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44"/>
  </p:notesMasterIdLst>
  <p:sldIdLst>
    <p:sldId id="256" r:id="rId2"/>
    <p:sldId id="318" r:id="rId3"/>
    <p:sldId id="308" r:id="rId4"/>
    <p:sldId id="261" r:id="rId5"/>
    <p:sldId id="262" r:id="rId6"/>
    <p:sldId id="263" r:id="rId7"/>
    <p:sldId id="264" r:id="rId8"/>
    <p:sldId id="265" r:id="rId9"/>
    <p:sldId id="311" r:id="rId10"/>
    <p:sldId id="309" r:id="rId11"/>
    <p:sldId id="279" r:id="rId12"/>
    <p:sldId id="281" r:id="rId13"/>
    <p:sldId id="282" r:id="rId14"/>
    <p:sldId id="310" r:id="rId15"/>
    <p:sldId id="312" r:id="rId16"/>
    <p:sldId id="269" r:id="rId17"/>
    <p:sldId id="290" r:id="rId18"/>
    <p:sldId id="289" r:id="rId19"/>
    <p:sldId id="271" r:id="rId20"/>
    <p:sldId id="292" r:id="rId21"/>
    <p:sldId id="272" r:id="rId22"/>
    <p:sldId id="273" r:id="rId23"/>
    <p:sldId id="274" r:id="rId24"/>
    <p:sldId id="275" r:id="rId25"/>
    <p:sldId id="276" r:id="rId26"/>
    <p:sldId id="277" r:id="rId27"/>
    <p:sldId id="278" r:id="rId28"/>
    <p:sldId id="291" r:id="rId29"/>
    <p:sldId id="284" r:id="rId30"/>
    <p:sldId id="286" r:id="rId31"/>
    <p:sldId id="296" r:id="rId32"/>
    <p:sldId id="315" r:id="rId33"/>
    <p:sldId id="317" r:id="rId34"/>
    <p:sldId id="316" r:id="rId35"/>
    <p:sldId id="288" r:id="rId36"/>
    <p:sldId id="319" r:id="rId37"/>
    <p:sldId id="258" r:id="rId38"/>
    <p:sldId id="293" r:id="rId39"/>
    <p:sldId id="294" r:id="rId40"/>
    <p:sldId id="295" r:id="rId41"/>
    <p:sldId id="320" r:id="rId42"/>
    <p:sldId id="321" r:id="rId43"/>
  </p:sldIdLst>
  <p:sldSz cx="12192000" cy="6858000"/>
  <p:notesSz cx="6858000" cy="9144000"/>
  <p:embeddedFontLst>
    <p:embeddedFont>
      <p:font typeface="Arial Narrow" panose="020B0606020202030204" pitchFamily="34" charset="0"/>
      <p:regular r:id="rId45"/>
      <p:bold r:id="rId46"/>
      <p:italic r:id="rId47"/>
      <p:boldItalic r:id="rId48"/>
    </p:embeddedFont>
    <p:embeddedFont>
      <p:font typeface="Cambria Math" panose="02040503050406030204" pitchFamily="18" charset="0"/>
      <p:regular r:id="rId49"/>
    </p:embeddedFont>
    <p:embeddedFont>
      <p:font typeface="Fira Sans" panose="020B0503050000020004" pitchFamily="34" charset="0"/>
      <p:regular r:id="rId50"/>
      <p:bold r:id="rId51"/>
      <p:italic r:id="rId52"/>
      <p:boldItalic r:id="rId53"/>
    </p:embeddedFont>
    <p:embeddedFont>
      <p:font typeface="Fira Sans Condensed Medium" panose="020B0603050000020004" pitchFamily="34" charset="0"/>
      <p:regular r:id="rId54"/>
      <p:italic r:id="rId55"/>
    </p:embeddedFont>
    <p:embeddedFont>
      <p:font typeface="Fira Sans Medium" panose="020B0603050000020004" pitchFamily="34" charset="0"/>
      <p:regular r:id="rId56"/>
      <p:italic r:id="rId5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38" d="100"/>
          <a:sy n="138" d="100"/>
        </p:scale>
        <p:origin x="43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14/03/2025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i.org/10.1142/5835"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p:cNvSpPr>
            <a:spLocks noGrp="1"/>
          </p:cNvSpPr>
          <p:nvPr>
            <p:ph type="sldNum" sz="quarter" idx="5"/>
          </p:nvPr>
        </p:nvSpPr>
        <p:spPr/>
        <p:txBody>
          <a:bodyPr/>
          <a:lstStyle/>
          <a:p>
            <a:fld id="{CF486CE9-1877-45A3-9ABE-42D28D769CEF}" type="slidenum">
              <a:rPr lang="en-GB" smtClean="0"/>
              <a:t>5</a:t>
            </a:fld>
            <a:endParaRPr lang="en-GB"/>
          </a:p>
        </p:txBody>
      </p:sp>
    </p:spTree>
    <p:extLst>
      <p:ext uri="{BB962C8B-B14F-4D97-AF65-F5344CB8AC3E}">
        <p14:creationId xmlns:p14="http://schemas.microsoft.com/office/powerpoint/2010/main" val="3791876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strike="noStrike" spc="-1" dirty="0">
                <a:solidFill>
                  <a:srgbClr val="000000"/>
                </a:solidFill>
                <a:latin typeface="Fira Sans"/>
                <a:ea typeface="Noto Sans CJK SC"/>
              </a:rPr>
              <a:t>See p. 561 of K.Y. Ng book, </a:t>
            </a:r>
            <a:r>
              <a:rPr lang="en-US" sz="1200" b="0" strike="noStrike" spc="-1" dirty="0">
                <a:solidFill>
                  <a:srgbClr val="000000"/>
                </a:solidFill>
                <a:latin typeface="Fira Sans"/>
                <a:ea typeface="Noto Sans CJK SC"/>
                <a:hlinkClick r:id="rId3"/>
              </a:rPr>
              <a:t>https://doi.org/10.1142/5835</a:t>
            </a:r>
            <a:endParaRPr lang="fr-FR" sz="1200" b="0" strike="noStrike" spc="-1" dirty="0">
              <a:solidFill>
                <a:srgbClr val="2A6099"/>
              </a:solidFill>
              <a:latin typeface="Fira Sans"/>
            </a:endParaRPr>
          </a:p>
          <a:p>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30</a:t>
            </a:fld>
            <a:endParaRPr lang="en-GB"/>
          </a:p>
        </p:txBody>
      </p:sp>
    </p:spTree>
    <p:extLst>
      <p:ext uri="{BB962C8B-B14F-4D97-AF65-F5344CB8AC3E}">
        <p14:creationId xmlns:p14="http://schemas.microsoft.com/office/powerpoint/2010/main" val="3357832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31</a:t>
            </a:fld>
            <a:endParaRPr lang="en-GB"/>
          </a:p>
        </p:txBody>
      </p:sp>
    </p:spTree>
    <p:extLst>
      <p:ext uri="{BB962C8B-B14F-4D97-AF65-F5344CB8AC3E}">
        <p14:creationId xmlns:p14="http://schemas.microsoft.com/office/powerpoint/2010/main" val="2283645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Interim report: https://arxiv.org/abs/2407.12450</a:t>
            </a:r>
          </a:p>
          <a:p>
            <a:r>
              <a:rPr lang="en-US" dirty="0"/>
              <a:t>Chris Rogers </a:t>
            </a:r>
            <a:r>
              <a:rPr lang="en-US" dirty="0" err="1"/>
              <a:t>prensetation</a:t>
            </a:r>
            <a:r>
              <a:rPr lang="en-US" dirty="0"/>
              <a:t>?</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6</a:t>
            </a:fld>
            <a:endParaRPr lang="en-GB"/>
          </a:p>
        </p:txBody>
      </p:sp>
    </p:spTree>
    <p:extLst>
      <p:ext uri="{BB962C8B-B14F-4D97-AF65-F5344CB8AC3E}">
        <p14:creationId xmlns:p14="http://schemas.microsoft.com/office/powerpoint/2010/main" val="3126925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Lisa </a:t>
            </a:r>
            <a:r>
              <a:rPr lang="en-US" dirty="0" err="1"/>
              <a:t>Soubirou</a:t>
            </a:r>
            <a:r>
              <a:rPr lang="en-US" dirty="0"/>
              <a:t> annual meeting: https://indico.cern.ch/event/1325963/contributions/5806746/attachments/2817648/4921129/Status_RCS_geometry_LSoubirou.pdf</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7</a:t>
            </a:fld>
            <a:endParaRPr lang="en-GB"/>
          </a:p>
        </p:txBody>
      </p:sp>
    </p:spTree>
    <p:extLst>
      <p:ext uri="{BB962C8B-B14F-4D97-AF65-F5344CB8AC3E}">
        <p14:creationId xmlns:p14="http://schemas.microsoft.com/office/powerpoint/2010/main" val="260772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Marion presentation: https://indico.cern.ch/event/1325963/contributions/5806746/attachments/2817648/4921129/Status_RCS_geometry_LSoubirou.pdf</a:t>
            </a:r>
          </a:p>
          <a:p>
            <a:r>
              <a:rPr lang="en-US" dirty="0"/>
              <a:t>Kyriacos: </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8</a:t>
            </a:fld>
            <a:endParaRPr lang="en-GB"/>
          </a:p>
        </p:txBody>
      </p:sp>
    </p:spTree>
    <p:extLst>
      <p:ext uri="{BB962C8B-B14F-4D97-AF65-F5344CB8AC3E}">
        <p14:creationId xmlns:p14="http://schemas.microsoft.com/office/powerpoint/2010/main" val="383737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12</a:t>
            </a:fld>
            <a:endParaRPr lang="en-GB"/>
          </a:p>
        </p:txBody>
      </p:sp>
    </p:spTree>
    <p:extLst>
      <p:ext uri="{BB962C8B-B14F-4D97-AF65-F5344CB8AC3E}">
        <p14:creationId xmlns:p14="http://schemas.microsoft.com/office/powerpoint/2010/main" val="2827337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TESLA cavity: https://journals.aps.org/prab/abstract/10.1103/PhysRevSTAB.3.092001</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17</a:t>
            </a:fld>
            <a:endParaRPr lang="en-GB"/>
          </a:p>
        </p:txBody>
      </p:sp>
    </p:spTree>
    <p:extLst>
      <p:ext uri="{BB962C8B-B14F-4D97-AF65-F5344CB8AC3E}">
        <p14:creationId xmlns:p14="http://schemas.microsoft.com/office/powerpoint/2010/main" val="269938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Erik </a:t>
            </a:r>
            <a:r>
              <a:rPr lang="en-US" dirty="0" err="1"/>
              <a:t>Kvikne</a:t>
            </a:r>
            <a:r>
              <a:rPr lang="en-US" dirty="0"/>
              <a:t>: https://indico.cern.ch/event/1437002/contributions/6061674/attachments/2903847/5093368/Wrap-up_on_Eddy_Current_E</a:t>
            </a:r>
          </a:p>
          <a:p>
            <a:r>
              <a:rPr lang="en-US" dirty="0"/>
              <a:t>JPARC: https://indico.fnal.gov/event/16269/contributions/36516/attachments/22688/28130/J-PARC-RCS-Vacuum-Chambers.pdfffects_in_the_NC_RCS_Vacuum_Chamber.pdf</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18</a:t>
            </a:fld>
            <a:endParaRPr lang="en-GB"/>
          </a:p>
        </p:txBody>
      </p:sp>
    </p:spTree>
    <p:extLst>
      <p:ext uri="{BB962C8B-B14F-4D97-AF65-F5344CB8AC3E}">
        <p14:creationId xmlns:p14="http://schemas.microsoft.com/office/powerpoint/2010/main" val="1958451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 Erik presentation annual meeting</a:t>
            </a:r>
          </a:p>
          <a:p>
            <a:r>
              <a:rPr lang="en-US" dirty="0"/>
              <a:t>Ref: IW2D</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19</a:t>
            </a:fld>
            <a:endParaRPr lang="en-GB"/>
          </a:p>
        </p:txBody>
      </p:sp>
    </p:spTree>
    <p:extLst>
      <p:ext uri="{BB962C8B-B14F-4D97-AF65-F5344CB8AC3E}">
        <p14:creationId xmlns:p14="http://schemas.microsoft.com/office/powerpoint/2010/main" val="2587750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 </a:t>
            </a:r>
            <a:r>
              <a:rPr lang="en-US" dirty="0" err="1"/>
              <a:t>xsuite</a:t>
            </a:r>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21</a:t>
            </a:fld>
            <a:endParaRPr lang="en-GB"/>
          </a:p>
        </p:txBody>
      </p:sp>
    </p:spTree>
    <p:extLst>
      <p:ext uri="{BB962C8B-B14F-4D97-AF65-F5344CB8AC3E}">
        <p14:creationId xmlns:p14="http://schemas.microsoft.com/office/powerpoint/2010/main" val="6827554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Fira Sans" panose="020B05030500000200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Fira Sans" panose="020B05030500000200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atin typeface="Fira Sans" panose="020B0503050000020004" pitchFamily="34" charset="0"/>
              </a:defRPr>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5" name="Picture 4">
            <a:extLst>
              <a:ext uri="{FF2B5EF4-FFF2-40B4-BE49-F238E27FC236}">
                <a16:creationId xmlns:a16="http://schemas.microsoft.com/office/drawing/2014/main" id="{7C7189D3-B678-4760-30C8-48F563E9BB37}"/>
              </a:ext>
            </a:extLst>
          </p:cNvPr>
          <p:cNvPicPr>
            <a:picLocks noChangeAspect="1"/>
          </p:cNvPicPr>
          <p:nvPr userDrawn="1"/>
        </p:nvPicPr>
        <p:blipFill>
          <a:blip r:embed="rId4"/>
          <a:stretch>
            <a:fillRect/>
          </a:stretch>
        </p:blipFill>
        <p:spPr>
          <a:xfrm>
            <a:off x="0" y="5636583"/>
            <a:ext cx="12192000" cy="1243584"/>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00055"/>
          </a:xfrm>
          <a:prstGeom prst="rect">
            <a:avLst/>
          </a:prstGeom>
          <a:noFill/>
        </p:spPr>
        <p:txBody>
          <a:bodyPr wrap="square">
            <a:spAutoFit/>
          </a:bodyPr>
          <a:lstStyle/>
          <a:p>
            <a:pPr algn="ctr"/>
            <a:r>
              <a:rPr kumimoji="0" lang="en-US" altLang="en-US" sz="700" i="0" u="none" strike="noStrike" cap="none" normalizeH="0" baseline="0" dirty="0">
                <a:ln>
                  <a:noFill/>
                </a:ln>
                <a:solidFill>
                  <a:srgbClr val="FFFEEE"/>
                </a:solidFill>
                <a:effectLst/>
                <a:latin typeface="Fira Sans" panose="020B0503050000020004" pitchFamily="34" charset="0"/>
                <a:cs typeface="Arial" panose="020B0604020202020204" pitchFamily="34" charset="0"/>
              </a:rPr>
              <a:t>Co-funded by the European Union (EU). Views and opinions expressed are however those of the author only and do not necessarily reflect those of the EU or European Research Executive Agency (REA). Neither the EU nor the REA can be held responsible for them.</a:t>
            </a:r>
            <a:endParaRPr lang="en-GB" sz="700" dirty="0">
              <a:latin typeface="Fira Sans" panose="020B0503050000020004" pitchFamily="34" charset="0"/>
              <a:cs typeface="Arial" panose="020B0604020202020204" pitchFamily="34" charset="0"/>
            </a:endParaRPr>
          </a:p>
        </p:txBody>
      </p:sp>
      <p:pic>
        <p:nvPicPr>
          <p:cNvPr id="4" name="Picture 3" descr="A black background with white text&#10;&#10;Description automatically generated">
            <a:extLst>
              <a:ext uri="{FF2B5EF4-FFF2-40B4-BE49-F238E27FC236}">
                <a16:creationId xmlns:a16="http://schemas.microsoft.com/office/drawing/2014/main" id="{7B25CB35-9D20-5620-491E-A96FB655D8D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0414" y="5901440"/>
            <a:ext cx="3422541" cy="718033"/>
          </a:xfrm>
          <a:prstGeom prst="rect">
            <a:avLst/>
          </a:prstGeom>
        </p:spPr>
      </p:pic>
      <p:pic>
        <p:nvPicPr>
          <p:cNvPr id="8" name="Picture 7">
            <a:extLst>
              <a:ext uri="{FF2B5EF4-FFF2-40B4-BE49-F238E27FC236}">
                <a16:creationId xmlns:a16="http://schemas.microsoft.com/office/drawing/2014/main" id="{CF9396EA-753B-9A17-CF6A-63A0788816EA}"/>
              </a:ext>
            </a:extLst>
          </p:cNvPr>
          <p:cNvPicPr>
            <a:picLocks noChangeAspect="1"/>
          </p:cNvPicPr>
          <p:nvPr userDrawn="1"/>
        </p:nvPicPr>
        <p:blipFill>
          <a:blip r:embed="rId6">
            <a:lum/>
            <a:alphaModFix/>
          </a:blip>
          <a:srcRect/>
          <a:stretch>
            <a:fillRect/>
          </a:stretch>
        </p:blipFill>
        <p:spPr>
          <a:xfrm>
            <a:off x="10228561" y="265404"/>
            <a:ext cx="1901494" cy="823416"/>
          </a:xfrm>
          <a:prstGeom prst="rect">
            <a:avLst/>
          </a:prstGeom>
          <a:noFill/>
          <a:ln>
            <a:noFill/>
          </a:ln>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970390"/>
            <a:ext cx="9043446" cy="430887"/>
          </a:xfrm>
          <a:prstGeom prst="rect">
            <a:avLst/>
          </a:prstGeom>
          <a:noFill/>
        </p:spPr>
        <p:txBody>
          <a:bodyPr wrap="square" rtlCol="0">
            <a:spAutoFit/>
          </a:bodyPr>
          <a:lstStyle/>
          <a:p>
            <a:pPr algn="just"/>
            <a:r>
              <a:rPr lang="fr-FR" sz="1100" i="1" dirty="0">
                <a:solidFill>
                  <a:srgbClr val="222222"/>
                </a:solidFill>
                <a:effectLst/>
                <a:latin typeface="Fira Sans" panose="020B0503050000020004" pitchFamily="34" charset="0"/>
                <a:cs typeface="Arial Narrow" panose="020B0604020202020204" pitchFamily="34" charset="0"/>
              </a:rPr>
              <a:t>Co-</a:t>
            </a:r>
            <a:r>
              <a:rPr lang="fr-FR" sz="1100" i="1" dirty="0" err="1">
                <a:solidFill>
                  <a:srgbClr val="222222"/>
                </a:solidFill>
                <a:effectLst/>
                <a:latin typeface="Fira Sans" panose="020B0503050000020004" pitchFamily="34" charset="0"/>
                <a:cs typeface="Arial Narrow" panose="020B0604020202020204" pitchFamily="34" charset="0"/>
              </a:rPr>
              <a:t>funded</a:t>
            </a:r>
            <a:r>
              <a:rPr lang="fr-FR" sz="1100" i="1" dirty="0">
                <a:solidFill>
                  <a:srgbClr val="222222"/>
                </a:solidFill>
                <a:effectLst/>
                <a:latin typeface="Fira Sans" panose="020B0503050000020004" pitchFamily="34" charset="0"/>
                <a:cs typeface="Arial Narrow" panose="020B0604020202020204" pitchFamily="34" charset="0"/>
              </a:rPr>
              <a:t> by the </a:t>
            </a:r>
            <a:r>
              <a:rPr lang="fr-FR" sz="1100" i="1" dirty="0" err="1">
                <a:solidFill>
                  <a:srgbClr val="222222"/>
                </a:solidFill>
                <a:effectLst/>
                <a:latin typeface="Fira Sans" panose="020B0503050000020004" pitchFamily="34" charset="0"/>
                <a:cs typeface="Arial Narrow" panose="020B0604020202020204" pitchFamily="34" charset="0"/>
              </a:rPr>
              <a:t>European</a:t>
            </a:r>
            <a:r>
              <a:rPr lang="fr-FR" sz="1100" i="1" dirty="0">
                <a:solidFill>
                  <a:srgbClr val="222222"/>
                </a:solidFill>
                <a:effectLst/>
                <a:latin typeface="Fira Sans" panose="020B0503050000020004" pitchFamily="34" charset="0"/>
                <a:cs typeface="Arial Narrow" panose="020B0604020202020204" pitchFamily="34" charset="0"/>
              </a:rPr>
              <a:t> Union (EU). </a:t>
            </a:r>
            <a:r>
              <a:rPr lang="fr-FR" sz="1100" i="1" dirty="0" err="1">
                <a:solidFill>
                  <a:srgbClr val="222222"/>
                </a:solidFill>
                <a:effectLst/>
                <a:latin typeface="Fira Sans" panose="020B0503050000020004" pitchFamily="34" charset="0"/>
                <a:cs typeface="Arial Narrow" panose="020B0604020202020204" pitchFamily="34" charset="0"/>
              </a:rPr>
              <a:t>Views</a:t>
            </a:r>
            <a:r>
              <a:rPr lang="fr-FR" sz="1100" i="1" dirty="0">
                <a:solidFill>
                  <a:srgbClr val="222222"/>
                </a:solidFill>
                <a:effectLst/>
                <a:latin typeface="Fira Sans" panose="020B0503050000020004" pitchFamily="34" charset="0"/>
                <a:cs typeface="Arial Narrow" panose="020B0604020202020204" pitchFamily="34" charset="0"/>
              </a:rPr>
              <a:t> and opinions </a:t>
            </a:r>
            <a:r>
              <a:rPr lang="fr-FR" sz="1100" i="1" dirty="0" err="1">
                <a:solidFill>
                  <a:srgbClr val="222222"/>
                </a:solidFill>
                <a:effectLst/>
                <a:latin typeface="Fira Sans" panose="020B0503050000020004" pitchFamily="34" charset="0"/>
                <a:cs typeface="Arial Narrow" panose="020B0604020202020204" pitchFamily="34" charset="0"/>
              </a:rPr>
              <a:t>expressed</a:t>
            </a:r>
            <a:r>
              <a:rPr lang="fr-FR" sz="1100" i="1" dirty="0">
                <a:solidFill>
                  <a:srgbClr val="222222"/>
                </a:solidFill>
                <a:effectLst/>
                <a:latin typeface="Fira Sans" panose="020B0503050000020004" pitchFamily="34" charset="0"/>
                <a:cs typeface="Arial Narrow" panose="020B0604020202020204" pitchFamily="34" charset="0"/>
              </a:rPr>
              <a:t> are </a:t>
            </a:r>
            <a:r>
              <a:rPr lang="fr-FR" sz="1100" i="1" dirty="0" err="1">
                <a:solidFill>
                  <a:srgbClr val="222222"/>
                </a:solidFill>
                <a:effectLst/>
                <a:latin typeface="Fira Sans" panose="020B0503050000020004" pitchFamily="34" charset="0"/>
                <a:cs typeface="Arial Narrow" panose="020B0604020202020204" pitchFamily="34" charset="0"/>
              </a:rPr>
              <a:t>however</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those</a:t>
            </a:r>
            <a:r>
              <a:rPr lang="fr-FR" sz="1100" i="1" dirty="0">
                <a:solidFill>
                  <a:srgbClr val="222222"/>
                </a:solidFill>
                <a:effectLst/>
                <a:latin typeface="Fira Sans" panose="020B0503050000020004" pitchFamily="34" charset="0"/>
                <a:cs typeface="Arial Narrow" panose="020B0604020202020204" pitchFamily="34" charset="0"/>
              </a:rPr>
              <a:t> of the </a:t>
            </a:r>
            <a:r>
              <a:rPr lang="fr-FR" sz="1100" i="1" dirty="0" err="1">
                <a:solidFill>
                  <a:srgbClr val="222222"/>
                </a:solidFill>
                <a:effectLst/>
                <a:latin typeface="Fira Sans" panose="020B0503050000020004" pitchFamily="34" charset="0"/>
                <a:cs typeface="Arial Narrow" panose="020B0604020202020204" pitchFamily="34" charset="0"/>
              </a:rPr>
              <a:t>author</a:t>
            </a:r>
            <a:r>
              <a:rPr lang="fr-FR" sz="1100" i="1" dirty="0">
                <a:solidFill>
                  <a:srgbClr val="222222"/>
                </a:solidFill>
                <a:effectLst/>
                <a:latin typeface="Fira Sans" panose="020B0503050000020004" pitchFamily="34" charset="0"/>
                <a:cs typeface="Arial Narrow" panose="020B0604020202020204" pitchFamily="34" charset="0"/>
              </a:rPr>
              <a:t>(s) </a:t>
            </a:r>
            <a:r>
              <a:rPr lang="fr-FR" sz="1100" i="1" dirty="0" err="1">
                <a:solidFill>
                  <a:srgbClr val="222222"/>
                </a:solidFill>
                <a:effectLst/>
                <a:latin typeface="Fira Sans" panose="020B0503050000020004" pitchFamily="34" charset="0"/>
                <a:cs typeface="Arial Narrow" panose="020B0604020202020204" pitchFamily="34" charset="0"/>
              </a:rPr>
              <a:t>only</a:t>
            </a:r>
            <a:r>
              <a:rPr lang="fr-FR" sz="1100" i="1" dirty="0">
                <a:solidFill>
                  <a:srgbClr val="222222"/>
                </a:solidFill>
                <a:effectLst/>
                <a:latin typeface="Fira Sans" panose="020B0503050000020004" pitchFamily="34" charset="0"/>
                <a:cs typeface="Arial Narrow" panose="020B0604020202020204" pitchFamily="34" charset="0"/>
              </a:rPr>
              <a:t> and do not </a:t>
            </a:r>
            <a:r>
              <a:rPr lang="fr-FR" sz="1100" i="1" dirty="0" err="1">
                <a:solidFill>
                  <a:srgbClr val="222222"/>
                </a:solidFill>
                <a:effectLst/>
                <a:latin typeface="Fira Sans" panose="020B0503050000020004" pitchFamily="34" charset="0"/>
                <a:cs typeface="Arial Narrow" panose="020B0604020202020204" pitchFamily="34" charset="0"/>
              </a:rPr>
              <a:t>necessarily</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reflect</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those</a:t>
            </a:r>
            <a:r>
              <a:rPr lang="fr-FR" sz="1100" i="1" dirty="0">
                <a:solidFill>
                  <a:srgbClr val="222222"/>
                </a:solidFill>
                <a:effectLst/>
                <a:latin typeface="Fira Sans" panose="020B0503050000020004" pitchFamily="34" charset="0"/>
                <a:cs typeface="Arial Narrow" panose="020B0604020202020204" pitchFamily="34" charset="0"/>
              </a:rPr>
              <a:t> of the EU or </a:t>
            </a:r>
            <a:r>
              <a:rPr lang="fr-FR" sz="1100" i="1" dirty="0" err="1">
                <a:solidFill>
                  <a:srgbClr val="222222"/>
                </a:solidFill>
                <a:effectLst/>
                <a:latin typeface="Fira Sans" panose="020B0503050000020004" pitchFamily="34" charset="0"/>
                <a:cs typeface="Arial Narrow" panose="020B0604020202020204" pitchFamily="34" charset="0"/>
              </a:rPr>
              <a:t>European</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Research</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Executive</a:t>
            </a:r>
            <a:r>
              <a:rPr lang="fr-FR" sz="1100" i="1" dirty="0">
                <a:solidFill>
                  <a:srgbClr val="222222"/>
                </a:solidFill>
                <a:effectLst/>
                <a:latin typeface="Fira Sans" panose="020B0503050000020004" pitchFamily="34" charset="0"/>
                <a:cs typeface="Arial Narrow" panose="020B0604020202020204" pitchFamily="34" charset="0"/>
              </a:rPr>
              <a:t> Agency (REA). </a:t>
            </a:r>
            <a:r>
              <a:rPr lang="fr-FR" sz="1100" i="1" dirty="0" err="1">
                <a:solidFill>
                  <a:srgbClr val="222222"/>
                </a:solidFill>
                <a:effectLst/>
                <a:latin typeface="Fira Sans" panose="020B0503050000020004" pitchFamily="34" charset="0"/>
                <a:cs typeface="Arial Narrow" panose="020B0604020202020204" pitchFamily="34" charset="0"/>
              </a:rPr>
              <a:t>Neither</a:t>
            </a:r>
            <a:r>
              <a:rPr lang="fr-FR" sz="1100" i="1" dirty="0">
                <a:solidFill>
                  <a:srgbClr val="222222"/>
                </a:solidFill>
                <a:effectLst/>
                <a:latin typeface="Fira Sans" panose="020B0503050000020004" pitchFamily="34" charset="0"/>
                <a:cs typeface="Arial Narrow" panose="020B0604020202020204" pitchFamily="34" charset="0"/>
              </a:rPr>
              <a:t> the EU </a:t>
            </a:r>
            <a:r>
              <a:rPr lang="fr-FR" sz="1100" i="1" dirty="0" err="1">
                <a:solidFill>
                  <a:srgbClr val="222222"/>
                </a:solidFill>
                <a:effectLst/>
                <a:latin typeface="Fira Sans" panose="020B0503050000020004" pitchFamily="34" charset="0"/>
                <a:cs typeface="Arial Narrow" panose="020B0604020202020204" pitchFamily="34" charset="0"/>
              </a:rPr>
              <a:t>nor</a:t>
            </a:r>
            <a:r>
              <a:rPr lang="fr-FR" sz="1100" i="1" dirty="0">
                <a:solidFill>
                  <a:srgbClr val="222222"/>
                </a:solidFill>
                <a:effectLst/>
                <a:latin typeface="Fira Sans" panose="020B0503050000020004" pitchFamily="34" charset="0"/>
                <a:cs typeface="Arial Narrow" panose="020B0604020202020204" pitchFamily="34" charset="0"/>
              </a:rPr>
              <a:t> the REA can </a:t>
            </a:r>
            <a:r>
              <a:rPr lang="fr-FR" sz="1100" i="1" dirty="0" err="1">
                <a:solidFill>
                  <a:srgbClr val="222222"/>
                </a:solidFill>
                <a:effectLst/>
                <a:latin typeface="Fira Sans" panose="020B0503050000020004" pitchFamily="34" charset="0"/>
                <a:cs typeface="Arial Narrow" panose="020B0604020202020204" pitchFamily="34" charset="0"/>
              </a:rPr>
              <a:t>be</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held</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responsible</a:t>
            </a:r>
            <a:r>
              <a:rPr lang="fr-FR" sz="1100" i="1" dirty="0">
                <a:solidFill>
                  <a:srgbClr val="222222"/>
                </a:solidFill>
                <a:effectLst/>
                <a:latin typeface="Fira Sans" panose="020B0503050000020004" pitchFamily="34" charset="0"/>
                <a:cs typeface="Arial Narrow" panose="020B0604020202020204" pitchFamily="34" charset="0"/>
              </a:rPr>
              <a:t> for </a:t>
            </a:r>
            <a:r>
              <a:rPr lang="fr-FR" sz="1100" i="1" dirty="0" err="1">
                <a:solidFill>
                  <a:srgbClr val="222222"/>
                </a:solidFill>
                <a:effectLst/>
                <a:latin typeface="Fira Sans" panose="020B0503050000020004" pitchFamily="34" charset="0"/>
                <a:cs typeface="Arial Narrow" panose="020B0604020202020204" pitchFamily="34" charset="0"/>
              </a:rPr>
              <a:t>them</a:t>
            </a:r>
            <a:r>
              <a:rPr lang="fr-FR" sz="1100" i="1" dirty="0">
                <a:solidFill>
                  <a:srgbClr val="222222"/>
                </a:solidFill>
                <a:effectLst/>
                <a:latin typeface="Fira Sans" panose="020B0503050000020004" pitchFamily="34" charset="0"/>
                <a:cs typeface="Arial Narrow" panose="020B0604020202020204" pitchFamily="34" charset="0"/>
              </a:rPr>
              <a:t>.</a:t>
            </a:r>
            <a:endParaRPr lang="fr-FR" sz="1100" i="1" dirty="0">
              <a:latin typeface="Fira Sans" panose="020B0503050000020004" pitchFamily="34" charset="0"/>
              <a:cs typeface="Arial Narrow" panose="020B0604020202020204" pitchFamily="34" charset="0"/>
            </a:endParaRPr>
          </a:p>
        </p:txBody>
      </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pic>
        <p:nvPicPr>
          <p:cNvPr id="4" name="Picture 3">
            <a:extLst>
              <a:ext uri="{FF2B5EF4-FFF2-40B4-BE49-F238E27FC236}">
                <a16:creationId xmlns:a16="http://schemas.microsoft.com/office/drawing/2014/main" id="{8F42AD23-66C5-BD38-B5AB-6F682399AC14}"/>
              </a:ext>
            </a:extLst>
          </p:cNvPr>
          <p:cNvPicPr>
            <a:picLocks noChangeAspect="1"/>
          </p:cNvPicPr>
          <p:nvPr userDrawn="1"/>
        </p:nvPicPr>
        <p:blipFill>
          <a:blip r:embed="rId3"/>
          <a:stretch>
            <a:fillRect/>
          </a:stretch>
        </p:blipFill>
        <p:spPr>
          <a:xfrm rot="10800000" flipH="1">
            <a:off x="0" y="2902"/>
            <a:ext cx="12192000" cy="1889760"/>
          </a:xfrm>
          <a:prstGeom prst="rect">
            <a:avLst/>
          </a:prstGeom>
        </p:spPr>
      </p:pic>
      <p:sp>
        <p:nvSpPr>
          <p:cNvPr id="5" name="TextBox 4">
            <a:extLst>
              <a:ext uri="{FF2B5EF4-FFF2-40B4-BE49-F238E27FC236}">
                <a16:creationId xmlns:a16="http://schemas.microsoft.com/office/drawing/2014/main" id="{79E7BF85-8245-A147-E186-41EBD86BA9A7}"/>
              </a:ext>
            </a:extLst>
          </p:cNvPr>
          <p:cNvSpPr txBox="1"/>
          <p:nvPr userDrawn="1"/>
        </p:nvSpPr>
        <p:spPr>
          <a:xfrm>
            <a:off x="4020753" y="340386"/>
            <a:ext cx="4150495" cy="1107996"/>
          </a:xfrm>
          <a:prstGeom prst="rect">
            <a:avLst/>
          </a:prstGeom>
          <a:noFill/>
        </p:spPr>
        <p:txBody>
          <a:bodyPr wrap="none" rtlCol="0">
            <a:spAutoFit/>
          </a:bodyPr>
          <a:lstStyle/>
          <a:p>
            <a:r>
              <a:rPr lang="en-US" sz="6600" i="1" dirty="0">
                <a:solidFill>
                  <a:schemeClr val="bg1"/>
                </a:solidFill>
                <a:latin typeface="Fira Sans" panose="020B0503050000020004" pitchFamily="34" charset="0"/>
              </a:rPr>
              <a:t>Thank you</a:t>
            </a:r>
            <a:endParaRPr lang="en-GB" sz="6600" i="1" dirty="0">
              <a:solidFill>
                <a:schemeClr val="bg1"/>
              </a:solidFill>
              <a:latin typeface="Fira Sans" panose="020B0503050000020004" pitchFamily="34" charset="0"/>
            </a:endParaRPr>
          </a:p>
        </p:txBody>
      </p:sp>
      <p:grpSp>
        <p:nvGrpSpPr>
          <p:cNvPr id="13" name="Group 12">
            <a:extLst>
              <a:ext uri="{FF2B5EF4-FFF2-40B4-BE49-F238E27FC236}">
                <a16:creationId xmlns:a16="http://schemas.microsoft.com/office/drawing/2014/main" id="{765C0EEB-1A36-B1AC-B5C0-CFC746705EE4}"/>
              </a:ext>
            </a:extLst>
          </p:cNvPr>
          <p:cNvGrpSpPr/>
          <p:nvPr userDrawn="1"/>
        </p:nvGrpSpPr>
        <p:grpSpPr>
          <a:xfrm>
            <a:off x="2286856" y="2878666"/>
            <a:ext cx="7618288" cy="2064054"/>
            <a:chOff x="2697934" y="2878666"/>
            <a:chExt cx="7618288" cy="2064054"/>
          </a:xfrm>
        </p:grpSpPr>
        <p:grpSp>
          <p:nvGrpSpPr>
            <p:cNvPr id="2" name="Group 1">
              <a:extLst>
                <a:ext uri="{FF2B5EF4-FFF2-40B4-BE49-F238E27FC236}">
                  <a16:creationId xmlns:a16="http://schemas.microsoft.com/office/drawing/2014/main" id="{E98BE7DC-D69D-A6B1-0123-E95D5927B47D}"/>
                </a:ext>
              </a:extLst>
            </p:cNvPr>
            <p:cNvGrpSpPr/>
            <p:nvPr userDrawn="1"/>
          </p:nvGrpSpPr>
          <p:grpSpPr>
            <a:xfrm>
              <a:off x="2697934" y="2878666"/>
              <a:ext cx="5848168" cy="2064054"/>
              <a:chOff x="318846" y="2369469"/>
              <a:chExt cx="8215658" cy="2899637"/>
            </a:xfrm>
          </p:grpSpPr>
          <p:pic>
            <p:nvPicPr>
              <p:cNvPr id="3" name="Image 2">
                <a:extLst>
                  <a:ext uri="{FF2B5EF4-FFF2-40B4-BE49-F238E27FC236}">
                    <a16:creationId xmlns:a16="http://schemas.microsoft.com/office/drawing/2014/main" id="{2FF9FF18-5B67-7DB3-64CB-861F118D147D}"/>
                  </a:ext>
                </a:extLst>
              </p:cNvPr>
              <p:cNvPicPr>
                <a:picLocks noChangeAspect="1"/>
              </p:cNvPicPr>
              <p:nvPr userDrawn="1"/>
            </p:nvPicPr>
            <p:blipFill>
              <a:blip r:embed="rId4"/>
              <a:stretch>
                <a:fillRect/>
              </a:stretch>
            </p:blipFill>
            <p:spPr>
              <a:xfrm>
                <a:off x="318846" y="2369469"/>
                <a:ext cx="5441972" cy="2899637"/>
              </a:xfrm>
              <a:prstGeom prst="rect">
                <a:avLst/>
              </a:prstGeom>
            </p:spPr>
          </p:pic>
          <p:pic>
            <p:nvPicPr>
              <p:cNvPr id="6" name="Picture 5" descr="A blue flag with yellow stars&#10;&#10;Description automatically generated">
                <a:extLst>
                  <a:ext uri="{FF2B5EF4-FFF2-40B4-BE49-F238E27FC236}">
                    <a16:creationId xmlns:a16="http://schemas.microsoft.com/office/drawing/2014/main" id="{1CAFBAD7-4D60-ADC9-886B-D55A7209E95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60818" y="2396246"/>
                <a:ext cx="2773686" cy="2810262"/>
              </a:xfrm>
              <a:prstGeom prst="rect">
                <a:avLst/>
              </a:prstGeom>
            </p:spPr>
          </p:pic>
        </p:grpSp>
        <p:pic>
          <p:nvPicPr>
            <p:cNvPr id="10" name="Picture 9">
              <a:extLst>
                <a:ext uri="{FF2B5EF4-FFF2-40B4-BE49-F238E27FC236}">
                  <a16:creationId xmlns:a16="http://schemas.microsoft.com/office/drawing/2014/main" id="{6FB36073-8844-B302-29AC-74AAD969DD54}"/>
                </a:ext>
              </a:extLst>
            </p:cNvPr>
            <p:cNvPicPr/>
            <p:nvPr/>
          </p:nvPicPr>
          <p:blipFill>
            <a:blip r:embed="rId6"/>
            <a:stretch/>
          </p:blipFill>
          <p:spPr>
            <a:xfrm>
              <a:off x="8582421" y="3055707"/>
              <a:ext cx="1733801" cy="1709972"/>
            </a:xfrm>
            <a:prstGeom prst="rect">
              <a:avLst/>
            </a:prstGeom>
            <a:ln w="0">
              <a:noFill/>
            </a:ln>
          </p:spPr>
        </p:pic>
      </p:grpSp>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2433024" y="142807"/>
            <a:ext cx="9148222" cy="1184251"/>
          </a:xfrm>
          <a:prstGeom prst="rect">
            <a:avLst/>
          </a:prstGeom>
          <a:noFill/>
          <a:ln w="0">
            <a:noFill/>
          </a:ln>
        </p:spPr>
        <p:txBody>
          <a:bodyPr lIns="0" tIns="0" rIns="0" bIns="0" anchor="t">
            <a:noAutofit/>
          </a:bodyPr>
          <a:lstStyle/>
          <a:p>
            <a:endParaRPr lang="fr-FR" sz="3628" b="0" strike="noStrike" spc="-1">
              <a:latin typeface="Fira Sans Medium"/>
            </a:endParaRPr>
          </a:p>
        </p:txBody>
      </p:sp>
      <p:sp>
        <p:nvSpPr>
          <p:cNvPr id="13" name="PlaceHolder 2"/>
          <p:cNvSpPr>
            <a:spLocks noGrp="1"/>
          </p:cNvSpPr>
          <p:nvPr>
            <p:ph/>
          </p:nvPr>
        </p:nvSpPr>
        <p:spPr>
          <a:xfrm>
            <a:off x="331776" y="1437646"/>
            <a:ext cx="11249470" cy="4534113"/>
          </a:xfrm>
          <a:prstGeom prst="rect">
            <a:avLst/>
          </a:prstGeom>
          <a:noFill/>
          <a:ln w="18360">
            <a:noFill/>
          </a:ln>
        </p:spPr>
        <p:txBody>
          <a:bodyPr lIns="0" tIns="0" rIns="0" bIns="0" anchor="t">
            <a:normAutofit/>
          </a:bodyPr>
          <a:lstStyle/>
          <a:p>
            <a:endParaRPr lang="fr-FR" sz="3870" b="0" strike="noStrike" spc="-1">
              <a:latin typeface="Fira Sans"/>
            </a:endParaRPr>
          </a:p>
        </p:txBody>
      </p:sp>
      <p:sp>
        <p:nvSpPr>
          <p:cNvPr id="4" name="PlaceHolder 3"/>
          <p:cNvSpPr>
            <a:spLocks noGrp="1"/>
          </p:cNvSpPr>
          <p:nvPr>
            <p:ph type="ftr" idx="2"/>
          </p:nvPr>
        </p:nvSpPr>
        <p:spPr/>
        <p:txBody>
          <a:bodyPr/>
          <a:lstStyle/>
          <a:p>
            <a:r>
              <a:rPr lang="en-GB"/>
              <a:t>D. Amorim - Challenges from collective effects in the Muon Collider</a:t>
            </a:r>
            <a:endParaRPr/>
          </a:p>
        </p:txBody>
      </p:sp>
      <p:sp>
        <p:nvSpPr>
          <p:cNvPr id="5" name="PlaceHolder 4"/>
          <p:cNvSpPr>
            <a:spLocks noGrp="1"/>
          </p:cNvSpPr>
          <p:nvPr>
            <p:ph type="sldNum" idx="3"/>
          </p:nvPr>
        </p:nvSpPr>
        <p:spPr/>
        <p:txBody>
          <a:bodyPr/>
          <a:lstStyle/>
          <a:p>
            <a:fld id="{89F4D828-0E4E-49CD-9A6C-73E9CA54CF4D}" type="slidenum">
              <a:t>‹#›</a:t>
            </a:fld>
            <a:endParaRPr/>
          </a:p>
        </p:txBody>
      </p:sp>
      <p:sp>
        <p:nvSpPr>
          <p:cNvPr id="6" name="PlaceHolder 5"/>
          <p:cNvSpPr>
            <a:spLocks noGrp="1"/>
          </p:cNvSpPr>
          <p:nvPr>
            <p:ph type="dt" idx="1"/>
          </p:nvPr>
        </p:nvSpPr>
        <p:spPr/>
        <p:txBody>
          <a:bodyPr/>
          <a:lstStyle/>
          <a:p>
            <a:r>
              <a:rPr lang="en-US"/>
              <a:t>14/03/2025</a:t>
            </a:r>
            <a:endParaRPr/>
          </a:p>
        </p:txBody>
      </p:sp>
    </p:spTree>
    <p:extLst>
      <p:ext uri="{BB962C8B-B14F-4D97-AF65-F5344CB8AC3E}">
        <p14:creationId xmlns:p14="http://schemas.microsoft.com/office/powerpoint/2010/main" val="335549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Fira Sans" panose="020B0503050000020004" pitchFamily="34" charset="0"/>
                <a:cs typeface="Arial" panose="020B0604020202020204" pitchFamily="34" charset="0"/>
              </a:defRPr>
            </a:lvl1pPr>
            <a:lvl2pPr>
              <a:defRPr sz="2000">
                <a:latin typeface="Fira Sans" panose="020B0503050000020004" pitchFamily="34" charset="0"/>
                <a:cs typeface="Arial" panose="020B0604020202020204" pitchFamily="34" charset="0"/>
              </a:defRPr>
            </a:lvl2pPr>
            <a:lvl3pPr>
              <a:defRPr sz="1800">
                <a:latin typeface="Fira Sans" panose="020B0503050000020004" pitchFamily="34" charset="0"/>
                <a:cs typeface="Arial" panose="020B0604020202020204" pitchFamily="34" charset="0"/>
              </a:defRPr>
            </a:lvl3pPr>
            <a:lvl4pPr>
              <a:defRPr sz="1600">
                <a:latin typeface="Fira Sans" panose="020B0503050000020004" pitchFamily="34" charset="0"/>
                <a:cs typeface="Arial" panose="020B0604020202020204" pitchFamily="34" charset="0"/>
              </a:defRPr>
            </a:lvl4pPr>
            <a:lvl5pPr>
              <a:defRPr sz="1400">
                <a:latin typeface="Fira Sans" panose="020B05030500000200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latin typeface="Fira Sans" panose="020B0503050000020004" pitchFamily="34" charset="0"/>
              </a:defRPr>
            </a:lvl1p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lvl1pPr>
              <a:defRPr>
                <a:latin typeface="Fira Sans" panose="020B0503050000020004" pitchFamily="34" charset="0"/>
              </a:defRPr>
            </a:lvl1pPr>
          </a:lstStyle>
          <a:p>
            <a:fld id="{005C7FBA-D4E9-46CA-9321-3ADA2E368FCD}" type="slidenum">
              <a:rPr lang="en-GB" smtClean="0"/>
              <a:pPr/>
              <a:t>‹#›</a:t>
            </a:fld>
            <a:endParaRPr lang="en-GB"/>
          </a:p>
        </p:txBody>
      </p:sp>
      <p:sp>
        <p:nvSpPr>
          <p:cNvPr id="2" name="Title Placeholder 1">
            <a:extLst>
              <a:ext uri="{FF2B5EF4-FFF2-40B4-BE49-F238E27FC236}">
                <a16:creationId xmlns:a16="http://schemas.microsoft.com/office/drawing/2014/main" id="{4B808388-5A9B-14E2-6FD4-434717D72D45}"/>
              </a:ext>
            </a:extLst>
          </p:cNvPr>
          <p:cNvSpPr>
            <a:spLocks noGrp="1"/>
          </p:cNvSpPr>
          <p:nvPr>
            <p:ph type="title"/>
          </p:nvPr>
        </p:nvSpPr>
        <p:spPr>
          <a:xfrm>
            <a:off x="2571749" y="142021"/>
            <a:ext cx="7203741" cy="1267554"/>
          </a:xfrm>
          <a:prstGeom prst="rect">
            <a:avLst/>
          </a:prstGeom>
        </p:spPr>
        <p:txBody>
          <a:bodyPr vert="horz" lIns="91440" tIns="45720" rIns="91440" bIns="45720" rtlCol="0" anchor="ctr">
            <a:normAutofit/>
          </a:bodyPr>
          <a:lstStyle/>
          <a:p>
            <a:r>
              <a:rPr lang="en-US" dirty="0"/>
              <a:t>Click to edit Master title style</a:t>
            </a:r>
          </a:p>
        </p:txBody>
      </p:sp>
      <p:pic>
        <p:nvPicPr>
          <p:cNvPr id="4" name="Picture 3">
            <a:extLst>
              <a:ext uri="{FF2B5EF4-FFF2-40B4-BE49-F238E27FC236}">
                <a16:creationId xmlns:a16="http://schemas.microsoft.com/office/drawing/2014/main" id="{C68E78B8-A491-B1E4-4AB9-581C57EECBB6}"/>
              </a:ext>
            </a:extLst>
          </p:cNvPr>
          <p:cNvPicPr>
            <a:picLocks noChangeAspect="1"/>
          </p:cNvPicPr>
          <p:nvPr userDrawn="1"/>
        </p:nvPicPr>
        <p:blipFill>
          <a:blip r:embed="rId2">
            <a:lum/>
            <a:alphaModFix/>
          </a:blip>
          <a:srcRect/>
          <a:stretch>
            <a:fillRect/>
          </a:stretch>
        </p:blipFill>
        <p:spPr>
          <a:xfrm>
            <a:off x="10228561" y="265404"/>
            <a:ext cx="1901494" cy="823416"/>
          </a:xfrm>
          <a:prstGeom prst="rect">
            <a:avLst/>
          </a:prstGeom>
          <a:noFill/>
          <a:ln>
            <a:noFill/>
          </a:ln>
        </p:spPr>
      </p:pic>
      <p:sp>
        <p:nvSpPr>
          <p:cNvPr id="7" name="Date Placeholder 3">
            <a:extLst>
              <a:ext uri="{FF2B5EF4-FFF2-40B4-BE49-F238E27FC236}">
                <a16:creationId xmlns:a16="http://schemas.microsoft.com/office/drawing/2014/main" id="{F7DCE41E-9E3B-C011-22CD-EAFF7AE20C14}"/>
              </a:ext>
            </a:extLst>
          </p:cNvPr>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14/03/2025</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5" name="Picture 4" descr="A blue text on a black background&#10;&#10;Description automatically generated">
            <a:extLst>
              <a:ext uri="{FF2B5EF4-FFF2-40B4-BE49-F238E27FC236}">
                <a16:creationId xmlns:a16="http://schemas.microsoft.com/office/drawing/2014/main" id="{EE70FDAC-8649-F5DD-F3F7-233DBF5211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0566" y="5992265"/>
            <a:ext cx="3608693" cy="757086"/>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71749" y="142021"/>
            <a:ext cx="7203741"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3861" y="1561669"/>
            <a:ext cx="11724278" cy="474041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14/03/2025</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Fira Sans" panose="020B05030500000200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p:txStyles>
    <p:titleStyle>
      <a:lvl1pPr algn="l" defTabSz="914400" rtl="0" eaLnBrk="1" latinLnBrk="0" hangingPunct="1">
        <a:lnSpc>
          <a:spcPct val="90000"/>
        </a:lnSpc>
        <a:spcBef>
          <a:spcPct val="0"/>
        </a:spcBef>
        <a:buNone/>
        <a:defRPr sz="3600" kern="1200">
          <a:solidFill>
            <a:schemeClr val="tx1"/>
          </a:solidFill>
          <a:latin typeface="Fira Sans Condensed Medium" panose="020F050202020403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ds.cern.ch/record/941316/files/p305.pdf"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5.xml"/><Relationship Id="rId7" Type="http://schemas.openxmlformats.org/officeDocument/2006/relationships/image" Target="../media/image26.gif"/><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hyperlink" Target="https://github.com/ImpedanCEI/wakis-benchmarks/tree/main" TargetMode="External"/><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8" Type="http://schemas.openxmlformats.org/officeDocument/2006/relationships/hyperlink" Target="https://cds.cern.ch/record/1982430/files/431-459%20Herr.pdf" TargetMode="External"/><Relationship Id="rId3" Type="http://schemas.openxmlformats.org/officeDocument/2006/relationships/image" Target="../media/image240.png"/><Relationship Id="rId7" Type="http://schemas.openxmlformats.org/officeDocument/2006/relationships/image" Target="../media/image280.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29.png"/><Relationship Id="rId5" Type="http://schemas.openxmlformats.org/officeDocument/2006/relationships/image" Target="../media/image260.png"/><Relationship Id="rId4" Type="http://schemas.openxmlformats.org/officeDocument/2006/relationships/image" Target="../media/image25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041985/contributions/4377185/attachments/2253375/3825390/SummaryOfChallenges_BD-WG_27-05-21_EM-TR.pdf"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320.png"/><Relationship Id="rId7" Type="http://schemas.openxmlformats.org/officeDocument/2006/relationships/hyperlink" Target="https://indico.cern.ch/event/1437002/#6-wrap-up-on-eddy-current-eff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indico.fnal.gov/event/16269/contributions/36516/attachments/22688/28130/J-PARC-RCS-Vacuum-Chambers.pdfffects_in_the_NC_RCS_Vacuum_Chamber.pdf" TargetMode="Externa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indico.cern.ch/event/1437002/#6-wrap-up-on-eddy-current-effe" TargetMode="Externa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xsuite.readthedocs.io/en/lates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43.pn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hyperlink" Target="https://indico.cern.ch/event/1175126/contributions/5056303/attachments/2528350/4349552/MuColl_SummaryLosses_14102022.pdf" TargetMode="External"/><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video" Target="../media/media2.mp4"/><Relationship Id="rId2" Type="http://schemas.microsoft.com/office/2007/relationships/media" Target="../media/media2.mp4"/><Relationship Id="rId1" Type="http://schemas.openxmlformats.org/officeDocument/2006/relationships/tags" Target="../tags/tag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hyperlink" Target="https://indico.cern.ch/event/1323076" TargetMode="External"/><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hyperlink" Target="https://gitlab.cern.ch/muon-collider-bd/muc-impedance/" TargetMode="Externa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hyperlink" Target="https://indico.cern.ch/event/1041985/contributions/4377185/attachments/2253375/3825390/SummaryOfChallenges_BD-WG_27-05-21_EM-TR.pd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indico.cern.ch/event/1041985/contributions/4377185/attachments/2253375/3825390/SummaryOfChallenges_BD-WG_27-05-21_EM-TR.pdf" TargetMode="External"/><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hyperlink" Target="https://rcsparameters.web.cern.ch/" TargetMode="External"/><Relationship Id="rId4" Type="http://schemas.openxmlformats.org/officeDocument/2006/relationships/hyperlink" Target="https://gitlab.cern.ch/muon-collider-bd/rcsparameter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indico.cern.ch/event/1041985/contributions/4377185/attachments/2253375/3825390/SummaryOfChallenges_BD-WG_27-05-21_EM-TR.pdf"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6.xml.rels><?xml version="1.0" encoding="UTF-8" standalone="yes"?>
<Relationships xmlns="http://schemas.openxmlformats.org/package/2006/relationships"><Relationship Id="rId8" Type="http://schemas.openxmlformats.org/officeDocument/2006/relationships/hyperlink" Target="https://indico.cern.ch/event/1250075/" TargetMode="External"/><Relationship Id="rId3" Type="http://schemas.openxmlformats.org/officeDocument/2006/relationships/hyperlink" Target="https://accelconf.web.cern.ch/ipac2023/doi/jacow-ipac2023-wepl186/" TargetMode="External"/><Relationship Id="rId7" Type="http://schemas.openxmlformats.org/officeDocument/2006/relationships/hyperlink" Target="https://indico.cern.ch/event/1325963/" TargetMode="External"/><Relationship Id="rId2" Type="http://schemas.openxmlformats.org/officeDocument/2006/relationships/hyperlink" Target="https://accelconf.web.cern.ch/ipac2023/doi/jacow-ipac2023-wepl185/" TargetMode="External"/><Relationship Id="rId1" Type="http://schemas.openxmlformats.org/officeDocument/2006/relationships/slideLayout" Target="../slideLayouts/slideLayout2.xml"/><Relationship Id="rId6" Type="http://schemas.openxmlformats.org/officeDocument/2006/relationships/hyperlink" Target="https://indico.global/event/9305/contributions/90663/" TargetMode="External"/><Relationship Id="rId11" Type="http://schemas.openxmlformats.org/officeDocument/2006/relationships/hyperlink" Target="https://arxiv.org/abs/2411.02966" TargetMode="External"/><Relationship Id="rId5" Type="http://schemas.openxmlformats.org/officeDocument/2006/relationships/hyperlink" Target="https://doi.org/10.22323/1.476.0838" TargetMode="External"/><Relationship Id="rId10" Type="http://schemas.openxmlformats.org/officeDocument/2006/relationships/hyperlink" Target="https://arxiv.org/abs/2407.12450" TargetMode="External"/><Relationship Id="rId4" Type="http://schemas.openxmlformats.org/officeDocument/2006/relationships/hyperlink" Target="https://accelconf.web.cern.ch/hb2023/doi/JACoW-HB2023-THBP17.html" TargetMode="External"/><Relationship Id="rId9" Type="http://schemas.openxmlformats.org/officeDocument/2006/relationships/hyperlink" Target="https://indico.cern.ch/event/1175126/"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hyperlink" Target="https://cernbox.cern.ch/index.php/s/I9VpITncUeCBtiz" TargetMode="Externa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doi.org/10.1109/TASC.2024.3368387" TargetMode="Externa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arxiv.org/abs/2407.12450" TargetMode="External"/><Relationship Id="rId5" Type="http://schemas.openxmlformats.org/officeDocument/2006/relationships/image" Target="../media/image18.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9.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normAutofit fontScale="90000"/>
          </a:bodyPr>
          <a:lstStyle/>
          <a:p>
            <a:r>
              <a:rPr lang="en-GB" dirty="0">
                <a:latin typeface="Fira Sans" panose="020B0503050000020004" pitchFamily="34" charset="0"/>
              </a:rPr>
              <a:t>Challenges from collective effects in the design and modelling of Muon Colliders</a:t>
            </a:r>
            <a:br>
              <a:rPr lang="en-GB" dirty="0">
                <a:latin typeface="Fira Sans" panose="020B0503050000020004" pitchFamily="34" charset="0"/>
              </a:rPr>
            </a:br>
            <a:endParaRPr lang="en-GB" dirty="0">
              <a:latin typeface="Fira Sans" panose="020B0503050000020004" pitchFamily="34" charset="0"/>
            </a:endParaRP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1808481" y="3092256"/>
            <a:ext cx="8575040" cy="2026999"/>
          </a:xfrm>
        </p:spPr>
        <p:txBody>
          <a:bodyPr>
            <a:noAutofit/>
          </a:bodyPr>
          <a:lstStyle/>
          <a:p>
            <a:r>
              <a:rPr lang="en-GB" sz="1600" dirty="0">
                <a:latin typeface="Fira Sans" panose="020B0503050000020004" pitchFamily="34" charset="0"/>
              </a:rPr>
              <a:t>D. Amorim, E. </a:t>
            </a:r>
            <a:r>
              <a:rPr lang="en-GB" sz="1600" dirty="0" err="1">
                <a:latin typeface="Fira Sans" panose="020B0503050000020004" pitchFamily="34" charset="0"/>
              </a:rPr>
              <a:t>Métral</a:t>
            </a:r>
            <a:endParaRPr lang="en-GB" sz="1600" dirty="0">
              <a:latin typeface="Fira Sans" panose="020B0503050000020004" pitchFamily="34" charset="0"/>
            </a:endParaRPr>
          </a:p>
          <a:p>
            <a:br>
              <a:rPr lang="en-GB" sz="1600" dirty="0">
                <a:latin typeface="Fira Sans" panose="020B0503050000020004" pitchFamily="34" charset="0"/>
              </a:rPr>
            </a:br>
            <a:r>
              <a:rPr lang="en-GB" sz="1600" dirty="0">
                <a:latin typeface="Fira Sans" panose="020B0503050000020004" pitchFamily="34" charset="0"/>
              </a:rPr>
              <a:t>Thanks to S. Albright, F. </a:t>
            </a:r>
            <a:r>
              <a:rPr lang="en-GB" sz="1600" dirty="0" err="1">
                <a:latin typeface="Fira Sans" panose="020B0503050000020004" pitchFamily="34" charset="0"/>
              </a:rPr>
              <a:t>Batsch</a:t>
            </a:r>
            <a:r>
              <a:rPr lang="en-GB" sz="1600" dirty="0">
                <a:latin typeface="Fira Sans" panose="020B0503050000020004" pitchFamily="34" charset="0"/>
              </a:rPr>
              <a:t>, J. S. Berg, F. </a:t>
            </a:r>
            <a:r>
              <a:rPr lang="en-GB" sz="1600" dirty="0" err="1">
                <a:latin typeface="Fira Sans" panose="020B0503050000020004" pitchFamily="34" charset="0"/>
              </a:rPr>
              <a:t>Boattini</a:t>
            </a:r>
            <a:r>
              <a:rPr lang="en-GB" sz="1600" dirty="0">
                <a:latin typeface="Fira Sans" panose="020B0503050000020004" pitchFamily="34" charset="0"/>
              </a:rPr>
              <a:t>, C. Barbagallo, L. </a:t>
            </a:r>
            <a:r>
              <a:rPr lang="en-GB" sz="1600" dirty="0" err="1">
                <a:latin typeface="Fira Sans" panose="020B0503050000020004" pitchFamily="34" charset="0"/>
              </a:rPr>
              <a:t>Bottura</a:t>
            </a:r>
            <a:r>
              <a:rPr lang="en-GB" sz="1600" dirty="0">
                <a:latin typeface="Fira Sans" panose="020B0503050000020004" pitchFamily="34" charset="0"/>
              </a:rPr>
              <a:t>, X. </a:t>
            </a:r>
            <a:r>
              <a:rPr lang="en-GB" sz="1600" dirty="0" err="1">
                <a:latin typeface="Fira Sans" panose="020B0503050000020004" pitchFamily="34" charset="0"/>
              </a:rPr>
              <a:t>Buffat</a:t>
            </a:r>
            <a:r>
              <a:rPr lang="en-GB" sz="1600" dirty="0">
                <a:latin typeface="Fira Sans" panose="020B0503050000020004" pitchFamily="34" charset="0"/>
              </a:rPr>
              <a:t>,</a:t>
            </a:r>
            <a:br>
              <a:rPr lang="en-GB" sz="1600" dirty="0">
                <a:latin typeface="Fira Sans" panose="020B0503050000020004" pitchFamily="34" charset="0"/>
              </a:rPr>
            </a:br>
            <a:r>
              <a:rPr lang="en-GB" sz="1600" dirty="0">
                <a:latin typeface="Fira Sans" panose="020B0503050000020004" pitchFamily="34" charset="0"/>
              </a:rPr>
              <a:t>C. Carli, A. </a:t>
            </a:r>
            <a:r>
              <a:rPr lang="en-GB" sz="1600" dirty="0" err="1">
                <a:latin typeface="Fira Sans" panose="020B0503050000020004" pitchFamily="34" charset="0"/>
              </a:rPr>
              <a:t>Chancé</a:t>
            </a:r>
            <a:r>
              <a:rPr lang="en-GB" sz="1600" dirty="0">
                <a:latin typeface="Fira Sans" panose="020B0503050000020004" pitchFamily="34" charset="0"/>
              </a:rPr>
              <a:t>, H. </a:t>
            </a:r>
            <a:r>
              <a:rPr lang="en-GB" sz="1600" dirty="0" err="1">
                <a:latin typeface="Fira Sans" panose="020B0503050000020004" pitchFamily="34" charset="0"/>
              </a:rPr>
              <a:t>Damerau</a:t>
            </a:r>
            <a:r>
              <a:rPr lang="en-GB" sz="1600" dirty="0">
                <a:latin typeface="Fira Sans" panose="020B0503050000020004" pitchFamily="34" charset="0"/>
              </a:rPr>
              <a:t>, E. de la Fuente, M. Gast, A. </a:t>
            </a:r>
            <a:r>
              <a:rPr lang="en-GB" sz="1600" dirty="0" err="1">
                <a:latin typeface="Fira Sans" panose="020B0503050000020004" pitchFamily="34" charset="0"/>
              </a:rPr>
              <a:t>Grudiev</a:t>
            </a:r>
            <a:r>
              <a:rPr lang="en-GB" sz="1600" dirty="0">
                <a:latin typeface="Fira Sans" panose="020B0503050000020004" pitchFamily="34" charset="0"/>
              </a:rPr>
              <a:t>, I. Karpov, E. </a:t>
            </a:r>
            <a:r>
              <a:rPr lang="en-GB" sz="1600" dirty="0" err="1">
                <a:latin typeface="Fira Sans" panose="020B0503050000020004" pitchFamily="34" charset="0"/>
              </a:rPr>
              <a:t>Kvikne</a:t>
            </a:r>
            <a:r>
              <a:rPr lang="en-GB" sz="1600" dirty="0">
                <a:latin typeface="Fira Sans" panose="020B0503050000020004" pitchFamily="34" charset="0"/>
              </a:rPr>
              <a:t>,</a:t>
            </a:r>
            <a:br>
              <a:rPr lang="en-GB" sz="1600" dirty="0">
                <a:latin typeface="Fira Sans" panose="020B0503050000020004" pitchFamily="34" charset="0"/>
              </a:rPr>
            </a:br>
            <a:r>
              <a:rPr lang="en-GB" sz="1600" dirty="0">
                <a:latin typeface="Fira Sans" panose="020B0503050000020004" pitchFamily="34" charset="0"/>
              </a:rPr>
              <a:t>E. Lamb, N. </a:t>
            </a:r>
            <a:r>
              <a:rPr lang="en-GB" sz="1600" dirty="0" err="1">
                <a:latin typeface="Fira Sans" panose="020B0503050000020004" pitchFamily="34" charset="0"/>
              </a:rPr>
              <a:t>Mounet</a:t>
            </a:r>
            <a:r>
              <a:rPr lang="en-GB" sz="1600" dirty="0">
                <a:latin typeface="Fira Sans" panose="020B0503050000020004" pitchFamily="34" charset="0"/>
              </a:rPr>
              <a:t>,</a:t>
            </a:r>
            <a:r>
              <a:rPr lang="en-GB" sz="1600" dirty="0"/>
              <a:t> </a:t>
            </a:r>
            <a:r>
              <a:rPr lang="en-GB" sz="1600" dirty="0">
                <a:latin typeface="Fira Sans" panose="020B0503050000020004" pitchFamily="34" charset="0"/>
              </a:rPr>
              <a:t>T. </a:t>
            </a:r>
            <a:r>
              <a:rPr lang="en-GB" sz="1600" dirty="0" err="1">
                <a:latin typeface="Fira Sans" panose="020B0503050000020004" pitchFamily="34" charset="0"/>
              </a:rPr>
              <a:t>Pieloni</a:t>
            </a:r>
            <a:r>
              <a:rPr lang="en-GB" sz="1600" dirty="0">
                <a:latin typeface="Fira Sans" panose="020B0503050000020004" pitchFamily="34" charset="0"/>
              </a:rPr>
              <a:t>, C. Rogers, G. </a:t>
            </a:r>
            <a:r>
              <a:rPr lang="en-GB" sz="1600" dirty="0" err="1">
                <a:latin typeface="Fira Sans" panose="020B0503050000020004" pitchFamily="34" charset="0"/>
              </a:rPr>
              <a:t>Rumolo</a:t>
            </a:r>
            <a:r>
              <a:rPr lang="en-GB" sz="1600" dirty="0">
                <a:latin typeface="Fira Sans" panose="020B0503050000020004" pitchFamily="34" charset="0"/>
              </a:rPr>
              <a:t>, M. Seidel, D. Schulte,</a:t>
            </a:r>
            <a:br>
              <a:rPr lang="en-GB" sz="1600" dirty="0">
                <a:latin typeface="Fira Sans" panose="020B0503050000020004" pitchFamily="34" charset="0"/>
              </a:rPr>
            </a:br>
            <a:r>
              <a:rPr lang="en-GB" sz="1600" dirty="0">
                <a:latin typeface="Fira Sans" panose="020B0503050000020004" pitchFamily="34" charset="0"/>
              </a:rPr>
              <a:t>L. </a:t>
            </a:r>
            <a:r>
              <a:rPr lang="en-GB" sz="1600" dirty="0" err="1">
                <a:latin typeface="Fira Sans" panose="020B0503050000020004" pitchFamily="34" charset="0"/>
              </a:rPr>
              <a:t>Soubirou</a:t>
            </a:r>
            <a:r>
              <a:rPr lang="en-GB" sz="1600" dirty="0">
                <a:latin typeface="Fira Sans" panose="020B0503050000020004" pitchFamily="34" charset="0"/>
              </a:rPr>
              <a:t>, K. </a:t>
            </a:r>
            <a:r>
              <a:rPr lang="en-GB" sz="1600" dirty="0" err="1">
                <a:latin typeface="Fira Sans" panose="020B0503050000020004" pitchFamily="34" charset="0"/>
              </a:rPr>
              <a:t>Skoufaris</a:t>
            </a:r>
            <a:r>
              <a:rPr lang="en-GB" sz="1600" dirty="0">
                <a:latin typeface="Fira Sans" panose="020B0503050000020004" pitchFamily="34" charset="0"/>
              </a:rPr>
              <a:t>, R. Taylor, L. Thiele, M. </a:t>
            </a:r>
            <a:r>
              <a:rPr lang="en-GB" sz="1600" dirty="0" err="1">
                <a:latin typeface="Fira Sans" panose="020B0503050000020004" pitchFamily="34" charset="0"/>
              </a:rPr>
              <a:t>Vanwelde</a:t>
            </a:r>
            <a:endParaRPr lang="en-GB" sz="1600" dirty="0">
              <a:latin typeface="Fira Sans" panose="020B0503050000020004" pitchFamily="34" charset="0"/>
            </a:endParaRPr>
          </a:p>
          <a:p>
            <a:endParaRPr lang="en-GB" sz="1600" dirty="0">
              <a:latin typeface="Fira Sans" panose="020B0503050000020004" pitchFamily="34" charset="0"/>
            </a:endParaRPr>
          </a:p>
          <a:p>
            <a:r>
              <a:rPr lang="en-GB" sz="1600" dirty="0">
                <a:latin typeface="Fira Sans" panose="020B0503050000020004" pitchFamily="34" charset="0"/>
              </a:rPr>
              <a:t>BE seminar, 14</a:t>
            </a:r>
            <a:r>
              <a:rPr lang="en-GB" sz="1600" baseline="30000" dirty="0">
                <a:latin typeface="Fira Sans" panose="020B0503050000020004" pitchFamily="34" charset="0"/>
              </a:rPr>
              <a:t>th</a:t>
            </a:r>
            <a:r>
              <a:rPr lang="en-GB" sz="1600" dirty="0">
                <a:latin typeface="Fira Sans" panose="020B0503050000020004" pitchFamily="34" charset="0"/>
              </a:rPr>
              <a:t> March 2025</a:t>
            </a:r>
            <a:br>
              <a:rPr lang="en-GB" sz="1600" dirty="0">
                <a:latin typeface="Fira Sans" panose="020B0503050000020004" pitchFamily="34" charset="0"/>
              </a:rPr>
            </a:br>
            <a:endParaRPr lang="en-GB" sz="1600" dirty="0">
              <a:latin typeface="Fira Sans" panose="020B0503050000020004" pitchFamily="34" charset="0"/>
            </a:endParaRPr>
          </a:p>
          <a:p>
            <a:endParaRPr lang="en-GB" sz="1600" dirty="0">
              <a:latin typeface="Fira Sans" panose="020B0503050000020004" pitchFamily="34" charset="0"/>
            </a:endParaRPr>
          </a:p>
        </p:txBody>
      </p:sp>
      <p:grpSp>
        <p:nvGrpSpPr>
          <p:cNvPr id="7" name="Group 6">
            <a:extLst>
              <a:ext uri="{FF2B5EF4-FFF2-40B4-BE49-F238E27FC236}">
                <a16:creationId xmlns:a16="http://schemas.microsoft.com/office/drawing/2014/main" id="{B9C4E84C-FDF0-61BB-5837-CDCE6B1482D6}"/>
              </a:ext>
            </a:extLst>
          </p:cNvPr>
          <p:cNvGrpSpPr/>
          <p:nvPr/>
        </p:nvGrpSpPr>
        <p:grpSpPr>
          <a:xfrm>
            <a:off x="9435582" y="5866985"/>
            <a:ext cx="2624857" cy="812313"/>
            <a:chOff x="6809400" y="5061960"/>
            <a:chExt cx="1528193" cy="479520"/>
          </a:xfrm>
        </p:grpSpPr>
        <p:sp>
          <p:nvSpPr>
            <p:cNvPr id="12" name="Freeform: Shape 5">
              <a:extLst>
                <a:ext uri="{FF2B5EF4-FFF2-40B4-BE49-F238E27FC236}">
                  <a16:creationId xmlns:a16="http://schemas.microsoft.com/office/drawing/2014/main" id="{DEE460B9-FF20-BA50-9E14-48622FBB1357}"/>
                </a:ext>
              </a:extLst>
            </p:cNvPr>
            <p:cNvSpPr/>
            <p:nvPr/>
          </p:nvSpPr>
          <p:spPr>
            <a:xfrm>
              <a:off x="6809400" y="5061960"/>
              <a:ext cx="1528192" cy="47952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fr-FR" dirty="0"/>
            </a:p>
          </p:txBody>
        </p:sp>
        <p:pic>
          <p:nvPicPr>
            <p:cNvPr id="13" name="Picture 12">
              <a:extLst>
                <a:ext uri="{FF2B5EF4-FFF2-40B4-BE49-F238E27FC236}">
                  <a16:creationId xmlns:a16="http://schemas.microsoft.com/office/drawing/2014/main" id="{C9137EC8-EC57-083E-7272-1F4D7F55E16D}"/>
                </a:ext>
              </a:extLst>
            </p:cNvPr>
            <p:cNvPicPr/>
            <p:nvPr/>
          </p:nvPicPr>
          <p:blipFill>
            <a:blip r:embed="rId2"/>
            <a:stretch/>
          </p:blipFill>
          <p:spPr>
            <a:xfrm>
              <a:off x="6832080" y="5073120"/>
              <a:ext cx="457200" cy="457200"/>
            </a:xfrm>
            <a:prstGeom prst="rect">
              <a:avLst/>
            </a:prstGeom>
            <a:ln w="0">
              <a:noFill/>
            </a:ln>
          </p:spPr>
        </p:pic>
        <p:sp>
          <p:nvSpPr>
            <p:cNvPr id="14" name="TextBox 7">
              <a:extLst>
                <a:ext uri="{FF2B5EF4-FFF2-40B4-BE49-F238E27FC236}">
                  <a16:creationId xmlns:a16="http://schemas.microsoft.com/office/drawing/2014/main" id="{91C0FF8A-63A1-E3C6-7A5C-C9106145E594}"/>
                </a:ext>
              </a:extLst>
            </p:cNvPr>
            <p:cNvSpPr txBox="1"/>
            <p:nvPr/>
          </p:nvSpPr>
          <p:spPr>
            <a:xfrm>
              <a:off x="7358040" y="5071318"/>
              <a:ext cx="979553" cy="460800"/>
            </a:xfrm>
            <a:prstGeom prst="rect">
              <a:avLst/>
            </a:prstGeom>
            <a:noFill/>
            <a:ln w="0">
              <a:noFill/>
            </a:ln>
          </p:spPr>
          <p:txBody>
            <a:bodyPr lIns="90000" tIns="45000" rIns="90000" bIns="45000" anchor="t">
              <a:noAutofit/>
            </a:bodyPr>
            <a:lstStyle/>
            <a:p>
              <a:pPr>
                <a:lnSpc>
                  <a:spcPct val="100000"/>
                </a:lnSpc>
                <a:buNone/>
              </a:pPr>
              <a:r>
                <a:rPr lang="en-US" sz="800" b="0" i="1" strike="noStrike" spc="-1" dirty="0">
                  <a:solidFill>
                    <a:srgbClr val="666666"/>
                  </a:solidFill>
                  <a:latin typeface="Fira Sans"/>
                  <a:ea typeface="Noto Sans CJK SC"/>
                </a:rPr>
                <a:t>This work was performed under the auspices and with support from the Swiss Accelerator Research and Technology (CHART) program (www.chart.ch).</a:t>
              </a:r>
              <a:endParaRPr lang="fr-FR" sz="800" b="0" strike="noStrike" spc="-1" dirty="0">
                <a:latin typeface="Fira Sans"/>
              </a:endParaRPr>
            </a:p>
          </p:txBody>
        </p:sp>
      </p:grpSp>
      <p:pic>
        <p:nvPicPr>
          <p:cNvPr id="4" name="Image 4">
            <a:extLst>
              <a:ext uri="{FF2B5EF4-FFF2-40B4-BE49-F238E27FC236}">
                <a16:creationId xmlns:a16="http://schemas.microsoft.com/office/drawing/2014/main" id="{FEFA9583-9FA1-B65D-5D7C-8DB8AF9C83E1}"/>
              </a:ext>
            </a:extLst>
          </p:cNvPr>
          <p:cNvPicPr>
            <a:picLocks noChangeAspect="1"/>
          </p:cNvPicPr>
          <p:nvPr/>
        </p:nvPicPr>
        <p:blipFill>
          <a:blip r:embed="rId3"/>
          <a:stretch>
            <a:fillRect/>
          </a:stretch>
        </p:blipFill>
        <p:spPr>
          <a:xfrm>
            <a:off x="9358746" y="270343"/>
            <a:ext cx="780011" cy="780011"/>
          </a:xfrm>
          <a:prstGeom prst="rect">
            <a:avLst/>
          </a:prstGeom>
        </p:spPr>
      </p:pic>
    </p:spTree>
    <p:extLst>
      <p:ext uri="{BB962C8B-B14F-4D97-AF65-F5344CB8AC3E}">
        <p14:creationId xmlns:p14="http://schemas.microsoft.com/office/powerpoint/2010/main" val="2147664974"/>
      </p:ext>
    </p:extLst>
  </p:cSld>
  <p:clrMapOvr>
    <a:masterClrMapping/>
  </p:clrMapOvr>
  <mc:AlternateContent xmlns:mc="http://schemas.openxmlformats.org/markup-compatibility/2006">
    <mc:Choice xmlns:p14="http://schemas.microsoft.com/office/powerpoint/2010/main" Requires="p14">
      <p:transition spd="slow" p14:dur="2000" advTm="59615"/>
    </mc:Choice>
    <mc:Fallback>
      <p:transition spd="slow" advTm="5961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881AB-ECBB-8C5C-B9C1-393D120E05C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BF6DEE-6F3B-4775-FEA4-F1E5B38869A0}"/>
              </a:ext>
            </a:extLst>
          </p:cNvPr>
          <p:cNvSpPr>
            <a:spLocks noGrp="1"/>
          </p:cNvSpPr>
          <p:nvPr>
            <p:ph idx="1"/>
          </p:nvPr>
        </p:nvSpPr>
        <p:spPr>
          <a:xfrm>
            <a:off x="233861" y="2535381"/>
            <a:ext cx="11724278" cy="3766697"/>
          </a:xfrm>
        </p:spPr>
        <p:txBody>
          <a:bodyPr>
            <a:normAutofit/>
          </a:bodyPr>
          <a:lstStyle/>
          <a:p>
            <a:r>
              <a:rPr lang="en-US" sz="3600" dirty="0">
                <a:solidFill>
                  <a:schemeClr val="bg1">
                    <a:lumMod val="75000"/>
                  </a:schemeClr>
                </a:solidFill>
              </a:rPr>
              <a:t>Overview of the Muon Collider</a:t>
            </a:r>
          </a:p>
          <a:p>
            <a:r>
              <a:rPr lang="en-GB" sz="3600" dirty="0"/>
              <a:t>Some examples of collective effects</a:t>
            </a:r>
          </a:p>
          <a:p>
            <a:r>
              <a:rPr lang="en-GB" sz="3600" dirty="0">
                <a:solidFill>
                  <a:schemeClr val="bg1">
                    <a:lumMod val="75000"/>
                  </a:schemeClr>
                </a:solidFill>
              </a:rPr>
              <a:t>Collective effects in the Muon Collider</a:t>
            </a:r>
          </a:p>
          <a:p>
            <a:endParaRPr lang="en-GB" sz="3600" dirty="0"/>
          </a:p>
        </p:txBody>
      </p:sp>
      <p:sp>
        <p:nvSpPr>
          <p:cNvPr id="3" name="Footer Placeholder 2">
            <a:extLst>
              <a:ext uri="{FF2B5EF4-FFF2-40B4-BE49-F238E27FC236}">
                <a16:creationId xmlns:a16="http://schemas.microsoft.com/office/drawing/2014/main" id="{4304C673-40A5-3153-68E2-EC0A550622AA}"/>
              </a:ext>
            </a:extLst>
          </p:cNvPr>
          <p:cNvSpPr>
            <a:spLocks noGrp="1"/>
          </p:cNvSpPr>
          <p:nvPr>
            <p:ph type="ftr" sz="quarter" idx="11"/>
          </p:nvPr>
        </p:nvSpPr>
        <p:spPr/>
        <p:txBody>
          <a:bodyPr/>
          <a:lstStyle/>
          <a:p>
            <a:r>
              <a:rPr lang="en-GB" dirty="0">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88AE4757-37A9-3018-A79A-2AD62904F36B}"/>
              </a:ext>
            </a:extLst>
          </p:cNvPr>
          <p:cNvSpPr>
            <a:spLocks noGrp="1"/>
          </p:cNvSpPr>
          <p:nvPr>
            <p:ph type="sldNum" sz="quarter" idx="12"/>
          </p:nvPr>
        </p:nvSpPr>
        <p:spPr/>
        <p:txBody>
          <a:bodyPr/>
          <a:lstStyle/>
          <a:p>
            <a:fld id="{005C7FBA-D4E9-46CA-9321-3ADA2E368FCD}" type="slidenum">
              <a:rPr lang="en-GB" smtClean="0"/>
              <a:pPr/>
              <a:t>10</a:t>
            </a:fld>
            <a:endParaRPr lang="en-GB"/>
          </a:p>
        </p:txBody>
      </p:sp>
      <p:sp>
        <p:nvSpPr>
          <p:cNvPr id="5" name="Title 4">
            <a:extLst>
              <a:ext uri="{FF2B5EF4-FFF2-40B4-BE49-F238E27FC236}">
                <a16:creationId xmlns:a16="http://schemas.microsoft.com/office/drawing/2014/main" id="{ECB8616E-503E-E068-D884-3D32B5E0FB96}"/>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08D49EDD-AA2F-43AD-A817-AC515F04C105}"/>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891312010"/>
      </p:ext>
    </p:extLst>
  </p:cSld>
  <p:clrMapOvr>
    <a:masterClrMapping/>
  </p:clrMapOvr>
  <mc:AlternateContent xmlns:mc="http://schemas.openxmlformats.org/markup-compatibility/2006">
    <mc:Choice xmlns:p14="http://schemas.microsoft.com/office/powerpoint/2010/main" Requires="p14">
      <p:transition spd="slow" p14:dur="2000" advTm="861"/>
    </mc:Choice>
    <mc:Fallback>
      <p:transition spd="slow" advTm="86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A379E57-6E28-654F-DFDB-6B4119FA0476}"/>
              </a:ext>
            </a:extLst>
          </p:cNvPr>
          <p:cNvSpPr>
            <a:spLocks noGrp="1"/>
          </p:cNvSpPr>
          <p:nvPr>
            <p:ph idx="1"/>
          </p:nvPr>
        </p:nvSpPr>
        <p:spPr>
          <a:xfrm>
            <a:off x="233861" y="1981199"/>
            <a:ext cx="5747245" cy="4320879"/>
          </a:xfrm>
        </p:spPr>
        <p:txBody>
          <a:bodyPr/>
          <a:lstStyle/>
          <a:p>
            <a:r>
              <a:rPr lang="en-GB" dirty="0"/>
              <a:t>In a bunch, particles are subject to Coulomb repulsion
Once in motion, the induced magnetic field creates an attractive force
But at low energies this force does not sufficiently compensate the Coulomb force</a:t>
            </a:r>
          </a:p>
          <a:p>
            <a:r>
              <a:rPr lang="en-GB" dirty="0"/>
              <a:t>This force depends on the transverse distribution of the particles and is non-linear for Gaussian bunches</a:t>
            </a:r>
          </a:p>
        </p:txBody>
      </p:sp>
      <p:sp>
        <p:nvSpPr>
          <p:cNvPr id="2" name="Footer Placeholder 1">
            <a:extLst>
              <a:ext uri="{FF2B5EF4-FFF2-40B4-BE49-F238E27FC236}">
                <a16:creationId xmlns:a16="http://schemas.microsoft.com/office/drawing/2014/main" id="{F605C755-EAAB-4E08-E6B9-24940A31DE05}"/>
              </a:ext>
            </a:extLst>
          </p:cNvPr>
          <p:cNvSpPr>
            <a:spLocks noGrp="1"/>
          </p:cNvSpPr>
          <p:nvPr>
            <p:ph type="ftr" sz="quarter" idx="11"/>
          </p:nvPr>
        </p:nvSpPr>
        <p:spPr/>
        <p:txBody>
          <a:bodyPr/>
          <a:lstStyle/>
          <a:p>
            <a:r>
              <a:rPr lang="en-GB" dirty="0">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3" name="Slide Number Placeholder 2">
            <a:extLst>
              <a:ext uri="{FF2B5EF4-FFF2-40B4-BE49-F238E27FC236}">
                <a16:creationId xmlns:a16="http://schemas.microsoft.com/office/drawing/2014/main" id="{BFCE22B9-2C61-3C26-85EA-46E22877B274}"/>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4" name="Title 3">
            <a:extLst>
              <a:ext uri="{FF2B5EF4-FFF2-40B4-BE49-F238E27FC236}">
                <a16:creationId xmlns:a16="http://schemas.microsoft.com/office/drawing/2014/main" id="{A0A78046-49A7-0408-FBD8-5859CBC41E67}"/>
              </a:ext>
            </a:extLst>
          </p:cNvPr>
          <p:cNvSpPr>
            <a:spLocks noGrp="1"/>
          </p:cNvSpPr>
          <p:nvPr>
            <p:ph type="title"/>
          </p:nvPr>
        </p:nvSpPr>
        <p:spPr/>
        <p:txBody>
          <a:bodyPr/>
          <a:lstStyle/>
          <a:p>
            <a:r>
              <a:rPr lang="en-US" dirty="0"/>
              <a:t>Direct space charge</a:t>
            </a:r>
            <a:endParaRPr lang="en-GB" dirty="0"/>
          </a:p>
        </p:txBody>
      </p:sp>
      <p:pic>
        <p:nvPicPr>
          <p:cNvPr id="6" name="Picture 5">
            <a:extLst>
              <a:ext uri="{FF2B5EF4-FFF2-40B4-BE49-F238E27FC236}">
                <a16:creationId xmlns:a16="http://schemas.microsoft.com/office/drawing/2014/main" id="{62246238-9FBC-915D-9A32-0BF9B66D14D8}"/>
              </a:ext>
            </a:extLst>
          </p:cNvPr>
          <p:cNvPicPr>
            <a:picLocks noChangeAspect="1"/>
          </p:cNvPicPr>
          <p:nvPr/>
        </p:nvPicPr>
        <p:blipFill>
          <a:blip r:embed="rId2"/>
          <a:stretch>
            <a:fillRect/>
          </a:stretch>
        </p:blipFill>
        <p:spPr>
          <a:xfrm>
            <a:off x="5981106" y="2507734"/>
            <a:ext cx="6001706" cy="2521505"/>
          </a:xfrm>
          <a:prstGeom prst="rect">
            <a:avLst/>
          </a:prstGeom>
        </p:spPr>
      </p:pic>
      <p:sp>
        <p:nvSpPr>
          <p:cNvPr id="7" name="TextBox 6">
            <a:extLst>
              <a:ext uri="{FF2B5EF4-FFF2-40B4-BE49-F238E27FC236}">
                <a16:creationId xmlns:a16="http://schemas.microsoft.com/office/drawing/2014/main" id="{CA67EE76-A536-6ABD-D3A4-B2D4D75CFEFD}"/>
              </a:ext>
            </a:extLst>
          </p:cNvPr>
          <p:cNvSpPr txBox="1"/>
          <p:nvPr/>
        </p:nvSpPr>
        <p:spPr>
          <a:xfrm>
            <a:off x="9566492" y="4752240"/>
            <a:ext cx="1883849" cy="276999"/>
          </a:xfrm>
          <a:prstGeom prst="rect">
            <a:avLst/>
          </a:prstGeom>
          <a:noFill/>
          <a:ln w="12700">
            <a:solidFill>
              <a:schemeClr val="tx1"/>
            </a:solidFill>
          </a:ln>
        </p:spPr>
        <p:txBody>
          <a:bodyPr wrap="none" rtlCol="0">
            <a:spAutoFit/>
          </a:bodyPr>
          <a:lstStyle/>
          <a:p>
            <a:r>
              <a:rPr lang="fr-FR" sz="1200" i="1" dirty="0">
                <a:latin typeface="Fira Sans" panose="020B0503050000020004" pitchFamily="34" charset="0"/>
              </a:rPr>
              <a:t>K. </a:t>
            </a:r>
            <a:r>
              <a:rPr lang="fr-FR" sz="1200" i="1" dirty="0" err="1">
                <a:latin typeface="Fira Sans" panose="020B0503050000020004" pitchFamily="34" charset="0"/>
              </a:rPr>
              <a:t>Schindl</a:t>
            </a:r>
            <a:r>
              <a:rPr lang="fr-FR" sz="1200" i="1" dirty="0">
                <a:latin typeface="Fira Sans" panose="020B0503050000020004" pitchFamily="34" charset="0"/>
              </a:rPr>
              <a:t>, </a:t>
            </a:r>
            <a:r>
              <a:rPr lang="fr-FR" sz="1200" i="1" dirty="0" err="1">
                <a:latin typeface="Fira Sans" panose="020B0503050000020004" pitchFamily="34" charset="0"/>
                <a:hlinkClick r:id="rId3"/>
              </a:rPr>
              <a:t>Space</a:t>
            </a:r>
            <a:r>
              <a:rPr lang="fr-FR" sz="1200" i="1" dirty="0">
                <a:latin typeface="Fira Sans" panose="020B0503050000020004" pitchFamily="34" charset="0"/>
                <a:hlinkClick r:id="rId3"/>
              </a:rPr>
              <a:t> Charge</a:t>
            </a:r>
            <a:endParaRPr lang="fr-FR" sz="1200" i="1" dirty="0">
              <a:latin typeface="Fira Sans" panose="020B0503050000020004" pitchFamily="34" charset="0"/>
            </a:endParaRPr>
          </a:p>
        </p:txBody>
      </p:sp>
      <p:sp>
        <p:nvSpPr>
          <p:cNvPr id="8" name="Date Placeholder 7">
            <a:extLst>
              <a:ext uri="{FF2B5EF4-FFF2-40B4-BE49-F238E27FC236}">
                <a16:creationId xmlns:a16="http://schemas.microsoft.com/office/drawing/2014/main" id="{3DDAE6B6-A467-E4F9-856B-0C0CD05E4F54}"/>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627750533"/>
      </p:ext>
    </p:extLst>
  </p:cSld>
  <p:clrMapOvr>
    <a:masterClrMapping/>
  </p:clrMapOvr>
  <mc:AlternateContent xmlns:mc="http://schemas.openxmlformats.org/markup-compatibility/2006">
    <mc:Choice xmlns:p14="http://schemas.microsoft.com/office/powerpoint/2010/main" Requires="p14">
      <p:transition spd="slow" p14:dur="2000" advTm="9131"/>
    </mc:Choice>
    <mc:Fallback>
      <p:transition spd="slow" advTm="913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917AFB-2C0B-848B-2E5F-50CE527F628B}"/>
              </a:ext>
            </a:extLst>
          </p:cNvPr>
          <p:cNvSpPr>
            <a:spLocks noGrp="1"/>
          </p:cNvSpPr>
          <p:nvPr>
            <p:ph idx="1"/>
          </p:nvPr>
        </p:nvSpPr>
        <p:spPr>
          <a:xfrm>
            <a:off x="233861" y="1561669"/>
            <a:ext cx="7348039" cy="4740410"/>
          </a:xfrm>
        </p:spPr>
        <p:txBody>
          <a:bodyPr/>
          <a:lstStyle/>
          <a:p>
            <a:r>
              <a:rPr lang="en-US" dirty="0"/>
              <a:t>The charged bunches interact electromagnetically with their environment: vacuum chamber, RF cavities, flanges etc.</a:t>
            </a:r>
          </a:p>
          <a:p>
            <a:r>
              <a:rPr lang="en-US" dirty="0"/>
              <a:t>Impedance (frequency domain)/</a:t>
            </a:r>
            <a:r>
              <a:rPr lang="en-US" dirty="0" err="1"/>
              <a:t>wakefields</a:t>
            </a:r>
            <a:r>
              <a:rPr lang="en-US" dirty="0"/>
              <a:t> (time domain) characterize these interactions</a:t>
            </a:r>
          </a:p>
          <a:p>
            <a:pPr lvl="1"/>
            <a:r>
              <a:rPr lang="en-US" dirty="0"/>
              <a:t>They can be computed with 3D electromagnetic simulations or analytical models</a:t>
            </a:r>
          </a:p>
          <a:p>
            <a:r>
              <a:rPr lang="en-US" dirty="0"/>
              <a:t>These fields can perturb the following bunch, or the bunch itself</a:t>
            </a:r>
          </a:p>
          <a:p>
            <a:r>
              <a:rPr lang="en-US" dirty="0"/>
              <a:t>Careful design of the accelerator equipment can reduce these parasitic fields</a:t>
            </a:r>
            <a:endParaRPr lang="en-GB" dirty="0"/>
          </a:p>
        </p:txBody>
      </p:sp>
      <p:sp>
        <p:nvSpPr>
          <p:cNvPr id="3" name="Footer Placeholder 2">
            <a:extLst>
              <a:ext uri="{FF2B5EF4-FFF2-40B4-BE49-F238E27FC236}">
                <a16:creationId xmlns:a16="http://schemas.microsoft.com/office/drawing/2014/main" id="{10AECDA9-9655-12E5-356A-901F2D1C6A51}"/>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1ECC77EA-4E18-F3E6-D0A9-4976A389CD98}"/>
              </a:ext>
            </a:extLst>
          </p:cNvPr>
          <p:cNvSpPr>
            <a:spLocks noGrp="1"/>
          </p:cNvSpPr>
          <p:nvPr>
            <p:ph type="sldNum" sz="quarter" idx="12"/>
          </p:nvPr>
        </p:nvSpPr>
        <p:spPr/>
        <p:txBody>
          <a:bodyPr/>
          <a:lstStyle/>
          <a:p>
            <a:fld id="{005C7FBA-D4E9-46CA-9321-3ADA2E368FCD}" type="slidenum">
              <a:rPr lang="en-GB" smtClean="0"/>
              <a:pPr/>
              <a:t>12</a:t>
            </a:fld>
            <a:endParaRPr lang="en-GB"/>
          </a:p>
        </p:txBody>
      </p:sp>
      <p:sp>
        <p:nvSpPr>
          <p:cNvPr id="5" name="Title 4">
            <a:extLst>
              <a:ext uri="{FF2B5EF4-FFF2-40B4-BE49-F238E27FC236}">
                <a16:creationId xmlns:a16="http://schemas.microsoft.com/office/drawing/2014/main" id="{79A6C58A-86AA-BB6E-1A64-A15295E9229B}"/>
              </a:ext>
            </a:extLst>
          </p:cNvPr>
          <p:cNvSpPr>
            <a:spLocks noGrp="1"/>
          </p:cNvSpPr>
          <p:nvPr>
            <p:ph type="title"/>
          </p:nvPr>
        </p:nvSpPr>
        <p:spPr/>
        <p:txBody>
          <a:bodyPr/>
          <a:lstStyle/>
          <a:p>
            <a:r>
              <a:rPr lang="en-US" dirty="0"/>
              <a:t>Impedance / </a:t>
            </a:r>
            <a:r>
              <a:rPr lang="en-US" dirty="0" err="1"/>
              <a:t>Wakefields</a:t>
            </a:r>
            <a:endParaRPr lang="en-GB" dirty="0"/>
          </a:p>
        </p:txBody>
      </p:sp>
      <p:pic>
        <p:nvPicPr>
          <p:cNvPr id="25" name="Picture 24">
            <a:extLst>
              <a:ext uri="{FF2B5EF4-FFF2-40B4-BE49-F238E27FC236}">
                <a16:creationId xmlns:a16="http://schemas.microsoft.com/office/drawing/2014/main" id="{409E19A5-8C67-38E4-A6A0-CB9F9B0D6350}"/>
              </a:ext>
            </a:extLst>
          </p:cNvPr>
          <p:cNvPicPr>
            <a:picLocks noChangeAspect="1"/>
          </p:cNvPicPr>
          <p:nvPr/>
        </p:nvPicPr>
        <p:blipFill>
          <a:blip r:embed="rId4">
            <a:lum/>
            <a:alphaModFix/>
          </a:blip>
          <a:srcRect/>
          <a:stretch>
            <a:fillRect/>
          </a:stretch>
        </p:blipFill>
        <p:spPr>
          <a:xfrm>
            <a:off x="9152871" y="1600371"/>
            <a:ext cx="3093720" cy="2320290"/>
          </a:xfrm>
          <a:prstGeom prst="rect">
            <a:avLst/>
          </a:prstGeom>
          <a:noFill/>
          <a:ln>
            <a:noFill/>
          </a:ln>
        </p:spPr>
      </p:pic>
      <p:pic>
        <p:nvPicPr>
          <p:cNvPr id="27" name="Picture 26" descr="A graph of a slice number&#10;&#10;AI-generated content may be incorrect.">
            <a:extLst>
              <a:ext uri="{FF2B5EF4-FFF2-40B4-BE49-F238E27FC236}">
                <a16:creationId xmlns:a16="http://schemas.microsoft.com/office/drawing/2014/main" id="{8C8844DC-FEFC-BBF2-08C6-465A94B6B3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62650" y="4724400"/>
            <a:ext cx="2509616" cy="1673077"/>
          </a:xfrm>
          <a:prstGeom prst="rect">
            <a:avLst/>
          </a:prstGeom>
        </p:spPr>
      </p:pic>
      <p:sp>
        <p:nvSpPr>
          <p:cNvPr id="6" name="TextBox 5">
            <a:extLst>
              <a:ext uri="{FF2B5EF4-FFF2-40B4-BE49-F238E27FC236}">
                <a16:creationId xmlns:a16="http://schemas.microsoft.com/office/drawing/2014/main" id="{12622B12-25F1-A439-A2BE-38857996C8A4}"/>
              </a:ext>
            </a:extLst>
          </p:cNvPr>
          <p:cNvSpPr txBox="1"/>
          <p:nvPr/>
        </p:nvSpPr>
        <p:spPr>
          <a:xfrm>
            <a:off x="7758474" y="4178941"/>
            <a:ext cx="1204176" cy="276999"/>
          </a:xfrm>
          <a:prstGeom prst="rect">
            <a:avLst/>
          </a:prstGeom>
          <a:noFill/>
          <a:ln w="12700">
            <a:solidFill>
              <a:schemeClr val="tx1"/>
            </a:solidFill>
          </a:ln>
        </p:spPr>
        <p:txBody>
          <a:bodyPr wrap="none" rtlCol="0">
            <a:spAutoFit/>
          </a:bodyPr>
          <a:lstStyle/>
          <a:p>
            <a:r>
              <a:rPr lang="en-US" sz="1200" i="1" dirty="0">
                <a:latin typeface="Fira Sans" panose="020B0503050000020004" pitchFamily="34" charset="0"/>
                <a:hlinkClick r:id="rId6"/>
              </a:rPr>
              <a:t>E. de la Fuente</a:t>
            </a:r>
            <a:endParaRPr lang="en-GB" sz="1200" i="1" dirty="0">
              <a:latin typeface="Fira Sans" panose="020B0503050000020004" pitchFamily="34" charset="0"/>
            </a:endParaRPr>
          </a:p>
        </p:txBody>
      </p:sp>
      <p:sp>
        <p:nvSpPr>
          <p:cNvPr id="7" name="TextBox 6">
            <a:extLst>
              <a:ext uri="{FF2B5EF4-FFF2-40B4-BE49-F238E27FC236}">
                <a16:creationId xmlns:a16="http://schemas.microsoft.com/office/drawing/2014/main" id="{1932B176-6400-4F9F-0B01-0D1F4EA38554}"/>
              </a:ext>
            </a:extLst>
          </p:cNvPr>
          <p:cNvSpPr txBox="1"/>
          <p:nvPr/>
        </p:nvSpPr>
        <p:spPr>
          <a:xfrm>
            <a:off x="9364269" y="1561669"/>
            <a:ext cx="2670924" cy="276999"/>
          </a:xfrm>
          <a:prstGeom prst="rect">
            <a:avLst/>
          </a:prstGeom>
          <a:noFill/>
        </p:spPr>
        <p:txBody>
          <a:bodyPr wrap="none" rtlCol="0">
            <a:spAutoFit/>
          </a:bodyPr>
          <a:lstStyle/>
          <a:p>
            <a:r>
              <a:rPr lang="en-US" sz="1200" dirty="0">
                <a:latin typeface="Fira Sans" panose="020B0503050000020004" pitchFamily="34" charset="0"/>
              </a:rPr>
              <a:t>Cavity transverse impedance model</a:t>
            </a:r>
            <a:endParaRPr lang="en-GB" sz="1200" dirty="0">
              <a:latin typeface="Fira Sans" panose="020B0503050000020004" pitchFamily="34" charset="0"/>
            </a:endParaRPr>
          </a:p>
        </p:txBody>
      </p:sp>
      <p:sp>
        <p:nvSpPr>
          <p:cNvPr id="8" name="TextBox 7">
            <a:extLst>
              <a:ext uri="{FF2B5EF4-FFF2-40B4-BE49-F238E27FC236}">
                <a16:creationId xmlns:a16="http://schemas.microsoft.com/office/drawing/2014/main" id="{0C14FEAE-086E-12C6-ACDA-C440701AFA3D}"/>
              </a:ext>
            </a:extLst>
          </p:cNvPr>
          <p:cNvSpPr txBox="1"/>
          <p:nvPr/>
        </p:nvSpPr>
        <p:spPr>
          <a:xfrm>
            <a:off x="9250700" y="4517919"/>
            <a:ext cx="2199641" cy="276999"/>
          </a:xfrm>
          <a:prstGeom prst="rect">
            <a:avLst/>
          </a:prstGeom>
          <a:noFill/>
        </p:spPr>
        <p:txBody>
          <a:bodyPr wrap="none" rtlCol="0">
            <a:spAutoFit/>
          </a:bodyPr>
          <a:lstStyle/>
          <a:p>
            <a:r>
              <a:rPr lang="en-US" sz="1200" dirty="0">
                <a:latin typeface="Fira Sans" panose="020B0503050000020004" pitchFamily="34" charset="0"/>
              </a:rPr>
              <a:t>Turn-by-turn </a:t>
            </a:r>
            <a:r>
              <a:rPr lang="en-US" sz="1200" dirty="0" err="1">
                <a:latin typeface="Fira Sans" panose="020B0503050000020004" pitchFamily="34" charset="0"/>
              </a:rPr>
              <a:t>headtail</a:t>
            </a:r>
            <a:r>
              <a:rPr lang="en-US" sz="1200" dirty="0">
                <a:latin typeface="Fira Sans" panose="020B0503050000020004" pitchFamily="34" charset="0"/>
              </a:rPr>
              <a:t> signal</a:t>
            </a:r>
            <a:endParaRPr lang="en-GB" sz="1200" dirty="0">
              <a:latin typeface="Fira Sans" panose="020B0503050000020004" pitchFamily="34" charset="0"/>
            </a:endParaRPr>
          </a:p>
        </p:txBody>
      </p:sp>
      <p:sp>
        <p:nvSpPr>
          <p:cNvPr id="9" name="Date Placeholder 8">
            <a:extLst>
              <a:ext uri="{FF2B5EF4-FFF2-40B4-BE49-F238E27FC236}">
                <a16:creationId xmlns:a16="http://schemas.microsoft.com/office/drawing/2014/main" id="{0C9E8B74-BBD1-5908-7BF0-7211D2240721}"/>
              </a:ext>
            </a:extLst>
          </p:cNvPr>
          <p:cNvSpPr>
            <a:spLocks noGrp="1"/>
          </p:cNvSpPr>
          <p:nvPr>
            <p:ph type="dt" sz="half" idx="2"/>
          </p:nvPr>
        </p:nvSpPr>
        <p:spPr/>
        <p:txBody>
          <a:bodyPr/>
          <a:lstStyle/>
          <a:p>
            <a:r>
              <a:rPr lang="en-US"/>
              <a:t>14/03/2025</a:t>
            </a:r>
            <a:endParaRPr lang="en-GB" dirty="0"/>
          </a:p>
        </p:txBody>
      </p:sp>
      <p:grpSp>
        <p:nvGrpSpPr>
          <p:cNvPr id="10" name="Grupo 3">
            <a:extLst>
              <a:ext uri="{FF2B5EF4-FFF2-40B4-BE49-F238E27FC236}">
                <a16:creationId xmlns:a16="http://schemas.microsoft.com/office/drawing/2014/main" id="{D18CC685-5A6D-4EA4-8092-B2625A0BEDDD}"/>
              </a:ext>
            </a:extLst>
          </p:cNvPr>
          <p:cNvGrpSpPr/>
          <p:nvPr/>
        </p:nvGrpSpPr>
        <p:grpSpPr>
          <a:xfrm>
            <a:off x="7920130" y="1418047"/>
            <a:ext cx="880863" cy="2713195"/>
            <a:chOff x="4657676" y="1814791"/>
            <a:chExt cx="1516034" cy="4669617"/>
          </a:xfrm>
        </p:grpSpPr>
        <p:pic>
          <p:nvPicPr>
            <p:cNvPr id="11" name="Picture 8">
              <a:extLst>
                <a:ext uri="{FF2B5EF4-FFF2-40B4-BE49-F238E27FC236}">
                  <a16:creationId xmlns:a16="http://schemas.microsoft.com/office/drawing/2014/main" id="{0E3FBBEA-5AE0-8165-9FC3-9452A3D0C957}"/>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38631" t="6852" r="40140" b="5204"/>
            <a:stretch/>
          </p:blipFill>
          <p:spPr bwMode="auto">
            <a:xfrm>
              <a:off x="4671160" y="1814791"/>
              <a:ext cx="1502549" cy="4669617"/>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o 5">
              <a:extLst>
                <a:ext uri="{FF2B5EF4-FFF2-40B4-BE49-F238E27FC236}">
                  <a16:creationId xmlns:a16="http://schemas.microsoft.com/office/drawing/2014/main" id="{C2C05909-0C5E-288C-1232-93EF5B69527B}"/>
                </a:ext>
              </a:extLst>
            </p:cNvPr>
            <p:cNvGrpSpPr/>
            <p:nvPr/>
          </p:nvGrpSpPr>
          <p:grpSpPr>
            <a:xfrm>
              <a:off x="4657676" y="1923766"/>
              <a:ext cx="1516034" cy="4417403"/>
              <a:chOff x="4657676" y="1923766"/>
              <a:chExt cx="1516034" cy="4417403"/>
            </a:xfrm>
          </p:grpSpPr>
          <p:cxnSp>
            <p:nvCxnSpPr>
              <p:cNvPr id="13" name="Conector recto 6">
                <a:extLst>
                  <a:ext uri="{FF2B5EF4-FFF2-40B4-BE49-F238E27FC236}">
                    <a16:creationId xmlns:a16="http://schemas.microsoft.com/office/drawing/2014/main" id="{2A63AD0B-E92D-3B12-5D96-C1BB4E296742}"/>
                  </a:ext>
                </a:extLst>
              </p:cNvPr>
              <p:cNvCxnSpPr>
                <a:cxnSpLocks/>
              </p:cNvCxnSpPr>
              <p:nvPr/>
            </p:nvCxnSpPr>
            <p:spPr>
              <a:xfrm>
                <a:off x="6168008" y="3376880"/>
                <a:ext cx="0" cy="1512000"/>
              </a:xfrm>
              <a:prstGeom prst="line">
                <a:avLst/>
              </a:prstGeom>
              <a:noFill/>
            </p:spPr>
            <p:style>
              <a:lnRef idx="2">
                <a:schemeClr val="accent1">
                  <a:shade val="15000"/>
                </a:schemeClr>
              </a:lnRef>
              <a:fillRef idx="1">
                <a:schemeClr val="accent1"/>
              </a:fillRef>
              <a:effectRef idx="0">
                <a:schemeClr val="accent1"/>
              </a:effectRef>
              <a:fontRef idx="minor">
                <a:schemeClr val="lt1"/>
              </a:fontRef>
            </p:style>
          </p:cxnSp>
          <p:cxnSp>
            <p:nvCxnSpPr>
              <p:cNvPr id="14" name="Conector recto 7">
                <a:extLst>
                  <a:ext uri="{FF2B5EF4-FFF2-40B4-BE49-F238E27FC236}">
                    <a16:creationId xmlns:a16="http://schemas.microsoft.com/office/drawing/2014/main" id="{3CFD1D0D-A455-D68E-5C45-D2F86F670AE6}"/>
                  </a:ext>
                </a:extLst>
              </p:cNvPr>
              <p:cNvCxnSpPr>
                <a:cxnSpLocks/>
              </p:cNvCxnSpPr>
              <p:nvPr/>
            </p:nvCxnSpPr>
            <p:spPr>
              <a:xfrm>
                <a:off x="4664418" y="3376880"/>
                <a:ext cx="0" cy="1512000"/>
              </a:xfrm>
              <a:prstGeom prst="line">
                <a:avLst/>
              </a:prstGeom>
              <a:noFill/>
            </p:spPr>
            <p:style>
              <a:lnRef idx="2">
                <a:schemeClr val="accent1">
                  <a:shade val="15000"/>
                </a:schemeClr>
              </a:lnRef>
              <a:fillRef idx="1">
                <a:schemeClr val="accent1"/>
              </a:fillRef>
              <a:effectRef idx="0">
                <a:schemeClr val="accent1"/>
              </a:effectRef>
              <a:fontRef idx="minor">
                <a:schemeClr val="lt1"/>
              </a:fontRef>
            </p:style>
          </p:cxnSp>
          <p:pic>
            <p:nvPicPr>
              <p:cNvPr id="15" name="Imagen 8">
                <a:extLst>
                  <a:ext uri="{FF2B5EF4-FFF2-40B4-BE49-F238E27FC236}">
                    <a16:creationId xmlns:a16="http://schemas.microsoft.com/office/drawing/2014/main" id="{75A6BC84-06E1-4EDF-DBBA-F17C097C7012}"/>
                  </a:ext>
                </a:extLst>
              </p:cNvPr>
              <p:cNvPicPr>
                <a:picLocks noChangeAspect="1"/>
              </p:cNvPicPr>
              <p:nvPr/>
            </p:nvPicPr>
            <p:blipFill>
              <a:blip r:embed="rId8"/>
              <a:srcRect l="77486" t="83737" r="1"/>
              <a:stretch/>
            </p:blipFill>
            <p:spPr>
              <a:xfrm>
                <a:off x="4657676" y="3218484"/>
                <a:ext cx="129014" cy="185399"/>
              </a:xfrm>
              <a:prstGeom prst="rect">
                <a:avLst/>
              </a:prstGeom>
            </p:spPr>
          </p:pic>
          <p:pic>
            <p:nvPicPr>
              <p:cNvPr id="16" name="Imagen 9">
                <a:extLst>
                  <a:ext uri="{FF2B5EF4-FFF2-40B4-BE49-F238E27FC236}">
                    <a16:creationId xmlns:a16="http://schemas.microsoft.com/office/drawing/2014/main" id="{E708296C-B591-761E-6860-34F10EF6BD1E}"/>
                  </a:ext>
                </a:extLst>
              </p:cNvPr>
              <p:cNvPicPr>
                <a:picLocks noChangeAspect="1"/>
              </p:cNvPicPr>
              <p:nvPr/>
            </p:nvPicPr>
            <p:blipFill>
              <a:blip r:embed="rId8"/>
              <a:srcRect l="77486" t="83737" r="1"/>
              <a:stretch/>
            </p:blipFill>
            <p:spPr>
              <a:xfrm flipH="1">
                <a:off x="6044696" y="3220359"/>
                <a:ext cx="129014" cy="185399"/>
              </a:xfrm>
              <a:prstGeom prst="rect">
                <a:avLst/>
              </a:prstGeom>
            </p:spPr>
          </p:pic>
          <p:pic>
            <p:nvPicPr>
              <p:cNvPr id="17" name="Imagen 10">
                <a:extLst>
                  <a:ext uri="{FF2B5EF4-FFF2-40B4-BE49-F238E27FC236}">
                    <a16:creationId xmlns:a16="http://schemas.microsoft.com/office/drawing/2014/main" id="{3BCBCA7A-1B5C-A214-5F2F-41425394B60B}"/>
                  </a:ext>
                </a:extLst>
              </p:cNvPr>
              <p:cNvPicPr>
                <a:picLocks noChangeAspect="1"/>
              </p:cNvPicPr>
              <p:nvPr/>
            </p:nvPicPr>
            <p:blipFill>
              <a:blip r:embed="rId8"/>
              <a:srcRect l="77486" t="83737" r="1"/>
              <a:stretch/>
            </p:blipFill>
            <p:spPr>
              <a:xfrm flipH="1" flipV="1">
                <a:off x="6043645" y="4864740"/>
                <a:ext cx="129014" cy="185399"/>
              </a:xfrm>
              <a:prstGeom prst="rect">
                <a:avLst/>
              </a:prstGeom>
            </p:spPr>
          </p:pic>
          <p:pic>
            <p:nvPicPr>
              <p:cNvPr id="18" name="Imagen 11">
                <a:extLst>
                  <a:ext uri="{FF2B5EF4-FFF2-40B4-BE49-F238E27FC236}">
                    <a16:creationId xmlns:a16="http://schemas.microsoft.com/office/drawing/2014/main" id="{88C1120F-21E3-87B8-1CDE-9403C70792BD}"/>
                  </a:ext>
                </a:extLst>
              </p:cNvPr>
              <p:cNvPicPr>
                <a:picLocks noChangeAspect="1"/>
              </p:cNvPicPr>
              <p:nvPr/>
            </p:nvPicPr>
            <p:blipFill>
              <a:blip r:embed="rId8"/>
              <a:srcRect l="77486" t="83737" r="1"/>
              <a:stretch/>
            </p:blipFill>
            <p:spPr>
              <a:xfrm flipV="1">
                <a:off x="4660089" y="4864739"/>
                <a:ext cx="129014" cy="185399"/>
              </a:xfrm>
              <a:prstGeom prst="rect">
                <a:avLst/>
              </a:prstGeom>
            </p:spPr>
          </p:pic>
          <p:pic>
            <p:nvPicPr>
              <p:cNvPr id="19" name="Imagen 12">
                <a:extLst>
                  <a:ext uri="{FF2B5EF4-FFF2-40B4-BE49-F238E27FC236}">
                    <a16:creationId xmlns:a16="http://schemas.microsoft.com/office/drawing/2014/main" id="{E943C4CC-B287-902D-28B9-100AC2AF808B}"/>
                  </a:ext>
                </a:extLst>
              </p:cNvPr>
              <p:cNvPicPr>
                <a:picLocks noChangeAspect="1"/>
              </p:cNvPicPr>
              <p:nvPr/>
            </p:nvPicPr>
            <p:blipFill>
              <a:blip r:embed="rId9"/>
              <a:srcRect b="70553"/>
              <a:stretch/>
            </p:blipFill>
            <p:spPr>
              <a:xfrm>
                <a:off x="4773111" y="1923766"/>
                <a:ext cx="1286367" cy="1297961"/>
              </a:xfrm>
              <a:prstGeom prst="rect">
                <a:avLst/>
              </a:prstGeom>
            </p:spPr>
          </p:pic>
          <p:pic>
            <p:nvPicPr>
              <p:cNvPr id="20" name="Imagen 13">
                <a:extLst>
                  <a:ext uri="{FF2B5EF4-FFF2-40B4-BE49-F238E27FC236}">
                    <a16:creationId xmlns:a16="http://schemas.microsoft.com/office/drawing/2014/main" id="{9B7C0E5D-DEB8-6C3D-50BF-D348FA3D13E8}"/>
                  </a:ext>
                </a:extLst>
              </p:cNvPr>
              <p:cNvPicPr>
                <a:picLocks noChangeAspect="1"/>
              </p:cNvPicPr>
              <p:nvPr/>
            </p:nvPicPr>
            <p:blipFill>
              <a:blip r:embed="rId9"/>
              <a:srcRect b="70553"/>
              <a:stretch/>
            </p:blipFill>
            <p:spPr>
              <a:xfrm flipV="1">
                <a:off x="4775413" y="5043208"/>
                <a:ext cx="1286367" cy="1297961"/>
              </a:xfrm>
              <a:prstGeom prst="rect">
                <a:avLst/>
              </a:prstGeom>
            </p:spPr>
          </p:pic>
        </p:grpSp>
      </p:grpSp>
    </p:spTree>
    <p:custDataLst>
      <p:tags r:id="rId1"/>
    </p:custDataLst>
    <p:extLst>
      <p:ext uri="{BB962C8B-B14F-4D97-AF65-F5344CB8AC3E}">
        <p14:creationId xmlns:p14="http://schemas.microsoft.com/office/powerpoint/2010/main" val="3550669370"/>
      </p:ext>
    </p:extLst>
  </p:cSld>
  <p:clrMapOvr>
    <a:masterClrMapping/>
  </p:clrMapOvr>
  <mc:AlternateContent xmlns:mc="http://schemas.openxmlformats.org/markup-compatibility/2006">
    <mc:Choice xmlns:p14="http://schemas.microsoft.com/office/powerpoint/2010/main" Requires="p14">
      <p:transition spd="slow" p14:dur="2000" advTm="147338"/>
    </mc:Choice>
    <mc:Fallback>
      <p:transition spd="slow" advTm="14733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3F258C-AAED-7B51-B5B7-15AD8403F2EE}"/>
              </a:ext>
            </a:extLst>
          </p:cNvPr>
          <p:cNvSpPr>
            <a:spLocks noGrp="1"/>
          </p:cNvSpPr>
          <p:nvPr>
            <p:ph idx="1"/>
          </p:nvPr>
        </p:nvSpPr>
        <p:spPr>
          <a:xfrm>
            <a:off x="233861" y="5120639"/>
            <a:ext cx="11724278" cy="1181439"/>
          </a:xfrm>
        </p:spPr>
        <p:txBody>
          <a:bodyPr>
            <a:normAutofit fontScale="85000" lnSpcReduction="10000"/>
          </a:bodyPr>
          <a:lstStyle/>
          <a:p>
            <a:r>
              <a:rPr lang="en-US" dirty="0"/>
              <a:t>Bunches generate an electromagnetic field</a:t>
            </a:r>
          </a:p>
          <a:p>
            <a:r>
              <a:rPr lang="en-US" dirty="0"/>
              <a:t>When two bunches cross each other, the fields generated by one bunch perturb the other bunch</a:t>
            </a:r>
          </a:p>
          <a:p>
            <a:r>
              <a:rPr lang="en-US" dirty="0"/>
              <a:t>These effects are non-linear, and depend on the particle distribution, the number of bunches etc.</a:t>
            </a:r>
            <a:endParaRPr lang="en-GB" dirty="0"/>
          </a:p>
        </p:txBody>
      </p:sp>
      <p:sp>
        <p:nvSpPr>
          <p:cNvPr id="3" name="Footer Placeholder 2">
            <a:extLst>
              <a:ext uri="{FF2B5EF4-FFF2-40B4-BE49-F238E27FC236}">
                <a16:creationId xmlns:a16="http://schemas.microsoft.com/office/drawing/2014/main" id="{DB648E0F-80B4-9055-9E6A-C8DD0FBA2BF8}"/>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D9E25A6-673B-82CD-51F6-1423ECBF48C3}"/>
              </a:ext>
            </a:extLst>
          </p:cNvPr>
          <p:cNvSpPr>
            <a:spLocks noGrp="1"/>
          </p:cNvSpPr>
          <p:nvPr>
            <p:ph type="sldNum" sz="quarter" idx="12"/>
          </p:nvPr>
        </p:nvSpPr>
        <p:spPr/>
        <p:txBody>
          <a:bodyPr/>
          <a:lstStyle/>
          <a:p>
            <a:fld id="{005C7FBA-D4E9-46CA-9321-3ADA2E368FCD}" type="slidenum">
              <a:rPr lang="en-GB" smtClean="0"/>
              <a:pPr/>
              <a:t>13</a:t>
            </a:fld>
            <a:endParaRPr lang="en-GB"/>
          </a:p>
        </p:txBody>
      </p:sp>
      <p:sp>
        <p:nvSpPr>
          <p:cNvPr id="5" name="Title 4">
            <a:extLst>
              <a:ext uri="{FF2B5EF4-FFF2-40B4-BE49-F238E27FC236}">
                <a16:creationId xmlns:a16="http://schemas.microsoft.com/office/drawing/2014/main" id="{D6A3290D-A104-3C37-D656-8566C6A4BBE4}"/>
              </a:ext>
            </a:extLst>
          </p:cNvPr>
          <p:cNvSpPr>
            <a:spLocks noGrp="1"/>
          </p:cNvSpPr>
          <p:nvPr>
            <p:ph type="title"/>
          </p:nvPr>
        </p:nvSpPr>
        <p:spPr/>
        <p:txBody>
          <a:bodyPr/>
          <a:lstStyle/>
          <a:p>
            <a:r>
              <a:rPr lang="en-US" dirty="0"/>
              <a:t>Beam-beam interactions</a:t>
            </a:r>
            <a:endParaRPr lang="en-GB" dirty="0"/>
          </a:p>
        </p:txBody>
      </p:sp>
      <p:cxnSp>
        <p:nvCxnSpPr>
          <p:cNvPr id="6" name="Straight Connector 5">
            <a:extLst>
              <a:ext uri="{FF2B5EF4-FFF2-40B4-BE49-F238E27FC236}">
                <a16:creationId xmlns:a16="http://schemas.microsoft.com/office/drawing/2014/main" id="{02A053B4-5F05-D36B-63F1-AD1D152D8ADD}"/>
              </a:ext>
            </a:extLst>
          </p:cNvPr>
          <p:cNvCxnSpPr>
            <a:cxnSpLocks/>
          </p:cNvCxnSpPr>
          <p:nvPr/>
        </p:nvCxnSpPr>
        <p:spPr>
          <a:xfrm rot="10800000">
            <a:off x="2144350" y="2670941"/>
            <a:ext cx="1265101"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9BF1975-8D9C-DB99-D70E-D620BD48DC19}"/>
              </a:ext>
            </a:extLst>
          </p:cNvPr>
          <p:cNvSpPr txBox="1"/>
          <p:nvPr/>
        </p:nvSpPr>
        <p:spPr>
          <a:xfrm>
            <a:off x="4187022" y="2559650"/>
            <a:ext cx="65" cy="430887"/>
          </a:xfrm>
          <a:prstGeom prst="rect">
            <a:avLst/>
          </a:prstGeom>
          <a:solidFill>
            <a:schemeClr val="bg1"/>
          </a:solidFill>
        </p:spPr>
        <p:txBody>
          <a:bodyPr wrap="none" lIns="0" tIns="0" rIns="0" bIns="0" rtlCol="0">
            <a:spAutoFit/>
          </a:bodyPr>
          <a:lstStyle/>
          <a:p>
            <a:endParaRPr lang="en-US" sz="2800" dirty="0">
              <a:latin typeface="Fira Sans" panose="020B0503050000020004" pitchFamily="34" charset="0"/>
            </a:endParaRPr>
          </a:p>
        </p:txBody>
      </p:sp>
      <p:sp>
        <p:nvSpPr>
          <p:cNvPr id="8" name="Oval 7">
            <a:extLst>
              <a:ext uri="{FF2B5EF4-FFF2-40B4-BE49-F238E27FC236}">
                <a16:creationId xmlns:a16="http://schemas.microsoft.com/office/drawing/2014/main" id="{62EBAE69-20E9-C013-A7B9-DE5ED20DD2D2}"/>
              </a:ext>
            </a:extLst>
          </p:cNvPr>
          <p:cNvSpPr/>
          <p:nvPr/>
        </p:nvSpPr>
        <p:spPr>
          <a:xfrm>
            <a:off x="3395922" y="2610722"/>
            <a:ext cx="399710" cy="1256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ira Sans" panose="020B0503050000020004" pitchFamily="34" charset="0"/>
            </a:endParaRPr>
          </a:p>
        </p:txBody>
      </p:sp>
      <p:sp>
        <p:nvSpPr>
          <p:cNvPr id="9" name="Oval 8">
            <a:extLst>
              <a:ext uri="{FF2B5EF4-FFF2-40B4-BE49-F238E27FC236}">
                <a16:creationId xmlns:a16="http://schemas.microsoft.com/office/drawing/2014/main" id="{F9024991-E8E6-45F1-AD97-5C27F847715A}"/>
              </a:ext>
            </a:extLst>
          </p:cNvPr>
          <p:cNvSpPr/>
          <p:nvPr/>
        </p:nvSpPr>
        <p:spPr>
          <a:xfrm>
            <a:off x="3053010" y="2606085"/>
            <a:ext cx="399710" cy="1256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ira Sans" panose="020B0503050000020004"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21B000D-625F-1FFE-89DB-7E96BA49FF3A}"/>
                  </a:ext>
                </a:extLst>
              </p:cNvPr>
              <p:cNvSpPr txBox="1"/>
              <p:nvPr/>
            </p:nvSpPr>
            <p:spPr>
              <a:xfrm>
                <a:off x="1692463" y="2313818"/>
                <a:ext cx="1089978" cy="338554"/>
              </a:xfrm>
              <a:prstGeom prst="rect">
                <a:avLst/>
              </a:prstGeom>
              <a:noFill/>
            </p:spPr>
            <p:txBody>
              <a:bodyPr wrap="none" rtlCol="0">
                <a:spAutoFit/>
              </a:bodyPr>
              <a:lstStyle/>
              <a:p>
                <a:r>
                  <a:rPr lang="fr-FR" sz="1600" dirty="0">
                    <a:solidFill>
                      <a:schemeClr val="accent1"/>
                    </a:solidFill>
                    <a:latin typeface="Fira Sans" panose="020B0503050000020004" pitchFamily="34" charset="0"/>
                  </a:rPr>
                  <a:t>Muons </a:t>
                </a:r>
                <a14:m>
                  <m:oMath xmlns:m="http://schemas.openxmlformats.org/officeDocument/2006/math">
                    <m:sSup>
                      <m:sSupPr>
                        <m:ctrlPr>
                          <a:rPr lang="en-US" sz="1600" b="0" i="1" smtClean="0">
                            <a:solidFill>
                              <a:schemeClr val="accent1"/>
                            </a:solidFill>
                            <a:latin typeface="Cambria Math" panose="02040503050406030204" pitchFamily="18" charset="0"/>
                          </a:rPr>
                        </m:ctrlPr>
                      </m:sSupPr>
                      <m:e>
                        <m:r>
                          <a:rPr lang="en-US" sz="1600" b="0" i="1" smtClean="0">
                            <a:solidFill>
                              <a:schemeClr val="accent1"/>
                            </a:solidFill>
                            <a:latin typeface="Cambria Math" panose="02040503050406030204" pitchFamily="18" charset="0"/>
                          </a:rPr>
                          <m:t>𝜇</m:t>
                        </m:r>
                      </m:e>
                      <m:sup>
                        <m:r>
                          <a:rPr lang="en-US" sz="1600" b="0" i="1" smtClean="0">
                            <a:solidFill>
                              <a:schemeClr val="accent1"/>
                            </a:solidFill>
                            <a:latin typeface="Cambria Math" panose="02040503050406030204" pitchFamily="18" charset="0"/>
                          </a:rPr>
                          <m:t>−</m:t>
                        </m:r>
                      </m:sup>
                    </m:sSup>
                  </m:oMath>
                </a14:m>
                <a:endParaRPr lang="en-US" sz="1600" dirty="0">
                  <a:solidFill>
                    <a:schemeClr val="accent1"/>
                  </a:solidFill>
                  <a:latin typeface="Fira Sans" panose="020B0503050000020004" pitchFamily="34" charset="0"/>
                </a:endParaRPr>
              </a:p>
            </p:txBody>
          </p:sp>
        </mc:Choice>
        <mc:Fallback xmlns="">
          <p:sp>
            <p:nvSpPr>
              <p:cNvPr id="10" name="TextBox 9">
                <a:extLst>
                  <a:ext uri="{FF2B5EF4-FFF2-40B4-BE49-F238E27FC236}">
                    <a16:creationId xmlns:a16="http://schemas.microsoft.com/office/drawing/2014/main" id="{F21B000D-625F-1FFE-89DB-7E96BA49FF3A}"/>
                  </a:ext>
                </a:extLst>
              </p:cNvPr>
              <p:cNvSpPr txBox="1">
                <a:spLocks noRot="1" noChangeAspect="1" noMove="1" noResize="1" noEditPoints="1" noAdjustHandles="1" noChangeArrowheads="1" noChangeShapeType="1" noTextEdit="1"/>
              </p:cNvSpPr>
              <p:nvPr/>
            </p:nvSpPr>
            <p:spPr>
              <a:xfrm>
                <a:off x="1692463" y="2313818"/>
                <a:ext cx="1089978" cy="338554"/>
              </a:xfrm>
              <a:prstGeom prst="rect">
                <a:avLst/>
              </a:prstGeom>
              <a:blipFill>
                <a:blip r:embed="rId3"/>
                <a:stretch>
                  <a:fillRect l="-3371" t="-5455" b="-236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544846E-44F4-4EAC-153E-14FDA6D72AA4}"/>
                  </a:ext>
                </a:extLst>
              </p:cNvPr>
              <p:cNvSpPr txBox="1"/>
              <p:nvPr/>
            </p:nvSpPr>
            <p:spPr>
              <a:xfrm>
                <a:off x="3752363" y="2347215"/>
                <a:ext cx="1474699" cy="338554"/>
              </a:xfrm>
              <a:prstGeom prst="rect">
                <a:avLst/>
              </a:prstGeom>
              <a:noFill/>
            </p:spPr>
            <p:txBody>
              <a:bodyPr wrap="none" rtlCol="0">
                <a:spAutoFit/>
              </a:bodyPr>
              <a:lstStyle/>
              <a:p>
                <a:r>
                  <a:rPr lang="fr-FR" sz="1600" dirty="0">
                    <a:solidFill>
                      <a:schemeClr val="accent2"/>
                    </a:solidFill>
                    <a:latin typeface="Fira Sans" panose="020B0503050000020004" pitchFamily="34" charset="0"/>
                  </a:rPr>
                  <a:t>Antimuons </a:t>
                </a:r>
                <a14:m>
                  <m:oMath xmlns:m="http://schemas.openxmlformats.org/officeDocument/2006/math">
                    <m:sSup>
                      <m:sSupPr>
                        <m:ctrlPr>
                          <a:rPr lang="en-US" sz="1600" b="0" i="1" smtClean="0">
                            <a:solidFill>
                              <a:schemeClr val="accent2"/>
                            </a:solidFill>
                            <a:latin typeface="Cambria Math" panose="02040503050406030204" pitchFamily="18" charset="0"/>
                          </a:rPr>
                        </m:ctrlPr>
                      </m:sSupPr>
                      <m:e>
                        <m:r>
                          <a:rPr lang="en-US" sz="1600" b="0" i="1" smtClean="0">
                            <a:solidFill>
                              <a:schemeClr val="accent2"/>
                            </a:solidFill>
                            <a:latin typeface="Cambria Math" panose="02040503050406030204" pitchFamily="18" charset="0"/>
                          </a:rPr>
                          <m:t>𝜇</m:t>
                        </m:r>
                      </m:e>
                      <m:sup>
                        <m:r>
                          <a:rPr lang="en-US" sz="1600" b="0" i="1" smtClean="0">
                            <a:solidFill>
                              <a:schemeClr val="accent2"/>
                            </a:solidFill>
                            <a:latin typeface="Cambria Math" panose="02040503050406030204" pitchFamily="18" charset="0"/>
                          </a:rPr>
                          <m:t>+</m:t>
                        </m:r>
                      </m:sup>
                    </m:sSup>
                  </m:oMath>
                </a14:m>
                <a:endParaRPr lang="en-US" sz="1600" dirty="0">
                  <a:solidFill>
                    <a:schemeClr val="accent2"/>
                  </a:solidFill>
                  <a:latin typeface="Fira Sans" panose="020B0503050000020004" pitchFamily="34" charset="0"/>
                </a:endParaRPr>
              </a:p>
            </p:txBody>
          </p:sp>
        </mc:Choice>
        <mc:Fallback xmlns="">
          <p:sp>
            <p:nvSpPr>
              <p:cNvPr id="11" name="TextBox 10">
                <a:extLst>
                  <a:ext uri="{FF2B5EF4-FFF2-40B4-BE49-F238E27FC236}">
                    <a16:creationId xmlns:a16="http://schemas.microsoft.com/office/drawing/2014/main" id="{1544846E-44F4-4EAC-153E-14FDA6D72AA4}"/>
                  </a:ext>
                </a:extLst>
              </p:cNvPr>
              <p:cNvSpPr txBox="1">
                <a:spLocks noRot="1" noChangeAspect="1" noMove="1" noResize="1" noEditPoints="1" noAdjustHandles="1" noChangeArrowheads="1" noChangeShapeType="1" noTextEdit="1"/>
              </p:cNvSpPr>
              <p:nvPr/>
            </p:nvSpPr>
            <p:spPr>
              <a:xfrm>
                <a:off x="3752363" y="2347215"/>
                <a:ext cx="1474699" cy="338554"/>
              </a:xfrm>
              <a:prstGeom prst="rect">
                <a:avLst/>
              </a:prstGeom>
              <a:blipFill>
                <a:blip r:embed="rId4"/>
                <a:stretch>
                  <a:fillRect l="-2490" t="-5357" b="-21429"/>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68DC8193-5945-C6A3-3AA3-CBB339B6FF5C}"/>
              </a:ext>
            </a:extLst>
          </p:cNvPr>
          <p:cNvSpPr txBox="1"/>
          <p:nvPr/>
        </p:nvSpPr>
        <p:spPr>
          <a:xfrm>
            <a:off x="2650324" y="2060256"/>
            <a:ext cx="1757212" cy="338554"/>
          </a:xfrm>
          <a:prstGeom prst="rect">
            <a:avLst/>
          </a:prstGeom>
          <a:noFill/>
        </p:spPr>
        <p:txBody>
          <a:bodyPr wrap="none" rtlCol="0">
            <a:spAutoFit/>
          </a:bodyPr>
          <a:lstStyle/>
          <a:p>
            <a:r>
              <a:rPr lang="fr-FR" sz="1600" dirty="0">
                <a:latin typeface="Fira Sans" panose="020B0503050000020004" pitchFamily="34" charset="0"/>
              </a:rPr>
              <a:t>Interaction Point</a:t>
            </a:r>
            <a:endParaRPr lang="en-US" sz="1600" dirty="0">
              <a:latin typeface="Fira Sans" panose="020B0503050000020004" pitchFamily="34" charset="0"/>
            </a:endParaRPr>
          </a:p>
        </p:txBody>
      </p:sp>
      <p:cxnSp>
        <p:nvCxnSpPr>
          <p:cNvPr id="13" name="Straight Connector 12">
            <a:extLst>
              <a:ext uri="{FF2B5EF4-FFF2-40B4-BE49-F238E27FC236}">
                <a16:creationId xmlns:a16="http://schemas.microsoft.com/office/drawing/2014/main" id="{A963662E-2521-165F-BB1B-B46DEE5C6A10}"/>
              </a:ext>
            </a:extLst>
          </p:cNvPr>
          <p:cNvCxnSpPr>
            <a:cxnSpLocks/>
          </p:cNvCxnSpPr>
          <p:nvPr/>
        </p:nvCxnSpPr>
        <p:spPr>
          <a:xfrm>
            <a:off x="3452350" y="2668896"/>
            <a:ext cx="1265101" cy="0"/>
          </a:xfrm>
          <a:prstGeom prst="line">
            <a:avLst/>
          </a:prstGeom>
          <a:ln>
            <a:headEnd type="none"/>
            <a:tailEnd type="triangle"/>
          </a:ln>
        </p:spPr>
        <p:style>
          <a:lnRef idx="1">
            <a:schemeClr val="accent2"/>
          </a:lnRef>
          <a:fillRef idx="0">
            <a:schemeClr val="accent2"/>
          </a:fillRef>
          <a:effectRef idx="0">
            <a:schemeClr val="accent2"/>
          </a:effectRef>
          <a:fontRef idx="minor">
            <a:schemeClr val="tx1"/>
          </a:fontRef>
        </p:style>
      </p:cxnSp>
      <p:sp>
        <p:nvSpPr>
          <p:cNvPr id="14" name="Oval 13">
            <a:extLst>
              <a:ext uri="{FF2B5EF4-FFF2-40B4-BE49-F238E27FC236}">
                <a16:creationId xmlns:a16="http://schemas.microsoft.com/office/drawing/2014/main" id="{2A80C04D-C1ED-8AD7-6DD8-F389575ACE99}"/>
              </a:ext>
            </a:extLst>
          </p:cNvPr>
          <p:cNvSpPr/>
          <p:nvPr/>
        </p:nvSpPr>
        <p:spPr>
          <a:xfrm>
            <a:off x="3322486" y="3299544"/>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Fira Sans" panose="020B0503050000020004" pitchFamily="34" charset="0"/>
            </a:endParaRPr>
          </a:p>
        </p:txBody>
      </p:sp>
      <p:cxnSp>
        <p:nvCxnSpPr>
          <p:cNvPr id="15" name="Straight Connector 14">
            <a:extLst>
              <a:ext uri="{FF2B5EF4-FFF2-40B4-BE49-F238E27FC236}">
                <a16:creationId xmlns:a16="http://schemas.microsoft.com/office/drawing/2014/main" id="{662789E4-D50A-236F-4D6E-2FAAA078ADAB}"/>
              </a:ext>
            </a:extLst>
          </p:cNvPr>
          <p:cNvCxnSpPr>
            <a:cxnSpLocks/>
          </p:cNvCxnSpPr>
          <p:nvPr/>
        </p:nvCxnSpPr>
        <p:spPr>
          <a:xfrm>
            <a:off x="3612403" y="3400186"/>
            <a:ext cx="1265101" cy="0"/>
          </a:xfrm>
          <a:prstGeom prst="line">
            <a:avLst/>
          </a:prstGeom>
          <a:ln>
            <a:headEnd type="none"/>
            <a:tailEnd type="triangle"/>
          </a:ln>
        </p:spPr>
        <p:style>
          <a:lnRef idx="1">
            <a:schemeClr val="accent2"/>
          </a:lnRef>
          <a:fillRef idx="0">
            <a:schemeClr val="accent2"/>
          </a:fillRef>
          <a:effectRef idx="0">
            <a:schemeClr val="accent2"/>
          </a:effectRef>
          <a:fontRef idx="minor">
            <a:schemeClr val="tx1"/>
          </a:fontRef>
        </p:style>
      </p:cxnSp>
      <p:cxnSp>
        <p:nvCxnSpPr>
          <p:cNvPr id="16" name="Straight Connector 15">
            <a:extLst>
              <a:ext uri="{FF2B5EF4-FFF2-40B4-BE49-F238E27FC236}">
                <a16:creationId xmlns:a16="http://schemas.microsoft.com/office/drawing/2014/main" id="{70A79E5E-DC9F-8775-DB2D-8982D699B6B4}"/>
              </a:ext>
            </a:extLst>
          </p:cNvPr>
          <p:cNvCxnSpPr>
            <a:cxnSpLocks/>
          </p:cNvCxnSpPr>
          <p:nvPr/>
        </p:nvCxnSpPr>
        <p:spPr>
          <a:xfrm rot="10800000">
            <a:off x="2004390" y="4354109"/>
            <a:ext cx="1265101" cy="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33308C4-3804-A1BA-6A62-157EA68D7E90}"/>
              </a:ext>
            </a:extLst>
          </p:cNvPr>
          <p:cNvCxnSpPr>
            <a:cxnSpLocks/>
          </p:cNvCxnSpPr>
          <p:nvPr/>
        </p:nvCxnSpPr>
        <p:spPr>
          <a:xfrm flipV="1">
            <a:off x="3450273" y="3559666"/>
            <a:ext cx="0" cy="645710"/>
          </a:xfrm>
          <a:prstGeom prst="straightConnector1">
            <a:avLst/>
          </a:prstGeom>
          <a:ln w="28575">
            <a:tailEnd type="stealth" w="lg" len="lg"/>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1919A9F-6DA9-2D4C-944D-6F15B2EF8ED1}"/>
                  </a:ext>
                </a:extLst>
              </p:cNvPr>
              <p:cNvSpPr txBox="1"/>
              <p:nvPr/>
            </p:nvSpPr>
            <p:spPr>
              <a:xfrm>
                <a:off x="3499015" y="3762577"/>
                <a:ext cx="1596527" cy="3383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𝐹</m:t>
                              </m:r>
                            </m:e>
                          </m:acc>
                        </m:e>
                        <m:sub>
                          <m:r>
                            <a:rPr lang="en-US" b="0" i="1" smtClean="0">
                              <a:latin typeface="Cambria Math" panose="02040503050406030204" pitchFamily="18" charset="0"/>
                            </a:rPr>
                            <m:t>𝑏𝑒𝑎𝑚</m:t>
                          </m:r>
                          <m:r>
                            <a:rPr lang="en-US" b="0" i="1" smtClean="0">
                              <a:latin typeface="Cambria Math" panose="02040503050406030204" pitchFamily="18" charset="0"/>
                            </a:rPr>
                            <m:t> </m:t>
                          </m:r>
                          <m:r>
                            <a:rPr lang="en-US" b="0" i="1" smtClean="0">
                              <a:latin typeface="Cambria Math" panose="02040503050406030204" pitchFamily="18" charset="0"/>
                            </a:rPr>
                            <m:t>𝑜𝑛</m:t>
                          </m:r>
                          <m:r>
                            <a:rPr lang="en-US" b="0" i="1" smtClean="0">
                              <a:latin typeface="Cambria Math" panose="02040503050406030204" pitchFamily="18" charset="0"/>
                            </a:rPr>
                            <m:t> </m:t>
                          </m:r>
                          <m:r>
                            <a:rPr lang="en-US" b="0" i="1" smtClean="0">
                              <a:latin typeface="Cambria Math" panose="02040503050406030204" pitchFamily="18" charset="0"/>
                            </a:rPr>
                            <m:t>𝑝𝑎𝑟𝑡𝑖𝑐𝑙𝑒</m:t>
                          </m:r>
                        </m:sub>
                      </m:sSub>
                    </m:oMath>
                  </m:oMathPara>
                </a14:m>
                <a:endParaRPr lang="fr-FR" dirty="0">
                  <a:latin typeface="Fira Sans" panose="020B0503050000020004" pitchFamily="34" charset="0"/>
                </a:endParaRPr>
              </a:p>
            </p:txBody>
          </p:sp>
        </mc:Choice>
        <mc:Fallback xmlns="">
          <p:sp>
            <p:nvSpPr>
              <p:cNvPr id="18" name="TextBox 17">
                <a:extLst>
                  <a:ext uri="{FF2B5EF4-FFF2-40B4-BE49-F238E27FC236}">
                    <a16:creationId xmlns:a16="http://schemas.microsoft.com/office/drawing/2014/main" id="{31919A9F-6DA9-2D4C-944D-6F15B2EF8ED1}"/>
                  </a:ext>
                </a:extLst>
              </p:cNvPr>
              <p:cNvSpPr txBox="1">
                <a:spLocks noRot="1" noChangeAspect="1" noMove="1" noResize="1" noEditPoints="1" noAdjustHandles="1" noChangeArrowheads="1" noChangeShapeType="1" noTextEdit="1"/>
              </p:cNvSpPr>
              <p:nvPr/>
            </p:nvSpPr>
            <p:spPr>
              <a:xfrm>
                <a:off x="3499015" y="3762577"/>
                <a:ext cx="1596527" cy="338362"/>
              </a:xfrm>
              <a:prstGeom prst="rect">
                <a:avLst/>
              </a:prstGeom>
              <a:blipFill>
                <a:blip r:embed="rId5"/>
                <a:stretch>
                  <a:fillRect l="-3435" t="-37500" r="-2290" b="-21429"/>
                </a:stretch>
              </a:blipFill>
            </p:spPr>
            <p:txBody>
              <a:bodyPr/>
              <a:lstStyle/>
              <a:p>
                <a:r>
                  <a:rPr lang="en-GB">
                    <a:noFill/>
                  </a:rPr>
                  <a:t> </a:t>
                </a:r>
              </a:p>
            </p:txBody>
          </p:sp>
        </mc:Fallback>
      </mc:AlternateContent>
      <p:pic>
        <p:nvPicPr>
          <p:cNvPr id="19" name="Picture 18">
            <a:extLst>
              <a:ext uri="{FF2B5EF4-FFF2-40B4-BE49-F238E27FC236}">
                <a16:creationId xmlns:a16="http://schemas.microsoft.com/office/drawing/2014/main" id="{B34CEC99-B0A2-0D2D-D0AE-640BE2F5C4D7}"/>
              </a:ext>
            </a:extLst>
          </p:cNvPr>
          <p:cNvPicPr>
            <a:picLocks noChangeAspect="1"/>
          </p:cNvPicPr>
          <p:nvPr/>
        </p:nvPicPr>
        <p:blipFill>
          <a:blip r:embed="rId6"/>
          <a:stretch>
            <a:fillRect/>
          </a:stretch>
        </p:blipFill>
        <p:spPr>
          <a:xfrm>
            <a:off x="5987729" y="1797205"/>
            <a:ext cx="5462321" cy="2895459"/>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9AF102CF-EF75-324F-D2AC-17E87D84F453}"/>
                  </a:ext>
                </a:extLst>
              </p:cNvPr>
              <p:cNvSpPr txBox="1"/>
              <p:nvPr/>
            </p:nvSpPr>
            <p:spPr>
              <a:xfrm rot="16200000">
                <a:off x="5349855" y="2942800"/>
                <a:ext cx="1237005" cy="2631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𝐹</m:t>
                              </m:r>
                            </m:e>
                          </m:acc>
                        </m:e>
                        <m:sub>
                          <m:r>
                            <a:rPr lang="en-US" sz="1400" b="0" i="1" smtClean="0">
                              <a:latin typeface="Cambria Math" panose="02040503050406030204" pitchFamily="18" charset="0"/>
                            </a:rPr>
                            <m:t>𝑏𝑒𝑎𝑚</m:t>
                          </m:r>
                          <m:r>
                            <a:rPr lang="en-US" sz="1400" b="0" i="1" smtClean="0">
                              <a:latin typeface="Cambria Math" panose="02040503050406030204" pitchFamily="18" charset="0"/>
                            </a:rPr>
                            <m:t> </m:t>
                          </m:r>
                          <m:r>
                            <a:rPr lang="en-US" sz="1400" b="0" i="1" smtClean="0">
                              <a:latin typeface="Cambria Math" panose="02040503050406030204" pitchFamily="18" charset="0"/>
                            </a:rPr>
                            <m:t>𝑜𝑛</m:t>
                          </m:r>
                          <m:r>
                            <a:rPr lang="en-US" sz="1400" b="0" i="1" smtClean="0">
                              <a:latin typeface="Cambria Math" panose="02040503050406030204" pitchFamily="18" charset="0"/>
                            </a:rPr>
                            <m:t> </m:t>
                          </m:r>
                          <m:r>
                            <a:rPr lang="en-US" sz="1400" b="0" i="1" smtClean="0">
                              <a:latin typeface="Cambria Math" panose="02040503050406030204" pitchFamily="18" charset="0"/>
                            </a:rPr>
                            <m:t>𝑝𝑎𝑟𝑡𝑖𝑐𝑙𝑒</m:t>
                          </m:r>
                        </m:sub>
                      </m:sSub>
                    </m:oMath>
                  </m:oMathPara>
                </a14:m>
                <a:endParaRPr lang="fr-FR" sz="1400" dirty="0"/>
              </a:p>
            </p:txBody>
          </p:sp>
        </mc:Choice>
        <mc:Fallback xmlns="">
          <p:sp>
            <p:nvSpPr>
              <p:cNvPr id="20" name="TextBox 19">
                <a:extLst>
                  <a:ext uri="{FF2B5EF4-FFF2-40B4-BE49-F238E27FC236}">
                    <a16:creationId xmlns:a16="http://schemas.microsoft.com/office/drawing/2014/main" id="{9AF102CF-EF75-324F-D2AC-17E87D84F453}"/>
                  </a:ext>
                </a:extLst>
              </p:cNvPr>
              <p:cNvSpPr txBox="1">
                <a:spLocks noRot="1" noChangeAspect="1" noMove="1" noResize="1" noEditPoints="1" noAdjustHandles="1" noChangeArrowheads="1" noChangeShapeType="1" noTextEdit="1"/>
              </p:cNvSpPr>
              <p:nvPr/>
            </p:nvSpPr>
            <p:spPr>
              <a:xfrm rot="16200000">
                <a:off x="5349855" y="2942800"/>
                <a:ext cx="1237005" cy="263149"/>
              </a:xfrm>
              <a:prstGeom prst="rect">
                <a:avLst/>
              </a:prstGeom>
              <a:blipFill>
                <a:blip r:embed="rId7"/>
                <a:stretch>
                  <a:fillRect l="-27273" t="-1478" r="-20455" b="-2956"/>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8763EF9E-BA1E-2484-EA75-15D4B214F82F}"/>
              </a:ext>
            </a:extLst>
          </p:cNvPr>
          <p:cNvSpPr txBox="1"/>
          <p:nvPr/>
        </p:nvSpPr>
        <p:spPr>
          <a:xfrm rot="16200000">
            <a:off x="2438297" y="3712190"/>
            <a:ext cx="1026243" cy="307777"/>
          </a:xfrm>
          <a:prstGeom prst="rect">
            <a:avLst/>
          </a:prstGeom>
          <a:noFill/>
        </p:spPr>
        <p:txBody>
          <a:bodyPr wrap="none" rtlCol="0">
            <a:spAutoFit/>
          </a:bodyPr>
          <a:lstStyle/>
          <a:p>
            <a:r>
              <a:rPr lang="fr-FR" sz="1400" dirty="0">
                <a:latin typeface="Fira Sans" panose="020B0503050000020004" pitchFamily="34" charset="0"/>
              </a:rPr>
              <a:t>Amplitude</a:t>
            </a:r>
          </a:p>
        </p:txBody>
      </p:sp>
      <p:sp>
        <p:nvSpPr>
          <p:cNvPr id="22" name="Left Brace 21">
            <a:extLst>
              <a:ext uri="{FF2B5EF4-FFF2-40B4-BE49-F238E27FC236}">
                <a16:creationId xmlns:a16="http://schemas.microsoft.com/office/drawing/2014/main" id="{E9C701FB-0637-6A77-10C7-AD211202DDCC}"/>
              </a:ext>
            </a:extLst>
          </p:cNvPr>
          <p:cNvSpPr/>
          <p:nvPr/>
        </p:nvSpPr>
        <p:spPr>
          <a:xfrm>
            <a:off x="3091188" y="3440828"/>
            <a:ext cx="129160" cy="850502"/>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latin typeface="Fira Sans" panose="020B0503050000020004" pitchFamily="34" charset="0"/>
            </a:endParaRPr>
          </a:p>
        </p:txBody>
      </p:sp>
      <p:sp>
        <p:nvSpPr>
          <p:cNvPr id="23" name="Rectangle 22">
            <a:extLst>
              <a:ext uri="{FF2B5EF4-FFF2-40B4-BE49-F238E27FC236}">
                <a16:creationId xmlns:a16="http://schemas.microsoft.com/office/drawing/2014/main" id="{5CCCAF45-41FD-EED1-DCD2-76A0A0AA69C5}"/>
              </a:ext>
            </a:extLst>
          </p:cNvPr>
          <p:cNvSpPr/>
          <p:nvPr/>
        </p:nvSpPr>
        <p:spPr>
          <a:xfrm>
            <a:off x="3369813" y="2509316"/>
            <a:ext cx="122175" cy="358322"/>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FR">
              <a:latin typeface="Fira Sans" panose="020B0503050000020004" pitchFamily="34" charset="0"/>
            </a:endParaRPr>
          </a:p>
        </p:txBody>
      </p:sp>
      <p:cxnSp>
        <p:nvCxnSpPr>
          <p:cNvPr id="24" name="Straight Arrow Connector 23">
            <a:extLst>
              <a:ext uri="{FF2B5EF4-FFF2-40B4-BE49-F238E27FC236}">
                <a16:creationId xmlns:a16="http://schemas.microsoft.com/office/drawing/2014/main" id="{831ACA1E-6019-3432-9C1A-652D8D274DD6}"/>
              </a:ext>
            </a:extLst>
          </p:cNvPr>
          <p:cNvCxnSpPr>
            <a:stCxn id="23" idx="2"/>
          </p:cNvCxnSpPr>
          <p:nvPr/>
        </p:nvCxnSpPr>
        <p:spPr>
          <a:xfrm flipH="1">
            <a:off x="3428451" y="2867638"/>
            <a:ext cx="2450" cy="261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4D19E0F5-C35D-5064-6ABD-1736DF6C50E8}"/>
              </a:ext>
            </a:extLst>
          </p:cNvPr>
          <p:cNvSpPr txBox="1"/>
          <p:nvPr/>
        </p:nvSpPr>
        <p:spPr>
          <a:xfrm>
            <a:off x="7412203" y="1655723"/>
            <a:ext cx="3089307" cy="276999"/>
          </a:xfrm>
          <a:prstGeom prst="rect">
            <a:avLst/>
          </a:prstGeom>
          <a:noFill/>
          <a:ln>
            <a:solidFill>
              <a:schemeClr val="tx1"/>
            </a:solidFill>
          </a:ln>
        </p:spPr>
        <p:txBody>
          <a:bodyPr wrap="none" rtlCol="0">
            <a:spAutoFit/>
          </a:bodyPr>
          <a:lstStyle/>
          <a:p>
            <a:r>
              <a:rPr lang="en-US" sz="1200" i="1" dirty="0">
                <a:latin typeface="Fira Sans" panose="020B0503050000020004" pitchFamily="34" charset="0"/>
              </a:rPr>
              <a:t>W. Herr and T. </a:t>
            </a:r>
            <a:r>
              <a:rPr lang="en-US" sz="1200" i="1" dirty="0" err="1">
                <a:latin typeface="Fira Sans" panose="020B0503050000020004" pitchFamily="34" charset="0"/>
              </a:rPr>
              <a:t>Pieloni</a:t>
            </a:r>
            <a:r>
              <a:rPr lang="en-US" sz="1200" i="1" dirty="0">
                <a:latin typeface="Fira Sans" panose="020B0503050000020004" pitchFamily="34" charset="0"/>
              </a:rPr>
              <a:t>, </a:t>
            </a:r>
            <a:r>
              <a:rPr lang="en-US" sz="1200" i="1" dirty="0">
                <a:latin typeface="Fira Sans" panose="020B0503050000020004" pitchFamily="34" charset="0"/>
                <a:hlinkClick r:id="rId8"/>
              </a:rPr>
              <a:t>Beam-beam effects</a:t>
            </a:r>
            <a:endParaRPr lang="en-US" sz="1200" i="1" dirty="0">
              <a:latin typeface="Fira Sans" panose="020B0503050000020004" pitchFamily="34" charset="0"/>
            </a:endParaRPr>
          </a:p>
        </p:txBody>
      </p:sp>
      <p:sp>
        <p:nvSpPr>
          <p:cNvPr id="26" name="Oval 25">
            <a:extLst>
              <a:ext uri="{FF2B5EF4-FFF2-40B4-BE49-F238E27FC236}">
                <a16:creationId xmlns:a16="http://schemas.microsoft.com/office/drawing/2014/main" id="{EE978BDE-90F3-0574-5201-7E0D84B29B8F}"/>
              </a:ext>
            </a:extLst>
          </p:cNvPr>
          <p:cNvSpPr/>
          <p:nvPr/>
        </p:nvSpPr>
        <p:spPr>
          <a:xfrm>
            <a:off x="3069621" y="4225609"/>
            <a:ext cx="761303" cy="2941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ira Sans" panose="020B0503050000020004" pitchFamily="34" charset="0"/>
            </a:endParaRPr>
          </a:p>
        </p:txBody>
      </p:sp>
      <p:sp>
        <p:nvSpPr>
          <p:cNvPr id="27" name="Date Placeholder 26">
            <a:extLst>
              <a:ext uri="{FF2B5EF4-FFF2-40B4-BE49-F238E27FC236}">
                <a16:creationId xmlns:a16="http://schemas.microsoft.com/office/drawing/2014/main" id="{B15D8538-76FD-7853-9C1F-672A8B8E1E0E}"/>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2111989521"/>
      </p:ext>
    </p:extLst>
  </p:cSld>
  <p:clrMapOvr>
    <a:masterClrMapping/>
  </p:clrMapOvr>
  <mc:AlternateContent xmlns:mc="http://schemas.openxmlformats.org/markup-compatibility/2006">
    <mc:Choice xmlns:p14="http://schemas.microsoft.com/office/powerpoint/2010/main" Requires="p14">
      <p:transition spd="slow" p14:dur="2000" advTm="57297"/>
    </mc:Choice>
    <mc:Fallback>
      <p:transition spd="slow" advTm="572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20" grpId="0"/>
      <p:bldP spid="21" grpId="0"/>
      <p:bldP spid="22" grpId="0" animBg="1"/>
      <p:bldP spid="23" grpId="0" animBg="1"/>
      <p:bldP spid="25"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F7F16-C952-C89B-88A3-4794E073EC0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D59823-4995-1E6D-515A-EBD9A96585D4}"/>
              </a:ext>
            </a:extLst>
          </p:cNvPr>
          <p:cNvSpPr>
            <a:spLocks noGrp="1"/>
          </p:cNvSpPr>
          <p:nvPr>
            <p:ph idx="1"/>
          </p:nvPr>
        </p:nvSpPr>
        <p:spPr>
          <a:xfrm>
            <a:off x="233861" y="2535381"/>
            <a:ext cx="11724278" cy="3766697"/>
          </a:xfrm>
        </p:spPr>
        <p:txBody>
          <a:bodyPr>
            <a:normAutofit/>
          </a:bodyPr>
          <a:lstStyle/>
          <a:p>
            <a:r>
              <a:rPr lang="en-US" sz="3600" dirty="0">
                <a:solidFill>
                  <a:schemeClr val="bg1">
                    <a:lumMod val="75000"/>
                  </a:schemeClr>
                </a:solidFill>
              </a:rPr>
              <a:t>Overview of the Muon Collider</a:t>
            </a:r>
          </a:p>
          <a:p>
            <a:r>
              <a:rPr lang="en-GB" sz="3600" dirty="0">
                <a:solidFill>
                  <a:schemeClr val="bg1">
                    <a:lumMod val="75000"/>
                  </a:schemeClr>
                </a:solidFill>
              </a:rPr>
              <a:t>Some examples of collective effects</a:t>
            </a:r>
          </a:p>
          <a:p>
            <a:r>
              <a:rPr lang="en-GB" sz="3600" dirty="0"/>
              <a:t>Collective effects in the Muon Collider</a:t>
            </a:r>
          </a:p>
          <a:p>
            <a:endParaRPr lang="en-GB" sz="3600" dirty="0"/>
          </a:p>
        </p:txBody>
      </p:sp>
      <p:sp>
        <p:nvSpPr>
          <p:cNvPr id="3" name="Footer Placeholder 2">
            <a:extLst>
              <a:ext uri="{FF2B5EF4-FFF2-40B4-BE49-F238E27FC236}">
                <a16:creationId xmlns:a16="http://schemas.microsoft.com/office/drawing/2014/main" id="{B3675F66-808E-88FB-6F1E-1DBA5597C30C}"/>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15B54B9-532E-604D-05E4-7F4654A5D03C}"/>
              </a:ext>
            </a:extLst>
          </p:cNvPr>
          <p:cNvSpPr>
            <a:spLocks noGrp="1"/>
          </p:cNvSpPr>
          <p:nvPr>
            <p:ph type="sldNum" sz="quarter" idx="12"/>
          </p:nvPr>
        </p:nvSpPr>
        <p:spPr/>
        <p:txBody>
          <a:bodyPr/>
          <a:lstStyle/>
          <a:p>
            <a:fld id="{005C7FBA-D4E9-46CA-9321-3ADA2E368FCD}" type="slidenum">
              <a:rPr lang="en-GB" smtClean="0"/>
              <a:pPr/>
              <a:t>14</a:t>
            </a:fld>
            <a:endParaRPr lang="en-GB"/>
          </a:p>
        </p:txBody>
      </p:sp>
      <p:sp>
        <p:nvSpPr>
          <p:cNvPr id="5" name="Title 4">
            <a:extLst>
              <a:ext uri="{FF2B5EF4-FFF2-40B4-BE49-F238E27FC236}">
                <a16:creationId xmlns:a16="http://schemas.microsoft.com/office/drawing/2014/main" id="{1F73F871-D04C-4611-551A-47664DF61EB7}"/>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4B5A1C6E-F487-9C79-5F3A-B2BBFBEBBAB1}"/>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860840135"/>
      </p:ext>
    </p:extLst>
  </p:cSld>
  <p:clrMapOvr>
    <a:masterClrMapping/>
  </p:clrMapOvr>
  <mc:AlternateContent xmlns:mc="http://schemas.openxmlformats.org/markup-compatibility/2006">
    <mc:Choice xmlns:p14="http://schemas.microsoft.com/office/powerpoint/2010/main" Requires="p14">
      <p:transition spd="slow" p14:dur="2000" advTm="10459"/>
    </mc:Choice>
    <mc:Fallback>
      <p:transition spd="slow" advTm="1045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A17336-A260-9DEC-F509-56561EF3CDD0}"/>
              </a:ext>
            </a:extLst>
          </p:cNvPr>
          <p:cNvSpPr>
            <a:spLocks noGrp="1"/>
          </p:cNvSpPr>
          <p:nvPr>
            <p:ph idx="1"/>
          </p:nvPr>
        </p:nvSpPr>
        <p:spPr/>
        <p:txBody>
          <a:bodyPr>
            <a:normAutofit/>
          </a:bodyPr>
          <a:lstStyle/>
          <a:p>
            <a:r>
              <a:rPr lang="en-US" sz="2000" dirty="0"/>
              <a:t>Collaboration roadmap in 2021 identified twelve items for beam dynamics and collective effects, based on studies previously done by the US Muon Accelerator Program</a:t>
            </a:r>
          </a:p>
        </p:txBody>
      </p:sp>
      <p:sp>
        <p:nvSpPr>
          <p:cNvPr id="3" name="Footer Placeholder 2">
            <a:extLst>
              <a:ext uri="{FF2B5EF4-FFF2-40B4-BE49-F238E27FC236}">
                <a16:creationId xmlns:a16="http://schemas.microsoft.com/office/drawing/2014/main" id="{68DD1E51-A5C6-6734-7B36-818CC8669CBE}"/>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EC2EBCC3-0D2F-B0C9-FB4F-1CC9864F15AB}"/>
              </a:ext>
            </a:extLst>
          </p:cNvPr>
          <p:cNvSpPr>
            <a:spLocks noGrp="1"/>
          </p:cNvSpPr>
          <p:nvPr>
            <p:ph type="sldNum" sz="quarter" idx="12"/>
          </p:nvPr>
        </p:nvSpPr>
        <p:spPr/>
        <p:txBody>
          <a:bodyPr/>
          <a:lstStyle/>
          <a:p>
            <a:fld id="{005C7FBA-D4E9-46CA-9321-3ADA2E368FCD}" type="slidenum">
              <a:rPr lang="en-GB" smtClean="0"/>
              <a:pPr/>
              <a:t>15</a:t>
            </a:fld>
            <a:endParaRPr lang="en-GB"/>
          </a:p>
        </p:txBody>
      </p:sp>
      <p:sp>
        <p:nvSpPr>
          <p:cNvPr id="5" name="Title 4">
            <a:extLst>
              <a:ext uri="{FF2B5EF4-FFF2-40B4-BE49-F238E27FC236}">
                <a16:creationId xmlns:a16="http://schemas.microsoft.com/office/drawing/2014/main" id="{8099D193-8796-55A7-96A2-A48FA6341FA8}"/>
              </a:ext>
            </a:extLst>
          </p:cNvPr>
          <p:cNvSpPr>
            <a:spLocks noGrp="1"/>
          </p:cNvSpPr>
          <p:nvPr>
            <p:ph type="title"/>
          </p:nvPr>
        </p:nvSpPr>
        <p:spPr/>
        <p:txBody>
          <a:bodyPr/>
          <a:lstStyle/>
          <a:p>
            <a:r>
              <a:rPr lang="en-US" dirty="0"/>
              <a:t>Collective effect challenges identified for the Muon Collider</a:t>
            </a:r>
            <a:endParaRPr lang="en-GB" dirty="0"/>
          </a:p>
        </p:txBody>
      </p:sp>
      <p:pic>
        <p:nvPicPr>
          <p:cNvPr id="7" name="Picture 6" descr="A white text on a black background&#10;&#10;AI-generated content may be incorrect.">
            <a:extLst>
              <a:ext uri="{FF2B5EF4-FFF2-40B4-BE49-F238E27FC236}">
                <a16:creationId xmlns:a16="http://schemas.microsoft.com/office/drawing/2014/main" id="{CC46AE5E-157D-B3B7-5B75-A719D6B1A2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830" y="2551151"/>
            <a:ext cx="5523246" cy="3484784"/>
          </a:xfrm>
          <a:prstGeom prst="rect">
            <a:avLst/>
          </a:prstGeom>
        </p:spPr>
      </p:pic>
      <p:sp>
        <p:nvSpPr>
          <p:cNvPr id="8" name="TextBox 7">
            <a:extLst>
              <a:ext uri="{FF2B5EF4-FFF2-40B4-BE49-F238E27FC236}">
                <a16:creationId xmlns:a16="http://schemas.microsoft.com/office/drawing/2014/main" id="{E8BD99DC-4C23-FAA0-4780-4FFD3592E7CD}"/>
              </a:ext>
            </a:extLst>
          </p:cNvPr>
          <p:cNvSpPr txBox="1"/>
          <p:nvPr/>
        </p:nvSpPr>
        <p:spPr>
          <a:xfrm>
            <a:off x="1988149" y="2412651"/>
            <a:ext cx="2618024" cy="276999"/>
          </a:xfrm>
          <a:prstGeom prst="rect">
            <a:avLst/>
          </a:prstGeom>
          <a:solidFill>
            <a:schemeClr val="bg1"/>
          </a:solidFill>
          <a:ln>
            <a:solidFill>
              <a:schemeClr val="tx1"/>
            </a:solidFill>
          </a:ln>
        </p:spPr>
        <p:txBody>
          <a:bodyPr wrap="none" rtlCol="0">
            <a:spAutoFit/>
          </a:bodyPr>
          <a:lstStyle/>
          <a:p>
            <a:r>
              <a:rPr lang="de-DE" sz="1200" i="1" dirty="0">
                <a:latin typeface="Fira Sans" panose="020B0503050000020004" pitchFamily="34" charset="0"/>
                <a:hlinkClick r:id="rId3"/>
              </a:rPr>
              <a:t>R. </a:t>
            </a:r>
            <a:r>
              <a:rPr lang="de-DE" sz="1200" i="1" dirty="0" err="1">
                <a:latin typeface="Fira Sans" panose="020B0503050000020004" pitchFamily="34" charset="0"/>
                <a:hlinkClick r:id="rId3"/>
              </a:rPr>
              <a:t>Ryne</a:t>
            </a:r>
            <a:r>
              <a:rPr lang="de-DE" sz="1200" i="1" dirty="0">
                <a:latin typeface="Fira Sans" panose="020B0503050000020004" pitchFamily="34" charset="0"/>
                <a:hlinkClick r:id="rId3"/>
              </a:rPr>
              <a:t>, T. </a:t>
            </a:r>
            <a:r>
              <a:rPr lang="de-DE" sz="1200" i="1" dirty="0" err="1">
                <a:latin typeface="Fira Sans" panose="020B0503050000020004" pitchFamily="34" charset="0"/>
                <a:hlinkClick r:id="rId3"/>
              </a:rPr>
              <a:t>Raubenheimer</a:t>
            </a:r>
            <a:r>
              <a:rPr lang="de-DE" sz="1200" i="1" dirty="0">
                <a:latin typeface="Fira Sans" panose="020B0503050000020004" pitchFamily="34" charset="0"/>
                <a:hlinkClick r:id="rId3"/>
              </a:rPr>
              <a:t>, E. </a:t>
            </a:r>
            <a:r>
              <a:rPr lang="de-DE" sz="1200" i="1" dirty="0" err="1">
                <a:latin typeface="Fira Sans" panose="020B0503050000020004" pitchFamily="34" charset="0"/>
                <a:hlinkClick r:id="rId3"/>
              </a:rPr>
              <a:t>Métral</a:t>
            </a:r>
            <a:endParaRPr lang="en-GB" sz="1200" i="1" dirty="0">
              <a:latin typeface="Fira Sans" panose="020B0503050000020004" pitchFamily="34" charset="0"/>
            </a:endParaRPr>
          </a:p>
        </p:txBody>
      </p:sp>
      <p:sp>
        <p:nvSpPr>
          <p:cNvPr id="9" name="Date Placeholder 8">
            <a:extLst>
              <a:ext uri="{FF2B5EF4-FFF2-40B4-BE49-F238E27FC236}">
                <a16:creationId xmlns:a16="http://schemas.microsoft.com/office/drawing/2014/main" id="{FFE3BA92-02B8-03AA-031D-4D5EA84C6A28}"/>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244574970"/>
      </p:ext>
    </p:extLst>
  </p:cSld>
  <p:clrMapOvr>
    <a:masterClrMapping/>
  </p:clrMapOvr>
  <mc:AlternateContent xmlns:mc="http://schemas.openxmlformats.org/markup-compatibility/2006">
    <mc:Choice xmlns:p14="http://schemas.microsoft.com/office/powerpoint/2010/main" Requires="p14">
      <p:transition spd="slow" p14:dur="2000" advTm="756"/>
    </mc:Choice>
    <mc:Fallback>
      <p:transition spd="slow" advTm="756"/>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49386CAA-1A59-4B26-2413-07E2D5706733}"/>
              </a:ext>
            </a:extLst>
          </p:cNvPr>
          <p:cNvSpPr/>
          <p:nvPr/>
        </p:nvSpPr>
        <p:spPr>
          <a:xfrm>
            <a:off x="11145635" y="3624326"/>
            <a:ext cx="887384" cy="3204240"/>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5" name="Rectangle 54">
            <a:extLst>
              <a:ext uri="{FF2B5EF4-FFF2-40B4-BE49-F238E27FC236}">
                <a16:creationId xmlns:a16="http://schemas.microsoft.com/office/drawing/2014/main" id="{8D48E43F-E132-458F-FBC1-BF120A9F648C}"/>
              </a:ext>
            </a:extLst>
          </p:cNvPr>
          <p:cNvSpPr/>
          <p:nvPr/>
        </p:nvSpPr>
        <p:spPr>
          <a:xfrm>
            <a:off x="9117019" y="3473943"/>
            <a:ext cx="2841120" cy="805320"/>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a:lstStyle/>
          <a:p>
            <a:endParaRPr lang="fr-F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4699665C-E769-A245-59E8-2D87AAF540E8}"/>
                  </a:ext>
                </a:extLst>
              </p:cNvPr>
              <p:cNvSpPr>
                <a:spLocks noGrp="1"/>
              </p:cNvSpPr>
              <p:nvPr>
                <p:ph idx="1"/>
              </p:nvPr>
            </p:nvSpPr>
            <p:spPr/>
            <p:txBody>
              <a:bodyPr/>
              <a:lstStyle/>
              <a:p>
                <a:r>
                  <a:rPr lang="en-GB" dirty="0"/>
                  <a:t>Large RF voltage are required to accelerate the beams: many RF cavities in each machine. E.g., 90 GV and 3000 cavities in RCS 4</a:t>
                </a:r>
              </a:p>
              <a:p>
                <a:pPr lvl="1"/>
                <a:r>
                  <a:rPr lang="en-GB" dirty="0"/>
                  <a:t>Synchrotron tune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𝑠</m:t>
                        </m:r>
                      </m:sub>
                    </m:sSub>
                    <m:r>
                      <a:rPr lang="en-US" b="0" i="1" smtClean="0">
                        <a:latin typeface="Cambria Math" panose="02040503050406030204" pitchFamily="18" charset="0"/>
                      </a:rPr>
                      <m:t>=1.5≫1/</m:t>
                    </m:r>
                    <m:r>
                      <a:rPr lang="en-US" b="0" i="1" smtClean="0">
                        <a:latin typeface="Cambria Math" panose="02040503050406030204" pitchFamily="18" charset="0"/>
                      </a:rPr>
                      <m:t>𝜋</m:t>
                    </m:r>
                  </m:oMath>
                </a14:m>
                <a:r>
                  <a:rPr lang="en-GB" dirty="0"/>
                  <a:t> in RCS 1 at injection, well above the longitudinal phase space stability criteria</a:t>
                </a:r>
              </a:p>
              <a:p>
                <a:pPr lvl="1"/>
                <a:r>
                  <a:rPr lang="en-GB" dirty="0"/>
                  <a:t>The cavities must be distributed along the ring to preserve longitudinal focusing</a:t>
                </a:r>
              </a:p>
              <a:p>
                <a:r>
                  <a:rPr lang="en-GB" dirty="0"/>
                  <a:t>Fast ramping magnets are needed: e.g., 4200 T/s in RCS 1</a:t>
                </a:r>
              </a:p>
              <a:p>
                <a:pPr lvl="1"/>
                <a:r>
                  <a:rPr lang="en-GB" dirty="0"/>
                  <a:t>The vacuum chamber must be designed to both minimize eddy current effects and beam coupling impedance</a:t>
                </a:r>
              </a:p>
              <a:p>
                <a:endParaRPr lang="en-GB" dirty="0"/>
              </a:p>
            </p:txBody>
          </p:sp>
        </mc:Choice>
        <mc:Fallback xmlns="">
          <p:sp>
            <p:nvSpPr>
              <p:cNvPr id="6" name="Content Placeholder 5">
                <a:extLst>
                  <a:ext uri="{FF2B5EF4-FFF2-40B4-BE49-F238E27FC236}">
                    <a16:creationId xmlns:a16="http://schemas.microsoft.com/office/drawing/2014/main" id="{4699665C-E769-A245-59E8-2D87AAF540E8}"/>
                  </a:ext>
                </a:extLst>
              </p:cNvPr>
              <p:cNvSpPr>
                <a:spLocks noGrp="1" noRot="1" noChangeAspect="1" noMove="1" noResize="1" noEditPoints="1" noAdjustHandles="1" noChangeArrowheads="1" noChangeShapeType="1" noTextEdit="1"/>
              </p:cNvSpPr>
              <p:nvPr>
                <p:ph idx="1"/>
              </p:nvPr>
            </p:nvSpPr>
            <p:spPr>
              <a:blipFill>
                <a:blip r:embed="rId2"/>
                <a:stretch>
                  <a:fillRect l="-676" t="-1799"/>
                </a:stretch>
              </a:blipFill>
            </p:spPr>
            <p:txBody>
              <a:bodyPr/>
              <a:lstStyle/>
              <a:p>
                <a:r>
                  <a:rPr lang="en-GB">
                    <a:noFill/>
                  </a:rPr>
                  <a:t> </a:t>
                </a:r>
              </a:p>
            </p:txBody>
          </p:sp>
        </mc:Fallback>
      </mc:AlternateContent>
      <p:sp>
        <p:nvSpPr>
          <p:cNvPr id="2" name="Footer Placeholder 1">
            <a:extLst>
              <a:ext uri="{FF2B5EF4-FFF2-40B4-BE49-F238E27FC236}">
                <a16:creationId xmlns:a16="http://schemas.microsoft.com/office/drawing/2014/main" id="{0B39DAE1-099F-8072-4591-9CC47599B196}"/>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3" name="Slide Number Placeholder 2">
            <a:extLst>
              <a:ext uri="{FF2B5EF4-FFF2-40B4-BE49-F238E27FC236}">
                <a16:creationId xmlns:a16="http://schemas.microsoft.com/office/drawing/2014/main" id="{23EFF963-0EA9-B85D-A58B-47AC91B5495B}"/>
              </a:ext>
            </a:extLst>
          </p:cNvPr>
          <p:cNvSpPr>
            <a:spLocks noGrp="1"/>
          </p:cNvSpPr>
          <p:nvPr>
            <p:ph type="sldNum" sz="quarter" idx="12"/>
          </p:nvPr>
        </p:nvSpPr>
        <p:spPr/>
        <p:txBody>
          <a:bodyPr/>
          <a:lstStyle/>
          <a:p>
            <a:fld id="{005C7FBA-D4E9-46CA-9321-3ADA2E368FCD}" type="slidenum">
              <a:rPr lang="en-GB" smtClean="0"/>
              <a:t>16</a:t>
            </a:fld>
            <a:endParaRPr lang="en-GB"/>
          </a:p>
        </p:txBody>
      </p:sp>
      <p:sp>
        <p:nvSpPr>
          <p:cNvPr id="5" name="Title 4">
            <a:extLst>
              <a:ext uri="{FF2B5EF4-FFF2-40B4-BE49-F238E27FC236}">
                <a16:creationId xmlns:a16="http://schemas.microsoft.com/office/drawing/2014/main" id="{2369AB89-2168-4C16-6454-C893CD9BFAE3}"/>
              </a:ext>
            </a:extLst>
          </p:cNvPr>
          <p:cNvSpPr>
            <a:spLocks noGrp="1"/>
          </p:cNvSpPr>
          <p:nvPr>
            <p:ph type="title"/>
          </p:nvPr>
        </p:nvSpPr>
        <p:spPr/>
        <p:txBody>
          <a:bodyPr/>
          <a:lstStyle/>
          <a:p>
            <a:r>
              <a:rPr lang="en-GB" dirty="0"/>
              <a:t>Collective effects challenges in the Rapid Cycling Synchrotrons (RCS)</a:t>
            </a:r>
          </a:p>
        </p:txBody>
      </p:sp>
      <p:pic>
        <p:nvPicPr>
          <p:cNvPr id="71" name="Picture 70" descr="A diagram of a tunnel&#10;&#10;AI-generated content may be incorrect.">
            <a:extLst>
              <a:ext uri="{FF2B5EF4-FFF2-40B4-BE49-F238E27FC236}">
                <a16:creationId xmlns:a16="http://schemas.microsoft.com/office/drawing/2014/main" id="{271E9BF9-784B-0945-D34A-E6B90B72A2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01" y="4293977"/>
            <a:ext cx="11232796" cy="2147583"/>
          </a:xfrm>
          <a:prstGeom prst="rect">
            <a:avLst/>
          </a:prstGeom>
        </p:spPr>
      </p:pic>
      <p:sp>
        <p:nvSpPr>
          <p:cNvPr id="4" name="Date Placeholder 3">
            <a:extLst>
              <a:ext uri="{FF2B5EF4-FFF2-40B4-BE49-F238E27FC236}">
                <a16:creationId xmlns:a16="http://schemas.microsoft.com/office/drawing/2014/main" id="{4A0578A9-1937-F5F0-3DDD-37FD56864EF3}"/>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50089003"/>
      </p:ext>
    </p:extLst>
  </p:cSld>
  <p:clrMapOvr>
    <a:masterClrMapping/>
  </p:clrMapOvr>
  <mc:AlternateContent xmlns:mc="http://schemas.openxmlformats.org/markup-compatibility/2006">
    <mc:Choice xmlns:p14="http://schemas.microsoft.com/office/powerpoint/2010/main" Requires="p14">
      <p:transition spd="slow" p14:dur="2000" advTm="472"/>
    </mc:Choice>
    <mc:Fallback>
      <p:transition spd="slow" advTm="47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B3B643-6259-6A70-C897-624FF5778511}"/>
              </a:ext>
            </a:extLst>
          </p:cNvPr>
          <p:cNvPicPr>
            <a:picLocks noChangeAspect="1"/>
          </p:cNvPicPr>
          <p:nvPr/>
        </p:nvPicPr>
        <p:blipFill>
          <a:blip r:embed="rId4">
            <a:lum/>
            <a:alphaModFix/>
          </a:blip>
          <a:srcRect/>
          <a:stretch>
            <a:fillRect/>
          </a:stretch>
        </p:blipFill>
        <p:spPr>
          <a:xfrm>
            <a:off x="6013256" y="3963498"/>
            <a:ext cx="3079203" cy="2309402"/>
          </a:xfrm>
          <a:prstGeom prst="rect">
            <a:avLst/>
          </a:prstGeom>
          <a:noFill/>
          <a:ln>
            <a:noFill/>
          </a:ln>
        </p:spPr>
      </p:pic>
      <p:sp>
        <p:nvSpPr>
          <p:cNvPr id="11" name="TextBox 10">
            <a:extLst>
              <a:ext uri="{FF2B5EF4-FFF2-40B4-BE49-F238E27FC236}">
                <a16:creationId xmlns:a16="http://schemas.microsoft.com/office/drawing/2014/main" id="{F1F2C113-6A78-625B-DCC4-23C2BCB3A7A3}"/>
              </a:ext>
            </a:extLst>
          </p:cNvPr>
          <p:cNvSpPr txBox="1"/>
          <p:nvPr/>
        </p:nvSpPr>
        <p:spPr>
          <a:xfrm>
            <a:off x="9453114" y="3425443"/>
            <a:ext cx="2563504" cy="521766"/>
          </a:xfrm>
          <a:prstGeom prst="rect">
            <a:avLst/>
          </a:prstGeom>
          <a:solidFill>
            <a:srgbClr val="FFFFFF"/>
          </a:solidFill>
          <a:ln>
            <a:noFill/>
          </a:ln>
        </p:spPr>
        <p:txBody>
          <a:bodyPr vert="horz" wrap="square" lIns="90000" tIns="45000" rIns="90000" bIns="45000" anchorCtr="0" compatLnSpc="0">
            <a:spAutoFit/>
          </a:bodyPr>
          <a:lstStyle/>
          <a:p>
            <a:pPr marL="0" marR="0" lvl="0" indent="0" algn="r" rtl="0" hangingPunct="0">
              <a:lnSpc>
                <a:spcPct val="100000"/>
              </a:lnSpc>
              <a:spcBef>
                <a:spcPts val="0"/>
              </a:spcBef>
              <a:spcAft>
                <a:spcPts val="0"/>
              </a:spcAft>
              <a:buNone/>
              <a:tabLst/>
            </a:pPr>
            <a:r>
              <a:rPr lang="en-US" sz="1400" b="0" i="0" u="none" strike="noStrike" kern="1200" cap="none" dirty="0">
                <a:ln>
                  <a:noFill/>
                </a:ln>
                <a:latin typeface="Fira Sans" pitchFamily="34"/>
                <a:ea typeface="Noto Sans CJK SC" pitchFamily="2"/>
                <a:cs typeface="FreeSans" pitchFamily="2"/>
              </a:rPr>
              <a:t>Wake function for the two types of cavity studied</a:t>
            </a:r>
          </a:p>
        </p:txBody>
      </p:sp>
      <p:sp>
        <p:nvSpPr>
          <p:cNvPr id="10" name="TextBox 9">
            <a:extLst>
              <a:ext uri="{FF2B5EF4-FFF2-40B4-BE49-F238E27FC236}">
                <a16:creationId xmlns:a16="http://schemas.microsoft.com/office/drawing/2014/main" id="{60F6FDAE-E0F3-76BB-D376-5673248C133E}"/>
              </a:ext>
            </a:extLst>
          </p:cNvPr>
          <p:cNvSpPr txBox="1"/>
          <p:nvPr/>
        </p:nvSpPr>
        <p:spPr>
          <a:xfrm>
            <a:off x="6756025" y="3425443"/>
            <a:ext cx="2209724" cy="737210"/>
          </a:xfrm>
          <a:prstGeom prst="rect">
            <a:avLst/>
          </a:prstGeom>
          <a:solidFill>
            <a:srgbClr val="FFFFFF"/>
          </a:solidFill>
          <a:ln>
            <a:noFill/>
          </a:ln>
        </p:spPr>
        <p:txBody>
          <a:bodyPr vert="horz" wrap="square" lIns="90000" tIns="45000" rIns="90000" bIns="45000" anchorCtr="0" compatLnSpc="0">
            <a:spAutoFit/>
          </a:bodyPr>
          <a:lstStyle/>
          <a:p>
            <a:pPr marL="0" marR="0" lvl="0" indent="0" algn="r" rtl="0" hangingPunct="0">
              <a:lnSpc>
                <a:spcPct val="100000"/>
              </a:lnSpc>
              <a:spcBef>
                <a:spcPts val="0"/>
              </a:spcBef>
              <a:spcAft>
                <a:spcPts val="0"/>
              </a:spcAft>
              <a:buNone/>
              <a:tabLst/>
            </a:pPr>
            <a:r>
              <a:rPr lang="en-US" sz="1400" b="0" i="0" u="none" strike="noStrike" kern="1200" cap="none" dirty="0">
                <a:ln>
                  <a:noFill/>
                </a:ln>
                <a:latin typeface="Fira Sans" pitchFamily="34"/>
                <a:ea typeface="Noto Sans CJK SC" pitchFamily="2"/>
                <a:cs typeface="FreeSans" pitchFamily="2"/>
              </a:rPr>
              <a:t>Impedance function for the Low Loss cavity HOMs</a:t>
            </a:r>
          </a:p>
        </p:txBody>
      </p:sp>
      <p:sp>
        <p:nvSpPr>
          <p:cNvPr id="2" name="Content Placeholder 1">
            <a:extLst>
              <a:ext uri="{FF2B5EF4-FFF2-40B4-BE49-F238E27FC236}">
                <a16:creationId xmlns:a16="http://schemas.microsoft.com/office/drawing/2014/main" id="{B7160573-AF79-081C-7E02-59DEF292E20D}"/>
              </a:ext>
            </a:extLst>
          </p:cNvPr>
          <p:cNvSpPr>
            <a:spLocks noGrp="1"/>
          </p:cNvSpPr>
          <p:nvPr>
            <p:ph idx="1"/>
          </p:nvPr>
        </p:nvSpPr>
        <p:spPr>
          <a:xfrm>
            <a:off x="233862" y="1629551"/>
            <a:ext cx="6746968" cy="4672528"/>
          </a:xfrm>
        </p:spPr>
        <p:txBody>
          <a:bodyPr/>
          <a:lstStyle/>
          <a:p>
            <a:r>
              <a:rPr lang="en-US" b="1" dirty="0"/>
              <a:t>1.3GHz superconducting TESLA cavity </a:t>
            </a:r>
            <a:r>
              <a:rPr lang="en-US" dirty="0"/>
              <a:t>has been considered for the studies for their high gradient (30 MV/m per cavity is assumed)</a:t>
            </a:r>
          </a:p>
          <a:p>
            <a:r>
              <a:rPr lang="en-US" dirty="0"/>
              <a:t>The High Order Modes (HOMs) of the cavities are the main concern for transverse stability</a:t>
            </a:r>
          </a:p>
          <a:p>
            <a:r>
              <a:rPr lang="en-US" dirty="0"/>
              <a:t>Two variants of this cavity have been studied: the classic TESLA and the Low Loss type</a:t>
            </a:r>
          </a:p>
          <a:p>
            <a:pPr lvl="1"/>
            <a:r>
              <a:rPr lang="en-US" dirty="0"/>
              <a:t>TESLA cavities are used at European </a:t>
            </a:r>
            <a:br>
              <a:rPr lang="en-US" dirty="0"/>
            </a:br>
            <a:r>
              <a:rPr lang="en-US" dirty="0"/>
              <a:t>XFEL and are ILC baseline</a:t>
            </a:r>
          </a:p>
          <a:p>
            <a:pPr lvl="1"/>
            <a:r>
              <a:rPr lang="en-US" dirty="0"/>
              <a:t>Low Loss type have been studied to </a:t>
            </a:r>
            <a:br>
              <a:rPr lang="en-US" dirty="0"/>
            </a:br>
            <a:r>
              <a:rPr lang="en-US" dirty="0"/>
              <a:t>reach higher accelerating gradient, </a:t>
            </a:r>
            <a:br>
              <a:rPr lang="en-US" dirty="0"/>
            </a:br>
            <a:r>
              <a:rPr lang="en-US" dirty="0"/>
              <a:t>at the cost of stronger HOMs</a:t>
            </a:r>
          </a:p>
          <a:p>
            <a:pPr lvl="1"/>
            <a:endParaRPr lang="en-GB" dirty="0"/>
          </a:p>
        </p:txBody>
      </p:sp>
      <p:sp>
        <p:nvSpPr>
          <p:cNvPr id="3" name="Footer Placeholder 2">
            <a:extLst>
              <a:ext uri="{FF2B5EF4-FFF2-40B4-BE49-F238E27FC236}">
                <a16:creationId xmlns:a16="http://schemas.microsoft.com/office/drawing/2014/main" id="{42F01932-10BD-AB32-6D03-624BBF71603F}"/>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B6FB28E4-AFD0-7349-9576-D9A42652731A}"/>
              </a:ext>
            </a:extLst>
          </p:cNvPr>
          <p:cNvSpPr>
            <a:spLocks noGrp="1"/>
          </p:cNvSpPr>
          <p:nvPr>
            <p:ph type="sldNum" sz="quarter" idx="12"/>
          </p:nvPr>
        </p:nvSpPr>
        <p:spPr/>
        <p:txBody>
          <a:bodyPr/>
          <a:lstStyle/>
          <a:p>
            <a:fld id="{005C7FBA-D4E9-46CA-9321-3ADA2E368FCD}" type="slidenum">
              <a:rPr lang="en-GB" smtClean="0"/>
              <a:pPr/>
              <a:t>17</a:t>
            </a:fld>
            <a:endParaRPr lang="en-GB"/>
          </a:p>
        </p:txBody>
      </p:sp>
      <p:sp>
        <p:nvSpPr>
          <p:cNvPr id="5" name="Title 4">
            <a:extLst>
              <a:ext uri="{FF2B5EF4-FFF2-40B4-BE49-F238E27FC236}">
                <a16:creationId xmlns:a16="http://schemas.microsoft.com/office/drawing/2014/main" id="{62CA73CE-D845-4DB7-14DC-8858F062D143}"/>
              </a:ext>
            </a:extLst>
          </p:cNvPr>
          <p:cNvSpPr>
            <a:spLocks noGrp="1"/>
          </p:cNvSpPr>
          <p:nvPr>
            <p:ph type="title"/>
          </p:nvPr>
        </p:nvSpPr>
        <p:spPr/>
        <p:txBody>
          <a:bodyPr/>
          <a:lstStyle/>
          <a:p>
            <a:r>
              <a:rPr lang="en-US" dirty="0"/>
              <a:t>Impedance model for the RF cavities</a:t>
            </a:r>
            <a:endParaRPr lang="en-GB" dirty="0"/>
          </a:p>
        </p:txBody>
      </p:sp>
      <p:pic>
        <p:nvPicPr>
          <p:cNvPr id="7" name="Picture 6" descr="A close up of a metal object&#10;&#10;AI-generated content may be incorrect.">
            <a:extLst>
              <a:ext uri="{FF2B5EF4-FFF2-40B4-BE49-F238E27FC236}">
                <a16:creationId xmlns:a16="http://schemas.microsoft.com/office/drawing/2014/main" id="{51130292-B913-A5BD-6B42-62FC027AEB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6151" y="1599769"/>
            <a:ext cx="4819288" cy="1294734"/>
          </a:xfrm>
          <a:prstGeom prst="rect">
            <a:avLst/>
          </a:prstGeom>
        </p:spPr>
      </p:pic>
      <p:pic>
        <p:nvPicPr>
          <p:cNvPr id="8" name="Picture 7">
            <a:extLst>
              <a:ext uri="{FF2B5EF4-FFF2-40B4-BE49-F238E27FC236}">
                <a16:creationId xmlns:a16="http://schemas.microsoft.com/office/drawing/2014/main" id="{16574E0C-C0C8-27CD-1DCA-3445241871C7}"/>
              </a:ext>
            </a:extLst>
          </p:cNvPr>
          <p:cNvPicPr>
            <a:picLocks noChangeAspect="1"/>
          </p:cNvPicPr>
          <p:nvPr/>
        </p:nvPicPr>
        <p:blipFill>
          <a:blip r:embed="rId6">
            <a:lum/>
            <a:alphaModFix/>
          </a:blip>
          <a:srcRect/>
          <a:stretch>
            <a:fillRect/>
          </a:stretch>
        </p:blipFill>
        <p:spPr>
          <a:xfrm>
            <a:off x="8965749" y="3955859"/>
            <a:ext cx="3284815" cy="2346220"/>
          </a:xfrm>
          <a:prstGeom prst="rect">
            <a:avLst/>
          </a:prstGeom>
          <a:noFill/>
          <a:ln>
            <a:noFill/>
          </a:ln>
        </p:spPr>
      </p:pic>
      <p:sp>
        <p:nvSpPr>
          <p:cNvPr id="9" name="TextBox 8">
            <a:extLst>
              <a:ext uri="{FF2B5EF4-FFF2-40B4-BE49-F238E27FC236}">
                <a16:creationId xmlns:a16="http://schemas.microsoft.com/office/drawing/2014/main" id="{852B0432-5590-446B-F270-53E5831E2787}"/>
              </a:ext>
            </a:extLst>
          </p:cNvPr>
          <p:cNvSpPr txBox="1"/>
          <p:nvPr/>
        </p:nvSpPr>
        <p:spPr>
          <a:xfrm>
            <a:off x="10279987" y="5435694"/>
            <a:ext cx="433506" cy="287904"/>
          </a:xfrm>
          <a:prstGeom prst="rect">
            <a:avLst/>
          </a:prstGeom>
          <a:solidFill>
            <a:schemeClr val="bg1"/>
          </a:solidFill>
          <a:ln w="12600">
            <a:solidFill>
              <a:srgbClr val="000000"/>
            </a:solidFill>
            <a:prstDash val="solid"/>
          </a:ln>
        </p:spPr>
        <p:txBody>
          <a:bodyPr vert="horz" wrap="square" lIns="96120" tIns="51120" rIns="96120" bIns="51120" anchorCtr="0" compatLnSpc="0">
            <a:spAutoFit/>
          </a:bodyPr>
          <a:lstStyle/>
          <a:p>
            <a:pPr marL="0" marR="0" lvl="0" indent="0"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1 </a:t>
            </a:r>
            <a:r>
              <a:rPr lang="en-US" sz="1200" b="0" i="0" u="none" strike="noStrike" kern="1200" cap="none">
                <a:ln>
                  <a:noFill/>
                </a:ln>
                <a:latin typeface="Fira Sans" pitchFamily="34"/>
                <a:ea typeface="Fira Sans" pitchFamily="34"/>
                <a:cs typeface="Fira Sans" pitchFamily="34"/>
              </a:rPr>
              <a:t>σ</a:t>
            </a:r>
            <a:r>
              <a:rPr lang="en-US" sz="1200" b="0" i="0" u="none" strike="noStrike" kern="1200" cap="none" baseline="-25000">
                <a:ln>
                  <a:noFill/>
                </a:ln>
                <a:latin typeface="Fira Sans" pitchFamily="34"/>
                <a:ea typeface="Fira Sans" pitchFamily="34"/>
                <a:cs typeface="Fira Sans" pitchFamily="34"/>
              </a:rPr>
              <a:t>z</a:t>
            </a:r>
          </a:p>
        </p:txBody>
      </p:sp>
      <p:sp>
        <p:nvSpPr>
          <p:cNvPr id="12" name="Date Placeholder 11">
            <a:extLst>
              <a:ext uri="{FF2B5EF4-FFF2-40B4-BE49-F238E27FC236}">
                <a16:creationId xmlns:a16="http://schemas.microsoft.com/office/drawing/2014/main" id="{0D57E043-FCA3-F707-8C4A-696EA04B695B}"/>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3008962175"/>
      </p:ext>
    </p:extLst>
  </p:cSld>
  <p:clrMapOvr>
    <a:masterClrMapping/>
  </p:clrMapOvr>
  <mc:AlternateContent xmlns:mc="http://schemas.openxmlformats.org/markup-compatibility/2006">
    <mc:Choice xmlns:p14="http://schemas.microsoft.com/office/powerpoint/2010/main" Requires="p14">
      <p:transition spd="slow" p14:dur="2000" advTm="6215"/>
    </mc:Choice>
    <mc:Fallback>
      <p:transition spd="slow" advTm="621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C444487-7692-AC96-2434-197FAB95C72E}"/>
                  </a:ext>
                </a:extLst>
              </p:cNvPr>
              <p:cNvSpPr>
                <a:spLocks noGrp="1"/>
              </p:cNvSpPr>
              <p:nvPr>
                <p:ph idx="1"/>
              </p:nvPr>
            </p:nvSpPr>
            <p:spPr/>
            <p:txBody>
              <a:bodyPr>
                <a:normAutofit/>
              </a:bodyPr>
              <a:lstStyle/>
              <a:p>
                <a:r>
                  <a:rPr lang="en-US" sz="2000" b="1" dirty="0"/>
                  <a:t>Ramp rate </a:t>
                </a:r>
                <a14:m>
                  <m:oMath xmlns:m="http://schemas.openxmlformats.org/officeDocument/2006/math">
                    <m:acc>
                      <m:accPr>
                        <m:chr m:val="̇"/>
                        <m:ctrlPr>
                          <a:rPr lang="en-US" sz="2000" b="1" i="1" smtClean="0">
                            <a:latin typeface="Cambria Math" panose="02040503050406030204" pitchFamily="18" charset="0"/>
                          </a:rPr>
                        </m:ctrlPr>
                      </m:accPr>
                      <m:e>
                        <m:r>
                          <a:rPr lang="en-US" sz="2000" b="1" i="1" smtClean="0">
                            <a:latin typeface="Cambria Math" panose="02040503050406030204" pitchFamily="18" charset="0"/>
                          </a:rPr>
                          <m:t>𝑩</m:t>
                        </m:r>
                      </m:e>
                    </m:acc>
                  </m:oMath>
                </a14:m>
                <a:r>
                  <a:rPr lang="en-GB" sz="2000" b="1" dirty="0"/>
                  <a:t> are large</a:t>
                </a:r>
                <a:r>
                  <a:rPr lang="en-GB" sz="2000" dirty="0"/>
                  <a:t> e.g. 4200 T/s in RCS 1, therefore, large </a:t>
                </a:r>
                <a:r>
                  <a:rPr lang="en-GB" sz="2000" b="1" dirty="0"/>
                  <a:t>eddy current losses </a:t>
                </a:r>
                <a:r>
                  <a:rPr lang="en-GB" sz="2000" dirty="0"/>
                  <a:t>would appear in a classic metallic vacuum chamber</a:t>
                </a:r>
              </a:p>
              <a:p>
                <a:r>
                  <a:rPr lang="en-GB" sz="2000" dirty="0"/>
                  <a:t>A </a:t>
                </a:r>
                <a:r>
                  <a:rPr lang="en-GB" sz="2000" b="1" dirty="0"/>
                  <a:t>ceramic chamber </a:t>
                </a:r>
                <a:r>
                  <a:rPr lang="en-GB" sz="2000" dirty="0"/>
                  <a:t>must be used, with longitudinal stripes to maintain continuity for the beam image current</a:t>
                </a:r>
              </a:p>
              <a:p>
                <a:r>
                  <a:rPr lang="en-GB" sz="2000" dirty="0"/>
                  <a:t>Eddy current losses are drastically reduced and become acceptable for thinner stripes</a:t>
                </a:r>
              </a:p>
              <a:p>
                <a:endParaRPr lang="en-GB" sz="2000" dirty="0"/>
              </a:p>
            </p:txBody>
          </p:sp>
        </mc:Choice>
        <mc:Fallback xmlns="">
          <p:sp>
            <p:nvSpPr>
              <p:cNvPr id="2" name="Content Placeholder 1">
                <a:extLst>
                  <a:ext uri="{FF2B5EF4-FFF2-40B4-BE49-F238E27FC236}">
                    <a16:creationId xmlns:a16="http://schemas.microsoft.com/office/drawing/2014/main" id="{6C444487-7692-AC96-2434-197FAB95C72E}"/>
                  </a:ext>
                </a:extLst>
              </p:cNvPr>
              <p:cNvSpPr>
                <a:spLocks noGrp="1" noRot="1" noChangeAspect="1" noMove="1" noResize="1" noEditPoints="1" noAdjustHandles="1" noChangeArrowheads="1" noChangeShapeType="1" noTextEdit="1"/>
              </p:cNvSpPr>
              <p:nvPr>
                <p:ph idx="1"/>
              </p:nvPr>
            </p:nvSpPr>
            <p:spPr>
              <a:blipFill>
                <a:blip r:embed="rId3"/>
                <a:stretch>
                  <a:fillRect l="-468" t="-1028" r="-416"/>
                </a:stretch>
              </a:blipFill>
            </p:spPr>
            <p:txBody>
              <a:bodyPr/>
              <a:lstStyle/>
              <a:p>
                <a:r>
                  <a:rPr lang="en-GB">
                    <a:noFill/>
                  </a:rPr>
                  <a:t> </a:t>
                </a:r>
              </a:p>
            </p:txBody>
          </p:sp>
        </mc:Fallback>
      </mc:AlternateContent>
      <p:sp>
        <p:nvSpPr>
          <p:cNvPr id="3" name="Footer Placeholder 2">
            <a:extLst>
              <a:ext uri="{FF2B5EF4-FFF2-40B4-BE49-F238E27FC236}">
                <a16:creationId xmlns:a16="http://schemas.microsoft.com/office/drawing/2014/main" id="{59CE42A1-BE17-A44C-C644-6CD8CB463AED}"/>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573093C7-63B7-6D35-9A60-65FE468F3D00}"/>
              </a:ext>
            </a:extLst>
          </p:cNvPr>
          <p:cNvSpPr>
            <a:spLocks noGrp="1"/>
          </p:cNvSpPr>
          <p:nvPr>
            <p:ph type="sldNum" sz="quarter" idx="12"/>
          </p:nvPr>
        </p:nvSpPr>
        <p:spPr/>
        <p:txBody>
          <a:bodyPr/>
          <a:lstStyle/>
          <a:p>
            <a:fld id="{005C7FBA-D4E9-46CA-9321-3ADA2E368FCD}" type="slidenum">
              <a:rPr lang="en-GB" smtClean="0"/>
              <a:pPr/>
              <a:t>18</a:t>
            </a:fld>
            <a:endParaRPr lang="en-GB"/>
          </a:p>
        </p:txBody>
      </p:sp>
      <p:sp>
        <p:nvSpPr>
          <p:cNvPr id="5" name="Title 4">
            <a:extLst>
              <a:ext uri="{FF2B5EF4-FFF2-40B4-BE49-F238E27FC236}">
                <a16:creationId xmlns:a16="http://schemas.microsoft.com/office/drawing/2014/main" id="{50BDB68F-3C6C-0BE5-B29B-146C2A000314}"/>
              </a:ext>
            </a:extLst>
          </p:cNvPr>
          <p:cNvSpPr>
            <a:spLocks noGrp="1"/>
          </p:cNvSpPr>
          <p:nvPr>
            <p:ph type="title"/>
          </p:nvPr>
        </p:nvSpPr>
        <p:spPr/>
        <p:txBody>
          <a:bodyPr/>
          <a:lstStyle/>
          <a:p>
            <a:r>
              <a:rPr lang="en-US" dirty="0"/>
              <a:t>Vacuum chamber design constraints for the pulsed magnets</a:t>
            </a:r>
            <a:endParaRPr lang="en-GB" dirty="0"/>
          </a:p>
        </p:txBody>
      </p:sp>
      <p:pic>
        <p:nvPicPr>
          <p:cNvPr id="7" name="Picture 6" descr="A graph of different colors and sizes&#10;&#10;AI-generated content may be incorrect.">
            <a:extLst>
              <a:ext uri="{FF2B5EF4-FFF2-40B4-BE49-F238E27FC236}">
                <a16:creationId xmlns:a16="http://schemas.microsoft.com/office/drawing/2014/main" id="{04BF222C-2F2E-D504-4D0F-D84DF1B9F9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2150" y="3334650"/>
            <a:ext cx="4616089" cy="3096817"/>
          </a:xfrm>
          <a:prstGeom prst="rect">
            <a:avLst/>
          </a:prstGeom>
        </p:spPr>
      </p:pic>
      <p:pic>
        <p:nvPicPr>
          <p:cNvPr id="9" name="Picture 8" descr="A close-up of a machine&#10;&#10;AI-generated content may be incorrect.">
            <a:extLst>
              <a:ext uri="{FF2B5EF4-FFF2-40B4-BE49-F238E27FC236}">
                <a16:creationId xmlns:a16="http://schemas.microsoft.com/office/drawing/2014/main" id="{295176CC-D01B-DAF0-353C-28C837751F40}"/>
              </a:ext>
            </a:extLst>
          </p:cNvPr>
          <p:cNvPicPr>
            <a:picLocks noChangeAspect="1"/>
          </p:cNvPicPr>
          <p:nvPr/>
        </p:nvPicPr>
        <p:blipFill>
          <a:blip r:embed="rId5">
            <a:extLst>
              <a:ext uri="{28A0092B-C50C-407E-A947-70E740481C1C}">
                <a14:useLocalDpi xmlns:a14="http://schemas.microsoft.com/office/drawing/2010/main" val="0"/>
              </a:ext>
            </a:extLst>
          </a:blip>
          <a:srcRect t="3304" b="1"/>
          <a:stretch/>
        </p:blipFill>
        <p:spPr>
          <a:xfrm>
            <a:off x="957761" y="3338455"/>
            <a:ext cx="4616089" cy="3086439"/>
          </a:xfrm>
          <a:prstGeom prst="rect">
            <a:avLst/>
          </a:prstGeom>
        </p:spPr>
      </p:pic>
      <p:sp>
        <p:nvSpPr>
          <p:cNvPr id="6" name="TextBox 5">
            <a:extLst>
              <a:ext uri="{FF2B5EF4-FFF2-40B4-BE49-F238E27FC236}">
                <a16:creationId xmlns:a16="http://schemas.microsoft.com/office/drawing/2014/main" id="{9B27699A-A846-5ED0-0EA5-3FA7843C7976}"/>
              </a:ext>
            </a:extLst>
          </p:cNvPr>
          <p:cNvSpPr txBox="1"/>
          <p:nvPr/>
        </p:nvSpPr>
        <p:spPr>
          <a:xfrm>
            <a:off x="561726" y="6120478"/>
            <a:ext cx="1388522"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rPr>
              <a:t>M. </a:t>
            </a:r>
            <a:r>
              <a:rPr lang="en-US" sz="1200" i="1" dirty="0" err="1">
                <a:latin typeface="Fira Sans" panose="020B0503050000020004" pitchFamily="34" charset="0"/>
              </a:rPr>
              <a:t>Kinsho</a:t>
            </a:r>
            <a:r>
              <a:rPr lang="en-US" sz="1200" i="1" dirty="0">
                <a:latin typeface="Fira Sans" panose="020B0503050000020004" pitchFamily="34" charset="0"/>
                <a:hlinkClick r:id="rId6"/>
              </a:rPr>
              <a:t>, J-PARC</a:t>
            </a:r>
            <a:endParaRPr lang="en-GB" sz="1200" i="1" dirty="0">
              <a:latin typeface="Fira Sans" panose="020B0503050000020004" pitchFamily="34" charset="0"/>
            </a:endParaRPr>
          </a:p>
        </p:txBody>
      </p:sp>
      <p:sp>
        <p:nvSpPr>
          <p:cNvPr id="8" name="TextBox 7">
            <a:extLst>
              <a:ext uri="{FF2B5EF4-FFF2-40B4-BE49-F238E27FC236}">
                <a16:creationId xmlns:a16="http://schemas.microsoft.com/office/drawing/2014/main" id="{A9F914EA-58EB-ABDA-C895-6B1CDD609290}"/>
              </a:ext>
            </a:extLst>
          </p:cNvPr>
          <p:cNvSpPr txBox="1"/>
          <p:nvPr/>
        </p:nvSpPr>
        <p:spPr>
          <a:xfrm>
            <a:off x="10593063" y="3793374"/>
            <a:ext cx="805029"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hlinkClick r:id="rId7"/>
              </a:rPr>
              <a:t>E. </a:t>
            </a:r>
            <a:r>
              <a:rPr lang="en-US" sz="1200" i="1" dirty="0" err="1">
                <a:latin typeface="Fira Sans" panose="020B0503050000020004" pitchFamily="34" charset="0"/>
                <a:hlinkClick r:id="rId7"/>
              </a:rPr>
              <a:t>Kvikne</a:t>
            </a:r>
            <a:endParaRPr lang="en-GB" sz="1200" i="1" dirty="0">
              <a:latin typeface="Fira Sans" panose="020B0503050000020004" pitchFamily="34" charset="0"/>
            </a:endParaRPr>
          </a:p>
        </p:txBody>
      </p:sp>
      <p:sp>
        <p:nvSpPr>
          <p:cNvPr id="10" name="Date Placeholder 9">
            <a:extLst>
              <a:ext uri="{FF2B5EF4-FFF2-40B4-BE49-F238E27FC236}">
                <a16:creationId xmlns:a16="http://schemas.microsoft.com/office/drawing/2014/main" id="{C3F5C18A-665B-8F33-C8CC-571CA7984236}"/>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818342269"/>
      </p:ext>
    </p:extLst>
  </p:cSld>
  <p:clrMapOvr>
    <a:masterClrMapping/>
  </p:clrMapOvr>
  <mc:AlternateContent xmlns:mc="http://schemas.openxmlformats.org/markup-compatibility/2006">
    <mc:Choice xmlns:p14="http://schemas.microsoft.com/office/powerpoint/2010/main" Requires="p14">
      <p:transition spd="slow" p14:dur="2000" advTm="125100"/>
    </mc:Choice>
    <mc:Fallback>
      <p:transition spd="slow" advTm="1251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40038F-12BD-46BB-C76C-381241D76387}"/>
              </a:ext>
            </a:extLst>
          </p:cNvPr>
          <p:cNvSpPr>
            <a:spLocks noGrp="1"/>
          </p:cNvSpPr>
          <p:nvPr>
            <p:ph idx="1"/>
          </p:nvPr>
        </p:nvSpPr>
        <p:spPr>
          <a:xfrm>
            <a:off x="233861" y="2221189"/>
            <a:ext cx="7609851" cy="4080890"/>
          </a:xfrm>
        </p:spPr>
        <p:txBody>
          <a:bodyPr>
            <a:normAutofit/>
          </a:bodyPr>
          <a:lstStyle/>
          <a:p>
            <a:r>
              <a:rPr lang="en-GB" dirty="0"/>
              <a:t>Impedance and its impact on transverse beam stability must be assessed</a:t>
            </a:r>
          </a:p>
          <a:p>
            <a:r>
              <a:rPr lang="en-GB" dirty="0"/>
              <a:t>Provide the magnet and vacuum team with design input such as metallic coating thickness or minimum chamber radius</a:t>
            </a:r>
          </a:p>
          <a:p>
            <a:r>
              <a:rPr lang="en-GB" dirty="0"/>
              <a:t>Chamber impedance is computed with ImpedanceWake2D</a:t>
            </a:r>
          </a:p>
          <a:p>
            <a:r>
              <a:rPr lang="en-GB" dirty="0"/>
              <a:t>Example study to check the impact of a metallic coating.</a:t>
            </a:r>
          </a:p>
          <a:p>
            <a:pPr lvl="1"/>
            <a:r>
              <a:rPr lang="en-GB" dirty="0"/>
              <a:t>Radius constant at 10mm, ceramic thickness set to 5mm</a:t>
            </a:r>
          </a:p>
          <a:p>
            <a:endParaRPr lang="en-GB" dirty="0"/>
          </a:p>
        </p:txBody>
      </p:sp>
      <p:sp>
        <p:nvSpPr>
          <p:cNvPr id="3" name="Footer Placeholder 2">
            <a:extLst>
              <a:ext uri="{FF2B5EF4-FFF2-40B4-BE49-F238E27FC236}">
                <a16:creationId xmlns:a16="http://schemas.microsoft.com/office/drawing/2014/main" id="{DB6CD177-3445-6F6F-77C8-BF12876C0D3F}"/>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CEAD0334-2312-87F2-B06F-CBCA767FE44A}"/>
              </a:ext>
            </a:extLst>
          </p:cNvPr>
          <p:cNvSpPr>
            <a:spLocks noGrp="1"/>
          </p:cNvSpPr>
          <p:nvPr>
            <p:ph type="sldNum" sz="quarter" idx="12"/>
          </p:nvPr>
        </p:nvSpPr>
        <p:spPr/>
        <p:txBody>
          <a:bodyPr/>
          <a:lstStyle/>
          <a:p>
            <a:fld id="{005C7FBA-D4E9-46CA-9321-3ADA2E368FCD}" type="slidenum">
              <a:rPr lang="en-GB" smtClean="0"/>
              <a:pPr/>
              <a:t>19</a:t>
            </a:fld>
            <a:endParaRPr lang="en-GB"/>
          </a:p>
        </p:txBody>
      </p:sp>
      <p:sp>
        <p:nvSpPr>
          <p:cNvPr id="5" name="Title 4">
            <a:extLst>
              <a:ext uri="{FF2B5EF4-FFF2-40B4-BE49-F238E27FC236}">
                <a16:creationId xmlns:a16="http://schemas.microsoft.com/office/drawing/2014/main" id="{55FE3BA3-5984-6616-2B3A-723C6EC62027}"/>
              </a:ext>
            </a:extLst>
          </p:cNvPr>
          <p:cNvSpPr>
            <a:spLocks noGrp="1"/>
          </p:cNvSpPr>
          <p:nvPr>
            <p:ph type="title"/>
          </p:nvPr>
        </p:nvSpPr>
        <p:spPr/>
        <p:txBody>
          <a:bodyPr/>
          <a:lstStyle/>
          <a:p>
            <a:r>
              <a:rPr lang="en-US" dirty="0"/>
              <a:t>Impedance model for the RCS vacuum chamber</a:t>
            </a:r>
            <a:endParaRPr lang="en-GB" dirty="0"/>
          </a:p>
        </p:txBody>
      </p:sp>
      <p:grpSp>
        <p:nvGrpSpPr>
          <p:cNvPr id="6" name="Group 5">
            <a:extLst>
              <a:ext uri="{FF2B5EF4-FFF2-40B4-BE49-F238E27FC236}">
                <a16:creationId xmlns:a16="http://schemas.microsoft.com/office/drawing/2014/main" id="{4D5746AA-55BA-C608-02EF-844EB3CE7FC2}"/>
              </a:ext>
            </a:extLst>
          </p:cNvPr>
          <p:cNvGrpSpPr/>
          <p:nvPr/>
        </p:nvGrpSpPr>
        <p:grpSpPr>
          <a:xfrm>
            <a:off x="9540092" y="1561669"/>
            <a:ext cx="2244240" cy="1560960"/>
            <a:chOff x="7223760" y="725040"/>
            <a:chExt cx="2244240" cy="1560960"/>
          </a:xfrm>
        </p:grpSpPr>
        <p:sp>
          <p:nvSpPr>
            <p:cNvPr id="7" name="Freeform: Shape 6">
              <a:extLst>
                <a:ext uri="{FF2B5EF4-FFF2-40B4-BE49-F238E27FC236}">
                  <a16:creationId xmlns:a16="http://schemas.microsoft.com/office/drawing/2014/main" id="{801BE30F-D7D1-78D3-24D8-3E34602FC483}"/>
                </a:ext>
              </a:extLst>
            </p:cNvPr>
            <p:cNvSpPr/>
            <p:nvPr/>
          </p:nvSpPr>
          <p:spPr>
            <a:xfrm>
              <a:off x="7223760" y="725040"/>
              <a:ext cx="1130400" cy="791280"/>
            </a:xfrm>
            <a:custGeom>
              <a:avLst/>
              <a:gdLst/>
              <a:ahLst/>
              <a:cxnLst/>
              <a:rect l="0" t="0" r="r" b="b"/>
              <a:pathLst>
                <a:path w="3140" h="2198">
                  <a:moveTo>
                    <a:pt x="0" y="0"/>
                  </a:moveTo>
                  <a:lnTo>
                    <a:pt x="0" y="2198"/>
                  </a:lnTo>
                  <a:lnTo>
                    <a:pt x="942" y="2198"/>
                  </a:lnTo>
                  <a:lnTo>
                    <a:pt x="942" y="942"/>
                  </a:lnTo>
                  <a:lnTo>
                    <a:pt x="1570" y="942"/>
                  </a:lnTo>
                  <a:lnTo>
                    <a:pt x="1884" y="1256"/>
                  </a:lnTo>
                  <a:lnTo>
                    <a:pt x="3140" y="1256"/>
                  </a:lnTo>
                  <a:lnTo>
                    <a:pt x="3140" y="0"/>
                  </a:lnTo>
                  <a:lnTo>
                    <a:pt x="0" y="0"/>
                  </a:lnTo>
                  <a:close/>
                </a:path>
              </a:pathLst>
            </a:custGeom>
            <a:solidFill>
              <a:srgbClr val="B4C7DC"/>
            </a:solidFill>
            <a:ln w="0">
              <a:noFill/>
            </a:ln>
          </p:spPr>
          <p:txBody>
            <a:bodyPr/>
            <a:lstStyle/>
            <a:p>
              <a:endParaRPr lang="fr-FR"/>
            </a:p>
          </p:txBody>
        </p:sp>
        <p:sp>
          <p:nvSpPr>
            <p:cNvPr id="8" name="Freeform: Shape 7">
              <a:extLst>
                <a:ext uri="{FF2B5EF4-FFF2-40B4-BE49-F238E27FC236}">
                  <a16:creationId xmlns:a16="http://schemas.microsoft.com/office/drawing/2014/main" id="{81824193-8290-BC98-1228-22320C0350BC}"/>
                </a:ext>
              </a:extLst>
            </p:cNvPr>
            <p:cNvSpPr/>
            <p:nvPr/>
          </p:nvSpPr>
          <p:spPr>
            <a:xfrm>
              <a:off x="7902360" y="1190520"/>
              <a:ext cx="452160" cy="339120"/>
            </a:xfrm>
            <a:custGeom>
              <a:avLst/>
              <a:gdLst/>
              <a:ahLst/>
              <a:cxnLst/>
              <a:rect l="0" t="0" r="r" b="b"/>
              <a:pathLst>
                <a:path w="1256" h="942">
                  <a:moveTo>
                    <a:pt x="314" y="942"/>
                  </a:moveTo>
                  <a:lnTo>
                    <a:pt x="314" y="314"/>
                  </a:lnTo>
                  <a:lnTo>
                    <a:pt x="1256" y="314"/>
                  </a:lnTo>
                  <a:lnTo>
                    <a:pt x="1256" y="0"/>
                  </a:lnTo>
                  <a:lnTo>
                    <a:pt x="0" y="0"/>
                  </a:lnTo>
                  <a:lnTo>
                    <a:pt x="0" y="942"/>
                  </a:lnTo>
                  <a:lnTo>
                    <a:pt x="314" y="942"/>
                  </a:lnTo>
                  <a:close/>
                </a:path>
              </a:pathLst>
            </a:custGeom>
            <a:solidFill>
              <a:srgbClr val="999999"/>
            </a:solidFill>
            <a:ln w="0">
              <a:noFill/>
            </a:ln>
          </p:spPr>
          <p:txBody>
            <a:bodyPr/>
            <a:lstStyle/>
            <a:p>
              <a:endParaRPr lang="fr-FR"/>
            </a:p>
          </p:txBody>
        </p:sp>
        <p:sp>
          <p:nvSpPr>
            <p:cNvPr id="9" name="Rectangle 8">
              <a:extLst>
                <a:ext uri="{FF2B5EF4-FFF2-40B4-BE49-F238E27FC236}">
                  <a16:creationId xmlns:a16="http://schemas.microsoft.com/office/drawing/2014/main" id="{C235137C-5C50-218D-1C8D-BBE0363D0FE7}"/>
                </a:ext>
              </a:extLst>
            </p:cNvPr>
            <p:cNvSpPr/>
            <p:nvPr/>
          </p:nvSpPr>
          <p:spPr>
            <a:xfrm>
              <a:off x="8015400" y="14266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0" name="Rectangle 9">
              <a:extLst>
                <a:ext uri="{FF2B5EF4-FFF2-40B4-BE49-F238E27FC236}">
                  <a16:creationId xmlns:a16="http://schemas.microsoft.com/office/drawing/2014/main" id="{E7B0D488-5D83-AD21-F105-CF45C1D35899}"/>
                </a:ext>
              </a:extLst>
            </p:cNvPr>
            <p:cNvSpPr/>
            <p:nvPr/>
          </p:nvSpPr>
          <p:spPr>
            <a:xfrm>
              <a:off x="8015400" y="13248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1" name="Rectangle 10">
              <a:extLst>
                <a:ext uri="{FF2B5EF4-FFF2-40B4-BE49-F238E27FC236}">
                  <a16:creationId xmlns:a16="http://schemas.microsoft.com/office/drawing/2014/main" id="{0C39A6ED-5D78-785F-C064-C36F8985171E}"/>
                </a:ext>
              </a:extLst>
            </p:cNvPr>
            <p:cNvSpPr/>
            <p:nvPr/>
          </p:nvSpPr>
          <p:spPr>
            <a:xfrm rot="5400000">
              <a:off x="8072280" y="1286280"/>
              <a:ext cx="24480" cy="5940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2" name="Rectangle 11">
              <a:extLst>
                <a:ext uri="{FF2B5EF4-FFF2-40B4-BE49-F238E27FC236}">
                  <a16:creationId xmlns:a16="http://schemas.microsoft.com/office/drawing/2014/main" id="{567E678F-87DE-4E55-1E1A-B31ACE5E9942}"/>
                </a:ext>
              </a:extLst>
            </p:cNvPr>
            <p:cNvSpPr/>
            <p:nvPr/>
          </p:nvSpPr>
          <p:spPr>
            <a:xfrm rot="5400000">
              <a:off x="8167680" y="12862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3" name="Rectangle 12">
              <a:extLst>
                <a:ext uri="{FF2B5EF4-FFF2-40B4-BE49-F238E27FC236}">
                  <a16:creationId xmlns:a16="http://schemas.microsoft.com/office/drawing/2014/main" id="{7B45F0C2-80A5-EAB1-6E19-813B548C0984}"/>
                </a:ext>
              </a:extLst>
            </p:cNvPr>
            <p:cNvSpPr/>
            <p:nvPr/>
          </p:nvSpPr>
          <p:spPr>
            <a:xfrm rot="5400000">
              <a:off x="8274960" y="12862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grpSp>
          <p:nvGrpSpPr>
            <p:cNvPr id="14" name="Group 13">
              <a:extLst>
                <a:ext uri="{FF2B5EF4-FFF2-40B4-BE49-F238E27FC236}">
                  <a16:creationId xmlns:a16="http://schemas.microsoft.com/office/drawing/2014/main" id="{5164FE02-0C8E-430C-8D55-9B80D7F6AD39}"/>
                </a:ext>
              </a:extLst>
            </p:cNvPr>
            <p:cNvGrpSpPr/>
            <p:nvPr/>
          </p:nvGrpSpPr>
          <p:grpSpPr>
            <a:xfrm>
              <a:off x="8336880" y="725040"/>
              <a:ext cx="1130400" cy="804600"/>
              <a:chOff x="8336880" y="725040"/>
              <a:chExt cx="1130400" cy="804600"/>
            </a:xfrm>
          </p:grpSpPr>
          <p:sp>
            <p:nvSpPr>
              <p:cNvPr id="31" name="Freeform: Shape 30">
                <a:extLst>
                  <a:ext uri="{FF2B5EF4-FFF2-40B4-BE49-F238E27FC236}">
                    <a16:creationId xmlns:a16="http://schemas.microsoft.com/office/drawing/2014/main" id="{ED46360F-FF5A-A757-A7B1-587DAA201A73}"/>
                  </a:ext>
                </a:extLst>
              </p:cNvPr>
              <p:cNvSpPr/>
              <p:nvPr/>
            </p:nvSpPr>
            <p:spPr>
              <a:xfrm>
                <a:off x="8336880" y="725040"/>
                <a:ext cx="1130400" cy="791280"/>
              </a:xfrm>
              <a:custGeom>
                <a:avLst/>
                <a:gdLst/>
                <a:ahLst/>
                <a:cxnLst/>
                <a:rect l="0" t="0" r="r" b="b"/>
                <a:pathLst>
                  <a:path w="3140" h="2198">
                    <a:moveTo>
                      <a:pt x="3140" y="0"/>
                    </a:moveTo>
                    <a:lnTo>
                      <a:pt x="3140" y="2198"/>
                    </a:lnTo>
                    <a:lnTo>
                      <a:pt x="2198" y="2198"/>
                    </a:lnTo>
                    <a:lnTo>
                      <a:pt x="2198" y="942"/>
                    </a:lnTo>
                    <a:lnTo>
                      <a:pt x="1570" y="942"/>
                    </a:lnTo>
                    <a:lnTo>
                      <a:pt x="1256" y="1256"/>
                    </a:lnTo>
                    <a:lnTo>
                      <a:pt x="0" y="1256"/>
                    </a:lnTo>
                    <a:lnTo>
                      <a:pt x="0" y="0"/>
                    </a:lnTo>
                    <a:lnTo>
                      <a:pt x="3140" y="0"/>
                    </a:lnTo>
                    <a:close/>
                  </a:path>
                </a:pathLst>
              </a:custGeom>
              <a:solidFill>
                <a:srgbClr val="B4C7DC"/>
              </a:solidFill>
              <a:ln w="0">
                <a:noFill/>
              </a:ln>
            </p:spPr>
            <p:txBody>
              <a:bodyPr/>
              <a:lstStyle/>
              <a:p>
                <a:endParaRPr lang="fr-FR"/>
              </a:p>
            </p:txBody>
          </p:sp>
          <p:sp>
            <p:nvSpPr>
              <p:cNvPr id="32" name="Freeform: Shape 31">
                <a:extLst>
                  <a:ext uri="{FF2B5EF4-FFF2-40B4-BE49-F238E27FC236}">
                    <a16:creationId xmlns:a16="http://schemas.microsoft.com/office/drawing/2014/main" id="{24D8F809-0E14-5606-02FB-E603D932ED7D}"/>
                  </a:ext>
                </a:extLst>
              </p:cNvPr>
              <p:cNvSpPr/>
              <p:nvPr/>
            </p:nvSpPr>
            <p:spPr>
              <a:xfrm>
                <a:off x="8336880" y="1190520"/>
                <a:ext cx="452160" cy="339120"/>
              </a:xfrm>
              <a:custGeom>
                <a:avLst/>
                <a:gdLst/>
                <a:ahLst/>
                <a:cxnLst/>
                <a:rect l="0" t="0" r="r" b="b"/>
                <a:pathLst>
                  <a:path w="1256" h="942">
                    <a:moveTo>
                      <a:pt x="942" y="942"/>
                    </a:moveTo>
                    <a:lnTo>
                      <a:pt x="942" y="314"/>
                    </a:lnTo>
                    <a:lnTo>
                      <a:pt x="0" y="314"/>
                    </a:lnTo>
                    <a:lnTo>
                      <a:pt x="0" y="0"/>
                    </a:lnTo>
                    <a:lnTo>
                      <a:pt x="1256" y="0"/>
                    </a:lnTo>
                    <a:lnTo>
                      <a:pt x="1256" y="942"/>
                    </a:lnTo>
                    <a:lnTo>
                      <a:pt x="942" y="942"/>
                    </a:lnTo>
                    <a:close/>
                  </a:path>
                </a:pathLst>
              </a:custGeom>
              <a:solidFill>
                <a:srgbClr val="999999"/>
              </a:solidFill>
              <a:ln w="0">
                <a:noFill/>
              </a:ln>
            </p:spPr>
            <p:txBody>
              <a:bodyPr/>
              <a:lstStyle/>
              <a:p>
                <a:endParaRPr lang="fr-FR"/>
              </a:p>
            </p:txBody>
          </p:sp>
          <p:sp>
            <p:nvSpPr>
              <p:cNvPr id="33" name="Rectangle 32">
                <a:extLst>
                  <a:ext uri="{FF2B5EF4-FFF2-40B4-BE49-F238E27FC236}">
                    <a16:creationId xmlns:a16="http://schemas.microsoft.com/office/drawing/2014/main" id="{81825BF7-4CAB-56A9-4CAD-F1484DCA6C76}"/>
                  </a:ext>
                </a:extLst>
              </p:cNvPr>
              <p:cNvSpPr/>
              <p:nvPr/>
            </p:nvSpPr>
            <p:spPr>
              <a:xfrm flipH="1">
                <a:off x="8651520" y="14266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4" name="Rectangle 33">
                <a:extLst>
                  <a:ext uri="{FF2B5EF4-FFF2-40B4-BE49-F238E27FC236}">
                    <a16:creationId xmlns:a16="http://schemas.microsoft.com/office/drawing/2014/main" id="{3E955A64-EF32-F1FC-FA74-4A8564A2439C}"/>
                  </a:ext>
                </a:extLst>
              </p:cNvPr>
              <p:cNvSpPr/>
              <p:nvPr/>
            </p:nvSpPr>
            <p:spPr>
              <a:xfrm flipH="1">
                <a:off x="8651520" y="13248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5" name="Rectangle 34">
                <a:extLst>
                  <a:ext uri="{FF2B5EF4-FFF2-40B4-BE49-F238E27FC236}">
                    <a16:creationId xmlns:a16="http://schemas.microsoft.com/office/drawing/2014/main" id="{ADFCEA4C-7D85-8C53-35AA-433AD9858373}"/>
                  </a:ext>
                </a:extLst>
              </p:cNvPr>
              <p:cNvSpPr/>
              <p:nvPr/>
            </p:nvSpPr>
            <p:spPr>
              <a:xfrm rot="16200000" flipH="1">
                <a:off x="8589600" y="1286280"/>
                <a:ext cx="24480" cy="5940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6" name="Rectangle 35">
                <a:extLst>
                  <a:ext uri="{FF2B5EF4-FFF2-40B4-BE49-F238E27FC236}">
                    <a16:creationId xmlns:a16="http://schemas.microsoft.com/office/drawing/2014/main" id="{9C579749-C198-2891-0023-8AE4F022972B}"/>
                  </a:ext>
                </a:extLst>
              </p:cNvPr>
              <p:cNvSpPr/>
              <p:nvPr/>
            </p:nvSpPr>
            <p:spPr>
              <a:xfrm rot="16200000" flipH="1">
                <a:off x="8499240" y="12862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7" name="Rectangle 36">
                <a:extLst>
                  <a:ext uri="{FF2B5EF4-FFF2-40B4-BE49-F238E27FC236}">
                    <a16:creationId xmlns:a16="http://schemas.microsoft.com/office/drawing/2014/main" id="{8556902D-D5F3-AFB7-BF41-1DC07D526240}"/>
                  </a:ext>
                </a:extLst>
              </p:cNvPr>
              <p:cNvSpPr/>
              <p:nvPr/>
            </p:nvSpPr>
            <p:spPr>
              <a:xfrm rot="16200000" flipH="1">
                <a:off x="8391960" y="12862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grpSp>
        <p:grpSp>
          <p:nvGrpSpPr>
            <p:cNvPr id="15" name="Group 14">
              <a:extLst>
                <a:ext uri="{FF2B5EF4-FFF2-40B4-BE49-F238E27FC236}">
                  <a16:creationId xmlns:a16="http://schemas.microsoft.com/office/drawing/2014/main" id="{20EF3379-8FD9-6AB1-885D-219D0E17ED50}"/>
                </a:ext>
              </a:extLst>
            </p:cNvPr>
            <p:cNvGrpSpPr/>
            <p:nvPr/>
          </p:nvGrpSpPr>
          <p:grpSpPr>
            <a:xfrm>
              <a:off x="7224480" y="1481400"/>
              <a:ext cx="2243520" cy="804600"/>
              <a:chOff x="7224480" y="1481400"/>
              <a:chExt cx="2243520" cy="804600"/>
            </a:xfrm>
          </p:grpSpPr>
          <p:sp>
            <p:nvSpPr>
              <p:cNvPr id="16" name="Freeform: Shape 15">
                <a:extLst>
                  <a:ext uri="{FF2B5EF4-FFF2-40B4-BE49-F238E27FC236}">
                    <a16:creationId xmlns:a16="http://schemas.microsoft.com/office/drawing/2014/main" id="{BA6425F6-B304-697C-34DB-25064112542B}"/>
                  </a:ext>
                </a:extLst>
              </p:cNvPr>
              <p:cNvSpPr/>
              <p:nvPr/>
            </p:nvSpPr>
            <p:spPr>
              <a:xfrm>
                <a:off x="7224480" y="1494720"/>
                <a:ext cx="1130400" cy="791280"/>
              </a:xfrm>
              <a:custGeom>
                <a:avLst/>
                <a:gdLst/>
                <a:ahLst/>
                <a:cxnLst/>
                <a:rect l="0" t="0" r="r" b="b"/>
                <a:pathLst>
                  <a:path w="3140" h="2198">
                    <a:moveTo>
                      <a:pt x="0" y="2198"/>
                    </a:moveTo>
                    <a:lnTo>
                      <a:pt x="0" y="0"/>
                    </a:lnTo>
                    <a:lnTo>
                      <a:pt x="942" y="0"/>
                    </a:lnTo>
                    <a:lnTo>
                      <a:pt x="942" y="1256"/>
                    </a:lnTo>
                    <a:lnTo>
                      <a:pt x="1570" y="1256"/>
                    </a:lnTo>
                    <a:lnTo>
                      <a:pt x="1884" y="942"/>
                    </a:lnTo>
                    <a:lnTo>
                      <a:pt x="3140" y="942"/>
                    </a:lnTo>
                    <a:lnTo>
                      <a:pt x="3140" y="2198"/>
                    </a:lnTo>
                    <a:lnTo>
                      <a:pt x="0" y="2198"/>
                    </a:lnTo>
                    <a:close/>
                  </a:path>
                </a:pathLst>
              </a:custGeom>
              <a:solidFill>
                <a:srgbClr val="B4C7DC"/>
              </a:solidFill>
              <a:ln w="0">
                <a:noFill/>
              </a:ln>
            </p:spPr>
            <p:txBody>
              <a:bodyPr/>
              <a:lstStyle/>
              <a:p>
                <a:endParaRPr lang="fr-FR"/>
              </a:p>
            </p:txBody>
          </p:sp>
          <p:sp>
            <p:nvSpPr>
              <p:cNvPr id="17" name="Freeform: Shape 16">
                <a:extLst>
                  <a:ext uri="{FF2B5EF4-FFF2-40B4-BE49-F238E27FC236}">
                    <a16:creationId xmlns:a16="http://schemas.microsoft.com/office/drawing/2014/main" id="{41BE4D36-CE13-9EF7-CC80-8845E34FFF13}"/>
                  </a:ext>
                </a:extLst>
              </p:cNvPr>
              <p:cNvSpPr/>
              <p:nvPr/>
            </p:nvSpPr>
            <p:spPr>
              <a:xfrm>
                <a:off x="7902720" y="1481400"/>
                <a:ext cx="452160" cy="339120"/>
              </a:xfrm>
              <a:custGeom>
                <a:avLst/>
                <a:gdLst/>
                <a:ahLst/>
                <a:cxnLst/>
                <a:rect l="0" t="0" r="r" b="b"/>
                <a:pathLst>
                  <a:path w="1256" h="942">
                    <a:moveTo>
                      <a:pt x="314" y="0"/>
                    </a:moveTo>
                    <a:lnTo>
                      <a:pt x="314" y="628"/>
                    </a:lnTo>
                    <a:lnTo>
                      <a:pt x="1256" y="628"/>
                    </a:lnTo>
                    <a:lnTo>
                      <a:pt x="1256" y="942"/>
                    </a:lnTo>
                    <a:lnTo>
                      <a:pt x="0" y="942"/>
                    </a:lnTo>
                    <a:lnTo>
                      <a:pt x="0" y="0"/>
                    </a:lnTo>
                    <a:lnTo>
                      <a:pt x="314" y="0"/>
                    </a:lnTo>
                    <a:close/>
                  </a:path>
                </a:pathLst>
              </a:custGeom>
              <a:solidFill>
                <a:srgbClr val="999999"/>
              </a:solidFill>
              <a:ln w="0">
                <a:noFill/>
              </a:ln>
            </p:spPr>
            <p:txBody>
              <a:bodyPr/>
              <a:lstStyle/>
              <a:p>
                <a:endParaRPr lang="fr-FR"/>
              </a:p>
            </p:txBody>
          </p:sp>
          <p:sp>
            <p:nvSpPr>
              <p:cNvPr id="18" name="Rectangle 17">
                <a:extLst>
                  <a:ext uri="{FF2B5EF4-FFF2-40B4-BE49-F238E27FC236}">
                    <a16:creationId xmlns:a16="http://schemas.microsoft.com/office/drawing/2014/main" id="{89553053-8B43-2C02-23EC-9BDE2C43444A}"/>
                  </a:ext>
                </a:extLst>
              </p:cNvPr>
              <p:cNvSpPr/>
              <p:nvPr/>
            </p:nvSpPr>
            <p:spPr>
              <a:xfrm flipV="1">
                <a:off x="8015760" y="15246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9" name="Rectangle 18">
                <a:extLst>
                  <a:ext uri="{FF2B5EF4-FFF2-40B4-BE49-F238E27FC236}">
                    <a16:creationId xmlns:a16="http://schemas.microsoft.com/office/drawing/2014/main" id="{AC3B8420-BB3C-07DD-FF36-E92710F96DB1}"/>
                  </a:ext>
                </a:extLst>
              </p:cNvPr>
              <p:cNvSpPr/>
              <p:nvPr/>
            </p:nvSpPr>
            <p:spPr>
              <a:xfrm flipV="1">
                <a:off x="8015760" y="16264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0" name="Rectangle 19">
                <a:extLst>
                  <a:ext uri="{FF2B5EF4-FFF2-40B4-BE49-F238E27FC236}">
                    <a16:creationId xmlns:a16="http://schemas.microsoft.com/office/drawing/2014/main" id="{46B774E0-643A-EF8D-C767-7ED97E074E20}"/>
                  </a:ext>
                </a:extLst>
              </p:cNvPr>
              <p:cNvSpPr/>
              <p:nvPr/>
            </p:nvSpPr>
            <p:spPr>
              <a:xfrm rot="16200000" flipV="1">
                <a:off x="8072640" y="1665000"/>
                <a:ext cx="24480" cy="5940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1" name="Rectangle 20">
                <a:extLst>
                  <a:ext uri="{FF2B5EF4-FFF2-40B4-BE49-F238E27FC236}">
                    <a16:creationId xmlns:a16="http://schemas.microsoft.com/office/drawing/2014/main" id="{9D889C28-3A23-D46C-48AA-E18053C805D3}"/>
                  </a:ext>
                </a:extLst>
              </p:cNvPr>
              <p:cNvSpPr/>
              <p:nvPr/>
            </p:nvSpPr>
            <p:spPr>
              <a:xfrm rot="16200000" flipV="1">
                <a:off x="8168040" y="16650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2" name="Rectangle 21">
                <a:extLst>
                  <a:ext uri="{FF2B5EF4-FFF2-40B4-BE49-F238E27FC236}">
                    <a16:creationId xmlns:a16="http://schemas.microsoft.com/office/drawing/2014/main" id="{F8EC4A10-3C8E-E7C7-6DA6-6B5E17A653F6}"/>
                  </a:ext>
                </a:extLst>
              </p:cNvPr>
              <p:cNvSpPr/>
              <p:nvPr/>
            </p:nvSpPr>
            <p:spPr>
              <a:xfrm rot="16200000" flipV="1">
                <a:off x="8275320" y="16650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grpSp>
            <p:nvGrpSpPr>
              <p:cNvPr id="23" name="Group 22">
                <a:extLst>
                  <a:ext uri="{FF2B5EF4-FFF2-40B4-BE49-F238E27FC236}">
                    <a16:creationId xmlns:a16="http://schemas.microsoft.com/office/drawing/2014/main" id="{BE4F3921-8E3C-59CA-7387-A24408DEFC85}"/>
                  </a:ext>
                </a:extLst>
              </p:cNvPr>
              <p:cNvGrpSpPr/>
              <p:nvPr/>
            </p:nvGrpSpPr>
            <p:grpSpPr>
              <a:xfrm>
                <a:off x="8337240" y="1481400"/>
                <a:ext cx="1130760" cy="804600"/>
                <a:chOff x="8337240" y="1481400"/>
                <a:chExt cx="1130760" cy="804600"/>
              </a:xfrm>
            </p:grpSpPr>
            <p:sp>
              <p:nvSpPr>
                <p:cNvPr id="24" name="Freeform: Shape 23">
                  <a:extLst>
                    <a:ext uri="{FF2B5EF4-FFF2-40B4-BE49-F238E27FC236}">
                      <a16:creationId xmlns:a16="http://schemas.microsoft.com/office/drawing/2014/main" id="{8DC1BE1F-D6BD-224E-2A7C-64EE73BB80E6}"/>
                    </a:ext>
                  </a:extLst>
                </p:cNvPr>
                <p:cNvSpPr/>
                <p:nvPr/>
              </p:nvSpPr>
              <p:spPr>
                <a:xfrm>
                  <a:off x="8337600" y="1494720"/>
                  <a:ext cx="1130400" cy="791280"/>
                </a:xfrm>
                <a:custGeom>
                  <a:avLst/>
                  <a:gdLst/>
                  <a:ahLst/>
                  <a:cxnLst/>
                  <a:rect l="0" t="0" r="r" b="b"/>
                  <a:pathLst>
                    <a:path w="3140" h="2198">
                      <a:moveTo>
                        <a:pt x="3140" y="2198"/>
                      </a:moveTo>
                      <a:lnTo>
                        <a:pt x="3140" y="0"/>
                      </a:lnTo>
                      <a:lnTo>
                        <a:pt x="2198" y="0"/>
                      </a:lnTo>
                      <a:lnTo>
                        <a:pt x="2198" y="1256"/>
                      </a:lnTo>
                      <a:lnTo>
                        <a:pt x="1570" y="1256"/>
                      </a:lnTo>
                      <a:lnTo>
                        <a:pt x="1256" y="942"/>
                      </a:lnTo>
                      <a:lnTo>
                        <a:pt x="0" y="942"/>
                      </a:lnTo>
                      <a:lnTo>
                        <a:pt x="0" y="2198"/>
                      </a:lnTo>
                      <a:lnTo>
                        <a:pt x="3140" y="2198"/>
                      </a:lnTo>
                      <a:close/>
                    </a:path>
                  </a:pathLst>
                </a:custGeom>
                <a:solidFill>
                  <a:srgbClr val="B4C7DC"/>
                </a:solidFill>
                <a:ln w="0">
                  <a:noFill/>
                </a:ln>
              </p:spPr>
              <p:txBody>
                <a:bodyPr/>
                <a:lstStyle/>
                <a:p>
                  <a:endParaRPr lang="fr-FR"/>
                </a:p>
              </p:txBody>
            </p:sp>
            <p:sp>
              <p:nvSpPr>
                <p:cNvPr id="25" name="Freeform: Shape 24">
                  <a:extLst>
                    <a:ext uri="{FF2B5EF4-FFF2-40B4-BE49-F238E27FC236}">
                      <a16:creationId xmlns:a16="http://schemas.microsoft.com/office/drawing/2014/main" id="{9F545E70-D055-9C3C-99D6-6A99118F1DAD}"/>
                    </a:ext>
                  </a:extLst>
                </p:cNvPr>
                <p:cNvSpPr/>
                <p:nvPr/>
              </p:nvSpPr>
              <p:spPr>
                <a:xfrm>
                  <a:off x="8337240" y="1481400"/>
                  <a:ext cx="452160" cy="339120"/>
                </a:xfrm>
                <a:custGeom>
                  <a:avLst/>
                  <a:gdLst/>
                  <a:ahLst/>
                  <a:cxnLst/>
                  <a:rect l="0" t="0" r="r" b="b"/>
                  <a:pathLst>
                    <a:path w="1256" h="942">
                      <a:moveTo>
                        <a:pt x="942" y="0"/>
                      </a:moveTo>
                      <a:lnTo>
                        <a:pt x="942" y="628"/>
                      </a:lnTo>
                      <a:lnTo>
                        <a:pt x="0" y="628"/>
                      </a:lnTo>
                      <a:lnTo>
                        <a:pt x="0" y="942"/>
                      </a:lnTo>
                      <a:lnTo>
                        <a:pt x="1256" y="942"/>
                      </a:lnTo>
                      <a:lnTo>
                        <a:pt x="1256" y="0"/>
                      </a:lnTo>
                      <a:lnTo>
                        <a:pt x="942" y="0"/>
                      </a:lnTo>
                      <a:close/>
                    </a:path>
                  </a:pathLst>
                </a:custGeom>
                <a:solidFill>
                  <a:srgbClr val="999999"/>
                </a:solidFill>
                <a:ln w="0">
                  <a:noFill/>
                </a:ln>
              </p:spPr>
              <p:txBody>
                <a:bodyPr/>
                <a:lstStyle/>
                <a:p>
                  <a:endParaRPr lang="fr-FR"/>
                </a:p>
              </p:txBody>
            </p:sp>
            <p:sp>
              <p:nvSpPr>
                <p:cNvPr id="26" name="Rectangle 25">
                  <a:extLst>
                    <a:ext uri="{FF2B5EF4-FFF2-40B4-BE49-F238E27FC236}">
                      <a16:creationId xmlns:a16="http://schemas.microsoft.com/office/drawing/2014/main" id="{82D198C9-D8E4-7D56-43C0-7530D6F44F4B}"/>
                    </a:ext>
                  </a:extLst>
                </p:cNvPr>
                <p:cNvSpPr/>
                <p:nvPr/>
              </p:nvSpPr>
              <p:spPr>
                <a:xfrm flipH="1" flipV="1">
                  <a:off x="8651880" y="15246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7" name="Rectangle 26">
                  <a:extLst>
                    <a:ext uri="{FF2B5EF4-FFF2-40B4-BE49-F238E27FC236}">
                      <a16:creationId xmlns:a16="http://schemas.microsoft.com/office/drawing/2014/main" id="{2225C2B5-4A59-4099-2DDE-11981A58051B}"/>
                    </a:ext>
                  </a:extLst>
                </p:cNvPr>
                <p:cNvSpPr/>
                <p:nvPr/>
              </p:nvSpPr>
              <p:spPr>
                <a:xfrm flipH="1" flipV="1">
                  <a:off x="8651880" y="162648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8" name="Rectangle 27">
                  <a:extLst>
                    <a:ext uri="{FF2B5EF4-FFF2-40B4-BE49-F238E27FC236}">
                      <a16:creationId xmlns:a16="http://schemas.microsoft.com/office/drawing/2014/main" id="{EC231C1B-A7B4-FDE8-409B-BA2DB0DD0B71}"/>
                    </a:ext>
                  </a:extLst>
                </p:cNvPr>
                <p:cNvSpPr/>
                <p:nvPr/>
              </p:nvSpPr>
              <p:spPr>
                <a:xfrm rot="5400000" flipH="1" flipV="1">
                  <a:off x="8589960" y="1665000"/>
                  <a:ext cx="24480" cy="5940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9" name="Rectangle 28">
                  <a:extLst>
                    <a:ext uri="{FF2B5EF4-FFF2-40B4-BE49-F238E27FC236}">
                      <a16:creationId xmlns:a16="http://schemas.microsoft.com/office/drawing/2014/main" id="{88A4345F-11C3-C1E4-2C9C-E7C4BDD824D3}"/>
                    </a:ext>
                  </a:extLst>
                </p:cNvPr>
                <p:cNvSpPr/>
                <p:nvPr/>
              </p:nvSpPr>
              <p:spPr>
                <a:xfrm rot="5400000" flipH="1" flipV="1">
                  <a:off x="8499600" y="16650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0" name="Rectangle 29">
                  <a:extLst>
                    <a:ext uri="{FF2B5EF4-FFF2-40B4-BE49-F238E27FC236}">
                      <a16:creationId xmlns:a16="http://schemas.microsoft.com/office/drawing/2014/main" id="{4144BFA8-786A-ECAD-B2F7-3AD9653E68B5}"/>
                    </a:ext>
                  </a:extLst>
                </p:cNvPr>
                <p:cNvSpPr/>
                <p:nvPr/>
              </p:nvSpPr>
              <p:spPr>
                <a:xfrm rot="5400000" flipH="1" flipV="1">
                  <a:off x="8392320" y="1665000"/>
                  <a:ext cx="24480" cy="59760"/>
                </a:xfrm>
                <a:prstGeom prst="rect">
                  <a:avLst/>
                </a:prstGeom>
                <a:solidFill>
                  <a:srgbClr val="FFB66C"/>
                </a:solidFill>
                <a:ln w="0">
                  <a:noFill/>
                </a:ln>
              </p:spPr>
              <p:style>
                <a:lnRef idx="0">
                  <a:scrgbClr r="0" g="0" b="0"/>
                </a:lnRef>
                <a:fillRef idx="0">
                  <a:scrgbClr r="0" g="0" b="0"/>
                </a:fillRef>
                <a:effectRef idx="0">
                  <a:scrgbClr r="0" g="0" b="0"/>
                </a:effectRef>
                <a:fontRef idx="minor"/>
              </p:style>
              <p:txBody>
                <a:bodyPr/>
                <a:lstStyle/>
                <a:p>
                  <a:endParaRPr lang="fr-FR"/>
                </a:p>
              </p:txBody>
            </p:sp>
          </p:grpSp>
        </p:grpSp>
      </p:grpSp>
      <p:sp>
        <p:nvSpPr>
          <p:cNvPr id="38" name="Oval 37">
            <a:extLst>
              <a:ext uri="{FF2B5EF4-FFF2-40B4-BE49-F238E27FC236}">
                <a16:creationId xmlns:a16="http://schemas.microsoft.com/office/drawing/2014/main" id="{4D6B1CE9-57B0-1014-D2F9-8086AC0AD601}"/>
              </a:ext>
            </a:extLst>
          </p:cNvPr>
          <p:cNvSpPr/>
          <p:nvPr/>
        </p:nvSpPr>
        <p:spPr>
          <a:xfrm>
            <a:off x="10525052" y="2296429"/>
            <a:ext cx="274320" cy="91440"/>
          </a:xfrm>
          <a:prstGeom prst="ellipse">
            <a:avLst/>
          </a:prstGeom>
          <a:solidFill>
            <a:srgbClr val="729FCF"/>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0" name="TextBox 39">
            <a:extLst>
              <a:ext uri="{FF2B5EF4-FFF2-40B4-BE49-F238E27FC236}">
                <a16:creationId xmlns:a16="http://schemas.microsoft.com/office/drawing/2014/main" id="{94A3E1AD-5AAB-73C2-F0AB-CA7BF3C1ABAB}"/>
              </a:ext>
            </a:extLst>
          </p:cNvPr>
          <p:cNvSpPr txBox="1"/>
          <p:nvPr/>
        </p:nvSpPr>
        <p:spPr>
          <a:xfrm>
            <a:off x="10728812" y="1589749"/>
            <a:ext cx="733320" cy="252720"/>
          </a:xfrm>
          <a:prstGeom prst="rect">
            <a:avLst/>
          </a:prstGeom>
          <a:solidFill>
            <a:srgbClr val="FFFFFF"/>
          </a:solidFill>
          <a:ln w="10080">
            <a:solidFill>
              <a:srgbClr val="000000"/>
            </a:solidFill>
            <a:round/>
          </a:ln>
        </p:spPr>
        <p:txBody>
          <a:bodyPr lIns="95040" tIns="50040" rIns="95040" bIns="50040" anchor="t">
            <a:noAutofit/>
          </a:bodyPr>
          <a:lstStyle/>
          <a:p>
            <a:r>
              <a:rPr lang="en-US" sz="1000" b="0" strike="noStrike" spc="-1">
                <a:latin typeface="Fira Sans"/>
              </a:rPr>
              <a:t>Iron yoke</a:t>
            </a:r>
            <a:endParaRPr lang="fr-FR" sz="1000" b="0" strike="noStrike" spc="-1">
              <a:latin typeface="Fira Sans"/>
            </a:endParaRPr>
          </a:p>
        </p:txBody>
      </p:sp>
      <p:sp>
        <p:nvSpPr>
          <p:cNvPr id="41" name="Straight Connector 40">
            <a:extLst>
              <a:ext uri="{FF2B5EF4-FFF2-40B4-BE49-F238E27FC236}">
                <a16:creationId xmlns:a16="http://schemas.microsoft.com/office/drawing/2014/main" id="{9986A627-633E-B7A5-62C7-DA1FD3F5A420}"/>
              </a:ext>
            </a:extLst>
          </p:cNvPr>
          <p:cNvSpPr/>
          <p:nvPr/>
        </p:nvSpPr>
        <p:spPr>
          <a:xfrm flipH="1">
            <a:off x="11045252" y="2144509"/>
            <a:ext cx="647280" cy="12744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42" name="TextBox 41">
            <a:extLst>
              <a:ext uri="{FF2B5EF4-FFF2-40B4-BE49-F238E27FC236}">
                <a16:creationId xmlns:a16="http://schemas.microsoft.com/office/drawing/2014/main" id="{1C912108-A089-CC40-690B-6FF08460A6BB}"/>
              </a:ext>
            </a:extLst>
          </p:cNvPr>
          <p:cNvSpPr txBox="1"/>
          <p:nvPr/>
        </p:nvSpPr>
        <p:spPr>
          <a:xfrm>
            <a:off x="11368892" y="2046949"/>
            <a:ext cx="733320" cy="252720"/>
          </a:xfrm>
          <a:prstGeom prst="rect">
            <a:avLst/>
          </a:prstGeom>
          <a:solidFill>
            <a:srgbClr val="FFFFFF"/>
          </a:solidFill>
          <a:ln w="10080">
            <a:solidFill>
              <a:srgbClr val="000000"/>
            </a:solidFill>
            <a:round/>
          </a:ln>
        </p:spPr>
        <p:txBody>
          <a:bodyPr lIns="95040" tIns="50040" rIns="95040" bIns="50040" anchor="t">
            <a:noAutofit/>
          </a:bodyPr>
          <a:lstStyle/>
          <a:p>
            <a:r>
              <a:rPr lang="en-US" sz="1000" b="0" strike="noStrike" spc="-1">
                <a:latin typeface="Fira Sans"/>
              </a:rPr>
              <a:t>Ceramic</a:t>
            </a:r>
            <a:endParaRPr lang="fr-FR" sz="1000" b="0" strike="noStrike" spc="-1">
              <a:latin typeface="Fira Sans"/>
            </a:endParaRPr>
          </a:p>
        </p:txBody>
      </p:sp>
      <p:sp>
        <p:nvSpPr>
          <p:cNvPr id="43" name="Straight Connector 42">
            <a:extLst>
              <a:ext uri="{FF2B5EF4-FFF2-40B4-BE49-F238E27FC236}">
                <a16:creationId xmlns:a16="http://schemas.microsoft.com/office/drawing/2014/main" id="{2D50B20A-C9F1-FA8F-8E2C-C7500F1EB9B1}"/>
              </a:ext>
            </a:extLst>
          </p:cNvPr>
          <p:cNvSpPr/>
          <p:nvPr/>
        </p:nvSpPr>
        <p:spPr>
          <a:xfrm flipH="1" flipV="1">
            <a:off x="10992692" y="2498749"/>
            <a:ext cx="702360" cy="4176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44" name="TextBox 43">
            <a:extLst>
              <a:ext uri="{FF2B5EF4-FFF2-40B4-BE49-F238E27FC236}">
                <a16:creationId xmlns:a16="http://schemas.microsoft.com/office/drawing/2014/main" id="{5D8833F4-7A86-8D45-EBF3-A1778E3C1C39}"/>
              </a:ext>
            </a:extLst>
          </p:cNvPr>
          <p:cNvSpPr txBox="1"/>
          <p:nvPr/>
        </p:nvSpPr>
        <p:spPr>
          <a:xfrm>
            <a:off x="11371412" y="2442949"/>
            <a:ext cx="733320" cy="252720"/>
          </a:xfrm>
          <a:prstGeom prst="rect">
            <a:avLst/>
          </a:prstGeom>
          <a:solidFill>
            <a:srgbClr val="FFFFFF"/>
          </a:solidFill>
          <a:ln w="10080">
            <a:solidFill>
              <a:srgbClr val="000000"/>
            </a:solidFill>
            <a:round/>
          </a:ln>
        </p:spPr>
        <p:txBody>
          <a:bodyPr lIns="95040" tIns="50040" rIns="95040" bIns="50040" anchor="t">
            <a:noAutofit/>
          </a:bodyPr>
          <a:lstStyle/>
          <a:p>
            <a:r>
              <a:rPr lang="en-US" sz="1000" b="0" strike="noStrike" spc="-1">
                <a:latin typeface="Fira Sans"/>
              </a:rPr>
              <a:t>RF shield</a:t>
            </a:r>
            <a:endParaRPr lang="fr-FR" sz="1000" b="0" strike="noStrike" spc="-1">
              <a:latin typeface="Fira Sans"/>
            </a:endParaRPr>
          </a:p>
        </p:txBody>
      </p:sp>
      <p:sp>
        <p:nvSpPr>
          <p:cNvPr id="45" name="Freeform: Shape 44">
            <a:extLst>
              <a:ext uri="{FF2B5EF4-FFF2-40B4-BE49-F238E27FC236}">
                <a16:creationId xmlns:a16="http://schemas.microsoft.com/office/drawing/2014/main" id="{EAF2962E-6FDC-0681-26DB-67621154CDA4}"/>
              </a:ext>
            </a:extLst>
          </p:cNvPr>
          <p:cNvSpPr/>
          <p:nvPr/>
        </p:nvSpPr>
        <p:spPr>
          <a:xfrm>
            <a:off x="10239932" y="2697109"/>
            <a:ext cx="865800" cy="102240"/>
          </a:xfrm>
          <a:custGeom>
            <a:avLst/>
            <a:gdLst/>
            <a:ahLst/>
            <a:cxnLst/>
            <a:rect l="l" t="t" r="r" b="b"/>
            <a:pathLst>
              <a:path w="21600" h="21600">
                <a:moveTo>
                  <a:pt x="0" y="10800"/>
                </a:moveTo>
                <a:lnTo>
                  <a:pt x="2435" y="0"/>
                </a:lnTo>
                <a:lnTo>
                  <a:pt x="2435" y="5386"/>
                </a:lnTo>
                <a:lnTo>
                  <a:pt x="19165" y="5386"/>
                </a:lnTo>
                <a:lnTo>
                  <a:pt x="19165" y="0"/>
                </a:lnTo>
                <a:lnTo>
                  <a:pt x="21600" y="10800"/>
                </a:lnTo>
                <a:lnTo>
                  <a:pt x="19165" y="21600"/>
                </a:lnTo>
                <a:lnTo>
                  <a:pt x="19165" y="16214"/>
                </a:lnTo>
                <a:lnTo>
                  <a:pt x="2435" y="16214"/>
                </a:lnTo>
                <a:lnTo>
                  <a:pt x="2435" y="21600"/>
                </a:lnTo>
                <a:close/>
              </a:path>
            </a:pathLst>
          </a:custGeom>
          <a:solidFill>
            <a:srgbClr val="00000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46" name="TextBox 45">
            <a:extLst>
              <a:ext uri="{FF2B5EF4-FFF2-40B4-BE49-F238E27FC236}">
                <a16:creationId xmlns:a16="http://schemas.microsoft.com/office/drawing/2014/main" id="{C5E41DD2-0563-53CD-97AF-1910B1FA2722}"/>
              </a:ext>
            </a:extLst>
          </p:cNvPr>
          <p:cNvSpPr txBox="1"/>
          <p:nvPr/>
        </p:nvSpPr>
        <p:spPr>
          <a:xfrm>
            <a:off x="10297532" y="2742109"/>
            <a:ext cx="761040" cy="325080"/>
          </a:xfrm>
          <a:prstGeom prst="rect">
            <a:avLst/>
          </a:prstGeom>
          <a:noFill/>
          <a:ln w="0">
            <a:noFill/>
          </a:ln>
        </p:spPr>
        <p:txBody>
          <a:bodyPr lIns="90000" tIns="45000" rIns="90000" bIns="45000" anchor="t">
            <a:noAutofit/>
          </a:bodyPr>
          <a:lstStyle/>
          <a:p>
            <a:r>
              <a:rPr lang="en-US" sz="1400" b="0" strike="noStrike" spc="-1">
                <a:latin typeface="Fira Sans"/>
              </a:rPr>
              <a:t>100mm</a:t>
            </a:r>
            <a:endParaRPr lang="fr-FR" sz="1400" b="0" strike="noStrike" spc="-1">
              <a:latin typeface="Fira Sans"/>
            </a:endParaRPr>
          </a:p>
        </p:txBody>
      </p:sp>
      <p:sp>
        <p:nvSpPr>
          <p:cNvPr id="47" name="Freeform: Shape 46">
            <a:extLst>
              <a:ext uri="{FF2B5EF4-FFF2-40B4-BE49-F238E27FC236}">
                <a16:creationId xmlns:a16="http://schemas.microsoft.com/office/drawing/2014/main" id="{CA5D91E5-54CB-D03A-A513-EDB1D1B016BC}"/>
              </a:ext>
            </a:extLst>
          </p:cNvPr>
          <p:cNvSpPr/>
          <p:nvPr/>
        </p:nvSpPr>
        <p:spPr>
          <a:xfrm rot="16199400">
            <a:off x="9814412" y="2288509"/>
            <a:ext cx="628560" cy="102240"/>
          </a:xfrm>
          <a:custGeom>
            <a:avLst/>
            <a:gdLst/>
            <a:ahLst/>
            <a:cxnLst/>
            <a:rect l="l" t="t" r="r" b="b"/>
            <a:pathLst>
              <a:path w="21600" h="21600">
                <a:moveTo>
                  <a:pt x="0" y="10800"/>
                </a:moveTo>
                <a:lnTo>
                  <a:pt x="2435" y="0"/>
                </a:lnTo>
                <a:lnTo>
                  <a:pt x="2435" y="5386"/>
                </a:lnTo>
                <a:lnTo>
                  <a:pt x="19165" y="5386"/>
                </a:lnTo>
                <a:lnTo>
                  <a:pt x="19165" y="0"/>
                </a:lnTo>
                <a:lnTo>
                  <a:pt x="21600" y="10800"/>
                </a:lnTo>
                <a:lnTo>
                  <a:pt x="19165" y="21600"/>
                </a:lnTo>
                <a:lnTo>
                  <a:pt x="19165" y="16214"/>
                </a:lnTo>
                <a:lnTo>
                  <a:pt x="2435" y="16214"/>
                </a:lnTo>
                <a:lnTo>
                  <a:pt x="2435" y="21600"/>
                </a:lnTo>
                <a:close/>
              </a:path>
            </a:pathLst>
          </a:custGeom>
          <a:solidFill>
            <a:srgbClr val="00000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48" name="TextBox 47">
            <a:extLst>
              <a:ext uri="{FF2B5EF4-FFF2-40B4-BE49-F238E27FC236}">
                <a16:creationId xmlns:a16="http://schemas.microsoft.com/office/drawing/2014/main" id="{2C02504E-73CA-2631-A8E9-2E579CCEEF3B}"/>
              </a:ext>
            </a:extLst>
          </p:cNvPr>
          <p:cNvSpPr txBox="1"/>
          <p:nvPr/>
        </p:nvSpPr>
        <p:spPr>
          <a:xfrm>
            <a:off x="9448652" y="2208229"/>
            <a:ext cx="761040" cy="325080"/>
          </a:xfrm>
          <a:prstGeom prst="rect">
            <a:avLst/>
          </a:prstGeom>
          <a:noFill/>
          <a:ln w="0">
            <a:noFill/>
          </a:ln>
        </p:spPr>
        <p:txBody>
          <a:bodyPr lIns="90000" tIns="45000" rIns="90000" bIns="45000" anchor="t">
            <a:noAutofit/>
          </a:bodyPr>
          <a:lstStyle/>
          <a:p>
            <a:r>
              <a:rPr lang="en-US" sz="1400" b="0" strike="noStrike" spc="-1">
                <a:latin typeface="Fira Sans"/>
              </a:rPr>
              <a:t>30mm</a:t>
            </a:r>
            <a:endParaRPr lang="fr-FR" sz="1400" b="0" strike="noStrike" spc="-1">
              <a:latin typeface="Fira Sans"/>
            </a:endParaRPr>
          </a:p>
        </p:txBody>
      </p:sp>
      <p:sp>
        <p:nvSpPr>
          <p:cNvPr id="49" name="Rectangle 48">
            <a:extLst>
              <a:ext uri="{FF2B5EF4-FFF2-40B4-BE49-F238E27FC236}">
                <a16:creationId xmlns:a16="http://schemas.microsoft.com/office/drawing/2014/main" id="{44DB1F43-92E7-A720-6B00-08177210BCEC}"/>
              </a:ext>
            </a:extLst>
          </p:cNvPr>
          <p:cNvSpPr/>
          <p:nvPr/>
        </p:nvSpPr>
        <p:spPr>
          <a:xfrm>
            <a:off x="9557732" y="4046078"/>
            <a:ext cx="2151360" cy="2151360"/>
          </a:xfrm>
          <a:prstGeom prst="rect">
            <a:avLst/>
          </a:prstGeom>
          <a:solidFill>
            <a:srgbClr val="B47804"/>
          </a:solidFill>
          <a:ln w="0">
            <a:noFill/>
          </a:ln>
          <a:effectLst>
            <a:glow rad="114480">
              <a:srgbClr val="B47804"/>
            </a:glow>
            <a:softEdge rad="291960"/>
          </a:effectLst>
        </p:spPr>
        <p:style>
          <a:lnRef idx="0">
            <a:scrgbClr r="0" g="0" b="0"/>
          </a:lnRef>
          <a:fillRef idx="0">
            <a:scrgbClr r="0" g="0" b="0"/>
          </a:fillRef>
          <a:effectRef idx="0">
            <a:scrgbClr r="0" g="0" b="0"/>
          </a:effectRef>
          <a:fontRef idx="minor"/>
        </p:style>
        <p:txBody>
          <a:bodyPr/>
          <a:lstStyle/>
          <a:p>
            <a:endParaRPr lang="fr-FR"/>
          </a:p>
        </p:txBody>
      </p:sp>
      <p:sp>
        <p:nvSpPr>
          <p:cNvPr id="50" name="Oval 49">
            <a:extLst>
              <a:ext uri="{FF2B5EF4-FFF2-40B4-BE49-F238E27FC236}">
                <a16:creationId xmlns:a16="http://schemas.microsoft.com/office/drawing/2014/main" id="{7F4ED41E-63ED-5B0B-7C9A-15B46F975E4D}"/>
              </a:ext>
            </a:extLst>
          </p:cNvPr>
          <p:cNvSpPr/>
          <p:nvPr/>
        </p:nvSpPr>
        <p:spPr>
          <a:xfrm>
            <a:off x="9686972" y="4176038"/>
            <a:ext cx="1898280" cy="1897920"/>
          </a:xfrm>
          <a:prstGeom prst="ellipse">
            <a:avLst/>
          </a:prstGeom>
          <a:solidFill>
            <a:srgbClr val="808080"/>
          </a:solidFill>
          <a:ln w="12600">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sp>
        <p:nvSpPr>
          <p:cNvPr id="51" name="Oval 50">
            <a:extLst>
              <a:ext uri="{FF2B5EF4-FFF2-40B4-BE49-F238E27FC236}">
                <a16:creationId xmlns:a16="http://schemas.microsoft.com/office/drawing/2014/main" id="{69B32156-0AD5-5BF4-D2C3-456CE34F8C47}"/>
              </a:ext>
            </a:extLst>
          </p:cNvPr>
          <p:cNvSpPr/>
          <p:nvPr/>
        </p:nvSpPr>
        <p:spPr>
          <a:xfrm>
            <a:off x="9999092" y="4488878"/>
            <a:ext cx="1265400" cy="1265760"/>
          </a:xfrm>
          <a:prstGeom prst="ellipse">
            <a:avLst/>
          </a:prstGeom>
          <a:solidFill>
            <a:srgbClr val="B47804"/>
          </a:solidFill>
          <a:ln w="12600">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sp>
        <p:nvSpPr>
          <p:cNvPr id="52" name="Oval 51">
            <a:extLst>
              <a:ext uri="{FF2B5EF4-FFF2-40B4-BE49-F238E27FC236}">
                <a16:creationId xmlns:a16="http://schemas.microsoft.com/office/drawing/2014/main" id="{C78057AC-3517-B22C-46C1-4A5240D00B02}"/>
              </a:ext>
            </a:extLst>
          </p:cNvPr>
          <p:cNvSpPr/>
          <p:nvPr/>
        </p:nvSpPr>
        <p:spPr>
          <a:xfrm>
            <a:off x="10053092" y="4542158"/>
            <a:ext cx="1166040" cy="1165680"/>
          </a:xfrm>
          <a:prstGeom prst="ellipse">
            <a:avLst/>
          </a:prstGeom>
          <a:solidFill>
            <a:srgbClr val="FFFFFF"/>
          </a:solidFill>
          <a:ln w="19080">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grpSp>
        <p:nvGrpSpPr>
          <p:cNvPr id="53" name="Group 52">
            <a:extLst>
              <a:ext uri="{FF2B5EF4-FFF2-40B4-BE49-F238E27FC236}">
                <a16:creationId xmlns:a16="http://schemas.microsoft.com/office/drawing/2014/main" id="{4B5C7E46-0D47-8703-E1C8-2DA99005DF38}"/>
              </a:ext>
            </a:extLst>
          </p:cNvPr>
          <p:cNvGrpSpPr/>
          <p:nvPr/>
        </p:nvGrpSpPr>
        <p:grpSpPr>
          <a:xfrm>
            <a:off x="9718292" y="3664478"/>
            <a:ext cx="2156760" cy="511560"/>
            <a:chOff x="7406640" y="2743920"/>
            <a:chExt cx="2156760" cy="511560"/>
          </a:xfrm>
        </p:grpSpPr>
        <p:sp>
          <p:nvSpPr>
            <p:cNvPr id="54" name="TextBox 53">
              <a:extLst>
                <a:ext uri="{FF2B5EF4-FFF2-40B4-BE49-F238E27FC236}">
                  <a16:creationId xmlns:a16="http://schemas.microsoft.com/office/drawing/2014/main" id="{5C34A29F-5BDB-7C17-CA70-94E3C9386B39}"/>
                </a:ext>
              </a:extLst>
            </p:cNvPr>
            <p:cNvSpPr txBox="1"/>
            <p:nvPr/>
          </p:nvSpPr>
          <p:spPr>
            <a:xfrm>
              <a:off x="8778960" y="2747520"/>
              <a:ext cx="784440" cy="507960"/>
            </a:xfrm>
            <a:prstGeom prst="rect">
              <a:avLst/>
            </a:prstGeom>
            <a:noFill/>
            <a:ln w="0">
              <a:noFill/>
            </a:ln>
          </p:spPr>
          <p:txBody>
            <a:bodyPr lIns="90000" tIns="45000" rIns="90000" bIns="45000" anchor="t">
              <a:noAutofit/>
            </a:bodyPr>
            <a:lstStyle/>
            <a:p>
              <a:r>
                <a:rPr lang="en-US" sz="1400" b="0" strike="noStrike" spc="-1">
                  <a:latin typeface="Fira Sans"/>
                </a:rPr>
                <a:t>Copper</a:t>
              </a:r>
              <a:endParaRPr lang="fr-FR" sz="1400" b="0" strike="noStrike" spc="-1">
                <a:latin typeface="Fira Sans"/>
              </a:endParaRPr>
            </a:p>
          </p:txBody>
        </p:sp>
        <p:sp>
          <p:nvSpPr>
            <p:cNvPr id="55" name="Rectangle 54">
              <a:extLst>
                <a:ext uri="{FF2B5EF4-FFF2-40B4-BE49-F238E27FC236}">
                  <a16:creationId xmlns:a16="http://schemas.microsoft.com/office/drawing/2014/main" id="{8D356DB3-BC75-A94D-3B6C-BB255CC54FE2}"/>
                </a:ext>
              </a:extLst>
            </p:cNvPr>
            <p:cNvSpPr/>
            <p:nvPr/>
          </p:nvSpPr>
          <p:spPr>
            <a:xfrm>
              <a:off x="8582760" y="2801520"/>
              <a:ext cx="195840" cy="195840"/>
            </a:xfrm>
            <a:prstGeom prst="rect">
              <a:avLst/>
            </a:prstGeom>
            <a:solidFill>
              <a:srgbClr val="B47804"/>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56" name="Rectangle 55">
              <a:extLst>
                <a:ext uri="{FF2B5EF4-FFF2-40B4-BE49-F238E27FC236}">
                  <a16:creationId xmlns:a16="http://schemas.microsoft.com/office/drawing/2014/main" id="{23B283BD-D47E-00A4-1668-06393DEF2526}"/>
                </a:ext>
              </a:extLst>
            </p:cNvPr>
            <p:cNvSpPr/>
            <p:nvPr/>
          </p:nvSpPr>
          <p:spPr>
            <a:xfrm>
              <a:off x="7406640" y="2797920"/>
              <a:ext cx="195840" cy="195840"/>
            </a:xfrm>
            <a:prstGeom prst="rect">
              <a:avLst/>
            </a:prstGeom>
            <a:solidFill>
              <a:srgbClr val="80808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57" name="TextBox 56">
              <a:extLst>
                <a:ext uri="{FF2B5EF4-FFF2-40B4-BE49-F238E27FC236}">
                  <a16:creationId xmlns:a16="http://schemas.microsoft.com/office/drawing/2014/main" id="{E18CA3E4-BE21-DF60-571A-92769317CB8D}"/>
                </a:ext>
              </a:extLst>
            </p:cNvPr>
            <p:cNvSpPr txBox="1"/>
            <p:nvPr/>
          </p:nvSpPr>
          <p:spPr>
            <a:xfrm>
              <a:off x="7586640" y="2743920"/>
              <a:ext cx="914400" cy="507960"/>
            </a:xfrm>
            <a:prstGeom prst="rect">
              <a:avLst/>
            </a:prstGeom>
            <a:noFill/>
            <a:ln w="0">
              <a:noFill/>
            </a:ln>
          </p:spPr>
          <p:txBody>
            <a:bodyPr lIns="90000" tIns="45000" rIns="90000" bIns="45000" anchor="t">
              <a:noAutofit/>
            </a:bodyPr>
            <a:lstStyle/>
            <a:p>
              <a:r>
                <a:rPr lang="en-US" sz="1400" b="0" strike="noStrike" spc="-1">
                  <a:latin typeface="Fira Sans"/>
                </a:rPr>
                <a:t>Ceramic</a:t>
              </a:r>
              <a:endParaRPr lang="fr-FR" sz="1400" b="0" strike="noStrike" spc="-1">
                <a:latin typeface="Fira Sans"/>
              </a:endParaRPr>
            </a:p>
          </p:txBody>
        </p:sp>
      </p:grpSp>
      <p:sp>
        <p:nvSpPr>
          <p:cNvPr id="58" name="Freeform: Shape 57">
            <a:extLst>
              <a:ext uri="{FF2B5EF4-FFF2-40B4-BE49-F238E27FC236}">
                <a16:creationId xmlns:a16="http://schemas.microsoft.com/office/drawing/2014/main" id="{DA6D4B04-B82D-F1EC-8CB7-F15C7EF96FFE}"/>
              </a:ext>
            </a:extLst>
          </p:cNvPr>
          <p:cNvSpPr/>
          <p:nvPr/>
        </p:nvSpPr>
        <p:spPr>
          <a:xfrm rot="2305200">
            <a:off x="10643132" y="5232998"/>
            <a:ext cx="523440" cy="102240"/>
          </a:xfrm>
          <a:custGeom>
            <a:avLst/>
            <a:gdLst/>
            <a:ahLst/>
            <a:cxnLst/>
            <a:rect l="l" t="t" r="r" b="b"/>
            <a:pathLst>
              <a:path w="21600" h="21600">
                <a:moveTo>
                  <a:pt x="0" y="10800"/>
                </a:moveTo>
                <a:lnTo>
                  <a:pt x="2435" y="0"/>
                </a:lnTo>
                <a:lnTo>
                  <a:pt x="2435" y="5386"/>
                </a:lnTo>
                <a:lnTo>
                  <a:pt x="19165" y="5386"/>
                </a:lnTo>
                <a:lnTo>
                  <a:pt x="19165" y="0"/>
                </a:lnTo>
                <a:lnTo>
                  <a:pt x="21600" y="10800"/>
                </a:lnTo>
                <a:lnTo>
                  <a:pt x="19165" y="21600"/>
                </a:lnTo>
                <a:lnTo>
                  <a:pt x="19165" y="16214"/>
                </a:lnTo>
                <a:lnTo>
                  <a:pt x="2435" y="16214"/>
                </a:lnTo>
                <a:lnTo>
                  <a:pt x="2435" y="21600"/>
                </a:lnTo>
                <a:close/>
              </a:path>
            </a:pathLst>
          </a:custGeom>
          <a:solidFill>
            <a:srgbClr val="00000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59" name="TextBox 58">
            <a:extLst>
              <a:ext uri="{FF2B5EF4-FFF2-40B4-BE49-F238E27FC236}">
                <a16:creationId xmlns:a16="http://schemas.microsoft.com/office/drawing/2014/main" id="{A326ED87-A50E-0237-AC30-B0E9DCBA5B73}"/>
              </a:ext>
            </a:extLst>
          </p:cNvPr>
          <p:cNvSpPr txBox="1"/>
          <p:nvPr/>
        </p:nvSpPr>
        <p:spPr>
          <a:xfrm>
            <a:off x="10328852" y="5218238"/>
            <a:ext cx="669600" cy="507960"/>
          </a:xfrm>
          <a:prstGeom prst="rect">
            <a:avLst/>
          </a:prstGeom>
          <a:noFill/>
          <a:ln w="0">
            <a:noFill/>
          </a:ln>
        </p:spPr>
        <p:txBody>
          <a:bodyPr lIns="90000" tIns="45000" rIns="90000" bIns="45000" anchor="t">
            <a:noAutofit/>
          </a:bodyPr>
          <a:lstStyle/>
          <a:p>
            <a:r>
              <a:rPr lang="en-US" sz="1400" b="0" strike="noStrike" spc="-1">
                <a:latin typeface="Fira Sans"/>
              </a:rPr>
              <a:t>10mm</a:t>
            </a:r>
            <a:endParaRPr lang="fr-FR" sz="1400" b="0" strike="noStrike" spc="-1">
              <a:latin typeface="Fira Sans"/>
            </a:endParaRPr>
          </a:p>
        </p:txBody>
      </p:sp>
      <p:sp>
        <p:nvSpPr>
          <p:cNvPr id="60" name="TextBox 59">
            <a:extLst>
              <a:ext uri="{FF2B5EF4-FFF2-40B4-BE49-F238E27FC236}">
                <a16:creationId xmlns:a16="http://schemas.microsoft.com/office/drawing/2014/main" id="{0E918B4B-0D34-0146-AAAF-4074FD6903DC}"/>
              </a:ext>
            </a:extLst>
          </p:cNvPr>
          <p:cNvSpPr txBox="1"/>
          <p:nvPr/>
        </p:nvSpPr>
        <p:spPr>
          <a:xfrm>
            <a:off x="10364852" y="4182878"/>
            <a:ext cx="669600" cy="303840"/>
          </a:xfrm>
          <a:prstGeom prst="rect">
            <a:avLst/>
          </a:prstGeom>
          <a:noFill/>
          <a:ln w="0">
            <a:noFill/>
          </a:ln>
        </p:spPr>
        <p:txBody>
          <a:bodyPr lIns="90000" tIns="45000" rIns="90000" bIns="45000" anchor="t">
            <a:noAutofit/>
          </a:bodyPr>
          <a:lstStyle/>
          <a:p>
            <a:r>
              <a:rPr lang="en-US" sz="1400" b="0" strike="noStrike" spc="-1" dirty="0">
                <a:latin typeface="Fira Sans"/>
              </a:rPr>
              <a:t>5mm</a:t>
            </a:r>
            <a:endParaRPr lang="fr-FR" sz="1400" b="0" strike="noStrike" spc="-1" dirty="0">
              <a:latin typeface="Fira Sans"/>
            </a:endParaRPr>
          </a:p>
        </p:txBody>
      </p:sp>
      <p:sp>
        <p:nvSpPr>
          <p:cNvPr id="61" name="Freeform: Shape 60">
            <a:extLst>
              <a:ext uri="{FF2B5EF4-FFF2-40B4-BE49-F238E27FC236}">
                <a16:creationId xmlns:a16="http://schemas.microsoft.com/office/drawing/2014/main" id="{350D4CF0-2CC3-38AC-D43A-C0B190BD5EA0}"/>
              </a:ext>
            </a:extLst>
          </p:cNvPr>
          <p:cNvSpPr/>
          <p:nvPr/>
        </p:nvSpPr>
        <p:spPr>
          <a:xfrm>
            <a:off x="8737292" y="2581563"/>
            <a:ext cx="639720" cy="1920240"/>
          </a:xfrm>
          <a:custGeom>
            <a:avLst/>
            <a:gdLst/>
            <a:ahLst/>
            <a:cxnLst/>
            <a:rect l="0" t="0" r="r" b="b"/>
            <a:pathLst>
              <a:path w="1777" h="5334" fill="none">
                <a:moveTo>
                  <a:pt x="1777" y="0"/>
                </a:moveTo>
                <a:cubicBezTo>
                  <a:pt x="1777" y="0"/>
                  <a:pt x="-1" y="1016"/>
                  <a:pt x="0" y="2286"/>
                </a:cubicBezTo>
                <a:cubicBezTo>
                  <a:pt x="-1" y="3557"/>
                  <a:pt x="1523" y="5334"/>
                  <a:pt x="1523" y="5334"/>
                </a:cubicBezTo>
              </a:path>
            </a:pathLst>
          </a:custGeom>
          <a:ln w="29160">
            <a:solidFill>
              <a:srgbClr val="3465A4"/>
            </a:solidFill>
            <a:round/>
            <a:tailEnd type="triangle" w="med" len="med"/>
          </a:ln>
        </p:spPr>
        <p:txBody>
          <a:bodyPr/>
          <a:lstStyle/>
          <a:p>
            <a:endParaRPr lang="fr-FR"/>
          </a:p>
        </p:txBody>
      </p:sp>
      <p:sp>
        <p:nvSpPr>
          <p:cNvPr id="39" name="TextBox 38">
            <a:extLst>
              <a:ext uri="{FF2B5EF4-FFF2-40B4-BE49-F238E27FC236}">
                <a16:creationId xmlns:a16="http://schemas.microsoft.com/office/drawing/2014/main" id="{B76B23BF-51F4-5C44-D1FD-9C8E415AC8F7}"/>
              </a:ext>
            </a:extLst>
          </p:cNvPr>
          <p:cNvSpPr txBox="1"/>
          <p:nvPr/>
        </p:nvSpPr>
        <p:spPr>
          <a:xfrm>
            <a:off x="7985612" y="3265909"/>
            <a:ext cx="1647720" cy="313920"/>
          </a:xfrm>
          <a:prstGeom prst="rect">
            <a:avLst/>
          </a:prstGeom>
          <a:solidFill>
            <a:srgbClr val="FFFFFF"/>
          </a:solidFill>
          <a:ln w="10080">
            <a:solidFill>
              <a:srgbClr val="000000"/>
            </a:solidFill>
            <a:round/>
          </a:ln>
        </p:spPr>
        <p:txBody>
          <a:bodyPr lIns="95040" tIns="50040" rIns="95040" bIns="50040" anchor="t">
            <a:noAutofit/>
          </a:bodyPr>
          <a:lstStyle/>
          <a:p>
            <a:r>
              <a:rPr lang="en-US" sz="1400" b="0" strike="noStrike" spc="-1">
                <a:latin typeface="Fira Sans"/>
              </a:rPr>
              <a:t>Impedance model</a:t>
            </a:r>
            <a:endParaRPr lang="fr-FR" sz="1400" b="0" strike="noStrike" spc="-1">
              <a:latin typeface="Fira Sans"/>
            </a:endParaRPr>
          </a:p>
        </p:txBody>
      </p:sp>
      <p:sp>
        <p:nvSpPr>
          <p:cNvPr id="62" name="Date Placeholder 61">
            <a:extLst>
              <a:ext uri="{FF2B5EF4-FFF2-40B4-BE49-F238E27FC236}">
                <a16:creationId xmlns:a16="http://schemas.microsoft.com/office/drawing/2014/main" id="{20954980-D4C2-2727-9871-152F49621D2B}"/>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489395395"/>
      </p:ext>
    </p:extLst>
  </p:cSld>
  <p:clrMapOvr>
    <a:masterClrMapping/>
  </p:clrMapOvr>
  <mc:AlternateContent xmlns:mc="http://schemas.openxmlformats.org/markup-compatibility/2006">
    <mc:Choice xmlns:p14="http://schemas.microsoft.com/office/powerpoint/2010/main" Requires="p14">
      <p:transition spd="slow" p14:dur="2000" advTm="103549"/>
    </mc:Choice>
    <mc:Fallback>
      <p:transition spd="slow" advTm="10354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B208E-A7A1-345D-1289-E68E375347C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23EF7E-3AF9-1D32-D9BE-C5CFA274BB3E}"/>
              </a:ext>
            </a:extLst>
          </p:cNvPr>
          <p:cNvSpPr>
            <a:spLocks noGrp="1"/>
          </p:cNvSpPr>
          <p:nvPr>
            <p:ph idx="1"/>
          </p:nvPr>
        </p:nvSpPr>
        <p:spPr>
          <a:xfrm>
            <a:off x="233861" y="2535381"/>
            <a:ext cx="11724278" cy="3766697"/>
          </a:xfrm>
        </p:spPr>
        <p:txBody>
          <a:bodyPr>
            <a:normAutofit/>
          </a:bodyPr>
          <a:lstStyle/>
          <a:p>
            <a:r>
              <a:rPr lang="en-US" sz="3600" dirty="0"/>
              <a:t>Overview of the Muon Collider</a:t>
            </a:r>
          </a:p>
          <a:p>
            <a:r>
              <a:rPr lang="en-GB" sz="3600" dirty="0"/>
              <a:t>Some examples of collective effects</a:t>
            </a:r>
          </a:p>
          <a:p>
            <a:r>
              <a:rPr lang="en-GB" sz="3600" dirty="0"/>
              <a:t>Collective effects in the Muon Collider</a:t>
            </a:r>
          </a:p>
          <a:p>
            <a:endParaRPr lang="en-GB" sz="3600" dirty="0"/>
          </a:p>
        </p:txBody>
      </p:sp>
      <p:sp>
        <p:nvSpPr>
          <p:cNvPr id="3" name="Footer Placeholder 2">
            <a:extLst>
              <a:ext uri="{FF2B5EF4-FFF2-40B4-BE49-F238E27FC236}">
                <a16:creationId xmlns:a16="http://schemas.microsoft.com/office/drawing/2014/main" id="{09B3A3E3-E20E-24D4-3327-486718A7D899}"/>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1A28EA50-7125-AA48-56D8-C7C804A9693D}"/>
              </a:ext>
            </a:extLst>
          </p:cNvPr>
          <p:cNvSpPr>
            <a:spLocks noGrp="1"/>
          </p:cNvSpPr>
          <p:nvPr>
            <p:ph type="sldNum" sz="quarter" idx="12"/>
          </p:nvPr>
        </p:nvSpPr>
        <p:spPr/>
        <p:txBody>
          <a:bodyPr/>
          <a:lstStyle/>
          <a:p>
            <a:fld id="{005C7FBA-D4E9-46CA-9321-3ADA2E368FCD}" type="slidenum">
              <a:rPr lang="en-GB" smtClean="0"/>
              <a:pPr/>
              <a:t>2</a:t>
            </a:fld>
            <a:endParaRPr lang="en-GB"/>
          </a:p>
        </p:txBody>
      </p:sp>
      <p:sp>
        <p:nvSpPr>
          <p:cNvPr id="5" name="Title 4">
            <a:extLst>
              <a:ext uri="{FF2B5EF4-FFF2-40B4-BE49-F238E27FC236}">
                <a16:creationId xmlns:a16="http://schemas.microsoft.com/office/drawing/2014/main" id="{A39F5937-EA07-0731-68A3-71E61C18F420}"/>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74ED1ED4-4DD6-1F46-5E88-539E8915C98B}"/>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4161348651"/>
      </p:ext>
    </p:extLst>
  </p:cSld>
  <p:clrMapOvr>
    <a:masterClrMapping/>
  </p:clrMapOvr>
  <mc:AlternateContent xmlns:mc="http://schemas.openxmlformats.org/markup-compatibility/2006">
    <mc:Choice xmlns:p14="http://schemas.microsoft.com/office/powerpoint/2010/main" Requires="p14">
      <p:transition spd="slow" p14:dur="2000" advTm="25838"/>
    </mc:Choice>
    <mc:Fallback>
      <p:transition spd="slow" advTm="2583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different colors and lines&#10;&#10;AI-generated content may be incorrect.">
            <a:extLst>
              <a:ext uri="{FF2B5EF4-FFF2-40B4-BE49-F238E27FC236}">
                <a16:creationId xmlns:a16="http://schemas.microsoft.com/office/drawing/2014/main" id="{31F6914A-7C99-2C4F-A180-1032F2E3104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07950" y="2221857"/>
            <a:ext cx="5774862" cy="3928572"/>
          </a:xfrm>
        </p:spPr>
      </p:pic>
      <p:sp>
        <p:nvSpPr>
          <p:cNvPr id="3" name="Footer Placeholder 2">
            <a:extLst>
              <a:ext uri="{FF2B5EF4-FFF2-40B4-BE49-F238E27FC236}">
                <a16:creationId xmlns:a16="http://schemas.microsoft.com/office/drawing/2014/main" id="{CC2C7BE8-4E04-11A4-6E9A-50D702EC46F6}"/>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EA94D12B-D342-4D85-0CAC-A9CF87D4426B}"/>
              </a:ext>
            </a:extLst>
          </p:cNvPr>
          <p:cNvSpPr>
            <a:spLocks noGrp="1"/>
          </p:cNvSpPr>
          <p:nvPr>
            <p:ph type="sldNum" sz="quarter" idx="12"/>
          </p:nvPr>
        </p:nvSpPr>
        <p:spPr/>
        <p:txBody>
          <a:bodyPr/>
          <a:lstStyle/>
          <a:p>
            <a:fld id="{005C7FBA-D4E9-46CA-9321-3ADA2E368FCD}" type="slidenum">
              <a:rPr lang="en-GB" smtClean="0"/>
              <a:pPr/>
              <a:t>20</a:t>
            </a:fld>
            <a:endParaRPr lang="en-GB"/>
          </a:p>
        </p:txBody>
      </p:sp>
      <p:sp>
        <p:nvSpPr>
          <p:cNvPr id="5" name="Title 4">
            <a:extLst>
              <a:ext uri="{FF2B5EF4-FFF2-40B4-BE49-F238E27FC236}">
                <a16:creationId xmlns:a16="http://schemas.microsoft.com/office/drawing/2014/main" id="{8D92DE2E-AC30-0DEE-410D-94AB96A0CA2C}"/>
              </a:ext>
            </a:extLst>
          </p:cNvPr>
          <p:cNvSpPr>
            <a:spLocks noGrp="1"/>
          </p:cNvSpPr>
          <p:nvPr>
            <p:ph type="title"/>
          </p:nvPr>
        </p:nvSpPr>
        <p:spPr/>
        <p:txBody>
          <a:bodyPr/>
          <a:lstStyle/>
          <a:p>
            <a:r>
              <a:rPr lang="en-US" dirty="0"/>
              <a:t>Impedance model for the RCS vacuum chamber</a:t>
            </a:r>
            <a:endParaRPr lang="en-GB" dirty="0"/>
          </a:p>
        </p:txBody>
      </p:sp>
      <p:sp>
        <p:nvSpPr>
          <p:cNvPr id="8" name="TextBox 7">
            <a:extLst>
              <a:ext uri="{FF2B5EF4-FFF2-40B4-BE49-F238E27FC236}">
                <a16:creationId xmlns:a16="http://schemas.microsoft.com/office/drawing/2014/main" id="{6F70F6E4-7D2C-313E-D2AE-58C61F5DB801}"/>
              </a:ext>
            </a:extLst>
          </p:cNvPr>
          <p:cNvSpPr txBox="1"/>
          <p:nvPr/>
        </p:nvSpPr>
        <p:spPr>
          <a:xfrm>
            <a:off x="6624627" y="1936175"/>
            <a:ext cx="5333511" cy="369332"/>
          </a:xfrm>
          <a:prstGeom prst="rect">
            <a:avLst/>
          </a:prstGeom>
          <a:noFill/>
        </p:spPr>
        <p:txBody>
          <a:bodyPr wrap="none" rtlCol="0">
            <a:spAutoFit/>
          </a:bodyPr>
          <a:lstStyle/>
          <a:p>
            <a:r>
              <a:rPr lang="en-US" dirty="0">
                <a:latin typeface="Fira Sans" panose="020B0503050000020004" pitchFamily="34" charset="0"/>
              </a:rPr>
              <a:t>Transverse dipolar impedance for 1m of chamber</a:t>
            </a:r>
            <a:endParaRPr lang="en-GB" dirty="0">
              <a:latin typeface="Fira Sans" panose="020B0503050000020004" pitchFamily="34" charset="0"/>
            </a:endParaRPr>
          </a:p>
        </p:txBody>
      </p:sp>
      <p:sp>
        <p:nvSpPr>
          <p:cNvPr id="9" name="Content Placeholder 1">
            <a:extLst>
              <a:ext uri="{FF2B5EF4-FFF2-40B4-BE49-F238E27FC236}">
                <a16:creationId xmlns:a16="http://schemas.microsoft.com/office/drawing/2014/main" id="{22B38A80-8538-EAE3-A669-F7F6CC5BE65C}"/>
              </a:ext>
            </a:extLst>
          </p:cNvPr>
          <p:cNvSpPr txBox="1">
            <a:spLocks/>
          </p:cNvSpPr>
          <p:nvPr/>
        </p:nvSpPr>
        <p:spPr>
          <a:xfrm>
            <a:off x="233862" y="2667000"/>
            <a:ext cx="5666196" cy="36350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An uncoated ceramic (</a:t>
            </a:r>
            <a:r>
              <a:rPr lang="en-GB" dirty="0">
                <a:solidFill>
                  <a:schemeClr val="accent1"/>
                </a:solidFill>
              </a:rPr>
              <a:t>blue curve</a:t>
            </a:r>
            <a:r>
              <a:rPr lang="en-GB" dirty="0"/>
              <a:t>) created strong resonances: detrimental for impedance</a:t>
            </a:r>
          </a:p>
          <a:p>
            <a:r>
              <a:rPr lang="en-GB" dirty="0"/>
              <a:t>Adding a 100 nm inner metallic coating (</a:t>
            </a:r>
            <a:r>
              <a:rPr lang="en-GB" dirty="0">
                <a:solidFill>
                  <a:srgbClr val="00B050"/>
                </a:solidFill>
              </a:rPr>
              <a:t>green curve</a:t>
            </a:r>
            <a:r>
              <a:rPr lang="en-GB" dirty="0"/>
              <a:t>) damps these resonances</a:t>
            </a:r>
          </a:p>
          <a:p>
            <a:endParaRPr lang="en-GB" dirty="0"/>
          </a:p>
        </p:txBody>
      </p:sp>
      <p:sp>
        <p:nvSpPr>
          <p:cNvPr id="2" name="TextBox 1">
            <a:extLst>
              <a:ext uri="{FF2B5EF4-FFF2-40B4-BE49-F238E27FC236}">
                <a16:creationId xmlns:a16="http://schemas.microsoft.com/office/drawing/2014/main" id="{8D373D45-2F21-4317-C984-59790E015EAC}"/>
              </a:ext>
            </a:extLst>
          </p:cNvPr>
          <p:cNvSpPr txBox="1"/>
          <p:nvPr/>
        </p:nvSpPr>
        <p:spPr>
          <a:xfrm>
            <a:off x="6926409" y="2452689"/>
            <a:ext cx="805029"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hlinkClick r:id="rId3"/>
              </a:rPr>
              <a:t>E. </a:t>
            </a:r>
            <a:r>
              <a:rPr lang="en-US" sz="1200" i="1" dirty="0" err="1">
                <a:latin typeface="Fira Sans" panose="020B0503050000020004" pitchFamily="34" charset="0"/>
                <a:hlinkClick r:id="rId3"/>
              </a:rPr>
              <a:t>Kvikne</a:t>
            </a:r>
            <a:endParaRPr lang="en-GB" sz="1200" i="1" dirty="0">
              <a:latin typeface="Fira Sans" panose="020B0503050000020004" pitchFamily="34" charset="0"/>
            </a:endParaRPr>
          </a:p>
        </p:txBody>
      </p:sp>
      <p:sp>
        <p:nvSpPr>
          <p:cNvPr id="6" name="Date Placeholder 5">
            <a:extLst>
              <a:ext uri="{FF2B5EF4-FFF2-40B4-BE49-F238E27FC236}">
                <a16:creationId xmlns:a16="http://schemas.microsoft.com/office/drawing/2014/main" id="{038C504C-25C4-D39E-111C-B47A87C369BE}"/>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43987198"/>
      </p:ext>
    </p:extLst>
  </p:cSld>
  <p:clrMapOvr>
    <a:masterClrMapping/>
  </p:clrMapOvr>
  <mc:AlternateContent xmlns:mc="http://schemas.openxmlformats.org/markup-compatibility/2006">
    <mc:Choice xmlns:p14="http://schemas.microsoft.com/office/powerpoint/2010/main" Requires="p14">
      <p:transition spd="slow" p14:dur="2000" advTm="707"/>
    </mc:Choice>
    <mc:Fallback>
      <p:transition spd="slow" advTm="70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C73CCB-94D8-5150-4308-00C3BC1B7920}"/>
              </a:ext>
            </a:extLst>
          </p:cNvPr>
          <p:cNvSpPr>
            <a:spLocks noGrp="1"/>
          </p:cNvSpPr>
          <p:nvPr>
            <p:ph idx="1"/>
          </p:nvPr>
        </p:nvSpPr>
        <p:spPr>
          <a:xfrm>
            <a:off x="233861" y="1561669"/>
            <a:ext cx="11724278" cy="2603931"/>
          </a:xfrm>
        </p:spPr>
        <p:txBody>
          <a:bodyPr/>
          <a:lstStyle/>
          <a:p>
            <a:r>
              <a:rPr lang="en-US" dirty="0"/>
              <a:t>We must ensure that bunch intensity and transverse emittance are preserved through the acceleration chain</a:t>
            </a:r>
            <a:endParaRPr lang="en-GB" dirty="0"/>
          </a:p>
          <a:p>
            <a:r>
              <a:rPr lang="en-GB" dirty="0"/>
              <a:t>Macroparticle tracking simulations are performed using the </a:t>
            </a:r>
            <a:r>
              <a:rPr lang="en-GB" dirty="0">
                <a:hlinkClick r:id="rId3"/>
              </a:rPr>
              <a:t>Xsuite framework</a:t>
            </a:r>
            <a:endParaRPr lang="en-GB" dirty="0"/>
          </a:p>
          <a:p>
            <a:pPr lvl="1"/>
            <a:r>
              <a:rPr lang="en-GB" dirty="0"/>
              <a:t>A single muon bunch is tracked through the chain of four accelerators</a:t>
            </a:r>
          </a:p>
          <a:p>
            <a:pPr lvl="1"/>
            <a:r>
              <a:rPr lang="en-GB" dirty="0"/>
              <a:t>The </a:t>
            </a:r>
            <a:r>
              <a:rPr lang="en-GB" b="1" dirty="0"/>
              <a:t>RF cavities (700 in RCS 1, 3000 in RCS 4) </a:t>
            </a:r>
            <a:r>
              <a:rPr lang="en-GB" dirty="0"/>
              <a:t>and their </a:t>
            </a:r>
            <a:r>
              <a:rPr lang="en-GB" dirty="0" err="1"/>
              <a:t>wakefield</a:t>
            </a:r>
            <a:r>
              <a:rPr lang="en-GB" dirty="0"/>
              <a:t> elements are regularly placed in </a:t>
            </a:r>
            <a:r>
              <a:rPr lang="en-GB" b="1" dirty="0"/>
              <a:t>32 stations </a:t>
            </a:r>
            <a:r>
              <a:rPr lang="en-GB" dirty="0"/>
              <a:t>along the ring</a:t>
            </a:r>
          </a:p>
          <a:p>
            <a:pPr lvl="1"/>
            <a:endParaRPr lang="en-GB" dirty="0"/>
          </a:p>
          <a:p>
            <a:endParaRPr lang="en-GB" dirty="0"/>
          </a:p>
        </p:txBody>
      </p:sp>
      <p:sp>
        <p:nvSpPr>
          <p:cNvPr id="3" name="Footer Placeholder 2">
            <a:extLst>
              <a:ext uri="{FF2B5EF4-FFF2-40B4-BE49-F238E27FC236}">
                <a16:creationId xmlns:a16="http://schemas.microsoft.com/office/drawing/2014/main" id="{DB201C75-9F62-B4F8-C1C1-F933719AA60A}"/>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64F65AE9-DAFC-C0AC-BF08-2BFC6149BD68}"/>
              </a:ext>
            </a:extLst>
          </p:cNvPr>
          <p:cNvSpPr>
            <a:spLocks noGrp="1"/>
          </p:cNvSpPr>
          <p:nvPr>
            <p:ph type="sldNum" sz="quarter" idx="12"/>
          </p:nvPr>
        </p:nvSpPr>
        <p:spPr/>
        <p:txBody>
          <a:bodyPr/>
          <a:lstStyle/>
          <a:p>
            <a:fld id="{005C7FBA-D4E9-46CA-9321-3ADA2E368FCD}" type="slidenum">
              <a:rPr lang="en-GB" smtClean="0"/>
              <a:pPr/>
              <a:t>21</a:t>
            </a:fld>
            <a:endParaRPr lang="en-GB"/>
          </a:p>
        </p:txBody>
      </p:sp>
      <p:sp>
        <p:nvSpPr>
          <p:cNvPr id="5" name="Title 4">
            <a:extLst>
              <a:ext uri="{FF2B5EF4-FFF2-40B4-BE49-F238E27FC236}">
                <a16:creationId xmlns:a16="http://schemas.microsoft.com/office/drawing/2014/main" id="{AB6C580C-9DDF-3ABB-092D-03D5F9F6082A}"/>
              </a:ext>
            </a:extLst>
          </p:cNvPr>
          <p:cNvSpPr>
            <a:spLocks noGrp="1"/>
          </p:cNvSpPr>
          <p:nvPr>
            <p:ph type="title"/>
          </p:nvPr>
        </p:nvSpPr>
        <p:spPr/>
        <p:txBody>
          <a:bodyPr/>
          <a:lstStyle/>
          <a:p>
            <a:r>
              <a:rPr lang="en-US" dirty="0"/>
              <a:t>Tracking simulations for the </a:t>
            </a:r>
            <a:br>
              <a:rPr lang="en-US" dirty="0"/>
            </a:br>
            <a:r>
              <a:rPr lang="en-US" dirty="0"/>
              <a:t>RCS chain</a:t>
            </a:r>
            <a:endParaRPr lang="en-GB" dirty="0"/>
          </a:p>
        </p:txBody>
      </p:sp>
      <p:sp>
        <p:nvSpPr>
          <p:cNvPr id="6" name="Oval 5">
            <a:extLst>
              <a:ext uri="{FF2B5EF4-FFF2-40B4-BE49-F238E27FC236}">
                <a16:creationId xmlns:a16="http://schemas.microsoft.com/office/drawing/2014/main" id="{412DECCA-75E0-350D-6A9E-A65F326FFF58}"/>
              </a:ext>
            </a:extLst>
          </p:cNvPr>
          <p:cNvSpPr/>
          <p:nvPr/>
        </p:nvSpPr>
        <p:spPr>
          <a:xfrm>
            <a:off x="8718139" y="3438183"/>
            <a:ext cx="3240000" cy="3240000"/>
          </a:xfrm>
          <a:prstGeom prst="ellipse">
            <a:avLst/>
          </a:prstGeom>
          <a:solidFill>
            <a:schemeClr val="bg1"/>
          </a:solidFill>
          <a:ln w="29160">
            <a:solidFill>
              <a:srgbClr val="3465A4"/>
            </a:solidFill>
            <a:round/>
          </a:ln>
        </p:spPr>
        <p:style>
          <a:lnRef idx="0">
            <a:scrgbClr r="0" g="0" b="0"/>
          </a:lnRef>
          <a:fillRef idx="0">
            <a:scrgbClr r="0" g="0" b="0"/>
          </a:fillRef>
          <a:effectRef idx="0">
            <a:scrgbClr r="0" g="0" b="0"/>
          </a:effectRef>
          <a:fontRef idx="minor"/>
        </p:style>
        <p:txBody>
          <a:bodyPr/>
          <a:lstStyle/>
          <a:p>
            <a:endParaRPr lang="fr-FR"/>
          </a:p>
        </p:txBody>
      </p:sp>
      <p:sp>
        <p:nvSpPr>
          <p:cNvPr id="7" name="Straight Connector 6">
            <a:extLst>
              <a:ext uri="{FF2B5EF4-FFF2-40B4-BE49-F238E27FC236}">
                <a16:creationId xmlns:a16="http://schemas.microsoft.com/office/drawing/2014/main" id="{6CD9A700-C673-513E-BE31-EC09E8C20633}"/>
              </a:ext>
            </a:extLst>
          </p:cNvPr>
          <p:cNvSpPr/>
          <p:nvPr/>
        </p:nvSpPr>
        <p:spPr>
          <a:xfrm flipV="1">
            <a:off x="7206139" y="4010223"/>
            <a:ext cx="1828800" cy="9144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8" name="Oval 7">
            <a:extLst>
              <a:ext uri="{FF2B5EF4-FFF2-40B4-BE49-F238E27FC236}">
                <a16:creationId xmlns:a16="http://schemas.microsoft.com/office/drawing/2014/main" id="{5299966A-2255-9E4B-6528-6652FD014B23}"/>
              </a:ext>
            </a:extLst>
          </p:cNvPr>
          <p:cNvSpPr/>
          <p:nvPr/>
        </p:nvSpPr>
        <p:spPr>
          <a:xfrm>
            <a:off x="5799259" y="4087263"/>
            <a:ext cx="1835640" cy="1818360"/>
          </a:xfrm>
          <a:prstGeom prst="ellipse">
            <a:avLst/>
          </a:prstGeom>
          <a:noFill/>
          <a:ln w="29160">
            <a:solidFill>
              <a:srgbClr val="3465A4"/>
            </a:solidFill>
            <a:round/>
          </a:ln>
        </p:spPr>
        <p:style>
          <a:lnRef idx="0">
            <a:scrgbClr r="0" g="0" b="0"/>
          </a:lnRef>
          <a:fillRef idx="0">
            <a:scrgbClr r="0" g="0" b="0"/>
          </a:fillRef>
          <a:effectRef idx="0">
            <a:scrgbClr r="0" g="0" b="0"/>
          </a:effectRef>
          <a:fontRef idx="minor"/>
        </p:style>
        <p:txBody>
          <a:bodyPr/>
          <a:lstStyle/>
          <a:p>
            <a:endParaRPr lang="fr-FR"/>
          </a:p>
        </p:txBody>
      </p:sp>
      <p:sp>
        <p:nvSpPr>
          <p:cNvPr id="9" name="Rectangle 8">
            <a:extLst>
              <a:ext uri="{FF2B5EF4-FFF2-40B4-BE49-F238E27FC236}">
                <a16:creationId xmlns:a16="http://schemas.microsoft.com/office/drawing/2014/main" id="{75B4CCEB-3F57-4FA2-8393-830D04E4A778}"/>
              </a:ext>
            </a:extLst>
          </p:cNvPr>
          <p:cNvSpPr/>
          <p:nvPr/>
        </p:nvSpPr>
        <p:spPr>
          <a:xfrm>
            <a:off x="6627619" y="400518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0" name="Rectangle 9">
            <a:extLst>
              <a:ext uri="{FF2B5EF4-FFF2-40B4-BE49-F238E27FC236}">
                <a16:creationId xmlns:a16="http://schemas.microsoft.com/office/drawing/2014/main" id="{1E4A2A43-6D62-880D-70E0-ED194924303A}"/>
              </a:ext>
            </a:extLst>
          </p:cNvPr>
          <p:cNvSpPr/>
          <p:nvPr/>
        </p:nvSpPr>
        <p:spPr>
          <a:xfrm>
            <a:off x="7555699" y="493938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1" name="Rectangle 10">
            <a:extLst>
              <a:ext uri="{FF2B5EF4-FFF2-40B4-BE49-F238E27FC236}">
                <a16:creationId xmlns:a16="http://schemas.microsoft.com/office/drawing/2014/main" id="{F2DA53AF-2B74-1E84-FED2-1B3BADC64F1E}"/>
              </a:ext>
            </a:extLst>
          </p:cNvPr>
          <p:cNvSpPr/>
          <p:nvPr/>
        </p:nvSpPr>
        <p:spPr>
          <a:xfrm>
            <a:off x="6627619" y="581454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2" name="Rectangle 11">
            <a:extLst>
              <a:ext uri="{FF2B5EF4-FFF2-40B4-BE49-F238E27FC236}">
                <a16:creationId xmlns:a16="http://schemas.microsoft.com/office/drawing/2014/main" id="{E187B71C-94E5-7047-D325-DB36117D902E}"/>
              </a:ext>
            </a:extLst>
          </p:cNvPr>
          <p:cNvSpPr/>
          <p:nvPr/>
        </p:nvSpPr>
        <p:spPr>
          <a:xfrm>
            <a:off x="5724379" y="493938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3" name="Rectangle 12">
            <a:extLst>
              <a:ext uri="{FF2B5EF4-FFF2-40B4-BE49-F238E27FC236}">
                <a16:creationId xmlns:a16="http://schemas.microsoft.com/office/drawing/2014/main" id="{F7768332-5655-59D9-C610-47685A8C2176}"/>
              </a:ext>
            </a:extLst>
          </p:cNvPr>
          <p:cNvSpPr/>
          <p:nvPr/>
        </p:nvSpPr>
        <p:spPr>
          <a:xfrm>
            <a:off x="6530779" y="5781783"/>
            <a:ext cx="43920" cy="285840"/>
          </a:xfrm>
          <a:prstGeom prst="rect">
            <a:avLst/>
          </a:prstGeom>
          <a:solidFill>
            <a:srgbClr val="3FAF4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4" name="Freeform: Shape 13">
            <a:extLst>
              <a:ext uri="{FF2B5EF4-FFF2-40B4-BE49-F238E27FC236}">
                <a16:creationId xmlns:a16="http://schemas.microsoft.com/office/drawing/2014/main" id="{709529B3-1850-0980-6995-13A2EB132B94}"/>
              </a:ext>
            </a:extLst>
          </p:cNvPr>
          <p:cNvSpPr/>
          <p:nvPr/>
        </p:nvSpPr>
        <p:spPr>
          <a:xfrm>
            <a:off x="7496299" y="517194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5" name="Freeform: Shape 14">
            <a:extLst>
              <a:ext uri="{FF2B5EF4-FFF2-40B4-BE49-F238E27FC236}">
                <a16:creationId xmlns:a16="http://schemas.microsoft.com/office/drawing/2014/main" id="{24F3D569-A969-983E-5587-14ED19102747}"/>
              </a:ext>
            </a:extLst>
          </p:cNvPr>
          <p:cNvSpPr/>
          <p:nvPr/>
        </p:nvSpPr>
        <p:spPr>
          <a:xfrm>
            <a:off x="6284179" y="574794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6" name="Freeform: Shape 15">
            <a:extLst>
              <a:ext uri="{FF2B5EF4-FFF2-40B4-BE49-F238E27FC236}">
                <a16:creationId xmlns:a16="http://schemas.microsoft.com/office/drawing/2014/main" id="{2776C47C-A809-6DDE-73A0-C1008F9F2DBE}"/>
              </a:ext>
            </a:extLst>
          </p:cNvPr>
          <p:cNvSpPr/>
          <p:nvPr/>
        </p:nvSpPr>
        <p:spPr>
          <a:xfrm>
            <a:off x="5710699" y="470034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7" name="Freeform: Shape 16">
            <a:extLst>
              <a:ext uri="{FF2B5EF4-FFF2-40B4-BE49-F238E27FC236}">
                <a16:creationId xmlns:a16="http://schemas.microsoft.com/office/drawing/2014/main" id="{A6D31BF7-6738-76FF-35E2-EE15579B71F8}"/>
              </a:ext>
            </a:extLst>
          </p:cNvPr>
          <p:cNvSpPr/>
          <p:nvPr/>
        </p:nvSpPr>
        <p:spPr>
          <a:xfrm>
            <a:off x="6836059" y="401850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18" name="Oval 17">
            <a:extLst>
              <a:ext uri="{FF2B5EF4-FFF2-40B4-BE49-F238E27FC236}">
                <a16:creationId xmlns:a16="http://schemas.microsoft.com/office/drawing/2014/main" id="{4E1B0B95-45B7-42EF-8981-0A43EB15F506}"/>
              </a:ext>
            </a:extLst>
          </p:cNvPr>
          <p:cNvSpPr/>
          <p:nvPr/>
        </p:nvSpPr>
        <p:spPr>
          <a:xfrm>
            <a:off x="1864819" y="4423143"/>
            <a:ext cx="1211400" cy="1200240"/>
          </a:xfrm>
          <a:prstGeom prst="ellipse">
            <a:avLst/>
          </a:prstGeom>
          <a:noFill/>
          <a:ln w="29160">
            <a:solidFill>
              <a:srgbClr val="3465A4"/>
            </a:solidFill>
            <a:round/>
          </a:ln>
        </p:spPr>
        <p:style>
          <a:lnRef idx="0">
            <a:scrgbClr r="0" g="0" b="0"/>
          </a:lnRef>
          <a:fillRef idx="0">
            <a:scrgbClr r="0" g="0" b="0"/>
          </a:fillRef>
          <a:effectRef idx="0">
            <a:scrgbClr r="0" g="0" b="0"/>
          </a:effectRef>
          <a:fontRef idx="minor"/>
        </p:style>
        <p:txBody>
          <a:bodyPr/>
          <a:lstStyle/>
          <a:p>
            <a:endParaRPr lang="fr-FR"/>
          </a:p>
        </p:txBody>
      </p:sp>
      <p:sp>
        <p:nvSpPr>
          <p:cNvPr id="19" name="Rectangle 18">
            <a:extLst>
              <a:ext uri="{FF2B5EF4-FFF2-40B4-BE49-F238E27FC236}">
                <a16:creationId xmlns:a16="http://schemas.microsoft.com/office/drawing/2014/main" id="{C8178721-DCD0-66BE-967F-61FC9F1500AD}"/>
              </a:ext>
            </a:extLst>
          </p:cNvPr>
          <p:cNvSpPr/>
          <p:nvPr/>
        </p:nvSpPr>
        <p:spPr>
          <a:xfrm>
            <a:off x="2411299" y="4369143"/>
            <a:ext cx="118800" cy="1188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0" name="Rectangle 19">
            <a:extLst>
              <a:ext uri="{FF2B5EF4-FFF2-40B4-BE49-F238E27FC236}">
                <a16:creationId xmlns:a16="http://schemas.microsoft.com/office/drawing/2014/main" id="{052BB4BD-59B1-F67B-9013-D27CDB3B1BA0}"/>
              </a:ext>
            </a:extLst>
          </p:cNvPr>
          <p:cNvSpPr/>
          <p:nvPr/>
        </p:nvSpPr>
        <p:spPr>
          <a:xfrm>
            <a:off x="3024019" y="4985823"/>
            <a:ext cx="118440" cy="1188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1" name="Rectangle 20">
            <a:extLst>
              <a:ext uri="{FF2B5EF4-FFF2-40B4-BE49-F238E27FC236}">
                <a16:creationId xmlns:a16="http://schemas.microsoft.com/office/drawing/2014/main" id="{9D69D458-9680-6DD9-6F6D-B98DD9760AF8}"/>
              </a:ext>
            </a:extLst>
          </p:cNvPr>
          <p:cNvSpPr/>
          <p:nvPr/>
        </p:nvSpPr>
        <p:spPr>
          <a:xfrm>
            <a:off x="2411299" y="5563263"/>
            <a:ext cx="118800" cy="1188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2" name="Rectangle 21">
            <a:extLst>
              <a:ext uri="{FF2B5EF4-FFF2-40B4-BE49-F238E27FC236}">
                <a16:creationId xmlns:a16="http://schemas.microsoft.com/office/drawing/2014/main" id="{EA1EA459-5A6D-A33F-CC75-380B95A5117E}"/>
              </a:ext>
            </a:extLst>
          </p:cNvPr>
          <p:cNvSpPr/>
          <p:nvPr/>
        </p:nvSpPr>
        <p:spPr>
          <a:xfrm>
            <a:off x="1815139" y="4985823"/>
            <a:ext cx="118800" cy="1188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3" name="Rectangle 22">
            <a:extLst>
              <a:ext uri="{FF2B5EF4-FFF2-40B4-BE49-F238E27FC236}">
                <a16:creationId xmlns:a16="http://schemas.microsoft.com/office/drawing/2014/main" id="{3566E62F-D4AE-99CE-5A2A-D34EA43C725F}"/>
              </a:ext>
            </a:extLst>
          </p:cNvPr>
          <p:cNvSpPr/>
          <p:nvPr/>
        </p:nvSpPr>
        <p:spPr>
          <a:xfrm>
            <a:off x="2565019" y="4342503"/>
            <a:ext cx="29160" cy="188640"/>
          </a:xfrm>
          <a:prstGeom prst="rect">
            <a:avLst/>
          </a:prstGeom>
          <a:solidFill>
            <a:srgbClr val="3FAF4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4" name="Freeform: Shape 23">
            <a:extLst>
              <a:ext uri="{FF2B5EF4-FFF2-40B4-BE49-F238E27FC236}">
                <a16:creationId xmlns:a16="http://schemas.microsoft.com/office/drawing/2014/main" id="{1B508EBA-4C33-29F2-5C74-52808DB2F10C}"/>
              </a:ext>
            </a:extLst>
          </p:cNvPr>
          <p:cNvSpPr/>
          <p:nvPr/>
        </p:nvSpPr>
        <p:spPr>
          <a:xfrm>
            <a:off x="2984779" y="5139183"/>
            <a:ext cx="138240" cy="13212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5" name="Freeform: Shape 24">
            <a:extLst>
              <a:ext uri="{FF2B5EF4-FFF2-40B4-BE49-F238E27FC236}">
                <a16:creationId xmlns:a16="http://schemas.microsoft.com/office/drawing/2014/main" id="{A2116DBB-8147-1482-DC74-10B31A181DCC}"/>
              </a:ext>
            </a:extLst>
          </p:cNvPr>
          <p:cNvSpPr/>
          <p:nvPr/>
        </p:nvSpPr>
        <p:spPr>
          <a:xfrm>
            <a:off x="2243179" y="5545263"/>
            <a:ext cx="138240" cy="13212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6" name="Freeform: Shape 25">
            <a:extLst>
              <a:ext uri="{FF2B5EF4-FFF2-40B4-BE49-F238E27FC236}">
                <a16:creationId xmlns:a16="http://schemas.microsoft.com/office/drawing/2014/main" id="{DCCA462F-17AB-083E-741D-DB5BE4C49E7F}"/>
              </a:ext>
            </a:extLst>
          </p:cNvPr>
          <p:cNvSpPr/>
          <p:nvPr/>
        </p:nvSpPr>
        <p:spPr>
          <a:xfrm>
            <a:off x="1809739" y="4806543"/>
            <a:ext cx="138240" cy="13212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7" name="Freeform: Shape 26">
            <a:extLst>
              <a:ext uri="{FF2B5EF4-FFF2-40B4-BE49-F238E27FC236}">
                <a16:creationId xmlns:a16="http://schemas.microsoft.com/office/drawing/2014/main" id="{01360F2C-4234-6726-FBFF-6A23E80C373F}"/>
              </a:ext>
            </a:extLst>
          </p:cNvPr>
          <p:cNvSpPr/>
          <p:nvPr/>
        </p:nvSpPr>
        <p:spPr>
          <a:xfrm>
            <a:off x="2608939" y="4399023"/>
            <a:ext cx="138600" cy="13212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8" name="Oval 27">
            <a:extLst>
              <a:ext uri="{FF2B5EF4-FFF2-40B4-BE49-F238E27FC236}">
                <a16:creationId xmlns:a16="http://schemas.microsoft.com/office/drawing/2014/main" id="{D54CBB13-5330-E28A-4054-DC27B198E755}"/>
              </a:ext>
            </a:extLst>
          </p:cNvPr>
          <p:cNvSpPr/>
          <p:nvPr/>
        </p:nvSpPr>
        <p:spPr>
          <a:xfrm>
            <a:off x="893179" y="4309743"/>
            <a:ext cx="759960" cy="102960"/>
          </a:xfrm>
          <a:prstGeom prst="ellipse">
            <a:avLst/>
          </a:prstGeom>
          <a:solidFill>
            <a:srgbClr val="000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29" name="Straight Connector 28">
            <a:extLst>
              <a:ext uri="{FF2B5EF4-FFF2-40B4-BE49-F238E27FC236}">
                <a16:creationId xmlns:a16="http://schemas.microsoft.com/office/drawing/2014/main" id="{36DAF3E6-9640-73B0-53D5-F13B7FFF2922}"/>
              </a:ext>
            </a:extLst>
          </p:cNvPr>
          <p:cNvSpPr/>
          <p:nvPr/>
        </p:nvSpPr>
        <p:spPr>
          <a:xfrm>
            <a:off x="1711099" y="4352223"/>
            <a:ext cx="567000" cy="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30" name="Straight Connector 29">
            <a:extLst>
              <a:ext uri="{FF2B5EF4-FFF2-40B4-BE49-F238E27FC236}">
                <a16:creationId xmlns:a16="http://schemas.microsoft.com/office/drawing/2014/main" id="{A3AE6CC6-04CD-2D85-A5F9-EDE63626202A}"/>
              </a:ext>
            </a:extLst>
          </p:cNvPr>
          <p:cNvSpPr/>
          <p:nvPr/>
        </p:nvSpPr>
        <p:spPr>
          <a:xfrm>
            <a:off x="2910259" y="4370583"/>
            <a:ext cx="779040" cy="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31" name="Straight Connector 30">
            <a:extLst>
              <a:ext uri="{FF2B5EF4-FFF2-40B4-BE49-F238E27FC236}">
                <a16:creationId xmlns:a16="http://schemas.microsoft.com/office/drawing/2014/main" id="{DC73628C-3592-F307-28BF-6B87D54AB230}"/>
              </a:ext>
            </a:extLst>
          </p:cNvPr>
          <p:cNvSpPr/>
          <p:nvPr/>
        </p:nvSpPr>
        <p:spPr>
          <a:xfrm flipV="1">
            <a:off x="4520539" y="4126863"/>
            <a:ext cx="1726200" cy="291600"/>
          </a:xfrm>
          <a:prstGeom prst="line">
            <a:avLst/>
          </a:prstGeom>
          <a:ln w="126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32" name="TextBox 31">
            <a:extLst>
              <a:ext uri="{FF2B5EF4-FFF2-40B4-BE49-F238E27FC236}">
                <a16:creationId xmlns:a16="http://schemas.microsoft.com/office/drawing/2014/main" id="{5AF7A8FF-0865-C9C3-20E6-89D24F0B4245}"/>
              </a:ext>
            </a:extLst>
          </p:cNvPr>
          <p:cNvSpPr txBox="1"/>
          <p:nvPr/>
        </p:nvSpPr>
        <p:spPr>
          <a:xfrm>
            <a:off x="2073618" y="4891835"/>
            <a:ext cx="832383" cy="348241"/>
          </a:xfrm>
          <a:prstGeom prst="rect">
            <a:avLst/>
          </a:prstGeom>
          <a:noFill/>
          <a:ln w="0">
            <a:noFill/>
          </a:ln>
        </p:spPr>
        <p:txBody>
          <a:bodyPr lIns="90000" tIns="45000" rIns="90000" bIns="45000" anchor="t">
            <a:noAutofit/>
          </a:bodyPr>
          <a:lstStyle/>
          <a:p>
            <a:r>
              <a:rPr lang="en-US" sz="1400" b="0" strike="noStrike" spc="-1" dirty="0">
                <a:latin typeface="Fira Sans"/>
              </a:rPr>
              <a:t>17 turns</a:t>
            </a:r>
            <a:br>
              <a:rPr lang="en-US" sz="1400" b="0" strike="noStrike" spc="-1" dirty="0">
                <a:latin typeface="Fira Sans"/>
              </a:rPr>
            </a:br>
            <a:endParaRPr lang="fr-FR" sz="1400" b="0" strike="noStrike" spc="-1" dirty="0">
              <a:latin typeface="Fira Sans"/>
            </a:endParaRPr>
          </a:p>
        </p:txBody>
      </p:sp>
      <p:sp>
        <p:nvSpPr>
          <p:cNvPr id="33" name="Oval 32">
            <a:extLst>
              <a:ext uri="{FF2B5EF4-FFF2-40B4-BE49-F238E27FC236}">
                <a16:creationId xmlns:a16="http://schemas.microsoft.com/office/drawing/2014/main" id="{D7AE258F-25D3-D121-C02C-B3B223CF44EE}"/>
              </a:ext>
            </a:extLst>
          </p:cNvPr>
          <p:cNvSpPr/>
          <p:nvPr/>
        </p:nvSpPr>
        <p:spPr>
          <a:xfrm>
            <a:off x="3407419" y="4418463"/>
            <a:ext cx="1226880" cy="1214280"/>
          </a:xfrm>
          <a:prstGeom prst="ellipse">
            <a:avLst/>
          </a:prstGeom>
          <a:noFill/>
          <a:ln w="29160">
            <a:solidFill>
              <a:srgbClr val="3465A4"/>
            </a:solidFill>
            <a:round/>
          </a:ln>
        </p:spPr>
        <p:style>
          <a:lnRef idx="0">
            <a:scrgbClr r="0" g="0" b="0"/>
          </a:lnRef>
          <a:fillRef idx="0">
            <a:scrgbClr r="0" g="0" b="0"/>
          </a:fillRef>
          <a:effectRef idx="0">
            <a:scrgbClr r="0" g="0" b="0"/>
          </a:effectRef>
          <a:fontRef idx="minor"/>
        </p:style>
        <p:txBody>
          <a:bodyPr/>
          <a:lstStyle/>
          <a:p>
            <a:endParaRPr lang="fr-FR"/>
          </a:p>
        </p:txBody>
      </p:sp>
      <p:sp>
        <p:nvSpPr>
          <p:cNvPr id="34" name="Rectangle 33">
            <a:extLst>
              <a:ext uri="{FF2B5EF4-FFF2-40B4-BE49-F238E27FC236}">
                <a16:creationId xmlns:a16="http://schemas.microsoft.com/office/drawing/2014/main" id="{1965A878-7746-BE2C-3029-A8A2274AD38F}"/>
              </a:ext>
            </a:extLst>
          </p:cNvPr>
          <p:cNvSpPr/>
          <p:nvPr/>
        </p:nvSpPr>
        <p:spPr>
          <a:xfrm>
            <a:off x="3960739" y="4363743"/>
            <a:ext cx="120600" cy="12096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5" name="Rectangle 34">
            <a:extLst>
              <a:ext uri="{FF2B5EF4-FFF2-40B4-BE49-F238E27FC236}">
                <a16:creationId xmlns:a16="http://schemas.microsoft.com/office/drawing/2014/main" id="{F66F32C4-6CE8-6861-D48C-91B62FA35CD7}"/>
              </a:ext>
            </a:extLst>
          </p:cNvPr>
          <p:cNvSpPr/>
          <p:nvPr/>
        </p:nvSpPr>
        <p:spPr>
          <a:xfrm>
            <a:off x="4579939" y="4987263"/>
            <a:ext cx="120240" cy="12096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6" name="Rectangle 35">
            <a:extLst>
              <a:ext uri="{FF2B5EF4-FFF2-40B4-BE49-F238E27FC236}">
                <a16:creationId xmlns:a16="http://schemas.microsoft.com/office/drawing/2014/main" id="{9CECC04F-B7F9-831A-ADA9-3964ACBE7CB2}"/>
              </a:ext>
            </a:extLst>
          </p:cNvPr>
          <p:cNvSpPr/>
          <p:nvPr/>
        </p:nvSpPr>
        <p:spPr>
          <a:xfrm>
            <a:off x="3960739" y="5571543"/>
            <a:ext cx="120600" cy="12096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7" name="Rectangle 36">
            <a:extLst>
              <a:ext uri="{FF2B5EF4-FFF2-40B4-BE49-F238E27FC236}">
                <a16:creationId xmlns:a16="http://schemas.microsoft.com/office/drawing/2014/main" id="{176C70E9-33E7-5FB9-3899-36ECEDB7FA68}"/>
              </a:ext>
            </a:extLst>
          </p:cNvPr>
          <p:cNvSpPr/>
          <p:nvPr/>
        </p:nvSpPr>
        <p:spPr>
          <a:xfrm>
            <a:off x="3357379" y="4987263"/>
            <a:ext cx="119160" cy="12096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8" name="Rectangle 37">
            <a:extLst>
              <a:ext uri="{FF2B5EF4-FFF2-40B4-BE49-F238E27FC236}">
                <a16:creationId xmlns:a16="http://schemas.microsoft.com/office/drawing/2014/main" id="{51A1A796-79B8-A137-9C98-65434FFF0541}"/>
              </a:ext>
            </a:extLst>
          </p:cNvPr>
          <p:cNvSpPr/>
          <p:nvPr/>
        </p:nvSpPr>
        <p:spPr>
          <a:xfrm rot="16200000">
            <a:off x="4621699" y="5049183"/>
            <a:ext cx="29160" cy="190800"/>
          </a:xfrm>
          <a:prstGeom prst="rect">
            <a:avLst/>
          </a:prstGeom>
          <a:solidFill>
            <a:srgbClr val="3FAF4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39" name="Freeform: Shape 38">
            <a:extLst>
              <a:ext uri="{FF2B5EF4-FFF2-40B4-BE49-F238E27FC236}">
                <a16:creationId xmlns:a16="http://schemas.microsoft.com/office/drawing/2014/main" id="{69D7C7D7-CB18-CD3A-E829-FFD5BBC84E26}"/>
              </a:ext>
            </a:extLst>
          </p:cNvPr>
          <p:cNvSpPr/>
          <p:nvPr/>
        </p:nvSpPr>
        <p:spPr>
          <a:xfrm>
            <a:off x="4529179" y="5179503"/>
            <a:ext cx="140040" cy="1335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0" name="Freeform: Shape 39">
            <a:extLst>
              <a:ext uri="{FF2B5EF4-FFF2-40B4-BE49-F238E27FC236}">
                <a16:creationId xmlns:a16="http://schemas.microsoft.com/office/drawing/2014/main" id="{CA810A6A-AE76-E9C2-D703-6EBDD5765714}"/>
              </a:ext>
            </a:extLst>
          </p:cNvPr>
          <p:cNvSpPr/>
          <p:nvPr/>
        </p:nvSpPr>
        <p:spPr>
          <a:xfrm>
            <a:off x="3797659" y="5545263"/>
            <a:ext cx="140040" cy="1335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1" name="Freeform: Shape 40">
            <a:extLst>
              <a:ext uri="{FF2B5EF4-FFF2-40B4-BE49-F238E27FC236}">
                <a16:creationId xmlns:a16="http://schemas.microsoft.com/office/drawing/2014/main" id="{1BC4F2ED-6DC4-BD5E-C916-B466F29FA4A8}"/>
              </a:ext>
            </a:extLst>
          </p:cNvPr>
          <p:cNvSpPr/>
          <p:nvPr/>
        </p:nvSpPr>
        <p:spPr>
          <a:xfrm>
            <a:off x="3351619" y="4806543"/>
            <a:ext cx="140040" cy="1335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2" name="Freeform: Shape 41">
            <a:extLst>
              <a:ext uri="{FF2B5EF4-FFF2-40B4-BE49-F238E27FC236}">
                <a16:creationId xmlns:a16="http://schemas.microsoft.com/office/drawing/2014/main" id="{BD3431AE-09A7-24D8-2563-5544E504FC5D}"/>
              </a:ext>
            </a:extLst>
          </p:cNvPr>
          <p:cNvSpPr/>
          <p:nvPr/>
        </p:nvSpPr>
        <p:spPr>
          <a:xfrm>
            <a:off x="4115539" y="4356543"/>
            <a:ext cx="139320" cy="1335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3" name="Rectangle 42">
            <a:extLst>
              <a:ext uri="{FF2B5EF4-FFF2-40B4-BE49-F238E27FC236}">
                <a16:creationId xmlns:a16="http://schemas.microsoft.com/office/drawing/2014/main" id="{EC017DA5-8D44-53BC-A57D-7BBBB538BE10}"/>
              </a:ext>
            </a:extLst>
          </p:cNvPr>
          <p:cNvSpPr/>
          <p:nvPr/>
        </p:nvSpPr>
        <p:spPr>
          <a:xfrm>
            <a:off x="3960739" y="5571543"/>
            <a:ext cx="120600" cy="12096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4" name="TextBox 43">
            <a:extLst>
              <a:ext uri="{FF2B5EF4-FFF2-40B4-BE49-F238E27FC236}">
                <a16:creationId xmlns:a16="http://schemas.microsoft.com/office/drawing/2014/main" id="{7C84788C-4579-B14A-D82C-E37FFF69179D}"/>
              </a:ext>
            </a:extLst>
          </p:cNvPr>
          <p:cNvSpPr txBox="1"/>
          <p:nvPr/>
        </p:nvSpPr>
        <p:spPr>
          <a:xfrm>
            <a:off x="3570139" y="4906263"/>
            <a:ext cx="831600" cy="303840"/>
          </a:xfrm>
          <a:prstGeom prst="rect">
            <a:avLst/>
          </a:prstGeom>
          <a:noFill/>
          <a:ln w="0">
            <a:noFill/>
          </a:ln>
        </p:spPr>
        <p:txBody>
          <a:bodyPr lIns="90000" tIns="45000" rIns="90000" bIns="45000" anchor="t">
            <a:noAutofit/>
          </a:bodyPr>
          <a:lstStyle/>
          <a:p>
            <a:r>
              <a:rPr lang="en-US" sz="1400" b="0" strike="noStrike" spc="-1">
                <a:latin typeface="Fira Sans"/>
              </a:rPr>
              <a:t>55 turns</a:t>
            </a:r>
            <a:endParaRPr lang="fr-FR" sz="1400" b="0" strike="noStrike" spc="-1">
              <a:latin typeface="Fira Sans"/>
            </a:endParaRPr>
          </a:p>
        </p:txBody>
      </p:sp>
      <p:sp>
        <p:nvSpPr>
          <p:cNvPr id="45" name="TextBox 44">
            <a:extLst>
              <a:ext uri="{FF2B5EF4-FFF2-40B4-BE49-F238E27FC236}">
                <a16:creationId xmlns:a16="http://schemas.microsoft.com/office/drawing/2014/main" id="{6AAB8EA8-BBCB-4523-37E3-F522BA088095}"/>
              </a:ext>
            </a:extLst>
          </p:cNvPr>
          <p:cNvSpPr txBox="1"/>
          <p:nvPr/>
        </p:nvSpPr>
        <p:spPr>
          <a:xfrm>
            <a:off x="6296180" y="4590237"/>
            <a:ext cx="842040" cy="303840"/>
          </a:xfrm>
          <a:prstGeom prst="rect">
            <a:avLst/>
          </a:prstGeom>
          <a:noFill/>
          <a:ln w="0">
            <a:noFill/>
          </a:ln>
        </p:spPr>
        <p:txBody>
          <a:bodyPr lIns="90000" tIns="45000" rIns="90000" bIns="45000" anchor="t">
            <a:noAutofit/>
          </a:bodyPr>
          <a:lstStyle/>
          <a:p>
            <a:r>
              <a:rPr lang="en-US" sz="1400" b="0" strike="noStrike" spc="-1" dirty="0">
                <a:latin typeface="Fira Sans"/>
              </a:rPr>
              <a:t>66 turns</a:t>
            </a:r>
            <a:endParaRPr lang="fr-FR" sz="1400" b="0" strike="noStrike" spc="-1" dirty="0">
              <a:latin typeface="Fira Sans"/>
            </a:endParaRPr>
          </a:p>
        </p:txBody>
      </p:sp>
      <p:sp>
        <p:nvSpPr>
          <p:cNvPr id="46" name="Rectangle 45">
            <a:extLst>
              <a:ext uri="{FF2B5EF4-FFF2-40B4-BE49-F238E27FC236}">
                <a16:creationId xmlns:a16="http://schemas.microsoft.com/office/drawing/2014/main" id="{DEDA6037-00D0-CA4E-BBFC-796F4E07BB19}"/>
              </a:ext>
            </a:extLst>
          </p:cNvPr>
          <p:cNvSpPr/>
          <p:nvPr/>
        </p:nvSpPr>
        <p:spPr>
          <a:xfrm rot="2419200">
            <a:off x="9002539" y="594846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7" name="Rectangle 46">
            <a:extLst>
              <a:ext uri="{FF2B5EF4-FFF2-40B4-BE49-F238E27FC236}">
                <a16:creationId xmlns:a16="http://schemas.microsoft.com/office/drawing/2014/main" id="{E75721A1-341C-F9C8-A5F6-D7A242B3427C}"/>
              </a:ext>
            </a:extLst>
          </p:cNvPr>
          <p:cNvSpPr/>
          <p:nvPr/>
        </p:nvSpPr>
        <p:spPr>
          <a:xfrm>
            <a:off x="8640379" y="511974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8" name="Rectangle 47">
            <a:extLst>
              <a:ext uri="{FF2B5EF4-FFF2-40B4-BE49-F238E27FC236}">
                <a16:creationId xmlns:a16="http://schemas.microsoft.com/office/drawing/2014/main" id="{36B85CA8-05E8-F2A0-D820-B27EBCFBC693}"/>
              </a:ext>
            </a:extLst>
          </p:cNvPr>
          <p:cNvSpPr/>
          <p:nvPr/>
        </p:nvSpPr>
        <p:spPr>
          <a:xfrm rot="2419200">
            <a:off x="8931979" y="5804463"/>
            <a:ext cx="43920" cy="285840"/>
          </a:xfrm>
          <a:prstGeom prst="rect">
            <a:avLst/>
          </a:prstGeom>
          <a:solidFill>
            <a:srgbClr val="3FAF4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49" name="Freeform: Shape 48">
            <a:extLst>
              <a:ext uri="{FF2B5EF4-FFF2-40B4-BE49-F238E27FC236}">
                <a16:creationId xmlns:a16="http://schemas.microsoft.com/office/drawing/2014/main" id="{5E53D25C-127F-B903-72BC-E6CE4D95B716}"/>
              </a:ext>
            </a:extLst>
          </p:cNvPr>
          <p:cNvSpPr/>
          <p:nvPr/>
        </p:nvSpPr>
        <p:spPr>
          <a:xfrm rot="2419200">
            <a:off x="8757739" y="567630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0" name="Freeform: Shape 49">
            <a:extLst>
              <a:ext uri="{FF2B5EF4-FFF2-40B4-BE49-F238E27FC236}">
                <a16:creationId xmlns:a16="http://schemas.microsoft.com/office/drawing/2014/main" id="{745E50A7-FBD8-FE15-C596-5C6F63C8419E}"/>
              </a:ext>
            </a:extLst>
          </p:cNvPr>
          <p:cNvSpPr/>
          <p:nvPr/>
        </p:nvSpPr>
        <p:spPr>
          <a:xfrm>
            <a:off x="8632099" y="484830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1" name="TextBox 50">
            <a:extLst>
              <a:ext uri="{FF2B5EF4-FFF2-40B4-BE49-F238E27FC236}">
                <a16:creationId xmlns:a16="http://schemas.microsoft.com/office/drawing/2014/main" id="{99FCFDBC-BB7C-5768-AE2B-BFD5CF2CD507}"/>
              </a:ext>
            </a:extLst>
          </p:cNvPr>
          <p:cNvSpPr txBox="1"/>
          <p:nvPr/>
        </p:nvSpPr>
        <p:spPr>
          <a:xfrm>
            <a:off x="9913670" y="4707292"/>
            <a:ext cx="842040" cy="303840"/>
          </a:xfrm>
          <a:prstGeom prst="rect">
            <a:avLst/>
          </a:prstGeom>
          <a:noFill/>
          <a:ln w="0">
            <a:noFill/>
          </a:ln>
        </p:spPr>
        <p:txBody>
          <a:bodyPr lIns="90000" tIns="45000" rIns="90000" bIns="45000" anchor="t">
            <a:noAutofit/>
          </a:bodyPr>
          <a:lstStyle/>
          <a:p>
            <a:r>
              <a:rPr lang="en-US" sz="1400" b="0" strike="noStrike" spc="-1">
                <a:latin typeface="Fira Sans"/>
              </a:rPr>
              <a:t>55 turns</a:t>
            </a:r>
            <a:endParaRPr lang="fr-FR" sz="1400" b="0" strike="noStrike" spc="-1">
              <a:latin typeface="Fira Sans"/>
            </a:endParaRPr>
          </a:p>
        </p:txBody>
      </p:sp>
      <p:sp>
        <p:nvSpPr>
          <p:cNvPr id="52" name="Rectangle 51">
            <a:extLst>
              <a:ext uri="{FF2B5EF4-FFF2-40B4-BE49-F238E27FC236}">
                <a16:creationId xmlns:a16="http://schemas.microsoft.com/office/drawing/2014/main" id="{98EDADA9-7412-648D-E4F2-2B2E373B3988}"/>
              </a:ext>
            </a:extLst>
          </p:cNvPr>
          <p:cNvSpPr/>
          <p:nvPr/>
        </p:nvSpPr>
        <p:spPr>
          <a:xfrm rot="1188000">
            <a:off x="8759539" y="4387863"/>
            <a:ext cx="179640" cy="1800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3" name="Freeform: Shape 52">
            <a:extLst>
              <a:ext uri="{FF2B5EF4-FFF2-40B4-BE49-F238E27FC236}">
                <a16:creationId xmlns:a16="http://schemas.microsoft.com/office/drawing/2014/main" id="{36613C8F-EA03-EDC7-2C1D-507C33ADD1C6}"/>
              </a:ext>
            </a:extLst>
          </p:cNvPr>
          <p:cNvSpPr/>
          <p:nvPr/>
        </p:nvSpPr>
        <p:spPr>
          <a:xfrm rot="1188000">
            <a:off x="8839459" y="413406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4" name="TextBox 53">
            <a:extLst>
              <a:ext uri="{FF2B5EF4-FFF2-40B4-BE49-F238E27FC236}">
                <a16:creationId xmlns:a16="http://schemas.microsoft.com/office/drawing/2014/main" id="{4B690DB3-BF27-21E1-2E2C-CF492BC87B06}"/>
              </a:ext>
            </a:extLst>
          </p:cNvPr>
          <p:cNvSpPr txBox="1"/>
          <p:nvPr/>
        </p:nvSpPr>
        <p:spPr>
          <a:xfrm>
            <a:off x="1873714" y="5731383"/>
            <a:ext cx="1138858" cy="459000"/>
          </a:xfrm>
          <a:prstGeom prst="rect">
            <a:avLst/>
          </a:prstGeom>
          <a:noFill/>
          <a:ln w="0">
            <a:noFill/>
          </a:ln>
        </p:spPr>
        <p:txBody>
          <a:bodyPr lIns="90000" tIns="45000" rIns="90000" bIns="45000" anchor="t">
            <a:noAutofit/>
          </a:bodyPr>
          <a:lstStyle/>
          <a:p>
            <a:pPr algn="ctr">
              <a:buNone/>
            </a:pPr>
            <a:r>
              <a:rPr lang="en-US" sz="1200" b="0" strike="noStrike" spc="-1" dirty="0">
                <a:latin typeface="Fira Sans"/>
              </a:rPr>
              <a:t>RCS 1</a:t>
            </a:r>
            <a:endParaRPr lang="fr-FR" sz="1200" b="0" strike="noStrike" spc="-1" dirty="0">
              <a:latin typeface="Fira Sans"/>
            </a:endParaRPr>
          </a:p>
          <a:p>
            <a:pPr algn="ctr">
              <a:buNone/>
            </a:pPr>
            <a:r>
              <a:rPr lang="en-US" sz="1200" b="0" strike="noStrike" spc="-1" dirty="0">
                <a:latin typeface="Fira Sans"/>
              </a:rPr>
              <a:t>63 – 313 GeV</a:t>
            </a:r>
            <a:endParaRPr lang="fr-FR" sz="1200" b="0" strike="noStrike" spc="-1" dirty="0">
              <a:latin typeface="Fira Sans"/>
            </a:endParaRPr>
          </a:p>
        </p:txBody>
      </p:sp>
      <p:sp>
        <p:nvSpPr>
          <p:cNvPr id="55" name="TextBox 54">
            <a:extLst>
              <a:ext uri="{FF2B5EF4-FFF2-40B4-BE49-F238E27FC236}">
                <a16:creationId xmlns:a16="http://schemas.microsoft.com/office/drawing/2014/main" id="{4246736C-B976-AA9A-84D6-D4D732AB31FF}"/>
              </a:ext>
            </a:extLst>
          </p:cNvPr>
          <p:cNvSpPr txBox="1"/>
          <p:nvPr/>
        </p:nvSpPr>
        <p:spPr>
          <a:xfrm>
            <a:off x="3379414" y="5731743"/>
            <a:ext cx="1260720" cy="459000"/>
          </a:xfrm>
          <a:prstGeom prst="rect">
            <a:avLst/>
          </a:prstGeom>
          <a:noFill/>
          <a:ln w="0">
            <a:noFill/>
          </a:ln>
        </p:spPr>
        <p:txBody>
          <a:bodyPr lIns="90000" tIns="45000" rIns="90000" bIns="45000" anchor="t">
            <a:noAutofit/>
          </a:bodyPr>
          <a:lstStyle/>
          <a:p>
            <a:pPr algn="ctr">
              <a:buNone/>
            </a:pPr>
            <a:r>
              <a:rPr lang="en-US" sz="1200" b="0" strike="noStrike" spc="-1" dirty="0">
                <a:latin typeface="Fira Sans"/>
              </a:rPr>
              <a:t>RCS 2</a:t>
            </a:r>
            <a:endParaRPr lang="fr-FR" sz="1200" b="0" strike="noStrike" spc="-1" dirty="0">
              <a:latin typeface="Fira Sans"/>
            </a:endParaRPr>
          </a:p>
          <a:p>
            <a:pPr algn="ctr">
              <a:buNone/>
            </a:pPr>
            <a:r>
              <a:rPr lang="en-US" sz="1200" b="0" strike="noStrike" spc="-1" dirty="0">
                <a:latin typeface="Fira Sans"/>
              </a:rPr>
              <a:t>313 - 750 GeV</a:t>
            </a:r>
            <a:endParaRPr lang="fr-FR" sz="1200" b="0" strike="noStrike" spc="-1" dirty="0">
              <a:latin typeface="Fira Sans"/>
            </a:endParaRPr>
          </a:p>
        </p:txBody>
      </p:sp>
      <p:sp>
        <p:nvSpPr>
          <p:cNvPr id="56" name="TextBox 55">
            <a:extLst>
              <a:ext uri="{FF2B5EF4-FFF2-40B4-BE49-F238E27FC236}">
                <a16:creationId xmlns:a16="http://schemas.microsoft.com/office/drawing/2014/main" id="{06947425-886E-0658-828D-70C05B4D5BC1}"/>
              </a:ext>
            </a:extLst>
          </p:cNvPr>
          <p:cNvSpPr txBox="1"/>
          <p:nvPr/>
        </p:nvSpPr>
        <p:spPr>
          <a:xfrm>
            <a:off x="6092120" y="4927557"/>
            <a:ext cx="1292760" cy="459000"/>
          </a:xfrm>
          <a:prstGeom prst="rect">
            <a:avLst/>
          </a:prstGeom>
          <a:noFill/>
          <a:ln w="0">
            <a:noFill/>
          </a:ln>
        </p:spPr>
        <p:txBody>
          <a:bodyPr lIns="90000" tIns="45000" rIns="90000" bIns="45000" anchor="t">
            <a:noAutofit/>
          </a:bodyPr>
          <a:lstStyle/>
          <a:p>
            <a:pPr algn="ctr">
              <a:buNone/>
            </a:pPr>
            <a:r>
              <a:rPr lang="en-US" sz="1200" b="0" strike="noStrike" spc="-1" dirty="0">
                <a:latin typeface="Fira Sans"/>
              </a:rPr>
              <a:t>RCS 3</a:t>
            </a:r>
            <a:endParaRPr lang="fr-FR" sz="1200" b="0" strike="noStrike" spc="-1" dirty="0">
              <a:latin typeface="Fira Sans"/>
            </a:endParaRPr>
          </a:p>
          <a:p>
            <a:pPr algn="ctr">
              <a:buNone/>
            </a:pPr>
            <a:r>
              <a:rPr lang="en-US" sz="1200" b="0" strike="noStrike" spc="-1" dirty="0">
                <a:latin typeface="Fira Sans"/>
              </a:rPr>
              <a:t>750 -1500 GeV</a:t>
            </a:r>
            <a:endParaRPr lang="fr-FR" sz="1200" b="0" strike="noStrike" spc="-1" dirty="0">
              <a:latin typeface="Fira Sans"/>
            </a:endParaRPr>
          </a:p>
        </p:txBody>
      </p:sp>
      <p:sp>
        <p:nvSpPr>
          <p:cNvPr id="57" name="TextBox 56">
            <a:extLst>
              <a:ext uri="{FF2B5EF4-FFF2-40B4-BE49-F238E27FC236}">
                <a16:creationId xmlns:a16="http://schemas.microsoft.com/office/drawing/2014/main" id="{BA61AA69-4C9A-8253-3F07-759C0018C43D}"/>
              </a:ext>
            </a:extLst>
          </p:cNvPr>
          <p:cNvSpPr txBox="1"/>
          <p:nvPr/>
        </p:nvSpPr>
        <p:spPr>
          <a:xfrm>
            <a:off x="9778041" y="4990612"/>
            <a:ext cx="1123649" cy="459000"/>
          </a:xfrm>
          <a:prstGeom prst="rect">
            <a:avLst/>
          </a:prstGeom>
          <a:noFill/>
          <a:ln w="0">
            <a:noFill/>
          </a:ln>
        </p:spPr>
        <p:txBody>
          <a:bodyPr lIns="90000" tIns="45000" rIns="90000" bIns="45000" anchor="t">
            <a:noAutofit/>
          </a:bodyPr>
          <a:lstStyle/>
          <a:p>
            <a:pPr algn="ctr">
              <a:buNone/>
            </a:pPr>
            <a:r>
              <a:rPr lang="en-US" sz="1200" b="0" strike="noStrike" spc="-1" dirty="0">
                <a:latin typeface="Fira Sans"/>
              </a:rPr>
              <a:t>RCS 4</a:t>
            </a:r>
            <a:endParaRPr lang="fr-FR" sz="1200" b="0" strike="noStrike" spc="-1" dirty="0">
              <a:latin typeface="Fira Sans"/>
            </a:endParaRPr>
          </a:p>
          <a:p>
            <a:pPr algn="ctr">
              <a:buNone/>
            </a:pPr>
            <a:r>
              <a:rPr lang="en-US" sz="1200" b="0" strike="noStrike" spc="-1" dirty="0">
                <a:latin typeface="Fira Sans"/>
              </a:rPr>
              <a:t>1.5 -5.0 </a:t>
            </a:r>
            <a:r>
              <a:rPr lang="en-US" sz="1200" b="0" strike="noStrike" spc="-1" dirty="0" err="1">
                <a:latin typeface="Fira Sans"/>
              </a:rPr>
              <a:t>TeV</a:t>
            </a:r>
            <a:endParaRPr lang="fr-FR" sz="1200" b="0" strike="noStrike" spc="-1" dirty="0">
              <a:latin typeface="Fira Sans"/>
            </a:endParaRPr>
          </a:p>
        </p:txBody>
      </p:sp>
      <p:sp>
        <p:nvSpPr>
          <p:cNvPr id="58" name="Freeform: Shape 57">
            <a:extLst>
              <a:ext uri="{FF2B5EF4-FFF2-40B4-BE49-F238E27FC236}">
                <a16:creationId xmlns:a16="http://schemas.microsoft.com/office/drawing/2014/main" id="{8A1A03C1-6CE0-45CC-6B8E-AAD95A75016F}"/>
              </a:ext>
            </a:extLst>
          </p:cNvPr>
          <p:cNvSpPr/>
          <p:nvPr/>
        </p:nvSpPr>
        <p:spPr>
          <a:xfrm>
            <a:off x="72024" y="4698183"/>
            <a:ext cx="209520" cy="200160"/>
          </a:xfrm>
          <a:custGeom>
            <a:avLst/>
            <a:gdLst/>
            <a:ahLst/>
            <a:cxnLst/>
            <a:rect l="l" t="t" r="r" b="b"/>
            <a:pathLst>
              <a:path w="21600" h="21600">
                <a:moveTo>
                  <a:pt x="10800" y="0"/>
                </a:moveTo>
                <a:lnTo>
                  <a:pt x="21600" y="10800"/>
                </a:lnTo>
                <a:lnTo>
                  <a:pt x="10800" y="21600"/>
                </a:lnTo>
                <a:lnTo>
                  <a:pt x="0" y="10800"/>
                </a:lnTo>
                <a:lnTo>
                  <a:pt x="10800" y="0"/>
                </a:lnTo>
                <a:close/>
              </a:path>
            </a:pathLst>
          </a:custGeom>
          <a:solidFill>
            <a:srgbClr val="66666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59" name="Rectangle 58">
            <a:extLst>
              <a:ext uri="{FF2B5EF4-FFF2-40B4-BE49-F238E27FC236}">
                <a16:creationId xmlns:a16="http://schemas.microsoft.com/office/drawing/2014/main" id="{1B7CD69F-B692-96C6-2D7C-D3856AC88740}"/>
              </a:ext>
            </a:extLst>
          </p:cNvPr>
          <p:cNvSpPr/>
          <p:nvPr/>
        </p:nvSpPr>
        <p:spPr>
          <a:xfrm>
            <a:off x="117384" y="5104441"/>
            <a:ext cx="118800" cy="118800"/>
          </a:xfrm>
          <a:prstGeom prst="rect">
            <a:avLst/>
          </a:prstGeom>
          <a:solidFill>
            <a:srgbClr val="FF4000"/>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60" name="Rectangle 59">
            <a:extLst>
              <a:ext uri="{FF2B5EF4-FFF2-40B4-BE49-F238E27FC236}">
                <a16:creationId xmlns:a16="http://schemas.microsoft.com/office/drawing/2014/main" id="{69027651-2418-EB9C-F7A0-EEF34BE43670}"/>
              </a:ext>
            </a:extLst>
          </p:cNvPr>
          <p:cNvSpPr/>
          <p:nvPr/>
        </p:nvSpPr>
        <p:spPr>
          <a:xfrm>
            <a:off x="162384" y="5491246"/>
            <a:ext cx="29160" cy="188640"/>
          </a:xfrm>
          <a:prstGeom prst="rect">
            <a:avLst/>
          </a:prstGeom>
          <a:solidFill>
            <a:srgbClr val="3FAF46"/>
          </a:solidFill>
          <a:ln w="0">
            <a:noFill/>
          </a:ln>
        </p:spPr>
        <p:style>
          <a:lnRef idx="0">
            <a:scrgbClr r="0" g="0" b="0"/>
          </a:lnRef>
          <a:fillRef idx="0">
            <a:scrgbClr r="0" g="0" b="0"/>
          </a:fillRef>
          <a:effectRef idx="0">
            <a:scrgbClr r="0" g="0" b="0"/>
          </a:effectRef>
          <a:fontRef idx="minor"/>
        </p:style>
        <p:txBody>
          <a:bodyPr/>
          <a:lstStyle/>
          <a:p>
            <a:endParaRPr lang="fr-FR"/>
          </a:p>
        </p:txBody>
      </p:sp>
      <p:sp>
        <p:nvSpPr>
          <p:cNvPr id="61" name="TextBox 60">
            <a:extLst>
              <a:ext uri="{FF2B5EF4-FFF2-40B4-BE49-F238E27FC236}">
                <a16:creationId xmlns:a16="http://schemas.microsoft.com/office/drawing/2014/main" id="{38DAB286-DC3E-0335-9EC9-33B0CC66F674}"/>
              </a:ext>
            </a:extLst>
          </p:cNvPr>
          <p:cNvSpPr txBox="1"/>
          <p:nvPr/>
        </p:nvSpPr>
        <p:spPr>
          <a:xfrm>
            <a:off x="242664" y="4658223"/>
            <a:ext cx="1163880" cy="274680"/>
          </a:xfrm>
          <a:prstGeom prst="rect">
            <a:avLst/>
          </a:prstGeom>
          <a:noFill/>
          <a:ln w="0">
            <a:noFill/>
          </a:ln>
        </p:spPr>
        <p:txBody>
          <a:bodyPr lIns="90000" tIns="45000" rIns="90000" bIns="45000" anchor="t">
            <a:noAutofit/>
          </a:bodyPr>
          <a:lstStyle/>
          <a:p>
            <a:r>
              <a:rPr lang="en-US" sz="1200" b="0" strike="noStrike" spc="-1">
                <a:latin typeface="Fira Sans"/>
              </a:rPr>
              <a:t>Beam monitor</a:t>
            </a:r>
            <a:endParaRPr lang="fr-FR" sz="1200" b="0" strike="noStrike" spc="-1">
              <a:latin typeface="Fira Sans"/>
            </a:endParaRPr>
          </a:p>
        </p:txBody>
      </p:sp>
      <p:sp>
        <p:nvSpPr>
          <p:cNvPr id="62" name="TextBox 61">
            <a:extLst>
              <a:ext uri="{FF2B5EF4-FFF2-40B4-BE49-F238E27FC236}">
                <a16:creationId xmlns:a16="http://schemas.microsoft.com/office/drawing/2014/main" id="{CE529343-2E23-0875-C07D-BA3E733E2259}"/>
              </a:ext>
            </a:extLst>
          </p:cNvPr>
          <p:cNvSpPr txBox="1"/>
          <p:nvPr/>
        </p:nvSpPr>
        <p:spPr>
          <a:xfrm>
            <a:off x="242664" y="4952771"/>
            <a:ext cx="1988848" cy="274680"/>
          </a:xfrm>
          <a:prstGeom prst="rect">
            <a:avLst/>
          </a:prstGeom>
          <a:noFill/>
          <a:ln w="0">
            <a:noFill/>
          </a:ln>
        </p:spPr>
        <p:txBody>
          <a:bodyPr lIns="90000" tIns="45000" rIns="90000" bIns="45000" anchor="t">
            <a:noAutofit/>
          </a:bodyPr>
          <a:lstStyle/>
          <a:p>
            <a:r>
              <a:rPr lang="en-US" sz="1200" b="0" strike="noStrike" spc="-1" dirty="0">
                <a:latin typeface="Fira Sans"/>
              </a:rPr>
              <a:t>RF station and </a:t>
            </a:r>
            <a:br>
              <a:rPr lang="en-US" sz="1200" b="0" strike="noStrike" spc="-1" dirty="0">
                <a:latin typeface="Fira Sans"/>
              </a:rPr>
            </a:br>
            <a:r>
              <a:rPr lang="en-US" sz="1200" b="0" strike="noStrike" spc="-1" dirty="0">
                <a:latin typeface="Fira Sans"/>
              </a:rPr>
              <a:t>Impedance</a:t>
            </a:r>
            <a:endParaRPr lang="fr-FR" sz="1200" b="0" strike="noStrike" spc="-1" dirty="0">
              <a:latin typeface="Fira Sans"/>
            </a:endParaRPr>
          </a:p>
        </p:txBody>
      </p:sp>
      <p:sp>
        <p:nvSpPr>
          <p:cNvPr id="63" name="TextBox 62">
            <a:extLst>
              <a:ext uri="{FF2B5EF4-FFF2-40B4-BE49-F238E27FC236}">
                <a16:creationId xmlns:a16="http://schemas.microsoft.com/office/drawing/2014/main" id="{AA55EFE4-6FFF-9732-504A-B2869AB45D73}"/>
              </a:ext>
            </a:extLst>
          </p:cNvPr>
          <p:cNvSpPr txBox="1"/>
          <p:nvPr/>
        </p:nvSpPr>
        <p:spPr>
          <a:xfrm>
            <a:off x="242664" y="5358406"/>
            <a:ext cx="1016460" cy="459000"/>
          </a:xfrm>
          <a:prstGeom prst="rect">
            <a:avLst/>
          </a:prstGeom>
          <a:noFill/>
          <a:ln w="0">
            <a:noFill/>
          </a:ln>
        </p:spPr>
        <p:txBody>
          <a:bodyPr lIns="90000" tIns="45000" rIns="90000" bIns="45000" anchor="t">
            <a:noAutofit/>
          </a:bodyPr>
          <a:lstStyle/>
          <a:p>
            <a:r>
              <a:rPr lang="en-US" sz="1200" b="0" strike="noStrike" spc="-1" dirty="0">
                <a:latin typeface="Fira Sans"/>
              </a:rPr>
              <a:t>Transverse</a:t>
            </a:r>
            <a:br>
              <a:rPr sz="1200" dirty="0"/>
            </a:br>
            <a:r>
              <a:rPr lang="en-US" sz="1200" b="0" strike="noStrike" spc="-1" dirty="0">
                <a:latin typeface="Fira Sans"/>
              </a:rPr>
              <a:t>damper</a:t>
            </a:r>
            <a:endParaRPr lang="fr-FR" sz="1200" b="0" strike="noStrike" spc="-1" dirty="0">
              <a:latin typeface="Fira Sans"/>
            </a:endParaRPr>
          </a:p>
        </p:txBody>
      </p:sp>
      <p:sp>
        <p:nvSpPr>
          <p:cNvPr id="64" name="Date Placeholder 63">
            <a:extLst>
              <a:ext uri="{FF2B5EF4-FFF2-40B4-BE49-F238E27FC236}">
                <a16:creationId xmlns:a16="http://schemas.microsoft.com/office/drawing/2014/main" id="{B166612D-32EE-98E4-57EC-A348E21713C1}"/>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3935632825"/>
      </p:ext>
    </p:extLst>
  </p:cSld>
  <p:clrMapOvr>
    <a:masterClrMapping/>
  </p:clrMapOvr>
  <mc:AlternateContent xmlns:mc="http://schemas.openxmlformats.org/markup-compatibility/2006">
    <mc:Choice xmlns:p14="http://schemas.microsoft.com/office/powerpoint/2010/main" Requires="p14">
      <p:transition spd="slow" p14:dur="2000" advTm="115835"/>
    </mc:Choice>
    <mc:Fallback>
      <p:transition spd="slow" advTm="115835"/>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AE529-3CC9-C050-032E-D1908293FA37}"/>
              </a:ext>
            </a:extLst>
          </p:cNvPr>
          <p:cNvSpPr>
            <a:spLocks noGrp="1"/>
          </p:cNvSpPr>
          <p:nvPr>
            <p:ph idx="1"/>
          </p:nvPr>
        </p:nvSpPr>
        <p:spPr>
          <a:xfrm>
            <a:off x="233860" y="1561669"/>
            <a:ext cx="6928941" cy="4740410"/>
          </a:xfrm>
        </p:spPr>
        <p:txBody>
          <a:bodyPr/>
          <a:lstStyle/>
          <a:p>
            <a:r>
              <a:rPr lang="en-GB" dirty="0"/>
              <a:t>Macroparticle tracking allows to simulate the effect of the RF cavities </a:t>
            </a:r>
            <a:r>
              <a:rPr lang="en-GB" dirty="0" err="1"/>
              <a:t>wakefield</a:t>
            </a:r>
            <a:r>
              <a:rPr lang="en-GB" dirty="0"/>
              <a:t> on the beam</a:t>
            </a:r>
          </a:p>
          <a:p>
            <a:pPr lvl="1"/>
            <a:r>
              <a:rPr lang="en-GB" dirty="0"/>
              <a:t>Simulations showed here only include the RF cavity </a:t>
            </a:r>
            <a:r>
              <a:rPr lang="en-GB" dirty="0" err="1"/>
              <a:t>wakefield</a:t>
            </a:r>
            <a:endParaRPr lang="en-GB" dirty="0"/>
          </a:p>
          <a:p>
            <a:endParaRPr lang="en-GB" dirty="0"/>
          </a:p>
        </p:txBody>
      </p:sp>
      <p:sp>
        <p:nvSpPr>
          <p:cNvPr id="3" name="Footer Placeholder 2">
            <a:extLst>
              <a:ext uri="{FF2B5EF4-FFF2-40B4-BE49-F238E27FC236}">
                <a16:creationId xmlns:a16="http://schemas.microsoft.com/office/drawing/2014/main" id="{BFFD6614-6F69-EABE-F172-404B14143161}"/>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6C852890-9B7E-EFA6-0F7E-FFA759D995B0}"/>
              </a:ext>
            </a:extLst>
          </p:cNvPr>
          <p:cNvSpPr>
            <a:spLocks noGrp="1"/>
          </p:cNvSpPr>
          <p:nvPr>
            <p:ph type="sldNum" sz="quarter" idx="12"/>
          </p:nvPr>
        </p:nvSpPr>
        <p:spPr/>
        <p:txBody>
          <a:bodyPr/>
          <a:lstStyle/>
          <a:p>
            <a:fld id="{005C7FBA-D4E9-46CA-9321-3ADA2E368FCD}" type="slidenum">
              <a:rPr lang="en-GB" smtClean="0"/>
              <a:pPr/>
              <a:t>22</a:t>
            </a:fld>
            <a:endParaRPr lang="en-GB"/>
          </a:p>
        </p:txBody>
      </p:sp>
      <p:sp>
        <p:nvSpPr>
          <p:cNvPr id="5" name="Title 4">
            <a:extLst>
              <a:ext uri="{FF2B5EF4-FFF2-40B4-BE49-F238E27FC236}">
                <a16:creationId xmlns:a16="http://schemas.microsoft.com/office/drawing/2014/main" id="{A4046079-BB88-E256-5412-8184CD8BA42E}"/>
              </a:ext>
            </a:extLst>
          </p:cNvPr>
          <p:cNvSpPr>
            <a:spLocks noGrp="1"/>
          </p:cNvSpPr>
          <p:nvPr>
            <p:ph type="title"/>
          </p:nvPr>
        </p:nvSpPr>
        <p:spPr/>
        <p:txBody>
          <a:bodyPr/>
          <a:lstStyle/>
          <a:p>
            <a:r>
              <a:rPr lang="en-US" dirty="0"/>
              <a:t>Particle tracking simulations for the RCS chain</a:t>
            </a:r>
            <a:endParaRPr lang="en-GB" dirty="0"/>
          </a:p>
        </p:txBody>
      </p:sp>
      <p:pic>
        <p:nvPicPr>
          <p:cNvPr id="6" name="Picture 5">
            <a:extLst>
              <a:ext uri="{FF2B5EF4-FFF2-40B4-BE49-F238E27FC236}">
                <a16:creationId xmlns:a16="http://schemas.microsoft.com/office/drawing/2014/main" id="{24779951-263D-D5AC-362F-3FCA10165CF7}"/>
              </a:ext>
            </a:extLst>
          </p:cNvPr>
          <p:cNvPicPr/>
          <p:nvPr/>
        </p:nvPicPr>
        <p:blipFill>
          <a:blip r:embed="rId5"/>
          <a:srcRect r="48412"/>
          <a:stretch/>
        </p:blipFill>
        <p:spPr>
          <a:xfrm>
            <a:off x="7300686" y="1531117"/>
            <a:ext cx="4891314" cy="4934341"/>
          </a:xfrm>
          <a:prstGeom prst="rect">
            <a:avLst/>
          </a:prstGeom>
          <a:ln w="0">
            <a:noFill/>
          </a:ln>
        </p:spPr>
      </p:pic>
      <p:pic>
        <p:nvPicPr>
          <p:cNvPr id="16" name="animation_longit_distribution_fps8_x264_medium_4416_every_16_RCS1_damper_at_[9]_damping_time_20_impedance_factor_0.0_chroma_x_0_offset_x_1000.00um">
            <a:hlinkClick r:id="" action="ppaction://media"/>
            <a:extLst>
              <a:ext uri="{FF2B5EF4-FFF2-40B4-BE49-F238E27FC236}">
                <a16:creationId xmlns:a16="http://schemas.microsoft.com/office/drawing/2014/main" id="{D95149D8-0D71-9782-A745-211705D19138}"/>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2009973" y="2870201"/>
            <a:ext cx="3774876" cy="3552824"/>
          </a:xfrm>
          <a:prstGeom prst="rect">
            <a:avLst/>
          </a:prstGeom>
        </p:spPr>
      </p:pic>
      <p:sp>
        <p:nvSpPr>
          <p:cNvPr id="7" name="Date Placeholder 6">
            <a:extLst>
              <a:ext uri="{FF2B5EF4-FFF2-40B4-BE49-F238E27FC236}">
                <a16:creationId xmlns:a16="http://schemas.microsoft.com/office/drawing/2014/main" id="{BF1D27E7-2B80-1879-E1DF-EA213F098A91}"/>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3969377851"/>
      </p:ext>
    </p:extLst>
  </p:cSld>
  <p:clrMapOvr>
    <a:masterClrMapping/>
  </p:clrMapOvr>
  <mc:AlternateContent xmlns:mc="http://schemas.openxmlformats.org/markup-compatibility/2006">
    <mc:Choice xmlns:p14="http://schemas.microsoft.com/office/powerpoint/2010/main" Requires="p14">
      <p:transition spd="slow" p14:dur="2000" advTm="10265"/>
    </mc:Choice>
    <mc:Fallback>
      <p:transition spd="slow" advTm="102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429"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extLst>
    <p:ext uri="{E180D4A7-C9FB-4DFB-919C-405C955672EB}">
      <p14:showEvtLst xmlns:p14="http://schemas.microsoft.com/office/powerpoint/2010/main">
        <p14:playEvt time="1637" objId="16"/>
        <p14:stopEvt time="10265" objId="16"/>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F7A57-0339-CF99-C934-201637FF96D3}"/>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22763EE-91EF-6835-4651-A5E41D539480}"/>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E648C536-2C74-8E9C-2404-355ED29F7562}"/>
              </a:ext>
            </a:extLst>
          </p:cNvPr>
          <p:cNvSpPr>
            <a:spLocks noGrp="1"/>
          </p:cNvSpPr>
          <p:nvPr>
            <p:ph type="sldNum" sz="quarter" idx="12"/>
          </p:nvPr>
        </p:nvSpPr>
        <p:spPr/>
        <p:txBody>
          <a:bodyPr/>
          <a:lstStyle/>
          <a:p>
            <a:fld id="{005C7FBA-D4E9-46CA-9321-3ADA2E368FCD}" type="slidenum">
              <a:rPr lang="en-GB" smtClean="0"/>
              <a:pPr/>
              <a:t>23</a:t>
            </a:fld>
            <a:endParaRPr lang="en-GB"/>
          </a:p>
        </p:txBody>
      </p:sp>
      <p:sp>
        <p:nvSpPr>
          <p:cNvPr id="5" name="Title 4">
            <a:extLst>
              <a:ext uri="{FF2B5EF4-FFF2-40B4-BE49-F238E27FC236}">
                <a16:creationId xmlns:a16="http://schemas.microsoft.com/office/drawing/2014/main" id="{FDCAEF02-8FC0-145E-4D26-150C7742D64B}"/>
              </a:ext>
            </a:extLst>
          </p:cNvPr>
          <p:cNvSpPr>
            <a:spLocks noGrp="1"/>
          </p:cNvSpPr>
          <p:nvPr>
            <p:ph type="title"/>
          </p:nvPr>
        </p:nvSpPr>
        <p:spPr/>
        <p:txBody>
          <a:bodyPr/>
          <a:lstStyle/>
          <a:p>
            <a:r>
              <a:rPr lang="en-US" dirty="0"/>
              <a:t>Particle tracking simulations for the RCS chain</a:t>
            </a:r>
            <a:endParaRPr lang="en-GB" dirty="0"/>
          </a:p>
        </p:txBody>
      </p:sp>
      <p:pic>
        <p:nvPicPr>
          <p:cNvPr id="6" name="Picture 5">
            <a:extLst>
              <a:ext uri="{FF2B5EF4-FFF2-40B4-BE49-F238E27FC236}">
                <a16:creationId xmlns:a16="http://schemas.microsoft.com/office/drawing/2014/main" id="{F6E144E6-7F03-DF7E-D834-F93290E6BB1F}"/>
              </a:ext>
            </a:extLst>
          </p:cNvPr>
          <p:cNvPicPr/>
          <p:nvPr/>
        </p:nvPicPr>
        <p:blipFill>
          <a:blip r:embed="rId3"/>
          <a:srcRect r="48412"/>
          <a:stretch/>
        </p:blipFill>
        <p:spPr>
          <a:xfrm>
            <a:off x="7300686" y="1531117"/>
            <a:ext cx="4891314" cy="4934341"/>
          </a:xfrm>
          <a:prstGeom prst="rect">
            <a:avLst/>
          </a:prstGeom>
          <a:ln w="0">
            <a:noFill/>
          </a:ln>
        </p:spPr>
      </p:pic>
      <p:sp>
        <p:nvSpPr>
          <p:cNvPr id="9" name="TextBox 8">
            <a:extLst>
              <a:ext uri="{FF2B5EF4-FFF2-40B4-BE49-F238E27FC236}">
                <a16:creationId xmlns:a16="http://schemas.microsoft.com/office/drawing/2014/main" id="{4B315802-16E7-A3E0-DEFD-08449CA3A6D9}"/>
              </a:ext>
            </a:extLst>
          </p:cNvPr>
          <p:cNvSpPr txBox="1"/>
          <p:nvPr/>
        </p:nvSpPr>
        <p:spPr>
          <a:xfrm>
            <a:off x="3780840" y="3781054"/>
            <a:ext cx="2315160" cy="743040"/>
          </a:xfrm>
          <a:prstGeom prst="rect">
            <a:avLst/>
          </a:prstGeom>
          <a:noFill/>
          <a:ln w="12600">
            <a:solidFill>
              <a:srgbClr val="000000"/>
            </a:solidFill>
            <a:round/>
          </a:ln>
        </p:spPr>
        <p:txBody>
          <a:bodyPr lIns="96120" tIns="51120" rIns="96120" bIns="51120" anchor="t">
            <a:noAutofit/>
          </a:bodyPr>
          <a:lstStyle/>
          <a:p>
            <a:r>
              <a:rPr lang="en-US" sz="1400" b="0" strike="noStrike" spc="-1">
                <a:latin typeface="Fira Sans"/>
              </a:rPr>
              <a:t>Bunch is matched longitudinally at injection into RCS 1</a:t>
            </a:r>
            <a:endParaRPr lang="fr-FR" sz="1400" b="0" strike="noStrike" spc="-1">
              <a:latin typeface="Fira Sans"/>
            </a:endParaRPr>
          </a:p>
        </p:txBody>
      </p:sp>
      <p:sp>
        <p:nvSpPr>
          <p:cNvPr id="10" name="Freeform: Shape 9">
            <a:extLst>
              <a:ext uri="{FF2B5EF4-FFF2-40B4-BE49-F238E27FC236}">
                <a16:creationId xmlns:a16="http://schemas.microsoft.com/office/drawing/2014/main" id="{A235FD29-6F26-C47C-16AC-BBD814403D37}"/>
              </a:ext>
            </a:extLst>
          </p:cNvPr>
          <p:cNvSpPr/>
          <p:nvPr/>
        </p:nvSpPr>
        <p:spPr>
          <a:xfrm>
            <a:off x="6096000" y="4038814"/>
            <a:ext cx="1737360" cy="274320"/>
          </a:xfrm>
          <a:custGeom>
            <a:avLst/>
            <a:gdLst/>
            <a:ahLst/>
            <a:cxnLst/>
            <a:rect l="0" t="0" r="r" b="b"/>
            <a:pathLst>
              <a:path w="4826" h="762" fill="none">
                <a:moveTo>
                  <a:pt x="0" y="0"/>
                </a:moveTo>
                <a:lnTo>
                  <a:pt x="4826" y="762"/>
                </a:lnTo>
              </a:path>
            </a:pathLst>
          </a:custGeom>
          <a:ln w="0">
            <a:solidFill>
              <a:srgbClr val="3465A4"/>
            </a:solidFill>
            <a:tailEnd type="triangle" w="med" len="med"/>
          </a:ln>
        </p:spPr>
        <p:txBody>
          <a:bodyPr/>
          <a:lstStyle/>
          <a:p>
            <a:endParaRPr lang="fr-FR"/>
          </a:p>
        </p:txBody>
      </p:sp>
      <p:sp>
        <p:nvSpPr>
          <p:cNvPr id="11" name="TextBox 10">
            <a:extLst>
              <a:ext uri="{FF2B5EF4-FFF2-40B4-BE49-F238E27FC236}">
                <a16:creationId xmlns:a16="http://schemas.microsoft.com/office/drawing/2014/main" id="{FA5B5FC8-32AC-4EFD-38DA-B66AC959C781}"/>
              </a:ext>
            </a:extLst>
          </p:cNvPr>
          <p:cNvSpPr txBox="1"/>
          <p:nvPr/>
        </p:nvSpPr>
        <p:spPr>
          <a:xfrm>
            <a:off x="3780840" y="5295934"/>
            <a:ext cx="2315160" cy="743040"/>
          </a:xfrm>
          <a:prstGeom prst="rect">
            <a:avLst/>
          </a:prstGeom>
          <a:noFill/>
          <a:ln w="12600">
            <a:solidFill>
              <a:srgbClr val="000000"/>
            </a:solidFill>
            <a:round/>
          </a:ln>
        </p:spPr>
        <p:txBody>
          <a:bodyPr lIns="96120" tIns="51120" rIns="96120" bIns="51120" anchor="t">
            <a:noAutofit/>
          </a:bodyPr>
          <a:lstStyle/>
          <a:p>
            <a:r>
              <a:rPr lang="en-US" sz="1400" b="0" strike="noStrike" spc="-1">
                <a:latin typeface="Fira Sans"/>
              </a:rPr>
              <a:t>Some particles are lost in the first turns after injection</a:t>
            </a:r>
            <a:endParaRPr lang="fr-FR" sz="1400" b="0" strike="noStrike" spc="-1">
              <a:latin typeface="Fira Sans"/>
            </a:endParaRPr>
          </a:p>
        </p:txBody>
      </p:sp>
      <p:sp>
        <p:nvSpPr>
          <p:cNvPr id="12" name="Freeform: Shape 11">
            <a:extLst>
              <a:ext uri="{FF2B5EF4-FFF2-40B4-BE49-F238E27FC236}">
                <a16:creationId xmlns:a16="http://schemas.microsoft.com/office/drawing/2014/main" id="{B5183F9E-1E71-2427-5CAF-CE97FE24E67A}"/>
              </a:ext>
            </a:extLst>
          </p:cNvPr>
          <p:cNvSpPr/>
          <p:nvPr/>
        </p:nvSpPr>
        <p:spPr>
          <a:xfrm>
            <a:off x="6096000" y="5593294"/>
            <a:ext cx="1828800" cy="274320"/>
          </a:xfrm>
          <a:custGeom>
            <a:avLst/>
            <a:gdLst/>
            <a:ahLst/>
            <a:cxnLst/>
            <a:rect l="0" t="0" r="r" b="b"/>
            <a:pathLst>
              <a:path w="5080" h="762" fill="none">
                <a:moveTo>
                  <a:pt x="0" y="0"/>
                </a:moveTo>
                <a:lnTo>
                  <a:pt x="5080" y="762"/>
                </a:lnTo>
              </a:path>
            </a:pathLst>
          </a:custGeom>
          <a:ln w="0">
            <a:solidFill>
              <a:srgbClr val="3465A4"/>
            </a:solidFill>
            <a:tailEnd type="triangle" w="med" len="med"/>
          </a:ln>
        </p:spPr>
        <p:txBody>
          <a:bodyPr/>
          <a:lstStyle/>
          <a:p>
            <a:endParaRPr lang="fr-FR"/>
          </a:p>
        </p:txBody>
      </p:sp>
      <p:sp>
        <p:nvSpPr>
          <p:cNvPr id="13" name="Freeform: Shape 12">
            <a:extLst>
              <a:ext uri="{FF2B5EF4-FFF2-40B4-BE49-F238E27FC236}">
                <a16:creationId xmlns:a16="http://schemas.microsoft.com/office/drawing/2014/main" id="{A6E76292-0866-08B7-B882-7C52D3A90FA6}"/>
              </a:ext>
            </a:extLst>
          </p:cNvPr>
          <p:cNvSpPr/>
          <p:nvPr/>
        </p:nvSpPr>
        <p:spPr>
          <a:xfrm>
            <a:off x="6096000" y="5593294"/>
            <a:ext cx="2170800" cy="236520"/>
          </a:xfrm>
          <a:custGeom>
            <a:avLst/>
            <a:gdLst/>
            <a:ahLst/>
            <a:cxnLst/>
            <a:rect l="0" t="0" r="r" b="b"/>
            <a:pathLst>
              <a:path w="6030" h="657" fill="none">
                <a:moveTo>
                  <a:pt x="0" y="0"/>
                </a:moveTo>
                <a:lnTo>
                  <a:pt x="6030" y="657"/>
                </a:lnTo>
              </a:path>
            </a:pathLst>
          </a:custGeom>
          <a:ln w="0">
            <a:solidFill>
              <a:srgbClr val="3465A4"/>
            </a:solidFill>
            <a:tailEnd type="triangle" w="med" len="med"/>
          </a:ln>
        </p:spPr>
        <p:txBody>
          <a:bodyPr/>
          <a:lstStyle/>
          <a:p>
            <a:endParaRPr lang="fr-FR"/>
          </a:p>
        </p:txBody>
      </p:sp>
      <p:sp>
        <p:nvSpPr>
          <p:cNvPr id="14" name="TextBox 13">
            <a:extLst>
              <a:ext uri="{FF2B5EF4-FFF2-40B4-BE49-F238E27FC236}">
                <a16:creationId xmlns:a16="http://schemas.microsoft.com/office/drawing/2014/main" id="{BF82017F-BFBB-2285-FF2D-8365238025F2}"/>
              </a:ext>
            </a:extLst>
          </p:cNvPr>
          <p:cNvSpPr txBox="1"/>
          <p:nvPr/>
        </p:nvSpPr>
        <p:spPr>
          <a:xfrm>
            <a:off x="3781200" y="4609054"/>
            <a:ext cx="2315160" cy="543600"/>
          </a:xfrm>
          <a:prstGeom prst="rect">
            <a:avLst/>
          </a:prstGeom>
          <a:noFill/>
          <a:ln w="12600">
            <a:solidFill>
              <a:srgbClr val="000000"/>
            </a:solidFill>
            <a:round/>
          </a:ln>
        </p:spPr>
        <p:txBody>
          <a:bodyPr lIns="96120" tIns="51120" rIns="96120" bIns="51120" anchor="t">
            <a:noAutofit/>
          </a:bodyPr>
          <a:lstStyle/>
          <a:p>
            <a:r>
              <a:rPr lang="en-US" sz="1400" b="0" strike="noStrike" spc="-1">
                <a:latin typeface="Fira Sans"/>
              </a:rPr>
              <a:t>There is longitudinal emittance blow-up</a:t>
            </a:r>
            <a:endParaRPr lang="fr-FR" sz="1400" b="0" strike="noStrike" spc="-1">
              <a:latin typeface="Fira Sans"/>
            </a:endParaRPr>
          </a:p>
        </p:txBody>
      </p:sp>
      <p:sp>
        <p:nvSpPr>
          <p:cNvPr id="15" name="Freeform: Shape 14">
            <a:extLst>
              <a:ext uri="{FF2B5EF4-FFF2-40B4-BE49-F238E27FC236}">
                <a16:creationId xmlns:a16="http://schemas.microsoft.com/office/drawing/2014/main" id="{524F5885-A311-69CF-240B-466CE0D28BD2}"/>
              </a:ext>
            </a:extLst>
          </p:cNvPr>
          <p:cNvSpPr/>
          <p:nvPr/>
        </p:nvSpPr>
        <p:spPr>
          <a:xfrm>
            <a:off x="6096000" y="4130254"/>
            <a:ext cx="4663440" cy="640080"/>
          </a:xfrm>
          <a:custGeom>
            <a:avLst/>
            <a:gdLst/>
            <a:ahLst/>
            <a:cxnLst/>
            <a:rect l="0" t="0" r="r" b="b"/>
            <a:pathLst>
              <a:path w="12954" h="1778" fill="none">
                <a:moveTo>
                  <a:pt x="0" y="1778"/>
                </a:moveTo>
                <a:lnTo>
                  <a:pt x="12954" y="0"/>
                </a:lnTo>
              </a:path>
            </a:pathLst>
          </a:custGeom>
          <a:ln w="0">
            <a:solidFill>
              <a:srgbClr val="3465A4"/>
            </a:solidFill>
            <a:tailEnd type="triangle" w="med" len="med"/>
          </a:ln>
        </p:spPr>
        <p:txBody>
          <a:bodyPr/>
          <a:lstStyle/>
          <a:p>
            <a:endParaRPr lang="fr-FR"/>
          </a:p>
        </p:txBody>
      </p:sp>
      <p:sp>
        <p:nvSpPr>
          <p:cNvPr id="18" name="Content Placeholder 1">
            <a:extLst>
              <a:ext uri="{FF2B5EF4-FFF2-40B4-BE49-F238E27FC236}">
                <a16:creationId xmlns:a16="http://schemas.microsoft.com/office/drawing/2014/main" id="{F3519BEC-AA8D-930A-C8A5-31FCDFCC3ACA}"/>
              </a:ext>
            </a:extLst>
          </p:cNvPr>
          <p:cNvSpPr>
            <a:spLocks noGrp="1"/>
          </p:cNvSpPr>
          <p:nvPr>
            <p:ph idx="1"/>
          </p:nvPr>
        </p:nvSpPr>
        <p:spPr>
          <a:xfrm>
            <a:off x="233363" y="1562100"/>
            <a:ext cx="6967537" cy="4740275"/>
          </a:xfrm>
        </p:spPr>
        <p:txBody>
          <a:bodyPr/>
          <a:lstStyle/>
          <a:p>
            <a:r>
              <a:rPr lang="en-GB" dirty="0"/>
              <a:t>Macroparticle tracking allows to simulate the effect of the RF cavities </a:t>
            </a:r>
            <a:r>
              <a:rPr lang="en-GB" dirty="0" err="1"/>
              <a:t>wakefield</a:t>
            </a:r>
            <a:r>
              <a:rPr lang="en-GB" dirty="0"/>
              <a:t> on the beam</a:t>
            </a:r>
          </a:p>
          <a:p>
            <a:pPr lvl="1"/>
            <a:r>
              <a:rPr lang="en-GB" dirty="0"/>
              <a:t>Simulations showed here only include the RF cavity </a:t>
            </a:r>
            <a:r>
              <a:rPr lang="en-GB" dirty="0" err="1"/>
              <a:t>wakefield</a:t>
            </a:r>
            <a:endParaRPr lang="en-GB" dirty="0"/>
          </a:p>
          <a:p>
            <a:endParaRPr lang="en-GB" dirty="0"/>
          </a:p>
        </p:txBody>
      </p:sp>
      <p:sp>
        <p:nvSpPr>
          <p:cNvPr id="2" name="Date Placeholder 1">
            <a:extLst>
              <a:ext uri="{FF2B5EF4-FFF2-40B4-BE49-F238E27FC236}">
                <a16:creationId xmlns:a16="http://schemas.microsoft.com/office/drawing/2014/main" id="{2B75C65B-52D2-3D40-7A74-2C5485783B59}"/>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2733482152"/>
      </p:ext>
    </p:extLst>
  </p:cSld>
  <p:clrMapOvr>
    <a:masterClrMapping/>
  </p:clrMapOvr>
  <mc:AlternateContent xmlns:mc="http://schemas.openxmlformats.org/markup-compatibility/2006">
    <mc:Choice xmlns:p14="http://schemas.microsoft.com/office/powerpoint/2010/main" Requires="p14">
      <p:transition spd="slow" p14:dur="2000" advTm="15392"/>
    </mc:Choice>
    <mc:Fallback>
      <p:transition spd="slow" advTm="1539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EED0FAE-F917-C114-13D5-640896B28126}"/>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A775ADC6-4243-50A3-D797-3B262B1E62B4}"/>
              </a:ext>
            </a:extLst>
          </p:cNvPr>
          <p:cNvSpPr>
            <a:spLocks noGrp="1"/>
          </p:cNvSpPr>
          <p:nvPr>
            <p:ph type="sldNum" sz="quarter" idx="12"/>
          </p:nvPr>
        </p:nvSpPr>
        <p:spPr/>
        <p:txBody>
          <a:bodyPr/>
          <a:lstStyle/>
          <a:p>
            <a:fld id="{005C7FBA-D4E9-46CA-9321-3ADA2E368FCD}" type="slidenum">
              <a:rPr lang="en-GB" smtClean="0"/>
              <a:pPr/>
              <a:t>24</a:t>
            </a:fld>
            <a:endParaRPr lang="en-GB"/>
          </a:p>
        </p:txBody>
      </p:sp>
      <p:sp>
        <p:nvSpPr>
          <p:cNvPr id="5" name="Title 4">
            <a:extLst>
              <a:ext uri="{FF2B5EF4-FFF2-40B4-BE49-F238E27FC236}">
                <a16:creationId xmlns:a16="http://schemas.microsoft.com/office/drawing/2014/main" id="{82801607-0439-8504-8034-2C3DE57B3EFB}"/>
              </a:ext>
            </a:extLst>
          </p:cNvPr>
          <p:cNvSpPr>
            <a:spLocks noGrp="1"/>
          </p:cNvSpPr>
          <p:nvPr>
            <p:ph type="title"/>
          </p:nvPr>
        </p:nvSpPr>
        <p:spPr/>
        <p:txBody>
          <a:bodyPr/>
          <a:lstStyle/>
          <a:p>
            <a:r>
              <a:rPr lang="en-US" dirty="0"/>
              <a:t>Particle tracking simulations for the RCS chain</a:t>
            </a:r>
            <a:endParaRPr lang="en-GB" dirty="0"/>
          </a:p>
        </p:txBody>
      </p:sp>
      <p:pic>
        <p:nvPicPr>
          <p:cNvPr id="6" name="Picture 5">
            <a:extLst>
              <a:ext uri="{FF2B5EF4-FFF2-40B4-BE49-F238E27FC236}">
                <a16:creationId xmlns:a16="http://schemas.microsoft.com/office/drawing/2014/main" id="{98F660CE-ED0B-59FF-A16A-07AE93018BA8}"/>
              </a:ext>
            </a:extLst>
          </p:cNvPr>
          <p:cNvPicPr/>
          <p:nvPr/>
        </p:nvPicPr>
        <p:blipFill>
          <a:blip r:embed="rId3"/>
          <a:srcRect r="48538"/>
          <a:stretch/>
        </p:blipFill>
        <p:spPr>
          <a:xfrm>
            <a:off x="8017918" y="1492943"/>
            <a:ext cx="3940221" cy="4972515"/>
          </a:xfrm>
          <a:prstGeom prst="rect">
            <a:avLst/>
          </a:prstGeom>
          <a:ln w="0">
            <a:noFill/>
          </a:ln>
        </p:spPr>
      </p:pic>
      <p:sp>
        <p:nvSpPr>
          <p:cNvPr id="7" name="Freeform: Shape 6">
            <a:extLst>
              <a:ext uri="{FF2B5EF4-FFF2-40B4-BE49-F238E27FC236}">
                <a16:creationId xmlns:a16="http://schemas.microsoft.com/office/drawing/2014/main" id="{028C6FFC-88DE-CDEF-5DFC-FC96C6925B77}"/>
              </a:ext>
            </a:extLst>
          </p:cNvPr>
          <p:cNvSpPr/>
          <p:nvPr/>
        </p:nvSpPr>
        <p:spPr>
          <a:xfrm>
            <a:off x="7355931" y="3677982"/>
            <a:ext cx="1417956" cy="1482970"/>
          </a:xfrm>
          <a:custGeom>
            <a:avLst/>
            <a:gdLst/>
            <a:ahLst/>
            <a:cxnLst/>
            <a:rect l="0" t="0" r="r" b="b"/>
            <a:pathLst>
              <a:path w="3895" h="1076" fill="none">
                <a:moveTo>
                  <a:pt x="0" y="1076"/>
                </a:moveTo>
                <a:lnTo>
                  <a:pt x="3895" y="0"/>
                </a:lnTo>
              </a:path>
            </a:pathLst>
          </a:custGeom>
          <a:ln w="0">
            <a:solidFill>
              <a:srgbClr val="3465A4"/>
            </a:solidFill>
            <a:tailEnd type="triangle" w="med" len="med"/>
          </a:ln>
        </p:spPr>
        <p:txBody>
          <a:bodyPr/>
          <a:lstStyle/>
          <a:p>
            <a:endParaRPr lang="fr-FR"/>
          </a:p>
        </p:txBody>
      </p:sp>
      <p:sp>
        <p:nvSpPr>
          <p:cNvPr id="8" name="Freeform: Shape 7">
            <a:extLst>
              <a:ext uri="{FF2B5EF4-FFF2-40B4-BE49-F238E27FC236}">
                <a16:creationId xmlns:a16="http://schemas.microsoft.com/office/drawing/2014/main" id="{151A1AE1-E5A6-62CA-357E-BE312D2056C7}"/>
              </a:ext>
            </a:extLst>
          </p:cNvPr>
          <p:cNvSpPr/>
          <p:nvPr/>
        </p:nvSpPr>
        <p:spPr>
          <a:xfrm>
            <a:off x="7824789" y="4767942"/>
            <a:ext cx="785811" cy="1201058"/>
          </a:xfrm>
          <a:custGeom>
            <a:avLst/>
            <a:gdLst/>
            <a:ahLst/>
            <a:cxnLst/>
            <a:rect l="0" t="0" r="r" b="b"/>
            <a:pathLst>
              <a:path w="6871" h="449" fill="none">
                <a:moveTo>
                  <a:pt x="0" y="449"/>
                </a:moveTo>
                <a:lnTo>
                  <a:pt x="6871" y="0"/>
                </a:lnTo>
              </a:path>
            </a:pathLst>
          </a:custGeom>
          <a:ln w="0">
            <a:solidFill>
              <a:srgbClr val="3465A4"/>
            </a:solidFill>
            <a:tailEnd type="triangle" w="med" len="med"/>
          </a:ln>
        </p:spPr>
        <p:txBody>
          <a:bodyPr/>
          <a:lstStyle/>
          <a:p>
            <a:endParaRPr lang="fr-FR"/>
          </a:p>
        </p:txBody>
      </p:sp>
      <p:sp>
        <p:nvSpPr>
          <p:cNvPr id="9" name="TextBox 8">
            <a:extLst>
              <a:ext uri="{FF2B5EF4-FFF2-40B4-BE49-F238E27FC236}">
                <a16:creationId xmlns:a16="http://schemas.microsoft.com/office/drawing/2014/main" id="{E7A16F07-8344-B7B3-C8AD-52169C331614}"/>
              </a:ext>
            </a:extLst>
          </p:cNvPr>
          <p:cNvSpPr txBox="1"/>
          <p:nvPr/>
        </p:nvSpPr>
        <p:spPr>
          <a:xfrm>
            <a:off x="5721669" y="5684827"/>
            <a:ext cx="2103120" cy="529560"/>
          </a:xfrm>
          <a:prstGeom prst="rect">
            <a:avLst/>
          </a:prstGeom>
          <a:solidFill>
            <a:srgbClr val="FFFFFF"/>
          </a:solidFill>
          <a:ln w="12600">
            <a:solidFill>
              <a:srgbClr val="000000"/>
            </a:solidFill>
            <a:round/>
          </a:ln>
        </p:spPr>
        <p:txBody>
          <a:bodyPr lIns="96120" tIns="51120" rIns="96120" bIns="51120" anchor="t">
            <a:noAutofit/>
          </a:bodyPr>
          <a:lstStyle/>
          <a:p>
            <a:r>
              <a:rPr lang="en-US" sz="1400" b="0" strike="noStrike" spc="-1">
                <a:latin typeface="Fira Sans"/>
              </a:rPr>
              <a:t>Large horizontal bunch oscillation</a:t>
            </a:r>
            <a:endParaRPr lang="fr-FR" sz="1400" b="0" strike="noStrike" spc="-1">
              <a:latin typeface="Fira Sans"/>
            </a:endParaRPr>
          </a:p>
        </p:txBody>
      </p:sp>
      <p:sp>
        <p:nvSpPr>
          <p:cNvPr id="10" name="TextBox 9">
            <a:extLst>
              <a:ext uri="{FF2B5EF4-FFF2-40B4-BE49-F238E27FC236}">
                <a16:creationId xmlns:a16="http://schemas.microsoft.com/office/drawing/2014/main" id="{63339BD4-D413-0557-5E08-04121BD7D4F5}"/>
              </a:ext>
            </a:extLst>
          </p:cNvPr>
          <p:cNvSpPr txBox="1"/>
          <p:nvPr/>
        </p:nvSpPr>
        <p:spPr>
          <a:xfrm>
            <a:off x="5374819" y="4739333"/>
            <a:ext cx="2103120" cy="529560"/>
          </a:xfrm>
          <a:prstGeom prst="rect">
            <a:avLst/>
          </a:prstGeom>
          <a:solidFill>
            <a:srgbClr val="FFFFFF"/>
          </a:solidFill>
          <a:ln w="12600">
            <a:solidFill>
              <a:srgbClr val="000000"/>
            </a:solidFill>
            <a:round/>
          </a:ln>
        </p:spPr>
        <p:txBody>
          <a:bodyPr lIns="96120" tIns="51120" rIns="96120" bIns="51120" anchor="t">
            <a:noAutofit/>
          </a:bodyPr>
          <a:lstStyle/>
          <a:p>
            <a:r>
              <a:rPr lang="en-US" sz="1400" b="0" strike="noStrike" spc="-1">
                <a:latin typeface="Fira Sans"/>
              </a:rPr>
              <a:t>Transverse emittance blow-up in RCS 1</a:t>
            </a:r>
            <a:endParaRPr lang="fr-FR" sz="1400" b="0" strike="noStrike" spc="-1">
              <a:latin typeface="Fira Sans"/>
            </a:endParaRPr>
          </a:p>
        </p:txBody>
      </p:sp>
      <p:sp>
        <p:nvSpPr>
          <p:cNvPr id="12" name="Content Placeholder 1">
            <a:extLst>
              <a:ext uri="{FF2B5EF4-FFF2-40B4-BE49-F238E27FC236}">
                <a16:creationId xmlns:a16="http://schemas.microsoft.com/office/drawing/2014/main" id="{A9494915-FE51-474D-FE83-4015F6B0032C}"/>
              </a:ext>
            </a:extLst>
          </p:cNvPr>
          <p:cNvSpPr txBox="1">
            <a:spLocks/>
          </p:cNvSpPr>
          <p:nvPr/>
        </p:nvSpPr>
        <p:spPr>
          <a:xfrm>
            <a:off x="233860" y="1561669"/>
            <a:ext cx="6928941" cy="47404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Macroparticle tracking allows to simulate the effect of the RF cavities </a:t>
            </a:r>
            <a:r>
              <a:rPr lang="en-GB" dirty="0" err="1"/>
              <a:t>wakefield</a:t>
            </a:r>
            <a:r>
              <a:rPr lang="en-GB" dirty="0"/>
              <a:t> on the beam</a:t>
            </a:r>
          </a:p>
          <a:p>
            <a:pPr lvl="1"/>
            <a:r>
              <a:rPr lang="en-GB" dirty="0"/>
              <a:t>Simulations showed here only include the RF cavity </a:t>
            </a:r>
            <a:r>
              <a:rPr lang="en-GB" dirty="0" err="1"/>
              <a:t>wakefield</a:t>
            </a:r>
            <a:endParaRPr lang="en-GB" dirty="0"/>
          </a:p>
          <a:p>
            <a:r>
              <a:rPr lang="en-GB" dirty="0"/>
              <a:t>The large number of </a:t>
            </a:r>
            <a:r>
              <a:rPr lang="en-GB" b="1" dirty="0"/>
              <a:t>RF cavities </a:t>
            </a:r>
            <a:r>
              <a:rPr lang="en-GB" dirty="0"/>
              <a:t>create </a:t>
            </a:r>
            <a:r>
              <a:rPr lang="en-GB" b="1" dirty="0"/>
              <a:t>strong, short range </a:t>
            </a:r>
            <a:r>
              <a:rPr lang="en-GB" b="1" dirty="0" err="1"/>
              <a:t>wakefields</a:t>
            </a:r>
            <a:endParaRPr lang="en-GB" b="1" dirty="0"/>
          </a:p>
          <a:p>
            <a:r>
              <a:rPr lang="en-GB" dirty="0"/>
              <a:t>A fast transverse instability can develop in the RCS and generate emittance blow-up and beam losses</a:t>
            </a:r>
          </a:p>
          <a:p>
            <a:endParaRPr lang="en-GB" dirty="0"/>
          </a:p>
          <a:p>
            <a:endParaRPr lang="en-GB" dirty="0"/>
          </a:p>
          <a:p>
            <a:endParaRPr lang="en-GB" dirty="0"/>
          </a:p>
        </p:txBody>
      </p:sp>
      <p:sp>
        <p:nvSpPr>
          <p:cNvPr id="2" name="Date Placeholder 1">
            <a:extLst>
              <a:ext uri="{FF2B5EF4-FFF2-40B4-BE49-F238E27FC236}">
                <a16:creationId xmlns:a16="http://schemas.microsoft.com/office/drawing/2014/main" id="{027968D4-18C6-8530-85B8-962060653031}"/>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702636733"/>
      </p:ext>
    </p:extLst>
  </p:cSld>
  <p:clrMapOvr>
    <a:masterClrMapping/>
  </p:clrMapOvr>
  <mc:AlternateContent xmlns:mc="http://schemas.openxmlformats.org/markup-compatibility/2006">
    <mc:Choice xmlns:p14="http://schemas.microsoft.com/office/powerpoint/2010/main" Requires="p14">
      <p:transition spd="slow" p14:dur="2000" advTm="49129"/>
    </mc:Choice>
    <mc:Fallback>
      <p:transition spd="slow" advTm="491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7B78A7-915B-FFA0-A8B0-C5783075B3B8}"/>
              </a:ext>
            </a:extLst>
          </p:cNvPr>
          <p:cNvSpPr>
            <a:spLocks noGrp="1"/>
          </p:cNvSpPr>
          <p:nvPr>
            <p:ph idx="1"/>
          </p:nvPr>
        </p:nvSpPr>
        <p:spPr>
          <a:xfrm>
            <a:off x="281937" y="1529487"/>
            <a:ext cx="5814064" cy="4740410"/>
          </a:xfrm>
        </p:spPr>
        <p:txBody>
          <a:bodyPr/>
          <a:lstStyle/>
          <a:p>
            <a:r>
              <a:rPr lang="en-GB" dirty="0"/>
              <a:t>The large number of RF cavities create strong, short range </a:t>
            </a:r>
            <a:r>
              <a:rPr lang="en-GB" dirty="0" err="1"/>
              <a:t>wakefields</a:t>
            </a:r>
            <a:endParaRPr lang="en-GB" dirty="0"/>
          </a:p>
          <a:p>
            <a:r>
              <a:rPr lang="en-GB" dirty="0"/>
              <a:t>A fast transverse instability can develop in the RCS and generate emittance blow-up and beam losses</a:t>
            </a:r>
            <a:endParaRPr lang="en-US" dirty="0"/>
          </a:p>
          <a:p>
            <a:r>
              <a:rPr lang="en-GB" dirty="0"/>
              <a:t>Introducing </a:t>
            </a:r>
            <a:r>
              <a:rPr lang="en-GB" b="1" dirty="0"/>
              <a:t>positive chromaticity </a:t>
            </a:r>
            <a:r>
              <a:rPr lang="en-GB" dirty="0"/>
              <a:t>and a </a:t>
            </a:r>
            <a:r>
              <a:rPr lang="en-GB" b="1" dirty="0"/>
              <a:t>transverse damper can mitigate the instability</a:t>
            </a:r>
          </a:p>
          <a:p>
            <a:endParaRPr lang="en-GB" dirty="0"/>
          </a:p>
        </p:txBody>
      </p:sp>
      <p:sp>
        <p:nvSpPr>
          <p:cNvPr id="3" name="Footer Placeholder 2">
            <a:extLst>
              <a:ext uri="{FF2B5EF4-FFF2-40B4-BE49-F238E27FC236}">
                <a16:creationId xmlns:a16="http://schemas.microsoft.com/office/drawing/2014/main" id="{AD76B0AC-31D1-7FC4-90A9-8926668A5144}"/>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FACC925-6845-22AF-7E33-1B77E2FC4972}"/>
              </a:ext>
            </a:extLst>
          </p:cNvPr>
          <p:cNvSpPr>
            <a:spLocks noGrp="1"/>
          </p:cNvSpPr>
          <p:nvPr>
            <p:ph type="sldNum" sz="quarter" idx="12"/>
          </p:nvPr>
        </p:nvSpPr>
        <p:spPr/>
        <p:txBody>
          <a:bodyPr/>
          <a:lstStyle/>
          <a:p>
            <a:fld id="{005C7FBA-D4E9-46CA-9321-3ADA2E368FCD}" type="slidenum">
              <a:rPr lang="en-GB" smtClean="0"/>
              <a:pPr/>
              <a:t>25</a:t>
            </a:fld>
            <a:endParaRPr lang="en-GB"/>
          </a:p>
        </p:txBody>
      </p:sp>
      <p:sp>
        <p:nvSpPr>
          <p:cNvPr id="5" name="Title 4">
            <a:extLst>
              <a:ext uri="{FF2B5EF4-FFF2-40B4-BE49-F238E27FC236}">
                <a16:creationId xmlns:a16="http://schemas.microsoft.com/office/drawing/2014/main" id="{45A9549B-428B-9B4A-7BAE-EF450B728839}"/>
              </a:ext>
            </a:extLst>
          </p:cNvPr>
          <p:cNvSpPr>
            <a:spLocks noGrp="1"/>
          </p:cNvSpPr>
          <p:nvPr>
            <p:ph type="title"/>
          </p:nvPr>
        </p:nvSpPr>
        <p:spPr/>
        <p:txBody>
          <a:bodyPr/>
          <a:lstStyle/>
          <a:p>
            <a:r>
              <a:rPr lang="en-US" dirty="0"/>
              <a:t>Particle tracking simulations for the RCS chain</a:t>
            </a:r>
            <a:endParaRPr lang="en-GB" dirty="0"/>
          </a:p>
        </p:txBody>
      </p:sp>
      <p:pic>
        <p:nvPicPr>
          <p:cNvPr id="6" name="Picture 5">
            <a:extLst>
              <a:ext uri="{FF2B5EF4-FFF2-40B4-BE49-F238E27FC236}">
                <a16:creationId xmlns:a16="http://schemas.microsoft.com/office/drawing/2014/main" id="{6A3CABCA-CB94-F3DE-28BA-75CD69468773}"/>
              </a:ext>
            </a:extLst>
          </p:cNvPr>
          <p:cNvPicPr/>
          <p:nvPr/>
        </p:nvPicPr>
        <p:blipFill>
          <a:blip r:embed="rId2"/>
          <a:srcRect r="48536"/>
          <a:stretch/>
        </p:blipFill>
        <p:spPr>
          <a:xfrm>
            <a:off x="8417012" y="1600371"/>
            <a:ext cx="3565800" cy="4500000"/>
          </a:xfrm>
          <a:prstGeom prst="rect">
            <a:avLst/>
          </a:prstGeom>
          <a:ln w="0">
            <a:noFill/>
          </a:ln>
        </p:spPr>
      </p:pic>
      <p:sp>
        <p:nvSpPr>
          <p:cNvPr id="7" name="Straight Connector 6">
            <a:extLst>
              <a:ext uri="{FF2B5EF4-FFF2-40B4-BE49-F238E27FC236}">
                <a16:creationId xmlns:a16="http://schemas.microsoft.com/office/drawing/2014/main" id="{16E20F48-7BAE-C328-E3B9-77E31C331AB2}"/>
              </a:ext>
            </a:extLst>
          </p:cNvPr>
          <p:cNvSpPr/>
          <p:nvPr/>
        </p:nvSpPr>
        <p:spPr>
          <a:xfrm>
            <a:off x="8026400" y="3683000"/>
            <a:ext cx="1433530" cy="17252"/>
          </a:xfrm>
          <a:prstGeom prst="line">
            <a:avLst/>
          </a:prstGeom>
          <a:ln w="0">
            <a:solidFill>
              <a:srgbClr val="3465A4"/>
            </a:solidFill>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8" name="Straight Connector 7">
            <a:extLst>
              <a:ext uri="{FF2B5EF4-FFF2-40B4-BE49-F238E27FC236}">
                <a16:creationId xmlns:a16="http://schemas.microsoft.com/office/drawing/2014/main" id="{DD906F64-53AD-2D31-607A-2C44979A8803}"/>
              </a:ext>
            </a:extLst>
          </p:cNvPr>
          <p:cNvSpPr/>
          <p:nvPr/>
        </p:nvSpPr>
        <p:spPr>
          <a:xfrm flipV="1">
            <a:off x="6405332" y="4616811"/>
            <a:ext cx="2473560" cy="161640"/>
          </a:xfrm>
          <a:prstGeom prst="line">
            <a:avLst/>
          </a:prstGeom>
          <a:ln w="0">
            <a:solidFill>
              <a:srgbClr val="3465A4"/>
            </a:solidFill>
            <a:tailEnd type="triangle" w="med" len="med"/>
          </a:ln>
        </p:spPr>
        <p:style>
          <a:lnRef idx="0">
            <a:scrgbClr r="0" g="0" b="0"/>
          </a:lnRef>
          <a:fillRef idx="0">
            <a:scrgbClr r="0" g="0" b="0"/>
          </a:fillRef>
          <a:effectRef idx="0">
            <a:scrgbClr r="0" g="0" b="0"/>
          </a:effectRef>
          <a:fontRef idx="minor"/>
        </p:style>
        <p:txBody>
          <a:bodyPr/>
          <a:lstStyle/>
          <a:p>
            <a:endParaRPr lang="fr-FR"/>
          </a:p>
        </p:txBody>
      </p:sp>
      <p:sp>
        <p:nvSpPr>
          <p:cNvPr id="9" name="TextBox 8">
            <a:extLst>
              <a:ext uri="{FF2B5EF4-FFF2-40B4-BE49-F238E27FC236}">
                <a16:creationId xmlns:a16="http://schemas.microsoft.com/office/drawing/2014/main" id="{04845CAC-F308-09CB-46F8-D3E863B6397D}"/>
              </a:ext>
            </a:extLst>
          </p:cNvPr>
          <p:cNvSpPr txBox="1"/>
          <p:nvPr/>
        </p:nvSpPr>
        <p:spPr>
          <a:xfrm>
            <a:off x="6086051" y="4536820"/>
            <a:ext cx="2126034" cy="529560"/>
          </a:xfrm>
          <a:prstGeom prst="rect">
            <a:avLst/>
          </a:prstGeom>
          <a:solidFill>
            <a:srgbClr val="FFFFFF"/>
          </a:solidFill>
          <a:ln w="12600">
            <a:solidFill>
              <a:srgbClr val="000000"/>
            </a:solidFill>
            <a:round/>
          </a:ln>
        </p:spPr>
        <p:txBody>
          <a:bodyPr lIns="96120" tIns="51120" rIns="96120" bIns="51120" anchor="t">
            <a:noAutofit/>
          </a:bodyPr>
          <a:lstStyle/>
          <a:p>
            <a:r>
              <a:rPr lang="en-US" sz="1400" b="0" strike="noStrike" spc="-1">
                <a:latin typeface="Fira Sans"/>
              </a:rPr>
              <a:t>Transverse oscillations are damped</a:t>
            </a:r>
            <a:endParaRPr lang="fr-FR" sz="1400" b="0" strike="noStrike" spc="-1">
              <a:latin typeface="Fira Sans"/>
            </a:endParaRPr>
          </a:p>
        </p:txBody>
      </p:sp>
      <p:sp>
        <p:nvSpPr>
          <p:cNvPr id="10" name="TextBox 9">
            <a:extLst>
              <a:ext uri="{FF2B5EF4-FFF2-40B4-BE49-F238E27FC236}">
                <a16:creationId xmlns:a16="http://schemas.microsoft.com/office/drawing/2014/main" id="{21B02CDE-8D44-8B6A-FB7E-50ECD645772B}"/>
              </a:ext>
            </a:extLst>
          </p:cNvPr>
          <p:cNvSpPr txBox="1"/>
          <p:nvPr/>
        </p:nvSpPr>
        <p:spPr>
          <a:xfrm>
            <a:off x="6086051" y="3493972"/>
            <a:ext cx="2126034" cy="333000"/>
          </a:xfrm>
          <a:prstGeom prst="rect">
            <a:avLst/>
          </a:prstGeom>
          <a:solidFill>
            <a:srgbClr val="FFFFFF"/>
          </a:solidFill>
          <a:ln w="12600">
            <a:solidFill>
              <a:srgbClr val="000000"/>
            </a:solidFill>
            <a:round/>
          </a:ln>
        </p:spPr>
        <p:txBody>
          <a:bodyPr lIns="96120" tIns="51120" rIns="96120" bIns="51120" anchor="t">
            <a:noAutofit/>
          </a:bodyPr>
          <a:lstStyle/>
          <a:p>
            <a:r>
              <a:rPr lang="en-US" sz="1400" b="0" strike="noStrike" spc="-1">
                <a:latin typeface="Fira Sans"/>
              </a:rPr>
              <a:t>No emittance blow-up</a:t>
            </a:r>
            <a:endParaRPr lang="fr-FR" sz="1400" b="0" strike="noStrike" spc="-1">
              <a:latin typeface="Fira Sans"/>
            </a:endParaRPr>
          </a:p>
        </p:txBody>
      </p:sp>
      <p:sp>
        <p:nvSpPr>
          <p:cNvPr id="11" name="Content Placeholder 1">
            <a:extLst>
              <a:ext uri="{FF2B5EF4-FFF2-40B4-BE49-F238E27FC236}">
                <a16:creationId xmlns:a16="http://schemas.microsoft.com/office/drawing/2014/main" id="{8E5F4978-0C36-9BEE-C5D6-713116C79FFF}"/>
              </a:ext>
            </a:extLst>
          </p:cNvPr>
          <p:cNvSpPr txBox="1">
            <a:spLocks/>
          </p:cNvSpPr>
          <p:nvPr/>
        </p:nvSpPr>
        <p:spPr>
          <a:xfrm>
            <a:off x="-2801440" y="-1594407"/>
            <a:ext cx="6928941" cy="47404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endParaRPr lang="en-GB" dirty="0"/>
          </a:p>
          <a:p>
            <a:endParaRPr lang="en-GB" dirty="0"/>
          </a:p>
        </p:txBody>
      </p:sp>
      <p:sp>
        <p:nvSpPr>
          <p:cNvPr id="12" name="Date Placeholder 11">
            <a:extLst>
              <a:ext uri="{FF2B5EF4-FFF2-40B4-BE49-F238E27FC236}">
                <a16:creationId xmlns:a16="http://schemas.microsoft.com/office/drawing/2014/main" id="{08EF1A05-3C94-28A4-9CF4-1B68A82FE0E2}"/>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826125501"/>
      </p:ext>
    </p:extLst>
  </p:cSld>
  <p:clrMapOvr>
    <a:masterClrMapping/>
  </p:clrMapOvr>
  <mc:AlternateContent xmlns:mc="http://schemas.openxmlformats.org/markup-compatibility/2006">
    <mc:Choice xmlns:p14="http://schemas.microsoft.com/office/powerpoint/2010/main" Requires="p14">
      <p:transition spd="slow" p14:dur="2000" advTm="783"/>
    </mc:Choice>
    <mc:Fallback>
      <p:transition spd="slow" advTm="783"/>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EF9799-B124-DEDB-848A-B9D742630867}"/>
              </a:ext>
            </a:extLst>
          </p:cNvPr>
          <p:cNvSpPr>
            <a:spLocks noGrp="1"/>
          </p:cNvSpPr>
          <p:nvPr>
            <p:ph idx="1"/>
          </p:nvPr>
        </p:nvSpPr>
        <p:spPr>
          <a:xfrm>
            <a:off x="233861" y="1561669"/>
            <a:ext cx="5742346" cy="4740410"/>
          </a:xfrm>
        </p:spPr>
        <p:txBody>
          <a:bodyPr>
            <a:normAutofit lnSpcReduction="10000"/>
          </a:bodyPr>
          <a:lstStyle/>
          <a:p>
            <a:r>
              <a:rPr lang="en-GB" dirty="0"/>
              <a:t>The large number of RF cavities create strong, short range </a:t>
            </a:r>
            <a:r>
              <a:rPr lang="en-GB" dirty="0" err="1"/>
              <a:t>wakefields</a:t>
            </a:r>
            <a:endParaRPr lang="en-GB" dirty="0"/>
          </a:p>
          <a:p>
            <a:r>
              <a:rPr lang="en-GB" dirty="0"/>
              <a:t>A fast transverse instability can develop in the RCS and generate emittance blow-up and beam losses</a:t>
            </a:r>
          </a:p>
          <a:p>
            <a:r>
              <a:rPr lang="en-GB" dirty="0"/>
              <a:t>Introducing positive chromaticity and a transverse damper can mitigate the instability</a:t>
            </a:r>
          </a:p>
          <a:p>
            <a:endParaRPr lang="en-GB" dirty="0"/>
          </a:p>
          <a:p>
            <a:r>
              <a:rPr lang="en-GB" b="1" dirty="0"/>
              <a:t>Parametric</a:t>
            </a:r>
            <a:r>
              <a:rPr lang="en-GB" dirty="0"/>
              <a:t> tracking </a:t>
            </a:r>
            <a:r>
              <a:rPr lang="en-GB" b="1" dirty="0"/>
              <a:t>simulations</a:t>
            </a:r>
            <a:r>
              <a:rPr lang="en-GB" dirty="0"/>
              <a:t> were performed, investigating the impact of </a:t>
            </a:r>
            <a:r>
              <a:rPr lang="en-GB" b="1" dirty="0"/>
              <a:t>transverse damper, chromaticity</a:t>
            </a:r>
            <a:r>
              <a:rPr lang="en-GB" dirty="0"/>
              <a:t>, initial </a:t>
            </a:r>
            <a:r>
              <a:rPr lang="en-GB" b="1" dirty="0"/>
              <a:t>beam offset </a:t>
            </a:r>
            <a:r>
              <a:rPr lang="en-GB" dirty="0"/>
              <a:t>or </a:t>
            </a:r>
            <a:r>
              <a:rPr lang="en-GB" b="1" dirty="0"/>
              <a:t>RF cavity </a:t>
            </a:r>
            <a:r>
              <a:rPr lang="en-GB" dirty="0"/>
              <a:t>type</a:t>
            </a:r>
          </a:p>
          <a:p>
            <a:endParaRPr lang="en-GB" dirty="0"/>
          </a:p>
        </p:txBody>
      </p:sp>
      <p:sp>
        <p:nvSpPr>
          <p:cNvPr id="3" name="Footer Placeholder 2">
            <a:extLst>
              <a:ext uri="{FF2B5EF4-FFF2-40B4-BE49-F238E27FC236}">
                <a16:creationId xmlns:a16="http://schemas.microsoft.com/office/drawing/2014/main" id="{9FAE374B-02E1-CD97-9AA1-0227B6409710}"/>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8A437B3-74CC-60C7-6A9C-6655EA5F0274}"/>
              </a:ext>
            </a:extLst>
          </p:cNvPr>
          <p:cNvSpPr>
            <a:spLocks noGrp="1"/>
          </p:cNvSpPr>
          <p:nvPr>
            <p:ph type="sldNum" sz="quarter" idx="12"/>
          </p:nvPr>
        </p:nvSpPr>
        <p:spPr/>
        <p:txBody>
          <a:bodyPr/>
          <a:lstStyle/>
          <a:p>
            <a:fld id="{005C7FBA-D4E9-46CA-9321-3ADA2E368FCD}" type="slidenum">
              <a:rPr lang="en-GB" smtClean="0"/>
              <a:pPr/>
              <a:t>26</a:t>
            </a:fld>
            <a:endParaRPr lang="en-GB"/>
          </a:p>
        </p:txBody>
      </p:sp>
      <p:sp>
        <p:nvSpPr>
          <p:cNvPr id="5" name="Title 4">
            <a:extLst>
              <a:ext uri="{FF2B5EF4-FFF2-40B4-BE49-F238E27FC236}">
                <a16:creationId xmlns:a16="http://schemas.microsoft.com/office/drawing/2014/main" id="{BE37AEC7-508C-0AE9-7EAB-B4D9FB8353FC}"/>
              </a:ext>
            </a:extLst>
          </p:cNvPr>
          <p:cNvSpPr>
            <a:spLocks noGrp="1"/>
          </p:cNvSpPr>
          <p:nvPr>
            <p:ph type="title"/>
          </p:nvPr>
        </p:nvSpPr>
        <p:spPr/>
        <p:txBody>
          <a:bodyPr/>
          <a:lstStyle/>
          <a:p>
            <a:r>
              <a:rPr lang="en-US" dirty="0"/>
              <a:t>Impact of the different type of</a:t>
            </a:r>
            <a:br>
              <a:rPr lang="en-US" dirty="0"/>
            </a:br>
            <a:r>
              <a:rPr lang="en-US" dirty="0"/>
              <a:t>RF cavities</a:t>
            </a:r>
            <a:endParaRPr lang="en-GB" dirty="0"/>
          </a:p>
        </p:txBody>
      </p:sp>
      <p:pic>
        <p:nvPicPr>
          <p:cNvPr id="8" name="Picture 7">
            <a:extLst>
              <a:ext uri="{FF2B5EF4-FFF2-40B4-BE49-F238E27FC236}">
                <a16:creationId xmlns:a16="http://schemas.microsoft.com/office/drawing/2014/main" id="{FD36D8CA-B9BA-061A-680C-912911BA3502}"/>
              </a:ext>
            </a:extLst>
          </p:cNvPr>
          <p:cNvPicPr>
            <a:picLocks noChangeAspect="1"/>
          </p:cNvPicPr>
          <p:nvPr/>
        </p:nvPicPr>
        <p:blipFill>
          <a:blip r:embed="rId3">
            <a:lum/>
            <a:alphaModFix/>
          </a:blip>
          <a:srcRect/>
          <a:stretch>
            <a:fillRect/>
          </a:stretch>
        </p:blipFill>
        <p:spPr>
          <a:xfrm>
            <a:off x="5976207" y="1733805"/>
            <a:ext cx="3391200" cy="2160000"/>
          </a:xfrm>
          <a:prstGeom prst="rect">
            <a:avLst/>
          </a:prstGeom>
          <a:noFill/>
          <a:ln>
            <a:noFill/>
          </a:ln>
        </p:spPr>
      </p:pic>
      <p:pic>
        <p:nvPicPr>
          <p:cNvPr id="9" name="Picture 8">
            <a:extLst>
              <a:ext uri="{FF2B5EF4-FFF2-40B4-BE49-F238E27FC236}">
                <a16:creationId xmlns:a16="http://schemas.microsoft.com/office/drawing/2014/main" id="{4A948FCF-241F-1184-8D82-41F5AA2CA823}"/>
              </a:ext>
            </a:extLst>
          </p:cNvPr>
          <p:cNvPicPr>
            <a:picLocks noChangeAspect="1"/>
          </p:cNvPicPr>
          <p:nvPr/>
        </p:nvPicPr>
        <p:blipFill>
          <a:blip r:embed="rId4">
            <a:lum/>
            <a:alphaModFix/>
          </a:blip>
          <a:srcRect/>
          <a:stretch>
            <a:fillRect/>
          </a:stretch>
        </p:blipFill>
        <p:spPr>
          <a:xfrm>
            <a:off x="8801521" y="1733805"/>
            <a:ext cx="3390479" cy="2160000"/>
          </a:xfrm>
          <a:prstGeom prst="rect">
            <a:avLst/>
          </a:prstGeom>
          <a:noFill/>
          <a:ln>
            <a:noFill/>
          </a:ln>
        </p:spPr>
      </p:pic>
      <p:sp>
        <p:nvSpPr>
          <p:cNvPr id="10" name="TextBox 9">
            <a:extLst>
              <a:ext uri="{FF2B5EF4-FFF2-40B4-BE49-F238E27FC236}">
                <a16:creationId xmlns:a16="http://schemas.microsoft.com/office/drawing/2014/main" id="{E1287367-F4FA-1E75-DFB8-55457EC8200B}"/>
              </a:ext>
            </a:extLst>
          </p:cNvPr>
          <p:cNvSpPr txBox="1"/>
          <p:nvPr/>
        </p:nvSpPr>
        <p:spPr>
          <a:xfrm>
            <a:off x="6662057" y="1510966"/>
            <a:ext cx="1920190" cy="316080"/>
          </a:xfrm>
          <a:prstGeom prst="rect">
            <a:avLst/>
          </a:prstGeom>
          <a:noFill/>
          <a:ln w="12600">
            <a:solidFill>
              <a:srgbClr val="000000"/>
            </a:solidFill>
            <a:prstDash val="solid"/>
          </a:ln>
        </p:spPr>
        <p:txBody>
          <a:bodyPr vert="horz" wrap="square" lIns="96120" tIns="51120" rIns="96120" bIns="51120"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Chromaticity Q’=0</a:t>
            </a:r>
          </a:p>
        </p:txBody>
      </p:sp>
      <p:sp>
        <p:nvSpPr>
          <p:cNvPr id="11" name="TextBox 10">
            <a:extLst>
              <a:ext uri="{FF2B5EF4-FFF2-40B4-BE49-F238E27FC236}">
                <a16:creationId xmlns:a16="http://schemas.microsoft.com/office/drawing/2014/main" id="{D1FA487A-C2ED-6799-4556-81FF82BC1FB4}"/>
              </a:ext>
            </a:extLst>
          </p:cNvPr>
          <p:cNvSpPr txBox="1"/>
          <p:nvPr/>
        </p:nvSpPr>
        <p:spPr>
          <a:xfrm>
            <a:off x="9530151" y="1510966"/>
            <a:ext cx="1920190" cy="316080"/>
          </a:xfrm>
          <a:prstGeom prst="rect">
            <a:avLst/>
          </a:prstGeom>
          <a:noFill/>
          <a:ln w="12600">
            <a:solidFill>
              <a:srgbClr val="000000"/>
            </a:solidFill>
            <a:prstDash val="solid"/>
          </a:ln>
        </p:spPr>
        <p:txBody>
          <a:bodyPr vert="horz" wrap="square" lIns="96120" tIns="51120" rIns="96120" bIns="51120"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Chromaticity Q’=+20</a:t>
            </a:r>
          </a:p>
        </p:txBody>
      </p:sp>
      <p:pic>
        <p:nvPicPr>
          <p:cNvPr id="12" name="Picture 11">
            <a:extLst>
              <a:ext uri="{FF2B5EF4-FFF2-40B4-BE49-F238E27FC236}">
                <a16:creationId xmlns:a16="http://schemas.microsoft.com/office/drawing/2014/main" id="{E631265F-C982-D506-4E38-5E59ABD5F7E1}"/>
              </a:ext>
            </a:extLst>
          </p:cNvPr>
          <p:cNvPicPr>
            <a:picLocks noChangeAspect="1"/>
          </p:cNvPicPr>
          <p:nvPr/>
        </p:nvPicPr>
        <p:blipFill>
          <a:blip r:embed="rId5">
            <a:lum/>
            <a:alphaModFix/>
          </a:blip>
          <a:srcRect/>
          <a:stretch>
            <a:fillRect/>
          </a:stretch>
        </p:blipFill>
        <p:spPr>
          <a:xfrm>
            <a:off x="8801521" y="3785806"/>
            <a:ext cx="3390479" cy="2160000"/>
          </a:xfrm>
          <a:prstGeom prst="rect">
            <a:avLst/>
          </a:prstGeom>
          <a:noFill/>
          <a:ln>
            <a:noFill/>
          </a:ln>
        </p:spPr>
      </p:pic>
      <p:sp>
        <p:nvSpPr>
          <p:cNvPr id="7" name="TextBox 6">
            <a:extLst>
              <a:ext uri="{FF2B5EF4-FFF2-40B4-BE49-F238E27FC236}">
                <a16:creationId xmlns:a16="http://schemas.microsoft.com/office/drawing/2014/main" id="{8F285D7F-6CF7-655F-3A21-65C8CF18200C}"/>
              </a:ext>
            </a:extLst>
          </p:cNvPr>
          <p:cNvSpPr txBox="1"/>
          <p:nvPr/>
        </p:nvSpPr>
        <p:spPr>
          <a:xfrm>
            <a:off x="6096000" y="4333352"/>
            <a:ext cx="2705521" cy="1048810"/>
          </a:xfrm>
          <a:prstGeom prst="rect">
            <a:avLst/>
          </a:prstGeom>
          <a:solidFill>
            <a:srgbClr val="FFFFFF"/>
          </a:solidFill>
          <a:ln w="12600">
            <a:solidFill>
              <a:srgbClr val="000000"/>
            </a:solidFill>
            <a:round/>
          </a:ln>
        </p:spPr>
        <p:txBody>
          <a:bodyPr lIns="96120" tIns="51120" rIns="96120" bIns="51120" anchor="t">
            <a:noAutofit/>
          </a:bodyPr>
          <a:lstStyle/>
          <a:p>
            <a:pPr>
              <a:lnSpc>
                <a:spcPct val="100000"/>
              </a:lnSpc>
              <a:buNone/>
            </a:pPr>
            <a:r>
              <a:rPr lang="en-US" sz="1400" b="0" strike="noStrike" spc="-1" dirty="0">
                <a:latin typeface="Fira Sans"/>
              </a:rPr>
              <a:t>Heatmap of emittance growth through the RCS chain, scanning  transverse damping time and bunch offset</a:t>
            </a:r>
            <a:endParaRPr lang="fr-FR" sz="1400" b="0" strike="noStrike" spc="-1" dirty="0">
              <a:latin typeface="Fira Sans"/>
            </a:endParaRPr>
          </a:p>
        </p:txBody>
      </p:sp>
      <p:sp>
        <p:nvSpPr>
          <p:cNvPr id="6" name="TextBox 5">
            <a:extLst>
              <a:ext uri="{FF2B5EF4-FFF2-40B4-BE49-F238E27FC236}">
                <a16:creationId xmlns:a16="http://schemas.microsoft.com/office/drawing/2014/main" id="{173DF6E1-2EE6-DD36-FCC2-CF1CFADB4677}"/>
              </a:ext>
            </a:extLst>
          </p:cNvPr>
          <p:cNvSpPr txBox="1"/>
          <p:nvPr/>
        </p:nvSpPr>
        <p:spPr>
          <a:xfrm>
            <a:off x="8108302" y="3054070"/>
            <a:ext cx="1667188" cy="369332"/>
          </a:xfrm>
          <a:prstGeom prst="rect">
            <a:avLst/>
          </a:prstGeom>
          <a:solidFill>
            <a:schemeClr val="bg1"/>
          </a:solidFill>
          <a:ln>
            <a:solidFill>
              <a:schemeClr val="tx1"/>
            </a:solidFill>
          </a:ln>
        </p:spPr>
        <p:txBody>
          <a:bodyPr wrap="none" rtlCol="0">
            <a:spAutoFit/>
          </a:bodyPr>
          <a:lstStyle/>
          <a:p>
            <a:r>
              <a:rPr lang="en-US" dirty="0"/>
              <a:t>Low Loss cavity</a:t>
            </a:r>
            <a:endParaRPr lang="en-GB" dirty="0"/>
          </a:p>
        </p:txBody>
      </p:sp>
      <p:sp>
        <p:nvSpPr>
          <p:cNvPr id="13" name="TextBox 12">
            <a:extLst>
              <a:ext uri="{FF2B5EF4-FFF2-40B4-BE49-F238E27FC236}">
                <a16:creationId xmlns:a16="http://schemas.microsoft.com/office/drawing/2014/main" id="{9AB56944-D991-B6DD-1B51-A489689CD1E1}"/>
              </a:ext>
            </a:extLst>
          </p:cNvPr>
          <p:cNvSpPr txBox="1"/>
          <p:nvPr/>
        </p:nvSpPr>
        <p:spPr>
          <a:xfrm>
            <a:off x="8438264" y="5761140"/>
            <a:ext cx="1337226" cy="369332"/>
          </a:xfrm>
          <a:prstGeom prst="rect">
            <a:avLst/>
          </a:prstGeom>
          <a:solidFill>
            <a:schemeClr val="bg1"/>
          </a:solidFill>
          <a:ln>
            <a:solidFill>
              <a:schemeClr val="tx1"/>
            </a:solidFill>
          </a:ln>
        </p:spPr>
        <p:txBody>
          <a:bodyPr wrap="none" rtlCol="0">
            <a:spAutoFit/>
          </a:bodyPr>
          <a:lstStyle/>
          <a:p>
            <a:r>
              <a:rPr lang="en-US" dirty="0"/>
              <a:t>TESLA cavity</a:t>
            </a:r>
            <a:endParaRPr lang="en-GB" dirty="0"/>
          </a:p>
        </p:txBody>
      </p:sp>
      <p:sp>
        <p:nvSpPr>
          <p:cNvPr id="14" name="Date Placeholder 13">
            <a:extLst>
              <a:ext uri="{FF2B5EF4-FFF2-40B4-BE49-F238E27FC236}">
                <a16:creationId xmlns:a16="http://schemas.microsoft.com/office/drawing/2014/main" id="{D5E836A4-0388-9ABD-8E6E-5F5B8409CA31}"/>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2005675784"/>
      </p:ext>
    </p:extLst>
  </p:cSld>
  <p:clrMapOvr>
    <a:masterClrMapping/>
  </p:clrMapOvr>
  <mc:AlternateContent xmlns:mc="http://schemas.openxmlformats.org/markup-compatibility/2006">
    <mc:Choice xmlns:p14="http://schemas.microsoft.com/office/powerpoint/2010/main" Requires="p14">
      <p:transition spd="slow" p14:dur="2000" advTm="121080"/>
    </mc:Choice>
    <mc:Fallback>
      <p:transition spd="slow" advTm="1210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11C05B-0137-1889-19DA-D3D17AF6DCBF}"/>
              </a:ext>
            </a:extLst>
          </p:cNvPr>
          <p:cNvSpPr>
            <a:spLocks noGrp="1"/>
          </p:cNvSpPr>
          <p:nvPr>
            <p:ph idx="1"/>
          </p:nvPr>
        </p:nvSpPr>
        <p:spPr>
          <a:xfrm>
            <a:off x="233862" y="1859973"/>
            <a:ext cx="7778991" cy="4442106"/>
          </a:xfrm>
        </p:spPr>
        <p:txBody>
          <a:bodyPr/>
          <a:lstStyle/>
          <a:p>
            <a:r>
              <a:rPr lang="en-GB" dirty="0"/>
              <a:t>Short bunch length </a:t>
            </a:r>
            <a:r>
              <a:rPr lang="en-GB" b="1" dirty="0" err="1"/>
              <a:t>σ</a:t>
            </a:r>
            <a:r>
              <a:rPr lang="en-GB" b="1" baseline="-25000" dirty="0" err="1"/>
              <a:t>z</a:t>
            </a:r>
            <a:r>
              <a:rPr lang="en-GB" b="1" dirty="0"/>
              <a:t>=1.5 mm</a:t>
            </a:r>
            <a:r>
              <a:rPr lang="en-GB" dirty="0"/>
              <a:t> and large </a:t>
            </a:r>
            <a:r>
              <a:rPr lang="en-GB" b="1" dirty="0" err="1"/>
              <a:t>Δp</a:t>
            </a:r>
            <a:r>
              <a:rPr lang="en-GB" b="1" dirty="0"/>
              <a:t>/p</a:t>
            </a:r>
            <a:r>
              <a:rPr lang="en-GB" b="1" baseline="-25000" dirty="0"/>
              <a:t>0</a:t>
            </a:r>
            <a:r>
              <a:rPr lang="en-GB" b="1" dirty="0"/>
              <a:t> = 10</a:t>
            </a:r>
            <a:r>
              <a:rPr lang="en-GB" b="1" baseline="30000" dirty="0"/>
              <a:t>-3</a:t>
            </a:r>
          </a:p>
          <a:p>
            <a:pPr lvl="1"/>
            <a:r>
              <a:rPr lang="en-GB" dirty="0"/>
              <a:t>Very large RF voltage would be needed, even with small slippage factor (GV range with η ~ 10</a:t>
            </a:r>
            <a:r>
              <a:rPr lang="en-GB" baseline="30000" dirty="0"/>
              <a:t>-6</a:t>
            </a:r>
            <a:r>
              <a:rPr lang="en-GB" dirty="0"/>
              <a:t>) </a:t>
            </a:r>
            <a:br>
              <a:rPr lang="en-GB" dirty="0"/>
            </a:br>
            <a:r>
              <a:rPr lang="en-GB" dirty="0"/>
              <a:t>→ unpractical</a:t>
            </a:r>
          </a:p>
          <a:p>
            <a:pPr lvl="1"/>
            <a:r>
              <a:rPr lang="en-GB" dirty="0"/>
              <a:t>Operation with minimal RF (to compensate synchrotron radiation losses) is foreseen. It implies correcting</a:t>
            </a:r>
            <a:br>
              <a:rPr lang="en-GB" dirty="0"/>
            </a:br>
            <a:r>
              <a:rPr lang="el-GR" dirty="0"/>
              <a:t>η</a:t>
            </a:r>
            <a:r>
              <a:rPr lang="en-US" dirty="0"/>
              <a:t> </a:t>
            </a:r>
            <a:r>
              <a:rPr lang="en-GB" dirty="0"/>
              <a:t>to zero to obtain an isochronous ring</a:t>
            </a:r>
          </a:p>
          <a:p>
            <a:r>
              <a:rPr lang="en-GB" dirty="0"/>
              <a:t>Resistive wall would be the main contributor to transverse impedance</a:t>
            </a:r>
          </a:p>
          <a:p>
            <a:r>
              <a:rPr lang="en-GB" b="1" dirty="0"/>
              <a:t>Tungsten liner </a:t>
            </a:r>
            <a:r>
              <a:rPr lang="en-GB" dirty="0"/>
              <a:t>is required to shield the superconducting coils from muon decay products</a:t>
            </a:r>
          </a:p>
          <a:p>
            <a:endParaRPr lang="en-GB" dirty="0"/>
          </a:p>
        </p:txBody>
      </p:sp>
      <p:sp>
        <p:nvSpPr>
          <p:cNvPr id="3" name="Footer Placeholder 2">
            <a:extLst>
              <a:ext uri="{FF2B5EF4-FFF2-40B4-BE49-F238E27FC236}">
                <a16:creationId xmlns:a16="http://schemas.microsoft.com/office/drawing/2014/main" id="{AA747D30-1C81-365B-F033-B5CE086641BF}"/>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C4307024-8AAD-7D0F-6775-691C1BC21950}"/>
              </a:ext>
            </a:extLst>
          </p:cNvPr>
          <p:cNvSpPr>
            <a:spLocks noGrp="1"/>
          </p:cNvSpPr>
          <p:nvPr>
            <p:ph type="sldNum" sz="quarter" idx="12"/>
          </p:nvPr>
        </p:nvSpPr>
        <p:spPr/>
        <p:txBody>
          <a:bodyPr/>
          <a:lstStyle/>
          <a:p>
            <a:fld id="{005C7FBA-D4E9-46CA-9321-3ADA2E368FCD}" type="slidenum">
              <a:rPr lang="en-GB" smtClean="0"/>
              <a:pPr/>
              <a:t>27</a:t>
            </a:fld>
            <a:endParaRPr lang="en-GB"/>
          </a:p>
        </p:txBody>
      </p:sp>
      <p:sp>
        <p:nvSpPr>
          <p:cNvPr id="5" name="Title 4">
            <a:extLst>
              <a:ext uri="{FF2B5EF4-FFF2-40B4-BE49-F238E27FC236}">
                <a16:creationId xmlns:a16="http://schemas.microsoft.com/office/drawing/2014/main" id="{5AA2ABBB-0B70-D521-89F6-7DB400852A41}"/>
              </a:ext>
            </a:extLst>
          </p:cNvPr>
          <p:cNvSpPr>
            <a:spLocks noGrp="1"/>
          </p:cNvSpPr>
          <p:nvPr>
            <p:ph type="title"/>
          </p:nvPr>
        </p:nvSpPr>
        <p:spPr/>
        <p:txBody>
          <a:bodyPr/>
          <a:lstStyle/>
          <a:p>
            <a:r>
              <a:rPr lang="en-US" dirty="0"/>
              <a:t>Collective effects challenges for the 10 TeV collider</a:t>
            </a:r>
            <a:endParaRPr lang="en-GB" dirty="0"/>
          </a:p>
        </p:txBody>
      </p:sp>
      <p:pic>
        <p:nvPicPr>
          <p:cNvPr id="8" name="Picture 7">
            <a:extLst>
              <a:ext uri="{FF2B5EF4-FFF2-40B4-BE49-F238E27FC236}">
                <a16:creationId xmlns:a16="http://schemas.microsoft.com/office/drawing/2014/main" id="{5348B0F0-762F-D0C5-4E17-D11B0D53D8AB}"/>
              </a:ext>
            </a:extLst>
          </p:cNvPr>
          <p:cNvPicPr>
            <a:picLocks noChangeAspect="1"/>
          </p:cNvPicPr>
          <p:nvPr/>
        </p:nvPicPr>
        <p:blipFill>
          <a:blip r:embed="rId2">
            <a:lum/>
            <a:alphaModFix/>
          </a:blip>
          <a:srcRect/>
          <a:stretch>
            <a:fillRect/>
          </a:stretch>
        </p:blipFill>
        <p:spPr>
          <a:xfrm>
            <a:off x="7648240" y="2617060"/>
            <a:ext cx="4433760" cy="2502000"/>
          </a:xfrm>
          <a:prstGeom prst="rect">
            <a:avLst/>
          </a:prstGeom>
          <a:noFill/>
          <a:ln w="0">
            <a:solidFill>
              <a:srgbClr val="000000"/>
            </a:solidFill>
            <a:prstDash val="solid"/>
          </a:ln>
        </p:spPr>
      </p:pic>
      <p:sp>
        <p:nvSpPr>
          <p:cNvPr id="9" name="TextBox 8">
            <a:extLst>
              <a:ext uri="{FF2B5EF4-FFF2-40B4-BE49-F238E27FC236}">
                <a16:creationId xmlns:a16="http://schemas.microsoft.com/office/drawing/2014/main" id="{32C9E552-A462-80B3-53AE-084F127BE1EF}"/>
              </a:ext>
            </a:extLst>
          </p:cNvPr>
          <p:cNvSpPr txBox="1"/>
          <p:nvPr/>
        </p:nvSpPr>
        <p:spPr>
          <a:xfrm>
            <a:off x="11025595" y="4780838"/>
            <a:ext cx="1002084" cy="275545"/>
          </a:xfrm>
          <a:prstGeom prst="rect">
            <a:avLst/>
          </a:prstGeom>
          <a:solidFill>
            <a:srgbClr val="FFFFFF"/>
          </a:solid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1200" b="0" i="1" u="none" strike="noStrike" kern="1200" cap="none" dirty="0">
                <a:ln>
                  <a:noFill/>
                </a:ln>
                <a:latin typeface="Fira Sans" pitchFamily="34"/>
                <a:ea typeface="Noto Sans CJK SC" pitchFamily="2"/>
                <a:cs typeface="FreeSans" pitchFamily="2"/>
                <a:hlinkClick r:id="rId3"/>
              </a:rPr>
              <a:t>D. </a:t>
            </a:r>
            <a:r>
              <a:rPr lang="en-US" sz="1200" b="0" i="1" u="none" strike="noStrike" kern="1200" cap="none" dirty="0" err="1">
                <a:ln>
                  <a:noFill/>
                </a:ln>
                <a:latin typeface="Fira Sans" pitchFamily="34"/>
                <a:ea typeface="Noto Sans CJK SC" pitchFamily="2"/>
                <a:cs typeface="FreeSans" pitchFamily="2"/>
                <a:hlinkClick r:id="rId3"/>
              </a:rPr>
              <a:t>Calzolari</a:t>
            </a:r>
            <a:endParaRPr lang="en-US" sz="1200" b="0" i="1" u="none" strike="noStrike" kern="1200" cap="none" dirty="0">
              <a:ln>
                <a:noFill/>
              </a:ln>
              <a:latin typeface="Fira Sans" pitchFamily="34"/>
              <a:ea typeface="Noto Sans CJK SC" pitchFamily="2"/>
              <a:cs typeface="FreeSans" pitchFamily="2"/>
            </a:endParaRPr>
          </a:p>
        </p:txBody>
      </p:sp>
      <p:sp>
        <p:nvSpPr>
          <p:cNvPr id="6" name="Date Placeholder 5">
            <a:extLst>
              <a:ext uri="{FF2B5EF4-FFF2-40B4-BE49-F238E27FC236}">
                <a16:creationId xmlns:a16="http://schemas.microsoft.com/office/drawing/2014/main" id="{7EFE5C17-3D90-1354-EC02-23AF0200E2EF}"/>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302925650"/>
      </p:ext>
    </p:extLst>
  </p:cSld>
  <p:clrMapOvr>
    <a:masterClrMapping/>
  </p:clrMapOvr>
  <mc:AlternateContent xmlns:mc="http://schemas.openxmlformats.org/markup-compatibility/2006">
    <mc:Choice xmlns:p14="http://schemas.microsoft.com/office/powerpoint/2010/main" Requires="p14">
      <p:transition spd="slow" p14:dur="2000" advTm="155466"/>
    </mc:Choice>
    <mc:Fallback>
      <p:transition spd="slow" advTm="155466"/>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a graph of a graph&#10;&#10;AI-generated content may be incorrect.">
            <a:extLst>
              <a:ext uri="{FF2B5EF4-FFF2-40B4-BE49-F238E27FC236}">
                <a16:creationId xmlns:a16="http://schemas.microsoft.com/office/drawing/2014/main" id="{35D17BCC-74AE-EAF9-FCD4-C7EA753DC01C}"/>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r="50176"/>
          <a:stretch/>
        </p:blipFill>
        <p:spPr>
          <a:xfrm>
            <a:off x="6563008" y="2347262"/>
            <a:ext cx="5508705" cy="4118196"/>
          </a:xfrm>
        </p:spPr>
      </p:pic>
      <p:sp>
        <p:nvSpPr>
          <p:cNvPr id="3" name="Footer Placeholder 2">
            <a:extLst>
              <a:ext uri="{FF2B5EF4-FFF2-40B4-BE49-F238E27FC236}">
                <a16:creationId xmlns:a16="http://schemas.microsoft.com/office/drawing/2014/main" id="{3C5AC1D2-E716-E6ED-38B0-A273704DF235}"/>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E7BD169-FE12-F0FF-4B46-0DC4CFF3BD6D}"/>
              </a:ext>
            </a:extLst>
          </p:cNvPr>
          <p:cNvSpPr>
            <a:spLocks noGrp="1"/>
          </p:cNvSpPr>
          <p:nvPr>
            <p:ph type="sldNum" sz="quarter" idx="12"/>
          </p:nvPr>
        </p:nvSpPr>
        <p:spPr/>
        <p:txBody>
          <a:bodyPr/>
          <a:lstStyle/>
          <a:p>
            <a:fld id="{005C7FBA-D4E9-46CA-9321-3ADA2E368FCD}" type="slidenum">
              <a:rPr lang="en-GB" smtClean="0"/>
              <a:pPr/>
              <a:t>28</a:t>
            </a:fld>
            <a:endParaRPr lang="en-GB"/>
          </a:p>
        </p:txBody>
      </p:sp>
      <p:sp>
        <p:nvSpPr>
          <p:cNvPr id="5" name="Title 4">
            <a:extLst>
              <a:ext uri="{FF2B5EF4-FFF2-40B4-BE49-F238E27FC236}">
                <a16:creationId xmlns:a16="http://schemas.microsoft.com/office/drawing/2014/main" id="{24701462-C706-D09C-608C-467CAD82458A}"/>
              </a:ext>
            </a:extLst>
          </p:cNvPr>
          <p:cNvSpPr>
            <a:spLocks noGrp="1"/>
          </p:cNvSpPr>
          <p:nvPr>
            <p:ph type="title"/>
          </p:nvPr>
        </p:nvSpPr>
        <p:spPr/>
        <p:txBody>
          <a:bodyPr/>
          <a:lstStyle/>
          <a:p>
            <a:r>
              <a:rPr lang="en-US" dirty="0"/>
              <a:t>10 TeV collider impedance model</a:t>
            </a:r>
            <a:endParaRPr lang="en-GB" dirty="0"/>
          </a:p>
        </p:txBody>
      </p:sp>
      <p:sp>
        <p:nvSpPr>
          <p:cNvPr id="8" name="Content Placeholder 1">
            <a:extLst>
              <a:ext uri="{FF2B5EF4-FFF2-40B4-BE49-F238E27FC236}">
                <a16:creationId xmlns:a16="http://schemas.microsoft.com/office/drawing/2014/main" id="{2400663B-5DB2-AF87-8D66-2E9752412A4C}"/>
              </a:ext>
            </a:extLst>
          </p:cNvPr>
          <p:cNvSpPr txBox="1">
            <a:spLocks/>
          </p:cNvSpPr>
          <p:nvPr/>
        </p:nvSpPr>
        <p:spPr>
          <a:xfrm>
            <a:off x="233862" y="1561669"/>
            <a:ext cx="6329146" cy="27660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Assume </a:t>
            </a:r>
            <a:r>
              <a:rPr lang="en-GB" b="1" dirty="0"/>
              <a:t>10 km resistive wall impedance </a:t>
            </a:r>
            <a:r>
              <a:rPr lang="en-GB" dirty="0"/>
              <a:t>for the collider</a:t>
            </a:r>
          </a:p>
          <a:p>
            <a:r>
              <a:rPr lang="en-GB" b="1" dirty="0"/>
              <a:t>Scan</a:t>
            </a:r>
            <a:r>
              <a:rPr lang="en-GB" dirty="0"/>
              <a:t> the </a:t>
            </a:r>
            <a:r>
              <a:rPr lang="en-GB" b="1" dirty="0"/>
              <a:t>chamber radius</a:t>
            </a:r>
            <a:r>
              <a:rPr lang="en-GB" dirty="0"/>
              <a:t> and the </a:t>
            </a:r>
            <a:r>
              <a:rPr lang="en-GB" b="1" dirty="0"/>
              <a:t>copper coating thickness</a:t>
            </a:r>
          </a:p>
          <a:p>
            <a:r>
              <a:rPr lang="en-GB" dirty="0"/>
              <a:t>Goal: find the minimum chamber radius and coating thickness admissible for transverse coherent stability</a:t>
            </a:r>
          </a:p>
          <a:p>
            <a:endParaRPr lang="en-GB" dirty="0"/>
          </a:p>
        </p:txBody>
      </p:sp>
      <p:graphicFrame>
        <p:nvGraphicFramePr>
          <p:cNvPr id="11" name="Table 10">
            <a:extLst>
              <a:ext uri="{FF2B5EF4-FFF2-40B4-BE49-F238E27FC236}">
                <a16:creationId xmlns:a16="http://schemas.microsoft.com/office/drawing/2014/main" id="{A7477668-3602-CB4C-5A02-CA5B06CBA52D}"/>
              </a:ext>
            </a:extLst>
          </p:cNvPr>
          <p:cNvGraphicFramePr>
            <a:graphicFrameLocks noGrp="1"/>
          </p:cNvGraphicFramePr>
          <p:nvPr>
            <p:extLst>
              <p:ext uri="{D42A27DB-BD31-4B8C-83A1-F6EECF244321}">
                <p14:modId xmlns:p14="http://schemas.microsoft.com/office/powerpoint/2010/main" val="436115860"/>
              </p:ext>
            </p:extLst>
          </p:nvPr>
        </p:nvGraphicFramePr>
        <p:xfrm>
          <a:off x="7606351" y="1437163"/>
          <a:ext cx="4104000" cy="949960"/>
        </p:xfrm>
        <a:graphic>
          <a:graphicData uri="http://schemas.openxmlformats.org/drawingml/2006/table">
            <a:tbl>
              <a:tblPr firstRow="1" bandRow="1">
                <a:tableStyleId>{C083E6E3-FA7D-4D7B-A595-EF9225AFEA82}</a:tableStyleId>
              </a:tblPr>
              <a:tblGrid>
                <a:gridCol w="1872000">
                  <a:extLst>
                    <a:ext uri="{9D8B030D-6E8A-4147-A177-3AD203B41FA5}">
                      <a16:colId xmlns:a16="http://schemas.microsoft.com/office/drawing/2014/main" val="2498723227"/>
                    </a:ext>
                  </a:extLst>
                </a:gridCol>
                <a:gridCol w="1116000">
                  <a:extLst>
                    <a:ext uri="{9D8B030D-6E8A-4147-A177-3AD203B41FA5}">
                      <a16:colId xmlns:a16="http://schemas.microsoft.com/office/drawing/2014/main" val="847616602"/>
                    </a:ext>
                  </a:extLst>
                </a:gridCol>
                <a:gridCol w="1116000">
                  <a:extLst>
                    <a:ext uri="{9D8B030D-6E8A-4147-A177-3AD203B41FA5}">
                      <a16:colId xmlns:a16="http://schemas.microsoft.com/office/drawing/2014/main" val="2292643346"/>
                    </a:ext>
                  </a:extLst>
                </a:gridCol>
              </a:tblGrid>
              <a:tr h="370840">
                <a:tc>
                  <a:txBody>
                    <a:bodyPr/>
                    <a:lstStyle/>
                    <a:p>
                      <a:endParaRPr lang="en-GB" sz="1600" dirty="0">
                        <a:latin typeface="Fira Sans" panose="020B0503050000020004" pitchFamily="34" charset="0"/>
                      </a:endParaRPr>
                    </a:p>
                  </a:txBody>
                  <a:tcPr/>
                </a:tc>
                <a:tc>
                  <a:txBody>
                    <a:bodyPr/>
                    <a:lstStyle/>
                    <a:p>
                      <a:r>
                        <a:rPr lang="en-US" sz="1600" dirty="0">
                          <a:latin typeface="Fira Sans" panose="020B0503050000020004" pitchFamily="34" charset="0"/>
                        </a:rPr>
                        <a:t>Tungsten 300K</a:t>
                      </a:r>
                      <a:endParaRPr lang="en-GB" sz="1600" dirty="0">
                        <a:latin typeface="Fira Sans" panose="020B0503050000020004" pitchFamily="34" charset="0"/>
                      </a:endParaRPr>
                    </a:p>
                  </a:txBody>
                  <a:tcPr/>
                </a:tc>
                <a:tc>
                  <a:txBody>
                    <a:bodyPr/>
                    <a:lstStyle/>
                    <a:p>
                      <a:r>
                        <a:rPr lang="en-US" sz="1600" dirty="0">
                          <a:latin typeface="Fira Sans" panose="020B0503050000020004" pitchFamily="34" charset="0"/>
                        </a:rPr>
                        <a:t>Copper 300 K</a:t>
                      </a:r>
                      <a:endParaRPr lang="en-GB" sz="1600" dirty="0">
                        <a:latin typeface="Fira Sans" panose="020B0503050000020004" pitchFamily="34" charset="0"/>
                      </a:endParaRPr>
                    </a:p>
                  </a:txBody>
                  <a:tcPr/>
                </a:tc>
                <a:extLst>
                  <a:ext uri="{0D108BD9-81ED-4DB2-BD59-A6C34878D82A}">
                    <a16:rowId xmlns:a16="http://schemas.microsoft.com/office/drawing/2014/main" val="3998783525"/>
                  </a:ext>
                </a:extLst>
              </a:tr>
              <a:tr h="370840">
                <a:tc>
                  <a:txBody>
                    <a:bodyPr/>
                    <a:lstStyle/>
                    <a:p>
                      <a:r>
                        <a:rPr lang="en-US" sz="1600" dirty="0">
                          <a:latin typeface="Fira Sans" panose="020B0503050000020004" pitchFamily="34" charset="0"/>
                        </a:rPr>
                        <a:t>Resistivity [n</a:t>
                      </a:r>
                      <a:r>
                        <a:rPr lang="el-GR" sz="1600" dirty="0">
                          <a:latin typeface="Fira Sans" panose="020B0503050000020004" pitchFamily="34" charset="0"/>
                        </a:rPr>
                        <a:t>Ω</a:t>
                      </a:r>
                      <a:r>
                        <a:rPr lang="en-US" sz="1600" dirty="0">
                          <a:latin typeface="Fira Sans" panose="020B0503050000020004" pitchFamily="34" charset="0"/>
                        </a:rPr>
                        <a:t> m]</a:t>
                      </a:r>
                      <a:endParaRPr lang="en-GB" sz="1600" dirty="0">
                        <a:latin typeface="Fira Sans" panose="020B0503050000020004" pitchFamily="34" charset="0"/>
                      </a:endParaRPr>
                    </a:p>
                  </a:txBody>
                  <a:tcPr/>
                </a:tc>
                <a:tc>
                  <a:txBody>
                    <a:bodyPr/>
                    <a:lstStyle/>
                    <a:p>
                      <a:r>
                        <a:rPr lang="en-US" sz="1600" dirty="0">
                          <a:latin typeface="Fira Sans" panose="020B0503050000020004" pitchFamily="34" charset="0"/>
                        </a:rPr>
                        <a:t>54.4</a:t>
                      </a:r>
                      <a:endParaRPr lang="en-GB" sz="1600" dirty="0">
                        <a:latin typeface="Fira Sans" panose="020B0503050000020004" pitchFamily="34" charset="0"/>
                      </a:endParaRPr>
                    </a:p>
                  </a:txBody>
                  <a:tcPr/>
                </a:tc>
                <a:tc>
                  <a:txBody>
                    <a:bodyPr/>
                    <a:lstStyle/>
                    <a:p>
                      <a:r>
                        <a:rPr lang="en-US" sz="1600" dirty="0">
                          <a:latin typeface="Fira Sans" panose="020B0503050000020004" pitchFamily="34" charset="0"/>
                        </a:rPr>
                        <a:t>17.9</a:t>
                      </a:r>
                      <a:endParaRPr lang="en-GB" sz="1600" dirty="0">
                        <a:latin typeface="Fira Sans" panose="020B0503050000020004" pitchFamily="34" charset="0"/>
                      </a:endParaRPr>
                    </a:p>
                  </a:txBody>
                  <a:tcPr/>
                </a:tc>
                <a:extLst>
                  <a:ext uri="{0D108BD9-81ED-4DB2-BD59-A6C34878D82A}">
                    <a16:rowId xmlns:a16="http://schemas.microsoft.com/office/drawing/2014/main" val="2447615455"/>
                  </a:ext>
                </a:extLst>
              </a:tr>
            </a:tbl>
          </a:graphicData>
        </a:graphic>
      </p:graphicFrame>
      <p:sp>
        <p:nvSpPr>
          <p:cNvPr id="12" name="TextBox 11">
            <a:extLst>
              <a:ext uri="{FF2B5EF4-FFF2-40B4-BE49-F238E27FC236}">
                <a16:creationId xmlns:a16="http://schemas.microsoft.com/office/drawing/2014/main" id="{825B2647-D864-07C9-FB08-F1387FFFECCD}"/>
              </a:ext>
            </a:extLst>
          </p:cNvPr>
          <p:cNvSpPr txBox="1"/>
          <p:nvPr/>
        </p:nvSpPr>
        <p:spPr>
          <a:xfrm>
            <a:off x="7370936" y="5164744"/>
            <a:ext cx="3791423" cy="646331"/>
          </a:xfrm>
          <a:prstGeom prst="rect">
            <a:avLst/>
          </a:prstGeom>
          <a:noFill/>
        </p:spPr>
        <p:txBody>
          <a:bodyPr wrap="none" rtlCol="0">
            <a:spAutoFit/>
          </a:bodyPr>
          <a:lstStyle/>
          <a:p>
            <a:r>
              <a:rPr lang="en-US" dirty="0">
                <a:latin typeface="Fira Sans" panose="020B0503050000020004" pitchFamily="34" charset="0"/>
              </a:rPr>
              <a:t>23 mm chamber radius</a:t>
            </a:r>
            <a:br>
              <a:rPr lang="en-US" dirty="0">
                <a:latin typeface="Fira Sans" panose="020B0503050000020004" pitchFamily="34" charset="0"/>
              </a:rPr>
            </a:br>
            <a:r>
              <a:rPr lang="en-US" dirty="0">
                <a:latin typeface="Fira Sans" panose="020B0503050000020004" pitchFamily="34" charset="0"/>
              </a:rPr>
              <a:t>Different copper coating thickness</a:t>
            </a:r>
            <a:endParaRPr lang="en-GB" dirty="0">
              <a:latin typeface="Fira Sans" panose="020B0503050000020004" pitchFamily="34" charset="0"/>
            </a:endParaRPr>
          </a:p>
        </p:txBody>
      </p:sp>
      <p:sp>
        <p:nvSpPr>
          <p:cNvPr id="14" name="Oval 13">
            <a:extLst>
              <a:ext uri="{FF2B5EF4-FFF2-40B4-BE49-F238E27FC236}">
                <a16:creationId xmlns:a16="http://schemas.microsoft.com/office/drawing/2014/main" id="{59D3875C-7C8E-B715-4153-D8D024769E46}"/>
              </a:ext>
            </a:extLst>
          </p:cNvPr>
          <p:cNvSpPr/>
          <p:nvPr/>
        </p:nvSpPr>
        <p:spPr>
          <a:xfrm>
            <a:off x="2496190" y="4254427"/>
            <a:ext cx="1898280" cy="1897920"/>
          </a:xfrm>
          <a:prstGeom prst="ellipse">
            <a:avLst/>
          </a:prstGeom>
          <a:solidFill>
            <a:srgbClr val="808080"/>
          </a:solidFill>
          <a:ln w="9525">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sp>
        <p:nvSpPr>
          <p:cNvPr id="15" name="Oval 14">
            <a:extLst>
              <a:ext uri="{FF2B5EF4-FFF2-40B4-BE49-F238E27FC236}">
                <a16:creationId xmlns:a16="http://schemas.microsoft.com/office/drawing/2014/main" id="{EE29D203-D820-E9B6-DF2C-BCFB349BDBA0}"/>
              </a:ext>
            </a:extLst>
          </p:cNvPr>
          <p:cNvSpPr/>
          <p:nvPr/>
        </p:nvSpPr>
        <p:spPr>
          <a:xfrm>
            <a:off x="2808310" y="4567267"/>
            <a:ext cx="1265400" cy="1265760"/>
          </a:xfrm>
          <a:prstGeom prst="ellipse">
            <a:avLst/>
          </a:prstGeom>
          <a:solidFill>
            <a:srgbClr val="B47804"/>
          </a:solidFill>
          <a:ln w="12600">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sp>
        <p:nvSpPr>
          <p:cNvPr id="16" name="Oval 15">
            <a:extLst>
              <a:ext uri="{FF2B5EF4-FFF2-40B4-BE49-F238E27FC236}">
                <a16:creationId xmlns:a16="http://schemas.microsoft.com/office/drawing/2014/main" id="{4240C0CC-372B-21A3-4FB4-0ECB04BFE54B}"/>
              </a:ext>
            </a:extLst>
          </p:cNvPr>
          <p:cNvSpPr/>
          <p:nvPr/>
        </p:nvSpPr>
        <p:spPr>
          <a:xfrm>
            <a:off x="2862310" y="4620547"/>
            <a:ext cx="1166040" cy="1165680"/>
          </a:xfrm>
          <a:prstGeom prst="ellipse">
            <a:avLst/>
          </a:prstGeom>
          <a:solidFill>
            <a:srgbClr val="FFFFFF"/>
          </a:solidFill>
          <a:ln w="19080">
            <a:solidFill>
              <a:srgbClr val="000000"/>
            </a:solidFill>
            <a:round/>
          </a:ln>
        </p:spPr>
        <p:style>
          <a:lnRef idx="0">
            <a:scrgbClr r="0" g="0" b="0"/>
          </a:lnRef>
          <a:fillRef idx="0">
            <a:scrgbClr r="0" g="0" b="0"/>
          </a:fillRef>
          <a:effectRef idx="0">
            <a:scrgbClr r="0" g="0" b="0"/>
          </a:effectRef>
          <a:fontRef idx="minor"/>
        </p:style>
        <p:txBody>
          <a:bodyPr/>
          <a:lstStyle/>
          <a:p>
            <a:endParaRPr lang="fr-FR"/>
          </a:p>
        </p:txBody>
      </p:sp>
      <p:grpSp>
        <p:nvGrpSpPr>
          <p:cNvPr id="17" name="Group 16">
            <a:extLst>
              <a:ext uri="{FF2B5EF4-FFF2-40B4-BE49-F238E27FC236}">
                <a16:creationId xmlns:a16="http://schemas.microsoft.com/office/drawing/2014/main" id="{6A17DC62-24A3-8888-CA5E-E93086A480A3}"/>
              </a:ext>
            </a:extLst>
          </p:cNvPr>
          <p:cNvGrpSpPr/>
          <p:nvPr/>
        </p:nvGrpSpPr>
        <p:grpSpPr>
          <a:xfrm>
            <a:off x="2465880" y="6123287"/>
            <a:ext cx="2156760" cy="415497"/>
            <a:chOff x="7406640" y="2743920"/>
            <a:chExt cx="2156760" cy="511560"/>
          </a:xfrm>
        </p:grpSpPr>
        <p:sp>
          <p:nvSpPr>
            <p:cNvPr id="18" name="TextBox 17">
              <a:extLst>
                <a:ext uri="{FF2B5EF4-FFF2-40B4-BE49-F238E27FC236}">
                  <a16:creationId xmlns:a16="http://schemas.microsoft.com/office/drawing/2014/main" id="{1BB0B3B2-63EB-5EB8-03ED-81551335929A}"/>
                </a:ext>
              </a:extLst>
            </p:cNvPr>
            <p:cNvSpPr txBox="1"/>
            <p:nvPr/>
          </p:nvSpPr>
          <p:spPr>
            <a:xfrm>
              <a:off x="8778960" y="2747520"/>
              <a:ext cx="784440" cy="507960"/>
            </a:xfrm>
            <a:prstGeom prst="rect">
              <a:avLst/>
            </a:prstGeom>
            <a:noFill/>
            <a:ln w="0">
              <a:noFill/>
            </a:ln>
          </p:spPr>
          <p:txBody>
            <a:bodyPr lIns="90000" tIns="45000" rIns="90000" bIns="45000" anchor="t">
              <a:noAutofit/>
            </a:bodyPr>
            <a:lstStyle/>
            <a:p>
              <a:r>
                <a:rPr lang="en-US" sz="1400" b="0" strike="noStrike" spc="-1">
                  <a:latin typeface="Fira Sans"/>
                </a:rPr>
                <a:t>Copper</a:t>
              </a:r>
              <a:endParaRPr lang="fr-FR" sz="1400" b="0" strike="noStrike" spc="-1">
                <a:latin typeface="Fira Sans"/>
              </a:endParaRPr>
            </a:p>
          </p:txBody>
        </p:sp>
        <p:sp>
          <p:nvSpPr>
            <p:cNvPr id="19" name="Rectangle 18">
              <a:extLst>
                <a:ext uri="{FF2B5EF4-FFF2-40B4-BE49-F238E27FC236}">
                  <a16:creationId xmlns:a16="http://schemas.microsoft.com/office/drawing/2014/main" id="{05BDDCF9-DFFB-BE8A-AFB9-D9EADB8F8CE9}"/>
                </a:ext>
              </a:extLst>
            </p:cNvPr>
            <p:cNvSpPr/>
            <p:nvPr/>
          </p:nvSpPr>
          <p:spPr>
            <a:xfrm>
              <a:off x="8582760" y="2801520"/>
              <a:ext cx="195840" cy="195840"/>
            </a:xfrm>
            <a:prstGeom prst="rect">
              <a:avLst/>
            </a:prstGeom>
            <a:solidFill>
              <a:srgbClr val="B47804"/>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20" name="Rectangle 19">
              <a:extLst>
                <a:ext uri="{FF2B5EF4-FFF2-40B4-BE49-F238E27FC236}">
                  <a16:creationId xmlns:a16="http://schemas.microsoft.com/office/drawing/2014/main" id="{9D4C4BDA-7D90-5B5C-0751-2597955F0B83}"/>
                </a:ext>
              </a:extLst>
            </p:cNvPr>
            <p:cNvSpPr/>
            <p:nvPr/>
          </p:nvSpPr>
          <p:spPr>
            <a:xfrm>
              <a:off x="7406640" y="2797920"/>
              <a:ext cx="195840" cy="195840"/>
            </a:xfrm>
            <a:prstGeom prst="rect">
              <a:avLst/>
            </a:prstGeom>
            <a:solidFill>
              <a:srgbClr val="80808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21" name="TextBox 20">
              <a:extLst>
                <a:ext uri="{FF2B5EF4-FFF2-40B4-BE49-F238E27FC236}">
                  <a16:creationId xmlns:a16="http://schemas.microsoft.com/office/drawing/2014/main" id="{95FA8DDB-AC84-057A-863D-627CD48E542C}"/>
                </a:ext>
              </a:extLst>
            </p:cNvPr>
            <p:cNvSpPr txBox="1"/>
            <p:nvPr/>
          </p:nvSpPr>
          <p:spPr>
            <a:xfrm>
              <a:off x="7586640" y="2743920"/>
              <a:ext cx="995760" cy="320764"/>
            </a:xfrm>
            <a:prstGeom prst="rect">
              <a:avLst/>
            </a:prstGeom>
            <a:noFill/>
            <a:ln w="0">
              <a:noFill/>
            </a:ln>
          </p:spPr>
          <p:txBody>
            <a:bodyPr lIns="90000" tIns="45000" rIns="90000" bIns="45000" anchor="t">
              <a:noAutofit/>
            </a:bodyPr>
            <a:lstStyle/>
            <a:p>
              <a:r>
                <a:rPr lang="en-US" sz="1400" b="0" strike="noStrike" spc="-1" dirty="0">
                  <a:latin typeface="Fira Sans"/>
                </a:rPr>
                <a:t>Tungsten</a:t>
              </a:r>
              <a:endParaRPr lang="fr-FR" sz="1400" b="0" strike="noStrike" spc="-1" dirty="0">
                <a:latin typeface="Fira Sans"/>
              </a:endParaRPr>
            </a:p>
          </p:txBody>
        </p:sp>
      </p:grpSp>
      <p:sp>
        <p:nvSpPr>
          <p:cNvPr id="22" name="Freeform: Shape 21">
            <a:extLst>
              <a:ext uri="{FF2B5EF4-FFF2-40B4-BE49-F238E27FC236}">
                <a16:creationId xmlns:a16="http://schemas.microsoft.com/office/drawing/2014/main" id="{19969377-1360-CBC8-85D9-A789FB202B68}"/>
              </a:ext>
            </a:extLst>
          </p:cNvPr>
          <p:cNvSpPr/>
          <p:nvPr/>
        </p:nvSpPr>
        <p:spPr>
          <a:xfrm rot="2305200">
            <a:off x="3452350" y="5311387"/>
            <a:ext cx="523440" cy="102240"/>
          </a:xfrm>
          <a:custGeom>
            <a:avLst/>
            <a:gdLst/>
            <a:ahLst/>
            <a:cxnLst/>
            <a:rect l="l" t="t" r="r" b="b"/>
            <a:pathLst>
              <a:path w="21600" h="21600">
                <a:moveTo>
                  <a:pt x="0" y="10800"/>
                </a:moveTo>
                <a:lnTo>
                  <a:pt x="2435" y="0"/>
                </a:lnTo>
                <a:lnTo>
                  <a:pt x="2435" y="5386"/>
                </a:lnTo>
                <a:lnTo>
                  <a:pt x="19165" y="5386"/>
                </a:lnTo>
                <a:lnTo>
                  <a:pt x="19165" y="0"/>
                </a:lnTo>
                <a:lnTo>
                  <a:pt x="21600" y="10800"/>
                </a:lnTo>
                <a:lnTo>
                  <a:pt x="19165" y="21600"/>
                </a:lnTo>
                <a:lnTo>
                  <a:pt x="19165" y="16214"/>
                </a:lnTo>
                <a:lnTo>
                  <a:pt x="2435" y="16214"/>
                </a:lnTo>
                <a:lnTo>
                  <a:pt x="2435" y="21600"/>
                </a:lnTo>
                <a:close/>
              </a:path>
            </a:pathLst>
          </a:custGeom>
          <a:solidFill>
            <a:srgbClr val="000000"/>
          </a:solidFill>
          <a:ln w="0">
            <a:solidFill>
              <a:srgbClr val="000000"/>
            </a:solidFill>
          </a:ln>
        </p:spPr>
        <p:style>
          <a:lnRef idx="0">
            <a:scrgbClr r="0" g="0" b="0"/>
          </a:lnRef>
          <a:fillRef idx="0">
            <a:scrgbClr r="0" g="0" b="0"/>
          </a:fillRef>
          <a:effectRef idx="0">
            <a:scrgbClr r="0" g="0" b="0"/>
          </a:effectRef>
          <a:fontRef idx="minor"/>
        </p:style>
        <p:txBody>
          <a:bodyPr/>
          <a:lstStyle/>
          <a:p>
            <a:endParaRPr lang="fr-FR"/>
          </a:p>
        </p:txBody>
      </p:sp>
      <p:sp>
        <p:nvSpPr>
          <p:cNvPr id="23" name="TextBox 22">
            <a:extLst>
              <a:ext uri="{FF2B5EF4-FFF2-40B4-BE49-F238E27FC236}">
                <a16:creationId xmlns:a16="http://schemas.microsoft.com/office/drawing/2014/main" id="{984A5C11-6B4F-8A0C-DB6A-09F4560E1BBA}"/>
              </a:ext>
            </a:extLst>
          </p:cNvPr>
          <p:cNvSpPr txBox="1"/>
          <p:nvPr/>
        </p:nvSpPr>
        <p:spPr>
          <a:xfrm>
            <a:off x="3168240" y="5304850"/>
            <a:ext cx="669600" cy="507960"/>
          </a:xfrm>
          <a:prstGeom prst="rect">
            <a:avLst/>
          </a:prstGeom>
          <a:noFill/>
          <a:ln w="0">
            <a:noFill/>
          </a:ln>
        </p:spPr>
        <p:txBody>
          <a:bodyPr lIns="90000" tIns="45000" rIns="90000" bIns="45000" anchor="t">
            <a:noAutofit/>
          </a:bodyPr>
          <a:lstStyle/>
          <a:p>
            <a:r>
              <a:rPr lang="en-US" sz="1400" b="0" strike="noStrike" spc="-1" dirty="0">
                <a:latin typeface="Fira Sans"/>
              </a:rPr>
              <a:t>Scan</a:t>
            </a:r>
            <a:endParaRPr lang="fr-FR" sz="1400" b="0" strike="noStrike" spc="-1" dirty="0">
              <a:latin typeface="Fira Sans"/>
            </a:endParaRPr>
          </a:p>
        </p:txBody>
      </p:sp>
      <p:sp>
        <p:nvSpPr>
          <p:cNvPr id="24" name="TextBox 23">
            <a:extLst>
              <a:ext uri="{FF2B5EF4-FFF2-40B4-BE49-F238E27FC236}">
                <a16:creationId xmlns:a16="http://schemas.microsoft.com/office/drawing/2014/main" id="{410188C0-D88C-A00A-8428-7DC7C82F0099}"/>
              </a:ext>
            </a:extLst>
          </p:cNvPr>
          <p:cNvSpPr txBox="1"/>
          <p:nvPr/>
        </p:nvSpPr>
        <p:spPr>
          <a:xfrm>
            <a:off x="3076771" y="4290124"/>
            <a:ext cx="771546" cy="303840"/>
          </a:xfrm>
          <a:prstGeom prst="rect">
            <a:avLst/>
          </a:prstGeom>
          <a:noFill/>
          <a:ln w="0">
            <a:noFill/>
          </a:ln>
        </p:spPr>
        <p:txBody>
          <a:bodyPr lIns="90000" tIns="45000" rIns="90000" bIns="45000" anchor="t">
            <a:noAutofit/>
          </a:bodyPr>
          <a:lstStyle/>
          <a:p>
            <a:r>
              <a:rPr lang="en-US" sz="1400" b="0" strike="noStrike" spc="-1" dirty="0">
                <a:solidFill>
                  <a:schemeClr val="bg1"/>
                </a:solidFill>
                <a:latin typeface="Fira Sans"/>
              </a:rPr>
              <a:t>40 mm</a:t>
            </a:r>
            <a:endParaRPr lang="fr-FR" sz="1400" b="0" strike="noStrike" spc="-1" dirty="0">
              <a:solidFill>
                <a:schemeClr val="bg1"/>
              </a:solidFill>
              <a:latin typeface="Fira Sans"/>
            </a:endParaRPr>
          </a:p>
        </p:txBody>
      </p:sp>
      <p:sp>
        <p:nvSpPr>
          <p:cNvPr id="2" name="Date Placeholder 1">
            <a:extLst>
              <a:ext uri="{FF2B5EF4-FFF2-40B4-BE49-F238E27FC236}">
                <a16:creationId xmlns:a16="http://schemas.microsoft.com/office/drawing/2014/main" id="{296BCB0B-21DF-B93C-8D31-4A5DA77566E9}"/>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865327882"/>
      </p:ext>
    </p:extLst>
  </p:cSld>
  <p:clrMapOvr>
    <a:masterClrMapping/>
  </p:clrMapOvr>
  <mc:AlternateContent xmlns:mc="http://schemas.openxmlformats.org/markup-compatibility/2006">
    <mc:Choice xmlns:p14="http://schemas.microsoft.com/office/powerpoint/2010/main" Requires="p14">
      <p:transition spd="slow" p14:dur="2000" advTm="99968"/>
    </mc:Choice>
    <mc:Fallback>
      <p:transition spd="slow" advTm="99968"/>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0_longitudinal">
            <a:hlinkClick r:id="" action="ppaction://media"/>
            <a:extLst>
              <a:ext uri="{FF2B5EF4-FFF2-40B4-BE49-F238E27FC236}">
                <a16:creationId xmlns:a16="http://schemas.microsoft.com/office/drawing/2014/main" id="{59F3168B-A9D5-A6C9-42C6-50818F8C1645}"/>
              </a:ext>
            </a:extLst>
          </p:cNvPr>
          <p:cNvPicPr>
            <a:picLocks noChangeAspect="1"/>
          </p:cNvPicPr>
          <p:nvPr>
            <a:videoFile r:link="rId3"/>
            <p:extLst>
              <p:ext uri="{DAA4B4D4-6D71-4841-9C94-3DE7FCFB9230}">
                <p14:media xmlns:p14="http://schemas.microsoft.com/office/powerpoint/2010/main" r:embed="rId2"/>
              </p:ext>
            </p:extLst>
          </p:nvPr>
        </p:nvPicPr>
        <p:blipFill>
          <a:blip r:embed="rId5"/>
          <a:stretch>
            <a:fillRect/>
          </a:stretch>
        </p:blipFill>
        <p:spPr>
          <a:xfrm>
            <a:off x="5477332" y="1510429"/>
            <a:ext cx="3322636" cy="3127187"/>
          </a:xfrm>
          <a:prstGeom prst="rect">
            <a:avLst/>
          </a:prstGeom>
        </p:spPr>
      </p:pic>
      <p:sp>
        <p:nvSpPr>
          <p:cNvPr id="3" name="Footer Placeholder 2">
            <a:extLst>
              <a:ext uri="{FF2B5EF4-FFF2-40B4-BE49-F238E27FC236}">
                <a16:creationId xmlns:a16="http://schemas.microsoft.com/office/drawing/2014/main" id="{235870D7-F6AE-6ECF-9C63-D13888B5D03F}"/>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5121B37-DA15-FCA5-E0C5-92C104C68D06}"/>
              </a:ext>
            </a:extLst>
          </p:cNvPr>
          <p:cNvSpPr>
            <a:spLocks noGrp="1"/>
          </p:cNvSpPr>
          <p:nvPr>
            <p:ph type="sldNum" sz="quarter" idx="12"/>
          </p:nvPr>
        </p:nvSpPr>
        <p:spPr/>
        <p:txBody>
          <a:bodyPr/>
          <a:lstStyle/>
          <a:p>
            <a:fld id="{005C7FBA-D4E9-46CA-9321-3ADA2E368FCD}" type="slidenum">
              <a:rPr lang="en-GB" smtClean="0"/>
              <a:pPr/>
              <a:t>29</a:t>
            </a:fld>
            <a:endParaRPr lang="en-GB"/>
          </a:p>
        </p:txBody>
      </p:sp>
      <p:sp>
        <p:nvSpPr>
          <p:cNvPr id="5" name="Title 4">
            <a:extLst>
              <a:ext uri="{FF2B5EF4-FFF2-40B4-BE49-F238E27FC236}">
                <a16:creationId xmlns:a16="http://schemas.microsoft.com/office/drawing/2014/main" id="{FD3734D4-E5EB-9C54-5078-1B82180A4D5C}"/>
              </a:ext>
            </a:extLst>
          </p:cNvPr>
          <p:cNvSpPr>
            <a:spLocks noGrp="1"/>
          </p:cNvSpPr>
          <p:nvPr>
            <p:ph type="title"/>
          </p:nvPr>
        </p:nvSpPr>
        <p:spPr/>
        <p:txBody>
          <a:bodyPr/>
          <a:lstStyle/>
          <a:p>
            <a:r>
              <a:rPr lang="en-US" dirty="0"/>
              <a:t>Particle tracking simulation</a:t>
            </a:r>
            <a:br>
              <a:rPr lang="en-US" dirty="0"/>
            </a:br>
            <a:r>
              <a:rPr lang="en-US" dirty="0"/>
              <a:t>for the collider</a:t>
            </a:r>
            <a:endParaRPr lang="en-GB" dirty="0"/>
          </a:p>
        </p:txBody>
      </p:sp>
      <p:pic>
        <p:nvPicPr>
          <p:cNvPr id="6" name="Picture 5">
            <a:extLst>
              <a:ext uri="{FF2B5EF4-FFF2-40B4-BE49-F238E27FC236}">
                <a16:creationId xmlns:a16="http://schemas.microsoft.com/office/drawing/2014/main" id="{F0C8F490-DDBD-E82F-0546-6A8D63E49B2D}"/>
              </a:ext>
            </a:extLst>
          </p:cNvPr>
          <p:cNvPicPr/>
          <p:nvPr/>
        </p:nvPicPr>
        <p:blipFill>
          <a:blip r:embed="rId6"/>
          <a:srcRect r="65013"/>
          <a:stretch/>
        </p:blipFill>
        <p:spPr>
          <a:xfrm>
            <a:off x="8600155" y="1701225"/>
            <a:ext cx="3578040" cy="4500000"/>
          </a:xfrm>
          <a:prstGeom prst="rect">
            <a:avLst/>
          </a:prstGeom>
          <a:ln w="0">
            <a:noFill/>
          </a:ln>
        </p:spPr>
      </p:pic>
      <p:sp>
        <p:nvSpPr>
          <p:cNvPr id="2" name="Content Placeholder 1">
            <a:extLst>
              <a:ext uri="{FF2B5EF4-FFF2-40B4-BE49-F238E27FC236}">
                <a16:creationId xmlns:a16="http://schemas.microsoft.com/office/drawing/2014/main" id="{757FA3B5-C585-C805-A333-278B3DF4951A}"/>
              </a:ext>
            </a:extLst>
          </p:cNvPr>
          <p:cNvSpPr>
            <a:spLocks noGrp="1"/>
          </p:cNvSpPr>
          <p:nvPr>
            <p:ph idx="1"/>
          </p:nvPr>
        </p:nvSpPr>
        <p:spPr>
          <a:xfrm>
            <a:off x="233861" y="1561669"/>
            <a:ext cx="5598799" cy="4740410"/>
          </a:xfrm>
        </p:spPr>
        <p:txBody>
          <a:bodyPr>
            <a:normAutofit/>
          </a:bodyPr>
          <a:lstStyle/>
          <a:p>
            <a:r>
              <a:rPr lang="en-GB" sz="2000" b="1" dirty="0"/>
              <a:t>Muon half-life at 5 TeV </a:t>
            </a:r>
            <a:r>
              <a:rPr lang="en-GB" sz="2000" dirty="0"/>
              <a:t>is t</a:t>
            </a:r>
            <a:r>
              <a:rPr lang="en-GB" sz="2000" baseline="-25000" dirty="0"/>
              <a:t>1/2</a:t>
            </a:r>
            <a:r>
              <a:rPr lang="en-GB" sz="2000" dirty="0"/>
              <a:t> = ln(2)·ɣ·τ</a:t>
            </a:r>
            <a:r>
              <a:rPr lang="en-GB" sz="2000" baseline="-25000" dirty="0"/>
              <a:t>0</a:t>
            </a:r>
            <a:r>
              <a:rPr lang="en-GB" sz="2000" dirty="0"/>
              <a:t> = ln(2)·47323·2.2μs = </a:t>
            </a:r>
            <a:r>
              <a:rPr lang="en-GB" sz="2000" b="1" dirty="0"/>
              <a:t>72 </a:t>
            </a:r>
            <a:r>
              <a:rPr lang="en-GB" sz="2000" b="1" dirty="0" err="1"/>
              <a:t>ms</a:t>
            </a:r>
            <a:endParaRPr lang="en-GB" sz="2000" b="1" dirty="0"/>
          </a:p>
          <a:p>
            <a:pPr lvl="1"/>
            <a:r>
              <a:rPr lang="en-GB" sz="1800" dirty="0"/>
              <a:t>In the 10 km collider ring, this corresponds to ~2200 turns</a:t>
            </a:r>
          </a:p>
          <a:p>
            <a:pPr lvl="1"/>
            <a:r>
              <a:rPr lang="en-GB" sz="1800" dirty="0"/>
              <a:t>The luminosity quickly decreases after the bunch injection</a:t>
            </a:r>
          </a:p>
          <a:p>
            <a:r>
              <a:rPr lang="en-GB" sz="2000" b="1" dirty="0"/>
              <a:t>The muon decay effect was added to transverse stability simulations</a:t>
            </a:r>
            <a:endParaRPr lang="en-GB" sz="2000" dirty="0"/>
          </a:p>
          <a:p>
            <a:r>
              <a:rPr lang="en-GB" sz="2000" dirty="0"/>
              <a:t>It is essential to preserve the transverse emittance to maximize luminosity at the interaction points</a:t>
            </a:r>
          </a:p>
          <a:p>
            <a:r>
              <a:rPr lang="en-GB" sz="2000" dirty="0"/>
              <a:t>Despite the bunch intensity reduction over time, a beam break-up instability can appear</a:t>
            </a:r>
          </a:p>
          <a:p>
            <a:endParaRPr lang="en-GB" sz="2000" dirty="0"/>
          </a:p>
        </p:txBody>
      </p:sp>
      <p:sp>
        <p:nvSpPr>
          <p:cNvPr id="11" name="TextBox 10">
            <a:extLst>
              <a:ext uri="{FF2B5EF4-FFF2-40B4-BE49-F238E27FC236}">
                <a16:creationId xmlns:a16="http://schemas.microsoft.com/office/drawing/2014/main" id="{60D55C29-8EAC-533B-0F6C-EE5917E8EB90}"/>
              </a:ext>
            </a:extLst>
          </p:cNvPr>
          <p:cNvSpPr txBox="1"/>
          <p:nvPr/>
        </p:nvSpPr>
        <p:spPr>
          <a:xfrm>
            <a:off x="6004075" y="5097928"/>
            <a:ext cx="2424665" cy="743838"/>
          </a:xfrm>
          <a:prstGeom prst="rect">
            <a:avLst/>
          </a:prstGeom>
          <a:solidFill>
            <a:srgbClr val="FFFFFF"/>
          </a:solidFill>
          <a:ln w="12600">
            <a:solidFill>
              <a:srgbClr val="000000"/>
            </a:solidFill>
            <a:round/>
          </a:ln>
        </p:spPr>
        <p:txBody>
          <a:bodyPr lIns="96120" tIns="51120" rIns="96120" bIns="51120" anchor="t">
            <a:noAutofit/>
          </a:bodyPr>
          <a:lstStyle/>
          <a:p>
            <a:pPr>
              <a:lnSpc>
                <a:spcPct val="100000"/>
              </a:lnSpc>
              <a:buNone/>
            </a:pPr>
            <a:r>
              <a:rPr lang="en-US" sz="1400" b="0" strike="noStrike" spc="-1" dirty="0">
                <a:latin typeface="Fira Sans"/>
              </a:rPr>
              <a:t>Example here with a 23 mm radius, copper coated tungsten chamber</a:t>
            </a:r>
            <a:endParaRPr lang="fr-FR" sz="1400" b="0" strike="noStrike" spc="-1" dirty="0">
              <a:latin typeface="Fira Sans"/>
            </a:endParaRPr>
          </a:p>
        </p:txBody>
      </p:sp>
      <p:sp>
        <p:nvSpPr>
          <p:cNvPr id="7" name="Date Placeholder 6">
            <a:extLst>
              <a:ext uri="{FF2B5EF4-FFF2-40B4-BE49-F238E27FC236}">
                <a16:creationId xmlns:a16="http://schemas.microsoft.com/office/drawing/2014/main" id="{68DBD942-174F-696D-2538-D2E2C14219AA}"/>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768535051"/>
      </p:ext>
    </p:extLst>
  </p:cSld>
  <p:clrMapOvr>
    <a:masterClrMapping/>
  </p:clrMapOvr>
  <mc:AlternateContent xmlns:mc="http://schemas.openxmlformats.org/markup-compatibility/2006">
    <mc:Choice xmlns:p14="http://schemas.microsoft.com/office/powerpoint/2010/main" Requires="p14">
      <p:transition spd="slow" p14:dur="2000" advTm="214135"/>
    </mc:Choice>
    <mc:Fallback>
      <p:transition spd="slow" advTm="2141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52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extLst>
    <p:ext uri="{E180D4A7-C9FB-4DFB-919C-405C955672EB}">
      <p14:showEvtLst xmlns:p14="http://schemas.microsoft.com/office/powerpoint/2010/main">
        <p14:playEvt time="20449" objId="10"/>
        <p14:stopEvt time="33999" objId="10"/>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ADD79F-0EDB-5B19-3F2E-A12E8EFD8F19}"/>
              </a:ext>
            </a:extLst>
          </p:cNvPr>
          <p:cNvSpPr>
            <a:spLocks noGrp="1"/>
          </p:cNvSpPr>
          <p:nvPr>
            <p:ph idx="1"/>
          </p:nvPr>
        </p:nvSpPr>
        <p:spPr>
          <a:xfrm>
            <a:off x="233861" y="2535381"/>
            <a:ext cx="11724278" cy="3766697"/>
          </a:xfrm>
        </p:spPr>
        <p:txBody>
          <a:bodyPr>
            <a:normAutofit/>
          </a:bodyPr>
          <a:lstStyle/>
          <a:p>
            <a:r>
              <a:rPr lang="en-US" sz="3600" dirty="0"/>
              <a:t>Overview of the Muon Collider</a:t>
            </a:r>
          </a:p>
          <a:p>
            <a:r>
              <a:rPr lang="en-GB" sz="3600" dirty="0">
                <a:solidFill>
                  <a:schemeClr val="bg1">
                    <a:lumMod val="75000"/>
                  </a:schemeClr>
                </a:solidFill>
              </a:rPr>
              <a:t>Some examples of collective effects</a:t>
            </a:r>
          </a:p>
          <a:p>
            <a:r>
              <a:rPr lang="en-GB" sz="3600" dirty="0">
                <a:solidFill>
                  <a:schemeClr val="bg1">
                    <a:lumMod val="75000"/>
                  </a:schemeClr>
                </a:solidFill>
              </a:rPr>
              <a:t>Collective effects in the Muon Collider</a:t>
            </a:r>
          </a:p>
          <a:p>
            <a:endParaRPr lang="en-GB" sz="3600" dirty="0"/>
          </a:p>
        </p:txBody>
      </p:sp>
      <p:sp>
        <p:nvSpPr>
          <p:cNvPr id="3" name="Footer Placeholder 2">
            <a:extLst>
              <a:ext uri="{FF2B5EF4-FFF2-40B4-BE49-F238E27FC236}">
                <a16:creationId xmlns:a16="http://schemas.microsoft.com/office/drawing/2014/main" id="{06E9A107-C781-D205-7ED1-B9B9C2C311EC}"/>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F9DABB5-AA50-8710-A38E-CF2B10F5A71A}"/>
              </a:ext>
            </a:extLst>
          </p:cNvPr>
          <p:cNvSpPr>
            <a:spLocks noGrp="1"/>
          </p:cNvSpPr>
          <p:nvPr>
            <p:ph type="sldNum" sz="quarter" idx="12"/>
          </p:nvPr>
        </p:nvSpPr>
        <p:spPr/>
        <p:txBody>
          <a:bodyPr/>
          <a:lstStyle/>
          <a:p>
            <a:fld id="{005C7FBA-D4E9-46CA-9321-3ADA2E368FCD}" type="slidenum">
              <a:rPr lang="en-GB" smtClean="0"/>
              <a:pPr/>
              <a:t>3</a:t>
            </a:fld>
            <a:endParaRPr lang="en-GB"/>
          </a:p>
        </p:txBody>
      </p:sp>
      <p:sp>
        <p:nvSpPr>
          <p:cNvPr id="5" name="Title 4">
            <a:extLst>
              <a:ext uri="{FF2B5EF4-FFF2-40B4-BE49-F238E27FC236}">
                <a16:creationId xmlns:a16="http://schemas.microsoft.com/office/drawing/2014/main" id="{C939C0C8-0485-9958-E638-77D88CD66066}"/>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93711851-4935-A8B1-C6DB-CDA907B51174}"/>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234283448"/>
      </p:ext>
    </p:extLst>
  </p:cSld>
  <p:clrMapOvr>
    <a:masterClrMapping/>
  </p:clrMapOvr>
  <mc:AlternateContent xmlns:mc="http://schemas.openxmlformats.org/markup-compatibility/2006">
    <mc:Choice xmlns:p14="http://schemas.microsoft.com/office/powerpoint/2010/main" Requires="p14">
      <p:transition spd="slow" p14:dur="2000" advTm="1117"/>
    </mc:Choice>
    <mc:Fallback>
      <p:transition spd="slow" advTm="111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12733-70FC-46AE-1123-E73710B175B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8AA2F5-DDAE-2B10-09D1-024AE0965F08}"/>
              </a:ext>
            </a:extLst>
          </p:cNvPr>
          <p:cNvSpPr>
            <a:spLocks noGrp="1"/>
          </p:cNvSpPr>
          <p:nvPr>
            <p:ph idx="1"/>
          </p:nvPr>
        </p:nvSpPr>
        <p:spPr>
          <a:xfrm>
            <a:off x="233861" y="1561669"/>
            <a:ext cx="8084639" cy="4740410"/>
          </a:xfrm>
        </p:spPr>
        <p:txBody>
          <a:bodyPr/>
          <a:lstStyle/>
          <a:p>
            <a:pPr marL="432000" indent="-324000">
              <a:lnSpc>
                <a:spcPct val="100000"/>
              </a:lnSpc>
              <a:spcBef>
                <a:spcPts val="283"/>
              </a:spcBef>
              <a:spcAft>
                <a:spcPts val="283"/>
              </a:spcAft>
              <a:buClr>
                <a:srgbClr val="000000"/>
              </a:buClr>
              <a:buSzPct val="45000"/>
              <a:buFont typeface="Wingdings" charset="2"/>
              <a:buChar char=""/>
            </a:pPr>
            <a:r>
              <a:rPr lang="en-US" sz="2000" b="0" strike="noStrike" spc="-1" dirty="0">
                <a:solidFill>
                  <a:srgbClr val="000000"/>
                </a:solidFill>
                <a:latin typeface="Fira Sans"/>
                <a:ea typeface="Noto Sans CJK SC"/>
              </a:rPr>
              <a:t>Introducing some small, positive or negative </a:t>
            </a:r>
            <a:r>
              <a:rPr lang="en-US" sz="2000" b="1" strike="noStrike" spc="-1" dirty="0">
                <a:solidFill>
                  <a:srgbClr val="000000"/>
                </a:solidFill>
                <a:latin typeface="Fira Sans"/>
                <a:ea typeface="Noto Sans CJK SC"/>
              </a:rPr>
              <a:t>chromaticity helps mitigate the instability</a:t>
            </a:r>
            <a:r>
              <a:rPr lang="en-US" sz="2000" b="0" strike="noStrike" spc="-1" dirty="0">
                <a:solidFill>
                  <a:srgbClr val="000000"/>
                </a:solidFill>
                <a:latin typeface="Fira Sans"/>
                <a:ea typeface="Noto Sans CJK SC"/>
              </a:rPr>
              <a:t> by introducing some tune spread</a:t>
            </a:r>
            <a:endParaRPr lang="fr-FR" sz="2000" b="0" strike="noStrike" spc="-1" dirty="0">
              <a:latin typeface="Fira Sans"/>
            </a:endParaRPr>
          </a:p>
          <a:p>
            <a:pPr marL="432000" indent="-324000">
              <a:lnSpc>
                <a:spcPct val="100000"/>
              </a:lnSpc>
              <a:spcBef>
                <a:spcPts val="1417"/>
              </a:spcBef>
              <a:buClr>
                <a:srgbClr val="000000"/>
              </a:buClr>
              <a:buSzPct val="45000"/>
              <a:buFont typeface="Wingdings" charset="2"/>
              <a:buChar char=""/>
            </a:pPr>
            <a:r>
              <a:rPr lang="en-US" sz="2000" b="1" strike="noStrike" spc="-1" dirty="0">
                <a:solidFill>
                  <a:srgbClr val="000000"/>
                </a:solidFill>
                <a:latin typeface="Fira Sans"/>
                <a:ea typeface="Noto Sans CJK SC"/>
              </a:rPr>
              <a:t>Parametric </a:t>
            </a:r>
            <a:r>
              <a:rPr lang="en-US" sz="2000" b="0" strike="noStrike" spc="-1" dirty="0">
                <a:solidFill>
                  <a:srgbClr val="000000"/>
                </a:solidFill>
                <a:latin typeface="Fira Sans"/>
                <a:ea typeface="Noto Sans CJK SC"/>
              </a:rPr>
              <a:t>tracking</a:t>
            </a:r>
            <a:r>
              <a:rPr lang="en-US" sz="2000" b="1" strike="noStrike" spc="-1" dirty="0">
                <a:solidFill>
                  <a:srgbClr val="000000"/>
                </a:solidFill>
                <a:latin typeface="Fira Sans"/>
                <a:ea typeface="Noto Sans CJK SC"/>
              </a:rPr>
              <a:t> simulations</a:t>
            </a:r>
            <a:r>
              <a:rPr lang="en-US" sz="2000" b="0" strike="noStrike" spc="-1" dirty="0">
                <a:solidFill>
                  <a:srgbClr val="000000"/>
                </a:solidFill>
                <a:latin typeface="Fira Sans"/>
                <a:ea typeface="Noto Sans CJK SC"/>
              </a:rPr>
              <a:t> were performed to </a:t>
            </a:r>
            <a:r>
              <a:rPr lang="en-US" sz="2000" b="1" strike="noStrike" spc="-1" dirty="0">
                <a:solidFill>
                  <a:srgbClr val="000000"/>
                </a:solidFill>
                <a:latin typeface="Fira Sans"/>
                <a:ea typeface="Noto Sans CJK SC"/>
              </a:rPr>
              <a:t>evaluate</a:t>
            </a:r>
            <a:r>
              <a:rPr lang="en-US" sz="2000" b="0" strike="noStrike" spc="-1" dirty="0">
                <a:solidFill>
                  <a:srgbClr val="000000"/>
                </a:solidFill>
                <a:latin typeface="Fira Sans"/>
                <a:ea typeface="Noto Sans CJK SC"/>
              </a:rPr>
              <a:t> the impact of </a:t>
            </a:r>
            <a:r>
              <a:rPr lang="en-US" sz="2000" b="1" strike="noStrike" spc="-1" dirty="0">
                <a:solidFill>
                  <a:srgbClr val="000000"/>
                </a:solidFill>
                <a:latin typeface="Fira Sans"/>
                <a:ea typeface="Noto Sans CJK SC"/>
              </a:rPr>
              <a:t>different </a:t>
            </a:r>
            <a:r>
              <a:rPr lang="en-US" sz="2000" b="1" strike="noStrike" spc="-1" dirty="0" err="1">
                <a:solidFill>
                  <a:srgbClr val="000000"/>
                </a:solidFill>
                <a:latin typeface="Fira Sans"/>
                <a:ea typeface="Noto Sans CJK SC"/>
              </a:rPr>
              <a:t>chromaticities</a:t>
            </a:r>
            <a:r>
              <a:rPr lang="en-US" sz="2000" b="1" strike="noStrike" spc="-1" dirty="0">
                <a:solidFill>
                  <a:srgbClr val="000000"/>
                </a:solidFill>
                <a:latin typeface="Fira Sans"/>
                <a:ea typeface="Noto Sans CJK SC"/>
              </a:rPr>
              <a:t>, transverse damper strength</a:t>
            </a:r>
            <a:r>
              <a:rPr lang="en-US" sz="2000" b="0" strike="noStrike" spc="-1" dirty="0">
                <a:solidFill>
                  <a:srgbClr val="000000"/>
                </a:solidFill>
                <a:latin typeface="Fira Sans"/>
                <a:ea typeface="Noto Sans CJK SC"/>
              </a:rPr>
              <a:t> or </a:t>
            </a:r>
            <a:r>
              <a:rPr lang="en-US" sz="2000" b="1" strike="noStrike" spc="-1" dirty="0">
                <a:solidFill>
                  <a:srgbClr val="000000"/>
                </a:solidFill>
                <a:latin typeface="Fira Sans"/>
                <a:ea typeface="Noto Sans CJK SC"/>
              </a:rPr>
              <a:t>initial bunch offset</a:t>
            </a:r>
            <a:endParaRPr lang="fr-FR" sz="2000" b="0" strike="noStrike" spc="-1" dirty="0">
              <a:latin typeface="Fira Sans"/>
            </a:endParaRPr>
          </a:p>
        </p:txBody>
      </p:sp>
      <p:sp>
        <p:nvSpPr>
          <p:cNvPr id="3" name="Footer Placeholder 2">
            <a:extLst>
              <a:ext uri="{FF2B5EF4-FFF2-40B4-BE49-F238E27FC236}">
                <a16:creationId xmlns:a16="http://schemas.microsoft.com/office/drawing/2014/main" id="{4030D1BD-7FA3-88C3-55A3-9FC615703177}"/>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BB8059D-BF04-03DA-4A4D-B22A29E47B8B}"/>
              </a:ext>
            </a:extLst>
          </p:cNvPr>
          <p:cNvSpPr>
            <a:spLocks noGrp="1"/>
          </p:cNvSpPr>
          <p:nvPr>
            <p:ph type="sldNum" sz="quarter" idx="12"/>
          </p:nvPr>
        </p:nvSpPr>
        <p:spPr/>
        <p:txBody>
          <a:bodyPr/>
          <a:lstStyle/>
          <a:p>
            <a:fld id="{005C7FBA-D4E9-46CA-9321-3ADA2E368FCD}" type="slidenum">
              <a:rPr lang="en-GB" smtClean="0"/>
              <a:pPr/>
              <a:t>30</a:t>
            </a:fld>
            <a:endParaRPr lang="en-GB"/>
          </a:p>
        </p:txBody>
      </p:sp>
      <p:sp>
        <p:nvSpPr>
          <p:cNvPr id="5" name="Title 4">
            <a:extLst>
              <a:ext uri="{FF2B5EF4-FFF2-40B4-BE49-F238E27FC236}">
                <a16:creationId xmlns:a16="http://schemas.microsoft.com/office/drawing/2014/main" id="{88BA18B1-6867-8E7C-EE4E-7A7F8C93AE22}"/>
              </a:ext>
            </a:extLst>
          </p:cNvPr>
          <p:cNvSpPr>
            <a:spLocks noGrp="1"/>
          </p:cNvSpPr>
          <p:nvPr>
            <p:ph type="title"/>
          </p:nvPr>
        </p:nvSpPr>
        <p:spPr/>
        <p:txBody>
          <a:bodyPr/>
          <a:lstStyle/>
          <a:p>
            <a:r>
              <a:rPr lang="en-US" dirty="0"/>
              <a:t>Particle tracking simulation</a:t>
            </a:r>
            <a:br>
              <a:rPr lang="en-US" dirty="0"/>
            </a:br>
            <a:r>
              <a:rPr lang="en-US" dirty="0"/>
              <a:t>for the collider</a:t>
            </a:r>
            <a:endParaRPr lang="en-GB" dirty="0"/>
          </a:p>
        </p:txBody>
      </p:sp>
      <p:pic>
        <p:nvPicPr>
          <p:cNvPr id="7" name="Picture 6">
            <a:extLst>
              <a:ext uri="{FF2B5EF4-FFF2-40B4-BE49-F238E27FC236}">
                <a16:creationId xmlns:a16="http://schemas.microsoft.com/office/drawing/2014/main" id="{F92A61CD-A2F6-7356-97C8-74A1D063F0D3}"/>
              </a:ext>
            </a:extLst>
          </p:cNvPr>
          <p:cNvPicPr/>
          <p:nvPr/>
        </p:nvPicPr>
        <p:blipFill>
          <a:blip r:embed="rId4"/>
          <a:stretch/>
        </p:blipFill>
        <p:spPr>
          <a:xfrm>
            <a:off x="4271438" y="3747554"/>
            <a:ext cx="3821040" cy="2434320"/>
          </a:xfrm>
          <a:prstGeom prst="rect">
            <a:avLst/>
          </a:prstGeom>
          <a:ln w="0">
            <a:noFill/>
          </a:ln>
        </p:spPr>
      </p:pic>
      <p:sp>
        <p:nvSpPr>
          <p:cNvPr id="8" name="TextBox 7">
            <a:extLst>
              <a:ext uri="{FF2B5EF4-FFF2-40B4-BE49-F238E27FC236}">
                <a16:creationId xmlns:a16="http://schemas.microsoft.com/office/drawing/2014/main" id="{DA31C4E8-D08B-4677-5DE4-66A528B1FF69}"/>
              </a:ext>
            </a:extLst>
          </p:cNvPr>
          <p:cNvSpPr txBox="1"/>
          <p:nvPr/>
        </p:nvSpPr>
        <p:spPr>
          <a:xfrm>
            <a:off x="1131936" y="4486454"/>
            <a:ext cx="2913480" cy="956520"/>
          </a:xfrm>
          <a:prstGeom prst="rect">
            <a:avLst/>
          </a:prstGeom>
          <a:solidFill>
            <a:srgbClr val="FFFFFF"/>
          </a:solidFill>
          <a:ln w="12600">
            <a:solidFill>
              <a:srgbClr val="000000"/>
            </a:solidFill>
            <a:round/>
          </a:ln>
        </p:spPr>
        <p:txBody>
          <a:bodyPr lIns="96120" tIns="51120" rIns="96120" bIns="51120" anchor="t">
            <a:noAutofit/>
          </a:bodyPr>
          <a:lstStyle/>
          <a:p>
            <a:pPr>
              <a:lnSpc>
                <a:spcPct val="100000"/>
              </a:lnSpc>
              <a:buNone/>
            </a:pPr>
            <a:r>
              <a:rPr lang="en-US" sz="1400" b="0" strike="noStrike" spc="-1" dirty="0">
                <a:latin typeface="Fira Sans"/>
              </a:rPr>
              <a:t>Heatmap of emittance growth through after 1600 turns in the collider, scanning  transverse damping time and bunch offset</a:t>
            </a:r>
            <a:endParaRPr lang="fr-FR" sz="1400" b="0" strike="noStrike" spc="-1" dirty="0">
              <a:latin typeface="Fira Sans"/>
            </a:endParaRPr>
          </a:p>
        </p:txBody>
      </p:sp>
      <p:pic>
        <p:nvPicPr>
          <p:cNvPr id="6" name="Picture 5">
            <a:extLst>
              <a:ext uri="{FF2B5EF4-FFF2-40B4-BE49-F238E27FC236}">
                <a16:creationId xmlns:a16="http://schemas.microsoft.com/office/drawing/2014/main" id="{24070842-D7CC-1CEA-E391-2009ECCB88F7}"/>
              </a:ext>
            </a:extLst>
          </p:cNvPr>
          <p:cNvPicPr/>
          <p:nvPr/>
        </p:nvPicPr>
        <p:blipFill>
          <a:blip r:embed="rId5"/>
          <a:srcRect r="65015"/>
          <a:stretch/>
        </p:blipFill>
        <p:spPr>
          <a:xfrm>
            <a:off x="8613960" y="1681874"/>
            <a:ext cx="3578040" cy="4500000"/>
          </a:xfrm>
          <a:prstGeom prst="rect">
            <a:avLst/>
          </a:prstGeom>
          <a:ln w="0">
            <a:noFill/>
          </a:ln>
        </p:spPr>
      </p:pic>
      <p:sp>
        <p:nvSpPr>
          <p:cNvPr id="9" name="Date Placeholder 8">
            <a:extLst>
              <a:ext uri="{FF2B5EF4-FFF2-40B4-BE49-F238E27FC236}">
                <a16:creationId xmlns:a16="http://schemas.microsoft.com/office/drawing/2014/main" id="{7D64CA0F-9D57-5DCE-9E5F-CE3A4488753E}"/>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4152221424"/>
      </p:ext>
    </p:extLst>
  </p:cSld>
  <p:clrMapOvr>
    <a:masterClrMapping/>
  </p:clrMapOvr>
  <mc:AlternateContent xmlns:mc="http://schemas.openxmlformats.org/markup-compatibility/2006">
    <mc:Choice xmlns:p14="http://schemas.microsoft.com/office/powerpoint/2010/main" Requires="p14">
      <p:transition spd="slow" p14:dur="2000" advTm="21627"/>
    </mc:Choice>
    <mc:Fallback>
      <p:transition spd="slow" advTm="216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2BE261-D6C0-E25D-1F93-A4C6A36D7CDF}"/>
              </a:ext>
            </a:extLst>
          </p:cNvPr>
          <p:cNvSpPr>
            <a:spLocks noGrp="1"/>
          </p:cNvSpPr>
          <p:nvPr>
            <p:ph idx="1"/>
          </p:nvPr>
        </p:nvSpPr>
        <p:spPr>
          <a:xfrm>
            <a:off x="233861" y="1887415"/>
            <a:ext cx="6502358" cy="2006131"/>
          </a:xfrm>
        </p:spPr>
        <p:txBody>
          <a:bodyPr>
            <a:normAutofit/>
          </a:bodyPr>
          <a:lstStyle/>
          <a:p>
            <a:r>
              <a:rPr lang="en-US" sz="2000" dirty="0"/>
              <a:t>Use tracking simulations to assess transverse stability limitation versus chamber radius and coating thickness</a:t>
            </a:r>
          </a:p>
          <a:p>
            <a:r>
              <a:rPr lang="en-US" sz="2000" dirty="0"/>
              <a:t>With </a:t>
            </a:r>
            <a:r>
              <a:rPr lang="en-US" sz="2000" b="1" dirty="0"/>
              <a:t>10 </a:t>
            </a:r>
            <a:r>
              <a:rPr lang="el-GR" sz="2000" b="1" dirty="0"/>
              <a:t>μ</a:t>
            </a:r>
            <a:r>
              <a:rPr lang="en-US" sz="2000" b="1" dirty="0"/>
              <a:t>m copper coating</a:t>
            </a:r>
            <a:r>
              <a:rPr lang="en-US" sz="2000" dirty="0"/>
              <a:t>, the chamber </a:t>
            </a:r>
            <a:r>
              <a:rPr lang="en-US" sz="2000" b="1" dirty="0"/>
              <a:t>radius</a:t>
            </a:r>
            <a:br>
              <a:rPr lang="en-US" sz="2000" b="1" dirty="0"/>
            </a:br>
            <a:r>
              <a:rPr lang="en-US" sz="2000" b="1" dirty="0"/>
              <a:t>must be at least 16 mm</a:t>
            </a:r>
            <a:r>
              <a:rPr lang="en-US" sz="2000" dirty="0"/>
              <a:t> (without damper)</a:t>
            </a:r>
          </a:p>
        </p:txBody>
      </p:sp>
      <p:sp>
        <p:nvSpPr>
          <p:cNvPr id="3" name="Footer Placeholder 2">
            <a:extLst>
              <a:ext uri="{FF2B5EF4-FFF2-40B4-BE49-F238E27FC236}">
                <a16:creationId xmlns:a16="http://schemas.microsoft.com/office/drawing/2014/main" id="{B3C89DFF-A35F-3684-FD2E-3CE5A356C754}"/>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9D6633B-BB55-4B74-5B47-6C1C5F90092A}"/>
              </a:ext>
            </a:extLst>
          </p:cNvPr>
          <p:cNvSpPr>
            <a:spLocks noGrp="1"/>
          </p:cNvSpPr>
          <p:nvPr>
            <p:ph type="sldNum" sz="quarter" idx="12"/>
          </p:nvPr>
        </p:nvSpPr>
        <p:spPr/>
        <p:txBody>
          <a:bodyPr/>
          <a:lstStyle/>
          <a:p>
            <a:fld id="{005C7FBA-D4E9-46CA-9321-3ADA2E368FCD}" type="slidenum">
              <a:rPr lang="en-GB" smtClean="0"/>
              <a:pPr/>
              <a:t>31</a:t>
            </a:fld>
            <a:endParaRPr lang="en-GB"/>
          </a:p>
        </p:txBody>
      </p:sp>
      <p:sp>
        <p:nvSpPr>
          <p:cNvPr id="5" name="Title 4">
            <a:extLst>
              <a:ext uri="{FF2B5EF4-FFF2-40B4-BE49-F238E27FC236}">
                <a16:creationId xmlns:a16="http://schemas.microsoft.com/office/drawing/2014/main" id="{FAB81136-45DD-2B31-6138-C12B126CD39D}"/>
              </a:ext>
            </a:extLst>
          </p:cNvPr>
          <p:cNvSpPr>
            <a:spLocks noGrp="1"/>
          </p:cNvSpPr>
          <p:nvPr>
            <p:ph type="title"/>
          </p:nvPr>
        </p:nvSpPr>
        <p:spPr/>
        <p:txBody>
          <a:bodyPr/>
          <a:lstStyle/>
          <a:p>
            <a:r>
              <a:rPr lang="en-US" dirty="0"/>
              <a:t>Minimum vacuum chamber radius admissible in the collider</a:t>
            </a:r>
            <a:endParaRPr lang="en-GB" dirty="0"/>
          </a:p>
        </p:txBody>
      </p:sp>
      <p:pic>
        <p:nvPicPr>
          <p:cNvPr id="7" name="Picture 6" descr="A graph with different colored lines&#10;&#10;AI-generated content may be incorrect.">
            <a:extLst>
              <a:ext uri="{FF2B5EF4-FFF2-40B4-BE49-F238E27FC236}">
                <a16:creationId xmlns:a16="http://schemas.microsoft.com/office/drawing/2014/main" id="{C0132F6A-F6B2-E4A3-3006-AC770AB55E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4867" y="2035319"/>
            <a:ext cx="5143272" cy="3846960"/>
          </a:xfrm>
          <a:prstGeom prst="rect">
            <a:avLst/>
          </a:prstGeom>
        </p:spPr>
      </p:pic>
      <p:pic>
        <p:nvPicPr>
          <p:cNvPr id="9" name="Picture 8">
            <a:extLst>
              <a:ext uri="{FF2B5EF4-FFF2-40B4-BE49-F238E27FC236}">
                <a16:creationId xmlns:a16="http://schemas.microsoft.com/office/drawing/2014/main" id="{A5797AB5-F32F-E0F3-AA27-2A91CAAF9136}"/>
              </a:ext>
            </a:extLst>
          </p:cNvPr>
          <p:cNvPicPr/>
          <p:nvPr/>
        </p:nvPicPr>
        <p:blipFill>
          <a:blip r:embed="rId5"/>
          <a:stretch/>
        </p:blipFill>
        <p:spPr>
          <a:xfrm>
            <a:off x="3563242" y="3967333"/>
            <a:ext cx="2931120" cy="2275200"/>
          </a:xfrm>
          <a:prstGeom prst="rect">
            <a:avLst/>
          </a:prstGeom>
          <a:ln w="0">
            <a:noFill/>
          </a:ln>
        </p:spPr>
      </p:pic>
      <p:sp>
        <p:nvSpPr>
          <p:cNvPr id="10" name="TextBox 9">
            <a:extLst>
              <a:ext uri="{FF2B5EF4-FFF2-40B4-BE49-F238E27FC236}">
                <a16:creationId xmlns:a16="http://schemas.microsoft.com/office/drawing/2014/main" id="{FA0706CC-B713-0181-F283-0EACCF797342}"/>
              </a:ext>
            </a:extLst>
          </p:cNvPr>
          <p:cNvSpPr txBox="1"/>
          <p:nvPr/>
        </p:nvSpPr>
        <p:spPr>
          <a:xfrm>
            <a:off x="3563242" y="3682213"/>
            <a:ext cx="3015360" cy="274680"/>
          </a:xfrm>
          <a:prstGeom prst="rect">
            <a:avLst/>
          </a:prstGeom>
          <a:noFill/>
          <a:ln w="0">
            <a:noFill/>
          </a:ln>
        </p:spPr>
        <p:txBody>
          <a:bodyPr lIns="90000" tIns="45000" rIns="90000" bIns="45000" anchor="t">
            <a:noAutofit/>
          </a:bodyPr>
          <a:lstStyle/>
          <a:p>
            <a:r>
              <a:rPr lang="en-US" sz="1200" b="0" i="1" strike="noStrike" spc="-1" dirty="0">
                <a:latin typeface="Fira Sans"/>
                <a:hlinkClick r:id="rId6"/>
              </a:rPr>
              <a:t>A. Lechner et al., Design meeting 09/2023</a:t>
            </a:r>
            <a:endParaRPr lang="fr-FR" sz="1200" b="0" i="1" strike="noStrike" spc="-1" dirty="0">
              <a:latin typeface="Fira Sans"/>
            </a:endParaRPr>
          </a:p>
        </p:txBody>
      </p:sp>
      <p:cxnSp>
        <p:nvCxnSpPr>
          <p:cNvPr id="11" name="Straight Connector 10">
            <a:extLst>
              <a:ext uri="{FF2B5EF4-FFF2-40B4-BE49-F238E27FC236}">
                <a16:creationId xmlns:a16="http://schemas.microsoft.com/office/drawing/2014/main" id="{E0B790A6-DA6A-50C0-1564-3D69F1675EE8}"/>
              </a:ext>
            </a:extLst>
          </p:cNvPr>
          <p:cNvCxnSpPr>
            <a:cxnSpLocks/>
          </p:cNvCxnSpPr>
          <p:nvPr/>
        </p:nvCxnSpPr>
        <p:spPr>
          <a:xfrm flipH="1">
            <a:off x="10620375" y="2433635"/>
            <a:ext cx="1337764"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1057004-87FF-F2CE-4FB6-495933DEC1B2}"/>
              </a:ext>
            </a:extLst>
          </p:cNvPr>
          <p:cNvCxnSpPr>
            <a:cxnSpLocks/>
          </p:cNvCxnSpPr>
          <p:nvPr/>
        </p:nvCxnSpPr>
        <p:spPr>
          <a:xfrm flipH="1">
            <a:off x="6738854" y="2433635"/>
            <a:ext cx="58464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3FEF0E3-6237-390E-ADF2-774B88D2722A}"/>
              </a:ext>
            </a:extLst>
          </p:cNvPr>
          <p:cNvSpPr txBox="1"/>
          <p:nvPr/>
        </p:nvSpPr>
        <p:spPr>
          <a:xfrm>
            <a:off x="9522957" y="2143883"/>
            <a:ext cx="2513830" cy="338554"/>
          </a:xfrm>
          <a:prstGeom prst="rect">
            <a:avLst/>
          </a:prstGeom>
          <a:noFill/>
        </p:spPr>
        <p:txBody>
          <a:bodyPr wrap="none" rtlCol="0">
            <a:spAutoFit/>
          </a:bodyPr>
          <a:lstStyle/>
          <a:p>
            <a:r>
              <a:rPr lang="en-US" sz="1600" dirty="0">
                <a:solidFill>
                  <a:srgbClr val="FF0000"/>
                </a:solidFill>
                <a:latin typeface="Fira Sans" panose="020B0503050000020004" pitchFamily="34" charset="0"/>
              </a:rPr>
              <a:t>Requirement from optics</a:t>
            </a:r>
            <a:endParaRPr lang="en-GB" sz="1600" dirty="0">
              <a:solidFill>
                <a:srgbClr val="FF0000"/>
              </a:solidFill>
              <a:latin typeface="Fira Sans" panose="020B0503050000020004" pitchFamily="34" charset="0"/>
            </a:endParaRPr>
          </a:p>
        </p:txBody>
      </p:sp>
      <p:sp>
        <p:nvSpPr>
          <p:cNvPr id="15" name="Content Placeholder 1">
            <a:extLst>
              <a:ext uri="{FF2B5EF4-FFF2-40B4-BE49-F238E27FC236}">
                <a16:creationId xmlns:a16="http://schemas.microsoft.com/office/drawing/2014/main" id="{4D44C7EA-0826-EC9E-1DA8-5750A887760B}"/>
              </a:ext>
            </a:extLst>
          </p:cNvPr>
          <p:cNvSpPr txBox="1">
            <a:spLocks/>
          </p:cNvSpPr>
          <p:nvPr/>
        </p:nvSpPr>
        <p:spPr>
          <a:xfrm>
            <a:off x="233862" y="4117273"/>
            <a:ext cx="3250732" cy="20061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It is </a:t>
            </a:r>
            <a:r>
              <a:rPr lang="en-US" sz="2000" b="1" dirty="0"/>
              <a:t>below the 23.5 mm </a:t>
            </a:r>
            <a:r>
              <a:rPr lang="en-US" sz="2000" dirty="0"/>
              <a:t>assumed in the dipole magnet radial build, constrained by the lattice design</a:t>
            </a:r>
          </a:p>
          <a:p>
            <a:endParaRPr lang="en-GB" sz="2000" dirty="0"/>
          </a:p>
        </p:txBody>
      </p:sp>
      <p:sp>
        <p:nvSpPr>
          <p:cNvPr id="6" name="Date Placeholder 5">
            <a:extLst>
              <a:ext uri="{FF2B5EF4-FFF2-40B4-BE49-F238E27FC236}">
                <a16:creationId xmlns:a16="http://schemas.microsoft.com/office/drawing/2014/main" id="{A2259740-8FCE-8EEF-5803-3F6C01E016EB}"/>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57006910"/>
      </p:ext>
    </p:extLst>
  </p:cSld>
  <p:clrMapOvr>
    <a:masterClrMapping/>
  </p:clrMapOvr>
  <mc:AlternateContent xmlns:mc="http://schemas.openxmlformats.org/markup-compatibility/2006">
    <mc:Choice xmlns:p14="http://schemas.microsoft.com/office/powerpoint/2010/main" Requires="p14">
      <p:transition spd="slow" p14:dur="2000" advTm="1772"/>
    </mc:Choice>
    <mc:Fallback>
      <p:transition spd="slow" advTm="177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BE9A0-4439-BDD0-4B10-B165DE1B2C15}"/>
            </a:ext>
          </a:extLst>
        </p:cNvPr>
        <p:cNvGrpSpPr/>
        <p:nvPr/>
      </p:nvGrpSpPr>
      <p:grpSpPr>
        <a:xfrm>
          <a:off x="0" y="0"/>
          <a:ext cx="0" cy="0"/>
          <a:chOff x="0" y="0"/>
          <a:chExt cx="0" cy="0"/>
        </a:xfrm>
      </p:grpSpPr>
      <p:pic>
        <p:nvPicPr>
          <p:cNvPr id="45" name="Picture 44" descr="A white text on a black background&#10;&#10;AI-generated content may be incorrect.">
            <a:extLst>
              <a:ext uri="{FF2B5EF4-FFF2-40B4-BE49-F238E27FC236}">
                <a16:creationId xmlns:a16="http://schemas.microsoft.com/office/drawing/2014/main" id="{20B7CD5F-457E-162E-6FAC-7490E57689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830" y="2551151"/>
            <a:ext cx="5523246" cy="3484784"/>
          </a:xfrm>
          <a:prstGeom prst="rect">
            <a:avLst/>
          </a:prstGeom>
        </p:spPr>
      </p:pic>
      <p:sp>
        <p:nvSpPr>
          <p:cNvPr id="2" name="Content Placeholder 1">
            <a:extLst>
              <a:ext uri="{FF2B5EF4-FFF2-40B4-BE49-F238E27FC236}">
                <a16:creationId xmlns:a16="http://schemas.microsoft.com/office/drawing/2014/main" id="{B0A6A77A-E705-52AC-DE41-4D9874F3819D}"/>
              </a:ext>
            </a:extLst>
          </p:cNvPr>
          <p:cNvSpPr>
            <a:spLocks noGrp="1"/>
          </p:cNvSpPr>
          <p:nvPr>
            <p:ph idx="1"/>
          </p:nvPr>
        </p:nvSpPr>
        <p:spPr/>
        <p:txBody>
          <a:bodyPr/>
          <a:lstStyle/>
          <a:p>
            <a:r>
              <a:rPr lang="en-US" dirty="0"/>
              <a:t>Collaboration roadmap in 2021 identified twelve items on beam dynamics and collective effects</a:t>
            </a:r>
          </a:p>
        </p:txBody>
      </p:sp>
      <p:sp>
        <p:nvSpPr>
          <p:cNvPr id="3" name="Footer Placeholder 2">
            <a:extLst>
              <a:ext uri="{FF2B5EF4-FFF2-40B4-BE49-F238E27FC236}">
                <a16:creationId xmlns:a16="http://schemas.microsoft.com/office/drawing/2014/main" id="{8AC1CF30-7FA7-FA80-5EC0-D89AC76252B6}"/>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F718369-1027-82B9-B10D-F99D50935DB6}"/>
              </a:ext>
            </a:extLst>
          </p:cNvPr>
          <p:cNvSpPr>
            <a:spLocks noGrp="1"/>
          </p:cNvSpPr>
          <p:nvPr>
            <p:ph type="sldNum" sz="quarter" idx="12"/>
          </p:nvPr>
        </p:nvSpPr>
        <p:spPr/>
        <p:txBody>
          <a:bodyPr/>
          <a:lstStyle/>
          <a:p>
            <a:fld id="{005C7FBA-D4E9-46CA-9321-3ADA2E368FCD}" type="slidenum">
              <a:rPr lang="en-GB" smtClean="0"/>
              <a:pPr/>
              <a:t>32</a:t>
            </a:fld>
            <a:endParaRPr lang="en-GB"/>
          </a:p>
        </p:txBody>
      </p:sp>
      <p:sp>
        <p:nvSpPr>
          <p:cNvPr id="5" name="Title 4">
            <a:extLst>
              <a:ext uri="{FF2B5EF4-FFF2-40B4-BE49-F238E27FC236}">
                <a16:creationId xmlns:a16="http://schemas.microsoft.com/office/drawing/2014/main" id="{B34D1336-7191-29BC-E23E-6AD2166EC65D}"/>
              </a:ext>
            </a:extLst>
          </p:cNvPr>
          <p:cNvSpPr>
            <a:spLocks noGrp="1"/>
          </p:cNvSpPr>
          <p:nvPr>
            <p:ph type="title"/>
          </p:nvPr>
        </p:nvSpPr>
        <p:spPr/>
        <p:txBody>
          <a:bodyPr/>
          <a:lstStyle/>
          <a:p>
            <a:r>
              <a:rPr lang="en-US" dirty="0"/>
              <a:t>Collective effect challenges identified for the Muon Collider</a:t>
            </a:r>
            <a:endParaRPr lang="en-GB" dirty="0"/>
          </a:p>
        </p:txBody>
      </p:sp>
      <p:sp>
        <p:nvSpPr>
          <p:cNvPr id="6" name="Rectangle 5">
            <a:extLst>
              <a:ext uri="{FF2B5EF4-FFF2-40B4-BE49-F238E27FC236}">
                <a16:creationId xmlns:a16="http://schemas.microsoft.com/office/drawing/2014/main" id="{8FEB4329-0590-0A99-7459-2C04EE64FFCB}"/>
              </a:ext>
            </a:extLst>
          </p:cNvPr>
          <p:cNvSpPr/>
          <p:nvPr/>
        </p:nvSpPr>
        <p:spPr>
          <a:xfrm>
            <a:off x="382137" y="2777324"/>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61B0494-100F-24F2-7D76-7A72F016A11D}"/>
              </a:ext>
            </a:extLst>
          </p:cNvPr>
          <p:cNvSpPr/>
          <p:nvPr/>
        </p:nvSpPr>
        <p:spPr>
          <a:xfrm>
            <a:off x="382137" y="4410049"/>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28C29BFD-C24D-DE9D-58EE-110FBB8672B3}"/>
              </a:ext>
            </a:extLst>
          </p:cNvPr>
          <p:cNvSpPr/>
          <p:nvPr/>
        </p:nvSpPr>
        <p:spPr>
          <a:xfrm>
            <a:off x="404830" y="5797114"/>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6660A30-CEDC-7A7E-3F80-DF3DD7650859}"/>
              </a:ext>
            </a:extLst>
          </p:cNvPr>
          <p:cNvSpPr/>
          <p:nvPr/>
        </p:nvSpPr>
        <p:spPr>
          <a:xfrm>
            <a:off x="404830" y="5558278"/>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85CE524-3AD7-535E-E60E-9E4FC6B63D41}"/>
              </a:ext>
            </a:extLst>
          </p:cNvPr>
          <p:cNvSpPr/>
          <p:nvPr/>
        </p:nvSpPr>
        <p:spPr>
          <a:xfrm>
            <a:off x="382137" y="4645902"/>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840128F-5A24-92C7-CFD1-3503CA20AE69}"/>
              </a:ext>
            </a:extLst>
          </p:cNvPr>
          <p:cNvSpPr/>
          <p:nvPr/>
        </p:nvSpPr>
        <p:spPr>
          <a:xfrm>
            <a:off x="382137" y="3255731"/>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8F48B47-414C-EC30-D253-F41F7017E879}"/>
              </a:ext>
            </a:extLst>
          </p:cNvPr>
          <p:cNvSpPr/>
          <p:nvPr/>
        </p:nvSpPr>
        <p:spPr>
          <a:xfrm>
            <a:off x="382137" y="3013177"/>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B8D47C03-D3AF-3C94-DD88-12E611C00852}"/>
              </a:ext>
            </a:extLst>
          </p:cNvPr>
          <p:cNvSpPr txBox="1"/>
          <p:nvPr/>
        </p:nvSpPr>
        <p:spPr>
          <a:xfrm>
            <a:off x="6371998" y="2880000"/>
            <a:ext cx="3751348" cy="369332"/>
          </a:xfrm>
          <a:prstGeom prst="rect">
            <a:avLst/>
          </a:prstGeom>
          <a:noFill/>
          <a:ln w="19050">
            <a:solidFill>
              <a:srgbClr val="0070C0"/>
            </a:solidFill>
          </a:ln>
        </p:spPr>
        <p:txBody>
          <a:bodyPr wrap="none" rtlCol="0">
            <a:spAutoFit/>
          </a:bodyPr>
          <a:lstStyle/>
          <a:p>
            <a:r>
              <a:rPr lang="en-US" dirty="0">
                <a:latin typeface="Fira Sans" panose="020B0503050000020004" pitchFamily="34" charset="0"/>
              </a:rPr>
              <a:t>Items showed in this presentation</a:t>
            </a:r>
            <a:endParaRPr lang="en-GB" dirty="0">
              <a:latin typeface="Fira Sans" panose="020B0503050000020004" pitchFamily="34" charset="0"/>
            </a:endParaRPr>
          </a:p>
        </p:txBody>
      </p:sp>
      <p:sp>
        <p:nvSpPr>
          <p:cNvPr id="17" name="TextBox 16">
            <a:extLst>
              <a:ext uri="{FF2B5EF4-FFF2-40B4-BE49-F238E27FC236}">
                <a16:creationId xmlns:a16="http://schemas.microsoft.com/office/drawing/2014/main" id="{51729D02-7039-E53E-D304-1ACF14AA0348}"/>
              </a:ext>
            </a:extLst>
          </p:cNvPr>
          <p:cNvSpPr txBox="1"/>
          <p:nvPr/>
        </p:nvSpPr>
        <p:spPr>
          <a:xfrm>
            <a:off x="6371998" y="3420000"/>
            <a:ext cx="5760000" cy="1323439"/>
          </a:xfrm>
          <a:prstGeom prst="rect">
            <a:avLst/>
          </a:prstGeom>
          <a:noFill/>
          <a:ln w="19050">
            <a:solidFill>
              <a:srgbClr val="0070C0"/>
            </a:solidFill>
          </a:ln>
        </p:spPr>
        <p:txBody>
          <a:bodyPr wrap="square" rtlCol="0">
            <a:spAutoFit/>
          </a:bodyPr>
          <a:lstStyle/>
          <a:p>
            <a:pPr marL="285750" indent="-285750">
              <a:buFont typeface="Arial" panose="020B0604020202020204" pitchFamily="34" charset="0"/>
              <a:buChar char="•"/>
            </a:pPr>
            <a:r>
              <a:rPr lang="en-US" sz="1600" dirty="0">
                <a:latin typeface="Fira Sans" panose="020B0503050000020004" pitchFamily="34" charset="0"/>
              </a:rPr>
              <a:t>Impedance models and beam dynamic simulations available at </a:t>
            </a:r>
            <a:r>
              <a:rPr lang="en-US" sz="1600" dirty="0">
                <a:latin typeface="Fira Sans" panose="020B0503050000020004" pitchFamily="34" charset="0"/>
                <a:hlinkClick r:id="rId3"/>
              </a:rPr>
              <a:t>gitlab.cern.ch/muon-collider-bd/</a:t>
            </a:r>
            <a:r>
              <a:rPr lang="en-US" sz="1600" dirty="0" err="1">
                <a:latin typeface="Fira Sans" panose="020B0503050000020004" pitchFamily="34" charset="0"/>
                <a:hlinkClick r:id="rId3"/>
              </a:rPr>
              <a:t>muc</a:t>
            </a:r>
            <a:r>
              <a:rPr lang="en-US" sz="1600" dirty="0">
                <a:latin typeface="Fira Sans" panose="020B0503050000020004" pitchFamily="34" charset="0"/>
                <a:hlinkClick r:id="rId3"/>
              </a:rPr>
              <a:t>-impedance</a:t>
            </a:r>
            <a:endParaRPr lang="en-US" sz="1600" dirty="0">
              <a:latin typeface="Fira Sans" panose="020B0503050000020004" pitchFamily="34" charset="0"/>
            </a:endParaRPr>
          </a:p>
          <a:p>
            <a:pPr marL="285750" indent="-285750">
              <a:buFont typeface="Arial" panose="020B0604020202020204" pitchFamily="34" charset="0"/>
              <a:buChar char="•"/>
            </a:pPr>
            <a:r>
              <a:rPr lang="en-US" sz="1600" dirty="0">
                <a:latin typeface="Fira Sans" panose="020B0503050000020004" pitchFamily="34" charset="0"/>
              </a:rPr>
              <a:t>Mitigation measures: </a:t>
            </a:r>
            <a:r>
              <a:rPr lang="en-US" sz="1600" dirty="0" err="1">
                <a:latin typeface="Fira Sans" panose="020B0503050000020004" pitchFamily="34" charset="0"/>
              </a:rPr>
              <a:t>sextupoles</a:t>
            </a:r>
            <a:r>
              <a:rPr lang="en-US" sz="1600" dirty="0">
                <a:latin typeface="Fira Sans" panose="020B0503050000020004" pitchFamily="34" charset="0"/>
              </a:rPr>
              <a:t> and damper are needed in the RCS</a:t>
            </a:r>
            <a:endParaRPr lang="en-GB" sz="1600" dirty="0">
              <a:latin typeface="Fira Sans" panose="020B0503050000020004" pitchFamily="34" charset="0"/>
            </a:endParaRPr>
          </a:p>
        </p:txBody>
      </p:sp>
      <p:cxnSp>
        <p:nvCxnSpPr>
          <p:cNvPr id="19" name="Straight Arrow Connector 18">
            <a:extLst>
              <a:ext uri="{FF2B5EF4-FFF2-40B4-BE49-F238E27FC236}">
                <a16:creationId xmlns:a16="http://schemas.microsoft.com/office/drawing/2014/main" id="{4C1091E8-7A7D-1DED-380D-6CB1D5EFD022}"/>
              </a:ext>
            </a:extLst>
          </p:cNvPr>
          <p:cNvCxnSpPr>
            <a:cxnSpLocks/>
            <a:stCxn id="17" idx="1"/>
            <a:endCxn id="6" idx="3"/>
          </p:cNvCxnSpPr>
          <p:nvPr/>
        </p:nvCxnSpPr>
        <p:spPr>
          <a:xfrm flipH="1" flipV="1">
            <a:off x="5928075" y="2896742"/>
            <a:ext cx="443923" cy="11849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11D1A89-CF4E-3C72-7F52-F669812CEE73}"/>
              </a:ext>
            </a:extLst>
          </p:cNvPr>
          <p:cNvCxnSpPr>
            <a:cxnSpLocks/>
            <a:stCxn id="17" idx="1"/>
            <a:endCxn id="9" idx="3"/>
          </p:cNvCxnSpPr>
          <p:nvPr/>
        </p:nvCxnSpPr>
        <p:spPr>
          <a:xfrm flipH="1">
            <a:off x="5928075" y="4081720"/>
            <a:ext cx="443923" cy="447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17A6F52-2012-B29A-84A4-A244C2DE2F42}"/>
              </a:ext>
            </a:extLst>
          </p:cNvPr>
          <p:cNvCxnSpPr>
            <a:cxnSpLocks/>
            <a:stCxn id="17" idx="1"/>
            <a:endCxn id="11" idx="3"/>
          </p:cNvCxnSpPr>
          <p:nvPr/>
        </p:nvCxnSpPr>
        <p:spPr>
          <a:xfrm flipH="1">
            <a:off x="5950768" y="4081720"/>
            <a:ext cx="421230" cy="1595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551E0A-2BD4-7827-004E-155800F18E01}"/>
              </a:ext>
            </a:extLst>
          </p:cNvPr>
          <p:cNvCxnSpPr>
            <a:cxnSpLocks/>
            <a:stCxn id="17" idx="1"/>
            <a:endCxn id="10" idx="3"/>
          </p:cNvCxnSpPr>
          <p:nvPr/>
        </p:nvCxnSpPr>
        <p:spPr>
          <a:xfrm flipH="1">
            <a:off x="5950768" y="4081720"/>
            <a:ext cx="421230" cy="18348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ED41B2A-E92C-9636-A12C-91D6CF281579}"/>
              </a:ext>
            </a:extLst>
          </p:cNvPr>
          <p:cNvSpPr txBox="1"/>
          <p:nvPr/>
        </p:nvSpPr>
        <p:spPr>
          <a:xfrm>
            <a:off x="1988149" y="2412651"/>
            <a:ext cx="2618024" cy="276999"/>
          </a:xfrm>
          <a:prstGeom prst="rect">
            <a:avLst/>
          </a:prstGeom>
          <a:solidFill>
            <a:schemeClr val="bg1"/>
          </a:solidFill>
          <a:ln>
            <a:solidFill>
              <a:schemeClr val="tx1"/>
            </a:solidFill>
          </a:ln>
        </p:spPr>
        <p:txBody>
          <a:bodyPr wrap="none" rtlCol="0">
            <a:spAutoFit/>
          </a:bodyPr>
          <a:lstStyle/>
          <a:p>
            <a:r>
              <a:rPr lang="de-DE" sz="1200" i="1" dirty="0">
                <a:latin typeface="Fira Sans" panose="020B0503050000020004" pitchFamily="34" charset="0"/>
                <a:hlinkClick r:id="rId4"/>
              </a:rPr>
              <a:t>R. </a:t>
            </a:r>
            <a:r>
              <a:rPr lang="de-DE" sz="1200" i="1" dirty="0" err="1">
                <a:latin typeface="Fira Sans" panose="020B0503050000020004" pitchFamily="34" charset="0"/>
                <a:hlinkClick r:id="rId4"/>
              </a:rPr>
              <a:t>Ryne</a:t>
            </a:r>
            <a:r>
              <a:rPr lang="de-DE" sz="1200" i="1" dirty="0">
                <a:latin typeface="Fira Sans" panose="020B0503050000020004" pitchFamily="34" charset="0"/>
                <a:hlinkClick r:id="rId4"/>
              </a:rPr>
              <a:t>, T. </a:t>
            </a:r>
            <a:r>
              <a:rPr lang="de-DE" sz="1200" i="1" dirty="0" err="1">
                <a:latin typeface="Fira Sans" panose="020B0503050000020004" pitchFamily="34" charset="0"/>
                <a:hlinkClick r:id="rId4"/>
              </a:rPr>
              <a:t>Raubenheimer</a:t>
            </a:r>
            <a:r>
              <a:rPr lang="de-DE" sz="1200" i="1" dirty="0">
                <a:latin typeface="Fira Sans" panose="020B0503050000020004" pitchFamily="34" charset="0"/>
                <a:hlinkClick r:id="rId4"/>
              </a:rPr>
              <a:t>, E. </a:t>
            </a:r>
            <a:r>
              <a:rPr lang="de-DE" sz="1200" i="1" dirty="0" err="1">
                <a:latin typeface="Fira Sans" panose="020B0503050000020004" pitchFamily="34" charset="0"/>
                <a:hlinkClick r:id="rId4"/>
              </a:rPr>
              <a:t>Métral</a:t>
            </a:r>
            <a:endParaRPr lang="en-GB" sz="1200" i="1" dirty="0">
              <a:latin typeface="Fira Sans" panose="020B0503050000020004" pitchFamily="34" charset="0"/>
            </a:endParaRPr>
          </a:p>
        </p:txBody>
      </p:sp>
      <p:sp>
        <p:nvSpPr>
          <p:cNvPr id="51" name="Date Placeholder 50">
            <a:extLst>
              <a:ext uri="{FF2B5EF4-FFF2-40B4-BE49-F238E27FC236}">
                <a16:creationId xmlns:a16="http://schemas.microsoft.com/office/drawing/2014/main" id="{534EC8E8-23AE-AD2B-415E-21478E7300EA}"/>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418530506"/>
      </p:ext>
    </p:extLst>
  </p:cSld>
  <p:clrMapOvr>
    <a:masterClrMapping/>
  </p:clrMapOvr>
  <mc:AlternateContent xmlns:mc="http://schemas.openxmlformats.org/markup-compatibility/2006">
    <mc:Choice xmlns:p14="http://schemas.microsoft.com/office/powerpoint/2010/main" Requires="p14">
      <p:transition spd="slow" p14:dur="2000" advTm="58428"/>
    </mc:Choice>
    <mc:Fallback>
      <p:transition spd="slow" advTm="58428"/>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D5660-EACD-437B-D1B9-0F550A44F70C}"/>
            </a:ext>
          </a:extLst>
        </p:cNvPr>
        <p:cNvGrpSpPr/>
        <p:nvPr/>
      </p:nvGrpSpPr>
      <p:grpSpPr>
        <a:xfrm>
          <a:off x="0" y="0"/>
          <a:ext cx="0" cy="0"/>
          <a:chOff x="0" y="0"/>
          <a:chExt cx="0" cy="0"/>
        </a:xfrm>
      </p:grpSpPr>
      <p:pic>
        <p:nvPicPr>
          <p:cNvPr id="57" name="Picture 56" descr="A white text on a black background&#10;&#10;AI-generated content may be incorrect.">
            <a:extLst>
              <a:ext uri="{FF2B5EF4-FFF2-40B4-BE49-F238E27FC236}">
                <a16:creationId xmlns:a16="http://schemas.microsoft.com/office/drawing/2014/main" id="{781ABB4D-5CD5-E0A8-3024-96ABCD3B15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830" y="2551151"/>
            <a:ext cx="5523246" cy="3484784"/>
          </a:xfrm>
          <a:prstGeom prst="rect">
            <a:avLst/>
          </a:prstGeom>
        </p:spPr>
      </p:pic>
      <p:sp>
        <p:nvSpPr>
          <p:cNvPr id="58" name="TextBox 57">
            <a:extLst>
              <a:ext uri="{FF2B5EF4-FFF2-40B4-BE49-F238E27FC236}">
                <a16:creationId xmlns:a16="http://schemas.microsoft.com/office/drawing/2014/main" id="{0ADED1C4-00B3-4EDA-F1DB-F37707F6784B}"/>
              </a:ext>
            </a:extLst>
          </p:cNvPr>
          <p:cNvSpPr txBox="1"/>
          <p:nvPr/>
        </p:nvSpPr>
        <p:spPr>
          <a:xfrm>
            <a:off x="1988149" y="2412651"/>
            <a:ext cx="2618024" cy="276999"/>
          </a:xfrm>
          <a:prstGeom prst="rect">
            <a:avLst/>
          </a:prstGeom>
          <a:solidFill>
            <a:schemeClr val="bg1"/>
          </a:solidFill>
          <a:ln>
            <a:solidFill>
              <a:schemeClr val="tx1"/>
            </a:solidFill>
          </a:ln>
        </p:spPr>
        <p:txBody>
          <a:bodyPr wrap="none" rtlCol="0">
            <a:spAutoFit/>
          </a:bodyPr>
          <a:lstStyle/>
          <a:p>
            <a:r>
              <a:rPr lang="de-DE" sz="1200" i="1" dirty="0">
                <a:latin typeface="Fira Sans" panose="020B0503050000020004" pitchFamily="34" charset="0"/>
                <a:hlinkClick r:id="rId3"/>
              </a:rPr>
              <a:t>R. </a:t>
            </a:r>
            <a:r>
              <a:rPr lang="de-DE" sz="1200" i="1" dirty="0" err="1">
                <a:latin typeface="Fira Sans" panose="020B0503050000020004" pitchFamily="34" charset="0"/>
                <a:hlinkClick r:id="rId3"/>
              </a:rPr>
              <a:t>Ryne</a:t>
            </a:r>
            <a:r>
              <a:rPr lang="de-DE" sz="1200" i="1" dirty="0">
                <a:latin typeface="Fira Sans" panose="020B0503050000020004" pitchFamily="34" charset="0"/>
                <a:hlinkClick r:id="rId3"/>
              </a:rPr>
              <a:t>, T. </a:t>
            </a:r>
            <a:r>
              <a:rPr lang="de-DE" sz="1200" i="1" dirty="0" err="1">
                <a:latin typeface="Fira Sans" panose="020B0503050000020004" pitchFamily="34" charset="0"/>
                <a:hlinkClick r:id="rId3"/>
              </a:rPr>
              <a:t>Raubenheimer</a:t>
            </a:r>
            <a:r>
              <a:rPr lang="de-DE" sz="1200" i="1" dirty="0">
                <a:latin typeface="Fira Sans" panose="020B0503050000020004" pitchFamily="34" charset="0"/>
                <a:hlinkClick r:id="rId3"/>
              </a:rPr>
              <a:t>, E. </a:t>
            </a:r>
            <a:r>
              <a:rPr lang="de-DE" sz="1200" i="1" dirty="0" err="1">
                <a:latin typeface="Fira Sans" panose="020B0503050000020004" pitchFamily="34" charset="0"/>
                <a:hlinkClick r:id="rId3"/>
              </a:rPr>
              <a:t>Métral</a:t>
            </a:r>
            <a:endParaRPr lang="en-GB" sz="1200" i="1" dirty="0">
              <a:latin typeface="Fira Sans" panose="020B0503050000020004" pitchFamily="34" charset="0"/>
            </a:endParaRPr>
          </a:p>
        </p:txBody>
      </p:sp>
      <p:sp>
        <p:nvSpPr>
          <p:cNvPr id="2" name="Content Placeholder 1">
            <a:extLst>
              <a:ext uri="{FF2B5EF4-FFF2-40B4-BE49-F238E27FC236}">
                <a16:creationId xmlns:a16="http://schemas.microsoft.com/office/drawing/2014/main" id="{D3648753-C30E-D1C3-0A51-7AECE92E2911}"/>
              </a:ext>
            </a:extLst>
          </p:cNvPr>
          <p:cNvSpPr>
            <a:spLocks noGrp="1"/>
          </p:cNvSpPr>
          <p:nvPr>
            <p:ph idx="1"/>
          </p:nvPr>
        </p:nvSpPr>
        <p:spPr/>
        <p:txBody>
          <a:bodyPr/>
          <a:lstStyle/>
          <a:p>
            <a:r>
              <a:rPr lang="en-US" dirty="0"/>
              <a:t>Collaboration roadmap in 2021 identified twelve items on beam dynamics and collective effects</a:t>
            </a:r>
          </a:p>
        </p:txBody>
      </p:sp>
      <p:sp>
        <p:nvSpPr>
          <p:cNvPr id="3" name="Footer Placeholder 2">
            <a:extLst>
              <a:ext uri="{FF2B5EF4-FFF2-40B4-BE49-F238E27FC236}">
                <a16:creationId xmlns:a16="http://schemas.microsoft.com/office/drawing/2014/main" id="{8E04EBFF-6FEE-8F78-BB79-DCCDE65E3699}"/>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2E433220-B5BB-5EFA-31E6-22C09BCACFA5}"/>
              </a:ext>
            </a:extLst>
          </p:cNvPr>
          <p:cNvSpPr>
            <a:spLocks noGrp="1"/>
          </p:cNvSpPr>
          <p:nvPr>
            <p:ph type="sldNum" sz="quarter" idx="12"/>
          </p:nvPr>
        </p:nvSpPr>
        <p:spPr/>
        <p:txBody>
          <a:bodyPr/>
          <a:lstStyle/>
          <a:p>
            <a:fld id="{005C7FBA-D4E9-46CA-9321-3ADA2E368FCD}" type="slidenum">
              <a:rPr lang="en-GB" smtClean="0"/>
              <a:pPr/>
              <a:t>33</a:t>
            </a:fld>
            <a:endParaRPr lang="en-GB"/>
          </a:p>
        </p:txBody>
      </p:sp>
      <p:sp>
        <p:nvSpPr>
          <p:cNvPr id="5" name="Title 4">
            <a:extLst>
              <a:ext uri="{FF2B5EF4-FFF2-40B4-BE49-F238E27FC236}">
                <a16:creationId xmlns:a16="http://schemas.microsoft.com/office/drawing/2014/main" id="{36308A8C-96FF-00E4-1B08-32AEA6EDF813}"/>
              </a:ext>
            </a:extLst>
          </p:cNvPr>
          <p:cNvSpPr>
            <a:spLocks noGrp="1"/>
          </p:cNvSpPr>
          <p:nvPr>
            <p:ph type="title"/>
          </p:nvPr>
        </p:nvSpPr>
        <p:spPr/>
        <p:txBody>
          <a:bodyPr/>
          <a:lstStyle/>
          <a:p>
            <a:r>
              <a:rPr lang="en-US" dirty="0"/>
              <a:t>Collective effect challenges identified for the Muon Collider</a:t>
            </a:r>
            <a:endParaRPr lang="en-GB" dirty="0"/>
          </a:p>
        </p:txBody>
      </p:sp>
      <p:sp>
        <p:nvSpPr>
          <p:cNvPr id="6" name="Rectangle 5">
            <a:extLst>
              <a:ext uri="{FF2B5EF4-FFF2-40B4-BE49-F238E27FC236}">
                <a16:creationId xmlns:a16="http://schemas.microsoft.com/office/drawing/2014/main" id="{4F51009B-18EE-8AD1-D4B7-81F85F16691E}"/>
              </a:ext>
            </a:extLst>
          </p:cNvPr>
          <p:cNvSpPr/>
          <p:nvPr/>
        </p:nvSpPr>
        <p:spPr>
          <a:xfrm>
            <a:off x="382137" y="2777324"/>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EC35581-F70F-3FB3-5D9B-EFE0D579B0FE}"/>
              </a:ext>
            </a:extLst>
          </p:cNvPr>
          <p:cNvSpPr/>
          <p:nvPr/>
        </p:nvSpPr>
        <p:spPr>
          <a:xfrm>
            <a:off x="382137" y="4410049"/>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6992A45-F9B0-9130-66F4-0737F24EEE4B}"/>
              </a:ext>
            </a:extLst>
          </p:cNvPr>
          <p:cNvSpPr/>
          <p:nvPr/>
        </p:nvSpPr>
        <p:spPr>
          <a:xfrm>
            <a:off x="404830" y="5797114"/>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2E8524E-F630-D57F-04DB-802819326849}"/>
              </a:ext>
            </a:extLst>
          </p:cNvPr>
          <p:cNvSpPr/>
          <p:nvPr/>
        </p:nvSpPr>
        <p:spPr>
          <a:xfrm>
            <a:off x="404830" y="5558278"/>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ADBCD9A1-7C10-1D06-342B-EF74007EF690}"/>
              </a:ext>
            </a:extLst>
          </p:cNvPr>
          <p:cNvSpPr/>
          <p:nvPr/>
        </p:nvSpPr>
        <p:spPr>
          <a:xfrm>
            <a:off x="382137" y="4645902"/>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99DAA11-BCCB-CC3B-C1C2-C12AEC252758}"/>
              </a:ext>
            </a:extLst>
          </p:cNvPr>
          <p:cNvSpPr/>
          <p:nvPr/>
        </p:nvSpPr>
        <p:spPr>
          <a:xfrm>
            <a:off x="382137" y="3255731"/>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1A7B38B-F333-1565-12CF-6A93EEA32159}"/>
              </a:ext>
            </a:extLst>
          </p:cNvPr>
          <p:cNvSpPr/>
          <p:nvPr/>
        </p:nvSpPr>
        <p:spPr>
          <a:xfrm>
            <a:off x="382137" y="3013177"/>
            <a:ext cx="5545938" cy="238836"/>
          </a:xfrm>
          <a:prstGeom prst="rect">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18D7AD43-9ED4-2454-EC8D-44E110EC1C37}"/>
              </a:ext>
            </a:extLst>
          </p:cNvPr>
          <p:cNvSpPr txBox="1"/>
          <p:nvPr/>
        </p:nvSpPr>
        <p:spPr>
          <a:xfrm>
            <a:off x="6373503" y="3420000"/>
            <a:ext cx="5760000" cy="2062103"/>
          </a:xfrm>
          <a:prstGeom prst="rect">
            <a:avLst/>
          </a:prstGeom>
          <a:noFill/>
          <a:ln w="19050">
            <a:solidFill>
              <a:srgbClr val="0070C0"/>
            </a:solidFill>
          </a:ln>
        </p:spPr>
        <p:txBody>
          <a:bodyPr wrap="square" rtlCol="0">
            <a:spAutoFit/>
          </a:bodyPr>
          <a:lstStyle/>
          <a:p>
            <a:pPr marL="285750" indent="-285750">
              <a:buFont typeface="Arial" panose="020B0604020202020204" pitchFamily="34" charset="0"/>
              <a:buChar char="•"/>
            </a:pPr>
            <a:r>
              <a:rPr lang="en-US" sz="1600" dirty="0">
                <a:latin typeface="Fira Sans" panose="020B0503050000020004" pitchFamily="34" charset="0"/>
              </a:rPr>
              <a:t>Initial beam-beam studies for the 10 TeV collider</a:t>
            </a:r>
          </a:p>
          <a:p>
            <a:pPr marL="285750" indent="-285750">
              <a:buFont typeface="Arial" panose="020B0604020202020204" pitchFamily="34" charset="0"/>
              <a:buChar char="•"/>
            </a:pPr>
            <a:r>
              <a:rPr lang="en-US" sz="1600" dirty="0">
                <a:latin typeface="Fira Sans" panose="020B0503050000020004" pitchFamily="34" charset="0"/>
              </a:rPr>
              <a:t>RCS chain parameter optimization: python package developed with RF, powering and optics team available at </a:t>
            </a:r>
            <a:r>
              <a:rPr lang="en-US" sz="1600" dirty="0">
                <a:latin typeface="Fira Sans" panose="020B0503050000020004" pitchFamily="34" charset="0"/>
                <a:hlinkClick r:id="rId4"/>
              </a:rPr>
              <a:t>gitlab.cern.ch/muon-collider-bd/rcsparameters</a:t>
            </a:r>
            <a:r>
              <a:rPr lang="en-US" sz="1600" dirty="0">
                <a:latin typeface="Fira Sans" panose="020B0503050000020004" pitchFamily="34" charset="0"/>
              </a:rPr>
              <a:t> and web tool at </a:t>
            </a:r>
            <a:r>
              <a:rPr lang="en-US" sz="1600" dirty="0">
                <a:latin typeface="Fira Sans" panose="020B0503050000020004" pitchFamily="34" charset="0"/>
                <a:hlinkClick r:id="rId5"/>
              </a:rPr>
              <a:t>rcsparameters.web.cern.ch</a:t>
            </a:r>
            <a:endParaRPr lang="en-US" sz="1600" dirty="0">
              <a:latin typeface="Fira Sans" panose="020B0503050000020004" pitchFamily="34" charset="0"/>
            </a:endParaRPr>
          </a:p>
          <a:p>
            <a:pPr marL="285750" indent="-285750">
              <a:buFont typeface="Arial" panose="020B0604020202020204" pitchFamily="34" charset="0"/>
              <a:buChar char="•"/>
            </a:pPr>
            <a:r>
              <a:rPr lang="en-US" sz="1600" dirty="0">
                <a:latin typeface="Fira Sans" panose="020B0503050000020004" pitchFamily="34" charset="0"/>
              </a:rPr>
              <a:t>Comparison of different approaches for analytical coherent space charge estimation in the proton driver (IPAC 25 proceeding to be published)</a:t>
            </a:r>
            <a:endParaRPr lang="en-GB" sz="1600" dirty="0">
              <a:latin typeface="Fira Sans" panose="020B0503050000020004" pitchFamily="34" charset="0"/>
            </a:endParaRPr>
          </a:p>
        </p:txBody>
      </p:sp>
      <p:cxnSp>
        <p:nvCxnSpPr>
          <p:cNvPr id="19" name="Straight Arrow Connector 18">
            <a:extLst>
              <a:ext uri="{FF2B5EF4-FFF2-40B4-BE49-F238E27FC236}">
                <a16:creationId xmlns:a16="http://schemas.microsoft.com/office/drawing/2014/main" id="{885A0A32-B9CB-10A7-AEB9-98395F49697E}"/>
              </a:ext>
            </a:extLst>
          </p:cNvPr>
          <p:cNvCxnSpPr>
            <a:cxnSpLocks/>
            <a:stCxn id="17" idx="1"/>
            <a:endCxn id="14" idx="3"/>
          </p:cNvCxnSpPr>
          <p:nvPr/>
        </p:nvCxnSpPr>
        <p:spPr>
          <a:xfrm flipH="1" flipV="1">
            <a:off x="5928075" y="3132595"/>
            <a:ext cx="445428" cy="1318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3C236DB-9F7C-543A-EC14-B222F4BA93A4}"/>
              </a:ext>
            </a:extLst>
          </p:cNvPr>
          <p:cNvCxnSpPr>
            <a:cxnSpLocks/>
            <a:stCxn id="17" idx="1"/>
            <a:endCxn id="13" idx="3"/>
          </p:cNvCxnSpPr>
          <p:nvPr/>
        </p:nvCxnSpPr>
        <p:spPr>
          <a:xfrm flipH="1" flipV="1">
            <a:off x="5928075" y="3375149"/>
            <a:ext cx="445428" cy="1075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9BAF54F-9A48-2644-81BA-CE791EA5CD76}"/>
              </a:ext>
            </a:extLst>
          </p:cNvPr>
          <p:cNvCxnSpPr>
            <a:cxnSpLocks/>
            <a:stCxn id="17" idx="1"/>
            <a:endCxn id="12" idx="3"/>
          </p:cNvCxnSpPr>
          <p:nvPr/>
        </p:nvCxnSpPr>
        <p:spPr>
          <a:xfrm flipH="1">
            <a:off x="5928075" y="4451052"/>
            <a:ext cx="445428" cy="3142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BEDA5C3-4122-E4D0-544A-49210D5F1109}"/>
              </a:ext>
            </a:extLst>
          </p:cNvPr>
          <p:cNvSpPr txBox="1"/>
          <p:nvPr/>
        </p:nvSpPr>
        <p:spPr>
          <a:xfrm>
            <a:off x="6371568" y="2880000"/>
            <a:ext cx="2571538" cy="369332"/>
          </a:xfrm>
          <a:prstGeom prst="rect">
            <a:avLst/>
          </a:prstGeom>
          <a:noFill/>
          <a:ln w="19050">
            <a:solidFill>
              <a:srgbClr val="0070C0"/>
            </a:solidFill>
          </a:ln>
        </p:spPr>
        <p:txBody>
          <a:bodyPr wrap="none" rtlCol="0">
            <a:spAutoFit/>
          </a:bodyPr>
          <a:lstStyle/>
          <a:p>
            <a:r>
              <a:rPr lang="en-US" dirty="0">
                <a:latin typeface="Fira Sans" panose="020B0503050000020004" pitchFamily="34" charset="0"/>
              </a:rPr>
              <a:t>Other items addressed</a:t>
            </a:r>
            <a:endParaRPr lang="en-GB" dirty="0">
              <a:latin typeface="Fira Sans" panose="020B0503050000020004" pitchFamily="34" charset="0"/>
            </a:endParaRPr>
          </a:p>
        </p:txBody>
      </p:sp>
      <p:sp>
        <p:nvSpPr>
          <p:cNvPr id="62" name="Date Placeholder 61">
            <a:extLst>
              <a:ext uri="{FF2B5EF4-FFF2-40B4-BE49-F238E27FC236}">
                <a16:creationId xmlns:a16="http://schemas.microsoft.com/office/drawing/2014/main" id="{E7E52A70-884B-0168-D53A-CD2169592DB9}"/>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60116581"/>
      </p:ext>
    </p:extLst>
  </p:cSld>
  <p:clrMapOvr>
    <a:masterClrMapping/>
  </p:clrMapOvr>
  <mc:AlternateContent xmlns:mc="http://schemas.openxmlformats.org/markup-compatibility/2006">
    <mc:Choice xmlns:p14="http://schemas.microsoft.com/office/powerpoint/2010/main" Requires="p14">
      <p:transition spd="slow" p14:dur="2000" advTm="70524"/>
    </mc:Choice>
    <mc:Fallback>
      <p:transition spd="slow" advTm="7052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1B584-526C-5590-BC59-03747D2842AE}"/>
            </a:ext>
          </a:extLst>
        </p:cNvPr>
        <p:cNvGrpSpPr/>
        <p:nvPr/>
      </p:nvGrpSpPr>
      <p:grpSpPr>
        <a:xfrm>
          <a:off x="0" y="0"/>
          <a:ext cx="0" cy="0"/>
          <a:chOff x="0" y="0"/>
          <a:chExt cx="0" cy="0"/>
        </a:xfrm>
      </p:grpSpPr>
      <p:pic>
        <p:nvPicPr>
          <p:cNvPr id="15" name="Picture 14" descr="A white text on a black background&#10;&#10;AI-generated content may be incorrect.">
            <a:extLst>
              <a:ext uri="{FF2B5EF4-FFF2-40B4-BE49-F238E27FC236}">
                <a16:creationId xmlns:a16="http://schemas.microsoft.com/office/drawing/2014/main" id="{B50E51AC-B1B2-C3D5-DB38-85468B04C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830" y="2551151"/>
            <a:ext cx="5523246" cy="3484784"/>
          </a:xfrm>
          <a:prstGeom prst="rect">
            <a:avLst/>
          </a:prstGeom>
        </p:spPr>
      </p:pic>
      <p:sp>
        <p:nvSpPr>
          <p:cNvPr id="16" name="TextBox 15">
            <a:extLst>
              <a:ext uri="{FF2B5EF4-FFF2-40B4-BE49-F238E27FC236}">
                <a16:creationId xmlns:a16="http://schemas.microsoft.com/office/drawing/2014/main" id="{BE7933FF-87A9-E467-3C76-91A1F125B265}"/>
              </a:ext>
            </a:extLst>
          </p:cNvPr>
          <p:cNvSpPr txBox="1"/>
          <p:nvPr/>
        </p:nvSpPr>
        <p:spPr>
          <a:xfrm>
            <a:off x="1988149" y="2412651"/>
            <a:ext cx="2618024" cy="276999"/>
          </a:xfrm>
          <a:prstGeom prst="rect">
            <a:avLst/>
          </a:prstGeom>
          <a:solidFill>
            <a:schemeClr val="bg1"/>
          </a:solidFill>
          <a:ln>
            <a:solidFill>
              <a:schemeClr val="tx1"/>
            </a:solidFill>
          </a:ln>
        </p:spPr>
        <p:txBody>
          <a:bodyPr wrap="none" rtlCol="0">
            <a:spAutoFit/>
          </a:bodyPr>
          <a:lstStyle/>
          <a:p>
            <a:r>
              <a:rPr lang="de-DE" sz="1200" i="1" dirty="0">
                <a:latin typeface="Fira Sans" panose="020B0503050000020004" pitchFamily="34" charset="0"/>
                <a:hlinkClick r:id="rId3"/>
              </a:rPr>
              <a:t>R. </a:t>
            </a:r>
            <a:r>
              <a:rPr lang="de-DE" sz="1200" i="1" dirty="0" err="1">
                <a:latin typeface="Fira Sans" panose="020B0503050000020004" pitchFamily="34" charset="0"/>
                <a:hlinkClick r:id="rId3"/>
              </a:rPr>
              <a:t>Ryne</a:t>
            </a:r>
            <a:r>
              <a:rPr lang="de-DE" sz="1200" i="1" dirty="0">
                <a:latin typeface="Fira Sans" panose="020B0503050000020004" pitchFamily="34" charset="0"/>
                <a:hlinkClick r:id="rId3"/>
              </a:rPr>
              <a:t>, T. </a:t>
            </a:r>
            <a:r>
              <a:rPr lang="de-DE" sz="1200" i="1" dirty="0" err="1">
                <a:latin typeface="Fira Sans" panose="020B0503050000020004" pitchFamily="34" charset="0"/>
                <a:hlinkClick r:id="rId3"/>
              </a:rPr>
              <a:t>Raubenheimer</a:t>
            </a:r>
            <a:r>
              <a:rPr lang="de-DE" sz="1200" i="1" dirty="0">
                <a:latin typeface="Fira Sans" panose="020B0503050000020004" pitchFamily="34" charset="0"/>
                <a:hlinkClick r:id="rId3"/>
              </a:rPr>
              <a:t>, E. </a:t>
            </a:r>
            <a:r>
              <a:rPr lang="de-DE" sz="1200" i="1" dirty="0" err="1">
                <a:latin typeface="Fira Sans" panose="020B0503050000020004" pitchFamily="34" charset="0"/>
                <a:hlinkClick r:id="rId3"/>
              </a:rPr>
              <a:t>Métral</a:t>
            </a:r>
            <a:endParaRPr lang="en-GB" sz="1200" i="1" dirty="0">
              <a:latin typeface="Fira Sans" panose="020B0503050000020004" pitchFamily="34" charset="0"/>
            </a:endParaRPr>
          </a:p>
        </p:txBody>
      </p:sp>
      <p:sp>
        <p:nvSpPr>
          <p:cNvPr id="2" name="Content Placeholder 1">
            <a:extLst>
              <a:ext uri="{FF2B5EF4-FFF2-40B4-BE49-F238E27FC236}">
                <a16:creationId xmlns:a16="http://schemas.microsoft.com/office/drawing/2014/main" id="{6811503F-8334-647E-35F7-EF459F4C6C19}"/>
              </a:ext>
            </a:extLst>
          </p:cNvPr>
          <p:cNvSpPr>
            <a:spLocks noGrp="1"/>
          </p:cNvSpPr>
          <p:nvPr>
            <p:ph idx="1"/>
          </p:nvPr>
        </p:nvSpPr>
        <p:spPr/>
        <p:txBody>
          <a:bodyPr/>
          <a:lstStyle/>
          <a:p>
            <a:r>
              <a:rPr lang="en-US" dirty="0"/>
              <a:t>Collaboration roadmap in 2021 identified twelve items on beam dynamics and collective effects</a:t>
            </a:r>
          </a:p>
        </p:txBody>
      </p:sp>
      <p:sp>
        <p:nvSpPr>
          <p:cNvPr id="3" name="Footer Placeholder 2">
            <a:extLst>
              <a:ext uri="{FF2B5EF4-FFF2-40B4-BE49-F238E27FC236}">
                <a16:creationId xmlns:a16="http://schemas.microsoft.com/office/drawing/2014/main" id="{28D15475-1AF1-B334-B20A-2E73E93BB223}"/>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6CB2FE9C-1996-57DF-444C-5029E6F36F22}"/>
              </a:ext>
            </a:extLst>
          </p:cNvPr>
          <p:cNvSpPr>
            <a:spLocks noGrp="1"/>
          </p:cNvSpPr>
          <p:nvPr>
            <p:ph type="sldNum" sz="quarter" idx="12"/>
          </p:nvPr>
        </p:nvSpPr>
        <p:spPr/>
        <p:txBody>
          <a:bodyPr/>
          <a:lstStyle/>
          <a:p>
            <a:fld id="{005C7FBA-D4E9-46CA-9321-3ADA2E368FCD}" type="slidenum">
              <a:rPr lang="en-GB" smtClean="0"/>
              <a:pPr/>
              <a:t>34</a:t>
            </a:fld>
            <a:endParaRPr lang="en-GB"/>
          </a:p>
        </p:txBody>
      </p:sp>
      <p:sp>
        <p:nvSpPr>
          <p:cNvPr id="5" name="Title 4">
            <a:extLst>
              <a:ext uri="{FF2B5EF4-FFF2-40B4-BE49-F238E27FC236}">
                <a16:creationId xmlns:a16="http://schemas.microsoft.com/office/drawing/2014/main" id="{EB7B96FA-1F64-F9FF-C268-D4C95DB70D0F}"/>
              </a:ext>
            </a:extLst>
          </p:cNvPr>
          <p:cNvSpPr>
            <a:spLocks noGrp="1"/>
          </p:cNvSpPr>
          <p:nvPr>
            <p:ph type="title"/>
          </p:nvPr>
        </p:nvSpPr>
        <p:spPr/>
        <p:txBody>
          <a:bodyPr/>
          <a:lstStyle/>
          <a:p>
            <a:r>
              <a:rPr lang="en-US" dirty="0"/>
              <a:t>Collective effect challenges identified for the Muon Collider</a:t>
            </a:r>
            <a:endParaRPr lang="en-GB" dirty="0"/>
          </a:p>
        </p:txBody>
      </p:sp>
      <p:sp>
        <p:nvSpPr>
          <p:cNvPr id="9" name="Rectangle 8">
            <a:extLst>
              <a:ext uri="{FF2B5EF4-FFF2-40B4-BE49-F238E27FC236}">
                <a16:creationId xmlns:a16="http://schemas.microsoft.com/office/drawing/2014/main" id="{4296BDFC-2E83-1841-83AA-A2A8EF0671F6}"/>
              </a:ext>
            </a:extLst>
          </p:cNvPr>
          <p:cNvSpPr/>
          <p:nvPr/>
        </p:nvSpPr>
        <p:spPr>
          <a:xfrm>
            <a:off x="382137" y="3694166"/>
            <a:ext cx="5545938" cy="238836"/>
          </a:xfrm>
          <a:prstGeom prst="rect">
            <a:avLst/>
          </a:prstGeom>
          <a:noFill/>
          <a:ln w="1905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69CD418-F8FD-DA76-4314-105C129B3E7D}"/>
              </a:ext>
            </a:extLst>
          </p:cNvPr>
          <p:cNvSpPr/>
          <p:nvPr/>
        </p:nvSpPr>
        <p:spPr>
          <a:xfrm>
            <a:off x="382137" y="2999280"/>
            <a:ext cx="5545938" cy="238836"/>
          </a:xfrm>
          <a:prstGeom prst="rect">
            <a:avLst/>
          </a:prstGeom>
          <a:noFill/>
          <a:ln w="1905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846BED9A-8C18-1DD8-BCA3-E7ABBCF42E65}"/>
              </a:ext>
            </a:extLst>
          </p:cNvPr>
          <p:cNvSpPr txBox="1"/>
          <p:nvPr/>
        </p:nvSpPr>
        <p:spPr>
          <a:xfrm>
            <a:off x="6373503" y="3420000"/>
            <a:ext cx="5760000" cy="1569660"/>
          </a:xfrm>
          <a:prstGeom prst="rect">
            <a:avLst/>
          </a:prstGeom>
          <a:noFill/>
          <a:ln w="19050">
            <a:solidFill>
              <a:schemeClr val="accent4">
                <a:lumMod val="75000"/>
              </a:schemeClr>
            </a:solidFill>
          </a:ln>
        </p:spPr>
        <p:txBody>
          <a:bodyPr wrap="square" rtlCol="0">
            <a:spAutoFit/>
          </a:bodyPr>
          <a:lstStyle/>
          <a:p>
            <a:pPr marL="285750" indent="-285750">
              <a:buFont typeface="Arial" panose="020B0604020202020204" pitchFamily="34" charset="0"/>
              <a:buChar char="•"/>
            </a:pPr>
            <a:r>
              <a:rPr lang="en-US" sz="1600" dirty="0">
                <a:latin typeface="Fira Sans" panose="020B0503050000020004" pitchFamily="34" charset="0"/>
              </a:rPr>
              <a:t>Collective effects in the ionization cooling</a:t>
            </a:r>
          </a:p>
          <a:p>
            <a:pPr marL="742950" lvl="1" indent="-285750">
              <a:buFont typeface="Arial" panose="020B0604020202020204" pitchFamily="34" charset="0"/>
              <a:buChar char="•"/>
            </a:pPr>
            <a:r>
              <a:rPr lang="en-US" sz="1600" dirty="0">
                <a:latin typeface="Fira Sans" panose="020B0503050000020004" pitchFamily="34" charset="0"/>
              </a:rPr>
              <a:t>High bunch intensity up to 40·10</a:t>
            </a:r>
            <a:r>
              <a:rPr lang="en-US" sz="1600" baseline="30000" dirty="0">
                <a:latin typeface="Fira Sans" panose="020B0503050000020004" pitchFamily="34" charset="0"/>
              </a:rPr>
              <a:t>12</a:t>
            </a:r>
            <a:r>
              <a:rPr lang="en-US" sz="1600" dirty="0">
                <a:latin typeface="Fira Sans" panose="020B0503050000020004" pitchFamily="34" charset="0"/>
              </a:rPr>
              <a:t> muons/anti-muons at start of cooling</a:t>
            </a:r>
          </a:p>
          <a:p>
            <a:pPr marL="742950" lvl="1" indent="-285750">
              <a:buFont typeface="Arial" panose="020B0604020202020204" pitchFamily="34" charset="0"/>
              <a:buChar char="•"/>
            </a:pPr>
            <a:r>
              <a:rPr lang="en-US" sz="1600" dirty="0">
                <a:latin typeface="Fira Sans" panose="020B0503050000020004" pitchFamily="34" charset="0"/>
              </a:rPr>
              <a:t>Many RF cavities to maintain the beam energy</a:t>
            </a:r>
          </a:p>
          <a:p>
            <a:pPr marL="742950" lvl="1" indent="-285750">
              <a:buFont typeface="Arial" panose="020B0604020202020204" pitchFamily="34" charset="0"/>
              <a:buChar char="•"/>
            </a:pPr>
            <a:r>
              <a:rPr lang="en-US" sz="1600" dirty="0">
                <a:latin typeface="Fira Sans" panose="020B0503050000020004" pitchFamily="34" charset="0"/>
              </a:rPr>
              <a:t>Wakefield effects in the liquid hydrogen absorbers</a:t>
            </a:r>
          </a:p>
          <a:p>
            <a:pPr marL="285750" indent="-285750">
              <a:buFont typeface="Arial" panose="020B0604020202020204" pitchFamily="34" charset="0"/>
              <a:buChar char="•"/>
            </a:pPr>
            <a:r>
              <a:rPr lang="en-US" sz="1600" dirty="0">
                <a:latin typeface="Fira Sans" panose="020B0503050000020004" pitchFamily="34" charset="0"/>
              </a:rPr>
              <a:t>Two beam </a:t>
            </a:r>
            <a:r>
              <a:rPr lang="en-US" sz="1600" dirty="0" err="1">
                <a:latin typeface="Fira Sans" panose="020B0503050000020004" pitchFamily="34" charset="0"/>
              </a:rPr>
              <a:t>wakefield</a:t>
            </a:r>
            <a:r>
              <a:rPr lang="en-US" sz="1600" dirty="0">
                <a:latin typeface="Fira Sans" panose="020B0503050000020004" pitchFamily="34" charset="0"/>
              </a:rPr>
              <a:t> in the RCS</a:t>
            </a:r>
            <a:r>
              <a:rPr lang="en-GB" sz="1600" dirty="0">
                <a:latin typeface="Fira Sans" panose="020B0503050000020004" pitchFamily="34" charset="0"/>
              </a:rPr>
              <a:t>, with multiple RF stations</a:t>
            </a:r>
            <a:endParaRPr lang="en-US" sz="1600" dirty="0">
              <a:latin typeface="Fira Sans" panose="020B0503050000020004" pitchFamily="34" charset="0"/>
            </a:endParaRPr>
          </a:p>
        </p:txBody>
      </p:sp>
      <p:sp>
        <p:nvSpPr>
          <p:cNvPr id="25" name="TextBox 24">
            <a:extLst>
              <a:ext uri="{FF2B5EF4-FFF2-40B4-BE49-F238E27FC236}">
                <a16:creationId xmlns:a16="http://schemas.microsoft.com/office/drawing/2014/main" id="{6B347DEB-F2A5-33AF-0814-DBE283252776}"/>
              </a:ext>
            </a:extLst>
          </p:cNvPr>
          <p:cNvSpPr txBox="1"/>
          <p:nvPr/>
        </p:nvSpPr>
        <p:spPr>
          <a:xfrm>
            <a:off x="6371568" y="2880000"/>
            <a:ext cx="3122971" cy="369332"/>
          </a:xfrm>
          <a:prstGeom prst="rect">
            <a:avLst/>
          </a:prstGeom>
          <a:noFill/>
          <a:ln w="19050">
            <a:solidFill>
              <a:schemeClr val="accent4">
                <a:lumMod val="75000"/>
              </a:schemeClr>
            </a:solidFill>
          </a:ln>
        </p:spPr>
        <p:txBody>
          <a:bodyPr wrap="none" rtlCol="0">
            <a:spAutoFit/>
          </a:bodyPr>
          <a:lstStyle/>
          <a:p>
            <a:r>
              <a:rPr lang="en-US" dirty="0">
                <a:latin typeface="Fira Sans" panose="020B0503050000020004" pitchFamily="34" charset="0"/>
              </a:rPr>
              <a:t>Items currently investigated</a:t>
            </a:r>
            <a:endParaRPr lang="en-GB" dirty="0">
              <a:latin typeface="Fira Sans" panose="020B0503050000020004" pitchFamily="34" charset="0"/>
            </a:endParaRPr>
          </a:p>
        </p:txBody>
      </p:sp>
      <p:cxnSp>
        <p:nvCxnSpPr>
          <p:cNvPr id="26" name="Straight Arrow Connector 25">
            <a:extLst>
              <a:ext uri="{FF2B5EF4-FFF2-40B4-BE49-F238E27FC236}">
                <a16:creationId xmlns:a16="http://schemas.microsoft.com/office/drawing/2014/main" id="{057A21B6-E3BC-0FA8-22E9-0ADA4B4B5421}"/>
              </a:ext>
            </a:extLst>
          </p:cNvPr>
          <p:cNvCxnSpPr>
            <a:cxnSpLocks/>
            <a:stCxn id="24" idx="1"/>
            <a:endCxn id="12" idx="3"/>
          </p:cNvCxnSpPr>
          <p:nvPr/>
        </p:nvCxnSpPr>
        <p:spPr>
          <a:xfrm flipH="1" flipV="1">
            <a:off x="5928075" y="3118698"/>
            <a:ext cx="445428" cy="1086132"/>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08CD0A2-5A64-A618-472F-970A78898DC3}"/>
              </a:ext>
            </a:extLst>
          </p:cNvPr>
          <p:cNvCxnSpPr>
            <a:cxnSpLocks/>
            <a:stCxn id="24" idx="1"/>
            <a:endCxn id="9" idx="3"/>
          </p:cNvCxnSpPr>
          <p:nvPr/>
        </p:nvCxnSpPr>
        <p:spPr>
          <a:xfrm flipH="1" flipV="1">
            <a:off x="5928075" y="3813584"/>
            <a:ext cx="445428" cy="391246"/>
          </a:xfrm>
          <a:prstGeom prst="straightConnector1">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Date Placeholder 31">
            <a:extLst>
              <a:ext uri="{FF2B5EF4-FFF2-40B4-BE49-F238E27FC236}">
                <a16:creationId xmlns:a16="http://schemas.microsoft.com/office/drawing/2014/main" id="{6908E109-5F48-52E8-DB1C-85CE5800F85D}"/>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046172630"/>
      </p:ext>
    </p:extLst>
  </p:cSld>
  <p:clrMapOvr>
    <a:masterClrMapping/>
  </p:clrMapOvr>
  <mc:AlternateContent xmlns:mc="http://schemas.openxmlformats.org/markup-compatibility/2006">
    <mc:Choice xmlns:p14="http://schemas.microsoft.com/office/powerpoint/2010/main" Requires="p14">
      <p:transition spd="slow" p14:dur="2000" advTm="54643"/>
    </mc:Choice>
    <mc:Fallback>
      <p:transition spd="slow" advTm="54643"/>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745330-94AC-3010-32E9-8DD6E0393AAC}"/>
              </a:ext>
            </a:extLst>
          </p:cNvPr>
          <p:cNvSpPr>
            <a:spLocks noGrp="1"/>
          </p:cNvSpPr>
          <p:nvPr>
            <p:ph idx="1"/>
          </p:nvPr>
        </p:nvSpPr>
        <p:spPr>
          <a:xfrm>
            <a:off x="233861" y="1644555"/>
            <a:ext cx="11724278" cy="4657524"/>
          </a:xfrm>
        </p:spPr>
        <p:txBody>
          <a:bodyPr>
            <a:normAutofit/>
          </a:bodyPr>
          <a:lstStyle/>
          <a:p>
            <a:r>
              <a:rPr lang="en-US" dirty="0"/>
              <a:t>The Muon Collider complex hosts a </a:t>
            </a:r>
            <a:r>
              <a:rPr lang="en-US" b="1" dirty="0"/>
              <a:t>variety of accelerators </a:t>
            </a:r>
            <a:r>
              <a:rPr lang="en-US" dirty="0"/>
              <a:t>with </a:t>
            </a:r>
            <a:r>
              <a:rPr lang="en-US" b="1" dirty="0"/>
              <a:t>different beam dynamics regime</a:t>
            </a:r>
          </a:p>
          <a:p>
            <a:pPr lvl="1"/>
            <a:r>
              <a:rPr lang="en-US" dirty="0"/>
              <a:t>The high bunch intensity, the cooling and the quick acceleration pose unique challenges for the high-energy part of the chain</a:t>
            </a:r>
          </a:p>
          <a:p>
            <a:r>
              <a:rPr lang="en-US" b="1" dirty="0"/>
              <a:t>Collective effects studies </a:t>
            </a:r>
            <a:r>
              <a:rPr lang="en-US" dirty="0"/>
              <a:t>are critical to </a:t>
            </a:r>
            <a:r>
              <a:rPr lang="en-US" b="1" dirty="0"/>
              <a:t>ensure</a:t>
            </a:r>
            <a:r>
              <a:rPr lang="en-US" dirty="0"/>
              <a:t> that the </a:t>
            </a:r>
            <a:r>
              <a:rPr lang="en-US" b="1" dirty="0"/>
              <a:t>collider performance </a:t>
            </a:r>
            <a:r>
              <a:rPr lang="en-US" dirty="0"/>
              <a:t>can be reached</a:t>
            </a:r>
          </a:p>
          <a:p>
            <a:pPr lvl="1"/>
            <a:r>
              <a:rPr lang="en-US" dirty="0"/>
              <a:t>Providing input for the RF, magnet, vacuum and optics design teams</a:t>
            </a:r>
          </a:p>
          <a:p>
            <a:pPr lvl="1"/>
            <a:r>
              <a:rPr lang="en-US" dirty="0"/>
              <a:t>With the proper mitigation measures and careful design choices, transverse beam stability can be ensured in the RCS chain and the 10 TeV collider</a:t>
            </a:r>
          </a:p>
          <a:p>
            <a:pPr lvl="1"/>
            <a:r>
              <a:rPr lang="en-US" dirty="0"/>
              <a:t>Still a lot of effects to be investigated in the high energy part: beam-beam in the RCS, two beam </a:t>
            </a:r>
            <a:r>
              <a:rPr lang="en-US" dirty="0" err="1"/>
              <a:t>wakefield</a:t>
            </a:r>
            <a:r>
              <a:rPr lang="en-US" dirty="0"/>
              <a:t> etc.</a:t>
            </a:r>
          </a:p>
          <a:p>
            <a:r>
              <a:rPr lang="en-GB" b="1" dirty="0"/>
              <a:t>Collective effects in the muon cooling </a:t>
            </a:r>
            <a:r>
              <a:rPr lang="en-GB" dirty="0"/>
              <a:t>are now the focus: high bunch intensity, low energy (</a:t>
            </a:r>
            <a:r>
              <a:rPr lang="el-GR" dirty="0"/>
              <a:t>β</a:t>
            </a:r>
            <a:r>
              <a:rPr lang="en-US" dirty="0"/>
              <a:t>~0.9</a:t>
            </a:r>
            <a:r>
              <a:rPr lang="en-GB" dirty="0"/>
              <a:t>), large number of cavities, </a:t>
            </a:r>
            <a:r>
              <a:rPr lang="en-GB" dirty="0" err="1"/>
              <a:t>wakefield</a:t>
            </a:r>
            <a:r>
              <a:rPr lang="en-GB" dirty="0"/>
              <a:t> effect inside absorbers</a:t>
            </a:r>
          </a:p>
        </p:txBody>
      </p:sp>
      <p:sp>
        <p:nvSpPr>
          <p:cNvPr id="3" name="Footer Placeholder 2">
            <a:extLst>
              <a:ext uri="{FF2B5EF4-FFF2-40B4-BE49-F238E27FC236}">
                <a16:creationId xmlns:a16="http://schemas.microsoft.com/office/drawing/2014/main" id="{8EEC47D0-77F4-4EAB-CC51-52ECC00365FF}"/>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406FFB6-C925-89FD-02CA-C66F6906EC4D}"/>
              </a:ext>
            </a:extLst>
          </p:cNvPr>
          <p:cNvSpPr>
            <a:spLocks noGrp="1"/>
          </p:cNvSpPr>
          <p:nvPr>
            <p:ph type="sldNum" sz="quarter" idx="12"/>
          </p:nvPr>
        </p:nvSpPr>
        <p:spPr/>
        <p:txBody>
          <a:bodyPr/>
          <a:lstStyle/>
          <a:p>
            <a:fld id="{005C7FBA-D4E9-46CA-9321-3ADA2E368FCD}" type="slidenum">
              <a:rPr lang="en-GB" smtClean="0"/>
              <a:pPr/>
              <a:t>35</a:t>
            </a:fld>
            <a:endParaRPr lang="en-GB"/>
          </a:p>
        </p:txBody>
      </p:sp>
      <p:sp>
        <p:nvSpPr>
          <p:cNvPr id="5" name="Title 4">
            <a:extLst>
              <a:ext uri="{FF2B5EF4-FFF2-40B4-BE49-F238E27FC236}">
                <a16:creationId xmlns:a16="http://schemas.microsoft.com/office/drawing/2014/main" id="{E3452B40-F6FB-353C-29AD-FFBA9B3CF2E1}"/>
              </a:ext>
            </a:extLst>
          </p:cNvPr>
          <p:cNvSpPr>
            <a:spLocks noGrp="1"/>
          </p:cNvSpPr>
          <p:nvPr>
            <p:ph type="title"/>
          </p:nvPr>
        </p:nvSpPr>
        <p:spPr/>
        <p:txBody>
          <a:bodyPr/>
          <a:lstStyle/>
          <a:p>
            <a:r>
              <a:rPr lang="en-US" dirty="0"/>
              <a:t>Conclusion and outlook</a:t>
            </a:r>
            <a:endParaRPr lang="en-GB" dirty="0"/>
          </a:p>
        </p:txBody>
      </p:sp>
      <p:sp>
        <p:nvSpPr>
          <p:cNvPr id="6" name="Date Placeholder 5">
            <a:extLst>
              <a:ext uri="{FF2B5EF4-FFF2-40B4-BE49-F238E27FC236}">
                <a16:creationId xmlns:a16="http://schemas.microsoft.com/office/drawing/2014/main" id="{19487DFD-B5D3-0BEA-9C02-13CE840C3D97}"/>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1948269389"/>
      </p:ext>
    </p:extLst>
  </p:cSld>
  <p:clrMapOvr>
    <a:masterClrMapping/>
  </p:clrMapOvr>
  <mc:AlternateContent xmlns:mc="http://schemas.openxmlformats.org/markup-compatibility/2006">
    <mc:Choice xmlns:p14="http://schemas.microsoft.com/office/powerpoint/2010/main" Requires="p14">
      <p:transition spd="slow" p14:dur="2000" advTm="86579"/>
    </mc:Choice>
    <mc:Fallback>
      <p:transition spd="slow" advTm="865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80B70-35EF-F315-DDDA-5B9F39BC509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05FAAC-3A5C-C7F4-29E2-FA68C5FBEED6}"/>
              </a:ext>
            </a:extLst>
          </p:cNvPr>
          <p:cNvSpPr>
            <a:spLocks noGrp="1"/>
          </p:cNvSpPr>
          <p:nvPr>
            <p:ph idx="1"/>
          </p:nvPr>
        </p:nvSpPr>
        <p:spPr>
          <a:xfrm>
            <a:off x="233861" y="1592005"/>
            <a:ext cx="11724278" cy="4818192"/>
          </a:xfrm>
        </p:spPr>
        <p:txBody>
          <a:bodyPr>
            <a:normAutofit fontScale="92500" lnSpcReduction="10000"/>
          </a:bodyPr>
          <a:lstStyle/>
          <a:p>
            <a:r>
              <a:rPr lang="en-GB" sz="2000" dirty="0">
                <a:hlinkClick r:id="rId2"/>
              </a:rPr>
              <a:t>Transverse impedance and beam stability studies for the muon collider ring</a:t>
            </a:r>
            <a:r>
              <a:rPr lang="en-GB" sz="2000" dirty="0"/>
              <a:t>, </a:t>
            </a:r>
            <a:r>
              <a:rPr lang="en-US" sz="2000" dirty="0"/>
              <a:t>IPAC 23</a:t>
            </a:r>
          </a:p>
          <a:p>
            <a:r>
              <a:rPr lang="en-GB" sz="2000" dirty="0">
                <a:hlinkClick r:id="rId3"/>
              </a:rPr>
              <a:t>Transverse impedance and beam stability studies for the muon collider Rapid Cycling Synchrotrons</a:t>
            </a:r>
            <a:r>
              <a:rPr lang="en-GB" sz="2000" dirty="0"/>
              <a:t>, </a:t>
            </a:r>
            <a:r>
              <a:rPr lang="en-US" sz="2000" dirty="0"/>
              <a:t>IPAC 23</a:t>
            </a:r>
          </a:p>
          <a:p>
            <a:r>
              <a:rPr lang="en-GB" sz="2000" dirty="0">
                <a:hlinkClick r:id="rId4"/>
              </a:rPr>
              <a:t>Transverse Coherent Instability Studies for the High-Energy Part of the Muon Collider Complex</a:t>
            </a:r>
            <a:r>
              <a:rPr lang="en-GB" sz="2000" dirty="0"/>
              <a:t>, HB 2023</a:t>
            </a:r>
          </a:p>
          <a:p>
            <a:r>
              <a:rPr lang="en-GB" sz="2000" dirty="0">
                <a:hlinkClick r:id="rId5"/>
              </a:rPr>
              <a:t>Transverse Collective Effects studies for a Muon Collider</a:t>
            </a:r>
            <a:r>
              <a:rPr lang="en-GB" sz="2000" dirty="0"/>
              <a:t>, ICHEP 2024</a:t>
            </a:r>
          </a:p>
          <a:p>
            <a:r>
              <a:rPr lang="en-GB" sz="2000" dirty="0">
                <a:hlinkClick r:id="rId6"/>
              </a:rPr>
              <a:t>Coherent Beam-Beam effects in a Muon Collider</a:t>
            </a:r>
            <a:r>
              <a:rPr lang="en-GB" sz="2000" dirty="0"/>
              <a:t>, Beam </a:t>
            </a:r>
            <a:r>
              <a:rPr lang="en-GB" sz="2000" dirty="0" err="1"/>
              <a:t>Beam</a:t>
            </a:r>
            <a:r>
              <a:rPr lang="en-GB" sz="2000" dirty="0"/>
              <a:t> workshop 2024</a:t>
            </a:r>
          </a:p>
          <a:p>
            <a:endParaRPr lang="en-US" sz="2000" dirty="0"/>
          </a:p>
          <a:p>
            <a:r>
              <a:rPr lang="en-US" sz="2000" dirty="0">
                <a:hlinkClick r:id="rId7"/>
              </a:rPr>
              <a:t>IMCC and </a:t>
            </a:r>
            <a:r>
              <a:rPr lang="en-US" sz="2000" dirty="0" err="1">
                <a:hlinkClick r:id="rId7"/>
              </a:rPr>
              <a:t>MuCol</a:t>
            </a:r>
            <a:r>
              <a:rPr lang="en-US" sz="2000" dirty="0">
                <a:hlinkClick r:id="rId7"/>
              </a:rPr>
              <a:t> annual meeting 2024</a:t>
            </a:r>
            <a:endParaRPr lang="en-US" sz="2000" dirty="0"/>
          </a:p>
          <a:p>
            <a:r>
              <a:rPr lang="en-US" sz="2000" dirty="0">
                <a:hlinkClick r:id="rId8"/>
              </a:rPr>
              <a:t>IMCC annual meeting 2023</a:t>
            </a:r>
            <a:endParaRPr lang="en-US" sz="2000" dirty="0"/>
          </a:p>
          <a:p>
            <a:r>
              <a:rPr lang="en-US" sz="2000" dirty="0">
                <a:hlinkClick r:id="rId9"/>
              </a:rPr>
              <a:t>IMCC annual meeting 2022</a:t>
            </a:r>
            <a:endParaRPr lang="en-US" sz="2000" dirty="0"/>
          </a:p>
          <a:p>
            <a:endParaRPr lang="en-US" sz="2000" dirty="0"/>
          </a:p>
          <a:p>
            <a:r>
              <a:rPr lang="en-GB" sz="2000" dirty="0">
                <a:hlinkClick r:id="rId10"/>
              </a:rPr>
              <a:t>Interim report for the International Muon Collider Collaboration (IMCC)</a:t>
            </a:r>
            <a:endParaRPr lang="en-GB" sz="2000" dirty="0"/>
          </a:p>
          <a:p>
            <a:r>
              <a:rPr lang="en-GB" sz="2000" dirty="0" err="1">
                <a:hlinkClick r:id="rId11"/>
              </a:rPr>
              <a:t>MuCol</a:t>
            </a:r>
            <a:r>
              <a:rPr lang="en-GB" sz="2000" dirty="0">
                <a:hlinkClick r:id="rId11"/>
              </a:rPr>
              <a:t> Milestone Report 5: Preliminary parameters</a:t>
            </a:r>
            <a:endParaRPr lang="en-GB" sz="2000" dirty="0"/>
          </a:p>
        </p:txBody>
      </p:sp>
      <p:sp>
        <p:nvSpPr>
          <p:cNvPr id="3" name="Footer Placeholder 2">
            <a:extLst>
              <a:ext uri="{FF2B5EF4-FFF2-40B4-BE49-F238E27FC236}">
                <a16:creationId xmlns:a16="http://schemas.microsoft.com/office/drawing/2014/main" id="{60496AB1-95B4-AB62-6D54-7FB4C1E5E590}"/>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42DA8C6-CEB1-D203-EAC6-D800976E0DFB}"/>
              </a:ext>
            </a:extLst>
          </p:cNvPr>
          <p:cNvSpPr>
            <a:spLocks noGrp="1"/>
          </p:cNvSpPr>
          <p:nvPr>
            <p:ph type="sldNum" sz="quarter" idx="12"/>
          </p:nvPr>
        </p:nvSpPr>
        <p:spPr/>
        <p:txBody>
          <a:bodyPr/>
          <a:lstStyle/>
          <a:p>
            <a:fld id="{005C7FBA-D4E9-46CA-9321-3ADA2E368FCD}" type="slidenum">
              <a:rPr lang="en-GB" smtClean="0"/>
              <a:pPr/>
              <a:t>36</a:t>
            </a:fld>
            <a:endParaRPr lang="en-GB"/>
          </a:p>
        </p:txBody>
      </p:sp>
      <p:sp>
        <p:nvSpPr>
          <p:cNvPr id="5" name="Title 4">
            <a:extLst>
              <a:ext uri="{FF2B5EF4-FFF2-40B4-BE49-F238E27FC236}">
                <a16:creationId xmlns:a16="http://schemas.microsoft.com/office/drawing/2014/main" id="{E6B84C04-0A55-7637-59FE-FE7999669E3A}"/>
              </a:ext>
            </a:extLst>
          </p:cNvPr>
          <p:cNvSpPr>
            <a:spLocks noGrp="1"/>
          </p:cNvSpPr>
          <p:nvPr>
            <p:ph type="title"/>
          </p:nvPr>
        </p:nvSpPr>
        <p:spPr/>
        <p:txBody>
          <a:bodyPr/>
          <a:lstStyle/>
          <a:p>
            <a:r>
              <a:rPr lang="en-US" dirty="0"/>
              <a:t>References</a:t>
            </a:r>
            <a:endParaRPr lang="en-GB" dirty="0"/>
          </a:p>
        </p:txBody>
      </p:sp>
      <p:sp>
        <p:nvSpPr>
          <p:cNvPr id="6" name="Date Placeholder 5">
            <a:extLst>
              <a:ext uri="{FF2B5EF4-FFF2-40B4-BE49-F238E27FC236}">
                <a16:creationId xmlns:a16="http://schemas.microsoft.com/office/drawing/2014/main" id="{83CB7FD9-B634-B157-B267-31513AC04796}"/>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4012458293"/>
      </p:ext>
    </p:extLst>
  </p:cSld>
  <p:clrMapOvr>
    <a:masterClrMapping/>
  </p:clrMapOvr>
  <mc:AlternateContent xmlns:mc="http://schemas.openxmlformats.org/markup-compatibility/2006">
    <mc:Choice xmlns:p14="http://schemas.microsoft.com/office/powerpoint/2010/main" Requires="p14">
      <p:transition spd="slow" p14:dur="2000" advTm="28799"/>
    </mc:Choice>
    <mc:Fallback>
      <p:transition spd="slow" advTm="28799"/>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GB">
                <a:latin typeface="Arial Narrow" panose="020B0604020202020204" pitchFamily="34" charset="0"/>
                <a:cs typeface="Arial Narrow" panose="020B0604020202020204" pitchFamily="34" charset="0"/>
              </a:rPr>
              <a:t>D. Amorim - Challenges from collective effects in the Muon Collider</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mc:AlternateContent xmlns:mc="http://schemas.openxmlformats.org/markup-compatibility/2006">
    <mc:Choice xmlns:p14="http://schemas.microsoft.com/office/powerpoint/2010/main" Requires="p14">
      <p:transition spd="slow" p14:dur="2000" advTm="5489"/>
    </mc:Choice>
    <mc:Fallback>
      <p:transition spd="slow" advTm="5489"/>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PlaceHolder 1"/>
          <p:cNvSpPr>
            <a:spLocks noGrp="1"/>
          </p:cNvSpPr>
          <p:nvPr>
            <p:ph type="title"/>
          </p:nvPr>
        </p:nvSpPr>
        <p:spPr>
          <a:xfrm>
            <a:off x="2433153" y="142807"/>
            <a:ext cx="9147902" cy="1184251"/>
          </a:xfrm>
          <a:prstGeom prst="rect">
            <a:avLst/>
          </a:prstGeom>
          <a:noFill/>
          <a:ln w="0">
            <a:noFill/>
          </a:ln>
        </p:spPr>
        <p:txBody>
          <a:bodyPr vert="horz" lIns="0" tIns="0" rIns="0" bIns="0" rtlCol="0" anchor="t">
            <a:noAutofit/>
          </a:bodyPr>
          <a:lstStyle/>
          <a:p>
            <a:r>
              <a:rPr lang="en-US" sz="3628" spc="-1">
                <a:latin typeface="Fira Sans Medium"/>
              </a:rPr>
              <a:t>Beam and machine parameters for</a:t>
            </a:r>
            <a:br>
              <a:rPr sz="3628"/>
            </a:br>
            <a:r>
              <a:rPr lang="en-US" sz="3628" spc="-1">
                <a:latin typeface="Fira Sans Medium"/>
              </a:rPr>
              <a:t>the RCS</a:t>
            </a:r>
            <a:endParaRPr lang="fr-FR" sz="3628" spc="-1">
              <a:latin typeface="Fira Sans Medium"/>
            </a:endParaRPr>
          </a:p>
        </p:txBody>
      </p:sp>
      <p:graphicFrame>
        <p:nvGraphicFramePr>
          <p:cNvPr id="461" name="Table 460"/>
          <p:cNvGraphicFramePr/>
          <p:nvPr>
            <p:extLst>
              <p:ext uri="{D42A27DB-BD31-4B8C-83A1-F6EECF244321}">
                <p14:modId xmlns:p14="http://schemas.microsoft.com/office/powerpoint/2010/main" val="4152099337"/>
              </p:ext>
            </p:extLst>
          </p:nvPr>
        </p:nvGraphicFramePr>
        <p:xfrm>
          <a:off x="4962390" y="672418"/>
          <a:ext cx="7045423" cy="5819102"/>
        </p:xfrm>
        <a:graphic>
          <a:graphicData uri="http://schemas.openxmlformats.org/drawingml/2006/table">
            <a:tbl>
              <a:tblPr/>
              <a:tblGrid>
                <a:gridCol w="2612318">
                  <a:extLst>
                    <a:ext uri="{9D8B030D-6E8A-4147-A177-3AD203B41FA5}">
                      <a16:colId xmlns:a16="http://schemas.microsoft.com/office/drawing/2014/main" val="20000"/>
                    </a:ext>
                  </a:extLst>
                </a:gridCol>
                <a:gridCol w="805465">
                  <a:extLst>
                    <a:ext uri="{9D8B030D-6E8A-4147-A177-3AD203B41FA5}">
                      <a16:colId xmlns:a16="http://schemas.microsoft.com/office/drawing/2014/main" val="20001"/>
                    </a:ext>
                  </a:extLst>
                </a:gridCol>
                <a:gridCol w="906910">
                  <a:extLst>
                    <a:ext uri="{9D8B030D-6E8A-4147-A177-3AD203B41FA5}">
                      <a16:colId xmlns:a16="http://schemas.microsoft.com/office/drawing/2014/main" val="20002"/>
                    </a:ext>
                  </a:extLst>
                </a:gridCol>
                <a:gridCol w="906910">
                  <a:extLst>
                    <a:ext uri="{9D8B030D-6E8A-4147-A177-3AD203B41FA5}">
                      <a16:colId xmlns:a16="http://schemas.microsoft.com/office/drawing/2014/main" val="20003"/>
                    </a:ext>
                  </a:extLst>
                </a:gridCol>
                <a:gridCol w="906910">
                  <a:extLst>
                    <a:ext uri="{9D8B030D-6E8A-4147-A177-3AD203B41FA5}">
                      <a16:colId xmlns:a16="http://schemas.microsoft.com/office/drawing/2014/main" val="20004"/>
                    </a:ext>
                  </a:extLst>
                </a:gridCol>
                <a:gridCol w="906910">
                  <a:extLst>
                    <a:ext uri="{9D8B030D-6E8A-4147-A177-3AD203B41FA5}">
                      <a16:colId xmlns:a16="http://schemas.microsoft.com/office/drawing/2014/main" val="20005"/>
                    </a:ext>
                  </a:extLst>
                </a:gridCol>
              </a:tblGrid>
              <a:tr h="340472">
                <a:tc>
                  <a:txBody>
                    <a:bodyPr/>
                    <a:lstStyle/>
                    <a:p>
                      <a:r>
                        <a:rPr lang="en-US" sz="1500" b="1" strike="noStrike" spc="-1">
                          <a:latin typeface="Fira Sans"/>
                        </a:rPr>
                        <a:t>Machine parameters</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Unit</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RCS 1</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RCS 2</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RCS 3</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RCS 4</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340472">
                <a:tc>
                  <a:txBody>
                    <a:bodyPr/>
                    <a:lstStyle/>
                    <a:p>
                      <a:r>
                        <a:rPr lang="en-US" sz="1500" b="0" strike="noStrike" spc="-1">
                          <a:latin typeface="Fira Sans"/>
                        </a:rPr>
                        <a:t>Circumference</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m</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5990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5990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10700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35000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40472">
                <a:tc>
                  <a:txBody>
                    <a:bodyPr/>
                    <a:lstStyle/>
                    <a:p>
                      <a:r>
                        <a:rPr lang="en-US" sz="1500" b="0" strike="noStrike" spc="-1" dirty="0">
                          <a:latin typeface="Fira Sans"/>
                        </a:rPr>
                        <a:t>NC magnet length</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m</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3655</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2539</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4366</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20376</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40472">
                <a:tc>
                  <a:txBody>
                    <a:bodyPr/>
                    <a:lstStyle/>
                    <a:p>
                      <a:r>
                        <a:rPr lang="en-US" sz="1500" b="0" strike="noStrike" spc="-1" dirty="0">
                          <a:latin typeface="Fira Sans"/>
                        </a:rPr>
                        <a:t>Bunch intensity</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10</a:t>
                      </a:r>
                      <a:r>
                        <a:rPr lang="en-US" sz="1500" b="0" strike="noStrike" spc="-1" baseline="33000">
                          <a:latin typeface="Fira Sans"/>
                        </a:rPr>
                        <a:t>12</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solidFill>
                            <a:srgbClr val="C9211E"/>
                          </a:solidFill>
                          <a:latin typeface="Fira Sans"/>
                        </a:rPr>
                        <a:t>2.7</a:t>
                      </a:r>
                      <a:endParaRPr lang="fr-FR" sz="1500" b="0" strike="noStrike" spc="-1">
                        <a:solidFill>
                          <a:srgbClr val="C9211E"/>
                        </a:solidFill>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solidFill>
                            <a:srgbClr val="C9211E"/>
                          </a:solidFill>
                          <a:latin typeface="Fira Sans"/>
                        </a:rPr>
                        <a:t>2.7</a:t>
                      </a:r>
                      <a:endParaRPr lang="fr-FR" sz="1500" b="0" strike="noStrike" spc="-1">
                        <a:solidFill>
                          <a:srgbClr val="C9211E"/>
                        </a:solidFill>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solidFill>
                            <a:srgbClr val="C9211E"/>
                          </a:solidFill>
                          <a:latin typeface="Fira Sans"/>
                        </a:rPr>
                        <a:t>2.7</a:t>
                      </a:r>
                      <a:endParaRPr lang="fr-FR" sz="1500" b="0" strike="noStrike" spc="-1">
                        <a:solidFill>
                          <a:srgbClr val="C9211E"/>
                        </a:solidFill>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solidFill>
                            <a:srgbClr val="C9211E"/>
                          </a:solidFill>
                          <a:latin typeface="Fira Sans"/>
                        </a:rPr>
                        <a:t>2.7</a:t>
                      </a:r>
                      <a:endParaRPr lang="fr-FR" sz="1500" b="0" strike="noStrike" spc="-1">
                        <a:solidFill>
                          <a:srgbClr val="C9211E"/>
                        </a:solidFill>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331764">
                <a:tc>
                  <a:txBody>
                    <a:bodyPr/>
                    <a:lstStyle/>
                    <a:p>
                      <a:r>
                        <a:rPr lang="en-US" sz="1500" b="0" strike="noStrike" spc="-1">
                          <a:latin typeface="Fira Sans"/>
                        </a:rPr>
                        <a:t>Beam momentum</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GeV/c</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63</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313.8</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750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1500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376174">
                <a:tc>
                  <a:txBody>
                    <a:bodyPr/>
                    <a:lstStyle/>
                    <a:p>
                      <a:r>
                        <a:rPr lang="en-US" sz="1500" b="0" strike="noStrike" spc="-1">
                          <a:latin typeface="Fira Sans"/>
                        </a:rPr>
                        <a:t>Energy increase per turn</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GeV</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14.7</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7.9</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11.3</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63.6</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376174">
                <a:tc>
                  <a:txBody>
                    <a:bodyPr/>
                    <a:lstStyle/>
                    <a:p>
                      <a:r>
                        <a:rPr lang="en-US" sz="1500" b="0" strike="noStrike" spc="-1">
                          <a:latin typeface="Fira Sans"/>
                        </a:rPr>
                        <a:t>Rev. frequency</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kHz</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28</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8.6</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376174">
                <a:tc>
                  <a:txBody>
                    <a:bodyPr/>
                    <a:lstStyle/>
                    <a:p>
                      <a:r>
                        <a:rPr lang="en-US" sz="1500" b="0" strike="noStrike" spc="-1">
                          <a:latin typeface="Fira Sans"/>
                        </a:rPr>
                        <a:t>RF frequency</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MHz</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1300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1300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1300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1300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r h="442353">
                <a:tc>
                  <a:txBody>
                    <a:bodyPr/>
                    <a:lstStyle/>
                    <a:p>
                      <a:r>
                        <a:rPr lang="en-US" sz="1500" b="0" strike="noStrike" spc="-1">
                          <a:latin typeface="Fira Sans"/>
                        </a:rPr>
                        <a:t>Harmonic number</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25957</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25957</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46295</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151433</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8"/>
                  </a:ext>
                </a:extLst>
              </a:tr>
              <a:tr h="340472">
                <a:tc>
                  <a:txBody>
                    <a:bodyPr/>
                    <a:lstStyle/>
                    <a:p>
                      <a:r>
                        <a:rPr lang="en-US" sz="1500" b="0" strike="noStrike" spc="-1" dirty="0">
                          <a:latin typeface="Fira Sans"/>
                        </a:rPr>
                        <a:t>RF voltage</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GV</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20.9</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11.22</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16.1</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90.0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9"/>
                  </a:ext>
                </a:extLst>
              </a:tr>
              <a:tr h="340472">
                <a:tc>
                  <a:txBody>
                    <a:bodyPr/>
                    <a:lstStyle/>
                    <a:p>
                      <a:r>
                        <a:rPr lang="fr-FR" sz="1500" b="0" strike="noStrike" spc="-1" dirty="0" err="1">
                          <a:latin typeface="Fira Sans"/>
                        </a:rPr>
                        <a:t>Number</a:t>
                      </a:r>
                      <a:r>
                        <a:rPr lang="fr-FR" sz="1500" b="0" strike="noStrike" spc="-1" dirty="0">
                          <a:latin typeface="Fira Sans"/>
                        </a:rPr>
                        <a:t> of RF stations</a:t>
                      </a:r>
                    </a:p>
                  </a:txBody>
                  <a:tcPr marL="108847" marR="108847" marT="55294" marB="55294">
                    <a:lnL w="720">
                      <a:solidFill>
                        <a:srgbClr val="FFFFFF"/>
                      </a:solidFill>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tc>
                  <a:txBody>
                    <a:bodyPr/>
                    <a:lstStyle/>
                    <a:p>
                      <a:endParaRPr lang="fr-FR" sz="1500" b="0" strike="noStrike" spc="-1" dirty="0">
                        <a:latin typeface="Fira Sans"/>
                      </a:endParaRPr>
                    </a:p>
                  </a:txBody>
                  <a:tcPr marL="108847" marR="108847" marT="55294" marB="55294">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tc>
                  <a:txBody>
                    <a:bodyPr/>
                    <a:lstStyle/>
                    <a:p>
                      <a:r>
                        <a:rPr lang="fr-FR" sz="1500" b="0" strike="noStrike" spc="-1" dirty="0">
                          <a:latin typeface="Fira Sans"/>
                        </a:rPr>
                        <a:t>32</a:t>
                      </a:r>
                    </a:p>
                  </a:txBody>
                  <a:tcPr marL="108847" marR="108847" marT="55294" marB="55294">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tc>
                  <a:txBody>
                    <a:bodyPr/>
                    <a:lstStyle/>
                    <a:p>
                      <a:r>
                        <a:rPr lang="fr-FR" sz="1500" b="0" strike="noStrike" spc="-1" dirty="0">
                          <a:latin typeface="Fira Sans"/>
                        </a:rPr>
                        <a:t>32</a:t>
                      </a:r>
                    </a:p>
                  </a:txBody>
                  <a:tcPr marL="108847" marR="108847" marT="55294" marB="55294">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tc>
                  <a:txBody>
                    <a:bodyPr/>
                    <a:lstStyle/>
                    <a:p>
                      <a:r>
                        <a:rPr lang="fr-FR" sz="1500" b="0" strike="noStrike" spc="-1" dirty="0">
                          <a:latin typeface="Fira Sans"/>
                        </a:rPr>
                        <a:t>32</a:t>
                      </a:r>
                    </a:p>
                  </a:txBody>
                  <a:tcPr marL="108847" marR="108847" marT="55294" marB="55294">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tc>
                  <a:txBody>
                    <a:bodyPr/>
                    <a:lstStyle/>
                    <a:p>
                      <a:r>
                        <a:rPr lang="fr-FR" sz="1500" b="0" strike="noStrike" spc="-1" dirty="0">
                          <a:latin typeface="Fira Sans"/>
                        </a:rPr>
                        <a:t>32</a:t>
                      </a:r>
                    </a:p>
                  </a:txBody>
                  <a:tcPr marL="108847" marR="108847" marT="55294" marB="55294">
                    <a:lnL w="720" cap="flat" cmpd="sng" algn="ctr">
                      <a:solidFill>
                        <a:srgbClr val="FFFFFF"/>
                      </a:solidFill>
                      <a:prstDash val="solid"/>
                      <a:round/>
                      <a:headEnd type="none" w="med" len="med"/>
                      <a:tailEnd type="none" w="med" len="med"/>
                    </a:lnL>
                    <a:lnR w="720">
                      <a:solidFill>
                        <a:srgbClr val="FFFFFF"/>
                      </a:solidFill>
                    </a:lnR>
                    <a:lnT w="720" cap="flat" cmpd="sng" algn="ctr">
                      <a:solidFill>
                        <a:srgbClr val="FFFFFF"/>
                      </a:solidFill>
                      <a:prstDash val="solid"/>
                      <a:round/>
                      <a:headEnd type="none" w="med" len="med"/>
                      <a:tailEnd type="none" w="med" len="med"/>
                    </a:lnT>
                    <a:lnB w="720">
                      <a:solidFill>
                        <a:srgbClr val="FFFFFF"/>
                      </a:solidFill>
                    </a:lnB>
                    <a:solidFill>
                      <a:srgbClr val="CCCCCC"/>
                    </a:solidFill>
                  </a:tcPr>
                </a:tc>
                <a:extLst>
                  <a:ext uri="{0D108BD9-81ED-4DB2-BD59-A6C34878D82A}">
                    <a16:rowId xmlns:a16="http://schemas.microsoft.com/office/drawing/2014/main" val="143939899"/>
                  </a:ext>
                </a:extLst>
              </a:tr>
              <a:tr h="442353">
                <a:tc>
                  <a:txBody>
                    <a:bodyPr/>
                    <a:lstStyle/>
                    <a:p>
                      <a:r>
                        <a:rPr lang="en-US" sz="1500" b="0" strike="noStrike" spc="-1" dirty="0">
                          <a:latin typeface="Fira Sans"/>
                          <a:ea typeface="Fira Sans"/>
                        </a:rPr>
                        <a:t>α</a:t>
                      </a:r>
                      <a:r>
                        <a:rPr lang="en-US" sz="1500" b="0" strike="noStrike" spc="-1" baseline="-8000" dirty="0">
                          <a:latin typeface="Fira Sans"/>
                          <a:ea typeface="Fira Sans"/>
                        </a:rPr>
                        <a:t>p</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0.0024</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0.0024</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0.001</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0.001</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0"/>
                  </a:ext>
                </a:extLst>
              </a:tr>
              <a:tr h="403168">
                <a:tc>
                  <a:txBody>
                    <a:bodyPr/>
                    <a:lstStyle/>
                    <a:p>
                      <a:r>
                        <a:rPr lang="en-US" sz="1500" b="0" strike="noStrike" spc="-1" dirty="0">
                          <a:latin typeface="Fira Sans"/>
                        </a:rPr>
                        <a:t>Avg. beta x/y</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m</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50 / 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50 / 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50 / 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50 / 50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1"/>
                  </a:ext>
                </a:extLst>
              </a:tr>
              <a:tr h="442353">
                <a:tc>
                  <a:txBody>
                    <a:bodyPr/>
                    <a:lstStyle/>
                    <a:p>
                      <a:r>
                        <a:rPr lang="en-US" sz="1500" b="0" strike="noStrike" spc="-1">
                          <a:latin typeface="Fira Sans"/>
                        </a:rPr>
                        <a:t>Chromaticity Q’</a:t>
                      </a:r>
                      <a:r>
                        <a:rPr lang="en-US" sz="1500" b="0" strike="noStrike" spc="-1" baseline="-8000">
                          <a:latin typeface="Fira Sans"/>
                        </a:rPr>
                        <a:t>x</a:t>
                      </a:r>
                      <a:r>
                        <a:rPr lang="en-US" sz="1500" b="0" strike="noStrike" spc="-1">
                          <a:latin typeface="Fira Sans"/>
                        </a:rPr>
                        <a:t>/Q’</a:t>
                      </a:r>
                      <a:r>
                        <a:rPr lang="en-US" sz="1500" b="0" strike="noStrike" spc="-1" baseline="-8000">
                          <a:latin typeface="Fira Sans"/>
                        </a:rPr>
                        <a:t>y</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scan</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scan</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scan</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scan</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2"/>
                  </a:ext>
                </a:extLst>
              </a:tr>
              <a:tr h="559471">
                <a:tc>
                  <a:txBody>
                    <a:bodyPr/>
                    <a:lstStyle/>
                    <a:p>
                      <a:r>
                        <a:rPr lang="en-US" sz="1500" b="0" strike="noStrike" spc="-1">
                          <a:latin typeface="Fira Sans"/>
                        </a:rPr>
                        <a:t>Detuning from octupoles x/y</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m</a:t>
                      </a:r>
                      <a:r>
                        <a:rPr lang="en-US" sz="1500" b="0" strike="noStrike" spc="-1" baseline="33000">
                          <a:latin typeface="Fira Sans"/>
                        </a:rPr>
                        <a:t>-1</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0 / 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0 / 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0 / 0</a:t>
                      </a:r>
                      <a:endParaRPr lang="fr-FR"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dirty="0">
                          <a:latin typeface="Fira Sans"/>
                        </a:rPr>
                        <a:t>0 / 0</a:t>
                      </a:r>
                      <a:endParaRPr lang="fr-FR" sz="1500" b="0" strike="noStrike" spc="-1" dirty="0">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3"/>
                  </a:ext>
                </a:extLst>
              </a:tr>
            </a:tbl>
          </a:graphicData>
        </a:graphic>
      </p:graphicFrame>
      <p:sp>
        <p:nvSpPr>
          <p:cNvPr id="462" name="TextBox 461"/>
          <p:cNvSpPr txBox="1"/>
          <p:nvPr/>
        </p:nvSpPr>
        <p:spPr>
          <a:xfrm>
            <a:off x="391886" y="5348286"/>
            <a:ext cx="4142441" cy="402297"/>
          </a:xfrm>
          <a:prstGeom prst="rect">
            <a:avLst/>
          </a:prstGeom>
          <a:noFill/>
          <a:ln w="29160">
            <a:solidFill>
              <a:srgbClr val="000000"/>
            </a:solidFill>
            <a:round/>
          </a:ln>
        </p:spPr>
        <p:txBody>
          <a:bodyPr lIns="126262" tIns="71839" rIns="126262" bIns="71839" anchor="t">
            <a:noAutofit/>
          </a:bodyPr>
          <a:lstStyle/>
          <a:p>
            <a:pPr algn="ctr"/>
            <a:r>
              <a:rPr lang="en-US" sz="1693" spc="-1">
                <a:latin typeface="Fira Sans"/>
              </a:rPr>
              <a:t>Parameters from </a:t>
            </a:r>
            <a:r>
              <a:rPr lang="en-US" sz="1693" u="sng" spc="-1">
                <a:solidFill>
                  <a:srgbClr val="5983B0"/>
                </a:solidFill>
                <a:latin typeface="Fira Sans"/>
                <a:hlinkClick r:id="rId2"/>
              </a:rPr>
              <a:t>F. Batsch RCS tables</a:t>
            </a:r>
            <a:endParaRPr lang="fr-FR" sz="1693" spc="-1">
              <a:latin typeface="Fira Sans"/>
            </a:endParaRPr>
          </a:p>
        </p:txBody>
      </p:sp>
      <p:graphicFrame>
        <p:nvGraphicFramePr>
          <p:cNvPr id="463" name="Table 462"/>
          <p:cNvGraphicFramePr/>
          <p:nvPr/>
        </p:nvGraphicFramePr>
        <p:xfrm>
          <a:off x="230098" y="2422489"/>
          <a:ext cx="4524100" cy="2922956"/>
        </p:xfrm>
        <a:graphic>
          <a:graphicData uri="http://schemas.openxmlformats.org/drawingml/2006/table">
            <a:tbl>
              <a:tblPr/>
              <a:tblGrid>
                <a:gridCol w="1958368">
                  <a:extLst>
                    <a:ext uri="{9D8B030D-6E8A-4147-A177-3AD203B41FA5}">
                      <a16:colId xmlns:a16="http://schemas.microsoft.com/office/drawing/2014/main" val="20000"/>
                    </a:ext>
                  </a:extLst>
                </a:gridCol>
                <a:gridCol w="1466817">
                  <a:extLst>
                    <a:ext uri="{9D8B030D-6E8A-4147-A177-3AD203B41FA5}">
                      <a16:colId xmlns:a16="http://schemas.microsoft.com/office/drawing/2014/main" val="20001"/>
                    </a:ext>
                  </a:extLst>
                </a:gridCol>
                <a:gridCol w="1098915">
                  <a:extLst>
                    <a:ext uri="{9D8B030D-6E8A-4147-A177-3AD203B41FA5}">
                      <a16:colId xmlns:a16="http://schemas.microsoft.com/office/drawing/2014/main" val="20002"/>
                    </a:ext>
                  </a:extLst>
                </a:gridCol>
              </a:tblGrid>
              <a:tr h="331764">
                <a:tc>
                  <a:txBody>
                    <a:bodyPr/>
                    <a:lstStyle/>
                    <a:p>
                      <a:r>
                        <a:rPr lang="en-US" sz="1500" b="1" strike="noStrike" spc="-1">
                          <a:latin typeface="Fira Sans"/>
                        </a:rPr>
                        <a:t>Beam parameters</a:t>
                      </a:r>
                      <a:endParaRPr lang="en-US"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Unit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Value</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336554">
                <a:tc>
                  <a:txBody>
                    <a:bodyPr/>
                    <a:lstStyle/>
                    <a:p>
                      <a:r>
                        <a:rPr lang="en-US" sz="1500" b="1" strike="noStrike" spc="-1">
                          <a:latin typeface="Fira Sans"/>
                        </a:rPr>
                        <a:t>Bunch length 1</a:t>
                      </a:r>
                      <a:r>
                        <a:rPr lang="en-US" sz="1500" b="1" strike="noStrike" spc="-1">
                          <a:latin typeface="Fira Sans"/>
                          <a:ea typeface="Fira Sans"/>
                        </a:rPr>
                        <a:t>σ</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mm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5.7</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9471">
                <a:tc>
                  <a:txBody>
                    <a:bodyPr/>
                    <a:lstStyle/>
                    <a:p>
                      <a:r>
                        <a:rPr lang="en-US" sz="1500" b="1" strike="noStrike" spc="-1">
                          <a:latin typeface="Fira Sans"/>
                        </a:rPr>
                        <a:t>Bunch intensity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Particles per bunch</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2.7e12</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36554">
                <a:tc>
                  <a:txBody>
                    <a:bodyPr/>
                    <a:lstStyle/>
                    <a:p>
                      <a:r>
                        <a:rPr lang="en-US" sz="1500" b="1" strike="noStrike" spc="-1">
                          <a:latin typeface="Fira Sans"/>
                          <a:ea typeface="Arial"/>
                        </a:rPr>
                        <a:t>ε</a:t>
                      </a:r>
                      <a:r>
                        <a:rPr lang="en-US" sz="1500" b="1" strike="noStrike" spc="-1" baseline="-8000">
                          <a:latin typeface="Fira Sans"/>
                          <a:ea typeface="Arial"/>
                        </a:rPr>
                        <a:t>x</a:t>
                      </a:r>
                      <a:r>
                        <a:rPr lang="en-US" sz="1500" b="1" strike="noStrike" spc="-1">
                          <a:latin typeface="Fira Sans"/>
                          <a:ea typeface="Arial"/>
                        </a:rPr>
                        <a:t> / ε</a:t>
                      </a:r>
                      <a:r>
                        <a:rPr lang="en-US" sz="1500" b="1" strike="noStrike" spc="-1" baseline="-8000">
                          <a:latin typeface="Fira Sans"/>
                          <a:ea typeface="Arial"/>
                        </a:rPr>
                        <a:t>y</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ea typeface="Fira Sans"/>
                        </a:rPr>
                        <a:t>μ</a:t>
                      </a:r>
                      <a:r>
                        <a:rPr lang="en-US" sz="1500" b="1" strike="noStrike" spc="-1">
                          <a:latin typeface="Fira Sans"/>
                        </a:rPr>
                        <a:t>m rad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25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442353">
                <a:tc>
                  <a:txBody>
                    <a:bodyPr/>
                    <a:lstStyle/>
                    <a:p>
                      <a:r>
                        <a:rPr lang="en-US" sz="1500" b="0" strike="noStrike" spc="-1">
                          <a:latin typeface="Fira Sans"/>
                        </a:rPr>
                        <a:t># of macropaticles</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400k</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442353">
                <a:tc>
                  <a:txBody>
                    <a:bodyPr/>
                    <a:lstStyle/>
                    <a:p>
                      <a:r>
                        <a:rPr lang="en-US" sz="1500" b="0" strike="noStrike" spc="-1">
                          <a:latin typeface="Fira Sans"/>
                        </a:rPr>
                        <a:t># of turns wakefield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442353">
                <a:tc>
                  <a:txBody>
                    <a:bodyPr/>
                    <a:lstStyle/>
                    <a:p>
                      <a:r>
                        <a:rPr lang="en-US" sz="1500" b="0" strike="noStrike" spc="-1">
                          <a:latin typeface="Fira Sans"/>
                        </a:rPr>
                        <a:t># of slices wakefield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2000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bl>
          </a:graphicData>
        </a:graphic>
      </p:graphicFrame>
      <p:sp>
        <p:nvSpPr>
          <p:cNvPr id="3" name="PlaceHolder 2"/>
          <p:cNvSpPr>
            <a:spLocks noGrp="1"/>
          </p:cNvSpPr>
          <p:nvPr>
            <p:ph type="ftr" idx="2"/>
          </p:nvPr>
        </p:nvSpPr>
        <p:spPr/>
        <p:txBody>
          <a:bodyPr/>
          <a:lstStyle/>
          <a:p>
            <a:r>
              <a:rPr lang="en-GB"/>
              <a:t>D. Amorim - Challenges from collective effects in the Muon Collider</a:t>
            </a:r>
            <a:endParaRPr/>
          </a:p>
        </p:txBody>
      </p:sp>
      <p:sp>
        <p:nvSpPr>
          <p:cNvPr id="4" name="PlaceHolder 3"/>
          <p:cNvSpPr>
            <a:spLocks noGrp="1"/>
          </p:cNvSpPr>
          <p:nvPr>
            <p:ph type="dt" idx="1"/>
          </p:nvPr>
        </p:nvSpPr>
        <p:spPr/>
        <p:txBody>
          <a:bodyPr/>
          <a:lstStyle/>
          <a:p>
            <a:r>
              <a:rPr lang="en-US"/>
              <a:t>14/03/2025</a:t>
            </a:r>
            <a:endParaRPr lang="fr-FR"/>
          </a:p>
        </p:txBody>
      </p:sp>
      <p:sp>
        <p:nvSpPr>
          <p:cNvPr id="2" name="Slide Number Placeholder 1">
            <a:extLst>
              <a:ext uri="{FF2B5EF4-FFF2-40B4-BE49-F238E27FC236}">
                <a16:creationId xmlns:a16="http://schemas.microsoft.com/office/drawing/2014/main" id="{071F4109-3D05-B190-3EDD-28B74C90A236}"/>
              </a:ext>
            </a:extLst>
          </p:cNvPr>
          <p:cNvSpPr>
            <a:spLocks noGrp="1"/>
          </p:cNvSpPr>
          <p:nvPr>
            <p:ph type="sldNum" idx="3"/>
          </p:nvPr>
        </p:nvSpPr>
        <p:spPr/>
        <p:txBody>
          <a:bodyPr/>
          <a:lstStyle/>
          <a:p>
            <a:fld id="{89F4D828-0E4E-49CD-9A6C-73E9CA54CF4D}" type="slidenum">
              <a:rPr lang="en-US" smtClean="0"/>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PlaceHolder 1"/>
          <p:cNvSpPr>
            <a:spLocks noGrp="1"/>
          </p:cNvSpPr>
          <p:nvPr>
            <p:ph type="title"/>
          </p:nvPr>
        </p:nvSpPr>
        <p:spPr>
          <a:xfrm>
            <a:off x="2456664" y="142807"/>
            <a:ext cx="9037314" cy="1184251"/>
          </a:xfrm>
          <a:prstGeom prst="rect">
            <a:avLst/>
          </a:prstGeom>
          <a:noFill/>
          <a:ln w="0">
            <a:noFill/>
          </a:ln>
        </p:spPr>
        <p:txBody>
          <a:bodyPr vert="horz" lIns="0" tIns="0" rIns="0" bIns="0" rtlCol="0" anchor="t">
            <a:noAutofit/>
          </a:bodyPr>
          <a:lstStyle/>
          <a:p>
            <a:r>
              <a:rPr lang="en-US" sz="3628" spc="-1">
                <a:latin typeface="Fira Sans Medium"/>
              </a:rPr>
              <a:t>Beam and machine parameters for the Collider</a:t>
            </a:r>
            <a:endParaRPr lang="fr-FR" sz="3628" spc="-1">
              <a:latin typeface="Fira Sans Medium"/>
            </a:endParaRPr>
          </a:p>
        </p:txBody>
      </p:sp>
      <p:graphicFrame>
        <p:nvGraphicFramePr>
          <p:cNvPr id="465" name="Table 464"/>
          <p:cNvGraphicFramePr/>
          <p:nvPr/>
        </p:nvGraphicFramePr>
        <p:xfrm>
          <a:off x="5686795" y="1395849"/>
          <a:ext cx="5459745" cy="4919049"/>
        </p:xfrm>
        <a:graphic>
          <a:graphicData uri="http://schemas.openxmlformats.org/drawingml/2006/table">
            <a:tbl>
              <a:tblPr/>
              <a:tblGrid>
                <a:gridCol w="2898367">
                  <a:extLst>
                    <a:ext uri="{9D8B030D-6E8A-4147-A177-3AD203B41FA5}">
                      <a16:colId xmlns:a16="http://schemas.microsoft.com/office/drawing/2014/main" val="20000"/>
                    </a:ext>
                  </a:extLst>
                </a:gridCol>
                <a:gridCol w="893413">
                  <a:extLst>
                    <a:ext uri="{9D8B030D-6E8A-4147-A177-3AD203B41FA5}">
                      <a16:colId xmlns:a16="http://schemas.microsoft.com/office/drawing/2014/main" val="20001"/>
                    </a:ext>
                  </a:extLst>
                </a:gridCol>
                <a:gridCol w="1667965">
                  <a:extLst>
                    <a:ext uri="{9D8B030D-6E8A-4147-A177-3AD203B41FA5}">
                      <a16:colId xmlns:a16="http://schemas.microsoft.com/office/drawing/2014/main" val="20002"/>
                    </a:ext>
                  </a:extLst>
                </a:gridCol>
              </a:tblGrid>
              <a:tr h="340472">
                <a:tc>
                  <a:txBody>
                    <a:bodyPr/>
                    <a:lstStyle/>
                    <a:p>
                      <a:r>
                        <a:rPr lang="en-US" sz="1500" b="1" strike="noStrike" spc="-1">
                          <a:latin typeface="Fira Sans"/>
                        </a:rPr>
                        <a:t>Machine parameters</a:t>
                      </a:r>
                      <a:endParaRPr lang="en-US"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Unit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Collider 10 TeV</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340472">
                <a:tc>
                  <a:txBody>
                    <a:bodyPr/>
                    <a:lstStyle/>
                    <a:p>
                      <a:r>
                        <a:rPr lang="en-US" sz="1500" b="0" strike="noStrike" spc="-1">
                          <a:latin typeface="Fira Sans"/>
                        </a:rPr>
                        <a:t>Circumference</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10000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40472">
                <a:tc>
                  <a:txBody>
                    <a:bodyPr/>
                    <a:lstStyle/>
                    <a:p>
                      <a:r>
                        <a:rPr lang="en-US" sz="1500" b="0" strike="noStrike" spc="-1">
                          <a:latin typeface="Fira Sans"/>
                        </a:rPr>
                        <a:t>Bunch intensity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solidFill>
                            <a:srgbClr val="000000"/>
                          </a:solidFill>
                          <a:latin typeface="Fira Sans"/>
                        </a:rPr>
                        <a:t>10</a:t>
                      </a:r>
                      <a:r>
                        <a:rPr lang="en-US" sz="1500" b="0" strike="noStrike" spc="-1" baseline="33000">
                          <a:solidFill>
                            <a:srgbClr val="000000"/>
                          </a:solidFill>
                          <a:latin typeface="Fira Sans"/>
                        </a:rPr>
                        <a:t>12</a:t>
                      </a:r>
                      <a:endParaRPr lang="en-US" sz="1500" b="0" strike="noStrike" spc="-1">
                        <a:solidFill>
                          <a:srgbClr val="000000"/>
                        </a:solidFill>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solidFill>
                            <a:srgbClr val="000000"/>
                          </a:solidFill>
                          <a:latin typeface="Fira Sans"/>
                        </a:rPr>
                        <a:t>1.8</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36554">
                <a:tc>
                  <a:txBody>
                    <a:bodyPr/>
                    <a:lstStyle/>
                    <a:p>
                      <a:r>
                        <a:rPr lang="en-US" sz="1500" b="0" strike="noStrike" spc="-1">
                          <a:latin typeface="Fira Sans"/>
                        </a:rPr>
                        <a:t>Beam momentum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GeV/c</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5000.0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376174">
                <a:tc>
                  <a:txBody>
                    <a:bodyPr/>
                    <a:lstStyle/>
                    <a:p>
                      <a:r>
                        <a:rPr lang="en-US" sz="1500" b="0" strike="noStrike" spc="-1">
                          <a:latin typeface="Fira Sans"/>
                        </a:rPr>
                        <a:t>Energy increase per turn</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GeV</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376174">
                <a:tc>
                  <a:txBody>
                    <a:bodyPr/>
                    <a:lstStyle/>
                    <a:p>
                      <a:r>
                        <a:rPr lang="en-US" sz="1500" b="0" strike="noStrike" spc="-1">
                          <a:latin typeface="Fira Sans"/>
                        </a:rPr>
                        <a:t>Rev. frequency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kHz</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30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376174">
                <a:tc>
                  <a:txBody>
                    <a:bodyPr/>
                    <a:lstStyle/>
                    <a:p>
                      <a:r>
                        <a:rPr lang="en-US" sz="1500" b="0" strike="noStrike" spc="-1">
                          <a:latin typeface="Fira Sans"/>
                        </a:rPr>
                        <a:t>RF frequency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MHz</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1300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340472">
                <a:tc>
                  <a:txBody>
                    <a:bodyPr/>
                    <a:lstStyle/>
                    <a:p>
                      <a:r>
                        <a:rPr lang="en-US" sz="1500" b="0" strike="noStrike" spc="-1">
                          <a:latin typeface="Fira Sans"/>
                        </a:rPr>
                        <a:t>Harmonic number</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43478</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r h="340472">
                <a:tc>
                  <a:txBody>
                    <a:bodyPr/>
                    <a:lstStyle/>
                    <a:p>
                      <a:r>
                        <a:rPr lang="en-US" sz="1500" b="1" strike="noStrike" spc="-1">
                          <a:latin typeface="Fira Sans"/>
                        </a:rPr>
                        <a:t>RF voltage</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GV</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8"/>
                  </a:ext>
                </a:extLst>
              </a:tr>
              <a:tr h="340472">
                <a:tc>
                  <a:txBody>
                    <a:bodyPr/>
                    <a:lstStyle/>
                    <a:p>
                      <a:r>
                        <a:rPr lang="en-US" sz="1500" b="1" strike="noStrike" spc="-1">
                          <a:latin typeface="Fira Sans"/>
                          <a:ea typeface="Fira Sans"/>
                        </a:rPr>
                        <a:t>α</a:t>
                      </a:r>
                      <a:r>
                        <a:rPr lang="en-US" sz="1500" b="1" strike="noStrike" spc="-1" baseline="-8000">
                          <a:latin typeface="Fira Sans"/>
                          <a:ea typeface="Fira Sans"/>
                        </a:rPr>
                        <a:t>p</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9"/>
                  </a:ext>
                </a:extLst>
              </a:tr>
              <a:tr h="403168">
                <a:tc>
                  <a:txBody>
                    <a:bodyPr/>
                    <a:lstStyle/>
                    <a:p>
                      <a:r>
                        <a:rPr lang="en-US" sz="1500" b="0" strike="noStrike" spc="-1">
                          <a:latin typeface="Fira Sans"/>
                        </a:rPr>
                        <a:t>Avg. beta x/y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85 / 51</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0"/>
                  </a:ext>
                </a:extLst>
              </a:tr>
              <a:tr h="442353">
                <a:tc>
                  <a:txBody>
                    <a:bodyPr/>
                    <a:lstStyle/>
                    <a:p>
                      <a:r>
                        <a:rPr lang="en-US" sz="1500" b="0" strike="noStrike" spc="-1">
                          <a:latin typeface="Fira Sans"/>
                        </a:rPr>
                        <a:t>Chromaticity Q’</a:t>
                      </a:r>
                      <a:r>
                        <a:rPr lang="en-US" sz="1500" b="0" strike="noStrike" spc="-1" baseline="-8000">
                          <a:latin typeface="Fira Sans"/>
                        </a:rPr>
                        <a:t>x</a:t>
                      </a:r>
                      <a:r>
                        <a:rPr lang="en-US" sz="1500" b="0" strike="noStrike" spc="-1">
                          <a:latin typeface="Fira Sans"/>
                        </a:rPr>
                        <a:t>/Q’</a:t>
                      </a:r>
                      <a:r>
                        <a:rPr lang="en-US" sz="1500" b="0" strike="noStrike" spc="-1" baseline="-8000">
                          <a:latin typeface="Fira Sans"/>
                        </a:rPr>
                        <a:t>y</a:t>
                      </a:r>
                      <a:endParaRPr lang="en-US"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2200"/>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ea typeface="Noto Sans CJK SC"/>
                        </a:rPr>
                        <a:t>Scan </a:t>
                      </a:r>
                      <a:r>
                        <a:rPr lang="en-US" sz="1500" b="0" strike="noStrike" spc="-1">
                          <a:latin typeface="Fira Sans"/>
                        </a:rPr>
                        <a:t>Q’</a:t>
                      </a:r>
                      <a:r>
                        <a:rPr lang="en-US" sz="1500" b="0" strike="noStrike" spc="-1" baseline="-8000">
                          <a:latin typeface="Fira Sans"/>
                        </a:rPr>
                        <a:t>x</a:t>
                      </a:r>
                      <a:r>
                        <a:rPr lang="en-US" sz="1500" b="0" strike="noStrike" spc="-1">
                          <a:latin typeface="Fira Sans"/>
                        </a:rPr>
                        <a:t>/Q’</a:t>
                      </a:r>
                      <a:r>
                        <a:rPr lang="en-US" sz="1500" b="0" strike="noStrike" spc="-1" baseline="-8000">
                          <a:latin typeface="Fira Sans"/>
                        </a:rPr>
                        <a:t>y</a:t>
                      </a:r>
                      <a:r>
                        <a:rPr lang="en-US" sz="1500" b="0" strike="noStrike" spc="-1">
                          <a:latin typeface="Fira Sans"/>
                        </a:rPr>
                        <a:t>=0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11"/>
                  </a:ext>
                </a:extLst>
              </a:tr>
              <a:tr h="559471">
                <a:tc>
                  <a:txBody>
                    <a:bodyPr/>
                    <a:lstStyle/>
                    <a:p>
                      <a:r>
                        <a:rPr lang="en-US" sz="1500" b="0" strike="noStrike" spc="-1">
                          <a:latin typeface="Fira Sans"/>
                        </a:rPr>
                        <a:t>Detuning from octupoles x/y</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m</a:t>
                      </a:r>
                      <a:r>
                        <a:rPr lang="en-US" sz="1500" b="0" strike="noStrike" spc="-1" baseline="33000">
                          <a:latin typeface="Fira Sans"/>
                        </a:rPr>
                        <a:t>-1</a:t>
                      </a:r>
                      <a:endParaRPr lang="en-US"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0 / 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12"/>
                  </a:ext>
                </a:extLst>
              </a:tr>
            </a:tbl>
          </a:graphicData>
        </a:graphic>
      </p:graphicFrame>
      <p:graphicFrame>
        <p:nvGraphicFramePr>
          <p:cNvPr id="466" name="Table 465"/>
          <p:cNvGraphicFramePr/>
          <p:nvPr/>
        </p:nvGraphicFramePr>
        <p:xfrm>
          <a:off x="891014" y="1921795"/>
          <a:ext cx="4083054" cy="4195692"/>
        </p:xfrm>
        <a:graphic>
          <a:graphicData uri="http://schemas.openxmlformats.org/drawingml/2006/table">
            <a:tbl>
              <a:tblPr/>
              <a:tblGrid>
                <a:gridCol w="1896108">
                  <a:extLst>
                    <a:ext uri="{9D8B030D-6E8A-4147-A177-3AD203B41FA5}">
                      <a16:colId xmlns:a16="http://schemas.microsoft.com/office/drawing/2014/main" val="20000"/>
                    </a:ext>
                  </a:extLst>
                </a:gridCol>
                <a:gridCol w="1309207">
                  <a:extLst>
                    <a:ext uri="{9D8B030D-6E8A-4147-A177-3AD203B41FA5}">
                      <a16:colId xmlns:a16="http://schemas.microsoft.com/office/drawing/2014/main" val="20001"/>
                    </a:ext>
                  </a:extLst>
                </a:gridCol>
                <a:gridCol w="877739">
                  <a:extLst>
                    <a:ext uri="{9D8B030D-6E8A-4147-A177-3AD203B41FA5}">
                      <a16:colId xmlns:a16="http://schemas.microsoft.com/office/drawing/2014/main" val="20002"/>
                    </a:ext>
                  </a:extLst>
                </a:gridCol>
              </a:tblGrid>
              <a:tr h="331764">
                <a:tc>
                  <a:txBody>
                    <a:bodyPr/>
                    <a:lstStyle/>
                    <a:p>
                      <a:r>
                        <a:rPr lang="en-US" sz="1500" b="1" strike="noStrike" spc="-1">
                          <a:latin typeface="Fira Sans"/>
                        </a:rPr>
                        <a:t>Beam parameters</a:t>
                      </a:r>
                      <a:endParaRPr lang="en-US" sz="1500" b="0"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Unit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US" sz="1500" b="0" strike="noStrike" spc="-1">
                          <a:latin typeface="Fira Sans"/>
                        </a:rPr>
                        <a:t>Value</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336554">
                <a:tc>
                  <a:txBody>
                    <a:bodyPr/>
                    <a:lstStyle/>
                    <a:p>
                      <a:r>
                        <a:rPr lang="en-US" sz="1500" b="1" strike="noStrike" spc="-1">
                          <a:latin typeface="Fira Sans"/>
                        </a:rPr>
                        <a:t>Bunch length 1</a:t>
                      </a:r>
                      <a:r>
                        <a:rPr lang="en-US" sz="1500" b="1" strike="noStrike" spc="-1">
                          <a:latin typeface="Fira Sans"/>
                          <a:ea typeface="Fira Sans"/>
                        </a:rPr>
                        <a:t>σ</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mm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1.5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36554">
                <a:tc>
                  <a:txBody>
                    <a:bodyPr/>
                    <a:lstStyle/>
                    <a:p>
                      <a:r>
                        <a:rPr lang="en-US" sz="1500" b="1" strike="noStrike" spc="-1">
                          <a:latin typeface="Fira Sans"/>
                        </a:rPr>
                        <a:t>Bunch </a:t>
                      </a:r>
                      <a:r>
                        <a:rPr lang="en-US" sz="1500" b="1" strike="noStrike" spc="-1">
                          <a:latin typeface="Fira Sans"/>
                          <a:ea typeface="Fira Sans"/>
                        </a:rPr>
                        <a:t>Δp/p</a:t>
                      </a:r>
                      <a:r>
                        <a:rPr lang="en-US" sz="1500" b="1" strike="noStrike" spc="-1" baseline="-8000">
                          <a:latin typeface="Fira Sans"/>
                          <a:ea typeface="Fira Sans"/>
                        </a:rPr>
                        <a:t>0</a:t>
                      </a:r>
                      <a:r>
                        <a:rPr lang="en-US" sz="1500" b="1" strike="noStrike" spc="-1">
                          <a:latin typeface="Fira Sans"/>
                          <a:ea typeface="Fira Sans"/>
                        </a:rPr>
                        <a:t> </a:t>
                      </a:r>
                      <a:r>
                        <a:rPr lang="en-US" sz="1500" b="1" strike="noStrike" spc="-1">
                          <a:latin typeface="Fira Sans"/>
                        </a:rPr>
                        <a:t>1</a:t>
                      </a:r>
                      <a:r>
                        <a:rPr lang="en-US" sz="1500" b="1" strike="noStrike" spc="-1">
                          <a:latin typeface="Fira Sans"/>
                          <a:ea typeface="Fira Sans"/>
                        </a:rPr>
                        <a:t>σ</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1e-3</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9471">
                <a:tc>
                  <a:txBody>
                    <a:bodyPr/>
                    <a:lstStyle/>
                    <a:p>
                      <a:r>
                        <a:rPr lang="en-US" sz="1500" b="1" strike="noStrike" spc="-1">
                          <a:latin typeface="Fira Sans"/>
                        </a:rPr>
                        <a:t>Bunch intensity at inejction</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Particles per bunch</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1.8e12</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559471">
                <a:tc>
                  <a:txBody>
                    <a:bodyPr/>
                    <a:lstStyle/>
                    <a:p>
                      <a:pPr>
                        <a:lnSpc>
                          <a:spcPct val="100000"/>
                        </a:lnSpc>
                        <a:buNone/>
                      </a:pPr>
                      <a:r>
                        <a:rPr lang="en-US" sz="1500" b="1" strike="noStrike" spc="-1">
                          <a:latin typeface="Fira Sans"/>
                          <a:ea typeface="Arial"/>
                        </a:rPr>
                        <a:t>Longitudinal emittance ε</a:t>
                      </a:r>
                      <a:r>
                        <a:rPr lang="en-US" sz="1500" b="1" strike="noStrike" spc="-1" baseline="-8000">
                          <a:latin typeface="Fira Sans"/>
                          <a:ea typeface="Arial"/>
                        </a:rPr>
                        <a:t>l</a:t>
                      </a:r>
                      <a:r>
                        <a:rPr lang="en-US" sz="1500" b="1" strike="noStrike" spc="-1">
                          <a:latin typeface="Fira Sans"/>
                          <a:ea typeface="Arial"/>
                        </a:rPr>
                        <a:t> = </a:t>
                      </a:r>
                      <a:r>
                        <a:rPr lang="en-US" sz="1500" b="1" strike="noStrike" spc="-1">
                          <a:latin typeface="Fira Sans"/>
                          <a:ea typeface="Fira Sans"/>
                        </a:rPr>
                        <a:t>σ</a:t>
                      </a:r>
                      <a:r>
                        <a:rPr lang="en-US" sz="1500" b="1" strike="noStrike" spc="-1" baseline="-8000">
                          <a:latin typeface="Fira Sans"/>
                          <a:ea typeface="Fira Sans"/>
                        </a:rPr>
                        <a:t>z</a:t>
                      </a:r>
                      <a:r>
                        <a:rPr lang="en-US" sz="1500" b="1" strike="noStrike" spc="-1">
                          <a:latin typeface="Fira Sans"/>
                          <a:ea typeface="Fira Sans"/>
                        </a:rPr>
                        <a:t>σ</a:t>
                      </a:r>
                      <a:r>
                        <a:rPr lang="en-US" sz="1500" b="1" strike="noStrike" spc="-1" baseline="-8000">
                          <a:latin typeface="Fira Sans"/>
                          <a:ea typeface="Fira Sans"/>
                        </a:rPr>
                        <a:t>E</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MeV m</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1" strike="noStrike" spc="-1">
                          <a:latin typeface="Fira Sans"/>
                        </a:rPr>
                        <a:t>7.5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552941">
                <a:tc>
                  <a:txBody>
                    <a:bodyPr/>
                    <a:lstStyle/>
                    <a:p>
                      <a:r>
                        <a:rPr lang="en-US" sz="1500" b="1" strike="noStrike" spc="-1">
                          <a:latin typeface="Fira Sans"/>
                          <a:ea typeface="Arial"/>
                        </a:rPr>
                        <a:t>Transverse emittance ε</a:t>
                      </a:r>
                      <a:r>
                        <a:rPr lang="en-US" sz="1500" b="1" strike="noStrike" spc="-1" baseline="-8000">
                          <a:latin typeface="Fira Sans"/>
                          <a:ea typeface="Arial"/>
                        </a:rPr>
                        <a:t>x</a:t>
                      </a:r>
                      <a:r>
                        <a:rPr lang="en-US" sz="1500" b="1" strike="noStrike" spc="-1">
                          <a:latin typeface="Fira Sans"/>
                          <a:ea typeface="Arial"/>
                        </a:rPr>
                        <a:t> / ε</a:t>
                      </a:r>
                      <a:r>
                        <a:rPr lang="en-US" sz="1500" b="1" strike="noStrike" spc="-1" baseline="-8000">
                          <a:latin typeface="Fira Sans"/>
                          <a:ea typeface="Arial"/>
                        </a:rPr>
                        <a:t>y</a:t>
                      </a:r>
                      <a:endParaRPr lang="en-US" sz="1500" b="1" strike="noStrike" spc="-1">
                        <a:latin typeface="Fira Sans"/>
                      </a:endParaRP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ea typeface="Fira Sans"/>
                        </a:rPr>
                        <a:t>μ</a:t>
                      </a:r>
                      <a:r>
                        <a:rPr lang="en-US" sz="1500" b="1" strike="noStrike" spc="-1">
                          <a:latin typeface="Fira Sans"/>
                        </a:rPr>
                        <a:t>m rad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1" strike="noStrike" spc="-1">
                          <a:latin typeface="Fira Sans"/>
                        </a:rPr>
                        <a:t>25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331764">
                <a:tc>
                  <a:txBody>
                    <a:bodyPr/>
                    <a:lstStyle/>
                    <a:p>
                      <a:r>
                        <a:rPr lang="en-US" sz="1500" b="0" strike="noStrike" spc="-1">
                          <a:latin typeface="Fira Sans"/>
                        </a:rPr>
                        <a:t># of macropaticles</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200k</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331764">
                <a:tc>
                  <a:txBody>
                    <a:bodyPr/>
                    <a:lstStyle/>
                    <a:p>
                      <a:r>
                        <a:rPr lang="en-US" sz="1500" b="0" strike="noStrike" spc="-1">
                          <a:latin typeface="Fira Sans"/>
                        </a:rPr>
                        <a:t># of turns wakefield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US" sz="1500" b="0" strike="noStrike" spc="-1">
                          <a:latin typeface="Fira Sans"/>
                        </a:rPr>
                        <a:t>5</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r h="331764">
                <a:tc>
                  <a:txBody>
                    <a:bodyPr/>
                    <a:lstStyle/>
                    <a:p>
                      <a:r>
                        <a:rPr lang="en-US" sz="1500" b="0" strike="noStrike" spc="-1">
                          <a:latin typeface="Fira Sans"/>
                        </a:rPr>
                        <a:t># of slices wakefield</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500" b="0" strike="noStrike" spc="-1">
                          <a:latin typeface="Fira Sans"/>
                        </a:rPr>
                        <a:t>2000</a:t>
                      </a:r>
                    </a:p>
                  </a:txBody>
                  <a:tcPr marL="108847" marR="108847" marT="55294" marB="55294">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8"/>
                  </a:ext>
                </a:extLst>
              </a:tr>
            </a:tbl>
          </a:graphicData>
        </a:graphic>
      </p:graphicFrame>
      <p:sp>
        <p:nvSpPr>
          <p:cNvPr id="467" name="TextBox 466"/>
          <p:cNvSpPr txBox="1"/>
          <p:nvPr/>
        </p:nvSpPr>
        <p:spPr>
          <a:xfrm>
            <a:off x="10167356" y="3592808"/>
            <a:ext cx="1990586" cy="555118"/>
          </a:xfrm>
          <a:prstGeom prst="rect">
            <a:avLst/>
          </a:prstGeom>
          <a:solidFill>
            <a:srgbClr val="FFFFFF"/>
          </a:solidFill>
          <a:ln w="0">
            <a:solidFill>
              <a:srgbClr val="000000"/>
            </a:solidFill>
          </a:ln>
        </p:spPr>
        <p:txBody>
          <a:bodyPr lIns="108847" tIns="54423" rIns="108847" bIns="54423" anchor="t">
            <a:noAutofit/>
          </a:bodyPr>
          <a:lstStyle/>
          <a:p>
            <a:r>
              <a:rPr lang="en-US" sz="1451" spc="-1">
                <a:latin typeface="Fira Sans"/>
              </a:rPr>
              <a:t>Not relevant since RF voltage is set to zero</a:t>
            </a:r>
            <a:endParaRPr lang="fr-FR" sz="1451" spc="-1">
              <a:latin typeface="Fira Sans"/>
            </a:endParaRPr>
          </a:p>
        </p:txBody>
      </p:sp>
      <p:sp>
        <p:nvSpPr>
          <p:cNvPr id="3" name="PlaceHolder 2"/>
          <p:cNvSpPr>
            <a:spLocks noGrp="1"/>
          </p:cNvSpPr>
          <p:nvPr>
            <p:ph type="ftr" idx="2"/>
          </p:nvPr>
        </p:nvSpPr>
        <p:spPr/>
        <p:txBody>
          <a:bodyPr/>
          <a:lstStyle/>
          <a:p>
            <a:r>
              <a:rPr lang="en-GB"/>
              <a:t>D. Amorim - Challenges from collective effects in the Muon Collider</a:t>
            </a:r>
            <a:endParaRPr/>
          </a:p>
        </p:txBody>
      </p:sp>
      <p:sp>
        <p:nvSpPr>
          <p:cNvPr id="4" name="PlaceHolder 3"/>
          <p:cNvSpPr>
            <a:spLocks noGrp="1"/>
          </p:cNvSpPr>
          <p:nvPr>
            <p:ph type="dt" idx="1"/>
          </p:nvPr>
        </p:nvSpPr>
        <p:spPr/>
        <p:txBody>
          <a:bodyPr/>
          <a:lstStyle/>
          <a:p>
            <a:r>
              <a:rPr lang="en-US"/>
              <a:t>14/03/2025</a:t>
            </a:r>
            <a:endParaRPr lang="fr-FR"/>
          </a:p>
        </p:txBody>
      </p:sp>
      <p:sp>
        <p:nvSpPr>
          <p:cNvPr id="2" name="Slide Number Placeholder 1">
            <a:extLst>
              <a:ext uri="{FF2B5EF4-FFF2-40B4-BE49-F238E27FC236}">
                <a16:creationId xmlns:a16="http://schemas.microsoft.com/office/drawing/2014/main" id="{D9F37BC3-798B-6722-CBBD-EA0FFCACF652}"/>
              </a:ext>
            </a:extLst>
          </p:cNvPr>
          <p:cNvSpPr>
            <a:spLocks noGrp="1"/>
          </p:cNvSpPr>
          <p:nvPr>
            <p:ph type="sldNum" idx="3"/>
          </p:nvPr>
        </p:nvSpPr>
        <p:spPr/>
        <p:txBody>
          <a:bodyPr/>
          <a:lstStyle/>
          <a:p>
            <a:fld id="{89F4D828-0E4E-49CD-9A6C-73E9CA54CF4D}" type="slidenum">
              <a:rPr lang="en-US" smtClean="0"/>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16B60A-E134-A015-BAF0-11A7680AD317}"/>
              </a:ext>
            </a:extLst>
          </p:cNvPr>
          <p:cNvSpPr>
            <a:spLocks noGrp="1"/>
          </p:cNvSpPr>
          <p:nvPr>
            <p:ph idx="1"/>
          </p:nvPr>
        </p:nvSpPr>
        <p:spPr>
          <a:xfrm>
            <a:off x="233861" y="1561669"/>
            <a:ext cx="11724278" cy="1867331"/>
          </a:xfrm>
        </p:spPr>
        <p:txBody>
          <a:bodyPr/>
          <a:lstStyle/>
          <a:p>
            <a:r>
              <a:rPr lang="en-GB" b="1" dirty="0"/>
              <a:t>Muon decay </a:t>
            </a:r>
            <a:r>
              <a:rPr lang="en-GB" dirty="0"/>
              <a:t>with a lifetime of 𝝉</a:t>
            </a:r>
            <a:r>
              <a:rPr lang="en-GB" baseline="-25000" dirty="0"/>
              <a:t>0</a:t>
            </a:r>
            <a:r>
              <a:rPr lang="en-GB" dirty="0"/>
              <a:t>=𝟐.𝟐𝝁𝒔 but thanks to special relativity, the lifetime in the laboratory frame becomes 𝝉=𝛾𝜏</a:t>
            </a:r>
            <a:r>
              <a:rPr lang="en-GB" baseline="-25000" dirty="0"/>
              <a:t>0</a:t>
            </a:r>
            <a:r>
              <a:rPr lang="en-GB" dirty="0"/>
              <a:t>=47323⋅2.2𝜇𝑠=𝟏𝟎𝟒 𝒎𝒔 at 5 TeV </a:t>
            </a:r>
          </a:p>
          <a:p>
            <a:r>
              <a:rPr lang="en-GB" dirty="0"/>
              <a:t>The </a:t>
            </a:r>
            <a:r>
              <a:rPr lang="en-GB" b="1" dirty="0"/>
              <a:t>challenge</a:t>
            </a:r>
            <a:r>
              <a:rPr lang="en-GB" dirty="0"/>
              <a:t> is to generate muon bunches with </a:t>
            </a:r>
            <a:r>
              <a:rPr lang="en-GB" b="1" dirty="0"/>
              <a:t>low emittance </a:t>
            </a:r>
            <a:r>
              <a:rPr lang="en-GB" dirty="0"/>
              <a:t>and </a:t>
            </a:r>
            <a:r>
              <a:rPr lang="en-GB" b="1" dirty="0"/>
              <a:t>accelerate them quickly </a:t>
            </a:r>
            <a:r>
              <a:rPr lang="en-GB" dirty="0"/>
              <a:t>enough to a high luminosity experiment</a:t>
            </a:r>
          </a:p>
          <a:p>
            <a:endParaRPr lang="en-GB" dirty="0"/>
          </a:p>
          <a:p>
            <a:endParaRPr lang="en-GB" dirty="0"/>
          </a:p>
        </p:txBody>
      </p:sp>
      <p:sp>
        <p:nvSpPr>
          <p:cNvPr id="3" name="Footer Placeholder 2">
            <a:extLst>
              <a:ext uri="{FF2B5EF4-FFF2-40B4-BE49-F238E27FC236}">
                <a16:creationId xmlns:a16="http://schemas.microsoft.com/office/drawing/2014/main" id="{A6B3D5A8-CEF8-B594-5CEC-A724BB7DA313}"/>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BF2F59A-F5E5-164B-99F6-ECF9B0FA65B4}"/>
              </a:ext>
            </a:extLst>
          </p:cNvPr>
          <p:cNvSpPr>
            <a:spLocks noGrp="1"/>
          </p:cNvSpPr>
          <p:nvPr>
            <p:ph type="sldNum" sz="quarter" idx="12"/>
          </p:nvPr>
        </p:nvSpPr>
        <p:spPr/>
        <p:txBody>
          <a:bodyPr/>
          <a:lstStyle/>
          <a:p>
            <a:fld id="{005C7FBA-D4E9-46CA-9321-3ADA2E368FCD}" type="slidenum">
              <a:rPr lang="en-GB" smtClean="0"/>
              <a:pPr/>
              <a:t>4</a:t>
            </a:fld>
            <a:endParaRPr lang="en-GB"/>
          </a:p>
        </p:txBody>
      </p:sp>
      <p:sp>
        <p:nvSpPr>
          <p:cNvPr id="5" name="Title 4">
            <a:extLst>
              <a:ext uri="{FF2B5EF4-FFF2-40B4-BE49-F238E27FC236}">
                <a16:creationId xmlns:a16="http://schemas.microsoft.com/office/drawing/2014/main" id="{EFEEFBE9-ADC0-7C0C-E102-DE8CF1550222}"/>
              </a:ext>
            </a:extLst>
          </p:cNvPr>
          <p:cNvSpPr>
            <a:spLocks noGrp="1"/>
          </p:cNvSpPr>
          <p:nvPr>
            <p:ph type="title"/>
          </p:nvPr>
        </p:nvSpPr>
        <p:spPr/>
        <p:txBody>
          <a:bodyPr/>
          <a:lstStyle/>
          <a:p>
            <a:r>
              <a:rPr lang="en-US" dirty="0"/>
              <a:t>Overview of the Muon Collider complex</a:t>
            </a:r>
            <a:endParaRPr lang="en-GB" dirty="0"/>
          </a:p>
        </p:txBody>
      </p:sp>
      <p:sp>
        <p:nvSpPr>
          <p:cNvPr id="8" name="TextBox 7">
            <a:extLst>
              <a:ext uri="{FF2B5EF4-FFF2-40B4-BE49-F238E27FC236}">
                <a16:creationId xmlns:a16="http://schemas.microsoft.com/office/drawing/2014/main" id="{F749EAEE-DA24-4A4A-0AD6-BD4B322D5750}"/>
              </a:ext>
            </a:extLst>
          </p:cNvPr>
          <p:cNvSpPr txBox="1"/>
          <p:nvPr/>
        </p:nvSpPr>
        <p:spPr>
          <a:xfrm>
            <a:off x="711200" y="4963886"/>
            <a:ext cx="1860549" cy="369332"/>
          </a:xfrm>
          <a:prstGeom prst="rect">
            <a:avLst/>
          </a:prstGeom>
          <a:noFill/>
        </p:spPr>
        <p:txBody>
          <a:bodyPr wrap="square" rtlCol="0">
            <a:spAutoFit/>
          </a:bodyPr>
          <a:lstStyle/>
          <a:p>
            <a:endParaRPr lang="en-GB" dirty="0"/>
          </a:p>
        </p:txBody>
      </p:sp>
      <p:sp>
        <p:nvSpPr>
          <p:cNvPr id="9" name="Content Placeholder 1">
            <a:extLst>
              <a:ext uri="{FF2B5EF4-FFF2-40B4-BE49-F238E27FC236}">
                <a16:creationId xmlns:a16="http://schemas.microsoft.com/office/drawing/2014/main" id="{E77A7AE3-C7B3-8505-8CCD-C7AD49EE66EE}"/>
              </a:ext>
            </a:extLst>
          </p:cNvPr>
          <p:cNvSpPr txBox="1">
            <a:spLocks/>
          </p:cNvSpPr>
          <p:nvPr/>
        </p:nvSpPr>
        <p:spPr>
          <a:xfrm>
            <a:off x="496099" y="4598127"/>
            <a:ext cx="11724278" cy="186733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High power proton driver to generate high intensity muon beams</a:t>
            </a:r>
          </a:p>
          <a:p>
            <a:r>
              <a:rPr lang="en-GB" dirty="0"/>
              <a:t>6D muon cooling to reach target emittances</a:t>
            </a:r>
          </a:p>
          <a:p>
            <a:r>
              <a:rPr lang="en-GB" dirty="0"/>
              <a:t>Fast acceleration in Recirculating </a:t>
            </a:r>
            <a:r>
              <a:rPr lang="en-GB" dirty="0" err="1"/>
              <a:t>Linacs</a:t>
            </a:r>
            <a:r>
              <a:rPr lang="en-GB" dirty="0"/>
              <a:t> and Rapid Cycling Synchrotrons to counter-balance</a:t>
            </a:r>
            <a:br>
              <a:rPr lang="en-GB" dirty="0"/>
            </a:br>
            <a:r>
              <a:rPr lang="en-GB" dirty="0"/>
              <a:t>the muon decay</a:t>
            </a:r>
          </a:p>
          <a:p>
            <a:r>
              <a:rPr lang="en-GB" dirty="0"/>
              <a:t>In the collider ring, small β* are needed to reach the luminosity target</a:t>
            </a:r>
          </a:p>
        </p:txBody>
      </p:sp>
      <p:pic>
        <p:nvPicPr>
          <p:cNvPr id="11" name="Picture 10" descr="A diagram of a computer&#10;&#10;AI-generated content may be incorrect.">
            <a:extLst>
              <a:ext uri="{FF2B5EF4-FFF2-40B4-BE49-F238E27FC236}">
                <a16:creationId xmlns:a16="http://schemas.microsoft.com/office/drawing/2014/main" id="{0998E12B-61E4-DE28-3428-BD2CCADE18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9" y="3031705"/>
            <a:ext cx="10071100" cy="1526108"/>
          </a:xfrm>
          <a:prstGeom prst="rect">
            <a:avLst/>
          </a:prstGeom>
        </p:spPr>
      </p:pic>
      <p:sp>
        <p:nvSpPr>
          <p:cNvPr id="6" name="Date Placeholder 5">
            <a:extLst>
              <a:ext uri="{FF2B5EF4-FFF2-40B4-BE49-F238E27FC236}">
                <a16:creationId xmlns:a16="http://schemas.microsoft.com/office/drawing/2014/main" id="{D1F691E2-9123-A14A-151C-E2DCC224178F}"/>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808008522"/>
      </p:ext>
    </p:extLst>
  </p:cSld>
  <p:clrMapOvr>
    <a:masterClrMapping/>
  </p:clrMapOvr>
  <mc:AlternateContent xmlns:mc="http://schemas.openxmlformats.org/markup-compatibility/2006">
    <mc:Choice xmlns:p14="http://schemas.microsoft.com/office/powerpoint/2010/main" Requires="p14">
      <p:transition spd="slow" p14:dur="2000" advTm="127071"/>
    </mc:Choice>
    <mc:Fallback>
      <p:transition spd="slow" advTm="127071"/>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normAutofit/>
          </a:bodyPr>
          <a:lstStyle/>
          <a:p>
            <a:r>
              <a:rPr lang="en-US" noProof="0" dirty="0"/>
              <a:t>High order momentum compaction</a:t>
            </a:r>
          </a:p>
        </p:txBody>
      </p:sp>
      <mc:AlternateContent xmlns:mc="http://schemas.openxmlformats.org/markup-compatibility/2006">
        <mc:Choice xmlns:a14="http://schemas.microsoft.com/office/drawing/2010/main" Requires="a14">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801" y="1567543"/>
                <a:ext cx="11894465" cy="1267554"/>
              </a:xfrm>
            </p:spPr>
            <p:txBody>
              <a:bodyPr>
                <a:normAutofit/>
              </a:bodyPr>
              <a:lstStyle/>
              <a:p>
                <a14:m>
                  <m:oMath xmlns:m="http://schemas.openxmlformats.org/officeDocument/2006/math">
                    <m:sSub>
                      <m:sSubPr>
                        <m:ctrlPr>
                          <a:rPr lang="en-US" sz="2799" b="0" i="1" smtClean="0">
                            <a:latin typeface="Cambria Math" panose="02040503050406030204" pitchFamily="18" charset="0"/>
                          </a:rPr>
                        </m:ctrlPr>
                      </m:sSubPr>
                      <m:e>
                        <m:r>
                          <a:rPr lang="en-US" sz="2799" b="0" i="1" smtClean="0">
                            <a:latin typeface="Cambria Math" panose="02040503050406030204" pitchFamily="18" charset="0"/>
                          </a:rPr>
                          <m:t>𝛼</m:t>
                        </m:r>
                      </m:e>
                      <m:sub>
                        <m:r>
                          <a:rPr lang="en-US" sz="2799" b="0" i="1" smtClean="0">
                            <a:latin typeface="Cambria Math" panose="02040503050406030204" pitchFamily="18" charset="0"/>
                          </a:rPr>
                          <m:t>𝑐</m:t>
                        </m:r>
                      </m:sub>
                    </m:sSub>
                    <m:r>
                      <a:rPr lang="en-US" sz="2799" b="0" i="1" smtClean="0">
                        <a:latin typeface="Cambria Math" panose="02040503050406030204" pitchFamily="18" charset="0"/>
                      </a:rPr>
                      <m:t>=</m:t>
                    </m:r>
                    <m:sSub>
                      <m:sSubPr>
                        <m:ctrlPr>
                          <a:rPr lang="en-US" sz="2799" b="0" i="1" smtClean="0">
                            <a:latin typeface="Cambria Math" panose="02040503050406030204" pitchFamily="18" charset="0"/>
                          </a:rPr>
                        </m:ctrlPr>
                      </m:sSubPr>
                      <m:e>
                        <m:r>
                          <a:rPr lang="en-US" sz="2799" b="0" i="1" smtClean="0">
                            <a:latin typeface="Cambria Math" panose="02040503050406030204" pitchFamily="18" charset="0"/>
                          </a:rPr>
                          <m:t>𝛼</m:t>
                        </m:r>
                      </m:e>
                      <m:sub>
                        <m:r>
                          <a:rPr lang="en-US" sz="2799" b="0" i="1" smtClean="0">
                            <a:latin typeface="Cambria Math" panose="02040503050406030204" pitchFamily="18" charset="0"/>
                          </a:rPr>
                          <m:t>0</m:t>
                        </m:r>
                      </m:sub>
                    </m:sSub>
                    <m:r>
                      <a:rPr lang="en-US" sz="2799" b="0" i="1" smtClean="0">
                        <a:latin typeface="Cambria Math" panose="02040503050406030204" pitchFamily="18" charset="0"/>
                      </a:rPr>
                      <m:t>+2</m:t>
                    </m:r>
                    <m:sSub>
                      <m:sSubPr>
                        <m:ctrlPr>
                          <a:rPr lang="en-US" sz="2799" b="0" i="1" smtClean="0">
                            <a:latin typeface="Cambria Math" panose="02040503050406030204" pitchFamily="18" charset="0"/>
                          </a:rPr>
                        </m:ctrlPr>
                      </m:sSubPr>
                      <m:e>
                        <m:r>
                          <a:rPr lang="en-US" sz="2799" b="0" i="1" smtClean="0">
                            <a:latin typeface="Cambria Math" panose="02040503050406030204" pitchFamily="18" charset="0"/>
                          </a:rPr>
                          <m:t>𝛼</m:t>
                        </m:r>
                      </m:e>
                      <m:sub>
                        <m:r>
                          <a:rPr lang="en-US" sz="2799" b="0" i="1" smtClean="0">
                            <a:latin typeface="Cambria Math" panose="02040503050406030204" pitchFamily="18" charset="0"/>
                          </a:rPr>
                          <m:t>1</m:t>
                        </m:r>
                      </m:sub>
                    </m:sSub>
                    <m:r>
                      <a:rPr lang="en-US" sz="2799" b="0" i="1" smtClean="0">
                        <a:latin typeface="Cambria Math" panose="02040503050406030204" pitchFamily="18" charset="0"/>
                      </a:rPr>
                      <m:t>𝛿</m:t>
                    </m:r>
                    <m:r>
                      <a:rPr lang="en-US" sz="2799" b="0" i="1" smtClean="0">
                        <a:latin typeface="Cambria Math" panose="02040503050406030204" pitchFamily="18" charset="0"/>
                      </a:rPr>
                      <m:t>+3</m:t>
                    </m:r>
                    <m:sSub>
                      <m:sSubPr>
                        <m:ctrlPr>
                          <a:rPr lang="en-US" sz="2799" b="0" i="1" smtClean="0">
                            <a:latin typeface="Cambria Math" panose="02040503050406030204" pitchFamily="18" charset="0"/>
                          </a:rPr>
                        </m:ctrlPr>
                      </m:sSubPr>
                      <m:e>
                        <m:r>
                          <a:rPr lang="en-US" sz="2799" b="0" i="1" smtClean="0">
                            <a:latin typeface="Cambria Math" panose="02040503050406030204" pitchFamily="18" charset="0"/>
                          </a:rPr>
                          <m:t>𝛼</m:t>
                        </m:r>
                      </m:e>
                      <m:sub>
                        <m:r>
                          <a:rPr lang="en-US" sz="2799" b="0" i="1" smtClean="0">
                            <a:latin typeface="Cambria Math" panose="02040503050406030204" pitchFamily="18" charset="0"/>
                          </a:rPr>
                          <m:t>2</m:t>
                        </m:r>
                      </m:sub>
                    </m:sSub>
                    <m:sSup>
                      <m:sSupPr>
                        <m:ctrlPr>
                          <a:rPr lang="en-US" sz="2799" b="0" i="1" smtClean="0">
                            <a:latin typeface="Cambria Math" panose="02040503050406030204" pitchFamily="18" charset="0"/>
                          </a:rPr>
                        </m:ctrlPr>
                      </m:sSupPr>
                      <m:e>
                        <m:r>
                          <a:rPr lang="en-US" sz="2799" b="0" i="1" smtClean="0">
                            <a:latin typeface="Cambria Math" panose="02040503050406030204" pitchFamily="18" charset="0"/>
                          </a:rPr>
                          <m:t>𝛿</m:t>
                        </m:r>
                      </m:e>
                      <m:sup>
                        <m:r>
                          <a:rPr lang="en-US" sz="2799" b="0" i="1" smtClean="0">
                            <a:latin typeface="Cambria Math" panose="02040503050406030204" pitchFamily="18" charset="0"/>
                          </a:rPr>
                          <m:t>2</m:t>
                        </m:r>
                      </m:sup>
                    </m:sSup>
                    <m:r>
                      <a:rPr lang="en-US" sz="2799" b="0" i="1" smtClean="0">
                        <a:latin typeface="Cambria Math" panose="02040503050406030204" pitchFamily="18" charset="0"/>
                      </a:rPr>
                      <m:t>+…</m:t>
                    </m:r>
                  </m:oMath>
                </a14:m>
                <a:endParaRPr lang="en-US" sz="2799" dirty="0"/>
              </a:p>
              <a:p>
                <a:r>
                  <a:rPr lang="en-US" sz="2799" dirty="0"/>
                  <a:t>Higher order terms can impact the longitudinal beam dynamic</a:t>
                </a:r>
              </a:p>
            </p:txBody>
          </p:sp>
        </mc:Choice>
        <mc:Fallback>
          <p:sp>
            <p:nvSpPr>
              <p:cNvPr id="34" name="Content Placeholder 33">
                <a:extLst>
                  <a:ext uri="{FF2B5EF4-FFF2-40B4-BE49-F238E27FC236}">
                    <a16:creationId xmlns:a16="http://schemas.microsoft.com/office/drawing/2014/main" id="{BF77F9AB-FB12-6E59-2D96-1389ABDD9D4B}"/>
                  </a:ext>
                </a:extLst>
              </p:cNvPr>
              <p:cNvSpPr>
                <a:spLocks noGrp="1" noRot="1" noChangeAspect="1" noMove="1" noResize="1" noEditPoints="1" noAdjustHandles="1" noChangeArrowheads="1" noChangeShapeType="1" noTextEdit="1"/>
              </p:cNvSpPr>
              <p:nvPr>
                <p:ph idx="1"/>
              </p:nvPr>
            </p:nvSpPr>
            <p:spPr>
              <a:xfrm>
                <a:off x="87801" y="1567543"/>
                <a:ext cx="11894465" cy="1267554"/>
              </a:xfrm>
              <a:blipFill>
                <a:blip r:embed="rId2"/>
                <a:stretch>
                  <a:fillRect l="-922"/>
                </a:stretch>
              </a:blipFill>
            </p:spPr>
            <p:txBody>
              <a:bodyPr/>
              <a:lstStyle/>
              <a:p>
                <a:r>
                  <a:rPr lang="en-GB">
                    <a:noFill/>
                  </a:rPr>
                  <a:t> </a:t>
                </a:r>
              </a:p>
            </p:txBody>
          </p:sp>
        </mc:Fallback>
      </mc:AlternateContent>
      <p:pic>
        <p:nvPicPr>
          <p:cNvPr id="8" name="Picture 7" descr="A black text on a white background&#10;&#10;Description automatically generated">
            <a:extLst>
              <a:ext uri="{FF2B5EF4-FFF2-40B4-BE49-F238E27FC236}">
                <a16:creationId xmlns:a16="http://schemas.microsoft.com/office/drawing/2014/main" id="{57EC4BD9-817B-FD0A-18B2-C7705EBF4F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4160"/>
          <a:stretch/>
        </p:blipFill>
        <p:spPr>
          <a:xfrm>
            <a:off x="87802" y="3449453"/>
            <a:ext cx="3616454" cy="2892213"/>
          </a:xfrm>
          <a:prstGeom prst="rect">
            <a:avLst/>
          </a:prstGeom>
        </p:spPr>
      </p:pic>
      <p:pic>
        <p:nvPicPr>
          <p:cNvPr id="11" name="Picture 10" descr="A black text on a white background&#10;&#10;Description automatically generated">
            <a:extLst>
              <a:ext uri="{FF2B5EF4-FFF2-40B4-BE49-F238E27FC236}">
                <a16:creationId xmlns:a16="http://schemas.microsoft.com/office/drawing/2014/main" id="{EFEC075D-E90C-FAF6-7984-A1A9F991DE5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4221"/>
          <a:stretch/>
        </p:blipFill>
        <p:spPr>
          <a:xfrm>
            <a:off x="4200970" y="3449453"/>
            <a:ext cx="3610250" cy="2892213"/>
          </a:xfrm>
          <a:prstGeom prst="rect">
            <a:avLst/>
          </a:prstGeom>
        </p:spPr>
      </p:pic>
      <p:pic>
        <p:nvPicPr>
          <p:cNvPr id="13" name="Picture 12" descr="A black text on a white background&#10;&#10;Description automatically generated">
            <a:extLst>
              <a:ext uri="{FF2B5EF4-FFF2-40B4-BE49-F238E27FC236}">
                <a16:creationId xmlns:a16="http://schemas.microsoft.com/office/drawing/2014/main" id="{B9067005-B201-AEB4-4FD6-9E06ABF1975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64221"/>
          <a:stretch/>
        </p:blipFill>
        <p:spPr>
          <a:xfrm>
            <a:off x="8307933" y="3513605"/>
            <a:ext cx="3610250" cy="2892213"/>
          </a:xfrm>
          <a:prstGeom prst="rect">
            <a:avLst/>
          </a:prstGeom>
        </p:spPr>
      </p:pic>
      <p:sp>
        <p:nvSpPr>
          <p:cNvPr id="14" name="TextBox 13">
            <a:extLst>
              <a:ext uri="{FF2B5EF4-FFF2-40B4-BE49-F238E27FC236}">
                <a16:creationId xmlns:a16="http://schemas.microsoft.com/office/drawing/2014/main" id="{4F9AC630-1C6A-EBFB-F69C-66B9DA6CA911}"/>
              </a:ext>
            </a:extLst>
          </p:cNvPr>
          <p:cNvSpPr txBox="1"/>
          <p:nvPr/>
        </p:nvSpPr>
        <p:spPr>
          <a:xfrm>
            <a:off x="1122386" y="3001137"/>
            <a:ext cx="9767417"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latin typeface="Fira Sans" panose="020B0503050000020004" pitchFamily="34" charset="0"/>
              </a:rPr>
              <a:t>Example effect of higher order momentum compaction factor on RF bucket (with RF </a:t>
            </a:r>
            <a:r>
              <a:rPr lang="en-US" dirty="0" err="1">
                <a:latin typeface="Fira Sans" panose="020B0503050000020004" pitchFamily="34" charset="0"/>
              </a:rPr>
              <a:t>votage</a:t>
            </a:r>
            <a:r>
              <a:rPr lang="en-US" dirty="0">
                <a:latin typeface="Fira Sans" panose="020B0503050000020004" pitchFamily="34" charset="0"/>
              </a:rPr>
              <a:t>)</a:t>
            </a:r>
          </a:p>
        </p:txBody>
      </p:sp>
      <p:sp>
        <p:nvSpPr>
          <p:cNvPr id="2" name="Footer Placeholder 1">
            <a:extLst>
              <a:ext uri="{FF2B5EF4-FFF2-40B4-BE49-F238E27FC236}">
                <a16:creationId xmlns:a16="http://schemas.microsoft.com/office/drawing/2014/main" id="{5B5982C5-1961-39E8-1D51-B8DABC2046B4}"/>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7" name="Slide Number Placeholder 6">
            <a:extLst>
              <a:ext uri="{FF2B5EF4-FFF2-40B4-BE49-F238E27FC236}">
                <a16:creationId xmlns:a16="http://schemas.microsoft.com/office/drawing/2014/main" id="{7E4EDE18-F6CF-8C7F-A602-35ED6E1536AA}"/>
              </a:ext>
            </a:extLst>
          </p:cNvPr>
          <p:cNvSpPr>
            <a:spLocks noGrp="1"/>
          </p:cNvSpPr>
          <p:nvPr>
            <p:ph type="sldNum" sz="quarter" idx="12"/>
          </p:nvPr>
        </p:nvSpPr>
        <p:spPr/>
        <p:txBody>
          <a:bodyPr/>
          <a:lstStyle/>
          <a:p>
            <a:fld id="{005C7FBA-D4E9-46CA-9321-3ADA2E368FCD}" type="slidenum">
              <a:rPr lang="en-GB" smtClean="0"/>
              <a:pPr/>
              <a:t>40</a:t>
            </a:fld>
            <a:endParaRPr lang="en-GB"/>
          </a:p>
        </p:txBody>
      </p:sp>
      <p:sp>
        <p:nvSpPr>
          <p:cNvPr id="3" name="Date Placeholder 2">
            <a:extLst>
              <a:ext uri="{FF2B5EF4-FFF2-40B4-BE49-F238E27FC236}">
                <a16:creationId xmlns:a16="http://schemas.microsoft.com/office/drawing/2014/main" id="{3272EBE9-2548-F0E8-C8B6-20323B2A14DD}"/>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059475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960413B-5A69-82C8-9BDA-52F44AE4B46E}"/>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60A727C-8720-ACAE-E314-65D786E226D8}"/>
              </a:ext>
            </a:extLst>
          </p:cNvPr>
          <p:cNvSpPr>
            <a:spLocks noGrp="1"/>
          </p:cNvSpPr>
          <p:nvPr>
            <p:ph type="sldNum" sz="quarter" idx="12"/>
          </p:nvPr>
        </p:nvSpPr>
        <p:spPr/>
        <p:txBody>
          <a:bodyPr/>
          <a:lstStyle/>
          <a:p>
            <a:fld id="{005C7FBA-D4E9-46CA-9321-3ADA2E368FCD}" type="slidenum">
              <a:rPr lang="en-GB" smtClean="0"/>
              <a:pPr/>
              <a:t>41</a:t>
            </a:fld>
            <a:endParaRPr lang="en-GB"/>
          </a:p>
        </p:txBody>
      </p:sp>
      <p:sp>
        <p:nvSpPr>
          <p:cNvPr id="5" name="Title 4">
            <a:extLst>
              <a:ext uri="{FF2B5EF4-FFF2-40B4-BE49-F238E27FC236}">
                <a16:creationId xmlns:a16="http://schemas.microsoft.com/office/drawing/2014/main" id="{FB40606C-B25F-EBFD-823E-C220CA6A62EB}"/>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3F9E6EFF-4CE1-E2BA-4B9F-598FE4A873D2}"/>
              </a:ext>
            </a:extLst>
          </p:cNvPr>
          <p:cNvSpPr>
            <a:spLocks noGrp="1"/>
          </p:cNvSpPr>
          <p:nvPr>
            <p:ph type="dt" sz="half" idx="2"/>
          </p:nvPr>
        </p:nvSpPr>
        <p:spPr/>
        <p:txBody>
          <a:bodyPr/>
          <a:lstStyle/>
          <a:p>
            <a:r>
              <a:rPr lang="en-US"/>
              <a:t>14/03/2025</a:t>
            </a:r>
            <a:endParaRPr lang="en-GB" dirty="0"/>
          </a:p>
        </p:txBody>
      </p:sp>
      <p:pic>
        <p:nvPicPr>
          <p:cNvPr id="8" name="Content Placeholder 7" descr="A diagram of different shades of blue and red&#10;&#10;AI-generated content may be incorrect.">
            <a:extLst>
              <a:ext uri="{FF2B5EF4-FFF2-40B4-BE49-F238E27FC236}">
                <a16:creationId xmlns:a16="http://schemas.microsoft.com/office/drawing/2014/main" id="{56D9D813-BF91-6772-655B-ED91B573F2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5974" y="900854"/>
            <a:ext cx="9758563" cy="5476028"/>
          </a:xfrm>
          <a:ln w="28575">
            <a:solidFill>
              <a:schemeClr val="tx1"/>
            </a:solidFill>
          </a:ln>
        </p:spPr>
      </p:pic>
    </p:spTree>
    <p:extLst>
      <p:ext uri="{BB962C8B-B14F-4D97-AF65-F5344CB8AC3E}">
        <p14:creationId xmlns:p14="http://schemas.microsoft.com/office/powerpoint/2010/main" val="29890315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A9099F-DE49-B5FA-98C3-F0F0CAF5E1C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5518895-1341-325E-1565-CAD02D667F30}"/>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22B3E2FA-0096-F5A8-0A76-67A5D5CF3737}"/>
              </a:ext>
            </a:extLst>
          </p:cNvPr>
          <p:cNvSpPr>
            <a:spLocks noGrp="1"/>
          </p:cNvSpPr>
          <p:nvPr>
            <p:ph type="sldNum" sz="quarter" idx="12"/>
          </p:nvPr>
        </p:nvSpPr>
        <p:spPr/>
        <p:txBody>
          <a:bodyPr/>
          <a:lstStyle/>
          <a:p>
            <a:fld id="{005C7FBA-D4E9-46CA-9321-3ADA2E368FCD}" type="slidenum">
              <a:rPr lang="en-GB" smtClean="0"/>
              <a:pPr/>
              <a:t>42</a:t>
            </a:fld>
            <a:endParaRPr lang="en-GB"/>
          </a:p>
        </p:txBody>
      </p:sp>
      <p:sp>
        <p:nvSpPr>
          <p:cNvPr id="5" name="Title 4">
            <a:extLst>
              <a:ext uri="{FF2B5EF4-FFF2-40B4-BE49-F238E27FC236}">
                <a16:creationId xmlns:a16="http://schemas.microsoft.com/office/drawing/2014/main" id="{21B931F8-91BD-0C03-87FD-982324910F62}"/>
              </a:ext>
            </a:extLst>
          </p:cNvPr>
          <p:cNvSpPr>
            <a:spLocks noGrp="1"/>
          </p:cNvSpPr>
          <p:nvPr>
            <p:ph type="title"/>
          </p:nvPr>
        </p:nvSpPr>
        <p:spPr/>
        <p:txBody>
          <a:bodyPr/>
          <a:lstStyle/>
          <a:p>
            <a:endParaRPr lang="en-GB"/>
          </a:p>
        </p:txBody>
      </p:sp>
      <p:sp>
        <p:nvSpPr>
          <p:cNvPr id="6" name="Date Placeholder 5">
            <a:extLst>
              <a:ext uri="{FF2B5EF4-FFF2-40B4-BE49-F238E27FC236}">
                <a16:creationId xmlns:a16="http://schemas.microsoft.com/office/drawing/2014/main" id="{0990FEE8-9BDA-7E35-61BA-1F3630A14754}"/>
              </a:ext>
            </a:extLst>
          </p:cNvPr>
          <p:cNvSpPr>
            <a:spLocks noGrp="1"/>
          </p:cNvSpPr>
          <p:nvPr>
            <p:ph type="dt" sz="half" idx="2"/>
          </p:nvPr>
        </p:nvSpPr>
        <p:spPr/>
        <p:txBody>
          <a:bodyPr/>
          <a:lstStyle/>
          <a:p>
            <a:r>
              <a:rPr lang="en-US"/>
              <a:t>14/03/2025</a:t>
            </a:r>
            <a:endParaRPr lang="en-GB" dirty="0"/>
          </a:p>
        </p:txBody>
      </p:sp>
      <p:pic>
        <p:nvPicPr>
          <p:cNvPr id="10" name="Content Placeholder 9" descr="A diagram of different colors of a graph&#10;&#10;AI-generated content may be incorrect.">
            <a:extLst>
              <a:ext uri="{FF2B5EF4-FFF2-40B4-BE49-F238E27FC236}">
                <a16:creationId xmlns:a16="http://schemas.microsoft.com/office/drawing/2014/main" id="{8B9841DE-612B-8FF1-9909-1A60D2DECE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0160" y="1062810"/>
            <a:ext cx="9497271" cy="5307299"/>
          </a:xfrm>
          <a:ln w="28575">
            <a:solidFill>
              <a:schemeClr val="tx1"/>
            </a:solidFill>
          </a:ln>
        </p:spPr>
      </p:pic>
    </p:spTree>
    <p:extLst>
      <p:ext uri="{BB962C8B-B14F-4D97-AF65-F5344CB8AC3E}">
        <p14:creationId xmlns:p14="http://schemas.microsoft.com/office/powerpoint/2010/main" val="2738722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B3ECF1-CF3A-1D46-D668-C42CCF488A22}"/>
              </a:ext>
            </a:extLst>
          </p:cNvPr>
          <p:cNvSpPr>
            <a:spLocks noGrp="1"/>
          </p:cNvSpPr>
          <p:nvPr>
            <p:ph idx="1"/>
          </p:nvPr>
        </p:nvSpPr>
        <p:spPr>
          <a:xfrm>
            <a:off x="233861" y="1460069"/>
            <a:ext cx="7011109" cy="1745249"/>
          </a:xfrm>
        </p:spPr>
        <p:txBody>
          <a:bodyPr/>
          <a:lstStyle/>
          <a:p>
            <a:r>
              <a:rPr lang="en-GB" dirty="0"/>
              <a:t>Generate </a:t>
            </a:r>
            <a:r>
              <a:rPr lang="en-GB" b="1" dirty="0"/>
              <a:t>high power proton beam</a:t>
            </a:r>
            <a:r>
              <a:rPr lang="en-GB" dirty="0"/>
              <a:t>, two options at 2 MW or 4 MW</a:t>
            </a:r>
          </a:p>
          <a:p>
            <a:pPr lvl="1"/>
            <a:r>
              <a:rPr lang="en-GB" dirty="0"/>
              <a:t>5 GeV or 10 GeV, 5⋅10</a:t>
            </a:r>
            <a:r>
              <a:rPr lang="en-GB" baseline="30000" dirty="0"/>
              <a:t>14</a:t>
            </a:r>
            <a:r>
              <a:rPr lang="en-GB" dirty="0"/>
              <a:t> protons on target, 2 ns bunch length, 5 Hz repetition rate</a:t>
            </a:r>
          </a:p>
          <a:p>
            <a:pPr lvl="1"/>
            <a:r>
              <a:rPr lang="en-GB" dirty="0"/>
              <a:t>Comparable to ESS: 5MW, 2 GeV, 14 Hz</a:t>
            </a:r>
          </a:p>
          <a:p>
            <a:pPr marL="0" indent="0">
              <a:buNone/>
            </a:pPr>
            <a:endParaRPr lang="en-GB" dirty="0"/>
          </a:p>
        </p:txBody>
      </p:sp>
      <p:sp>
        <p:nvSpPr>
          <p:cNvPr id="3" name="Footer Placeholder 2">
            <a:extLst>
              <a:ext uri="{FF2B5EF4-FFF2-40B4-BE49-F238E27FC236}">
                <a16:creationId xmlns:a16="http://schemas.microsoft.com/office/drawing/2014/main" id="{EC5FE4CF-B204-C06D-6368-824056FF6C61}"/>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8A95C13-4033-6BE7-15AA-4661D879A7C6}"/>
              </a:ext>
            </a:extLst>
          </p:cNvPr>
          <p:cNvSpPr>
            <a:spLocks noGrp="1"/>
          </p:cNvSpPr>
          <p:nvPr>
            <p:ph type="sldNum" sz="quarter" idx="12"/>
          </p:nvPr>
        </p:nvSpPr>
        <p:spPr/>
        <p:txBody>
          <a:bodyPr/>
          <a:lstStyle/>
          <a:p>
            <a:fld id="{005C7FBA-D4E9-46CA-9321-3ADA2E368FCD}" type="slidenum">
              <a:rPr lang="en-GB" smtClean="0"/>
              <a:pPr/>
              <a:t>5</a:t>
            </a:fld>
            <a:endParaRPr lang="en-GB"/>
          </a:p>
        </p:txBody>
      </p:sp>
      <p:sp>
        <p:nvSpPr>
          <p:cNvPr id="5" name="Title 4">
            <a:extLst>
              <a:ext uri="{FF2B5EF4-FFF2-40B4-BE49-F238E27FC236}">
                <a16:creationId xmlns:a16="http://schemas.microsoft.com/office/drawing/2014/main" id="{0E1E8A4A-2CDC-247E-3CDD-48CF5AB02E88}"/>
              </a:ext>
            </a:extLst>
          </p:cNvPr>
          <p:cNvSpPr>
            <a:spLocks noGrp="1"/>
          </p:cNvSpPr>
          <p:nvPr>
            <p:ph type="title"/>
          </p:nvPr>
        </p:nvSpPr>
        <p:spPr/>
        <p:txBody>
          <a:bodyPr/>
          <a:lstStyle/>
          <a:p>
            <a:r>
              <a:rPr lang="en-US" sz="3600" b="0" strike="noStrike" spc="-1" dirty="0">
                <a:latin typeface="Fira Sans Condensed Medium" panose="020B0603050000020004" pitchFamily="34" charset="0"/>
              </a:rPr>
              <a:t>Proton driver and target</a:t>
            </a:r>
            <a:endParaRPr lang="en-GB" dirty="0">
              <a:latin typeface="Fira Sans Condensed Medium" panose="020B0603050000020004" pitchFamily="34" charset="0"/>
            </a:endParaRPr>
          </a:p>
        </p:txBody>
      </p:sp>
      <p:pic>
        <p:nvPicPr>
          <p:cNvPr id="6" name="Picture 5" descr="Muon collider layout">
            <a:extLst>
              <a:ext uri="{FF2B5EF4-FFF2-40B4-BE49-F238E27FC236}">
                <a16:creationId xmlns:a16="http://schemas.microsoft.com/office/drawing/2014/main" id="{ECAB4D02-EFCE-3016-A163-293670BE5F3D}"/>
              </a:ext>
            </a:extLst>
          </p:cNvPr>
          <p:cNvPicPr>
            <a:picLocks noChangeAspect="1"/>
          </p:cNvPicPr>
          <p:nvPr/>
        </p:nvPicPr>
        <p:blipFill>
          <a:blip r:embed="rId3">
            <a:extLst>
              <a:ext uri="{28A0092B-C50C-407E-A947-70E740481C1C}">
                <a14:useLocalDpi xmlns:a14="http://schemas.microsoft.com/office/drawing/2010/main" val="0"/>
              </a:ext>
            </a:extLst>
          </a:blip>
          <a:srcRect l="-37" r="61000"/>
          <a:stretch/>
        </p:blipFill>
        <p:spPr>
          <a:xfrm>
            <a:off x="7962731" y="1524830"/>
            <a:ext cx="3914784" cy="1440000"/>
          </a:xfrm>
          <a:prstGeom prst="rect">
            <a:avLst/>
          </a:prstGeom>
        </p:spPr>
      </p:pic>
      <p:pic>
        <p:nvPicPr>
          <p:cNvPr id="9" name="Picture 8" descr="A blue and orange machine&#10;&#10;AI-generated content may be incorrect.">
            <a:extLst>
              <a:ext uri="{FF2B5EF4-FFF2-40B4-BE49-F238E27FC236}">
                <a16:creationId xmlns:a16="http://schemas.microsoft.com/office/drawing/2014/main" id="{EC2E29A4-37D0-5996-F5BB-AA3D0ECA1C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4760186"/>
            <a:ext cx="8226090" cy="1656615"/>
          </a:xfrm>
          <a:prstGeom prst="rect">
            <a:avLst/>
          </a:prstGeom>
        </p:spPr>
      </p:pic>
      <p:sp>
        <p:nvSpPr>
          <p:cNvPr id="10" name="Content Placeholder 1">
            <a:extLst>
              <a:ext uri="{FF2B5EF4-FFF2-40B4-BE49-F238E27FC236}">
                <a16:creationId xmlns:a16="http://schemas.microsoft.com/office/drawing/2014/main" id="{6F027B8B-4063-9ACD-ED02-3FE8E02A67F9}"/>
              </a:ext>
            </a:extLst>
          </p:cNvPr>
          <p:cNvSpPr txBox="1">
            <a:spLocks/>
          </p:cNvSpPr>
          <p:nvPr/>
        </p:nvSpPr>
        <p:spPr>
          <a:xfrm>
            <a:off x="233860" y="3142934"/>
            <a:ext cx="11748951" cy="12610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Graphite target, surrounded by a tungsten shield and immerged in a strong solenoid field generated by High Temperature Superconductors</a:t>
            </a:r>
          </a:p>
          <a:p>
            <a:pPr lvl="1"/>
            <a:r>
              <a:rPr lang="en-GB" dirty="0"/>
              <a:t>Must withstand radiation flux and dissipate generated heat load</a:t>
            </a:r>
          </a:p>
          <a:p>
            <a:endParaRPr lang="en-GB" dirty="0"/>
          </a:p>
          <a:p>
            <a:endParaRPr lang="en-GB" dirty="0"/>
          </a:p>
        </p:txBody>
      </p:sp>
      <p:sp>
        <p:nvSpPr>
          <p:cNvPr id="11" name="TextBox 10">
            <a:extLst>
              <a:ext uri="{FF2B5EF4-FFF2-40B4-BE49-F238E27FC236}">
                <a16:creationId xmlns:a16="http://schemas.microsoft.com/office/drawing/2014/main" id="{B09B8DD5-C7A4-0D48-97B2-A191DDDBFAF5}"/>
              </a:ext>
            </a:extLst>
          </p:cNvPr>
          <p:cNvSpPr txBox="1"/>
          <p:nvPr/>
        </p:nvSpPr>
        <p:spPr>
          <a:xfrm>
            <a:off x="711720" y="4530224"/>
            <a:ext cx="1425390" cy="307777"/>
          </a:xfrm>
          <a:prstGeom prst="rect">
            <a:avLst/>
          </a:prstGeom>
          <a:noFill/>
          <a:ln w="19050">
            <a:solidFill>
              <a:schemeClr val="accent2"/>
            </a:solidFill>
          </a:ln>
        </p:spPr>
        <p:txBody>
          <a:bodyPr wrap="none" rtlCol="0">
            <a:spAutoFit/>
          </a:bodyPr>
          <a:lstStyle/>
          <a:p>
            <a:r>
              <a:rPr lang="en-US" sz="1400" dirty="0">
                <a:latin typeface="Fira Sans" panose="020B0503050000020004" pitchFamily="34" charset="0"/>
              </a:rPr>
              <a:t>Graphite target</a:t>
            </a:r>
            <a:endParaRPr lang="en-GB" sz="1400" dirty="0">
              <a:latin typeface="Fira Sans" panose="020B0503050000020004" pitchFamily="34" charset="0"/>
            </a:endParaRPr>
          </a:p>
        </p:txBody>
      </p:sp>
      <p:cxnSp>
        <p:nvCxnSpPr>
          <p:cNvPr id="13" name="Straight Arrow Connector 12">
            <a:extLst>
              <a:ext uri="{FF2B5EF4-FFF2-40B4-BE49-F238E27FC236}">
                <a16:creationId xmlns:a16="http://schemas.microsoft.com/office/drawing/2014/main" id="{D105FE44-532A-A91C-CDF3-4DB6F0282B0B}"/>
              </a:ext>
            </a:extLst>
          </p:cNvPr>
          <p:cNvCxnSpPr>
            <a:cxnSpLocks/>
            <a:stCxn id="11" idx="3"/>
          </p:cNvCxnSpPr>
          <p:nvPr/>
        </p:nvCxnSpPr>
        <p:spPr>
          <a:xfrm>
            <a:off x="2137110" y="4684113"/>
            <a:ext cx="971909" cy="679465"/>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5" name="TextBox 14">
            <a:extLst>
              <a:ext uri="{FF2B5EF4-FFF2-40B4-BE49-F238E27FC236}">
                <a16:creationId xmlns:a16="http://schemas.microsoft.com/office/drawing/2014/main" id="{748C4299-4E2A-319B-7747-87EC4BE407D2}"/>
              </a:ext>
            </a:extLst>
          </p:cNvPr>
          <p:cNvSpPr txBox="1"/>
          <p:nvPr/>
        </p:nvSpPr>
        <p:spPr>
          <a:xfrm>
            <a:off x="2866353" y="4300262"/>
            <a:ext cx="1478290" cy="307777"/>
          </a:xfrm>
          <a:prstGeom prst="rect">
            <a:avLst/>
          </a:prstGeom>
          <a:noFill/>
          <a:ln w="19050">
            <a:solidFill>
              <a:schemeClr val="accent2"/>
            </a:solidFill>
          </a:ln>
        </p:spPr>
        <p:txBody>
          <a:bodyPr wrap="none" rtlCol="0">
            <a:spAutoFit/>
          </a:bodyPr>
          <a:lstStyle/>
          <a:p>
            <a:r>
              <a:rPr lang="en-US" sz="1400" dirty="0">
                <a:latin typeface="Fira Sans" panose="020B0503050000020004" pitchFamily="34" charset="0"/>
              </a:rPr>
              <a:t>Tungsten shield</a:t>
            </a:r>
            <a:endParaRPr lang="en-GB" sz="1400" dirty="0">
              <a:latin typeface="Fira Sans" panose="020B0503050000020004" pitchFamily="34" charset="0"/>
            </a:endParaRPr>
          </a:p>
        </p:txBody>
      </p:sp>
      <p:cxnSp>
        <p:nvCxnSpPr>
          <p:cNvPr id="16" name="Straight Arrow Connector 15">
            <a:extLst>
              <a:ext uri="{FF2B5EF4-FFF2-40B4-BE49-F238E27FC236}">
                <a16:creationId xmlns:a16="http://schemas.microsoft.com/office/drawing/2014/main" id="{03F0803C-73FD-DC54-2AC3-957BA7A3D202}"/>
              </a:ext>
            </a:extLst>
          </p:cNvPr>
          <p:cNvCxnSpPr>
            <a:cxnSpLocks/>
            <a:stCxn id="15" idx="2"/>
          </p:cNvCxnSpPr>
          <p:nvPr/>
        </p:nvCxnSpPr>
        <p:spPr>
          <a:xfrm flipH="1">
            <a:off x="3377821" y="4608039"/>
            <a:ext cx="227677" cy="686177"/>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a:extLst>
              <a:ext uri="{FF2B5EF4-FFF2-40B4-BE49-F238E27FC236}">
                <a16:creationId xmlns:a16="http://schemas.microsoft.com/office/drawing/2014/main" id="{A80B97E0-0649-6A69-D791-237115FC54D8}"/>
              </a:ext>
            </a:extLst>
          </p:cNvPr>
          <p:cNvSpPr txBox="1"/>
          <p:nvPr/>
        </p:nvSpPr>
        <p:spPr>
          <a:xfrm>
            <a:off x="4617710" y="4288126"/>
            <a:ext cx="1252266" cy="307777"/>
          </a:xfrm>
          <a:prstGeom prst="rect">
            <a:avLst/>
          </a:prstGeom>
          <a:noFill/>
          <a:ln w="19050">
            <a:solidFill>
              <a:schemeClr val="accent2"/>
            </a:solidFill>
          </a:ln>
        </p:spPr>
        <p:txBody>
          <a:bodyPr wrap="none" rtlCol="0">
            <a:spAutoFit/>
          </a:bodyPr>
          <a:lstStyle/>
          <a:p>
            <a:r>
              <a:rPr lang="en-US" sz="1400" dirty="0">
                <a:latin typeface="Fira Sans" panose="020B0503050000020004" pitchFamily="34" charset="0"/>
              </a:rPr>
              <a:t>HTS solenoid</a:t>
            </a:r>
            <a:endParaRPr lang="en-GB" sz="1400" dirty="0">
              <a:latin typeface="Fira Sans" panose="020B0503050000020004" pitchFamily="34" charset="0"/>
            </a:endParaRPr>
          </a:p>
        </p:txBody>
      </p:sp>
      <p:cxnSp>
        <p:nvCxnSpPr>
          <p:cNvPr id="23" name="Straight Arrow Connector 22">
            <a:extLst>
              <a:ext uri="{FF2B5EF4-FFF2-40B4-BE49-F238E27FC236}">
                <a16:creationId xmlns:a16="http://schemas.microsoft.com/office/drawing/2014/main" id="{92FD5FE1-C585-D33D-C61A-9CE07E29A4CF}"/>
              </a:ext>
            </a:extLst>
          </p:cNvPr>
          <p:cNvCxnSpPr>
            <a:cxnSpLocks/>
            <a:stCxn id="22" idx="2"/>
          </p:cNvCxnSpPr>
          <p:nvPr/>
        </p:nvCxnSpPr>
        <p:spPr>
          <a:xfrm flipH="1">
            <a:off x="3735152" y="4595903"/>
            <a:ext cx="1508691" cy="509434"/>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7" name="Arrow: Right 26">
            <a:extLst>
              <a:ext uri="{FF2B5EF4-FFF2-40B4-BE49-F238E27FC236}">
                <a16:creationId xmlns:a16="http://schemas.microsoft.com/office/drawing/2014/main" id="{BAD13E74-B73B-1C7C-08DE-9CFEA3A56E58}"/>
              </a:ext>
            </a:extLst>
          </p:cNvPr>
          <p:cNvSpPr/>
          <p:nvPr/>
        </p:nvSpPr>
        <p:spPr>
          <a:xfrm>
            <a:off x="941996" y="5363578"/>
            <a:ext cx="1117080" cy="108941"/>
          </a:xfrm>
          <a:prstGeom prst="rightArrow">
            <a:avLst>
              <a:gd name="adj1" fmla="val 50000"/>
              <a:gd name="adj2" fmla="val 135246"/>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8D80C9AD-A4A3-E833-FCCC-AF34996DA95D}"/>
              </a:ext>
            </a:extLst>
          </p:cNvPr>
          <p:cNvSpPr txBox="1"/>
          <p:nvPr/>
        </p:nvSpPr>
        <p:spPr>
          <a:xfrm>
            <a:off x="572201" y="5264159"/>
            <a:ext cx="356188" cy="307777"/>
          </a:xfrm>
          <a:prstGeom prst="rect">
            <a:avLst/>
          </a:prstGeom>
          <a:noFill/>
          <a:ln w="19050">
            <a:solidFill>
              <a:schemeClr val="accent1"/>
            </a:solidFill>
          </a:ln>
        </p:spPr>
        <p:txBody>
          <a:bodyPr wrap="none" rtlCol="0">
            <a:spAutoFit/>
          </a:bodyPr>
          <a:lstStyle/>
          <a:p>
            <a:r>
              <a:rPr lang="en-US" sz="1400" b="1" dirty="0">
                <a:latin typeface="Fira Sans" panose="020B0503050000020004" pitchFamily="34" charset="0"/>
              </a:rPr>
              <a:t>p</a:t>
            </a:r>
            <a:r>
              <a:rPr lang="en-US" sz="1400" b="1" baseline="30000" dirty="0">
                <a:latin typeface="Fira Sans" panose="020B0503050000020004" pitchFamily="34" charset="0"/>
              </a:rPr>
              <a:t>+</a:t>
            </a:r>
            <a:endParaRPr lang="en-GB" sz="1400" b="1" baseline="30000" dirty="0">
              <a:latin typeface="Fira Sans" panose="020B0503050000020004" pitchFamily="34" charset="0"/>
            </a:endParaRPr>
          </a:p>
        </p:txBody>
      </p:sp>
      <p:sp>
        <p:nvSpPr>
          <p:cNvPr id="29" name="Arrow: Right 28">
            <a:extLst>
              <a:ext uri="{FF2B5EF4-FFF2-40B4-BE49-F238E27FC236}">
                <a16:creationId xmlns:a16="http://schemas.microsoft.com/office/drawing/2014/main" id="{23E49106-8BDB-09C5-D41D-C92AA5F5B489}"/>
              </a:ext>
            </a:extLst>
          </p:cNvPr>
          <p:cNvSpPr/>
          <p:nvPr/>
        </p:nvSpPr>
        <p:spPr>
          <a:xfrm>
            <a:off x="10760435" y="5371196"/>
            <a:ext cx="1117080" cy="108941"/>
          </a:xfrm>
          <a:prstGeom prst="rightArrow">
            <a:avLst>
              <a:gd name="adj1" fmla="val 50000"/>
              <a:gd name="adj2" fmla="val 135246"/>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52E7C687-3845-E4C9-AFB3-A9EA8CB1375B}"/>
              </a:ext>
            </a:extLst>
          </p:cNvPr>
          <p:cNvSpPr txBox="1"/>
          <p:nvPr/>
        </p:nvSpPr>
        <p:spPr>
          <a:xfrm>
            <a:off x="9699107" y="5271779"/>
            <a:ext cx="1098378" cy="307777"/>
          </a:xfrm>
          <a:prstGeom prst="rect">
            <a:avLst/>
          </a:prstGeom>
          <a:solidFill>
            <a:schemeClr val="bg1"/>
          </a:solidFill>
          <a:ln w="19050">
            <a:solidFill>
              <a:schemeClr val="accent1"/>
            </a:solidFill>
          </a:ln>
        </p:spPr>
        <p:txBody>
          <a:bodyPr wrap="none" rtlCol="0" anchor="ctr">
            <a:spAutoFit/>
          </a:bodyPr>
          <a:lstStyle/>
          <a:p>
            <a:pPr algn="ctr"/>
            <a:r>
              <a:rPr lang="en-US" sz="1400" b="1" dirty="0">
                <a:latin typeface="Fira Sans" panose="020B0503050000020004" pitchFamily="34" charset="0"/>
              </a:rPr>
              <a:t>µ</a:t>
            </a:r>
            <a:r>
              <a:rPr lang="en-US" sz="1400" b="1" baseline="30000" dirty="0">
                <a:latin typeface="Fira Sans" panose="020B0503050000020004" pitchFamily="34" charset="0"/>
              </a:rPr>
              <a:t>+</a:t>
            </a:r>
            <a:r>
              <a:rPr lang="en-US" sz="1400" b="1" dirty="0">
                <a:latin typeface="Fira Sans" panose="020B0503050000020004" pitchFamily="34" charset="0"/>
              </a:rPr>
              <a:t>, µ</a:t>
            </a:r>
            <a:r>
              <a:rPr lang="en-US" sz="1400" b="1" baseline="30000" dirty="0">
                <a:latin typeface="Fira Sans" panose="020B0503050000020004" pitchFamily="34" charset="0"/>
              </a:rPr>
              <a:t>-</a:t>
            </a:r>
            <a:r>
              <a:rPr lang="en-US" sz="1400" b="1" dirty="0">
                <a:latin typeface="Fira Sans" panose="020B0503050000020004" pitchFamily="34" charset="0"/>
              </a:rPr>
              <a:t>, </a:t>
            </a:r>
            <a:r>
              <a:rPr lang="el-GR" sz="1400" b="1" dirty="0">
                <a:latin typeface="Fira Sans" panose="020B0503050000020004" pitchFamily="34" charset="0"/>
              </a:rPr>
              <a:t>π</a:t>
            </a:r>
            <a:r>
              <a:rPr lang="en-US" sz="1400" b="1" baseline="30000" dirty="0">
                <a:latin typeface="Fira Sans" panose="020B0503050000020004" pitchFamily="34" charset="0"/>
              </a:rPr>
              <a:t>+</a:t>
            </a:r>
            <a:r>
              <a:rPr lang="en-US" sz="1400" b="1" dirty="0">
                <a:latin typeface="Fira Sans" panose="020B0503050000020004" pitchFamily="34" charset="0"/>
              </a:rPr>
              <a:t>, </a:t>
            </a:r>
            <a:r>
              <a:rPr lang="el-GR" sz="1400" b="1" dirty="0">
                <a:latin typeface="Fira Sans" panose="020B0503050000020004" pitchFamily="34" charset="0"/>
              </a:rPr>
              <a:t>π</a:t>
            </a:r>
            <a:r>
              <a:rPr lang="en-US" sz="1400" b="1" baseline="30000" dirty="0">
                <a:latin typeface="Fira Sans" panose="020B0503050000020004" pitchFamily="34" charset="0"/>
              </a:rPr>
              <a:t>-</a:t>
            </a:r>
          </a:p>
        </p:txBody>
      </p:sp>
      <p:sp>
        <p:nvSpPr>
          <p:cNvPr id="12" name="TextBox 11">
            <a:extLst>
              <a:ext uri="{FF2B5EF4-FFF2-40B4-BE49-F238E27FC236}">
                <a16:creationId xmlns:a16="http://schemas.microsoft.com/office/drawing/2014/main" id="{3A4D83E7-8590-7329-2D54-C83E9F826802}"/>
              </a:ext>
            </a:extLst>
          </p:cNvPr>
          <p:cNvSpPr txBox="1"/>
          <p:nvPr/>
        </p:nvSpPr>
        <p:spPr>
          <a:xfrm>
            <a:off x="10005441" y="6137336"/>
            <a:ext cx="1386918"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hlinkClick r:id="rId5"/>
              </a:rPr>
              <a:t>C. </a:t>
            </a:r>
            <a:r>
              <a:rPr lang="en-US" sz="1200" i="1" dirty="0" err="1">
                <a:latin typeface="Fira Sans" panose="020B0503050000020004" pitchFamily="34" charset="0"/>
                <a:hlinkClick r:id="rId5"/>
              </a:rPr>
              <a:t>Accettura</a:t>
            </a:r>
            <a:r>
              <a:rPr lang="en-US" sz="1200" i="1" dirty="0">
                <a:latin typeface="Fira Sans" panose="020B0503050000020004" pitchFamily="34" charset="0"/>
                <a:hlinkClick r:id="rId5"/>
              </a:rPr>
              <a:t> et al.</a:t>
            </a:r>
            <a:endParaRPr lang="en-GB" sz="1200" i="1" dirty="0">
              <a:latin typeface="Fira Sans" panose="020B0503050000020004" pitchFamily="34" charset="0"/>
            </a:endParaRPr>
          </a:p>
        </p:txBody>
      </p:sp>
      <p:sp>
        <p:nvSpPr>
          <p:cNvPr id="7" name="Date Placeholder 6">
            <a:extLst>
              <a:ext uri="{FF2B5EF4-FFF2-40B4-BE49-F238E27FC236}">
                <a16:creationId xmlns:a16="http://schemas.microsoft.com/office/drawing/2014/main" id="{5E97107D-1B19-989B-4746-60B9B0E6E959}"/>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489177044"/>
      </p:ext>
    </p:extLst>
  </p:cSld>
  <p:clrMapOvr>
    <a:masterClrMapping/>
  </p:clrMapOvr>
  <mc:AlternateContent xmlns:mc="http://schemas.openxmlformats.org/markup-compatibility/2006">
    <mc:Choice xmlns:p14="http://schemas.microsoft.com/office/powerpoint/2010/main" Requires="p14">
      <p:transition spd="slow" p14:dur="2000" advTm="123331"/>
    </mc:Choice>
    <mc:Fallback>
      <p:transition spd="slow" advTm="12333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1FF221-8118-7094-DE1F-49E2C840D7D9}"/>
              </a:ext>
            </a:extLst>
          </p:cNvPr>
          <p:cNvSpPr>
            <a:spLocks noGrp="1"/>
          </p:cNvSpPr>
          <p:nvPr>
            <p:ph idx="1"/>
          </p:nvPr>
        </p:nvSpPr>
        <p:spPr>
          <a:xfrm>
            <a:off x="233860" y="1561669"/>
            <a:ext cx="7287079" cy="4740410"/>
          </a:xfrm>
        </p:spPr>
        <p:txBody>
          <a:bodyPr/>
          <a:lstStyle/>
          <a:p>
            <a:r>
              <a:rPr lang="en-US" b="1" dirty="0"/>
              <a:t>Ionization cooling </a:t>
            </a:r>
            <a:r>
              <a:rPr lang="en-US" dirty="0"/>
              <a:t>provided by Liquid Hydrogen wedge absorbers</a:t>
            </a:r>
          </a:p>
          <a:p>
            <a:r>
              <a:rPr lang="en-US" dirty="0"/>
              <a:t>Warm RF cavities to restore the beam longitudinal momentum</a:t>
            </a:r>
          </a:p>
          <a:p>
            <a:r>
              <a:rPr lang="en-US" dirty="0"/>
              <a:t>Solenoid magnet to focus the beam at the absorber location</a:t>
            </a:r>
            <a:endParaRPr lang="en-GB" dirty="0"/>
          </a:p>
        </p:txBody>
      </p:sp>
      <p:sp>
        <p:nvSpPr>
          <p:cNvPr id="3" name="Footer Placeholder 2">
            <a:extLst>
              <a:ext uri="{FF2B5EF4-FFF2-40B4-BE49-F238E27FC236}">
                <a16:creationId xmlns:a16="http://schemas.microsoft.com/office/drawing/2014/main" id="{3E480818-719F-A14B-F434-51D3DC7233CB}"/>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ACAC8B6A-EE5B-C6FE-1749-46F4C8DBEE45}"/>
              </a:ext>
            </a:extLst>
          </p:cNvPr>
          <p:cNvSpPr>
            <a:spLocks noGrp="1"/>
          </p:cNvSpPr>
          <p:nvPr>
            <p:ph type="sldNum" sz="quarter" idx="12"/>
          </p:nvPr>
        </p:nvSpPr>
        <p:spPr/>
        <p:txBody>
          <a:bodyPr/>
          <a:lstStyle/>
          <a:p>
            <a:fld id="{005C7FBA-D4E9-46CA-9321-3ADA2E368FCD}" type="slidenum">
              <a:rPr lang="en-GB" smtClean="0"/>
              <a:pPr/>
              <a:t>6</a:t>
            </a:fld>
            <a:endParaRPr lang="en-GB"/>
          </a:p>
        </p:txBody>
      </p:sp>
      <p:sp>
        <p:nvSpPr>
          <p:cNvPr id="5" name="Title 4">
            <a:extLst>
              <a:ext uri="{FF2B5EF4-FFF2-40B4-BE49-F238E27FC236}">
                <a16:creationId xmlns:a16="http://schemas.microsoft.com/office/drawing/2014/main" id="{6408EFBC-8543-6D62-2324-6F46209ABDCE}"/>
              </a:ext>
            </a:extLst>
          </p:cNvPr>
          <p:cNvSpPr>
            <a:spLocks noGrp="1"/>
          </p:cNvSpPr>
          <p:nvPr>
            <p:ph type="title"/>
          </p:nvPr>
        </p:nvSpPr>
        <p:spPr/>
        <p:txBody>
          <a:bodyPr/>
          <a:lstStyle/>
          <a:p>
            <a:r>
              <a:rPr lang="en-US" dirty="0"/>
              <a:t>Muon Cooling</a:t>
            </a:r>
            <a:endParaRPr lang="en-GB" dirty="0"/>
          </a:p>
        </p:txBody>
      </p:sp>
      <p:pic>
        <p:nvPicPr>
          <p:cNvPr id="11" name="Picture 10" descr="A diagram of a graph&#10;&#10;AI-generated content may be incorrect.">
            <a:extLst>
              <a:ext uri="{FF2B5EF4-FFF2-40B4-BE49-F238E27FC236}">
                <a16:creationId xmlns:a16="http://schemas.microsoft.com/office/drawing/2014/main" id="{075079A4-D18E-E25B-6E25-F1A8B300C7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8863" y="3874985"/>
            <a:ext cx="2481952" cy="2522492"/>
          </a:xfrm>
          <a:prstGeom prst="rect">
            <a:avLst/>
          </a:prstGeom>
        </p:spPr>
      </p:pic>
      <p:pic>
        <p:nvPicPr>
          <p:cNvPr id="12" name="Picture 11" descr="A diagram of a computer&#10;&#10;AI-generated content may be incorrect.">
            <a:extLst>
              <a:ext uri="{FF2B5EF4-FFF2-40B4-BE49-F238E27FC236}">
                <a16:creationId xmlns:a16="http://schemas.microsoft.com/office/drawing/2014/main" id="{2BB96D9C-1F6A-37F8-2EBB-F96FCFD78C90}"/>
              </a:ext>
            </a:extLst>
          </p:cNvPr>
          <p:cNvPicPr>
            <a:picLocks noChangeAspect="1"/>
          </p:cNvPicPr>
          <p:nvPr/>
        </p:nvPicPr>
        <p:blipFill>
          <a:blip r:embed="rId4">
            <a:extLst>
              <a:ext uri="{28A0092B-C50C-407E-A947-70E740481C1C}">
                <a14:useLocalDpi xmlns:a14="http://schemas.microsoft.com/office/drawing/2010/main" val="0"/>
              </a:ext>
            </a:extLst>
          </a:blip>
          <a:srcRect l="38763" r="29459"/>
          <a:stretch/>
        </p:blipFill>
        <p:spPr>
          <a:xfrm>
            <a:off x="8013699" y="1484726"/>
            <a:ext cx="3019824" cy="1440000"/>
          </a:xfrm>
          <a:prstGeom prst="rect">
            <a:avLst/>
          </a:prstGeom>
        </p:spPr>
      </p:pic>
      <p:pic>
        <p:nvPicPr>
          <p:cNvPr id="14" name="Picture 13" descr="A graph with blue lines and red dots&#10;&#10;AI-generated content may be incorrect.">
            <a:extLst>
              <a:ext uri="{FF2B5EF4-FFF2-40B4-BE49-F238E27FC236}">
                <a16:creationId xmlns:a16="http://schemas.microsoft.com/office/drawing/2014/main" id="{6C030850-BC56-2FCF-5874-DF04A85774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3425" y="2906218"/>
            <a:ext cx="4379898" cy="3503374"/>
          </a:xfrm>
          <a:prstGeom prst="rect">
            <a:avLst/>
          </a:prstGeom>
        </p:spPr>
      </p:pic>
      <p:sp>
        <p:nvSpPr>
          <p:cNvPr id="15" name="TextBox 14">
            <a:extLst>
              <a:ext uri="{FF2B5EF4-FFF2-40B4-BE49-F238E27FC236}">
                <a16:creationId xmlns:a16="http://schemas.microsoft.com/office/drawing/2014/main" id="{2A66B529-E61A-BE16-92EF-5F76AEC2DC40}"/>
              </a:ext>
            </a:extLst>
          </p:cNvPr>
          <p:cNvSpPr txBox="1"/>
          <p:nvPr/>
        </p:nvSpPr>
        <p:spPr>
          <a:xfrm>
            <a:off x="10755928" y="6093061"/>
            <a:ext cx="787395"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rPr>
              <a:t>R. Taylor</a:t>
            </a:r>
            <a:endParaRPr lang="en-GB" sz="1200" i="1" dirty="0">
              <a:latin typeface="Fira Sans" panose="020B0503050000020004" pitchFamily="34" charset="0"/>
            </a:endParaRPr>
          </a:p>
        </p:txBody>
      </p:sp>
      <p:sp>
        <p:nvSpPr>
          <p:cNvPr id="6" name="TextBox 5">
            <a:extLst>
              <a:ext uri="{FF2B5EF4-FFF2-40B4-BE49-F238E27FC236}">
                <a16:creationId xmlns:a16="http://schemas.microsoft.com/office/drawing/2014/main" id="{141DDD78-A660-3B6E-8FEE-4830B486EB40}"/>
              </a:ext>
            </a:extLst>
          </p:cNvPr>
          <p:cNvSpPr txBox="1"/>
          <p:nvPr/>
        </p:nvSpPr>
        <p:spPr>
          <a:xfrm>
            <a:off x="1779705" y="6174234"/>
            <a:ext cx="1584088"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rPr>
              <a:t>From </a:t>
            </a:r>
            <a:r>
              <a:rPr lang="en-US" sz="1200" i="1" dirty="0">
                <a:latin typeface="Fira Sans" panose="020B0503050000020004" pitchFamily="34" charset="0"/>
                <a:hlinkClick r:id="rId6"/>
              </a:rPr>
              <a:t>Interim Report</a:t>
            </a:r>
            <a:endParaRPr lang="en-GB" sz="1200" i="1" dirty="0">
              <a:latin typeface="Fira Sans" panose="020B0503050000020004" pitchFamily="34" charset="0"/>
            </a:endParaRPr>
          </a:p>
        </p:txBody>
      </p:sp>
      <p:sp>
        <p:nvSpPr>
          <p:cNvPr id="7" name="Date Placeholder 6">
            <a:extLst>
              <a:ext uri="{FF2B5EF4-FFF2-40B4-BE49-F238E27FC236}">
                <a16:creationId xmlns:a16="http://schemas.microsoft.com/office/drawing/2014/main" id="{D7D25A72-10DF-D1D0-9469-0D0EA7DE818C}"/>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1563889642"/>
      </p:ext>
    </p:extLst>
  </p:cSld>
  <p:clrMapOvr>
    <a:masterClrMapping/>
  </p:clrMapOvr>
  <mc:AlternateContent xmlns:mc="http://schemas.openxmlformats.org/markup-compatibility/2006">
    <mc:Choice xmlns:p14="http://schemas.microsoft.com/office/powerpoint/2010/main" Requires="p14">
      <p:transition spd="slow" p14:dur="2000" advTm="106025"/>
    </mc:Choice>
    <mc:Fallback>
      <p:transition spd="slow" advTm="10602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computer&#10;&#10;AI-generated content may be incorrect.">
            <a:extLst>
              <a:ext uri="{FF2B5EF4-FFF2-40B4-BE49-F238E27FC236}">
                <a16:creationId xmlns:a16="http://schemas.microsoft.com/office/drawing/2014/main" id="{4388F613-FF84-1D0B-CAA4-3A07D26B45B1}"/>
              </a:ext>
            </a:extLst>
          </p:cNvPr>
          <p:cNvPicPr>
            <a:picLocks noChangeAspect="1"/>
          </p:cNvPicPr>
          <p:nvPr/>
        </p:nvPicPr>
        <p:blipFill>
          <a:blip r:embed="rId4">
            <a:extLst>
              <a:ext uri="{28A0092B-C50C-407E-A947-70E740481C1C}">
                <a14:useLocalDpi xmlns:a14="http://schemas.microsoft.com/office/drawing/2010/main" val="0"/>
              </a:ext>
            </a:extLst>
          </a:blip>
          <a:srcRect l="70162" r="9099"/>
          <a:stretch/>
        </p:blipFill>
        <p:spPr>
          <a:xfrm>
            <a:off x="9898825" y="1632943"/>
            <a:ext cx="1970752" cy="1440000"/>
          </a:xfrm>
          <a:prstGeom prst="rect">
            <a:avLst/>
          </a:prstGeom>
        </p:spPr>
      </p:pic>
      <p:sp>
        <p:nvSpPr>
          <p:cNvPr id="2" name="Content Placeholder 1">
            <a:extLst>
              <a:ext uri="{FF2B5EF4-FFF2-40B4-BE49-F238E27FC236}">
                <a16:creationId xmlns:a16="http://schemas.microsoft.com/office/drawing/2014/main" id="{6677B233-51DC-8320-367F-2BF423F2845E}"/>
              </a:ext>
            </a:extLst>
          </p:cNvPr>
          <p:cNvSpPr>
            <a:spLocks noGrp="1"/>
          </p:cNvSpPr>
          <p:nvPr>
            <p:ph idx="1"/>
          </p:nvPr>
        </p:nvSpPr>
        <p:spPr>
          <a:xfrm>
            <a:off x="233861" y="1561669"/>
            <a:ext cx="9419994" cy="4740410"/>
          </a:xfrm>
        </p:spPr>
        <p:txBody>
          <a:bodyPr/>
          <a:lstStyle/>
          <a:p>
            <a:r>
              <a:rPr lang="en-GB" b="1" dirty="0"/>
              <a:t>Large RF voltage </a:t>
            </a:r>
            <a:r>
              <a:rPr lang="en-GB" dirty="0"/>
              <a:t>are required to accelerate the beams: many RF cavities in each machine. E.g., 90 GV and 3000 cavities in RCS 4</a:t>
            </a:r>
          </a:p>
          <a:p>
            <a:pPr lvl="1"/>
            <a:r>
              <a:rPr lang="en-GB" dirty="0"/>
              <a:t>Fast ramping magnets are needed: e.g., 4200 T/s in RCS 1</a:t>
            </a:r>
          </a:p>
          <a:p>
            <a:r>
              <a:rPr lang="en-GB" b="1" dirty="0"/>
              <a:t>Hybrid synchrotrons </a:t>
            </a:r>
            <a:r>
              <a:rPr lang="en-GB" dirty="0"/>
              <a:t>for RCS 2, 3 and 4: alternate fixed-field 10 T superconducting dipoles and pulsed 1.8T normal conducting dipoles to increase the energy swing</a:t>
            </a:r>
          </a:p>
          <a:p>
            <a:pPr lvl="1"/>
            <a:r>
              <a:rPr lang="en-GB" dirty="0"/>
              <a:t>This creates large orbit excursion in the dipole magnets</a:t>
            </a:r>
          </a:p>
          <a:p>
            <a:endParaRPr lang="en-GB" dirty="0"/>
          </a:p>
        </p:txBody>
      </p:sp>
      <p:sp>
        <p:nvSpPr>
          <p:cNvPr id="3" name="Footer Placeholder 2">
            <a:extLst>
              <a:ext uri="{FF2B5EF4-FFF2-40B4-BE49-F238E27FC236}">
                <a16:creationId xmlns:a16="http://schemas.microsoft.com/office/drawing/2014/main" id="{94623B00-FE7A-EE2D-1C3F-672337C974FE}"/>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524DF005-4BFF-6F93-BDE8-7BD886B00717}"/>
              </a:ext>
            </a:extLst>
          </p:cNvPr>
          <p:cNvSpPr>
            <a:spLocks noGrp="1"/>
          </p:cNvSpPr>
          <p:nvPr>
            <p:ph type="sldNum" sz="quarter" idx="12"/>
          </p:nvPr>
        </p:nvSpPr>
        <p:spPr/>
        <p:txBody>
          <a:bodyPr/>
          <a:lstStyle/>
          <a:p>
            <a:fld id="{005C7FBA-D4E9-46CA-9321-3ADA2E368FCD}" type="slidenum">
              <a:rPr lang="en-GB" smtClean="0"/>
              <a:pPr/>
              <a:t>7</a:t>
            </a:fld>
            <a:endParaRPr lang="en-GB"/>
          </a:p>
        </p:txBody>
      </p:sp>
      <p:sp>
        <p:nvSpPr>
          <p:cNvPr id="5" name="Title 4">
            <a:extLst>
              <a:ext uri="{FF2B5EF4-FFF2-40B4-BE49-F238E27FC236}">
                <a16:creationId xmlns:a16="http://schemas.microsoft.com/office/drawing/2014/main" id="{E5BAAF89-9EDA-35CD-69D1-D258EAA46065}"/>
              </a:ext>
            </a:extLst>
          </p:cNvPr>
          <p:cNvSpPr>
            <a:spLocks noGrp="1"/>
          </p:cNvSpPr>
          <p:nvPr>
            <p:ph type="title"/>
          </p:nvPr>
        </p:nvSpPr>
        <p:spPr/>
        <p:txBody>
          <a:bodyPr/>
          <a:lstStyle/>
          <a:p>
            <a:r>
              <a:rPr lang="en-US" dirty="0"/>
              <a:t>Rapid Cycling Synchrotrons (RCS)</a:t>
            </a:r>
            <a:endParaRPr lang="en-GB" dirty="0"/>
          </a:p>
        </p:txBody>
      </p:sp>
      <p:sp>
        <p:nvSpPr>
          <p:cNvPr id="7" name="Rectangle 6">
            <a:extLst>
              <a:ext uri="{FF2B5EF4-FFF2-40B4-BE49-F238E27FC236}">
                <a16:creationId xmlns:a16="http://schemas.microsoft.com/office/drawing/2014/main" id="{CB1B7152-7835-4186-E1BF-629BA6D08E51}"/>
              </a:ext>
            </a:extLst>
          </p:cNvPr>
          <p:cNvSpPr/>
          <p:nvPr/>
        </p:nvSpPr>
        <p:spPr>
          <a:xfrm>
            <a:off x="10845799" y="1756371"/>
            <a:ext cx="1023777" cy="1224105"/>
          </a:xfrm>
          <a:prstGeom prst="rect">
            <a:avLst/>
          </a:prstGeom>
          <a:noFill/>
          <a:ln w="57600">
            <a:solidFill>
              <a:srgbClr val="FF8000"/>
            </a:solidFill>
            <a:round/>
          </a:ln>
        </p:spPr>
        <p:style>
          <a:lnRef idx="0">
            <a:scrgbClr r="0" g="0" b="0"/>
          </a:lnRef>
          <a:fillRef idx="0">
            <a:scrgbClr r="0" g="0" b="0"/>
          </a:fillRef>
          <a:effectRef idx="0">
            <a:scrgbClr r="0" g="0" b="0"/>
          </a:effectRef>
          <a:fontRef idx="minor"/>
        </p:style>
        <p:txBody>
          <a:bodyPr/>
          <a:lstStyle/>
          <a:p>
            <a:endParaRPr lang="fr-FR"/>
          </a:p>
        </p:txBody>
      </p:sp>
      <p:graphicFrame>
        <p:nvGraphicFramePr>
          <p:cNvPr id="8" name="Table 1">
            <a:extLst>
              <a:ext uri="{FF2B5EF4-FFF2-40B4-BE49-F238E27FC236}">
                <a16:creationId xmlns:a16="http://schemas.microsoft.com/office/drawing/2014/main" id="{BEFBDE8F-A199-528F-374B-E6D593676925}"/>
              </a:ext>
            </a:extLst>
          </p:cNvPr>
          <p:cNvGraphicFramePr/>
          <p:nvPr>
            <p:extLst>
              <p:ext uri="{D42A27DB-BD31-4B8C-83A1-F6EECF244321}">
                <p14:modId xmlns:p14="http://schemas.microsoft.com/office/powerpoint/2010/main" val="2369118564"/>
              </p:ext>
            </p:extLst>
          </p:nvPr>
        </p:nvGraphicFramePr>
        <p:xfrm>
          <a:off x="2176653" y="4227025"/>
          <a:ext cx="4460496" cy="2011680"/>
        </p:xfrm>
        <a:graphic>
          <a:graphicData uri="http://schemas.openxmlformats.org/drawingml/2006/table">
            <a:tbl>
              <a:tblPr firstRow="1" bandRow="1">
                <a:tableStyleId>{9D7B26C5-4107-4FEC-AEDC-1716B250A1EF}</a:tableStyleId>
              </a:tblPr>
              <a:tblGrid>
                <a:gridCol w="1736529">
                  <a:extLst>
                    <a:ext uri="{9D8B030D-6E8A-4147-A177-3AD203B41FA5}">
                      <a16:colId xmlns:a16="http://schemas.microsoft.com/office/drawing/2014/main" val="20000"/>
                    </a:ext>
                  </a:extLst>
                </a:gridCol>
                <a:gridCol w="680992">
                  <a:extLst>
                    <a:ext uri="{9D8B030D-6E8A-4147-A177-3AD203B41FA5}">
                      <a16:colId xmlns:a16="http://schemas.microsoft.com/office/drawing/2014/main" val="20001"/>
                    </a:ext>
                  </a:extLst>
                </a:gridCol>
                <a:gridCol w="680992">
                  <a:extLst>
                    <a:ext uri="{9D8B030D-6E8A-4147-A177-3AD203B41FA5}">
                      <a16:colId xmlns:a16="http://schemas.microsoft.com/office/drawing/2014/main" val="20002"/>
                    </a:ext>
                  </a:extLst>
                </a:gridCol>
                <a:gridCol w="575895">
                  <a:extLst>
                    <a:ext uri="{9D8B030D-6E8A-4147-A177-3AD203B41FA5}">
                      <a16:colId xmlns:a16="http://schemas.microsoft.com/office/drawing/2014/main" val="20003"/>
                    </a:ext>
                  </a:extLst>
                </a:gridCol>
                <a:gridCol w="786088">
                  <a:extLst>
                    <a:ext uri="{9D8B030D-6E8A-4147-A177-3AD203B41FA5}">
                      <a16:colId xmlns:a16="http://schemas.microsoft.com/office/drawing/2014/main" val="20004"/>
                    </a:ext>
                  </a:extLst>
                </a:gridCol>
              </a:tblGrid>
              <a:tr h="254133">
                <a:tc>
                  <a:txBody>
                    <a:bodyPr/>
                    <a:lstStyle/>
                    <a:p>
                      <a:pPr>
                        <a:lnSpc>
                          <a:spcPct val="100000"/>
                        </a:lnSpc>
                        <a:buNone/>
                        <a:tabLst>
                          <a:tab pos="0" algn="l"/>
                        </a:tabLst>
                      </a:pPr>
                      <a:r>
                        <a:rPr lang="en-US" sz="1200" b="1" strike="noStrike" spc="-1" dirty="0">
                          <a:solidFill>
                            <a:srgbClr val="000000"/>
                          </a:solidFill>
                          <a:latin typeface="Fira Sans" panose="020B0503050000020004" pitchFamily="34" charset="0"/>
                        </a:rPr>
                        <a:t>Machine parameters</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1</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2</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3</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4</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0"/>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Circumference [km]</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6</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10.7</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35</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1"/>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Injection energy [GeV]</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63</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313.8</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750</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1500</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2"/>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Energy increase per turn [GeV]</a:t>
                      </a: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14.7</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7.9</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11.3</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63.6</a:t>
                      </a:r>
                      <a:endParaRPr lang="fr-FR" sz="1200" b="0" strike="noStrike" spc="-1">
                        <a:latin typeface="Fira Sans" panose="020B0503050000020004" pitchFamily="34" charset="0"/>
                      </a:endParaRPr>
                    </a:p>
                  </a:txBody>
                  <a:tcPr/>
                </a:tc>
                <a:extLst>
                  <a:ext uri="{0D108BD9-81ED-4DB2-BD59-A6C34878D82A}">
                    <a16:rowId xmlns:a16="http://schemas.microsoft.com/office/drawing/2014/main" val="10003"/>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Bunch intensity at </a:t>
                      </a:r>
                      <a:br>
                        <a:rPr lang="en-US" sz="1200" b="0" strike="noStrike" spc="-1" dirty="0">
                          <a:solidFill>
                            <a:srgbClr val="000000"/>
                          </a:solidFill>
                          <a:latin typeface="Fira Sans" panose="020B0503050000020004" pitchFamily="34" charset="0"/>
                        </a:rPr>
                      </a:br>
                      <a:r>
                        <a:rPr lang="en-US" sz="1200" b="0" strike="noStrike" spc="-1" dirty="0">
                          <a:solidFill>
                            <a:srgbClr val="000000"/>
                          </a:solidFill>
                          <a:latin typeface="Fira Sans" panose="020B0503050000020004" pitchFamily="34" charset="0"/>
                        </a:rPr>
                        <a:t>injection [10</a:t>
                      </a:r>
                      <a:r>
                        <a:rPr lang="en-US" sz="1200" b="0" strike="noStrike" spc="-1" baseline="30000" dirty="0">
                          <a:solidFill>
                            <a:srgbClr val="000000"/>
                          </a:solidFill>
                          <a:latin typeface="Fira Sans" panose="020B0503050000020004" pitchFamily="34" charset="0"/>
                        </a:rPr>
                        <a:t>12</a:t>
                      </a:r>
                      <a:r>
                        <a:rPr lang="en-US" sz="1200" b="0" strike="noStrike" spc="-1" dirty="0">
                          <a:solidFill>
                            <a:srgbClr val="000000"/>
                          </a:solidFill>
                          <a:latin typeface="Fira Sans" panose="020B0503050000020004" pitchFamily="34" charset="0"/>
                        </a:rPr>
                        <a:t> muons]</a:t>
                      </a:r>
                    </a:p>
                  </a:txBody>
                  <a:tcPr/>
                </a:tc>
                <a:tc>
                  <a:txBody>
                    <a:bodyPr/>
                    <a:lstStyle/>
                    <a:p>
                      <a:pPr>
                        <a:lnSpc>
                          <a:spcPct val="100000"/>
                        </a:lnSpc>
                        <a:buNone/>
                        <a:tabLst>
                          <a:tab pos="0" algn="l"/>
                        </a:tabLst>
                      </a:pPr>
                      <a:r>
                        <a:rPr lang="fr-FR" sz="1200" b="0" strike="noStrike" spc="-1" dirty="0">
                          <a:latin typeface="Fira Sans" panose="020B0503050000020004" pitchFamily="34" charset="0"/>
                        </a:rPr>
                        <a:t>2.7</a:t>
                      </a:r>
                    </a:p>
                  </a:txBody>
                  <a:tcPr/>
                </a:tc>
                <a:tc>
                  <a:txBody>
                    <a:bodyPr/>
                    <a:lstStyle/>
                    <a:p>
                      <a:pPr>
                        <a:lnSpc>
                          <a:spcPct val="100000"/>
                        </a:lnSpc>
                        <a:buNone/>
                        <a:tabLst>
                          <a:tab pos="0" algn="l"/>
                        </a:tabLst>
                      </a:pPr>
                      <a:r>
                        <a:rPr lang="fr-FR" sz="1200" b="0" strike="noStrike" spc="-1" dirty="0">
                          <a:latin typeface="Fira Sans" panose="020B0503050000020004" pitchFamily="34" charset="0"/>
                        </a:rPr>
                        <a:t>2.4</a:t>
                      </a:r>
                    </a:p>
                  </a:txBody>
                  <a:tcPr/>
                </a:tc>
                <a:tc>
                  <a:txBody>
                    <a:bodyPr/>
                    <a:lstStyle/>
                    <a:p>
                      <a:pPr>
                        <a:lnSpc>
                          <a:spcPct val="100000"/>
                        </a:lnSpc>
                        <a:buNone/>
                        <a:tabLst>
                          <a:tab pos="0" algn="l"/>
                        </a:tabLst>
                      </a:pPr>
                      <a:r>
                        <a:rPr lang="fr-FR" sz="1200" b="0" strike="noStrike" spc="-1" dirty="0">
                          <a:latin typeface="Fira Sans" panose="020B0503050000020004" pitchFamily="34" charset="0"/>
                        </a:rPr>
                        <a:t>2.2</a:t>
                      </a:r>
                    </a:p>
                  </a:txBody>
                  <a:tcPr/>
                </a:tc>
                <a:tc>
                  <a:txBody>
                    <a:bodyPr/>
                    <a:lstStyle/>
                    <a:p>
                      <a:pPr>
                        <a:lnSpc>
                          <a:spcPct val="100000"/>
                        </a:lnSpc>
                        <a:buNone/>
                        <a:tabLst>
                          <a:tab pos="0" algn="l"/>
                        </a:tabLst>
                      </a:pPr>
                      <a:r>
                        <a:rPr lang="fr-FR" sz="1200" b="0" strike="noStrike" spc="-1" dirty="0">
                          <a:latin typeface="Fira Sans" panose="020B0503050000020004" pitchFamily="34" charset="0"/>
                        </a:rPr>
                        <a:t>2.0</a:t>
                      </a:r>
                    </a:p>
                  </a:txBody>
                  <a:tcPr/>
                </a:tc>
                <a:extLst>
                  <a:ext uri="{0D108BD9-81ED-4DB2-BD59-A6C34878D82A}">
                    <a16:rowId xmlns:a16="http://schemas.microsoft.com/office/drawing/2014/main" val="1605845707"/>
                  </a:ext>
                </a:extLst>
              </a:tr>
              <a:tr h="0">
                <a:tc>
                  <a:txBody>
                    <a:bodyPr/>
                    <a:lstStyle/>
                    <a:p>
                      <a:pPr>
                        <a:lnSpc>
                          <a:spcPct val="100000"/>
                        </a:lnSpc>
                        <a:buNone/>
                        <a:tabLst>
                          <a:tab pos="0" algn="l"/>
                        </a:tabLst>
                      </a:pPr>
                      <a:r>
                        <a:rPr lang="el-GR" sz="1200" b="0" strike="noStrike" spc="-1" dirty="0">
                          <a:solidFill>
                            <a:srgbClr val="000000"/>
                          </a:solidFill>
                          <a:latin typeface="Fira Sans" panose="020B0503050000020004" pitchFamily="34" charset="0"/>
                        </a:rPr>
                        <a:t>ε</a:t>
                      </a:r>
                      <a:r>
                        <a:rPr lang="en-US" sz="1200" b="0" strike="noStrike" spc="-1" baseline="-25000" dirty="0">
                          <a:solidFill>
                            <a:srgbClr val="000000"/>
                          </a:solidFill>
                          <a:latin typeface="Fira Sans" panose="020B0503050000020004" pitchFamily="34" charset="0"/>
                        </a:rPr>
                        <a:t>t</a:t>
                      </a:r>
                      <a:r>
                        <a:rPr lang="en-US" sz="1200" b="0" strike="noStrike" spc="-1" dirty="0">
                          <a:solidFill>
                            <a:srgbClr val="000000"/>
                          </a:solidFill>
                          <a:latin typeface="Fira Sans" panose="020B0503050000020004" pitchFamily="34" charset="0"/>
                        </a:rPr>
                        <a:t> [µm rad] / </a:t>
                      </a:r>
                      <a:r>
                        <a:rPr lang="el-GR" sz="1200" b="0" strike="noStrike" spc="-1" dirty="0">
                          <a:solidFill>
                            <a:srgbClr val="000000"/>
                          </a:solidFill>
                          <a:latin typeface="Fira Sans" panose="020B0503050000020004" pitchFamily="34" charset="0"/>
                        </a:rPr>
                        <a:t>ε</a:t>
                      </a:r>
                      <a:r>
                        <a:rPr lang="en-US" sz="1200" b="0" strike="noStrike" spc="-1" baseline="-25000" dirty="0">
                          <a:solidFill>
                            <a:srgbClr val="000000"/>
                          </a:solidFill>
                          <a:latin typeface="Fira Sans" panose="020B0503050000020004" pitchFamily="34" charset="0"/>
                        </a:rPr>
                        <a:t>l</a:t>
                      </a:r>
                      <a:r>
                        <a:rPr lang="en-US" sz="1200" b="0" strike="noStrike" spc="-1" dirty="0">
                          <a:solidFill>
                            <a:srgbClr val="000000"/>
                          </a:solidFill>
                          <a:latin typeface="Fira Sans" panose="020B0503050000020004" pitchFamily="34" charset="0"/>
                        </a:rPr>
                        <a:t> [eV s]</a:t>
                      </a:r>
                    </a:p>
                  </a:txBody>
                  <a:tcPr/>
                </a:tc>
                <a:tc gridSpan="4">
                  <a:txBody>
                    <a:bodyPr/>
                    <a:lstStyle/>
                    <a:p>
                      <a:pPr algn="ctr">
                        <a:lnSpc>
                          <a:spcPct val="100000"/>
                        </a:lnSpc>
                        <a:buNone/>
                        <a:tabLst>
                          <a:tab pos="0" algn="l"/>
                        </a:tabLst>
                      </a:pPr>
                      <a:r>
                        <a:rPr lang="fr-FR" sz="1200" b="0" strike="noStrike" spc="-1" dirty="0">
                          <a:latin typeface="Fira Sans" panose="020B0503050000020004" pitchFamily="34" charset="0"/>
                        </a:rPr>
                        <a:t>25 / 0.025</a:t>
                      </a:r>
                    </a:p>
                  </a:txBody>
                  <a:tcPr/>
                </a:tc>
                <a:tc hMerge="1">
                  <a:txBody>
                    <a:bodyPr/>
                    <a:lstStyle/>
                    <a:p>
                      <a:pPr>
                        <a:lnSpc>
                          <a:spcPct val="100000"/>
                        </a:lnSpc>
                        <a:buNone/>
                        <a:tabLst>
                          <a:tab pos="0" algn="l"/>
                        </a:tabLst>
                      </a:pPr>
                      <a:endParaRPr lang="fr-FR" sz="1200" b="0" strike="noStrike" spc="-1" dirty="0">
                        <a:latin typeface="Arial"/>
                      </a:endParaRPr>
                    </a:p>
                  </a:txBody>
                  <a:tcPr>
                    <a:lnL>
                      <a:noFill/>
                    </a:lnL>
                    <a:lnR>
                      <a:noFill/>
                    </a:lnR>
                    <a:lnT>
                      <a:noFill/>
                    </a:lnT>
                    <a:lnB w="12240">
                      <a:solidFill>
                        <a:srgbClr val="A5A5A5"/>
                      </a:solidFill>
                    </a:lnB>
                    <a:solidFill>
                      <a:srgbClr val="A5A5A5">
                        <a:alpha val="20000"/>
                      </a:srgbClr>
                    </a:solidFill>
                  </a:tcPr>
                </a:tc>
                <a:tc hMerge="1">
                  <a:txBody>
                    <a:bodyPr/>
                    <a:lstStyle/>
                    <a:p>
                      <a:pPr>
                        <a:lnSpc>
                          <a:spcPct val="100000"/>
                        </a:lnSpc>
                        <a:buNone/>
                        <a:tabLst>
                          <a:tab pos="0" algn="l"/>
                        </a:tabLst>
                      </a:pPr>
                      <a:endParaRPr lang="fr-FR" sz="1200" b="0" strike="noStrike" spc="-1" dirty="0">
                        <a:latin typeface="Arial"/>
                      </a:endParaRPr>
                    </a:p>
                  </a:txBody>
                  <a:tcPr>
                    <a:lnL>
                      <a:noFill/>
                    </a:lnL>
                    <a:lnR>
                      <a:noFill/>
                    </a:lnR>
                    <a:lnT>
                      <a:noFill/>
                    </a:lnT>
                    <a:lnB w="12240">
                      <a:solidFill>
                        <a:srgbClr val="A5A5A5"/>
                      </a:solidFill>
                    </a:lnB>
                    <a:solidFill>
                      <a:srgbClr val="A5A5A5">
                        <a:alpha val="20000"/>
                      </a:srgbClr>
                    </a:solidFill>
                  </a:tcPr>
                </a:tc>
                <a:tc hMerge="1">
                  <a:txBody>
                    <a:bodyPr/>
                    <a:lstStyle/>
                    <a:p>
                      <a:pPr>
                        <a:lnSpc>
                          <a:spcPct val="100000"/>
                        </a:lnSpc>
                        <a:buNone/>
                        <a:tabLst>
                          <a:tab pos="0" algn="l"/>
                        </a:tabLst>
                      </a:pPr>
                      <a:endParaRPr lang="fr-FR" sz="1200" b="0" strike="noStrike" spc="-1" dirty="0">
                        <a:latin typeface="Arial"/>
                      </a:endParaRPr>
                    </a:p>
                  </a:txBody>
                  <a:tcPr>
                    <a:lnL>
                      <a:noFill/>
                    </a:lnL>
                    <a:lnR>
                      <a:noFill/>
                    </a:lnR>
                    <a:lnT>
                      <a:noFill/>
                    </a:lnT>
                    <a:lnB w="12240">
                      <a:solidFill>
                        <a:srgbClr val="A5A5A5"/>
                      </a:solidFill>
                    </a:lnB>
                    <a:solidFill>
                      <a:srgbClr val="A5A5A5">
                        <a:alpha val="20000"/>
                      </a:srgbClr>
                    </a:solidFill>
                  </a:tcPr>
                </a:tc>
                <a:extLst>
                  <a:ext uri="{0D108BD9-81ED-4DB2-BD59-A6C34878D82A}">
                    <a16:rowId xmlns:a16="http://schemas.microsoft.com/office/drawing/2014/main" val="969507313"/>
                  </a:ext>
                </a:extLst>
              </a:tr>
            </a:tbl>
          </a:graphicData>
        </a:graphic>
      </p:graphicFrame>
      <p:pic>
        <p:nvPicPr>
          <p:cNvPr id="9" name="Picture 8">
            <a:extLst>
              <a:ext uri="{FF2B5EF4-FFF2-40B4-BE49-F238E27FC236}">
                <a16:creationId xmlns:a16="http://schemas.microsoft.com/office/drawing/2014/main" id="{3E09C579-6CDB-62F7-EE9D-627D3EBE52C9}"/>
              </a:ext>
            </a:extLst>
          </p:cNvPr>
          <p:cNvPicPr/>
          <p:nvPr/>
        </p:nvPicPr>
        <p:blipFill>
          <a:blip r:embed="rId5"/>
          <a:stretch/>
        </p:blipFill>
        <p:spPr>
          <a:xfrm>
            <a:off x="7785100" y="3420659"/>
            <a:ext cx="4020639" cy="2978854"/>
          </a:xfrm>
          <a:prstGeom prst="rect">
            <a:avLst/>
          </a:prstGeom>
          <a:ln w="0">
            <a:noFill/>
          </a:ln>
        </p:spPr>
      </p:pic>
      <p:sp>
        <p:nvSpPr>
          <p:cNvPr id="6" name="TextBox 5">
            <a:extLst>
              <a:ext uri="{FF2B5EF4-FFF2-40B4-BE49-F238E27FC236}">
                <a16:creationId xmlns:a16="http://schemas.microsoft.com/office/drawing/2014/main" id="{E4661EC3-4C95-9834-EABC-46AA1EF0849F}"/>
              </a:ext>
            </a:extLst>
          </p:cNvPr>
          <p:cNvSpPr txBox="1"/>
          <p:nvPr/>
        </p:nvSpPr>
        <p:spPr>
          <a:xfrm>
            <a:off x="11017483" y="3600525"/>
            <a:ext cx="965329"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rPr>
              <a:t>L. </a:t>
            </a:r>
            <a:r>
              <a:rPr lang="en-US" sz="1200" i="1" dirty="0" err="1">
                <a:latin typeface="Fira Sans" panose="020B0503050000020004" pitchFamily="34" charset="0"/>
              </a:rPr>
              <a:t>Soubirou</a:t>
            </a:r>
            <a:endParaRPr lang="en-GB" sz="1200" i="1" dirty="0">
              <a:latin typeface="Fira Sans" panose="020B0503050000020004" pitchFamily="34" charset="0"/>
            </a:endParaRPr>
          </a:p>
        </p:txBody>
      </p:sp>
      <p:sp>
        <p:nvSpPr>
          <p:cNvPr id="11" name="Date Placeholder 10">
            <a:extLst>
              <a:ext uri="{FF2B5EF4-FFF2-40B4-BE49-F238E27FC236}">
                <a16:creationId xmlns:a16="http://schemas.microsoft.com/office/drawing/2014/main" id="{5C9B0EA5-AE58-6B7C-F195-6F3EBD3738E4}"/>
              </a:ext>
            </a:extLst>
          </p:cNvPr>
          <p:cNvSpPr>
            <a:spLocks noGrp="1"/>
          </p:cNvSpPr>
          <p:nvPr>
            <p:ph type="dt" sz="half" idx="2"/>
          </p:nvPr>
        </p:nvSpPr>
        <p:spPr/>
        <p:txBody>
          <a:bodyPr/>
          <a:lstStyle/>
          <a:p>
            <a:r>
              <a:rPr lang="en-US"/>
              <a:t>14/03/2025</a:t>
            </a:r>
            <a:endParaRPr lang="en-GB" dirty="0"/>
          </a:p>
        </p:txBody>
      </p:sp>
    </p:spTree>
    <p:custDataLst>
      <p:tags r:id="rId1"/>
    </p:custDataLst>
    <p:extLst>
      <p:ext uri="{BB962C8B-B14F-4D97-AF65-F5344CB8AC3E}">
        <p14:creationId xmlns:p14="http://schemas.microsoft.com/office/powerpoint/2010/main" val="1864291818"/>
      </p:ext>
    </p:extLst>
  </p:cSld>
  <p:clrMapOvr>
    <a:masterClrMapping/>
  </p:clrMapOvr>
  <mc:AlternateContent xmlns:mc="http://schemas.openxmlformats.org/markup-compatibility/2006">
    <mc:Choice xmlns:p14="http://schemas.microsoft.com/office/powerpoint/2010/main" Requires="p14">
      <p:transition spd="slow" p14:dur="2000" advTm="133441"/>
    </mc:Choice>
    <mc:Fallback>
      <p:transition spd="slow" advTm="13344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B473CF-B495-D19C-49D5-90A7F3E1BA10}"/>
              </a:ext>
            </a:extLst>
          </p:cNvPr>
          <p:cNvSpPr>
            <a:spLocks noGrp="1"/>
          </p:cNvSpPr>
          <p:nvPr>
            <p:ph idx="1"/>
          </p:nvPr>
        </p:nvSpPr>
        <p:spPr>
          <a:xfrm>
            <a:off x="233861" y="1485900"/>
            <a:ext cx="11724278" cy="4816179"/>
          </a:xfrm>
        </p:spPr>
        <p:txBody>
          <a:bodyPr>
            <a:normAutofit/>
          </a:bodyPr>
          <a:lstStyle/>
          <a:p>
            <a:r>
              <a:rPr lang="en-GB" sz="2000" dirty="0"/>
              <a:t>Achieve </a:t>
            </a:r>
            <a:r>
              <a:rPr lang="en-GB" sz="2000" b="1" dirty="0"/>
              <a:t>high luminosity</a:t>
            </a:r>
            <a:r>
              <a:rPr lang="en-GB" sz="2000" dirty="0"/>
              <a:t>, both instantaneous and integrated</a:t>
            </a:r>
          </a:p>
          <a:p>
            <a:pPr lvl="1"/>
            <a:r>
              <a:rPr lang="en-GB" sz="1800" dirty="0"/>
              <a:t>Small </a:t>
            </a:r>
            <a:r>
              <a:rPr lang="el-GR" sz="1800" dirty="0"/>
              <a:t>β* (1.5 </a:t>
            </a:r>
            <a:r>
              <a:rPr lang="en-GB" sz="1800" dirty="0"/>
              <a:t>mm), high bunch intensity 1.8·10</a:t>
            </a:r>
            <a:r>
              <a:rPr lang="en-GB" sz="1800" baseline="30000" dirty="0"/>
              <a:t>12</a:t>
            </a:r>
            <a:r>
              <a:rPr lang="en-GB" sz="1800" dirty="0"/>
              <a:t>, 5 Hz repetition rate</a:t>
            </a:r>
          </a:p>
          <a:p>
            <a:r>
              <a:rPr lang="en-GB" sz="2000" dirty="0"/>
              <a:t>Must minimize intensity losses per turn from muon decay</a:t>
            </a:r>
          </a:p>
          <a:p>
            <a:pPr lvl="1"/>
            <a:r>
              <a:rPr lang="en-GB" sz="1800" dirty="0"/>
              <a:t>Compact ring with high average dipole field</a:t>
            </a:r>
          </a:p>
          <a:p>
            <a:r>
              <a:rPr lang="en-GB" sz="2000" b="1" dirty="0"/>
              <a:t>Challenging lattice design </a:t>
            </a:r>
            <a:r>
              <a:rPr lang="en-GB" sz="2000" dirty="0"/>
              <a:t>with strong final focus magnets</a:t>
            </a:r>
            <a:br>
              <a:rPr lang="en-GB" sz="2000" dirty="0"/>
            </a:br>
            <a:r>
              <a:rPr lang="en-GB" sz="2000" dirty="0"/>
              <a:t>creating large chromatic aberrations</a:t>
            </a:r>
          </a:p>
          <a:p>
            <a:endParaRPr lang="en-GB" sz="2000" dirty="0"/>
          </a:p>
        </p:txBody>
      </p:sp>
      <p:sp>
        <p:nvSpPr>
          <p:cNvPr id="3" name="Footer Placeholder 2">
            <a:extLst>
              <a:ext uri="{FF2B5EF4-FFF2-40B4-BE49-F238E27FC236}">
                <a16:creationId xmlns:a16="http://schemas.microsoft.com/office/drawing/2014/main" id="{8734C005-1EFB-9093-E109-814E62FD64D3}"/>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8FC27279-0675-5761-AB49-AA206458B7BC}"/>
              </a:ext>
            </a:extLst>
          </p:cNvPr>
          <p:cNvSpPr>
            <a:spLocks noGrp="1"/>
          </p:cNvSpPr>
          <p:nvPr>
            <p:ph type="sldNum" sz="quarter" idx="12"/>
          </p:nvPr>
        </p:nvSpPr>
        <p:spPr/>
        <p:txBody>
          <a:bodyPr/>
          <a:lstStyle/>
          <a:p>
            <a:fld id="{005C7FBA-D4E9-46CA-9321-3ADA2E368FCD}" type="slidenum">
              <a:rPr lang="en-GB" smtClean="0"/>
              <a:pPr/>
              <a:t>8</a:t>
            </a:fld>
            <a:endParaRPr lang="en-GB"/>
          </a:p>
        </p:txBody>
      </p:sp>
      <p:sp>
        <p:nvSpPr>
          <p:cNvPr id="5" name="Title 4">
            <a:extLst>
              <a:ext uri="{FF2B5EF4-FFF2-40B4-BE49-F238E27FC236}">
                <a16:creationId xmlns:a16="http://schemas.microsoft.com/office/drawing/2014/main" id="{8F98FBE5-E4CA-2A48-EA3A-7D0ED0F53836}"/>
              </a:ext>
            </a:extLst>
          </p:cNvPr>
          <p:cNvSpPr>
            <a:spLocks noGrp="1"/>
          </p:cNvSpPr>
          <p:nvPr>
            <p:ph type="title"/>
          </p:nvPr>
        </p:nvSpPr>
        <p:spPr/>
        <p:txBody>
          <a:bodyPr/>
          <a:lstStyle/>
          <a:p>
            <a:r>
              <a:rPr lang="en-US" dirty="0"/>
              <a:t>Collider</a:t>
            </a:r>
            <a:endParaRPr lang="en-GB" dirty="0"/>
          </a:p>
        </p:txBody>
      </p:sp>
      <p:graphicFrame>
        <p:nvGraphicFramePr>
          <p:cNvPr id="6" name="Table 1">
            <a:extLst>
              <a:ext uri="{FF2B5EF4-FFF2-40B4-BE49-F238E27FC236}">
                <a16:creationId xmlns:a16="http://schemas.microsoft.com/office/drawing/2014/main" id="{295569D6-3B64-BC30-25F0-9236239FF5D3}"/>
              </a:ext>
            </a:extLst>
          </p:cNvPr>
          <p:cNvGraphicFramePr/>
          <p:nvPr>
            <p:extLst>
              <p:ext uri="{D42A27DB-BD31-4B8C-83A1-F6EECF244321}">
                <p14:modId xmlns:p14="http://schemas.microsoft.com/office/powerpoint/2010/main" val="674586284"/>
              </p:ext>
            </p:extLst>
          </p:nvPr>
        </p:nvGraphicFramePr>
        <p:xfrm>
          <a:off x="7452360" y="2970600"/>
          <a:ext cx="4433387" cy="3359808"/>
        </p:xfrm>
        <a:graphic>
          <a:graphicData uri="http://schemas.openxmlformats.org/drawingml/2006/table">
            <a:tbl>
              <a:tblPr firstRow="1" bandRow="1">
                <a:tableStyleId>{9D7B26C5-4107-4FEC-AEDC-1716B250A1EF}</a:tableStyleId>
              </a:tblPr>
              <a:tblGrid>
                <a:gridCol w="2384984">
                  <a:extLst>
                    <a:ext uri="{9D8B030D-6E8A-4147-A177-3AD203B41FA5}">
                      <a16:colId xmlns:a16="http://schemas.microsoft.com/office/drawing/2014/main" val="20000"/>
                    </a:ext>
                  </a:extLst>
                </a:gridCol>
                <a:gridCol w="1047315">
                  <a:extLst>
                    <a:ext uri="{9D8B030D-6E8A-4147-A177-3AD203B41FA5}">
                      <a16:colId xmlns:a16="http://schemas.microsoft.com/office/drawing/2014/main" val="4074393032"/>
                    </a:ext>
                  </a:extLst>
                </a:gridCol>
                <a:gridCol w="1001088">
                  <a:extLst>
                    <a:ext uri="{9D8B030D-6E8A-4147-A177-3AD203B41FA5}">
                      <a16:colId xmlns:a16="http://schemas.microsoft.com/office/drawing/2014/main" val="20005"/>
                    </a:ext>
                  </a:extLst>
                </a:gridCol>
              </a:tblGrid>
              <a:tr h="630552">
                <a:tc>
                  <a:txBody>
                    <a:bodyPr/>
                    <a:lstStyle/>
                    <a:p>
                      <a:pPr>
                        <a:lnSpc>
                          <a:spcPct val="100000"/>
                        </a:lnSpc>
                        <a:buNone/>
                        <a:tabLst>
                          <a:tab pos="0" algn="l"/>
                        </a:tabLst>
                      </a:pPr>
                      <a:r>
                        <a:rPr lang="en-US" sz="1200" b="1" strike="noStrike" spc="-1" dirty="0">
                          <a:solidFill>
                            <a:srgbClr val="000000"/>
                          </a:solidFill>
                          <a:latin typeface="Fira Sans" panose="020B0503050000020004" pitchFamily="34" charset="0"/>
                        </a:rPr>
                        <a:t>Parameters</a:t>
                      </a:r>
                      <a:endParaRPr lang="fr-FR" sz="1200" b="0" strike="noStrike" spc="-1" dirty="0">
                        <a:latin typeface="Fira Sans" panose="020B05030500000200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lang="en-US" sz="1200" b="0" strike="noStrike" spc="-1" dirty="0">
                          <a:solidFill>
                            <a:srgbClr val="000000"/>
                          </a:solidFill>
                          <a:latin typeface="Fira Sans" panose="020B0503050000020004" pitchFamily="34" charset="0"/>
                        </a:rPr>
                        <a:t>Stage 1 Collider 3 TeV</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Stage 2 Collider 10 TeV</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0"/>
                  </a:ext>
                </a:extLst>
              </a:tr>
              <a:tr h="257571">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Circumference [km]</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fr-FR" sz="1200" b="0" strike="noStrike" spc="-1" dirty="0">
                          <a:latin typeface="Fira Sans" panose="020B0503050000020004" pitchFamily="34" charset="0"/>
                        </a:rPr>
                        <a:t>4.5</a:t>
                      </a: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10</a:t>
                      </a:r>
                      <a:endParaRPr lang="fr-FR" sz="1200" b="0" strike="noStrike" spc="-1">
                        <a:latin typeface="Fira Sans" panose="020B0503050000020004" pitchFamily="34" charset="0"/>
                      </a:endParaRPr>
                    </a:p>
                  </a:txBody>
                  <a:tcPr/>
                </a:tc>
                <a:extLst>
                  <a:ext uri="{0D108BD9-81ED-4DB2-BD59-A6C34878D82A}">
                    <a16:rowId xmlns:a16="http://schemas.microsoft.com/office/drawing/2014/main" val="10001"/>
                  </a:ext>
                </a:extLst>
              </a:tr>
              <a:tr h="257571">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Beam energy [TeV]</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fr-FR" sz="1200" b="0" strike="noStrike" spc="-1" dirty="0">
                          <a:latin typeface="Fira Sans" panose="020B0503050000020004" pitchFamily="34" charset="0"/>
                        </a:rPr>
                        <a:t>1.5</a:t>
                      </a: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5</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2"/>
                  </a:ext>
                </a:extLst>
              </a:tr>
              <a:tr h="429286">
                <a:tc>
                  <a:txBody>
                    <a:bodyPr/>
                    <a:lstStyle/>
                    <a:p>
                      <a:pPr>
                        <a:lnSpc>
                          <a:spcPct val="100000"/>
                        </a:lnSpc>
                        <a:buNone/>
                        <a:tabLst>
                          <a:tab pos="0" algn="l"/>
                        </a:tabLst>
                      </a:pPr>
                      <a:r>
                        <a:rPr lang="en-US" sz="1200" b="0" strike="noStrike" spc="-1" noProof="0" dirty="0">
                          <a:latin typeface="Fira Sans" panose="020B0503050000020004" pitchFamily="34" charset="0"/>
                        </a:rPr>
                        <a:t>Instantaneous luminosity [10</a:t>
                      </a:r>
                      <a:r>
                        <a:rPr lang="en-US" sz="1200" b="0" strike="noStrike" spc="-1" baseline="30000" noProof="0" dirty="0">
                          <a:latin typeface="Fira Sans" panose="020B0503050000020004" pitchFamily="34" charset="0"/>
                        </a:rPr>
                        <a:t>34</a:t>
                      </a:r>
                      <a:r>
                        <a:rPr lang="en-US" sz="1200" b="0" strike="noStrike" spc="-1" noProof="0" dirty="0">
                          <a:latin typeface="Fira Sans" panose="020B0503050000020004" pitchFamily="34" charset="0"/>
                        </a:rPr>
                        <a:t> cm</a:t>
                      </a:r>
                      <a:r>
                        <a:rPr lang="en-US" sz="1200" b="0" strike="noStrike" spc="-1" baseline="30000" noProof="0" dirty="0">
                          <a:latin typeface="Fira Sans" panose="020B0503050000020004" pitchFamily="34" charset="0"/>
                        </a:rPr>
                        <a:t>-2</a:t>
                      </a:r>
                      <a:r>
                        <a:rPr lang="en-US" sz="1200" b="0" strike="noStrike" spc="-1" noProof="0" dirty="0">
                          <a:latin typeface="Fira Sans" panose="020B0503050000020004" pitchFamily="34" charset="0"/>
                        </a:rPr>
                        <a:t>s</a:t>
                      </a:r>
                      <a:r>
                        <a:rPr lang="en-US" sz="1200" b="0" strike="noStrike" spc="-1" baseline="30000" noProof="0" dirty="0">
                          <a:latin typeface="Fira Sans" panose="020B0503050000020004" pitchFamily="34" charset="0"/>
                        </a:rPr>
                        <a:t>-1</a:t>
                      </a:r>
                      <a:r>
                        <a:rPr lang="en-US" sz="1200" b="0" strike="noStrike" spc="-1" noProof="0" dirty="0">
                          <a:latin typeface="Fira Sans" panose="020B0503050000020004" pitchFamily="34" charset="0"/>
                        </a:rPr>
                        <a:t>]</a:t>
                      </a:r>
                    </a:p>
                  </a:txBody>
                  <a:tcPr/>
                </a:tc>
                <a:tc>
                  <a:txBody>
                    <a:bodyPr/>
                    <a:lstStyle/>
                    <a:p>
                      <a:pPr>
                        <a:lnSpc>
                          <a:spcPct val="100000"/>
                        </a:lnSpc>
                        <a:buNone/>
                        <a:tabLst>
                          <a:tab pos="0" algn="l"/>
                        </a:tabLst>
                      </a:pPr>
                      <a:r>
                        <a:rPr lang="fr-FR" sz="1200" b="0" strike="noStrike" spc="-1" dirty="0">
                          <a:latin typeface="Fira Sans" panose="020B0503050000020004" pitchFamily="34" charset="0"/>
                        </a:rPr>
                        <a:t>2.1</a:t>
                      </a:r>
                    </a:p>
                  </a:txBody>
                  <a:tcPr/>
                </a:tc>
                <a:tc>
                  <a:txBody>
                    <a:bodyPr/>
                    <a:lstStyle/>
                    <a:p>
                      <a:pPr>
                        <a:lnSpc>
                          <a:spcPct val="100000"/>
                        </a:lnSpc>
                        <a:buNone/>
                        <a:tabLst>
                          <a:tab pos="0" algn="l"/>
                        </a:tabLst>
                      </a:pPr>
                      <a:r>
                        <a:rPr lang="fr-FR" sz="1200" b="0" strike="noStrike" spc="-1" dirty="0">
                          <a:latin typeface="Fira Sans" panose="020B0503050000020004" pitchFamily="34" charset="0"/>
                        </a:rPr>
                        <a:t>21</a:t>
                      </a:r>
                    </a:p>
                  </a:txBody>
                  <a:tcPr/>
                </a:tc>
                <a:extLst>
                  <a:ext uri="{0D108BD9-81ED-4DB2-BD59-A6C34878D82A}">
                    <a16:rowId xmlns:a16="http://schemas.microsoft.com/office/drawing/2014/main" val="1618796348"/>
                  </a:ext>
                </a:extLst>
              </a:tr>
              <a:tr h="429286">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Bunch intensity at </a:t>
                      </a:r>
                      <a:br>
                        <a:rPr lang="en-US" sz="1200" b="0" strike="noStrike" spc="-1" dirty="0">
                          <a:solidFill>
                            <a:srgbClr val="000000"/>
                          </a:solidFill>
                          <a:latin typeface="Fira Sans" panose="020B0503050000020004" pitchFamily="34" charset="0"/>
                        </a:rPr>
                      </a:br>
                      <a:r>
                        <a:rPr lang="en-US" sz="1200" b="0" strike="noStrike" spc="-1" dirty="0">
                          <a:solidFill>
                            <a:srgbClr val="000000"/>
                          </a:solidFill>
                          <a:latin typeface="Fira Sans" panose="020B0503050000020004" pitchFamily="34" charset="0"/>
                        </a:rPr>
                        <a:t>injection [10</a:t>
                      </a:r>
                      <a:r>
                        <a:rPr lang="en-US" sz="1200" b="0" strike="noStrike" spc="-1" baseline="30000" dirty="0">
                          <a:solidFill>
                            <a:srgbClr val="000000"/>
                          </a:solidFill>
                          <a:latin typeface="Fira Sans" panose="020B0503050000020004" pitchFamily="34" charset="0"/>
                        </a:rPr>
                        <a:t>12</a:t>
                      </a:r>
                      <a:r>
                        <a:rPr lang="en-US" sz="1200" b="0" strike="noStrike" spc="-1" dirty="0">
                          <a:solidFill>
                            <a:srgbClr val="000000"/>
                          </a:solidFill>
                          <a:latin typeface="Fira Sans" panose="020B0503050000020004" pitchFamily="34" charset="0"/>
                        </a:rPr>
                        <a:t> muons]</a:t>
                      </a:r>
                    </a:p>
                  </a:txBody>
                  <a:tcPr/>
                </a:tc>
                <a:tc>
                  <a:txBody>
                    <a:bodyPr/>
                    <a:lstStyle/>
                    <a:p>
                      <a:pPr>
                        <a:lnSpc>
                          <a:spcPct val="100000"/>
                        </a:lnSpc>
                        <a:buNone/>
                        <a:tabLst>
                          <a:tab pos="0" algn="l"/>
                        </a:tabLst>
                      </a:pPr>
                      <a:r>
                        <a:rPr lang="fr-FR" sz="1200" b="0" strike="noStrike" spc="-1" dirty="0">
                          <a:latin typeface="Fira Sans" panose="020B0503050000020004" pitchFamily="34" charset="0"/>
                        </a:rPr>
                        <a:t>2.2</a:t>
                      </a:r>
                    </a:p>
                  </a:txBody>
                  <a:tcPr/>
                </a:tc>
                <a:tc>
                  <a:txBody>
                    <a:bodyPr/>
                    <a:lstStyle/>
                    <a:p>
                      <a:pPr>
                        <a:lnSpc>
                          <a:spcPct val="100000"/>
                        </a:lnSpc>
                        <a:buNone/>
                        <a:tabLst>
                          <a:tab pos="0" algn="l"/>
                        </a:tabLst>
                      </a:pPr>
                      <a:r>
                        <a:rPr lang="fr-FR" sz="1200" b="0" strike="noStrike" spc="-1" dirty="0">
                          <a:latin typeface="Fira Sans" panose="020B0503050000020004" pitchFamily="34" charset="0"/>
                        </a:rPr>
                        <a:t>1.8</a:t>
                      </a:r>
                    </a:p>
                  </a:txBody>
                  <a:tcPr/>
                </a:tc>
                <a:extLst>
                  <a:ext uri="{0D108BD9-81ED-4DB2-BD59-A6C34878D82A}">
                    <a16:rowId xmlns:a16="http://schemas.microsoft.com/office/drawing/2014/main" val="1605845707"/>
                  </a:ext>
                </a:extLst>
              </a:tr>
              <a:tr h="354024">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Repetition rate [Hz]</a:t>
                      </a:r>
                    </a:p>
                  </a:txBody>
                  <a:tcPr/>
                </a:tc>
                <a:tc>
                  <a:txBody>
                    <a:bodyPr/>
                    <a:lstStyle/>
                    <a:p>
                      <a:pPr>
                        <a:lnSpc>
                          <a:spcPct val="100000"/>
                        </a:lnSpc>
                        <a:buNone/>
                        <a:tabLst>
                          <a:tab pos="0" algn="l"/>
                        </a:tabLst>
                      </a:pPr>
                      <a:r>
                        <a:rPr lang="fr-FR" sz="1200" b="0" strike="noStrike" spc="-1" dirty="0">
                          <a:latin typeface="Fira Sans" panose="020B0503050000020004" pitchFamily="34" charset="0"/>
                        </a:rPr>
                        <a:t>5</a:t>
                      </a:r>
                    </a:p>
                  </a:txBody>
                  <a:tcPr/>
                </a:tc>
                <a:tc>
                  <a:txBody>
                    <a:bodyPr/>
                    <a:lstStyle/>
                    <a:p>
                      <a:pPr>
                        <a:lnSpc>
                          <a:spcPct val="100000"/>
                        </a:lnSpc>
                        <a:buNone/>
                        <a:tabLst>
                          <a:tab pos="0" algn="l"/>
                        </a:tabLst>
                      </a:pPr>
                      <a:r>
                        <a:rPr lang="fr-FR" sz="1200" b="0" strike="noStrike" spc="-1" dirty="0">
                          <a:latin typeface="Fira Sans" panose="020B0503050000020004" pitchFamily="34" charset="0"/>
                        </a:rPr>
                        <a:t>5 </a:t>
                      </a:r>
                    </a:p>
                  </a:txBody>
                  <a:tcPr/>
                </a:tc>
                <a:extLst>
                  <a:ext uri="{0D108BD9-81ED-4DB2-BD59-A6C34878D82A}">
                    <a16:rowId xmlns:a16="http://schemas.microsoft.com/office/drawing/2014/main" val="2518274202"/>
                  </a:ext>
                </a:extLst>
              </a:tr>
              <a:tr h="354024">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Bunch length at IP [mm]</a:t>
                      </a:r>
                    </a:p>
                  </a:txBody>
                  <a:tcPr/>
                </a:tc>
                <a:tc>
                  <a:txBody>
                    <a:bodyPr/>
                    <a:lstStyle/>
                    <a:p>
                      <a:pPr>
                        <a:lnSpc>
                          <a:spcPct val="100000"/>
                        </a:lnSpc>
                        <a:buNone/>
                        <a:tabLst>
                          <a:tab pos="0" algn="l"/>
                        </a:tabLst>
                      </a:pPr>
                      <a:r>
                        <a:rPr lang="fr-FR" sz="1200" b="0" strike="noStrike" spc="-1" dirty="0">
                          <a:latin typeface="Fira Sans" panose="020B0503050000020004" pitchFamily="34" charset="0"/>
                        </a:rPr>
                        <a:t>5</a:t>
                      </a:r>
                    </a:p>
                  </a:txBody>
                  <a:tcPr/>
                </a:tc>
                <a:tc>
                  <a:txBody>
                    <a:bodyPr/>
                    <a:lstStyle/>
                    <a:p>
                      <a:pPr>
                        <a:lnSpc>
                          <a:spcPct val="100000"/>
                        </a:lnSpc>
                        <a:buNone/>
                        <a:tabLst>
                          <a:tab pos="0" algn="l"/>
                        </a:tabLst>
                      </a:pPr>
                      <a:r>
                        <a:rPr lang="fr-FR" sz="1200" b="0" strike="noStrike" spc="-1" dirty="0">
                          <a:latin typeface="Fira Sans" panose="020B0503050000020004" pitchFamily="34" charset="0"/>
                        </a:rPr>
                        <a:t>1.5</a:t>
                      </a:r>
                    </a:p>
                  </a:txBody>
                  <a:tcPr/>
                </a:tc>
                <a:extLst>
                  <a:ext uri="{0D108BD9-81ED-4DB2-BD59-A6C34878D82A}">
                    <a16:rowId xmlns:a16="http://schemas.microsoft.com/office/drawing/2014/main" val="967515979"/>
                  </a:ext>
                </a:extLst>
              </a:tr>
              <a:tr h="257571">
                <a:tc>
                  <a:txBody>
                    <a:bodyPr/>
                    <a:lstStyle/>
                    <a:p>
                      <a:pPr>
                        <a:lnSpc>
                          <a:spcPct val="100000"/>
                        </a:lnSpc>
                        <a:buNone/>
                        <a:tabLst>
                          <a:tab pos="0" algn="l"/>
                        </a:tabLst>
                      </a:pPr>
                      <a:r>
                        <a:rPr lang="el-GR" sz="1200" b="0" strike="noStrike" spc="-1" dirty="0">
                          <a:solidFill>
                            <a:srgbClr val="000000"/>
                          </a:solidFill>
                          <a:latin typeface="Fira Sans" panose="020B0503050000020004" pitchFamily="34" charset="0"/>
                        </a:rPr>
                        <a:t>β</a:t>
                      </a:r>
                      <a:r>
                        <a:rPr lang="en-US" sz="1200" b="0" strike="noStrike" spc="-1" dirty="0">
                          <a:solidFill>
                            <a:srgbClr val="000000"/>
                          </a:solidFill>
                          <a:latin typeface="Fira Sans" panose="020B0503050000020004" pitchFamily="34" charset="0"/>
                        </a:rPr>
                        <a:t>* at IP [mm] </a:t>
                      </a:r>
                    </a:p>
                  </a:txBody>
                  <a:tcPr/>
                </a:tc>
                <a:tc>
                  <a:txBody>
                    <a:bodyPr/>
                    <a:lstStyle/>
                    <a:p>
                      <a:pPr>
                        <a:lnSpc>
                          <a:spcPct val="100000"/>
                        </a:lnSpc>
                        <a:buNone/>
                        <a:tabLst>
                          <a:tab pos="0" algn="l"/>
                        </a:tabLst>
                      </a:pPr>
                      <a:r>
                        <a:rPr lang="fr-FR" sz="1200" b="0" strike="noStrike" spc="-1" dirty="0">
                          <a:latin typeface="Fira Sans" panose="020B0503050000020004" pitchFamily="34" charset="0"/>
                        </a:rPr>
                        <a:t>5</a:t>
                      </a:r>
                    </a:p>
                  </a:txBody>
                  <a:tcPr/>
                </a:tc>
                <a:tc>
                  <a:txBody>
                    <a:bodyPr/>
                    <a:lstStyle/>
                    <a:p>
                      <a:pPr>
                        <a:lnSpc>
                          <a:spcPct val="100000"/>
                        </a:lnSpc>
                        <a:buNone/>
                        <a:tabLst>
                          <a:tab pos="0" algn="l"/>
                        </a:tabLst>
                      </a:pPr>
                      <a:r>
                        <a:rPr lang="fr-FR" sz="1200" b="0" strike="noStrike" spc="-1" dirty="0">
                          <a:latin typeface="Fira Sans" panose="020B0503050000020004" pitchFamily="34" charset="0"/>
                        </a:rPr>
                        <a:t>1.5</a:t>
                      </a:r>
                    </a:p>
                  </a:txBody>
                  <a:tcPr/>
                </a:tc>
                <a:extLst>
                  <a:ext uri="{0D108BD9-81ED-4DB2-BD59-A6C34878D82A}">
                    <a16:rowId xmlns:a16="http://schemas.microsoft.com/office/drawing/2014/main" val="2873820104"/>
                  </a:ext>
                </a:extLst>
              </a:tr>
              <a:tr h="257571">
                <a:tc>
                  <a:txBody>
                    <a:bodyPr/>
                    <a:lstStyle/>
                    <a:p>
                      <a:pPr>
                        <a:lnSpc>
                          <a:spcPct val="100000"/>
                        </a:lnSpc>
                        <a:buNone/>
                        <a:tabLst>
                          <a:tab pos="0" algn="l"/>
                        </a:tabLst>
                      </a:pPr>
                      <a:r>
                        <a:rPr lang="el-GR" sz="1200" b="0" strike="noStrike" spc="-1" dirty="0">
                          <a:solidFill>
                            <a:srgbClr val="000000"/>
                          </a:solidFill>
                          <a:latin typeface="Fira Sans" panose="020B0503050000020004" pitchFamily="34" charset="0"/>
                        </a:rPr>
                        <a:t>ε</a:t>
                      </a:r>
                      <a:r>
                        <a:rPr lang="en-US" sz="1200" b="0" strike="noStrike" spc="-1" baseline="-25000" dirty="0">
                          <a:solidFill>
                            <a:srgbClr val="000000"/>
                          </a:solidFill>
                          <a:latin typeface="Fira Sans" panose="020B0503050000020004" pitchFamily="34" charset="0"/>
                        </a:rPr>
                        <a:t>t</a:t>
                      </a:r>
                      <a:r>
                        <a:rPr lang="en-US" sz="1200" b="0" strike="noStrike" spc="-1" dirty="0">
                          <a:solidFill>
                            <a:srgbClr val="000000"/>
                          </a:solidFill>
                          <a:latin typeface="Fira Sans" panose="020B0503050000020004" pitchFamily="34" charset="0"/>
                        </a:rPr>
                        <a:t> [µm rad] / </a:t>
                      </a:r>
                      <a:r>
                        <a:rPr lang="el-GR" sz="1200" b="0" strike="noStrike" spc="-1" dirty="0">
                          <a:solidFill>
                            <a:srgbClr val="000000"/>
                          </a:solidFill>
                          <a:latin typeface="Fira Sans" panose="020B0503050000020004" pitchFamily="34" charset="0"/>
                        </a:rPr>
                        <a:t>ε</a:t>
                      </a:r>
                      <a:r>
                        <a:rPr lang="en-US" sz="1200" b="0" strike="noStrike" spc="-1" baseline="-25000" dirty="0">
                          <a:solidFill>
                            <a:srgbClr val="000000"/>
                          </a:solidFill>
                          <a:latin typeface="Fira Sans" panose="020B0503050000020004" pitchFamily="34" charset="0"/>
                        </a:rPr>
                        <a:t>l</a:t>
                      </a:r>
                      <a:r>
                        <a:rPr lang="en-US" sz="1200" b="0" strike="noStrike" spc="-1" dirty="0">
                          <a:solidFill>
                            <a:srgbClr val="000000"/>
                          </a:solidFill>
                          <a:latin typeface="Fira Sans" panose="020B0503050000020004" pitchFamily="34" charset="0"/>
                        </a:rPr>
                        <a:t> [eV s]</a:t>
                      </a:r>
                    </a:p>
                  </a:txBody>
                  <a:tcPr>
                    <a:solidFill>
                      <a:schemeClr val="bg1"/>
                    </a:solidFill>
                  </a:tcPr>
                </a:tc>
                <a:tc gridSpan="2">
                  <a:txBody>
                    <a:bodyPr/>
                    <a:lstStyle/>
                    <a:p>
                      <a:pPr algn="ctr">
                        <a:lnSpc>
                          <a:spcPct val="100000"/>
                        </a:lnSpc>
                        <a:buNone/>
                        <a:tabLst>
                          <a:tab pos="0" algn="l"/>
                        </a:tabLst>
                      </a:pPr>
                      <a:r>
                        <a:rPr lang="fr-FR" sz="1200" b="0" strike="noStrike" spc="-1" dirty="0">
                          <a:latin typeface="Fira Sans" panose="020B0503050000020004" pitchFamily="34" charset="0"/>
                        </a:rPr>
                        <a:t>25 / 0.025</a:t>
                      </a:r>
                    </a:p>
                  </a:txBody>
                  <a:tcPr>
                    <a:lnR>
                      <a:noFill/>
                    </a:lnR>
                    <a:lnB w="12240">
                      <a:solidFill>
                        <a:srgbClr val="A5A5A5"/>
                      </a:solidFill>
                    </a:lnB>
                    <a:solidFill>
                      <a:schemeClr val="bg1">
                        <a:alpha val="20000"/>
                      </a:schemeClr>
                    </a:solidFill>
                  </a:tcPr>
                </a:tc>
                <a:tc hMerge="1">
                  <a:txBody>
                    <a:bodyPr/>
                    <a:lstStyle/>
                    <a:p>
                      <a:pPr>
                        <a:lnSpc>
                          <a:spcPct val="100000"/>
                        </a:lnSpc>
                        <a:buNone/>
                        <a:tabLst>
                          <a:tab pos="0" algn="l"/>
                        </a:tabLst>
                      </a:pPr>
                      <a:endParaRPr lang="fr-FR" sz="1200" b="0" strike="noStrike" spc="-1" dirty="0">
                        <a:latin typeface="Arial"/>
                      </a:endParaRPr>
                    </a:p>
                  </a:txBody>
                  <a:tcPr>
                    <a:lnR>
                      <a:noFill/>
                    </a:lnR>
                    <a:lnB w="12240">
                      <a:solidFill>
                        <a:srgbClr val="A5A5A5"/>
                      </a:solidFill>
                    </a:lnB>
                    <a:solidFill>
                      <a:srgbClr val="A5A5A5">
                        <a:alpha val="20000"/>
                      </a:srgbClr>
                    </a:solidFill>
                  </a:tcPr>
                </a:tc>
                <a:extLst>
                  <a:ext uri="{0D108BD9-81ED-4DB2-BD59-A6C34878D82A}">
                    <a16:rowId xmlns:a16="http://schemas.microsoft.com/office/drawing/2014/main" val="969507313"/>
                  </a:ext>
                </a:extLst>
              </a:tr>
            </a:tbl>
          </a:graphicData>
        </a:graphic>
      </p:graphicFrame>
      <p:pic>
        <p:nvPicPr>
          <p:cNvPr id="9" name="Picture 8" descr="A graph of a graph of a function&#10;&#10;AI-generated content may be incorrect.">
            <a:extLst>
              <a:ext uri="{FF2B5EF4-FFF2-40B4-BE49-F238E27FC236}">
                <a16:creationId xmlns:a16="http://schemas.microsoft.com/office/drawing/2014/main" id="{3E594192-7FF7-821F-04E8-6E247F06BC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5205" y="3650314"/>
            <a:ext cx="3387732" cy="2614574"/>
          </a:xfrm>
          <a:prstGeom prst="rect">
            <a:avLst/>
          </a:prstGeom>
        </p:spPr>
      </p:pic>
      <p:pic>
        <p:nvPicPr>
          <p:cNvPr id="10" name="Picture 9" descr="A diagram of a computer&#10;&#10;AI-generated content may be incorrect.">
            <a:extLst>
              <a:ext uri="{FF2B5EF4-FFF2-40B4-BE49-F238E27FC236}">
                <a16:creationId xmlns:a16="http://schemas.microsoft.com/office/drawing/2014/main" id="{3DBEAD6F-9DE6-34F0-C4BB-A567809430A8}"/>
              </a:ext>
            </a:extLst>
          </p:cNvPr>
          <p:cNvPicPr>
            <a:picLocks noChangeAspect="1"/>
          </p:cNvPicPr>
          <p:nvPr/>
        </p:nvPicPr>
        <p:blipFill>
          <a:blip r:embed="rId4">
            <a:extLst>
              <a:ext uri="{28A0092B-C50C-407E-A947-70E740481C1C}">
                <a14:useLocalDpi xmlns:a14="http://schemas.microsoft.com/office/drawing/2010/main" val="0"/>
              </a:ext>
            </a:extLst>
          </a:blip>
          <a:srcRect l="90717"/>
          <a:stretch/>
        </p:blipFill>
        <p:spPr>
          <a:xfrm>
            <a:off x="9871378" y="1435202"/>
            <a:ext cx="882121" cy="1440000"/>
          </a:xfrm>
          <a:prstGeom prst="rect">
            <a:avLst/>
          </a:prstGeom>
        </p:spPr>
      </p:pic>
      <p:sp>
        <p:nvSpPr>
          <p:cNvPr id="7" name="TextBox 6">
            <a:extLst>
              <a:ext uri="{FF2B5EF4-FFF2-40B4-BE49-F238E27FC236}">
                <a16:creationId xmlns:a16="http://schemas.microsoft.com/office/drawing/2014/main" id="{FD2223B3-3418-CE38-3E90-E41B28987B9E}"/>
              </a:ext>
            </a:extLst>
          </p:cNvPr>
          <p:cNvSpPr txBox="1"/>
          <p:nvPr/>
        </p:nvSpPr>
        <p:spPr>
          <a:xfrm>
            <a:off x="4373231" y="6120478"/>
            <a:ext cx="1946367" cy="276999"/>
          </a:xfrm>
          <a:prstGeom prst="rect">
            <a:avLst/>
          </a:prstGeom>
          <a:solidFill>
            <a:schemeClr val="bg1"/>
          </a:solidFill>
          <a:ln>
            <a:solidFill>
              <a:schemeClr val="tx1"/>
            </a:solidFill>
          </a:ln>
        </p:spPr>
        <p:txBody>
          <a:bodyPr wrap="none" rtlCol="0">
            <a:spAutoFit/>
          </a:bodyPr>
          <a:lstStyle/>
          <a:p>
            <a:r>
              <a:rPr lang="en-US" sz="1200" i="1" dirty="0">
                <a:latin typeface="Fira Sans" panose="020B0503050000020004" pitchFamily="34" charset="0"/>
              </a:rPr>
              <a:t>K. </a:t>
            </a:r>
            <a:r>
              <a:rPr lang="en-US" sz="1200" i="1" dirty="0" err="1">
                <a:latin typeface="Fira Sans" panose="020B0503050000020004" pitchFamily="34" charset="0"/>
              </a:rPr>
              <a:t>Skoufaris</a:t>
            </a:r>
            <a:r>
              <a:rPr lang="en-US" sz="1200" i="1" dirty="0">
                <a:latin typeface="Fira Sans" panose="020B0503050000020004" pitchFamily="34" charset="0"/>
              </a:rPr>
              <a:t>, M. </a:t>
            </a:r>
            <a:r>
              <a:rPr lang="en-US" sz="1200" i="1" dirty="0" err="1">
                <a:latin typeface="Fira Sans" panose="020B0503050000020004" pitchFamily="34" charset="0"/>
              </a:rPr>
              <a:t>Vanwelde</a:t>
            </a:r>
            <a:endParaRPr lang="en-GB" sz="1200" i="1" dirty="0">
              <a:latin typeface="Fira Sans" panose="020B0503050000020004" pitchFamily="34" charset="0"/>
            </a:endParaRPr>
          </a:p>
        </p:txBody>
      </p:sp>
      <p:sp>
        <p:nvSpPr>
          <p:cNvPr id="8" name="Date Placeholder 7">
            <a:extLst>
              <a:ext uri="{FF2B5EF4-FFF2-40B4-BE49-F238E27FC236}">
                <a16:creationId xmlns:a16="http://schemas.microsoft.com/office/drawing/2014/main" id="{46AF1AE3-3CD1-565B-626A-58BEDB6798B3}"/>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888035137"/>
      </p:ext>
    </p:extLst>
  </p:cSld>
  <p:clrMapOvr>
    <a:masterClrMapping/>
  </p:clrMapOvr>
  <mc:AlternateContent xmlns:mc="http://schemas.openxmlformats.org/markup-compatibility/2006">
    <mc:Choice xmlns:p14="http://schemas.microsoft.com/office/powerpoint/2010/main" Requires="p14">
      <p:transition spd="slow" p14:dur="2000" advTm="120149"/>
    </mc:Choice>
    <mc:Fallback>
      <p:transition spd="slow" advTm="12014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9BC4EF-EC5A-F206-2DEE-8CFA52564B94}"/>
              </a:ext>
            </a:extLst>
          </p:cNvPr>
          <p:cNvSpPr>
            <a:spLocks noGrp="1"/>
          </p:cNvSpPr>
          <p:nvPr>
            <p:ph idx="1"/>
          </p:nvPr>
        </p:nvSpPr>
        <p:spPr>
          <a:xfrm>
            <a:off x="233861" y="1561669"/>
            <a:ext cx="11223435" cy="4740410"/>
          </a:xfrm>
        </p:spPr>
        <p:txBody>
          <a:bodyPr/>
          <a:lstStyle/>
          <a:p>
            <a:r>
              <a:rPr lang="en-US" dirty="0"/>
              <a:t>Muon Collider collaboration is based on a </a:t>
            </a:r>
            <a:r>
              <a:rPr lang="en-US" b="1" dirty="0"/>
              <a:t>“Greenfield” facility</a:t>
            </a:r>
          </a:p>
          <a:p>
            <a:r>
              <a:rPr lang="en-GB" dirty="0"/>
              <a:t>Studies have been started to </a:t>
            </a:r>
            <a:r>
              <a:rPr lang="en-GB" b="1" dirty="0"/>
              <a:t>implement a Muon Collider on CERN site or Fermilab site</a:t>
            </a:r>
          </a:p>
          <a:p>
            <a:pPr lvl="1"/>
            <a:r>
              <a:rPr lang="en-GB" dirty="0"/>
              <a:t>Could reuse existing tunnels and fit most of</a:t>
            </a:r>
            <a:br>
              <a:rPr lang="en-GB" dirty="0"/>
            </a:br>
            <a:r>
              <a:rPr lang="en-GB" dirty="0"/>
              <a:t>the facility on CERN lands</a:t>
            </a:r>
          </a:p>
          <a:p>
            <a:pPr lvl="1"/>
            <a:r>
              <a:rPr lang="en-GB" dirty="0"/>
              <a:t>Collider placement need to be carefully </a:t>
            </a:r>
            <a:br>
              <a:rPr lang="en-GB" dirty="0"/>
            </a:br>
            <a:r>
              <a:rPr lang="en-GB" dirty="0"/>
              <a:t>assessed to mitigate neutrino flux</a:t>
            </a:r>
          </a:p>
          <a:p>
            <a:r>
              <a:rPr lang="en-GB" dirty="0"/>
              <a:t>Implementation of a </a:t>
            </a:r>
            <a:br>
              <a:rPr lang="en-GB" dirty="0"/>
            </a:br>
            <a:r>
              <a:rPr lang="en-GB" b="1" dirty="0"/>
              <a:t>muon cooling test facility </a:t>
            </a:r>
            <a:br>
              <a:rPr lang="en-GB" dirty="0"/>
            </a:br>
            <a:r>
              <a:rPr lang="en-GB" dirty="0"/>
              <a:t>at CERN is also studied</a:t>
            </a:r>
          </a:p>
        </p:txBody>
      </p:sp>
      <p:sp>
        <p:nvSpPr>
          <p:cNvPr id="3" name="Footer Placeholder 2">
            <a:extLst>
              <a:ext uri="{FF2B5EF4-FFF2-40B4-BE49-F238E27FC236}">
                <a16:creationId xmlns:a16="http://schemas.microsoft.com/office/drawing/2014/main" id="{00475845-81AD-2888-DDC9-8FF5F8B977E5}"/>
              </a:ext>
            </a:extLst>
          </p:cNvPr>
          <p:cNvSpPr>
            <a:spLocks noGrp="1"/>
          </p:cNvSpPr>
          <p:nvPr>
            <p:ph type="ftr" sz="quarter" idx="11"/>
          </p:nvPr>
        </p:nvSpPr>
        <p:spPr/>
        <p:txBody>
          <a:bodyPr/>
          <a:lstStyle/>
          <a:p>
            <a:r>
              <a:rPr lang="en-GB">
                <a:cs typeface="Arial Narrow" panose="020B0604020202020204" pitchFamily="34" charset="0"/>
              </a:rPr>
              <a:t>D. Amorim - Challenges from collective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CF309F8A-B0E6-421C-A6D5-DF0F750DCBE1}"/>
              </a:ext>
            </a:extLst>
          </p:cNvPr>
          <p:cNvSpPr>
            <a:spLocks noGrp="1"/>
          </p:cNvSpPr>
          <p:nvPr>
            <p:ph type="sldNum" sz="quarter" idx="12"/>
          </p:nvPr>
        </p:nvSpPr>
        <p:spPr/>
        <p:txBody>
          <a:bodyPr/>
          <a:lstStyle/>
          <a:p>
            <a:fld id="{005C7FBA-D4E9-46CA-9321-3ADA2E368FCD}" type="slidenum">
              <a:rPr lang="en-GB" smtClean="0"/>
              <a:pPr/>
              <a:t>9</a:t>
            </a:fld>
            <a:endParaRPr lang="en-GB"/>
          </a:p>
        </p:txBody>
      </p:sp>
      <p:sp>
        <p:nvSpPr>
          <p:cNvPr id="5" name="Title 4">
            <a:extLst>
              <a:ext uri="{FF2B5EF4-FFF2-40B4-BE49-F238E27FC236}">
                <a16:creationId xmlns:a16="http://schemas.microsoft.com/office/drawing/2014/main" id="{465FEAD6-3705-FCB2-7F65-CF66ABF94D9A}"/>
              </a:ext>
            </a:extLst>
          </p:cNvPr>
          <p:cNvSpPr>
            <a:spLocks noGrp="1"/>
          </p:cNvSpPr>
          <p:nvPr>
            <p:ph type="title"/>
          </p:nvPr>
        </p:nvSpPr>
        <p:spPr/>
        <p:txBody>
          <a:bodyPr/>
          <a:lstStyle/>
          <a:p>
            <a:r>
              <a:rPr lang="en-US" dirty="0"/>
              <a:t>Implementation studies</a:t>
            </a:r>
            <a:endParaRPr lang="en-GB" dirty="0"/>
          </a:p>
        </p:txBody>
      </p:sp>
      <p:pic>
        <p:nvPicPr>
          <p:cNvPr id="7" name="Picture 6" descr="A map of a plane&#10;&#10;AI-generated content may be incorrect.">
            <a:extLst>
              <a:ext uri="{FF2B5EF4-FFF2-40B4-BE49-F238E27FC236}">
                <a16:creationId xmlns:a16="http://schemas.microsoft.com/office/drawing/2014/main" id="{3236DB2E-D211-8BB7-E029-73A12BBB4D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2666" y="2579427"/>
            <a:ext cx="5381479" cy="3763497"/>
          </a:xfrm>
          <a:prstGeom prst="rect">
            <a:avLst/>
          </a:prstGeom>
        </p:spPr>
      </p:pic>
      <p:pic>
        <p:nvPicPr>
          <p:cNvPr id="8" name="Picture 7" descr="A map with a circular circle&#10;&#10;AI-generated content may be incorrect.">
            <a:extLst>
              <a:ext uri="{FF2B5EF4-FFF2-40B4-BE49-F238E27FC236}">
                <a16:creationId xmlns:a16="http://schemas.microsoft.com/office/drawing/2014/main" id="{6E40C9C8-78A6-3C45-6D3A-4240F6C1B32D}"/>
              </a:ext>
            </a:extLst>
          </p:cNvPr>
          <p:cNvPicPr>
            <a:picLocks noChangeAspect="1"/>
          </p:cNvPicPr>
          <p:nvPr/>
        </p:nvPicPr>
        <p:blipFill>
          <a:blip r:embed="rId3">
            <a:extLst>
              <a:ext uri="{28A0092B-C50C-407E-A947-70E740481C1C}">
                <a14:useLocalDpi xmlns:a14="http://schemas.microsoft.com/office/drawing/2010/main" val="0"/>
              </a:ext>
            </a:extLst>
          </a:blip>
          <a:srcRect l="5842" t="5888" r="6854" b="7640"/>
          <a:stretch/>
        </p:blipFill>
        <p:spPr>
          <a:xfrm>
            <a:off x="4242183" y="3995481"/>
            <a:ext cx="2334477" cy="2401996"/>
          </a:xfrm>
          <a:prstGeom prst="rect">
            <a:avLst/>
          </a:prstGeom>
        </p:spPr>
      </p:pic>
      <p:sp>
        <p:nvSpPr>
          <p:cNvPr id="9" name="Date Placeholder 8">
            <a:extLst>
              <a:ext uri="{FF2B5EF4-FFF2-40B4-BE49-F238E27FC236}">
                <a16:creationId xmlns:a16="http://schemas.microsoft.com/office/drawing/2014/main" id="{3320572C-002B-2E04-0766-000B9358DCBC}"/>
              </a:ext>
            </a:extLst>
          </p:cNvPr>
          <p:cNvSpPr>
            <a:spLocks noGrp="1"/>
          </p:cNvSpPr>
          <p:nvPr>
            <p:ph type="dt" sz="half" idx="2"/>
          </p:nvPr>
        </p:nvSpPr>
        <p:spPr/>
        <p:txBody>
          <a:bodyPr/>
          <a:lstStyle/>
          <a:p>
            <a:r>
              <a:rPr lang="en-US"/>
              <a:t>14/03/2025</a:t>
            </a:r>
            <a:endParaRPr lang="en-GB" dirty="0"/>
          </a:p>
        </p:txBody>
      </p:sp>
    </p:spTree>
    <p:extLst>
      <p:ext uri="{BB962C8B-B14F-4D97-AF65-F5344CB8AC3E}">
        <p14:creationId xmlns:p14="http://schemas.microsoft.com/office/powerpoint/2010/main" val="2615677148"/>
      </p:ext>
    </p:extLst>
  </p:cSld>
  <p:clrMapOvr>
    <a:masterClrMapping/>
  </p:clrMapOvr>
  <mc:AlternateContent xmlns:mc="http://schemas.openxmlformats.org/markup-compatibility/2006">
    <mc:Choice xmlns:p14="http://schemas.microsoft.com/office/powerpoint/2010/main" Requires="p14">
      <p:transition spd="slow" p14:dur="2000" advTm="98443"/>
    </mc:Choice>
    <mc:Fallback>
      <p:transition spd="slow" advTm="98443"/>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28"/>
</p:tagLst>
</file>

<file path=ppt/tags/tag10.xml><?xml version="1.0" encoding="utf-8"?>
<p:tagLst xmlns:a="http://schemas.openxmlformats.org/drawingml/2006/main" xmlns:r="http://schemas.openxmlformats.org/officeDocument/2006/relationships" xmlns:p="http://schemas.openxmlformats.org/presentationml/2006/main">
  <p:tag name="TIMING" val="|1.1"/>
</p:tagLst>
</file>

<file path=ppt/tags/tag11.xml><?xml version="1.0" encoding="utf-8"?>
<p:tagLst xmlns:a="http://schemas.openxmlformats.org/drawingml/2006/main" xmlns:r="http://schemas.openxmlformats.org/officeDocument/2006/relationships" xmlns:p="http://schemas.openxmlformats.org/presentationml/2006/main">
  <p:tag name="TIMING" val="|0.4"/>
</p:tagLst>
</file>

<file path=ppt/tags/tag12.xml><?xml version="1.0" encoding="utf-8"?>
<p:tagLst xmlns:a="http://schemas.openxmlformats.org/drawingml/2006/main" xmlns:r="http://schemas.openxmlformats.org/officeDocument/2006/relationships" xmlns:p="http://schemas.openxmlformats.org/presentationml/2006/main">
  <p:tag name="TIMING" val="|28|38"/>
</p:tagLst>
</file>

<file path=ppt/tags/tag2.xml><?xml version="1.0" encoding="utf-8"?>
<p:tagLst xmlns:a="http://schemas.openxmlformats.org/drawingml/2006/main" xmlns:r="http://schemas.openxmlformats.org/officeDocument/2006/relationships" xmlns:p="http://schemas.openxmlformats.org/presentationml/2006/main">
  <p:tag name="TIMING" val="|38.1|40.1"/>
</p:tagLst>
</file>

<file path=ppt/tags/tag3.xml><?xml version="1.0" encoding="utf-8"?>
<p:tagLst xmlns:a="http://schemas.openxmlformats.org/drawingml/2006/main" xmlns:r="http://schemas.openxmlformats.org/officeDocument/2006/relationships" xmlns:p="http://schemas.openxmlformats.org/presentationml/2006/main">
  <p:tag name="TIMING" val="|24|13.4"/>
</p:tagLst>
</file>

<file path=ppt/tags/tag4.xml><?xml version="1.0" encoding="utf-8"?>
<p:tagLst xmlns:a="http://schemas.openxmlformats.org/drawingml/2006/main" xmlns:r="http://schemas.openxmlformats.org/officeDocument/2006/relationships" xmlns:p="http://schemas.openxmlformats.org/presentationml/2006/main">
  <p:tag name="TIMING" val="|2.2"/>
</p:tagLst>
</file>

<file path=ppt/tags/tag5.xml><?xml version="1.0" encoding="utf-8"?>
<p:tagLst xmlns:a="http://schemas.openxmlformats.org/drawingml/2006/main" xmlns:r="http://schemas.openxmlformats.org/officeDocument/2006/relationships" xmlns:p="http://schemas.openxmlformats.org/presentationml/2006/main">
  <p:tag name="TIMING" val="|1.6"/>
</p:tagLst>
</file>

<file path=ppt/tags/tag6.xml><?xml version="1.0" encoding="utf-8"?>
<p:tagLst xmlns:a="http://schemas.openxmlformats.org/drawingml/2006/main" xmlns:r="http://schemas.openxmlformats.org/officeDocument/2006/relationships" xmlns:p="http://schemas.openxmlformats.org/presentationml/2006/main">
  <p:tag name="TIMING" val="|5.4|2.3"/>
</p:tagLst>
</file>

<file path=ppt/tags/tag7.xml><?xml version="1.0" encoding="utf-8"?>
<p:tagLst xmlns:a="http://schemas.openxmlformats.org/drawingml/2006/main" xmlns:r="http://schemas.openxmlformats.org/officeDocument/2006/relationships" xmlns:p="http://schemas.openxmlformats.org/presentationml/2006/main">
  <p:tag name="TIMING" val="|28.1"/>
</p:tagLst>
</file>

<file path=ppt/tags/tag8.xml><?xml version="1.0" encoding="utf-8"?>
<p:tagLst xmlns:a="http://schemas.openxmlformats.org/drawingml/2006/main" xmlns:r="http://schemas.openxmlformats.org/officeDocument/2006/relationships" xmlns:p="http://schemas.openxmlformats.org/presentationml/2006/main">
  <p:tag name="TIMING" val="|93.5"/>
</p:tagLst>
</file>

<file path=ppt/tags/tag9.xml><?xml version="1.0" encoding="utf-8"?>
<p:tagLst xmlns:a="http://schemas.openxmlformats.org/drawingml/2006/main" xmlns:r="http://schemas.openxmlformats.org/officeDocument/2006/relationships" xmlns:p="http://schemas.openxmlformats.org/presentationml/2006/main">
  <p:tag name="TIMING" val="|20.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2824</TotalTime>
  <Words>4042</Words>
  <Application>Microsoft Office PowerPoint</Application>
  <PresentationFormat>Widescreen</PresentationFormat>
  <Paragraphs>645</Paragraphs>
  <Slides>42</Slides>
  <Notes>11</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Fira Sans</vt:lpstr>
      <vt:lpstr>Wingdings</vt:lpstr>
      <vt:lpstr>Cambria Math</vt:lpstr>
      <vt:lpstr>Fira Sans Condensed Medium</vt:lpstr>
      <vt:lpstr>Arial Narrow</vt:lpstr>
      <vt:lpstr>Arial</vt:lpstr>
      <vt:lpstr>Fira Sans Medium</vt:lpstr>
      <vt:lpstr>Calibri</vt:lpstr>
      <vt:lpstr>Office Theme</vt:lpstr>
      <vt:lpstr>Challenges from collective effects in the design and modelling of Muon Colliders </vt:lpstr>
      <vt:lpstr>PowerPoint Presentation</vt:lpstr>
      <vt:lpstr>PowerPoint Presentation</vt:lpstr>
      <vt:lpstr>Overview of the Muon Collider complex</vt:lpstr>
      <vt:lpstr>Proton driver and target</vt:lpstr>
      <vt:lpstr>Muon Cooling</vt:lpstr>
      <vt:lpstr>Rapid Cycling Synchrotrons (RCS)</vt:lpstr>
      <vt:lpstr>Collider</vt:lpstr>
      <vt:lpstr>Implementation studies</vt:lpstr>
      <vt:lpstr>PowerPoint Presentation</vt:lpstr>
      <vt:lpstr>Direct space charge</vt:lpstr>
      <vt:lpstr>Impedance / Wakefields</vt:lpstr>
      <vt:lpstr>Beam-beam interactions</vt:lpstr>
      <vt:lpstr>PowerPoint Presentation</vt:lpstr>
      <vt:lpstr>Collective effect challenges identified for the Muon Collider</vt:lpstr>
      <vt:lpstr>Collective effects challenges in the Rapid Cycling Synchrotrons (RCS)</vt:lpstr>
      <vt:lpstr>Impedance model for the RF cavities</vt:lpstr>
      <vt:lpstr>Vacuum chamber design constraints for the pulsed magnets</vt:lpstr>
      <vt:lpstr>Impedance model for the RCS vacuum chamber</vt:lpstr>
      <vt:lpstr>Impedance model for the RCS vacuum chamber</vt:lpstr>
      <vt:lpstr>Tracking simulations for the  RCS chain</vt:lpstr>
      <vt:lpstr>Particle tracking simulations for the RCS chain</vt:lpstr>
      <vt:lpstr>Particle tracking simulations for the RCS chain</vt:lpstr>
      <vt:lpstr>Particle tracking simulations for the RCS chain</vt:lpstr>
      <vt:lpstr>Particle tracking simulations for the RCS chain</vt:lpstr>
      <vt:lpstr>Impact of the different type of RF cavities</vt:lpstr>
      <vt:lpstr>Collective effects challenges for the 10 TeV collider</vt:lpstr>
      <vt:lpstr>10 TeV collider impedance model</vt:lpstr>
      <vt:lpstr>Particle tracking simulation for the collider</vt:lpstr>
      <vt:lpstr>Particle tracking simulation for the collider</vt:lpstr>
      <vt:lpstr>Minimum vacuum chamber radius admissible in the collider</vt:lpstr>
      <vt:lpstr>Collective effect challenges identified for the Muon Collider</vt:lpstr>
      <vt:lpstr>Collective effect challenges identified for the Muon Collider</vt:lpstr>
      <vt:lpstr>Collective effect challenges identified for the Muon Collider</vt:lpstr>
      <vt:lpstr>Conclusion and outlook</vt:lpstr>
      <vt:lpstr>References</vt:lpstr>
      <vt:lpstr>PowerPoint Presentation</vt:lpstr>
      <vt:lpstr>Beam and machine parameters for the RCS</vt:lpstr>
      <vt:lpstr>Beam and machine parameters for the Collider</vt:lpstr>
      <vt:lpstr>High order momentum compaction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David Amorim</cp:lastModifiedBy>
  <cp:revision>72</cp:revision>
  <dcterms:created xsi:type="dcterms:W3CDTF">2024-02-26T13:42:26Z</dcterms:created>
  <dcterms:modified xsi:type="dcterms:W3CDTF">2025-03-14T14:16:09Z</dcterms:modified>
</cp:coreProperties>
</file>