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54"/>
  </p:notesMasterIdLst>
  <p:handoutMasterIdLst>
    <p:handoutMasterId r:id="rId55"/>
  </p:handoutMasterIdLst>
  <p:sldIdLst>
    <p:sldId id="305" r:id="rId2"/>
    <p:sldId id="308" r:id="rId3"/>
    <p:sldId id="415" r:id="rId4"/>
    <p:sldId id="355" r:id="rId5"/>
    <p:sldId id="1254" r:id="rId6"/>
    <p:sldId id="431" r:id="rId7"/>
    <p:sldId id="314" r:id="rId8"/>
    <p:sldId id="435" r:id="rId9"/>
    <p:sldId id="665" r:id="rId10"/>
    <p:sldId id="1231" r:id="rId11"/>
    <p:sldId id="1233" r:id="rId12"/>
    <p:sldId id="1244" r:id="rId13"/>
    <p:sldId id="676" r:id="rId14"/>
    <p:sldId id="1242" r:id="rId15"/>
    <p:sldId id="1241" r:id="rId16"/>
    <p:sldId id="333" r:id="rId17"/>
    <p:sldId id="1243" r:id="rId18"/>
    <p:sldId id="350" r:id="rId19"/>
    <p:sldId id="1237" r:id="rId20"/>
    <p:sldId id="677" r:id="rId21"/>
    <p:sldId id="1232" r:id="rId22"/>
    <p:sldId id="1224" r:id="rId23"/>
    <p:sldId id="1246" r:id="rId24"/>
    <p:sldId id="1256" r:id="rId25"/>
    <p:sldId id="371" r:id="rId26"/>
    <p:sldId id="411" r:id="rId27"/>
    <p:sldId id="612" r:id="rId28"/>
    <p:sldId id="1253" r:id="rId29"/>
    <p:sldId id="1251" r:id="rId30"/>
    <p:sldId id="1252" r:id="rId31"/>
    <p:sldId id="488" r:id="rId32"/>
    <p:sldId id="679" r:id="rId33"/>
    <p:sldId id="680" r:id="rId34"/>
    <p:sldId id="475" r:id="rId35"/>
    <p:sldId id="1248" r:id="rId36"/>
    <p:sldId id="1219" r:id="rId37"/>
    <p:sldId id="1216" r:id="rId38"/>
    <p:sldId id="1222" r:id="rId39"/>
    <p:sldId id="1229" r:id="rId40"/>
    <p:sldId id="1239" r:id="rId41"/>
    <p:sldId id="1238" r:id="rId42"/>
    <p:sldId id="1228" r:id="rId43"/>
    <p:sldId id="1234" r:id="rId44"/>
    <p:sldId id="614" r:id="rId45"/>
    <p:sldId id="1220" r:id="rId46"/>
    <p:sldId id="1217" r:id="rId47"/>
    <p:sldId id="1236" r:id="rId48"/>
    <p:sldId id="1218" r:id="rId49"/>
    <p:sldId id="1225" r:id="rId50"/>
    <p:sldId id="1230" r:id="rId51"/>
    <p:sldId id="1258" r:id="rId52"/>
    <p:sldId id="376" r:id="rId53"/>
  </p:sldIdLst>
  <p:sldSz cx="9144000" cy="6858000" type="screen4x3"/>
  <p:notesSz cx="6645275" cy="9775825"/>
  <p:defaultTextStyle>
    <a:defPPr>
      <a:defRPr lang="el-GR"/>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9">
          <p15:clr>
            <a:srgbClr val="A4A3A4"/>
          </p15:clr>
        </p15:guide>
        <p15:guide id="2" pos="209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699"/>
    <a:srgbClr val="66FF66"/>
    <a:srgbClr val="00FF00"/>
    <a:srgbClr val="5FB7FF"/>
    <a:srgbClr val="66CCFF"/>
    <a:srgbClr val="0080FF"/>
    <a:srgbClr val="FF80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72"/>
    <p:restoredTop sz="95890" autoAdjust="0"/>
  </p:normalViewPr>
  <p:slideViewPr>
    <p:cSldViewPr>
      <p:cViewPr varScale="1">
        <p:scale>
          <a:sx n="122" d="100"/>
          <a:sy n="122" d="100"/>
        </p:scale>
        <p:origin x="1400" y="192"/>
      </p:cViewPr>
      <p:guideLst>
        <p:guide orient="horz" pos="2160"/>
        <p:guide pos="2880"/>
      </p:guideLst>
    </p:cSldViewPr>
  </p:slideViewPr>
  <p:outlineViewPr>
    <p:cViewPr>
      <p:scale>
        <a:sx n="33" d="100"/>
        <a:sy n="33" d="100"/>
      </p:scale>
      <p:origin x="0" y="-2056"/>
    </p:cViewPr>
  </p:outlineViewPr>
  <p:notesTextViewPr>
    <p:cViewPr>
      <p:scale>
        <a:sx n="100" d="100"/>
        <a:sy n="100" d="100"/>
      </p:scale>
      <p:origin x="0" y="0"/>
    </p:cViewPr>
  </p:notesTextViewPr>
  <p:sorterViewPr>
    <p:cViewPr>
      <p:scale>
        <a:sx n="1" d="1"/>
        <a:sy n="1" d="1"/>
      </p:scale>
      <p:origin x="0" y="2496"/>
    </p:cViewPr>
  </p:sorterViewPr>
  <p:notesViewPr>
    <p:cSldViewPr>
      <p:cViewPr varScale="1">
        <p:scale>
          <a:sx n="73" d="100"/>
          <a:sy n="73" d="100"/>
        </p:scale>
        <p:origin x="-1854" y="-96"/>
      </p:cViewPr>
      <p:guideLst>
        <p:guide orient="horz" pos="3079"/>
        <p:guide pos="209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79725" cy="48895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sz="quarter" idx="1"/>
          </p:nvPr>
        </p:nvSpPr>
        <p:spPr>
          <a:xfrm>
            <a:off x="3763963" y="0"/>
            <a:ext cx="2879725" cy="4889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FC1874F3-DAD3-D141-8AD4-7EBA459CE513}" type="datetime1">
              <a:rPr lang="en-US"/>
              <a:pPr>
                <a:defRPr/>
              </a:pPr>
              <a:t>4/4/25</a:t>
            </a:fld>
            <a:endParaRPr lang="en-US"/>
          </a:p>
        </p:txBody>
      </p:sp>
      <p:sp>
        <p:nvSpPr>
          <p:cNvPr id="4" name="Footer Placeholder 3"/>
          <p:cNvSpPr>
            <a:spLocks noGrp="1"/>
          </p:cNvSpPr>
          <p:nvPr>
            <p:ph type="ftr" sz="quarter" idx="2"/>
          </p:nvPr>
        </p:nvSpPr>
        <p:spPr>
          <a:xfrm>
            <a:off x="0" y="9285288"/>
            <a:ext cx="2879725" cy="48895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 name="Slide Number Placeholder 4"/>
          <p:cNvSpPr>
            <a:spLocks noGrp="1"/>
          </p:cNvSpPr>
          <p:nvPr>
            <p:ph type="sldNum" sz="quarter" idx="3"/>
          </p:nvPr>
        </p:nvSpPr>
        <p:spPr>
          <a:xfrm>
            <a:off x="3763963" y="9285288"/>
            <a:ext cx="2879725" cy="4889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D897E08-1C0C-874D-AFB1-77051AAC2E9A}" type="slidenum">
              <a:rPr lang="en-US"/>
              <a:pPr>
                <a:defRPr/>
              </a:pPr>
              <a:t>‹#›</a:t>
            </a:fld>
            <a:endParaRPr lang="en-US"/>
          </a:p>
        </p:txBody>
      </p:sp>
    </p:spTree>
    <p:extLst>
      <p:ext uri="{BB962C8B-B14F-4D97-AF65-F5344CB8AC3E}">
        <p14:creationId xmlns:p14="http://schemas.microsoft.com/office/powerpoint/2010/main" val="8299477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879725" cy="4873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n-US"/>
          </a:p>
        </p:txBody>
      </p:sp>
      <p:sp>
        <p:nvSpPr>
          <p:cNvPr id="17411" name="Rectangle 3"/>
          <p:cNvSpPr>
            <a:spLocks noGrp="1" noChangeArrowheads="1"/>
          </p:cNvSpPr>
          <p:nvPr>
            <p:ph type="dt" idx="1"/>
          </p:nvPr>
        </p:nvSpPr>
        <p:spPr bwMode="auto">
          <a:xfrm>
            <a:off x="3763963" y="0"/>
            <a:ext cx="2879725" cy="4873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877888" y="733425"/>
            <a:ext cx="4889500" cy="3667125"/>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65163" y="4643438"/>
            <a:ext cx="5314950" cy="4398962"/>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l-GR" noProof="0"/>
              <a:t>Click to edit Master text styles</a:t>
            </a:r>
          </a:p>
          <a:p>
            <a:pPr lvl="1"/>
            <a:r>
              <a:rPr lang="el-GR" noProof="0"/>
              <a:t>Second level</a:t>
            </a:r>
          </a:p>
          <a:p>
            <a:pPr lvl="2"/>
            <a:r>
              <a:rPr lang="el-GR" noProof="0"/>
              <a:t>Third level</a:t>
            </a:r>
          </a:p>
          <a:p>
            <a:pPr lvl="3"/>
            <a:r>
              <a:rPr lang="el-GR" noProof="0"/>
              <a:t>Fourth level</a:t>
            </a:r>
          </a:p>
          <a:p>
            <a:pPr lvl="4"/>
            <a:r>
              <a:rPr lang="el-GR" noProof="0"/>
              <a:t>Fifth level</a:t>
            </a:r>
          </a:p>
        </p:txBody>
      </p:sp>
      <p:sp>
        <p:nvSpPr>
          <p:cNvPr id="17414" name="Rectangle 6"/>
          <p:cNvSpPr>
            <a:spLocks noGrp="1" noChangeArrowheads="1"/>
          </p:cNvSpPr>
          <p:nvPr>
            <p:ph type="ftr" sz="quarter" idx="4"/>
          </p:nvPr>
        </p:nvSpPr>
        <p:spPr bwMode="auto">
          <a:xfrm>
            <a:off x="0" y="9285288"/>
            <a:ext cx="2879725" cy="48895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n-US"/>
          </a:p>
        </p:txBody>
      </p:sp>
      <p:sp>
        <p:nvSpPr>
          <p:cNvPr id="17415" name="Rectangle 7"/>
          <p:cNvSpPr>
            <a:spLocks noGrp="1" noChangeArrowheads="1"/>
          </p:cNvSpPr>
          <p:nvPr>
            <p:ph type="sldNum" sz="quarter" idx="5"/>
          </p:nvPr>
        </p:nvSpPr>
        <p:spPr bwMode="auto">
          <a:xfrm>
            <a:off x="3763963" y="9285288"/>
            <a:ext cx="2879725" cy="48895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204C388E-0C95-3842-ABE9-0ED111A5B763}" type="slidenum">
              <a:rPr lang="el-GR"/>
              <a:pPr>
                <a:defRPr/>
              </a:pPr>
              <a:t>‹#›</a:t>
            </a:fld>
            <a:endParaRPr lang="el-GR"/>
          </a:p>
        </p:txBody>
      </p:sp>
    </p:spTree>
    <p:extLst>
      <p:ext uri="{BB962C8B-B14F-4D97-AF65-F5344CB8AC3E}">
        <p14:creationId xmlns:p14="http://schemas.microsoft.com/office/powerpoint/2010/main" val="6509029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	Since t</a:t>
            </a:r>
            <a:r>
              <a:rPr lang="en-GB" dirty="0"/>
              <a:t>he</a:t>
            </a:r>
            <a:r>
              <a:rPr lang="en-FR" dirty="0"/>
              <a:t> career we are reviewing today is buillt on detector electronics I believe that it is appropriate to spend a couple of minutes to introduce you to the world of electronics for particle physics experiments </a:t>
            </a:r>
            <a:r>
              <a:rPr lang="en-US" dirty="0"/>
              <a:t>in </a:t>
            </a:r>
            <a:r>
              <a:rPr lang="en-FR" dirty="0"/>
              <a:t>hadron colliders.</a:t>
            </a:r>
          </a:p>
          <a:p>
            <a:r>
              <a:rPr lang="en-FR" dirty="0"/>
              <a:t>	These electronics are generaly divided in two distinct parts. The on-detector electronics and the off detector electronics. The on-detector electronics are realised with Application Specific Integrated Circuits (ASICs) and their role is to amplify the weak electrical signals that the particles generate with their passage through the sensors, to digitize them, perform so</a:t>
            </a:r>
            <a:r>
              <a:rPr lang="en-GB" dirty="0"/>
              <a:t>me</a:t>
            </a:r>
            <a:r>
              <a:rPr lang="en-FR" dirty="0"/>
              <a:t> signal processing and finaly transmit them to t</a:t>
            </a:r>
            <a:r>
              <a:rPr lang="en-GB" dirty="0"/>
              <a:t>he</a:t>
            </a:r>
            <a:r>
              <a:rPr lang="en-FR" dirty="0"/>
              <a:t> off-detector electronics for further processing. </a:t>
            </a:r>
          </a:p>
        </p:txBody>
      </p:sp>
      <p:sp>
        <p:nvSpPr>
          <p:cNvPr id="4" name="Slide Number Placeholder 3"/>
          <p:cNvSpPr>
            <a:spLocks noGrp="1"/>
          </p:cNvSpPr>
          <p:nvPr>
            <p:ph type="sldNum" sz="quarter" idx="5"/>
          </p:nvPr>
        </p:nvSpPr>
        <p:spPr/>
        <p:txBody>
          <a:bodyPr/>
          <a:lstStyle/>
          <a:p>
            <a:pPr>
              <a:defRPr/>
            </a:pPr>
            <a:fld id="{204C388E-0C95-3842-ABE9-0ED111A5B763}" type="slidenum">
              <a:rPr lang="el-GR" smtClean="0"/>
              <a:pPr>
                <a:defRPr/>
              </a:pPr>
              <a:t>9</a:t>
            </a:fld>
            <a:endParaRPr lang="el-GR"/>
          </a:p>
        </p:txBody>
      </p:sp>
    </p:spTree>
    <p:extLst>
      <p:ext uri="{BB962C8B-B14F-4D97-AF65-F5344CB8AC3E}">
        <p14:creationId xmlns:p14="http://schemas.microsoft.com/office/powerpoint/2010/main" val="46521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04C388E-0C95-3842-ABE9-0ED111A5B763}" type="slidenum">
              <a:rPr lang="el-GR" smtClean="0"/>
              <a:pPr>
                <a:defRPr/>
              </a:pPr>
              <a:t>22</a:t>
            </a:fld>
            <a:endParaRPr lang="el-GR"/>
          </a:p>
        </p:txBody>
      </p:sp>
    </p:spTree>
    <p:extLst>
      <p:ext uri="{BB962C8B-B14F-4D97-AF65-F5344CB8AC3E}">
        <p14:creationId xmlns:p14="http://schemas.microsoft.com/office/powerpoint/2010/main" val="900362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82B8F-1443-0769-926F-93FEB9E443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DCE717-64DE-AA9A-FE4F-E1EB133EB3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DE2D16-36A4-765B-AD58-DDD5C84343E7}"/>
              </a:ext>
            </a:extLst>
          </p:cNvPr>
          <p:cNvSpPr>
            <a:spLocks noGrp="1"/>
          </p:cNvSpPr>
          <p:nvPr>
            <p:ph type="body" idx="1"/>
          </p:nvPr>
        </p:nvSpPr>
        <p:spPr/>
        <p:txBody>
          <a:bodyPr/>
          <a:lstStyle/>
          <a:p>
            <a:r>
              <a:rPr lang="en-US" dirty="0"/>
              <a:t>The capacity of performing quick recognition of particles with high transverse momentum in the inner tracker is essential to keep CMS trigger rate at an acceptable</a:t>
            </a:r>
            <a:r>
              <a:rPr lang="en-US" baseline="0" dirty="0"/>
              <a:t> level</a:t>
            </a:r>
          </a:p>
          <a:p>
            <a:r>
              <a:rPr lang="en-US" baseline="0" dirty="0"/>
              <a:t>A possible option is to anticipate the use of tracking information in the Level-1 selection, along the lines of what is done today in the HLT</a:t>
            </a:r>
            <a:endParaRPr lang="en-US" dirty="0"/>
          </a:p>
        </p:txBody>
      </p:sp>
      <p:sp>
        <p:nvSpPr>
          <p:cNvPr id="4" name="Slide Number Placeholder 3">
            <a:extLst>
              <a:ext uri="{FF2B5EF4-FFF2-40B4-BE49-F238E27FC236}">
                <a16:creationId xmlns:a16="http://schemas.microsoft.com/office/drawing/2014/main" id="{5E7BBCF2-1499-91D6-347B-F2FB9546173E}"/>
              </a:ext>
            </a:extLst>
          </p:cNvPr>
          <p:cNvSpPr>
            <a:spLocks noGrp="1"/>
          </p:cNvSpPr>
          <p:nvPr>
            <p:ph type="sldNum" sz="quarter" idx="10"/>
          </p:nvPr>
        </p:nvSpPr>
        <p:spPr/>
        <p:txBody>
          <a:bodyPr/>
          <a:lstStyle/>
          <a:p>
            <a:pPr>
              <a:defRPr/>
            </a:pPr>
            <a:fld id="{819EC49C-48AD-7C4A-8E0D-7468E2C6BBD7}" type="slidenum">
              <a:rPr lang="el-GR" smtClean="0"/>
              <a:pPr>
                <a:defRPr/>
              </a:pPr>
              <a:t>24</a:t>
            </a:fld>
            <a:endParaRPr lang="el-GR"/>
          </a:p>
        </p:txBody>
      </p:sp>
    </p:spTree>
    <p:extLst>
      <p:ext uri="{BB962C8B-B14F-4D97-AF65-F5344CB8AC3E}">
        <p14:creationId xmlns:p14="http://schemas.microsoft.com/office/powerpoint/2010/main" val="3842930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7F1BAD-74DD-4256-833B-501ADE0DA9A2}" type="slidenum">
              <a:rPr lang="en-GB" smtClean="0"/>
              <a:t>26</a:t>
            </a:fld>
            <a:endParaRPr lang="en-GB"/>
          </a:p>
        </p:txBody>
      </p:sp>
    </p:spTree>
    <p:extLst>
      <p:ext uri="{BB962C8B-B14F-4D97-AF65-F5344CB8AC3E}">
        <p14:creationId xmlns:p14="http://schemas.microsoft.com/office/powerpoint/2010/main" val="1757346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Coming to the more recent years of my career, and perhaps the most interesting and more challenging project in my career is the development of the on-detector ASICs for the HL-LHC upgrades of the CMS Outer Tracker.</a:t>
            </a:r>
          </a:p>
          <a:p>
            <a:r>
              <a:rPr lang="en-US" dirty="0"/>
              <a:t>The Outer tracker detector is novel detector featuring real-time on-detector event processing and filtering thus enabling the inclusion of tracking information in the trigger system.  By exploiting the CMS strong magnetic field and correlating signals between two closely spaced sensors (a pixel sensor and a strip sensor) we can reject locally from low Pt particles. </a:t>
            </a:r>
          </a:p>
          <a:p>
            <a:r>
              <a:rPr lang="en-US" dirty="0"/>
              <a:t>The project requires the development of three ASICs. The MPA; the pixel sensor readout ASIC, the SSA; the strip sensor ASIC and the CIC; data concentrator ASIC.</a:t>
            </a:r>
          </a:p>
          <a:p>
            <a:r>
              <a:rPr lang="en-US" dirty="0"/>
              <a:t>In this project I am the principal ASIC &amp; system engineer and I manage to AASIC design teams. One at CERN, being responsible for the MPA and SSA chips and one in Lyon being responsible for the CIC.</a:t>
            </a:r>
          </a:p>
          <a:p>
            <a:r>
              <a:rPr lang="en-US" dirty="0"/>
              <a:t>There are two main challenges in this project: You need to achieve clock-cycle synchronization across the chipset for the coincidence and cluster finding operations to work and to implement the MPA ASIC which has a die size similar to a CPU of a computer.</a:t>
            </a:r>
          </a:p>
        </p:txBody>
      </p:sp>
      <p:sp>
        <p:nvSpPr>
          <p:cNvPr id="4" name="Slide Number Placeholder 3"/>
          <p:cNvSpPr>
            <a:spLocks noGrp="1"/>
          </p:cNvSpPr>
          <p:nvPr>
            <p:ph type="sldNum" sz="quarter" idx="5"/>
          </p:nvPr>
        </p:nvSpPr>
        <p:spPr/>
        <p:txBody>
          <a:bodyPr/>
          <a:lstStyle/>
          <a:p>
            <a:pPr>
              <a:defRPr/>
            </a:pPr>
            <a:fld id="{819EC49C-48AD-7C4A-8E0D-7468E2C6BBD7}" type="slidenum">
              <a:rPr lang="el-GR" smtClean="0"/>
              <a:pPr>
                <a:defRPr/>
              </a:pPr>
              <a:t>27</a:t>
            </a:fld>
            <a:endParaRPr lang="el-GR"/>
          </a:p>
        </p:txBody>
      </p:sp>
    </p:spTree>
    <p:extLst>
      <p:ext uri="{BB962C8B-B14F-4D97-AF65-F5344CB8AC3E}">
        <p14:creationId xmlns:p14="http://schemas.microsoft.com/office/powerpoint/2010/main" val="1742091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04C388E-0C95-3842-ABE9-0ED111A5B763}" type="slidenum">
              <a:rPr lang="el-GR" smtClean="0"/>
              <a:pPr>
                <a:defRPr/>
              </a:pPr>
              <a:t>36</a:t>
            </a:fld>
            <a:endParaRPr lang="el-GR"/>
          </a:p>
        </p:txBody>
      </p:sp>
    </p:spTree>
    <p:extLst>
      <p:ext uri="{BB962C8B-B14F-4D97-AF65-F5344CB8AC3E}">
        <p14:creationId xmlns:p14="http://schemas.microsoft.com/office/powerpoint/2010/main" val="1267659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ffectLst/>
        </p:spPr>
        <p:txBody>
          <a:bodyPr>
            <a:prstTxWarp prst="textNoShape">
              <a:avLst/>
            </a:prstTxWarp>
          </a:bodyPr>
          <a:lstStyle/>
          <a:p>
            <a:pPr>
              <a:defRPr/>
            </a:pPr>
            <a:endParaRPr lang="en-US" sz="1800"/>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n-US" sz="1800">
              <a:ea typeface="+mn-ea"/>
              <a:cs typeface="+mn-cs"/>
            </a:endParaRPr>
          </a:p>
        </p:txBody>
      </p:sp>
      <p:sp>
        <p:nvSpPr>
          <p:cNvPr id="13314" name="Rectangle 2"/>
          <p:cNvSpPr>
            <a:spLocks noGrp="1" noChangeArrowheads="1"/>
          </p:cNvSpPr>
          <p:nvPr>
            <p:ph type="ctrTitle"/>
          </p:nvPr>
        </p:nvSpPr>
        <p:spPr>
          <a:xfrm>
            <a:off x="914400" y="1524000"/>
            <a:ext cx="7623175"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a:defRPr sz="5400"/>
            </a:lvl1pPr>
          </a:lstStyle>
          <a:p>
            <a:r>
              <a:rPr lang="el-GR" altLang="en-US" dirty="0" err="1"/>
              <a:t>ClicktoeditMastertitlestyle</a:t>
            </a:r>
            <a:endParaRPr lang="el-GR" altLang="en-US" dirty="0"/>
          </a:p>
        </p:txBody>
      </p:sp>
      <p:sp>
        <p:nvSpPr>
          <p:cNvPr id="13315" name="Rectangle 3"/>
          <p:cNvSpPr>
            <a:spLocks noGrp="1" noChangeArrowheads="1"/>
          </p:cNvSpPr>
          <p:nvPr>
            <p:ph type="subTitle" idx="1"/>
          </p:nvPr>
        </p:nvSpPr>
        <p:spPr>
          <a:xfrm>
            <a:off x="1981200" y="3962400"/>
            <a:ext cx="6553200" cy="1752600"/>
          </a:xfrm>
          <a:ln>
            <a:noFill/>
          </a:ln>
          <a:effectLst>
            <a:glow rad="63500">
              <a:schemeClr val="accent1">
                <a:satMod val="175000"/>
                <a:alpha val="40000"/>
              </a:schemeClr>
            </a:glow>
          </a:effectLst>
          <a:scene3d>
            <a:camera prst="orthographicFront">
              <a:rot lat="0" lon="0" rev="0"/>
            </a:camera>
            <a:lightRig rig="glow" dir="t">
              <a:rot lat="0" lon="0" rev="4800000"/>
            </a:lightRig>
          </a:scene3d>
          <a:sp3d prstMaterial="matte">
            <a:bevelT w="127000" h="63500"/>
          </a:sp3d>
        </p:spPr>
        <p:txBody>
          <a:bodyPr/>
          <a:lstStyle>
            <a:lvl1pPr marL="0" indent="0">
              <a:buFont typeface="Wingdings" pitchFamily="2" charset="2"/>
              <a:buNone/>
              <a:defRPr sz="2400">
                <a:solidFill>
                  <a:srgbClr val="006699"/>
                </a:solidFill>
              </a:defRPr>
            </a:lvl1pPr>
          </a:lstStyle>
          <a:p>
            <a:r>
              <a:rPr lang="el-GR" altLang="en-US" dirty="0" err="1"/>
              <a:t>ClicktoeditMastersubtitlestyle</a:t>
            </a:r>
            <a:endParaRPr lang="el-GR" altLang="en-US" dirty="0"/>
          </a:p>
        </p:txBody>
      </p:sp>
      <p:sp>
        <p:nvSpPr>
          <p:cNvPr id="6" name="Rectangle 4"/>
          <p:cNvSpPr>
            <a:spLocks noGrp="1" noChangeArrowheads="1"/>
          </p:cNvSpPr>
          <p:nvPr>
            <p:ph type="dt" sz="half" idx="10"/>
          </p:nvPr>
        </p:nvSpPr>
        <p:spPr>
          <a:xfrm>
            <a:off x="457200" y="6243638"/>
            <a:ext cx="2133600" cy="457200"/>
          </a:xfrm>
        </p:spPr>
        <p:txBody>
          <a:bodyPr/>
          <a:lstStyle>
            <a:lvl1pPr>
              <a:defRPr/>
            </a:lvl1pPr>
          </a:lstStyle>
          <a:p>
            <a:pPr>
              <a:defRPr/>
            </a:pPr>
            <a:r>
              <a:rPr lang="en-US"/>
              <a:t>05/04/2025</a:t>
            </a:r>
            <a:endParaRPr lang="el-GR"/>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a:t>Kostas.Kloukinas@cern.ch</a:t>
            </a:r>
            <a:endParaRPr lang="el-GR"/>
          </a:p>
        </p:txBody>
      </p:sp>
      <p:sp>
        <p:nvSpPr>
          <p:cNvPr id="8" name="Rectangle 6"/>
          <p:cNvSpPr>
            <a:spLocks noGrp="1" noChangeArrowheads="1"/>
          </p:cNvSpPr>
          <p:nvPr>
            <p:ph type="sldNum" sz="quarter" idx="12"/>
          </p:nvPr>
        </p:nvSpPr>
        <p:spPr>
          <a:xfrm>
            <a:off x="6553200" y="6243638"/>
            <a:ext cx="2133600" cy="457200"/>
          </a:xfrm>
        </p:spPr>
        <p:txBody>
          <a:bodyPr/>
          <a:lstStyle>
            <a:lvl1pPr>
              <a:defRPr/>
            </a:lvl1pPr>
          </a:lstStyle>
          <a:p>
            <a:pPr>
              <a:defRPr/>
            </a:pPr>
            <a:fld id="{09B8D5F9-C652-874F-AB40-EFB0868EC604}" type="slidenum">
              <a:rPr lang="el-GR"/>
              <a:pPr>
                <a:defRPr/>
              </a:pPr>
              <a:t>‹#›</a:t>
            </a:fld>
            <a:endParaRPr lang="el-GR"/>
          </a:p>
        </p:txBody>
      </p:sp>
    </p:spTree>
  </p:cSld>
  <p:clrMapOvr>
    <a:masterClrMapping/>
  </p:clrMapOvr>
  <p:transition>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6" name="Rectangle 6"/>
          <p:cNvSpPr>
            <a:spLocks noGrp="1" noChangeArrowheads="1"/>
          </p:cNvSpPr>
          <p:nvPr>
            <p:ph type="sldNum" sz="quarter" idx="12"/>
          </p:nvPr>
        </p:nvSpPr>
        <p:spPr/>
        <p:txBody>
          <a:bodyPr/>
          <a:lstStyle>
            <a:lvl1pPr>
              <a:defRPr/>
            </a:lvl1pPr>
          </a:lstStyle>
          <a:p>
            <a:pPr>
              <a:defRPr/>
            </a:pPr>
            <a:fld id="{8ED683D7-92B9-B349-B215-59C46E79DBEF}" type="slidenum">
              <a:rPr lang="el-GR"/>
              <a:pPr>
                <a:defRPr/>
              </a:pPr>
              <a:t>‹#›</a:t>
            </a:fld>
            <a:endParaRPr lang="el-GR"/>
          </a:p>
        </p:txBody>
      </p:sp>
    </p:spTree>
  </p:cSld>
  <p:clrMapOvr>
    <a:masterClrMapping/>
  </p:clrMapOvr>
  <p:transition>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8913"/>
            <a:ext cx="2057400" cy="60483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88913"/>
            <a:ext cx="6019800" cy="60483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6" name="Rectangle 6"/>
          <p:cNvSpPr>
            <a:spLocks noGrp="1" noChangeArrowheads="1"/>
          </p:cNvSpPr>
          <p:nvPr>
            <p:ph type="sldNum" sz="quarter" idx="12"/>
          </p:nvPr>
        </p:nvSpPr>
        <p:spPr/>
        <p:txBody>
          <a:bodyPr/>
          <a:lstStyle>
            <a:lvl1pPr>
              <a:defRPr/>
            </a:lvl1pPr>
          </a:lstStyle>
          <a:p>
            <a:pPr>
              <a:defRPr/>
            </a:pPr>
            <a:fld id="{A731D85C-2EF8-A641-B5EF-72CD333D7647}" type="slidenum">
              <a:rPr lang="el-GR"/>
              <a:pPr>
                <a:defRPr/>
              </a:pPr>
              <a:t>‹#›</a:t>
            </a:fld>
            <a:endParaRPr lang="el-GR"/>
          </a:p>
        </p:txBody>
      </p:sp>
    </p:spTree>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6" name="Rectangle 6"/>
          <p:cNvSpPr>
            <a:spLocks noGrp="1" noChangeArrowheads="1"/>
          </p:cNvSpPr>
          <p:nvPr>
            <p:ph type="sldNum" sz="quarter" idx="12"/>
          </p:nvPr>
        </p:nvSpPr>
        <p:spPr/>
        <p:txBody>
          <a:bodyPr/>
          <a:lstStyle>
            <a:lvl1pPr>
              <a:defRPr/>
            </a:lvl1pPr>
          </a:lstStyle>
          <a:p>
            <a:pPr>
              <a:defRPr/>
            </a:pPr>
            <a:fld id="{392F6821-7E59-DB48-A2F8-258F6C867456}" type="slidenum">
              <a:rPr lang="el-GR"/>
              <a:pPr>
                <a:defRPr/>
              </a:pPr>
              <a:t>‹#›</a:t>
            </a:fld>
            <a:endParaRPr lang="el-GR"/>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5"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6" name="Rectangle 6"/>
          <p:cNvSpPr>
            <a:spLocks noGrp="1" noChangeArrowheads="1"/>
          </p:cNvSpPr>
          <p:nvPr>
            <p:ph type="sldNum" sz="quarter" idx="12"/>
          </p:nvPr>
        </p:nvSpPr>
        <p:spPr/>
        <p:txBody>
          <a:bodyPr/>
          <a:lstStyle>
            <a:lvl1pPr>
              <a:defRPr/>
            </a:lvl1pPr>
          </a:lstStyle>
          <a:p>
            <a:pPr>
              <a:defRPr/>
            </a:pPr>
            <a:fld id="{69D369E3-7A28-4540-BED0-E2FD679EE53E}" type="slidenum">
              <a:rPr lang="el-GR"/>
              <a:pPr>
                <a:defRPr/>
              </a:pPr>
              <a:t>‹#›</a:t>
            </a:fld>
            <a:endParaRPr lang="el-GR"/>
          </a:p>
        </p:txBody>
      </p:sp>
    </p:spTree>
  </p:cSld>
  <p:clrMapOvr>
    <a:masterClrMapping/>
  </p:clrMapOvr>
  <p:transition>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43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7" name="Rectangle 6"/>
          <p:cNvSpPr>
            <a:spLocks noGrp="1" noChangeArrowheads="1"/>
          </p:cNvSpPr>
          <p:nvPr>
            <p:ph type="sldNum" sz="quarter" idx="12"/>
          </p:nvPr>
        </p:nvSpPr>
        <p:spPr/>
        <p:txBody>
          <a:bodyPr/>
          <a:lstStyle>
            <a:lvl1pPr>
              <a:defRPr/>
            </a:lvl1pPr>
          </a:lstStyle>
          <a:p>
            <a:pPr>
              <a:defRPr/>
            </a:pPr>
            <a:fld id="{5FE77483-66ED-3943-B5E2-0552E678641F}" type="slidenum">
              <a:rPr lang="el-GR"/>
              <a:pPr>
                <a:defRPr/>
              </a:pPr>
              <a:t>‹#›</a:t>
            </a:fld>
            <a:endParaRPr lang="el-GR"/>
          </a:p>
        </p:txBody>
      </p:sp>
    </p:spTree>
  </p:cSld>
  <p:clrMapOvr>
    <a:masterClrMapping/>
  </p:clrMapOvr>
  <p:transition>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8"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9" name="Rectangle 6"/>
          <p:cNvSpPr>
            <a:spLocks noGrp="1" noChangeArrowheads="1"/>
          </p:cNvSpPr>
          <p:nvPr>
            <p:ph type="sldNum" sz="quarter" idx="12"/>
          </p:nvPr>
        </p:nvSpPr>
        <p:spPr/>
        <p:txBody>
          <a:bodyPr/>
          <a:lstStyle>
            <a:lvl1pPr>
              <a:defRPr/>
            </a:lvl1pPr>
          </a:lstStyle>
          <a:p>
            <a:pPr>
              <a:defRPr/>
            </a:pPr>
            <a:fld id="{CB34E121-220F-3D46-8C97-686A67DDEB4F}" type="slidenum">
              <a:rPr lang="el-GR"/>
              <a:pPr>
                <a:defRPr/>
              </a:pPr>
              <a:t>‹#›</a:t>
            </a:fld>
            <a:endParaRPr lang="el-GR"/>
          </a:p>
        </p:txBody>
      </p:sp>
    </p:spTree>
  </p:cSld>
  <p:clrMapOvr>
    <a:masterClrMapping/>
  </p:clrMapOvr>
  <p:transition>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4"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5" name="Rectangle 6"/>
          <p:cNvSpPr>
            <a:spLocks noGrp="1" noChangeArrowheads="1"/>
          </p:cNvSpPr>
          <p:nvPr>
            <p:ph type="sldNum" sz="quarter" idx="12"/>
          </p:nvPr>
        </p:nvSpPr>
        <p:spPr/>
        <p:txBody>
          <a:bodyPr/>
          <a:lstStyle>
            <a:lvl1pPr>
              <a:defRPr/>
            </a:lvl1pPr>
          </a:lstStyle>
          <a:p>
            <a:pPr>
              <a:defRPr/>
            </a:pPr>
            <a:fld id="{472E1154-9B90-3241-A829-A7F1D6FB46BD}" type="slidenum">
              <a:rPr lang="el-GR"/>
              <a:pPr>
                <a:defRPr/>
              </a:pPr>
              <a:t>‹#›</a:t>
            </a:fld>
            <a:endParaRPr lang="el-GR"/>
          </a:p>
        </p:txBody>
      </p:sp>
    </p:spTree>
  </p:cSld>
  <p:clrMapOvr>
    <a:masterClrMapping/>
  </p:clrMapOvr>
  <p:transition>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3"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4" name="Rectangle 6"/>
          <p:cNvSpPr>
            <a:spLocks noGrp="1" noChangeArrowheads="1"/>
          </p:cNvSpPr>
          <p:nvPr>
            <p:ph type="sldNum" sz="quarter" idx="12"/>
          </p:nvPr>
        </p:nvSpPr>
        <p:spPr/>
        <p:txBody>
          <a:bodyPr/>
          <a:lstStyle>
            <a:lvl1pPr>
              <a:defRPr/>
            </a:lvl1pPr>
          </a:lstStyle>
          <a:p>
            <a:pPr>
              <a:defRPr/>
            </a:pPr>
            <a:fld id="{6074E27F-BCC4-4149-8368-FA08DBF18A31}" type="slidenum">
              <a:rPr lang="el-GR"/>
              <a:pPr>
                <a:defRPr/>
              </a:pPr>
              <a:t>‹#›</a:t>
            </a:fld>
            <a:endParaRPr lang="el-GR"/>
          </a:p>
        </p:txBody>
      </p:sp>
    </p:spTree>
  </p:cSld>
  <p:clrMapOvr>
    <a:masterClrMapping/>
  </p:clrMapOvr>
  <p:transition>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7" name="Rectangle 6"/>
          <p:cNvSpPr>
            <a:spLocks noGrp="1" noChangeArrowheads="1"/>
          </p:cNvSpPr>
          <p:nvPr>
            <p:ph type="sldNum" sz="quarter" idx="12"/>
          </p:nvPr>
        </p:nvSpPr>
        <p:spPr/>
        <p:txBody>
          <a:bodyPr/>
          <a:lstStyle>
            <a:lvl1pPr>
              <a:defRPr/>
            </a:lvl1pPr>
          </a:lstStyle>
          <a:p>
            <a:pPr>
              <a:defRPr/>
            </a:pPr>
            <a:fld id="{3E399B5F-C5D0-DC44-A704-DD6F9874B37D}" type="slidenum">
              <a:rPr lang="el-GR"/>
              <a:pPr>
                <a:defRPr/>
              </a:pPr>
              <a:t>‹#›</a:t>
            </a:fld>
            <a:endParaRPr lang="el-GR"/>
          </a:p>
        </p:txBody>
      </p:sp>
    </p:spTree>
  </p:cSld>
  <p:clrMapOvr>
    <a:masterClrMapping/>
  </p:clrMapOvr>
  <p:transition>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r>
              <a:rPr lang="en-US"/>
              <a:t>05/04/2025</a:t>
            </a:r>
            <a:endParaRPr lang="el-GR"/>
          </a:p>
        </p:txBody>
      </p:sp>
      <p:sp>
        <p:nvSpPr>
          <p:cNvPr id="6" name="Rectangle 5"/>
          <p:cNvSpPr>
            <a:spLocks noGrp="1" noChangeArrowheads="1"/>
          </p:cNvSpPr>
          <p:nvPr>
            <p:ph type="ftr" sz="quarter" idx="11"/>
          </p:nvPr>
        </p:nvSpPr>
        <p:spPr/>
        <p:txBody>
          <a:bodyPr/>
          <a:lstStyle>
            <a:lvl1pPr>
              <a:defRPr/>
            </a:lvl1pPr>
          </a:lstStyle>
          <a:p>
            <a:pPr>
              <a:defRPr/>
            </a:pPr>
            <a:r>
              <a:rPr lang="en-US"/>
              <a:t>Kostas.Kloukinas@cern.ch</a:t>
            </a:r>
            <a:endParaRPr lang="el-GR"/>
          </a:p>
        </p:txBody>
      </p:sp>
      <p:sp>
        <p:nvSpPr>
          <p:cNvPr id="7" name="Rectangle 6"/>
          <p:cNvSpPr>
            <a:spLocks noGrp="1" noChangeArrowheads="1"/>
          </p:cNvSpPr>
          <p:nvPr>
            <p:ph type="sldNum" sz="quarter" idx="12"/>
          </p:nvPr>
        </p:nvSpPr>
        <p:spPr/>
        <p:txBody>
          <a:bodyPr/>
          <a:lstStyle>
            <a:lvl1pPr>
              <a:defRPr/>
            </a:lvl1pPr>
          </a:lstStyle>
          <a:p>
            <a:pPr>
              <a:defRPr/>
            </a:pPr>
            <a:fld id="{00E32026-0CA4-044C-9BF3-B61F38BD20FA}" type="slidenum">
              <a:rPr lang="el-GR"/>
              <a:pPr>
                <a:defRPr/>
              </a:pPr>
              <a:t>‹#›</a:t>
            </a:fld>
            <a:endParaRPr lang="el-GR"/>
          </a:p>
        </p:txBody>
      </p:sp>
    </p:spTree>
  </p:cSld>
  <p:clrMapOvr>
    <a:masterClrMapping/>
  </p:clrMapOvr>
  <p:transition>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28688" y="188913"/>
            <a:ext cx="7715250" cy="719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ClicktoeditMastertitlestyle</a:t>
            </a:r>
          </a:p>
        </p:txBody>
      </p:sp>
      <p:sp>
        <p:nvSpPr>
          <p:cNvPr id="1027" name="Rectangle 3"/>
          <p:cNvSpPr>
            <a:spLocks noGrp="1" noChangeArrowheads="1"/>
          </p:cNvSpPr>
          <p:nvPr>
            <p:ph type="body" idx="1"/>
          </p:nvPr>
        </p:nvSpPr>
        <p:spPr bwMode="auto">
          <a:xfrm>
            <a:off x="457200" y="1484313"/>
            <a:ext cx="8229600"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ClicktoeditMastertextstyles</a:t>
            </a:r>
          </a:p>
          <a:p>
            <a:pPr lvl="1"/>
            <a:r>
              <a:rPr lang="el-GR"/>
              <a:t>Secondlevel</a:t>
            </a:r>
          </a:p>
          <a:p>
            <a:pPr lvl="2"/>
            <a:r>
              <a:rPr lang="el-GR"/>
              <a:t>Thirdlevel</a:t>
            </a:r>
          </a:p>
          <a:p>
            <a:pPr lvl="3"/>
            <a:r>
              <a:rPr lang="el-GR"/>
              <a:t>Fourthlevel</a:t>
            </a:r>
          </a:p>
          <a:p>
            <a:pPr lvl="4"/>
            <a:r>
              <a:rPr lang="el-GR"/>
              <a:t>Fifthlevel</a:t>
            </a:r>
          </a:p>
        </p:txBody>
      </p:sp>
      <p:sp>
        <p:nvSpPr>
          <p:cNvPr id="12292" name="Rectangle 4"/>
          <p:cNvSpPr>
            <a:spLocks noGrp="1" noChangeArrowheads="1"/>
          </p:cNvSpPr>
          <p:nvPr>
            <p:ph type="dt" sz="half" idx="2"/>
          </p:nvPr>
        </p:nvSpPr>
        <p:spPr bwMode="auto">
          <a:xfrm>
            <a:off x="457200" y="6254750"/>
            <a:ext cx="2133600" cy="312738"/>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defRPr sz="1200">
                <a:solidFill>
                  <a:srgbClr val="006699"/>
                </a:solidFill>
                <a:latin typeface="Garamond" charset="0"/>
              </a:defRPr>
            </a:lvl1pPr>
          </a:lstStyle>
          <a:p>
            <a:pPr>
              <a:defRPr/>
            </a:pPr>
            <a:r>
              <a:rPr lang="en-US"/>
              <a:t>05/04/2025</a:t>
            </a:r>
            <a:endParaRPr lang="el-GR"/>
          </a:p>
        </p:txBody>
      </p:sp>
      <p:sp>
        <p:nvSpPr>
          <p:cNvPr id="12293" name="Rectangle 5"/>
          <p:cNvSpPr>
            <a:spLocks noGrp="1" noChangeArrowheads="1"/>
          </p:cNvSpPr>
          <p:nvPr>
            <p:ph type="ftr" sz="quarter" idx="3"/>
          </p:nvPr>
        </p:nvSpPr>
        <p:spPr bwMode="auto">
          <a:xfrm>
            <a:off x="3124200" y="6326188"/>
            <a:ext cx="2895600" cy="246062"/>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ctr">
              <a:defRPr sz="1200">
                <a:solidFill>
                  <a:srgbClr val="006699"/>
                </a:solidFill>
                <a:latin typeface="Garamond" charset="0"/>
              </a:defRPr>
            </a:lvl1pPr>
          </a:lstStyle>
          <a:p>
            <a:pPr>
              <a:defRPr/>
            </a:pPr>
            <a:r>
              <a:rPr lang="en-US"/>
              <a:t>Kostas.Kloukinas@cern.ch</a:t>
            </a:r>
            <a:endParaRPr lang="el-GR" sz="1000"/>
          </a:p>
        </p:txBody>
      </p:sp>
      <p:sp>
        <p:nvSpPr>
          <p:cNvPr id="12294" name="Rectangle 6"/>
          <p:cNvSpPr>
            <a:spLocks noGrp="1" noChangeArrowheads="1"/>
          </p:cNvSpPr>
          <p:nvPr>
            <p:ph type="sldNum" sz="quarter" idx="4"/>
          </p:nvPr>
        </p:nvSpPr>
        <p:spPr bwMode="auto">
          <a:xfrm>
            <a:off x="6553200" y="6326188"/>
            <a:ext cx="2133600" cy="241300"/>
          </a:xfrm>
          <a:prstGeom prst="rect">
            <a:avLst/>
          </a:prstGeom>
          <a:noFill/>
          <a:ln w="9525">
            <a:noFill/>
            <a:miter lim="800000"/>
            <a:headEnd/>
            <a:tailEnd/>
          </a:ln>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b" anchorCtr="0" compatLnSpc="1">
            <a:prstTxWarp prst="textNoShape">
              <a:avLst/>
            </a:prstTxWarp>
          </a:bodyPr>
          <a:lstStyle>
            <a:lvl1pPr algn="r">
              <a:defRPr sz="1200">
                <a:solidFill>
                  <a:srgbClr val="006699"/>
                </a:solidFill>
                <a:latin typeface="Garamond" charset="0"/>
              </a:defRPr>
            </a:lvl1pPr>
          </a:lstStyle>
          <a:p>
            <a:pPr>
              <a:defRPr/>
            </a:pPr>
            <a:fld id="{FEE37434-376F-4D47-8D1D-DB0B48084D40}" type="slidenum">
              <a:rPr lang="el-GR"/>
              <a:pPr>
                <a:defRPr/>
              </a:pPr>
              <a:t>‹#›</a:t>
            </a:fld>
            <a:endParaRPr lang="el-GR"/>
          </a:p>
        </p:txBody>
      </p:sp>
      <p:pic>
        <p:nvPicPr>
          <p:cNvPr id="2" name="Picture 2" descr="C:\Documents and Settings\kostas\My Documents\My Documents\My Work\CERN outreach material\CERNlogo\Logo_CERN.gif"/>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142869" y="142852"/>
            <a:ext cx="714355" cy="714355"/>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cxnSp>
        <p:nvCxnSpPr>
          <p:cNvPr id="12" name="Straight Connector 11"/>
          <p:cNvCxnSpPr/>
          <p:nvPr userDrawn="1"/>
        </p:nvCxnSpPr>
        <p:spPr>
          <a:xfrm>
            <a:off x="428625" y="927100"/>
            <a:ext cx="835818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428625" y="6302375"/>
            <a:ext cx="8358188" cy="1588"/>
          </a:xfrm>
          <a:prstGeom prst="line">
            <a:avLst/>
          </a:prstGeom>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ransition>
    <p:pull dir="d"/>
  </p:transition>
  <p:hf hdr="0"/>
  <p:txStyles>
    <p:title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charset="2"/>
        <a:buChar char="n"/>
        <a:defRPr sz="3000">
          <a:solidFill>
            <a:srgbClr val="003366"/>
          </a:solidFill>
          <a:latin typeface="+mn-lt"/>
          <a:ea typeface="ＭＳ Ｐゴシック" pitchFamily="-109" charset="-128"/>
          <a:cs typeface="ＭＳ Ｐゴシック" pitchFamily="-109"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rgbClr val="003366"/>
          </a:solidFill>
          <a:latin typeface="+mn-lt"/>
          <a:ea typeface="ＭＳ Ｐゴシック" pitchFamily="-109"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rgbClr val="003366"/>
          </a:solidFill>
          <a:latin typeface="+mn-lt"/>
          <a:ea typeface="ＭＳ Ｐゴシック" pitchFamily="-109"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rgbClr val="003366"/>
          </a:solidFill>
          <a:latin typeface="+mn-lt"/>
          <a:ea typeface="ＭＳ Ｐゴシック" pitchFamily="-109"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rgbClr val="003366"/>
          </a:solidFill>
          <a:latin typeface="+mn-lt"/>
          <a:ea typeface="ＭＳ Ｐゴシック" pitchFamily="-109"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6.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1110.png"/></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JPG"/><Relationship Id="rId4" Type="http://schemas.openxmlformats.org/officeDocument/2006/relationships/image" Target="../media/image47.tiff"/></Relationships>
</file>

<file path=ppt/slides/_rels/slide28.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8.png"/><Relationship Id="rId2" Type="http://schemas.openxmlformats.org/officeDocument/2006/relationships/image" Target="../media/image54.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7.png"/><Relationship Id="rId4" Type="http://schemas.openxmlformats.org/officeDocument/2006/relationships/image" Target="../media/image56.jpg"/></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emf"/></Relationships>
</file>

<file path=ppt/slides/_rels/slide31.xml.rels><?xml version="1.0" encoding="UTF-8" standalone="yes"?>
<Relationships xmlns="http://schemas.openxmlformats.org/package/2006/relationships"><Relationship Id="rId3" Type="http://schemas.openxmlformats.org/officeDocument/2006/relationships/image" Target="../media/image63.jpg"/><Relationship Id="rId7" Type="http://schemas.openxmlformats.org/officeDocument/2006/relationships/image" Target="../media/image67.jpe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jpg"/><Relationship Id="rId5" Type="http://schemas.openxmlformats.org/officeDocument/2006/relationships/image" Target="../media/image65.jpg"/><Relationship Id="rId4" Type="http://schemas.openxmlformats.org/officeDocument/2006/relationships/image" Target="../media/image64.jpg"/></Relationships>
</file>

<file path=ppt/slides/_rels/slide3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3" Type="http://schemas.openxmlformats.org/officeDocument/2006/relationships/image" Target="../media/image71.png"/><Relationship Id="rId7" Type="http://schemas.openxmlformats.org/officeDocument/2006/relationships/image" Target="../media/image75.jpg"/><Relationship Id="rId12" Type="http://schemas.openxmlformats.org/officeDocument/2006/relationships/image" Target="../media/image80.sv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74.gif"/><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svg"/></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87.gif"/><Relationship Id="rId2" Type="http://schemas.openxmlformats.org/officeDocument/2006/relationships/image" Target="../media/image86.png"/><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gif"/></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6.xml"/><Relationship Id="rId4" Type="http://schemas.openxmlformats.org/officeDocument/2006/relationships/image" Target="../media/image92.jpeg"/></Relationships>
</file>

<file path=ppt/slides/_rels/slide41.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en.wikipedia.org/wiki/Gordon_Moore" TargetMode="External"/><Relationship Id="rId2" Type="http://schemas.openxmlformats.org/officeDocument/2006/relationships/image" Target="../media/image94.png"/><Relationship Id="rId1" Type="http://schemas.openxmlformats.org/officeDocument/2006/relationships/slideLayout" Target="../slideLayouts/slideLayout2.xml"/><Relationship Id="rId5" Type="http://schemas.openxmlformats.org/officeDocument/2006/relationships/hyperlink" Target="https://en.wikipedia.org/wiki/Intel" TargetMode="External"/><Relationship Id="rId4" Type="http://schemas.openxmlformats.org/officeDocument/2006/relationships/hyperlink" Target="https://en.wikipedia.org/wiki/Fairchild_Semiconductor"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105.jpeg"/><Relationship Id="rId5" Type="http://schemas.openxmlformats.org/officeDocument/2006/relationships/image" Target="../media/image104.jpg"/><Relationship Id="rId4" Type="http://schemas.openxmlformats.org/officeDocument/2006/relationships/image" Target="../media/image103.jpeg"/></Relationships>
</file>

<file path=ppt/slides/_rels/slide47.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jpg"/><Relationship Id="rId1" Type="http://schemas.openxmlformats.org/officeDocument/2006/relationships/slideLayout" Target="../slideLayouts/slideLayout2.xml"/><Relationship Id="rId4" Type="http://schemas.openxmlformats.org/officeDocument/2006/relationships/image" Target="../media/image109.jpg"/></Relationships>
</file>

<file path=ppt/slides/_rels/slide4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semiconductors.org/despite-short-term-cyclical-downturn-global-semiconductor-markets-long-term-outlook-is-strong/#_ftnref1" TargetMode="External"/><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hyperlink" Target="https://www.mckinsey.com/industries/semiconductors/our-insights/the-semiconductor-decade-a-trillion-dollar-industry"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4" Type="http://schemas.openxmlformats.org/officeDocument/2006/relationships/image" Target="../media/image114.jpeg"/></Relationships>
</file>

<file path=ppt/slides/_rels/slide52.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noFill/>
        </p:spPr>
        <p:txBody>
          <a:bodyPr/>
          <a:lstStyle/>
          <a:p>
            <a:pPr eaLnBrk="1" hangingPunct="1">
              <a:defRPr/>
            </a:pPr>
            <a:r>
              <a:rPr lang="el-GR" sz="4000" dirty="0">
                <a:ea typeface="ＭＳ Ｐゴシック" charset="-128"/>
                <a:cs typeface="ＭＳ Ｐゴシック" charset="-128"/>
              </a:rPr>
              <a:t>Ηλεκτρονικά συστήματα λήψης δεδομένων στα Πειράματα </a:t>
            </a:r>
            <a:br>
              <a:rPr lang="en-US" sz="4000" dirty="0">
                <a:ea typeface="ＭＳ Ｐゴシック" charset="-128"/>
                <a:cs typeface="ＭＳ Ｐゴシック" charset="-128"/>
              </a:rPr>
            </a:br>
            <a:r>
              <a:rPr lang="el-GR" sz="4400" dirty="0">
                <a:ea typeface="ＭＳ Ｐゴシック" charset="-128"/>
                <a:cs typeface="ＭＳ Ｐゴシック" charset="-128"/>
              </a:rPr>
              <a:t>Φυσικής Υψηλών Ενεργειών  </a:t>
            </a:r>
            <a:br>
              <a:rPr lang="en-US" sz="2800" dirty="0">
                <a:ea typeface="ＭＳ Ｐゴシック" charset="-128"/>
                <a:cs typeface="ＭＳ Ｐゴシック" charset="-128"/>
              </a:rPr>
            </a:br>
            <a:endParaRPr lang="el-GR" sz="4400" i="1" dirty="0">
              <a:solidFill>
                <a:srgbClr val="CC3300"/>
              </a:solidFill>
              <a:ea typeface="ＭＳ Ｐゴシック" charset="-128"/>
              <a:cs typeface="ＭＳ Ｐゴシック" charset="-128"/>
            </a:endParaRPr>
          </a:p>
        </p:txBody>
      </p:sp>
      <p:sp>
        <p:nvSpPr>
          <p:cNvPr id="4" name="Subtitle 3"/>
          <p:cNvSpPr>
            <a:spLocks noGrp="1"/>
          </p:cNvSpPr>
          <p:nvPr>
            <p:ph type="subTitle" idx="1"/>
          </p:nvPr>
        </p:nvSpPr>
        <p:spPr>
          <a:xfrm>
            <a:off x="1981200" y="3962400"/>
            <a:ext cx="6553200" cy="1905000"/>
          </a:xfrm>
          <a:noFill/>
        </p:spPr>
        <p:txBody>
          <a:bodyPr/>
          <a:lstStyle/>
          <a:p>
            <a:pPr eaLnBrk="1" hangingPunct="1">
              <a:buFont typeface="Wingdings" charset="2"/>
              <a:buNone/>
              <a:defRPr/>
            </a:pPr>
            <a:endParaRPr lang="en-US" sz="1600" dirty="0">
              <a:ea typeface="ＭＳ Ｐゴシック" charset="-128"/>
              <a:cs typeface="ＭＳ Ｐゴシック" charset="-128"/>
            </a:endParaRPr>
          </a:p>
          <a:p>
            <a:pPr eaLnBrk="1" hangingPunct="1">
              <a:buFont typeface="Wingdings" charset="2"/>
              <a:buNone/>
              <a:defRPr/>
            </a:pPr>
            <a:r>
              <a:rPr lang="en-US" sz="1600" dirty="0">
                <a:ea typeface="ＭＳ Ｐゴシック" charset="-128"/>
                <a:cs typeface="ＭＳ Ｐゴシック" charset="-128"/>
              </a:rPr>
              <a:t>Kostas Kloukinas</a:t>
            </a:r>
          </a:p>
          <a:p>
            <a:pPr eaLnBrk="1" hangingPunct="1">
              <a:buFont typeface="Wingdings" charset="2"/>
              <a:buNone/>
              <a:defRPr/>
            </a:pPr>
            <a:r>
              <a:rPr lang="en-US" sz="1200" dirty="0">
                <a:ea typeface="ＭＳ Ｐゴシック" charset="-128"/>
                <a:cs typeface="ＭＳ Ｐゴシック" charset="-128"/>
              </a:rPr>
              <a:t>CERN</a:t>
            </a:r>
          </a:p>
          <a:p>
            <a:pPr eaLnBrk="1" hangingPunct="1">
              <a:buFont typeface="Wingdings" charset="2"/>
              <a:buNone/>
              <a:defRPr/>
            </a:pPr>
            <a:r>
              <a:rPr lang="en-US" sz="1200" dirty="0">
                <a:ea typeface="ＭＳ Ｐゴシック" charset="-128"/>
                <a:cs typeface="ＭＳ Ｐゴシック" charset="-128"/>
              </a:rPr>
              <a:t>Electronics System for Experiments group</a:t>
            </a:r>
          </a:p>
          <a:p>
            <a:pPr eaLnBrk="1" hangingPunct="1">
              <a:buFont typeface="Wingdings" charset="2"/>
              <a:buNone/>
              <a:defRPr/>
            </a:pPr>
            <a:r>
              <a:rPr lang="en-US" sz="1200" dirty="0">
                <a:ea typeface="ＭＳ Ｐゴシック" charset="-128"/>
                <a:cs typeface="ＭＳ Ｐゴシック" charset="-128"/>
              </a:rPr>
              <a:t>Microelectronics section</a:t>
            </a:r>
            <a:endParaRPr lang="en-US" sz="1600" dirty="0">
              <a:ea typeface="ＭＳ Ｐゴシック" charset="-128"/>
              <a:cs typeface="ＭＳ Ｐゴシック" charset="-128"/>
            </a:endParaRPr>
          </a:p>
        </p:txBody>
      </p:sp>
    </p:spTree>
  </p:cSld>
  <p:clrMapOvr>
    <a:masterClrMapping/>
  </p:clrMapOvr>
  <p:transition>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4899C-4118-CEC9-4F62-E7ACD7608A37}"/>
              </a:ext>
            </a:extLst>
          </p:cNvPr>
          <p:cNvSpPr>
            <a:spLocks noGrp="1"/>
          </p:cNvSpPr>
          <p:nvPr>
            <p:ph type="title"/>
          </p:nvPr>
        </p:nvSpPr>
        <p:spPr>
          <a:xfrm>
            <a:off x="928688" y="188913"/>
            <a:ext cx="8107808" cy="719137"/>
          </a:xfrm>
        </p:spPr>
        <p:txBody>
          <a:bodyPr/>
          <a:lstStyle/>
          <a:p>
            <a:r>
              <a:rPr lang="en-US" sz="4000" dirty="0"/>
              <a:t>ASICs </a:t>
            </a:r>
            <a:r>
              <a:rPr lang="el-GR" sz="4000" dirty="0"/>
              <a:t>στη Φυσική Υψηλών Ενεργειών</a:t>
            </a:r>
            <a:endParaRPr lang="en-US" sz="4000" dirty="0"/>
          </a:p>
        </p:txBody>
      </p:sp>
      <p:sp>
        <p:nvSpPr>
          <p:cNvPr id="3" name="Content Placeholder 2">
            <a:extLst>
              <a:ext uri="{FF2B5EF4-FFF2-40B4-BE49-F238E27FC236}">
                <a16:creationId xmlns:a16="http://schemas.microsoft.com/office/drawing/2014/main" id="{FB72A014-3315-1EBC-740B-4FB72B98130C}"/>
              </a:ext>
            </a:extLst>
          </p:cNvPr>
          <p:cNvSpPr>
            <a:spLocks noGrp="1"/>
          </p:cNvSpPr>
          <p:nvPr>
            <p:ph idx="1"/>
          </p:nvPr>
        </p:nvSpPr>
        <p:spPr>
          <a:xfrm>
            <a:off x="476548" y="1253454"/>
            <a:ext cx="8229600" cy="4752975"/>
          </a:xfrm>
        </p:spPr>
        <p:txBody>
          <a:bodyPr/>
          <a:lstStyle/>
          <a:p>
            <a:r>
              <a:rPr lang="en-US" sz="2000" dirty="0"/>
              <a:t>ASIC Application-Specific Integrated Circuits</a:t>
            </a:r>
            <a:br>
              <a:rPr lang="en-US" sz="2000" dirty="0"/>
            </a:br>
            <a:r>
              <a:rPr lang="el-GR" sz="2000" dirty="0"/>
              <a:t>	 </a:t>
            </a:r>
            <a:r>
              <a:rPr lang="el-GR" sz="1800" dirty="0"/>
              <a:t>Ολοκληρωμένα Κυκλώματα εξειδικευμένης εφαρμογής</a:t>
            </a:r>
            <a:endParaRPr lang="el-GR" sz="1600" dirty="0"/>
          </a:p>
          <a:p>
            <a:endParaRPr lang="el-GR" sz="1600" dirty="0"/>
          </a:p>
          <a:p>
            <a:r>
              <a:rPr lang="el-GR" sz="2000" dirty="0"/>
              <a:t>Ιδιαίτερα εξειδικευμένες λειτουργίες</a:t>
            </a:r>
          </a:p>
          <a:p>
            <a:pPr lvl="1"/>
            <a:r>
              <a:rPr lang="el-GR" sz="1600" dirty="0"/>
              <a:t>Ειδικές τεχνικές επεξεργασίας σήματος</a:t>
            </a:r>
          </a:p>
          <a:p>
            <a:pPr lvl="1"/>
            <a:r>
              <a:rPr lang="el-GR" sz="1600" dirty="0"/>
              <a:t>Υψηλή ανάλυση και μεγάλο δυναμικό εύρος</a:t>
            </a:r>
            <a:endParaRPr lang="en-US" sz="1600" dirty="0"/>
          </a:p>
          <a:p>
            <a:pPr lvl="1"/>
            <a:endParaRPr lang="el-GR" sz="1800" dirty="0"/>
          </a:p>
          <a:p>
            <a:r>
              <a:rPr lang="el-GR" sz="2000" dirty="0"/>
              <a:t>Πολύ μεγάλος αριθμός καναλιών ανάγνωσης</a:t>
            </a:r>
            <a:endParaRPr lang="en-US" sz="2000" dirty="0"/>
          </a:p>
          <a:p>
            <a:pPr lvl="1"/>
            <a:r>
              <a:rPr lang="el-GR" sz="1600" dirty="0"/>
              <a:t>Χαμηλή κατανάλωση ενέργειας</a:t>
            </a:r>
          </a:p>
          <a:p>
            <a:pPr lvl="1"/>
            <a:endParaRPr lang="en-US" sz="1800" dirty="0"/>
          </a:p>
          <a:p>
            <a:r>
              <a:rPr lang="el-GR" sz="2000" dirty="0"/>
              <a:t>Περιβάλλον έντονης σωματιδιακής ακτινοβολίας</a:t>
            </a:r>
            <a:endParaRPr lang="en-US" sz="2000" dirty="0"/>
          </a:p>
          <a:p>
            <a:pPr lvl="1"/>
            <a:r>
              <a:rPr lang="en-US" sz="1600" dirty="0"/>
              <a:t>TID (Total Ionizing Dose) of 500 </a:t>
            </a:r>
            <a:r>
              <a:rPr lang="en-US" sz="1600" dirty="0" err="1"/>
              <a:t>Mrads</a:t>
            </a:r>
            <a:r>
              <a:rPr lang="en-US" sz="1600" dirty="0"/>
              <a:t> up to 1 Grad </a:t>
            </a:r>
          </a:p>
          <a:p>
            <a:pPr lvl="2"/>
            <a:r>
              <a:rPr lang="en-US" sz="1400" dirty="0"/>
              <a:t>Space applications requirements: up to 200 </a:t>
            </a:r>
            <a:r>
              <a:rPr lang="en-US" sz="1400" dirty="0" err="1"/>
              <a:t>Krads</a:t>
            </a:r>
            <a:r>
              <a:rPr lang="en-US" sz="1400" dirty="0"/>
              <a:t> </a:t>
            </a:r>
          </a:p>
          <a:p>
            <a:pPr lvl="1"/>
            <a:r>
              <a:rPr lang="en-US" sz="1600" dirty="0"/>
              <a:t>SEE (Single Event Effects) </a:t>
            </a:r>
          </a:p>
          <a:p>
            <a:pPr lvl="2"/>
            <a:r>
              <a:rPr lang="en-US" sz="1400" dirty="0"/>
              <a:t>Particle fluence ~10</a:t>
            </a:r>
            <a:r>
              <a:rPr lang="en-US" sz="1400" baseline="30000" dirty="0"/>
              <a:t>15</a:t>
            </a:r>
            <a:r>
              <a:rPr lang="en-US" sz="1400" dirty="0"/>
              <a:t> cm</a:t>
            </a:r>
            <a:r>
              <a:rPr lang="en-US" sz="1400" baseline="30000" dirty="0"/>
              <a:t>-2</a:t>
            </a:r>
            <a:r>
              <a:rPr lang="en-US" sz="1400" dirty="0"/>
              <a:t> (inner tracker layers)</a:t>
            </a:r>
            <a:endParaRPr lang="en-US" sz="2000" dirty="0"/>
          </a:p>
        </p:txBody>
      </p:sp>
      <p:sp>
        <p:nvSpPr>
          <p:cNvPr id="4" name="Date Placeholder 3">
            <a:extLst>
              <a:ext uri="{FF2B5EF4-FFF2-40B4-BE49-F238E27FC236}">
                <a16:creationId xmlns:a16="http://schemas.microsoft.com/office/drawing/2014/main" id="{B1EE1982-F03C-C5BF-38D1-6BFA6027A442}"/>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DEFE957E-EB50-CF1C-47CB-2BA3EAC1AA5B}"/>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89AED5BC-136B-FD2B-F2C4-A8F9C0315416}"/>
              </a:ext>
            </a:extLst>
          </p:cNvPr>
          <p:cNvSpPr>
            <a:spLocks noGrp="1"/>
          </p:cNvSpPr>
          <p:nvPr>
            <p:ph type="sldNum" sz="quarter" idx="12"/>
          </p:nvPr>
        </p:nvSpPr>
        <p:spPr/>
        <p:txBody>
          <a:bodyPr/>
          <a:lstStyle/>
          <a:p>
            <a:pPr>
              <a:defRPr/>
            </a:pPr>
            <a:fld id="{392F6821-7E59-DB48-A2F8-258F6C867456}" type="slidenum">
              <a:rPr lang="el-GR" smtClean="0"/>
              <a:pPr>
                <a:defRPr/>
              </a:pPr>
              <a:t>10</a:t>
            </a:fld>
            <a:endParaRPr lang="el-GR"/>
          </a:p>
        </p:txBody>
      </p:sp>
    </p:spTree>
    <p:extLst>
      <p:ext uri="{BB962C8B-B14F-4D97-AF65-F5344CB8AC3E}">
        <p14:creationId xmlns:p14="http://schemas.microsoft.com/office/powerpoint/2010/main" val="565092486"/>
      </p:ext>
    </p:extLst>
  </p:cSld>
  <p:clrMapOvr>
    <a:masterClrMapping/>
  </p:clrMapOvr>
  <p:transition>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D2DB9-A24F-481C-AEC9-09A072889823}"/>
              </a:ext>
            </a:extLst>
          </p:cNvPr>
          <p:cNvSpPr>
            <a:spLocks noGrp="1"/>
          </p:cNvSpPr>
          <p:nvPr>
            <p:ph type="title"/>
          </p:nvPr>
        </p:nvSpPr>
        <p:spPr/>
        <p:txBody>
          <a:bodyPr/>
          <a:lstStyle/>
          <a:p>
            <a:r>
              <a:rPr lang="en-FR" dirty="0"/>
              <a:t>Silicon Strip Detector electronics</a:t>
            </a:r>
          </a:p>
        </p:txBody>
      </p:sp>
      <p:sp>
        <p:nvSpPr>
          <p:cNvPr id="3" name="Date Placeholder 2">
            <a:extLst>
              <a:ext uri="{FF2B5EF4-FFF2-40B4-BE49-F238E27FC236}">
                <a16:creationId xmlns:a16="http://schemas.microsoft.com/office/drawing/2014/main" id="{47B81C19-75CF-5D04-0CCB-A5BCCADF7AEB}"/>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BADD516D-ABC8-07A0-5A39-BF5B23B04212}"/>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79968BFE-9CA4-148E-E8BB-6076DCF6B3A7}"/>
              </a:ext>
            </a:extLst>
          </p:cNvPr>
          <p:cNvSpPr>
            <a:spLocks noGrp="1"/>
          </p:cNvSpPr>
          <p:nvPr>
            <p:ph type="sldNum" sz="quarter" idx="12"/>
          </p:nvPr>
        </p:nvSpPr>
        <p:spPr/>
        <p:txBody>
          <a:bodyPr/>
          <a:lstStyle/>
          <a:p>
            <a:pPr>
              <a:defRPr/>
            </a:pPr>
            <a:fld id="{472E1154-9B90-3241-A829-A7F1D6FB46BD}" type="slidenum">
              <a:rPr lang="el-GR" smtClean="0"/>
              <a:pPr>
                <a:defRPr/>
              </a:pPr>
              <a:t>11</a:t>
            </a:fld>
            <a:endParaRPr lang="el-GR"/>
          </a:p>
        </p:txBody>
      </p:sp>
      <p:pic>
        <p:nvPicPr>
          <p:cNvPr id="7" name="Picture 6" descr="Diagram of a structure with arrows and text&#10;&#10;Description automatically generated with medium confidence">
            <a:extLst>
              <a:ext uri="{FF2B5EF4-FFF2-40B4-BE49-F238E27FC236}">
                <a16:creationId xmlns:a16="http://schemas.microsoft.com/office/drawing/2014/main" id="{3E7E3857-B03B-D09E-666F-EEF93A7874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868632"/>
            <a:ext cx="2380498" cy="1684660"/>
          </a:xfrm>
          <a:prstGeom prst="rect">
            <a:avLst/>
          </a:prstGeom>
        </p:spPr>
      </p:pic>
      <p:pic>
        <p:nvPicPr>
          <p:cNvPr id="8" name="Content Placeholder 6" descr="Preshower micromodule.jpg">
            <a:extLst>
              <a:ext uri="{FF2B5EF4-FFF2-40B4-BE49-F238E27FC236}">
                <a16:creationId xmlns:a16="http://schemas.microsoft.com/office/drawing/2014/main" id="{3D38549E-5D74-8778-01D5-91F1BCB83643}"/>
              </a:ext>
            </a:extLst>
          </p:cNvPr>
          <p:cNvPicPr>
            <a:picLocks noChangeAspect="1"/>
          </p:cNvPicPr>
          <p:nvPr/>
        </p:nvPicPr>
        <p:blipFill>
          <a:blip r:embed="rId3" cstate="screen">
            <a:extLst>
              <a:ext uri="{28A0092B-C50C-407E-A947-70E740481C1C}">
                <a14:useLocalDpi xmlns:a14="http://schemas.microsoft.com/office/drawing/2010/main"/>
              </a:ext>
            </a:extLst>
          </a:blip>
          <a:srcRect t="-1042" b="-1042"/>
          <a:stretch>
            <a:fillRect/>
          </a:stretch>
        </p:blipFill>
        <p:spPr>
          <a:xfrm>
            <a:off x="308926" y="1380515"/>
            <a:ext cx="2527569" cy="1459787"/>
          </a:xfrm>
          <a:prstGeom prst="rect">
            <a:avLst/>
          </a:prstGeom>
        </p:spPr>
      </p:pic>
      <p:sp>
        <p:nvSpPr>
          <p:cNvPr id="10" name="Triangle 9">
            <a:extLst>
              <a:ext uri="{FF2B5EF4-FFF2-40B4-BE49-F238E27FC236}">
                <a16:creationId xmlns:a16="http://schemas.microsoft.com/office/drawing/2014/main" id="{6FA5C7E6-B6B1-F649-89CF-032529A46580}"/>
              </a:ext>
            </a:extLst>
          </p:cNvPr>
          <p:cNvSpPr/>
          <p:nvPr/>
        </p:nvSpPr>
        <p:spPr>
          <a:xfrm rot="5400000">
            <a:off x="3142419" y="2809811"/>
            <a:ext cx="576064" cy="504056"/>
          </a:xfrm>
          <a:prstGeom prst="triangle">
            <a:avLst/>
          </a:prstGeom>
          <a:solidFill>
            <a:schemeClr val="tx2">
              <a:lumMod val="60000"/>
              <a:lumOff val="4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1" name="Freeform 10">
            <a:extLst>
              <a:ext uri="{FF2B5EF4-FFF2-40B4-BE49-F238E27FC236}">
                <a16:creationId xmlns:a16="http://schemas.microsoft.com/office/drawing/2014/main" id="{1E26455B-3868-58FE-B2E9-76206FCB0D88}"/>
              </a:ext>
            </a:extLst>
          </p:cNvPr>
          <p:cNvSpPr/>
          <p:nvPr/>
        </p:nvSpPr>
        <p:spPr>
          <a:xfrm>
            <a:off x="3228069" y="3025835"/>
            <a:ext cx="202382" cy="183503"/>
          </a:xfrm>
          <a:custGeom>
            <a:avLst/>
            <a:gdLst>
              <a:gd name="connsiteX0" fmla="*/ 0 w 389759"/>
              <a:gd name="connsiteY0" fmla="*/ 0 h 441642"/>
              <a:gd name="connsiteX1" fmla="*/ 136187 w 389759"/>
              <a:gd name="connsiteY1" fmla="*/ 440988 h 441642"/>
              <a:gd name="connsiteX2" fmla="*/ 214009 w 389759"/>
              <a:gd name="connsiteY2" fmla="*/ 97277 h 441642"/>
              <a:gd name="connsiteX3" fmla="*/ 376136 w 389759"/>
              <a:gd name="connsiteY3" fmla="*/ 19456 h 441642"/>
              <a:gd name="connsiteX4" fmla="*/ 369651 w 389759"/>
              <a:gd name="connsiteY4" fmla="*/ 25941 h 441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759" h="441642">
                <a:moveTo>
                  <a:pt x="0" y="0"/>
                </a:moveTo>
                <a:cubicBezTo>
                  <a:pt x="50259" y="212387"/>
                  <a:pt x="100519" y="424775"/>
                  <a:pt x="136187" y="440988"/>
                </a:cubicBezTo>
                <a:cubicBezTo>
                  <a:pt x="171855" y="457201"/>
                  <a:pt x="174018" y="167532"/>
                  <a:pt x="214009" y="97277"/>
                </a:cubicBezTo>
                <a:cubicBezTo>
                  <a:pt x="254000" y="27022"/>
                  <a:pt x="350196" y="31345"/>
                  <a:pt x="376136" y="19456"/>
                </a:cubicBezTo>
                <a:cubicBezTo>
                  <a:pt x="402076" y="7567"/>
                  <a:pt x="385863" y="16754"/>
                  <a:pt x="369651" y="25941"/>
                </a:cubicBezTo>
              </a:path>
            </a:pathLst>
          </a:cu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cxnSp>
        <p:nvCxnSpPr>
          <p:cNvPr id="13" name="Straight Connector 12">
            <a:extLst>
              <a:ext uri="{FF2B5EF4-FFF2-40B4-BE49-F238E27FC236}">
                <a16:creationId xmlns:a16="http://schemas.microsoft.com/office/drawing/2014/main" id="{90307398-1371-5536-A8F2-6CA84C6D5D24}"/>
              </a:ext>
            </a:extLst>
          </p:cNvPr>
          <p:cNvCxnSpPr>
            <a:cxnSpLocks/>
          </p:cNvCxnSpPr>
          <p:nvPr/>
        </p:nvCxnSpPr>
        <p:spPr>
          <a:xfrm>
            <a:off x="2093944" y="3167279"/>
            <a:ext cx="1054493" cy="11293"/>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83286B7-DBF1-9360-F66E-F0687ECC0CC4}"/>
              </a:ext>
            </a:extLst>
          </p:cNvPr>
          <p:cNvCxnSpPr>
            <a:cxnSpLocks/>
            <a:stCxn id="10" idx="0"/>
            <a:endCxn id="15" idx="3"/>
          </p:cNvCxnSpPr>
          <p:nvPr/>
        </p:nvCxnSpPr>
        <p:spPr>
          <a:xfrm>
            <a:off x="3682479" y="3061839"/>
            <a:ext cx="817513"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riangle 14">
            <a:extLst>
              <a:ext uri="{FF2B5EF4-FFF2-40B4-BE49-F238E27FC236}">
                <a16:creationId xmlns:a16="http://schemas.microsoft.com/office/drawing/2014/main" id="{ED4A5000-FB99-FA3A-6275-D07DB62C6872}"/>
              </a:ext>
            </a:extLst>
          </p:cNvPr>
          <p:cNvSpPr/>
          <p:nvPr/>
        </p:nvSpPr>
        <p:spPr>
          <a:xfrm rot="5400000">
            <a:off x="4463988" y="2809811"/>
            <a:ext cx="576064" cy="504056"/>
          </a:xfrm>
          <a:prstGeom prst="triangle">
            <a:avLst/>
          </a:prstGeom>
          <a:solidFill>
            <a:schemeClr val="tx2">
              <a:lumMod val="60000"/>
              <a:lumOff val="4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6" name="Triangle 15">
            <a:extLst>
              <a:ext uri="{FF2B5EF4-FFF2-40B4-BE49-F238E27FC236}">
                <a16:creationId xmlns:a16="http://schemas.microsoft.com/office/drawing/2014/main" id="{16F43FC4-04C5-03A0-FD67-30196FFBF2D6}"/>
              </a:ext>
            </a:extLst>
          </p:cNvPr>
          <p:cNvSpPr/>
          <p:nvPr/>
        </p:nvSpPr>
        <p:spPr>
          <a:xfrm rot="5400000">
            <a:off x="5940153" y="2809811"/>
            <a:ext cx="576064" cy="504056"/>
          </a:xfrm>
          <a:prstGeom prst="triangle">
            <a:avLst/>
          </a:prstGeom>
          <a:solidFill>
            <a:schemeClr val="tx2">
              <a:lumMod val="60000"/>
              <a:lumOff val="4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cxnSp>
        <p:nvCxnSpPr>
          <p:cNvPr id="17" name="Straight Connector 16">
            <a:extLst>
              <a:ext uri="{FF2B5EF4-FFF2-40B4-BE49-F238E27FC236}">
                <a16:creationId xmlns:a16="http://schemas.microsoft.com/office/drawing/2014/main" id="{DD6C6E13-4EDC-549C-3297-D6E04C2D8B00}"/>
              </a:ext>
            </a:extLst>
          </p:cNvPr>
          <p:cNvCxnSpPr>
            <a:cxnSpLocks/>
            <a:stCxn id="15" idx="0"/>
            <a:endCxn id="16" idx="3"/>
          </p:cNvCxnSpPr>
          <p:nvPr/>
        </p:nvCxnSpPr>
        <p:spPr>
          <a:xfrm>
            <a:off x="5004048" y="3061839"/>
            <a:ext cx="972109"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Elbow Connector 18">
            <a:extLst>
              <a:ext uri="{FF2B5EF4-FFF2-40B4-BE49-F238E27FC236}">
                <a16:creationId xmlns:a16="http://schemas.microsoft.com/office/drawing/2014/main" id="{044F6F81-A8A8-CC6D-1049-42FE3C45710F}"/>
              </a:ext>
            </a:extLst>
          </p:cNvPr>
          <p:cNvCxnSpPr>
            <a:cxnSpLocks/>
          </p:cNvCxnSpPr>
          <p:nvPr/>
        </p:nvCxnSpPr>
        <p:spPr>
          <a:xfrm flipV="1">
            <a:off x="6021759" y="2996203"/>
            <a:ext cx="206425" cy="137945"/>
          </a:xfrm>
          <a:prstGeom prst="bentConnector3">
            <a:avLst/>
          </a:prstGeom>
        </p:spPr>
        <p:style>
          <a:lnRef idx="1">
            <a:schemeClr val="dk1"/>
          </a:lnRef>
          <a:fillRef idx="0">
            <a:schemeClr val="dk1"/>
          </a:fillRef>
          <a:effectRef idx="0">
            <a:schemeClr val="dk1"/>
          </a:effectRef>
          <a:fontRef idx="minor">
            <a:schemeClr val="tx1"/>
          </a:fontRef>
        </p:style>
      </p:cxnSp>
      <p:sp>
        <p:nvSpPr>
          <p:cNvPr id="26" name="Freeform 25">
            <a:extLst>
              <a:ext uri="{FF2B5EF4-FFF2-40B4-BE49-F238E27FC236}">
                <a16:creationId xmlns:a16="http://schemas.microsoft.com/office/drawing/2014/main" id="{47B5C5A2-1CCF-3CF5-1AD8-3A31508A9E4E}"/>
              </a:ext>
            </a:extLst>
          </p:cNvPr>
          <p:cNvSpPr/>
          <p:nvPr/>
        </p:nvSpPr>
        <p:spPr>
          <a:xfrm>
            <a:off x="4522573" y="2930877"/>
            <a:ext cx="242431" cy="217850"/>
          </a:xfrm>
          <a:custGeom>
            <a:avLst/>
            <a:gdLst>
              <a:gd name="connsiteX0" fmla="*/ 0 w 382621"/>
              <a:gd name="connsiteY0" fmla="*/ 492910 h 492910"/>
              <a:gd name="connsiteX1" fmla="*/ 116732 w 382621"/>
              <a:gd name="connsiteY1" fmla="*/ 402119 h 492910"/>
              <a:gd name="connsiteX2" fmla="*/ 201038 w 382621"/>
              <a:gd name="connsiteY2" fmla="*/ 42 h 492910"/>
              <a:gd name="connsiteX3" fmla="*/ 298315 w 382621"/>
              <a:gd name="connsiteY3" fmla="*/ 428059 h 492910"/>
              <a:gd name="connsiteX4" fmla="*/ 382621 w 382621"/>
              <a:gd name="connsiteY4" fmla="*/ 473455 h 492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621" h="492910">
                <a:moveTo>
                  <a:pt x="0" y="492910"/>
                </a:moveTo>
                <a:cubicBezTo>
                  <a:pt x="41613" y="488587"/>
                  <a:pt x="83226" y="484264"/>
                  <a:pt x="116732" y="402119"/>
                </a:cubicBezTo>
                <a:cubicBezTo>
                  <a:pt x="150238" y="319974"/>
                  <a:pt x="170774" y="-4281"/>
                  <a:pt x="201038" y="42"/>
                </a:cubicBezTo>
                <a:cubicBezTo>
                  <a:pt x="231302" y="4365"/>
                  <a:pt x="268051" y="349157"/>
                  <a:pt x="298315" y="428059"/>
                </a:cubicBezTo>
                <a:cubicBezTo>
                  <a:pt x="328579" y="506961"/>
                  <a:pt x="355600" y="490208"/>
                  <a:pt x="382621" y="473455"/>
                </a:cubicBezTo>
              </a:path>
            </a:pathLst>
          </a:cu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7" name="TextBox 26">
            <a:extLst>
              <a:ext uri="{FF2B5EF4-FFF2-40B4-BE49-F238E27FC236}">
                <a16:creationId xmlns:a16="http://schemas.microsoft.com/office/drawing/2014/main" id="{E8BB8113-3BD1-C0F2-9A81-3B6E512219E9}"/>
              </a:ext>
            </a:extLst>
          </p:cNvPr>
          <p:cNvSpPr txBox="1"/>
          <p:nvPr/>
        </p:nvSpPr>
        <p:spPr>
          <a:xfrm>
            <a:off x="2781555" y="2284005"/>
            <a:ext cx="984565" cy="261610"/>
          </a:xfrm>
          <a:prstGeom prst="rect">
            <a:avLst/>
          </a:prstGeom>
          <a:noFill/>
        </p:spPr>
        <p:txBody>
          <a:bodyPr wrap="none" rtlCol="0">
            <a:spAutoFit/>
          </a:bodyPr>
          <a:lstStyle/>
          <a:p>
            <a:r>
              <a:rPr lang="en-FR" sz="1100" dirty="0"/>
              <a:t>Pre-amplifier</a:t>
            </a:r>
          </a:p>
        </p:txBody>
      </p:sp>
      <p:sp>
        <p:nvSpPr>
          <p:cNvPr id="28" name="TextBox 27">
            <a:extLst>
              <a:ext uri="{FF2B5EF4-FFF2-40B4-BE49-F238E27FC236}">
                <a16:creationId xmlns:a16="http://schemas.microsoft.com/office/drawing/2014/main" id="{FA2AA141-2BAA-DF78-11DF-9DEFED84BC66}"/>
              </a:ext>
            </a:extLst>
          </p:cNvPr>
          <p:cNvSpPr txBox="1"/>
          <p:nvPr/>
        </p:nvSpPr>
        <p:spPr>
          <a:xfrm>
            <a:off x="4297009" y="2278972"/>
            <a:ext cx="639919" cy="261610"/>
          </a:xfrm>
          <a:prstGeom prst="rect">
            <a:avLst/>
          </a:prstGeom>
          <a:noFill/>
        </p:spPr>
        <p:txBody>
          <a:bodyPr wrap="none" rtlCol="0">
            <a:spAutoFit/>
          </a:bodyPr>
          <a:lstStyle/>
          <a:p>
            <a:r>
              <a:rPr lang="en-FR" sz="1100" dirty="0"/>
              <a:t>Shaper</a:t>
            </a:r>
          </a:p>
        </p:txBody>
      </p:sp>
      <p:sp>
        <p:nvSpPr>
          <p:cNvPr id="29" name="TextBox 28">
            <a:extLst>
              <a:ext uri="{FF2B5EF4-FFF2-40B4-BE49-F238E27FC236}">
                <a16:creationId xmlns:a16="http://schemas.microsoft.com/office/drawing/2014/main" id="{CDFD7E16-BE97-0BD6-E539-43E86F49CB2F}"/>
              </a:ext>
            </a:extLst>
          </p:cNvPr>
          <p:cNvSpPr txBox="1"/>
          <p:nvPr/>
        </p:nvSpPr>
        <p:spPr>
          <a:xfrm>
            <a:off x="5553751" y="2288279"/>
            <a:ext cx="1008609" cy="430887"/>
          </a:xfrm>
          <a:prstGeom prst="rect">
            <a:avLst/>
          </a:prstGeom>
          <a:noFill/>
        </p:spPr>
        <p:txBody>
          <a:bodyPr wrap="none" rtlCol="0">
            <a:spAutoFit/>
          </a:bodyPr>
          <a:lstStyle/>
          <a:p>
            <a:pPr algn="ctr"/>
            <a:r>
              <a:rPr lang="en-FR" sz="1100"/>
              <a:t>Discriminator</a:t>
            </a:r>
            <a:endParaRPr lang="en-US" sz="1100" dirty="0"/>
          </a:p>
          <a:p>
            <a:pPr algn="ctr"/>
            <a:r>
              <a:rPr lang="en-US" sz="1100" dirty="0"/>
              <a:t>or ADC</a:t>
            </a:r>
            <a:endParaRPr lang="en-FR" sz="1100" dirty="0"/>
          </a:p>
        </p:txBody>
      </p:sp>
      <p:sp>
        <p:nvSpPr>
          <p:cNvPr id="35" name="Rectangle 34">
            <a:extLst>
              <a:ext uri="{FF2B5EF4-FFF2-40B4-BE49-F238E27FC236}">
                <a16:creationId xmlns:a16="http://schemas.microsoft.com/office/drawing/2014/main" id="{39F1336D-9186-EEF2-0805-6B081E02EB9A}"/>
              </a:ext>
            </a:extLst>
          </p:cNvPr>
          <p:cNvSpPr/>
          <p:nvPr/>
        </p:nvSpPr>
        <p:spPr>
          <a:xfrm>
            <a:off x="5849389" y="3785565"/>
            <a:ext cx="720080" cy="288032"/>
          </a:xfrm>
          <a:prstGeom prst="rect">
            <a:avLst/>
          </a:prstGeom>
          <a:solidFill>
            <a:schemeClr val="tx2">
              <a:lumMod val="40000"/>
              <a:lumOff val="6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FR" sz="900" dirty="0">
                <a:solidFill>
                  <a:schemeClr val="accent2"/>
                </a:solidFill>
              </a:rPr>
              <a:t>Threshold</a:t>
            </a:r>
          </a:p>
        </p:txBody>
      </p:sp>
      <p:cxnSp>
        <p:nvCxnSpPr>
          <p:cNvPr id="37" name="Straight Connector 36">
            <a:extLst>
              <a:ext uri="{FF2B5EF4-FFF2-40B4-BE49-F238E27FC236}">
                <a16:creationId xmlns:a16="http://schemas.microsoft.com/office/drawing/2014/main" id="{203B2C90-4AC0-05F2-97D5-ED317CE2D2AB}"/>
              </a:ext>
            </a:extLst>
          </p:cNvPr>
          <p:cNvCxnSpPr>
            <a:stCxn id="16" idx="5"/>
            <a:endCxn id="35" idx="0"/>
          </p:cNvCxnSpPr>
          <p:nvPr/>
        </p:nvCxnSpPr>
        <p:spPr>
          <a:xfrm flipH="1">
            <a:off x="6209429" y="3205855"/>
            <a:ext cx="18756" cy="579710"/>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635D3D8E-9315-3796-C96E-8D5067F2062A}"/>
              </a:ext>
            </a:extLst>
          </p:cNvPr>
          <p:cNvCxnSpPr>
            <a:cxnSpLocks/>
            <a:stCxn id="16" idx="0"/>
          </p:cNvCxnSpPr>
          <p:nvPr/>
        </p:nvCxnSpPr>
        <p:spPr>
          <a:xfrm flipV="1">
            <a:off x="6480213" y="3056339"/>
            <a:ext cx="620058" cy="550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F6CBFFDF-978B-D248-A124-C98C15831A16}"/>
              </a:ext>
            </a:extLst>
          </p:cNvPr>
          <p:cNvSpPr txBox="1"/>
          <p:nvPr/>
        </p:nvSpPr>
        <p:spPr>
          <a:xfrm>
            <a:off x="6958043" y="2204864"/>
            <a:ext cx="728084" cy="430887"/>
          </a:xfrm>
          <a:prstGeom prst="rect">
            <a:avLst/>
          </a:prstGeom>
          <a:noFill/>
        </p:spPr>
        <p:txBody>
          <a:bodyPr wrap="none" rtlCol="0">
            <a:spAutoFit/>
          </a:bodyPr>
          <a:lstStyle/>
          <a:p>
            <a:r>
              <a:rPr lang="en-FR" sz="1100" dirty="0"/>
              <a:t>Pipeline </a:t>
            </a:r>
            <a:br>
              <a:rPr lang="en-FR" sz="1100" dirty="0"/>
            </a:br>
            <a:r>
              <a:rPr lang="en-FR" sz="1100" dirty="0"/>
              <a:t>memory</a:t>
            </a:r>
          </a:p>
        </p:txBody>
      </p:sp>
      <p:grpSp>
        <p:nvGrpSpPr>
          <p:cNvPr id="52" name="Group 51">
            <a:extLst>
              <a:ext uri="{FF2B5EF4-FFF2-40B4-BE49-F238E27FC236}">
                <a16:creationId xmlns:a16="http://schemas.microsoft.com/office/drawing/2014/main" id="{1BC30A77-7025-7015-F527-FF9C6529D623}"/>
              </a:ext>
            </a:extLst>
          </p:cNvPr>
          <p:cNvGrpSpPr/>
          <p:nvPr/>
        </p:nvGrpSpPr>
        <p:grpSpPr>
          <a:xfrm>
            <a:off x="7023557" y="2895786"/>
            <a:ext cx="720080" cy="306490"/>
            <a:chOff x="5848120" y="2793566"/>
            <a:chExt cx="720080" cy="306490"/>
          </a:xfrm>
        </p:grpSpPr>
        <p:sp>
          <p:nvSpPr>
            <p:cNvPr id="39" name="Rectangle 38">
              <a:extLst>
                <a:ext uri="{FF2B5EF4-FFF2-40B4-BE49-F238E27FC236}">
                  <a16:creationId xmlns:a16="http://schemas.microsoft.com/office/drawing/2014/main" id="{CE289EAF-A543-8CD5-37EB-8444F99D78D3}"/>
                </a:ext>
              </a:extLst>
            </p:cNvPr>
            <p:cNvSpPr/>
            <p:nvPr/>
          </p:nvSpPr>
          <p:spPr>
            <a:xfrm>
              <a:off x="5848120" y="2810103"/>
              <a:ext cx="720080" cy="288032"/>
            </a:xfrm>
            <a:prstGeom prst="rect">
              <a:avLst/>
            </a:prstGeom>
            <a:solidFill>
              <a:schemeClr val="tx2">
                <a:lumMod val="40000"/>
                <a:lumOff val="6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sz="900" dirty="0"/>
            </a:p>
          </p:txBody>
        </p:sp>
        <p:cxnSp>
          <p:nvCxnSpPr>
            <p:cNvPr id="42" name="Straight Connector 41">
              <a:extLst>
                <a:ext uri="{FF2B5EF4-FFF2-40B4-BE49-F238E27FC236}">
                  <a16:creationId xmlns:a16="http://schemas.microsoft.com/office/drawing/2014/main" id="{825C54E7-A31D-509B-B66E-80F2EF5F99DB}"/>
                </a:ext>
              </a:extLst>
            </p:cNvPr>
            <p:cNvCxnSpPr/>
            <p:nvPr/>
          </p:nvCxnSpPr>
          <p:spPr>
            <a:xfrm>
              <a:off x="5940152" y="2810103"/>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0A8A008-E62C-46CD-C237-F5DE91E2C51F}"/>
                </a:ext>
              </a:extLst>
            </p:cNvPr>
            <p:cNvCxnSpPr/>
            <p:nvPr/>
          </p:nvCxnSpPr>
          <p:spPr>
            <a:xfrm>
              <a:off x="6022837" y="2793566"/>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DE70581-0CE6-A607-05C4-ABB294642EE3}"/>
                </a:ext>
              </a:extLst>
            </p:cNvPr>
            <p:cNvCxnSpPr/>
            <p:nvPr/>
          </p:nvCxnSpPr>
          <p:spPr>
            <a:xfrm>
              <a:off x="6106019" y="2810103"/>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866F8BD-25DB-E0C0-48CE-22239341B25D}"/>
                </a:ext>
              </a:extLst>
            </p:cNvPr>
            <p:cNvCxnSpPr/>
            <p:nvPr/>
          </p:nvCxnSpPr>
          <p:spPr>
            <a:xfrm>
              <a:off x="6208160" y="2793566"/>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9C588FE-F08D-1CA6-1F1B-E3A2F45EA823}"/>
                </a:ext>
              </a:extLst>
            </p:cNvPr>
            <p:cNvCxnSpPr/>
            <p:nvPr/>
          </p:nvCxnSpPr>
          <p:spPr>
            <a:xfrm>
              <a:off x="6295502" y="281202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B8871D7-96FA-AF06-1799-882704562D67}"/>
                </a:ext>
              </a:extLst>
            </p:cNvPr>
            <p:cNvCxnSpPr/>
            <p:nvPr/>
          </p:nvCxnSpPr>
          <p:spPr>
            <a:xfrm>
              <a:off x="6378187" y="2795487"/>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6F61D41-7D6A-DB13-67A3-BDBB3D6A879C}"/>
                </a:ext>
              </a:extLst>
            </p:cNvPr>
            <p:cNvCxnSpPr/>
            <p:nvPr/>
          </p:nvCxnSpPr>
          <p:spPr>
            <a:xfrm>
              <a:off x="6461369" y="2812024"/>
              <a:ext cx="0" cy="28803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54" name="Straight Arrow Connector 53">
            <a:extLst>
              <a:ext uri="{FF2B5EF4-FFF2-40B4-BE49-F238E27FC236}">
                <a16:creationId xmlns:a16="http://schemas.microsoft.com/office/drawing/2014/main" id="{FA628AB9-622F-E3FB-440A-24407AA947BB}"/>
              </a:ext>
            </a:extLst>
          </p:cNvPr>
          <p:cNvCxnSpPr>
            <a:cxnSpLocks/>
          </p:cNvCxnSpPr>
          <p:nvPr/>
        </p:nvCxnSpPr>
        <p:spPr>
          <a:xfrm flipV="1">
            <a:off x="7115589" y="3209338"/>
            <a:ext cx="0" cy="396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67C3CCE2-F7EB-6435-593E-A85481638A7D}"/>
              </a:ext>
            </a:extLst>
          </p:cNvPr>
          <p:cNvSpPr txBox="1"/>
          <p:nvPr/>
        </p:nvSpPr>
        <p:spPr>
          <a:xfrm>
            <a:off x="6733631" y="3531220"/>
            <a:ext cx="800219" cy="407804"/>
          </a:xfrm>
          <a:prstGeom prst="rect">
            <a:avLst/>
          </a:prstGeom>
          <a:noFill/>
        </p:spPr>
        <p:txBody>
          <a:bodyPr wrap="none" rtlCol="0">
            <a:spAutoFit/>
          </a:bodyPr>
          <a:lstStyle/>
          <a:p>
            <a:pPr algn="ctr"/>
            <a:r>
              <a:rPr lang="en-FR" sz="1050" dirty="0"/>
              <a:t>LHC clock</a:t>
            </a:r>
          </a:p>
          <a:p>
            <a:pPr algn="ctr"/>
            <a:r>
              <a:rPr lang="en-FR" sz="900" dirty="0"/>
              <a:t>40 MHz</a:t>
            </a:r>
          </a:p>
        </p:txBody>
      </p:sp>
      <p:cxnSp>
        <p:nvCxnSpPr>
          <p:cNvPr id="57" name="Straight Connector 56">
            <a:extLst>
              <a:ext uri="{FF2B5EF4-FFF2-40B4-BE49-F238E27FC236}">
                <a16:creationId xmlns:a16="http://schemas.microsoft.com/office/drawing/2014/main" id="{4A572189-A755-519D-9BF0-0CF59157C310}"/>
              </a:ext>
            </a:extLst>
          </p:cNvPr>
          <p:cNvCxnSpPr>
            <a:cxnSpLocks/>
          </p:cNvCxnSpPr>
          <p:nvPr/>
        </p:nvCxnSpPr>
        <p:spPr>
          <a:xfrm>
            <a:off x="7753451" y="3056339"/>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58" name="Trapezium 57">
            <a:extLst>
              <a:ext uri="{FF2B5EF4-FFF2-40B4-BE49-F238E27FC236}">
                <a16:creationId xmlns:a16="http://schemas.microsoft.com/office/drawing/2014/main" id="{992A2165-87AD-17EB-6A04-5154FFE8AF77}"/>
              </a:ext>
            </a:extLst>
          </p:cNvPr>
          <p:cNvSpPr/>
          <p:nvPr/>
        </p:nvSpPr>
        <p:spPr>
          <a:xfrm rot="5400000">
            <a:off x="7438790" y="3476036"/>
            <a:ext cx="1362220" cy="271903"/>
          </a:xfrm>
          <a:prstGeom prst="trapezoid">
            <a:avLst/>
          </a:prstGeom>
          <a:solidFill>
            <a:schemeClr val="tx2">
              <a:lumMod val="40000"/>
              <a:lumOff val="60000"/>
            </a:schemeClr>
          </a:solid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cxnSp>
        <p:nvCxnSpPr>
          <p:cNvPr id="61" name="Straight Connector 60">
            <a:extLst>
              <a:ext uri="{FF2B5EF4-FFF2-40B4-BE49-F238E27FC236}">
                <a16:creationId xmlns:a16="http://schemas.microsoft.com/office/drawing/2014/main" id="{A1506783-228F-CBD5-7D0E-164571E0292A}"/>
              </a:ext>
            </a:extLst>
          </p:cNvPr>
          <p:cNvCxnSpPr>
            <a:cxnSpLocks/>
          </p:cNvCxnSpPr>
          <p:nvPr/>
        </p:nvCxnSpPr>
        <p:spPr>
          <a:xfrm>
            <a:off x="8255852" y="3603228"/>
            <a:ext cx="564620" cy="0"/>
          </a:xfrm>
          <a:prstGeom prst="line">
            <a:avLst/>
          </a:prstGeom>
          <a:ln w="12700">
            <a:solidFill>
              <a:schemeClr val="accent6">
                <a:lumMod val="75000"/>
              </a:schemeClr>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62" name="Straight Connector 61">
            <a:extLst>
              <a:ext uri="{FF2B5EF4-FFF2-40B4-BE49-F238E27FC236}">
                <a16:creationId xmlns:a16="http://schemas.microsoft.com/office/drawing/2014/main" id="{9EC7E3F9-CA91-6C98-548B-5CB06A4709E3}"/>
              </a:ext>
            </a:extLst>
          </p:cNvPr>
          <p:cNvCxnSpPr>
            <a:cxnSpLocks/>
          </p:cNvCxnSpPr>
          <p:nvPr/>
        </p:nvCxnSpPr>
        <p:spPr>
          <a:xfrm>
            <a:off x="7753451" y="4179292"/>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639548E-E68D-FAFA-7549-80157D3DB88F}"/>
              </a:ext>
            </a:extLst>
          </p:cNvPr>
          <p:cNvCxnSpPr>
            <a:cxnSpLocks/>
          </p:cNvCxnSpPr>
          <p:nvPr/>
        </p:nvCxnSpPr>
        <p:spPr>
          <a:xfrm>
            <a:off x="7753451" y="4107284"/>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A4B1328-D7EB-92B8-35CD-DA36D924862B}"/>
              </a:ext>
            </a:extLst>
          </p:cNvPr>
          <p:cNvCxnSpPr>
            <a:cxnSpLocks/>
          </p:cNvCxnSpPr>
          <p:nvPr/>
        </p:nvCxnSpPr>
        <p:spPr>
          <a:xfrm>
            <a:off x="7753451" y="4011032"/>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84B3B32-8185-8453-2803-7DF4066D59FA}"/>
              </a:ext>
            </a:extLst>
          </p:cNvPr>
          <p:cNvCxnSpPr>
            <a:cxnSpLocks/>
          </p:cNvCxnSpPr>
          <p:nvPr/>
        </p:nvCxnSpPr>
        <p:spPr>
          <a:xfrm>
            <a:off x="7753451" y="3939024"/>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6E8704-B789-00C9-BEAF-670A9F8CB9D6}"/>
              </a:ext>
            </a:extLst>
          </p:cNvPr>
          <p:cNvCxnSpPr>
            <a:cxnSpLocks/>
          </p:cNvCxnSpPr>
          <p:nvPr/>
        </p:nvCxnSpPr>
        <p:spPr>
          <a:xfrm>
            <a:off x="7743637" y="3819252"/>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EF1A5C4-B3E0-F501-A2F2-254EF5D01CD6}"/>
              </a:ext>
            </a:extLst>
          </p:cNvPr>
          <p:cNvCxnSpPr>
            <a:cxnSpLocks/>
          </p:cNvCxnSpPr>
          <p:nvPr/>
        </p:nvCxnSpPr>
        <p:spPr>
          <a:xfrm>
            <a:off x="7743637" y="3747244"/>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EB217C3-E644-EC38-8C25-92D9A2D72E08}"/>
              </a:ext>
            </a:extLst>
          </p:cNvPr>
          <p:cNvCxnSpPr>
            <a:cxnSpLocks/>
          </p:cNvCxnSpPr>
          <p:nvPr/>
        </p:nvCxnSpPr>
        <p:spPr>
          <a:xfrm>
            <a:off x="7743637" y="3650992"/>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6F8A6E4F-DA85-6C70-CD0A-043B3BB243EA}"/>
              </a:ext>
            </a:extLst>
          </p:cNvPr>
          <p:cNvCxnSpPr>
            <a:cxnSpLocks/>
          </p:cNvCxnSpPr>
          <p:nvPr/>
        </p:nvCxnSpPr>
        <p:spPr>
          <a:xfrm>
            <a:off x="7743637" y="3578984"/>
            <a:ext cx="22623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93E478F7-A5FD-0A16-74F4-2BB7478128AF}"/>
              </a:ext>
            </a:extLst>
          </p:cNvPr>
          <p:cNvSpPr txBox="1"/>
          <p:nvPr/>
        </p:nvSpPr>
        <p:spPr>
          <a:xfrm rot="16200000">
            <a:off x="7050487" y="3766484"/>
            <a:ext cx="1140056" cy="261610"/>
          </a:xfrm>
          <a:prstGeom prst="rect">
            <a:avLst/>
          </a:prstGeom>
          <a:noFill/>
        </p:spPr>
        <p:txBody>
          <a:bodyPr wrap="none" rtlCol="0">
            <a:spAutoFit/>
          </a:bodyPr>
          <a:lstStyle/>
          <a:p>
            <a:r>
              <a:rPr lang="en-FR" sz="1100" dirty="0"/>
              <a:t>Other channels</a:t>
            </a:r>
          </a:p>
        </p:txBody>
      </p:sp>
      <p:sp>
        <p:nvSpPr>
          <p:cNvPr id="71" name="TextBox 70">
            <a:extLst>
              <a:ext uri="{FF2B5EF4-FFF2-40B4-BE49-F238E27FC236}">
                <a16:creationId xmlns:a16="http://schemas.microsoft.com/office/drawing/2014/main" id="{989FAB3C-7A54-85B1-E426-75F5AB39DF58}"/>
              </a:ext>
            </a:extLst>
          </p:cNvPr>
          <p:cNvSpPr txBox="1"/>
          <p:nvPr/>
        </p:nvSpPr>
        <p:spPr>
          <a:xfrm>
            <a:off x="7716156" y="2378451"/>
            <a:ext cx="867545" cy="261610"/>
          </a:xfrm>
          <a:prstGeom prst="rect">
            <a:avLst/>
          </a:prstGeom>
          <a:noFill/>
        </p:spPr>
        <p:txBody>
          <a:bodyPr wrap="none" rtlCol="0">
            <a:spAutoFit/>
          </a:bodyPr>
          <a:lstStyle/>
          <a:p>
            <a:r>
              <a:rPr lang="en-FR" sz="1100" dirty="0"/>
              <a:t>Multiplexer</a:t>
            </a:r>
          </a:p>
        </p:txBody>
      </p:sp>
      <p:sp>
        <p:nvSpPr>
          <p:cNvPr id="74" name="Oval 73">
            <a:extLst>
              <a:ext uri="{FF2B5EF4-FFF2-40B4-BE49-F238E27FC236}">
                <a16:creationId xmlns:a16="http://schemas.microsoft.com/office/drawing/2014/main" id="{1AE1276B-4439-E938-67AF-DFD3E4571819}"/>
              </a:ext>
            </a:extLst>
          </p:cNvPr>
          <p:cNvSpPr/>
          <p:nvPr/>
        </p:nvSpPr>
        <p:spPr>
          <a:xfrm>
            <a:off x="8399387" y="3610926"/>
            <a:ext cx="216024" cy="216017"/>
          </a:xfrm>
          <a:prstGeom prst="ellipse">
            <a:avLst/>
          </a:prstGeom>
          <a:noFill/>
          <a:ln w="1270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95" name="Left Brace 94">
            <a:extLst>
              <a:ext uri="{FF2B5EF4-FFF2-40B4-BE49-F238E27FC236}">
                <a16:creationId xmlns:a16="http://schemas.microsoft.com/office/drawing/2014/main" id="{EFBC8B1D-673D-D37F-2A7D-22B4286E3AEB}"/>
              </a:ext>
            </a:extLst>
          </p:cNvPr>
          <p:cNvSpPr/>
          <p:nvPr/>
        </p:nvSpPr>
        <p:spPr>
          <a:xfrm rot="5400000">
            <a:off x="5540472" y="-723673"/>
            <a:ext cx="478807" cy="572812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FR"/>
          </a:p>
        </p:txBody>
      </p:sp>
      <p:sp>
        <p:nvSpPr>
          <p:cNvPr id="96" name="TextBox 95">
            <a:extLst>
              <a:ext uri="{FF2B5EF4-FFF2-40B4-BE49-F238E27FC236}">
                <a16:creationId xmlns:a16="http://schemas.microsoft.com/office/drawing/2014/main" id="{73E23E84-BC56-8195-0391-8B47331240EC}"/>
              </a:ext>
            </a:extLst>
          </p:cNvPr>
          <p:cNvSpPr txBox="1"/>
          <p:nvPr/>
        </p:nvSpPr>
        <p:spPr>
          <a:xfrm>
            <a:off x="8333484" y="3233896"/>
            <a:ext cx="870751" cy="369332"/>
          </a:xfrm>
          <a:prstGeom prst="rect">
            <a:avLst/>
          </a:prstGeom>
          <a:noFill/>
        </p:spPr>
        <p:txBody>
          <a:bodyPr wrap="none" rtlCol="0">
            <a:spAutoFit/>
          </a:bodyPr>
          <a:lstStyle/>
          <a:p>
            <a:pPr algn="ctr"/>
            <a:r>
              <a:rPr lang="en-FR" sz="900" dirty="0">
                <a:solidFill>
                  <a:srgbClr val="FF0000"/>
                </a:solidFill>
              </a:rPr>
              <a:t>Optical </a:t>
            </a:r>
            <a:br>
              <a:rPr lang="en-FR" sz="900" dirty="0">
                <a:solidFill>
                  <a:srgbClr val="FF0000"/>
                </a:solidFill>
              </a:rPr>
            </a:br>
            <a:r>
              <a:rPr lang="en-FR" sz="900" dirty="0">
                <a:solidFill>
                  <a:srgbClr val="FF0000"/>
                </a:solidFill>
              </a:rPr>
              <a:t>Transmission</a:t>
            </a:r>
          </a:p>
        </p:txBody>
      </p:sp>
      <p:sp>
        <p:nvSpPr>
          <p:cNvPr id="97" name="Title 1">
            <a:extLst>
              <a:ext uri="{FF2B5EF4-FFF2-40B4-BE49-F238E27FC236}">
                <a16:creationId xmlns:a16="http://schemas.microsoft.com/office/drawing/2014/main" id="{6F60D0F5-D230-77AA-DA19-BB48185AA559}"/>
              </a:ext>
            </a:extLst>
          </p:cNvPr>
          <p:cNvSpPr txBox="1">
            <a:spLocks/>
          </p:cNvSpPr>
          <p:nvPr/>
        </p:nvSpPr>
        <p:spPr bwMode="auto">
          <a:xfrm>
            <a:off x="2915816" y="1324173"/>
            <a:ext cx="4212810"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FR" sz="1800" b="1" kern="0" dirty="0"/>
              <a:t>On-detector electronics</a:t>
            </a:r>
          </a:p>
          <a:p>
            <a:pPr algn="ctr"/>
            <a:r>
              <a:rPr lang="en-FR" sz="1600" kern="0" dirty="0"/>
              <a:t>ASIC (Application Specific Integrated Circuit)</a:t>
            </a:r>
          </a:p>
        </p:txBody>
      </p:sp>
      <p:sp>
        <p:nvSpPr>
          <p:cNvPr id="126" name="Title 1">
            <a:extLst>
              <a:ext uri="{FF2B5EF4-FFF2-40B4-BE49-F238E27FC236}">
                <a16:creationId xmlns:a16="http://schemas.microsoft.com/office/drawing/2014/main" id="{37C0D45E-4322-F5F7-E5EE-CB842A1EB8B7}"/>
              </a:ext>
            </a:extLst>
          </p:cNvPr>
          <p:cNvSpPr txBox="1">
            <a:spLocks/>
          </p:cNvSpPr>
          <p:nvPr/>
        </p:nvSpPr>
        <p:spPr bwMode="auto">
          <a:xfrm>
            <a:off x="516907" y="1002742"/>
            <a:ext cx="2242669"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FR" sz="1800" b="1" kern="0" dirty="0"/>
              <a:t>Silicon-strip detector</a:t>
            </a:r>
            <a:endParaRPr lang="en-FR" sz="1600" kern="0" dirty="0"/>
          </a:p>
        </p:txBody>
      </p:sp>
      <p:cxnSp>
        <p:nvCxnSpPr>
          <p:cNvPr id="131" name="Straight Connector 130">
            <a:extLst>
              <a:ext uri="{FF2B5EF4-FFF2-40B4-BE49-F238E27FC236}">
                <a16:creationId xmlns:a16="http://schemas.microsoft.com/office/drawing/2014/main" id="{424E239A-56D4-954E-B191-41B2C92A77F8}"/>
              </a:ext>
            </a:extLst>
          </p:cNvPr>
          <p:cNvCxnSpPr>
            <a:cxnSpLocks/>
          </p:cNvCxnSpPr>
          <p:nvPr/>
        </p:nvCxnSpPr>
        <p:spPr>
          <a:xfrm>
            <a:off x="899592" y="2741238"/>
            <a:ext cx="0" cy="558281"/>
          </a:xfrm>
          <a:prstGeom prst="line">
            <a:avLst/>
          </a:prstGeom>
          <a:ln w="12700">
            <a:solidFill>
              <a:schemeClr val="accent6">
                <a:lumMod val="75000"/>
              </a:schemeClr>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pic>
        <p:nvPicPr>
          <p:cNvPr id="135" name="Picture 134" descr="A graph with a red line&#10;&#10;Description automatically generated">
            <a:extLst>
              <a:ext uri="{FF2B5EF4-FFF2-40B4-BE49-F238E27FC236}">
                <a16:creationId xmlns:a16="http://schemas.microsoft.com/office/drawing/2014/main" id="{47F950D2-3DC2-0062-F65F-4FBE356CFE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640" y="4591133"/>
            <a:ext cx="1688468" cy="1148432"/>
          </a:xfrm>
          <a:prstGeom prst="rect">
            <a:avLst/>
          </a:prstGeom>
        </p:spPr>
      </p:pic>
      <p:sp>
        <p:nvSpPr>
          <p:cNvPr id="143" name="TextBox 142">
            <a:extLst>
              <a:ext uri="{FF2B5EF4-FFF2-40B4-BE49-F238E27FC236}">
                <a16:creationId xmlns:a16="http://schemas.microsoft.com/office/drawing/2014/main" id="{F7E2B54E-4579-5B54-75F5-50BF20B5DEC1}"/>
              </a:ext>
            </a:extLst>
          </p:cNvPr>
          <p:cNvSpPr txBox="1"/>
          <p:nvPr/>
        </p:nvSpPr>
        <p:spPr>
          <a:xfrm>
            <a:off x="6507783" y="2781518"/>
            <a:ext cx="380232" cy="261610"/>
          </a:xfrm>
          <a:prstGeom prst="rect">
            <a:avLst/>
          </a:prstGeom>
          <a:noFill/>
        </p:spPr>
        <p:txBody>
          <a:bodyPr wrap="none" rtlCol="0">
            <a:spAutoFit/>
          </a:bodyPr>
          <a:lstStyle/>
          <a:p>
            <a:r>
              <a:rPr lang="en-FR" sz="1100" dirty="0"/>
              <a:t>1/0</a:t>
            </a:r>
          </a:p>
        </p:txBody>
      </p:sp>
      <p:cxnSp>
        <p:nvCxnSpPr>
          <p:cNvPr id="145" name="Straight Arrow Connector 144">
            <a:extLst>
              <a:ext uri="{FF2B5EF4-FFF2-40B4-BE49-F238E27FC236}">
                <a16:creationId xmlns:a16="http://schemas.microsoft.com/office/drawing/2014/main" id="{9F1C61A0-BD32-8966-C056-BEC835B82453}"/>
              </a:ext>
            </a:extLst>
          </p:cNvPr>
          <p:cNvCxnSpPr>
            <a:cxnSpLocks/>
          </p:cNvCxnSpPr>
          <p:nvPr/>
        </p:nvCxnSpPr>
        <p:spPr>
          <a:xfrm flipV="1">
            <a:off x="2959842" y="3223672"/>
            <a:ext cx="0" cy="1347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E79BC83B-C476-D089-6C18-34D88B777172}"/>
              </a:ext>
            </a:extLst>
          </p:cNvPr>
          <p:cNvGrpSpPr/>
          <p:nvPr/>
        </p:nvGrpSpPr>
        <p:grpSpPr>
          <a:xfrm>
            <a:off x="7675991" y="5069335"/>
            <a:ext cx="779858" cy="542118"/>
            <a:chOff x="7553626" y="4975114"/>
            <a:chExt cx="779858" cy="542118"/>
          </a:xfrm>
        </p:grpSpPr>
        <p:cxnSp>
          <p:nvCxnSpPr>
            <p:cNvPr id="149" name="Elbow Connector 148">
              <a:extLst>
                <a:ext uri="{FF2B5EF4-FFF2-40B4-BE49-F238E27FC236}">
                  <a16:creationId xmlns:a16="http://schemas.microsoft.com/office/drawing/2014/main" id="{8D22FBF3-18A3-C0C0-FCFE-27C66B568DFD}"/>
                </a:ext>
              </a:extLst>
            </p:cNvPr>
            <p:cNvCxnSpPr>
              <a:cxnSpLocks/>
            </p:cNvCxnSpPr>
            <p:nvPr/>
          </p:nvCxnSpPr>
          <p:spPr>
            <a:xfrm rot="5400000" flipH="1" flipV="1">
              <a:off x="7315754" y="5212986"/>
              <a:ext cx="542118" cy="66374"/>
            </a:xfrm>
            <a:prstGeom prst="bentConnector3">
              <a:avLst>
                <a:gd name="adj1" fmla="val -243"/>
              </a:avLst>
            </a:prstGeom>
          </p:spPr>
          <p:style>
            <a:lnRef idx="1">
              <a:schemeClr val="accent2"/>
            </a:lnRef>
            <a:fillRef idx="0">
              <a:schemeClr val="accent2"/>
            </a:fillRef>
            <a:effectRef idx="0">
              <a:schemeClr val="accent2"/>
            </a:effectRef>
            <a:fontRef idx="minor">
              <a:schemeClr val="tx1"/>
            </a:fontRef>
          </p:style>
        </p:cxnSp>
        <p:cxnSp>
          <p:nvCxnSpPr>
            <p:cNvPr id="150" name="Elbow Connector 149">
              <a:extLst>
                <a:ext uri="{FF2B5EF4-FFF2-40B4-BE49-F238E27FC236}">
                  <a16:creationId xmlns:a16="http://schemas.microsoft.com/office/drawing/2014/main" id="{1B6D384F-A180-5376-6D79-44CEFA41A687}"/>
                </a:ext>
              </a:extLst>
            </p:cNvPr>
            <p:cNvCxnSpPr>
              <a:cxnSpLocks/>
            </p:cNvCxnSpPr>
            <p:nvPr/>
          </p:nvCxnSpPr>
          <p:spPr>
            <a:xfrm rot="16200000" flipH="1">
              <a:off x="7467319" y="5127796"/>
              <a:ext cx="542117" cy="236754"/>
            </a:xfrm>
            <a:prstGeom prst="bentConnector3">
              <a:avLst>
                <a:gd name="adj1" fmla="val -1439"/>
              </a:avLst>
            </a:prstGeom>
          </p:spPr>
          <p:style>
            <a:lnRef idx="1">
              <a:schemeClr val="accent2"/>
            </a:lnRef>
            <a:fillRef idx="0">
              <a:schemeClr val="accent2"/>
            </a:fillRef>
            <a:effectRef idx="0">
              <a:schemeClr val="accent2"/>
            </a:effectRef>
            <a:fontRef idx="minor">
              <a:schemeClr val="tx1"/>
            </a:fontRef>
          </p:style>
        </p:cxnSp>
        <p:cxnSp>
          <p:nvCxnSpPr>
            <p:cNvPr id="159" name="Straight Connector 158">
              <a:extLst>
                <a:ext uri="{FF2B5EF4-FFF2-40B4-BE49-F238E27FC236}">
                  <a16:creationId xmlns:a16="http://schemas.microsoft.com/office/drawing/2014/main" id="{04467040-5F41-2273-CEA1-53FAA1892298}"/>
                </a:ext>
              </a:extLst>
            </p:cNvPr>
            <p:cNvCxnSpPr/>
            <p:nvPr/>
          </p:nvCxnSpPr>
          <p:spPr>
            <a:xfrm>
              <a:off x="7856754" y="5517232"/>
              <a:ext cx="476730" cy="0"/>
            </a:xfrm>
            <a:prstGeom prst="line">
              <a:avLst/>
            </a:prstGeom>
          </p:spPr>
          <p:style>
            <a:lnRef idx="1">
              <a:schemeClr val="accent2"/>
            </a:lnRef>
            <a:fillRef idx="0">
              <a:schemeClr val="accent2"/>
            </a:fillRef>
            <a:effectRef idx="0">
              <a:schemeClr val="accent2"/>
            </a:effectRef>
            <a:fontRef idx="minor">
              <a:schemeClr val="tx1"/>
            </a:fontRef>
          </p:style>
        </p:cxnSp>
      </p:grpSp>
      <p:sp>
        <p:nvSpPr>
          <p:cNvPr id="167" name="TextBox 166">
            <a:extLst>
              <a:ext uri="{FF2B5EF4-FFF2-40B4-BE49-F238E27FC236}">
                <a16:creationId xmlns:a16="http://schemas.microsoft.com/office/drawing/2014/main" id="{9CD2E236-5AA9-2010-C4C5-870655F6BE07}"/>
              </a:ext>
            </a:extLst>
          </p:cNvPr>
          <p:cNvSpPr txBox="1"/>
          <p:nvPr/>
        </p:nvSpPr>
        <p:spPr>
          <a:xfrm>
            <a:off x="6156176" y="4500061"/>
            <a:ext cx="697627" cy="230832"/>
          </a:xfrm>
          <a:prstGeom prst="rect">
            <a:avLst/>
          </a:prstGeom>
          <a:noFill/>
        </p:spPr>
        <p:txBody>
          <a:bodyPr wrap="none" rtlCol="0">
            <a:spAutoFit/>
          </a:bodyPr>
          <a:lstStyle/>
          <a:p>
            <a:r>
              <a:rPr lang="en-FR" sz="900" dirty="0">
                <a:solidFill>
                  <a:schemeClr val="accent2"/>
                </a:solidFill>
              </a:rPr>
              <a:t>Threshold</a:t>
            </a:r>
          </a:p>
        </p:txBody>
      </p:sp>
      <p:cxnSp>
        <p:nvCxnSpPr>
          <p:cNvPr id="169" name="Straight Connector 168">
            <a:extLst>
              <a:ext uri="{FF2B5EF4-FFF2-40B4-BE49-F238E27FC236}">
                <a16:creationId xmlns:a16="http://schemas.microsoft.com/office/drawing/2014/main" id="{7DEC55B1-9750-787B-477A-F13BB77CEE42}"/>
              </a:ext>
            </a:extLst>
          </p:cNvPr>
          <p:cNvCxnSpPr/>
          <p:nvPr/>
        </p:nvCxnSpPr>
        <p:spPr>
          <a:xfrm>
            <a:off x="7553624" y="4653136"/>
            <a:ext cx="0" cy="1008112"/>
          </a:xfrm>
          <a:prstGeom prst="line">
            <a:avLst/>
          </a:prstGeom>
        </p:spPr>
        <p:style>
          <a:lnRef idx="1">
            <a:schemeClr val="dk1"/>
          </a:lnRef>
          <a:fillRef idx="0">
            <a:schemeClr val="dk1"/>
          </a:fillRef>
          <a:effectRef idx="0">
            <a:schemeClr val="dk1"/>
          </a:effectRef>
          <a:fontRef idx="minor">
            <a:schemeClr val="tx1"/>
          </a:fontRef>
        </p:style>
      </p:cxnSp>
      <p:cxnSp>
        <p:nvCxnSpPr>
          <p:cNvPr id="170" name="Straight Connector 169">
            <a:extLst>
              <a:ext uri="{FF2B5EF4-FFF2-40B4-BE49-F238E27FC236}">
                <a16:creationId xmlns:a16="http://schemas.microsoft.com/office/drawing/2014/main" id="{00F6CA39-B550-6D57-EFAE-F859555BF271}"/>
              </a:ext>
            </a:extLst>
          </p:cNvPr>
          <p:cNvCxnSpPr>
            <a:cxnSpLocks/>
          </p:cNvCxnSpPr>
          <p:nvPr/>
        </p:nvCxnSpPr>
        <p:spPr>
          <a:xfrm flipH="1">
            <a:off x="7558398" y="5661248"/>
            <a:ext cx="1262074" cy="2993"/>
          </a:xfrm>
          <a:prstGeom prst="line">
            <a:avLst/>
          </a:prstGeom>
        </p:spPr>
        <p:style>
          <a:lnRef idx="1">
            <a:schemeClr val="dk1"/>
          </a:lnRef>
          <a:fillRef idx="0">
            <a:schemeClr val="dk1"/>
          </a:fillRef>
          <a:effectRef idx="0">
            <a:schemeClr val="dk1"/>
          </a:effectRef>
          <a:fontRef idx="minor">
            <a:schemeClr val="tx1"/>
          </a:fontRef>
        </p:style>
      </p:cxnSp>
      <p:sp>
        <p:nvSpPr>
          <p:cNvPr id="173" name="TextBox 172">
            <a:extLst>
              <a:ext uri="{FF2B5EF4-FFF2-40B4-BE49-F238E27FC236}">
                <a16:creationId xmlns:a16="http://schemas.microsoft.com/office/drawing/2014/main" id="{5CEFE1A4-2138-E71D-2526-75F8DFB5B2C5}"/>
              </a:ext>
            </a:extLst>
          </p:cNvPr>
          <p:cNvSpPr txBox="1"/>
          <p:nvPr/>
        </p:nvSpPr>
        <p:spPr>
          <a:xfrm>
            <a:off x="1084262" y="5704110"/>
            <a:ext cx="1606530" cy="430887"/>
          </a:xfrm>
          <a:prstGeom prst="rect">
            <a:avLst/>
          </a:prstGeom>
          <a:noFill/>
        </p:spPr>
        <p:txBody>
          <a:bodyPr wrap="none" rtlCol="0">
            <a:spAutoFit/>
          </a:bodyPr>
          <a:lstStyle/>
          <a:p>
            <a:r>
              <a:rPr lang="en-FR" sz="1100" dirty="0"/>
              <a:t>Very small signal (~fC)</a:t>
            </a:r>
            <a:br>
              <a:rPr lang="en-FR" sz="1100" dirty="0"/>
            </a:br>
            <a:r>
              <a:rPr lang="en-FR" sz="1100" dirty="0"/>
              <a:t>Needs amplification</a:t>
            </a:r>
          </a:p>
        </p:txBody>
      </p:sp>
      <p:sp>
        <p:nvSpPr>
          <p:cNvPr id="177" name="TextBox 176">
            <a:extLst>
              <a:ext uri="{FF2B5EF4-FFF2-40B4-BE49-F238E27FC236}">
                <a16:creationId xmlns:a16="http://schemas.microsoft.com/office/drawing/2014/main" id="{58536F1F-9580-0A4B-F0CF-593CBF5BEC5C}"/>
              </a:ext>
            </a:extLst>
          </p:cNvPr>
          <p:cNvSpPr txBox="1"/>
          <p:nvPr/>
        </p:nvSpPr>
        <p:spPr>
          <a:xfrm>
            <a:off x="7507088" y="5755468"/>
            <a:ext cx="1548822" cy="600164"/>
          </a:xfrm>
          <a:prstGeom prst="rect">
            <a:avLst/>
          </a:prstGeom>
          <a:noFill/>
        </p:spPr>
        <p:txBody>
          <a:bodyPr wrap="none" rtlCol="0">
            <a:spAutoFit/>
          </a:bodyPr>
          <a:lstStyle/>
          <a:p>
            <a:r>
              <a:rPr lang="en-FR" sz="1100" dirty="0"/>
              <a:t>Digitized signal (1/0)</a:t>
            </a:r>
            <a:br>
              <a:rPr lang="en-FR" sz="1100" dirty="0"/>
            </a:br>
            <a:r>
              <a:rPr lang="en-FR" sz="1100" dirty="0"/>
              <a:t>Signal above a preset</a:t>
            </a:r>
            <a:br>
              <a:rPr lang="en-FR" sz="1100" dirty="0"/>
            </a:br>
            <a:r>
              <a:rPr lang="en-FR" sz="1100" dirty="0"/>
              <a:t>threshold</a:t>
            </a:r>
            <a:endParaRPr lang="en-FR" sz="1100" baseline="-25000" dirty="0"/>
          </a:p>
        </p:txBody>
      </p:sp>
      <p:sp>
        <p:nvSpPr>
          <p:cNvPr id="178" name="TextBox 177">
            <a:extLst>
              <a:ext uri="{FF2B5EF4-FFF2-40B4-BE49-F238E27FC236}">
                <a16:creationId xmlns:a16="http://schemas.microsoft.com/office/drawing/2014/main" id="{3C960DA0-7836-39BC-A5FE-4D1FE7CA8E4D}"/>
              </a:ext>
            </a:extLst>
          </p:cNvPr>
          <p:cNvSpPr txBox="1"/>
          <p:nvPr/>
        </p:nvSpPr>
        <p:spPr>
          <a:xfrm>
            <a:off x="8625547" y="5647746"/>
            <a:ext cx="389850" cy="215444"/>
          </a:xfrm>
          <a:prstGeom prst="rect">
            <a:avLst/>
          </a:prstGeom>
          <a:noFill/>
        </p:spPr>
        <p:txBody>
          <a:bodyPr wrap="none" rtlCol="0">
            <a:spAutoFit/>
          </a:bodyPr>
          <a:lstStyle/>
          <a:p>
            <a:r>
              <a:rPr lang="en-GB" sz="800" dirty="0"/>
              <a:t>t</a:t>
            </a:r>
            <a:r>
              <a:rPr lang="en-FR" sz="800" dirty="0"/>
              <a:t>(ns)</a:t>
            </a:r>
            <a:endParaRPr lang="en-FR" sz="800" baseline="-25000" dirty="0"/>
          </a:p>
        </p:txBody>
      </p:sp>
      <p:cxnSp>
        <p:nvCxnSpPr>
          <p:cNvPr id="182" name="Straight Connector 181">
            <a:extLst>
              <a:ext uri="{FF2B5EF4-FFF2-40B4-BE49-F238E27FC236}">
                <a16:creationId xmlns:a16="http://schemas.microsoft.com/office/drawing/2014/main" id="{DA36234E-FB28-F8BB-5C64-49692AD583C6}"/>
              </a:ext>
            </a:extLst>
          </p:cNvPr>
          <p:cNvCxnSpPr>
            <a:cxnSpLocks/>
          </p:cNvCxnSpPr>
          <p:nvPr/>
        </p:nvCxnSpPr>
        <p:spPr>
          <a:xfrm>
            <a:off x="2962093" y="2952000"/>
            <a:ext cx="18634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03F81735-AB8B-0F2D-0D4E-2DBDB855CA0D}"/>
              </a:ext>
            </a:extLst>
          </p:cNvPr>
          <p:cNvCxnSpPr>
            <a:cxnSpLocks/>
          </p:cNvCxnSpPr>
          <p:nvPr/>
        </p:nvCxnSpPr>
        <p:spPr>
          <a:xfrm>
            <a:off x="2963705" y="2686755"/>
            <a:ext cx="506497"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FC06BD4-B909-2219-B541-DB4F3956ED3B}"/>
              </a:ext>
            </a:extLst>
          </p:cNvPr>
          <p:cNvCxnSpPr>
            <a:cxnSpLocks/>
          </p:cNvCxnSpPr>
          <p:nvPr/>
        </p:nvCxnSpPr>
        <p:spPr>
          <a:xfrm>
            <a:off x="3527301" y="2686755"/>
            <a:ext cx="280864" cy="0"/>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938BCAF4-B243-FC05-7E04-09473D141FA3}"/>
              </a:ext>
            </a:extLst>
          </p:cNvPr>
          <p:cNvCxnSpPr>
            <a:cxnSpLocks/>
          </p:cNvCxnSpPr>
          <p:nvPr/>
        </p:nvCxnSpPr>
        <p:spPr>
          <a:xfrm flipV="1">
            <a:off x="2957408" y="2686755"/>
            <a:ext cx="6297" cy="265245"/>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BE9E9A81-A586-D10E-C9E6-D0476990A33F}"/>
              </a:ext>
            </a:extLst>
          </p:cNvPr>
          <p:cNvCxnSpPr>
            <a:cxnSpLocks/>
          </p:cNvCxnSpPr>
          <p:nvPr/>
        </p:nvCxnSpPr>
        <p:spPr>
          <a:xfrm flipV="1">
            <a:off x="3793117" y="2676482"/>
            <a:ext cx="9517" cy="388693"/>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AB37B80E-3C41-7325-E8A0-E2F446BE35A0}"/>
              </a:ext>
            </a:extLst>
          </p:cNvPr>
          <p:cNvCxnSpPr>
            <a:cxnSpLocks/>
          </p:cNvCxnSpPr>
          <p:nvPr/>
        </p:nvCxnSpPr>
        <p:spPr>
          <a:xfrm flipV="1">
            <a:off x="3477567" y="2608147"/>
            <a:ext cx="3149" cy="152911"/>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3B321636-3E13-DBA6-DF64-B4DE3F070B21}"/>
              </a:ext>
            </a:extLst>
          </p:cNvPr>
          <p:cNvCxnSpPr>
            <a:cxnSpLocks/>
          </p:cNvCxnSpPr>
          <p:nvPr/>
        </p:nvCxnSpPr>
        <p:spPr>
          <a:xfrm flipV="1">
            <a:off x="3518337" y="2603333"/>
            <a:ext cx="3149" cy="152911"/>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99" name="TextBox 198">
            <a:extLst>
              <a:ext uri="{FF2B5EF4-FFF2-40B4-BE49-F238E27FC236}">
                <a16:creationId xmlns:a16="http://schemas.microsoft.com/office/drawing/2014/main" id="{C807238F-A3CF-2D22-A088-907D00E88969}"/>
              </a:ext>
            </a:extLst>
          </p:cNvPr>
          <p:cNvSpPr txBox="1"/>
          <p:nvPr/>
        </p:nvSpPr>
        <p:spPr>
          <a:xfrm>
            <a:off x="3465197" y="2434658"/>
            <a:ext cx="312906" cy="261610"/>
          </a:xfrm>
          <a:prstGeom prst="rect">
            <a:avLst/>
          </a:prstGeom>
          <a:noFill/>
        </p:spPr>
        <p:txBody>
          <a:bodyPr wrap="none" rtlCol="0">
            <a:spAutoFit/>
          </a:bodyPr>
          <a:lstStyle/>
          <a:p>
            <a:r>
              <a:rPr lang="en-FR" sz="1100" dirty="0"/>
              <a:t>C</a:t>
            </a:r>
            <a:r>
              <a:rPr lang="en-FR" sz="1100" baseline="-25000" dirty="0"/>
              <a:t>f</a:t>
            </a:r>
          </a:p>
        </p:txBody>
      </p:sp>
      <p:pic>
        <p:nvPicPr>
          <p:cNvPr id="201" name="Picture 200" descr="A diagram of a circuit&#10;&#10;Description automatically generated">
            <a:extLst>
              <a:ext uri="{FF2B5EF4-FFF2-40B4-BE49-F238E27FC236}">
                <a16:creationId xmlns:a16="http://schemas.microsoft.com/office/drawing/2014/main" id="{EAF00FA0-CBA3-B79B-C245-2F929F66F7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7444" y="3321817"/>
            <a:ext cx="576893" cy="685417"/>
          </a:xfrm>
          <a:prstGeom prst="rect">
            <a:avLst/>
          </a:prstGeom>
        </p:spPr>
      </p:pic>
      <p:sp>
        <p:nvSpPr>
          <p:cNvPr id="202" name="TextBox 201">
            <a:extLst>
              <a:ext uri="{FF2B5EF4-FFF2-40B4-BE49-F238E27FC236}">
                <a16:creationId xmlns:a16="http://schemas.microsoft.com/office/drawing/2014/main" id="{E63D06D0-4DD1-6FF0-67CA-8D946BC14B4D}"/>
              </a:ext>
            </a:extLst>
          </p:cNvPr>
          <p:cNvSpPr txBox="1"/>
          <p:nvPr/>
        </p:nvSpPr>
        <p:spPr>
          <a:xfrm>
            <a:off x="2950472" y="2996952"/>
            <a:ext cx="266420" cy="261610"/>
          </a:xfrm>
          <a:prstGeom prst="rect">
            <a:avLst/>
          </a:prstGeom>
          <a:noFill/>
        </p:spPr>
        <p:txBody>
          <a:bodyPr wrap="none" rtlCol="0">
            <a:spAutoFit/>
          </a:bodyPr>
          <a:lstStyle/>
          <a:p>
            <a:r>
              <a:rPr lang="en-FR" sz="1100" dirty="0"/>
              <a:t>+</a:t>
            </a:r>
          </a:p>
        </p:txBody>
      </p:sp>
      <p:sp>
        <p:nvSpPr>
          <p:cNvPr id="203" name="TextBox 202">
            <a:extLst>
              <a:ext uri="{FF2B5EF4-FFF2-40B4-BE49-F238E27FC236}">
                <a16:creationId xmlns:a16="http://schemas.microsoft.com/office/drawing/2014/main" id="{10CCAC34-193B-960D-8C79-3B3DF37DF520}"/>
              </a:ext>
            </a:extLst>
          </p:cNvPr>
          <p:cNvSpPr txBox="1"/>
          <p:nvPr/>
        </p:nvSpPr>
        <p:spPr>
          <a:xfrm>
            <a:off x="2976122" y="2752855"/>
            <a:ext cx="231154" cy="261610"/>
          </a:xfrm>
          <a:prstGeom prst="rect">
            <a:avLst/>
          </a:prstGeom>
          <a:noFill/>
        </p:spPr>
        <p:txBody>
          <a:bodyPr wrap="none" rtlCol="0">
            <a:spAutoFit/>
          </a:bodyPr>
          <a:lstStyle/>
          <a:p>
            <a:r>
              <a:rPr lang="en-FR" sz="1100" dirty="0"/>
              <a:t>-</a:t>
            </a:r>
          </a:p>
        </p:txBody>
      </p:sp>
      <p:pic>
        <p:nvPicPr>
          <p:cNvPr id="9" name="Picture 8" descr="A screen shot of a graph&#10;&#10;Description automatically generated">
            <a:extLst>
              <a:ext uri="{FF2B5EF4-FFF2-40B4-BE49-F238E27FC236}">
                <a16:creationId xmlns:a16="http://schemas.microsoft.com/office/drawing/2014/main" id="{E6EA7EBC-60B3-CA00-FEAA-73602EFC49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40349" y="4136048"/>
            <a:ext cx="1927597" cy="1556689"/>
          </a:xfrm>
          <a:prstGeom prst="rect">
            <a:avLst/>
          </a:prstGeom>
        </p:spPr>
      </p:pic>
      <p:cxnSp>
        <p:nvCxnSpPr>
          <p:cNvPr id="164" name="Straight Connector 163">
            <a:extLst>
              <a:ext uri="{FF2B5EF4-FFF2-40B4-BE49-F238E27FC236}">
                <a16:creationId xmlns:a16="http://schemas.microsoft.com/office/drawing/2014/main" id="{6B80D5DF-2351-FD71-D703-F51F7A62EAA2}"/>
              </a:ext>
            </a:extLst>
          </p:cNvPr>
          <p:cNvCxnSpPr>
            <a:cxnSpLocks/>
          </p:cNvCxnSpPr>
          <p:nvPr/>
        </p:nvCxnSpPr>
        <p:spPr>
          <a:xfrm flipV="1">
            <a:off x="4032616" y="4725144"/>
            <a:ext cx="2915648" cy="2611"/>
          </a:xfrm>
          <a:prstGeom prst="line">
            <a:avLst/>
          </a:prstGeom>
          <a:ln>
            <a:solidFill>
              <a:schemeClr val="accent2"/>
            </a:solidFill>
          </a:ln>
        </p:spPr>
        <p:style>
          <a:lnRef idx="1">
            <a:schemeClr val="dk1"/>
          </a:lnRef>
          <a:fillRef idx="0">
            <a:schemeClr val="dk1"/>
          </a:fillRef>
          <a:effectRef idx="0">
            <a:schemeClr val="dk1"/>
          </a:effectRef>
          <a:fontRef idx="minor">
            <a:schemeClr val="tx1"/>
          </a:fontRef>
        </p:style>
      </p:cxnSp>
      <p:cxnSp>
        <p:nvCxnSpPr>
          <p:cNvPr id="147" name="Straight Arrow Connector 146">
            <a:extLst>
              <a:ext uri="{FF2B5EF4-FFF2-40B4-BE49-F238E27FC236}">
                <a16:creationId xmlns:a16="http://schemas.microsoft.com/office/drawing/2014/main" id="{C622A2E0-2A64-0B5B-1B97-8252E5E821C2}"/>
              </a:ext>
            </a:extLst>
          </p:cNvPr>
          <p:cNvCxnSpPr>
            <a:cxnSpLocks/>
          </p:cNvCxnSpPr>
          <p:nvPr/>
        </p:nvCxnSpPr>
        <p:spPr>
          <a:xfrm flipV="1">
            <a:off x="5490102" y="3068960"/>
            <a:ext cx="0" cy="1758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28B170D8-7B4E-A444-9243-C22A79313A42}"/>
              </a:ext>
            </a:extLst>
          </p:cNvPr>
          <p:cNvCxnSpPr>
            <a:cxnSpLocks/>
          </p:cNvCxnSpPr>
          <p:nvPr/>
        </p:nvCxnSpPr>
        <p:spPr>
          <a:xfrm flipV="1">
            <a:off x="4067190" y="3063540"/>
            <a:ext cx="20467" cy="2218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394576"/>
      </p:ext>
    </p:extLst>
  </p:cSld>
  <p:clrMapOvr>
    <a:masterClrMapping/>
  </p:clrMapOvr>
  <p:transition>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4E4E20-B6A5-1519-34D9-5350D8C6297D}"/>
              </a:ext>
            </a:extLst>
          </p:cNvPr>
          <p:cNvSpPr>
            <a:spLocks noGrp="1"/>
          </p:cNvSpPr>
          <p:nvPr>
            <p:ph type="title"/>
          </p:nvPr>
        </p:nvSpPr>
        <p:spPr/>
        <p:txBody>
          <a:bodyPr/>
          <a:lstStyle/>
          <a:p>
            <a:r>
              <a:rPr lang="en-US" dirty="0" err="1"/>
              <a:t>Cms</a:t>
            </a:r>
            <a:r>
              <a:rPr lang="en-US" dirty="0"/>
              <a:t> </a:t>
            </a:r>
            <a:r>
              <a:rPr lang="en-US" dirty="0" err="1"/>
              <a:t>preshower</a:t>
            </a:r>
            <a:r>
              <a:rPr lang="en-US" dirty="0"/>
              <a:t> detector</a:t>
            </a:r>
          </a:p>
        </p:txBody>
      </p:sp>
      <p:sp>
        <p:nvSpPr>
          <p:cNvPr id="7" name="Text Placeholder 6">
            <a:extLst>
              <a:ext uri="{FF2B5EF4-FFF2-40B4-BE49-F238E27FC236}">
                <a16:creationId xmlns:a16="http://schemas.microsoft.com/office/drawing/2014/main" id="{FC2D21C0-FC6D-817D-9A9D-01C2AA1C4DEB}"/>
              </a:ext>
            </a:extLst>
          </p:cNvPr>
          <p:cNvSpPr>
            <a:spLocks noGrp="1"/>
          </p:cNvSpPr>
          <p:nvPr>
            <p:ph type="body" idx="1"/>
          </p:nvPr>
        </p:nvSpPr>
        <p:spPr/>
        <p:txBody>
          <a:bodyPr/>
          <a:lstStyle/>
          <a:p>
            <a:r>
              <a:rPr lang="en-US" sz="2800" dirty="0"/>
              <a:t>The case of the </a:t>
            </a:r>
          </a:p>
        </p:txBody>
      </p:sp>
      <p:sp>
        <p:nvSpPr>
          <p:cNvPr id="3" name="Date Placeholder 2">
            <a:extLst>
              <a:ext uri="{FF2B5EF4-FFF2-40B4-BE49-F238E27FC236}">
                <a16:creationId xmlns:a16="http://schemas.microsoft.com/office/drawing/2014/main" id="{A3083B83-B36D-9D0E-CE6D-136F2A99B389}"/>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9E77FFAD-08F1-F388-34CE-8EB024009596}"/>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228CEB79-21E8-27A6-8022-AE39CE5F6A8F}"/>
              </a:ext>
            </a:extLst>
          </p:cNvPr>
          <p:cNvSpPr>
            <a:spLocks noGrp="1"/>
          </p:cNvSpPr>
          <p:nvPr>
            <p:ph type="sldNum" sz="quarter" idx="12"/>
          </p:nvPr>
        </p:nvSpPr>
        <p:spPr/>
        <p:txBody>
          <a:bodyPr/>
          <a:lstStyle/>
          <a:p>
            <a:pPr>
              <a:defRPr/>
            </a:pPr>
            <a:fld id="{472E1154-9B90-3241-A829-A7F1D6FB46BD}" type="slidenum">
              <a:rPr lang="el-GR" smtClean="0"/>
              <a:pPr>
                <a:defRPr/>
              </a:pPr>
              <a:t>12</a:t>
            </a:fld>
            <a:endParaRPr lang="el-GR"/>
          </a:p>
        </p:txBody>
      </p:sp>
    </p:spTree>
    <p:extLst>
      <p:ext uri="{BB962C8B-B14F-4D97-AF65-F5344CB8AC3E}">
        <p14:creationId xmlns:p14="http://schemas.microsoft.com/office/powerpoint/2010/main" val="3954879186"/>
      </p:ext>
    </p:extLst>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928687" y="188913"/>
            <a:ext cx="8323833" cy="719137"/>
          </a:xfrm>
        </p:spPr>
        <p:txBody>
          <a:bodyPr/>
          <a:lstStyle/>
          <a:p>
            <a:r>
              <a:rPr lang="en-US" sz="4000" dirty="0">
                <a:ea typeface="ＭＳ Ｐゴシック" charset="-128"/>
                <a:cs typeface="ＭＳ Ｐゴシック" charset="-128"/>
              </a:rPr>
              <a:t>Analog Electronics</a:t>
            </a:r>
          </a:p>
        </p:txBody>
      </p:sp>
      <p:pic>
        <p:nvPicPr>
          <p:cNvPr id="35843" name="Content Placeholder 6" descr="Preshower micromodule.jpg"/>
          <p:cNvPicPr>
            <a:picLocks noGrp="1" noChangeAspect="1"/>
          </p:cNvPicPr>
          <p:nvPr>
            <p:ph idx="1"/>
          </p:nvPr>
        </p:nvPicPr>
        <p:blipFill>
          <a:blip r:embed="rId2" cstate="screen">
            <a:extLst>
              <a:ext uri="{28A0092B-C50C-407E-A947-70E740481C1C}">
                <a14:useLocalDpi xmlns:a14="http://schemas.microsoft.com/office/drawing/2010/main"/>
              </a:ext>
            </a:extLst>
          </a:blip>
          <a:srcRect t="-1042" b="-1042"/>
          <a:stretch>
            <a:fillRect/>
          </a:stretch>
        </p:blipFill>
        <p:spPr>
          <a:xfrm>
            <a:off x="589821" y="1201811"/>
            <a:ext cx="5373389" cy="3103381"/>
          </a:xfrm>
        </p:spPr>
      </p:pic>
      <p:sp>
        <p:nvSpPr>
          <p:cNvPr id="4" name="Date Placeholder 3"/>
          <p:cNvSpPr>
            <a:spLocks noGrp="1"/>
          </p:cNvSpPr>
          <p:nvPr>
            <p:ph type="dt" sz="quarter" idx="10"/>
          </p:nvPr>
        </p:nvSpPr>
        <p:spPr/>
        <p:txBody>
          <a:bodyPr/>
          <a:lstStyle/>
          <a:p>
            <a:pPr>
              <a:defRPr/>
            </a:pPr>
            <a:r>
              <a:rPr lang="en-US"/>
              <a:t>05/04/2025</a:t>
            </a:r>
            <a:endParaRPr lang="el-GR"/>
          </a:p>
        </p:txBody>
      </p:sp>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3" name="Slide Number Placeholder 2"/>
          <p:cNvSpPr>
            <a:spLocks noGrp="1"/>
          </p:cNvSpPr>
          <p:nvPr>
            <p:ph type="sldNum" sz="quarter" idx="12"/>
          </p:nvPr>
        </p:nvSpPr>
        <p:spPr/>
        <p:txBody>
          <a:bodyPr/>
          <a:lstStyle/>
          <a:p>
            <a:pPr>
              <a:defRPr/>
            </a:pPr>
            <a:fld id="{392F6821-7E59-DB48-A2F8-258F6C867456}" type="slidenum">
              <a:rPr lang="el-GR" smtClean="0"/>
              <a:pPr>
                <a:defRPr/>
              </a:pPr>
              <a:t>13</a:t>
            </a:fld>
            <a:endParaRPr lang="el-GR"/>
          </a:p>
        </p:txBody>
      </p:sp>
      <p:pic>
        <p:nvPicPr>
          <p:cNvPr id="7" name="Picture 4" descr="PACE2"/>
          <p:cNvPicPr>
            <a:picLocks noChangeAspect="1" noChangeArrowheads="1"/>
          </p:cNvPicPr>
          <p:nvPr/>
        </p:nvPicPr>
        <p:blipFill>
          <a:blip r:embed="rId3"/>
          <a:srcRect/>
          <a:stretch>
            <a:fillRect/>
          </a:stretch>
        </p:blipFill>
        <p:spPr bwMode="auto">
          <a:xfrm>
            <a:off x="6551923" y="1572458"/>
            <a:ext cx="2016221" cy="1449333"/>
          </a:xfrm>
          <a:prstGeom prst="rect">
            <a:avLst/>
          </a:prstGeom>
          <a:noFill/>
          <a:ln w="9525">
            <a:noFill/>
            <a:miter lim="800000"/>
            <a:headEnd/>
            <a:tailEnd/>
          </a:ln>
        </p:spPr>
      </p:pic>
      <p:cxnSp>
        <p:nvCxnSpPr>
          <p:cNvPr id="6" name="Straight Arrow Connector 5"/>
          <p:cNvCxnSpPr>
            <a:cxnSpLocks/>
          </p:cNvCxnSpPr>
          <p:nvPr/>
        </p:nvCxnSpPr>
        <p:spPr>
          <a:xfrm flipH="1" flipV="1">
            <a:off x="4067944" y="1988840"/>
            <a:ext cx="2377583" cy="684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3190B1B0-7F33-D299-1091-FEACD67B8443}"/>
              </a:ext>
            </a:extLst>
          </p:cNvPr>
          <p:cNvSpPr txBox="1">
            <a:spLocks/>
          </p:cNvSpPr>
          <p:nvPr/>
        </p:nvSpPr>
        <p:spPr bwMode="auto">
          <a:xfrm>
            <a:off x="3995936" y="1197427"/>
            <a:ext cx="5579251"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US" sz="1800" u="sng" kern="0" dirty="0"/>
              <a:t>Analog</a:t>
            </a:r>
            <a:r>
              <a:rPr lang="en-US" sz="1800" kern="0" dirty="0"/>
              <a:t> </a:t>
            </a:r>
            <a:r>
              <a:rPr lang="en-FR" sz="1800" kern="0"/>
              <a:t>ASIC </a:t>
            </a:r>
            <a:r>
              <a:rPr lang="en-FR" sz="1600" kern="0" dirty="0"/>
              <a:t>(Application Specific </a:t>
            </a:r>
            <a:r>
              <a:rPr lang="en-FR" sz="1600" kern="0"/>
              <a:t>Integrated Circuit)</a:t>
            </a:r>
            <a:endParaRPr lang="en-FR" sz="1800" kern="0" dirty="0"/>
          </a:p>
        </p:txBody>
      </p:sp>
      <p:sp>
        <p:nvSpPr>
          <p:cNvPr id="9" name="Title 1">
            <a:extLst>
              <a:ext uri="{FF2B5EF4-FFF2-40B4-BE49-F238E27FC236}">
                <a16:creationId xmlns:a16="http://schemas.microsoft.com/office/drawing/2014/main" id="{89923DA4-7D72-1E89-BB33-8A30300BC97F}"/>
              </a:ext>
            </a:extLst>
          </p:cNvPr>
          <p:cNvSpPr txBox="1">
            <a:spLocks/>
          </p:cNvSpPr>
          <p:nvPr/>
        </p:nvSpPr>
        <p:spPr bwMode="auto">
          <a:xfrm>
            <a:off x="107504" y="1222101"/>
            <a:ext cx="2879459"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l-GR" sz="1800" u="sng" kern="0" dirty="0"/>
              <a:t>Ανιχνευτής λωρίδων πυριτίου </a:t>
            </a:r>
            <a:endParaRPr lang="en-FR" sz="1800" kern="0" dirty="0"/>
          </a:p>
        </p:txBody>
      </p:sp>
      <p:cxnSp>
        <p:nvCxnSpPr>
          <p:cNvPr id="24" name="Straight Arrow Connector 23">
            <a:extLst>
              <a:ext uri="{FF2B5EF4-FFF2-40B4-BE49-F238E27FC236}">
                <a16:creationId xmlns:a16="http://schemas.microsoft.com/office/drawing/2014/main" id="{18B2BC29-297C-0CE7-1725-62F66F4CBB80}"/>
              </a:ext>
            </a:extLst>
          </p:cNvPr>
          <p:cNvCxnSpPr>
            <a:cxnSpLocks/>
            <a:stCxn id="9" idx="2"/>
          </p:cNvCxnSpPr>
          <p:nvPr/>
        </p:nvCxnSpPr>
        <p:spPr>
          <a:xfrm>
            <a:off x="1547234" y="1706408"/>
            <a:ext cx="452903" cy="11402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32" name="Picture 31" descr="A diagram of a diagram&#10;&#10;AI-generated content may be incorrect.">
            <a:extLst>
              <a:ext uri="{FF2B5EF4-FFF2-40B4-BE49-F238E27FC236}">
                <a16:creationId xmlns:a16="http://schemas.microsoft.com/office/drawing/2014/main" id="{94DCBA89-DB79-E872-166A-B9B9B2C63D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4799476"/>
            <a:ext cx="6686747" cy="1408387"/>
          </a:xfrm>
          <a:prstGeom prst="rect">
            <a:avLst/>
          </a:prstGeom>
        </p:spPr>
      </p:pic>
      <mc:AlternateContent xmlns:mc="http://schemas.openxmlformats.org/markup-compatibility/2006" xmlns:a14="http://schemas.microsoft.com/office/drawing/2010/main">
        <mc:Choice Requires="a14">
          <p:sp>
            <p:nvSpPr>
              <p:cNvPr id="39" name="Title 1">
                <a:extLst>
                  <a:ext uri="{FF2B5EF4-FFF2-40B4-BE49-F238E27FC236}">
                    <a16:creationId xmlns:a16="http://schemas.microsoft.com/office/drawing/2014/main" id="{B14AF1E0-F57A-A0C3-C3AC-FD9C2E5E5952}"/>
                  </a:ext>
                </a:extLst>
              </p:cNvPr>
              <p:cNvSpPr txBox="1">
                <a:spLocks/>
              </p:cNvSpPr>
              <p:nvPr/>
            </p:nvSpPr>
            <p:spPr bwMode="auto">
              <a:xfrm>
                <a:off x="3457413" y="3637894"/>
                <a:ext cx="5152708"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l-GR" sz="1600" kern="0" dirty="0"/>
                  <a:t>6</a:t>
                </a:r>
                <a:r>
                  <a:rPr lang="en-US" sz="1600" kern="0" dirty="0"/>
                  <a:t>cm x 2mm Si strip, 300um thick</a:t>
                </a:r>
                <a:r>
                  <a:rPr lang="el-GR" sz="1600" kern="0" dirty="0"/>
                  <a:t>,</a:t>
                </a:r>
                <a:r>
                  <a:rPr lang="en-US" sz="1600" kern="0" dirty="0"/>
                  <a:t> produces ~4fC/</a:t>
                </a:r>
                <a:r>
                  <a:rPr lang="en-US" sz="1600" kern="0" dirty="0" err="1"/>
                  <a:t>mip</a:t>
                </a:r>
                <a:r>
                  <a:rPr lang="en-US" sz="1600" kern="0" baseline="30000" dirty="0"/>
                  <a:t>*</a:t>
                </a:r>
                <a:br>
                  <a:rPr lang="el-GR" sz="1600" kern="0" baseline="30000" dirty="0"/>
                </a:br>
                <a:endParaRPr lang="en-US" sz="1600" kern="0" baseline="30000" dirty="0"/>
              </a:p>
              <a:p>
                <a:pPr/>
                <a14:m>
                  <m:oMathPara xmlns:m="http://schemas.openxmlformats.org/officeDocument/2006/math">
                    <m:oMathParaPr>
                      <m:jc m:val="left"/>
                    </m:oMathParaPr>
                    <m:oMath xmlns:m="http://schemas.openxmlformats.org/officeDocument/2006/math">
                      <m:r>
                        <a:rPr lang="en-US" sz="1400" b="0" i="1" kern="0" smtClean="0">
                          <a:latin typeface="Cambria Math" panose="02040503050406030204" pitchFamily="18" charset="0"/>
                        </a:rPr>
                        <m:t>𝑉</m:t>
                      </m:r>
                      <m:r>
                        <a:rPr lang="en-US" sz="1400" b="0" i="1" kern="0" smtClean="0">
                          <a:latin typeface="Cambria Math" panose="02040503050406030204" pitchFamily="18" charset="0"/>
                        </a:rPr>
                        <m:t>=</m:t>
                      </m:r>
                      <m:f>
                        <m:fPr>
                          <m:ctrlPr>
                            <a:rPr lang="en-US" sz="1400" b="0" i="1" kern="0" smtClean="0">
                              <a:latin typeface="Cambria Math" panose="02040503050406030204" pitchFamily="18" charset="0"/>
                            </a:rPr>
                          </m:ctrlPr>
                        </m:fPr>
                        <m:num>
                          <m:r>
                            <a:rPr lang="en-US" sz="1400" b="0" i="1" kern="0" smtClean="0">
                              <a:latin typeface="Cambria Math" panose="02040503050406030204" pitchFamily="18" charset="0"/>
                            </a:rPr>
                            <m:t>𝑄</m:t>
                          </m:r>
                        </m:num>
                        <m:den>
                          <m:r>
                            <a:rPr lang="en-US" sz="1400" i="1" kern="0">
                              <a:latin typeface="Cambria Math" panose="02040503050406030204" pitchFamily="18" charset="0"/>
                            </a:rPr>
                            <m:t>𝐶</m:t>
                          </m:r>
                          <m:r>
                            <a:rPr lang="en-US" sz="1400" i="1" kern="0" baseline="-25000">
                              <a:latin typeface="Cambria Math" panose="02040503050406030204" pitchFamily="18" charset="0"/>
                            </a:rPr>
                            <m:t>𝑑</m:t>
                          </m:r>
                        </m:den>
                      </m:f>
                      <m:r>
                        <a:rPr lang="en-US" sz="1400" b="0" i="1" kern="0" smtClean="0">
                          <a:latin typeface="Cambria Math" panose="02040503050406030204" pitchFamily="18" charset="0"/>
                        </a:rPr>
                        <m:t>⇒ </m:t>
                      </m:r>
                      <m:r>
                        <a:rPr lang="en-US" sz="1400" b="0" i="1" kern="0" smtClean="0">
                          <a:latin typeface="Cambria Math" panose="02040503050406030204" pitchFamily="18" charset="0"/>
                        </a:rPr>
                        <m:t>𝑉</m:t>
                      </m:r>
                      <m:r>
                        <a:rPr lang="en-US" sz="1400" b="0" i="1" kern="0" smtClean="0">
                          <a:latin typeface="Cambria Math" panose="02040503050406030204" pitchFamily="18" charset="0"/>
                        </a:rPr>
                        <m:t>=</m:t>
                      </m:r>
                      <m:f>
                        <m:fPr>
                          <m:ctrlPr>
                            <a:rPr lang="en-US" sz="1400" b="0" i="1" kern="0" smtClean="0">
                              <a:latin typeface="Cambria Math" panose="02040503050406030204" pitchFamily="18" charset="0"/>
                            </a:rPr>
                          </m:ctrlPr>
                        </m:fPr>
                        <m:num>
                          <m:r>
                            <a:rPr lang="en-US" sz="1400" i="1" kern="0">
                              <a:latin typeface="Cambria Math" panose="02040503050406030204" pitchFamily="18" charset="0"/>
                            </a:rPr>
                            <m:t>4</m:t>
                          </m:r>
                          <m:r>
                            <a:rPr lang="en-US" sz="1400" i="1" kern="0">
                              <a:latin typeface="Cambria Math" panose="02040503050406030204" pitchFamily="18" charset="0"/>
                            </a:rPr>
                            <m:t>𝑓𝐶</m:t>
                          </m:r>
                        </m:num>
                        <m:den>
                          <m:r>
                            <a:rPr lang="en-US" sz="1400" i="1" kern="0">
                              <a:latin typeface="Cambria Math" panose="02040503050406030204" pitchFamily="18" charset="0"/>
                            </a:rPr>
                            <m:t>50</m:t>
                          </m:r>
                          <m:r>
                            <a:rPr lang="en-US" sz="1400" i="1" kern="0">
                              <a:latin typeface="Cambria Math" panose="02040503050406030204" pitchFamily="18" charset="0"/>
                            </a:rPr>
                            <m:t>𝑝𝐹</m:t>
                          </m:r>
                        </m:den>
                      </m:f>
                      <m:r>
                        <a:rPr lang="en-US" sz="1400" b="0" i="1" kern="0" smtClean="0">
                          <a:latin typeface="Cambria Math" panose="02040503050406030204" pitchFamily="18" charset="0"/>
                        </a:rPr>
                        <m:t>=80</m:t>
                      </m:r>
                      <m:r>
                        <a:rPr lang="el-GR" sz="1400" b="0" i="1" kern="0" smtClean="0">
                          <a:latin typeface="Cambria Math" panose="02040503050406030204" pitchFamily="18" charset="0"/>
                        </a:rPr>
                        <m:t>𝜇</m:t>
                      </m:r>
                      <m:r>
                        <a:rPr lang="en-US" sz="1400" b="0" i="1" kern="0" smtClean="0">
                          <a:latin typeface="Cambria Math" panose="02040503050406030204" pitchFamily="18" charset="0"/>
                        </a:rPr>
                        <m:t>𝑉</m:t>
                      </m:r>
                    </m:oMath>
                  </m:oMathPara>
                </a14:m>
                <a:endParaRPr lang="en-FR" sz="1400" kern="0" dirty="0"/>
              </a:p>
            </p:txBody>
          </p:sp>
        </mc:Choice>
        <mc:Fallback xmlns="">
          <p:sp>
            <p:nvSpPr>
              <p:cNvPr id="39" name="Title 1">
                <a:extLst>
                  <a:ext uri="{FF2B5EF4-FFF2-40B4-BE49-F238E27FC236}">
                    <a16:creationId xmlns:a16="http://schemas.microsoft.com/office/drawing/2014/main" id="{B14AF1E0-F57A-A0C3-C3AC-FD9C2E5E5952}"/>
                  </a:ext>
                </a:extLst>
              </p:cNvPr>
              <p:cNvSpPr txBox="1">
                <a:spLocks noRot="1" noChangeAspect="1" noMove="1" noResize="1" noEditPoints="1" noAdjustHandles="1" noChangeArrowheads="1" noChangeShapeType="1" noTextEdit="1"/>
              </p:cNvSpPr>
              <p:nvPr/>
            </p:nvSpPr>
            <p:spPr bwMode="auto">
              <a:xfrm>
                <a:off x="3457413" y="3637894"/>
                <a:ext cx="5152708" cy="484307"/>
              </a:xfrm>
              <a:prstGeom prst="rect">
                <a:avLst/>
              </a:prstGeom>
              <a:blipFill>
                <a:blip r:embed="rId5"/>
                <a:stretch>
                  <a:fillRect l="-739" t="-2564" b="-100000"/>
                </a:stretch>
              </a:blipFill>
              <a:ln w="9525">
                <a:noFill/>
                <a:miter lim="800000"/>
                <a:headEnd/>
                <a:tailEnd/>
              </a:ln>
            </p:spPr>
            <p:txBody>
              <a:bodyPr/>
              <a:lstStyle/>
              <a:p>
                <a:r>
                  <a:rPr lang="en-US">
                    <a:noFill/>
                  </a:rPr>
                  <a:t> </a:t>
                </a:r>
              </a:p>
            </p:txBody>
          </p:sp>
        </mc:Fallback>
      </mc:AlternateContent>
      <p:pic>
        <p:nvPicPr>
          <p:cNvPr id="42" name="Picture 41" descr="A diagram of a circuit&#10;&#10;Description automatically generated">
            <a:extLst>
              <a:ext uri="{FF2B5EF4-FFF2-40B4-BE49-F238E27FC236}">
                <a16:creationId xmlns:a16="http://schemas.microsoft.com/office/drawing/2014/main" id="{92505420-41F0-F599-B0D6-32FC025774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343" y="4261058"/>
            <a:ext cx="1130801" cy="1343525"/>
          </a:xfrm>
          <a:prstGeom prst="rect">
            <a:avLst/>
          </a:prstGeom>
        </p:spPr>
      </p:pic>
      <p:sp>
        <p:nvSpPr>
          <p:cNvPr id="43" name="TextBox 42">
            <a:extLst>
              <a:ext uri="{FF2B5EF4-FFF2-40B4-BE49-F238E27FC236}">
                <a16:creationId xmlns:a16="http://schemas.microsoft.com/office/drawing/2014/main" id="{6DE8EBC1-C124-19FD-AF1D-70EC7E275FFD}"/>
              </a:ext>
            </a:extLst>
          </p:cNvPr>
          <p:cNvSpPr txBox="1"/>
          <p:nvPr/>
        </p:nvSpPr>
        <p:spPr>
          <a:xfrm>
            <a:off x="6033767" y="4501113"/>
            <a:ext cx="1947969" cy="246221"/>
          </a:xfrm>
          <a:prstGeom prst="rect">
            <a:avLst/>
          </a:prstGeom>
          <a:noFill/>
        </p:spPr>
        <p:txBody>
          <a:bodyPr wrap="none" rtlCol="0">
            <a:spAutoFit/>
          </a:bodyPr>
          <a:lstStyle/>
          <a:p>
            <a:r>
              <a:rPr lang="en-US" sz="1000" i="1" kern="0" dirty="0">
                <a:solidFill>
                  <a:srgbClr val="006699"/>
                </a:solidFill>
              </a:rPr>
              <a:t>*</a:t>
            </a:r>
            <a:r>
              <a:rPr lang="en-US" sz="1000" i="1" kern="0" dirty="0" err="1">
                <a:solidFill>
                  <a:srgbClr val="006699"/>
                </a:solidFill>
              </a:rPr>
              <a:t>mip</a:t>
            </a:r>
            <a:r>
              <a:rPr lang="en-US" sz="1000" i="1" kern="0" dirty="0">
                <a:solidFill>
                  <a:srgbClr val="006699"/>
                </a:solidFill>
              </a:rPr>
              <a:t>: minimum ionizing particle</a:t>
            </a:r>
            <a:endParaRPr lang="en-US" sz="1000" i="1" dirty="0">
              <a:solidFill>
                <a:srgbClr val="006699"/>
              </a:solidFill>
            </a:endParaRPr>
          </a:p>
        </p:txBody>
      </p:sp>
      <p:sp>
        <p:nvSpPr>
          <p:cNvPr id="44" name="TextBox 43">
            <a:extLst>
              <a:ext uri="{FF2B5EF4-FFF2-40B4-BE49-F238E27FC236}">
                <a16:creationId xmlns:a16="http://schemas.microsoft.com/office/drawing/2014/main" id="{635A8647-3531-2468-3762-A3F7BEB2951C}"/>
              </a:ext>
            </a:extLst>
          </p:cNvPr>
          <p:cNvSpPr txBox="1"/>
          <p:nvPr/>
        </p:nvSpPr>
        <p:spPr>
          <a:xfrm>
            <a:off x="5837943" y="4188546"/>
            <a:ext cx="2848857" cy="246221"/>
          </a:xfrm>
          <a:prstGeom prst="rect">
            <a:avLst/>
          </a:prstGeom>
          <a:noFill/>
        </p:spPr>
        <p:txBody>
          <a:bodyPr wrap="none" rtlCol="0">
            <a:spAutoFit/>
          </a:bodyPr>
          <a:lstStyle/>
          <a:p>
            <a:r>
              <a:rPr lang="el-GR" sz="1000" i="1" kern="0" dirty="0">
                <a:solidFill>
                  <a:srgbClr val="006699"/>
                </a:solidFill>
                <a:highlight>
                  <a:srgbClr val="FFFF00"/>
                </a:highlight>
              </a:rPr>
              <a:t>Πολύ ασθενές σήμα για </a:t>
            </a:r>
            <a:r>
              <a:rPr lang="el-GR" sz="1000" i="1" kern="0" dirty="0" err="1">
                <a:solidFill>
                  <a:srgbClr val="006699"/>
                </a:solidFill>
                <a:highlight>
                  <a:srgbClr val="FFFF00"/>
                </a:highlight>
              </a:rPr>
              <a:t>μετ</a:t>
            </a:r>
            <a:r>
              <a:rPr lang="en-US" sz="1000" i="1" kern="0" dirty="0" err="1">
                <a:solidFill>
                  <a:srgbClr val="006699"/>
                </a:solidFill>
                <a:highlight>
                  <a:srgbClr val="FFFF00"/>
                </a:highlight>
              </a:rPr>
              <a:t>ά</a:t>
            </a:r>
            <a:r>
              <a:rPr lang="el-GR" sz="1000" i="1" kern="0" dirty="0" err="1">
                <a:solidFill>
                  <a:srgbClr val="006699"/>
                </a:solidFill>
                <a:highlight>
                  <a:srgbClr val="FFFF00"/>
                </a:highlight>
              </a:rPr>
              <a:t>δοση</a:t>
            </a:r>
            <a:r>
              <a:rPr lang="el-GR" sz="1000" i="1" kern="0" dirty="0">
                <a:solidFill>
                  <a:srgbClr val="006699"/>
                </a:solidFill>
                <a:highlight>
                  <a:srgbClr val="FFFF00"/>
                </a:highlight>
              </a:rPr>
              <a:t> σε 100 μέτρα</a:t>
            </a:r>
            <a:endParaRPr lang="en-US" sz="1000" i="1" dirty="0">
              <a:solidFill>
                <a:srgbClr val="006699"/>
              </a:solidFill>
              <a:highlight>
                <a:srgbClr val="FFFF00"/>
              </a:highlight>
            </a:endParaRPr>
          </a:p>
        </p:txBody>
      </p:sp>
    </p:spTree>
  </p:cSld>
  <p:clrMapOvr>
    <a:masterClrMapping/>
  </p:clrMapOvr>
  <p:transition>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yellow fiber optic cable&#10;&#10;AI-generated content may be incorrect.">
            <a:extLst>
              <a:ext uri="{FF2B5EF4-FFF2-40B4-BE49-F238E27FC236}">
                <a16:creationId xmlns:a16="http://schemas.microsoft.com/office/drawing/2014/main" id="{8EE18A94-1C78-2E5B-DC5F-3252490464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5597" y="2317757"/>
            <a:ext cx="1175052" cy="1175052"/>
          </a:xfrm>
          <a:prstGeom prst="rect">
            <a:avLst/>
          </a:prstGeom>
        </p:spPr>
      </p:pic>
      <p:sp>
        <p:nvSpPr>
          <p:cNvPr id="2" name="Title 1">
            <a:extLst>
              <a:ext uri="{FF2B5EF4-FFF2-40B4-BE49-F238E27FC236}">
                <a16:creationId xmlns:a16="http://schemas.microsoft.com/office/drawing/2014/main" id="{F370BC7A-AF43-B471-E314-3E9E8825D01C}"/>
              </a:ext>
            </a:extLst>
          </p:cNvPr>
          <p:cNvSpPr>
            <a:spLocks noGrp="1"/>
          </p:cNvSpPr>
          <p:nvPr>
            <p:ph type="title"/>
          </p:nvPr>
        </p:nvSpPr>
        <p:spPr/>
        <p:txBody>
          <a:bodyPr/>
          <a:lstStyle/>
          <a:p>
            <a:r>
              <a:rPr lang="en-US" dirty="0"/>
              <a:t>Digital Electronics</a:t>
            </a:r>
          </a:p>
        </p:txBody>
      </p:sp>
      <p:sp>
        <p:nvSpPr>
          <p:cNvPr id="4" name="Date Placeholder 3">
            <a:extLst>
              <a:ext uri="{FF2B5EF4-FFF2-40B4-BE49-F238E27FC236}">
                <a16:creationId xmlns:a16="http://schemas.microsoft.com/office/drawing/2014/main" id="{0E5F5E83-F0E6-E38A-99EB-698DBA5B64CE}"/>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42CC5F47-7E4C-76B7-1A5F-1D8C1F0EB6AF}"/>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E2FF57FA-8858-0F26-8509-5DC1130BEB36}"/>
              </a:ext>
            </a:extLst>
          </p:cNvPr>
          <p:cNvSpPr>
            <a:spLocks noGrp="1"/>
          </p:cNvSpPr>
          <p:nvPr>
            <p:ph type="sldNum" sz="quarter" idx="12"/>
          </p:nvPr>
        </p:nvSpPr>
        <p:spPr/>
        <p:txBody>
          <a:bodyPr/>
          <a:lstStyle/>
          <a:p>
            <a:pPr>
              <a:defRPr/>
            </a:pPr>
            <a:fld id="{392F6821-7E59-DB48-A2F8-258F6C867456}" type="slidenum">
              <a:rPr lang="el-GR" smtClean="0"/>
              <a:pPr>
                <a:defRPr/>
              </a:pPr>
              <a:t>14</a:t>
            </a:fld>
            <a:endParaRPr lang="el-GR"/>
          </a:p>
        </p:txBody>
      </p:sp>
      <p:pic>
        <p:nvPicPr>
          <p:cNvPr id="7" name="Picture 6">
            <a:extLst>
              <a:ext uri="{FF2B5EF4-FFF2-40B4-BE49-F238E27FC236}">
                <a16:creationId xmlns:a16="http://schemas.microsoft.com/office/drawing/2014/main" id="{D30C7CC3-DC68-5615-0DAC-562AA391F042}"/>
              </a:ext>
            </a:extLst>
          </p:cNvPr>
          <p:cNvPicPr>
            <a:picLocks noChangeAspect="1"/>
          </p:cNvPicPr>
          <p:nvPr/>
        </p:nvPicPr>
        <p:blipFill>
          <a:blip r:embed="rId3"/>
          <a:stretch>
            <a:fillRect/>
          </a:stretch>
        </p:blipFill>
        <p:spPr>
          <a:xfrm>
            <a:off x="1043608" y="1869512"/>
            <a:ext cx="6922652" cy="3686960"/>
          </a:xfrm>
          <a:prstGeom prst="rect">
            <a:avLst/>
          </a:prstGeom>
        </p:spPr>
      </p:pic>
      <p:sp>
        <p:nvSpPr>
          <p:cNvPr id="8" name="Title 1">
            <a:extLst>
              <a:ext uri="{FF2B5EF4-FFF2-40B4-BE49-F238E27FC236}">
                <a16:creationId xmlns:a16="http://schemas.microsoft.com/office/drawing/2014/main" id="{C0BD00D7-1978-B44A-F39E-3CDCF8E0566D}"/>
              </a:ext>
            </a:extLst>
          </p:cNvPr>
          <p:cNvSpPr txBox="1">
            <a:spLocks/>
          </p:cNvSpPr>
          <p:nvPr/>
        </p:nvSpPr>
        <p:spPr bwMode="auto">
          <a:xfrm>
            <a:off x="822208" y="1186194"/>
            <a:ext cx="3672408"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US" sz="1800" u="sng" kern="0" dirty="0"/>
              <a:t>ADC: </a:t>
            </a:r>
            <a:r>
              <a:rPr lang="el-GR" sz="1800" u="sng" kern="0" dirty="0" err="1"/>
              <a:t>Ψηφιοποίηση</a:t>
            </a:r>
            <a:r>
              <a:rPr lang="el-GR" sz="1800" u="sng" kern="0" dirty="0"/>
              <a:t> των παλμών</a:t>
            </a:r>
            <a:endParaRPr lang="en-FR" sz="1800" kern="0" dirty="0"/>
          </a:p>
        </p:txBody>
      </p:sp>
      <p:sp>
        <p:nvSpPr>
          <p:cNvPr id="9" name="Title 1">
            <a:extLst>
              <a:ext uri="{FF2B5EF4-FFF2-40B4-BE49-F238E27FC236}">
                <a16:creationId xmlns:a16="http://schemas.microsoft.com/office/drawing/2014/main" id="{31F9251E-E787-A8A1-6B68-2A45DA0734C0}"/>
              </a:ext>
            </a:extLst>
          </p:cNvPr>
          <p:cNvSpPr txBox="1">
            <a:spLocks/>
          </p:cNvSpPr>
          <p:nvPr/>
        </p:nvSpPr>
        <p:spPr bwMode="auto">
          <a:xfrm>
            <a:off x="4860032" y="1189600"/>
            <a:ext cx="4099247"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l-GR" sz="1800" u="sng" kern="0" dirty="0"/>
              <a:t>Συγχώνευση, μορφοποίηση και μετάδοση</a:t>
            </a:r>
            <a:r>
              <a:rPr lang="en-US" sz="1800" u="sng" kern="0" dirty="0"/>
              <a:t> </a:t>
            </a:r>
            <a:br>
              <a:rPr lang="el-GR" sz="1800" u="sng" kern="0" dirty="0"/>
            </a:br>
            <a:r>
              <a:rPr lang="el-GR" sz="1800" u="sng" kern="0" dirty="0"/>
              <a:t>με οπτικές ίνες</a:t>
            </a:r>
            <a:endParaRPr lang="en-FR" sz="1800" kern="0" dirty="0"/>
          </a:p>
        </p:txBody>
      </p:sp>
      <p:cxnSp>
        <p:nvCxnSpPr>
          <p:cNvPr id="10" name="Straight Arrow Connector 9">
            <a:extLst>
              <a:ext uri="{FF2B5EF4-FFF2-40B4-BE49-F238E27FC236}">
                <a16:creationId xmlns:a16="http://schemas.microsoft.com/office/drawing/2014/main" id="{68277EC2-FF7A-C4A6-C003-55CC921605B2}"/>
              </a:ext>
            </a:extLst>
          </p:cNvPr>
          <p:cNvCxnSpPr>
            <a:cxnSpLocks/>
          </p:cNvCxnSpPr>
          <p:nvPr/>
        </p:nvCxnSpPr>
        <p:spPr>
          <a:xfrm>
            <a:off x="4058326" y="1555846"/>
            <a:ext cx="727987" cy="7210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DAEAFB2-DA5A-53CE-8FE4-90E053CDA33F}"/>
              </a:ext>
            </a:extLst>
          </p:cNvPr>
          <p:cNvCxnSpPr>
            <a:cxnSpLocks/>
          </p:cNvCxnSpPr>
          <p:nvPr/>
        </p:nvCxnSpPr>
        <p:spPr>
          <a:xfrm>
            <a:off x="5720596" y="1627060"/>
            <a:ext cx="727987" cy="7210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9479323-54FA-E659-439A-9AA8B1663879}"/>
              </a:ext>
            </a:extLst>
          </p:cNvPr>
          <p:cNvSpPr txBox="1"/>
          <p:nvPr/>
        </p:nvSpPr>
        <p:spPr>
          <a:xfrm>
            <a:off x="2411760" y="5608528"/>
            <a:ext cx="6624736" cy="523220"/>
          </a:xfrm>
          <a:prstGeom prst="rect">
            <a:avLst/>
          </a:prstGeom>
          <a:noFill/>
        </p:spPr>
        <p:txBody>
          <a:bodyPr wrap="square">
            <a:spAutoFit/>
          </a:bodyPr>
          <a:lstStyle/>
          <a:p>
            <a:r>
              <a:rPr lang="en-US" sz="1400" dirty="0" err="1">
                <a:solidFill>
                  <a:schemeClr val="tx2"/>
                </a:solidFill>
              </a:rPr>
              <a:t>Το</a:t>
            </a:r>
            <a:r>
              <a:rPr lang="en-US" sz="1400" dirty="0">
                <a:solidFill>
                  <a:schemeClr val="tx2"/>
                </a:solidFill>
              </a:rPr>
              <a:t> </a:t>
            </a:r>
            <a:r>
              <a:rPr lang="en-US" sz="1400" dirty="0" err="1">
                <a:solidFill>
                  <a:schemeClr val="tx2"/>
                </a:solidFill>
              </a:rPr>
              <a:t>μεγ</a:t>
            </a:r>
            <a:r>
              <a:rPr lang="en-US" sz="1400" dirty="0">
                <a:solidFill>
                  <a:schemeClr val="tx2"/>
                </a:solidFill>
              </a:rPr>
              <a:t>α</a:t>
            </a:r>
            <a:r>
              <a:rPr lang="en-US" sz="1400" dirty="0" err="1">
                <a:solidFill>
                  <a:schemeClr val="tx2"/>
                </a:solidFill>
              </a:rPr>
              <a:t>λύτερο</a:t>
            </a:r>
            <a:r>
              <a:rPr lang="en-US" sz="1400" dirty="0">
                <a:solidFill>
                  <a:schemeClr val="tx2"/>
                </a:solidFill>
              </a:rPr>
              <a:t> π</a:t>
            </a:r>
            <a:r>
              <a:rPr lang="en-US" sz="1400" dirty="0" err="1">
                <a:solidFill>
                  <a:schemeClr val="tx2"/>
                </a:solidFill>
              </a:rPr>
              <a:t>λεονέκτημ</a:t>
            </a:r>
            <a:r>
              <a:rPr lang="en-US" sz="1400" dirty="0">
                <a:solidFill>
                  <a:schemeClr val="tx2"/>
                </a:solidFill>
              </a:rPr>
              <a:t>α </a:t>
            </a:r>
            <a:r>
              <a:rPr lang="en-US" sz="1400" dirty="0" err="1">
                <a:solidFill>
                  <a:schemeClr val="tx2"/>
                </a:solidFill>
              </a:rPr>
              <a:t>των</a:t>
            </a:r>
            <a:r>
              <a:rPr lang="en-US" sz="1400" dirty="0">
                <a:solidFill>
                  <a:schemeClr val="tx2"/>
                </a:solidFill>
              </a:rPr>
              <a:t> </a:t>
            </a:r>
            <a:r>
              <a:rPr lang="en-US" sz="1400" dirty="0" err="1">
                <a:solidFill>
                  <a:schemeClr val="tx2"/>
                </a:solidFill>
              </a:rPr>
              <a:t>ψηφι</a:t>
            </a:r>
            <a:r>
              <a:rPr lang="en-US" sz="1400" dirty="0">
                <a:solidFill>
                  <a:schemeClr val="tx2"/>
                </a:solidFill>
              </a:rPr>
              <a:t>α</a:t>
            </a:r>
            <a:r>
              <a:rPr lang="en-US" sz="1400" dirty="0" err="1">
                <a:solidFill>
                  <a:schemeClr val="tx2"/>
                </a:solidFill>
              </a:rPr>
              <a:t>κών</a:t>
            </a:r>
            <a:r>
              <a:rPr lang="en-US" sz="1400" dirty="0">
                <a:solidFill>
                  <a:schemeClr val="tx2"/>
                </a:solidFill>
              </a:rPr>
              <a:t> </a:t>
            </a:r>
            <a:r>
              <a:rPr lang="en-US" sz="1400" dirty="0" err="1">
                <a:solidFill>
                  <a:schemeClr val="tx2"/>
                </a:solidFill>
              </a:rPr>
              <a:t>ηλεκτρονικών</a:t>
            </a:r>
            <a:r>
              <a:rPr lang="en-US" sz="1400" dirty="0">
                <a:solidFill>
                  <a:schemeClr val="tx2"/>
                </a:solidFill>
              </a:rPr>
              <a:t> </a:t>
            </a:r>
            <a:r>
              <a:rPr lang="en-US" sz="1400" dirty="0" err="1">
                <a:solidFill>
                  <a:schemeClr val="tx2"/>
                </a:solidFill>
              </a:rPr>
              <a:t>έν</a:t>
            </a:r>
            <a:r>
              <a:rPr lang="en-US" sz="1400" dirty="0">
                <a:solidFill>
                  <a:schemeClr val="tx2"/>
                </a:solidFill>
              </a:rPr>
              <a:t>α</a:t>
            </a:r>
            <a:r>
              <a:rPr lang="en-US" sz="1400" dirty="0" err="1">
                <a:solidFill>
                  <a:schemeClr val="tx2"/>
                </a:solidFill>
              </a:rPr>
              <a:t>ντι</a:t>
            </a:r>
            <a:r>
              <a:rPr lang="en-US" sz="1400" dirty="0">
                <a:solidFill>
                  <a:schemeClr val="tx2"/>
                </a:solidFill>
              </a:rPr>
              <a:t> </a:t>
            </a:r>
            <a:r>
              <a:rPr lang="en-US" sz="1400" dirty="0" err="1">
                <a:solidFill>
                  <a:schemeClr val="tx2"/>
                </a:solidFill>
              </a:rPr>
              <a:t>των</a:t>
            </a:r>
            <a:r>
              <a:rPr lang="en-US" sz="1400" dirty="0">
                <a:solidFill>
                  <a:schemeClr val="tx2"/>
                </a:solidFill>
              </a:rPr>
              <a:t> α</a:t>
            </a:r>
            <a:r>
              <a:rPr lang="en-US" sz="1400" dirty="0" err="1">
                <a:solidFill>
                  <a:schemeClr val="tx2"/>
                </a:solidFill>
              </a:rPr>
              <a:t>ν</a:t>
            </a:r>
            <a:r>
              <a:rPr lang="en-US" sz="1400" dirty="0">
                <a:solidFill>
                  <a:schemeClr val="tx2"/>
                </a:solidFill>
              </a:rPr>
              <a:t>α</a:t>
            </a:r>
            <a:r>
              <a:rPr lang="en-US" sz="1400" dirty="0" err="1">
                <a:solidFill>
                  <a:schemeClr val="tx2"/>
                </a:solidFill>
              </a:rPr>
              <a:t>λογικών</a:t>
            </a:r>
            <a:r>
              <a:rPr lang="en-US" sz="1400" dirty="0">
                <a:solidFill>
                  <a:schemeClr val="tx2"/>
                </a:solidFill>
              </a:rPr>
              <a:t> </a:t>
            </a:r>
            <a:br>
              <a:rPr lang="el-GR" sz="1400" dirty="0">
                <a:solidFill>
                  <a:schemeClr val="tx2"/>
                </a:solidFill>
              </a:rPr>
            </a:br>
            <a:r>
              <a:rPr lang="en-US" sz="1400" dirty="0" err="1">
                <a:solidFill>
                  <a:schemeClr val="tx2"/>
                </a:solidFill>
              </a:rPr>
              <a:t>είν</a:t>
            </a:r>
            <a:r>
              <a:rPr lang="en-US" sz="1400" dirty="0">
                <a:solidFill>
                  <a:schemeClr val="tx2"/>
                </a:solidFill>
              </a:rPr>
              <a:t>α</a:t>
            </a:r>
            <a:r>
              <a:rPr lang="en-US" sz="1400" dirty="0" err="1">
                <a:solidFill>
                  <a:schemeClr val="tx2"/>
                </a:solidFill>
              </a:rPr>
              <a:t>ι</a:t>
            </a:r>
            <a:r>
              <a:rPr lang="en-US" sz="1400" dirty="0">
                <a:solidFill>
                  <a:schemeClr val="tx2"/>
                </a:solidFill>
              </a:rPr>
              <a:t> </a:t>
            </a:r>
            <a:r>
              <a:rPr lang="en-US" sz="1400" dirty="0" err="1">
                <a:solidFill>
                  <a:schemeClr val="tx2"/>
                </a:solidFill>
              </a:rPr>
              <a:t>η</a:t>
            </a:r>
            <a:r>
              <a:rPr lang="en-US" sz="1400" dirty="0">
                <a:solidFill>
                  <a:schemeClr val="tx2"/>
                </a:solidFill>
              </a:rPr>
              <a:t> α</a:t>
            </a:r>
            <a:r>
              <a:rPr lang="en-US" sz="1400" dirty="0" err="1">
                <a:solidFill>
                  <a:schemeClr val="tx2"/>
                </a:solidFill>
              </a:rPr>
              <a:t>νθεκτικότητ</a:t>
            </a:r>
            <a:r>
              <a:rPr lang="en-US" sz="1400" dirty="0">
                <a:solidFill>
                  <a:schemeClr val="tx2"/>
                </a:solidFill>
              </a:rPr>
              <a:t>α </a:t>
            </a:r>
            <a:r>
              <a:rPr lang="en-US" sz="1400" dirty="0" err="1">
                <a:solidFill>
                  <a:schemeClr val="tx2"/>
                </a:solidFill>
              </a:rPr>
              <a:t>στον</a:t>
            </a:r>
            <a:r>
              <a:rPr lang="en-US" sz="1400" dirty="0">
                <a:solidFill>
                  <a:schemeClr val="tx2"/>
                </a:solidFill>
              </a:rPr>
              <a:t> </a:t>
            </a:r>
            <a:r>
              <a:rPr lang="en-US" sz="1400" dirty="0" err="1">
                <a:solidFill>
                  <a:schemeClr val="tx2"/>
                </a:solidFill>
              </a:rPr>
              <a:t>θόρυ</a:t>
            </a:r>
            <a:r>
              <a:rPr lang="en-US" sz="1400" dirty="0">
                <a:solidFill>
                  <a:schemeClr val="tx2"/>
                </a:solidFill>
              </a:rPr>
              <a:t>β</a:t>
            </a:r>
            <a:r>
              <a:rPr lang="en-US" sz="1400" dirty="0" err="1">
                <a:solidFill>
                  <a:schemeClr val="tx2"/>
                </a:solidFill>
              </a:rPr>
              <a:t>ο</a:t>
            </a:r>
            <a:r>
              <a:rPr lang="en-US" sz="1400" dirty="0">
                <a:solidFill>
                  <a:schemeClr val="tx2"/>
                </a:solidFill>
              </a:rPr>
              <a:t> </a:t>
            </a:r>
            <a:r>
              <a:rPr lang="en-US" sz="1400" dirty="0" err="1">
                <a:solidFill>
                  <a:schemeClr val="tx2"/>
                </a:solidFill>
              </a:rPr>
              <a:t>κ</a:t>
            </a:r>
            <a:r>
              <a:rPr lang="en-US" sz="1400" dirty="0">
                <a:solidFill>
                  <a:schemeClr val="tx2"/>
                </a:solidFill>
              </a:rPr>
              <a:t>α</a:t>
            </a:r>
            <a:r>
              <a:rPr lang="en-US" sz="1400" dirty="0" err="1">
                <a:solidFill>
                  <a:schemeClr val="tx2"/>
                </a:solidFill>
              </a:rPr>
              <a:t>ι</a:t>
            </a:r>
            <a:r>
              <a:rPr lang="en-US" sz="1400" dirty="0">
                <a:solidFill>
                  <a:schemeClr val="tx2"/>
                </a:solidFill>
              </a:rPr>
              <a:t> </a:t>
            </a:r>
            <a:r>
              <a:rPr lang="en-US" sz="1400" dirty="0" err="1">
                <a:solidFill>
                  <a:schemeClr val="tx2"/>
                </a:solidFill>
              </a:rPr>
              <a:t>η</a:t>
            </a:r>
            <a:r>
              <a:rPr lang="en-US" sz="1400" dirty="0">
                <a:solidFill>
                  <a:schemeClr val="tx2"/>
                </a:solidFill>
              </a:rPr>
              <a:t> α</a:t>
            </a:r>
            <a:r>
              <a:rPr lang="en-US" sz="1400" dirty="0" err="1">
                <a:solidFill>
                  <a:schemeClr val="tx2"/>
                </a:solidFill>
              </a:rPr>
              <a:t>κερ</a:t>
            </a:r>
            <a:r>
              <a:rPr lang="en-US" sz="1400" dirty="0">
                <a:solidFill>
                  <a:schemeClr val="tx2"/>
                </a:solidFill>
              </a:rPr>
              <a:t>α</a:t>
            </a:r>
            <a:r>
              <a:rPr lang="en-US" sz="1400" dirty="0" err="1">
                <a:solidFill>
                  <a:schemeClr val="tx2"/>
                </a:solidFill>
              </a:rPr>
              <a:t>ιότητ</a:t>
            </a:r>
            <a:r>
              <a:rPr lang="en-US" sz="1400" dirty="0">
                <a:solidFill>
                  <a:schemeClr val="tx2"/>
                </a:solidFill>
              </a:rPr>
              <a:t>α </a:t>
            </a:r>
            <a:r>
              <a:rPr lang="en-US" sz="1400" dirty="0" err="1">
                <a:solidFill>
                  <a:schemeClr val="tx2"/>
                </a:solidFill>
              </a:rPr>
              <a:t>του</a:t>
            </a:r>
            <a:r>
              <a:rPr lang="en-US" sz="1400" dirty="0">
                <a:solidFill>
                  <a:schemeClr val="tx2"/>
                </a:solidFill>
              </a:rPr>
              <a:t> </a:t>
            </a:r>
            <a:r>
              <a:rPr lang="en-US" sz="1400" dirty="0" err="1">
                <a:solidFill>
                  <a:schemeClr val="tx2"/>
                </a:solidFill>
              </a:rPr>
              <a:t>σήμ</a:t>
            </a:r>
            <a:r>
              <a:rPr lang="en-US" sz="1400" dirty="0">
                <a:solidFill>
                  <a:schemeClr val="tx2"/>
                </a:solidFill>
              </a:rPr>
              <a:t>α</a:t>
            </a:r>
            <a:r>
              <a:rPr lang="en-US" sz="1400" dirty="0" err="1">
                <a:solidFill>
                  <a:schemeClr val="tx2"/>
                </a:solidFill>
              </a:rPr>
              <a:t>τος</a:t>
            </a:r>
            <a:r>
              <a:rPr lang="en-US" sz="1400" dirty="0">
                <a:solidFill>
                  <a:schemeClr val="tx2"/>
                </a:solidFill>
              </a:rPr>
              <a:t>.</a:t>
            </a:r>
          </a:p>
        </p:txBody>
      </p:sp>
      <p:pic>
        <p:nvPicPr>
          <p:cNvPr id="3" name="Picture 2">
            <a:extLst>
              <a:ext uri="{FF2B5EF4-FFF2-40B4-BE49-F238E27FC236}">
                <a16:creationId xmlns:a16="http://schemas.microsoft.com/office/drawing/2014/main" id="{F2052106-057E-17CA-C374-12CF469C790C}"/>
              </a:ext>
            </a:extLst>
          </p:cNvPr>
          <p:cNvPicPr>
            <a:picLocks noChangeAspect="1"/>
          </p:cNvPicPr>
          <p:nvPr/>
        </p:nvPicPr>
        <p:blipFill>
          <a:blip r:embed="rId4"/>
          <a:stretch>
            <a:fillRect/>
          </a:stretch>
        </p:blipFill>
        <p:spPr>
          <a:xfrm>
            <a:off x="7643598" y="1720930"/>
            <a:ext cx="913587" cy="481231"/>
          </a:xfrm>
          <a:prstGeom prst="rect">
            <a:avLst/>
          </a:prstGeom>
        </p:spPr>
      </p:pic>
      <p:cxnSp>
        <p:nvCxnSpPr>
          <p:cNvPr id="11" name="Straight Arrow Connector 10">
            <a:extLst>
              <a:ext uri="{FF2B5EF4-FFF2-40B4-BE49-F238E27FC236}">
                <a16:creationId xmlns:a16="http://schemas.microsoft.com/office/drawing/2014/main" id="{FE07221F-79AE-BE66-0477-FD273F16F4FD}"/>
              </a:ext>
            </a:extLst>
          </p:cNvPr>
          <p:cNvCxnSpPr>
            <a:cxnSpLocks/>
          </p:cNvCxnSpPr>
          <p:nvPr/>
        </p:nvCxnSpPr>
        <p:spPr>
          <a:xfrm flipH="1">
            <a:off x="7158033" y="1987573"/>
            <a:ext cx="793234" cy="6166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00646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566EA-926E-D2B2-14A3-2919B44B42EC}"/>
              </a:ext>
            </a:extLst>
          </p:cNvPr>
          <p:cNvSpPr>
            <a:spLocks noGrp="1"/>
          </p:cNvSpPr>
          <p:nvPr>
            <p:ph type="title"/>
          </p:nvPr>
        </p:nvSpPr>
        <p:spPr/>
        <p:txBody>
          <a:bodyPr/>
          <a:lstStyle/>
          <a:p>
            <a:r>
              <a:rPr lang="en-US" dirty="0"/>
              <a:t>Digital ASIC</a:t>
            </a:r>
          </a:p>
        </p:txBody>
      </p:sp>
      <p:sp>
        <p:nvSpPr>
          <p:cNvPr id="4" name="Date Placeholder 3">
            <a:extLst>
              <a:ext uri="{FF2B5EF4-FFF2-40B4-BE49-F238E27FC236}">
                <a16:creationId xmlns:a16="http://schemas.microsoft.com/office/drawing/2014/main" id="{240918CB-513E-135D-5C0E-14E6EC3C25C9}"/>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F7BBA256-6DBD-46D3-FC13-C084C1DAFC1B}"/>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3750E582-0A3F-9F33-C0F9-F62579ADB526}"/>
              </a:ext>
            </a:extLst>
          </p:cNvPr>
          <p:cNvSpPr>
            <a:spLocks noGrp="1"/>
          </p:cNvSpPr>
          <p:nvPr>
            <p:ph type="sldNum" sz="quarter" idx="12"/>
          </p:nvPr>
        </p:nvSpPr>
        <p:spPr/>
        <p:txBody>
          <a:bodyPr/>
          <a:lstStyle/>
          <a:p>
            <a:pPr>
              <a:defRPr/>
            </a:pPr>
            <a:fld id="{392F6821-7E59-DB48-A2F8-258F6C867456}" type="slidenum">
              <a:rPr lang="el-GR" smtClean="0"/>
              <a:pPr>
                <a:defRPr/>
              </a:pPr>
              <a:t>15</a:t>
            </a:fld>
            <a:endParaRPr lang="el-GR"/>
          </a:p>
        </p:txBody>
      </p:sp>
      <p:pic>
        <p:nvPicPr>
          <p:cNvPr id="184" name="Picture 183">
            <a:extLst>
              <a:ext uri="{FF2B5EF4-FFF2-40B4-BE49-F238E27FC236}">
                <a16:creationId xmlns:a16="http://schemas.microsoft.com/office/drawing/2014/main" id="{B6806C9B-BEF1-B512-B292-E7FBC049E3F6}"/>
              </a:ext>
            </a:extLst>
          </p:cNvPr>
          <p:cNvPicPr>
            <a:picLocks noChangeAspect="1"/>
          </p:cNvPicPr>
          <p:nvPr/>
        </p:nvPicPr>
        <p:blipFill>
          <a:blip r:embed="rId2"/>
          <a:stretch>
            <a:fillRect/>
          </a:stretch>
        </p:blipFill>
        <p:spPr>
          <a:xfrm>
            <a:off x="107504" y="1557830"/>
            <a:ext cx="5428151" cy="3295377"/>
          </a:xfrm>
          <a:prstGeom prst="rect">
            <a:avLst/>
          </a:prstGeom>
        </p:spPr>
      </p:pic>
      <p:pic>
        <p:nvPicPr>
          <p:cNvPr id="186" name="Picture 185" descr="A close-up of a building&#10;&#10;AI-generated content may be incorrect.">
            <a:extLst>
              <a:ext uri="{FF2B5EF4-FFF2-40B4-BE49-F238E27FC236}">
                <a16:creationId xmlns:a16="http://schemas.microsoft.com/office/drawing/2014/main" id="{8FF0E409-D1F5-FF2E-9FDD-B617D079B2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3177" y="3429000"/>
            <a:ext cx="3224151" cy="2696004"/>
          </a:xfrm>
          <a:prstGeom prst="rect">
            <a:avLst/>
          </a:prstGeom>
          <a:effectLst>
            <a:outerShdw blurRad="50800" dist="146835" dir="2700000" algn="tl" rotWithShape="0">
              <a:prstClr val="black">
                <a:alpha val="40000"/>
              </a:prstClr>
            </a:outerShdw>
          </a:effectLst>
        </p:spPr>
      </p:pic>
      <p:sp>
        <p:nvSpPr>
          <p:cNvPr id="187" name="Title 1">
            <a:extLst>
              <a:ext uri="{FF2B5EF4-FFF2-40B4-BE49-F238E27FC236}">
                <a16:creationId xmlns:a16="http://schemas.microsoft.com/office/drawing/2014/main" id="{DA6F360C-8B35-EF94-2050-429B9022A82B}"/>
              </a:ext>
            </a:extLst>
          </p:cNvPr>
          <p:cNvSpPr txBox="1">
            <a:spLocks/>
          </p:cNvSpPr>
          <p:nvPr/>
        </p:nvSpPr>
        <p:spPr bwMode="auto">
          <a:xfrm>
            <a:off x="334574" y="1144218"/>
            <a:ext cx="5579251"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l-GR" sz="1800" kern="0" dirty="0"/>
              <a:t>Λειτουργικό Διάγραμμα Ψηφιακού ολοκληρωμένου</a:t>
            </a:r>
            <a:endParaRPr lang="en-FR" sz="1800" kern="0" dirty="0"/>
          </a:p>
        </p:txBody>
      </p:sp>
      <p:sp>
        <p:nvSpPr>
          <p:cNvPr id="188" name="Title 1">
            <a:extLst>
              <a:ext uri="{FF2B5EF4-FFF2-40B4-BE49-F238E27FC236}">
                <a16:creationId xmlns:a16="http://schemas.microsoft.com/office/drawing/2014/main" id="{7D7715FE-6CB0-C1C8-4FB5-FE65EDAFD458}"/>
              </a:ext>
            </a:extLst>
          </p:cNvPr>
          <p:cNvSpPr txBox="1">
            <a:spLocks/>
          </p:cNvSpPr>
          <p:nvPr/>
        </p:nvSpPr>
        <p:spPr bwMode="auto">
          <a:xfrm>
            <a:off x="5292080" y="2950678"/>
            <a:ext cx="4905184"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l-GR" sz="1800" kern="0" dirty="0"/>
              <a:t>Μικροφωτογραφία του ολοκληρωμένου </a:t>
            </a:r>
            <a:endParaRPr lang="en-FR" sz="1800" kern="0" dirty="0"/>
          </a:p>
        </p:txBody>
      </p:sp>
    </p:spTree>
    <p:extLst>
      <p:ext uri="{BB962C8B-B14F-4D97-AF65-F5344CB8AC3E}">
        <p14:creationId xmlns:p14="http://schemas.microsoft.com/office/powerpoint/2010/main" val="2344095017"/>
      </p:ext>
    </p:extLst>
  </p:cSld>
  <p:clrMapOvr>
    <a:masterClrMapping/>
  </p:clrMapOvr>
  <p:transition>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a:ea typeface="ＭＳ Ｐゴシック" charset="-128"/>
                <a:cs typeface="ＭＳ Ｐゴシック" charset="-128"/>
              </a:rPr>
              <a:t>Sensor modules with ASICs</a:t>
            </a:r>
          </a:p>
        </p:txBody>
      </p:sp>
      <p:pic>
        <p:nvPicPr>
          <p:cNvPr id="55299" name="Content Placeholder 6" descr="Preshower ladder proto.jpg"/>
          <p:cNvPicPr>
            <a:picLocks noGrp="1" noChangeAspect="1"/>
          </p:cNvPicPr>
          <p:nvPr>
            <p:ph idx="1"/>
          </p:nvPr>
        </p:nvPicPr>
        <p:blipFill>
          <a:blip r:embed="rId2" cstate="screen">
            <a:extLst>
              <a:ext uri="{28A0092B-C50C-407E-A947-70E740481C1C}">
                <a14:useLocalDpi xmlns:a14="http://schemas.microsoft.com/office/drawing/2010/main"/>
              </a:ext>
            </a:extLst>
          </a:blip>
          <a:srcRect l="-16512" r="-16512"/>
          <a:stretch>
            <a:fillRect/>
          </a:stretch>
        </p:blipFill>
        <p:spPr/>
      </p:pic>
      <p:sp>
        <p:nvSpPr>
          <p:cNvPr id="4" name="Date Placeholder 3"/>
          <p:cNvSpPr>
            <a:spLocks noGrp="1"/>
          </p:cNvSpPr>
          <p:nvPr>
            <p:ph type="dt" sz="quarter" idx="10"/>
          </p:nvPr>
        </p:nvSpPr>
        <p:spPr/>
        <p:txBody>
          <a:bodyPr/>
          <a:lstStyle/>
          <a:p>
            <a:pPr>
              <a:defRPr/>
            </a:pPr>
            <a:r>
              <a:rPr lang="en-US"/>
              <a:t>05/04/2025</a:t>
            </a:r>
            <a:endParaRPr lang="el-GR"/>
          </a:p>
        </p:txBody>
      </p:sp>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5" name="Slide Number Placeholder 4"/>
          <p:cNvSpPr>
            <a:spLocks noGrp="1"/>
          </p:cNvSpPr>
          <p:nvPr>
            <p:ph type="sldNum" sz="quarter" idx="12"/>
          </p:nvPr>
        </p:nvSpPr>
        <p:spPr/>
        <p:txBody>
          <a:bodyPr/>
          <a:lstStyle/>
          <a:p>
            <a:pPr>
              <a:defRPr/>
            </a:pPr>
            <a:fld id="{392F6821-7E59-DB48-A2F8-258F6C867456}" type="slidenum">
              <a:rPr lang="el-GR" smtClean="0"/>
              <a:pPr>
                <a:defRPr/>
              </a:pPr>
              <a:t>16</a:t>
            </a:fld>
            <a:endParaRPr lang="el-GR"/>
          </a:p>
        </p:txBody>
      </p:sp>
    </p:spTree>
  </p:cSld>
  <p:clrMapOvr>
    <a:masterClrMapping/>
  </p:clrMapOvr>
  <p:transition>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A3505-EE93-BA65-C823-A2E785EA3F57}"/>
              </a:ext>
            </a:extLst>
          </p:cNvPr>
          <p:cNvSpPr>
            <a:spLocks noGrp="1"/>
          </p:cNvSpPr>
          <p:nvPr>
            <p:ph type="title"/>
          </p:nvPr>
        </p:nvSpPr>
        <p:spPr/>
        <p:txBody>
          <a:bodyPr/>
          <a:lstStyle/>
          <a:p>
            <a:r>
              <a:rPr lang="el-GR" dirty="0"/>
              <a:t>Μητρική κ</a:t>
            </a:r>
            <a:r>
              <a:rPr lang="en-US" dirty="0" err="1"/>
              <a:t>ά</a:t>
            </a:r>
            <a:r>
              <a:rPr lang="el-GR" dirty="0" err="1"/>
              <a:t>ρτα</a:t>
            </a:r>
            <a:r>
              <a:rPr lang="el-GR" dirty="0"/>
              <a:t> με 10 ανιχνευτές </a:t>
            </a:r>
            <a:endParaRPr lang="en-US" dirty="0"/>
          </a:p>
        </p:txBody>
      </p:sp>
      <p:pic>
        <p:nvPicPr>
          <p:cNvPr id="8" name="Content Placeholder 7" descr="A close-up of a circuit board&#10;&#10;AI-generated content may be incorrect.">
            <a:extLst>
              <a:ext uri="{FF2B5EF4-FFF2-40B4-BE49-F238E27FC236}">
                <a16:creationId xmlns:a16="http://schemas.microsoft.com/office/drawing/2014/main" id="{9BC3ED94-7F8E-5447-EC4B-AEEA6FA8E6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4561" y="1023855"/>
            <a:ext cx="7102239" cy="2672235"/>
          </a:xfrm>
        </p:spPr>
      </p:pic>
      <p:sp>
        <p:nvSpPr>
          <p:cNvPr id="4" name="Date Placeholder 3">
            <a:extLst>
              <a:ext uri="{FF2B5EF4-FFF2-40B4-BE49-F238E27FC236}">
                <a16:creationId xmlns:a16="http://schemas.microsoft.com/office/drawing/2014/main" id="{2FBBA301-6565-AF76-0F69-942E0F005069}"/>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8743FC92-91E8-B6E2-7077-6AC0046EDE51}"/>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213DAD27-B1CF-6B76-8033-515DF607931F}"/>
              </a:ext>
            </a:extLst>
          </p:cNvPr>
          <p:cNvSpPr>
            <a:spLocks noGrp="1"/>
          </p:cNvSpPr>
          <p:nvPr>
            <p:ph type="sldNum" sz="quarter" idx="12"/>
          </p:nvPr>
        </p:nvSpPr>
        <p:spPr/>
        <p:txBody>
          <a:bodyPr/>
          <a:lstStyle/>
          <a:p>
            <a:pPr>
              <a:defRPr/>
            </a:pPr>
            <a:fld id="{392F6821-7E59-DB48-A2F8-258F6C867456}" type="slidenum">
              <a:rPr lang="el-GR" smtClean="0"/>
              <a:pPr>
                <a:defRPr/>
              </a:pPr>
              <a:t>17</a:t>
            </a:fld>
            <a:endParaRPr lang="el-GR"/>
          </a:p>
        </p:txBody>
      </p:sp>
      <p:pic>
        <p:nvPicPr>
          <p:cNvPr id="10" name="Picture 9" descr="A circuit board with many small chips&#10;&#10;AI-generated content may be incorrect.">
            <a:extLst>
              <a:ext uri="{FF2B5EF4-FFF2-40B4-BE49-F238E27FC236}">
                <a16:creationId xmlns:a16="http://schemas.microsoft.com/office/drawing/2014/main" id="{7DFF7885-94E6-1504-76C1-45342B66C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2619" y="3751857"/>
            <a:ext cx="6471319" cy="2367361"/>
          </a:xfrm>
          <a:prstGeom prst="rect">
            <a:avLst/>
          </a:prstGeom>
        </p:spPr>
      </p:pic>
    </p:spTree>
    <p:extLst>
      <p:ext uri="{BB962C8B-B14F-4D97-AF65-F5344CB8AC3E}">
        <p14:creationId xmlns:p14="http://schemas.microsoft.com/office/powerpoint/2010/main" val="452743479"/>
      </p:ext>
    </p:extLst>
  </p:cSld>
  <p:clrMapOvr>
    <a:masterClrMapping/>
  </p:clrMapOvr>
  <p:transition>
    <p:pull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Συναρμολόγηση του ανιχνευτή</a:t>
            </a:r>
            <a:endParaRPr lang="en-US" dirty="0"/>
          </a:p>
        </p:txBody>
      </p:sp>
      <p:pic>
        <p:nvPicPr>
          <p:cNvPr id="7" name="Content Placeholder 6" descr="DSC_0023.JPG"/>
          <p:cNvPicPr>
            <a:picLocks noGrp="1" noChangeAspect="1"/>
          </p:cNvPicPr>
          <p:nvPr>
            <p:ph idx="1"/>
          </p:nvPr>
        </p:nvPicPr>
        <p:blipFill>
          <a:blip r:embed="rId2" cstate="screen">
            <a:extLst>
              <a:ext uri="{28A0092B-C50C-407E-A947-70E740481C1C}">
                <a14:useLocalDpi xmlns:a14="http://schemas.microsoft.com/office/drawing/2010/main"/>
              </a:ext>
            </a:extLst>
          </a:blip>
          <a:srcRect l="-7500" r="-7500"/>
          <a:stretch>
            <a:fillRect/>
          </a:stretch>
        </p:blipFill>
        <p:spPr>
          <a:xfrm rot="16200000">
            <a:off x="3681457" y="1881143"/>
            <a:ext cx="6019800" cy="3476713"/>
          </a:xfrm>
        </p:spPr>
      </p:pic>
      <p:sp>
        <p:nvSpPr>
          <p:cNvPr id="4" name="Date Placeholder 3"/>
          <p:cNvSpPr>
            <a:spLocks noGrp="1"/>
          </p:cNvSpPr>
          <p:nvPr>
            <p:ph type="dt" sz="half" idx="10"/>
          </p:nvPr>
        </p:nvSpPr>
        <p:spPr/>
        <p:txBody>
          <a:bodyPr/>
          <a:lstStyle/>
          <a:p>
            <a:pPr>
              <a:defRPr/>
            </a:pPr>
            <a:r>
              <a:rPr lang="en-US"/>
              <a:t>05/04/2025</a:t>
            </a:r>
            <a:endParaRPr lang="el-GR"/>
          </a:p>
        </p:txBody>
      </p:sp>
      <p:sp>
        <p:nvSpPr>
          <p:cNvPr id="3" name="Footer Placeholder 2"/>
          <p:cNvSpPr>
            <a:spLocks noGrp="1"/>
          </p:cNvSpPr>
          <p:nvPr>
            <p:ph type="ftr" sz="quarter" idx="11"/>
          </p:nvPr>
        </p:nvSpPr>
        <p:spPr/>
        <p:txBody>
          <a:bodyPr/>
          <a:lstStyle/>
          <a:p>
            <a:pPr>
              <a:defRPr/>
            </a:pPr>
            <a:r>
              <a:rPr lang="en-US"/>
              <a:t>Kostas.Kloukinas@cern.ch</a:t>
            </a:r>
            <a:endParaRPr lang="el-GR"/>
          </a:p>
        </p:txBody>
      </p:sp>
      <p:sp>
        <p:nvSpPr>
          <p:cNvPr id="5" name="Slide Number Placeholder 4"/>
          <p:cNvSpPr>
            <a:spLocks noGrp="1"/>
          </p:cNvSpPr>
          <p:nvPr>
            <p:ph type="sldNum" sz="quarter" idx="12"/>
          </p:nvPr>
        </p:nvSpPr>
        <p:spPr/>
        <p:txBody>
          <a:bodyPr/>
          <a:lstStyle/>
          <a:p>
            <a:pPr>
              <a:defRPr/>
            </a:pPr>
            <a:fld id="{392F6821-7E59-DB48-A2F8-258F6C867456}" type="slidenum">
              <a:rPr lang="el-GR" smtClean="0"/>
              <a:pPr>
                <a:defRPr/>
              </a:pPr>
              <a:t>18</a:t>
            </a:fld>
            <a:endParaRPr lang="el-GR"/>
          </a:p>
        </p:txBody>
      </p:sp>
      <p:pic>
        <p:nvPicPr>
          <p:cNvPr id="11" name="Picture 10" descr="A close-up of a computer chip&#10;&#10;AI-generated content may be incorrect.">
            <a:extLst>
              <a:ext uri="{FF2B5EF4-FFF2-40B4-BE49-F238E27FC236}">
                <a16:creationId xmlns:a16="http://schemas.microsoft.com/office/drawing/2014/main" id="{BACC3AFB-DFE0-4207-A3DC-B06F5377D5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286" y="1447578"/>
            <a:ext cx="3355280" cy="3962843"/>
          </a:xfrm>
          <a:prstGeom prst="rect">
            <a:avLst/>
          </a:prstGeom>
        </p:spPr>
      </p:pic>
    </p:spTree>
  </p:cSld>
  <p:clrMapOvr>
    <a:masterClrMapping/>
  </p:clrMapOvr>
  <p:transition>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560E0-051F-D4D1-2020-1BD2FCDE1731}"/>
              </a:ext>
            </a:extLst>
          </p:cNvPr>
          <p:cNvSpPr>
            <a:spLocks noGrp="1"/>
          </p:cNvSpPr>
          <p:nvPr>
            <p:ph type="title"/>
          </p:nvPr>
        </p:nvSpPr>
        <p:spPr/>
        <p:txBody>
          <a:bodyPr/>
          <a:lstStyle/>
          <a:p>
            <a:r>
              <a:rPr lang="el-GR" dirty="0"/>
              <a:t>Συναρμολόγηση του ανιχνευτή</a:t>
            </a:r>
            <a:endParaRPr lang="en-US" dirty="0"/>
          </a:p>
        </p:txBody>
      </p:sp>
      <p:pic>
        <p:nvPicPr>
          <p:cNvPr id="7" name="Content Placeholder 6">
            <a:extLst>
              <a:ext uri="{FF2B5EF4-FFF2-40B4-BE49-F238E27FC236}">
                <a16:creationId xmlns:a16="http://schemas.microsoft.com/office/drawing/2014/main" id="{9ABE5E68-4668-4D94-E9BA-17CE28F7CE1D}"/>
              </a:ext>
            </a:extLst>
          </p:cNvPr>
          <p:cNvPicPr>
            <a:picLocks noGrp="1" noChangeAspect="1"/>
          </p:cNvPicPr>
          <p:nvPr>
            <p:ph idx="1"/>
          </p:nvPr>
        </p:nvPicPr>
        <p:blipFill>
          <a:blip r:embed="rId2"/>
          <a:srcRect t="3795" b="11487"/>
          <a:stretch/>
        </p:blipFill>
        <p:spPr>
          <a:xfrm>
            <a:off x="3779912" y="1196752"/>
            <a:ext cx="4261792" cy="4808043"/>
          </a:xfrm>
        </p:spPr>
      </p:pic>
      <p:sp>
        <p:nvSpPr>
          <p:cNvPr id="4" name="Date Placeholder 3">
            <a:extLst>
              <a:ext uri="{FF2B5EF4-FFF2-40B4-BE49-F238E27FC236}">
                <a16:creationId xmlns:a16="http://schemas.microsoft.com/office/drawing/2014/main" id="{083A4B6E-8D67-6B4A-567E-FE3BE8A76AA4}"/>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8E781CE4-B620-B025-BA9F-6F9E3858B72D}"/>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3C01354B-CB69-7AF7-C65B-B246836B18C6}"/>
              </a:ext>
            </a:extLst>
          </p:cNvPr>
          <p:cNvSpPr>
            <a:spLocks noGrp="1"/>
          </p:cNvSpPr>
          <p:nvPr>
            <p:ph type="sldNum" sz="quarter" idx="12"/>
          </p:nvPr>
        </p:nvSpPr>
        <p:spPr/>
        <p:txBody>
          <a:bodyPr/>
          <a:lstStyle/>
          <a:p>
            <a:pPr>
              <a:defRPr/>
            </a:pPr>
            <a:fld id="{392F6821-7E59-DB48-A2F8-258F6C867456}" type="slidenum">
              <a:rPr lang="el-GR" smtClean="0"/>
              <a:pPr>
                <a:defRPr/>
              </a:pPr>
              <a:t>19</a:t>
            </a:fld>
            <a:endParaRPr lang="el-GR"/>
          </a:p>
        </p:txBody>
      </p:sp>
      <p:pic>
        <p:nvPicPr>
          <p:cNvPr id="8" name="Picture 7" descr="DSC_0076.JPG">
            <a:extLst>
              <a:ext uri="{FF2B5EF4-FFF2-40B4-BE49-F238E27FC236}">
                <a16:creationId xmlns:a16="http://schemas.microsoft.com/office/drawing/2014/main" id="{4AF6A0C0-0133-896A-F2D8-C4ED5FA610F1}"/>
              </a:ext>
            </a:extLst>
          </p:cNvPr>
          <p:cNvPicPr>
            <a:picLocks noChangeAspect="1"/>
          </p:cNvPicPr>
          <p:nvPr/>
        </p:nvPicPr>
        <p:blipFill>
          <a:blip r:embed="rId3" cstate="screen">
            <a:extLst>
              <a:ext uri="{28A0092B-C50C-407E-A947-70E740481C1C}">
                <a14:useLocalDpi xmlns:a14="http://schemas.microsoft.com/office/drawing/2010/main"/>
              </a:ext>
            </a:extLst>
          </a:blip>
          <a:srcRect l="18314" t="4755" r="14823"/>
          <a:stretch/>
        </p:blipFill>
        <p:spPr>
          <a:xfrm rot="16200000">
            <a:off x="550887" y="3345659"/>
            <a:ext cx="2254950" cy="2133601"/>
          </a:xfrm>
          <a:prstGeom prst="rect">
            <a:avLst/>
          </a:prstGeom>
        </p:spPr>
      </p:pic>
      <p:cxnSp>
        <p:nvCxnSpPr>
          <p:cNvPr id="11" name="Straight Arrow Connector 10">
            <a:extLst>
              <a:ext uri="{FF2B5EF4-FFF2-40B4-BE49-F238E27FC236}">
                <a16:creationId xmlns:a16="http://schemas.microsoft.com/office/drawing/2014/main" id="{6F68230F-F2BE-6FDD-E3EB-FE457A486BD3}"/>
              </a:ext>
            </a:extLst>
          </p:cNvPr>
          <p:cNvCxnSpPr/>
          <p:nvPr/>
        </p:nvCxnSpPr>
        <p:spPr>
          <a:xfrm flipV="1">
            <a:off x="2590800" y="3789040"/>
            <a:ext cx="1549152" cy="43204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919804912"/>
      </p:ext>
    </p:extLst>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l-GR" dirty="0">
                <a:ea typeface="ＭＳ Ｐゴシック" charset="-128"/>
                <a:cs typeface="ＭＳ Ｐゴシック" charset="-128"/>
              </a:rPr>
              <a:t>Η αποστολή του </a:t>
            </a:r>
            <a:r>
              <a:rPr lang="en-US" dirty="0">
                <a:ea typeface="ＭＳ Ｐゴシック" charset="-128"/>
                <a:cs typeface="ＭＳ Ｐゴシック" charset="-128"/>
              </a:rPr>
              <a:t>CERN</a:t>
            </a:r>
          </a:p>
        </p:txBody>
      </p:sp>
      <p:sp>
        <p:nvSpPr>
          <p:cNvPr id="3" name="Date Placeholder 2"/>
          <p:cNvSpPr>
            <a:spLocks noGrp="1"/>
          </p:cNvSpPr>
          <p:nvPr>
            <p:ph type="dt" sz="quarter" idx="10"/>
          </p:nvPr>
        </p:nvSpPr>
        <p:spPr/>
        <p:txBody>
          <a:bodyPr/>
          <a:lstStyle/>
          <a:p>
            <a:pPr>
              <a:defRPr/>
            </a:pPr>
            <a:r>
              <a:rPr lang="en-US"/>
              <a:t>05/04/2025</a:t>
            </a:r>
            <a:endParaRPr lang="el-GR"/>
          </a:p>
        </p:txBody>
      </p:sp>
      <p:pic>
        <p:nvPicPr>
          <p:cNvPr id="6" name="Picture 3" descr="Cernsite.jpg                                                   000001C4My Mac                         B1DBB56B:"/>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57438" y="1071563"/>
            <a:ext cx="6470650" cy="5157787"/>
          </a:xfrm>
          <a:prstGeom prst="rect">
            <a:avLst/>
          </a:prstGeom>
          <a:ln>
            <a:noFill/>
          </a:ln>
          <a:effectLst>
            <a:outerShdw blurRad="292100" dist="139700" dir="2700000" algn="tl" rotWithShape="0">
              <a:srgbClr val="333333">
                <a:alpha val="65000"/>
              </a:srgbClr>
            </a:outerShdw>
          </a:effectLst>
        </p:spPr>
      </p:pic>
      <p:sp>
        <p:nvSpPr>
          <p:cNvPr id="17421" name="Text Box 4"/>
          <p:cNvSpPr txBox="1">
            <a:spLocks noChangeArrowheads="1"/>
          </p:cNvSpPr>
          <p:nvPr/>
        </p:nvSpPr>
        <p:spPr bwMode="auto">
          <a:xfrm>
            <a:off x="7664450" y="1951038"/>
            <a:ext cx="627063" cy="369887"/>
          </a:xfrm>
          <a:prstGeom prst="rect">
            <a:avLst/>
          </a:prstGeom>
          <a:noFill/>
          <a:ln w="9525">
            <a:noFill/>
            <a:miter lim="800000"/>
            <a:headEnd/>
            <a:tailEnd/>
          </a:ln>
        </p:spPr>
        <p:txBody>
          <a:bodyPr wrap="none">
            <a:prstTxWarp prst="textNoShape">
              <a:avLst/>
            </a:prstTxWarp>
            <a:spAutoFit/>
          </a:bodyPr>
          <a:lstStyle/>
          <a:p>
            <a:r>
              <a:rPr lang="en-US">
                <a:solidFill>
                  <a:srgbClr val="FF0000"/>
                </a:solidFill>
                <a:latin typeface="Comic Sans MS" charset="0"/>
              </a:rPr>
              <a:t>LHC</a:t>
            </a:r>
          </a:p>
        </p:txBody>
      </p:sp>
      <p:sp>
        <p:nvSpPr>
          <p:cNvPr id="17422" name="Line 5"/>
          <p:cNvSpPr>
            <a:spLocks noChangeShapeType="1"/>
          </p:cNvSpPr>
          <p:nvPr/>
        </p:nvSpPr>
        <p:spPr bwMode="auto">
          <a:xfrm flipH="1">
            <a:off x="7115175" y="2286000"/>
            <a:ext cx="563563" cy="457200"/>
          </a:xfrm>
          <a:prstGeom prst="line">
            <a:avLst/>
          </a:prstGeom>
          <a:noFill/>
          <a:ln w="9525">
            <a:solidFill>
              <a:srgbClr val="FF0000"/>
            </a:solidFill>
            <a:round/>
            <a:headEnd/>
            <a:tailEnd type="triangle" w="med" len="med"/>
          </a:ln>
        </p:spPr>
        <p:txBody>
          <a:bodyPr>
            <a:prstTxWarp prst="textNoShape">
              <a:avLst/>
            </a:prstTxWarp>
          </a:bodyPr>
          <a:lstStyle/>
          <a:p>
            <a:endParaRPr lang="en-US"/>
          </a:p>
        </p:txBody>
      </p:sp>
      <p:sp>
        <p:nvSpPr>
          <p:cNvPr id="9" name="Text Box 6"/>
          <p:cNvSpPr txBox="1">
            <a:spLocks noChangeArrowheads="1"/>
          </p:cNvSpPr>
          <p:nvPr/>
        </p:nvSpPr>
        <p:spPr bwMode="auto">
          <a:xfrm>
            <a:off x="5146675" y="5638800"/>
            <a:ext cx="2309813" cy="369888"/>
          </a:xfrm>
          <a:prstGeom prst="rect">
            <a:avLst/>
          </a:prstGeom>
          <a:noFill/>
          <a:ln w="9525">
            <a:noFill/>
            <a:miter lim="800000"/>
            <a:headEnd/>
            <a:tailEnd/>
          </a:ln>
          <a:effectLst/>
        </p:spPr>
        <p:txBody>
          <a:bodyPr wrap="none">
            <a:prstTxWarp prst="textNoShape">
              <a:avLst/>
            </a:prstTxWarp>
            <a:spAutoFit/>
          </a:bodyPr>
          <a:lstStyle/>
          <a:p>
            <a:pPr>
              <a:defRPr/>
            </a:pPr>
            <a:r>
              <a:rPr lang="en-US">
                <a:solidFill>
                  <a:srgbClr val="FFFF00"/>
                </a:solidFill>
                <a:effectLst>
                  <a:outerShdw blurRad="38100" dist="38100" dir="2700000" algn="tl">
                    <a:srgbClr val="DDDDDD"/>
                  </a:outerShdw>
                </a:effectLst>
                <a:latin typeface="Comic Sans MS" charset="0"/>
              </a:rPr>
              <a:t>CERN Site (Meyrin)</a:t>
            </a:r>
          </a:p>
        </p:txBody>
      </p:sp>
      <p:sp>
        <p:nvSpPr>
          <p:cNvPr id="17424" name="Line 7"/>
          <p:cNvSpPr>
            <a:spLocks noChangeShapeType="1"/>
          </p:cNvSpPr>
          <p:nvPr/>
        </p:nvSpPr>
        <p:spPr bwMode="auto">
          <a:xfrm flipV="1">
            <a:off x="6272213" y="5257800"/>
            <a:ext cx="139700" cy="381000"/>
          </a:xfrm>
          <a:prstGeom prst="line">
            <a:avLst/>
          </a:prstGeom>
          <a:noFill/>
          <a:ln w="9525">
            <a:solidFill>
              <a:srgbClr val="FFFF00"/>
            </a:solidFill>
            <a:round/>
            <a:headEnd/>
            <a:tailEnd type="triangle" w="med" len="med"/>
          </a:ln>
        </p:spPr>
        <p:txBody>
          <a:bodyPr>
            <a:prstTxWarp prst="textNoShape">
              <a:avLst/>
            </a:prstTxWarp>
          </a:bodyPr>
          <a:lstStyle/>
          <a:p>
            <a:endParaRPr lang="en-US"/>
          </a:p>
        </p:txBody>
      </p:sp>
      <p:sp>
        <p:nvSpPr>
          <p:cNvPr id="17425" name="Text Box 8"/>
          <p:cNvSpPr txBox="1">
            <a:spLocks noChangeArrowheads="1"/>
          </p:cNvSpPr>
          <p:nvPr/>
        </p:nvSpPr>
        <p:spPr bwMode="auto">
          <a:xfrm>
            <a:off x="6889750" y="3284538"/>
            <a:ext cx="625475" cy="369887"/>
          </a:xfrm>
          <a:prstGeom prst="rect">
            <a:avLst/>
          </a:prstGeom>
          <a:noFill/>
          <a:ln w="9525">
            <a:noFill/>
            <a:miter lim="800000"/>
            <a:headEnd/>
            <a:tailEnd/>
          </a:ln>
        </p:spPr>
        <p:txBody>
          <a:bodyPr wrap="none">
            <a:prstTxWarp prst="textNoShape">
              <a:avLst/>
            </a:prstTxWarp>
            <a:spAutoFit/>
          </a:bodyPr>
          <a:lstStyle/>
          <a:p>
            <a:r>
              <a:rPr lang="en-US">
                <a:solidFill>
                  <a:srgbClr val="FF0000"/>
                </a:solidFill>
                <a:latin typeface="Comic Sans MS" charset="0"/>
              </a:rPr>
              <a:t>SPS</a:t>
            </a:r>
          </a:p>
        </p:txBody>
      </p:sp>
      <p:sp>
        <p:nvSpPr>
          <p:cNvPr id="17426" name="Line 9"/>
          <p:cNvSpPr>
            <a:spLocks noChangeShapeType="1"/>
          </p:cNvSpPr>
          <p:nvPr/>
        </p:nvSpPr>
        <p:spPr bwMode="auto">
          <a:xfrm flipH="1">
            <a:off x="6389688" y="3517900"/>
            <a:ext cx="561975" cy="457200"/>
          </a:xfrm>
          <a:prstGeom prst="line">
            <a:avLst/>
          </a:prstGeom>
          <a:noFill/>
          <a:ln w="9525">
            <a:solidFill>
              <a:srgbClr val="FF0000"/>
            </a:solidFill>
            <a:round/>
            <a:headEnd/>
            <a:tailEnd type="triangle" w="med" len="med"/>
          </a:ln>
        </p:spPr>
        <p:txBody>
          <a:bodyPr>
            <a:prstTxWarp prst="textNoShape">
              <a:avLst/>
            </a:prstTxWarp>
          </a:bodyPr>
          <a:lstStyle/>
          <a:p>
            <a:endParaRPr lang="en-US"/>
          </a:p>
        </p:txBody>
      </p:sp>
      <p:sp>
        <p:nvSpPr>
          <p:cNvPr id="13" name="Text Box 6"/>
          <p:cNvSpPr txBox="1">
            <a:spLocks noChangeArrowheads="1"/>
          </p:cNvSpPr>
          <p:nvPr/>
        </p:nvSpPr>
        <p:spPr bwMode="auto">
          <a:xfrm>
            <a:off x="228600" y="1273175"/>
            <a:ext cx="1981200" cy="707886"/>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a:outerShdw blurRad="50800" dist="38100" dir="2700000" algn="tl" rotWithShape="0">
              <a:prstClr val="black">
                <a:alpha val="40000"/>
              </a:prstClr>
            </a:outerShdw>
          </a:effectLst>
        </p:spPr>
        <p:txBody>
          <a:bodyPr>
            <a:prstTxWarp prst="textNoShape">
              <a:avLst/>
            </a:prstTxWarp>
            <a:spAutoFit/>
          </a:bodyPr>
          <a:lstStyle/>
          <a:p>
            <a:pPr>
              <a:spcBef>
                <a:spcPct val="50000"/>
              </a:spcBef>
              <a:defRPr/>
            </a:pPr>
            <a:r>
              <a:rPr lang="en-GB" sz="2000" b="1" dirty="0" err="1">
                <a:solidFill>
                  <a:schemeClr val="bg1"/>
                </a:solidFill>
              </a:rPr>
              <a:t>Έ</a:t>
            </a:r>
            <a:r>
              <a:rPr lang="el-GR" sz="2000" b="1" dirty="0" err="1">
                <a:solidFill>
                  <a:schemeClr val="bg1"/>
                </a:solidFill>
              </a:rPr>
              <a:t>ρευνα</a:t>
            </a:r>
            <a:r>
              <a:rPr lang="el-GR" sz="2000" b="1" dirty="0">
                <a:solidFill>
                  <a:schemeClr val="bg1"/>
                </a:solidFill>
              </a:rPr>
              <a:t> &amp;</a:t>
            </a:r>
            <a:br>
              <a:rPr lang="el-GR" sz="2000" b="1" dirty="0">
                <a:solidFill>
                  <a:schemeClr val="bg1"/>
                </a:solidFill>
              </a:rPr>
            </a:br>
            <a:r>
              <a:rPr lang="el-GR" sz="2000" b="1" dirty="0">
                <a:solidFill>
                  <a:schemeClr val="bg1"/>
                </a:solidFill>
              </a:rPr>
              <a:t>Ανακάλυψη</a:t>
            </a:r>
            <a:endParaRPr lang="en-GB" sz="2000" b="1" dirty="0">
              <a:solidFill>
                <a:schemeClr val="bg1"/>
              </a:solidFill>
            </a:endParaRPr>
          </a:p>
        </p:txBody>
      </p:sp>
      <p:sp>
        <p:nvSpPr>
          <p:cNvPr id="14" name="Text Box 7"/>
          <p:cNvSpPr txBox="1">
            <a:spLocks noChangeArrowheads="1"/>
          </p:cNvSpPr>
          <p:nvPr/>
        </p:nvSpPr>
        <p:spPr bwMode="auto">
          <a:xfrm>
            <a:off x="228600" y="3635375"/>
            <a:ext cx="1981200" cy="707886"/>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a:outerShdw blurRad="50800" dist="38100" dir="2700000" algn="tl" rotWithShape="0">
              <a:prstClr val="black">
                <a:alpha val="40000"/>
              </a:prstClr>
            </a:outerShdw>
          </a:effectLst>
        </p:spPr>
        <p:txBody>
          <a:bodyPr>
            <a:prstTxWarp prst="textNoShape">
              <a:avLst/>
            </a:prstTxWarp>
            <a:spAutoFit/>
          </a:bodyPr>
          <a:lstStyle/>
          <a:p>
            <a:pPr>
              <a:spcBef>
                <a:spcPct val="50000"/>
              </a:spcBef>
              <a:defRPr/>
            </a:pPr>
            <a:r>
              <a:rPr lang="el-GR" sz="2000" b="1" dirty="0">
                <a:solidFill>
                  <a:schemeClr val="bg1"/>
                </a:solidFill>
              </a:rPr>
              <a:t>Εκπαίδευση &amp;</a:t>
            </a:r>
            <a:br>
              <a:rPr lang="el-GR" sz="2000" b="1" dirty="0">
                <a:solidFill>
                  <a:schemeClr val="bg1"/>
                </a:solidFill>
              </a:rPr>
            </a:br>
            <a:r>
              <a:rPr lang="el-GR" sz="2000" b="1" dirty="0">
                <a:solidFill>
                  <a:schemeClr val="bg1"/>
                </a:solidFill>
              </a:rPr>
              <a:t>Κατάρτιση</a:t>
            </a:r>
            <a:endParaRPr lang="en-GB" sz="2000" b="1" dirty="0">
              <a:solidFill>
                <a:schemeClr val="bg1"/>
              </a:solidFill>
            </a:endParaRPr>
          </a:p>
        </p:txBody>
      </p:sp>
      <p:sp>
        <p:nvSpPr>
          <p:cNvPr id="15" name="Text Box 8"/>
          <p:cNvSpPr txBox="1">
            <a:spLocks noChangeArrowheads="1"/>
          </p:cNvSpPr>
          <p:nvPr/>
        </p:nvSpPr>
        <p:spPr bwMode="auto">
          <a:xfrm>
            <a:off x="228600" y="2263775"/>
            <a:ext cx="1981200" cy="400050"/>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a:outerShdw blurRad="50800" dist="38100" dir="2700000" algn="tl" rotWithShape="0">
              <a:prstClr val="black">
                <a:alpha val="40000"/>
              </a:prstClr>
            </a:outerShdw>
          </a:effectLst>
        </p:spPr>
        <p:txBody>
          <a:bodyPr>
            <a:prstTxWarp prst="textNoShape">
              <a:avLst/>
            </a:prstTxWarp>
            <a:spAutoFit/>
          </a:bodyPr>
          <a:lstStyle/>
          <a:p>
            <a:pPr>
              <a:spcBef>
                <a:spcPct val="50000"/>
              </a:spcBef>
              <a:defRPr/>
            </a:pPr>
            <a:r>
              <a:rPr lang="el-GR" sz="2000" b="1" dirty="0">
                <a:solidFill>
                  <a:schemeClr val="bg1"/>
                </a:solidFill>
              </a:rPr>
              <a:t>Τεχνολογία</a:t>
            </a:r>
            <a:endParaRPr lang="en-GB" sz="2000" b="1" dirty="0">
              <a:solidFill>
                <a:schemeClr val="bg1"/>
              </a:solidFill>
            </a:endParaRPr>
          </a:p>
        </p:txBody>
      </p:sp>
      <p:sp>
        <p:nvSpPr>
          <p:cNvPr id="16" name="Text Box 9"/>
          <p:cNvSpPr txBox="1">
            <a:spLocks noChangeArrowheads="1"/>
          </p:cNvSpPr>
          <p:nvPr/>
        </p:nvSpPr>
        <p:spPr bwMode="auto">
          <a:xfrm>
            <a:off x="228600" y="2949575"/>
            <a:ext cx="1981200" cy="400050"/>
          </a:xfrm>
          <a:prstGeom prst="rect">
            <a:avLst/>
          </a:prstGeom>
          <a:gradFill rotWithShape="1">
            <a:gsLst>
              <a:gs pos="0">
                <a:schemeClr val="hlink">
                  <a:alpha val="50000"/>
                </a:schemeClr>
              </a:gs>
              <a:gs pos="100000">
                <a:schemeClr val="hlink">
                  <a:gamma/>
                  <a:tint val="90980"/>
                  <a:invGamma/>
                  <a:alpha val="47000"/>
                </a:schemeClr>
              </a:gs>
            </a:gsLst>
            <a:lin ang="5400000" scaled="1"/>
          </a:gradFill>
          <a:ln w="9525">
            <a:noFill/>
            <a:miter lim="800000"/>
            <a:headEnd/>
            <a:tailEnd/>
          </a:ln>
          <a:effectLst>
            <a:outerShdw blurRad="50800" dist="38100" dir="2700000" algn="tl" rotWithShape="0">
              <a:prstClr val="black">
                <a:alpha val="40000"/>
              </a:prstClr>
            </a:outerShdw>
          </a:effectLst>
        </p:spPr>
        <p:txBody>
          <a:bodyPr>
            <a:prstTxWarp prst="textNoShape">
              <a:avLst/>
            </a:prstTxWarp>
            <a:spAutoFit/>
          </a:bodyPr>
          <a:lstStyle/>
          <a:p>
            <a:pPr>
              <a:spcBef>
                <a:spcPct val="50000"/>
              </a:spcBef>
              <a:defRPr/>
            </a:pPr>
            <a:r>
              <a:rPr lang="el-GR" sz="2000" b="1" dirty="0">
                <a:solidFill>
                  <a:schemeClr val="bg1"/>
                </a:solidFill>
              </a:rPr>
              <a:t>Συνεργασία</a:t>
            </a:r>
            <a:endParaRPr lang="en-GB" sz="2000" b="1" dirty="0">
              <a:solidFill>
                <a:schemeClr val="bg1"/>
              </a:solidFill>
            </a:endParaRPr>
          </a:p>
        </p:txBody>
      </p:sp>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4" name="Slide Number Placeholder 3"/>
          <p:cNvSpPr>
            <a:spLocks noGrp="1"/>
          </p:cNvSpPr>
          <p:nvPr>
            <p:ph type="sldNum" sz="quarter" idx="12"/>
          </p:nvPr>
        </p:nvSpPr>
        <p:spPr/>
        <p:txBody>
          <a:bodyPr/>
          <a:lstStyle/>
          <a:p>
            <a:pPr>
              <a:defRPr/>
            </a:pPr>
            <a:fld id="{472E1154-9B90-3241-A829-A7F1D6FB46BD}" type="slidenum">
              <a:rPr lang="el-GR" smtClean="0"/>
              <a:pPr>
                <a:defRPr/>
              </a:pPr>
              <a:t>2</a:t>
            </a:fld>
            <a:endParaRPr lang="el-GR"/>
          </a:p>
        </p:txBody>
      </p:sp>
      <p:sp>
        <p:nvSpPr>
          <p:cNvPr id="5" name="Oval 4">
            <a:extLst>
              <a:ext uri="{FF2B5EF4-FFF2-40B4-BE49-F238E27FC236}">
                <a16:creationId xmlns:a16="http://schemas.microsoft.com/office/drawing/2014/main" id="{807E5447-E94D-9EC6-8717-6BAA6C377DC8}"/>
              </a:ext>
            </a:extLst>
          </p:cNvPr>
          <p:cNvSpPr/>
          <p:nvPr/>
        </p:nvSpPr>
        <p:spPr>
          <a:xfrm>
            <a:off x="0" y="2060848"/>
            <a:ext cx="2357438" cy="791889"/>
          </a:xfrm>
          <a:prstGeom prst="ellipse">
            <a:avLst/>
          </a:prstGeom>
          <a:noFill/>
          <a:ln w="31750"/>
          <a:effectLst>
            <a:outerShdw blurRad="50800" dist="6746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FR"/>
          </a:p>
        </p:txBody>
      </p:sp>
      <p:pic>
        <p:nvPicPr>
          <p:cNvPr id="7" name="Picture 6">
            <a:extLst>
              <a:ext uri="{FF2B5EF4-FFF2-40B4-BE49-F238E27FC236}">
                <a16:creationId xmlns:a16="http://schemas.microsoft.com/office/drawing/2014/main" id="{C603875F-78BE-9745-4C3F-0EF83CA66B1B}"/>
              </a:ext>
            </a:extLst>
          </p:cNvPr>
          <p:cNvPicPr>
            <a:picLocks noChangeAspect="1"/>
          </p:cNvPicPr>
          <p:nvPr/>
        </p:nvPicPr>
        <p:blipFill rotWithShape="1">
          <a:blip r:embed="rId3">
            <a:extLst>
              <a:ext uri="{28A0092B-C50C-407E-A947-70E740481C1C}">
                <a14:useLocalDpi xmlns:a14="http://schemas.microsoft.com/office/drawing/2010/main" val="0"/>
              </a:ext>
            </a:extLst>
          </a:blip>
          <a:srcRect l="15971" t="19595" r="11537" b="11821"/>
          <a:stretch/>
        </p:blipFill>
        <p:spPr>
          <a:xfrm>
            <a:off x="231724" y="4505983"/>
            <a:ext cx="1893990" cy="1343894"/>
          </a:xfrm>
          <a:prstGeom prst="rect">
            <a:avLst/>
          </a:prstGeom>
          <a:effectLst>
            <a:outerShdw blurRad="50800" dist="143466" dir="2700000" algn="tl" rotWithShape="0">
              <a:prstClr val="black">
                <a:alpha val="40000"/>
              </a:prstClr>
            </a:outerShdw>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1F807-32E0-91AC-11D3-BC5A74AD6AB6}"/>
              </a:ext>
            </a:extLst>
          </p:cNvPr>
          <p:cNvSpPr>
            <a:spLocks noGrp="1"/>
          </p:cNvSpPr>
          <p:nvPr>
            <p:ph type="title"/>
          </p:nvPr>
        </p:nvSpPr>
        <p:spPr/>
        <p:txBody>
          <a:bodyPr/>
          <a:lstStyle/>
          <a:p>
            <a:r>
              <a:rPr lang="en-FR" dirty="0"/>
              <a:t>Pixel Detector electronics</a:t>
            </a:r>
          </a:p>
        </p:txBody>
      </p:sp>
      <p:sp>
        <p:nvSpPr>
          <p:cNvPr id="3" name="Date Placeholder 2">
            <a:extLst>
              <a:ext uri="{FF2B5EF4-FFF2-40B4-BE49-F238E27FC236}">
                <a16:creationId xmlns:a16="http://schemas.microsoft.com/office/drawing/2014/main" id="{F1B26F2F-E036-ECA8-2075-0E905EFE7C90}"/>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328DDBE5-9F5B-6987-D817-E188C7F318C3}"/>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40FF0045-4E66-1CF9-59DB-638E57D5D555}"/>
              </a:ext>
            </a:extLst>
          </p:cNvPr>
          <p:cNvSpPr>
            <a:spLocks noGrp="1"/>
          </p:cNvSpPr>
          <p:nvPr>
            <p:ph type="sldNum" sz="quarter" idx="12"/>
          </p:nvPr>
        </p:nvSpPr>
        <p:spPr/>
        <p:txBody>
          <a:bodyPr/>
          <a:lstStyle/>
          <a:p>
            <a:pPr>
              <a:defRPr/>
            </a:pPr>
            <a:fld id="{472E1154-9B90-3241-A829-A7F1D6FB46BD}" type="slidenum">
              <a:rPr lang="el-GR" smtClean="0"/>
              <a:pPr>
                <a:defRPr/>
              </a:pPr>
              <a:t>20</a:t>
            </a:fld>
            <a:endParaRPr lang="el-GR"/>
          </a:p>
        </p:txBody>
      </p:sp>
      <p:pic>
        <p:nvPicPr>
          <p:cNvPr id="9" name="Picture 8" descr="A diagram of a computer&#10;&#10;Description automatically generated">
            <a:extLst>
              <a:ext uri="{FF2B5EF4-FFF2-40B4-BE49-F238E27FC236}">
                <a16:creationId xmlns:a16="http://schemas.microsoft.com/office/drawing/2014/main" id="{9492A3B2-E37A-98DC-6B1F-48FB18F9C4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3045" y="2276872"/>
            <a:ext cx="2177909" cy="3162543"/>
          </a:xfrm>
          <a:prstGeom prst="rect">
            <a:avLst/>
          </a:prstGeom>
        </p:spPr>
      </p:pic>
      <p:pic>
        <p:nvPicPr>
          <p:cNvPr id="11" name="Picture 10" descr="A diagram of a device&#10;&#10;Description automatically generated">
            <a:extLst>
              <a:ext uri="{FF2B5EF4-FFF2-40B4-BE49-F238E27FC236}">
                <a16:creationId xmlns:a16="http://schemas.microsoft.com/office/drawing/2014/main" id="{2864F500-AE02-CE86-FB06-3EAE9F935B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895" y="1532906"/>
            <a:ext cx="2749305" cy="2852305"/>
          </a:xfrm>
          <a:prstGeom prst="rect">
            <a:avLst/>
          </a:prstGeom>
        </p:spPr>
      </p:pic>
      <p:pic>
        <p:nvPicPr>
          <p:cNvPr id="13" name="Picture 12" descr="A close-up of a computer&#10;&#10;Description automatically generated">
            <a:extLst>
              <a:ext uri="{FF2B5EF4-FFF2-40B4-BE49-F238E27FC236}">
                <a16:creationId xmlns:a16="http://schemas.microsoft.com/office/drawing/2014/main" id="{8E27FAF5-78FC-9034-7D90-74A7D17B0E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7053" y="1346427"/>
            <a:ext cx="3119443" cy="4904630"/>
          </a:xfrm>
          <a:prstGeom prst="rect">
            <a:avLst/>
          </a:prstGeom>
        </p:spPr>
      </p:pic>
      <p:sp>
        <p:nvSpPr>
          <p:cNvPr id="14" name="Title 1">
            <a:extLst>
              <a:ext uri="{FF2B5EF4-FFF2-40B4-BE49-F238E27FC236}">
                <a16:creationId xmlns:a16="http://schemas.microsoft.com/office/drawing/2014/main" id="{BDD8DAA4-6ABD-9100-E397-F2C7750FC006}"/>
              </a:ext>
            </a:extLst>
          </p:cNvPr>
          <p:cNvSpPr txBox="1">
            <a:spLocks/>
          </p:cNvSpPr>
          <p:nvPr/>
        </p:nvSpPr>
        <p:spPr bwMode="auto">
          <a:xfrm>
            <a:off x="2860445" y="1330164"/>
            <a:ext cx="3335013" cy="4843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ctr"/>
            <a:r>
              <a:rPr lang="en-FR" sz="1800" b="1" kern="0" dirty="0"/>
              <a:t>Velopix readout ASIC </a:t>
            </a:r>
            <a:br>
              <a:rPr lang="en-FR" sz="1800" b="1" kern="0" dirty="0"/>
            </a:br>
            <a:r>
              <a:rPr lang="en-FR" sz="1800" b="1" kern="0" dirty="0"/>
              <a:t>for the LHCb detector</a:t>
            </a:r>
            <a:endParaRPr lang="en-FR" sz="1600" kern="0" dirty="0"/>
          </a:p>
        </p:txBody>
      </p:sp>
      <p:cxnSp>
        <p:nvCxnSpPr>
          <p:cNvPr id="16" name="Straight Arrow Connector 15">
            <a:extLst>
              <a:ext uri="{FF2B5EF4-FFF2-40B4-BE49-F238E27FC236}">
                <a16:creationId xmlns:a16="http://schemas.microsoft.com/office/drawing/2014/main" id="{032D1D34-547D-68F2-A24D-F496CAC09DE4}"/>
              </a:ext>
            </a:extLst>
          </p:cNvPr>
          <p:cNvCxnSpPr/>
          <p:nvPr/>
        </p:nvCxnSpPr>
        <p:spPr>
          <a:xfrm>
            <a:off x="2699792" y="2420888"/>
            <a:ext cx="864096" cy="36004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Straight Arrow Connector 16">
            <a:extLst>
              <a:ext uri="{FF2B5EF4-FFF2-40B4-BE49-F238E27FC236}">
                <a16:creationId xmlns:a16="http://schemas.microsoft.com/office/drawing/2014/main" id="{369DFFB5-04A8-DA92-9F1D-95F4A55E5B3C}"/>
              </a:ext>
            </a:extLst>
          </p:cNvPr>
          <p:cNvCxnSpPr>
            <a:cxnSpLocks/>
          </p:cNvCxnSpPr>
          <p:nvPr/>
        </p:nvCxnSpPr>
        <p:spPr>
          <a:xfrm>
            <a:off x="5660954" y="3284984"/>
            <a:ext cx="358845"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8658024"/>
      </p:ext>
    </p:extLst>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58A76-9C4D-9B7D-2131-9092CA034AE6}"/>
              </a:ext>
            </a:extLst>
          </p:cNvPr>
          <p:cNvSpPr>
            <a:spLocks noGrp="1"/>
          </p:cNvSpPr>
          <p:nvPr>
            <p:ph type="title"/>
          </p:nvPr>
        </p:nvSpPr>
        <p:spPr/>
        <p:txBody>
          <a:bodyPr/>
          <a:lstStyle/>
          <a:p>
            <a:r>
              <a:rPr lang="en-US" dirty="0"/>
              <a:t>CMS Pixel Inner Tracker</a:t>
            </a:r>
          </a:p>
        </p:txBody>
      </p:sp>
      <p:sp>
        <p:nvSpPr>
          <p:cNvPr id="3" name="Date Placeholder 2">
            <a:extLst>
              <a:ext uri="{FF2B5EF4-FFF2-40B4-BE49-F238E27FC236}">
                <a16:creationId xmlns:a16="http://schemas.microsoft.com/office/drawing/2014/main" id="{078C1F7D-C9E6-4D7E-8AA8-5BC51D33E30B}"/>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CA008969-60EF-EFE5-9C34-E87F8536B8B1}"/>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288AF919-A1CD-2401-1D4A-8567CF338E5A}"/>
              </a:ext>
            </a:extLst>
          </p:cNvPr>
          <p:cNvSpPr>
            <a:spLocks noGrp="1"/>
          </p:cNvSpPr>
          <p:nvPr>
            <p:ph type="sldNum" sz="quarter" idx="12"/>
          </p:nvPr>
        </p:nvSpPr>
        <p:spPr/>
        <p:txBody>
          <a:bodyPr/>
          <a:lstStyle/>
          <a:p>
            <a:pPr>
              <a:defRPr/>
            </a:pPr>
            <a:fld id="{472E1154-9B90-3241-A829-A7F1D6FB46BD}" type="slidenum">
              <a:rPr lang="el-GR" smtClean="0"/>
              <a:pPr>
                <a:defRPr/>
              </a:pPr>
              <a:t>21</a:t>
            </a:fld>
            <a:endParaRPr lang="el-GR"/>
          </a:p>
        </p:txBody>
      </p:sp>
      <p:pic>
        <p:nvPicPr>
          <p:cNvPr id="6" name="Picture 5">
            <a:extLst>
              <a:ext uri="{FF2B5EF4-FFF2-40B4-BE49-F238E27FC236}">
                <a16:creationId xmlns:a16="http://schemas.microsoft.com/office/drawing/2014/main" id="{64FB147F-AA51-779D-2076-166A5D6B649C}"/>
              </a:ext>
            </a:extLst>
          </p:cNvPr>
          <p:cNvPicPr>
            <a:picLocks noChangeAspect="1"/>
          </p:cNvPicPr>
          <p:nvPr/>
        </p:nvPicPr>
        <p:blipFill>
          <a:blip r:embed="rId2"/>
          <a:stretch>
            <a:fillRect/>
          </a:stretch>
        </p:blipFill>
        <p:spPr>
          <a:xfrm>
            <a:off x="683568" y="1268760"/>
            <a:ext cx="4756529" cy="2952328"/>
          </a:xfrm>
          <a:prstGeom prst="rect">
            <a:avLst/>
          </a:prstGeom>
          <a:effectLst>
            <a:outerShdw blurRad="50800" dist="232184" dir="2700000" algn="tl" rotWithShape="0">
              <a:prstClr val="black">
                <a:alpha val="40000"/>
              </a:prstClr>
            </a:outerShdw>
          </a:effectLst>
        </p:spPr>
      </p:pic>
      <p:pic>
        <p:nvPicPr>
          <p:cNvPr id="7" name="Picture 6">
            <a:extLst>
              <a:ext uri="{FF2B5EF4-FFF2-40B4-BE49-F238E27FC236}">
                <a16:creationId xmlns:a16="http://schemas.microsoft.com/office/drawing/2014/main" id="{940CB645-ADB2-BA4C-DBE6-9A452A668941}"/>
              </a:ext>
            </a:extLst>
          </p:cNvPr>
          <p:cNvPicPr>
            <a:picLocks noChangeAspect="1"/>
          </p:cNvPicPr>
          <p:nvPr/>
        </p:nvPicPr>
        <p:blipFill>
          <a:blip r:embed="rId3"/>
          <a:stretch>
            <a:fillRect/>
          </a:stretch>
        </p:blipFill>
        <p:spPr>
          <a:xfrm>
            <a:off x="4572000" y="2604542"/>
            <a:ext cx="3809876" cy="3581524"/>
          </a:xfrm>
          <a:prstGeom prst="rect">
            <a:avLst/>
          </a:prstGeom>
          <a:effectLst>
            <a:outerShdw blurRad="50800" dist="232184" dir="2700000" algn="tl" rotWithShape="0">
              <a:prstClr val="black">
                <a:alpha val="40000"/>
              </a:prstClr>
            </a:outerShdw>
          </a:effectLst>
        </p:spPr>
      </p:pic>
    </p:spTree>
    <p:extLst>
      <p:ext uri="{BB962C8B-B14F-4D97-AF65-F5344CB8AC3E}">
        <p14:creationId xmlns:p14="http://schemas.microsoft.com/office/powerpoint/2010/main" val="809437133"/>
      </p:ext>
    </p:extLst>
  </p:cSld>
  <p:clrMapOvr>
    <a:masterClrMapping/>
  </p:clrMapOvr>
  <p:transition>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DCB4F-CB05-9765-F2A0-FA62A7230B03}"/>
              </a:ext>
            </a:extLst>
          </p:cNvPr>
          <p:cNvSpPr>
            <a:spLocks noGrp="1"/>
          </p:cNvSpPr>
          <p:nvPr>
            <p:ph type="title"/>
          </p:nvPr>
        </p:nvSpPr>
        <p:spPr/>
        <p:txBody>
          <a:bodyPr/>
          <a:lstStyle/>
          <a:p>
            <a:r>
              <a:rPr lang="en-FR" dirty="0"/>
              <a:t>Pixel Sensors in Medical Imaging </a:t>
            </a:r>
          </a:p>
        </p:txBody>
      </p:sp>
      <p:sp>
        <p:nvSpPr>
          <p:cNvPr id="4" name="Date Placeholder 3">
            <a:extLst>
              <a:ext uri="{FF2B5EF4-FFF2-40B4-BE49-F238E27FC236}">
                <a16:creationId xmlns:a16="http://schemas.microsoft.com/office/drawing/2014/main" id="{3243976B-4C0E-7DB0-CE57-88BBA1874ED1}"/>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1E52F78F-EC77-C410-60F1-CA8F64A0B07F}"/>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6597C127-D5D8-17AC-4CF7-F3870002A48F}"/>
              </a:ext>
            </a:extLst>
          </p:cNvPr>
          <p:cNvSpPr>
            <a:spLocks noGrp="1"/>
          </p:cNvSpPr>
          <p:nvPr>
            <p:ph type="sldNum" sz="quarter" idx="12"/>
          </p:nvPr>
        </p:nvSpPr>
        <p:spPr/>
        <p:txBody>
          <a:bodyPr/>
          <a:lstStyle/>
          <a:p>
            <a:pPr>
              <a:defRPr/>
            </a:pPr>
            <a:fld id="{392F6821-7E59-DB48-A2F8-258F6C867456}" type="slidenum">
              <a:rPr lang="el-GR" smtClean="0"/>
              <a:pPr>
                <a:defRPr/>
              </a:pPr>
              <a:t>22</a:t>
            </a:fld>
            <a:endParaRPr lang="el-GR"/>
          </a:p>
        </p:txBody>
      </p:sp>
      <p:pic>
        <p:nvPicPr>
          <p:cNvPr id="12" name="Content Placeholder 11" descr="A close-up of a chip&#10;&#10;Description automatically generated">
            <a:extLst>
              <a:ext uri="{FF2B5EF4-FFF2-40B4-BE49-F238E27FC236}">
                <a16:creationId xmlns:a16="http://schemas.microsoft.com/office/drawing/2014/main" id="{55FB1A54-775A-ACA4-803B-0E63CF86797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40152" y="1216176"/>
            <a:ext cx="2978802" cy="2054670"/>
          </a:xfrm>
        </p:spPr>
      </p:pic>
      <p:pic>
        <p:nvPicPr>
          <p:cNvPr id="14" name="Picture 13" descr="A diagram of a device&#10;&#10;Description automatically generated">
            <a:extLst>
              <a:ext uri="{FF2B5EF4-FFF2-40B4-BE49-F238E27FC236}">
                <a16:creationId xmlns:a16="http://schemas.microsoft.com/office/drawing/2014/main" id="{6E7D4289-03A3-DD41-B914-DC8CDEA2F3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3452" y="3519811"/>
            <a:ext cx="2046467" cy="2520280"/>
          </a:xfrm>
          <a:prstGeom prst="rect">
            <a:avLst/>
          </a:prstGeom>
        </p:spPr>
      </p:pic>
      <p:sp>
        <p:nvSpPr>
          <p:cNvPr id="18" name="TextBox 17">
            <a:extLst>
              <a:ext uri="{FF2B5EF4-FFF2-40B4-BE49-F238E27FC236}">
                <a16:creationId xmlns:a16="http://schemas.microsoft.com/office/drawing/2014/main" id="{439FD9E2-B344-CECC-CC7D-07355F44F6DC}"/>
              </a:ext>
            </a:extLst>
          </p:cNvPr>
          <p:cNvSpPr txBox="1"/>
          <p:nvPr/>
        </p:nvSpPr>
        <p:spPr>
          <a:xfrm>
            <a:off x="446049" y="1124744"/>
            <a:ext cx="4788024" cy="2431435"/>
          </a:xfrm>
          <a:prstGeom prst="rect">
            <a:avLst/>
          </a:prstGeom>
          <a:noFill/>
        </p:spPr>
        <p:txBody>
          <a:bodyPr wrap="square">
            <a:spAutoFit/>
          </a:bodyPr>
          <a:lstStyle/>
          <a:p>
            <a:pPr algn="l"/>
            <a:r>
              <a:rPr lang="en-GB" sz="2000" b="1" i="0" u="none" strike="noStrike" dirty="0">
                <a:solidFill>
                  <a:schemeClr val="accent1"/>
                </a:solidFill>
                <a:effectLst/>
                <a:latin typeface="reckless"/>
              </a:rPr>
              <a:t>New X-ray technology produces </a:t>
            </a:r>
            <a:br>
              <a:rPr lang="en-GB" sz="2000" b="1" i="0" u="none" strike="noStrike" dirty="0">
                <a:solidFill>
                  <a:schemeClr val="accent1"/>
                </a:solidFill>
                <a:effectLst/>
                <a:latin typeface="reckless"/>
              </a:rPr>
            </a:br>
            <a:r>
              <a:rPr lang="en-GB" sz="2000" b="1" i="0" u="none" strike="noStrike" dirty="0">
                <a:solidFill>
                  <a:schemeClr val="accent1"/>
                </a:solidFill>
                <a:effectLst/>
                <a:latin typeface="reckless"/>
              </a:rPr>
              <a:t>striking 3D images in full colour</a:t>
            </a:r>
          </a:p>
          <a:p>
            <a:pPr algn="l"/>
            <a:r>
              <a:rPr lang="en-GB" sz="1600" b="0" i="0" u="none" strike="noStrike" dirty="0">
                <a:effectLst/>
                <a:latin typeface="utopia-std"/>
              </a:rPr>
              <a:t>A new medical imaging device uses technology developed by particle physicists to produce full colour, 3D images of the human body.</a:t>
            </a:r>
          </a:p>
          <a:p>
            <a:pPr algn="l"/>
            <a:endParaRPr lang="en-GB" sz="1600" dirty="0">
              <a:solidFill>
                <a:schemeClr val="accent1"/>
              </a:solidFill>
              <a:latin typeface="utopia-std"/>
            </a:endParaRPr>
          </a:p>
          <a:p>
            <a:pPr algn="l"/>
            <a:r>
              <a:rPr lang="en-GB" sz="1600" b="1" i="0" u="none" strike="noStrike" dirty="0">
                <a:solidFill>
                  <a:schemeClr val="accent1"/>
                </a:solidFill>
                <a:effectLst/>
                <a:latin typeface="utopia-std"/>
              </a:rPr>
              <a:t>A hybrid detector capable of counting each individual particle hitting the pixels and measure its energy.</a:t>
            </a:r>
          </a:p>
          <a:p>
            <a:pPr algn="l"/>
            <a:endParaRPr lang="en-GB" sz="1600" b="1" i="0" u="none" strike="noStrike" dirty="0">
              <a:solidFill>
                <a:schemeClr val="accent1"/>
              </a:solidFill>
              <a:effectLst/>
              <a:latin typeface="reckless"/>
            </a:endParaRPr>
          </a:p>
        </p:txBody>
      </p:sp>
      <p:pic>
        <p:nvPicPr>
          <p:cNvPr id="3" name="Picture 15" descr="Medipix">
            <a:extLst>
              <a:ext uri="{FF2B5EF4-FFF2-40B4-BE49-F238E27FC236}">
                <a16:creationId xmlns:a16="http://schemas.microsoft.com/office/drawing/2014/main" id="{53AC1379-E6C7-AA0E-DD2A-82D89976B3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974" y="3439634"/>
            <a:ext cx="2260234" cy="26190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descr="A close up of a human jaw&#10;&#10;AI-generated content may be incorrect.">
            <a:extLst>
              <a:ext uri="{FF2B5EF4-FFF2-40B4-BE49-F238E27FC236}">
                <a16:creationId xmlns:a16="http://schemas.microsoft.com/office/drawing/2014/main" id="{98612C29-DCEA-C738-00C4-210422DBD0F2}"/>
              </a:ext>
            </a:extLst>
          </p:cNvPr>
          <p:cNvPicPr>
            <a:picLocks noChangeAspect="1"/>
          </p:cNvPicPr>
          <p:nvPr/>
        </p:nvPicPr>
        <p:blipFill>
          <a:blip r:embed="rId6">
            <a:extLst>
              <a:ext uri="{28A0092B-C50C-407E-A947-70E740481C1C}">
                <a14:useLocalDpi xmlns:a14="http://schemas.microsoft.com/office/drawing/2010/main" val="0"/>
              </a:ext>
            </a:extLst>
          </a:blip>
          <a:srcRect b="12709"/>
          <a:stretch/>
        </p:blipFill>
        <p:spPr>
          <a:xfrm>
            <a:off x="525980" y="3287999"/>
            <a:ext cx="3493003" cy="2983904"/>
          </a:xfrm>
          <a:prstGeom prst="rect">
            <a:avLst/>
          </a:prstGeom>
        </p:spPr>
      </p:pic>
    </p:spTree>
    <p:extLst>
      <p:ext uri="{BB962C8B-B14F-4D97-AF65-F5344CB8AC3E}">
        <p14:creationId xmlns:p14="http://schemas.microsoft.com/office/powerpoint/2010/main" val="862568004"/>
      </p:ext>
    </p:extLst>
  </p:cSld>
  <p:clrMapOvr>
    <a:masterClrMapping/>
  </p:clrMapOvr>
  <p:transition>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46238-4AD4-CA1C-D46B-D5A65AD5BCD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9ABBCCE-D8FE-10E7-90DA-194CBBD5C0D0}"/>
              </a:ext>
            </a:extLst>
          </p:cNvPr>
          <p:cNvSpPr>
            <a:spLocks noGrp="1"/>
          </p:cNvSpPr>
          <p:nvPr>
            <p:ph type="title"/>
          </p:nvPr>
        </p:nvSpPr>
        <p:spPr>
          <a:xfrm>
            <a:off x="539552" y="4406900"/>
            <a:ext cx="8604447" cy="1362075"/>
          </a:xfrm>
        </p:spPr>
        <p:txBody>
          <a:bodyPr/>
          <a:lstStyle/>
          <a:p>
            <a:r>
              <a:rPr lang="en-US" dirty="0" err="1"/>
              <a:t>Cms</a:t>
            </a:r>
            <a:r>
              <a:rPr lang="en-US" dirty="0"/>
              <a:t> outer tracker @ HL-LHC</a:t>
            </a:r>
          </a:p>
        </p:txBody>
      </p:sp>
      <p:sp>
        <p:nvSpPr>
          <p:cNvPr id="7" name="Text Placeholder 6">
            <a:extLst>
              <a:ext uri="{FF2B5EF4-FFF2-40B4-BE49-F238E27FC236}">
                <a16:creationId xmlns:a16="http://schemas.microsoft.com/office/drawing/2014/main" id="{CE03F8A2-028C-42E9-946D-92CBCFB8300D}"/>
              </a:ext>
            </a:extLst>
          </p:cNvPr>
          <p:cNvSpPr>
            <a:spLocks noGrp="1"/>
          </p:cNvSpPr>
          <p:nvPr>
            <p:ph type="body" idx="1"/>
          </p:nvPr>
        </p:nvSpPr>
        <p:spPr>
          <a:xfrm>
            <a:off x="544016" y="2906713"/>
            <a:ext cx="7772400" cy="1500187"/>
          </a:xfrm>
        </p:spPr>
        <p:txBody>
          <a:bodyPr/>
          <a:lstStyle/>
          <a:p>
            <a:r>
              <a:rPr lang="en-US" sz="2800" dirty="0"/>
              <a:t>The case of the </a:t>
            </a:r>
          </a:p>
        </p:txBody>
      </p:sp>
      <p:sp>
        <p:nvSpPr>
          <p:cNvPr id="3" name="Date Placeholder 2">
            <a:extLst>
              <a:ext uri="{FF2B5EF4-FFF2-40B4-BE49-F238E27FC236}">
                <a16:creationId xmlns:a16="http://schemas.microsoft.com/office/drawing/2014/main" id="{469248FD-BF70-2D3A-EA39-BF516BC902E4}"/>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FA31D9F0-E1BA-B547-83BC-805B466030C3}"/>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AB76900B-4A21-6BC6-4E79-2999817CA00F}"/>
              </a:ext>
            </a:extLst>
          </p:cNvPr>
          <p:cNvSpPr>
            <a:spLocks noGrp="1"/>
          </p:cNvSpPr>
          <p:nvPr>
            <p:ph type="sldNum" sz="quarter" idx="12"/>
          </p:nvPr>
        </p:nvSpPr>
        <p:spPr/>
        <p:txBody>
          <a:bodyPr/>
          <a:lstStyle/>
          <a:p>
            <a:pPr>
              <a:defRPr/>
            </a:pPr>
            <a:fld id="{472E1154-9B90-3241-A829-A7F1D6FB46BD}" type="slidenum">
              <a:rPr lang="el-GR" smtClean="0"/>
              <a:pPr>
                <a:defRPr/>
              </a:pPr>
              <a:t>23</a:t>
            </a:fld>
            <a:endParaRPr lang="el-GR"/>
          </a:p>
        </p:txBody>
      </p:sp>
    </p:spTree>
    <p:extLst>
      <p:ext uri="{BB962C8B-B14F-4D97-AF65-F5344CB8AC3E}">
        <p14:creationId xmlns:p14="http://schemas.microsoft.com/office/powerpoint/2010/main" val="3030617782"/>
      </p:ext>
    </p:extLst>
  </p:cSld>
  <p:clrMapOvr>
    <a:masterClrMapping/>
  </p:clrMapOvr>
  <p:transition>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2CCB6-9C99-E39E-F688-45ECEA305B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458C70-7DA3-336C-ABF1-098176E30409}"/>
              </a:ext>
            </a:extLst>
          </p:cNvPr>
          <p:cNvSpPr>
            <a:spLocks noGrp="1"/>
          </p:cNvSpPr>
          <p:nvPr>
            <p:ph type="title"/>
          </p:nvPr>
        </p:nvSpPr>
        <p:spPr>
          <a:xfrm>
            <a:off x="928688" y="188913"/>
            <a:ext cx="8035800" cy="719137"/>
          </a:xfrm>
        </p:spPr>
        <p:txBody>
          <a:bodyPr/>
          <a:lstStyle/>
          <a:p>
            <a:r>
              <a:rPr lang="en-US" dirty="0"/>
              <a:t>Phase-2 upgrade challenges</a:t>
            </a:r>
          </a:p>
        </p:txBody>
      </p:sp>
      <p:sp>
        <p:nvSpPr>
          <p:cNvPr id="3" name="Content Placeholder 2">
            <a:extLst>
              <a:ext uri="{FF2B5EF4-FFF2-40B4-BE49-F238E27FC236}">
                <a16:creationId xmlns:a16="http://schemas.microsoft.com/office/drawing/2014/main" id="{CB7882AE-128C-153C-CED4-B24B8CB9AF55}"/>
              </a:ext>
            </a:extLst>
          </p:cNvPr>
          <p:cNvSpPr>
            <a:spLocks noGrp="1"/>
          </p:cNvSpPr>
          <p:nvPr>
            <p:ph idx="1"/>
          </p:nvPr>
        </p:nvSpPr>
        <p:spPr>
          <a:xfrm>
            <a:off x="457200" y="1277228"/>
            <a:ext cx="8568952" cy="4752504"/>
          </a:xfrm>
        </p:spPr>
        <p:txBody>
          <a:bodyPr/>
          <a:lstStyle/>
          <a:p>
            <a:pPr marL="342900" lvl="1" indent="-342900">
              <a:buClr>
                <a:schemeClr val="accent1"/>
              </a:buClr>
              <a:buSzPct val="65000"/>
              <a:buFont typeface="Wingdings" charset="0"/>
              <a:buChar char="n"/>
            </a:pPr>
            <a:r>
              <a:rPr lang="en-US" sz="1800" b="1" dirty="0"/>
              <a:t>LHC </a:t>
            </a:r>
            <a:r>
              <a:rPr lang="en-US" sz="1800" b="1" dirty="0">
                <a:sym typeface="Wingdings"/>
              </a:rPr>
              <a:t> </a:t>
            </a:r>
            <a:r>
              <a:rPr lang="en-US" sz="1800" b="1" dirty="0"/>
              <a:t>HL-LHC</a:t>
            </a:r>
            <a:r>
              <a:rPr lang="en-US" sz="1800" dirty="0"/>
              <a:t>: sustained luminosity of 5x10</a:t>
            </a:r>
            <a:r>
              <a:rPr lang="en-US" sz="1800" baseline="30000" dirty="0"/>
              <a:t>34</a:t>
            </a:r>
            <a:r>
              <a:rPr lang="en-US" sz="1800" dirty="0"/>
              <a:t> cm</a:t>
            </a:r>
            <a:r>
              <a:rPr lang="en-US" sz="1800" baseline="30000" dirty="0"/>
              <a:t>-2</a:t>
            </a:r>
            <a:r>
              <a:rPr lang="en-US" sz="1800" dirty="0"/>
              <a:t>s</a:t>
            </a:r>
            <a:r>
              <a:rPr lang="en-US" sz="1800" baseline="30000" dirty="0"/>
              <a:t>-1</a:t>
            </a:r>
            <a:endParaRPr lang="en-US" sz="1800" dirty="0"/>
          </a:p>
          <a:p>
            <a:pPr lvl="1"/>
            <a:r>
              <a:rPr lang="en-US" sz="1400" dirty="0"/>
              <a:t>From 20 </a:t>
            </a:r>
            <a:r>
              <a:rPr lang="en-US" sz="1400" dirty="0">
                <a:sym typeface="Wingdings"/>
              </a:rPr>
              <a:t> </a:t>
            </a:r>
            <a:r>
              <a:rPr lang="en-US" sz="1400" dirty="0"/>
              <a:t>200 pileup events per BX </a:t>
            </a:r>
          </a:p>
          <a:p>
            <a:pPr lvl="1"/>
            <a:r>
              <a:rPr lang="en-US" sz="1400" dirty="0" err="1"/>
              <a:t>μ</a:t>
            </a:r>
            <a:r>
              <a:rPr lang="en-US" sz="1400" dirty="0"/>
              <a:t>, e and jets at exceedingly high rates</a:t>
            </a:r>
          </a:p>
          <a:p>
            <a:pPr lvl="2"/>
            <a:r>
              <a:rPr lang="en-US" sz="1200" dirty="0"/>
              <a:t>Add tracking information to the Level-1 trigger decision to keep trigger rate at an acceptable level</a:t>
            </a:r>
          </a:p>
          <a:p>
            <a:pPr lvl="2"/>
            <a:r>
              <a:rPr lang="en-US" sz="1200" dirty="0"/>
              <a:t>Performance of trigger algorithms degrades with increasing pile-up</a:t>
            </a:r>
          </a:p>
          <a:p>
            <a:pPr lvl="2"/>
            <a:r>
              <a:rPr lang="en-US" sz="1200" b="1" dirty="0"/>
              <a:t>Reject locally signals from low-</a:t>
            </a:r>
            <a:r>
              <a:rPr lang="en-US" sz="1200" b="1" dirty="0" err="1"/>
              <a:t>p</a:t>
            </a:r>
            <a:r>
              <a:rPr lang="en-US" sz="1200" b="1" baseline="-25000" dirty="0" err="1"/>
              <a:t>T</a:t>
            </a:r>
            <a:r>
              <a:rPr lang="en-US" sz="1200" b="1" dirty="0"/>
              <a:t> particles (&lt; 2GeV/c)</a:t>
            </a:r>
          </a:p>
          <a:p>
            <a:pPr lvl="2"/>
            <a:r>
              <a:rPr lang="en-US" sz="1200" dirty="0"/>
              <a:t>Reduce data volume by one order of magnitude making transmission feasible for the available power budget </a:t>
            </a:r>
          </a:p>
          <a:p>
            <a:pPr lvl="2"/>
            <a:r>
              <a:rPr lang="en-US" sz="1200" dirty="0"/>
              <a:t>Simplify track finding algorithms</a:t>
            </a:r>
            <a:br>
              <a:rPr lang="en-US" sz="1200" dirty="0"/>
            </a:br>
            <a:endParaRPr lang="en-US" sz="1200" dirty="0"/>
          </a:p>
          <a:p>
            <a:pPr lvl="1"/>
            <a:endParaRPr lang="en-US" sz="1600" dirty="0"/>
          </a:p>
        </p:txBody>
      </p:sp>
      <p:sp>
        <p:nvSpPr>
          <p:cNvPr id="4" name="Date Placeholder 3">
            <a:extLst>
              <a:ext uri="{FF2B5EF4-FFF2-40B4-BE49-F238E27FC236}">
                <a16:creationId xmlns:a16="http://schemas.microsoft.com/office/drawing/2014/main" id="{0B35B121-B0EB-9C04-8F3F-E5161D208C1E}"/>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221C10CF-0CB8-F53A-E892-F184E20EBB7C}"/>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E381DA98-16D0-2604-46FF-42E713F95EA7}"/>
              </a:ext>
            </a:extLst>
          </p:cNvPr>
          <p:cNvSpPr>
            <a:spLocks noGrp="1"/>
          </p:cNvSpPr>
          <p:nvPr>
            <p:ph type="sldNum" sz="quarter" idx="12"/>
          </p:nvPr>
        </p:nvSpPr>
        <p:spPr/>
        <p:txBody>
          <a:bodyPr/>
          <a:lstStyle/>
          <a:p>
            <a:pPr>
              <a:defRPr/>
            </a:pPr>
            <a:fld id="{8FFE3219-93F8-3341-94BA-40DFB9BA6311}" type="slidenum">
              <a:rPr lang="el-GR" smtClean="0"/>
              <a:pPr>
                <a:defRPr/>
              </a:pPr>
              <a:t>24</a:t>
            </a:fld>
            <a:endParaRPr lang="el-GR"/>
          </a:p>
        </p:txBody>
      </p:sp>
      <p:sp>
        <p:nvSpPr>
          <p:cNvPr id="14" name="TextBox 13">
            <a:extLst>
              <a:ext uri="{FF2B5EF4-FFF2-40B4-BE49-F238E27FC236}">
                <a16:creationId xmlns:a16="http://schemas.microsoft.com/office/drawing/2014/main" id="{44F87AAD-5941-646B-1130-C225D7592EB8}"/>
              </a:ext>
            </a:extLst>
          </p:cNvPr>
          <p:cNvSpPr txBox="1"/>
          <p:nvPr/>
        </p:nvSpPr>
        <p:spPr>
          <a:xfrm>
            <a:off x="1019559" y="6002307"/>
            <a:ext cx="988275" cy="246221"/>
          </a:xfrm>
          <a:prstGeom prst="rect">
            <a:avLst/>
          </a:prstGeom>
          <a:noFill/>
        </p:spPr>
        <p:txBody>
          <a:bodyPr wrap="square">
            <a:spAutoFit/>
          </a:bodyPr>
          <a:lstStyle/>
          <a:p>
            <a:r>
              <a:rPr lang="en-GB" sz="1000" dirty="0">
                <a:solidFill>
                  <a:srgbClr val="3F3F3F"/>
                </a:solidFill>
                <a:effectLst/>
                <a:latin typeface="AppleSymbols" panose="02000000000000000000" pitchFamily="2" charset="-79"/>
                <a:cs typeface="AppleSymbols" panose="02000000000000000000" pitchFamily="2" charset="-79"/>
              </a:rPr>
              <a:t>⟨</a:t>
            </a:r>
            <a:r>
              <a:rPr lang="en-GB" sz="1000" dirty="0">
                <a:solidFill>
                  <a:srgbClr val="3F3F3F"/>
                </a:solidFill>
                <a:effectLst/>
                <a:latin typeface="Helvetica" pitchFamily="2" charset="0"/>
              </a:rPr>
              <a:t>Pile-up</a:t>
            </a:r>
            <a:r>
              <a:rPr lang="en-GB" sz="1000" dirty="0">
                <a:solidFill>
                  <a:srgbClr val="3F3F3F"/>
                </a:solidFill>
                <a:effectLst/>
                <a:latin typeface="AppleSymbols" panose="02000000000000000000" pitchFamily="2" charset="-79"/>
                <a:cs typeface="AppleSymbols" panose="02000000000000000000" pitchFamily="2" charset="-79"/>
              </a:rPr>
              <a:t>⟩ </a:t>
            </a:r>
            <a:r>
              <a:rPr lang="en-GB" sz="1000" dirty="0">
                <a:solidFill>
                  <a:srgbClr val="3F3F3F"/>
                </a:solidFill>
                <a:effectLst/>
                <a:latin typeface="Helvetica" pitchFamily="2" charset="0"/>
              </a:rPr>
              <a:t>~ 20 </a:t>
            </a:r>
            <a:endParaRPr lang="en-GB" sz="1000" dirty="0">
              <a:effectLst/>
            </a:endParaRPr>
          </a:p>
        </p:txBody>
      </p:sp>
      <p:sp>
        <p:nvSpPr>
          <p:cNvPr id="15" name="TextBox 14">
            <a:extLst>
              <a:ext uri="{FF2B5EF4-FFF2-40B4-BE49-F238E27FC236}">
                <a16:creationId xmlns:a16="http://schemas.microsoft.com/office/drawing/2014/main" id="{242284AF-C6BF-ABAE-A128-10291935449D}"/>
              </a:ext>
            </a:extLst>
          </p:cNvPr>
          <p:cNvSpPr txBox="1"/>
          <p:nvPr/>
        </p:nvSpPr>
        <p:spPr>
          <a:xfrm>
            <a:off x="3251807" y="6029732"/>
            <a:ext cx="1114564" cy="246221"/>
          </a:xfrm>
          <a:prstGeom prst="rect">
            <a:avLst/>
          </a:prstGeom>
          <a:noFill/>
        </p:spPr>
        <p:txBody>
          <a:bodyPr wrap="square">
            <a:spAutoFit/>
          </a:bodyPr>
          <a:lstStyle/>
          <a:p>
            <a:r>
              <a:rPr lang="en-GB" sz="1000" dirty="0">
                <a:solidFill>
                  <a:srgbClr val="3F3F3F"/>
                </a:solidFill>
                <a:effectLst/>
                <a:latin typeface="AppleSymbols" panose="02000000000000000000" pitchFamily="2" charset="-79"/>
                <a:cs typeface="AppleSymbols" panose="02000000000000000000" pitchFamily="2" charset="-79"/>
              </a:rPr>
              <a:t>⟨</a:t>
            </a:r>
            <a:r>
              <a:rPr lang="en-GB" sz="1000" dirty="0">
                <a:solidFill>
                  <a:srgbClr val="3F3F3F"/>
                </a:solidFill>
                <a:effectLst/>
                <a:latin typeface="Helvetica" pitchFamily="2" charset="0"/>
              </a:rPr>
              <a:t>Pile-up</a:t>
            </a:r>
            <a:r>
              <a:rPr lang="en-GB" sz="1000" dirty="0">
                <a:solidFill>
                  <a:srgbClr val="3F3F3F"/>
                </a:solidFill>
                <a:effectLst/>
                <a:latin typeface="AppleSymbols" panose="02000000000000000000" pitchFamily="2" charset="-79"/>
                <a:cs typeface="AppleSymbols" panose="02000000000000000000" pitchFamily="2" charset="-79"/>
              </a:rPr>
              <a:t>⟩ </a:t>
            </a:r>
            <a:r>
              <a:rPr lang="en-GB" sz="1000" dirty="0">
                <a:solidFill>
                  <a:srgbClr val="3F3F3F"/>
                </a:solidFill>
                <a:effectLst/>
                <a:latin typeface="Helvetica" pitchFamily="2" charset="0"/>
              </a:rPr>
              <a:t>~ 200 </a:t>
            </a:r>
            <a:endParaRPr lang="en-GB" sz="1000" dirty="0">
              <a:effectLst/>
            </a:endParaRPr>
          </a:p>
        </p:txBody>
      </p:sp>
      <p:pic>
        <p:nvPicPr>
          <p:cNvPr id="7" name="Content Placeholder 6">
            <a:extLst>
              <a:ext uri="{FF2B5EF4-FFF2-40B4-BE49-F238E27FC236}">
                <a16:creationId xmlns:a16="http://schemas.microsoft.com/office/drawing/2014/main" id="{A1CB4E0E-86AF-85BB-ED1C-931556BE4B17}"/>
              </a:ext>
            </a:extLst>
          </p:cNvPr>
          <p:cNvPicPr>
            <a:picLocks noChangeAspect="1"/>
          </p:cNvPicPr>
          <p:nvPr/>
        </p:nvPicPr>
        <p:blipFill>
          <a:blip r:embed="rId3"/>
          <a:stretch>
            <a:fillRect/>
          </a:stretch>
        </p:blipFill>
        <p:spPr bwMode="auto">
          <a:xfrm>
            <a:off x="827584" y="3289537"/>
            <a:ext cx="4464481" cy="2731752"/>
          </a:xfrm>
          <a:prstGeom prst="rect">
            <a:avLst/>
          </a:prstGeom>
          <a:noFill/>
          <a:ln w="9525">
            <a:noFill/>
            <a:miter lim="800000"/>
            <a:headEnd/>
            <a:tailEnd/>
          </a:ln>
        </p:spPr>
      </p:pic>
      <p:pic>
        <p:nvPicPr>
          <p:cNvPr id="11" name="Picture 10">
            <a:extLst>
              <a:ext uri="{FF2B5EF4-FFF2-40B4-BE49-F238E27FC236}">
                <a16:creationId xmlns:a16="http://schemas.microsoft.com/office/drawing/2014/main" id="{E098CC4C-F192-8A9F-5BEF-0D5FE3C45E4E}"/>
              </a:ext>
            </a:extLst>
          </p:cNvPr>
          <p:cNvPicPr>
            <a:picLocks noChangeAspect="1"/>
          </p:cNvPicPr>
          <p:nvPr/>
        </p:nvPicPr>
        <p:blipFill>
          <a:blip r:embed="rId4"/>
          <a:stretch>
            <a:fillRect/>
          </a:stretch>
        </p:blipFill>
        <p:spPr>
          <a:xfrm>
            <a:off x="5638415" y="3393377"/>
            <a:ext cx="3048369" cy="2757495"/>
          </a:xfrm>
          <a:prstGeom prst="rect">
            <a:avLst/>
          </a:prstGeom>
        </p:spPr>
      </p:pic>
      <p:cxnSp>
        <p:nvCxnSpPr>
          <p:cNvPr id="16" name="Straight Connector 15">
            <a:extLst>
              <a:ext uri="{FF2B5EF4-FFF2-40B4-BE49-F238E27FC236}">
                <a16:creationId xmlns:a16="http://schemas.microsoft.com/office/drawing/2014/main" id="{F9C1D358-2E4B-E991-5B0D-53AB1C902B37}"/>
              </a:ext>
            </a:extLst>
          </p:cNvPr>
          <p:cNvCxnSpPr>
            <a:cxnSpLocks/>
          </p:cNvCxnSpPr>
          <p:nvPr/>
        </p:nvCxnSpPr>
        <p:spPr>
          <a:xfrm>
            <a:off x="6553200" y="3356992"/>
            <a:ext cx="0" cy="273628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12979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88" y="188914"/>
            <a:ext cx="8395840" cy="719137"/>
          </a:xfrm>
        </p:spPr>
        <p:txBody>
          <a:bodyPr/>
          <a:lstStyle/>
          <a:p>
            <a:r>
              <a:rPr lang="en-US" sz="4000" b="1" u="sng" dirty="0"/>
              <a:t>Intelligent</a:t>
            </a:r>
            <a:r>
              <a:rPr lang="en-US" sz="4000" b="1" dirty="0"/>
              <a:t> particle tracking system</a:t>
            </a:r>
            <a:endParaRPr lang="en-US" sz="4000" dirty="0"/>
          </a:p>
        </p:txBody>
      </p:sp>
      <p:sp>
        <p:nvSpPr>
          <p:cNvPr id="3" name="Content Placeholder 2"/>
          <p:cNvSpPr>
            <a:spLocks noGrp="1"/>
          </p:cNvSpPr>
          <p:nvPr>
            <p:ph sz="half" idx="1"/>
          </p:nvPr>
        </p:nvSpPr>
        <p:spPr>
          <a:xfrm>
            <a:off x="395535" y="4736095"/>
            <a:ext cx="7992888" cy="1313042"/>
          </a:xfrm>
        </p:spPr>
        <p:txBody>
          <a:bodyPr/>
          <a:lstStyle/>
          <a:p>
            <a:r>
              <a:rPr lang="en-US" sz="1800" dirty="0"/>
              <a:t>The CMS OT detector working principle of </a:t>
            </a:r>
            <a:r>
              <a:rPr lang="en-US" sz="1800" dirty="0" err="1"/>
              <a:t>p</a:t>
            </a:r>
            <a:r>
              <a:rPr lang="en-US" sz="1800" baseline="-25000" dirty="0" err="1"/>
              <a:t>T</a:t>
            </a:r>
            <a:r>
              <a:rPr lang="en-US" sz="1800" dirty="0"/>
              <a:t> discrimination </a:t>
            </a:r>
          </a:p>
          <a:p>
            <a:pPr lvl="1"/>
            <a:r>
              <a:rPr lang="en-US" sz="1400" dirty="0"/>
              <a:t>Exploit the strong magnetic field of CMS </a:t>
            </a:r>
          </a:p>
          <a:p>
            <a:pPr lvl="1"/>
            <a:r>
              <a:rPr lang="en-US" sz="1400" dirty="0"/>
              <a:t>Correlate signals between two closely spaced sensors to identify </a:t>
            </a:r>
            <a:r>
              <a:rPr lang="en-US" sz="1400" dirty="0">
                <a:solidFill>
                  <a:srgbClr val="FF0000"/>
                </a:solidFill>
              </a:rPr>
              <a:t>“stubs”</a:t>
            </a:r>
          </a:p>
          <a:p>
            <a:pPr lvl="1"/>
            <a:r>
              <a:rPr lang="en-US" sz="1400" dirty="0">
                <a:solidFill>
                  <a:schemeClr val="tx2"/>
                </a:solidFill>
              </a:rPr>
              <a:t>Stubs defined as a track coordinate + angle based on tracking window on parallel sensor</a:t>
            </a:r>
          </a:p>
          <a:p>
            <a:pPr lvl="1"/>
            <a:r>
              <a:rPr lang="en-US" sz="1400" dirty="0">
                <a:solidFill>
                  <a:schemeClr val="tx2"/>
                </a:solidFill>
              </a:rPr>
              <a:t>Transmit stub coordinates and momentum instead of a multiplicity of hits</a:t>
            </a:r>
          </a:p>
          <a:p>
            <a:endParaRPr lang="en-US" sz="1800" dirty="0"/>
          </a:p>
        </p:txBody>
      </p:sp>
      <p:sp>
        <p:nvSpPr>
          <p:cNvPr id="4" name="Date Placeholder 3"/>
          <p:cNvSpPr>
            <a:spLocks noGrp="1"/>
          </p:cNvSpPr>
          <p:nvPr>
            <p:ph type="dt" sz="half" idx="10"/>
          </p:nvPr>
        </p:nvSpPr>
        <p:spPr>
          <a:xfrm>
            <a:off x="464648" y="6270023"/>
            <a:ext cx="2133600" cy="312738"/>
          </a:xfrm>
        </p:spPr>
        <p:txBody>
          <a:bodyPr/>
          <a:lstStyle/>
          <a:p>
            <a:pPr>
              <a:defRPr/>
            </a:pPr>
            <a:r>
              <a:rPr lang="en-US"/>
              <a:t>05/04/2025</a:t>
            </a:r>
            <a:endParaRPr lang="el-GR"/>
          </a:p>
        </p:txBody>
      </p:sp>
      <p:sp>
        <p:nvSpPr>
          <p:cNvPr id="5" name="Footer Placeholder 4"/>
          <p:cNvSpPr>
            <a:spLocks noGrp="1"/>
          </p:cNvSpPr>
          <p:nvPr>
            <p:ph type="ftr" sz="quarter" idx="11"/>
          </p:nvPr>
        </p:nvSpPr>
        <p:spPr/>
        <p:txBody>
          <a:bodyPr/>
          <a:lstStyle/>
          <a:p>
            <a:pPr>
              <a:defRPr/>
            </a:pPr>
            <a:r>
              <a:rPr lang="en-US"/>
              <a:t>Kostas.Kloukinas@cern.ch</a:t>
            </a:r>
            <a:endParaRPr lang="el-GR"/>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25</a:t>
            </a:fld>
            <a:endParaRPr lang="el-GR"/>
          </a:p>
        </p:txBody>
      </p:sp>
      <p:pic>
        <p:nvPicPr>
          <p:cNvPr id="50" name="Picture 49">
            <a:extLst>
              <a:ext uri="{FF2B5EF4-FFF2-40B4-BE49-F238E27FC236}">
                <a16:creationId xmlns:a16="http://schemas.microsoft.com/office/drawing/2014/main" id="{75D1FA17-3612-23A3-5937-9B9537002C61}"/>
              </a:ext>
            </a:extLst>
          </p:cNvPr>
          <p:cNvPicPr>
            <a:picLocks noChangeAspect="1"/>
          </p:cNvPicPr>
          <p:nvPr/>
        </p:nvPicPr>
        <p:blipFill>
          <a:blip r:embed="rId2"/>
          <a:stretch>
            <a:fillRect/>
          </a:stretch>
        </p:blipFill>
        <p:spPr>
          <a:xfrm>
            <a:off x="862286" y="1196752"/>
            <a:ext cx="2784950" cy="2147614"/>
          </a:xfrm>
          <a:prstGeom prst="rect">
            <a:avLst/>
          </a:prstGeom>
        </p:spPr>
      </p:pic>
      <p:cxnSp>
        <p:nvCxnSpPr>
          <p:cNvPr id="51" name="Straight Arrow Connector 50">
            <a:extLst>
              <a:ext uri="{FF2B5EF4-FFF2-40B4-BE49-F238E27FC236}">
                <a16:creationId xmlns:a16="http://schemas.microsoft.com/office/drawing/2014/main" id="{BA790635-FD99-13D1-D47E-EAC0E490880B}"/>
              </a:ext>
            </a:extLst>
          </p:cNvPr>
          <p:cNvCxnSpPr>
            <a:stCxn id="57" idx="3"/>
          </p:cNvCxnSpPr>
          <p:nvPr/>
        </p:nvCxnSpPr>
        <p:spPr>
          <a:xfrm>
            <a:off x="5995750" y="2466629"/>
            <a:ext cx="461270" cy="1828"/>
          </a:xfrm>
          <a:prstGeom prst="straightConnector1">
            <a:avLst/>
          </a:prstGeom>
          <a:ln w="127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B84904F-9A26-F548-6031-D457B1755EAC}"/>
              </a:ext>
            </a:extLst>
          </p:cNvPr>
          <p:cNvCxnSpPr/>
          <p:nvPr/>
        </p:nvCxnSpPr>
        <p:spPr>
          <a:xfrm>
            <a:off x="5810903" y="1728191"/>
            <a:ext cx="646118"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AD70EC10-61FA-C8EC-85E3-13FC031F4E35}"/>
              </a:ext>
            </a:extLst>
          </p:cNvPr>
          <p:cNvCxnSpPr/>
          <p:nvPr/>
        </p:nvCxnSpPr>
        <p:spPr>
          <a:xfrm>
            <a:off x="3744744" y="1547596"/>
            <a:ext cx="405000" cy="187946"/>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a:extLst>
              <a:ext uri="{FF2B5EF4-FFF2-40B4-BE49-F238E27FC236}">
                <a16:creationId xmlns:a16="http://schemas.microsoft.com/office/drawing/2014/main" id="{F0CA7DD8-A303-074A-A630-24176419D7D3}"/>
              </a:ext>
            </a:extLst>
          </p:cNvPr>
          <p:cNvCxnSpPr/>
          <p:nvPr/>
        </p:nvCxnSpPr>
        <p:spPr>
          <a:xfrm flipV="1">
            <a:off x="3744744" y="1735542"/>
            <a:ext cx="405000" cy="864000"/>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Isosceles Triangle 40">
            <a:extLst>
              <a:ext uri="{FF2B5EF4-FFF2-40B4-BE49-F238E27FC236}">
                <a16:creationId xmlns:a16="http://schemas.microsoft.com/office/drawing/2014/main" id="{40873B77-346F-3568-1085-BD2C0B4D3840}"/>
              </a:ext>
            </a:extLst>
          </p:cNvPr>
          <p:cNvSpPr/>
          <p:nvPr/>
        </p:nvSpPr>
        <p:spPr>
          <a:xfrm rot="5400000">
            <a:off x="4187739" y="1408581"/>
            <a:ext cx="571500" cy="649071"/>
          </a:xfrm>
          <a:prstGeom prst="triangle">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200" dirty="0">
                <a:solidFill>
                  <a:schemeClr val="bg1"/>
                </a:solidFill>
              </a:rPr>
              <a:t>FE</a:t>
            </a:r>
          </a:p>
        </p:txBody>
      </p:sp>
      <p:cxnSp>
        <p:nvCxnSpPr>
          <p:cNvPr id="56" name="Straight Arrow Connector 55">
            <a:extLst>
              <a:ext uri="{FF2B5EF4-FFF2-40B4-BE49-F238E27FC236}">
                <a16:creationId xmlns:a16="http://schemas.microsoft.com/office/drawing/2014/main" id="{22B5EEA4-5462-910E-0370-CF1C451FF20E}"/>
              </a:ext>
            </a:extLst>
          </p:cNvPr>
          <p:cNvCxnSpPr>
            <a:cxnSpLocks/>
            <a:stCxn id="55" idx="0"/>
          </p:cNvCxnSpPr>
          <p:nvPr/>
        </p:nvCxnSpPr>
        <p:spPr>
          <a:xfrm>
            <a:off x="4798025" y="1733117"/>
            <a:ext cx="19702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B13F4BE7-FBD4-FC7C-7333-3D7B9E379ADA}"/>
              </a:ext>
            </a:extLst>
          </p:cNvPr>
          <p:cNvSpPr/>
          <p:nvPr/>
        </p:nvSpPr>
        <p:spPr>
          <a:xfrm>
            <a:off x="4995046" y="2238029"/>
            <a:ext cx="1000704" cy="457200"/>
          </a:xfrm>
          <a:prstGeom prst="rect">
            <a:avLst/>
          </a:prstGeom>
          <a:solidFill>
            <a:schemeClr val="tx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t>Stub </a:t>
            </a:r>
            <a:br>
              <a:rPr lang="en-GB" sz="1200" b="1" dirty="0"/>
            </a:br>
            <a:r>
              <a:rPr lang="en-GB" sz="1200" b="1" dirty="0"/>
              <a:t>finding</a:t>
            </a:r>
          </a:p>
        </p:txBody>
      </p:sp>
      <p:cxnSp>
        <p:nvCxnSpPr>
          <p:cNvPr id="58" name="Elbow Connector 57">
            <a:extLst>
              <a:ext uri="{FF2B5EF4-FFF2-40B4-BE49-F238E27FC236}">
                <a16:creationId xmlns:a16="http://schemas.microsoft.com/office/drawing/2014/main" id="{ACA20885-A875-DB59-7280-3B56E71B60A4}"/>
              </a:ext>
            </a:extLst>
          </p:cNvPr>
          <p:cNvCxnSpPr>
            <a:cxnSpLocks/>
            <a:stCxn id="55" idx="0"/>
            <a:endCxn id="57" idx="1"/>
          </p:cNvCxnSpPr>
          <p:nvPr/>
        </p:nvCxnSpPr>
        <p:spPr>
          <a:xfrm>
            <a:off x="4798025" y="1733117"/>
            <a:ext cx="197021" cy="733512"/>
          </a:xfrm>
          <a:prstGeom prst="bent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304F1D7B-B199-A4D5-5D68-1F7818AF3704}"/>
              </a:ext>
            </a:extLst>
          </p:cNvPr>
          <p:cNvSpPr txBox="1"/>
          <p:nvPr/>
        </p:nvSpPr>
        <p:spPr>
          <a:xfrm>
            <a:off x="6457020" y="1545172"/>
            <a:ext cx="2229780" cy="387798"/>
          </a:xfrm>
          <a:prstGeom prst="rect">
            <a:avLst/>
          </a:prstGeom>
          <a:noFill/>
        </p:spPr>
        <p:txBody>
          <a:bodyPr wrap="square" rtlCol="0">
            <a:spAutoFit/>
          </a:bodyPr>
          <a:lstStyle/>
          <a:p>
            <a:pPr>
              <a:lnSpc>
                <a:spcPct val="80000"/>
              </a:lnSpc>
            </a:pPr>
            <a:r>
              <a:rPr lang="en-GB" sz="1200" dirty="0">
                <a:solidFill>
                  <a:srgbClr val="C00000"/>
                </a:solidFill>
              </a:rPr>
              <a:t>L1 triggered data</a:t>
            </a:r>
            <a:br>
              <a:rPr lang="en-GB" sz="1200" dirty="0">
                <a:solidFill>
                  <a:srgbClr val="C00000"/>
                </a:solidFill>
              </a:rPr>
            </a:br>
            <a:r>
              <a:rPr lang="en-GB" sz="1200" dirty="0">
                <a:solidFill>
                  <a:srgbClr val="C00000"/>
                </a:solidFill>
              </a:rPr>
              <a:t>(up to 10</a:t>
            </a:r>
            <a:r>
              <a:rPr lang="en-GB" sz="1200" baseline="30000" dirty="0">
                <a:solidFill>
                  <a:srgbClr val="C00000"/>
                </a:solidFill>
              </a:rPr>
              <a:t>6</a:t>
            </a:r>
            <a:r>
              <a:rPr lang="en-GB" sz="1200" dirty="0">
                <a:solidFill>
                  <a:srgbClr val="C00000"/>
                </a:solidFill>
              </a:rPr>
              <a:t> events/s)</a:t>
            </a:r>
          </a:p>
        </p:txBody>
      </p:sp>
      <p:sp>
        <p:nvSpPr>
          <p:cNvPr id="60" name="TextBox 59">
            <a:extLst>
              <a:ext uri="{FF2B5EF4-FFF2-40B4-BE49-F238E27FC236}">
                <a16:creationId xmlns:a16="http://schemas.microsoft.com/office/drawing/2014/main" id="{BF5E2AA3-590B-6554-6D51-66BE1908005B}"/>
              </a:ext>
            </a:extLst>
          </p:cNvPr>
          <p:cNvSpPr txBox="1"/>
          <p:nvPr/>
        </p:nvSpPr>
        <p:spPr>
          <a:xfrm>
            <a:off x="6446093" y="2221471"/>
            <a:ext cx="2448071" cy="535531"/>
          </a:xfrm>
          <a:prstGeom prst="rect">
            <a:avLst/>
          </a:prstGeom>
          <a:noFill/>
        </p:spPr>
        <p:txBody>
          <a:bodyPr wrap="square" rtlCol="0">
            <a:spAutoFit/>
          </a:bodyPr>
          <a:lstStyle/>
          <a:p>
            <a:pPr>
              <a:lnSpc>
                <a:spcPct val="80000"/>
              </a:lnSpc>
            </a:pPr>
            <a:r>
              <a:rPr lang="en-GB" sz="1200" dirty="0">
                <a:solidFill>
                  <a:srgbClr val="008000"/>
                </a:solidFill>
              </a:rPr>
              <a:t>Stream data of encoded information of high </a:t>
            </a:r>
            <a:r>
              <a:rPr lang="en-GB" sz="1200" dirty="0" err="1">
                <a:solidFill>
                  <a:srgbClr val="008000"/>
                </a:solidFill>
              </a:rPr>
              <a:t>p</a:t>
            </a:r>
            <a:r>
              <a:rPr lang="en-GB" sz="1200" baseline="-25000" dirty="0" err="1">
                <a:solidFill>
                  <a:srgbClr val="008000"/>
                </a:solidFill>
              </a:rPr>
              <a:t>T</a:t>
            </a:r>
            <a:r>
              <a:rPr lang="en-GB" sz="1200" dirty="0">
                <a:solidFill>
                  <a:srgbClr val="008000"/>
                </a:solidFill>
              </a:rPr>
              <a:t> particles</a:t>
            </a:r>
            <a:br>
              <a:rPr lang="en-GB" sz="1200" dirty="0">
                <a:solidFill>
                  <a:srgbClr val="008000"/>
                </a:solidFill>
              </a:rPr>
            </a:br>
            <a:r>
              <a:rPr lang="en-GB" sz="1200" dirty="0">
                <a:solidFill>
                  <a:srgbClr val="008000"/>
                </a:solidFill>
              </a:rPr>
              <a:t>(40 MHz frame rate)</a:t>
            </a:r>
          </a:p>
        </p:txBody>
      </p:sp>
      <p:grpSp>
        <p:nvGrpSpPr>
          <p:cNvPr id="61" name="Group 60">
            <a:extLst>
              <a:ext uri="{FF2B5EF4-FFF2-40B4-BE49-F238E27FC236}">
                <a16:creationId xmlns:a16="http://schemas.microsoft.com/office/drawing/2014/main" id="{22A78129-F3CF-7A07-D5BA-D1E87816B67C}"/>
              </a:ext>
            </a:extLst>
          </p:cNvPr>
          <p:cNvGrpSpPr/>
          <p:nvPr/>
        </p:nvGrpSpPr>
        <p:grpSpPr>
          <a:xfrm>
            <a:off x="5003896" y="1479790"/>
            <a:ext cx="960924" cy="491943"/>
            <a:chOff x="5603430" y="3802014"/>
            <a:chExt cx="1281232" cy="643353"/>
          </a:xfrm>
        </p:grpSpPr>
        <p:sp>
          <p:nvSpPr>
            <p:cNvPr id="62" name="Rectangle 61">
              <a:extLst>
                <a:ext uri="{FF2B5EF4-FFF2-40B4-BE49-F238E27FC236}">
                  <a16:creationId xmlns:a16="http://schemas.microsoft.com/office/drawing/2014/main" id="{E83F61EA-7256-3A87-EA55-58E72FB8114E}"/>
                </a:ext>
              </a:extLst>
            </p:cNvPr>
            <p:cNvSpPr/>
            <p:nvPr/>
          </p:nvSpPr>
          <p:spPr>
            <a:xfrm>
              <a:off x="5603430"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3" name="Rectangle 62">
              <a:extLst>
                <a:ext uri="{FF2B5EF4-FFF2-40B4-BE49-F238E27FC236}">
                  <a16:creationId xmlns:a16="http://schemas.microsoft.com/office/drawing/2014/main" id="{E29D0268-C4BB-EC5E-27BF-60C6BCDF2C24}"/>
                </a:ext>
              </a:extLst>
            </p:cNvPr>
            <p:cNvSpPr/>
            <p:nvPr/>
          </p:nvSpPr>
          <p:spPr>
            <a:xfrm>
              <a:off x="5760307"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4" name="Rectangle 63">
              <a:extLst>
                <a:ext uri="{FF2B5EF4-FFF2-40B4-BE49-F238E27FC236}">
                  <a16:creationId xmlns:a16="http://schemas.microsoft.com/office/drawing/2014/main" id="{06F46068-99B5-23EA-7CD9-F720C81F0EF9}"/>
                </a:ext>
              </a:extLst>
            </p:cNvPr>
            <p:cNvSpPr/>
            <p:nvPr/>
          </p:nvSpPr>
          <p:spPr>
            <a:xfrm>
              <a:off x="5917184"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5" name="Rectangle 64">
              <a:extLst>
                <a:ext uri="{FF2B5EF4-FFF2-40B4-BE49-F238E27FC236}">
                  <a16:creationId xmlns:a16="http://schemas.microsoft.com/office/drawing/2014/main" id="{11370B7A-1BD0-56F1-306B-BAB1CC0363AC}"/>
                </a:ext>
              </a:extLst>
            </p:cNvPr>
            <p:cNvSpPr/>
            <p:nvPr/>
          </p:nvSpPr>
          <p:spPr>
            <a:xfrm>
              <a:off x="6074061"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6" name="Rectangle 65">
              <a:extLst>
                <a:ext uri="{FF2B5EF4-FFF2-40B4-BE49-F238E27FC236}">
                  <a16:creationId xmlns:a16="http://schemas.microsoft.com/office/drawing/2014/main" id="{19DAD78D-3293-4794-5E3E-8A47FDE116AC}"/>
                </a:ext>
              </a:extLst>
            </p:cNvPr>
            <p:cNvSpPr/>
            <p:nvPr/>
          </p:nvSpPr>
          <p:spPr>
            <a:xfrm>
              <a:off x="6235282"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7" name="Rectangle 66">
              <a:extLst>
                <a:ext uri="{FF2B5EF4-FFF2-40B4-BE49-F238E27FC236}">
                  <a16:creationId xmlns:a16="http://schemas.microsoft.com/office/drawing/2014/main" id="{2FA52972-8B3F-9BBC-06AA-04E72A4F51F1}"/>
                </a:ext>
              </a:extLst>
            </p:cNvPr>
            <p:cNvSpPr/>
            <p:nvPr/>
          </p:nvSpPr>
          <p:spPr>
            <a:xfrm>
              <a:off x="6394921"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8" name="Rectangle 67">
              <a:extLst>
                <a:ext uri="{FF2B5EF4-FFF2-40B4-BE49-F238E27FC236}">
                  <a16:creationId xmlns:a16="http://schemas.microsoft.com/office/drawing/2014/main" id="{44A0E2B2-1F82-6C9D-5659-AB26A9380E3B}"/>
                </a:ext>
              </a:extLst>
            </p:cNvPr>
            <p:cNvSpPr/>
            <p:nvPr/>
          </p:nvSpPr>
          <p:spPr>
            <a:xfrm>
              <a:off x="6556696"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sp>
          <p:nvSpPr>
            <p:cNvPr id="69" name="Rectangle 68">
              <a:extLst>
                <a:ext uri="{FF2B5EF4-FFF2-40B4-BE49-F238E27FC236}">
                  <a16:creationId xmlns:a16="http://schemas.microsoft.com/office/drawing/2014/main" id="{55308CD9-032B-5638-11AE-E454DDB2A281}"/>
                </a:ext>
              </a:extLst>
            </p:cNvPr>
            <p:cNvSpPr/>
            <p:nvPr/>
          </p:nvSpPr>
          <p:spPr>
            <a:xfrm>
              <a:off x="6720679" y="3802014"/>
              <a:ext cx="163983" cy="643353"/>
            </a:xfrm>
            <a:prstGeom prst="rect">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a:p>
          </p:txBody>
        </p:sp>
      </p:grpSp>
      <p:sp>
        <p:nvSpPr>
          <p:cNvPr id="71" name="TextBox 70">
            <a:extLst>
              <a:ext uri="{FF2B5EF4-FFF2-40B4-BE49-F238E27FC236}">
                <a16:creationId xmlns:a16="http://schemas.microsoft.com/office/drawing/2014/main" id="{E2C8FCD4-1BE6-A16A-DDD8-C12F3954AF2B}"/>
              </a:ext>
            </a:extLst>
          </p:cNvPr>
          <p:cNvSpPr txBox="1"/>
          <p:nvPr/>
        </p:nvSpPr>
        <p:spPr>
          <a:xfrm>
            <a:off x="326323" y="4281800"/>
            <a:ext cx="3528743" cy="276999"/>
          </a:xfrm>
          <a:prstGeom prst="rect">
            <a:avLst/>
          </a:prstGeom>
          <a:noFill/>
        </p:spPr>
        <p:txBody>
          <a:bodyPr wrap="square" rtlCol="0">
            <a:spAutoFit/>
          </a:bodyPr>
          <a:lstStyle/>
          <a:p>
            <a:r>
              <a:rPr lang="en-US" sz="1200" dirty="0"/>
              <a:t>3.8T </a:t>
            </a:r>
            <a:r>
              <a:rPr lang="en-GB" sz="1200" dirty="0"/>
              <a:t>provided by the superconducting solenoid</a:t>
            </a:r>
          </a:p>
        </p:txBody>
      </p:sp>
      <p:cxnSp>
        <p:nvCxnSpPr>
          <p:cNvPr id="72" name="Straight Arrow Connector 71">
            <a:extLst>
              <a:ext uri="{FF2B5EF4-FFF2-40B4-BE49-F238E27FC236}">
                <a16:creationId xmlns:a16="http://schemas.microsoft.com/office/drawing/2014/main" id="{B39A10C2-B008-D0FA-3954-AD98122F32E7}"/>
              </a:ext>
            </a:extLst>
          </p:cNvPr>
          <p:cNvCxnSpPr/>
          <p:nvPr/>
        </p:nvCxnSpPr>
        <p:spPr>
          <a:xfrm>
            <a:off x="839442" y="2218686"/>
            <a:ext cx="0" cy="88621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C5DB06D2-0D93-D313-CBB5-77D3E80BE4C9}"/>
              </a:ext>
            </a:extLst>
          </p:cNvPr>
          <p:cNvSpPr txBox="1"/>
          <p:nvPr/>
        </p:nvSpPr>
        <p:spPr>
          <a:xfrm>
            <a:off x="813494" y="2484482"/>
            <a:ext cx="473206" cy="230832"/>
          </a:xfrm>
          <a:prstGeom prst="rect">
            <a:avLst/>
          </a:prstGeom>
          <a:noFill/>
        </p:spPr>
        <p:txBody>
          <a:bodyPr wrap="none" rtlCol="0">
            <a:spAutoFit/>
          </a:bodyPr>
          <a:lstStyle/>
          <a:p>
            <a:r>
              <a:rPr lang="en-GB" sz="900" dirty="0">
                <a:solidFill>
                  <a:srgbClr val="C00000"/>
                </a:solidFill>
              </a:rPr>
              <a:t>2 mm</a:t>
            </a:r>
          </a:p>
        </p:txBody>
      </p:sp>
      <p:grpSp>
        <p:nvGrpSpPr>
          <p:cNvPr id="74" name="Group 73">
            <a:extLst>
              <a:ext uri="{FF2B5EF4-FFF2-40B4-BE49-F238E27FC236}">
                <a16:creationId xmlns:a16="http://schemas.microsoft.com/office/drawing/2014/main" id="{67916DA0-EA4F-365E-0E09-B619B863A80C}"/>
              </a:ext>
            </a:extLst>
          </p:cNvPr>
          <p:cNvGrpSpPr/>
          <p:nvPr/>
        </p:nvGrpSpPr>
        <p:grpSpPr>
          <a:xfrm>
            <a:off x="1262928" y="3419748"/>
            <a:ext cx="1740005" cy="354130"/>
            <a:chOff x="2227388" y="3724932"/>
            <a:chExt cx="2320007" cy="472174"/>
          </a:xfrm>
        </p:grpSpPr>
        <p:sp>
          <p:nvSpPr>
            <p:cNvPr id="75" name="TextBox 74">
              <a:extLst>
                <a:ext uri="{FF2B5EF4-FFF2-40B4-BE49-F238E27FC236}">
                  <a16:creationId xmlns:a16="http://schemas.microsoft.com/office/drawing/2014/main" id="{91E44DD8-DE0F-4E7E-A4F7-37B6F33B444E}"/>
                </a:ext>
              </a:extLst>
            </p:cNvPr>
            <p:cNvSpPr txBox="1"/>
            <p:nvPr/>
          </p:nvSpPr>
          <p:spPr>
            <a:xfrm>
              <a:off x="2227388" y="3858551"/>
              <a:ext cx="2320007" cy="338555"/>
            </a:xfrm>
            <a:prstGeom prst="rect">
              <a:avLst/>
            </a:prstGeom>
            <a:noFill/>
          </p:spPr>
          <p:txBody>
            <a:bodyPr wrap="square" rtlCol="0">
              <a:spAutoFit/>
            </a:bodyPr>
            <a:lstStyle/>
            <a:p>
              <a:pPr algn="ctr"/>
              <a:r>
                <a:rPr lang="en-GB" sz="1050" dirty="0">
                  <a:solidFill>
                    <a:srgbClr val="C00000"/>
                  </a:solidFill>
                </a:rPr>
                <a:t>Interaction point</a:t>
              </a:r>
            </a:p>
          </p:txBody>
        </p:sp>
        <p:sp>
          <p:nvSpPr>
            <p:cNvPr id="76" name="Right Arrow 75">
              <a:extLst>
                <a:ext uri="{FF2B5EF4-FFF2-40B4-BE49-F238E27FC236}">
                  <a16:creationId xmlns:a16="http://schemas.microsoft.com/office/drawing/2014/main" id="{8250BF15-86BC-0AA9-9261-2679999D88EF}"/>
                </a:ext>
              </a:extLst>
            </p:cNvPr>
            <p:cNvSpPr/>
            <p:nvPr/>
          </p:nvSpPr>
          <p:spPr>
            <a:xfrm rot="10800000">
              <a:off x="3385307" y="3726517"/>
              <a:ext cx="588988" cy="178959"/>
            </a:xfrm>
            <a:prstGeom prst="rightArrow">
              <a:avLst>
                <a:gd name="adj1" fmla="val 21493"/>
                <a:gd name="adj2" fmla="val 6096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77" name="Right Arrow 76">
              <a:extLst>
                <a:ext uri="{FF2B5EF4-FFF2-40B4-BE49-F238E27FC236}">
                  <a16:creationId xmlns:a16="http://schemas.microsoft.com/office/drawing/2014/main" id="{632A941B-6A51-9410-4B21-89F0A60C8F7E}"/>
                </a:ext>
              </a:extLst>
            </p:cNvPr>
            <p:cNvSpPr/>
            <p:nvPr/>
          </p:nvSpPr>
          <p:spPr>
            <a:xfrm>
              <a:off x="2800505" y="3724932"/>
              <a:ext cx="588988" cy="178959"/>
            </a:xfrm>
            <a:prstGeom prst="rightArrow">
              <a:avLst>
                <a:gd name="adj1" fmla="val 21493"/>
                <a:gd name="adj2" fmla="val 6096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grpSp>
      <p:cxnSp>
        <p:nvCxnSpPr>
          <p:cNvPr id="78" name="Straight Arrow Connector 77">
            <a:extLst>
              <a:ext uri="{FF2B5EF4-FFF2-40B4-BE49-F238E27FC236}">
                <a16:creationId xmlns:a16="http://schemas.microsoft.com/office/drawing/2014/main" id="{872CC3D7-49F9-87AB-9E27-386A68D59CC0}"/>
              </a:ext>
            </a:extLst>
          </p:cNvPr>
          <p:cNvCxnSpPr/>
          <p:nvPr/>
        </p:nvCxnSpPr>
        <p:spPr>
          <a:xfrm flipH="1">
            <a:off x="2732536" y="2976644"/>
            <a:ext cx="0" cy="53692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8D6BFEB-5DE9-BD71-80BA-1ED312443D72}"/>
              </a:ext>
            </a:extLst>
          </p:cNvPr>
          <p:cNvSpPr txBox="1"/>
          <p:nvPr/>
        </p:nvSpPr>
        <p:spPr>
          <a:xfrm>
            <a:off x="2732536" y="3119208"/>
            <a:ext cx="700833" cy="230832"/>
          </a:xfrm>
          <a:prstGeom prst="rect">
            <a:avLst/>
          </a:prstGeom>
          <a:noFill/>
        </p:spPr>
        <p:txBody>
          <a:bodyPr wrap="none" rtlCol="0">
            <a:spAutoFit/>
          </a:bodyPr>
          <a:lstStyle/>
          <a:p>
            <a:r>
              <a:rPr lang="en-GB" sz="900" dirty="0"/>
              <a:t>&gt; 200 mm</a:t>
            </a:r>
          </a:p>
        </p:txBody>
      </p:sp>
      <p:cxnSp>
        <p:nvCxnSpPr>
          <p:cNvPr id="81" name="Straight Arrow Connector 80">
            <a:extLst>
              <a:ext uri="{FF2B5EF4-FFF2-40B4-BE49-F238E27FC236}">
                <a16:creationId xmlns:a16="http://schemas.microsoft.com/office/drawing/2014/main" id="{700A052E-AF16-5AC3-DD84-6C37A91CDAA4}"/>
              </a:ext>
            </a:extLst>
          </p:cNvPr>
          <p:cNvCxnSpPr/>
          <p:nvPr/>
        </p:nvCxnSpPr>
        <p:spPr>
          <a:xfrm>
            <a:off x="587396" y="3877799"/>
            <a:ext cx="1140188"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0386176-E507-60E5-5FFB-DC84FDD07634}"/>
              </a:ext>
            </a:extLst>
          </p:cNvPr>
          <p:cNvCxnSpPr/>
          <p:nvPr/>
        </p:nvCxnSpPr>
        <p:spPr>
          <a:xfrm flipV="1">
            <a:off x="488655" y="2971007"/>
            <a:ext cx="0" cy="79249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494B916B-4EC4-9D4B-E3BF-931D6E98972D}"/>
                  </a:ext>
                </a:extLst>
              </p:cNvPr>
              <p:cNvSpPr txBox="1"/>
              <p:nvPr/>
            </p:nvSpPr>
            <p:spPr>
              <a:xfrm>
                <a:off x="1517592" y="3877799"/>
                <a:ext cx="348525"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l-GR" sz="1800" i="1" dirty="0">
                              <a:latin typeface="Cambria Math" panose="02040503050406030204" pitchFamily="18" charset="0"/>
                            </a:rPr>
                          </m:ctrlPr>
                        </m:accPr>
                        <m:e>
                          <m:r>
                            <m:rPr>
                              <m:sty m:val="p"/>
                            </m:rPr>
                            <a:rPr lang="el-GR" sz="1800" i="1" dirty="0">
                              <a:latin typeface="Cambria Math" panose="02040503050406030204" pitchFamily="18" charset="0"/>
                            </a:rPr>
                            <m:t>φ</m:t>
                          </m:r>
                        </m:e>
                      </m:acc>
                    </m:oMath>
                  </m:oMathPara>
                </a14:m>
                <a:endParaRPr lang="en-GB" sz="1800" dirty="0"/>
              </a:p>
            </p:txBody>
          </p:sp>
        </mc:Choice>
        <mc:Fallback xmlns="">
          <p:sp>
            <p:nvSpPr>
              <p:cNvPr id="83" name="TextBox 82">
                <a:extLst>
                  <a:ext uri="{FF2B5EF4-FFF2-40B4-BE49-F238E27FC236}">
                    <a16:creationId xmlns:a16="http://schemas.microsoft.com/office/drawing/2014/main" id="{494B916B-4EC4-9D4B-E3BF-931D6E98972D}"/>
                  </a:ext>
                </a:extLst>
              </p:cNvPr>
              <p:cNvSpPr txBox="1">
                <a:spLocks noRot="1" noChangeAspect="1" noMove="1" noResize="1" noEditPoints="1" noAdjustHandles="1" noChangeArrowheads="1" noChangeShapeType="1" noTextEdit="1"/>
              </p:cNvSpPr>
              <p:nvPr/>
            </p:nvSpPr>
            <p:spPr>
              <a:xfrm>
                <a:off x="1517592" y="3877799"/>
                <a:ext cx="348525" cy="369332"/>
              </a:xfrm>
              <a:prstGeom prst="rect">
                <a:avLst/>
              </a:prstGeom>
              <a:blipFill>
                <a:blip r:embed="rId3"/>
                <a:stretch>
                  <a:fillRect l="-7143" b="-10000"/>
                </a:stretch>
              </a:blipFill>
            </p:spPr>
            <p:txBody>
              <a:bodyPr/>
              <a:lstStyle/>
              <a:p>
                <a:r>
                  <a:rPr lang="en-FR">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951A61EC-FBC5-6FC7-08C1-389353A7845F}"/>
                  </a:ext>
                </a:extLst>
              </p:cNvPr>
              <p:cNvSpPr txBox="1"/>
              <p:nvPr/>
            </p:nvSpPr>
            <p:spPr>
              <a:xfrm>
                <a:off x="238872" y="2847746"/>
                <a:ext cx="348525" cy="37151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acc>
                        <m:accPr>
                          <m:chr m:val="⃗"/>
                          <m:ctrlPr>
                            <a:rPr lang="el-GR" sz="1800" i="1" dirty="0">
                              <a:latin typeface="Cambria Math" panose="02040503050406030204" pitchFamily="18" charset="0"/>
                            </a:rPr>
                          </m:ctrlPr>
                        </m:accPr>
                        <m:e>
                          <m:r>
                            <m:rPr>
                              <m:nor/>
                            </m:rPr>
                            <a:rPr lang="en-US" sz="1800" dirty="0"/>
                            <m:t>r</m:t>
                          </m:r>
                        </m:e>
                      </m:acc>
                    </m:oMath>
                  </m:oMathPara>
                </a14:m>
                <a:endParaRPr lang="en-GB" sz="1800" dirty="0"/>
              </a:p>
            </p:txBody>
          </p:sp>
        </mc:Choice>
        <mc:Fallback xmlns="">
          <p:sp>
            <p:nvSpPr>
              <p:cNvPr id="84" name="TextBox 83">
                <a:extLst>
                  <a:ext uri="{FF2B5EF4-FFF2-40B4-BE49-F238E27FC236}">
                    <a16:creationId xmlns:a16="http://schemas.microsoft.com/office/drawing/2014/main" id="{951A61EC-FBC5-6FC7-08C1-389353A7845F}"/>
                  </a:ext>
                </a:extLst>
              </p:cNvPr>
              <p:cNvSpPr txBox="1">
                <a:spLocks noRot="1" noChangeAspect="1" noMove="1" noResize="1" noEditPoints="1" noAdjustHandles="1" noChangeArrowheads="1" noChangeShapeType="1" noTextEdit="1"/>
              </p:cNvSpPr>
              <p:nvPr/>
            </p:nvSpPr>
            <p:spPr>
              <a:xfrm>
                <a:off x="238872" y="2847746"/>
                <a:ext cx="348525" cy="371512"/>
              </a:xfrm>
              <a:prstGeom prst="rect">
                <a:avLst/>
              </a:prstGeom>
              <a:blipFill>
                <a:blip r:embed="rId4"/>
                <a:stretch>
                  <a:fillRect t="-13333"/>
                </a:stretch>
              </a:blipFill>
            </p:spPr>
            <p:txBody>
              <a:bodyPr/>
              <a:lstStyle/>
              <a:p>
                <a:r>
                  <a:rPr lang="en-FR">
                    <a:noFill/>
                  </a:rPr>
                  <a:t> </a:t>
                </a:r>
              </a:p>
            </p:txBody>
          </p:sp>
        </mc:Fallback>
      </mc:AlternateContent>
      <p:sp>
        <p:nvSpPr>
          <p:cNvPr id="85" name="TextBox 84">
            <a:extLst>
              <a:ext uri="{FF2B5EF4-FFF2-40B4-BE49-F238E27FC236}">
                <a16:creationId xmlns:a16="http://schemas.microsoft.com/office/drawing/2014/main" id="{8A4FD7B7-EDBA-6D22-F828-E32D73387950}"/>
              </a:ext>
            </a:extLst>
          </p:cNvPr>
          <p:cNvSpPr txBox="1"/>
          <p:nvPr/>
        </p:nvSpPr>
        <p:spPr>
          <a:xfrm>
            <a:off x="362333" y="3716216"/>
            <a:ext cx="444218" cy="323165"/>
          </a:xfrm>
          <a:prstGeom prst="rect">
            <a:avLst/>
          </a:prstGeom>
          <a:noFill/>
        </p:spPr>
        <p:txBody>
          <a:bodyPr wrap="square" rtlCol="0">
            <a:spAutoFit/>
          </a:bodyPr>
          <a:lstStyle/>
          <a:p>
            <a:r>
              <a:rPr lang="en-US" sz="1500" dirty="0"/>
              <a:t>ʘ</a:t>
            </a:r>
            <a:endParaRPr lang="en-GB" sz="1800" dirty="0"/>
          </a:p>
        </p:txBody>
      </p:sp>
      <p:sp>
        <p:nvSpPr>
          <p:cNvPr id="86" name="TextBox 85">
            <a:extLst>
              <a:ext uri="{FF2B5EF4-FFF2-40B4-BE49-F238E27FC236}">
                <a16:creationId xmlns:a16="http://schemas.microsoft.com/office/drawing/2014/main" id="{E0736D92-C3E8-B9D0-3566-1CF0EB0E77DB}"/>
              </a:ext>
            </a:extLst>
          </p:cNvPr>
          <p:cNvSpPr txBox="1"/>
          <p:nvPr/>
        </p:nvSpPr>
        <p:spPr>
          <a:xfrm>
            <a:off x="482033" y="3897974"/>
            <a:ext cx="204819" cy="369332"/>
          </a:xfrm>
          <a:prstGeom prst="rect">
            <a:avLst/>
          </a:prstGeom>
          <a:noFill/>
        </p:spPr>
        <p:txBody>
          <a:bodyPr wrap="square" rtlCol="0">
            <a:spAutoFit/>
          </a:bodyPr>
          <a:lstStyle/>
          <a:p>
            <a:r>
              <a:rPr lang="en-US" sz="1800" dirty="0"/>
              <a:t>B</a:t>
            </a:r>
            <a:endParaRPr lang="en-GB" sz="1800" dirty="0"/>
          </a:p>
        </p:txBody>
      </p:sp>
      <p:cxnSp>
        <p:nvCxnSpPr>
          <p:cNvPr id="8" name="Straight Arrow Connector 7">
            <a:extLst>
              <a:ext uri="{FF2B5EF4-FFF2-40B4-BE49-F238E27FC236}">
                <a16:creationId xmlns:a16="http://schemas.microsoft.com/office/drawing/2014/main" id="{9A79C78A-BE1B-9FC7-C11B-0BF5188FFC47}"/>
              </a:ext>
            </a:extLst>
          </p:cNvPr>
          <p:cNvCxnSpPr>
            <a:cxnSpLocks/>
          </p:cNvCxnSpPr>
          <p:nvPr/>
        </p:nvCxnSpPr>
        <p:spPr>
          <a:xfrm>
            <a:off x="5121554" y="1133793"/>
            <a:ext cx="0" cy="313573"/>
          </a:xfrm>
          <a:prstGeom prst="straightConnector1">
            <a:avLst/>
          </a:prstGeom>
          <a:ln w="15875">
            <a:tailEnd type="triangle"/>
          </a:ln>
        </p:spPr>
        <p:style>
          <a:lnRef idx="1">
            <a:schemeClr val="accent2"/>
          </a:lnRef>
          <a:fillRef idx="0">
            <a:schemeClr val="accent2"/>
          </a:fillRef>
          <a:effectRef idx="0">
            <a:schemeClr val="accent2"/>
          </a:effectRef>
          <a:fontRef idx="minor">
            <a:schemeClr val="tx1"/>
          </a:fontRef>
        </p:style>
      </p:cxnSp>
      <p:cxnSp>
        <p:nvCxnSpPr>
          <p:cNvPr id="11" name="Straight Connector 10">
            <a:extLst>
              <a:ext uri="{FF2B5EF4-FFF2-40B4-BE49-F238E27FC236}">
                <a16:creationId xmlns:a16="http://schemas.microsoft.com/office/drawing/2014/main" id="{947300FA-79C7-E777-CEAB-873136AA952A}"/>
              </a:ext>
            </a:extLst>
          </p:cNvPr>
          <p:cNvCxnSpPr>
            <a:cxnSpLocks/>
          </p:cNvCxnSpPr>
          <p:nvPr/>
        </p:nvCxnSpPr>
        <p:spPr>
          <a:xfrm>
            <a:off x="5125066" y="1479790"/>
            <a:ext cx="0" cy="4919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5EAE6E8-4061-2A00-98BB-26BF9B3F5A92}"/>
              </a:ext>
            </a:extLst>
          </p:cNvPr>
          <p:cNvCxnSpPr>
            <a:cxnSpLocks/>
          </p:cNvCxnSpPr>
          <p:nvPr/>
        </p:nvCxnSpPr>
        <p:spPr>
          <a:xfrm>
            <a:off x="5225803" y="1487144"/>
            <a:ext cx="0" cy="4919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8F1C5C1-9B37-646E-7250-EA338406623F}"/>
              </a:ext>
            </a:extLst>
          </p:cNvPr>
          <p:cNvCxnSpPr>
            <a:cxnSpLocks/>
          </p:cNvCxnSpPr>
          <p:nvPr/>
        </p:nvCxnSpPr>
        <p:spPr>
          <a:xfrm>
            <a:off x="5340692" y="1487144"/>
            <a:ext cx="0" cy="4919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EFDFB84-C22C-F8E5-83F7-35DB89DCCC22}"/>
              </a:ext>
            </a:extLst>
          </p:cNvPr>
          <p:cNvCxnSpPr>
            <a:cxnSpLocks/>
          </p:cNvCxnSpPr>
          <p:nvPr/>
        </p:nvCxnSpPr>
        <p:spPr>
          <a:xfrm>
            <a:off x="5443588" y="1479790"/>
            <a:ext cx="0" cy="4919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C5AD25-DD74-7ADD-4299-BCCE460C38A7}"/>
              </a:ext>
            </a:extLst>
          </p:cNvPr>
          <p:cNvCxnSpPr>
            <a:cxnSpLocks/>
          </p:cNvCxnSpPr>
          <p:nvPr/>
        </p:nvCxnSpPr>
        <p:spPr>
          <a:xfrm>
            <a:off x="5868144" y="1487144"/>
            <a:ext cx="0" cy="491943"/>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07D21CC4-EA41-647B-3003-A1C76F3D4AFE}"/>
              </a:ext>
            </a:extLst>
          </p:cNvPr>
          <p:cNvSpPr txBox="1"/>
          <p:nvPr/>
        </p:nvSpPr>
        <p:spPr>
          <a:xfrm>
            <a:off x="4977433" y="1499312"/>
            <a:ext cx="1000703" cy="461665"/>
          </a:xfrm>
          <a:prstGeom prst="rect">
            <a:avLst/>
          </a:prstGeom>
          <a:noFill/>
          <a:ln>
            <a:noFill/>
          </a:ln>
        </p:spPr>
        <p:txBody>
          <a:bodyPr wrap="square" rtlCol="0">
            <a:spAutoFit/>
          </a:bodyPr>
          <a:lstStyle/>
          <a:p>
            <a:pPr algn="ctr"/>
            <a:r>
              <a:rPr lang="en-US" sz="1200" b="1" dirty="0">
                <a:solidFill>
                  <a:schemeClr val="bg1"/>
                </a:solidFill>
              </a:rPr>
              <a:t>Pipeline memory</a:t>
            </a:r>
            <a:endParaRPr lang="en-GB" sz="1200" b="1" dirty="0">
              <a:solidFill>
                <a:schemeClr val="bg1"/>
              </a:solidFill>
            </a:endParaRPr>
          </a:p>
        </p:txBody>
      </p:sp>
      <p:sp>
        <p:nvSpPr>
          <p:cNvPr id="18" name="TextBox 17">
            <a:extLst>
              <a:ext uri="{FF2B5EF4-FFF2-40B4-BE49-F238E27FC236}">
                <a16:creationId xmlns:a16="http://schemas.microsoft.com/office/drawing/2014/main" id="{111BD4E0-22CE-608C-2B6F-4DB54636F22C}"/>
              </a:ext>
            </a:extLst>
          </p:cNvPr>
          <p:cNvSpPr txBox="1"/>
          <p:nvPr/>
        </p:nvSpPr>
        <p:spPr>
          <a:xfrm>
            <a:off x="5087803" y="1034381"/>
            <a:ext cx="2148491" cy="240066"/>
          </a:xfrm>
          <a:prstGeom prst="rect">
            <a:avLst/>
          </a:prstGeom>
          <a:noFill/>
        </p:spPr>
        <p:txBody>
          <a:bodyPr wrap="square" rtlCol="0">
            <a:spAutoFit/>
          </a:bodyPr>
          <a:lstStyle/>
          <a:p>
            <a:pPr>
              <a:lnSpc>
                <a:spcPct val="80000"/>
              </a:lnSpc>
            </a:pPr>
            <a:r>
              <a:rPr lang="en-GB" sz="1200" dirty="0">
                <a:solidFill>
                  <a:srgbClr val="C00000"/>
                </a:solidFill>
              </a:rPr>
              <a:t>L1 Trigger @ 1MHz (max)</a:t>
            </a:r>
          </a:p>
        </p:txBody>
      </p:sp>
      <p:sp>
        <p:nvSpPr>
          <p:cNvPr id="20" name="TextBox 19">
            <a:extLst>
              <a:ext uri="{FF2B5EF4-FFF2-40B4-BE49-F238E27FC236}">
                <a16:creationId xmlns:a16="http://schemas.microsoft.com/office/drawing/2014/main" id="{4AFD9ADF-33B9-B455-685E-D2A85DAB44AA}"/>
              </a:ext>
            </a:extLst>
          </p:cNvPr>
          <p:cNvSpPr txBox="1"/>
          <p:nvPr/>
        </p:nvSpPr>
        <p:spPr>
          <a:xfrm>
            <a:off x="3777205" y="3171242"/>
            <a:ext cx="5079689" cy="1077218"/>
          </a:xfrm>
          <a:prstGeom prst="rect">
            <a:avLst/>
          </a:prstGeom>
          <a:noFill/>
        </p:spPr>
        <p:txBody>
          <a:bodyPr wrap="square">
            <a:spAutoFit/>
          </a:bodyPr>
          <a:lstStyle/>
          <a:p>
            <a:pPr algn="ctr"/>
            <a:r>
              <a:rPr lang="el-GR" sz="1600" b="1" dirty="0">
                <a:solidFill>
                  <a:schemeClr val="tx2"/>
                </a:solidFill>
                <a:effectLst/>
                <a:latin typeface="+mn-lt"/>
              </a:rPr>
              <a:t>Τοπικό</a:t>
            </a:r>
            <a:r>
              <a:rPr lang="el-GR" sz="1600" b="1" dirty="0">
                <a:solidFill>
                  <a:schemeClr val="tx2"/>
                </a:solidFill>
                <a:latin typeface="+mn-lt"/>
              </a:rPr>
              <a:t> φιλτράρισμα τροχιών</a:t>
            </a:r>
            <a:endParaRPr lang="el-GR" sz="1600" b="1" dirty="0">
              <a:solidFill>
                <a:schemeClr val="tx2"/>
              </a:solidFill>
              <a:effectLst/>
              <a:latin typeface="+mn-lt"/>
            </a:endParaRPr>
          </a:p>
          <a:p>
            <a:pPr algn="ctr"/>
            <a:r>
              <a:rPr lang="el-GR" sz="1600" b="1" dirty="0">
                <a:solidFill>
                  <a:schemeClr val="tx2"/>
                </a:solidFill>
                <a:effectLst/>
                <a:latin typeface="+mn-lt"/>
              </a:rPr>
              <a:t>με βάση την εγκάρσια ορμή (</a:t>
            </a:r>
            <a:r>
              <a:rPr lang="en-US" sz="1600" b="1" dirty="0">
                <a:solidFill>
                  <a:schemeClr val="tx2"/>
                </a:solidFill>
                <a:effectLst/>
                <a:latin typeface="+mn-lt"/>
              </a:rPr>
              <a:t>P</a:t>
            </a:r>
            <a:r>
              <a:rPr lang="en-US" sz="1600" b="1" baseline="-25000" dirty="0">
                <a:solidFill>
                  <a:schemeClr val="tx2"/>
                </a:solidFill>
                <a:effectLst/>
                <a:latin typeface="+mn-lt"/>
              </a:rPr>
              <a:t>T</a:t>
            </a:r>
            <a:r>
              <a:rPr lang="en-US" sz="1600" b="1" dirty="0">
                <a:solidFill>
                  <a:schemeClr val="tx2"/>
                </a:solidFill>
                <a:effectLst/>
                <a:latin typeface="+mn-lt"/>
              </a:rPr>
              <a:t>) </a:t>
            </a:r>
            <a:r>
              <a:rPr lang="el-GR" sz="1600" b="1" dirty="0">
                <a:solidFill>
                  <a:schemeClr val="tx2"/>
                </a:solidFill>
                <a:effectLst/>
                <a:latin typeface="+mn-lt"/>
              </a:rPr>
              <a:t>των σωματιδίων</a:t>
            </a:r>
            <a:endParaRPr lang="en-US" sz="1600" b="1" dirty="0">
              <a:solidFill>
                <a:schemeClr val="tx2"/>
              </a:solidFill>
              <a:effectLst/>
              <a:latin typeface="+mn-lt"/>
            </a:endParaRPr>
          </a:p>
          <a:p>
            <a:pPr algn="ctr"/>
            <a:r>
              <a:rPr lang="el-GR" sz="1600" b="1" dirty="0">
                <a:solidFill>
                  <a:schemeClr val="tx2"/>
                </a:solidFill>
                <a:effectLst/>
                <a:latin typeface="+mn-lt"/>
              </a:rPr>
              <a:t>και μετάδοση στο Σύστημα Σκανδαλισμού </a:t>
            </a:r>
            <a:endParaRPr lang="en-US" sz="1600" b="1" dirty="0">
              <a:solidFill>
                <a:schemeClr val="tx2"/>
              </a:solidFill>
              <a:effectLst/>
              <a:latin typeface="+mn-lt"/>
            </a:endParaRPr>
          </a:p>
          <a:p>
            <a:pPr algn="ctr"/>
            <a:r>
              <a:rPr lang="el-GR" sz="1600" b="1" dirty="0">
                <a:solidFill>
                  <a:schemeClr val="tx2"/>
                </a:solidFill>
                <a:effectLst/>
                <a:latin typeface="+mn-lt"/>
              </a:rPr>
              <a:t>μόνο </a:t>
            </a:r>
            <a:r>
              <a:rPr lang="el-GR" sz="1600" b="1" dirty="0">
                <a:solidFill>
                  <a:schemeClr val="tx2"/>
                </a:solidFill>
                <a:latin typeface="+mn-lt"/>
              </a:rPr>
              <a:t>των</a:t>
            </a:r>
            <a:r>
              <a:rPr lang="el-GR" sz="1600" b="1" dirty="0">
                <a:solidFill>
                  <a:schemeClr val="tx2"/>
                </a:solidFill>
                <a:effectLst/>
                <a:latin typeface="+mn-lt"/>
              </a:rPr>
              <a:t> ενδιαφερόντων ιχνών</a:t>
            </a:r>
          </a:p>
        </p:txBody>
      </p:sp>
    </p:spTree>
    <p:extLst>
      <p:ext uri="{BB962C8B-B14F-4D97-AF65-F5344CB8AC3E}">
        <p14:creationId xmlns:p14="http://schemas.microsoft.com/office/powerpoint/2010/main" val="649150937"/>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Rectangle 165"/>
          <p:cNvSpPr/>
          <p:nvPr/>
        </p:nvSpPr>
        <p:spPr>
          <a:xfrm>
            <a:off x="7030272" y="4249724"/>
            <a:ext cx="2150239" cy="1676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Two distinct data paths:</a:t>
            </a:r>
          </a:p>
          <a:p>
            <a:endParaRPr lang="en-GB" sz="1000" dirty="0">
              <a:solidFill>
                <a:schemeClr val="accent2"/>
              </a:solidFill>
            </a:endParaRPr>
          </a:p>
          <a:p>
            <a:r>
              <a:rPr lang="en-GB" sz="1000" dirty="0">
                <a:solidFill>
                  <a:schemeClr val="accent2"/>
                </a:solidFill>
              </a:rPr>
              <a:t>*</a:t>
            </a:r>
            <a:r>
              <a:rPr lang="en-GB" sz="1000" b="1" dirty="0">
                <a:solidFill>
                  <a:schemeClr val="accent2"/>
                </a:solidFill>
              </a:rPr>
              <a:t>DAQ: Async transmission </a:t>
            </a:r>
            <a:br>
              <a:rPr lang="en-GB" sz="1000" dirty="0">
                <a:solidFill>
                  <a:schemeClr val="accent2"/>
                </a:solidFill>
              </a:rPr>
            </a:br>
            <a:r>
              <a:rPr lang="en-GB" sz="1000" dirty="0">
                <a:solidFill>
                  <a:schemeClr val="accent2"/>
                </a:solidFill>
              </a:rPr>
              <a:t>           1 MHz event rate, </a:t>
            </a:r>
            <a:br>
              <a:rPr lang="en-GB" sz="1000" dirty="0">
                <a:solidFill>
                  <a:schemeClr val="accent2"/>
                </a:solidFill>
              </a:rPr>
            </a:br>
            <a:r>
              <a:rPr lang="en-GB" sz="1000" dirty="0">
                <a:solidFill>
                  <a:schemeClr val="accent2"/>
                </a:solidFill>
              </a:rPr>
              <a:t>            320 Mbps data rate </a:t>
            </a:r>
          </a:p>
          <a:p>
            <a:endParaRPr lang="en-GB" sz="1000" dirty="0">
              <a:solidFill>
                <a:schemeClr val="accent2"/>
              </a:solidFill>
            </a:endParaRPr>
          </a:p>
          <a:p>
            <a:r>
              <a:rPr lang="en-GB" sz="1000" b="1" dirty="0">
                <a:solidFill>
                  <a:schemeClr val="tx2"/>
                </a:solidFill>
              </a:rPr>
              <a:t>*Trigger: Sync transmission </a:t>
            </a:r>
            <a:br>
              <a:rPr lang="en-GB" sz="1000" dirty="0">
                <a:solidFill>
                  <a:schemeClr val="tx2"/>
                </a:solidFill>
              </a:rPr>
            </a:br>
            <a:r>
              <a:rPr lang="en-GB" sz="1000" dirty="0">
                <a:solidFill>
                  <a:schemeClr val="tx2"/>
                </a:solidFill>
              </a:rPr>
              <a:t>              40 MHz frame rate, </a:t>
            </a:r>
          </a:p>
          <a:p>
            <a:r>
              <a:rPr lang="en-GB" sz="1000" dirty="0">
                <a:solidFill>
                  <a:schemeClr val="tx2"/>
                </a:solidFill>
              </a:rPr>
              <a:t>               1 Gbps data rate</a:t>
            </a:r>
          </a:p>
        </p:txBody>
      </p:sp>
      <p:sp>
        <p:nvSpPr>
          <p:cNvPr id="189" name="Rectangle 188"/>
          <p:cNvSpPr/>
          <p:nvPr/>
        </p:nvSpPr>
        <p:spPr>
          <a:xfrm>
            <a:off x="1198361" y="4177846"/>
            <a:ext cx="5675884" cy="1572767"/>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 name="Title 1"/>
          <p:cNvSpPr>
            <a:spLocks noGrp="1"/>
          </p:cNvSpPr>
          <p:nvPr>
            <p:ph type="title"/>
          </p:nvPr>
        </p:nvSpPr>
        <p:spPr/>
        <p:txBody>
          <a:bodyPr>
            <a:normAutofit fontScale="90000"/>
          </a:bodyPr>
          <a:lstStyle/>
          <a:p>
            <a:r>
              <a:rPr lang="en-GB" dirty="0"/>
              <a:t>MPA-SSA Readout Concept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
        <p:nvSpPr>
          <p:cNvPr id="20" name="Rectangle 19"/>
          <p:cNvSpPr/>
          <p:nvPr/>
        </p:nvSpPr>
        <p:spPr>
          <a:xfrm rot="16200000">
            <a:off x="859801" y="30053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1" name="Rectangle 20"/>
          <p:cNvSpPr/>
          <p:nvPr/>
        </p:nvSpPr>
        <p:spPr>
          <a:xfrm rot="16200000">
            <a:off x="859801" y="28773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2" name="Rectangle 21"/>
          <p:cNvSpPr/>
          <p:nvPr/>
        </p:nvSpPr>
        <p:spPr>
          <a:xfrm rot="16200000">
            <a:off x="859801" y="274934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3" name="Rectangle 22"/>
          <p:cNvSpPr/>
          <p:nvPr/>
        </p:nvSpPr>
        <p:spPr>
          <a:xfrm rot="16200000">
            <a:off x="859801" y="262133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4" name="Rectangle 23"/>
          <p:cNvSpPr/>
          <p:nvPr/>
        </p:nvSpPr>
        <p:spPr>
          <a:xfrm rot="16200000">
            <a:off x="859801" y="249331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5" name="Rectangle 24"/>
          <p:cNvSpPr/>
          <p:nvPr/>
        </p:nvSpPr>
        <p:spPr>
          <a:xfrm rot="16200000">
            <a:off x="859801" y="236530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6" name="Rectangle 25"/>
          <p:cNvSpPr/>
          <p:nvPr/>
        </p:nvSpPr>
        <p:spPr>
          <a:xfrm rot="16200000">
            <a:off x="859801" y="223728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7" name="Rectangle 26"/>
          <p:cNvSpPr/>
          <p:nvPr/>
        </p:nvSpPr>
        <p:spPr>
          <a:xfrm rot="16200000">
            <a:off x="859801" y="210926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8" name="Rectangle 27"/>
          <p:cNvSpPr/>
          <p:nvPr/>
        </p:nvSpPr>
        <p:spPr>
          <a:xfrm rot="16200000">
            <a:off x="859801" y="198125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29" name="Rectangle 28"/>
          <p:cNvSpPr/>
          <p:nvPr/>
        </p:nvSpPr>
        <p:spPr>
          <a:xfrm rot="16200000">
            <a:off x="859801" y="185323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30" name="Rectangle 29"/>
          <p:cNvSpPr/>
          <p:nvPr/>
        </p:nvSpPr>
        <p:spPr>
          <a:xfrm rot="16200000">
            <a:off x="859801" y="172522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31" name="Rectangle 30"/>
          <p:cNvSpPr/>
          <p:nvPr/>
        </p:nvSpPr>
        <p:spPr>
          <a:xfrm rot="16200000">
            <a:off x="859801" y="159720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32" name="Rectangle 31"/>
          <p:cNvSpPr/>
          <p:nvPr/>
        </p:nvSpPr>
        <p:spPr>
          <a:xfrm>
            <a:off x="1198361" y="1656897"/>
            <a:ext cx="5675884" cy="1972041"/>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33" name="Rectangle 32"/>
          <p:cNvSpPr/>
          <p:nvPr/>
        </p:nvSpPr>
        <p:spPr>
          <a:xfrm>
            <a:off x="1221672" y="1307123"/>
            <a:ext cx="736355" cy="400110"/>
          </a:xfrm>
          <a:prstGeom prst="rect">
            <a:avLst/>
          </a:prstGeom>
        </p:spPr>
        <p:txBody>
          <a:bodyPr wrap="none">
            <a:spAutoFit/>
          </a:bodyPr>
          <a:lstStyle/>
          <a:p>
            <a:r>
              <a:rPr lang="en-US" sz="2000" b="1" dirty="0">
                <a:solidFill>
                  <a:srgbClr val="C00000"/>
                </a:solidFill>
              </a:rPr>
              <a:t>MPA</a:t>
            </a:r>
            <a:endParaRPr lang="en-GB" sz="1200" dirty="0">
              <a:solidFill>
                <a:srgbClr val="C00000"/>
              </a:solidFill>
            </a:endParaRPr>
          </a:p>
        </p:txBody>
      </p:sp>
      <p:sp>
        <p:nvSpPr>
          <p:cNvPr id="34" name="Isosceles Triangle 33"/>
          <p:cNvSpPr/>
          <p:nvPr/>
        </p:nvSpPr>
        <p:spPr>
          <a:xfrm rot="5400000">
            <a:off x="1408165" y="1801168"/>
            <a:ext cx="694944" cy="740153"/>
          </a:xfrm>
          <a:prstGeom prst="triangl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400" dirty="0">
                <a:solidFill>
                  <a:schemeClr val="tx2"/>
                </a:solidFill>
              </a:rPr>
              <a:t>FE</a:t>
            </a:r>
          </a:p>
        </p:txBody>
      </p:sp>
      <p:sp>
        <p:nvSpPr>
          <p:cNvPr id="35" name="Rectangle 34"/>
          <p:cNvSpPr/>
          <p:nvPr/>
        </p:nvSpPr>
        <p:spPr>
          <a:xfrm>
            <a:off x="3562846" y="1865440"/>
            <a:ext cx="1609344" cy="607566"/>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36" name="Rectangle 35"/>
          <p:cNvSpPr/>
          <p:nvPr/>
        </p:nvSpPr>
        <p:spPr>
          <a:xfrm>
            <a:off x="3710075" y="1865440"/>
            <a:ext cx="1289904" cy="607565"/>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solidFill>
                <a:schemeClr val="tx2"/>
              </a:solidFill>
            </a:endParaRPr>
          </a:p>
        </p:txBody>
      </p:sp>
      <p:sp>
        <p:nvSpPr>
          <p:cNvPr id="37" name="Rectangle 36"/>
          <p:cNvSpPr/>
          <p:nvPr/>
        </p:nvSpPr>
        <p:spPr>
          <a:xfrm>
            <a:off x="3867138" y="1865440"/>
            <a:ext cx="933829" cy="607566"/>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SRAM</a:t>
            </a:r>
          </a:p>
        </p:txBody>
      </p:sp>
      <p:sp>
        <p:nvSpPr>
          <p:cNvPr id="42" name="Rectangle 41"/>
          <p:cNvSpPr/>
          <p:nvPr/>
        </p:nvSpPr>
        <p:spPr>
          <a:xfrm>
            <a:off x="5449049" y="1869753"/>
            <a:ext cx="1137668" cy="603252"/>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Data</a:t>
            </a:r>
          </a:p>
          <a:p>
            <a:pPr algn="ctr"/>
            <a:r>
              <a:rPr lang="en-GB" sz="1200" dirty="0">
                <a:solidFill>
                  <a:schemeClr val="tx2"/>
                </a:solidFill>
              </a:rPr>
              <a:t>Formatting</a:t>
            </a:r>
          </a:p>
        </p:txBody>
      </p:sp>
      <p:sp>
        <p:nvSpPr>
          <p:cNvPr id="3" name="Oval 2"/>
          <p:cNvSpPr/>
          <p:nvPr/>
        </p:nvSpPr>
        <p:spPr>
          <a:xfrm>
            <a:off x="937525" y="1704650"/>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1" name="Oval 70"/>
          <p:cNvSpPr/>
          <p:nvPr/>
        </p:nvSpPr>
        <p:spPr>
          <a:xfrm>
            <a:off x="858272" y="18438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2" name="Oval 71"/>
          <p:cNvSpPr/>
          <p:nvPr/>
        </p:nvSpPr>
        <p:spPr>
          <a:xfrm>
            <a:off x="937525" y="197329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3" name="Oval 72"/>
          <p:cNvSpPr/>
          <p:nvPr/>
        </p:nvSpPr>
        <p:spPr>
          <a:xfrm>
            <a:off x="858272" y="21029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4" name="Oval 73"/>
          <p:cNvSpPr/>
          <p:nvPr/>
        </p:nvSpPr>
        <p:spPr>
          <a:xfrm>
            <a:off x="937525" y="222723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5" name="Oval 74"/>
          <p:cNvSpPr/>
          <p:nvPr/>
        </p:nvSpPr>
        <p:spPr>
          <a:xfrm>
            <a:off x="858272" y="2356754"/>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6" name="Oval 75"/>
          <p:cNvSpPr/>
          <p:nvPr/>
        </p:nvSpPr>
        <p:spPr>
          <a:xfrm>
            <a:off x="937525" y="24896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7" name="Oval 76"/>
          <p:cNvSpPr/>
          <p:nvPr/>
        </p:nvSpPr>
        <p:spPr>
          <a:xfrm>
            <a:off x="858272" y="261278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8" name="Oval 77"/>
          <p:cNvSpPr/>
          <p:nvPr/>
        </p:nvSpPr>
        <p:spPr>
          <a:xfrm>
            <a:off x="940576" y="274394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9" name="Oval 78"/>
          <p:cNvSpPr/>
          <p:nvPr/>
        </p:nvSpPr>
        <p:spPr>
          <a:xfrm>
            <a:off x="861323" y="28734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80" name="Oval 79"/>
          <p:cNvSpPr/>
          <p:nvPr/>
        </p:nvSpPr>
        <p:spPr>
          <a:xfrm>
            <a:off x="937525" y="30017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81" name="Oval 80"/>
          <p:cNvSpPr/>
          <p:nvPr/>
        </p:nvSpPr>
        <p:spPr>
          <a:xfrm>
            <a:off x="861323" y="312949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83" name="Rectangle 82"/>
          <p:cNvSpPr/>
          <p:nvPr/>
        </p:nvSpPr>
        <p:spPr>
          <a:xfrm rot="16200000">
            <a:off x="590682" y="30053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4" name="Rectangle 83"/>
          <p:cNvSpPr/>
          <p:nvPr/>
        </p:nvSpPr>
        <p:spPr>
          <a:xfrm rot="16200000">
            <a:off x="590682" y="28773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5" name="Rectangle 84"/>
          <p:cNvSpPr/>
          <p:nvPr/>
        </p:nvSpPr>
        <p:spPr>
          <a:xfrm rot="16200000">
            <a:off x="590682" y="274934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6" name="Rectangle 85"/>
          <p:cNvSpPr/>
          <p:nvPr/>
        </p:nvSpPr>
        <p:spPr>
          <a:xfrm rot="16200000">
            <a:off x="590682" y="262133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7" name="Rectangle 86"/>
          <p:cNvSpPr/>
          <p:nvPr/>
        </p:nvSpPr>
        <p:spPr>
          <a:xfrm rot="16200000">
            <a:off x="590682" y="249331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8" name="Rectangle 87"/>
          <p:cNvSpPr/>
          <p:nvPr/>
        </p:nvSpPr>
        <p:spPr>
          <a:xfrm rot="16200000">
            <a:off x="590682" y="236530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89" name="Rectangle 88"/>
          <p:cNvSpPr/>
          <p:nvPr/>
        </p:nvSpPr>
        <p:spPr>
          <a:xfrm rot="16200000">
            <a:off x="590682" y="223728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0" name="Rectangle 89"/>
          <p:cNvSpPr/>
          <p:nvPr/>
        </p:nvSpPr>
        <p:spPr>
          <a:xfrm rot="16200000">
            <a:off x="590682" y="210926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1" name="Rectangle 90"/>
          <p:cNvSpPr/>
          <p:nvPr/>
        </p:nvSpPr>
        <p:spPr>
          <a:xfrm rot="16200000">
            <a:off x="590682" y="198125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2" name="Rectangle 91"/>
          <p:cNvSpPr/>
          <p:nvPr/>
        </p:nvSpPr>
        <p:spPr>
          <a:xfrm rot="16200000">
            <a:off x="590682" y="185323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3" name="Rectangle 92"/>
          <p:cNvSpPr/>
          <p:nvPr/>
        </p:nvSpPr>
        <p:spPr>
          <a:xfrm rot="16200000">
            <a:off x="590682" y="172522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4" name="Rectangle 93"/>
          <p:cNvSpPr/>
          <p:nvPr/>
        </p:nvSpPr>
        <p:spPr>
          <a:xfrm rot="16200000">
            <a:off x="590682" y="159720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95" name="Oval 94"/>
          <p:cNvSpPr/>
          <p:nvPr/>
        </p:nvSpPr>
        <p:spPr>
          <a:xfrm>
            <a:off x="668406" y="1704650"/>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6" name="Oval 95"/>
          <p:cNvSpPr/>
          <p:nvPr/>
        </p:nvSpPr>
        <p:spPr>
          <a:xfrm>
            <a:off x="589153" y="18438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7" name="Oval 96"/>
          <p:cNvSpPr/>
          <p:nvPr/>
        </p:nvSpPr>
        <p:spPr>
          <a:xfrm>
            <a:off x="668406" y="197329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8" name="Oval 97"/>
          <p:cNvSpPr/>
          <p:nvPr/>
        </p:nvSpPr>
        <p:spPr>
          <a:xfrm>
            <a:off x="589153" y="21029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9" name="Oval 98"/>
          <p:cNvSpPr/>
          <p:nvPr/>
        </p:nvSpPr>
        <p:spPr>
          <a:xfrm>
            <a:off x="668406" y="222723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0" name="Oval 99"/>
          <p:cNvSpPr/>
          <p:nvPr/>
        </p:nvSpPr>
        <p:spPr>
          <a:xfrm>
            <a:off x="589153" y="2356754"/>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1" name="Oval 100"/>
          <p:cNvSpPr/>
          <p:nvPr/>
        </p:nvSpPr>
        <p:spPr>
          <a:xfrm>
            <a:off x="668406" y="24896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2" name="Oval 101"/>
          <p:cNvSpPr/>
          <p:nvPr/>
        </p:nvSpPr>
        <p:spPr>
          <a:xfrm>
            <a:off x="589153" y="261278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3" name="Oval 102"/>
          <p:cNvSpPr/>
          <p:nvPr/>
        </p:nvSpPr>
        <p:spPr>
          <a:xfrm>
            <a:off x="671457" y="274394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4" name="Oval 103"/>
          <p:cNvSpPr/>
          <p:nvPr/>
        </p:nvSpPr>
        <p:spPr>
          <a:xfrm>
            <a:off x="592204" y="28734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5" name="Oval 104"/>
          <p:cNvSpPr/>
          <p:nvPr/>
        </p:nvSpPr>
        <p:spPr>
          <a:xfrm>
            <a:off x="668406" y="30017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6" name="Oval 105"/>
          <p:cNvSpPr/>
          <p:nvPr/>
        </p:nvSpPr>
        <p:spPr>
          <a:xfrm>
            <a:off x="592204" y="312949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08" name="Rectangle 107"/>
          <p:cNvSpPr/>
          <p:nvPr/>
        </p:nvSpPr>
        <p:spPr>
          <a:xfrm rot="16200000">
            <a:off x="311213" y="30053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09" name="Rectangle 108"/>
          <p:cNvSpPr/>
          <p:nvPr/>
        </p:nvSpPr>
        <p:spPr>
          <a:xfrm rot="16200000">
            <a:off x="311213" y="28773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0" name="Rectangle 109"/>
          <p:cNvSpPr/>
          <p:nvPr/>
        </p:nvSpPr>
        <p:spPr>
          <a:xfrm rot="16200000">
            <a:off x="311213" y="274934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1" name="Rectangle 110"/>
          <p:cNvSpPr/>
          <p:nvPr/>
        </p:nvSpPr>
        <p:spPr>
          <a:xfrm rot="16200000">
            <a:off x="311213" y="262133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2" name="Rectangle 111"/>
          <p:cNvSpPr/>
          <p:nvPr/>
        </p:nvSpPr>
        <p:spPr>
          <a:xfrm rot="16200000">
            <a:off x="311213" y="249331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3" name="Rectangle 112"/>
          <p:cNvSpPr/>
          <p:nvPr/>
        </p:nvSpPr>
        <p:spPr>
          <a:xfrm rot="16200000">
            <a:off x="311213" y="236530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4" name="Rectangle 113"/>
          <p:cNvSpPr/>
          <p:nvPr/>
        </p:nvSpPr>
        <p:spPr>
          <a:xfrm rot="16200000">
            <a:off x="311213" y="223728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5" name="Rectangle 114"/>
          <p:cNvSpPr/>
          <p:nvPr/>
        </p:nvSpPr>
        <p:spPr>
          <a:xfrm rot="16200000">
            <a:off x="311213" y="2109269"/>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6" name="Rectangle 115"/>
          <p:cNvSpPr/>
          <p:nvPr/>
        </p:nvSpPr>
        <p:spPr>
          <a:xfrm rot="16200000">
            <a:off x="311213" y="1981253"/>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7" name="Rectangle 116"/>
          <p:cNvSpPr/>
          <p:nvPr/>
        </p:nvSpPr>
        <p:spPr>
          <a:xfrm rot="16200000">
            <a:off x="311213" y="185323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8" name="Rectangle 117"/>
          <p:cNvSpPr/>
          <p:nvPr/>
        </p:nvSpPr>
        <p:spPr>
          <a:xfrm rot="16200000">
            <a:off x="311213" y="172522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19" name="Rectangle 118"/>
          <p:cNvSpPr/>
          <p:nvPr/>
        </p:nvSpPr>
        <p:spPr>
          <a:xfrm rot="16200000">
            <a:off x="311213" y="159720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20" name="Oval 119"/>
          <p:cNvSpPr/>
          <p:nvPr/>
        </p:nvSpPr>
        <p:spPr>
          <a:xfrm>
            <a:off x="388937" y="1704650"/>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1" name="Oval 120"/>
          <p:cNvSpPr/>
          <p:nvPr/>
        </p:nvSpPr>
        <p:spPr>
          <a:xfrm>
            <a:off x="309684" y="18438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2" name="Oval 121"/>
          <p:cNvSpPr/>
          <p:nvPr/>
        </p:nvSpPr>
        <p:spPr>
          <a:xfrm>
            <a:off x="388937" y="197329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3" name="Oval 122"/>
          <p:cNvSpPr/>
          <p:nvPr/>
        </p:nvSpPr>
        <p:spPr>
          <a:xfrm>
            <a:off x="309684" y="21029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4" name="Oval 123"/>
          <p:cNvSpPr/>
          <p:nvPr/>
        </p:nvSpPr>
        <p:spPr>
          <a:xfrm>
            <a:off x="388937" y="222723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5" name="Oval 124"/>
          <p:cNvSpPr/>
          <p:nvPr/>
        </p:nvSpPr>
        <p:spPr>
          <a:xfrm>
            <a:off x="309684" y="2356754"/>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6" name="Oval 125"/>
          <p:cNvSpPr/>
          <p:nvPr/>
        </p:nvSpPr>
        <p:spPr>
          <a:xfrm>
            <a:off x="388937" y="24896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7" name="Oval 126"/>
          <p:cNvSpPr/>
          <p:nvPr/>
        </p:nvSpPr>
        <p:spPr>
          <a:xfrm>
            <a:off x="309684" y="2612786"/>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8" name="Oval 127"/>
          <p:cNvSpPr/>
          <p:nvPr/>
        </p:nvSpPr>
        <p:spPr>
          <a:xfrm>
            <a:off x="391988" y="274394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29" name="Oval 128"/>
          <p:cNvSpPr/>
          <p:nvPr/>
        </p:nvSpPr>
        <p:spPr>
          <a:xfrm>
            <a:off x="312735" y="287346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30" name="Oval 129"/>
          <p:cNvSpPr/>
          <p:nvPr/>
        </p:nvSpPr>
        <p:spPr>
          <a:xfrm>
            <a:off x="388937" y="3001745"/>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31" name="Oval 130"/>
          <p:cNvSpPr/>
          <p:nvPr/>
        </p:nvSpPr>
        <p:spPr>
          <a:xfrm>
            <a:off x="312735" y="3129497"/>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32" name="Rectangle 131"/>
          <p:cNvSpPr/>
          <p:nvPr/>
        </p:nvSpPr>
        <p:spPr>
          <a:xfrm>
            <a:off x="2304022" y="1868314"/>
            <a:ext cx="869308" cy="603252"/>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Binary </a:t>
            </a:r>
          </a:p>
          <a:p>
            <a:pPr algn="ctr"/>
            <a:r>
              <a:rPr lang="en-GB" sz="1200" dirty="0">
                <a:solidFill>
                  <a:schemeClr val="tx2"/>
                </a:solidFill>
              </a:rPr>
              <a:t>Readout</a:t>
            </a:r>
          </a:p>
        </p:txBody>
      </p:sp>
      <p:cxnSp>
        <p:nvCxnSpPr>
          <p:cNvPr id="133" name="Straight Connector 132"/>
          <p:cNvCxnSpPr>
            <a:stCxn id="34" idx="0"/>
            <a:endCxn id="132" idx="1"/>
          </p:cNvCxnSpPr>
          <p:nvPr/>
        </p:nvCxnSpPr>
        <p:spPr>
          <a:xfrm flipV="1">
            <a:off x="2125714" y="2169940"/>
            <a:ext cx="178308" cy="130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3562845" y="2770269"/>
            <a:ext cx="3023872" cy="6032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Stub Finding Logic</a:t>
            </a:r>
          </a:p>
        </p:txBody>
      </p:sp>
      <p:cxnSp>
        <p:nvCxnSpPr>
          <p:cNvPr id="11" name="Straight Connector 10"/>
          <p:cNvCxnSpPr/>
          <p:nvPr/>
        </p:nvCxnSpPr>
        <p:spPr>
          <a:xfrm>
            <a:off x="3411209" y="2169223"/>
            <a:ext cx="0" cy="900061"/>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138" name="Group 137"/>
          <p:cNvGrpSpPr/>
          <p:nvPr/>
        </p:nvGrpSpPr>
        <p:grpSpPr>
          <a:xfrm>
            <a:off x="417861" y="4168705"/>
            <a:ext cx="841248" cy="1624827"/>
            <a:chOff x="457200" y="3063242"/>
            <a:chExt cx="1984248" cy="1624827"/>
          </a:xfrm>
        </p:grpSpPr>
        <p:grpSp>
          <p:nvGrpSpPr>
            <p:cNvPr id="139" name="Group 138"/>
            <p:cNvGrpSpPr/>
            <p:nvPr/>
          </p:nvGrpSpPr>
          <p:grpSpPr>
            <a:xfrm rot="16200000">
              <a:off x="406908" y="3122676"/>
              <a:ext cx="1563624" cy="1463040"/>
              <a:chOff x="594360" y="2212848"/>
              <a:chExt cx="1563624" cy="1463040"/>
            </a:xfrm>
          </p:grpSpPr>
          <p:sp>
            <p:nvSpPr>
              <p:cNvPr id="152" name="Rectangle 151"/>
              <p:cNvSpPr/>
              <p:nvPr/>
            </p:nvSpPr>
            <p:spPr>
              <a:xfrm>
                <a:off x="594360"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3" name="Rectangle 152"/>
              <p:cNvSpPr/>
              <p:nvPr/>
            </p:nvSpPr>
            <p:spPr>
              <a:xfrm>
                <a:off x="722376"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4" name="Rectangle 153"/>
              <p:cNvSpPr/>
              <p:nvPr/>
            </p:nvSpPr>
            <p:spPr>
              <a:xfrm>
                <a:off x="850392"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5" name="Rectangle 154"/>
              <p:cNvSpPr/>
              <p:nvPr/>
            </p:nvSpPr>
            <p:spPr>
              <a:xfrm>
                <a:off x="978408"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6" name="Rectangle 155"/>
              <p:cNvSpPr/>
              <p:nvPr/>
            </p:nvSpPr>
            <p:spPr>
              <a:xfrm>
                <a:off x="1106424"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7" name="Rectangle 156"/>
              <p:cNvSpPr/>
              <p:nvPr/>
            </p:nvSpPr>
            <p:spPr>
              <a:xfrm>
                <a:off x="1234440"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8" name="Rectangle 157"/>
              <p:cNvSpPr/>
              <p:nvPr/>
            </p:nvSpPr>
            <p:spPr>
              <a:xfrm>
                <a:off x="1362456"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59" name="Rectangle 158"/>
              <p:cNvSpPr/>
              <p:nvPr/>
            </p:nvSpPr>
            <p:spPr>
              <a:xfrm>
                <a:off x="1490472"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0" name="Rectangle 159"/>
              <p:cNvSpPr/>
              <p:nvPr/>
            </p:nvSpPr>
            <p:spPr>
              <a:xfrm>
                <a:off x="1618488"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1" name="Rectangle 160"/>
              <p:cNvSpPr/>
              <p:nvPr/>
            </p:nvSpPr>
            <p:spPr>
              <a:xfrm>
                <a:off x="1746504"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2" name="Rectangle 161"/>
              <p:cNvSpPr/>
              <p:nvPr/>
            </p:nvSpPr>
            <p:spPr>
              <a:xfrm>
                <a:off x="1874520"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3" name="Rectangle 162"/>
              <p:cNvSpPr/>
              <p:nvPr/>
            </p:nvSpPr>
            <p:spPr>
              <a:xfrm>
                <a:off x="2002536" y="2212848"/>
                <a:ext cx="155448" cy="1463040"/>
              </a:xfrm>
              <a:prstGeom prst="rect">
                <a:avLst/>
              </a:prstGeom>
              <a:solidFill>
                <a:schemeClr val="accent3">
                  <a:lumMod val="20000"/>
                  <a:lumOff val="80000"/>
                </a:schemeClr>
              </a:solidFill>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grpSp>
        <p:sp>
          <p:nvSpPr>
            <p:cNvPr id="140" name="Arc 139"/>
            <p:cNvSpPr/>
            <p:nvPr/>
          </p:nvSpPr>
          <p:spPr>
            <a:xfrm>
              <a:off x="1801368" y="3063242"/>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1" name="Arc 140"/>
            <p:cNvSpPr/>
            <p:nvPr/>
          </p:nvSpPr>
          <p:spPr>
            <a:xfrm>
              <a:off x="1801368" y="3168397"/>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2" name="Arc 141"/>
            <p:cNvSpPr/>
            <p:nvPr/>
          </p:nvSpPr>
          <p:spPr>
            <a:xfrm>
              <a:off x="1801368" y="3316991"/>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3" name="Arc 142"/>
            <p:cNvSpPr/>
            <p:nvPr/>
          </p:nvSpPr>
          <p:spPr>
            <a:xfrm>
              <a:off x="1801368" y="3422146"/>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4" name="Arc 143"/>
            <p:cNvSpPr/>
            <p:nvPr/>
          </p:nvSpPr>
          <p:spPr>
            <a:xfrm>
              <a:off x="1801368" y="3579876"/>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5" name="Arc 144"/>
            <p:cNvSpPr/>
            <p:nvPr/>
          </p:nvSpPr>
          <p:spPr>
            <a:xfrm>
              <a:off x="1801368" y="3685031"/>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6" name="Arc 145"/>
            <p:cNvSpPr/>
            <p:nvPr/>
          </p:nvSpPr>
          <p:spPr>
            <a:xfrm>
              <a:off x="1801368" y="3837681"/>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7" name="Arc 146"/>
            <p:cNvSpPr/>
            <p:nvPr/>
          </p:nvSpPr>
          <p:spPr>
            <a:xfrm>
              <a:off x="1801368" y="3942836"/>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8" name="Arc 147"/>
            <p:cNvSpPr/>
            <p:nvPr/>
          </p:nvSpPr>
          <p:spPr>
            <a:xfrm>
              <a:off x="1801368" y="4091430"/>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49" name="Arc 148"/>
            <p:cNvSpPr/>
            <p:nvPr/>
          </p:nvSpPr>
          <p:spPr>
            <a:xfrm>
              <a:off x="1801368" y="4196585"/>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50" name="Arc 149"/>
            <p:cNvSpPr/>
            <p:nvPr/>
          </p:nvSpPr>
          <p:spPr>
            <a:xfrm>
              <a:off x="1801368" y="4354315"/>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sp>
          <p:nvSpPr>
            <p:cNvPr id="151" name="Arc 150"/>
            <p:cNvSpPr/>
            <p:nvPr/>
          </p:nvSpPr>
          <p:spPr>
            <a:xfrm>
              <a:off x="1801368" y="4459470"/>
              <a:ext cx="640080" cy="228599"/>
            </a:xfrm>
            <a:prstGeom prst="arc">
              <a:avLst>
                <a:gd name="adj1" fmla="val 10904142"/>
                <a:gd name="adj2" fmla="val 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a:p>
          </p:txBody>
        </p:sp>
      </p:grpSp>
      <p:sp>
        <p:nvSpPr>
          <p:cNvPr id="174" name="Isosceles Triangle 173"/>
          <p:cNvSpPr/>
          <p:nvPr/>
        </p:nvSpPr>
        <p:spPr>
          <a:xfrm rot="5400000">
            <a:off x="1493509" y="4554308"/>
            <a:ext cx="694944" cy="740153"/>
          </a:xfrm>
          <a:prstGeom prst="triangl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200" dirty="0">
                <a:solidFill>
                  <a:schemeClr val="tx2"/>
                </a:solidFill>
              </a:rPr>
              <a:t>FE</a:t>
            </a:r>
          </a:p>
        </p:txBody>
      </p:sp>
      <p:sp>
        <p:nvSpPr>
          <p:cNvPr id="175" name="Rectangle 174"/>
          <p:cNvSpPr/>
          <p:nvPr/>
        </p:nvSpPr>
        <p:spPr>
          <a:xfrm>
            <a:off x="2389365" y="4621454"/>
            <a:ext cx="973711" cy="603252"/>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Binary </a:t>
            </a:r>
          </a:p>
          <a:p>
            <a:pPr algn="ctr"/>
            <a:r>
              <a:rPr lang="en-GB" sz="1200" dirty="0">
                <a:solidFill>
                  <a:schemeClr val="tx2"/>
                </a:solidFill>
              </a:rPr>
              <a:t>Readout</a:t>
            </a:r>
          </a:p>
        </p:txBody>
      </p:sp>
      <p:sp>
        <p:nvSpPr>
          <p:cNvPr id="134" name="Rectangle 133"/>
          <p:cNvSpPr/>
          <p:nvPr/>
        </p:nvSpPr>
        <p:spPr>
          <a:xfrm rot="16200000">
            <a:off x="859802" y="341379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4" name="Rectangle 163"/>
          <p:cNvSpPr/>
          <p:nvPr/>
        </p:nvSpPr>
        <p:spPr>
          <a:xfrm rot="16200000">
            <a:off x="859802" y="32857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5" name="Rectangle 164"/>
          <p:cNvSpPr/>
          <p:nvPr/>
        </p:nvSpPr>
        <p:spPr>
          <a:xfrm rot="16200000">
            <a:off x="859802" y="31577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67" name="Oval 166"/>
          <p:cNvSpPr/>
          <p:nvPr/>
        </p:nvSpPr>
        <p:spPr>
          <a:xfrm>
            <a:off x="861324" y="32818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68" name="Oval 167"/>
          <p:cNvSpPr/>
          <p:nvPr/>
        </p:nvSpPr>
        <p:spPr>
          <a:xfrm>
            <a:off x="937526" y="341016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69" name="Oval 168"/>
          <p:cNvSpPr/>
          <p:nvPr/>
        </p:nvSpPr>
        <p:spPr>
          <a:xfrm>
            <a:off x="861324" y="3537913"/>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70" name="Rectangle 169"/>
          <p:cNvSpPr/>
          <p:nvPr/>
        </p:nvSpPr>
        <p:spPr>
          <a:xfrm rot="16200000">
            <a:off x="590683" y="341379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71" name="Rectangle 170"/>
          <p:cNvSpPr/>
          <p:nvPr/>
        </p:nvSpPr>
        <p:spPr>
          <a:xfrm rot="16200000">
            <a:off x="590683" y="32857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72" name="Rectangle 171"/>
          <p:cNvSpPr/>
          <p:nvPr/>
        </p:nvSpPr>
        <p:spPr>
          <a:xfrm rot="16200000">
            <a:off x="590683" y="31577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79" name="Oval 178"/>
          <p:cNvSpPr/>
          <p:nvPr/>
        </p:nvSpPr>
        <p:spPr>
          <a:xfrm>
            <a:off x="592205" y="32818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80" name="Oval 179"/>
          <p:cNvSpPr/>
          <p:nvPr/>
        </p:nvSpPr>
        <p:spPr>
          <a:xfrm>
            <a:off x="668407" y="341016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81" name="Oval 180"/>
          <p:cNvSpPr/>
          <p:nvPr/>
        </p:nvSpPr>
        <p:spPr>
          <a:xfrm>
            <a:off x="592205" y="3537913"/>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82" name="Rectangle 181"/>
          <p:cNvSpPr/>
          <p:nvPr/>
        </p:nvSpPr>
        <p:spPr>
          <a:xfrm rot="16200000">
            <a:off x="311214" y="3413797"/>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83" name="Rectangle 182"/>
          <p:cNvSpPr/>
          <p:nvPr/>
        </p:nvSpPr>
        <p:spPr>
          <a:xfrm rot="16200000">
            <a:off x="311214" y="3285781"/>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84" name="Rectangle 183"/>
          <p:cNvSpPr/>
          <p:nvPr/>
        </p:nvSpPr>
        <p:spPr>
          <a:xfrm rot="16200000">
            <a:off x="311214" y="3157765"/>
            <a:ext cx="155448" cy="27483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86" name="Oval 185"/>
          <p:cNvSpPr/>
          <p:nvPr/>
        </p:nvSpPr>
        <p:spPr>
          <a:xfrm>
            <a:off x="312736" y="328188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87" name="Oval 186"/>
          <p:cNvSpPr/>
          <p:nvPr/>
        </p:nvSpPr>
        <p:spPr>
          <a:xfrm>
            <a:off x="388938" y="3410161"/>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188" name="Oval 187"/>
          <p:cNvSpPr/>
          <p:nvPr/>
        </p:nvSpPr>
        <p:spPr>
          <a:xfrm>
            <a:off x="312736" y="3537913"/>
            <a:ext cx="55880" cy="63328"/>
          </a:xfrm>
          <a:prstGeom prst="ellipse">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cxnSp>
        <p:nvCxnSpPr>
          <p:cNvPr id="39" name="Straight Arrow Connector 38"/>
          <p:cNvCxnSpPr>
            <a:stCxn id="174" idx="0"/>
            <a:endCxn id="175" idx="1"/>
          </p:cNvCxnSpPr>
          <p:nvPr/>
        </p:nvCxnSpPr>
        <p:spPr>
          <a:xfrm flipV="1">
            <a:off x="2211058" y="4923080"/>
            <a:ext cx="178307" cy="130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411209" y="3071895"/>
            <a:ext cx="133604" cy="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132" idx="3"/>
            <a:endCxn id="35" idx="1"/>
          </p:cNvCxnSpPr>
          <p:nvPr/>
        </p:nvCxnSpPr>
        <p:spPr>
          <a:xfrm flipV="1">
            <a:off x="3173330" y="2169223"/>
            <a:ext cx="389516" cy="717"/>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5" idx="3"/>
          </p:cNvCxnSpPr>
          <p:nvPr/>
        </p:nvCxnSpPr>
        <p:spPr>
          <a:xfrm flipV="1">
            <a:off x="5172190" y="2166293"/>
            <a:ext cx="276859" cy="293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a:cxnSpLocks/>
          </p:cNvCxnSpPr>
          <p:nvPr/>
        </p:nvCxnSpPr>
        <p:spPr>
          <a:xfrm flipV="1">
            <a:off x="6586039" y="2166293"/>
            <a:ext cx="1061180" cy="508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a:cxnSpLocks/>
          </p:cNvCxnSpPr>
          <p:nvPr/>
        </p:nvCxnSpPr>
        <p:spPr>
          <a:xfrm flipV="1">
            <a:off x="6586039" y="3065073"/>
            <a:ext cx="1061180" cy="421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7" name="Rectangle 196"/>
          <p:cNvSpPr/>
          <p:nvPr/>
        </p:nvSpPr>
        <p:spPr>
          <a:xfrm>
            <a:off x="1265865" y="3846750"/>
            <a:ext cx="713657" cy="400110"/>
          </a:xfrm>
          <a:prstGeom prst="rect">
            <a:avLst/>
          </a:prstGeom>
        </p:spPr>
        <p:txBody>
          <a:bodyPr wrap="none">
            <a:spAutoFit/>
          </a:bodyPr>
          <a:lstStyle/>
          <a:p>
            <a:r>
              <a:rPr lang="en-US" sz="2000" b="1" dirty="0">
                <a:solidFill>
                  <a:srgbClr val="C00000"/>
                </a:solidFill>
              </a:rPr>
              <a:t>SSA</a:t>
            </a:r>
            <a:endParaRPr lang="en-GB" sz="2000" b="1" dirty="0">
              <a:solidFill>
                <a:srgbClr val="C00000"/>
              </a:solidFill>
            </a:endParaRPr>
          </a:p>
        </p:txBody>
      </p:sp>
      <p:sp>
        <p:nvSpPr>
          <p:cNvPr id="176" name="Rectangle 175"/>
          <p:cNvSpPr/>
          <p:nvPr/>
        </p:nvSpPr>
        <p:spPr>
          <a:xfrm>
            <a:off x="276274" y="3830650"/>
            <a:ext cx="910827" cy="400110"/>
          </a:xfrm>
          <a:prstGeom prst="rect">
            <a:avLst/>
          </a:prstGeom>
        </p:spPr>
        <p:txBody>
          <a:bodyPr wrap="none">
            <a:spAutoFit/>
          </a:bodyPr>
          <a:lstStyle/>
          <a:p>
            <a:r>
              <a:rPr lang="en-US" sz="2000" b="1" dirty="0">
                <a:solidFill>
                  <a:schemeClr val="accent3"/>
                </a:solidFill>
              </a:rPr>
              <a:t>Strips</a:t>
            </a:r>
            <a:endParaRPr lang="en-GB" sz="2000" b="1" dirty="0">
              <a:solidFill>
                <a:schemeClr val="accent3"/>
              </a:solidFill>
            </a:endParaRPr>
          </a:p>
        </p:txBody>
      </p:sp>
      <p:sp>
        <p:nvSpPr>
          <p:cNvPr id="177" name="Rectangle 176"/>
          <p:cNvSpPr/>
          <p:nvPr/>
        </p:nvSpPr>
        <p:spPr>
          <a:xfrm>
            <a:off x="255342" y="1318025"/>
            <a:ext cx="925253" cy="400110"/>
          </a:xfrm>
          <a:prstGeom prst="rect">
            <a:avLst/>
          </a:prstGeom>
        </p:spPr>
        <p:txBody>
          <a:bodyPr wrap="none">
            <a:spAutoFit/>
          </a:bodyPr>
          <a:lstStyle/>
          <a:p>
            <a:r>
              <a:rPr lang="en-US" sz="2000" b="1" dirty="0">
                <a:solidFill>
                  <a:schemeClr val="accent6"/>
                </a:solidFill>
              </a:rPr>
              <a:t>Pixels</a:t>
            </a:r>
            <a:endParaRPr lang="en-GB" sz="2000" b="1" dirty="0">
              <a:solidFill>
                <a:schemeClr val="accent6"/>
              </a:solidFill>
            </a:endParaRPr>
          </a:p>
        </p:txBody>
      </p:sp>
      <p:cxnSp>
        <p:nvCxnSpPr>
          <p:cNvPr id="185" name="Straight Arrow Connector 184"/>
          <p:cNvCxnSpPr/>
          <p:nvPr/>
        </p:nvCxnSpPr>
        <p:spPr>
          <a:xfrm>
            <a:off x="3995413" y="1438486"/>
            <a:ext cx="1" cy="427243"/>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4008815" y="1307123"/>
            <a:ext cx="1181734" cy="276999"/>
          </a:xfrm>
          <a:prstGeom prst="rect">
            <a:avLst/>
          </a:prstGeom>
          <a:noFill/>
        </p:spPr>
        <p:txBody>
          <a:bodyPr wrap="none" rtlCol="0">
            <a:spAutoFit/>
          </a:bodyPr>
          <a:lstStyle/>
          <a:p>
            <a:r>
              <a:rPr lang="en-GB" sz="1200" dirty="0">
                <a:solidFill>
                  <a:schemeClr val="accent2"/>
                </a:solidFill>
              </a:rPr>
              <a:t>Level-1 accept</a:t>
            </a:r>
          </a:p>
        </p:txBody>
      </p:sp>
      <p:sp>
        <p:nvSpPr>
          <p:cNvPr id="178" name="Rectangle 177"/>
          <p:cNvSpPr/>
          <p:nvPr/>
        </p:nvSpPr>
        <p:spPr>
          <a:xfrm>
            <a:off x="3649822" y="4335577"/>
            <a:ext cx="1609344" cy="607566"/>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p>
        </p:txBody>
      </p:sp>
      <p:sp>
        <p:nvSpPr>
          <p:cNvPr id="190" name="Rectangle 189"/>
          <p:cNvSpPr/>
          <p:nvPr/>
        </p:nvSpPr>
        <p:spPr>
          <a:xfrm>
            <a:off x="3797051" y="4335577"/>
            <a:ext cx="1289904" cy="607565"/>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000">
              <a:solidFill>
                <a:schemeClr val="tx2"/>
              </a:solidFill>
            </a:endParaRPr>
          </a:p>
        </p:txBody>
      </p:sp>
      <p:sp>
        <p:nvSpPr>
          <p:cNvPr id="200" name="Rectangle 199"/>
          <p:cNvSpPr/>
          <p:nvPr/>
        </p:nvSpPr>
        <p:spPr>
          <a:xfrm>
            <a:off x="3954114" y="4335577"/>
            <a:ext cx="933829" cy="607566"/>
          </a:xfrm>
          <a:prstGeom prst="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SRAM</a:t>
            </a:r>
          </a:p>
        </p:txBody>
      </p:sp>
      <p:cxnSp>
        <p:nvCxnSpPr>
          <p:cNvPr id="204" name="Straight Arrow Connector 203"/>
          <p:cNvCxnSpPr/>
          <p:nvPr/>
        </p:nvCxnSpPr>
        <p:spPr>
          <a:xfrm>
            <a:off x="3356573" y="4728458"/>
            <a:ext cx="251657" cy="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05" name="Rectangle 204"/>
          <p:cNvSpPr/>
          <p:nvPr/>
        </p:nvSpPr>
        <p:spPr>
          <a:xfrm>
            <a:off x="3649823" y="5071051"/>
            <a:ext cx="1609344" cy="6032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solidFill>
                  <a:schemeClr val="tx2"/>
                </a:solidFill>
              </a:rPr>
              <a:t>Encoder Logic</a:t>
            </a:r>
          </a:p>
        </p:txBody>
      </p:sp>
      <p:cxnSp>
        <p:nvCxnSpPr>
          <p:cNvPr id="206" name="Straight Arrow Connector 205"/>
          <p:cNvCxnSpPr/>
          <p:nvPr/>
        </p:nvCxnSpPr>
        <p:spPr>
          <a:xfrm flipV="1">
            <a:off x="6017883" y="2481674"/>
            <a:ext cx="3534" cy="213978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V="1">
            <a:off x="5247926" y="4629046"/>
            <a:ext cx="783959" cy="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5259166" y="5409992"/>
            <a:ext cx="380739" cy="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flipV="1">
            <a:off x="5636617" y="3370910"/>
            <a:ext cx="0" cy="2054582"/>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3466327" y="4738211"/>
            <a:ext cx="0" cy="671781"/>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a:off x="3466327" y="5409992"/>
            <a:ext cx="167469"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12" name="TextBox 211"/>
          <p:cNvSpPr txBox="1"/>
          <p:nvPr/>
        </p:nvSpPr>
        <p:spPr>
          <a:xfrm>
            <a:off x="6875733" y="1907173"/>
            <a:ext cx="620683" cy="523220"/>
          </a:xfrm>
          <a:prstGeom prst="rect">
            <a:avLst/>
          </a:prstGeom>
          <a:noFill/>
        </p:spPr>
        <p:txBody>
          <a:bodyPr wrap="none" rtlCol="0">
            <a:spAutoFit/>
          </a:bodyPr>
          <a:lstStyle/>
          <a:p>
            <a:r>
              <a:rPr lang="en-GB" sz="1200" dirty="0">
                <a:solidFill>
                  <a:schemeClr val="accent2"/>
                </a:solidFill>
              </a:rPr>
              <a:t>DAQ* </a:t>
            </a:r>
            <a:br>
              <a:rPr lang="en-GB" sz="1200" dirty="0">
                <a:solidFill>
                  <a:schemeClr val="accent2"/>
                </a:solidFill>
              </a:rPr>
            </a:br>
            <a:r>
              <a:rPr lang="en-GB" sz="400" dirty="0">
                <a:solidFill>
                  <a:schemeClr val="accent2"/>
                </a:solidFill>
              </a:rPr>
              <a:t> </a:t>
            </a:r>
            <a:br>
              <a:rPr lang="en-GB" sz="1200" dirty="0">
                <a:solidFill>
                  <a:schemeClr val="accent2"/>
                </a:solidFill>
              </a:rPr>
            </a:br>
            <a:r>
              <a:rPr lang="en-GB" sz="1200" dirty="0">
                <a:solidFill>
                  <a:schemeClr val="accent2"/>
                </a:solidFill>
              </a:rPr>
              <a:t>path</a:t>
            </a:r>
          </a:p>
        </p:txBody>
      </p:sp>
      <p:sp>
        <p:nvSpPr>
          <p:cNvPr id="213" name="TextBox 212"/>
          <p:cNvSpPr txBox="1"/>
          <p:nvPr/>
        </p:nvSpPr>
        <p:spPr>
          <a:xfrm>
            <a:off x="6839624" y="2803463"/>
            <a:ext cx="723981" cy="523220"/>
          </a:xfrm>
          <a:prstGeom prst="rect">
            <a:avLst/>
          </a:prstGeom>
          <a:noFill/>
        </p:spPr>
        <p:txBody>
          <a:bodyPr wrap="none" rtlCol="0">
            <a:spAutoFit/>
          </a:bodyPr>
          <a:lstStyle/>
          <a:p>
            <a:r>
              <a:rPr lang="en-GB" sz="1200" dirty="0">
                <a:solidFill>
                  <a:schemeClr val="tx2"/>
                </a:solidFill>
              </a:rPr>
              <a:t>Trigger*</a:t>
            </a:r>
          </a:p>
          <a:p>
            <a:r>
              <a:rPr lang="en-GB" sz="400" dirty="0">
                <a:solidFill>
                  <a:schemeClr val="tx2"/>
                </a:solidFill>
              </a:rPr>
              <a:t> </a:t>
            </a:r>
            <a:r>
              <a:rPr lang="en-GB" sz="300" dirty="0">
                <a:solidFill>
                  <a:schemeClr val="tx2"/>
                </a:solidFill>
              </a:rPr>
              <a:t> </a:t>
            </a:r>
          </a:p>
          <a:p>
            <a:r>
              <a:rPr lang="en-GB" sz="1200" dirty="0">
                <a:solidFill>
                  <a:schemeClr val="tx2"/>
                </a:solidFill>
              </a:rPr>
              <a:t>path</a:t>
            </a:r>
          </a:p>
        </p:txBody>
      </p:sp>
      <p:cxnSp>
        <p:nvCxnSpPr>
          <p:cNvPr id="214" name="Straight Arrow Connector 213"/>
          <p:cNvCxnSpPr/>
          <p:nvPr/>
        </p:nvCxnSpPr>
        <p:spPr>
          <a:xfrm>
            <a:off x="4016226" y="3908623"/>
            <a:ext cx="1" cy="427243"/>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15" name="TextBox 214"/>
          <p:cNvSpPr txBox="1"/>
          <p:nvPr/>
        </p:nvSpPr>
        <p:spPr>
          <a:xfrm>
            <a:off x="3965807" y="3742766"/>
            <a:ext cx="1181734" cy="276999"/>
          </a:xfrm>
          <a:prstGeom prst="rect">
            <a:avLst/>
          </a:prstGeom>
          <a:noFill/>
        </p:spPr>
        <p:txBody>
          <a:bodyPr wrap="none" rtlCol="0">
            <a:spAutoFit/>
          </a:bodyPr>
          <a:lstStyle/>
          <a:p>
            <a:r>
              <a:rPr lang="en-GB" sz="1200" dirty="0">
                <a:solidFill>
                  <a:schemeClr val="accent2"/>
                </a:solidFill>
              </a:rPr>
              <a:t>Level-1 accept</a:t>
            </a:r>
          </a:p>
        </p:txBody>
      </p:sp>
      <p:sp>
        <p:nvSpPr>
          <p:cNvPr id="5" name="Date Placeholder 4"/>
          <p:cNvSpPr>
            <a:spLocks noGrp="1"/>
          </p:cNvSpPr>
          <p:nvPr>
            <p:ph type="dt" sz="half" idx="10"/>
          </p:nvPr>
        </p:nvSpPr>
        <p:spPr/>
        <p:txBody>
          <a:bodyPr/>
          <a:lstStyle/>
          <a:p>
            <a:pPr>
              <a:defRPr/>
            </a:pPr>
            <a:r>
              <a:rPr lang="en-US"/>
              <a:t>05/04/2025</a:t>
            </a:r>
            <a:endParaRPr lang="el-GR"/>
          </a:p>
        </p:txBody>
      </p:sp>
      <p:sp>
        <p:nvSpPr>
          <p:cNvPr id="6" name="Footer Placeholder 5"/>
          <p:cNvSpPr>
            <a:spLocks noGrp="1"/>
          </p:cNvSpPr>
          <p:nvPr>
            <p:ph type="ftr" sz="quarter" idx="11"/>
          </p:nvPr>
        </p:nvSpPr>
        <p:spPr/>
        <p:txBody>
          <a:bodyPr/>
          <a:lstStyle/>
          <a:p>
            <a:pPr>
              <a:defRPr/>
            </a:pPr>
            <a:r>
              <a:rPr lang="en-US"/>
              <a:t>Kostas.Kloukinas@cern.ch</a:t>
            </a:r>
            <a:endParaRPr lang="el-GR"/>
          </a:p>
        </p:txBody>
      </p:sp>
      <p:pic>
        <p:nvPicPr>
          <p:cNvPr id="13" name="Picture 12" descr="A picture containing indoor, furniture, shelf, lined&#10;&#10;Description automatically generated">
            <a:extLst>
              <a:ext uri="{FF2B5EF4-FFF2-40B4-BE49-F238E27FC236}">
                <a16:creationId xmlns:a16="http://schemas.microsoft.com/office/drawing/2014/main" id="{308F843B-E5B9-A26A-ADDA-C23A87C3BF2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647219" y="1917070"/>
            <a:ext cx="1245261" cy="1709255"/>
          </a:xfrm>
          <a:prstGeom prst="rect">
            <a:avLst/>
          </a:prstGeom>
          <a:effectLst>
            <a:outerShdw blurRad="50800" dist="102693" dir="2700000" algn="tl" rotWithShape="0">
              <a:prstClr val="black">
                <a:alpha val="40000"/>
              </a:prstClr>
            </a:outerShdw>
          </a:effectLst>
        </p:spPr>
      </p:pic>
      <p:sp>
        <p:nvSpPr>
          <p:cNvPr id="18" name="TextBox 17">
            <a:extLst>
              <a:ext uri="{FF2B5EF4-FFF2-40B4-BE49-F238E27FC236}">
                <a16:creationId xmlns:a16="http://schemas.microsoft.com/office/drawing/2014/main" id="{9DF77081-59FF-6277-D883-DF9D92C420A6}"/>
              </a:ext>
            </a:extLst>
          </p:cNvPr>
          <p:cNvSpPr txBox="1"/>
          <p:nvPr/>
        </p:nvSpPr>
        <p:spPr>
          <a:xfrm>
            <a:off x="6693694" y="980728"/>
            <a:ext cx="1181734" cy="276999"/>
          </a:xfrm>
          <a:prstGeom prst="rect">
            <a:avLst/>
          </a:prstGeom>
          <a:noFill/>
        </p:spPr>
        <p:txBody>
          <a:bodyPr wrap="none" rtlCol="0">
            <a:spAutoFit/>
          </a:bodyPr>
          <a:lstStyle/>
          <a:p>
            <a:r>
              <a:rPr lang="en-GB" sz="1200" dirty="0">
                <a:solidFill>
                  <a:schemeClr val="accent2"/>
                </a:solidFill>
              </a:rPr>
              <a:t>Level-1 accept</a:t>
            </a:r>
          </a:p>
        </p:txBody>
      </p:sp>
      <p:cxnSp>
        <p:nvCxnSpPr>
          <p:cNvPr id="19" name="Straight Arrow Connector 18">
            <a:extLst>
              <a:ext uri="{FF2B5EF4-FFF2-40B4-BE49-F238E27FC236}">
                <a16:creationId xmlns:a16="http://schemas.microsoft.com/office/drawing/2014/main" id="{2F736A4C-56CC-8D21-1736-EF036385748A}"/>
              </a:ext>
            </a:extLst>
          </p:cNvPr>
          <p:cNvCxnSpPr>
            <a:cxnSpLocks/>
          </p:cNvCxnSpPr>
          <p:nvPr/>
        </p:nvCxnSpPr>
        <p:spPr>
          <a:xfrm flipH="1">
            <a:off x="6586039" y="1232770"/>
            <a:ext cx="1289389"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75BA83F-645E-D63A-9577-034D443E8149}"/>
              </a:ext>
            </a:extLst>
          </p:cNvPr>
          <p:cNvCxnSpPr>
            <a:cxnSpLocks/>
          </p:cNvCxnSpPr>
          <p:nvPr/>
        </p:nvCxnSpPr>
        <p:spPr>
          <a:xfrm flipV="1">
            <a:off x="7875428" y="1225060"/>
            <a:ext cx="0" cy="692843"/>
          </a:xfrm>
          <a:prstGeom prst="straightConnector1">
            <a:avLst/>
          </a:prstGeom>
          <a:ln w="2857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180A6475-773C-0E05-DB19-49F87A83A309}"/>
              </a:ext>
            </a:extLst>
          </p:cNvPr>
          <p:cNvSpPr txBox="1"/>
          <p:nvPr/>
        </p:nvSpPr>
        <p:spPr>
          <a:xfrm>
            <a:off x="6140982" y="3709781"/>
            <a:ext cx="944489" cy="400110"/>
          </a:xfrm>
          <a:prstGeom prst="rect">
            <a:avLst/>
          </a:prstGeom>
          <a:noFill/>
        </p:spPr>
        <p:txBody>
          <a:bodyPr wrap="none" rtlCol="0">
            <a:spAutoFit/>
          </a:bodyPr>
          <a:lstStyle/>
          <a:p>
            <a:r>
              <a:rPr lang="en-GB" sz="1000" dirty="0">
                <a:solidFill>
                  <a:schemeClr val="tx2"/>
                </a:solidFill>
              </a:rPr>
              <a:t>SSA-to-MPA </a:t>
            </a:r>
            <a:br>
              <a:rPr lang="en-GB" sz="1000" dirty="0">
                <a:solidFill>
                  <a:schemeClr val="tx2"/>
                </a:solidFill>
              </a:rPr>
            </a:br>
            <a:r>
              <a:rPr lang="en-GB" sz="1000" dirty="0">
                <a:solidFill>
                  <a:schemeClr val="tx2"/>
                </a:solidFill>
              </a:rPr>
              <a:t>interconnect</a:t>
            </a:r>
          </a:p>
        </p:txBody>
      </p:sp>
      <p:sp>
        <p:nvSpPr>
          <p:cNvPr id="49" name="Oval 48">
            <a:extLst>
              <a:ext uri="{FF2B5EF4-FFF2-40B4-BE49-F238E27FC236}">
                <a16:creationId xmlns:a16="http://schemas.microsoft.com/office/drawing/2014/main" id="{293286A9-37AF-B1EA-E38A-545054946E79}"/>
              </a:ext>
            </a:extLst>
          </p:cNvPr>
          <p:cNvSpPr/>
          <p:nvPr/>
        </p:nvSpPr>
        <p:spPr>
          <a:xfrm>
            <a:off x="5514107" y="3797158"/>
            <a:ext cx="648294" cy="170721"/>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cxnSp>
        <p:nvCxnSpPr>
          <p:cNvPr id="50" name="Straight Arrow Connector 49">
            <a:extLst>
              <a:ext uri="{FF2B5EF4-FFF2-40B4-BE49-F238E27FC236}">
                <a16:creationId xmlns:a16="http://schemas.microsoft.com/office/drawing/2014/main" id="{9CEE9CA5-5194-1696-F19C-CD88593DD940}"/>
              </a:ext>
            </a:extLst>
          </p:cNvPr>
          <p:cNvCxnSpPr>
            <a:cxnSpLocks/>
          </p:cNvCxnSpPr>
          <p:nvPr/>
        </p:nvCxnSpPr>
        <p:spPr>
          <a:xfrm flipH="1">
            <a:off x="6586717" y="1448497"/>
            <a:ext cx="1289389" cy="0"/>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34D419D3-F529-1ADD-81D7-32C64D65363D}"/>
              </a:ext>
            </a:extLst>
          </p:cNvPr>
          <p:cNvSpPr txBox="1"/>
          <p:nvPr/>
        </p:nvSpPr>
        <p:spPr>
          <a:xfrm>
            <a:off x="6653603" y="1241684"/>
            <a:ext cx="1208985" cy="246221"/>
          </a:xfrm>
          <a:prstGeom prst="rect">
            <a:avLst/>
          </a:prstGeom>
          <a:noFill/>
        </p:spPr>
        <p:txBody>
          <a:bodyPr wrap="none" rtlCol="0">
            <a:spAutoFit/>
          </a:bodyPr>
          <a:lstStyle/>
          <a:p>
            <a:r>
              <a:rPr lang="en-GB" sz="1000" dirty="0">
                <a:solidFill>
                  <a:schemeClr val="accent2"/>
                </a:solidFill>
              </a:rPr>
              <a:t>40MHz LHC clock</a:t>
            </a:r>
          </a:p>
        </p:txBody>
      </p:sp>
      <p:sp>
        <p:nvSpPr>
          <p:cNvPr id="53" name="TextBox 52">
            <a:extLst>
              <a:ext uri="{FF2B5EF4-FFF2-40B4-BE49-F238E27FC236}">
                <a16:creationId xmlns:a16="http://schemas.microsoft.com/office/drawing/2014/main" id="{955B9B7A-291B-5C79-6929-8BF26DE15439}"/>
              </a:ext>
            </a:extLst>
          </p:cNvPr>
          <p:cNvSpPr txBox="1"/>
          <p:nvPr/>
        </p:nvSpPr>
        <p:spPr>
          <a:xfrm>
            <a:off x="2424811" y="1258784"/>
            <a:ext cx="1208985" cy="246221"/>
          </a:xfrm>
          <a:prstGeom prst="rect">
            <a:avLst/>
          </a:prstGeom>
          <a:noFill/>
        </p:spPr>
        <p:txBody>
          <a:bodyPr wrap="none" rtlCol="0">
            <a:spAutoFit/>
          </a:bodyPr>
          <a:lstStyle/>
          <a:p>
            <a:r>
              <a:rPr lang="en-GB" sz="1000" dirty="0">
                <a:solidFill>
                  <a:schemeClr val="accent2"/>
                </a:solidFill>
              </a:rPr>
              <a:t>40MHz LHC clock</a:t>
            </a:r>
          </a:p>
        </p:txBody>
      </p:sp>
      <p:cxnSp>
        <p:nvCxnSpPr>
          <p:cNvPr id="54" name="Straight Arrow Connector 53">
            <a:extLst>
              <a:ext uri="{FF2B5EF4-FFF2-40B4-BE49-F238E27FC236}">
                <a16:creationId xmlns:a16="http://schemas.microsoft.com/office/drawing/2014/main" id="{C24978EB-1AED-2EF7-5D72-A51D7F14A340}"/>
              </a:ext>
            </a:extLst>
          </p:cNvPr>
          <p:cNvCxnSpPr>
            <a:cxnSpLocks/>
          </p:cNvCxnSpPr>
          <p:nvPr/>
        </p:nvCxnSpPr>
        <p:spPr>
          <a:xfrm>
            <a:off x="2483245" y="1438486"/>
            <a:ext cx="0" cy="409818"/>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DB8A2429-DC9A-C0DC-4B79-A419F2783E87}"/>
              </a:ext>
            </a:extLst>
          </p:cNvPr>
          <p:cNvSpPr txBox="1"/>
          <p:nvPr/>
        </p:nvSpPr>
        <p:spPr>
          <a:xfrm>
            <a:off x="2410164" y="3753019"/>
            <a:ext cx="1208985" cy="246221"/>
          </a:xfrm>
          <a:prstGeom prst="rect">
            <a:avLst/>
          </a:prstGeom>
          <a:noFill/>
        </p:spPr>
        <p:txBody>
          <a:bodyPr wrap="none" rtlCol="0">
            <a:spAutoFit/>
          </a:bodyPr>
          <a:lstStyle/>
          <a:p>
            <a:r>
              <a:rPr lang="en-GB" sz="1000" dirty="0">
                <a:solidFill>
                  <a:schemeClr val="accent2"/>
                </a:solidFill>
              </a:rPr>
              <a:t>40MHz LHC clock</a:t>
            </a:r>
          </a:p>
        </p:txBody>
      </p:sp>
      <p:cxnSp>
        <p:nvCxnSpPr>
          <p:cNvPr id="60" name="Straight Arrow Connector 59">
            <a:extLst>
              <a:ext uri="{FF2B5EF4-FFF2-40B4-BE49-F238E27FC236}">
                <a16:creationId xmlns:a16="http://schemas.microsoft.com/office/drawing/2014/main" id="{10EB0F66-2E03-DF11-73C5-8E21243467C0}"/>
              </a:ext>
            </a:extLst>
          </p:cNvPr>
          <p:cNvCxnSpPr>
            <a:cxnSpLocks/>
          </p:cNvCxnSpPr>
          <p:nvPr/>
        </p:nvCxnSpPr>
        <p:spPr>
          <a:xfrm>
            <a:off x="2468598" y="3932721"/>
            <a:ext cx="0" cy="656606"/>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0315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28D2-71C4-E84B-8A51-B9F60992D83D}"/>
              </a:ext>
            </a:extLst>
          </p:cNvPr>
          <p:cNvSpPr>
            <a:spLocks noGrp="1"/>
          </p:cNvSpPr>
          <p:nvPr>
            <p:ph type="title"/>
          </p:nvPr>
        </p:nvSpPr>
        <p:spPr>
          <a:xfrm>
            <a:off x="928688" y="188914"/>
            <a:ext cx="8215312" cy="719137"/>
          </a:xfrm>
        </p:spPr>
        <p:txBody>
          <a:bodyPr/>
          <a:lstStyle/>
          <a:p>
            <a:r>
              <a:rPr lang="en-US" sz="4000" dirty="0"/>
              <a:t>CMS Tracker </a:t>
            </a:r>
            <a:r>
              <a:rPr lang="en-FR" sz="4000"/>
              <a:t>Pixel-Strip (PS) </a:t>
            </a:r>
            <a:r>
              <a:rPr lang="en-US" sz="4000" dirty="0"/>
              <a:t>module</a:t>
            </a:r>
          </a:p>
        </p:txBody>
      </p:sp>
      <p:sp>
        <p:nvSpPr>
          <p:cNvPr id="4" name="Date Placeholder 3">
            <a:extLst>
              <a:ext uri="{FF2B5EF4-FFF2-40B4-BE49-F238E27FC236}">
                <a16:creationId xmlns:a16="http://schemas.microsoft.com/office/drawing/2014/main" id="{45D8B486-BB59-4A4E-873D-5B8CCE1139CD}"/>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B06B8D5D-1DBB-A047-915E-63A1FC38A391}"/>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F2BB7CBF-9CB6-C54B-B544-C6A5C05807F9}"/>
              </a:ext>
            </a:extLst>
          </p:cNvPr>
          <p:cNvSpPr>
            <a:spLocks noGrp="1"/>
          </p:cNvSpPr>
          <p:nvPr>
            <p:ph type="sldNum" sz="quarter" idx="12"/>
          </p:nvPr>
        </p:nvSpPr>
        <p:spPr/>
        <p:txBody>
          <a:bodyPr/>
          <a:lstStyle/>
          <a:p>
            <a:pPr>
              <a:defRPr/>
            </a:pPr>
            <a:fld id="{8FFE3219-93F8-3341-94BA-40DFB9BA6311}" type="slidenum">
              <a:rPr lang="el-GR" smtClean="0"/>
              <a:pPr>
                <a:defRPr/>
              </a:pPr>
              <a:t>27</a:t>
            </a:fld>
            <a:endParaRPr lang="el-GR"/>
          </a:p>
        </p:txBody>
      </p:sp>
      <p:pic>
        <p:nvPicPr>
          <p:cNvPr id="117" name="Picture 116">
            <a:extLst>
              <a:ext uri="{FF2B5EF4-FFF2-40B4-BE49-F238E27FC236}">
                <a16:creationId xmlns:a16="http://schemas.microsoft.com/office/drawing/2014/main" id="{0F1A53CC-CAC5-6640-97C4-AA685C21D71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367663" y="2952938"/>
            <a:ext cx="1452809" cy="3020274"/>
          </a:xfrm>
          <a:prstGeom prst="rect">
            <a:avLst/>
          </a:prstGeom>
          <a:effectLst>
            <a:outerShdw blurRad="50800" dist="97760" dir="2700000" algn="tl" rotWithShape="0">
              <a:prstClr val="black">
                <a:alpha val="40000"/>
              </a:prstClr>
            </a:outerShdw>
          </a:effectLst>
        </p:spPr>
      </p:pic>
      <p:grpSp>
        <p:nvGrpSpPr>
          <p:cNvPr id="3" name="Group 2">
            <a:extLst>
              <a:ext uri="{FF2B5EF4-FFF2-40B4-BE49-F238E27FC236}">
                <a16:creationId xmlns:a16="http://schemas.microsoft.com/office/drawing/2014/main" id="{5DA60E22-6867-4646-AE98-225E1333B8FD}"/>
              </a:ext>
            </a:extLst>
          </p:cNvPr>
          <p:cNvGrpSpPr/>
          <p:nvPr/>
        </p:nvGrpSpPr>
        <p:grpSpPr>
          <a:xfrm>
            <a:off x="6810529" y="5759678"/>
            <a:ext cx="1110757" cy="261610"/>
            <a:chOff x="2609722" y="5761720"/>
            <a:chExt cx="1537633" cy="354853"/>
          </a:xfrm>
        </p:grpSpPr>
        <p:sp>
          <p:nvSpPr>
            <p:cNvPr id="118" name="TextBox 117">
              <a:extLst>
                <a:ext uri="{FF2B5EF4-FFF2-40B4-BE49-F238E27FC236}">
                  <a16:creationId xmlns:a16="http://schemas.microsoft.com/office/drawing/2014/main" id="{88F5BDF6-7371-F545-A73C-55B085CAD123}"/>
                </a:ext>
              </a:extLst>
            </p:cNvPr>
            <p:cNvSpPr txBox="1"/>
            <p:nvPr/>
          </p:nvSpPr>
          <p:spPr>
            <a:xfrm>
              <a:off x="2609722" y="5761720"/>
              <a:ext cx="679475" cy="354853"/>
            </a:xfrm>
            <a:prstGeom prst="rect">
              <a:avLst/>
            </a:prstGeom>
            <a:noFill/>
          </p:spPr>
          <p:txBody>
            <a:bodyPr wrap="none" rtlCol="0">
              <a:spAutoFit/>
            </a:bodyPr>
            <a:lstStyle/>
            <a:p>
              <a:r>
                <a:rPr lang="en-US" sz="1100" i="1" dirty="0">
                  <a:solidFill>
                    <a:schemeClr val="tx2"/>
                  </a:solidFill>
                </a:rPr>
                <a:t>MPA</a:t>
              </a:r>
            </a:p>
          </p:txBody>
        </p:sp>
        <p:cxnSp>
          <p:nvCxnSpPr>
            <p:cNvPr id="120" name="Straight Connector 119">
              <a:extLst>
                <a:ext uri="{FF2B5EF4-FFF2-40B4-BE49-F238E27FC236}">
                  <a16:creationId xmlns:a16="http://schemas.microsoft.com/office/drawing/2014/main" id="{4858DAD6-E419-144C-9AEE-948B8B657608}"/>
                </a:ext>
              </a:extLst>
            </p:cNvPr>
            <p:cNvCxnSpPr>
              <a:cxnSpLocks/>
            </p:cNvCxnSpPr>
            <p:nvPr/>
          </p:nvCxnSpPr>
          <p:spPr>
            <a:xfrm flipV="1">
              <a:off x="2681730" y="6093294"/>
              <a:ext cx="1465625" cy="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16" name="Picture 115">
            <a:extLst>
              <a:ext uri="{FF2B5EF4-FFF2-40B4-BE49-F238E27FC236}">
                <a16:creationId xmlns:a16="http://schemas.microsoft.com/office/drawing/2014/main" id="{37FF270E-EB58-A64F-997A-08AE08445EA8}"/>
              </a:ext>
            </a:extLst>
          </p:cNvPr>
          <p:cNvPicPr>
            <a:picLocks noChangeAspect="1"/>
          </p:cNvPicPr>
          <p:nvPr/>
        </p:nvPicPr>
        <p:blipFill>
          <a:blip r:embed="rId4"/>
          <a:stretch>
            <a:fillRect/>
          </a:stretch>
        </p:blipFill>
        <p:spPr>
          <a:xfrm>
            <a:off x="7349288" y="2272329"/>
            <a:ext cx="1471184" cy="541101"/>
          </a:xfrm>
          <a:prstGeom prst="rect">
            <a:avLst/>
          </a:prstGeom>
          <a:effectLst>
            <a:outerShdw blurRad="50800" dist="107921" dir="2700000" algn="tl" rotWithShape="0">
              <a:prstClr val="black">
                <a:alpha val="40000"/>
              </a:prstClr>
            </a:outerShdw>
          </a:effectLst>
        </p:spPr>
      </p:pic>
      <p:grpSp>
        <p:nvGrpSpPr>
          <p:cNvPr id="127" name="Group 126">
            <a:extLst>
              <a:ext uri="{FF2B5EF4-FFF2-40B4-BE49-F238E27FC236}">
                <a16:creationId xmlns:a16="http://schemas.microsoft.com/office/drawing/2014/main" id="{76E787AD-3364-714F-ABA7-8762FA50A68E}"/>
              </a:ext>
            </a:extLst>
          </p:cNvPr>
          <p:cNvGrpSpPr/>
          <p:nvPr/>
        </p:nvGrpSpPr>
        <p:grpSpPr>
          <a:xfrm>
            <a:off x="6989636" y="2566103"/>
            <a:ext cx="1182765" cy="261610"/>
            <a:chOff x="6645309" y="2173254"/>
            <a:chExt cx="1637314" cy="354853"/>
          </a:xfrm>
        </p:grpSpPr>
        <p:sp>
          <p:nvSpPr>
            <p:cNvPr id="119" name="TextBox 118">
              <a:extLst>
                <a:ext uri="{FF2B5EF4-FFF2-40B4-BE49-F238E27FC236}">
                  <a16:creationId xmlns:a16="http://schemas.microsoft.com/office/drawing/2014/main" id="{8FA487AA-DC66-8242-83F7-29EEC05CF799}"/>
                </a:ext>
              </a:extLst>
            </p:cNvPr>
            <p:cNvSpPr txBox="1"/>
            <p:nvPr/>
          </p:nvSpPr>
          <p:spPr>
            <a:xfrm>
              <a:off x="6645309" y="2173254"/>
              <a:ext cx="648408" cy="354853"/>
            </a:xfrm>
            <a:prstGeom prst="rect">
              <a:avLst/>
            </a:prstGeom>
            <a:noFill/>
          </p:spPr>
          <p:txBody>
            <a:bodyPr wrap="none" rtlCol="0">
              <a:spAutoFit/>
            </a:bodyPr>
            <a:lstStyle/>
            <a:p>
              <a:r>
                <a:rPr lang="en-US" sz="1100" i="1" dirty="0">
                  <a:solidFill>
                    <a:schemeClr val="tx2"/>
                  </a:solidFill>
                </a:rPr>
                <a:t>SSA</a:t>
              </a:r>
            </a:p>
          </p:txBody>
        </p:sp>
        <p:cxnSp>
          <p:nvCxnSpPr>
            <p:cNvPr id="121" name="Straight Connector 120">
              <a:extLst>
                <a:ext uri="{FF2B5EF4-FFF2-40B4-BE49-F238E27FC236}">
                  <a16:creationId xmlns:a16="http://schemas.microsoft.com/office/drawing/2014/main" id="{25484FF3-4306-8C45-9A49-7942A6280216}"/>
                </a:ext>
              </a:extLst>
            </p:cNvPr>
            <p:cNvCxnSpPr>
              <a:cxnSpLocks/>
            </p:cNvCxnSpPr>
            <p:nvPr/>
          </p:nvCxnSpPr>
          <p:spPr>
            <a:xfrm flipV="1">
              <a:off x="6816998" y="2492896"/>
              <a:ext cx="1465625" cy="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4" name="TextBox 123">
            <a:extLst>
              <a:ext uri="{FF2B5EF4-FFF2-40B4-BE49-F238E27FC236}">
                <a16:creationId xmlns:a16="http://schemas.microsoft.com/office/drawing/2014/main" id="{F3B41A8A-122F-5F4D-B0D1-64AB0AB59DC1}"/>
              </a:ext>
            </a:extLst>
          </p:cNvPr>
          <p:cNvSpPr txBox="1"/>
          <p:nvPr/>
        </p:nvSpPr>
        <p:spPr>
          <a:xfrm>
            <a:off x="7958657" y="2003034"/>
            <a:ext cx="428322" cy="261610"/>
          </a:xfrm>
          <a:prstGeom prst="rect">
            <a:avLst/>
          </a:prstGeom>
          <a:noFill/>
        </p:spPr>
        <p:txBody>
          <a:bodyPr wrap="none" rtlCol="0">
            <a:spAutoFit/>
          </a:bodyPr>
          <a:lstStyle/>
          <a:p>
            <a:r>
              <a:rPr lang="en-US" sz="1100" i="1" dirty="0">
                <a:solidFill>
                  <a:schemeClr val="tx2"/>
                </a:solidFill>
              </a:rPr>
              <a:t>CIC</a:t>
            </a:r>
          </a:p>
        </p:txBody>
      </p:sp>
      <p:cxnSp>
        <p:nvCxnSpPr>
          <p:cNvPr id="125" name="Straight Connector 124">
            <a:extLst>
              <a:ext uri="{FF2B5EF4-FFF2-40B4-BE49-F238E27FC236}">
                <a16:creationId xmlns:a16="http://schemas.microsoft.com/office/drawing/2014/main" id="{31BB6E7A-66D0-FE4E-901F-8FCC18AE26B5}"/>
              </a:ext>
            </a:extLst>
          </p:cNvPr>
          <p:cNvCxnSpPr>
            <a:cxnSpLocks/>
          </p:cNvCxnSpPr>
          <p:nvPr/>
        </p:nvCxnSpPr>
        <p:spPr>
          <a:xfrm>
            <a:off x="7996333" y="2215891"/>
            <a:ext cx="6905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558F5E6E-6B2A-4149-AF3C-C9EF5B092F7C}"/>
              </a:ext>
            </a:extLst>
          </p:cNvPr>
          <p:cNvGrpSpPr/>
          <p:nvPr/>
        </p:nvGrpSpPr>
        <p:grpSpPr>
          <a:xfrm>
            <a:off x="8432746" y="1376241"/>
            <a:ext cx="466914" cy="796541"/>
            <a:chOff x="5604248" y="2001874"/>
            <a:chExt cx="810406" cy="1427450"/>
          </a:xfrm>
        </p:grpSpPr>
        <p:pic>
          <p:nvPicPr>
            <p:cNvPr id="40" name="Content Placeholder 11" descr="A picture containing rug, fabric&#10;&#10;Description automatically generated">
              <a:extLst>
                <a:ext uri="{FF2B5EF4-FFF2-40B4-BE49-F238E27FC236}">
                  <a16:creationId xmlns:a16="http://schemas.microsoft.com/office/drawing/2014/main" id="{D772B1B1-5CEC-574E-A6B5-1A5927B891D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bwMode="auto">
            <a:xfrm>
              <a:off x="5619592" y="2001974"/>
              <a:ext cx="588392" cy="1405211"/>
            </a:xfrm>
            <a:prstGeom prst="rect">
              <a:avLst/>
            </a:prstGeom>
            <a:noFill/>
            <a:ln>
              <a:noFill/>
            </a:ln>
            <a:effectLst>
              <a:outerShdw blurRad="50800" dist="97023" dir="2700000" algn="tl" rotWithShape="0">
                <a:prstClr val="black">
                  <a:alpha val="40000"/>
                </a:prstClr>
              </a:outerShdw>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09" name="Straight Arrow Connector 108">
              <a:extLst>
                <a:ext uri="{FF2B5EF4-FFF2-40B4-BE49-F238E27FC236}">
                  <a16:creationId xmlns:a16="http://schemas.microsoft.com/office/drawing/2014/main" id="{33DB02BC-0BB5-A543-B253-CEAA6B69F46F}"/>
                </a:ext>
              </a:extLst>
            </p:cNvPr>
            <p:cNvCxnSpPr>
              <a:cxnSpLocks/>
            </p:cNvCxnSpPr>
            <p:nvPr/>
          </p:nvCxnSpPr>
          <p:spPr>
            <a:xfrm rot="5400000">
              <a:off x="5893695" y="2054258"/>
              <a:ext cx="0" cy="578894"/>
            </a:xfrm>
            <a:prstGeom prst="straightConnector1">
              <a:avLst/>
            </a:prstGeom>
            <a:ln>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F26B7B09-1DE9-6B47-AFB4-46084D41FFB9}"/>
                </a:ext>
              </a:extLst>
            </p:cNvPr>
            <p:cNvCxnSpPr>
              <a:cxnSpLocks/>
            </p:cNvCxnSpPr>
            <p:nvPr/>
          </p:nvCxnSpPr>
          <p:spPr>
            <a:xfrm rot="5400000">
              <a:off x="5037368" y="2715598"/>
              <a:ext cx="1427450" cy="2"/>
            </a:xfrm>
            <a:prstGeom prst="straightConnector1">
              <a:avLst/>
            </a:prstGeom>
            <a:ln>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A1939CD6-4D78-DB47-A1E3-866850D0A73E}"/>
                </a:ext>
              </a:extLst>
            </p:cNvPr>
            <p:cNvSpPr txBox="1"/>
            <p:nvPr/>
          </p:nvSpPr>
          <p:spPr>
            <a:xfrm>
              <a:off x="5726875" y="2113439"/>
              <a:ext cx="687779" cy="303355"/>
            </a:xfrm>
            <a:prstGeom prst="rect">
              <a:avLst/>
            </a:prstGeom>
            <a:noFill/>
          </p:spPr>
          <p:txBody>
            <a:bodyPr wrap="none" rtlCol="0">
              <a:spAutoFit/>
            </a:bodyPr>
            <a:lstStyle/>
            <a:p>
              <a:r>
                <a:rPr lang="en-US" sz="500">
                  <a:solidFill>
                    <a:srgbClr val="FFFF00"/>
                  </a:solidFill>
                </a:rPr>
                <a:t>2.8 mm</a:t>
              </a:r>
            </a:p>
          </p:txBody>
        </p:sp>
        <p:sp>
          <p:nvSpPr>
            <p:cNvPr id="139" name="TextBox 138">
              <a:extLst>
                <a:ext uri="{FF2B5EF4-FFF2-40B4-BE49-F238E27FC236}">
                  <a16:creationId xmlns:a16="http://schemas.microsoft.com/office/drawing/2014/main" id="{7CE81A71-2E61-9544-89E0-0305BE35AF39}"/>
                </a:ext>
              </a:extLst>
            </p:cNvPr>
            <p:cNvSpPr txBox="1"/>
            <p:nvPr/>
          </p:nvSpPr>
          <p:spPr>
            <a:xfrm>
              <a:off x="5726875" y="2710937"/>
              <a:ext cx="687779" cy="303355"/>
            </a:xfrm>
            <a:prstGeom prst="rect">
              <a:avLst/>
            </a:prstGeom>
            <a:noFill/>
          </p:spPr>
          <p:txBody>
            <a:bodyPr wrap="none" rtlCol="0">
              <a:spAutoFit/>
            </a:bodyPr>
            <a:lstStyle/>
            <a:p>
              <a:r>
                <a:rPr lang="en-US" sz="500" dirty="0">
                  <a:solidFill>
                    <a:srgbClr val="FFFF00"/>
                  </a:solidFill>
                </a:rPr>
                <a:t>6.5 mm</a:t>
              </a:r>
            </a:p>
          </p:txBody>
        </p:sp>
      </p:grpSp>
      <p:sp>
        <p:nvSpPr>
          <p:cNvPr id="39" name="Content Placeholder 2">
            <a:extLst>
              <a:ext uri="{FF2B5EF4-FFF2-40B4-BE49-F238E27FC236}">
                <a16:creationId xmlns:a16="http://schemas.microsoft.com/office/drawing/2014/main" id="{A428E117-2195-B24E-B6B2-1E86D0109D52}"/>
              </a:ext>
            </a:extLst>
          </p:cNvPr>
          <p:cNvSpPr>
            <a:spLocks noGrp="1"/>
          </p:cNvSpPr>
          <p:nvPr>
            <p:ph idx="1"/>
          </p:nvPr>
        </p:nvSpPr>
        <p:spPr>
          <a:xfrm>
            <a:off x="275038" y="1376241"/>
            <a:ext cx="6708252" cy="4841974"/>
          </a:xfrm>
        </p:spPr>
        <p:txBody>
          <a:bodyPr/>
          <a:lstStyle/>
          <a:p>
            <a:r>
              <a:rPr lang="en-US" sz="1800" dirty="0">
                <a:solidFill>
                  <a:srgbClr val="FF0000"/>
                </a:solidFill>
              </a:rPr>
              <a:t>Design Teams</a:t>
            </a:r>
          </a:p>
          <a:p>
            <a:pPr lvl="1"/>
            <a:r>
              <a:rPr lang="en-US" sz="1400" b="1" dirty="0"/>
              <a:t>CERN </a:t>
            </a:r>
            <a:r>
              <a:rPr lang="en-US" sz="1000" b="1" dirty="0"/>
              <a:t>(MPA, SSA, CIC) </a:t>
            </a:r>
            <a:endParaRPr lang="en-US" sz="1400" b="1" dirty="0"/>
          </a:p>
          <a:p>
            <a:pPr lvl="2"/>
            <a:r>
              <a:rPr lang="en-US" sz="1200" dirty="0"/>
              <a:t>Alessandro </a:t>
            </a:r>
            <a:r>
              <a:rPr lang="en-US" sz="1200" dirty="0" err="1"/>
              <a:t>Caratelli</a:t>
            </a:r>
            <a:endParaRPr lang="en-US" sz="1200" dirty="0"/>
          </a:p>
          <a:p>
            <a:pPr lvl="2"/>
            <a:r>
              <a:rPr lang="en-US" sz="1200" dirty="0"/>
              <a:t>Davide </a:t>
            </a:r>
            <a:r>
              <a:rPr lang="en-US" sz="1200" dirty="0" err="1"/>
              <a:t>Ceresa</a:t>
            </a:r>
            <a:endParaRPr lang="en-US" sz="1200" dirty="0"/>
          </a:p>
          <a:p>
            <a:pPr lvl="2"/>
            <a:r>
              <a:rPr lang="en-US" sz="1200" dirty="0"/>
              <a:t>Jan </a:t>
            </a:r>
            <a:r>
              <a:rPr lang="en-US" sz="1200" dirty="0" err="1"/>
              <a:t>Kaplon</a:t>
            </a:r>
            <a:endParaRPr lang="en-US" sz="1200" dirty="0"/>
          </a:p>
          <a:p>
            <a:pPr lvl="2"/>
            <a:r>
              <a:rPr lang="en-US" sz="1200" dirty="0" err="1"/>
              <a:t>Gianmario</a:t>
            </a:r>
            <a:r>
              <a:rPr lang="en-US" sz="1200" dirty="0"/>
              <a:t> </a:t>
            </a:r>
            <a:r>
              <a:rPr lang="en-US" sz="1200" dirty="0" err="1"/>
              <a:t>Bergamin</a:t>
            </a:r>
            <a:endParaRPr lang="en-US" sz="1200" dirty="0"/>
          </a:p>
          <a:p>
            <a:pPr lvl="2"/>
            <a:r>
              <a:rPr lang="en-US" sz="1200" dirty="0"/>
              <a:t>Simone Scarfi</a:t>
            </a:r>
          </a:p>
          <a:p>
            <a:pPr lvl="2"/>
            <a:r>
              <a:rPr lang="en-US" sz="1200" dirty="0"/>
              <a:t>Kostas Kloukinas</a:t>
            </a:r>
          </a:p>
          <a:p>
            <a:pPr lvl="2"/>
            <a:endParaRPr lang="en-US" sz="1050" dirty="0"/>
          </a:p>
          <a:p>
            <a:pPr lvl="1"/>
            <a:r>
              <a:rPr lang="en-US" sz="1400" b="1" dirty="0"/>
              <a:t>Lyon IPNL/IN2P3 </a:t>
            </a:r>
            <a:r>
              <a:rPr lang="en-US" sz="1000" b="1" dirty="0"/>
              <a:t>(CIC) </a:t>
            </a:r>
          </a:p>
          <a:p>
            <a:pPr lvl="2"/>
            <a:r>
              <a:rPr lang="en-US" sz="1200" dirty="0"/>
              <a:t>Luigi </a:t>
            </a:r>
            <a:r>
              <a:rPr lang="en-US" sz="1200" dirty="0" err="1"/>
              <a:t>Caponetto</a:t>
            </a:r>
            <a:endParaRPr lang="en-US" sz="1200" dirty="0"/>
          </a:p>
          <a:p>
            <a:pPr lvl="2"/>
            <a:r>
              <a:rPr lang="en-US" sz="1200" dirty="0"/>
              <a:t>Geoffrey </a:t>
            </a:r>
            <a:r>
              <a:rPr lang="en-US" sz="1200" dirty="0" err="1"/>
              <a:t>Galbit</a:t>
            </a:r>
            <a:endParaRPr lang="en-US" sz="1200" dirty="0"/>
          </a:p>
          <a:p>
            <a:pPr lvl="2"/>
            <a:r>
              <a:rPr lang="en-US" sz="1200" dirty="0" err="1"/>
              <a:t>Benedetta</a:t>
            </a:r>
            <a:r>
              <a:rPr lang="en-US" sz="1200" dirty="0"/>
              <a:t> </a:t>
            </a:r>
            <a:r>
              <a:rPr lang="en-US" sz="1200" dirty="0" err="1"/>
              <a:t>Nodari</a:t>
            </a:r>
            <a:endParaRPr lang="en-US" sz="1200" dirty="0"/>
          </a:p>
          <a:p>
            <a:pPr lvl="2"/>
            <a:r>
              <a:rPr lang="en-US" sz="1200" dirty="0"/>
              <a:t>Sebastian </a:t>
            </a:r>
            <a:r>
              <a:rPr lang="en-US" sz="1200" dirty="0" err="1"/>
              <a:t>Viret</a:t>
            </a:r>
            <a:endParaRPr lang="en-US" sz="1200" dirty="0"/>
          </a:p>
          <a:p>
            <a:pPr marL="0" indent="0">
              <a:buNone/>
            </a:pPr>
            <a:endParaRPr lang="en-US" sz="1800" dirty="0">
              <a:solidFill>
                <a:srgbClr val="FF0000"/>
              </a:solidFill>
            </a:endParaRPr>
          </a:p>
          <a:p>
            <a:r>
              <a:rPr lang="en-US" sz="1800" dirty="0">
                <a:solidFill>
                  <a:srgbClr val="FF0000"/>
                </a:solidFill>
              </a:rPr>
              <a:t>Challenging project  </a:t>
            </a:r>
          </a:p>
          <a:p>
            <a:pPr lvl="1"/>
            <a:r>
              <a:rPr lang="en-US" sz="1400" dirty="0">
                <a:solidFill>
                  <a:schemeClr val="tx2"/>
                </a:solidFill>
              </a:rPr>
              <a:t>Interoperability and event-by-event synchronization of all ASICs</a:t>
            </a:r>
          </a:p>
          <a:p>
            <a:pPr lvl="1"/>
            <a:r>
              <a:rPr lang="en-US" sz="1400" dirty="0">
                <a:solidFill>
                  <a:schemeClr val="tx2"/>
                </a:solidFill>
              </a:rPr>
              <a:t>MPA ASIC design challenges due to large die size</a:t>
            </a:r>
          </a:p>
          <a:p>
            <a:pPr lvl="1"/>
            <a:r>
              <a:rPr lang="en-US" sz="1400" dirty="0">
                <a:solidFill>
                  <a:schemeClr val="tx2"/>
                </a:solidFill>
              </a:rPr>
              <a:t>Low Power consumption</a:t>
            </a:r>
          </a:p>
        </p:txBody>
      </p:sp>
      <p:sp>
        <p:nvSpPr>
          <p:cNvPr id="27" name="TextBox 26">
            <a:extLst>
              <a:ext uri="{FF2B5EF4-FFF2-40B4-BE49-F238E27FC236}">
                <a16:creationId xmlns:a16="http://schemas.microsoft.com/office/drawing/2014/main" id="{1557E078-B550-684F-93CB-A5F78E0AF0A7}"/>
              </a:ext>
            </a:extLst>
          </p:cNvPr>
          <p:cNvSpPr txBox="1"/>
          <p:nvPr/>
        </p:nvSpPr>
        <p:spPr>
          <a:xfrm>
            <a:off x="3213806" y="2558431"/>
            <a:ext cx="3339394" cy="261610"/>
          </a:xfrm>
          <a:prstGeom prst="rect">
            <a:avLst/>
          </a:prstGeom>
          <a:noFill/>
        </p:spPr>
        <p:txBody>
          <a:bodyPr wrap="square" rtlCol="0">
            <a:spAutoFit/>
          </a:bodyPr>
          <a:lstStyle/>
          <a:p>
            <a:pPr algn="ctr"/>
            <a:r>
              <a:rPr lang="en-US" sz="1100" b="1" i="1" dirty="0">
                <a:solidFill>
                  <a:srgbClr val="465A65"/>
                </a:solidFill>
              </a:rPr>
              <a:t>CMS Outer Tracker PS-Module</a:t>
            </a:r>
            <a:endParaRPr lang="en-GB" sz="1100" i="1" dirty="0">
              <a:solidFill>
                <a:srgbClr val="465A65"/>
              </a:solidFill>
            </a:endParaRPr>
          </a:p>
        </p:txBody>
      </p:sp>
      <p:sp>
        <p:nvSpPr>
          <p:cNvPr id="9" name="Rectangle 8">
            <a:extLst>
              <a:ext uri="{FF2B5EF4-FFF2-40B4-BE49-F238E27FC236}">
                <a16:creationId xmlns:a16="http://schemas.microsoft.com/office/drawing/2014/main" id="{39BE0217-3B0D-5A48-AE38-9CFE50A96060}"/>
              </a:ext>
            </a:extLst>
          </p:cNvPr>
          <p:cNvSpPr/>
          <p:nvPr/>
        </p:nvSpPr>
        <p:spPr>
          <a:xfrm>
            <a:off x="5487857" y="1089409"/>
            <a:ext cx="2362281" cy="600164"/>
          </a:xfrm>
          <a:prstGeom prst="rect">
            <a:avLst/>
          </a:prstGeom>
        </p:spPr>
        <p:txBody>
          <a:bodyPr wrap="square">
            <a:spAutoFit/>
          </a:bodyPr>
          <a:lstStyle/>
          <a:p>
            <a:pPr lvl="1"/>
            <a:r>
              <a:rPr lang="en-US" sz="1100" b="1" dirty="0">
                <a:solidFill>
                  <a:schemeClr val="tx2"/>
                </a:solidFill>
              </a:rPr>
              <a:t>MPA</a:t>
            </a:r>
            <a:r>
              <a:rPr lang="en-US" sz="1100" dirty="0">
                <a:solidFill>
                  <a:schemeClr val="tx2"/>
                </a:solidFill>
              </a:rPr>
              <a:t>: Macro Pixel ASIC</a:t>
            </a:r>
          </a:p>
          <a:p>
            <a:pPr lvl="1"/>
            <a:r>
              <a:rPr lang="en-US" sz="1100" b="1" dirty="0">
                <a:solidFill>
                  <a:schemeClr val="tx2"/>
                </a:solidFill>
              </a:rPr>
              <a:t>SSA</a:t>
            </a:r>
            <a:r>
              <a:rPr lang="en-US" sz="1100" dirty="0">
                <a:solidFill>
                  <a:schemeClr val="tx2"/>
                </a:solidFill>
              </a:rPr>
              <a:t>: Short Strip ASIC</a:t>
            </a:r>
          </a:p>
          <a:p>
            <a:pPr lvl="1"/>
            <a:r>
              <a:rPr lang="en-US" sz="1100" b="1" dirty="0">
                <a:solidFill>
                  <a:schemeClr val="tx2"/>
                </a:solidFill>
              </a:rPr>
              <a:t>CIC</a:t>
            </a:r>
            <a:r>
              <a:rPr lang="en-US" sz="1100" dirty="0">
                <a:solidFill>
                  <a:schemeClr val="tx2"/>
                </a:solidFill>
              </a:rPr>
              <a:t>:  Concentrator ASIC</a:t>
            </a:r>
          </a:p>
        </p:txBody>
      </p:sp>
      <p:pic>
        <p:nvPicPr>
          <p:cNvPr id="8" name="Picture 7">
            <a:extLst>
              <a:ext uri="{FF2B5EF4-FFF2-40B4-BE49-F238E27FC236}">
                <a16:creationId xmlns:a16="http://schemas.microsoft.com/office/drawing/2014/main" id="{76A3C33A-BE27-C372-7056-662A5CFA465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46547" y="2786103"/>
            <a:ext cx="3974927" cy="1364525"/>
          </a:xfrm>
          <a:prstGeom prst="rect">
            <a:avLst/>
          </a:prstGeom>
        </p:spPr>
      </p:pic>
      <p:sp>
        <p:nvSpPr>
          <p:cNvPr id="11" name="Parallelogram 10">
            <a:extLst>
              <a:ext uri="{FF2B5EF4-FFF2-40B4-BE49-F238E27FC236}">
                <a16:creationId xmlns:a16="http://schemas.microsoft.com/office/drawing/2014/main" id="{1DBE67F4-27A8-1D17-E991-2CD914A356A0}"/>
              </a:ext>
            </a:extLst>
          </p:cNvPr>
          <p:cNvSpPr/>
          <p:nvPr/>
        </p:nvSpPr>
        <p:spPr>
          <a:xfrm>
            <a:off x="6030925" y="3785792"/>
            <a:ext cx="301383" cy="72008"/>
          </a:xfrm>
          <a:prstGeom prst="parallelogram">
            <a:avLst>
              <a:gd name="adj" fmla="val 39706"/>
            </a:avLst>
          </a:prstGeom>
          <a:solidFill>
            <a:srgbClr val="B2D4F6"/>
          </a:solidFill>
          <a:ln w="12700" cap="flat" cmpd="sng" algn="ctr">
            <a:noFill/>
            <a:prstDash val="solid"/>
            <a:round/>
            <a:headEnd type="none" w="med" len="med"/>
            <a:tailEnd type="none" w="med" len="me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a:ln>
                <a:noFill/>
              </a:ln>
              <a:solidFill>
                <a:prstClr val="black"/>
              </a:solidFill>
              <a:effectLst/>
              <a:uLnTx/>
              <a:uFillTx/>
              <a:ea typeface="+mn-ea"/>
              <a:cs typeface="+mn-cs"/>
            </a:endParaRPr>
          </a:p>
        </p:txBody>
      </p:sp>
      <p:cxnSp>
        <p:nvCxnSpPr>
          <p:cNvPr id="13" name="Straight Arrow Connector 12">
            <a:extLst>
              <a:ext uri="{FF2B5EF4-FFF2-40B4-BE49-F238E27FC236}">
                <a16:creationId xmlns:a16="http://schemas.microsoft.com/office/drawing/2014/main" id="{15B6C797-AF7B-72DD-D5E0-4F2DA4407870}"/>
              </a:ext>
            </a:extLst>
          </p:cNvPr>
          <p:cNvCxnSpPr/>
          <p:nvPr/>
        </p:nvCxnSpPr>
        <p:spPr>
          <a:xfrm flipH="1" flipV="1">
            <a:off x="5487857" y="3588562"/>
            <a:ext cx="1433617" cy="21711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7FBE733-6CF5-BE81-DEE3-613B61A50377}"/>
              </a:ext>
            </a:extLst>
          </p:cNvPr>
          <p:cNvCxnSpPr>
            <a:cxnSpLocks/>
            <a:endCxn id="11" idx="1"/>
          </p:cNvCxnSpPr>
          <p:nvPr/>
        </p:nvCxnSpPr>
        <p:spPr>
          <a:xfrm flipH="1">
            <a:off x="6195912" y="2883089"/>
            <a:ext cx="908054" cy="9027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3F2165B-825F-2F44-95E6-47994B40D086}"/>
              </a:ext>
            </a:extLst>
          </p:cNvPr>
          <p:cNvCxnSpPr>
            <a:cxnSpLocks/>
            <a:stCxn id="40" idx="1"/>
          </p:cNvCxnSpPr>
          <p:nvPr/>
        </p:nvCxnSpPr>
        <p:spPr>
          <a:xfrm flipH="1">
            <a:off x="6331363" y="1768363"/>
            <a:ext cx="2110223" cy="11845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9633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37BCF-2C1E-E55B-AE5F-734EB0AAE7FB}"/>
              </a:ext>
            </a:extLst>
          </p:cNvPr>
          <p:cNvSpPr>
            <a:spLocks noGrp="1"/>
          </p:cNvSpPr>
          <p:nvPr>
            <p:ph type="title"/>
          </p:nvPr>
        </p:nvSpPr>
        <p:spPr/>
        <p:txBody>
          <a:bodyPr/>
          <a:lstStyle/>
          <a:p>
            <a:r>
              <a:rPr lang="en-US" dirty="0"/>
              <a:t>MPA wafers</a:t>
            </a:r>
          </a:p>
        </p:txBody>
      </p:sp>
      <p:pic>
        <p:nvPicPr>
          <p:cNvPr id="8" name="Content Placeholder 7" descr="A group of people wearing white hazmats and masks&#10;&#10;AI-generated content may be incorrect.">
            <a:extLst>
              <a:ext uri="{FF2B5EF4-FFF2-40B4-BE49-F238E27FC236}">
                <a16:creationId xmlns:a16="http://schemas.microsoft.com/office/drawing/2014/main" id="{1C8C7CE3-AF8D-B8A6-AE68-A3D69B2033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8590" y="1177187"/>
            <a:ext cx="3817969" cy="2863477"/>
          </a:xfrm>
          <a:effectLst>
            <a:outerShdw blurRad="50800" dist="166071" dir="2700000" algn="tl" rotWithShape="0">
              <a:prstClr val="black">
                <a:alpha val="40000"/>
              </a:prstClr>
            </a:outerShdw>
          </a:effectLst>
        </p:spPr>
      </p:pic>
      <p:sp>
        <p:nvSpPr>
          <p:cNvPr id="4" name="Date Placeholder 3">
            <a:extLst>
              <a:ext uri="{FF2B5EF4-FFF2-40B4-BE49-F238E27FC236}">
                <a16:creationId xmlns:a16="http://schemas.microsoft.com/office/drawing/2014/main" id="{A1E5452C-6569-928A-C77D-AD1B8C0E78EC}"/>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D8A48050-5AC0-CA44-5C61-E4E8CAC7DE49}"/>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C6A4A79D-0F51-60C4-B217-E0D0E626A01D}"/>
              </a:ext>
            </a:extLst>
          </p:cNvPr>
          <p:cNvSpPr>
            <a:spLocks noGrp="1"/>
          </p:cNvSpPr>
          <p:nvPr>
            <p:ph type="sldNum" sz="quarter" idx="12"/>
          </p:nvPr>
        </p:nvSpPr>
        <p:spPr/>
        <p:txBody>
          <a:bodyPr/>
          <a:lstStyle/>
          <a:p>
            <a:pPr>
              <a:defRPr/>
            </a:pPr>
            <a:fld id="{392F6821-7E59-DB48-A2F8-258F6C867456}" type="slidenum">
              <a:rPr lang="el-GR" smtClean="0"/>
              <a:pPr>
                <a:defRPr/>
              </a:pPr>
              <a:t>28</a:t>
            </a:fld>
            <a:endParaRPr lang="el-GR"/>
          </a:p>
        </p:txBody>
      </p:sp>
      <p:pic>
        <p:nvPicPr>
          <p:cNvPr id="10" name="Picture 9" descr="A person in white hazmat suit and mask holding a plastic container&#10;&#10;AI-generated content may be incorrect.">
            <a:extLst>
              <a:ext uri="{FF2B5EF4-FFF2-40B4-BE49-F238E27FC236}">
                <a16:creationId xmlns:a16="http://schemas.microsoft.com/office/drawing/2014/main" id="{72577280-4152-FC3B-9E89-90B593FCA8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857" y="1160345"/>
            <a:ext cx="3840426" cy="2880320"/>
          </a:xfrm>
          <a:prstGeom prst="rect">
            <a:avLst/>
          </a:prstGeom>
          <a:effectLst>
            <a:outerShdw blurRad="50800" dist="166071" dir="2700000" algn="tl" rotWithShape="0">
              <a:prstClr val="black">
                <a:alpha val="40000"/>
              </a:prstClr>
            </a:outerShdw>
          </a:effectLst>
        </p:spPr>
      </p:pic>
      <p:pic>
        <p:nvPicPr>
          <p:cNvPr id="12" name="Picture 11" descr="A close-up of a machine&#10;&#10;AI-generated content may be incorrect.">
            <a:extLst>
              <a:ext uri="{FF2B5EF4-FFF2-40B4-BE49-F238E27FC236}">
                <a16:creationId xmlns:a16="http://schemas.microsoft.com/office/drawing/2014/main" id="{AEF21B39-9C4D-4F84-FF63-5E7E15492CB8}"/>
              </a:ext>
            </a:extLst>
          </p:cNvPr>
          <p:cNvPicPr>
            <a:picLocks noChangeAspect="1"/>
          </p:cNvPicPr>
          <p:nvPr/>
        </p:nvPicPr>
        <p:blipFill>
          <a:blip r:embed="rId4">
            <a:extLst>
              <a:ext uri="{28A0092B-C50C-407E-A947-70E740481C1C}">
                <a14:useLocalDpi xmlns:a14="http://schemas.microsoft.com/office/drawing/2010/main" val="0"/>
              </a:ext>
            </a:extLst>
          </a:blip>
          <a:srcRect t="5826" b="14848"/>
          <a:stretch/>
        </p:blipFill>
        <p:spPr>
          <a:xfrm>
            <a:off x="425857" y="4210054"/>
            <a:ext cx="3322713" cy="1976844"/>
          </a:xfrm>
          <a:prstGeom prst="rect">
            <a:avLst/>
          </a:prstGeom>
          <a:effectLst>
            <a:outerShdw blurRad="50800" dist="166071" dir="2700000" algn="tl" rotWithShape="0">
              <a:prstClr val="black">
                <a:alpha val="40000"/>
              </a:prstClr>
            </a:outerShdw>
          </a:effectLst>
        </p:spPr>
      </p:pic>
      <p:pic>
        <p:nvPicPr>
          <p:cNvPr id="16" name="Picture 15" descr="A computer screen shot of a computer&#10;&#10;AI-generated content may be incorrect.">
            <a:extLst>
              <a:ext uri="{FF2B5EF4-FFF2-40B4-BE49-F238E27FC236}">
                <a16:creationId xmlns:a16="http://schemas.microsoft.com/office/drawing/2014/main" id="{CE44969C-DD13-F0DE-B2F6-D9D45A35C605}"/>
              </a:ext>
            </a:extLst>
          </p:cNvPr>
          <p:cNvPicPr>
            <a:picLocks noChangeAspect="1"/>
          </p:cNvPicPr>
          <p:nvPr/>
        </p:nvPicPr>
        <p:blipFill>
          <a:blip r:embed="rId5">
            <a:extLst>
              <a:ext uri="{28A0092B-C50C-407E-A947-70E740481C1C}">
                <a14:useLocalDpi xmlns:a14="http://schemas.microsoft.com/office/drawing/2010/main" val="0"/>
              </a:ext>
            </a:extLst>
          </a:blip>
          <a:srcRect t="14181" b="8119"/>
          <a:stretch/>
        </p:blipFill>
        <p:spPr>
          <a:xfrm>
            <a:off x="4572000" y="4223835"/>
            <a:ext cx="3392512" cy="1976347"/>
          </a:xfrm>
          <a:prstGeom prst="rect">
            <a:avLst/>
          </a:prstGeom>
          <a:effectLst>
            <a:outerShdw blurRad="50800" dist="166071" dir="2700000" algn="tl" rotWithShape="0">
              <a:prstClr val="black">
                <a:alpha val="40000"/>
              </a:prstClr>
            </a:outerShdw>
          </a:effectLst>
        </p:spPr>
      </p:pic>
    </p:spTree>
    <p:extLst>
      <p:ext uri="{BB962C8B-B14F-4D97-AF65-F5344CB8AC3E}">
        <p14:creationId xmlns:p14="http://schemas.microsoft.com/office/powerpoint/2010/main" val="3829481707"/>
      </p:ext>
    </p:extLst>
  </p:cSld>
  <p:clrMapOvr>
    <a:masterClrMapping/>
  </p:clrMapOvr>
  <p:transition>
    <p:pull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83204-3B5B-97DF-6EA2-9134425D2A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D7B89A-4F69-A4A8-F192-9767E5A31BBF}"/>
              </a:ext>
            </a:extLst>
          </p:cNvPr>
          <p:cNvSpPr>
            <a:spLocks noGrp="1"/>
          </p:cNvSpPr>
          <p:nvPr>
            <p:ph type="title"/>
          </p:nvPr>
        </p:nvSpPr>
        <p:spPr/>
        <p:txBody>
          <a:bodyPr/>
          <a:lstStyle/>
          <a:p>
            <a:r>
              <a:rPr lang="en-US" dirty="0"/>
              <a:t>MPA </a:t>
            </a:r>
            <a:r>
              <a:rPr lang="en-FR"/>
              <a:t>ASIC</a:t>
            </a:r>
            <a:r>
              <a:rPr lang="en-US" dirty="0"/>
              <a:t> wafer probe test</a:t>
            </a:r>
            <a:endParaRPr lang="en-FR" dirty="0"/>
          </a:p>
        </p:txBody>
      </p:sp>
      <p:sp>
        <p:nvSpPr>
          <p:cNvPr id="4" name="Date Placeholder 3">
            <a:extLst>
              <a:ext uri="{FF2B5EF4-FFF2-40B4-BE49-F238E27FC236}">
                <a16:creationId xmlns:a16="http://schemas.microsoft.com/office/drawing/2014/main" id="{5518BEBB-97CC-F17A-3674-15A179BFCB52}"/>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4D1F7867-D1C2-C523-DB0F-5F5F678B4A26}"/>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467821E4-83CC-27DC-3AE2-89CAE4ED0B8C}"/>
              </a:ext>
            </a:extLst>
          </p:cNvPr>
          <p:cNvSpPr>
            <a:spLocks noGrp="1"/>
          </p:cNvSpPr>
          <p:nvPr>
            <p:ph type="sldNum" sz="quarter" idx="12"/>
          </p:nvPr>
        </p:nvSpPr>
        <p:spPr/>
        <p:txBody>
          <a:bodyPr/>
          <a:lstStyle/>
          <a:p>
            <a:pPr>
              <a:defRPr/>
            </a:pPr>
            <a:fld id="{8FFE3219-93F8-3341-94BA-40DFB9BA6311}" type="slidenum">
              <a:rPr lang="el-GR" smtClean="0"/>
              <a:pPr>
                <a:defRPr/>
              </a:pPr>
              <a:t>29</a:t>
            </a:fld>
            <a:endParaRPr lang="el-GR"/>
          </a:p>
        </p:txBody>
      </p:sp>
      <p:pic>
        <p:nvPicPr>
          <p:cNvPr id="8" name="Picture 7">
            <a:extLst>
              <a:ext uri="{FF2B5EF4-FFF2-40B4-BE49-F238E27FC236}">
                <a16:creationId xmlns:a16="http://schemas.microsoft.com/office/drawing/2014/main" id="{E984643A-D1C1-8882-375B-08906242793C}"/>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44278" y="4045598"/>
            <a:ext cx="2376088" cy="2026318"/>
          </a:xfrm>
          <a:prstGeom prst="rect">
            <a:avLst/>
          </a:prstGeom>
          <a:effectLst>
            <a:outerShdw blurRad="50800" dist="161277" dir="2700000" algn="tl" rotWithShape="0">
              <a:prstClr val="black">
                <a:alpha val="40000"/>
              </a:prstClr>
            </a:outerShdw>
          </a:effectLst>
        </p:spPr>
      </p:pic>
      <p:pic>
        <p:nvPicPr>
          <p:cNvPr id="9" name="Picture 8">
            <a:extLst>
              <a:ext uri="{FF2B5EF4-FFF2-40B4-BE49-F238E27FC236}">
                <a16:creationId xmlns:a16="http://schemas.microsoft.com/office/drawing/2014/main" id="{E173BF2B-89B8-CDA2-5DCB-E6C575DD2CFD}"/>
              </a:ext>
            </a:extLst>
          </p:cNvPr>
          <p:cNvPicPr>
            <a:picLocks noChangeAspect="1"/>
          </p:cNvPicPr>
          <p:nvPr/>
        </p:nvPicPr>
        <p:blipFill>
          <a:blip r:embed="rId3"/>
          <a:stretch>
            <a:fillRect/>
          </a:stretch>
        </p:blipFill>
        <p:spPr>
          <a:xfrm>
            <a:off x="3122829" y="4045596"/>
            <a:ext cx="2629976" cy="2021292"/>
          </a:xfrm>
          <a:prstGeom prst="rect">
            <a:avLst/>
          </a:prstGeom>
          <a:effectLst>
            <a:outerShdw blurRad="50800" dist="161277" dir="2700000" algn="tl" rotWithShape="0">
              <a:prstClr val="black">
                <a:alpha val="40000"/>
              </a:prstClr>
            </a:outerShdw>
          </a:effectLst>
        </p:spPr>
      </p:pic>
      <p:pic>
        <p:nvPicPr>
          <p:cNvPr id="14" name="Picture 13" descr="A green circuit board with a white label&#10;&#10;Description automatically generated with low confidence">
            <a:extLst>
              <a:ext uri="{FF2B5EF4-FFF2-40B4-BE49-F238E27FC236}">
                <a16:creationId xmlns:a16="http://schemas.microsoft.com/office/drawing/2014/main" id="{82D0A189-254E-2E89-9B62-5385C2138B6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16866" y="4045597"/>
            <a:ext cx="2695055" cy="2021291"/>
          </a:xfrm>
          <a:prstGeom prst="rect">
            <a:avLst/>
          </a:prstGeom>
          <a:effectLst>
            <a:outerShdw blurRad="50800" dist="161277" dir="2700000" algn="tl" rotWithShape="0">
              <a:prstClr val="black">
                <a:alpha val="40000"/>
              </a:prstClr>
            </a:outerShdw>
          </a:effectLst>
        </p:spPr>
      </p:pic>
      <p:pic>
        <p:nvPicPr>
          <p:cNvPr id="3" name="Picture 2">
            <a:extLst>
              <a:ext uri="{FF2B5EF4-FFF2-40B4-BE49-F238E27FC236}">
                <a16:creationId xmlns:a16="http://schemas.microsoft.com/office/drawing/2014/main" id="{123F8792-B84E-F685-87DA-A8D80F1CBCCA}"/>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544278" y="1123429"/>
            <a:ext cx="3544192" cy="2658144"/>
          </a:xfrm>
          <a:prstGeom prst="rect">
            <a:avLst/>
          </a:prstGeom>
          <a:effectLst>
            <a:outerShdw blurRad="50800" dist="161277" dir="2700000" algn="tl" rotWithShape="0">
              <a:prstClr val="black">
                <a:alpha val="40000"/>
              </a:prstClr>
            </a:outerShdw>
          </a:effectLst>
        </p:spPr>
      </p:pic>
      <p:pic>
        <p:nvPicPr>
          <p:cNvPr id="10" name="Picture 9">
            <a:extLst>
              <a:ext uri="{FF2B5EF4-FFF2-40B4-BE49-F238E27FC236}">
                <a16:creationId xmlns:a16="http://schemas.microsoft.com/office/drawing/2014/main" id="{E99C8A61-659E-125E-0317-F324D957D0BE}"/>
              </a:ext>
            </a:extLst>
          </p:cNvPr>
          <p:cNvPicPr>
            <a:picLocks noChangeAspect="1"/>
          </p:cNvPicPr>
          <p:nvPr/>
        </p:nvPicPr>
        <p:blipFill>
          <a:blip r:embed="rId7"/>
          <a:stretch>
            <a:fillRect/>
          </a:stretch>
        </p:blipFill>
        <p:spPr>
          <a:xfrm>
            <a:off x="4786313" y="996766"/>
            <a:ext cx="3544192" cy="2838177"/>
          </a:xfrm>
          <a:prstGeom prst="rect">
            <a:avLst/>
          </a:prstGeom>
          <a:effectLst>
            <a:outerShdw blurRad="50800" dist="161277" dir="2700000" algn="tl" rotWithShape="0">
              <a:prstClr val="black">
                <a:alpha val="40000"/>
              </a:prstClr>
            </a:outerShdw>
          </a:effectLst>
        </p:spPr>
      </p:pic>
      <p:sp>
        <p:nvSpPr>
          <p:cNvPr id="15" name="TextBox 14">
            <a:extLst>
              <a:ext uri="{FF2B5EF4-FFF2-40B4-BE49-F238E27FC236}">
                <a16:creationId xmlns:a16="http://schemas.microsoft.com/office/drawing/2014/main" id="{02550AC6-C53E-B14A-E3C7-910FCB16579C}"/>
              </a:ext>
            </a:extLst>
          </p:cNvPr>
          <p:cNvSpPr txBox="1"/>
          <p:nvPr/>
        </p:nvSpPr>
        <p:spPr>
          <a:xfrm>
            <a:off x="6516216" y="2636912"/>
            <a:ext cx="1981076" cy="461665"/>
          </a:xfrm>
          <a:prstGeom prst="rect">
            <a:avLst/>
          </a:prstGeom>
          <a:noFill/>
        </p:spPr>
        <p:txBody>
          <a:bodyPr wrap="square" rtlCol="0">
            <a:spAutoFit/>
          </a:bodyPr>
          <a:lstStyle/>
          <a:p>
            <a:r>
              <a:rPr lang="en-US" sz="1200" dirty="0">
                <a:solidFill>
                  <a:schemeClr val="tx2"/>
                </a:solidFill>
              </a:rPr>
              <a:t>MPA ASIC</a:t>
            </a:r>
          </a:p>
          <a:p>
            <a:r>
              <a:rPr lang="en-US" sz="1200" dirty="0">
                <a:solidFill>
                  <a:schemeClr val="tx2"/>
                </a:solidFill>
              </a:rPr>
              <a:t>Production 1,000 wafers</a:t>
            </a:r>
          </a:p>
        </p:txBody>
      </p:sp>
    </p:spTree>
    <p:extLst>
      <p:ext uri="{BB962C8B-B14F-4D97-AF65-F5344CB8AC3E}">
        <p14:creationId xmlns:p14="http://schemas.microsoft.com/office/powerpoint/2010/main" val="365713966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88" y="188913"/>
            <a:ext cx="8107808" cy="719137"/>
          </a:xfrm>
        </p:spPr>
        <p:txBody>
          <a:bodyPr/>
          <a:lstStyle/>
          <a:p>
            <a:r>
              <a:rPr lang="el-GR"/>
              <a:t>Μέθοδοι της Σωματιδιακής Φυσικής</a:t>
            </a:r>
            <a:endParaRPr lang="en-US" dirty="0"/>
          </a:p>
        </p:txBody>
      </p:sp>
      <p:sp>
        <p:nvSpPr>
          <p:cNvPr id="4" name="Date Placeholder 3"/>
          <p:cNvSpPr>
            <a:spLocks noGrp="1"/>
          </p:cNvSpPr>
          <p:nvPr>
            <p:ph type="dt" sz="half" idx="10"/>
          </p:nvPr>
        </p:nvSpPr>
        <p:spPr/>
        <p:txBody>
          <a:bodyPr/>
          <a:lstStyle/>
          <a:p>
            <a:pPr>
              <a:defRPr/>
            </a:pPr>
            <a:r>
              <a:rPr lang="en-US"/>
              <a:t>05/04/2025</a:t>
            </a:r>
            <a:endParaRPr lang="el-GR"/>
          </a:p>
        </p:txBody>
      </p:sp>
      <p:sp>
        <p:nvSpPr>
          <p:cNvPr id="5" name="Footer Placeholder 4"/>
          <p:cNvSpPr>
            <a:spLocks noGrp="1"/>
          </p:cNvSpPr>
          <p:nvPr>
            <p:ph type="ftr" sz="quarter" idx="11"/>
          </p:nvPr>
        </p:nvSpPr>
        <p:spPr/>
        <p:txBody>
          <a:bodyPr/>
          <a:lstStyle/>
          <a:p>
            <a:pPr>
              <a:defRPr/>
            </a:pPr>
            <a:r>
              <a:rPr lang="en-US"/>
              <a:t>Kostas.Kloukinas@cern.ch</a:t>
            </a:r>
            <a:endParaRPr lang="el-GR"/>
          </a:p>
        </p:txBody>
      </p:sp>
      <p:sp>
        <p:nvSpPr>
          <p:cNvPr id="6" name="Slide Number Placeholder 5"/>
          <p:cNvSpPr>
            <a:spLocks noGrp="1"/>
          </p:cNvSpPr>
          <p:nvPr>
            <p:ph type="sldNum" sz="quarter" idx="12"/>
          </p:nvPr>
        </p:nvSpPr>
        <p:spPr/>
        <p:txBody>
          <a:bodyPr/>
          <a:lstStyle/>
          <a:p>
            <a:pPr>
              <a:defRPr/>
            </a:pPr>
            <a:fld id="{392F6821-7E59-DB48-A2F8-258F6C867456}" type="slidenum">
              <a:rPr lang="el-GR" smtClean="0"/>
              <a:pPr>
                <a:defRPr/>
              </a:pPr>
              <a:t>3</a:t>
            </a:fld>
            <a:endParaRPr lang="el-GR"/>
          </a:p>
        </p:txBody>
      </p:sp>
      <p:pic>
        <p:nvPicPr>
          <p:cNvPr id="7" name="Content Placeholder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46856" y="966192"/>
            <a:ext cx="8229600" cy="4191000"/>
          </a:xfrm>
        </p:spPr>
      </p:pic>
      <p:sp>
        <p:nvSpPr>
          <p:cNvPr id="8" name="Content Placeholder 2"/>
          <p:cNvSpPr txBox="1">
            <a:spLocks/>
          </p:cNvSpPr>
          <p:nvPr/>
        </p:nvSpPr>
        <p:spPr bwMode="auto">
          <a:xfrm>
            <a:off x="446856" y="4886151"/>
            <a:ext cx="8229600" cy="12071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charset="2"/>
              <a:buChar char="n"/>
              <a:defRPr sz="3000">
                <a:solidFill>
                  <a:srgbClr val="003366"/>
                </a:solidFill>
                <a:latin typeface="+mn-lt"/>
                <a:ea typeface="ＭＳ Ｐゴシック" pitchFamily="-109" charset="-128"/>
                <a:cs typeface="ＭＳ Ｐゴシック" pitchFamily="-109" charset="-128"/>
              </a:defRPr>
            </a:lvl1pPr>
            <a:lvl2pPr marL="669925" indent="-325438" algn="l" rtl="0" eaLnBrk="0" fontAlgn="base" hangingPunct="0">
              <a:spcBef>
                <a:spcPct val="20000"/>
              </a:spcBef>
              <a:spcAft>
                <a:spcPct val="0"/>
              </a:spcAft>
              <a:buClr>
                <a:schemeClr val="accent2"/>
              </a:buClr>
              <a:buSzPct val="60000"/>
              <a:buFont typeface="Wingdings" charset="2"/>
              <a:buChar char="q"/>
              <a:defRPr sz="2600">
                <a:solidFill>
                  <a:srgbClr val="003366"/>
                </a:solidFill>
                <a:latin typeface="+mn-lt"/>
                <a:ea typeface="ＭＳ Ｐゴシック" pitchFamily="-109" charset="-128"/>
              </a:defRPr>
            </a:lvl2pPr>
            <a:lvl3pPr marL="1022350" indent="-350838" algn="l" rtl="0" eaLnBrk="0" fontAlgn="base" hangingPunct="0">
              <a:spcBef>
                <a:spcPct val="20000"/>
              </a:spcBef>
              <a:spcAft>
                <a:spcPct val="0"/>
              </a:spcAft>
              <a:buClr>
                <a:schemeClr val="accent1"/>
              </a:buClr>
              <a:buSzPct val="65000"/>
              <a:buFont typeface="Wingdings" charset="2"/>
              <a:buChar char="n"/>
              <a:defRPr sz="2200">
                <a:solidFill>
                  <a:srgbClr val="003366"/>
                </a:solidFill>
                <a:latin typeface="+mn-lt"/>
                <a:ea typeface="ＭＳ Ｐゴシック" pitchFamily="-109" charset="-128"/>
              </a:defRPr>
            </a:lvl3pPr>
            <a:lvl4pPr marL="1339850" indent="-315913" algn="l" rtl="0" eaLnBrk="0" fontAlgn="base" hangingPunct="0">
              <a:spcBef>
                <a:spcPct val="20000"/>
              </a:spcBef>
              <a:spcAft>
                <a:spcPct val="0"/>
              </a:spcAft>
              <a:buClr>
                <a:schemeClr val="accent2"/>
              </a:buClr>
              <a:buSzPct val="70000"/>
              <a:buFont typeface="Wingdings" charset="2"/>
              <a:buChar char="q"/>
              <a:defRPr sz="2000">
                <a:solidFill>
                  <a:srgbClr val="003366"/>
                </a:solidFill>
                <a:latin typeface="+mn-lt"/>
                <a:ea typeface="ＭＳ Ｐゴシック" pitchFamily="-109" charset="-128"/>
              </a:defRPr>
            </a:lvl4pPr>
            <a:lvl5pPr marL="1681163" indent="-339725" algn="l" rtl="0" eaLnBrk="0" fontAlgn="base" hangingPunct="0">
              <a:spcBef>
                <a:spcPct val="20000"/>
              </a:spcBef>
              <a:spcAft>
                <a:spcPct val="0"/>
              </a:spcAft>
              <a:buClr>
                <a:schemeClr val="accent1"/>
              </a:buClr>
              <a:buSzPct val="75000"/>
              <a:buFont typeface="Wingdings" charset="2"/>
              <a:buChar char="§"/>
              <a:defRPr sz="2000">
                <a:solidFill>
                  <a:srgbClr val="003366"/>
                </a:solidFill>
                <a:latin typeface="+mn-lt"/>
                <a:ea typeface="ＭＳ Ｐゴシック" pitchFamily="-109"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9pPr>
          </a:lstStyle>
          <a:p>
            <a:r>
              <a:rPr lang="el-GR" sz="1600" kern="0" dirty="0"/>
              <a:t>Τα Σωματίδια συγκρούονται με ταχύτητες παραπλήσιες με αυτή του φωτός με αποτέλεσμα την παραγωγή νέων σωματιδίων</a:t>
            </a:r>
            <a:br>
              <a:rPr lang="el-GR" sz="1600" kern="0" dirty="0"/>
            </a:br>
            <a:endParaRPr lang="el-GR" sz="1600" kern="0" dirty="0"/>
          </a:p>
          <a:p>
            <a:r>
              <a:rPr lang="el-GR" sz="1600" kern="0" dirty="0"/>
              <a:t>Τα νέα σωματίδια περνούν μέσα από το χώρο των ανιχνευτών των πειραμάτων και παράγουν ηλεκτρικά σήματα</a:t>
            </a:r>
            <a:r>
              <a:rPr lang="en-US" sz="1600" kern="0" dirty="0"/>
              <a:t> </a:t>
            </a:r>
            <a:endParaRPr lang="el-GR" sz="1600" kern="0" dirty="0"/>
          </a:p>
        </p:txBody>
      </p:sp>
    </p:spTree>
    <p:extLst>
      <p:ext uri="{BB962C8B-B14F-4D97-AF65-F5344CB8AC3E}">
        <p14:creationId xmlns:p14="http://schemas.microsoft.com/office/powerpoint/2010/main" val="517905536"/>
      </p:ext>
    </p:extLst>
  </p:cSld>
  <p:clrMapOvr>
    <a:masterClrMapping/>
  </p:clrMapOvr>
  <p:transition>
    <p:pull di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EF10C-1B4C-0339-5AB5-0B10EED1E84D}"/>
              </a:ext>
            </a:extLst>
          </p:cNvPr>
          <p:cNvSpPr>
            <a:spLocks noGrp="1"/>
          </p:cNvSpPr>
          <p:nvPr>
            <p:ph type="title"/>
          </p:nvPr>
        </p:nvSpPr>
        <p:spPr/>
        <p:txBody>
          <a:bodyPr/>
          <a:lstStyle/>
          <a:p>
            <a:r>
              <a:rPr lang="en-US" dirty="0"/>
              <a:t>PS module assembly</a:t>
            </a:r>
          </a:p>
        </p:txBody>
      </p:sp>
      <p:pic>
        <p:nvPicPr>
          <p:cNvPr id="7" name="Content Placeholder 6">
            <a:extLst>
              <a:ext uri="{FF2B5EF4-FFF2-40B4-BE49-F238E27FC236}">
                <a16:creationId xmlns:a16="http://schemas.microsoft.com/office/drawing/2014/main" id="{47013067-6740-EEB3-4768-7D7CFE172F9C}"/>
              </a:ext>
            </a:extLst>
          </p:cNvPr>
          <p:cNvPicPr>
            <a:picLocks noGrp="1" noChangeAspect="1"/>
          </p:cNvPicPr>
          <p:nvPr>
            <p:ph idx="1"/>
          </p:nvPr>
        </p:nvPicPr>
        <p:blipFill>
          <a:blip r:embed="rId2"/>
          <a:stretch>
            <a:fillRect/>
          </a:stretch>
        </p:blipFill>
        <p:spPr>
          <a:xfrm>
            <a:off x="426778" y="1038400"/>
            <a:ext cx="3242467" cy="5216350"/>
          </a:xfrm>
        </p:spPr>
      </p:pic>
      <p:sp>
        <p:nvSpPr>
          <p:cNvPr id="4" name="Date Placeholder 3">
            <a:extLst>
              <a:ext uri="{FF2B5EF4-FFF2-40B4-BE49-F238E27FC236}">
                <a16:creationId xmlns:a16="http://schemas.microsoft.com/office/drawing/2014/main" id="{42E051E9-480B-0010-E4F1-DA66E865E3E3}"/>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6DBBAFFF-901B-AFDF-2BBB-21B36100079D}"/>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F69B7D0C-E201-E4E6-9784-AEB13CF9AF5C}"/>
              </a:ext>
            </a:extLst>
          </p:cNvPr>
          <p:cNvSpPr>
            <a:spLocks noGrp="1"/>
          </p:cNvSpPr>
          <p:nvPr>
            <p:ph type="sldNum" sz="quarter" idx="12"/>
          </p:nvPr>
        </p:nvSpPr>
        <p:spPr/>
        <p:txBody>
          <a:bodyPr/>
          <a:lstStyle/>
          <a:p>
            <a:pPr>
              <a:defRPr/>
            </a:pPr>
            <a:fld id="{392F6821-7E59-DB48-A2F8-258F6C867456}" type="slidenum">
              <a:rPr lang="el-GR" smtClean="0"/>
              <a:pPr>
                <a:defRPr/>
              </a:pPr>
              <a:t>30</a:t>
            </a:fld>
            <a:endParaRPr lang="el-GR"/>
          </a:p>
        </p:txBody>
      </p:sp>
      <p:pic>
        <p:nvPicPr>
          <p:cNvPr id="8" name="Picture 7" descr="A collage of several different machines&#10;&#10;AI-generated content may be incorrect.">
            <a:extLst>
              <a:ext uri="{FF2B5EF4-FFF2-40B4-BE49-F238E27FC236}">
                <a16:creationId xmlns:a16="http://schemas.microsoft.com/office/drawing/2014/main" id="{C12EA512-3103-468B-6D4A-4310FF5BEE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9442" y="3068960"/>
            <a:ext cx="4464496" cy="3110354"/>
          </a:xfrm>
          <a:prstGeom prst="rect">
            <a:avLst/>
          </a:prstGeom>
        </p:spPr>
      </p:pic>
      <p:sp>
        <p:nvSpPr>
          <p:cNvPr id="3" name="TextBox 2">
            <a:extLst>
              <a:ext uri="{FF2B5EF4-FFF2-40B4-BE49-F238E27FC236}">
                <a16:creationId xmlns:a16="http://schemas.microsoft.com/office/drawing/2014/main" id="{4BF29552-5066-7B03-071D-F61DCD2EE392}"/>
              </a:ext>
            </a:extLst>
          </p:cNvPr>
          <p:cNvSpPr txBox="1"/>
          <p:nvPr/>
        </p:nvSpPr>
        <p:spPr>
          <a:xfrm>
            <a:off x="5813496" y="1189872"/>
            <a:ext cx="2063680" cy="646331"/>
          </a:xfrm>
          <a:prstGeom prst="rect">
            <a:avLst/>
          </a:prstGeom>
          <a:noFill/>
        </p:spPr>
        <p:txBody>
          <a:bodyPr wrap="square" rtlCol="0">
            <a:spAutoFit/>
          </a:bodyPr>
          <a:lstStyle/>
          <a:p>
            <a:r>
              <a:rPr lang="en-US" sz="1200" dirty="0">
                <a:solidFill>
                  <a:srgbClr val="4D5865"/>
                </a:solidFill>
              </a:rPr>
              <a:t>13 296 Modules</a:t>
            </a:r>
          </a:p>
          <a:p>
            <a:r>
              <a:rPr lang="en-US" sz="1200" b="1" dirty="0">
                <a:solidFill>
                  <a:srgbClr val="4D5865"/>
                </a:solidFill>
              </a:rPr>
              <a:t>44 </a:t>
            </a:r>
            <a:r>
              <a:rPr lang="en-US" sz="1200" b="1" dirty="0" err="1">
                <a:solidFill>
                  <a:srgbClr val="4D5865"/>
                </a:solidFill>
              </a:rPr>
              <a:t>Mstrips</a:t>
            </a:r>
            <a:r>
              <a:rPr lang="en-US" sz="1200" b="1" dirty="0">
                <a:solidFill>
                  <a:srgbClr val="4D5865"/>
                </a:solidFill>
              </a:rPr>
              <a:t> + 174 </a:t>
            </a:r>
            <a:r>
              <a:rPr lang="en-US" sz="1200" b="1" dirty="0" err="1">
                <a:solidFill>
                  <a:srgbClr val="4D5865"/>
                </a:solidFill>
              </a:rPr>
              <a:t>Mpixels</a:t>
            </a:r>
            <a:endParaRPr lang="en-US" sz="1200" b="1" dirty="0">
              <a:solidFill>
                <a:srgbClr val="4D5865"/>
              </a:solidFill>
            </a:endParaRPr>
          </a:p>
          <a:p>
            <a:r>
              <a:rPr lang="en-US" sz="1200" dirty="0">
                <a:solidFill>
                  <a:srgbClr val="4D5865"/>
                </a:solidFill>
                <a:cs typeface="Calibri" panose="020F0502020204030204" pitchFamily="34" charset="0"/>
              </a:rPr>
              <a:t>200m</a:t>
            </a:r>
            <a:r>
              <a:rPr lang="en-US" sz="1200" baseline="30000" dirty="0">
                <a:solidFill>
                  <a:srgbClr val="4D5865"/>
                </a:solidFill>
                <a:cs typeface="Calibri" panose="020F0502020204030204" pitchFamily="34" charset="0"/>
              </a:rPr>
              <a:t>2</a:t>
            </a:r>
            <a:r>
              <a:rPr lang="fr-CH" sz="1200" baseline="30000" dirty="0">
                <a:solidFill>
                  <a:srgbClr val="4D5865"/>
                </a:solidFill>
              </a:rPr>
              <a:t>  </a:t>
            </a:r>
            <a:r>
              <a:rPr lang="en-US" sz="1200" dirty="0">
                <a:solidFill>
                  <a:srgbClr val="4D5865"/>
                </a:solidFill>
              </a:rPr>
              <a:t>of silicon area </a:t>
            </a:r>
            <a:endParaRPr lang="fr-CH" sz="1200" dirty="0">
              <a:solidFill>
                <a:srgbClr val="4D5865"/>
              </a:solidFill>
            </a:endParaRPr>
          </a:p>
        </p:txBody>
      </p:sp>
      <p:pic>
        <p:nvPicPr>
          <p:cNvPr id="9" name="Content Placeholder 4">
            <a:extLst>
              <a:ext uri="{FF2B5EF4-FFF2-40B4-BE49-F238E27FC236}">
                <a16:creationId xmlns:a16="http://schemas.microsoft.com/office/drawing/2014/main" id="{B833FA09-A3E8-E041-4055-84FA8BAABBB5}"/>
              </a:ext>
            </a:extLst>
          </p:cNvPr>
          <p:cNvPicPr>
            <a:picLocks noChangeAspect="1"/>
          </p:cNvPicPr>
          <p:nvPr/>
        </p:nvPicPr>
        <p:blipFill>
          <a:blip r:embed="rId4">
            <a:clrChange>
              <a:clrFrom>
                <a:srgbClr val="000000">
                  <a:alpha val="0"/>
                </a:srgbClr>
              </a:clrFrom>
              <a:clrTo>
                <a:srgbClr val="000000">
                  <a:alpha val="0"/>
                </a:srgbClr>
              </a:clrTo>
            </a:clrChange>
            <a:lum bright="-5000"/>
          </a:blip>
          <a:stretch>
            <a:fillRect/>
          </a:stretch>
        </p:blipFill>
        <p:spPr>
          <a:xfrm>
            <a:off x="5652120" y="1910765"/>
            <a:ext cx="2063681" cy="1129693"/>
          </a:xfrm>
          <a:prstGeom prst="rect">
            <a:avLst/>
          </a:prstGeom>
          <a:noFill/>
        </p:spPr>
      </p:pic>
      <p:sp>
        <p:nvSpPr>
          <p:cNvPr id="11" name="Oval 10">
            <a:extLst>
              <a:ext uri="{FF2B5EF4-FFF2-40B4-BE49-F238E27FC236}">
                <a16:creationId xmlns:a16="http://schemas.microsoft.com/office/drawing/2014/main" id="{64773775-F0D2-3CA8-81EE-5DEBDBF2D72B}"/>
              </a:ext>
            </a:extLst>
          </p:cNvPr>
          <p:cNvSpPr/>
          <p:nvPr/>
        </p:nvSpPr>
        <p:spPr>
          <a:xfrm>
            <a:off x="5419921" y="1083527"/>
            <a:ext cx="2559959" cy="857773"/>
          </a:xfrm>
          <a:prstGeom prst="ellipse">
            <a:avLst/>
          </a:prstGeom>
          <a:noFill/>
          <a:ln w="31750"/>
          <a:effectLst>
            <a:outerShdw blurRad="50800" dist="6746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FR"/>
          </a:p>
        </p:txBody>
      </p:sp>
    </p:spTree>
    <p:extLst>
      <p:ext uri="{BB962C8B-B14F-4D97-AF65-F5344CB8AC3E}">
        <p14:creationId xmlns:p14="http://schemas.microsoft.com/office/powerpoint/2010/main" val="544866337"/>
      </p:ext>
    </p:extLst>
  </p:cSld>
  <p:clrMapOvr>
    <a:masterClrMapping/>
  </p:clrMapOvr>
  <p:transition>
    <p:pull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88" y="188913"/>
            <a:ext cx="7891784" cy="719137"/>
          </a:xfrm>
        </p:spPr>
        <p:txBody>
          <a:bodyPr/>
          <a:lstStyle/>
          <a:p>
            <a:r>
              <a:rPr lang="el-GR" dirty="0"/>
              <a:t>Σχεδίαση για τα πειράματα Φυσικής</a:t>
            </a:r>
            <a:endParaRPr lang="en-US" dirty="0"/>
          </a:p>
        </p:txBody>
      </p:sp>
      <p:sp>
        <p:nvSpPr>
          <p:cNvPr id="4" name="Date Placeholder 3"/>
          <p:cNvSpPr>
            <a:spLocks noGrp="1"/>
          </p:cNvSpPr>
          <p:nvPr>
            <p:ph type="dt" sz="half" idx="10"/>
          </p:nvPr>
        </p:nvSpPr>
        <p:spPr/>
        <p:txBody>
          <a:bodyPr/>
          <a:lstStyle/>
          <a:p>
            <a:pPr>
              <a:defRPr/>
            </a:pPr>
            <a:r>
              <a:rPr lang="en-US"/>
              <a:t>05/04/2025</a:t>
            </a:r>
            <a:endParaRPr lang="el-GR"/>
          </a:p>
        </p:txBody>
      </p:sp>
      <p:sp>
        <p:nvSpPr>
          <p:cNvPr id="5" name="Footer Placeholder 4"/>
          <p:cNvSpPr>
            <a:spLocks noGrp="1"/>
          </p:cNvSpPr>
          <p:nvPr>
            <p:ph type="ftr" sz="quarter" idx="11"/>
          </p:nvPr>
        </p:nvSpPr>
        <p:spPr/>
        <p:txBody>
          <a:bodyPr/>
          <a:lstStyle/>
          <a:p>
            <a:pPr>
              <a:defRPr/>
            </a:pPr>
            <a:r>
              <a:rPr lang="en-US"/>
              <a:t>Kostas.Kloukinas@cern.ch</a:t>
            </a:r>
            <a:endParaRPr lang="el-GR"/>
          </a:p>
        </p:txBody>
      </p:sp>
      <p:sp>
        <p:nvSpPr>
          <p:cNvPr id="6" name="Slide Number Placeholder 5"/>
          <p:cNvSpPr>
            <a:spLocks noGrp="1"/>
          </p:cNvSpPr>
          <p:nvPr>
            <p:ph type="sldNum" sz="quarter" idx="12"/>
          </p:nvPr>
        </p:nvSpPr>
        <p:spPr/>
        <p:txBody>
          <a:bodyPr/>
          <a:lstStyle/>
          <a:p>
            <a:pPr>
              <a:defRPr/>
            </a:pPr>
            <a:fld id="{8FFE3219-93F8-3341-94BA-40DFB9BA6311}" type="slidenum">
              <a:rPr lang="el-GR" smtClean="0"/>
              <a:pPr>
                <a:defRPr/>
              </a:pPr>
              <a:t>31</a:t>
            </a:fld>
            <a:endParaRPr lang="el-G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283107"/>
            <a:ext cx="736278" cy="736278"/>
          </a:xfrm>
          <a:prstGeom prst="rect">
            <a:avLst/>
          </a:prstGeom>
        </p:spPr>
      </p:pic>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125" y="1537718"/>
            <a:ext cx="736278" cy="736278"/>
          </a:xfrm>
          <a:prstGeom prst="rect">
            <a:avLst/>
          </a:prstGeom>
        </p:spPr>
      </p:pic>
      <p:sp>
        <p:nvSpPr>
          <p:cNvPr id="13" name="TextBox 12"/>
          <p:cNvSpPr txBox="1"/>
          <p:nvPr/>
        </p:nvSpPr>
        <p:spPr>
          <a:xfrm>
            <a:off x="380172" y="4162702"/>
            <a:ext cx="2245230" cy="369332"/>
          </a:xfrm>
          <a:prstGeom prst="rect">
            <a:avLst/>
          </a:prstGeom>
          <a:noFill/>
        </p:spPr>
        <p:txBody>
          <a:bodyPr wrap="none" rtlCol="0">
            <a:spAutoFit/>
          </a:bodyPr>
          <a:lstStyle/>
          <a:p>
            <a:r>
              <a:rPr lang="en-US" sz="1800" dirty="0"/>
              <a:t>ASIC Design Teams</a:t>
            </a:r>
          </a:p>
        </p:txBody>
      </p:sp>
      <p:sp>
        <p:nvSpPr>
          <p:cNvPr id="17" name="Right Arrow 16"/>
          <p:cNvSpPr/>
          <p:nvPr/>
        </p:nvSpPr>
        <p:spPr>
          <a:xfrm>
            <a:off x="4786313" y="2575281"/>
            <a:ext cx="899120" cy="3681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980477" y="1479595"/>
            <a:ext cx="1721946" cy="338554"/>
          </a:xfrm>
          <a:prstGeom prst="rect">
            <a:avLst/>
          </a:prstGeom>
          <a:noFill/>
        </p:spPr>
        <p:txBody>
          <a:bodyPr wrap="none" rtlCol="0">
            <a:spAutoFit/>
          </a:bodyPr>
          <a:lstStyle/>
          <a:p>
            <a:r>
              <a:rPr lang="en-US" sz="1600" dirty="0"/>
              <a:t>Fabrication Plant</a:t>
            </a:r>
          </a:p>
        </p:txBody>
      </p:sp>
      <p:pic>
        <p:nvPicPr>
          <p:cNvPr id="19" name="Picture 18">
            <a:extLst>
              <a:ext uri="{FF2B5EF4-FFF2-40B4-BE49-F238E27FC236}">
                <a16:creationId xmlns:a16="http://schemas.microsoft.com/office/drawing/2014/main" id="{4EB6A0F2-CCC5-3669-201A-F84E3C1621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5583" y="2023679"/>
            <a:ext cx="1502910" cy="1426373"/>
          </a:xfrm>
          <a:prstGeom prst="rect">
            <a:avLst/>
          </a:prstGeom>
        </p:spPr>
      </p:pic>
      <p:pic>
        <p:nvPicPr>
          <p:cNvPr id="22" name="Picture 21">
            <a:extLst>
              <a:ext uri="{FF2B5EF4-FFF2-40B4-BE49-F238E27FC236}">
                <a16:creationId xmlns:a16="http://schemas.microsoft.com/office/drawing/2014/main" id="{E5324758-2868-4028-8AD9-FDC148EA13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6915" y="1088516"/>
            <a:ext cx="736278" cy="736278"/>
          </a:xfrm>
          <a:prstGeom prst="rect">
            <a:avLst/>
          </a:prstGeom>
        </p:spPr>
      </p:pic>
      <p:pic>
        <p:nvPicPr>
          <p:cNvPr id="23" name="Picture 22">
            <a:extLst>
              <a:ext uri="{FF2B5EF4-FFF2-40B4-BE49-F238E27FC236}">
                <a16:creationId xmlns:a16="http://schemas.microsoft.com/office/drawing/2014/main" id="{D6D3713C-9949-F258-9CF0-07B9E3FF1E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8137" y="1120694"/>
            <a:ext cx="736278" cy="736278"/>
          </a:xfrm>
          <a:prstGeom prst="rect">
            <a:avLst/>
          </a:prstGeom>
        </p:spPr>
      </p:pic>
      <p:pic>
        <p:nvPicPr>
          <p:cNvPr id="25" name="Picture 24" descr="Aerial view of a large building&#10;&#10;Description automatically generated">
            <a:extLst>
              <a:ext uri="{FF2B5EF4-FFF2-40B4-BE49-F238E27FC236}">
                <a16:creationId xmlns:a16="http://schemas.microsoft.com/office/drawing/2014/main" id="{49B38210-A23E-3869-22A6-AFAE0E84CA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4186" y="1853792"/>
            <a:ext cx="2339752" cy="1690471"/>
          </a:xfrm>
          <a:prstGeom prst="rect">
            <a:avLst/>
          </a:prstGeom>
        </p:spPr>
      </p:pic>
      <p:cxnSp>
        <p:nvCxnSpPr>
          <p:cNvPr id="26" name="Straight Arrow Connector 25">
            <a:extLst>
              <a:ext uri="{FF2B5EF4-FFF2-40B4-BE49-F238E27FC236}">
                <a16:creationId xmlns:a16="http://schemas.microsoft.com/office/drawing/2014/main" id="{C050B416-5DD6-31D6-FA02-FEEE5E9CF277}"/>
              </a:ext>
            </a:extLst>
          </p:cNvPr>
          <p:cNvCxnSpPr>
            <a:cxnSpLocks/>
          </p:cNvCxnSpPr>
          <p:nvPr/>
        </p:nvCxnSpPr>
        <p:spPr>
          <a:xfrm flipH="1" flipV="1">
            <a:off x="1193478" y="2382302"/>
            <a:ext cx="1712798" cy="412014"/>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1309A31-605D-4B98-9E34-408B9DBBF82F}"/>
              </a:ext>
            </a:extLst>
          </p:cNvPr>
          <p:cNvCxnSpPr>
            <a:cxnSpLocks/>
          </p:cNvCxnSpPr>
          <p:nvPr/>
        </p:nvCxnSpPr>
        <p:spPr>
          <a:xfrm flipH="1" flipV="1">
            <a:off x="2477641" y="1792615"/>
            <a:ext cx="514574" cy="775382"/>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C93EA7D4-61F4-F157-788E-74864E9DC8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934" y="3347503"/>
            <a:ext cx="736278" cy="736278"/>
          </a:xfrm>
          <a:prstGeom prst="rect">
            <a:avLst/>
          </a:prstGeom>
        </p:spPr>
      </p:pic>
      <p:pic>
        <p:nvPicPr>
          <p:cNvPr id="35" name="Picture 34">
            <a:extLst>
              <a:ext uri="{FF2B5EF4-FFF2-40B4-BE49-F238E27FC236}">
                <a16:creationId xmlns:a16="http://schemas.microsoft.com/office/drawing/2014/main" id="{1413C09B-81C0-23B1-AEDE-0B87B5CEC1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6915" y="3509574"/>
            <a:ext cx="736278" cy="736278"/>
          </a:xfrm>
          <a:prstGeom prst="rect">
            <a:avLst/>
          </a:prstGeom>
        </p:spPr>
      </p:pic>
      <p:cxnSp>
        <p:nvCxnSpPr>
          <p:cNvPr id="36" name="Straight Arrow Connector 35">
            <a:extLst>
              <a:ext uri="{FF2B5EF4-FFF2-40B4-BE49-F238E27FC236}">
                <a16:creationId xmlns:a16="http://schemas.microsoft.com/office/drawing/2014/main" id="{F634E466-9218-BE08-24A2-6B3CFD51B032}"/>
              </a:ext>
            </a:extLst>
          </p:cNvPr>
          <p:cNvCxnSpPr>
            <a:cxnSpLocks/>
          </p:cNvCxnSpPr>
          <p:nvPr/>
        </p:nvCxnSpPr>
        <p:spPr>
          <a:xfrm flipH="1">
            <a:off x="1838212" y="2970128"/>
            <a:ext cx="1068064" cy="502294"/>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Right Arrow 39">
            <a:extLst>
              <a:ext uri="{FF2B5EF4-FFF2-40B4-BE49-F238E27FC236}">
                <a16:creationId xmlns:a16="http://schemas.microsoft.com/office/drawing/2014/main" id="{A77F0130-0356-3CFA-43D6-24F3C50B3642}"/>
              </a:ext>
            </a:extLst>
          </p:cNvPr>
          <p:cNvSpPr/>
          <p:nvPr/>
        </p:nvSpPr>
        <p:spPr>
          <a:xfrm rot="5400000">
            <a:off x="7268251" y="3863910"/>
            <a:ext cx="736277" cy="3681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C5EAC587-ABF2-516B-E3C7-E0DF9F92544D}"/>
              </a:ext>
            </a:extLst>
          </p:cNvPr>
          <p:cNvSpPr txBox="1"/>
          <p:nvPr/>
        </p:nvSpPr>
        <p:spPr>
          <a:xfrm>
            <a:off x="3331973" y="1637998"/>
            <a:ext cx="1460528" cy="338554"/>
          </a:xfrm>
          <a:prstGeom prst="rect">
            <a:avLst/>
          </a:prstGeom>
          <a:noFill/>
        </p:spPr>
        <p:txBody>
          <a:bodyPr wrap="none" rtlCol="0">
            <a:spAutoFit/>
          </a:bodyPr>
          <a:lstStyle/>
          <a:p>
            <a:r>
              <a:rPr lang="en-US" sz="1600" dirty="0"/>
              <a:t>EDA Software</a:t>
            </a:r>
          </a:p>
        </p:txBody>
      </p:sp>
      <p:pic>
        <p:nvPicPr>
          <p:cNvPr id="43" name="Picture 42" descr="A close-up of several black circles&#10;&#10;Description automatically generated">
            <a:extLst>
              <a:ext uri="{FF2B5EF4-FFF2-40B4-BE49-F238E27FC236}">
                <a16:creationId xmlns:a16="http://schemas.microsoft.com/office/drawing/2014/main" id="{D2A42230-570C-DD82-CC3A-AA367575B9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4904" y="4573148"/>
            <a:ext cx="1689034" cy="1055646"/>
          </a:xfrm>
          <a:prstGeom prst="rect">
            <a:avLst/>
          </a:prstGeom>
        </p:spPr>
      </p:pic>
      <p:sp>
        <p:nvSpPr>
          <p:cNvPr id="44" name="Right Arrow 43">
            <a:extLst>
              <a:ext uri="{FF2B5EF4-FFF2-40B4-BE49-F238E27FC236}">
                <a16:creationId xmlns:a16="http://schemas.microsoft.com/office/drawing/2014/main" id="{174CF28A-F4B5-B808-0141-9EC92F61BE10}"/>
              </a:ext>
            </a:extLst>
          </p:cNvPr>
          <p:cNvSpPr/>
          <p:nvPr/>
        </p:nvSpPr>
        <p:spPr>
          <a:xfrm rot="10800000">
            <a:off x="6084168" y="4916901"/>
            <a:ext cx="736277" cy="3681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descr="A close-up of a hand holding a tool&#10;&#10;Description automatically generated">
            <a:extLst>
              <a:ext uri="{FF2B5EF4-FFF2-40B4-BE49-F238E27FC236}">
                <a16:creationId xmlns:a16="http://schemas.microsoft.com/office/drawing/2014/main" id="{AA082DD8-87BF-79BA-7E59-CF4A5D3755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4913" y="4573148"/>
            <a:ext cx="1625262" cy="1007228"/>
          </a:xfrm>
          <a:prstGeom prst="rect">
            <a:avLst/>
          </a:prstGeom>
        </p:spPr>
      </p:pic>
      <p:cxnSp>
        <p:nvCxnSpPr>
          <p:cNvPr id="49" name="Straight Arrow Connector 48">
            <a:extLst>
              <a:ext uri="{FF2B5EF4-FFF2-40B4-BE49-F238E27FC236}">
                <a16:creationId xmlns:a16="http://schemas.microsoft.com/office/drawing/2014/main" id="{FCE1C2D8-11AF-A6D1-51FD-1F53FA60C5CC}"/>
              </a:ext>
            </a:extLst>
          </p:cNvPr>
          <p:cNvCxnSpPr>
            <a:cxnSpLocks/>
          </p:cNvCxnSpPr>
          <p:nvPr/>
        </p:nvCxnSpPr>
        <p:spPr>
          <a:xfrm flipV="1">
            <a:off x="3331973" y="5445224"/>
            <a:ext cx="1104315" cy="601424"/>
          </a:xfrm>
          <a:prstGeom prst="straightConnector1">
            <a:avLst/>
          </a:prstGeom>
          <a:ln w="5715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B0FFECE-078B-77F6-76ED-7C604B880FC5}"/>
              </a:ext>
            </a:extLst>
          </p:cNvPr>
          <p:cNvCxnSpPr>
            <a:cxnSpLocks/>
          </p:cNvCxnSpPr>
          <p:nvPr/>
        </p:nvCxnSpPr>
        <p:spPr>
          <a:xfrm flipV="1">
            <a:off x="3203848" y="5285041"/>
            <a:ext cx="1167073" cy="160183"/>
          </a:xfrm>
          <a:prstGeom prst="straightConnector1">
            <a:avLst/>
          </a:prstGeom>
          <a:ln w="57150">
            <a:headEnd type="triangle"/>
            <a:tailEnd type="none"/>
          </a:ln>
        </p:spPr>
        <p:style>
          <a:lnRef idx="1">
            <a:schemeClr val="accent1"/>
          </a:lnRef>
          <a:fillRef idx="0">
            <a:schemeClr val="accent1"/>
          </a:fillRef>
          <a:effectRef idx="0">
            <a:schemeClr val="accent1"/>
          </a:effectRef>
          <a:fontRef idx="minor">
            <a:schemeClr val="tx1"/>
          </a:fontRef>
        </p:style>
      </p:cxnSp>
      <p:pic>
        <p:nvPicPr>
          <p:cNvPr id="55" name="Picture 5" descr="TK-module">
            <a:extLst>
              <a:ext uri="{FF2B5EF4-FFF2-40B4-BE49-F238E27FC236}">
                <a16:creationId xmlns:a16="http://schemas.microsoft.com/office/drawing/2014/main" id="{73B66887-BEBC-6401-A5BF-28296CABAD86}"/>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768739" y="4964745"/>
            <a:ext cx="1361728" cy="942689"/>
          </a:xfrm>
          <a:prstGeom prst="rect">
            <a:avLst/>
          </a:prstGeom>
          <a:noFill/>
          <a:ln w="9525">
            <a:noFill/>
            <a:miter lim="800000"/>
            <a:headEnd/>
            <a:tailEnd/>
          </a:ln>
        </p:spPr>
      </p:pic>
      <p:sp>
        <p:nvSpPr>
          <p:cNvPr id="57" name="TextBox 56">
            <a:extLst>
              <a:ext uri="{FF2B5EF4-FFF2-40B4-BE49-F238E27FC236}">
                <a16:creationId xmlns:a16="http://schemas.microsoft.com/office/drawing/2014/main" id="{7DE331F7-6D99-A39D-10DF-1C407BA54651}"/>
              </a:ext>
            </a:extLst>
          </p:cNvPr>
          <p:cNvSpPr txBox="1"/>
          <p:nvPr/>
        </p:nvSpPr>
        <p:spPr>
          <a:xfrm>
            <a:off x="4483294" y="4245852"/>
            <a:ext cx="1938351" cy="338554"/>
          </a:xfrm>
          <a:prstGeom prst="rect">
            <a:avLst/>
          </a:prstGeom>
          <a:noFill/>
        </p:spPr>
        <p:txBody>
          <a:bodyPr wrap="none" rtlCol="0">
            <a:spAutoFit/>
          </a:bodyPr>
          <a:lstStyle/>
          <a:p>
            <a:r>
              <a:rPr lang="en-US" sz="1600" dirty="0"/>
              <a:t>Dicing and shorting</a:t>
            </a:r>
          </a:p>
        </p:txBody>
      </p:sp>
    </p:spTree>
    <p:extLst>
      <p:ext uri="{BB962C8B-B14F-4D97-AF65-F5344CB8AC3E}">
        <p14:creationId xmlns:p14="http://schemas.microsoft.com/office/powerpoint/2010/main" val="1142225167"/>
      </p:ext>
    </p:extLst>
  </p:cSld>
  <p:clrMapOvr>
    <a:masterClrMapping/>
  </p:clrMapOvr>
  <p:transition>
    <p:pull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08985-E796-8EDD-92F0-9426DECA3468}"/>
              </a:ext>
            </a:extLst>
          </p:cNvPr>
          <p:cNvSpPr>
            <a:spLocks noGrp="1"/>
          </p:cNvSpPr>
          <p:nvPr>
            <p:ph type="title"/>
          </p:nvPr>
        </p:nvSpPr>
        <p:spPr/>
        <p:txBody>
          <a:bodyPr/>
          <a:lstStyle/>
          <a:p>
            <a:r>
              <a:rPr lang="en-FR" dirty="0"/>
              <a:t>So</a:t>
            </a:r>
            <a:r>
              <a:rPr lang="en-GB" dirty="0"/>
              <a:t>me</a:t>
            </a:r>
            <a:r>
              <a:rPr lang="en-FR" dirty="0"/>
              <a:t> examples of ASICs in CMS</a:t>
            </a:r>
          </a:p>
        </p:txBody>
      </p:sp>
      <p:pic>
        <p:nvPicPr>
          <p:cNvPr id="8" name="Content Placeholder 7" descr="A diagram of a calorie measurement&#10;&#10;Description automatically generated">
            <a:extLst>
              <a:ext uri="{FF2B5EF4-FFF2-40B4-BE49-F238E27FC236}">
                <a16:creationId xmlns:a16="http://schemas.microsoft.com/office/drawing/2014/main" id="{89F4F038-95E5-FB5A-F28A-B291C344E8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02301"/>
            <a:ext cx="8229600" cy="4516998"/>
          </a:xfrm>
        </p:spPr>
      </p:pic>
      <p:sp>
        <p:nvSpPr>
          <p:cNvPr id="4" name="Date Placeholder 3">
            <a:extLst>
              <a:ext uri="{FF2B5EF4-FFF2-40B4-BE49-F238E27FC236}">
                <a16:creationId xmlns:a16="http://schemas.microsoft.com/office/drawing/2014/main" id="{2606FB17-7349-5623-06CB-5D82669C4585}"/>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DD1D5303-CF64-6771-8FA4-FF55E6C677FB}"/>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EBCA92AD-4D58-8D5E-699F-967872D14E31}"/>
              </a:ext>
            </a:extLst>
          </p:cNvPr>
          <p:cNvSpPr>
            <a:spLocks noGrp="1"/>
          </p:cNvSpPr>
          <p:nvPr>
            <p:ph type="sldNum" sz="quarter" idx="12"/>
          </p:nvPr>
        </p:nvSpPr>
        <p:spPr/>
        <p:txBody>
          <a:bodyPr/>
          <a:lstStyle/>
          <a:p>
            <a:pPr>
              <a:defRPr/>
            </a:pPr>
            <a:fld id="{392F6821-7E59-DB48-A2F8-258F6C867456}" type="slidenum">
              <a:rPr lang="el-GR" smtClean="0"/>
              <a:pPr>
                <a:defRPr/>
              </a:pPr>
              <a:t>32</a:t>
            </a:fld>
            <a:endParaRPr lang="el-GR"/>
          </a:p>
        </p:txBody>
      </p:sp>
      <p:sp>
        <p:nvSpPr>
          <p:cNvPr id="3" name="Oval 2">
            <a:extLst>
              <a:ext uri="{FF2B5EF4-FFF2-40B4-BE49-F238E27FC236}">
                <a16:creationId xmlns:a16="http://schemas.microsoft.com/office/drawing/2014/main" id="{3A983985-88CE-FD56-4BB3-5C6F13CB4394}"/>
              </a:ext>
            </a:extLst>
          </p:cNvPr>
          <p:cNvSpPr/>
          <p:nvPr/>
        </p:nvSpPr>
        <p:spPr>
          <a:xfrm>
            <a:off x="4195762" y="4859754"/>
            <a:ext cx="3184550" cy="1259545"/>
          </a:xfrm>
          <a:prstGeom prst="ellipse">
            <a:avLst/>
          </a:prstGeom>
          <a:noFill/>
          <a:ln w="31750"/>
          <a:effectLst>
            <a:outerShdw blurRad="50800" dist="6746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FR"/>
          </a:p>
        </p:txBody>
      </p:sp>
    </p:spTree>
    <p:extLst>
      <p:ext uri="{BB962C8B-B14F-4D97-AF65-F5344CB8AC3E}">
        <p14:creationId xmlns:p14="http://schemas.microsoft.com/office/powerpoint/2010/main" val="1765868841"/>
      </p:ext>
    </p:extLst>
  </p:cSld>
  <p:clrMapOvr>
    <a:masterClrMapping/>
  </p:clrMapOvr>
  <p:transition>
    <p:pull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AA78A-2D22-DE73-A6AC-624D84AEA6A1}"/>
              </a:ext>
            </a:extLst>
          </p:cNvPr>
          <p:cNvSpPr>
            <a:spLocks noGrp="1"/>
          </p:cNvSpPr>
          <p:nvPr>
            <p:ph type="title"/>
          </p:nvPr>
        </p:nvSpPr>
        <p:spPr>
          <a:xfrm>
            <a:off x="928688" y="188913"/>
            <a:ext cx="8107808" cy="719137"/>
          </a:xfrm>
        </p:spPr>
        <p:txBody>
          <a:bodyPr/>
          <a:lstStyle/>
          <a:p>
            <a:r>
              <a:rPr lang="en-FR" dirty="0"/>
              <a:t>Some examples of ASICs in ATLAS</a:t>
            </a:r>
          </a:p>
        </p:txBody>
      </p:sp>
      <p:pic>
        <p:nvPicPr>
          <p:cNvPr id="8" name="Content Placeholder 7" descr="A diagram of a rocket&#10;&#10;Description automatically generated">
            <a:extLst>
              <a:ext uri="{FF2B5EF4-FFF2-40B4-BE49-F238E27FC236}">
                <a16:creationId xmlns:a16="http://schemas.microsoft.com/office/drawing/2014/main" id="{ED305692-4426-EF54-83D0-6F04642C2D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58421"/>
            <a:ext cx="8229600" cy="4404758"/>
          </a:xfrm>
        </p:spPr>
      </p:pic>
      <p:sp>
        <p:nvSpPr>
          <p:cNvPr id="4" name="Date Placeholder 3">
            <a:extLst>
              <a:ext uri="{FF2B5EF4-FFF2-40B4-BE49-F238E27FC236}">
                <a16:creationId xmlns:a16="http://schemas.microsoft.com/office/drawing/2014/main" id="{B5D4843A-1B1D-F3DF-0C30-23A59B0ABB67}"/>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5D0A1B50-C456-B837-E9C9-8D12BC511404}"/>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28B6D851-F75D-AF63-BFB1-03A10618FA82}"/>
              </a:ext>
            </a:extLst>
          </p:cNvPr>
          <p:cNvSpPr>
            <a:spLocks noGrp="1"/>
          </p:cNvSpPr>
          <p:nvPr>
            <p:ph type="sldNum" sz="quarter" idx="12"/>
          </p:nvPr>
        </p:nvSpPr>
        <p:spPr/>
        <p:txBody>
          <a:bodyPr/>
          <a:lstStyle/>
          <a:p>
            <a:pPr>
              <a:defRPr/>
            </a:pPr>
            <a:fld id="{392F6821-7E59-DB48-A2F8-258F6C867456}" type="slidenum">
              <a:rPr lang="el-GR" smtClean="0"/>
              <a:pPr>
                <a:defRPr/>
              </a:pPr>
              <a:t>33</a:t>
            </a:fld>
            <a:endParaRPr lang="el-GR"/>
          </a:p>
        </p:txBody>
      </p:sp>
      <p:sp>
        <p:nvSpPr>
          <p:cNvPr id="3" name="Oval 2">
            <a:extLst>
              <a:ext uri="{FF2B5EF4-FFF2-40B4-BE49-F238E27FC236}">
                <a16:creationId xmlns:a16="http://schemas.microsoft.com/office/drawing/2014/main" id="{A26B008D-9A17-6171-88A0-E39B3FD27CE6}"/>
              </a:ext>
            </a:extLst>
          </p:cNvPr>
          <p:cNvSpPr/>
          <p:nvPr/>
        </p:nvSpPr>
        <p:spPr>
          <a:xfrm>
            <a:off x="4788024" y="4581128"/>
            <a:ext cx="2683247" cy="1368152"/>
          </a:xfrm>
          <a:prstGeom prst="ellipse">
            <a:avLst/>
          </a:prstGeom>
          <a:noFill/>
          <a:ln w="31750"/>
          <a:effectLst>
            <a:outerShdw blurRad="50800" dist="6746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FR"/>
          </a:p>
        </p:txBody>
      </p:sp>
    </p:spTree>
    <p:extLst>
      <p:ext uri="{BB962C8B-B14F-4D97-AF65-F5344CB8AC3E}">
        <p14:creationId xmlns:p14="http://schemas.microsoft.com/office/powerpoint/2010/main" val="1659599964"/>
      </p:ext>
    </p:extLst>
  </p:cSld>
  <p:clrMapOvr>
    <a:masterClrMapping/>
  </p:clrMapOvr>
  <p:transition>
    <p:pull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5EE4-0E40-FABD-9041-81758495A889}"/>
              </a:ext>
            </a:extLst>
          </p:cNvPr>
          <p:cNvSpPr>
            <a:spLocks noGrp="1"/>
          </p:cNvSpPr>
          <p:nvPr>
            <p:ph type="title"/>
          </p:nvPr>
        </p:nvSpPr>
        <p:spPr/>
        <p:txBody>
          <a:bodyPr/>
          <a:lstStyle/>
          <a:p>
            <a:r>
              <a:rPr lang="en-US" dirty="0"/>
              <a:t>Example ASICs for HL-LHC</a:t>
            </a:r>
          </a:p>
        </p:txBody>
      </p:sp>
      <p:sp>
        <p:nvSpPr>
          <p:cNvPr id="4" name="Date Placeholder 3">
            <a:extLst>
              <a:ext uri="{FF2B5EF4-FFF2-40B4-BE49-F238E27FC236}">
                <a16:creationId xmlns:a16="http://schemas.microsoft.com/office/drawing/2014/main" id="{F25269C0-13AA-8A70-B9CB-E44B4DC05563}"/>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C0FB9414-4EBE-4FAE-F6AB-5333A236DABF}"/>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4B30E18F-E863-E893-1267-AFF79406AFBA}"/>
              </a:ext>
            </a:extLst>
          </p:cNvPr>
          <p:cNvSpPr>
            <a:spLocks noGrp="1"/>
          </p:cNvSpPr>
          <p:nvPr>
            <p:ph type="sldNum" sz="quarter" idx="12"/>
          </p:nvPr>
        </p:nvSpPr>
        <p:spPr/>
        <p:txBody>
          <a:bodyPr/>
          <a:lstStyle/>
          <a:p>
            <a:pPr>
              <a:defRPr/>
            </a:pPr>
            <a:fld id="{392F6821-7E59-DB48-A2F8-258F6C867456}" type="slidenum">
              <a:rPr lang="el-GR" smtClean="0"/>
              <a:pPr>
                <a:defRPr/>
              </a:pPr>
              <a:t>34</a:t>
            </a:fld>
            <a:endParaRPr lang="el-GR"/>
          </a:p>
        </p:txBody>
      </p:sp>
      <p:pic>
        <p:nvPicPr>
          <p:cNvPr id="7" name="Picture 6">
            <a:extLst>
              <a:ext uri="{FF2B5EF4-FFF2-40B4-BE49-F238E27FC236}">
                <a16:creationId xmlns:a16="http://schemas.microsoft.com/office/drawing/2014/main" id="{CEF02189-92E1-CBF6-9BF7-14C06BAAE39A}"/>
              </a:ext>
            </a:extLst>
          </p:cNvPr>
          <p:cNvPicPr>
            <a:picLocks noChangeAspect="1"/>
          </p:cNvPicPr>
          <p:nvPr/>
        </p:nvPicPr>
        <p:blipFill>
          <a:blip r:embed="rId2"/>
          <a:stretch>
            <a:fillRect/>
          </a:stretch>
        </p:blipFill>
        <p:spPr>
          <a:xfrm>
            <a:off x="222365" y="1340768"/>
            <a:ext cx="8999244" cy="4320480"/>
          </a:xfrm>
          <a:prstGeom prst="rect">
            <a:avLst/>
          </a:prstGeom>
        </p:spPr>
      </p:pic>
    </p:spTree>
    <p:extLst>
      <p:ext uri="{BB962C8B-B14F-4D97-AF65-F5344CB8AC3E}">
        <p14:creationId xmlns:p14="http://schemas.microsoft.com/office/powerpoint/2010/main" val="1929448231"/>
      </p:ext>
    </p:extLst>
  </p:cSld>
  <p:clrMapOvr>
    <a:masterClrMapping/>
  </p:clrMapOvr>
  <p:transition>
    <p:pull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59A422-CE9C-29D9-815D-203D6F96423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484073B-BF27-E021-63A4-3E45981809E7}"/>
              </a:ext>
            </a:extLst>
          </p:cNvPr>
          <p:cNvSpPr>
            <a:spLocks noGrp="1"/>
          </p:cNvSpPr>
          <p:nvPr>
            <p:ph type="title"/>
          </p:nvPr>
        </p:nvSpPr>
        <p:spPr>
          <a:xfrm>
            <a:off x="539552" y="4406900"/>
            <a:ext cx="8604447" cy="1362075"/>
          </a:xfrm>
        </p:spPr>
        <p:txBody>
          <a:bodyPr/>
          <a:lstStyle/>
          <a:p>
            <a:r>
              <a:rPr lang="en-US" dirty="0"/>
              <a:t>modern microelectronics</a:t>
            </a:r>
          </a:p>
        </p:txBody>
      </p:sp>
      <p:sp>
        <p:nvSpPr>
          <p:cNvPr id="7" name="Text Placeholder 6">
            <a:extLst>
              <a:ext uri="{FF2B5EF4-FFF2-40B4-BE49-F238E27FC236}">
                <a16:creationId xmlns:a16="http://schemas.microsoft.com/office/drawing/2014/main" id="{EE5B7CF1-0ACE-1FEE-ABCB-3E7D06D4D0A8}"/>
              </a:ext>
            </a:extLst>
          </p:cNvPr>
          <p:cNvSpPr>
            <a:spLocks noGrp="1"/>
          </p:cNvSpPr>
          <p:nvPr>
            <p:ph type="body" idx="1"/>
          </p:nvPr>
        </p:nvSpPr>
        <p:spPr>
          <a:xfrm>
            <a:off x="544016" y="2906713"/>
            <a:ext cx="7772400" cy="1500187"/>
          </a:xfrm>
        </p:spPr>
        <p:txBody>
          <a:bodyPr/>
          <a:lstStyle/>
          <a:p>
            <a:endParaRPr lang="en-US" sz="2800" dirty="0"/>
          </a:p>
        </p:txBody>
      </p:sp>
      <p:sp>
        <p:nvSpPr>
          <p:cNvPr id="3" name="Date Placeholder 2">
            <a:extLst>
              <a:ext uri="{FF2B5EF4-FFF2-40B4-BE49-F238E27FC236}">
                <a16:creationId xmlns:a16="http://schemas.microsoft.com/office/drawing/2014/main" id="{4449398A-681D-9272-88BA-44B5B233F98B}"/>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ED0AE174-5331-9CF4-02F2-18714347F087}"/>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B213A0A7-DDCF-8C25-9533-E66A76E10DB6}"/>
              </a:ext>
            </a:extLst>
          </p:cNvPr>
          <p:cNvSpPr>
            <a:spLocks noGrp="1"/>
          </p:cNvSpPr>
          <p:nvPr>
            <p:ph type="sldNum" sz="quarter" idx="12"/>
          </p:nvPr>
        </p:nvSpPr>
        <p:spPr/>
        <p:txBody>
          <a:bodyPr/>
          <a:lstStyle/>
          <a:p>
            <a:pPr>
              <a:defRPr/>
            </a:pPr>
            <a:fld id="{472E1154-9B90-3241-A829-A7F1D6FB46BD}" type="slidenum">
              <a:rPr lang="el-GR" smtClean="0"/>
              <a:pPr>
                <a:defRPr/>
              </a:pPr>
              <a:t>35</a:t>
            </a:fld>
            <a:endParaRPr lang="el-GR"/>
          </a:p>
        </p:txBody>
      </p:sp>
    </p:spTree>
    <p:extLst>
      <p:ext uri="{BB962C8B-B14F-4D97-AF65-F5344CB8AC3E}">
        <p14:creationId xmlns:p14="http://schemas.microsoft.com/office/powerpoint/2010/main" val="1314342223"/>
      </p:ext>
    </p:extLst>
  </p:cSld>
  <p:clrMapOvr>
    <a:masterClrMapping/>
  </p:clrMapOvr>
  <p:transition>
    <p:pull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DC6DB40-42D9-2DF2-56AF-CBC3AD44E597}"/>
              </a:ext>
            </a:extLst>
          </p:cNvPr>
          <p:cNvSpPr/>
          <p:nvPr/>
        </p:nvSpPr>
        <p:spPr>
          <a:xfrm>
            <a:off x="2813490" y="3106164"/>
            <a:ext cx="812374" cy="412766"/>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9FB71A-40B4-E0A8-9290-57FAB88EEB33}"/>
              </a:ext>
            </a:extLst>
          </p:cNvPr>
          <p:cNvSpPr>
            <a:spLocks noGrp="1"/>
          </p:cNvSpPr>
          <p:nvPr>
            <p:ph type="title"/>
          </p:nvPr>
        </p:nvSpPr>
        <p:spPr/>
        <p:txBody>
          <a:bodyPr/>
          <a:lstStyle/>
          <a:p>
            <a:r>
              <a:rPr lang="el-GR" dirty="0"/>
              <a:t>Το βασικό στοιχείο</a:t>
            </a:r>
            <a:r>
              <a:rPr lang="en-US" dirty="0"/>
              <a:t>: Transistor</a:t>
            </a:r>
            <a:endParaRPr lang="en-FR" dirty="0"/>
          </a:p>
        </p:txBody>
      </p:sp>
      <p:sp>
        <p:nvSpPr>
          <p:cNvPr id="3" name="Date Placeholder 2">
            <a:extLst>
              <a:ext uri="{FF2B5EF4-FFF2-40B4-BE49-F238E27FC236}">
                <a16:creationId xmlns:a16="http://schemas.microsoft.com/office/drawing/2014/main" id="{122FB19D-95C0-2530-DF1F-99F9B2E1E92C}"/>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DBEEFF96-7D24-8C10-29F2-30A5291DC5B9}"/>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6BADEF47-1945-4C66-F543-21EF4128F792}"/>
              </a:ext>
            </a:extLst>
          </p:cNvPr>
          <p:cNvSpPr>
            <a:spLocks noGrp="1"/>
          </p:cNvSpPr>
          <p:nvPr>
            <p:ph type="sldNum" sz="quarter" idx="12"/>
          </p:nvPr>
        </p:nvSpPr>
        <p:spPr/>
        <p:txBody>
          <a:bodyPr/>
          <a:lstStyle/>
          <a:p>
            <a:pPr>
              <a:defRPr/>
            </a:pPr>
            <a:fld id="{472E1154-9B90-3241-A829-A7F1D6FB46BD}" type="slidenum">
              <a:rPr lang="el-GR" smtClean="0"/>
              <a:pPr>
                <a:defRPr/>
              </a:pPr>
              <a:t>36</a:t>
            </a:fld>
            <a:endParaRPr lang="el-GR"/>
          </a:p>
        </p:txBody>
      </p:sp>
      <p:sp>
        <p:nvSpPr>
          <p:cNvPr id="12" name="Title 1">
            <a:extLst>
              <a:ext uri="{FF2B5EF4-FFF2-40B4-BE49-F238E27FC236}">
                <a16:creationId xmlns:a16="http://schemas.microsoft.com/office/drawing/2014/main" id="{59DD6CDB-42BC-4388-FBDD-2B8B7D99B1E4}"/>
              </a:ext>
            </a:extLst>
          </p:cNvPr>
          <p:cNvSpPr txBox="1">
            <a:spLocks/>
          </p:cNvSpPr>
          <p:nvPr/>
        </p:nvSpPr>
        <p:spPr bwMode="auto">
          <a:xfrm>
            <a:off x="486508" y="1435094"/>
            <a:ext cx="4742624" cy="680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FR" sz="1800" b="1" kern="0"/>
              <a:t>FET</a:t>
            </a:r>
            <a:r>
              <a:rPr lang="en-FR" sz="1800" kern="0"/>
              <a:t> : </a:t>
            </a:r>
            <a:r>
              <a:rPr lang="en-FR" sz="1800" b="1" kern="0"/>
              <a:t>F</a:t>
            </a:r>
            <a:r>
              <a:rPr lang="en-FR" sz="1800" kern="0"/>
              <a:t>ield </a:t>
            </a:r>
            <a:r>
              <a:rPr lang="en-FR" sz="1800" b="1" kern="0"/>
              <a:t>E</a:t>
            </a:r>
            <a:r>
              <a:rPr lang="en-FR" sz="1800" kern="0"/>
              <a:t>ffect </a:t>
            </a:r>
            <a:r>
              <a:rPr lang="en-FR" sz="1800" b="1" kern="0"/>
              <a:t>T</a:t>
            </a:r>
            <a:r>
              <a:rPr lang="en-FR" sz="1800" kern="0"/>
              <a:t>ransistor</a:t>
            </a:r>
            <a:br>
              <a:rPr lang="en-US" sz="1800" kern="0" dirty="0"/>
            </a:br>
            <a:r>
              <a:rPr lang="en-US" sz="1800" kern="0" dirty="0"/>
              <a:t>           </a:t>
            </a:r>
            <a:r>
              <a:rPr lang="el-GR" sz="1800" b="1" kern="0" dirty="0"/>
              <a:t>Τρανζίστορ επίδρασης πεδίου</a:t>
            </a:r>
            <a:endParaRPr lang="en-FR" sz="1800" kern="0"/>
          </a:p>
        </p:txBody>
      </p:sp>
      <p:pic>
        <p:nvPicPr>
          <p:cNvPr id="23" name="Picture 22" descr="A diagram of a device&#10;&#10;Description automatically generated">
            <a:extLst>
              <a:ext uri="{FF2B5EF4-FFF2-40B4-BE49-F238E27FC236}">
                <a16:creationId xmlns:a16="http://schemas.microsoft.com/office/drawing/2014/main" id="{9900A6DD-B4AC-A827-F897-3AE83F95F0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4488" y="1412776"/>
            <a:ext cx="2528711" cy="2036915"/>
          </a:xfrm>
          <a:prstGeom prst="rect">
            <a:avLst/>
          </a:prstGeom>
        </p:spPr>
      </p:pic>
      <p:pic>
        <p:nvPicPr>
          <p:cNvPr id="25" name="Picture 24" descr="A diagram of a circuit&#10;&#10;Description automatically generated">
            <a:extLst>
              <a:ext uri="{FF2B5EF4-FFF2-40B4-BE49-F238E27FC236}">
                <a16:creationId xmlns:a16="http://schemas.microsoft.com/office/drawing/2014/main" id="{0E1BB2A1-AA8D-52B3-7A7D-996CE86B30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80" y="3962319"/>
            <a:ext cx="2277616" cy="1898013"/>
          </a:xfrm>
          <a:prstGeom prst="rect">
            <a:avLst/>
          </a:prstGeom>
        </p:spPr>
      </p:pic>
      <p:sp>
        <p:nvSpPr>
          <p:cNvPr id="26" name="Title 1">
            <a:extLst>
              <a:ext uri="{FF2B5EF4-FFF2-40B4-BE49-F238E27FC236}">
                <a16:creationId xmlns:a16="http://schemas.microsoft.com/office/drawing/2014/main" id="{D2AC48BB-590B-392E-B979-D67DCF642492}"/>
              </a:ext>
            </a:extLst>
          </p:cNvPr>
          <p:cNvSpPr txBox="1">
            <a:spLocks/>
          </p:cNvSpPr>
          <p:nvPr/>
        </p:nvSpPr>
        <p:spPr bwMode="auto">
          <a:xfrm>
            <a:off x="4716016" y="3485091"/>
            <a:ext cx="4145657" cy="3343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FR" sz="1800" kern="0"/>
              <a:t>FET </a:t>
            </a:r>
            <a:r>
              <a:rPr lang="el-GR" sz="1800" kern="0" dirty="0"/>
              <a:t>ως </a:t>
            </a:r>
            <a:r>
              <a:rPr lang="el-GR" sz="1800" b="1" kern="0" dirty="0"/>
              <a:t>ενισχυτής</a:t>
            </a:r>
            <a:r>
              <a:rPr lang="el-GR" sz="1800" kern="0" dirty="0"/>
              <a:t> σε</a:t>
            </a:r>
            <a:r>
              <a:rPr lang="en-FR" sz="1800" kern="0"/>
              <a:t> </a:t>
            </a:r>
            <a:r>
              <a:rPr lang="el-GR" sz="1800" b="1" kern="0" dirty="0"/>
              <a:t>Αναλογικά κυκλώματα</a:t>
            </a:r>
            <a:endParaRPr lang="en-FR" sz="1800" b="1" kern="0" dirty="0"/>
          </a:p>
        </p:txBody>
      </p:sp>
      <p:sp>
        <p:nvSpPr>
          <p:cNvPr id="27" name="Title 1">
            <a:extLst>
              <a:ext uri="{FF2B5EF4-FFF2-40B4-BE49-F238E27FC236}">
                <a16:creationId xmlns:a16="http://schemas.microsoft.com/office/drawing/2014/main" id="{E3F0857C-42D8-040D-9F24-351B07285B36}"/>
              </a:ext>
            </a:extLst>
          </p:cNvPr>
          <p:cNvSpPr txBox="1">
            <a:spLocks/>
          </p:cNvSpPr>
          <p:nvPr/>
        </p:nvSpPr>
        <p:spPr bwMode="auto">
          <a:xfrm>
            <a:off x="4786313" y="5745544"/>
            <a:ext cx="4145657" cy="3343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FR" sz="1800" kern="0"/>
              <a:t>FET </a:t>
            </a:r>
            <a:r>
              <a:rPr lang="el-GR" sz="1800" kern="0" dirty="0"/>
              <a:t>ως </a:t>
            </a:r>
            <a:r>
              <a:rPr lang="el-GR" sz="1800" b="1" kern="0" dirty="0"/>
              <a:t>διακόπτης</a:t>
            </a:r>
            <a:r>
              <a:rPr lang="en-FR" sz="1800" kern="0"/>
              <a:t> </a:t>
            </a:r>
            <a:r>
              <a:rPr lang="el-GR" sz="1800" kern="0" dirty="0"/>
              <a:t>σε</a:t>
            </a:r>
            <a:r>
              <a:rPr lang="en-FR" sz="1800" kern="0"/>
              <a:t> </a:t>
            </a:r>
            <a:r>
              <a:rPr lang="el-GR" sz="1800" b="1" kern="0" dirty="0"/>
              <a:t>Ψηφιακά κυκλώματα</a:t>
            </a:r>
            <a:endParaRPr lang="en-FR" sz="1800" b="1" kern="0" dirty="0"/>
          </a:p>
        </p:txBody>
      </p:sp>
      <p:pic>
        <p:nvPicPr>
          <p:cNvPr id="29" name="Picture 28" descr="A diagram of a diagram of a gate&#10;&#10;Description automatically generated">
            <a:extLst>
              <a:ext uri="{FF2B5EF4-FFF2-40B4-BE49-F238E27FC236}">
                <a16:creationId xmlns:a16="http://schemas.microsoft.com/office/drawing/2014/main" id="{2BE58506-C906-34CA-046C-7B755332F313}"/>
              </a:ext>
            </a:extLst>
          </p:cNvPr>
          <p:cNvPicPr>
            <a:picLocks noChangeAspect="1"/>
          </p:cNvPicPr>
          <p:nvPr/>
        </p:nvPicPr>
        <p:blipFill>
          <a:blip r:embed="rId5">
            <a:extLst>
              <a:ext uri="{28A0092B-C50C-407E-A947-70E740481C1C}">
                <a14:useLocalDpi xmlns:a14="http://schemas.microsoft.com/office/drawing/2010/main" val="0"/>
              </a:ext>
            </a:extLst>
          </a:blip>
          <a:srcRect b="49368"/>
          <a:stretch/>
        </p:blipFill>
        <p:spPr>
          <a:xfrm>
            <a:off x="279601" y="3505601"/>
            <a:ext cx="4241226" cy="1305236"/>
          </a:xfrm>
          <a:prstGeom prst="rect">
            <a:avLst/>
          </a:prstGeom>
        </p:spPr>
      </p:pic>
      <p:pic>
        <p:nvPicPr>
          <p:cNvPr id="8" name="Picture 7">
            <a:extLst>
              <a:ext uri="{FF2B5EF4-FFF2-40B4-BE49-F238E27FC236}">
                <a16:creationId xmlns:a16="http://schemas.microsoft.com/office/drawing/2014/main" id="{0757C524-0E9B-EF65-1968-040C82540D3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79947" y="4694164"/>
            <a:ext cx="1144505" cy="858540"/>
          </a:xfrm>
          <a:prstGeom prst="rect">
            <a:avLst/>
          </a:prstGeom>
        </p:spPr>
      </p:pic>
      <p:pic>
        <p:nvPicPr>
          <p:cNvPr id="10" name="Picture 9" descr="A person speaking into a megaphone&#10;&#10;Description automatically generated">
            <a:extLst>
              <a:ext uri="{FF2B5EF4-FFF2-40B4-BE49-F238E27FC236}">
                <a16:creationId xmlns:a16="http://schemas.microsoft.com/office/drawing/2014/main" id="{F15F5BC5-FAEE-E0BC-8439-DA47C712BCF4}"/>
              </a:ext>
            </a:extLst>
          </p:cNvPr>
          <p:cNvPicPr>
            <a:picLocks noChangeAspect="1"/>
          </p:cNvPicPr>
          <p:nvPr/>
        </p:nvPicPr>
        <p:blipFill rotWithShape="1">
          <a:blip r:embed="rId7">
            <a:extLst>
              <a:ext uri="{28A0092B-C50C-407E-A947-70E740481C1C}">
                <a14:useLocalDpi xmlns:a14="http://schemas.microsoft.com/office/drawing/2010/main" val="0"/>
              </a:ext>
            </a:extLst>
          </a:blip>
          <a:srcRect l="8585" t="1" b="2274"/>
          <a:stretch/>
        </p:blipFill>
        <p:spPr>
          <a:xfrm>
            <a:off x="7679947" y="2557738"/>
            <a:ext cx="1144505" cy="815171"/>
          </a:xfrm>
          <a:prstGeom prst="rect">
            <a:avLst/>
          </a:prstGeom>
        </p:spPr>
      </p:pic>
      <p:sp>
        <p:nvSpPr>
          <p:cNvPr id="9" name="Title 1">
            <a:extLst>
              <a:ext uri="{FF2B5EF4-FFF2-40B4-BE49-F238E27FC236}">
                <a16:creationId xmlns:a16="http://schemas.microsoft.com/office/drawing/2014/main" id="{BF60060A-10BD-1026-DC9A-D13AC79171CE}"/>
              </a:ext>
            </a:extLst>
          </p:cNvPr>
          <p:cNvSpPr txBox="1">
            <a:spLocks/>
          </p:cNvSpPr>
          <p:nvPr/>
        </p:nvSpPr>
        <p:spPr bwMode="auto">
          <a:xfrm>
            <a:off x="1382454" y="5286530"/>
            <a:ext cx="2133600" cy="3343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l-GR" sz="1200" b="1" kern="0" dirty="0"/>
              <a:t>Δημιουργία αγώγιμου καναλιού</a:t>
            </a:r>
            <a:endParaRPr lang="en-FR" sz="1200" kern="0" dirty="0"/>
          </a:p>
        </p:txBody>
      </p:sp>
      <p:grpSp>
        <p:nvGrpSpPr>
          <p:cNvPr id="14" name="Group 13">
            <a:extLst>
              <a:ext uri="{FF2B5EF4-FFF2-40B4-BE49-F238E27FC236}">
                <a16:creationId xmlns:a16="http://schemas.microsoft.com/office/drawing/2014/main" id="{18134351-D537-9040-D969-AA2F40ED45FC}"/>
              </a:ext>
            </a:extLst>
          </p:cNvPr>
          <p:cNvGrpSpPr/>
          <p:nvPr/>
        </p:nvGrpSpPr>
        <p:grpSpPr>
          <a:xfrm>
            <a:off x="609450" y="2460342"/>
            <a:ext cx="1737145" cy="1350371"/>
            <a:chOff x="609450" y="2460342"/>
            <a:chExt cx="1737145" cy="1350371"/>
          </a:xfrm>
        </p:grpSpPr>
        <p:pic>
          <p:nvPicPr>
            <p:cNvPr id="21" name="Graphic 20" descr="Lightbulb with solid fill">
              <a:extLst>
                <a:ext uri="{FF2B5EF4-FFF2-40B4-BE49-F238E27FC236}">
                  <a16:creationId xmlns:a16="http://schemas.microsoft.com/office/drawing/2014/main" id="{10D96092-3EEA-65E5-18F5-AACE14FDE0A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99725" y="2460342"/>
              <a:ext cx="646870" cy="646870"/>
            </a:xfrm>
            <a:prstGeom prst="rect">
              <a:avLst/>
            </a:prstGeom>
          </p:spPr>
        </p:pic>
        <p:pic>
          <p:nvPicPr>
            <p:cNvPr id="28" name="Picture 27">
              <a:extLst>
                <a:ext uri="{FF2B5EF4-FFF2-40B4-BE49-F238E27FC236}">
                  <a16:creationId xmlns:a16="http://schemas.microsoft.com/office/drawing/2014/main" id="{FCE73F87-E071-243D-BEC8-5AA23CD19176}"/>
                </a:ext>
              </a:extLst>
            </p:cNvPr>
            <p:cNvPicPr>
              <a:picLocks noChangeAspect="1"/>
            </p:cNvPicPr>
            <p:nvPr/>
          </p:nvPicPr>
          <p:blipFill>
            <a:blip r:embed="rId10"/>
            <a:stretch>
              <a:fillRect/>
            </a:stretch>
          </p:blipFill>
          <p:spPr>
            <a:xfrm>
              <a:off x="609450" y="2718207"/>
              <a:ext cx="762751" cy="517550"/>
            </a:xfrm>
            <a:prstGeom prst="rect">
              <a:avLst/>
            </a:prstGeom>
          </p:spPr>
        </p:pic>
        <p:cxnSp>
          <p:nvCxnSpPr>
            <p:cNvPr id="31" name="Straight Connector 30">
              <a:extLst>
                <a:ext uri="{FF2B5EF4-FFF2-40B4-BE49-F238E27FC236}">
                  <a16:creationId xmlns:a16="http://schemas.microsoft.com/office/drawing/2014/main" id="{BC016D66-AF9F-9885-1280-68D9628530E0}"/>
                </a:ext>
              </a:extLst>
            </p:cNvPr>
            <p:cNvCxnSpPr>
              <a:cxnSpLocks/>
            </p:cNvCxnSpPr>
            <p:nvPr/>
          </p:nvCxnSpPr>
          <p:spPr>
            <a:xfrm>
              <a:off x="1162991" y="2921484"/>
              <a:ext cx="860169" cy="0"/>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79FFF508-74C9-7930-CB7A-6028446966D0}"/>
                </a:ext>
              </a:extLst>
            </p:cNvPr>
            <p:cNvCxnSpPr>
              <a:cxnSpLocks/>
            </p:cNvCxnSpPr>
            <p:nvPr/>
          </p:nvCxnSpPr>
          <p:spPr>
            <a:xfrm flipV="1">
              <a:off x="730943" y="2921484"/>
              <a:ext cx="0" cy="778455"/>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1D0362BB-40F7-4FEC-BE55-E5870BE0F3E4}"/>
                </a:ext>
              </a:extLst>
            </p:cNvPr>
            <p:cNvCxnSpPr>
              <a:cxnSpLocks/>
            </p:cNvCxnSpPr>
            <p:nvPr/>
          </p:nvCxnSpPr>
          <p:spPr>
            <a:xfrm flipV="1">
              <a:off x="2027087" y="3032258"/>
              <a:ext cx="0" cy="778455"/>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7F5789CA-1BF2-2286-7847-140DD4249C86}"/>
                </a:ext>
              </a:extLst>
            </p:cNvPr>
            <p:cNvCxnSpPr>
              <a:cxnSpLocks/>
            </p:cNvCxnSpPr>
            <p:nvPr/>
          </p:nvCxnSpPr>
          <p:spPr>
            <a:xfrm>
              <a:off x="732906" y="3310711"/>
              <a:ext cx="639295" cy="0"/>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A7142950-F605-3788-91B6-A61C33A84110}"/>
                </a:ext>
              </a:extLst>
            </p:cNvPr>
            <p:cNvCxnSpPr>
              <a:cxnSpLocks/>
            </p:cNvCxnSpPr>
            <p:nvPr/>
          </p:nvCxnSpPr>
          <p:spPr>
            <a:xfrm flipV="1">
              <a:off x="1372201" y="3310711"/>
              <a:ext cx="0" cy="208219"/>
            </a:xfrm>
            <a:prstGeom prst="line">
              <a:avLst/>
            </a:prstGeom>
            <a:ln w="12700"/>
            <a:effectLst/>
          </p:spPr>
          <p:style>
            <a:lnRef idx="2">
              <a:schemeClr val="dk1"/>
            </a:lnRef>
            <a:fillRef idx="0">
              <a:schemeClr val="dk1"/>
            </a:fillRef>
            <a:effectRef idx="1">
              <a:schemeClr val="dk1"/>
            </a:effectRef>
            <a:fontRef idx="minor">
              <a:schemeClr val="tx1"/>
            </a:fontRef>
          </p:style>
        </p:cxnSp>
      </p:grpSp>
      <p:cxnSp>
        <p:nvCxnSpPr>
          <p:cNvPr id="55" name="Straight Arrow Connector 54">
            <a:extLst>
              <a:ext uri="{FF2B5EF4-FFF2-40B4-BE49-F238E27FC236}">
                <a16:creationId xmlns:a16="http://schemas.microsoft.com/office/drawing/2014/main" id="{AFCDFAC6-1D66-2C59-80E1-285557F7ACD7}"/>
              </a:ext>
            </a:extLst>
          </p:cNvPr>
          <p:cNvCxnSpPr>
            <a:stCxn id="9" idx="0"/>
          </p:cNvCxnSpPr>
          <p:nvPr/>
        </p:nvCxnSpPr>
        <p:spPr>
          <a:xfrm flipV="1">
            <a:off x="2449254" y="3920306"/>
            <a:ext cx="754594" cy="13662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1C05A0E7-8019-7F95-E27B-A531148EE7BB}"/>
              </a:ext>
            </a:extLst>
          </p:cNvPr>
          <p:cNvGrpSpPr/>
          <p:nvPr/>
        </p:nvGrpSpPr>
        <p:grpSpPr>
          <a:xfrm>
            <a:off x="2730122" y="2402233"/>
            <a:ext cx="1805099" cy="1433958"/>
            <a:chOff x="2730122" y="2402233"/>
            <a:chExt cx="1805099" cy="1433958"/>
          </a:xfrm>
        </p:grpSpPr>
        <p:sp>
          <p:nvSpPr>
            <p:cNvPr id="6" name="Oval 5">
              <a:extLst>
                <a:ext uri="{FF2B5EF4-FFF2-40B4-BE49-F238E27FC236}">
                  <a16:creationId xmlns:a16="http://schemas.microsoft.com/office/drawing/2014/main" id="{22181D6D-ABB8-88D0-8D20-BDFCF4B570EB}"/>
                </a:ext>
              </a:extLst>
            </p:cNvPr>
            <p:cNvSpPr/>
            <p:nvPr/>
          </p:nvSpPr>
          <p:spPr>
            <a:xfrm>
              <a:off x="4067952" y="2564719"/>
              <a:ext cx="287077" cy="356755"/>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dirty="0"/>
            </a:p>
          </p:txBody>
        </p:sp>
        <p:pic>
          <p:nvPicPr>
            <p:cNvPr id="15" name="Graphic 14" descr="Lights On with solid fill">
              <a:extLst>
                <a:ext uri="{FF2B5EF4-FFF2-40B4-BE49-F238E27FC236}">
                  <a16:creationId xmlns:a16="http://schemas.microsoft.com/office/drawing/2014/main" id="{6EF01D7D-28F1-910B-B1EC-FBC0A901C4C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855184" y="2402233"/>
              <a:ext cx="680037" cy="680037"/>
            </a:xfrm>
            <a:prstGeom prst="rect">
              <a:avLst/>
            </a:prstGeom>
          </p:spPr>
        </p:pic>
        <p:pic>
          <p:nvPicPr>
            <p:cNvPr id="44" name="Picture 43">
              <a:extLst>
                <a:ext uri="{FF2B5EF4-FFF2-40B4-BE49-F238E27FC236}">
                  <a16:creationId xmlns:a16="http://schemas.microsoft.com/office/drawing/2014/main" id="{366D33CB-FB12-E5E7-6414-176FAF53B15D}"/>
                </a:ext>
              </a:extLst>
            </p:cNvPr>
            <p:cNvPicPr>
              <a:picLocks noChangeAspect="1"/>
            </p:cNvPicPr>
            <p:nvPr/>
          </p:nvPicPr>
          <p:blipFill>
            <a:blip r:embed="rId10"/>
            <a:stretch>
              <a:fillRect/>
            </a:stretch>
          </p:blipFill>
          <p:spPr>
            <a:xfrm>
              <a:off x="2753303" y="2743685"/>
              <a:ext cx="762751" cy="517550"/>
            </a:xfrm>
            <a:prstGeom prst="rect">
              <a:avLst/>
            </a:prstGeom>
          </p:spPr>
        </p:pic>
        <p:cxnSp>
          <p:nvCxnSpPr>
            <p:cNvPr id="45" name="Straight Connector 44">
              <a:extLst>
                <a:ext uri="{FF2B5EF4-FFF2-40B4-BE49-F238E27FC236}">
                  <a16:creationId xmlns:a16="http://schemas.microsoft.com/office/drawing/2014/main" id="{234B9D00-CEE1-2291-DDE6-4ED0BA17E3D4}"/>
                </a:ext>
              </a:extLst>
            </p:cNvPr>
            <p:cNvCxnSpPr>
              <a:cxnSpLocks/>
            </p:cNvCxnSpPr>
            <p:nvPr/>
          </p:nvCxnSpPr>
          <p:spPr>
            <a:xfrm>
              <a:off x="3306844" y="2946962"/>
              <a:ext cx="860169" cy="0"/>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4B2A90D6-E355-6491-96D3-B5A8D2E70DFE}"/>
                </a:ext>
              </a:extLst>
            </p:cNvPr>
            <p:cNvCxnSpPr>
              <a:cxnSpLocks/>
            </p:cNvCxnSpPr>
            <p:nvPr/>
          </p:nvCxnSpPr>
          <p:spPr>
            <a:xfrm flipV="1">
              <a:off x="2874796" y="2946962"/>
              <a:ext cx="0" cy="778455"/>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9FFBAAEC-7C05-663A-1376-38BEBFAC7A3A}"/>
                </a:ext>
              </a:extLst>
            </p:cNvPr>
            <p:cNvCxnSpPr>
              <a:cxnSpLocks/>
            </p:cNvCxnSpPr>
            <p:nvPr/>
          </p:nvCxnSpPr>
          <p:spPr>
            <a:xfrm flipV="1">
              <a:off x="4170940" y="3057736"/>
              <a:ext cx="0" cy="778455"/>
            </a:xfrm>
            <a:prstGeom prst="line">
              <a:avLst/>
            </a:prstGeom>
            <a:ln w="12700"/>
            <a:effectLst/>
          </p:spPr>
          <p:style>
            <a:lnRef idx="2">
              <a:schemeClr val="dk1"/>
            </a:lnRef>
            <a:fillRef idx="0">
              <a:schemeClr val="dk1"/>
            </a:fillRef>
            <a:effectRef idx="1">
              <a:schemeClr val="dk1"/>
            </a:effectRef>
            <a:fontRef idx="minor">
              <a:schemeClr val="tx1"/>
            </a:fontRef>
          </p:style>
        </p:cxnSp>
        <p:cxnSp>
          <p:nvCxnSpPr>
            <p:cNvPr id="49" name="Straight Connector 48">
              <a:extLst>
                <a:ext uri="{FF2B5EF4-FFF2-40B4-BE49-F238E27FC236}">
                  <a16:creationId xmlns:a16="http://schemas.microsoft.com/office/drawing/2014/main" id="{843A8E34-A32B-3254-AAA9-D28B8367A5A2}"/>
                </a:ext>
              </a:extLst>
            </p:cNvPr>
            <p:cNvCxnSpPr>
              <a:cxnSpLocks/>
            </p:cNvCxnSpPr>
            <p:nvPr/>
          </p:nvCxnSpPr>
          <p:spPr>
            <a:xfrm flipV="1">
              <a:off x="3505069" y="3336189"/>
              <a:ext cx="0" cy="194890"/>
            </a:xfrm>
            <a:prstGeom prst="line">
              <a:avLst/>
            </a:prstGeom>
            <a:ln w="12700"/>
            <a:effectLst/>
          </p:spPr>
          <p:style>
            <a:lnRef idx="2">
              <a:schemeClr val="dk1"/>
            </a:lnRef>
            <a:fillRef idx="0">
              <a:schemeClr val="dk1"/>
            </a:fillRef>
            <a:effectRef idx="1">
              <a:schemeClr val="dk1"/>
            </a:effectRef>
            <a:fontRef idx="minor">
              <a:schemeClr val="tx1"/>
            </a:fontRef>
          </p:style>
        </p:cxnSp>
        <p:pic>
          <p:nvPicPr>
            <p:cNvPr id="51" name="Picture 50">
              <a:extLst>
                <a:ext uri="{FF2B5EF4-FFF2-40B4-BE49-F238E27FC236}">
                  <a16:creationId xmlns:a16="http://schemas.microsoft.com/office/drawing/2014/main" id="{878DB554-55D1-B5ED-528C-7F9969E38B74}"/>
                </a:ext>
              </a:extLst>
            </p:cNvPr>
            <p:cNvPicPr>
              <a:picLocks noChangeAspect="1"/>
            </p:cNvPicPr>
            <p:nvPr/>
          </p:nvPicPr>
          <p:blipFill>
            <a:blip r:embed="rId10"/>
            <a:srcRect l="25892" t="-1960" r="-25892" b="1960"/>
            <a:stretch/>
          </p:blipFill>
          <p:spPr>
            <a:xfrm>
              <a:off x="2822472" y="3123681"/>
              <a:ext cx="762751" cy="517550"/>
            </a:xfrm>
            <a:prstGeom prst="rect">
              <a:avLst/>
            </a:prstGeom>
          </p:spPr>
        </p:pic>
        <p:pic>
          <p:nvPicPr>
            <p:cNvPr id="7" name="Picture 6">
              <a:extLst>
                <a:ext uri="{FF2B5EF4-FFF2-40B4-BE49-F238E27FC236}">
                  <a16:creationId xmlns:a16="http://schemas.microsoft.com/office/drawing/2014/main" id="{21C59EB3-E105-DB25-0372-0CE46363552B}"/>
                </a:ext>
              </a:extLst>
            </p:cNvPr>
            <p:cNvPicPr>
              <a:picLocks noChangeAspect="1"/>
            </p:cNvPicPr>
            <p:nvPr/>
          </p:nvPicPr>
          <p:blipFill>
            <a:blip r:embed="rId13"/>
            <a:stretch>
              <a:fillRect/>
            </a:stretch>
          </p:blipFill>
          <p:spPr>
            <a:xfrm>
              <a:off x="3252670" y="3187991"/>
              <a:ext cx="245346" cy="245346"/>
            </a:xfrm>
            <a:prstGeom prst="rect">
              <a:avLst/>
            </a:prstGeom>
          </p:spPr>
        </p:pic>
        <p:sp>
          <p:nvSpPr>
            <p:cNvPr id="11" name="Rectangle 10">
              <a:extLst>
                <a:ext uri="{FF2B5EF4-FFF2-40B4-BE49-F238E27FC236}">
                  <a16:creationId xmlns:a16="http://schemas.microsoft.com/office/drawing/2014/main" id="{09D168BF-97AD-F3F7-B4A9-37F9DD45E38C}"/>
                </a:ext>
              </a:extLst>
            </p:cNvPr>
            <p:cNvSpPr/>
            <p:nvPr/>
          </p:nvSpPr>
          <p:spPr>
            <a:xfrm>
              <a:off x="2730122" y="3261235"/>
              <a:ext cx="125519" cy="1535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grpSp>
    </p:spTree>
    <p:extLst>
      <p:ext uri="{BB962C8B-B14F-4D97-AF65-F5344CB8AC3E}">
        <p14:creationId xmlns:p14="http://schemas.microsoft.com/office/powerpoint/2010/main" val="3606878941"/>
      </p:ext>
    </p:extLst>
  </p:cSld>
  <p:clrMapOvr>
    <a:masterClrMapping/>
  </p:clrMapOvr>
  <p:transition>
    <p:pull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BAEE0-1CE6-5F20-AAE7-A88AB6252A9A}"/>
              </a:ext>
            </a:extLst>
          </p:cNvPr>
          <p:cNvSpPr>
            <a:spLocks noGrp="1"/>
          </p:cNvSpPr>
          <p:nvPr>
            <p:ph type="title"/>
          </p:nvPr>
        </p:nvSpPr>
        <p:spPr/>
        <p:txBody>
          <a:bodyPr/>
          <a:lstStyle/>
          <a:p>
            <a:r>
              <a:rPr lang="en-FR" dirty="0"/>
              <a:t>CMOS Transistors</a:t>
            </a:r>
          </a:p>
        </p:txBody>
      </p:sp>
      <p:sp>
        <p:nvSpPr>
          <p:cNvPr id="3" name="Date Placeholder 2">
            <a:extLst>
              <a:ext uri="{FF2B5EF4-FFF2-40B4-BE49-F238E27FC236}">
                <a16:creationId xmlns:a16="http://schemas.microsoft.com/office/drawing/2014/main" id="{363E14E9-A682-4D32-BFC0-5BFF24B09986}"/>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55FDE33B-8BCC-0457-B1CF-2356581C8FA9}"/>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6F01F9C7-B84B-B202-00CD-65FAE571AB2B}"/>
              </a:ext>
            </a:extLst>
          </p:cNvPr>
          <p:cNvSpPr>
            <a:spLocks noGrp="1"/>
          </p:cNvSpPr>
          <p:nvPr>
            <p:ph type="sldNum" sz="quarter" idx="12"/>
          </p:nvPr>
        </p:nvSpPr>
        <p:spPr/>
        <p:txBody>
          <a:bodyPr/>
          <a:lstStyle/>
          <a:p>
            <a:pPr>
              <a:defRPr/>
            </a:pPr>
            <a:fld id="{472E1154-9B90-3241-A829-A7F1D6FB46BD}" type="slidenum">
              <a:rPr lang="el-GR" smtClean="0"/>
              <a:pPr>
                <a:defRPr/>
              </a:pPr>
              <a:t>37</a:t>
            </a:fld>
            <a:endParaRPr lang="el-GR"/>
          </a:p>
        </p:txBody>
      </p:sp>
      <p:pic>
        <p:nvPicPr>
          <p:cNvPr id="19" name="Picture 18" descr="A diagram of a metal contact and metal contact&#10;&#10;Description automatically generated">
            <a:extLst>
              <a:ext uri="{FF2B5EF4-FFF2-40B4-BE49-F238E27FC236}">
                <a16:creationId xmlns:a16="http://schemas.microsoft.com/office/drawing/2014/main" id="{736CBC68-B42A-1A5D-35A3-A051399723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222" y="2309726"/>
            <a:ext cx="3467181" cy="1492539"/>
          </a:xfrm>
          <a:prstGeom prst="rect">
            <a:avLst/>
          </a:prstGeom>
        </p:spPr>
      </p:pic>
      <p:sp>
        <p:nvSpPr>
          <p:cNvPr id="20" name="TextBox 19">
            <a:extLst>
              <a:ext uri="{FF2B5EF4-FFF2-40B4-BE49-F238E27FC236}">
                <a16:creationId xmlns:a16="http://schemas.microsoft.com/office/drawing/2014/main" id="{0F7DBDF2-47C9-7309-EF17-DCB122BFD7C5}"/>
              </a:ext>
            </a:extLst>
          </p:cNvPr>
          <p:cNvSpPr txBox="1"/>
          <p:nvPr/>
        </p:nvSpPr>
        <p:spPr>
          <a:xfrm>
            <a:off x="877335" y="2178921"/>
            <a:ext cx="607859" cy="261610"/>
          </a:xfrm>
          <a:prstGeom prst="rect">
            <a:avLst/>
          </a:prstGeom>
          <a:noFill/>
        </p:spPr>
        <p:txBody>
          <a:bodyPr wrap="none" rtlCol="0">
            <a:spAutoFit/>
          </a:bodyPr>
          <a:lstStyle/>
          <a:p>
            <a:r>
              <a:rPr lang="en-GB" sz="1100" b="1" dirty="0">
                <a:solidFill>
                  <a:schemeClr val="accent1"/>
                </a:solidFill>
              </a:rPr>
              <a:t>N</a:t>
            </a:r>
            <a:r>
              <a:rPr lang="en-FR" sz="1100" b="1" dirty="0">
                <a:solidFill>
                  <a:schemeClr val="accent1"/>
                </a:solidFill>
              </a:rPr>
              <a:t>MOS</a:t>
            </a:r>
            <a:endParaRPr lang="en-FR" sz="1100" dirty="0">
              <a:solidFill>
                <a:schemeClr val="accent1"/>
              </a:solidFill>
            </a:endParaRPr>
          </a:p>
        </p:txBody>
      </p:sp>
      <p:sp>
        <p:nvSpPr>
          <p:cNvPr id="21" name="TextBox 20">
            <a:extLst>
              <a:ext uri="{FF2B5EF4-FFF2-40B4-BE49-F238E27FC236}">
                <a16:creationId xmlns:a16="http://schemas.microsoft.com/office/drawing/2014/main" id="{72E9F108-E6C7-F8D1-20A3-786B22793E2E}"/>
              </a:ext>
            </a:extLst>
          </p:cNvPr>
          <p:cNvSpPr txBox="1"/>
          <p:nvPr/>
        </p:nvSpPr>
        <p:spPr>
          <a:xfrm>
            <a:off x="2749877" y="2161601"/>
            <a:ext cx="599844" cy="261610"/>
          </a:xfrm>
          <a:prstGeom prst="rect">
            <a:avLst/>
          </a:prstGeom>
          <a:noFill/>
        </p:spPr>
        <p:txBody>
          <a:bodyPr wrap="none" rtlCol="0">
            <a:spAutoFit/>
          </a:bodyPr>
          <a:lstStyle/>
          <a:p>
            <a:r>
              <a:rPr lang="en-FR" sz="1100" b="1" dirty="0">
                <a:solidFill>
                  <a:schemeClr val="accent1"/>
                </a:solidFill>
              </a:rPr>
              <a:t>PMOS</a:t>
            </a:r>
            <a:endParaRPr lang="en-FR" sz="1100" dirty="0">
              <a:solidFill>
                <a:schemeClr val="accent1"/>
              </a:solidFill>
            </a:endParaRPr>
          </a:p>
        </p:txBody>
      </p:sp>
      <p:sp>
        <p:nvSpPr>
          <p:cNvPr id="22" name="Title 1">
            <a:extLst>
              <a:ext uri="{FF2B5EF4-FFF2-40B4-BE49-F238E27FC236}">
                <a16:creationId xmlns:a16="http://schemas.microsoft.com/office/drawing/2014/main" id="{9AFE819B-1781-B67F-CC6D-4B254D228CEB}"/>
              </a:ext>
            </a:extLst>
          </p:cNvPr>
          <p:cNvSpPr txBox="1">
            <a:spLocks/>
          </p:cNvSpPr>
          <p:nvPr/>
        </p:nvSpPr>
        <p:spPr bwMode="auto">
          <a:xfrm>
            <a:off x="251520" y="1227456"/>
            <a:ext cx="3882809" cy="4419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pPr algn="r"/>
            <a:r>
              <a:rPr lang="en-FR" sz="1800" kern="0" dirty="0"/>
              <a:t>CMOS :  </a:t>
            </a:r>
            <a:r>
              <a:rPr lang="en-FR" sz="1800" b="1" kern="0" dirty="0"/>
              <a:t>C</a:t>
            </a:r>
            <a:r>
              <a:rPr lang="en-FR" sz="1800" kern="0" dirty="0"/>
              <a:t>omplementary </a:t>
            </a:r>
            <a:r>
              <a:rPr lang="en-FR" sz="1800" b="1" kern="0" dirty="0"/>
              <a:t>M</a:t>
            </a:r>
            <a:r>
              <a:rPr lang="en-FR" sz="1800" kern="0" dirty="0"/>
              <a:t>etal </a:t>
            </a:r>
            <a:r>
              <a:rPr lang="en-FR" sz="1800" b="1" kern="0" dirty="0"/>
              <a:t>O</a:t>
            </a:r>
            <a:r>
              <a:rPr lang="en-FR" sz="1800" kern="0" dirty="0"/>
              <a:t>xide </a:t>
            </a:r>
            <a:br>
              <a:rPr lang="en-FR" sz="1800" kern="0" dirty="0"/>
            </a:br>
            <a:r>
              <a:rPr lang="en-FR" sz="1800" kern="0" dirty="0"/>
              <a:t>Field Effect Transistor</a:t>
            </a:r>
          </a:p>
        </p:txBody>
      </p:sp>
      <p:sp>
        <p:nvSpPr>
          <p:cNvPr id="25" name="Title 1">
            <a:extLst>
              <a:ext uri="{FF2B5EF4-FFF2-40B4-BE49-F238E27FC236}">
                <a16:creationId xmlns:a16="http://schemas.microsoft.com/office/drawing/2014/main" id="{F607F67B-D9DE-C0A8-8774-A0E5D09CD0FA}"/>
              </a:ext>
            </a:extLst>
          </p:cNvPr>
          <p:cNvSpPr txBox="1">
            <a:spLocks/>
          </p:cNvSpPr>
          <p:nvPr/>
        </p:nvSpPr>
        <p:spPr bwMode="auto">
          <a:xfrm>
            <a:off x="4487151" y="1685049"/>
            <a:ext cx="4656849" cy="8390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l-GR" sz="1800" u="sng" kern="0" dirty="0"/>
              <a:t>Η πράξη της αναστροφής </a:t>
            </a:r>
            <a:r>
              <a:rPr lang="en-US" sz="1800" u="sng" kern="0" dirty="0"/>
              <a:t>(INVERT)</a:t>
            </a:r>
            <a:r>
              <a:rPr lang="el-GR" sz="1800" u="sng" kern="0" dirty="0"/>
              <a:t> </a:t>
            </a:r>
            <a:br>
              <a:rPr lang="el-GR" sz="1800" kern="0" dirty="0"/>
            </a:br>
            <a:r>
              <a:rPr lang="el-GR" sz="1800" kern="0" dirty="0"/>
              <a:t>στην ψηφιακή λογική</a:t>
            </a:r>
            <a:br>
              <a:rPr lang="el-GR" sz="1800" kern="0" dirty="0"/>
            </a:br>
            <a:r>
              <a:rPr lang="el-GR" sz="1800" kern="0" dirty="0"/>
              <a:t>με χρήση </a:t>
            </a:r>
            <a:r>
              <a:rPr lang="el-GR" sz="1800" b="1" kern="0" dirty="0"/>
              <a:t>συμπληρωματικών τρανζίστορ</a:t>
            </a:r>
            <a:r>
              <a:rPr lang="en-US" sz="1800" b="1" kern="0" dirty="0"/>
              <a:t> CMOS</a:t>
            </a:r>
            <a:r>
              <a:rPr lang="en-FR" sz="1800" b="1" kern="0" dirty="0"/>
              <a:t> </a:t>
            </a:r>
          </a:p>
        </p:txBody>
      </p:sp>
      <p:pic>
        <p:nvPicPr>
          <p:cNvPr id="27" name="Picture 26" descr="A diagram of a computer component&#10;&#10;Description automatically generated">
            <a:extLst>
              <a:ext uri="{FF2B5EF4-FFF2-40B4-BE49-F238E27FC236}">
                <a16:creationId xmlns:a16="http://schemas.microsoft.com/office/drawing/2014/main" id="{63EEF34F-AF82-8033-8B70-965504BFFD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896407"/>
            <a:ext cx="4023823" cy="1734137"/>
          </a:xfrm>
          <a:prstGeom prst="rect">
            <a:avLst/>
          </a:prstGeom>
        </p:spPr>
      </p:pic>
      <p:graphicFrame>
        <p:nvGraphicFramePr>
          <p:cNvPr id="29" name="Table 29">
            <a:extLst>
              <a:ext uri="{FF2B5EF4-FFF2-40B4-BE49-F238E27FC236}">
                <a16:creationId xmlns:a16="http://schemas.microsoft.com/office/drawing/2014/main" id="{2C72E632-086E-69AA-6DCA-C2998641C9D4}"/>
              </a:ext>
            </a:extLst>
          </p:cNvPr>
          <p:cNvGraphicFramePr>
            <a:graphicFrameLocks noGrp="1"/>
          </p:cNvGraphicFramePr>
          <p:nvPr>
            <p:extLst>
              <p:ext uri="{D42A27DB-BD31-4B8C-83A1-F6EECF244321}">
                <p14:modId xmlns:p14="http://schemas.microsoft.com/office/powerpoint/2010/main" val="4271173990"/>
              </p:ext>
            </p:extLst>
          </p:nvPr>
        </p:nvGraphicFramePr>
        <p:xfrm>
          <a:off x="6384414" y="2868013"/>
          <a:ext cx="1207588" cy="781443"/>
        </p:xfrm>
        <a:graphic>
          <a:graphicData uri="http://schemas.openxmlformats.org/drawingml/2006/table">
            <a:tbl>
              <a:tblPr firstRow="1" bandRow="1">
                <a:tableStyleId>{5C22544A-7EE6-4342-B048-85BDC9FD1C3A}</a:tableStyleId>
              </a:tblPr>
              <a:tblGrid>
                <a:gridCol w="603794">
                  <a:extLst>
                    <a:ext uri="{9D8B030D-6E8A-4147-A177-3AD203B41FA5}">
                      <a16:colId xmlns:a16="http://schemas.microsoft.com/office/drawing/2014/main" val="512136227"/>
                    </a:ext>
                  </a:extLst>
                </a:gridCol>
                <a:gridCol w="603794">
                  <a:extLst>
                    <a:ext uri="{9D8B030D-6E8A-4147-A177-3AD203B41FA5}">
                      <a16:colId xmlns:a16="http://schemas.microsoft.com/office/drawing/2014/main" val="4047789749"/>
                    </a:ext>
                  </a:extLst>
                </a:gridCol>
              </a:tblGrid>
              <a:tr h="260481">
                <a:tc>
                  <a:txBody>
                    <a:bodyPr/>
                    <a:lstStyle/>
                    <a:p>
                      <a:pPr algn="ctr"/>
                      <a:r>
                        <a:rPr lang="en-FR" sz="1000" dirty="0"/>
                        <a:t>Input</a:t>
                      </a:r>
                    </a:p>
                  </a:txBody>
                  <a:tcPr/>
                </a:tc>
                <a:tc>
                  <a:txBody>
                    <a:bodyPr/>
                    <a:lstStyle/>
                    <a:p>
                      <a:pPr algn="ctr"/>
                      <a:r>
                        <a:rPr lang="en-FR" sz="1000" dirty="0"/>
                        <a:t>Output</a:t>
                      </a:r>
                    </a:p>
                  </a:txBody>
                  <a:tcPr/>
                </a:tc>
                <a:extLst>
                  <a:ext uri="{0D108BD9-81ED-4DB2-BD59-A6C34878D82A}">
                    <a16:rowId xmlns:a16="http://schemas.microsoft.com/office/drawing/2014/main" val="3351625314"/>
                  </a:ext>
                </a:extLst>
              </a:tr>
              <a:tr h="260481">
                <a:tc>
                  <a:txBody>
                    <a:bodyPr/>
                    <a:lstStyle/>
                    <a:p>
                      <a:pPr algn="ctr"/>
                      <a:r>
                        <a:rPr lang="en-FR" sz="1000" dirty="0"/>
                        <a:t>0</a:t>
                      </a:r>
                    </a:p>
                  </a:txBody>
                  <a:tcPr/>
                </a:tc>
                <a:tc>
                  <a:txBody>
                    <a:bodyPr/>
                    <a:lstStyle/>
                    <a:p>
                      <a:pPr algn="ctr"/>
                      <a:r>
                        <a:rPr lang="en-FR" sz="1000" dirty="0"/>
                        <a:t>1</a:t>
                      </a:r>
                    </a:p>
                  </a:txBody>
                  <a:tcPr/>
                </a:tc>
                <a:extLst>
                  <a:ext uri="{0D108BD9-81ED-4DB2-BD59-A6C34878D82A}">
                    <a16:rowId xmlns:a16="http://schemas.microsoft.com/office/drawing/2014/main" val="736336688"/>
                  </a:ext>
                </a:extLst>
              </a:tr>
              <a:tr h="260481">
                <a:tc>
                  <a:txBody>
                    <a:bodyPr/>
                    <a:lstStyle/>
                    <a:p>
                      <a:pPr algn="ctr"/>
                      <a:r>
                        <a:rPr lang="en-FR" sz="1000" dirty="0"/>
                        <a:t>1</a:t>
                      </a:r>
                    </a:p>
                  </a:txBody>
                  <a:tcPr/>
                </a:tc>
                <a:tc>
                  <a:txBody>
                    <a:bodyPr/>
                    <a:lstStyle/>
                    <a:p>
                      <a:pPr algn="ctr"/>
                      <a:r>
                        <a:rPr lang="en-FR" sz="1000" dirty="0"/>
                        <a:t>0</a:t>
                      </a:r>
                    </a:p>
                  </a:txBody>
                  <a:tcPr/>
                </a:tc>
                <a:extLst>
                  <a:ext uri="{0D108BD9-81ED-4DB2-BD59-A6C34878D82A}">
                    <a16:rowId xmlns:a16="http://schemas.microsoft.com/office/drawing/2014/main" val="3336461756"/>
                  </a:ext>
                </a:extLst>
              </a:tr>
            </a:tbl>
          </a:graphicData>
        </a:graphic>
      </p:graphicFrame>
      <p:pic>
        <p:nvPicPr>
          <p:cNvPr id="6" name="Picture 5" descr="A diagram of a computer component&#10;&#10;Description automatically generated">
            <a:extLst>
              <a:ext uri="{FF2B5EF4-FFF2-40B4-BE49-F238E27FC236}">
                <a16:creationId xmlns:a16="http://schemas.microsoft.com/office/drawing/2014/main" id="{3A1F96C1-03FA-3ED1-83B9-7EDEE5AABD12}"/>
              </a:ext>
            </a:extLst>
          </p:cNvPr>
          <p:cNvPicPr>
            <a:picLocks noChangeAspect="1"/>
          </p:cNvPicPr>
          <p:nvPr/>
        </p:nvPicPr>
        <p:blipFill>
          <a:blip r:embed="rId3">
            <a:extLst>
              <a:ext uri="{28A0092B-C50C-407E-A947-70E740481C1C}">
                <a14:useLocalDpi xmlns:a14="http://schemas.microsoft.com/office/drawing/2010/main" val="0"/>
              </a:ext>
            </a:extLst>
          </a:blip>
          <a:srcRect l="55654"/>
          <a:stretch/>
        </p:blipFill>
        <p:spPr>
          <a:xfrm>
            <a:off x="4861852" y="3805394"/>
            <a:ext cx="1784403" cy="1734137"/>
          </a:xfrm>
          <a:prstGeom prst="rect">
            <a:avLst/>
          </a:prstGeom>
        </p:spPr>
      </p:pic>
      <p:cxnSp>
        <p:nvCxnSpPr>
          <p:cNvPr id="12" name="Straight Arrow Connector 11">
            <a:extLst>
              <a:ext uri="{FF2B5EF4-FFF2-40B4-BE49-F238E27FC236}">
                <a16:creationId xmlns:a16="http://schemas.microsoft.com/office/drawing/2014/main" id="{5D15FF9E-8979-84EB-B271-1513C264C652}"/>
              </a:ext>
            </a:extLst>
          </p:cNvPr>
          <p:cNvCxnSpPr/>
          <p:nvPr/>
        </p:nvCxnSpPr>
        <p:spPr>
          <a:xfrm>
            <a:off x="6157996" y="4237442"/>
            <a:ext cx="0" cy="34581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Straight Connector 14">
            <a:extLst>
              <a:ext uri="{FF2B5EF4-FFF2-40B4-BE49-F238E27FC236}">
                <a16:creationId xmlns:a16="http://schemas.microsoft.com/office/drawing/2014/main" id="{80B4BB51-D852-52DE-9C52-0DA71911AC91}"/>
              </a:ext>
            </a:extLst>
          </p:cNvPr>
          <p:cNvCxnSpPr>
            <a:cxnSpLocks/>
          </p:cNvCxnSpPr>
          <p:nvPr/>
        </p:nvCxnSpPr>
        <p:spPr>
          <a:xfrm>
            <a:off x="6066743" y="4851837"/>
            <a:ext cx="163261" cy="174391"/>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16503DE0-8A9E-00DC-C74F-B8D3771E4250}"/>
              </a:ext>
            </a:extLst>
          </p:cNvPr>
          <p:cNvCxnSpPr>
            <a:cxnSpLocks/>
          </p:cNvCxnSpPr>
          <p:nvPr/>
        </p:nvCxnSpPr>
        <p:spPr>
          <a:xfrm flipH="1">
            <a:off x="6066743" y="4851837"/>
            <a:ext cx="163261" cy="174391"/>
          </a:xfrm>
          <a:prstGeom prst="line">
            <a:avLst/>
          </a:prstGeom>
        </p:spPr>
        <p:style>
          <a:lnRef idx="1">
            <a:schemeClr val="accent2"/>
          </a:lnRef>
          <a:fillRef idx="0">
            <a:schemeClr val="accent2"/>
          </a:fillRef>
          <a:effectRef idx="0">
            <a:schemeClr val="accent2"/>
          </a:effectRef>
          <a:fontRef idx="minor">
            <a:schemeClr val="tx1"/>
          </a:fontRef>
        </p:style>
      </p:cxnSp>
      <p:sp>
        <p:nvSpPr>
          <p:cNvPr id="31" name="Title 1">
            <a:extLst>
              <a:ext uri="{FF2B5EF4-FFF2-40B4-BE49-F238E27FC236}">
                <a16:creationId xmlns:a16="http://schemas.microsoft.com/office/drawing/2014/main" id="{804F99E9-3EBE-4F47-1056-40382C7FC4E9}"/>
              </a:ext>
            </a:extLst>
          </p:cNvPr>
          <p:cNvSpPr txBox="1">
            <a:spLocks/>
          </p:cNvSpPr>
          <p:nvPr/>
        </p:nvSpPr>
        <p:spPr bwMode="auto">
          <a:xfrm>
            <a:off x="4724995" y="4353342"/>
            <a:ext cx="273713" cy="3018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600" kern="0" dirty="0">
                <a:solidFill>
                  <a:srgbClr val="FF0000"/>
                </a:solidFill>
              </a:rPr>
              <a:t>0</a:t>
            </a:r>
            <a:endParaRPr lang="en-FR" sz="1600" b="1" kern="0" dirty="0">
              <a:solidFill>
                <a:srgbClr val="FF0000"/>
              </a:solidFill>
            </a:endParaRPr>
          </a:p>
        </p:txBody>
      </p:sp>
      <p:sp>
        <p:nvSpPr>
          <p:cNvPr id="32" name="Title 1">
            <a:extLst>
              <a:ext uri="{FF2B5EF4-FFF2-40B4-BE49-F238E27FC236}">
                <a16:creationId xmlns:a16="http://schemas.microsoft.com/office/drawing/2014/main" id="{82C7C8BE-19A8-0796-0595-9A2BCF62E9C3}"/>
              </a:ext>
            </a:extLst>
          </p:cNvPr>
          <p:cNvSpPr txBox="1">
            <a:spLocks/>
          </p:cNvSpPr>
          <p:nvPr/>
        </p:nvSpPr>
        <p:spPr bwMode="auto">
          <a:xfrm>
            <a:off x="6479400" y="4649399"/>
            <a:ext cx="273713" cy="3018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600" kern="0" dirty="0">
                <a:solidFill>
                  <a:srgbClr val="FF0000"/>
                </a:solidFill>
              </a:rPr>
              <a:t>1</a:t>
            </a:r>
            <a:endParaRPr lang="en-FR" sz="1600" b="1" kern="0" dirty="0">
              <a:solidFill>
                <a:srgbClr val="FF0000"/>
              </a:solidFill>
            </a:endParaRPr>
          </a:p>
        </p:txBody>
      </p:sp>
      <p:pic>
        <p:nvPicPr>
          <p:cNvPr id="33" name="Picture 32" descr="A diagram of a computer component&#10;&#10;Description automatically generated">
            <a:extLst>
              <a:ext uri="{FF2B5EF4-FFF2-40B4-BE49-F238E27FC236}">
                <a16:creationId xmlns:a16="http://schemas.microsoft.com/office/drawing/2014/main" id="{EBA577E7-5B2A-7342-1CB6-AACD826DC246}"/>
              </a:ext>
            </a:extLst>
          </p:cNvPr>
          <p:cNvPicPr>
            <a:picLocks noChangeAspect="1"/>
          </p:cNvPicPr>
          <p:nvPr/>
        </p:nvPicPr>
        <p:blipFill>
          <a:blip r:embed="rId3">
            <a:extLst>
              <a:ext uri="{28A0092B-C50C-407E-A947-70E740481C1C}">
                <a14:useLocalDpi xmlns:a14="http://schemas.microsoft.com/office/drawing/2010/main" val="0"/>
              </a:ext>
            </a:extLst>
          </a:blip>
          <a:srcRect l="55654"/>
          <a:stretch/>
        </p:blipFill>
        <p:spPr>
          <a:xfrm>
            <a:off x="7021973" y="3802265"/>
            <a:ext cx="1784403" cy="1734137"/>
          </a:xfrm>
          <a:prstGeom prst="rect">
            <a:avLst/>
          </a:prstGeom>
        </p:spPr>
      </p:pic>
      <p:cxnSp>
        <p:nvCxnSpPr>
          <p:cNvPr id="34" name="Straight Arrow Connector 33">
            <a:extLst>
              <a:ext uri="{FF2B5EF4-FFF2-40B4-BE49-F238E27FC236}">
                <a16:creationId xmlns:a16="http://schemas.microsoft.com/office/drawing/2014/main" id="{C876E7CF-5704-A0BD-0682-98210B4F04A6}"/>
              </a:ext>
            </a:extLst>
          </p:cNvPr>
          <p:cNvCxnSpPr/>
          <p:nvPr/>
        </p:nvCxnSpPr>
        <p:spPr>
          <a:xfrm>
            <a:off x="8318117" y="4811377"/>
            <a:ext cx="0" cy="34581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5" name="Straight Connector 34">
            <a:extLst>
              <a:ext uri="{FF2B5EF4-FFF2-40B4-BE49-F238E27FC236}">
                <a16:creationId xmlns:a16="http://schemas.microsoft.com/office/drawing/2014/main" id="{E0FE0786-72F0-7EB6-7F64-C9B1BAFDDB69}"/>
              </a:ext>
            </a:extLst>
          </p:cNvPr>
          <p:cNvCxnSpPr>
            <a:cxnSpLocks/>
          </p:cNvCxnSpPr>
          <p:nvPr/>
        </p:nvCxnSpPr>
        <p:spPr>
          <a:xfrm>
            <a:off x="8226864" y="4293096"/>
            <a:ext cx="163261" cy="174391"/>
          </a:xfrm>
          <a:prstGeom prst="line">
            <a:avLst/>
          </a:prstGeom>
        </p:spPr>
        <p:style>
          <a:lnRef idx="1">
            <a:schemeClr val="accent2"/>
          </a:lnRef>
          <a:fillRef idx="0">
            <a:schemeClr val="accent2"/>
          </a:fillRef>
          <a:effectRef idx="0">
            <a:schemeClr val="accent2"/>
          </a:effectRef>
          <a:fontRef idx="minor">
            <a:schemeClr val="tx1"/>
          </a:fontRef>
        </p:style>
      </p:cxnSp>
      <p:cxnSp>
        <p:nvCxnSpPr>
          <p:cNvPr id="36" name="Straight Connector 35">
            <a:extLst>
              <a:ext uri="{FF2B5EF4-FFF2-40B4-BE49-F238E27FC236}">
                <a16:creationId xmlns:a16="http://schemas.microsoft.com/office/drawing/2014/main" id="{8EAD516D-6C55-66E0-0691-484D980F7149}"/>
              </a:ext>
            </a:extLst>
          </p:cNvPr>
          <p:cNvCxnSpPr>
            <a:cxnSpLocks/>
          </p:cNvCxnSpPr>
          <p:nvPr/>
        </p:nvCxnSpPr>
        <p:spPr>
          <a:xfrm flipH="1">
            <a:off x="8226864" y="4293096"/>
            <a:ext cx="163261" cy="174391"/>
          </a:xfrm>
          <a:prstGeom prst="line">
            <a:avLst/>
          </a:prstGeom>
        </p:spPr>
        <p:style>
          <a:lnRef idx="1">
            <a:schemeClr val="accent2"/>
          </a:lnRef>
          <a:fillRef idx="0">
            <a:schemeClr val="accent2"/>
          </a:fillRef>
          <a:effectRef idx="0">
            <a:schemeClr val="accent2"/>
          </a:effectRef>
          <a:fontRef idx="minor">
            <a:schemeClr val="tx1"/>
          </a:fontRef>
        </p:style>
      </p:cxnSp>
      <p:sp>
        <p:nvSpPr>
          <p:cNvPr id="37" name="Title 1">
            <a:extLst>
              <a:ext uri="{FF2B5EF4-FFF2-40B4-BE49-F238E27FC236}">
                <a16:creationId xmlns:a16="http://schemas.microsoft.com/office/drawing/2014/main" id="{F1F5001C-29F3-F745-0E10-3F61D2F919D1}"/>
              </a:ext>
            </a:extLst>
          </p:cNvPr>
          <p:cNvSpPr txBox="1">
            <a:spLocks/>
          </p:cNvSpPr>
          <p:nvPr/>
        </p:nvSpPr>
        <p:spPr bwMode="auto">
          <a:xfrm>
            <a:off x="6885116" y="4350213"/>
            <a:ext cx="273713" cy="3018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600" kern="0" dirty="0">
                <a:solidFill>
                  <a:srgbClr val="FF0000"/>
                </a:solidFill>
              </a:rPr>
              <a:t>1</a:t>
            </a:r>
            <a:endParaRPr lang="en-FR" sz="1600" b="1" kern="0" dirty="0">
              <a:solidFill>
                <a:srgbClr val="FF0000"/>
              </a:solidFill>
            </a:endParaRPr>
          </a:p>
        </p:txBody>
      </p:sp>
      <p:sp>
        <p:nvSpPr>
          <p:cNvPr id="38" name="Title 1">
            <a:extLst>
              <a:ext uri="{FF2B5EF4-FFF2-40B4-BE49-F238E27FC236}">
                <a16:creationId xmlns:a16="http://schemas.microsoft.com/office/drawing/2014/main" id="{F4134E72-DFDF-B4CA-F063-66AEC64B9E88}"/>
              </a:ext>
            </a:extLst>
          </p:cNvPr>
          <p:cNvSpPr txBox="1">
            <a:spLocks/>
          </p:cNvSpPr>
          <p:nvPr/>
        </p:nvSpPr>
        <p:spPr bwMode="auto">
          <a:xfrm>
            <a:off x="8693836" y="4634059"/>
            <a:ext cx="273713" cy="3018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600" kern="0" dirty="0">
                <a:solidFill>
                  <a:srgbClr val="FF0000"/>
                </a:solidFill>
              </a:rPr>
              <a:t>0</a:t>
            </a:r>
            <a:endParaRPr lang="en-FR" sz="1600" b="1" kern="0" dirty="0">
              <a:solidFill>
                <a:srgbClr val="FF0000"/>
              </a:solidFill>
            </a:endParaRPr>
          </a:p>
        </p:txBody>
      </p:sp>
    </p:spTree>
    <p:extLst>
      <p:ext uri="{BB962C8B-B14F-4D97-AF65-F5344CB8AC3E}">
        <p14:creationId xmlns:p14="http://schemas.microsoft.com/office/powerpoint/2010/main" val="481485310"/>
      </p:ext>
    </p:extLst>
  </p:cSld>
  <p:clrMapOvr>
    <a:masterClrMapping/>
  </p:clrMapOvr>
  <p:transition>
    <p:pull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8F534-8E60-479A-0779-D995D8DC3610}"/>
              </a:ext>
            </a:extLst>
          </p:cNvPr>
          <p:cNvSpPr>
            <a:spLocks noGrp="1"/>
          </p:cNvSpPr>
          <p:nvPr>
            <p:ph type="title"/>
          </p:nvPr>
        </p:nvSpPr>
        <p:spPr/>
        <p:txBody>
          <a:bodyPr/>
          <a:lstStyle/>
          <a:p>
            <a:r>
              <a:rPr lang="en-FR" dirty="0"/>
              <a:t>CMOS Logic Gates</a:t>
            </a:r>
          </a:p>
        </p:txBody>
      </p:sp>
      <p:sp>
        <p:nvSpPr>
          <p:cNvPr id="3" name="Date Placeholder 2">
            <a:extLst>
              <a:ext uri="{FF2B5EF4-FFF2-40B4-BE49-F238E27FC236}">
                <a16:creationId xmlns:a16="http://schemas.microsoft.com/office/drawing/2014/main" id="{3C153FB7-1B98-33A4-5759-F442A81BD9AD}"/>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844643CE-DD5D-0D4A-76FF-DC928A64E3AC}"/>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44AAAB9F-8B43-439A-0B64-A8B50748D64B}"/>
              </a:ext>
            </a:extLst>
          </p:cNvPr>
          <p:cNvSpPr>
            <a:spLocks noGrp="1"/>
          </p:cNvSpPr>
          <p:nvPr>
            <p:ph type="sldNum" sz="quarter" idx="12"/>
          </p:nvPr>
        </p:nvSpPr>
        <p:spPr/>
        <p:txBody>
          <a:bodyPr/>
          <a:lstStyle/>
          <a:p>
            <a:pPr>
              <a:defRPr/>
            </a:pPr>
            <a:fld id="{472E1154-9B90-3241-A829-A7F1D6FB46BD}" type="slidenum">
              <a:rPr lang="el-GR" smtClean="0"/>
              <a:pPr>
                <a:defRPr/>
              </a:pPr>
              <a:t>38</a:t>
            </a:fld>
            <a:endParaRPr lang="el-GR"/>
          </a:p>
        </p:txBody>
      </p:sp>
      <p:pic>
        <p:nvPicPr>
          <p:cNvPr id="7" name="Picture 6" descr="A diagram of a circuit&#10;&#10;Description automatically generated with medium confidence">
            <a:extLst>
              <a:ext uri="{FF2B5EF4-FFF2-40B4-BE49-F238E27FC236}">
                <a16:creationId xmlns:a16="http://schemas.microsoft.com/office/drawing/2014/main" id="{731849A8-9CB6-7ABF-28FD-26AC253D96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286" y="1653355"/>
            <a:ext cx="5740967" cy="2816862"/>
          </a:xfrm>
          <a:prstGeom prst="rect">
            <a:avLst/>
          </a:prstGeom>
        </p:spPr>
      </p:pic>
      <p:sp>
        <p:nvSpPr>
          <p:cNvPr id="8" name="Title 1">
            <a:extLst>
              <a:ext uri="{FF2B5EF4-FFF2-40B4-BE49-F238E27FC236}">
                <a16:creationId xmlns:a16="http://schemas.microsoft.com/office/drawing/2014/main" id="{96564D7F-BDC9-ACAE-F710-8A1549717733}"/>
              </a:ext>
            </a:extLst>
          </p:cNvPr>
          <p:cNvSpPr txBox="1">
            <a:spLocks/>
          </p:cNvSpPr>
          <p:nvPr/>
        </p:nvSpPr>
        <p:spPr bwMode="auto">
          <a:xfrm>
            <a:off x="395536" y="1216256"/>
            <a:ext cx="4904184" cy="4419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FR" sz="1800" kern="0" dirty="0"/>
              <a:t>B</a:t>
            </a:r>
            <a:r>
              <a:rPr lang="en-GB" sz="1800" kern="0" dirty="0"/>
              <a:t>a</a:t>
            </a:r>
            <a:r>
              <a:rPr lang="en-FR" sz="1800" kern="0" dirty="0"/>
              <a:t>sic CMOS Logic Gates and their truth table</a:t>
            </a:r>
          </a:p>
        </p:txBody>
      </p:sp>
      <p:pic>
        <p:nvPicPr>
          <p:cNvPr id="10" name="Picture 9" descr="A black and white line drawing of a couple of wires&#10;&#10;Description automatically generated with medium confidence">
            <a:extLst>
              <a:ext uri="{FF2B5EF4-FFF2-40B4-BE49-F238E27FC236}">
                <a16:creationId xmlns:a16="http://schemas.microsoft.com/office/drawing/2014/main" id="{E3C54A00-8EE8-24AE-AF18-3A4BA54FC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185" y="4933950"/>
            <a:ext cx="5510672" cy="1266179"/>
          </a:xfrm>
          <a:prstGeom prst="rect">
            <a:avLst/>
          </a:prstGeom>
        </p:spPr>
      </p:pic>
      <p:sp>
        <p:nvSpPr>
          <p:cNvPr id="11" name="Title 1">
            <a:extLst>
              <a:ext uri="{FF2B5EF4-FFF2-40B4-BE49-F238E27FC236}">
                <a16:creationId xmlns:a16="http://schemas.microsoft.com/office/drawing/2014/main" id="{B23B097B-BADE-8C8C-B1C1-8F91B4C499BB}"/>
              </a:ext>
            </a:extLst>
          </p:cNvPr>
          <p:cNvSpPr txBox="1">
            <a:spLocks/>
          </p:cNvSpPr>
          <p:nvPr/>
        </p:nvSpPr>
        <p:spPr bwMode="auto">
          <a:xfrm>
            <a:off x="1835696" y="4596276"/>
            <a:ext cx="4904184" cy="4419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FR" sz="1800" kern="0" dirty="0"/>
              <a:t>B</a:t>
            </a:r>
            <a:r>
              <a:rPr lang="en-GB" sz="1800" kern="0" dirty="0"/>
              <a:t>a</a:t>
            </a:r>
            <a:r>
              <a:rPr lang="en-FR" sz="1800" kern="0" dirty="0"/>
              <a:t>sic CMOS Logic Gate Symbols</a:t>
            </a:r>
          </a:p>
        </p:txBody>
      </p:sp>
    </p:spTree>
    <p:extLst>
      <p:ext uri="{BB962C8B-B14F-4D97-AF65-F5344CB8AC3E}">
        <p14:creationId xmlns:p14="http://schemas.microsoft.com/office/powerpoint/2010/main" val="1082196401"/>
      </p:ext>
    </p:extLst>
  </p:cSld>
  <p:clrMapOvr>
    <a:masterClrMapping/>
  </p:clrMapOvr>
  <p:transition>
    <p:pull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7EA57-6742-256A-2F22-7196DCDAC305}"/>
              </a:ext>
            </a:extLst>
          </p:cNvPr>
          <p:cNvSpPr>
            <a:spLocks noGrp="1"/>
          </p:cNvSpPr>
          <p:nvPr>
            <p:ph type="title"/>
          </p:nvPr>
        </p:nvSpPr>
        <p:spPr/>
        <p:txBody>
          <a:bodyPr/>
          <a:lstStyle/>
          <a:p>
            <a:r>
              <a:rPr lang="en-FR" dirty="0"/>
              <a:t>Logic Gate Circuit examples</a:t>
            </a:r>
          </a:p>
        </p:txBody>
      </p:sp>
      <p:sp>
        <p:nvSpPr>
          <p:cNvPr id="3" name="Date Placeholder 2">
            <a:extLst>
              <a:ext uri="{FF2B5EF4-FFF2-40B4-BE49-F238E27FC236}">
                <a16:creationId xmlns:a16="http://schemas.microsoft.com/office/drawing/2014/main" id="{B35F41B8-4E4B-C9D1-96AC-46BE3047B78B}"/>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FCE0BC74-ECA3-B178-B0EF-7D3BC1C1D71A}"/>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75A7F0AC-D346-24CC-DF82-AD24931F5B65}"/>
              </a:ext>
            </a:extLst>
          </p:cNvPr>
          <p:cNvSpPr>
            <a:spLocks noGrp="1"/>
          </p:cNvSpPr>
          <p:nvPr>
            <p:ph type="sldNum" sz="quarter" idx="12"/>
          </p:nvPr>
        </p:nvSpPr>
        <p:spPr/>
        <p:txBody>
          <a:bodyPr/>
          <a:lstStyle/>
          <a:p>
            <a:pPr>
              <a:defRPr/>
            </a:pPr>
            <a:fld id="{472E1154-9B90-3241-A829-A7F1D6FB46BD}" type="slidenum">
              <a:rPr lang="el-GR" smtClean="0"/>
              <a:pPr>
                <a:defRPr/>
              </a:pPr>
              <a:t>39</a:t>
            </a:fld>
            <a:endParaRPr lang="el-GR"/>
          </a:p>
        </p:txBody>
      </p:sp>
      <p:pic>
        <p:nvPicPr>
          <p:cNvPr id="7" name="Picture 6" descr="A diagram of a circuit&#10;&#10;Description automatically generated">
            <a:extLst>
              <a:ext uri="{FF2B5EF4-FFF2-40B4-BE49-F238E27FC236}">
                <a16:creationId xmlns:a16="http://schemas.microsoft.com/office/drawing/2014/main" id="{88FBB276-844D-5790-E402-359BFAA6B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8310" y="1305975"/>
            <a:ext cx="3449042" cy="4306788"/>
          </a:xfrm>
          <a:prstGeom prst="rect">
            <a:avLst/>
          </a:prstGeom>
        </p:spPr>
      </p:pic>
      <p:sp>
        <p:nvSpPr>
          <p:cNvPr id="8" name="Title 1">
            <a:extLst>
              <a:ext uri="{FF2B5EF4-FFF2-40B4-BE49-F238E27FC236}">
                <a16:creationId xmlns:a16="http://schemas.microsoft.com/office/drawing/2014/main" id="{7A047E2E-15D7-D1DF-8831-910F62779C67}"/>
              </a:ext>
            </a:extLst>
          </p:cNvPr>
          <p:cNvSpPr txBox="1">
            <a:spLocks/>
          </p:cNvSpPr>
          <p:nvPr/>
        </p:nvSpPr>
        <p:spPr bwMode="auto">
          <a:xfrm>
            <a:off x="5900556" y="5683436"/>
            <a:ext cx="3240360" cy="4419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800" kern="0" dirty="0"/>
              <a:t>4-bit Adder with fast carry</a:t>
            </a:r>
            <a:endParaRPr lang="en-FR" sz="1800" kern="0" dirty="0"/>
          </a:p>
        </p:txBody>
      </p:sp>
      <p:pic>
        <p:nvPicPr>
          <p:cNvPr id="10" name="Picture 9" descr="A diagram of a computer circuit&#10;&#10;Description automatically generated">
            <a:extLst>
              <a:ext uri="{FF2B5EF4-FFF2-40B4-BE49-F238E27FC236}">
                <a16:creationId xmlns:a16="http://schemas.microsoft.com/office/drawing/2014/main" id="{6D75FD13-1DD8-0012-1952-B9CA0837CE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172" y="1558003"/>
            <a:ext cx="2395570" cy="3802732"/>
          </a:xfrm>
          <a:prstGeom prst="rect">
            <a:avLst/>
          </a:prstGeom>
        </p:spPr>
      </p:pic>
      <p:sp>
        <p:nvSpPr>
          <p:cNvPr id="11" name="Title 1">
            <a:extLst>
              <a:ext uri="{FF2B5EF4-FFF2-40B4-BE49-F238E27FC236}">
                <a16:creationId xmlns:a16="http://schemas.microsoft.com/office/drawing/2014/main" id="{3A8BB68A-3FAB-9F3E-C148-5564954BD438}"/>
              </a:ext>
            </a:extLst>
          </p:cNvPr>
          <p:cNvSpPr txBox="1">
            <a:spLocks/>
          </p:cNvSpPr>
          <p:nvPr/>
        </p:nvSpPr>
        <p:spPr bwMode="auto">
          <a:xfrm>
            <a:off x="750776" y="5692953"/>
            <a:ext cx="3680048" cy="4419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4400">
                <a:solidFill>
                  <a:srgbClr val="00669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2pPr>
            <a:lvl3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3pPr>
            <a:lvl4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4pPr>
            <a:lvl5pPr algn="l" rtl="0" eaLnBrk="0" fontAlgn="base" hangingPunct="0">
              <a:spcBef>
                <a:spcPct val="0"/>
              </a:spcBef>
              <a:spcAft>
                <a:spcPct val="0"/>
              </a:spcAft>
              <a:defRPr sz="4400">
                <a:solidFill>
                  <a:srgbClr val="006699"/>
                </a:solidFill>
                <a:latin typeface="Garamond" pitchFamily="18" charset="0"/>
                <a:ea typeface="ＭＳ Ｐゴシック" pitchFamily="-109" charset="-128"/>
                <a:cs typeface="ＭＳ Ｐゴシック" pitchFamily="-109" charset="-128"/>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a:lstStyle>
          <a:p>
            <a:r>
              <a:rPr lang="en-US" sz="1800" kern="0" dirty="0"/>
              <a:t>Binary to 7-segment display decoder</a:t>
            </a:r>
            <a:endParaRPr lang="en-FR" sz="1800" kern="0" dirty="0"/>
          </a:p>
        </p:txBody>
      </p:sp>
      <p:pic>
        <p:nvPicPr>
          <p:cNvPr id="13" name="Picture 12" descr="A diagram of a computer&#10;&#10;Description automatically generated">
            <a:extLst>
              <a:ext uri="{FF2B5EF4-FFF2-40B4-BE49-F238E27FC236}">
                <a16:creationId xmlns:a16="http://schemas.microsoft.com/office/drawing/2014/main" id="{F4F841B4-55B6-B56E-B3BF-8BF8887099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3808" y="4341586"/>
            <a:ext cx="1973669" cy="1271177"/>
          </a:xfrm>
          <a:prstGeom prst="rect">
            <a:avLst/>
          </a:prstGeom>
        </p:spPr>
      </p:pic>
      <p:cxnSp>
        <p:nvCxnSpPr>
          <p:cNvPr id="15" name="Curved Connector 14">
            <a:extLst>
              <a:ext uri="{FF2B5EF4-FFF2-40B4-BE49-F238E27FC236}">
                <a16:creationId xmlns:a16="http://schemas.microsoft.com/office/drawing/2014/main" id="{891A5C37-49DF-AE9E-8D42-C09D1245FCAD}"/>
              </a:ext>
            </a:extLst>
          </p:cNvPr>
          <p:cNvCxnSpPr>
            <a:cxnSpLocks/>
            <a:stCxn id="10" idx="3"/>
          </p:cNvCxnSpPr>
          <p:nvPr/>
        </p:nvCxnSpPr>
        <p:spPr>
          <a:xfrm>
            <a:off x="2917742" y="3459369"/>
            <a:ext cx="947949" cy="1121759"/>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Picture 18" descr="A screenshot of a diagram&#10;&#10;Description automatically generated">
            <a:extLst>
              <a:ext uri="{FF2B5EF4-FFF2-40B4-BE49-F238E27FC236}">
                <a16:creationId xmlns:a16="http://schemas.microsoft.com/office/drawing/2014/main" id="{573038D7-5F1B-1EE8-2585-068728E69A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4117" y="1892800"/>
            <a:ext cx="1683148" cy="1481799"/>
          </a:xfrm>
          <a:prstGeom prst="rect">
            <a:avLst/>
          </a:prstGeom>
        </p:spPr>
      </p:pic>
    </p:spTree>
    <p:extLst>
      <p:ext uri="{BB962C8B-B14F-4D97-AF65-F5344CB8AC3E}">
        <p14:creationId xmlns:p14="http://schemas.microsoft.com/office/powerpoint/2010/main" val="540231338"/>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88" y="188913"/>
            <a:ext cx="8215312" cy="719137"/>
          </a:xfrm>
        </p:spPr>
        <p:txBody>
          <a:bodyPr/>
          <a:lstStyle/>
          <a:p>
            <a:r>
              <a:rPr lang="el-GR" dirty="0"/>
              <a:t>Εγκάρσια τομή του πειράματος </a:t>
            </a:r>
            <a:r>
              <a:rPr lang="en-US" dirty="0"/>
              <a:t>CMS</a:t>
            </a:r>
          </a:p>
        </p:txBody>
      </p:sp>
      <p:sp>
        <p:nvSpPr>
          <p:cNvPr id="3" name="Date Placeholder 2"/>
          <p:cNvSpPr>
            <a:spLocks noGrp="1"/>
          </p:cNvSpPr>
          <p:nvPr>
            <p:ph type="dt" sz="half" idx="10"/>
          </p:nvPr>
        </p:nvSpPr>
        <p:spPr/>
        <p:txBody>
          <a:bodyPr/>
          <a:lstStyle/>
          <a:p>
            <a:pPr>
              <a:defRPr/>
            </a:pPr>
            <a:r>
              <a:rPr lang="en-US"/>
              <a:t>05/04/2025</a:t>
            </a:r>
            <a:endParaRPr lang="el-GR"/>
          </a:p>
        </p:txBody>
      </p:sp>
      <p:pic>
        <p:nvPicPr>
          <p:cNvPr id="6" name="Picture 10" descr="CMS_Slice.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04" y="1252564"/>
            <a:ext cx="8985260" cy="4729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24"/>
          <p:cNvSpPr>
            <a:spLocks noChangeArrowheads="1"/>
          </p:cNvSpPr>
          <p:nvPr/>
        </p:nvSpPr>
        <p:spPr bwMode="auto">
          <a:xfrm>
            <a:off x="899592" y="5661248"/>
            <a:ext cx="5112568" cy="512762"/>
          </a:xfrm>
          <a:prstGeom prst="rect">
            <a:avLst/>
          </a:prstGeom>
          <a:solidFill>
            <a:schemeClr val="bg1"/>
          </a:solidFill>
          <a:ln w="9525">
            <a:noFill/>
            <a:miter lim="800000"/>
            <a:headEnd/>
            <a:tailEnd/>
          </a:ln>
        </p:spPr>
        <p:txBody>
          <a:bodyPr lIns="92075" tIns="46038" rIns="92075" bIns="46038"/>
          <a:lstStyle/>
          <a:p>
            <a:pPr marL="292100" algn="just">
              <a:lnSpc>
                <a:spcPct val="90000"/>
              </a:lnSpc>
              <a:spcBef>
                <a:spcPct val="60000"/>
              </a:spcBef>
              <a:buClr>
                <a:srgbClr val="4D458B"/>
              </a:buClr>
            </a:pPr>
            <a:r>
              <a:rPr lang="en-US" sz="1400" b="0" dirty="0">
                <a:solidFill>
                  <a:srgbClr val="0054A9"/>
                </a:solidFill>
              </a:rPr>
              <a:t>4 T magnetic field in the tracker to bend the particle tracks</a:t>
            </a:r>
          </a:p>
          <a:p>
            <a:pPr marL="292100">
              <a:lnSpc>
                <a:spcPct val="90000"/>
              </a:lnSpc>
              <a:spcBef>
                <a:spcPct val="60000"/>
              </a:spcBef>
              <a:buClr>
                <a:srgbClr val="4D458B"/>
              </a:buClr>
              <a:buFont typeface="Wingdings" charset="0"/>
              <a:buNone/>
            </a:pPr>
            <a:endParaRPr lang="en-US" sz="1400" b="0" dirty="0">
              <a:solidFill>
                <a:srgbClr val="0054A9"/>
              </a:solidFill>
            </a:endParaRPr>
          </a:p>
          <a:p>
            <a:pPr marL="292100">
              <a:lnSpc>
                <a:spcPct val="90000"/>
              </a:lnSpc>
              <a:spcBef>
                <a:spcPct val="60000"/>
              </a:spcBef>
              <a:buClr>
                <a:srgbClr val="4D458B"/>
              </a:buClr>
              <a:buFont typeface="Wingdings" charset="0"/>
              <a:buNone/>
            </a:pPr>
            <a:endParaRPr lang="en-US" sz="1400" b="0" dirty="0">
              <a:solidFill>
                <a:srgbClr val="0054A9"/>
              </a:solidFill>
            </a:endParaRPr>
          </a:p>
        </p:txBody>
      </p:sp>
      <p:sp>
        <p:nvSpPr>
          <p:cNvPr id="8" name="Footer Placeholder 7"/>
          <p:cNvSpPr>
            <a:spLocks noGrp="1"/>
          </p:cNvSpPr>
          <p:nvPr>
            <p:ph type="ftr" sz="quarter" idx="11"/>
          </p:nvPr>
        </p:nvSpPr>
        <p:spPr/>
        <p:txBody>
          <a:bodyPr/>
          <a:lstStyle/>
          <a:p>
            <a:pPr>
              <a:defRPr/>
            </a:pPr>
            <a:r>
              <a:rPr lang="en-US"/>
              <a:t>Kostas.Kloukinas@cern.ch</a:t>
            </a:r>
            <a:endParaRPr lang="el-GR"/>
          </a:p>
        </p:txBody>
      </p:sp>
      <p:sp>
        <p:nvSpPr>
          <p:cNvPr id="4" name="Slide Number Placeholder 3"/>
          <p:cNvSpPr>
            <a:spLocks noGrp="1"/>
          </p:cNvSpPr>
          <p:nvPr>
            <p:ph type="sldNum" sz="quarter" idx="12"/>
          </p:nvPr>
        </p:nvSpPr>
        <p:spPr/>
        <p:txBody>
          <a:bodyPr/>
          <a:lstStyle/>
          <a:p>
            <a:pPr>
              <a:defRPr/>
            </a:pPr>
            <a:fld id="{472E1154-9B90-3241-A829-A7F1D6FB46BD}" type="slidenum">
              <a:rPr lang="el-GR" smtClean="0"/>
              <a:pPr>
                <a:defRPr/>
              </a:pPr>
              <a:t>4</a:t>
            </a:fld>
            <a:endParaRPr lang="el-GR"/>
          </a:p>
        </p:txBody>
      </p:sp>
    </p:spTree>
    <p:extLst>
      <p:ext uri="{BB962C8B-B14F-4D97-AF65-F5344CB8AC3E}">
        <p14:creationId xmlns:p14="http://schemas.microsoft.com/office/powerpoint/2010/main" val="2584631043"/>
      </p:ext>
    </p:extLst>
  </p:cSld>
  <p:clrMapOvr>
    <a:masterClrMapping/>
  </p:clrMapOvr>
  <p:transition>
    <p:pull di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2D0D6-8086-8FA2-3CD7-F6EF6651A8CE}"/>
              </a:ext>
            </a:extLst>
          </p:cNvPr>
          <p:cNvSpPr>
            <a:spLocks noGrp="1"/>
          </p:cNvSpPr>
          <p:nvPr>
            <p:ph type="title"/>
          </p:nvPr>
        </p:nvSpPr>
        <p:spPr/>
        <p:txBody>
          <a:bodyPr/>
          <a:lstStyle/>
          <a:p>
            <a:r>
              <a:rPr lang="en-US" dirty="0"/>
              <a:t>O </a:t>
            </a:r>
            <a:r>
              <a:rPr lang="el-GR" dirty="0"/>
              <a:t>πρώτος επεξεργαστής</a:t>
            </a:r>
            <a:br>
              <a:rPr lang="el-GR" dirty="0"/>
            </a:br>
            <a:endParaRPr lang="en-FR" dirty="0"/>
          </a:p>
        </p:txBody>
      </p:sp>
      <p:sp>
        <p:nvSpPr>
          <p:cNvPr id="3" name="Date Placeholder 2">
            <a:extLst>
              <a:ext uri="{FF2B5EF4-FFF2-40B4-BE49-F238E27FC236}">
                <a16:creationId xmlns:a16="http://schemas.microsoft.com/office/drawing/2014/main" id="{E61DDC63-2ADF-6C03-3A84-A56DF46D64F7}"/>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781E48DB-92AA-E87D-11AA-1D50498D8CC3}"/>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1B507B76-B3A6-14C4-E8BF-DA58666D1513}"/>
              </a:ext>
            </a:extLst>
          </p:cNvPr>
          <p:cNvSpPr>
            <a:spLocks noGrp="1"/>
          </p:cNvSpPr>
          <p:nvPr>
            <p:ph type="sldNum" sz="quarter" idx="12"/>
          </p:nvPr>
        </p:nvSpPr>
        <p:spPr/>
        <p:txBody>
          <a:bodyPr/>
          <a:lstStyle/>
          <a:p>
            <a:pPr>
              <a:defRPr/>
            </a:pPr>
            <a:fld id="{472E1154-9B90-3241-A829-A7F1D6FB46BD}" type="slidenum">
              <a:rPr lang="el-GR" smtClean="0"/>
              <a:pPr>
                <a:defRPr/>
              </a:pPr>
              <a:t>40</a:t>
            </a:fld>
            <a:endParaRPr lang="el-GR"/>
          </a:p>
        </p:txBody>
      </p:sp>
      <p:pic>
        <p:nvPicPr>
          <p:cNvPr id="13" name="Picture 12">
            <a:extLst>
              <a:ext uri="{FF2B5EF4-FFF2-40B4-BE49-F238E27FC236}">
                <a16:creationId xmlns:a16="http://schemas.microsoft.com/office/drawing/2014/main" id="{B5CB117B-572C-A0E9-814A-C3C4582B0939}"/>
              </a:ext>
            </a:extLst>
          </p:cNvPr>
          <p:cNvPicPr>
            <a:picLocks noChangeAspect="1"/>
          </p:cNvPicPr>
          <p:nvPr/>
        </p:nvPicPr>
        <p:blipFill>
          <a:blip r:embed="rId2"/>
          <a:stretch>
            <a:fillRect/>
          </a:stretch>
        </p:blipFill>
        <p:spPr>
          <a:xfrm>
            <a:off x="6092513" y="4149080"/>
            <a:ext cx="1527487" cy="1649686"/>
          </a:xfrm>
          <a:prstGeom prst="rect">
            <a:avLst/>
          </a:prstGeom>
        </p:spPr>
      </p:pic>
      <p:pic>
        <p:nvPicPr>
          <p:cNvPr id="20" name="Picture 19">
            <a:extLst>
              <a:ext uri="{FF2B5EF4-FFF2-40B4-BE49-F238E27FC236}">
                <a16:creationId xmlns:a16="http://schemas.microsoft.com/office/drawing/2014/main" id="{CE19F6B2-4C7B-2293-F89B-4CC653DC0A6B}"/>
              </a:ext>
            </a:extLst>
          </p:cNvPr>
          <p:cNvPicPr>
            <a:picLocks noChangeAspect="1"/>
          </p:cNvPicPr>
          <p:nvPr/>
        </p:nvPicPr>
        <p:blipFill>
          <a:blip r:embed="rId3"/>
          <a:stretch>
            <a:fillRect/>
          </a:stretch>
        </p:blipFill>
        <p:spPr>
          <a:xfrm>
            <a:off x="866525" y="1844824"/>
            <a:ext cx="4788024" cy="3525182"/>
          </a:xfrm>
          <a:prstGeom prst="rect">
            <a:avLst/>
          </a:prstGeom>
        </p:spPr>
      </p:pic>
      <p:pic>
        <p:nvPicPr>
          <p:cNvPr id="21" name="Picture 20">
            <a:extLst>
              <a:ext uri="{FF2B5EF4-FFF2-40B4-BE49-F238E27FC236}">
                <a16:creationId xmlns:a16="http://schemas.microsoft.com/office/drawing/2014/main" id="{A5F32E2E-07D5-0A5B-F2E6-8B469361C6FB}"/>
              </a:ext>
            </a:extLst>
          </p:cNvPr>
          <p:cNvPicPr>
            <a:picLocks noChangeAspect="1"/>
          </p:cNvPicPr>
          <p:nvPr/>
        </p:nvPicPr>
        <p:blipFill>
          <a:blip r:embed="rId4"/>
          <a:stretch>
            <a:fillRect/>
          </a:stretch>
        </p:blipFill>
        <p:spPr>
          <a:xfrm>
            <a:off x="5940152" y="1386644"/>
            <a:ext cx="2931825" cy="1649686"/>
          </a:xfrm>
          <a:prstGeom prst="rect">
            <a:avLst/>
          </a:prstGeom>
        </p:spPr>
      </p:pic>
      <p:sp>
        <p:nvSpPr>
          <p:cNvPr id="22" name="TextBox 21">
            <a:extLst>
              <a:ext uri="{FF2B5EF4-FFF2-40B4-BE49-F238E27FC236}">
                <a16:creationId xmlns:a16="http://schemas.microsoft.com/office/drawing/2014/main" id="{61507244-6198-CCCE-245C-9D41A771A70F}"/>
              </a:ext>
            </a:extLst>
          </p:cNvPr>
          <p:cNvSpPr txBox="1"/>
          <p:nvPr/>
        </p:nvSpPr>
        <p:spPr>
          <a:xfrm>
            <a:off x="6591982" y="3113785"/>
            <a:ext cx="1702710" cy="707886"/>
          </a:xfrm>
          <a:prstGeom prst="rect">
            <a:avLst/>
          </a:prstGeom>
          <a:noFill/>
        </p:spPr>
        <p:txBody>
          <a:bodyPr wrap="none" rtlCol="0">
            <a:spAutoFit/>
          </a:bodyPr>
          <a:lstStyle/>
          <a:p>
            <a:r>
              <a:rPr lang="en-FR" dirty="0"/>
              <a:t>1971   </a:t>
            </a:r>
          </a:p>
          <a:p>
            <a:r>
              <a:rPr lang="en-FR" sz="1600" dirty="0"/>
              <a:t>2,300 transistors</a:t>
            </a:r>
          </a:p>
        </p:txBody>
      </p:sp>
      <p:cxnSp>
        <p:nvCxnSpPr>
          <p:cNvPr id="24" name="Straight Arrow Connector 23">
            <a:extLst>
              <a:ext uri="{FF2B5EF4-FFF2-40B4-BE49-F238E27FC236}">
                <a16:creationId xmlns:a16="http://schemas.microsoft.com/office/drawing/2014/main" id="{8DFA83D8-92EB-261F-EE47-FFE86D543E5D}"/>
              </a:ext>
            </a:extLst>
          </p:cNvPr>
          <p:cNvCxnSpPr>
            <a:cxnSpLocks/>
          </p:cNvCxnSpPr>
          <p:nvPr/>
        </p:nvCxnSpPr>
        <p:spPr>
          <a:xfrm flipH="1" flipV="1">
            <a:off x="4644008" y="3751789"/>
            <a:ext cx="1821121" cy="94686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5" name="Straight Arrow Connector 24">
            <a:extLst>
              <a:ext uri="{FF2B5EF4-FFF2-40B4-BE49-F238E27FC236}">
                <a16:creationId xmlns:a16="http://schemas.microsoft.com/office/drawing/2014/main" id="{2D0E4C67-74B7-7638-83EC-2D8EA36C6791}"/>
              </a:ext>
            </a:extLst>
          </p:cNvPr>
          <p:cNvCxnSpPr>
            <a:cxnSpLocks/>
          </p:cNvCxnSpPr>
          <p:nvPr/>
        </p:nvCxnSpPr>
        <p:spPr>
          <a:xfrm flipV="1">
            <a:off x="5566988" y="2312876"/>
            <a:ext cx="1024994" cy="32616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849118985"/>
      </p:ext>
    </p:extLst>
  </p:cSld>
  <p:clrMapOvr>
    <a:masterClrMapping/>
  </p:clrMapOvr>
  <p:transition>
    <p:pull di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693E2-7821-91F4-352A-09FDD5F556C1}"/>
              </a:ext>
            </a:extLst>
          </p:cNvPr>
          <p:cNvSpPr>
            <a:spLocks noGrp="1"/>
          </p:cNvSpPr>
          <p:nvPr>
            <p:ph type="title"/>
          </p:nvPr>
        </p:nvSpPr>
        <p:spPr/>
        <p:txBody>
          <a:bodyPr/>
          <a:lstStyle/>
          <a:p>
            <a:r>
              <a:rPr lang="el-GR" dirty="0"/>
              <a:t>Εξέλιξη των επεξεργαστών</a:t>
            </a:r>
            <a:endParaRPr lang="en-US" dirty="0"/>
          </a:p>
        </p:txBody>
      </p:sp>
      <p:pic>
        <p:nvPicPr>
          <p:cNvPr id="7" name="Content Placeholder 6">
            <a:extLst>
              <a:ext uri="{FF2B5EF4-FFF2-40B4-BE49-F238E27FC236}">
                <a16:creationId xmlns:a16="http://schemas.microsoft.com/office/drawing/2014/main" id="{0FC28A94-4823-4891-D03A-B08E90E8E418}"/>
              </a:ext>
            </a:extLst>
          </p:cNvPr>
          <p:cNvPicPr>
            <a:picLocks noGrp="1" noChangeAspect="1"/>
          </p:cNvPicPr>
          <p:nvPr>
            <p:ph idx="1"/>
          </p:nvPr>
        </p:nvPicPr>
        <p:blipFill>
          <a:blip r:embed="rId2"/>
          <a:stretch>
            <a:fillRect/>
          </a:stretch>
        </p:blipFill>
        <p:spPr>
          <a:xfrm>
            <a:off x="827584" y="1956028"/>
            <a:ext cx="7715250" cy="3743687"/>
          </a:xfrm>
        </p:spPr>
      </p:pic>
      <p:sp>
        <p:nvSpPr>
          <p:cNvPr id="4" name="Date Placeholder 3">
            <a:extLst>
              <a:ext uri="{FF2B5EF4-FFF2-40B4-BE49-F238E27FC236}">
                <a16:creationId xmlns:a16="http://schemas.microsoft.com/office/drawing/2014/main" id="{F97B1C93-2F67-07FF-A8E1-312590309F9C}"/>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287E02FE-849A-866D-B980-5AAA5F49FABE}"/>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623CB376-1AF9-914D-22E7-6F242E2B7D8F}"/>
              </a:ext>
            </a:extLst>
          </p:cNvPr>
          <p:cNvSpPr>
            <a:spLocks noGrp="1"/>
          </p:cNvSpPr>
          <p:nvPr>
            <p:ph type="sldNum" sz="quarter" idx="12"/>
          </p:nvPr>
        </p:nvSpPr>
        <p:spPr/>
        <p:txBody>
          <a:bodyPr/>
          <a:lstStyle/>
          <a:p>
            <a:pPr>
              <a:defRPr/>
            </a:pPr>
            <a:fld id="{392F6821-7E59-DB48-A2F8-258F6C867456}" type="slidenum">
              <a:rPr lang="el-GR" smtClean="0"/>
              <a:pPr>
                <a:defRPr/>
              </a:pPr>
              <a:t>41</a:t>
            </a:fld>
            <a:endParaRPr lang="el-GR"/>
          </a:p>
        </p:txBody>
      </p:sp>
      <p:sp>
        <p:nvSpPr>
          <p:cNvPr id="3" name="TextBox 2">
            <a:extLst>
              <a:ext uri="{FF2B5EF4-FFF2-40B4-BE49-F238E27FC236}">
                <a16:creationId xmlns:a16="http://schemas.microsoft.com/office/drawing/2014/main" id="{35B078C3-66DE-ED4A-8AFC-2C009BE96415}"/>
              </a:ext>
            </a:extLst>
          </p:cNvPr>
          <p:cNvSpPr txBox="1"/>
          <p:nvPr/>
        </p:nvSpPr>
        <p:spPr>
          <a:xfrm>
            <a:off x="323528" y="1319626"/>
            <a:ext cx="3464859" cy="646331"/>
          </a:xfrm>
          <a:prstGeom prst="rect">
            <a:avLst/>
          </a:prstGeom>
          <a:noFill/>
        </p:spPr>
        <p:txBody>
          <a:bodyPr wrap="none" rtlCol="0">
            <a:spAutoFit/>
          </a:bodyPr>
          <a:lstStyle/>
          <a:p>
            <a:r>
              <a:rPr lang="en-US" sz="1200" b="0" i="1" u="none" strike="noStrike" dirty="0">
                <a:solidFill>
                  <a:srgbClr val="171717"/>
                </a:solidFill>
                <a:effectLst/>
                <a:latin typeface="Helvetica Neue" panose="02000503000000020004" pitchFamily="2" charset="0"/>
              </a:rPr>
              <a:t>16-core CPU with </a:t>
            </a:r>
          </a:p>
          <a:p>
            <a:r>
              <a:rPr lang="en-US" sz="1200" b="0" i="1" u="none" strike="noStrike" dirty="0">
                <a:solidFill>
                  <a:srgbClr val="171717"/>
                </a:solidFill>
                <a:effectLst/>
                <a:latin typeface="Helvetica Neue" panose="02000503000000020004" pitchFamily="2" charset="0"/>
              </a:rPr>
              <a:t>12 performance cores with up to 4.06 GHz AND</a:t>
            </a:r>
          </a:p>
          <a:p>
            <a:r>
              <a:rPr lang="en-US" sz="1200" b="0" i="1" u="none" strike="noStrike" dirty="0">
                <a:solidFill>
                  <a:srgbClr val="171717"/>
                </a:solidFill>
                <a:effectLst/>
                <a:latin typeface="Helvetica Neue" panose="02000503000000020004" pitchFamily="2" charset="0"/>
              </a:rPr>
              <a:t>4 efficiency cores with 2.8 GHz. </a:t>
            </a:r>
            <a:endParaRPr lang="en-US" sz="1200" i="1" dirty="0"/>
          </a:p>
        </p:txBody>
      </p:sp>
      <p:cxnSp>
        <p:nvCxnSpPr>
          <p:cNvPr id="9" name="Elbow Connector 8">
            <a:extLst>
              <a:ext uri="{FF2B5EF4-FFF2-40B4-BE49-F238E27FC236}">
                <a16:creationId xmlns:a16="http://schemas.microsoft.com/office/drawing/2014/main" id="{83F07A57-783B-DCCC-387B-9021EE764B2F}"/>
              </a:ext>
            </a:extLst>
          </p:cNvPr>
          <p:cNvCxnSpPr>
            <a:cxnSpLocks/>
          </p:cNvCxnSpPr>
          <p:nvPr/>
        </p:nvCxnSpPr>
        <p:spPr>
          <a:xfrm>
            <a:off x="755576" y="1956028"/>
            <a:ext cx="576064" cy="427521"/>
          </a:xfrm>
          <a:prstGeom prst="bentConnector3">
            <a:avLst>
              <a:gd name="adj1" fmla="val -128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321893"/>
      </p:ext>
    </p:extLst>
  </p:cSld>
  <p:clrMapOvr>
    <a:masterClrMapping/>
  </p:clrMapOvr>
  <p:transition>
    <p:pull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09754-FAC1-821A-7841-22272E2D64CE}"/>
              </a:ext>
            </a:extLst>
          </p:cNvPr>
          <p:cNvSpPr>
            <a:spLocks noGrp="1"/>
          </p:cNvSpPr>
          <p:nvPr>
            <p:ph type="title"/>
          </p:nvPr>
        </p:nvSpPr>
        <p:spPr/>
        <p:txBody>
          <a:bodyPr/>
          <a:lstStyle/>
          <a:p>
            <a:r>
              <a:rPr lang="en-FR" dirty="0"/>
              <a:t>Moore’s Law</a:t>
            </a:r>
          </a:p>
        </p:txBody>
      </p:sp>
      <p:pic>
        <p:nvPicPr>
          <p:cNvPr id="8" name="Content Placeholder 7" descr="A graph of numbers and dots&#10;&#10;Description automatically generated with medium confidence">
            <a:extLst>
              <a:ext uri="{FF2B5EF4-FFF2-40B4-BE49-F238E27FC236}">
                <a16:creationId xmlns:a16="http://schemas.microsoft.com/office/drawing/2014/main" id="{DE90CFA8-D0C7-DB52-6A49-6EB09C468F0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8275" y="1037138"/>
            <a:ext cx="7027450" cy="5201031"/>
          </a:xfrm>
        </p:spPr>
      </p:pic>
      <p:sp>
        <p:nvSpPr>
          <p:cNvPr id="4" name="Date Placeholder 3">
            <a:extLst>
              <a:ext uri="{FF2B5EF4-FFF2-40B4-BE49-F238E27FC236}">
                <a16:creationId xmlns:a16="http://schemas.microsoft.com/office/drawing/2014/main" id="{548797C5-456E-A056-3797-B501209A2870}"/>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B080D7BB-04AE-E0CF-0502-F83CD94CF53C}"/>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793C8E24-4F7B-CD80-9D59-8F3199A5F222}"/>
              </a:ext>
            </a:extLst>
          </p:cNvPr>
          <p:cNvSpPr>
            <a:spLocks noGrp="1"/>
          </p:cNvSpPr>
          <p:nvPr>
            <p:ph type="sldNum" sz="quarter" idx="12"/>
          </p:nvPr>
        </p:nvSpPr>
        <p:spPr/>
        <p:txBody>
          <a:bodyPr/>
          <a:lstStyle/>
          <a:p>
            <a:pPr>
              <a:defRPr/>
            </a:pPr>
            <a:fld id="{392F6821-7E59-DB48-A2F8-258F6C867456}" type="slidenum">
              <a:rPr lang="el-GR" smtClean="0"/>
              <a:pPr>
                <a:defRPr/>
              </a:pPr>
              <a:t>42</a:t>
            </a:fld>
            <a:endParaRPr lang="el-GR"/>
          </a:p>
        </p:txBody>
      </p:sp>
      <p:sp>
        <p:nvSpPr>
          <p:cNvPr id="10" name="TextBox 9">
            <a:extLst>
              <a:ext uri="{FF2B5EF4-FFF2-40B4-BE49-F238E27FC236}">
                <a16:creationId xmlns:a16="http://schemas.microsoft.com/office/drawing/2014/main" id="{7698F4F6-DF79-E49A-5526-1BE21D5EFFC5}"/>
              </a:ext>
            </a:extLst>
          </p:cNvPr>
          <p:cNvSpPr txBox="1"/>
          <p:nvPr/>
        </p:nvSpPr>
        <p:spPr>
          <a:xfrm>
            <a:off x="5148064" y="5085184"/>
            <a:ext cx="3744416" cy="461665"/>
          </a:xfrm>
          <a:prstGeom prst="rect">
            <a:avLst/>
          </a:prstGeom>
          <a:noFill/>
        </p:spPr>
        <p:txBody>
          <a:bodyPr wrap="square">
            <a:spAutoFit/>
          </a:bodyPr>
          <a:lstStyle/>
          <a:p>
            <a:r>
              <a:rPr lang="en-GB" sz="1200" b="0" i="0" u="none" strike="noStrike" dirty="0">
                <a:solidFill>
                  <a:srgbClr val="202122"/>
                </a:solidFill>
                <a:effectLst/>
                <a:latin typeface="Arial" panose="020B0604020202020204" pitchFamily="34" charset="0"/>
              </a:rPr>
              <a:t>The observation is named after </a:t>
            </a:r>
            <a:r>
              <a:rPr lang="en-GB" sz="1200" b="0" i="0" u="none" strike="noStrike" dirty="0">
                <a:solidFill>
                  <a:srgbClr val="795CB2"/>
                </a:solidFill>
                <a:effectLst/>
                <a:latin typeface="Arial" panose="020B0604020202020204" pitchFamily="34" charset="0"/>
                <a:hlinkClick r:id="rId3" tooltip="Gordon Moore"/>
              </a:rPr>
              <a:t>Gordon Moore</a:t>
            </a:r>
            <a:r>
              <a:rPr lang="en-GB" sz="1200" b="0" i="0" u="none" strike="noStrike" dirty="0">
                <a:solidFill>
                  <a:srgbClr val="202122"/>
                </a:solidFill>
                <a:effectLst/>
                <a:latin typeface="Arial" panose="020B0604020202020204" pitchFamily="34" charset="0"/>
              </a:rPr>
              <a:t>, </a:t>
            </a:r>
            <a:br>
              <a:rPr lang="en-GB" sz="1200" b="0" i="0" u="none" strike="noStrike" dirty="0">
                <a:solidFill>
                  <a:srgbClr val="202122"/>
                </a:solidFill>
                <a:effectLst/>
                <a:latin typeface="Arial" panose="020B0604020202020204" pitchFamily="34" charset="0"/>
              </a:rPr>
            </a:br>
            <a:r>
              <a:rPr lang="en-GB" sz="1200" b="0" i="0" u="none" strike="noStrike" dirty="0">
                <a:solidFill>
                  <a:srgbClr val="202122"/>
                </a:solidFill>
                <a:effectLst/>
                <a:latin typeface="Arial" panose="020B0604020202020204" pitchFamily="34" charset="0"/>
              </a:rPr>
              <a:t>the co-founder of </a:t>
            </a:r>
            <a:r>
              <a:rPr lang="en-GB" sz="1200" b="0" i="0" u="none" strike="noStrike" dirty="0">
                <a:solidFill>
                  <a:srgbClr val="795CB2"/>
                </a:solidFill>
                <a:effectLst/>
                <a:latin typeface="Arial" panose="020B0604020202020204" pitchFamily="34" charset="0"/>
                <a:hlinkClick r:id="rId4" tooltip="Fairchild Semiconductor"/>
              </a:rPr>
              <a:t>Fairchild Semiconductor</a:t>
            </a:r>
            <a:r>
              <a:rPr lang="en-GB" sz="1200" b="0" i="0" u="none" strike="noStrike" dirty="0">
                <a:solidFill>
                  <a:srgbClr val="202122"/>
                </a:solidFill>
                <a:effectLst/>
                <a:latin typeface="Arial" panose="020B0604020202020204" pitchFamily="34" charset="0"/>
              </a:rPr>
              <a:t> and </a:t>
            </a:r>
            <a:r>
              <a:rPr lang="en-GB" sz="1200" b="0" i="0" u="none" strike="noStrike" dirty="0">
                <a:solidFill>
                  <a:srgbClr val="795CB2"/>
                </a:solidFill>
                <a:effectLst/>
                <a:latin typeface="Arial" panose="020B0604020202020204" pitchFamily="34" charset="0"/>
                <a:hlinkClick r:id="rId5" tooltip="Intel"/>
              </a:rPr>
              <a:t>Intel</a:t>
            </a:r>
            <a:endParaRPr lang="en-FR" sz="1200" dirty="0"/>
          </a:p>
        </p:txBody>
      </p:sp>
    </p:spTree>
    <p:extLst>
      <p:ext uri="{BB962C8B-B14F-4D97-AF65-F5344CB8AC3E}">
        <p14:creationId xmlns:p14="http://schemas.microsoft.com/office/powerpoint/2010/main" val="263490313"/>
      </p:ext>
    </p:extLst>
  </p:cSld>
  <p:clrMapOvr>
    <a:masterClrMapping/>
  </p:clrMapOvr>
  <p:transition>
    <p:pull di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AB62F-321B-2F5B-8065-945377D498AF}"/>
              </a:ext>
            </a:extLst>
          </p:cNvPr>
          <p:cNvSpPr>
            <a:spLocks noGrp="1"/>
          </p:cNvSpPr>
          <p:nvPr>
            <p:ph type="title"/>
          </p:nvPr>
        </p:nvSpPr>
        <p:spPr/>
        <p:txBody>
          <a:bodyPr/>
          <a:lstStyle/>
          <a:p>
            <a:r>
              <a:rPr lang="en-US" dirty="0"/>
              <a:t>Feature Size and Process Node</a:t>
            </a:r>
            <a:endParaRPr lang="en-FR" dirty="0"/>
          </a:p>
        </p:txBody>
      </p:sp>
      <p:sp>
        <p:nvSpPr>
          <p:cNvPr id="4" name="Date Placeholder 3">
            <a:extLst>
              <a:ext uri="{FF2B5EF4-FFF2-40B4-BE49-F238E27FC236}">
                <a16:creationId xmlns:a16="http://schemas.microsoft.com/office/drawing/2014/main" id="{91946D1F-E1C5-E845-3C52-C06635CDB8F9}"/>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0A9CC186-7951-EB19-8DD4-071462BF481E}"/>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75D6E837-6685-283F-2EB5-A0679988D85C}"/>
              </a:ext>
            </a:extLst>
          </p:cNvPr>
          <p:cNvSpPr>
            <a:spLocks noGrp="1"/>
          </p:cNvSpPr>
          <p:nvPr>
            <p:ph type="sldNum" sz="quarter" idx="12"/>
          </p:nvPr>
        </p:nvSpPr>
        <p:spPr/>
        <p:txBody>
          <a:bodyPr/>
          <a:lstStyle/>
          <a:p>
            <a:pPr>
              <a:defRPr/>
            </a:pPr>
            <a:fld id="{392F6821-7E59-DB48-A2F8-258F6C867456}" type="slidenum">
              <a:rPr lang="el-GR" smtClean="0"/>
              <a:pPr>
                <a:defRPr/>
              </a:pPr>
              <a:t>43</a:t>
            </a:fld>
            <a:endParaRPr lang="el-GR"/>
          </a:p>
        </p:txBody>
      </p:sp>
      <p:pic>
        <p:nvPicPr>
          <p:cNvPr id="22" name="Picture 21" descr="A diagram of different types of metal&#10;&#10;Description automatically generated">
            <a:extLst>
              <a:ext uri="{FF2B5EF4-FFF2-40B4-BE49-F238E27FC236}">
                <a16:creationId xmlns:a16="http://schemas.microsoft.com/office/drawing/2014/main" id="{6306A19A-A40D-AB57-41D8-DE7E9F1147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2688" y="1628800"/>
            <a:ext cx="2946539" cy="1616922"/>
          </a:xfrm>
          <a:prstGeom prst="rect">
            <a:avLst/>
          </a:prstGeom>
        </p:spPr>
      </p:pic>
      <p:cxnSp>
        <p:nvCxnSpPr>
          <p:cNvPr id="7" name="Straight Arrow Connector 6">
            <a:extLst>
              <a:ext uri="{FF2B5EF4-FFF2-40B4-BE49-F238E27FC236}">
                <a16:creationId xmlns:a16="http://schemas.microsoft.com/office/drawing/2014/main" id="{48BF2B5A-A93C-4409-6E6A-60DBE414B755}"/>
              </a:ext>
            </a:extLst>
          </p:cNvPr>
          <p:cNvCxnSpPr>
            <a:cxnSpLocks/>
          </p:cNvCxnSpPr>
          <p:nvPr/>
        </p:nvCxnSpPr>
        <p:spPr>
          <a:xfrm>
            <a:off x="3995936" y="1945298"/>
            <a:ext cx="3312368" cy="259566"/>
          </a:xfrm>
          <a:prstGeom prst="straightConnector1">
            <a:avLst/>
          </a:prstGeom>
          <a:ln w="38100">
            <a:tailEnd type="triangle"/>
          </a:ln>
          <a:effectLst>
            <a:outerShdw blurRad="50800" dist="73332"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pic>
        <p:nvPicPr>
          <p:cNvPr id="27" name="Picture 26">
            <a:extLst>
              <a:ext uri="{FF2B5EF4-FFF2-40B4-BE49-F238E27FC236}">
                <a16:creationId xmlns:a16="http://schemas.microsoft.com/office/drawing/2014/main" id="{C6C8242D-74A8-C8AF-3AC3-6508229C8016}"/>
              </a:ext>
            </a:extLst>
          </p:cNvPr>
          <p:cNvPicPr>
            <a:picLocks noChangeAspect="1"/>
          </p:cNvPicPr>
          <p:nvPr/>
        </p:nvPicPr>
        <p:blipFill>
          <a:blip r:embed="rId3"/>
          <a:stretch>
            <a:fillRect/>
          </a:stretch>
        </p:blipFill>
        <p:spPr>
          <a:xfrm>
            <a:off x="1118229" y="3140969"/>
            <a:ext cx="7357486" cy="3113782"/>
          </a:xfrm>
          <a:prstGeom prst="rect">
            <a:avLst/>
          </a:prstGeom>
        </p:spPr>
      </p:pic>
      <p:sp>
        <p:nvSpPr>
          <p:cNvPr id="19" name="TextBox 18">
            <a:extLst>
              <a:ext uri="{FF2B5EF4-FFF2-40B4-BE49-F238E27FC236}">
                <a16:creationId xmlns:a16="http://schemas.microsoft.com/office/drawing/2014/main" id="{EA4B22C4-D09B-AAAD-8FDB-AFBD405B180E}"/>
              </a:ext>
            </a:extLst>
          </p:cNvPr>
          <p:cNvSpPr txBox="1"/>
          <p:nvPr/>
        </p:nvSpPr>
        <p:spPr>
          <a:xfrm>
            <a:off x="323528" y="1124744"/>
            <a:ext cx="3888432" cy="2369880"/>
          </a:xfrm>
          <a:prstGeom prst="rect">
            <a:avLst/>
          </a:prstGeom>
          <a:noFill/>
        </p:spPr>
        <p:txBody>
          <a:bodyPr wrap="square">
            <a:spAutoFit/>
          </a:bodyPr>
          <a:lstStyle/>
          <a:p>
            <a:r>
              <a:rPr lang="en-US" sz="1600" b="1" i="0" u="sng" strike="noStrike" dirty="0">
                <a:solidFill>
                  <a:schemeClr val="accent2"/>
                </a:solidFill>
                <a:effectLst/>
                <a:latin typeface="+mn-lt"/>
              </a:rPr>
              <a:t>Feature Size </a:t>
            </a:r>
            <a:r>
              <a:rPr lang="en-US" sz="1600" b="1" dirty="0">
                <a:solidFill>
                  <a:schemeClr val="accent2"/>
                </a:solidFill>
                <a:latin typeface="+mn-lt"/>
              </a:rPr>
              <a:t>m</a:t>
            </a:r>
            <a:r>
              <a:rPr lang="en-US" sz="1600" b="1" i="0" u="none" strike="noStrike" dirty="0">
                <a:solidFill>
                  <a:schemeClr val="accent2"/>
                </a:solidFill>
                <a:effectLst/>
                <a:latin typeface="+mn-lt"/>
              </a:rPr>
              <a:t>easured in Nanometers</a:t>
            </a:r>
            <a:br>
              <a:rPr lang="en-US" sz="1200" dirty="0">
                <a:latin typeface="+mn-lt"/>
              </a:rPr>
            </a:br>
            <a:r>
              <a:rPr lang="en-US" sz="1200" b="0" i="0" u="none" strike="noStrike" dirty="0">
                <a:solidFill>
                  <a:srgbClr val="212529"/>
                </a:solidFill>
                <a:effectLst/>
                <a:latin typeface="+mn-lt"/>
              </a:rPr>
              <a:t>The size of the features (the elements that make up the transistors) are measured in nanometers</a:t>
            </a:r>
            <a:br>
              <a:rPr lang="en-US" sz="1200" dirty="0">
                <a:latin typeface="+mn-lt"/>
              </a:rPr>
            </a:br>
            <a:r>
              <a:rPr lang="en-US" sz="1200" dirty="0">
                <a:latin typeface="+mn-lt"/>
              </a:rPr>
              <a:t>Historically, the feature size referred to the </a:t>
            </a:r>
            <a:r>
              <a:rPr lang="en-US" sz="1200" u="sng" dirty="0">
                <a:solidFill>
                  <a:schemeClr val="accent2"/>
                </a:solidFill>
                <a:latin typeface="+mn-lt"/>
              </a:rPr>
              <a:t>length of the silicon channel </a:t>
            </a:r>
            <a:r>
              <a:rPr lang="en-US" sz="1200" dirty="0">
                <a:latin typeface="+mn-lt"/>
              </a:rPr>
              <a:t>between source and drain in field-effect transistors. Today, the feature size is typically the smallest element in the transistor.</a:t>
            </a:r>
          </a:p>
          <a:p>
            <a:endParaRPr lang="en-US" sz="1200" dirty="0">
              <a:solidFill>
                <a:srgbClr val="212529"/>
              </a:solidFill>
              <a:latin typeface="+mn-lt"/>
            </a:endParaRPr>
          </a:p>
          <a:p>
            <a:r>
              <a:rPr lang="en-US" sz="1200" b="0" i="0" u="none" strike="noStrike" dirty="0">
                <a:solidFill>
                  <a:srgbClr val="212529"/>
                </a:solidFill>
                <a:effectLst/>
                <a:latin typeface="+mn-lt"/>
              </a:rPr>
              <a:t>A 25 nm process technology refers to features 25 nm or 0.025 µm in size. Also called a "</a:t>
            </a:r>
            <a:r>
              <a:rPr lang="en-US" sz="1200" b="0" i="0" u="none" strike="noStrike" dirty="0">
                <a:solidFill>
                  <a:schemeClr val="accent2"/>
                </a:solidFill>
                <a:effectLst/>
                <a:latin typeface="+mn-lt"/>
              </a:rPr>
              <a:t>technology node</a:t>
            </a:r>
            <a:r>
              <a:rPr lang="en-US" sz="1200" b="0" i="0" u="none" strike="noStrike" dirty="0">
                <a:solidFill>
                  <a:srgbClr val="212529"/>
                </a:solidFill>
                <a:effectLst/>
                <a:latin typeface="+mn-lt"/>
              </a:rPr>
              <a:t>" and "</a:t>
            </a:r>
            <a:r>
              <a:rPr lang="en-US" sz="1200" b="0" i="0" u="none" strike="noStrike" dirty="0">
                <a:solidFill>
                  <a:schemeClr val="accent2"/>
                </a:solidFill>
                <a:effectLst/>
                <a:latin typeface="+mn-lt"/>
              </a:rPr>
              <a:t>process node</a:t>
            </a:r>
            <a:r>
              <a:rPr lang="en-US" sz="1200" b="0" i="0" u="none" strike="noStrike" dirty="0">
                <a:solidFill>
                  <a:srgbClr val="212529"/>
                </a:solidFill>
                <a:effectLst/>
                <a:latin typeface="+mn-lt"/>
              </a:rPr>
              <a:t>”.</a:t>
            </a:r>
            <a:br>
              <a:rPr lang="en-US" sz="1200" dirty="0">
                <a:latin typeface="+mn-lt"/>
              </a:rPr>
            </a:br>
            <a:endParaRPr lang="en-US" sz="1200" dirty="0">
              <a:latin typeface="+mn-lt"/>
            </a:endParaRPr>
          </a:p>
        </p:txBody>
      </p:sp>
    </p:spTree>
    <p:extLst>
      <p:ext uri="{BB962C8B-B14F-4D97-AF65-F5344CB8AC3E}">
        <p14:creationId xmlns:p14="http://schemas.microsoft.com/office/powerpoint/2010/main" val="1618052441"/>
      </p:ext>
    </p:extLst>
  </p:cSld>
  <p:clrMapOvr>
    <a:masterClrMapping/>
  </p:clrMapOvr>
  <p:transition>
    <p:pull di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A73B-BEF9-464F-ACFD-3CB017836936}"/>
              </a:ext>
            </a:extLst>
          </p:cNvPr>
          <p:cNvSpPr>
            <a:spLocks noGrp="1"/>
          </p:cNvSpPr>
          <p:nvPr>
            <p:ph type="title"/>
          </p:nvPr>
        </p:nvSpPr>
        <p:spPr>
          <a:xfrm>
            <a:off x="928688" y="188913"/>
            <a:ext cx="7963792" cy="719137"/>
          </a:xfrm>
        </p:spPr>
        <p:txBody>
          <a:bodyPr/>
          <a:lstStyle/>
          <a:p>
            <a:r>
              <a:rPr lang="en-US" dirty="0">
                <a:latin typeface="Garamond" charset="0"/>
                <a:ea typeface="ＭＳ Ｐゴシック" charset="0"/>
              </a:rPr>
              <a:t>ASIC development costs</a:t>
            </a:r>
            <a:endParaRPr lang="en-US" dirty="0"/>
          </a:p>
        </p:txBody>
      </p:sp>
      <p:sp>
        <p:nvSpPr>
          <p:cNvPr id="4" name="Date Placeholder 3">
            <a:extLst>
              <a:ext uri="{FF2B5EF4-FFF2-40B4-BE49-F238E27FC236}">
                <a16:creationId xmlns:a16="http://schemas.microsoft.com/office/drawing/2014/main" id="{F89D3F1E-7E63-9B46-A535-4FA7AB2F4B9D}"/>
              </a:ext>
            </a:extLst>
          </p:cNvPr>
          <p:cNvSpPr>
            <a:spLocks noGrp="1"/>
          </p:cNvSpPr>
          <p:nvPr>
            <p:ph type="dt" sz="half" idx="10"/>
          </p:nvPr>
        </p:nvSpPr>
        <p:spPr/>
        <p:txBody>
          <a:bodyPr/>
          <a:lstStyle/>
          <a:p>
            <a:pPr>
              <a:defRPr/>
            </a:pPr>
            <a:r>
              <a:rPr lang="en-US"/>
              <a:t>05/04/2025</a:t>
            </a:r>
            <a:endParaRPr lang="el-GR" dirty="0"/>
          </a:p>
        </p:txBody>
      </p:sp>
      <p:sp>
        <p:nvSpPr>
          <p:cNvPr id="5" name="Footer Placeholder 4">
            <a:extLst>
              <a:ext uri="{FF2B5EF4-FFF2-40B4-BE49-F238E27FC236}">
                <a16:creationId xmlns:a16="http://schemas.microsoft.com/office/drawing/2014/main" id="{65BBAD0D-6A90-3143-ACAC-240B1C5FC500}"/>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157C9399-D985-BC49-910B-8B086BEB1E55}"/>
              </a:ext>
            </a:extLst>
          </p:cNvPr>
          <p:cNvSpPr>
            <a:spLocks noGrp="1"/>
          </p:cNvSpPr>
          <p:nvPr>
            <p:ph type="sldNum" sz="quarter" idx="12"/>
          </p:nvPr>
        </p:nvSpPr>
        <p:spPr/>
        <p:txBody>
          <a:bodyPr/>
          <a:lstStyle/>
          <a:p>
            <a:pPr>
              <a:defRPr/>
            </a:pPr>
            <a:fld id="{8FFE3219-93F8-3341-94BA-40DFB9BA6311}" type="slidenum">
              <a:rPr lang="el-GR" smtClean="0"/>
              <a:pPr>
                <a:defRPr/>
              </a:pPr>
              <a:t>44</a:t>
            </a:fld>
            <a:endParaRPr lang="el-GR"/>
          </a:p>
        </p:txBody>
      </p:sp>
      <p:sp>
        <p:nvSpPr>
          <p:cNvPr id="10" name="Content Placeholder 2">
            <a:extLst>
              <a:ext uri="{FF2B5EF4-FFF2-40B4-BE49-F238E27FC236}">
                <a16:creationId xmlns:a16="http://schemas.microsoft.com/office/drawing/2014/main" id="{41889DF5-13BF-DA46-B248-2F9B5D113B15}"/>
              </a:ext>
            </a:extLst>
          </p:cNvPr>
          <p:cNvSpPr txBox="1">
            <a:spLocks/>
          </p:cNvSpPr>
          <p:nvPr/>
        </p:nvSpPr>
        <p:spPr bwMode="auto">
          <a:xfrm>
            <a:off x="467543" y="5904482"/>
            <a:ext cx="8653903" cy="548854"/>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charset="0"/>
              <a:buChar char="n"/>
              <a:defRPr sz="3000">
                <a:solidFill>
                  <a:srgbClr val="003366"/>
                </a:solidFill>
                <a:latin typeface="+mn-lt"/>
                <a:ea typeface="ＭＳ Ｐゴシック" pitchFamily="-109" charset="-128"/>
                <a:cs typeface="ＭＳ Ｐゴシック" pitchFamily="-109"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600">
                <a:solidFill>
                  <a:srgbClr val="003366"/>
                </a:solidFill>
                <a:latin typeface="+mn-lt"/>
                <a:ea typeface="ＭＳ Ｐゴシック" pitchFamily="-109"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200">
                <a:solidFill>
                  <a:srgbClr val="003366"/>
                </a:solidFill>
                <a:latin typeface="+mn-lt"/>
                <a:ea typeface="ＭＳ Ｐゴシック" pitchFamily="-109"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sz="2000">
                <a:solidFill>
                  <a:srgbClr val="003366"/>
                </a:solidFill>
                <a:latin typeface="+mn-lt"/>
                <a:ea typeface="ＭＳ Ｐゴシック" pitchFamily="-109"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2000">
                <a:solidFill>
                  <a:srgbClr val="003366"/>
                </a:solidFill>
                <a:latin typeface="+mn-lt"/>
                <a:ea typeface="ＭＳ Ｐゴシック" pitchFamily="-109"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rgbClr val="003366"/>
                </a:solidFill>
                <a:latin typeface="+mn-lt"/>
              </a:defRPr>
            </a:lvl9pPr>
          </a:lstStyle>
          <a:p>
            <a:pPr marL="0" indent="0">
              <a:buNone/>
            </a:pPr>
            <a:r>
              <a:rPr lang="en-GB" sz="900" dirty="0"/>
              <a:t>* According to the survey from the </a:t>
            </a:r>
            <a:r>
              <a:rPr lang="en-GB" sz="900" i="1" dirty="0"/>
              <a:t>International Business Strategy Corporation (IBS), </a:t>
            </a:r>
            <a:br>
              <a:rPr lang="en-GB" sz="900" i="1" dirty="0"/>
            </a:br>
            <a:r>
              <a:rPr lang="en-GB" sz="900" dirty="0"/>
              <a:t>the increase of design cost for each generation technology has exceeded 50% after 22 nm process, including EDA, design verification, IP core, tape-out, and so forth. </a:t>
            </a:r>
            <a:endParaRPr lang="en-US" sz="900" kern="0" dirty="0"/>
          </a:p>
        </p:txBody>
      </p:sp>
      <p:grpSp>
        <p:nvGrpSpPr>
          <p:cNvPr id="20" name="Group 19">
            <a:extLst>
              <a:ext uri="{FF2B5EF4-FFF2-40B4-BE49-F238E27FC236}">
                <a16:creationId xmlns:a16="http://schemas.microsoft.com/office/drawing/2014/main" id="{1FA8605A-B5D9-87A2-4FB3-3D1CAFBF6AD1}"/>
              </a:ext>
            </a:extLst>
          </p:cNvPr>
          <p:cNvGrpSpPr/>
          <p:nvPr/>
        </p:nvGrpSpPr>
        <p:grpSpPr>
          <a:xfrm>
            <a:off x="1043608" y="1258318"/>
            <a:ext cx="7488832" cy="4646164"/>
            <a:chOff x="161272" y="1120511"/>
            <a:chExt cx="5153015" cy="2967136"/>
          </a:xfrm>
        </p:grpSpPr>
        <p:pic>
          <p:nvPicPr>
            <p:cNvPr id="8" name="Picture 7" descr="A screenshot of a cell phone&#10;&#10;Description automatically generated">
              <a:extLst>
                <a:ext uri="{FF2B5EF4-FFF2-40B4-BE49-F238E27FC236}">
                  <a16:creationId xmlns:a16="http://schemas.microsoft.com/office/drawing/2014/main" id="{C2F322FE-34A8-714E-A237-1B93890BD69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1272" y="1120511"/>
              <a:ext cx="5153015" cy="2763649"/>
            </a:xfrm>
            <a:prstGeom prst="rect">
              <a:avLst/>
            </a:prstGeom>
          </p:spPr>
        </p:pic>
        <p:sp>
          <p:nvSpPr>
            <p:cNvPr id="9" name="TextBox 8">
              <a:extLst>
                <a:ext uri="{FF2B5EF4-FFF2-40B4-BE49-F238E27FC236}">
                  <a16:creationId xmlns:a16="http://schemas.microsoft.com/office/drawing/2014/main" id="{0D056409-AB4D-714C-9B69-72F88B0E59BB}"/>
                </a:ext>
              </a:extLst>
            </p:cNvPr>
            <p:cNvSpPr txBox="1"/>
            <p:nvPr/>
          </p:nvSpPr>
          <p:spPr>
            <a:xfrm>
              <a:off x="233280" y="3856815"/>
              <a:ext cx="4910319" cy="230832"/>
            </a:xfrm>
            <a:prstGeom prst="rect">
              <a:avLst/>
            </a:prstGeom>
            <a:noFill/>
          </p:spPr>
          <p:txBody>
            <a:bodyPr wrap="none" rtlCol="0">
              <a:spAutoFit/>
            </a:bodyPr>
            <a:lstStyle/>
            <a:p>
              <a:r>
                <a:rPr lang="en-GB" sz="900" dirty="0"/>
                <a:t>Chip Design and Manufacturing Cost under Different Process Nodes: Data Source from IBS*</a:t>
              </a:r>
              <a:endParaRPr lang="en-US" sz="900" dirty="0"/>
            </a:p>
          </p:txBody>
        </p:sp>
        <p:sp>
          <p:nvSpPr>
            <p:cNvPr id="7" name="TextBox 6">
              <a:extLst>
                <a:ext uri="{FF2B5EF4-FFF2-40B4-BE49-F238E27FC236}">
                  <a16:creationId xmlns:a16="http://schemas.microsoft.com/office/drawing/2014/main" id="{D4DAF9E0-4329-124B-B364-FC21E84EFDDF}"/>
                </a:ext>
              </a:extLst>
            </p:cNvPr>
            <p:cNvSpPr txBox="1"/>
            <p:nvPr/>
          </p:nvSpPr>
          <p:spPr>
            <a:xfrm>
              <a:off x="593320" y="3697991"/>
              <a:ext cx="402674" cy="230832"/>
            </a:xfrm>
            <a:prstGeom prst="rect">
              <a:avLst/>
            </a:prstGeom>
            <a:noFill/>
          </p:spPr>
          <p:txBody>
            <a:bodyPr wrap="none" rtlCol="0">
              <a:spAutoFit/>
            </a:bodyPr>
            <a:lstStyle/>
            <a:p>
              <a:pPr algn="ctr"/>
              <a:r>
                <a:rPr lang="en-US" sz="900" dirty="0">
                  <a:solidFill>
                    <a:srgbClr val="FF0000"/>
                  </a:solidFill>
                  <a:latin typeface="+mj-lt"/>
                </a:rPr>
                <a:t>2004</a:t>
              </a:r>
            </a:p>
          </p:txBody>
        </p:sp>
        <p:sp>
          <p:nvSpPr>
            <p:cNvPr id="14" name="TextBox 13">
              <a:extLst>
                <a:ext uri="{FF2B5EF4-FFF2-40B4-BE49-F238E27FC236}">
                  <a16:creationId xmlns:a16="http://schemas.microsoft.com/office/drawing/2014/main" id="{F1CD52C0-D52A-4B42-9692-754A11C94950}"/>
                </a:ext>
              </a:extLst>
            </p:cNvPr>
            <p:cNvSpPr txBox="1"/>
            <p:nvPr/>
          </p:nvSpPr>
          <p:spPr>
            <a:xfrm>
              <a:off x="1630806" y="3706156"/>
              <a:ext cx="402674" cy="230832"/>
            </a:xfrm>
            <a:prstGeom prst="rect">
              <a:avLst/>
            </a:prstGeom>
            <a:noFill/>
          </p:spPr>
          <p:txBody>
            <a:bodyPr wrap="none" rtlCol="0">
              <a:spAutoFit/>
            </a:bodyPr>
            <a:lstStyle/>
            <a:p>
              <a:pPr algn="ctr"/>
              <a:r>
                <a:rPr lang="en-US" sz="900" dirty="0">
                  <a:solidFill>
                    <a:srgbClr val="FF0000"/>
                  </a:solidFill>
                  <a:latin typeface="+mj-lt"/>
                </a:rPr>
                <a:t>2011</a:t>
              </a:r>
            </a:p>
          </p:txBody>
        </p:sp>
        <p:sp>
          <p:nvSpPr>
            <p:cNvPr id="16" name="TextBox 15">
              <a:extLst>
                <a:ext uri="{FF2B5EF4-FFF2-40B4-BE49-F238E27FC236}">
                  <a16:creationId xmlns:a16="http://schemas.microsoft.com/office/drawing/2014/main" id="{19F6805F-A08A-5B45-BA9C-E0F6048FF0D3}"/>
                </a:ext>
              </a:extLst>
            </p:cNvPr>
            <p:cNvSpPr txBox="1"/>
            <p:nvPr/>
          </p:nvSpPr>
          <p:spPr>
            <a:xfrm>
              <a:off x="4179708" y="3710179"/>
              <a:ext cx="402674" cy="230832"/>
            </a:xfrm>
            <a:prstGeom prst="rect">
              <a:avLst/>
            </a:prstGeom>
            <a:noFill/>
          </p:spPr>
          <p:txBody>
            <a:bodyPr wrap="none" rtlCol="0">
              <a:spAutoFit/>
            </a:bodyPr>
            <a:lstStyle/>
            <a:p>
              <a:pPr algn="ctr"/>
              <a:r>
                <a:rPr lang="en-US" sz="900" dirty="0">
                  <a:solidFill>
                    <a:srgbClr val="FF0000"/>
                  </a:solidFill>
                  <a:latin typeface="+mj-lt"/>
                </a:rPr>
                <a:t>2019</a:t>
              </a:r>
            </a:p>
          </p:txBody>
        </p:sp>
        <p:sp>
          <p:nvSpPr>
            <p:cNvPr id="17" name="TextBox 16">
              <a:extLst>
                <a:ext uri="{FF2B5EF4-FFF2-40B4-BE49-F238E27FC236}">
                  <a16:creationId xmlns:a16="http://schemas.microsoft.com/office/drawing/2014/main" id="{52956497-1234-7645-B976-F489E1A35716}"/>
                </a:ext>
              </a:extLst>
            </p:cNvPr>
            <p:cNvSpPr txBox="1"/>
            <p:nvPr/>
          </p:nvSpPr>
          <p:spPr>
            <a:xfrm>
              <a:off x="3740610" y="3706156"/>
              <a:ext cx="402674" cy="230832"/>
            </a:xfrm>
            <a:prstGeom prst="rect">
              <a:avLst/>
            </a:prstGeom>
            <a:noFill/>
          </p:spPr>
          <p:txBody>
            <a:bodyPr wrap="none" rtlCol="0">
              <a:spAutoFit/>
            </a:bodyPr>
            <a:lstStyle/>
            <a:p>
              <a:pPr algn="ctr"/>
              <a:r>
                <a:rPr lang="en-US" sz="900" dirty="0">
                  <a:solidFill>
                    <a:srgbClr val="FF0000"/>
                  </a:solidFill>
                  <a:latin typeface="+mj-lt"/>
                </a:rPr>
                <a:t>2017</a:t>
              </a:r>
            </a:p>
          </p:txBody>
        </p:sp>
        <p:sp>
          <p:nvSpPr>
            <p:cNvPr id="18" name="TextBox 17">
              <a:extLst>
                <a:ext uri="{FF2B5EF4-FFF2-40B4-BE49-F238E27FC236}">
                  <a16:creationId xmlns:a16="http://schemas.microsoft.com/office/drawing/2014/main" id="{AC6EC74D-734D-854C-8AB8-C739EA7A0ED7}"/>
                </a:ext>
              </a:extLst>
            </p:cNvPr>
            <p:cNvSpPr txBox="1"/>
            <p:nvPr/>
          </p:nvSpPr>
          <p:spPr>
            <a:xfrm>
              <a:off x="2653113" y="3697991"/>
              <a:ext cx="402674" cy="230832"/>
            </a:xfrm>
            <a:prstGeom prst="rect">
              <a:avLst/>
            </a:prstGeom>
            <a:noFill/>
          </p:spPr>
          <p:txBody>
            <a:bodyPr wrap="none" rtlCol="0">
              <a:spAutoFit/>
            </a:bodyPr>
            <a:lstStyle/>
            <a:p>
              <a:pPr algn="ctr"/>
              <a:r>
                <a:rPr lang="en-US" sz="900" dirty="0">
                  <a:solidFill>
                    <a:srgbClr val="FF0000"/>
                  </a:solidFill>
                  <a:latin typeface="+mj-lt"/>
                </a:rPr>
                <a:t>2015</a:t>
              </a:r>
            </a:p>
          </p:txBody>
        </p:sp>
      </p:grpSp>
    </p:spTree>
    <p:extLst>
      <p:ext uri="{BB962C8B-B14F-4D97-AF65-F5344CB8AC3E}">
        <p14:creationId xmlns:p14="http://schemas.microsoft.com/office/powerpoint/2010/main" val="1811805534"/>
      </p:ext>
    </p:extLst>
  </p:cSld>
  <p:clrMapOvr>
    <a:masterClrMapping/>
  </p:clrMapOvr>
  <p:transition>
    <p:pull di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B5C35-FB8B-D07F-1920-7C638D6EC0E2}"/>
              </a:ext>
            </a:extLst>
          </p:cNvPr>
          <p:cNvSpPr>
            <a:spLocks noGrp="1"/>
          </p:cNvSpPr>
          <p:nvPr>
            <p:ph type="title"/>
          </p:nvPr>
        </p:nvSpPr>
        <p:spPr/>
        <p:txBody>
          <a:bodyPr/>
          <a:lstStyle/>
          <a:p>
            <a:r>
              <a:rPr lang="el-GR" dirty="0"/>
              <a:t>Διαδικασία κατασκευής ημιαγωγών</a:t>
            </a:r>
            <a:endParaRPr lang="en-FR" dirty="0"/>
          </a:p>
        </p:txBody>
      </p:sp>
      <p:sp>
        <p:nvSpPr>
          <p:cNvPr id="4" name="Date Placeholder 3">
            <a:extLst>
              <a:ext uri="{FF2B5EF4-FFF2-40B4-BE49-F238E27FC236}">
                <a16:creationId xmlns:a16="http://schemas.microsoft.com/office/drawing/2014/main" id="{9EE89223-74BD-8925-4FA7-EF70C8D34124}"/>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8F04FE68-C55C-2D49-C208-49CD3C51C3E2}"/>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76604C17-F15A-76C6-A163-C235C0A07F5B}"/>
              </a:ext>
            </a:extLst>
          </p:cNvPr>
          <p:cNvSpPr>
            <a:spLocks noGrp="1"/>
          </p:cNvSpPr>
          <p:nvPr>
            <p:ph type="sldNum" sz="quarter" idx="12"/>
          </p:nvPr>
        </p:nvSpPr>
        <p:spPr/>
        <p:txBody>
          <a:bodyPr/>
          <a:lstStyle/>
          <a:p>
            <a:pPr>
              <a:defRPr/>
            </a:pPr>
            <a:fld id="{392F6821-7E59-DB48-A2F8-258F6C867456}" type="slidenum">
              <a:rPr lang="el-GR" smtClean="0"/>
              <a:pPr>
                <a:defRPr/>
              </a:pPr>
              <a:t>45</a:t>
            </a:fld>
            <a:endParaRPr lang="el-GR"/>
          </a:p>
        </p:txBody>
      </p:sp>
      <p:pic>
        <p:nvPicPr>
          <p:cNvPr id="10" name="Picture 9" descr="A close-up of a piece of metal&#10;&#10;Description automatically generated">
            <a:extLst>
              <a:ext uri="{FF2B5EF4-FFF2-40B4-BE49-F238E27FC236}">
                <a16:creationId xmlns:a16="http://schemas.microsoft.com/office/drawing/2014/main" id="{8D1DF992-5334-FEBC-3AC7-B8371846C1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327" y="2760800"/>
            <a:ext cx="7539345" cy="2941651"/>
          </a:xfrm>
          <a:prstGeom prst="rect">
            <a:avLst/>
          </a:prstGeom>
        </p:spPr>
      </p:pic>
      <p:pic>
        <p:nvPicPr>
          <p:cNvPr id="3" name="Picture 2">
            <a:extLst>
              <a:ext uri="{FF2B5EF4-FFF2-40B4-BE49-F238E27FC236}">
                <a16:creationId xmlns:a16="http://schemas.microsoft.com/office/drawing/2014/main" id="{B77DB1B3-FA57-CE7D-2582-279832EA0236}"/>
              </a:ext>
            </a:extLst>
          </p:cNvPr>
          <p:cNvPicPr>
            <a:picLocks noChangeAspect="1"/>
          </p:cNvPicPr>
          <p:nvPr/>
        </p:nvPicPr>
        <p:blipFill>
          <a:blip r:embed="rId3"/>
          <a:stretch>
            <a:fillRect/>
          </a:stretch>
        </p:blipFill>
        <p:spPr>
          <a:xfrm rot="16200000">
            <a:off x="3309500" y="410056"/>
            <a:ext cx="1073385" cy="2868865"/>
          </a:xfrm>
          <a:prstGeom prst="rect">
            <a:avLst/>
          </a:prstGeom>
        </p:spPr>
      </p:pic>
      <p:cxnSp>
        <p:nvCxnSpPr>
          <p:cNvPr id="8" name="Straight Arrow Connector 7">
            <a:extLst>
              <a:ext uri="{FF2B5EF4-FFF2-40B4-BE49-F238E27FC236}">
                <a16:creationId xmlns:a16="http://schemas.microsoft.com/office/drawing/2014/main" id="{31C1C5B4-E6F8-CDCC-90FE-362FC38C1257}"/>
              </a:ext>
            </a:extLst>
          </p:cNvPr>
          <p:cNvCxnSpPr>
            <a:stCxn id="3" idx="1"/>
          </p:cNvCxnSpPr>
          <p:nvPr/>
        </p:nvCxnSpPr>
        <p:spPr>
          <a:xfrm>
            <a:off x="3846193" y="2381181"/>
            <a:ext cx="77735" cy="83179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176350963"/>
      </p:ext>
    </p:extLst>
  </p:cSld>
  <p:clrMapOvr>
    <a:masterClrMapping/>
  </p:clrMapOvr>
  <p:transition>
    <p:pull di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AB62F-321B-2F5B-8065-945377D498AF}"/>
              </a:ext>
            </a:extLst>
          </p:cNvPr>
          <p:cNvSpPr>
            <a:spLocks noGrp="1"/>
          </p:cNvSpPr>
          <p:nvPr>
            <p:ph type="title"/>
          </p:nvPr>
        </p:nvSpPr>
        <p:spPr/>
        <p:txBody>
          <a:bodyPr/>
          <a:lstStyle/>
          <a:p>
            <a:r>
              <a:rPr lang="en-FR"/>
              <a:t>CMOS </a:t>
            </a:r>
            <a:r>
              <a:rPr lang="en-US" dirty="0"/>
              <a:t>Photomask Lithography</a:t>
            </a:r>
            <a:endParaRPr lang="en-FR" dirty="0"/>
          </a:p>
        </p:txBody>
      </p:sp>
      <p:sp>
        <p:nvSpPr>
          <p:cNvPr id="4" name="Date Placeholder 3">
            <a:extLst>
              <a:ext uri="{FF2B5EF4-FFF2-40B4-BE49-F238E27FC236}">
                <a16:creationId xmlns:a16="http://schemas.microsoft.com/office/drawing/2014/main" id="{91946D1F-E1C5-E845-3C52-C06635CDB8F9}"/>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0A9CC186-7951-EB19-8DD4-071462BF481E}"/>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75D6E837-6685-283F-2EB5-A0679988D85C}"/>
              </a:ext>
            </a:extLst>
          </p:cNvPr>
          <p:cNvSpPr>
            <a:spLocks noGrp="1"/>
          </p:cNvSpPr>
          <p:nvPr>
            <p:ph type="sldNum" sz="quarter" idx="12"/>
          </p:nvPr>
        </p:nvSpPr>
        <p:spPr/>
        <p:txBody>
          <a:bodyPr/>
          <a:lstStyle/>
          <a:p>
            <a:pPr>
              <a:defRPr/>
            </a:pPr>
            <a:fld id="{392F6821-7E59-DB48-A2F8-258F6C867456}" type="slidenum">
              <a:rPr lang="el-GR" smtClean="0"/>
              <a:pPr>
                <a:defRPr/>
              </a:pPr>
              <a:t>46</a:t>
            </a:fld>
            <a:endParaRPr lang="el-GR"/>
          </a:p>
        </p:txBody>
      </p:sp>
      <p:pic>
        <p:nvPicPr>
          <p:cNvPr id="10" name="Picture 9" descr="A diagram of a mirror&#10;&#10;Description automatically generated">
            <a:extLst>
              <a:ext uri="{FF2B5EF4-FFF2-40B4-BE49-F238E27FC236}">
                <a16:creationId xmlns:a16="http://schemas.microsoft.com/office/drawing/2014/main" id="{DEBE01A0-78A6-D214-80B5-46C1A0D35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057" y="1038484"/>
            <a:ext cx="4317473" cy="3432668"/>
          </a:xfrm>
          <a:prstGeom prst="rect">
            <a:avLst/>
          </a:prstGeom>
        </p:spPr>
      </p:pic>
      <p:pic>
        <p:nvPicPr>
          <p:cNvPr id="16" name="Picture 15" descr="A close-up of a machine&#10;&#10;Description automatically generated">
            <a:extLst>
              <a:ext uri="{FF2B5EF4-FFF2-40B4-BE49-F238E27FC236}">
                <a16:creationId xmlns:a16="http://schemas.microsoft.com/office/drawing/2014/main" id="{D1135B47-87BF-5F0F-F15A-7A68730C5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794" y="4471152"/>
            <a:ext cx="1658974" cy="1781595"/>
          </a:xfrm>
          <a:prstGeom prst="rect">
            <a:avLst/>
          </a:prstGeom>
          <a:effectLst>
            <a:outerShdw blurRad="50800" dist="128814" dir="2700000" algn="tl" rotWithShape="0">
              <a:prstClr val="black">
                <a:alpha val="40000"/>
              </a:prstClr>
            </a:outerShdw>
          </a:effectLst>
        </p:spPr>
      </p:pic>
      <p:cxnSp>
        <p:nvCxnSpPr>
          <p:cNvPr id="17" name="Straight Arrow Connector 16">
            <a:extLst>
              <a:ext uri="{FF2B5EF4-FFF2-40B4-BE49-F238E27FC236}">
                <a16:creationId xmlns:a16="http://schemas.microsoft.com/office/drawing/2014/main" id="{D52F17C5-3E01-C737-6179-652A786598BD}"/>
              </a:ext>
            </a:extLst>
          </p:cNvPr>
          <p:cNvCxnSpPr>
            <a:cxnSpLocks/>
          </p:cNvCxnSpPr>
          <p:nvPr/>
        </p:nvCxnSpPr>
        <p:spPr>
          <a:xfrm flipH="1">
            <a:off x="2195736" y="3844446"/>
            <a:ext cx="1098964" cy="167278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27" name="Picture 26">
            <a:extLst>
              <a:ext uri="{FF2B5EF4-FFF2-40B4-BE49-F238E27FC236}">
                <a16:creationId xmlns:a16="http://schemas.microsoft.com/office/drawing/2014/main" id="{9C7B55AD-FD9A-4BB2-8AA9-E2A061291F76}"/>
              </a:ext>
            </a:extLst>
          </p:cNvPr>
          <p:cNvPicPr>
            <a:picLocks noChangeAspect="1"/>
          </p:cNvPicPr>
          <p:nvPr/>
        </p:nvPicPr>
        <p:blipFill>
          <a:blip r:embed="rId4"/>
          <a:stretch>
            <a:fillRect/>
          </a:stretch>
        </p:blipFill>
        <p:spPr>
          <a:xfrm>
            <a:off x="3913188" y="3645024"/>
            <a:ext cx="4917926" cy="2632261"/>
          </a:xfrm>
          <a:prstGeom prst="rect">
            <a:avLst/>
          </a:prstGeom>
          <a:effectLst/>
        </p:spPr>
      </p:pic>
      <p:pic>
        <p:nvPicPr>
          <p:cNvPr id="12" name="Picture 11" descr="A person wearing a mask and protective gear holding a tablet&#10;&#10;Description automatically generated">
            <a:extLst>
              <a:ext uri="{FF2B5EF4-FFF2-40B4-BE49-F238E27FC236}">
                <a16:creationId xmlns:a16="http://schemas.microsoft.com/office/drawing/2014/main" id="{B1B357B3-4E05-CC29-9DF5-C692A5B152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55976" y="1748676"/>
            <a:ext cx="1584176" cy="1917880"/>
          </a:xfrm>
          <a:prstGeom prst="rect">
            <a:avLst/>
          </a:prstGeom>
          <a:effectLst>
            <a:outerShdw blurRad="50800" dist="128814" dir="2700000" algn="tl" rotWithShape="0">
              <a:prstClr val="black">
                <a:alpha val="40000"/>
              </a:prstClr>
            </a:outerShdw>
          </a:effectLst>
        </p:spPr>
      </p:pic>
      <p:cxnSp>
        <p:nvCxnSpPr>
          <p:cNvPr id="18" name="Straight Arrow Connector 17">
            <a:extLst>
              <a:ext uri="{FF2B5EF4-FFF2-40B4-BE49-F238E27FC236}">
                <a16:creationId xmlns:a16="http://schemas.microsoft.com/office/drawing/2014/main" id="{C2BD4463-11D1-805C-6C22-E13D345B067C}"/>
              </a:ext>
            </a:extLst>
          </p:cNvPr>
          <p:cNvCxnSpPr>
            <a:cxnSpLocks/>
          </p:cNvCxnSpPr>
          <p:nvPr/>
        </p:nvCxnSpPr>
        <p:spPr>
          <a:xfrm>
            <a:off x="2195736" y="1503398"/>
            <a:ext cx="2592288" cy="55745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0" name="TextBox 29">
            <a:extLst>
              <a:ext uri="{FF2B5EF4-FFF2-40B4-BE49-F238E27FC236}">
                <a16:creationId xmlns:a16="http://schemas.microsoft.com/office/drawing/2014/main" id="{10D890CA-2607-3218-79A7-6EE4A10AE58A}"/>
              </a:ext>
            </a:extLst>
          </p:cNvPr>
          <p:cNvSpPr txBox="1"/>
          <p:nvPr/>
        </p:nvSpPr>
        <p:spPr>
          <a:xfrm>
            <a:off x="3999540" y="5874730"/>
            <a:ext cx="4403770" cy="369332"/>
          </a:xfrm>
          <a:prstGeom prst="rect">
            <a:avLst/>
          </a:prstGeom>
          <a:noFill/>
        </p:spPr>
        <p:txBody>
          <a:bodyPr wrap="none" rtlCol="0">
            <a:spAutoFit/>
          </a:bodyPr>
          <a:lstStyle/>
          <a:p>
            <a:r>
              <a:rPr lang="en-US" sz="1800" dirty="0"/>
              <a:t>US$378 million EUV lithography machine</a:t>
            </a:r>
          </a:p>
        </p:txBody>
      </p:sp>
      <p:pic>
        <p:nvPicPr>
          <p:cNvPr id="31" name="Picture 30">
            <a:extLst>
              <a:ext uri="{FF2B5EF4-FFF2-40B4-BE49-F238E27FC236}">
                <a16:creationId xmlns:a16="http://schemas.microsoft.com/office/drawing/2014/main" id="{10391549-DF2A-6A27-09EB-BC70A08F0B98}"/>
              </a:ext>
            </a:extLst>
          </p:cNvPr>
          <p:cNvPicPr>
            <a:picLocks noChangeAspect="1"/>
          </p:cNvPicPr>
          <p:nvPr/>
        </p:nvPicPr>
        <p:blipFill>
          <a:blip r:embed="rId6"/>
          <a:stretch>
            <a:fillRect/>
          </a:stretch>
        </p:blipFill>
        <p:spPr>
          <a:xfrm>
            <a:off x="6397116" y="1387296"/>
            <a:ext cx="1440160" cy="1440160"/>
          </a:xfrm>
          <a:prstGeom prst="rect">
            <a:avLst/>
          </a:prstGeom>
          <a:effectLst>
            <a:outerShdw blurRad="50800" dist="158276" dir="2700000" algn="tl" rotWithShape="0">
              <a:prstClr val="black">
                <a:alpha val="40000"/>
              </a:prstClr>
            </a:outerShdw>
          </a:effectLst>
        </p:spPr>
      </p:pic>
      <p:sp>
        <p:nvSpPr>
          <p:cNvPr id="32" name="TextBox 31">
            <a:extLst>
              <a:ext uri="{FF2B5EF4-FFF2-40B4-BE49-F238E27FC236}">
                <a16:creationId xmlns:a16="http://schemas.microsoft.com/office/drawing/2014/main" id="{32D36FA9-0A23-5F79-97DC-3F1599D84F29}"/>
              </a:ext>
            </a:extLst>
          </p:cNvPr>
          <p:cNvSpPr txBox="1"/>
          <p:nvPr/>
        </p:nvSpPr>
        <p:spPr>
          <a:xfrm>
            <a:off x="6714719" y="3335299"/>
            <a:ext cx="1454244" cy="369332"/>
          </a:xfrm>
          <a:prstGeom prst="rect">
            <a:avLst/>
          </a:prstGeom>
          <a:noFill/>
        </p:spPr>
        <p:txBody>
          <a:bodyPr wrap="square" rtlCol="0">
            <a:spAutoFit/>
          </a:bodyPr>
          <a:lstStyle/>
          <a:p>
            <a:r>
              <a:rPr lang="en-US" sz="1800" dirty="0"/>
              <a:t>Photomasks</a:t>
            </a:r>
          </a:p>
        </p:txBody>
      </p:sp>
      <p:pic>
        <p:nvPicPr>
          <p:cNvPr id="33" name="Picture 32">
            <a:extLst>
              <a:ext uri="{FF2B5EF4-FFF2-40B4-BE49-F238E27FC236}">
                <a16:creationId xmlns:a16="http://schemas.microsoft.com/office/drawing/2014/main" id="{E0EAA651-A581-E9C7-4112-FCA913D4F95E}"/>
              </a:ext>
            </a:extLst>
          </p:cNvPr>
          <p:cNvPicPr>
            <a:picLocks noChangeAspect="1"/>
          </p:cNvPicPr>
          <p:nvPr/>
        </p:nvPicPr>
        <p:blipFill>
          <a:blip r:embed="rId6"/>
          <a:stretch>
            <a:fillRect/>
          </a:stretch>
        </p:blipFill>
        <p:spPr>
          <a:xfrm>
            <a:off x="6658179" y="1574052"/>
            <a:ext cx="1440160" cy="1440160"/>
          </a:xfrm>
          <a:prstGeom prst="rect">
            <a:avLst/>
          </a:prstGeom>
          <a:effectLst>
            <a:outerShdw blurRad="50800" dist="158276" dir="2700000" algn="tl" rotWithShape="0">
              <a:prstClr val="black">
                <a:alpha val="40000"/>
              </a:prstClr>
            </a:outerShdw>
          </a:effectLst>
        </p:spPr>
      </p:pic>
      <p:pic>
        <p:nvPicPr>
          <p:cNvPr id="34" name="Picture 33">
            <a:extLst>
              <a:ext uri="{FF2B5EF4-FFF2-40B4-BE49-F238E27FC236}">
                <a16:creationId xmlns:a16="http://schemas.microsoft.com/office/drawing/2014/main" id="{F6934C57-DCA0-D740-28FE-30EC0C738C2B}"/>
              </a:ext>
            </a:extLst>
          </p:cNvPr>
          <p:cNvPicPr>
            <a:picLocks noChangeAspect="1"/>
          </p:cNvPicPr>
          <p:nvPr/>
        </p:nvPicPr>
        <p:blipFill>
          <a:blip r:embed="rId6"/>
          <a:stretch>
            <a:fillRect/>
          </a:stretch>
        </p:blipFill>
        <p:spPr>
          <a:xfrm>
            <a:off x="6911995" y="1748676"/>
            <a:ext cx="1440160" cy="1440160"/>
          </a:xfrm>
          <a:prstGeom prst="rect">
            <a:avLst/>
          </a:prstGeom>
          <a:effectLst>
            <a:outerShdw blurRad="50800" dist="158276" dir="2700000" algn="tl" rotWithShape="0">
              <a:prstClr val="black">
                <a:alpha val="40000"/>
              </a:prstClr>
            </a:outerShdw>
          </a:effectLst>
        </p:spPr>
      </p:pic>
    </p:spTree>
    <p:extLst>
      <p:ext uri="{BB962C8B-B14F-4D97-AF65-F5344CB8AC3E}">
        <p14:creationId xmlns:p14="http://schemas.microsoft.com/office/powerpoint/2010/main" val="4181058900"/>
      </p:ext>
    </p:extLst>
  </p:cSld>
  <p:clrMapOvr>
    <a:masterClrMapping/>
  </p:clrMapOvr>
  <p:transition>
    <p:pull di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C9A7A2-F69E-1E0C-4942-1A3CD4602822}"/>
              </a:ext>
            </a:extLst>
          </p:cNvPr>
          <p:cNvSpPr>
            <a:spLocks noGrp="1"/>
          </p:cNvSpPr>
          <p:nvPr>
            <p:ph type="title"/>
          </p:nvPr>
        </p:nvSpPr>
        <p:spPr/>
        <p:txBody>
          <a:bodyPr/>
          <a:lstStyle/>
          <a:p>
            <a:r>
              <a:rPr lang="en-FR" dirty="0"/>
              <a:t>CMOS Fabrication</a:t>
            </a:r>
          </a:p>
        </p:txBody>
      </p:sp>
      <p:sp>
        <p:nvSpPr>
          <p:cNvPr id="2" name="Date Placeholder 1">
            <a:extLst>
              <a:ext uri="{FF2B5EF4-FFF2-40B4-BE49-F238E27FC236}">
                <a16:creationId xmlns:a16="http://schemas.microsoft.com/office/drawing/2014/main" id="{FF4C2045-9955-1B4A-32F0-03590584C650}"/>
              </a:ext>
            </a:extLst>
          </p:cNvPr>
          <p:cNvSpPr>
            <a:spLocks noGrp="1"/>
          </p:cNvSpPr>
          <p:nvPr>
            <p:ph type="dt" sz="half" idx="10"/>
          </p:nvPr>
        </p:nvSpPr>
        <p:spPr/>
        <p:txBody>
          <a:bodyPr/>
          <a:lstStyle/>
          <a:p>
            <a:pPr>
              <a:defRPr/>
            </a:pPr>
            <a:r>
              <a:rPr lang="en-US"/>
              <a:t>05/04/2025</a:t>
            </a:r>
            <a:endParaRPr lang="el-GR"/>
          </a:p>
        </p:txBody>
      </p:sp>
      <p:sp>
        <p:nvSpPr>
          <p:cNvPr id="3" name="Footer Placeholder 2">
            <a:extLst>
              <a:ext uri="{FF2B5EF4-FFF2-40B4-BE49-F238E27FC236}">
                <a16:creationId xmlns:a16="http://schemas.microsoft.com/office/drawing/2014/main" id="{14D62429-01BA-C3FE-E4B4-D0328C3216CC}"/>
              </a:ext>
            </a:extLst>
          </p:cNvPr>
          <p:cNvSpPr>
            <a:spLocks noGrp="1"/>
          </p:cNvSpPr>
          <p:nvPr>
            <p:ph type="ftr" sz="quarter" idx="11"/>
          </p:nvPr>
        </p:nvSpPr>
        <p:spPr/>
        <p:txBody>
          <a:bodyPr/>
          <a:lstStyle/>
          <a:p>
            <a:pPr>
              <a:defRPr/>
            </a:pPr>
            <a:r>
              <a:rPr lang="en-US"/>
              <a:t>Kostas.Kloukinas@cern.ch</a:t>
            </a:r>
            <a:endParaRPr lang="el-GR"/>
          </a:p>
        </p:txBody>
      </p:sp>
      <p:sp>
        <p:nvSpPr>
          <p:cNvPr id="4" name="Slide Number Placeholder 3">
            <a:extLst>
              <a:ext uri="{FF2B5EF4-FFF2-40B4-BE49-F238E27FC236}">
                <a16:creationId xmlns:a16="http://schemas.microsoft.com/office/drawing/2014/main" id="{FD0EBDCE-69DC-5621-9FE5-64633089B3D9}"/>
              </a:ext>
            </a:extLst>
          </p:cNvPr>
          <p:cNvSpPr>
            <a:spLocks noGrp="1"/>
          </p:cNvSpPr>
          <p:nvPr>
            <p:ph type="sldNum" sz="quarter" idx="12"/>
          </p:nvPr>
        </p:nvSpPr>
        <p:spPr/>
        <p:txBody>
          <a:bodyPr/>
          <a:lstStyle/>
          <a:p>
            <a:pPr>
              <a:defRPr/>
            </a:pPr>
            <a:fld id="{6074E27F-BCC4-4149-8368-FA08DBF18A31}" type="slidenum">
              <a:rPr lang="el-GR" smtClean="0"/>
              <a:pPr>
                <a:defRPr/>
              </a:pPr>
              <a:t>47</a:t>
            </a:fld>
            <a:endParaRPr lang="el-GR"/>
          </a:p>
        </p:txBody>
      </p:sp>
      <p:pic>
        <p:nvPicPr>
          <p:cNvPr id="8" name="Content Placeholder 7">
            <a:extLst>
              <a:ext uri="{FF2B5EF4-FFF2-40B4-BE49-F238E27FC236}">
                <a16:creationId xmlns:a16="http://schemas.microsoft.com/office/drawing/2014/main" id="{9F4F5E7E-34E3-7EA1-CF0C-9E3D8E692D29}"/>
              </a:ext>
            </a:extLst>
          </p:cNvPr>
          <p:cNvPicPr>
            <a:picLocks noGrp="1" noChangeAspect="1"/>
          </p:cNvPicPr>
          <p:nvPr>
            <p:ph idx="1"/>
          </p:nvPr>
        </p:nvPicPr>
        <p:blipFill>
          <a:blip r:embed="rId2"/>
          <a:stretch>
            <a:fillRect/>
          </a:stretch>
        </p:blipFill>
        <p:spPr>
          <a:xfrm>
            <a:off x="559934" y="1340768"/>
            <a:ext cx="8024132" cy="4531081"/>
          </a:xfrm>
        </p:spPr>
      </p:pic>
    </p:spTree>
    <p:extLst>
      <p:ext uri="{BB962C8B-B14F-4D97-AF65-F5344CB8AC3E}">
        <p14:creationId xmlns:p14="http://schemas.microsoft.com/office/powerpoint/2010/main" val="1144125675"/>
      </p:ext>
    </p:extLst>
  </p:cSld>
  <p:clrMapOvr>
    <a:masterClrMapping/>
  </p:clrMapOvr>
  <p:transition>
    <p:pull di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DF8D3-880B-3653-2328-BF467A0C5048}"/>
              </a:ext>
            </a:extLst>
          </p:cNvPr>
          <p:cNvSpPr>
            <a:spLocks noGrp="1"/>
          </p:cNvSpPr>
          <p:nvPr>
            <p:ph type="title"/>
          </p:nvPr>
        </p:nvSpPr>
        <p:spPr/>
        <p:txBody>
          <a:bodyPr/>
          <a:lstStyle/>
          <a:p>
            <a:r>
              <a:rPr lang="en-FR" dirty="0"/>
              <a:t>Semiconductor Foundry (Plant)</a:t>
            </a:r>
          </a:p>
        </p:txBody>
      </p:sp>
      <p:sp>
        <p:nvSpPr>
          <p:cNvPr id="4" name="Date Placeholder 3">
            <a:extLst>
              <a:ext uri="{FF2B5EF4-FFF2-40B4-BE49-F238E27FC236}">
                <a16:creationId xmlns:a16="http://schemas.microsoft.com/office/drawing/2014/main" id="{166D37AE-4498-7C26-1717-12A5A8BE00DB}"/>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74E26E54-5EA1-0B92-FBE0-78C78B89A1AB}"/>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BE6B1524-9118-7FB3-A57B-3FFC6F731B30}"/>
              </a:ext>
            </a:extLst>
          </p:cNvPr>
          <p:cNvSpPr>
            <a:spLocks noGrp="1"/>
          </p:cNvSpPr>
          <p:nvPr>
            <p:ph type="sldNum" sz="quarter" idx="12"/>
          </p:nvPr>
        </p:nvSpPr>
        <p:spPr/>
        <p:txBody>
          <a:bodyPr/>
          <a:lstStyle/>
          <a:p>
            <a:pPr>
              <a:defRPr/>
            </a:pPr>
            <a:fld id="{392F6821-7E59-DB48-A2F8-258F6C867456}" type="slidenum">
              <a:rPr lang="el-GR" smtClean="0"/>
              <a:pPr>
                <a:defRPr/>
              </a:pPr>
              <a:t>48</a:t>
            </a:fld>
            <a:endParaRPr lang="el-GR"/>
          </a:p>
        </p:txBody>
      </p:sp>
      <p:pic>
        <p:nvPicPr>
          <p:cNvPr id="10" name="Picture 9" descr="A person in a white protective suit working on a computer&#10;&#10;Description automatically generated">
            <a:extLst>
              <a:ext uri="{FF2B5EF4-FFF2-40B4-BE49-F238E27FC236}">
                <a16:creationId xmlns:a16="http://schemas.microsoft.com/office/drawing/2014/main" id="{DB2367A3-C633-A8C8-CB5F-43C6B91AEC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3966" y="1824082"/>
            <a:ext cx="4417958" cy="2978316"/>
          </a:xfrm>
          <a:prstGeom prst="rect">
            <a:avLst/>
          </a:prstGeom>
          <a:effectLst>
            <a:outerShdw blurRad="50800" dist="167691" dir="2700000" algn="tl" rotWithShape="0">
              <a:prstClr val="black">
                <a:alpha val="40000"/>
              </a:prstClr>
            </a:outerShdw>
          </a:effectLst>
        </p:spPr>
      </p:pic>
      <p:pic>
        <p:nvPicPr>
          <p:cNvPr id="14" name="Picture 13" descr="A room with several machines&#10;&#10;Description automatically generated with medium confidence">
            <a:extLst>
              <a:ext uri="{FF2B5EF4-FFF2-40B4-BE49-F238E27FC236}">
                <a16:creationId xmlns:a16="http://schemas.microsoft.com/office/drawing/2014/main" id="{99EBBA71-6A8A-6603-77B8-FC89D5D581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313" y="1228486"/>
            <a:ext cx="4572000" cy="3315311"/>
          </a:xfrm>
          <a:prstGeom prst="rect">
            <a:avLst/>
          </a:prstGeom>
          <a:effectLst>
            <a:outerShdw blurRad="50800" dist="167691" dir="2700000" algn="tl" rotWithShape="0">
              <a:prstClr val="black">
                <a:alpha val="40000"/>
              </a:prstClr>
            </a:outerShdw>
          </a:effectLst>
        </p:spPr>
      </p:pic>
      <p:pic>
        <p:nvPicPr>
          <p:cNvPr id="12" name="Picture 11" descr="A person in white protective gear holding a machine&#10;&#10;Description automatically generated">
            <a:extLst>
              <a:ext uri="{FF2B5EF4-FFF2-40B4-BE49-F238E27FC236}">
                <a16:creationId xmlns:a16="http://schemas.microsoft.com/office/drawing/2014/main" id="{6D610372-BCB3-5CE7-FA5B-D43F287EB1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4200" y="3527605"/>
            <a:ext cx="2088232" cy="2549586"/>
          </a:xfrm>
          <a:prstGeom prst="rect">
            <a:avLst/>
          </a:prstGeom>
          <a:effectLst>
            <a:outerShdw blurRad="50800" dist="167691" dir="2700000" algn="tl" rotWithShape="0">
              <a:prstClr val="black">
                <a:alpha val="40000"/>
              </a:prstClr>
            </a:outerShdw>
          </a:effectLst>
        </p:spPr>
      </p:pic>
      <p:sp>
        <p:nvSpPr>
          <p:cNvPr id="17" name="TextBox 16">
            <a:extLst>
              <a:ext uri="{FF2B5EF4-FFF2-40B4-BE49-F238E27FC236}">
                <a16:creationId xmlns:a16="http://schemas.microsoft.com/office/drawing/2014/main" id="{3C515DC3-ABB3-14CC-72DA-9EDF641165B0}"/>
              </a:ext>
            </a:extLst>
          </p:cNvPr>
          <p:cNvSpPr txBox="1"/>
          <p:nvPr/>
        </p:nvSpPr>
        <p:spPr>
          <a:xfrm>
            <a:off x="5616115" y="5271905"/>
            <a:ext cx="3368230" cy="584775"/>
          </a:xfrm>
          <a:prstGeom prst="rect">
            <a:avLst/>
          </a:prstGeom>
          <a:noFill/>
        </p:spPr>
        <p:txBody>
          <a:bodyPr wrap="none" rtlCol="0">
            <a:spAutoFit/>
          </a:bodyPr>
          <a:lstStyle/>
          <a:p>
            <a:r>
              <a:rPr lang="en-FR" sz="1600" dirty="0">
                <a:solidFill>
                  <a:schemeClr val="accent1"/>
                </a:solidFill>
              </a:rPr>
              <a:t>Construction </a:t>
            </a:r>
            <a:r>
              <a:rPr lang="en-FR" sz="1600">
                <a:solidFill>
                  <a:schemeClr val="accent1"/>
                </a:solidFill>
              </a:rPr>
              <a:t>cost </a:t>
            </a:r>
            <a:br>
              <a:rPr lang="en-US" sz="1600" dirty="0">
                <a:solidFill>
                  <a:schemeClr val="accent1"/>
                </a:solidFill>
              </a:rPr>
            </a:br>
            <a:r>
              <a:rPr lang="en-FR" sz="1600">
                <a:solidFill>
                  <a:schemeClr val="accent1"/>
                </a:solidFill>
              </a:rPr>
              <a:t>of a moder</a:t>
            </a:r>
            <a:r>
              <a:rPr lang="en-US" sz="1600" dirty="0">
                <a:solidFill>
                  <a:schemeClr val="accent1"/>
                </a:solidFill>
              </a:rPr>
              <a:t>n </a:t>
            </a:r>
            <a:r>
              <a:rPr lang="en-FR" sz="1600">
                <a:solidFill>
                  <a:schemeClr val="accent1"/>
                </a:solidFill>
              </a:rPr>
              <a:t>Plant</a:t>
            </a:r>
            <a:r>
              <a:rPr lang="en-US" sz="1600" dirty="0">
                <a:solidFill>
                  <a:schemeClr val="accent1"/>
                </a:solidFill>
              </a:rPr>
              <a:t>:</a:t>
            </a:r>
            <a:r>
              <a:rPr lang="en-FR" sz="1600">
                <a:solidFill>
                  <a:schemeClr val="accent1"/>
                </a:solidFill>
              </a:rPr>
              <a:t> </a:t>
            </a:r>
            <a:r>
              <a:rPr lang="en-US" sz="1600" dirty="0">
                <a:solidFill>
                  <a:schemeClr val="accent1"/>
                </a:solidFill>
              </a:rPr>
              <a:t> $5 - </a:t>
            </a:r>
            <a:r>
              <a:rPr lang="en-FR" sz="1600">
                <a:solidFill>
                  <a:schemeClr val="accent1"/>
                </a:solidFill>
              </a:rPr>
              <a:t>$20 </a:t>
            </a:r>
            <a:r>
              <a:rPr lang="en-FR" sz="1600" dirty="0">
                <a:solidFill>
                  <a:schemeClr val="accent1"/>
                </a:solidFill>
              </a:rPr>
              <a:t>billion </a:t>
            </a:r>
          </a:p>
        </p:txBody>
      </p:sp>
    </p:spTree>
    <p:extLst>
      <p:ext uri="{BB962C8B-B14F-4D97-AF65-F5344CB8AC3E}">
        <p14:creationId xmlns:p14="http://schemas.microsoft.com/office/powerpoint/2010/main" val="1480760202"/>
      </p:ext>
    </p:extLst>
  </p:cSld>
  <p:clrMapOvr>
    <a:masterClrMapping/>
  </p:clrMapOvr>
  <p:transition>
    <p:pull di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D5E3D-90E8-F426-4B11-8E0F02A01595}"/>
              </a:ext>
            </a:extLst>
          </p:cNvPr>
          <p:cNvSpPr>
            <a:spLocks noGrp="1"/>
          </p:cNvSpPr>
          <p:nvPr>
            <p:ph type="title"/>
          </p:nvPr>
        </p:nvSpPr>
        <p:spPr>
          <a:xfrm>
            <a:off x="928688" y="188913"/>
            <a:ext cx="8107808" cy="719137"/>
          </a:xfrm>
        </p:spPr>
        <p:txBody>
          <a:bodyPr/>
          <a:lstStyle/>
          <a:p>
            <a:r>
              <a:rPr lang="en-FR" sz="4000" dirty="0"/>
              <a:t>A </a:t>
            </a:r>
            <a:r>
              <a:rPr lang="en-FR" sz="4000"/>
              <a:t>Major </a:t>
            </a:r>
            <a:r>
              <a:rPr lang="en-US" sz="4000" dirty="0"/>
              <a:t>semiconductor manufacturer</a:t>
            </a:r>
            <a:endParaRPr lang="en-FR" sz="4000" dirty="0"/>
          </a:p>
        </p:txBody>
      </p:sp>
      <p:pic>
        <p:nvPicPr>
          <p:cNvPr id="8" name="Content Placeholder 7" descr="A map of taiwan with many buildings&#10;&#10;Description automatically generated">
            <a:extLst>
              <a:ext uri="{FF2B5EF4-FFF2-40B4-BE49-F238E27FC236}">
                <a16:creationId xmlns:a16="http://schemas.microsoft.com/office/drawing/2014/main" id="{DD8A3EFA-B6A0-2FC0-8BBC-DB20B6139FC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79735"/>
            <a:ext cx="7903455" cy="4957553"/>
          </a:xfrm>
        </p:spPr>
      </p:pic>
      <p:sp>
        <p:nvSpPr>
          <p:cNvPr id="4" name="Date Placeholder 3">
            <a:extLst>
              <a:ext uri="{FF2B5EF4-FFF2-40B4-BE49-F238E27FC236}">
                <a16:creationId xmlns:a16="http://schemas.microsoft.com/office/drawing/2014/main" id="{B84174BD-DAE3-E159-3CD9-65303544F61F}"/>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F0B6000A-7E97-3173-A610-D0EC47EC558E}"/>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611AE565-4E57-7701-64B7-216518C0A891}"/>
              </a:ext>
            </a:extLst>
          </p:cNvPr>
          <p:cNvSpPr>
            <a:spLocks noGrp="1"/>
          </p:cNvSpPr>
          <p:nvPr>
            <p:ph type="sldNum" sz="quarter" idx="12"/>
          </p:nvPr>
        </p:nvSpPr>
        <p:spPr/>
        <p:txBody>
          <a:bodyPr/>
          <a:lstStyle/>
          <a:p>
            <a:pPr>
              <a:defRPr/>
            </a:pPr>
            <a:fld id="{392F6821-7E59-DB48-A2F8-258F6C867456}" type="slidenum">
              <a:rPr lang="el-GR" smtClean="0"/>
              <a:pPr>
                <a:defRPr/>
              </a:pPr>
              <a:t>49</a:t>
            </a:fld>
            <a:endParaRPr lang="el-GR"/>
          </a:p>
        </p:txBody>
      </p:sp>
    </p:spTree>
    <p:extLst>
      <p:ext uri="{BB962C8B-B14F-4D97-AF65-F5344CB8AC3E}">
        <p14:creationId xmlns:p14="http://schemas.microsoft.com/office/powerpoint/2010/main" val="3907062452"/>
      </p:ext>
    </p:extLst>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ED343E-E1B2-4C99-7342-71653F374C52}"/>
              </a:ext>
            </a:extLst>
          </p:cNvPr>
          <p:cNvSpPr>
            <a:spLocks noGrp="1"/>
          </p:cNvSpPr>
          <p:nvPr>
            <p:ph type="title"/>
          </p:nvPr>
        </p:nvSpPr>
        <p:spPr/>
        <p:txBody>
          <a:bodyPr/>
          <a:lstStyle/>
          <a:p>
            <a:r>
              <a:rPr lang="el-GR" dirty="0"/>
              <a:t>Τα Ηλεκτρονικά των Πειραμάτων</a:t>
            </a:r>
            <a:endParaRPr lang="en-US" dirty="0"/>
          </a:p>
        </p:txBody>
      </p:sp>
      <p:sp>
        <p:nvSpPr>
          <p:cNvPr id="7" name="Content Placeholder 6">
            <a:extLst>
              <a:ext uri="{FF2B5EF4-FFF2-40B4-BE49-F238E27FC236}">
                <a16:creationId xmlns:a16="http://schemas.microsoft.com/office/drawing/2014/main" id="{889FDC6C-79C3-3E04-1C6D-B8C461DB03B6}"/>
              </a:ext>
            </a:extLst>
          </p:cNvPr>
          <p:cNvSpPr>
            <a:spLocks noGrp="1"/>
          </p:cNvSpPr>
          <p:nvPr>
            <p:ph idx="1"/>
          </p:nvPr>
        </p:nvSpPr>
        <p:spPr>
          <a:xfrm>
            <a:off x="457200" y="1169194"/>
            <a:ext cx="8229600" cy="4752975"/>
          </a:xfrm>
        </p:spPr>
        <p:txBody>
          <a:bodyPr/>
          <a:lstStyle/>
          <a:p>
            <a:r>
              <a:rPr lang="el-GR" sz="2000" dirty="0"/>
              <a:t>Ανίχνευση και Ενίσχυση Σήματος</a:t>
            </a:r>
          </a:p>
          <a:p>
            <a:pPr lvl="1"/>
            <a:r>
              <a:rPr lang="el-GR" sz="1600" dirty="0"/>
              <a:t>Οι αλληλεπιδράσεις των σωματιδίων δημιουργούν ασθενή ηλεκτρικά σήματα στους ανιχνευτές. </a:t>
            </a:r>
          </a:p>
          <a:p>
            <a:pPr lvl="1"/>
            <a:r>
              <a:rPr lang="el-GR" sz="1600" dirty="0" err="1"/>
              <a:t>Προενισχυτές</a:t>
            </a:r>
            <a:r>
              <a:rPr lang="el-GR" sz="1600" dirty="0"/>
              <a:t> χαμηλού θορύβου ενισχύουν τα σήματα σε μετρήσιμα επίπεδα</a:t>
            </a:r>
          </a:p>
          <a:p>
            <a:pPr lvl="1"/>
            <a:endParaRPr lang="en-US" sz="1600" dirty="0"/>
          </a:p>
          <a:p>
            <a:r>
              <a:rPr lang="el-GR" sz="2000" dirty="0"/>
              <a:t>Επεξεργασία Σήματος και Λήψη Δεδομένων (</a:t>
            </a:r>
            <a:r>
              <a:rPr lang="en-US" sz="2000" dirty="0"/>
              <a:t>DAQ)</a:t>
            </a:r>
            <a:endParaRPr lang="el-GR" sz="2000" dirty="0"/>
          </a:p>
          <a:p>
            <a:pPr lvl="1"/>
            <a:r>
              <a:rPr lang="el-GR" sz="1600" dirty="0" err="1"/>
              <a:t>Ψηφιοποίηση</a:t>
            </a:r>
            <a:r>
              <a:rPr lang="el-GR" sz="1600" dirty="0"/>
              <a:t> και επεξεργασία για την εξαγωγή σημαντικών πληροφοριών, </a:t>
            </a:r>
            <a:br>
              <a:rPr lang="el-GR" sz="1600" dirty="0"/>
            </a:br>
            <a:r>
              <a:rPr lang="el-GR" sz="1600" dirty="0"/>
              <a:t>όπως η ενέργεια, ο χρόνος και η θέση της αλληλεπίδρασης των σωματιδίων.</a:t>
            </a:r>
          </a:p>
          <a:p>
            <a:pPr lvl="1"/>
            <a:r>
              <a:rPr lang="el-GR" sz="1600" dirty="0"/>
              <a:t>Τα συστήματα σκανδαλισμού (Τ</a:t>
            </a:r>
            <a:r>
              <a:rPr lang="en-US" sz="1600" dirty="0"/>
              <a:t>rigger) </a:t>
            </a:r>
            <a:r>
              <a:rPr lang="el-GR" sz="1600" dirty="0"/>
              <a:t>εντοπίζουν σημαντικά γεγονότα, φιλτράροντας τον θόρυβο του υποβάθρου και μειώνοντας τον όγκο των δεδομένων πριν από την αποθήκευση.</a:t>
            </a:r>
          </a:p>
          <a:p>
            <a:pPr lvl="1"/>
            <a:endParaRPr lang="el-GR" sz="1600" dirty="0"/>
          </a:p>
          <a:p>
            <a:r>
              <a:rPr lang="el-GR" sz="2000" dirty="0"/>
              <a:t>Μετάδοση και Συγχρονισμός Δεδομένων</a:t>
            </a:r>
          </a:p>
          <a:p>
            <a:pPr lvl="1"/>
            <a:r>
              <a:rPr lang="el-GR" sz="1600" dirty="0"/>
              <a:t>Τα επεξεργασμένα δεδομένα πρέπει να μεταδοθούν αποτελεσματικά </a:t>
            </a:r>
            <a:br>
              <a:rPr lang="el-GR" sz="1600" dirty="0"/>
            </a:br>
            <a:r>
              <a:rPr lang="el-GR" sz="1600" dirty="0"/>
              <a:t>σε κεντρικά υπολογιστικά συστήματα για περαιτέρω ανάλυση.</a:t>
            </a:r>
          </a:p>
          <a:p>
            <a:pPr lvl="1"/>
            <a:r>
              <a:rPr lang="el-GR" sz="1600" dirty="0"/>
              <a:t>Ο ακριβής χρονισμός και ο συγχρονισμός είναι κρίσιμος για τη συσχέτιση σημάτων από διαφορετικά μέρη του ανιχνευτή.</a:t>
            </a:r>
            <a:endParaRPr lang="en-US" sz="1600" dirty="0"/>
          </a:p>
        </p:txBody>
      </p:sp>
      <p:sp>
        <p:nvSpPr>
          <p:cNvPr id="3" name="Date Placeholder 2">
            <a:extLst>
              <a:ext uri="{FF2B5EF4-FFF2-40B4-BE49-F238E27FC236}">
                <a16:creationId xmlns:a16="http://schemas.microsoft.com/office/drawing/2014/main" id="{B9581695-13EB-E672-4F19-06BD7E469F0D}"/>
              </a:ext>
            </a:extLst>
          </p:cNvPr>
          <p:cNvSpPr>
            <a:spLocks noGrp="1"/>
          </p:cNvSpPr>
          <p:nvPr>
            <p:ph type="dt" sz="half" idx="10"/>
          </p:nvPr>
        </p:nvSpPr>
        <p:spPr/>
        <p:txBody>
          <a:bodyPr/>
          <a:lstStyle/>
          <a:p>
            <a:pPr>
              <a:defRPr/>
            </a:pPr>
            <a:r>
              <a:rPr lang="en-US"/>
              <a:t>05/04/2025</a:t>
            </a:r>
            <a:endParaRPr lang="el-GR"/>
          </a:p>
        </p:txBody>
      </p:sp>
      <p:sp>
        <p:nvSpPr>
          <p:cNvPr id="4" name="Footer Placeholder 3">
            <a:extLst>
              <a:ext uri="{FF2B5EF4-FFF2-40B4-BE49-F238E27FC236}">
                <a16:creationId xmlns:a16="http://schemas.microsoft.com/office/drawing/2014/main" id="{7BB0D83B-308B-BFF8-06F7-EDFE7B9F657B}"/>
              </a:ext>
            </a:extLst>
          </p:cNvPr>
          <p:cNvSpPr>
            <a:spLocks noGrp="1"/>
          </p:cNvSpPr>
          <p:nvPr>
            <p:ph type="ftr" sz="quarter" idx="11"/>
          </p:nvPr>
        </p:nvSpPr>
        <p:spPr/>
        <p:txBody>
          <a:bodyPr/>
          <a:lstStyle/>
          <a:p>
            <a:pPr>
              <a:defRPr/>
            </a:pPr>
            <a:r>
              <a:rPr lang="en-US"/>
              <a:t>Kostas.Kloukinas@cern.ch</a:t>
            </a:r>
            <a:endParaRPr lang="el-GR"/>
          </a:p>
        </p:txBody>
      </p:sp>
      <p:sp>
        <p:nvSpPr>
          <p:cNvPr id="5" name="Slide Number Placeholder 4">
            <a:extLst>
              <a:ext uri="{FF2B5EF4-FFF2-40B4-BE49-F238E27FC236}">
                <a16:creationId xmlns:a16="http://schemas.microsoft.com/office/drawing/2014/main" id="{A50F734F-3C00-8572-0595-5DB848C422C6}"/>
              </a:ext>
            </a:extLst>
          </p:cNvPr>
          <p:cNvSpPr>
            <a:spLocks noGrp="1"/>
          </p:cNvSpPr>
          <p:nvPr>
            <p:ph type="sldNum" sz="quarter" idx="12"/>
          </p:nvPr>
        </p:nvSpPr>
        <p:spPr/>
        <p:txBody>
          <a:bodyPr/>
          <a:lstStyle/>
          <a:p>
            <a:pPr>
              <a:defRPr/>
            </a:pPr>
            <a:fld id="{472E1154-9B90-3241-A829-A7F1D6FB46BD}" type="slidenum">
              <a:rPr lang="el-GR" smtClean="0"/>
              <a:pPr>
                <a:defRPr/>
              </a:pPr>
              <a:t>5</a:t>
            </a:fld>
            <a:endParaRPr lang="el-GR"/>
          </a:p>
        </p:txBody>
      </p:sp>
    </p:spTree>
    <p:extLst>
      <p:ext uri="{BB962C8B-B14F-4D97-AF65-F5344CB8AC3E}">
        <p14:creationId xmlns:p14="http://schemas.microsoft.com/office/powerpoint/2010/main" val="2838778179"/>
      </p:ext>
    </p:extLst>
  </p:cSld>
  <p:clrMapOvr>
    <a:masterClrMapping/>
  </p:clrMapOvr>
  <p:transition>
    <p:pull di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3DA86-F926-AE61-2B94-09FB3679ED36}"/>
              </a:ext>
            </a:extLst>
          </p:cNvPr>
          <p:cNvSpPr>
            <a:spLocks noGrp="1"/>
          </p:cNvSpPr>
          <p:nvPr>
            <p:ph type="title"/>
          </p:nvPr>
        </p:nvSpPr>
        <p:spPr/>
        <p:txBody>
          <a:bodyPr/>
          <a:lstStyle/>
          <a:p>
            <a:r>
              <a:rPr lang="en-US" dirty="0"/>
              <a:t>Semiconductor Industry</a:t>
            </a:r>
          </a:p>
        </p:txBody>
      </p:sp>
      <p:sp>
        <p:nvSpPr>
          <p:cNvPr id="4" name="Date Placeholder 3">
            <a:extLst>
              <a:ext uri="{FF2B5EF4-FFF2-40B4-BE49-F238E27FC236}">
                <a16:creationId xmlns:a16="http://schemas.microsoft.com/office/drawing/2014/main" id="{208EBD7E-E199-95F1-F840-DB2888E9B58F}"/>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080AC74C-A1A4-DCCF-7933-B2DE5C288E96}"/>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19D3C739-1A9C-9423-7488-FAE8F3FD0B80}"/>
              </a:ext>
            </a:extLst>
          </p:cNvPr>
          <p:cNvSpPr>
            <a:spLocks noGrp="1"/>
          </p:cNvSpPr>
          <p:nvPr>
            <p:ph type="sldNum" sz="quarter" idx="12"/>
          </p:nvPr>
        </p:nvSpPr>
        <p:spPr/>
        <p:txBody>
          <a:bodyPr/>
          <a:lstStyle/>
          <a:p>
            <a:pPr>
              <a:defRPr/>
            </a:pPr>
            <a:fld id="{392F6821-7E59-DB48-A2F8-258F6C867456}" type="slidenum">
              <a:rPr lang="el-GR" smtClean="0"/>
              <a:pPr>
                <a:defRPr/>
              </a:pPr>
              <a:t>50</a:t>
            </a:fld>
            <a:endParaRPr lang="el-GR"/>
          </a:p>
        </p:txBody>
      </p:sp>
      <p:pic>
        <p:nvPicPr>
          <p:cNvPr id="10" name="Content Placeholder 9">
            <a:extLst>
              <a:ext uri="{FF2B5EF4-FFF2-40B4-BE49-F238E27FC236}">
                <a16:creationId xmlns:a16="http://schemas.microsoft.com/office/drawing/2014/main" id="{534ADCE6-5695-10D4-CF78-47F7CEC652E2}"/>
              </a:ext>
            </a:extLst>
          </p:cNvPr>
          <p:cNvPicPr>
            <a:picLocks noGrp="1" noChangeAspect="1"/>
          </p:cNvPicPr>
          <p:nvPr>
            <p:ph idx="1"/>
          </p:nvPr>
        </p:nvPicPr>
        <p:blipFill>
          <a:blip r:embed="rId2"/>
          <a:stretch>
            <a:fillRect/>
          </a:stretch>
        </p:blipFill>
        <p:spPr>
          <a:xfrm>
            <a:off x="755576" y="1422732"/>
            <a:ext cx="7018490" cy="4012535"/>
          </a:xfrm>
        </p:spPr>
      </p:pic>
      <p:sp>
        <p:nvSpPr>
          <p:cNvPr id="11" name="TextBox 10">
            <a:extLst>
              <a:ext uri="{FF2B5EF4-FFF2-40B4-BE49-F238E27FC236}">
                <a16:creationId xmlns:a16="http://schemas.microsoft.com/office/drawing/2014/main" id="{5D26485D-B373-6458-DD76-2549699AA32D}"/>
              </a:ext>
            </a:extLst>
          </p:cNvPr>
          <p:cNvSpPr txBox="1"/>
          <p:nvPr/>
        </p:nvSpPr>
        <p:spPr>
          <a:xfrm>
            <a:off x="1030014" y="5633545"/>
            <a:ext cx="4810932" cy="507831"/>
          </a:xfrm>
          <a:prstGeom prst="rect">
            <a:avLst/>
          </a:prstGeom>
          <a:noFill/>
        </p:spPr>
        <p:txBody>
          <a:bodyPr wrap="none" rtlCol="0">
            <a:spAutoFit/>
          </a:bodyPr>
          <a:lstStyle/>
          <a:p>
            <a:pPr algn="l"/>
            <a:r>
              <a:rPr lang="en-US" sz="900" b="1" i="0" u="none" strike="noStrike" dirty="0">
                <a:solidFill>
                  <a:srgbClr val="333333"/>
                </a:solidFill>
                <a:effectLst/>
                <a:latin typeface="IBM Plex Sans" panose="020F0502020204030204" pitchFamily="34" charset="0"/>
              </a:rPr>
              <a:t>Source: WSTS and SIA analysis</a:t>
            </a:r>
          </a:p>
          <a:p>
            <a:pPr algn="l"/>
            <a:r>
              <a:rPr lang="en-US" sz="900" b="0" i="0" u="none" strike="noStrike" dirty="0">
                <a:solidFill>
                  <a:srgbClr val="1145BE"/>
                </a:solidFill>
                <a:effectLst/>
                <a:latin typeface="Roboto" panose="02000000000000000000" pitchFamily="2" charset="0"/>
                <a:hlinkClick r:id="rId3"/>
              </a:rPr>
              <a:t>[1]</a:t>
            </a:r>
            <a:r>
              <a:rPr lang="en-US" sz="900" b="0" i="0" u="none" strike="noStrike" dirty="0">
                <a:solidFill>
                  <a:srgbClr val="333333"/>
                </a:solidFill>
                <a:effectLst/>
                <a:latin typeface="Roboto" panose="02000000000000000000" pitchFamily="2" charset="0"/>
              </a:rPr>
              <a:t> McKinsey &amp; Company. </a:t>
            </a:r>
            <a:r>
              <a:rPr lang="en-US" sz="900" b="0" i="1" u="none" strike="noStrike" dirty="0">
                <a:solidFill>
                  <a:srgbClr val="1145BE"/>
                </a:solidFill>
                <a:effectLst/>
                <a:latin typeface="Roboto" panose="02000000000000000000" pitchFamily="2" charset="0"/>
                <a:hlinkClick r:id="rId4"/>
              </a:rPr>
              <a:t>The semiconductor decade: A trillion-dollar industry</a:t>
            </a:r>
            <a:r>
              <a:rPr lang="en-US" sz="900" b="0" i="0" u="none" strike="noStrike" dirty="0">
                <a:solidFill>
                  <a:srgbClr val="333333"/>
                </a:solidFill>
                <a:effectLst/>
                <a:latin typeface="Roboto" panose="02000000000000000000" pitchFamily="2" charset="0"/>
              </a:rPr>
              <a:t>. April 1, 2022.</a:t>
            </a:r>
          </a:p>
          <a:p>
            <a:endParaRPr lang="en-US" sz="900" dirty="0"/>
          </a:p>
        </p:txBody>
      </p:sp>
    </p:spTree>
    <p:extLst>
      <p:ext uri="{BB962C8B-B14F-4D97-AF65-F5344CB8AC3E}">
        <p14:creationId xmlns:p14="http://schemas.microsoft.com/office/powerpoint/2010/main" val="1497357110"/>
      </p:ext>
    </p:extLst>
  </p:cSld>
  <p:clrMapOvr>
    <a:masterClrMapping/>
  </p:clrMapOvr>
  <p:transition>
    <p:pull di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C8579-0BF1-FEED-7A39-C13A4DF677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75A57A-506B-B7CE-C860-B201221A7D71}"/>
              </a:ext>
            </a:extLst>
          </p:cNvPr>
          <p:cNvSpPr>
            <a:spLocks noGrp="1"/>
          </p:cNvSpPr>
          <p:nvPr>
            <p:ph type="title"/>
          </p:nvPr>
        </p:nvSpPr>
        <p:spPr/>
        <p:txBody>
          <a:bodyPr/>
          <a:lstStyle/>
          <a:p>
            <a:r>
              <a:rPr lang="el-GR" dirty="0" err="1"/>
              <a:t>Επ</a:t>
            </a:r>
            <a:r>
              <a:rPr lang="en-GB" dirty="0" err="1"/>
              <a:t>ί</a:t>
            </a:r>
            <a:r>
              <a:rPr lang="el-GR" dirty="0" err="1"/>
              <a:t>λογος</a:t>
            </a:r>
            <a:r>
              <a:rPr lang="el-GR" dirty="0"/>
              <a:t> </a:t>
            </a:r>
            <a:endParaRPr lang="en-FR" dirty="0"/>
          </a:p>
        </p:txBody>
      </p:sp>
      <p:sp>
        <p:nvSpPr>
          <p:cNvPr id="3" name="Content Placeholder 2">
            <a:extLst>
              <a:ext uri="{FF2B5EF4-FFF2-40B4-BE49-F238E27FC236}">
                <a16:creationId xmlns:a16="http://schemas.microsoft.com/office/drawing/2014/main" id="{DA1CE803-0289-5D2E-8562-5C51022609F8}"/>
              </a:ext>
            </a:extLst>
          </p:cNvPr>
          <p:cNvSpPr>
            <a:spLocks noGrp="1"/>
          </p:cNvSpPr>
          <p:nvPr>
            <p:ph idx="1"/>
          </p:nvPr>
        </p:nvSpPr>
        <p:spPr>
          <a:xfrm>
            <a:off x="457200" y="1133026"/>
            <a:ext cx="8363272" cy="2164069"/>
          </a:xfrm>
        </p:spPr>
        <p:txBody>
          <a:bodyPr/>
          <a:lstStyle/>
          <a:p>
            <a:r>
              <a:rPr lang="el-GR" sz="1600" dirty="0"/>
              <a:t>Η ηλεκτρονική και ιδιαίτερα η μικροηλεκτρονική είναι τεχνολογίες κλειδιά στην οργανολογία των πειραμάτων φυσικής σωματιδίων.</a:t>
            </a:r>
            <a:endParaRPr lang="en-US" sz="1600" dirty="0"/>
          </a:p>
          <a:p>
            <a:endParaRPr lang="el-GR" sz="1600" dirty="0"/>
          </a:p>
          <a:p>
            <a:r>
              <a:rPr lang="el-GR" sz="1600" dirty="0"/>
              <a:t>Οι επόμενες γενιές πειραμάτων θα απαιτούν μεγαλύτερη επεξεργασία σήματος σε προγραμματικό χρόνο από τα ηλεκτρονικά των ανιχνευτών και ενδεχομένως χρήση </a:t>
            </a:r>
            <a:r>
              <a:rPr lang="en-US" sz="1600" dirty="0"/>
              <a:t>Machine Learning</a:t>
            </a:r>
          </a:p>
          <a:p>
            <a:endParaRPr lang="el-GR" sz="1600" dirty="0"/>
          </a:p>
          <a:p>
            <a:r>
              <a:rPr lang="el-GR" sz="1600" dirty="0"/>
              <a:t>Η πρόσβαση σε τεχνολογίες αιχμής και η προσέλκυση εφευρετικών τεχνολόγων, μηχανικών και φυσικών αποτελούν τα εχέγγυα των κατασκευών των μελλοντικών πειραμάτων </a:t>
            </a:r>
          </a:p>
          <a:p>
            <a:pPr marL="0" indent="0">
              <a:buNone/>
            </a:pPr>
            <a:br>
              <a:rPr lang="el-GR" sz="1100" b="1" dirty="0">
                <a:solidFill>
                  <a:srgbClr val="00008E"/>
                </a:solidFill>
                <a:effectLst/>
              </a:rPr>
            </a:br>
            <a:endParaRPr lang="en-FR" sz="1600" dirty="0"/>
          </a:p>
        </p:txBody>
      </p:sp>
      <p:sp>
        <p:nvSpPr>
          <p:cNvPr id="4" name="Date Placeholder 3">
            <a:extLst>
              <a:ext uri="{FF2B5EF4-FFF2-40B4-BE49-F238E27FC236}">
                <a16:creationId xmlns:a16="http://schemas.microsoft.com/office/drawing/2014/main" id="{4164D57B-44B4-2E38-8608-FD9077CFF67D}"/>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A29030BB-B354-020C-EFEC-F83243548086}"/>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616685C2-B28E-240D-C602-04B7F6F741D7}"/>
              </a:ext>
            </a:extLst>
          </p:cNvPr>
          <p:cNvSpPr>
            <a:spLocks noGrp="1"/>
          </p:cNvSpPr>
          <p:nvPr>
            <p:ph type="sldNum" sz="quarter" idx="12"/>
          </p:nvPr>
        </p:nvSpPr>
        <p:spPr/>
        <p:txBody>
          <a:bodyPr/>
          <a:lstStyle/>
          <a:p>
            <a:pPr>
              <a:defRPr/>
            </a:pPr>
            <a:fld id="{392F6821-7E59-DB48-A2F8-258F6C867456}" type="slidenum">
              <a:rPr lang="el-GR" smtClean="0"/>
              <a:pPr>
                <a:defRPr/>
              </a:pPr>
              <a:t>51</a:t>
            </a:fld>
            <a:endParaRPr lang="el-GR"/>
          </a:p>
        </p:txBody>
      </p:sp>
      <p:pic>
        <p:nvPicPr>
          <p:cNvPr id="7" name="Content Placeholder 7" descr="A person working on a machine&#10;&#10;AI-generated content may be incorrect.">
            <a:extLst>
              <a:ext uri="{FF2B5EF4-FFF2-40B4-BE49-F238E27FC236}">
                <a16:creationId xmlns:a16="http://schemas.microsoft.com/office/drawing/2014/main" id="{C92617B3-2BC6-6C2B-447D-B40EC4F6CD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56860" y="4005064"/>
            <a:ext cx="2775043" cy="2283523"/>
          </a:xfrm>
          <a:prstGeom prst="rect">
            <a:avLst/>
          </a:prstGeom>
          <a:noFill/>
          <a:ln w="9525">
            <a:noFill/>
            <a:miter lim="800000"/>
            <a:headEnd/>
            <a:tailEnd/>
          </a:ln>
        </p:spPr>
      </p:pic>
      <p:pic>
        <p:nvPicPr>
          <p:cNvPr id="9" name="Picture 8" descr="A close-up of a machine&#10;&#10;AI-generated content may be incorrect.">
            <a:extLst>
              <a:ext uri="{FF2B5EF4-FFF2-40B4-BE49-F238E27FC236}">
                <a16:creationId xmlns:a16="http://schemas.microsoft.com/office/drawing/2014/main" id="{EF7D26AF-7583-BF30-1FE3-F297592A35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5953" y="4005065"/>
            <a:ext cx="2985765" cy="2164069"/>
          </a:xfrm>
          <a:prstGeom prst="rect">
            <a:avLst/>
          </a:prstGeom>
        </p:spPr>
      </p:pic>
      <p:pic>
        <p:nvPicPr>
          <p:cNvPr id="10" name="Picture 9">
            <a:extLst>
              <a:ext uri="{FF2B5EF4-FFF2-40B4-BE49-F238E27FC236}">
                <a16:creationId xmlns:a16="http://schemas.microsoft.com/office/drawing/2014/main" id="{40381E99-E05E-AC64-240C-9E68AFB90754}"/>
              </a:ext>
            </a:extLst>
          </p:cNvPr>
          <p:cNvPicPr>
            <a:picLocks noChangeAspect="1"/>
          </p:cNvPicPr>
          <p:nvPr/>
        </p:nvPicPr>
        <p:blipFill>
          <a:blip r:embed="rId4"/>
          <a:stretch>
            <a:fillRect/>
          </a:stretch>
        </p:blipFill>
        <p:spPr>
          <a:xfrm>
            <a:off x="6322566" y="4053341"/>
            <a:ext cx="2497906" cy="1832164"/>
          </a:xfrm>
          <a:prstGeom prst="rect">
            <a:avLst/>
          </a:prstGeom>
        </p:spPr>
      </p:pic>
      <p:sp>
        <p:nvSpPr>
          <p:cNvPr id="12" name="TextBox 11">
            <a:extLst>
              <a:ext uri="{FF2B5EF4-FFF2-40B4-BE49-F238E27FC236}">
                <a16:creationId xmlns:a16="http://schemas.microsoft.com/office/drawing/2014/main" id="{AF84B0F4-5164-948B-572B-E315D2E0DCBC}"/>
              </a:ext>
            </a:extLst>
          </p:cNvPr>
          <p:cNvSpPr txBox="1"/>
          <p:nvPr/>
        </p:nvSpPr>
        <p:spPr>
          <a:xfrm>
            <a:off x="6280280" y="5909028"/>
            <a:ext cx="1048685" cy="215444"/>
          </a:xfrm>
          <a:prstGeom prst="rect">
            <a:avLst/>
          </a:prstGeom>
          <a:noFill/>
        </p:spPr>
        <p:txBody>
          <a:bodyPr wrap="none" rtlCol="0">
            <a:spAutoFit/>
          </a:bodyPr>
          <a:lstStyle/>
          <a:p>
            <a:r>
              <a:rPr lang="en-US" sz="800" dirty="0"/>
              <a:t>CMS Tracker 2006</a:t>
            </a:r>
          </a:p>
        </p:txBody>
      </p:sp>
    </p:spTree>
    <p:extLst>
      <p:ext uri="{BB962C8B-B14F-4D97-AF65-F5344CB8AC3E}">
        <p14:creationId xmlns:p14="http://schemas.microsoft.com/office/powerpoint/2010/main" val="424895211"/>
      </p:ext>
    </p:extLst>
  </p:cSld>
  <p:clrMapOvr>
    <a:masterClrMapping/>
  </p:clrMapOvr>
  <p:transition>
    <p:pull di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Glob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2435225"/>
            <a:ext cx="9144000" cy="1714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2857488" y="3071810"/>
            <a:ext cx="3830496" cy="830997"/>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defRPr/>
            </a:pPr>
            <a:r>
              <a:rPr lang="en-GB"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Verdana"/>
                <a:ea typeface="+mn-ea"/>
                <a:cs typeface="Verdana"/>
              </a:rPr>
              <a:t>Thank You</a:t>
            </a:r>
            <a:endParaRPr lang="en-US"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Verdana"/>
              <a:ea typeface="+mn-ea"/>
              <a:cs typeface="Verdana"/>
            </a:endParaRPr>
          </a:p>
        </p:txBody>
      </p:sp>
      <p:sp>
        <p:nvSpPr>
          <p:cNvPr id="8" name="Date Placeholder 7"/>
          <p:cNvSpPr>
            <a:spLocks noGrp="1"/>
          </p:cNvSpPr>
          <p:nvPr>
            <p:ph type="dt" sz="quarter" idx="10"/>
          </p:nvPr>
        </p:nvSpPr>
        <p:spPr/>
        <p:txBody>
          <a:bodyPr/>
          <a:lstStyle/>
          <a:p>
            <a:pPr>
              <a:defRPr/>
            </a:pPr>
            <a:r>
              <a:rPr lang="en-US"/>
              <a:t>05/04/2025</a:t>
            </a:r>
            <a:endParaRPr lang="el-GR"/>
          </a:p>
        </p:txBody>
      </p:sp>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3" name="Slide Number Placeholder 2"/>
          <p:cNvSpPr>
            <a:spLocks noGrp="1"/>
          </p:cNvSpPr>
          <p:nvPr>
            <p:ph type="sldNum" sz="quarter" idx="12"/>
          </p:nvPr>
        </p:nvSpPr>
        <p:spPr/>
        <p:txBody>
          <a:bodyPr/>
          <a:lstStyle/>
          <a:p>
            <a:pPr>
              <a:defRPr/>
            </a:pPr>
            <a:fld id="{6074E27F-BCC4-4149-8368-FA08DBF18A31}" type="slidenum">
              <a:rPr lang="el-GR" smtClean="0"/>
              <a:pPr>
                <a:defRPr/>
              </a:pPr>
              <a:t>52</a:t>
            </a:fld>
            <a:endParaRPr lang="el-GR"/>
          </a:p>
        </p:txBody>
      </p:sp>
    </p:spTree>
    <p:extLst>
      <p:ext uri="{BB962C8B-B14F-4D97-AF65-F5344CB8AC3E}">
        <p14:creationId xmlns:p14="http://schemas.microsoft.com/office/powerpoint/2010/main" val="1592938904"/>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28688" y="188913"/>
            <a:ext cx="8107808" cy="719137"/>
          </a:xfrm>
        </p:spPr>
        <p:txBody>
          <a:bodyPr/>
          <a:lstStyle/>
          <a:p>
            <a:r>
              <a:rPr lang="el-GR" dirty="0">
                <a:ea typeface="ＭＳ Ｐゴシック" charset="-128"/>
                <a:cs typeface="ＭＳ Ｐゴシック" charset="-128"/>
              </a:rPr>
              <a:t>Συλλογή &amp; Διαλογή των Δεδομένων</a:t>
            </a:r>
            <a:endParaRPr lang="en-US" dirty="0">
              <a:ea typeface="ＭＳ Ｐゴシック" charset="-128"/>
              <a:cs typeface="ＭＳ Ｐゴシック" charset="-128"/>
            </a:endParaRPr>
          </a:p>
        </p:txBody>
      </p:sp>
      <p:sp>
        <p:nvSpPr>
          <p:cNvPr id="3" name="Date Placeholder 2"/>
          <p:cNvSpPr>
            <a:spLocks noGrp="1"/>
          </p:cNvSpPr>
          <p:nvPr>
            <p:ph type="dt" sz="quarter" idx="10"/>
          </p:nvPr>
        </p:nvSpPr>
        <p:spPr/>
        <p:txBody>
          <a:bodyPr/>
          <a:lstStyle/>
          <a:p>
            <a:pPr>
              <a:defRPr/>
            </a:pPr>
            <a:r>
              <a:rPr lang="en-US"/>
              <a:t>05/04/2025</a:t>
            </a:r>
            <a:endParaRPr lang="el-GR"/>
          </a:p>
        </p:txBody>
      </p:sp>
      <p:pic>
        <p:nvPicPr>
          <p:cNvPr id="20492" name="Picture 5" descr="Trigger Rates.gif"/>
          <p:cNvPicPr>
            <a:picLocks noChangeAspect="1"/>
          </p:cNvPicPr>
          <p:nvPr/>
        </p:nvPicPr>
        <p:blipFill>
          <a:blip r:embed="rId2"/>
          <a:srcRect/>
          <a:stretch>
            <a:fillRect/>
          </a:stretch>
        </p:blipFill>
        <p:spPr bwMode="auto">
          <a:xfrm>
            <a:off x="4572000" y="1143000"/>
            <a:ext cx="4464496" cy="5029200"/>
          </a:xfrm>
          <a:prstGeom prst="rect">
            <a:avLst/>
          </a:prstGeom>
          <a:noFill/>
          <a:ln w="9525">
            <a:noFill/>
            <a:miter lim="800000"/>
            <a:headEnd/>
            <a:tailEnd/>
          </a:ln>
        </p:spPr>
      </p:pic>
      <p:sp>
        <p:nvSpPr>
          <p:cNvPr id="20493" name="Content Placeholder 2"/>
          <p:cNvSpPr txBox="1">
            <a:spLocks/>
          </p:cNvSpPr>
          <p:nvPr/>
        </p:nvSpPr>
        <p:spPr bwMode="auto">
          <a:xfrm>
            <a:off x="251520" y="1143000"/>
            <a:ext cx="4464497" cy="4734272"/>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Clr>
                <a:schemeClr val="accent1"/>
              </a:buClr>
              <a:buSzPct val="65000"/>
              <a:buFont typeface="Wingdings" charset="2"/>
              <a:buChar char="n"/>
            </a:pPr>
            <a:r>
              <a:rPr lang="el-GR" sz="1400" b="1" dirty="0">
                <a:solidFill>
                  <a:srgbClr val="003366"/>
                </a:solidFill>
              </a:rPr>
              <a:t>40</a:t>
            </a:r>
            <a:r>
              <a:rPr lang="en-US" sz="1400" b="1" dirty="0">
                <a:solidFill>
                  <a:srgbClr val="003366"/>
                </a:solidFill>
              </a:rPr>
              <a:t>x</a:t>
            </a:r>
            <a:r>
              <a:rPr lang="el-GR" sz="1400" b="1" dirty="0">
                <a:solidFill>
                  <a:srgbClr val="003366"/>
                </a:solidFill>
              </a:rPr>
              <a:t>10</a:t>
            </a:r>
            <a:r>
              <a:rPr lang="el-GR" sz="1400" b="1" baseline="30000" dirty="0">
                <a:solidFill>
                  <a:srgbClr val="003366"/>
                </a:solidFill>
              </a:rPr>
              <a:t>6</a:t>
            </a:r>
            <a:r>
              <a:rPr lang="el-GR" sz="1400" b="1" dirty="0">
                <a:solidFill>
                  <a:srgbClr val="003366"/>
                </a:solidFill>
              </a:rPr>
              <a:t> φωτογραφίες </a:t>
            </a:r>
            <a:r>
              <a:rPr lang="en-US" sz="1400" b="1" dirty="0">
                <a:solidFill>
                  <a:srgbClr val="003366"/>
                </a:solidFill>
              </a:rPr>
              <a:t>/sec</a:t>
            </a:r>
            <a:endParaRPr lang="el-GR" sz="1400" b="1" dirty="0">
              <a:solidFill>
                <a:srgbClr val="003366"/>
              </a:solidFill>
            </a:endParaRPr>
          </a:p>
          <a:p>
            <a:pPr marL="342900" indent="-342900" eaLnBrk="0" hangingPunct="0">
              <a:spcBef>
                <a:spcPct val="20000"/>
              </a:spcBef>
              <a:buClr>
                <a:schemeClr val="accent1"/>
              </a:buClr>
              <a:buSzPct val="65000"/>
              <a:buFont typeface="Wingdings" charset="2"/>
              <a:buChar char="n"/>
            </a:pPr>
            <a:r>
              <a:rPr lang="el-GR" sz="1400" dirty="0">
                <a:solidFill>
                  <a:srgbClr val="003366"/>
                </a:solidFill>
              </a:rPr>
              <a:t>20 συγκρούσεις ανά φωτογραφία </a:t>
            </a:r>
          </a:p>
          <a:p>
            <a:pPr marL="342900" indent="-342900" eaLnBrk="0" hangingPunct="0">
              <a:spcBef>
                <a:spcPct val="20000"/>
              </a:spcBef>
              <a:buClr>
                <a:schemeClr val="accent1"/>
              </a:buClr>
              <a:buSzPct val="65000"/>
              <a:buFont typeface="Wingdings" charset="2"/>
              <a:buChar char="n"/>
            </a:pPr>
            <a:endParaRPr lang="el-GR" sz="1400" dirty="0">
              <a:solidFill>
                <a:srgbClr val="003366"/>
              </a:solidFill>
            </a:endParaRPr>
          </a:p>
          <a:p>
            <a:pPr marL="342900" indent="-342900" eaLnBrk="0" hangingPunct="0">
              <a:spcBef>
                <a:spcPct val="20000"/>
              </a:spcBef>
              <a:buClr>
                <a:schemeClr val="accent1"/>
              </a:buClr>
              <a:buSzPct val="65000"/>
              <a:buFont typeface="Wingdings" charset="2"/>
              <a:buChar char="n"/>
            </a:pPr>
            <a:r>
              <a:rPr lang="el-GR" sz="1400" dirty="0">
                <a:solidFill>
                  <a:srgbClr val="003366"/>
                </a:solidFill>
              </a:rPr>
              <a:t>Το </a:t>
            </a:r>
            <a:r>
              <a:rPr lang="el-GR" sz="1400" u="sng" dirty="0">
                <a:solidFill>
                  <a:srgbClr val="003366"/>
                </a:solidFill>
              </a:rPr>
              <a:t>πρώτο φιλτράρισμα </a:t>
            </a:r>
            <a:r>
              <a:rPr lang="el-GR" sz="1400" dirty="0">
                <a:solidFill>
                  <a:srgbClr val="003366"/>
                </a:solidFill>
              </a:rPr>
              <a:t>των μετρήσεων γίνεται στους ανιχνευτές δίνοντας </a:t>
            </a:r>
            <a:br>
              <a:rPr lang="el-GR" sz="1400" dirty="0">
                <a:solidFill>
                  <a:srgbClr val="003366"/>
                </a:solidFill>
              </a:rPr>
            </a:br>
            <a:r>
              <a:rPr lang="el-GR" sz="1400" b="1" dirty="0">
                <a:solidFill>
                  <a:srgbClr val="003366"/>
                </a:solidFill>
              </a:rPr>
              <a:t>100</a:t>
            </a:r>
            <a:r>
              <a:rPr lang="en-US" sz="1400" b="1" dirty="0">
                <a:solidFill>
                  <a:srgbClr val="003366"/>
                </a:solidFill>
              </a:rPr>
              <a:t>x</a:t>
            </a:r>
            <a:r>
              <a:rPr lang="el-GR" sz="1400" b="1" dirty="0">
                <a:solidFill>
                  <a:srgbClr val="003366"/>
                </a:solidFill>
              </a:rPr>
              <a:t>10</a:t>
            </a:r>
            <a:r>
              <a:rPr lang="el-GR" sz="1400" b="1" baseline="30000" dirty="0">
                <a:solidFill>
                  <a:srgbClr val="003366"/>
                </a:solidFill>
              </a:rPr>
              <a:t>3</a:t>
            </a:r>
            <a:r>
              <a:rPr lang="el-GR" sz="1400" b="1" dirty="0">
                <a:solidFill>
                  <a:srgbClr val="003366"/>
                </a:solidFill>
              </a:rPr>
              <a:t> φωτογραφίες </a:t>
            </a:r>
            <a:r>
              <a:rPr lang="en-US" sz="1400" b="1" dirty="0">
                <a:solidFill>
                  <a:srgbClr val="003366"/>
                </a:solidFill>
              </a:rPr>
              <a:t>/sec</a:t>
            </a:r>
            <a:endParaRPr lang="el-GR" sz="1400" b="1" dirty="0">
              <a:solidFill>
                <a:srgbClr val="003366"/>
              </a:solidFill>
            </a:endParaRPr>
          </a:p>
          <a:p>
            <a:pPr marL="342900" indent="-342900" eaLnBrk="0" hangingPunct="0">
              <a:spcBef>
                <a:spcPct val="20000"/>
              </a:spcBef>
              <a:buClr>
                <a:schemeClr val="accent1"/>
              </a:buClr>
              <a:buSzPct val="65000"/>
              <a:buFont typeface="Wingdings" charset="2"/>
              <a:buChar char="n"/>
            </a:pPr>
            <a:endParaRPr lang="el-GR" sz="1400" dirty="0">
              <a:solidFill>
                <a:srgbClr val="003366"/>
              </a:solidFill>
            </a:endParaRPr>
          </a:p>
          <a:p>
            <a:pPr marL="342900" indent="-342900" eaLnBrk="0" hangingPunct="0">
              <a:spcBef>
                <a:spcPct val="20000"/>
              </a:spcBef>
              <a:buClr>
                <a:schemeClr val="accent1"/>
              </a:buClr>
              <a:buSzPct val="65000"/>
              <a:buFont typeface="Wingdings" charset="2"/>
              <a:buChar char="n"/>
            </a:pPr>
            <a:r>
              <a:rPr lang="el-GR" sz="1400" dirty="0">
                <a:solidFill>
                  <a:srgbClr val="003366"/>
                </a:solidFill>
              </a:rPr>
              <a:t>Το </a:t>
            </a:r>
            <a:r>
              <a:rPr lang="el-GR" sz="1400" u="sng" dirty="0">
                <a:solidFill>
                  <a:srgbClr val="003366"/>
                </a:solidFill>
              </a:rPr>
              <a:t>δεύτερο φιλτράρισμα </a:t>
            </a:r>
            <a:r>
              <a:rPr lang="el-GR" sz="1400" dirty="0">
                <a:solidFill>
                  <a:srgbClr val="003366"/>
                </a:solidFill>
              </a:rPr>
              <a:t>των μετρήσεων γίνεται από συστοιχίες υπολογιστών δίνοντας </a:t>
            </a:r>
            <a:br>
              <a:rPr lang="en-US" sz="1400" dirty="0">
                <a:solidFill>
                  <a:srgbClr val="003366"/>
                </a:solidFill>
              </a:rPr>
            </a:br>
            <a:r>
              <a:rPr lang="el-GR" sz="1400" b="1" dirty="0">
                <a:solidFill>
                  <a:srgbClr val="003366"/>
                </a:solidFill>
              </a:rPr>
              <a:t>1 φωτογραφία </a:t>
            </a:r>
            <a:r>
              <a:rPr lang="en-US" sz="1400" b="1" dirty="0">
                <a:solidFill>
                  <a:srgbClr val="003366"/>
                </a:solidFill>
              </a:rPr>
              <a:t>/sec</a:t>
            </a:r>
            <a:br>
              <a:rPr lang="el-GR" sz="1200" dirty="0">
                <a:solidFill>
                  <a:srgbClr val="003366"/>
                </a:solidFill>
              </a:rPr>
            </a:br>
            <a:r>
              <a:rPr lang="el-GR" sz="1400" dirty="0">
                <a:solidFill>
                  <a:srgbClr val="003366"/>
                </a:solidFill>
              </a:rPr>
              <a:t>για εγγραφή και μετέπειτα ανάλυση</a:t>
            </a:r>
            <a:endParaRPr lang="en-US" sz="1200" dirty="0">
              <a:solidFill>
                <a:srgbClr val="003366"/>
              </a:solidFill>
            </a:endParaRPr>
          </a:p>
          <a:p>
            <a:pPr marL="342900" indent="-342900" eaLnBrk="0" hangingPunct="0">
              <a:spcBef>
                <a:spcPct val="20000"/>
              </a:spcBef>
              <a:buClr>
                <a:schemeClr val="accent1"/>
              </a:buClr>
              <a:buSzPct val="65000"/>
              <a:buFont typeface="Wingdings" charset="2"/>
              <a:buChar char="n"/>
            </a:pPr>
            <a:endParaRPr lang="en-US" sz="1200" dirty="0">
              <a:solidFill>
                <a:srgbClr val="003366"/>
              </a:solidFill>
            </a:endParaRPr>
          </a:p>
          <a:p>
            <a:pPr marL="342900" indent="-342900" eaLnBrk="0" hangingPunct="0">
              <a:spcBef>
                <a:spcPct val="20000"/>
              </a:spcBef>
              <a:buClr>
                <a:schemeClr val="accent1"/>
              </a:buClr>
              <a:buSzPct val="65000"/>
              <a:buFont typeface="Wingdings" charset="2"/>
              <a:buChar char="n"/>
            </a:pPr>
            <a:r>
              <a:rPr lang="el-GR" sz="1400" dirty="0">
                <a:solidFill>
                  <a:srgbClr val="003366"/>
                </a:solidFill>
              </a:rPr>
              <a:t>Τα πειράματα του </a:t>
            </a:r>
            <a:r>
              <a:rPr lang="fr-FR" sz="1400" dirty="0">
                <a:solidFill>
                  <a:srgbClr val="003366"/>
                </a:solidFill>
              </a:rPr>
              <a:t>LHC </a:t>
            </a:r>
            <a:r>
              <a:rPr lang="el-GR" sz="1400" dirty="0">
                <a:solidFill>
                  <a:srgbClr val="003366"/>
                </a:solidFill>
              </a:rPr>
              <a:t>παράγουν </a:t>
            </a:r>
            <a:br>
              <a:rPr lang="en-US" sz="1400" dirty="0">
                <a:solidFill>
                  <a:srgbClr val="003366"/>
                </a:solidFill>
              </a:rPr>
            </a:br>
            <a:r>
              <a:rPr lang="el-GR" sz="1400" dirty="0">
                <a:solidFill>
                  <a:srgbClr val="003366"/>
                </a:solidFill>
              </a:rPr>
              <a:t>10-15 </a:t>
            </a:r>
            <a:r>
              <a:rPr lang="fr-FR" sz="1400" dirty="0" err="1">
                <a:solidFill>
                  <a:srgbClr val="003366"/>
                </a:solidFill>
              </a:rPr>
              <a:t>Petabytes</a:t>
            </a:r>
            <a:r>
              <a:rPr lang="fr-FR" sz="1400" dirty="0">
                <a:solidFill>
                  <a:srgbClr val="003366"/>
                </a:solidFill>
              </a:rPr>
              <a:t> </a:t>
            </a:r>
            <a:r>
              <a:rPr lang="el-GR" sz="1400" dirty="0">
                <a:solidFill>
                  <a:srgbClr val="003366"/>
                </a:solidFill>
              </a:rPr>
              <a:t>δεδομένων κάθε χρόνο </a:t>
            </a:r>
            <a:br>
              <a:rPr lang="en-US" sz="1400" dirty="0">
                <a:solidFill>
                  <a:srgbClr val="003366"/>
                </a:solidFill>
              </a:rPr>
            </a:br>
            <a:r>
              <a:rPr lang="el-GR" sz="1400" dirty="0">
                <a:solidFill>
                  <a:srgbClr val="003366"/>
                </a:solidFill>
              </a:rPr>
              <a:t>(20 εκατομμύρια </a:t>
            </a:r>
            <a:r>
              <a:rPr lang="fr-FR" sz="1400" dirty="0">
                <a:solidFill>
                  <a:srgbClr val="003366"/>
                </a:solidFill>
              </a:rPr>
              <a:t>CDs!)</a:t>
            </a:r>
          </a:p>
          <a:p>
            <a:pPr marL="342900" indent="-342900" eaLnBrk="0" hangingPunct="0">
              <a:spcBef>
                <a:spcPct val="20000"/>
              </a:spcBef>
              <a:buClr>
                <a:schemeClr val="accent1"/>
              </a:buClr>
              <a:buSzPct val="65000"/>
              <a:buFont typeface="Wingdings" charset="2"/>
              <a:buChar char="n"/>
            </a:pPr>
            <a:endParaRPr lang="fr-FR" sz="1400" dirty="0">
              <a:solidFill>
                <a:srgbClr val="003366"/>
              </a:solidFill>
            </a:endParaRPr>
          </a:p>
          <a:p>
            <a:pPr marL="342900" indent="-342900" eaLnBrk="0" hangingPunct="0">
              <a:spcBef>
                <a:spcPct val="20000"/>
              </a:spcBef>
              <a:buClr>
                <a:schemeClr val="accent1"/>
              </a:buClr>
              <a:buSzPct val="65000"/>
              <a:buFont typeface="Wingdings" charset="2"/>
              <a:buChar char="n"/>
            </a:pPr>
            <a:r>
              <a:rPr lang="el-GR" sz="1400" dirty="0">
                <a:solidFill>
                  <a:srgbClr val="003366"/>
                </a:solidFill>
              </a:rPr>
              <a:t>Για την ανάλυση των δεδομένων χρειάζεται η υπολογιστική ισχύς που αντιστοιχεί σε ~100,000 γρήγορους μοντέρνους επεξεργαστές.</a:t>
            </a:r>
          </a:p>
          <a:p>
            <a:pPr marL="342900" indent="-342900" eaLnBrk="0" hangingPunct="0">
              <a:spcBef>
                <a:spcPct val="20000"/>
              </a:spcBef>
              <a:buClr>
                <a:schemeClr val="accent1"/>
              </a:buClr>
              <a:buSzPct val="65000"/>
              <a:buFont typeface="Wingdings" charset="2"/>
              <a:buChar char="n"/>
            </a:pPr>
            <a:endParaRPr lang="el-GR" sz="1400" dirty="0">
              <a:solidFill>
                <a:srgbClr val="003366"/>
              </a:solidFill>
            </a:endParaRPr>
          </a:p>
        </p:txBody>
      </p:sp>
      <p:sp>
        <p:nvSpPr>
          <p:cNvPr id="2" name="Footer Placeholder 1">
            <a:extLst>
              <a:ext uri="{FF2B5EF4-FFF2-40B4-BE49-F238E27FC236}">
                <a16:creationId xmlns:a16="http://schemas.microsoft.com/office/drawing/2014/main" id="{9F971E1F-6736-970E-1523-39F6676300DF}"/>
              </a:ext>
            </a:extLst>
          </p:cNvPr>
          <p:cNvSpPr>
            <a:spLocks noGrp="1"/>
          </p:cNvSpPr>
          <p:nvPr>
            <p:ph type="ftr" sz="quarter" idx="11"/>
          </p:nvPr>
        </p:nvSpPr>
        <p:spPr/>
        <p:txBody>
          <a:bodyPr/>
          <a:lstStyle/>
          <a:p>
            <a:pPr>
              <a:defRPr/>
            </a:pPr>
            <a:r>
              <a:rPr lang="en-US"/>
              <a:t>Kostas.Kloukinas@cern.ch</a:t>
            </a:r>
            <a:endParaRPr lang="el-GR"/>
          </a:p>
        </p:txBody>
      </p:sp>
      <p:sp>
        <p:nvSpPr>
          <p:cNvPr id="4" name="Slide Number Placeholder 3">
            <a:extLst>
              <a:ext uri="{FF2B5EF4-FFF2-40B4-BE49-F238E27FC236}">
                <a16:creationId xmlns:a16="http://schemas.microsoft.com/office/drawing/2014/main" id="{C1E8AF1B-B5C9-40DA-6669-B7C38DAC3D74}"/>
              </a:ext>
            </a:extLst>
          </p:cNvPr>
          <p:cNvSpPr>
            <a:spLocks noGrp="1"/>
          </p:cNvSpPr>
          <p:nvPr>
            <p:ph type="sldNum" sz="quarter" idx="12"/>
          </p:nvPr>
        </p:nvSpPr>
        <p:spPr/>
        <p:txBody>
          <a:bodyPr/>
          <a:lstStyle/>
          <a:p>
            <a:pPr>
              <a:defRPr/>
            </a:pPr>
            <a:fld id="{472E1154-9B90-3241-A829-A7F1D6FB46BD}" type="slidenum">
              <a:rPr lang="el-GR" smtClean="0"/>
              <a:pPr>
                <a:defRPr/>
              </a:pPr>
              <a:t>6</a:t>
            </a:fld>
            <a:endParaRPr lang="el-GR"/>
          </a:p>
        </p:txBody>
      </p:sp>
    </p:spTree>
    <p:extLst>
      <p:ext uri="{BB962C8B-B14F-4D97-AF65-F5344CB8AC3E}">
        <p14:creationId xmlns:p14="http://schemas.microsoft.com/office/powerpoint/2010/main" val="2113985135"/>
      </p:ext>
    </p:extLst>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928688" y="188913"/>
            <a:ext cx="8215312" cy="719137"/>
          </a:xfrm>
        </p:spPr>
        <p:txBody>
          <a:bodyPr/>
          <a:lstStyle/>
          <a:p>
            <a:r>
              <a:rPr lang="el-GR" dirty="0">
                <a:ea typeface="ＭＳ Ｐゴシック" charset="-128"/>
                <a:cs typeface="ＭＳ Ｐゴシック" charset="-128"/>
              </a:rPr>
              <a:t>Η ρο</a:t>
            </a:r>
            <a:r>
              <a:rPr lang="en-US" dirty="0" err="1">
                <a:ea typeface="ＭＳ Ｐゴシック" charset="-128"/>
                <a:cs typeface="ＭＳ Ｐゴシック" charset="-128"/>
              </a:rPr>
              <a:t>ή</a:t>
            </a:r>
            <a:r>
              <a:rPr lang="el-GR" dirty="0">
                <a:ea typeface="ＭＳ Ｐゴシック" charset="-128"/>
                <a:cs typeface="ＭＳ Ｐゴシック" charset="-128"/>
              </a:rPr>
              <a:t> των δεδομένων</a:t>
            </a:r>
            <a:endParaRPr lang="en-US" dirty="0">
              <a:ea typeface="ＭＳ Ｐゴシック" charset="-128"/>
              <a:cs typeface="ＭＳ Ｐゴシック" charset="-128"/>
            </a:endParaRPr>
          </a:p>
        </p:txBody>
      </p:sp>
      <p:sp>
        <p:nvSpPr>
          <p:cNvPr id="3" name="Date Placeholder 2"/>
          <p:cNvSpPr>
            <a:spLocks noGrp="1"/>
          </p:cNvSpPr>
          <p:nvPr>
            <p:ph type="dt" sz="quarter" idx="10"/>
          </p:nvPr>
        </p:nvSpPr>
        <p:spPr/>
        <p:txBody>
          <a:bodyPr/>
          <a:lstStyle/>
          <a:p>
            <a:pPr>
              <a:defRPr/>
            </a:pPr>
            <a:r>
              <a:rPr lang="en-US"/>
              <a:t>05/04/2025</a:t>
            </a:r>
            <a:endParaRPr lang="el-GR"/>
          </a:p>
        </p:txBody>
      </p:sp>
      <p:pic>
        <p:nvPicPr>
          <p:cNvPr id="19468" name="Picture 5" descr="Screen shot 2010-10-23 at 7.59.45 PM.png"/>
          <p:cNvPicPr>
            <a:picLocks noChangeAspect="1"/>
          </p:cNvPicPr>
          <p:nvPr/>
        </p:nvPicPr>
        <p:blipFill>
          <a:blip r:embed="rId2"/>
          <a:srcRect/>
          <a:stretch>
            <a:fillRect/>
          </a:stretch>
        </p:blipFill>
        <p:spPr bwMode="auto">
          <a:xfrm>
            <a:off x="1295400" y="1143000"/>
            <a:ext cx="6553200" cy="4905375"/>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4" name="Slide Number Placeholder 3"/>
          <p:cNvSpPr>
            <a:spLocks noGrp="1"/>
          </p:cNvSpPr>
          <p:nvPr>
            <p:ph type="sldNum" sz="quarter" idx="12"/>
          </p:nvPr>
        </p:nvSpPr>
        <p:spPr/>
        <p:txBody>
          <a:bodyPr/>
          <a:lstStyle/>
          <a:p>
            <a:pPr>
              <a:defRPr/>
            </a:pPr>
            <a:fld id="{472E1154-9B90-3241-A829-A7F1D6FB46BD}" type="slidenum">
              <a:rPr lang="el-GR" smtClean="0"/>
              <a:pPr>
                <a:defRPr/>
              </a:pPr>
              <a:t>7</a:t>
            </a:fld>
            <a:endParaRPr lang="el-GR"/>
          </a:p>
        </p:txBody>
      </p:sp>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CCD04-7660-BE4A-993F-4E65215801A4}"/>
              </a:ext>
            </a:extLst>
          </p:cNvPr>
          <p:cNvSpPr>
            <a:spLocks noGrp="1"/>
          </p:cNvSpPr>
          <p:nvPr>
            <p:ph type="title"/>
          </p:nvPr>
        </p:nvSpPr>
        <p:spPr/>
        <p:txBody>
          <a:bodyPr/>
          <a:lstStyle/>
          <a:p>
            <a:r>
              <a:rPr lang="el-GR" sz="4000" dirty="0"/>
              <a:t>Το Παγκόσμιο Υπολογιστικό Δίκτυο</a:t>
            </a:r>
            <a:endParaRPr lang="fr-FR" sz="4000" dirty="0"/>
          </a:p>
        </p:txBody>
      </p:sp>
      <p:pic>
        <p:nvPicPr>
          <p:cNvPr id="8" name="Content Placeholder 7">
            <a:extLst>
              <a:ext uri="{FF2B5EF4-FFF2-40B4-BE49-F238E27FC236}">
                <a16:creationId xmlns:a16="http://schemas.microsoft.com/office/drawing/2014/main" id="{5006C219-0E3F-E54A-8389-A7676A1EA67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132856"/>
            <a:ext cx="7355160" cy="4102314"/>
          </a:xfrm>
        </p:spPr>
      </p:pic>
      <p:sp>
        <p:nvSpPr>
          <p:cNvPr id="4" name="Date Placeholder 3">
            <a:extLst>
              <a:ext uri="{FF2B5EF4-FFF2-40B4-BE49-F238E27FC236}">
                <a16:creationId xmlns:a16="http://schemas.microsoft.com/office/drawing/2014/main" id="{284C7109-E4E4-CD4C-BF13-236E44C26CE6}"/>
              </a:ext>
            </a:extLst>
          </p:cNvPr>
          <p:cNvSpPr>
            <a:spLocks noGrp="1"/>
          </p:cNvSpPr>
          <p:nvPr>
            <p:ph type="dt" sz="half" idx="10"/>
          </p:nvPr>
        </p:nvSpPr>
        <p:spPr/>
        <p:txBody>
          <a:bodyPr/>
          <a:lstStyle/>
          <a:p>
            <a:pPr>
              <a:defRPr/>
            </a:pPr>
            <a:r>
              <a:rPr lang="en-US"/>
              <a:t>05/04/2025</a:t>
            </a:r>
            <a:endParaRPr lang="el-GR"/>
          </a:p>
        </p:txBody>
      </p:sp>
      <p:sp>
        <p:nvSpPr>
          <p:cNvPr id="5" name="Footer Placeholder 4">
            <a:extLst>
              <a:ext uri="{FF2B5EF4-FFF2-40B4-BE49-F238E27FC236}">
                <a16:creationId xmlns:a16="http://schemas.microsoft.com/office/drawing/2014/main" id="{6349E173-081F-E749-AEBC-1F7F0E32FE1F}"/>
              </a:ext>
            </a:extLst>
          </p:cNvPr>
          <p:cNvSpPr>
            <a:spLocks noGrp="1"/>
          </p:cNvSpPr>
          <p:nvPr>
            <p:ph type="ftr" sz="quarter" idx="11"/>
          </p:nvPr>
        </p:nvSpPr>
        <p:spPr/>
        <p:txBody>
          <a:bodyPr/>
          <a:lstStyle/>
          <a:p>
            <a:pPr>
              <a:defRPr/>
            </a:pPr>
            <a:r>
              <a:rPr lang="en-US"/>
              <a:t>Kostas.Kloukinas@cern.ch</a:t>
            </a:r>
            <a:endParaRPr lang="el-GR"/>
          </a:p>
        </p:txBody>
      </p:sp>
      <p:sp>
        <p:nvSpPr>
          <p:cNvPr id="6" name="Slide Number Placeholder 5">
            <a:extLst>
              <a:ext uri="{FF2B5EF4-FFF2-40B4-BE49-F238E27FC236}">
                <a16:creationId xmlns:a16="http://schemas.microsoft.com/office/drawing/2014/main" id="{B3788C9D-AADF-4343-AA9F-3FDC136BC735}"/>
              </a:ext>
            </a:extLst>
          </p:cNvPr>
          <p:cNvSpPr>
            <a:spLocks noGrp="1"/>
          </p:cNvSpPr>
          <p:nvPr>
            <p:ph type="sldNum" sz="quarter" idx="12"/>
          </p:nvPr>
        </p:nvSpPr>
        <p:spPr/>
        <p:txBody>
          <a:bodyPr/>
          <a:lstStyle/>
          <a:p>
            <a:pPr>
              <a:defRPr/>
            </a:pPr>
            <a:fld id="{392F6821-7E59-DB48-A2F8-258F6C867456}" type="slidenum">
              <a:rPr lang="el-GR" smtClean="0"/>
              <a:pPr>
                <a:defRPr/>
              </a:pPr>
              <a:t>8</a:t>
            </a:fld>
            <a:endParaRPr lang="el-GR"/>
          </a:p>
        </p:txBody>
      </p:sp>
      <p:pic>
        <p:nvPicPr>
          <p:cNvPr id="10" name="Picture 9">
            <a:extLst>
              <a:ext uri="{FF2B5EF4-FFF2-40B4-BE49-F238E27FC236}">
                <a16:creationId xmlns:a16="http://schemas.microsoft.com/office/drawing/2014/main" id="{8403EE71-BF1B-D148-8E11-1E6DE555A3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3" y="999068"/>
            <a:ext cx="4335219" cy="2429932"/>
          </a:xfrm>
          <a:prstGeom prst="rect">
            <a:avLst/>
          </a:prstGeom>
        </p:spPr>
      </p:pic>
    </p:spTree>
    <p:extLst>
      <p:ext uri="{BB962C8B-B14F-4D97-AF65-F5344CB8AC3E}">
        <p14:creationId xmlns:p14="http://schemas.microsoft.com/office/powerpoint/2010/main" val="4264746401"/>
      </p:ext>
    </p:extLst>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a:ea typeface="ＭＳ Ｐゴシック" charset="-128"/>
                <a:cs typeface="ＭＳ Ｐゴシック" charset="-128"/>
              </a:rPr>
              <a:t>Microchips for Megastructures</a:t>
            </a:r>
          </a:p>
        </p:txBody>
      </p:sp>
      <p:sp>
        <p:nvSpPr>
          <p:cNvPr id="106" name="TextBox 105"/>
          <p:cNvSpPr txBox="1"/>
          <p:nvPr/>
        </p:nvSpPr>
        <p:spPr>
          <a:xfrm>
            <a:off x="3143240" y="1285860"/>
            <a:ext cx="579838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pPr>
              <a:defRPr/>
            </a:pPr>
            <a:r>
              <a:rPr lang="en-GB" sz="2000" dirty="0">
                <a:effectLst>
                  <a:glow rad="139700">
                    <a:schemeClr val="accent3">
                      <a:satMod val="175000"/>
                      <a:alpha val="40000"/>
                    </a:schemeClr>
                  </a:glow>
                </a:effectLst>
              </a:rPr>
              <a:t>CMS experiment at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3"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4"/>
          <a:srcRect/>
          <a:stretch>
            <a:fillRect/>
          </a:stretch>
        </p:blipFill>
        <p:spPr bwMode="auto">
          <a:xfrm rot="10800000">
            <a:off x="2012286" y="2285992"/>
            <a:ext cx="983735" cy="233543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5"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pPr>
              <a:defRPr/>
            </a:pPr>
            <a:r>
              <a:rPr lang="en-GB" sz="1400" dirty="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58864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pPr>
              <a:defRPr/>
            </a:pPr>
            <a:r>
              <a:rPr lang="en-GB" sz="1400" dirty="0">
                <a:effectLst>
                  <a:glow rad="139700">
                    <a:schemeClr val="accent3">
                      <a:satMod val="175000"/>
                      <a:alpha val="40000"/>
                    </a:schemeClr>
                  </a:glow>
                </a:effectLst>
              </a:rPr>
              <a:t>On-detector ASIC</a:t>
            </a:r>
            <a:endParaRPr lang="en-US" sz="1400" dirty="0">
              <a:effectLst>
                <a:glow rad="139700">
                  <a:schemeClr val="accent3">
                    <a:satMod val="175000"/>
                    <a:alpha val="40000"/>
                  </a:schemeClr>
                </a:glow>
              </a:effectLst>
            </a:endParaRPr>
          </a:p>
        </p:txBody>
      </p:sp>
      <p:cxnSp>
        <p:nvCxnSpPr>
          <p:cNvPr id="123" name="Straight Arrow Connector 122"/>
          <p:cNvCxnSpPr>
            <a:cxnSpLocks/>
            <a:stCxn id="1029" idx="3"/>
          </p:cNvCxnSpPr>
          <p:nvPr/>
        </p:nvCxnSpPr>
        <p:spPr>
          <a:xfrm>
            <a:off x="1271558" y="2189945"/>
            <a:ext cx="996186" cy="738791"/>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cxnSpLocks/>
            <a:stCxn id="1028" idx="1"/>
          </p:cNvCxnSpPr>
          <p:nvPr/>
        </p:nvCxnSpPr>
        <p:spPr>
          <a:xfrm>
            <a:off x="2996021" y="3453707"/>
            <a:ext cx="2933292" cy="546793"/>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p:txBody>
          <a:bodyPr/>
          <a:lstStyle/>
          <a:p>
            <a:pPr>
              <a:defRPr/>
            </a:pPr>
            <a:r>
              <a:rPr lang="en-US"/>
              <a:t>Kostas.Kloukinas@cern.ch</a:t>
            </a:r>
            <a:endParaRPr lang="el-GR"/>
          </a:p>
        </p:txBody>
      </p:sp>
      <p:sp>
        <p:nvSpPr>
          <p:cNvPr id="3" name="Slide Number Placeholder 2"/>
          <p:cNvSpPr>
            <a:spLocks noGrp="1"/>
          </p:cNvSpPr>
          <p:nvPr>
            <p:ph type="sldNum" sz="quarter" idx="12"/>
          </p:nvPr>
        </p:nvSpPr>
        <p:spPr/>
        <p:txBody>
          <a:bodyPr/>
          <a:lstStyle/>
          <a:p>
            <a:pPr>
              <a:defRPr/>
            </a:pPr>
            <a:fld id="{472E1154-9B90-3241-A829-A7F1D6FB46BD}" type="slidenum">
              <a:rPr lang="el-GR" smtClean="0"/>
              <a:pPr>
                <a:defRPr/>
              </a:pPr>
              <a:t>9</a:t>
            </a:fld>
            <a:endParaRPr lang="el-GR"/>
          </a:p>
        </p:txBody>
      </p:sp>
      <p:sp>
        <p:nvSpPr>
          <p:cNvPr id="4" name="Date Placeholder 3">
            <a:extLst>
              <a:ext uri="{FF2B5EF4-FFF2-40B4-BE49-F238E27FC236}">
                <a16:creationId xmlns:a16="http://schemas.microsoft.com/office/drawing/2014/main" id="{DABD43A2-3AC8-C04F-AF37-69ED29D6CF24}"/>
              </a:ext>
            </a:extLst>
          </p:cNvPr>
          <p:cNvSpPr>
            <a:spLocks noGrp="1"/>
          </p:cNvSpPr>
          <p:nvPr>
            <p:ph type="dt" sz="half" idx="10"/>
          </p:nvPr>
        </p:nvSpPr>
        <p:spPr/>
        <p:txBody>
          <a:bodyPr/>
          <a:lstStyle/>
          <a:p>
            <a:pPr>
              <a:defRPr/>
            </a:pPr>
            <a:r>
              <a:rPr lang="en-US"/>
              <a:t>05/04/2025</a:t>
            </a:r>
            <a:endParaRPr lang="el-GR"/>
          </a:p>
        </p:txBody>
      </p:sp>
      <p:pic>
        <p:nvPicPr>
          <p:cNvPr id="14" name="Picture 13" descr="A close-up of a server room&#10;&#10;Description automatically generated with low confidence">
            <a:extLst>
              <a:ext uri="{FF2B5EF4-FFF2-40B4-BE49-F238E27FC236}">
                <a16:creationId xmlns:a16="http://schemas.microsoft.com/office/drawing/2014/main" id="{148D8D60-2367-7D4A-A513-5E88B22A5037}"/>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26921" y="4486831"/>
            <a:ext cx="1258544" cy="1678059"/>
          </a:xfrm>
          <a:prstGeom prst="rect">
            <a:avLst/>
          </a:prstGeom>
          <a:effectLst>
            <a:outerShdw blurRad="50800" dist="119126" dir="2700000" algn="tl" rotWithShape="0">
              <a:prstClr val="black">
                <a:alpha val="40000"/>
              </a:prstClr>
            </a:outerShdw>
          </a:effectLst>
        </p:spPr>
      </p:pic>
      <p:cxnSp>
        <p:nvCxnSpPr>
          <p:cNvPr id="17" name="Straight Arrow Connector 16">
            <a:extLst>
              <a:ext uri="{FF2B5EF4-FFF2-40B4-BE49-F238E27FC236}">
                <a16:creationId xmlns:a16="http://schemas.microsoft.com/office/drawing/2014/main" id="{25543771-324B-544F-8D4C-12E254F1B80D}"/>
              </a:ext>
            </a:extLst>
          </p:cNvPr>
          <p:cNvCxnSpPr>
            <a:cxnSpLocks/>
            <a:endCxn id="14" idx="3"/>
          </p:cNvCxnSpPr>
          <p:nvPr/>
        </p:nvCxnSpPr>
        <p:spPr>
          <a:xfrm flipH="1">
            <a:off x="1585465" y="4821603"/>
            <a:ext cx="2770511" cy="504258"/>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641F86DF-AB3E-C941-B761-D6D171391B3F}"/>
              </a:ext>
            </a:extLst>
          </p:cNvPr>
          <p:cNvSpPr txBox="1"/>
          <p:nvPr/>
        </p:nvSpPr>
        <p:spPr>
          <a:xfrm>
            <a:off x="387299" y="3929264"/>
            <a:ext cx="1175258" cy="52322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spAutoFit/>
          </a:bodyPr>
          <a:lstStyle/>
          <a:p>
            <a:pPr algn="ctr">
              <a:defRPr/>
            </a:pPr>
            <a:r>
              <a:rPr lang="en-GB" sz="1400" dirty="0">
                <a:effectLst>
                  <a:glow rad="139700">
                    <a:schemeClr val="accent3">
                      <a:satMod val="175000"/>
                      <a:alpha val="40000"/>
                    </a:schemeClr>
                  </a:glow>
                </a:effectLst>
              </a:rPr>
              <a:t>Off-detector </a:t>
            </a:r>
            <a:br>
              <a:rPr lang="en-GB" sz="1400" dirty="0">
                <a:effectLst>
                  <a:glow rad="139700">
                    <a:schemeClr val="accent3">
                      <a:satMod val="175000"/>
                      <a:alpha val="40000"/>
                    </a:schemeClr>
                  </a:glow>
                </a:effectLst>
              </a:rPr>
            </a:br>
            <a:r>
              <a:rPr lang="en-GB" sz="1400" dirty="0">
                <a:effectLst>
                  <a:glow rad="139700">
                    <a:schemeClr val="accent3">
                      <a:satMod val="175000"/>
                      <a:alpha val="40000"/>
                    </a:schemeClr>
                  </a:glow>
                </a:effectLst>
              </a:rPr>
              <a:t>electronics</a:t>
            </a:r>
            <a:endParaRPr lang="en-US" sz="1400" dirty="0">
              <a:effectLst>
                <a:glow rad="139700">
                  <a:schemeClr val="accent3">
                    <a:satMod val="175000"/>
                    <a:alpha val="40000"/>
                  </a:schemeClr>
                </a:glow>
              </a:effectLst>
            </a:endParaRPr>
          </a:p>
        </p:txBody>
      </p:sp>
    </p:spTree>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
</file>

<file path=ppt/theme/theme1.xml><?xml version="1.0" encoding="utf-8"?>
<a:theme xmlns:a="http://schemas.openxmlformats.org/drawingml/2006/main" name="Ed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29026</TotalTime>
  <Words>2469</Words>
  <Application>Microsoft Macintosh PowerPoint</Application>
  <PresentationFormat>On-screen Show (4:3)</PresentationFormat>
  <Paragraphs>467</Paragraphs>
  <Slides>52</Slides>
  <Notes>6</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52</vt:i4>
      </vt:variant>
    </vt:vector>
  </HeadingPairs>
  <TitlesOfParts>
    <vt:vector size="68" baseType="lpstr">
      <vt:lpstr>ＭＳ Ｐゴシック</vt:lpstr>
      <vt:lpstr>AppleSymbols</vt:lpstr>
      <vt:lpstr>Arial</vt:lpstr>
      <vt:lpstr>Calibri</vt:lpstr>
      <vt:lpstr>Cambria Math</vt:lpstr>
      <vt:lpstr>Comic Sans MS</vt:lpstr>
      <vt:lpstr>Garamond</vt:lpstr>
      <vt:lpstr>Helvetica</vt:lpstr>
      <vt:lpstr>Helvetica Neue</vt:lpstr>
      <vt:lpstr>IBM Plex Sans</vt:lpstr>
      <vt:lpstr>reckless</vt:lpstr>
      <vt:lpstr>Roboto</vt:lpstr>
      <vt:lpstr>utopia-std</vt:lpstr>
      <vt:lpstr>Verdana</vt:lpstr>
      <vt:lpstr>Wingdings</vt:lpstr>
      <vt:lpstr>Edge</vt:lpstr>
      <vt:lpstr>Ηλεκτρονικά συστήματα λήψης δεδομένων στα Πειράματα  Φυσικής Υψηλών Ενεργειών   </vt:lpstr>
      <vt:lpstr>Η αποστολή του CERN</vt:lpstr>
      <vt:lpstr>Μέθοδοι της Σωματιδιακής Φυσικής</vt:lpstr>
      <vt:lpstr>Εγκάρσια τομή του πειράματος CMS</vt:lpstr>
      <vt:lpstr>Τα Ηλεκτρονικά των Πειραμάτων</vt:lpstr>
      <vt:lpstr>Συλλογή &amp; Διαλογή των Δεδομένων</vt:lpstr>
      <vt:lpstr>Η ροή των δεδομένων</vt:lpstr>
      <vt:lpstr>Το Παγκόσμιο Υπολογιστικό Δίκτυο</vt:lpstr>
      <vt:lpstr>Microchips for Megastructures</vt:lpstr>
      <vt:lpstr>ASICs στη Φυσική Υψηλών Ενεργειών</vt:lpstr>
      <vt:lpstr>Silicon Strip Detector electronics</vt:lpstr>
      <vt:lpstr>Cms preshower detector</vt:lpstr>
      <vt:lpstr>Analog Electronics</vt:lpstr>
      <vt:lpstr>Digital Electronics</vt:lpstr>
      <vt:lpstr>Digital ASIC</vt:lpstr>
      <vt:lpstr>Sensor modules with ASICs</vt:lpstr>
      <vt:lpstr>Μητρική κάρτα με 10 ανιχνευτές </vt:lpstr>
      <vt:lpstr>Συναρμολόγηση του ανιχνευτή</vt:lpstr>
      <vt:lpstr>Συναρμολόγηση του ανιχνευτή</vt:lpstr>
      <vt:lpstr>Pixel Detector electronics</vt:lpstr>
      <vt:lpstr>CMS Pixel Inner Tracker</vt:lpstr>
      <vt:lpstr>Pixel Sensors in Medical Imaging </vt:lpstr>
      <vt:lpstr>Cms outer tracker @ HL-LHC</vt:lpstr>
      <vt:lpstr>Phase-2 upgrade challenges</vt:lpstr>
      <vt:lpstr>Intelligent particle tracking system</vt:lpstr>
      <vt:lpstr>MPA-SSA Readout Concept</vt:lpstr>
      <vt:lpstr>CMS Tracker Pixel-Strip (PS) module</vt:lpstr>
      <vt:lpstr>MPA wafers</vt:lpstr>
      <vt:lpstr>MPA ASIC wafer probe test</vt:lpstr>
      <vt:lpstr>PS module assembly</vt:lpstr>
      <vt:lpstr>Σχεδίαση για τα πειράματα Φυσικής</vt:lpstr>
      <vt:lpstr>Some examples of ASICs in CMS</vt:lpstr>
      <vt:lpstr>Some examples of ASICs in ATLAS</vt:lpstr>
      <vt:lpstr>Example ASICs for HL-LHC</vt:lpstr>
      <vt:lpstr>modern microelectronics</vt:lpstr>
      <vt:lpstr>Το βασικό στοιχείο: Transistor</vt:lpstr>
      <vt:lpstr>CMOS Transistors</vt:lpstr>
      <vt:lpstr>CMOS Logic Gates</vt:lpstr>
      <vt:lpstr>Logic Gate Circuit examples</vt:lpstr>
      <vt:lpstr>O πρώτος επεξεργαστής </vt:lpstr>
      <vt:lpstr>Εξέλιξη των επεξεργαστών</vt:lpstr>
      <vt:lpstr>Moore’s Law</vt:lpstr>
      <vt:lpstr>Feature Size and Process Node</vt:lpstr>
      <vt:lpstr>ASIC development costs</vt:lpstr>
      <vt:lpstr>Διαδικασία κατασκευής ημιαγωγών</vt:lpstr>
      <vt:lpstr>CMOS Photomask Lithography</vt:lpstr>
      <vt:lpstr>CMOS Fabrication</vt:lpstr>
      <vt:lpstr>Semiconductor Foundry (Plant)</vt:lpstr>
      <vt:lpstr>A Major semiconductor manufacturer</vt:lpstr>
      <vt:lpstr>Semiconductor Industry</vt:lpstr>
      <vt:lpstr>Επίλογος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Kostas Kloukinas</dc:creator>
  <cp:lastModifiedBy>Kostas Kloukinas</cp:lastModifiedBy>
  <cp:revision>1380</cp:revision>
  <cp:lastPrinted>2008-09-25T12:08:59Z</cp:lastPrinted>
  <dcterms:created xsi:type="dcterms:W3CDTF">2010-10-27T08:23:31Z</dcterms:created>
  <dcterms:modified xsi:type="dcterms:W3CDTF">2025-04-04T20:37:56Z</dcterms:modified>
</cp:coreProperties>
</file>