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379" r:id="rId2"/>
    <p:sldId id="700" r:id="rId3"/>
    <p:sldId id="701" r:id="rId4"/>
    <p:sldId id="70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  <a:srgbClr val="4F6128"/>
    <a:srgbClr val="D7E5BE"/>
    <a:srgbClr val="2880B9"/>
    <a:srgbClr val="2963AE"/>
    <a:srgbClr val="E2F0D9"/>
    <a:srgbClr val="2A64AC"/>
    <a:srgbClr val="2B62AC"/>
    <a:srgbClr val="F0D890"/>
    <a:srgbClr val="890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68"/>
    <p:restoredTop sz="96327"/>
  </p:normalViewPr>
  <p:slideViewPr>
    <p:cSldViewPr snapToGrid="0" snapToObjects="1">
      <p:cViewPr>
        <p:scale>
          <a:sx n="88" d="100"/>
          <a:sy n="88" d="100"/>
        </p:scale>
        <p:origin x="1760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28.03.2025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28.03.25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28.03.25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28.03.25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28.03.25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28.03.25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28.03.25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28.03.25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28.03.25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28.03.25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28.03.25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28.03.25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28.03.25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jacow.org/event/83/" TargetMode="External"/><Relationship Id="rId2" Type="http://schemas.openxmlformats.org/officeDocument/2006/relationships/hyperlink" Target="https://confluence.cern.ch/display/IC/IPAC+2025+-+Taipe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event/1529123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>
            <a:extLst>
              <a:ext uri="{FF2B5EF4-FFF2-40B4-BE49-F238E27FC236}">
                <a16:creationId xmlns:a16="http://schemas.microsoft.com/office/drawing/2014/main" id="{A5C4409A-9153-4043-B083-3DD4E8AEC0ED}"/>
              </a:ext>
            </a:extLst>
          </p:cNvPr>
          <p:cNvSpPr txBox="1"/>
          <p:nvPr/>
        </p:nvSpPr>
        <p:spPr>
          <a:xfrm>
            <a:off x="673039" y="2521059"/>
            <a:ext cx="78182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A63AD"/>
                </a:solidFill>
              </a:rPr>
              <a:t>Computational Accelerator Physics (CAP)</a:t>
            </a:r>
          </a:p>
          <a:p>
            <a:pPr algn="ctr"/>
            <a:r>
              <a:rPr lang="en-US" sz="2800" b="1" dirty="0">
                <a:solidFill>
                  <a:srgbClr val="2A63AD"/>
                </a:solidFill>
              </a:rPr>
              <a:t>section meeting</a:t>
            </a:r>
          </a:p>
          <a:p>
            <a:pPr algn="ctr"/>
            <a:endParaRPr lang="en-US" sz="2800" dirty="0">
              <a:solidFill>
                <a:srgbClr val="2A63AD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Giovanni </a:t>
            </a:r>
            <a:r>
              <a:rPr lang="en-US" sz="2400" b="1" dirty="0" err="1">
                <a:solidFill>
                  <a:schemeClr val="tx2"/>
                </a:solidFill>
              </a:rPr>
              <a:t>Iadarola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0" y="6479201"/>
            <a:ext cx="91439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dirty="0">
                <a:solidFill>
                  <a:schemeClr val="tx2"/>
                </a:solidFill>
              </a:rPr>
              <a:t>28 Mar 2024</a:t>
            </a: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598CA-D2B7-CCC6-D6C8-B29BA5A19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C7784-FD8B-935D-775C-94E4128E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6E06F8-A586-E115-B505-C93113B2161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22F22-AEAE-EF96-1407-AD784EA1AA60}"/>
              </a:ext>
            </a:extLst>
          </p:cNvPr>
          <p:cNvSpPr txBox="1"/>
          <p:nvPr/>
        </p:nvSpPr>
        <p:spPr>
          <a:xfrm>
            <a:off x="1111827" y="748635"/>
            <a:ext cx="7949046" cy="4909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IPAC25: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Light Peer Review approved at GL level.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Other papers: deadlines 25 April SL, 02 May 2025 to GL and 16 May 2025 to DH​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Confluence page to be used for upload: </a:t>
            </a:r>
            <a:r>
              <a:rPr lang="en-GB" b="0" i="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hlinkClick r:id="rId2"/>
              </a:rPr>
              <a:t>https://confluence.cern.ch/display/IC/IPAC+2025+-+Taipei</a:t>
            </a:r>
            <a:endParaRPr lang="en-US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hlinkClick r:id="rId3"/>
              </a:rPr>
              <a:t>HB2025</a:t>
            </a:r>
            <a:r>
              <a:rPr lang="en-US" dirty="0">
                <a:solidFill>
                  <a:schemeClr val="tx2"/>
                </a:solidFill>
              </a:rPr>
              <a:t> workshop will take at IMP Huizhou, China, from October 19 to 24, 2025. Proposals received: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Riccardo: “Xsuite for high brightness and high intensity hadron rings”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Andrea: “</a:t>
            </a:r>
            <a:r>
              <a:rPr lang="en-GB">
                <a:solidFill>
                  <a:schemeClr val="tx2"/>
                </a:solidFill>
              </a:rPr>
              <a:t>RF-Track </a:t>
            </a:r>
            <a:r>
              <a:rPr lang="en-GB" dirty="0">
                <a:solidFill>
                  <a:schemeClr val="tx2"/>
                </a:solidFill>
              </a:rPr>
              <a:t>for high brightness and high intensity hadron linacs</a:t>
            </a:r>
            <a:r>
              <a:rPr lang="en-US" dirty="0">
                <a:solidFill>
                  <a:schemeClr val="tx2"/>
                </a:solidFill>
              </a:rPr>
              <a:t>”</a:t>
            </a:r>
          </a:p>
          <a:p>
            <a:pPr lvl="1"/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FCC Week (Vienna):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Gianni: “Xsuite evolution for FCC studies”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Andrea: “</a:t>
            </a:r>
            <a:r>
              <a:rPr lang="en-US" dirty="0" err="1">
                <a:solidFill>
                  <a:schemeClr val="tx2"/>
                </a:solidFill>
              </a:rPr>
              <a:t>RFTrack</a:t>
            </a:r>
            <a:r>
              <a:rPr lang="en-US" dirty="0">
                <a:solidFill>
                  <a:schemeClr val="tx2"/>
                </a:solidFill>
              </a:rPr>
              <a:t> development and simulations for the FCC injector linacs”</a:t>
            </a:r>
          </a:p>
          <a:p>
            <a:pPr algn="l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 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319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48A5CA-4A33-F1B9-5567-A74A5A1DF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011C84-280D-90DC-19B6-8A5051F44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D55B91-3808-0587-904B-4C2022523AF0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 – LHC startup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5DD72BE-9B13-83B7-FB93-633FB67F9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154" y="1087087"/>
            <a:ext cx="7734300" cy="4663849"/>
          </a:xfrm>
        </p:spPr>
        <p:txBody>
          <a:bodyPr>
            <a:normAutofit/>
          </a:bodyPr>
          <a:lstStyle/>
          <a:p>
            <a:r>
              <a:rPr lang="en-US" dirty="0"/>
              <a:t>ATLAS announced earlier this week a leak in the cooling system of their Liquid Argon calorimeter, which requires re-opening the detector..</a:t>
            </a:r>
          </a:p>
        </p:txBody>
      </p:sp>
      <p:pic>
        <p:nvPicPr>
          <p:cNvPr id="7" name="Picture 6" descr="A close-up of a machine&#10;&#10;AI-generated content may be incorrect.">
            <a:extLst>
              <a:ext uri="{FF2B5EF4-FFF2-40B4-BE49-F238E27FC236}">
                <a16:creationId xmlns:a16="http://schemas.microsoft.com/office/drawing/2014/main" id="{EE1433C3-1FA5-DCBC-BA18-1D5C1CDE4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849" y="2815324"/>
            <a:ext cx="6832866" cy="319629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14153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F859ED-A497-1111-39B3-BF387F6D5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34C653-0D70-5D07-E041-60B9C5913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F41CAF-3561-1793-EE34-BD90D41F102B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 – LHC startup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1741F4D-D71E-905B-55DF-A53924B93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8" y="1027050"/>
            <a:ext cx="9103262" cy="4663849"/>
          </a:xfrm>
        </p:spPr>
        <p:txBody>
          <a:bodyPr>
            <a:normAutofit/>
          </a:bodyPr>
          <a:lstStyle/>
          <a:p>
            <a:r>
              <a:rPr lang="en-US" sz="1700" dirty="0"/>
              <a:t>Presentation from ATLAS at </a:t>
            </a:r>
            <a:r>
              <a:rPr lang="en-US" sz="1700" dirty="0">
                <a:hlinkClick r:id="rId2"/>
              </a:rPr>
              <a:t>LMC meeting</a:t>
            </a:r>
            <a:endParaRPr lang="en-US" sz="1700" dirty="0"/>
          </a:p>
          <a:p>
            <a:pPr lvl="1"/>
            <a:r>
              <a:rPr lang="en-US" sz="1700" dirty="0"/>
              <a:t>After optimizing the planning and assuming working in two shifts and over the weekends + availability of vacuum and survey teams when needed, the intervention may only last until 7-8 April (i.e., 2 weeks instead of the 3-4 weeks initially envisaged)</a:t>
            </a:r>
          </a:p>
          <a:p>
            <a:pPr lvl="1"/>
            <a:r>
              <a:rPr lang="en-US" sz="1700" dirty="0"/>
              <a:t>Under this assumption first beam to LHC would be on 9 April, i.e., only two days later than previously planned</a:t>
            </a:r>
          </a:p>
          <a:p>
            <a:pPr lvl="1"/>
            <a:r>
              <a:rPr lang="en-US" sz="1700" dirty="0"/>
              <a:t>However, current beam commissioning plan still shows one week delay and won’t be updated for now, as there’s too much uncertainty to further detail it at this stage</a:t>
            </a:r>
          </a:p>
          <a:p>
            <a:pPr lvl="1"/>
            <a:r>
              <a:rPr lang="en-US" sz="1700" dirty="0"/>
              <a:t>This means that the activities during commissioning, and in particular, over the Easter weekend, can only be defined more </a:t>
            </a:r>
            <a:br>
              <a:rPr lang="en-US" sz="1700" dirty="0"/>
            </a:br>
            <a:r>
              <a:rPr lang="en-US" sz="1700" dirty="0"/>
              <a:t>precisely once the delay is better known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9" name="Picture 8" descr="A calendar with text and words&#10;&#10;AI-generated content may be incorrect.">
            <a:extLst>
              <a:ext uri="{FF2B5EF4-FFF2-40B4-BE49-F238E27FC236}">
                <a16:creationId xmlns:a16="http://schemas.microsoft.com/office/drawing/2014/main" id="{AB26F116-A904-0229-8A16-6A8FC70580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6726" y="3983878"/>
            <a:ext cx="4701142" cy="269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972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113562</TotalTime>
  <Words>314</Words>
  <Application>Microsoft Macintosh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Aptos</vt:lpstr>
      <vt:lpstr>Arial</vt:lpstr>
      <vt:lpstr>Calibri</vt:lpstr>
      <vt:lpstr>Calibri Light</vt:lpstr>
      <vt:lpstr>Courier New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1736</cp:revision>
  <dcterms:created xsi:type="dcterms:W3CDTF">2020-09-04T13:28:31Z</dcterms:created>
  <dcterms:modified xsi:type="dcterms:W3CDTF">2025-03-28T08:39:50Z</dcterms:modified>
</cp:coreProperties>
</file>