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57" r:id="rId2"/>
    <p:sldId id="423" r:id="rId3"/>
    <p:sldId id="418" r:id="rId4"/>
    <p:sldId id="419" r:id="rId5"/>
    <p:sldId id="42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6" autoAdjust="0"/>
    <p:restoredTop sz="96807" autoAdjust="0"/>
  </p:normalViewPr>
  <p:slideViewPr>
    <p:cSldViewPr snapToGrid="0">
      <p:cViewPr>
        <p:scale>
          <a:sx n="75" d="100"/>
          <a:sy n="75" d="100"/>
        </p:scale>
        <p:origin x="1998" y="20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A4B50-109A-3648-AE83-7639CBD19B7B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D3C3-14F5-7A41-A2BE-4916C253F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5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4256-49B4-4035-B8A5-FFAC5BCC599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DED32-3385-45A4-B053-FD11A8C23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77925" y="1235075"/>
            <a:ext cx="4441825" cy="3330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4EF424-F1F4-4777-86A2-DA5989A8E72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350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313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067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3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71"/>
            <a:ext cx="259871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cs-CZ"/>
              <a:t>Medixpi Benedikt + Bergmann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7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3" y="1260001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1" y="6356371"/>
            <a:ext cx="2481123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cs-CZ"/>
              <a:t>Medixpi Benedikt + Bergmann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1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1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4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94"/>
            <a:ext cx="4073702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94"/>
            <a:ext cx="4071135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Medixpi Benedikt + Bergmann</a:t>
            </a: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2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Medixpi Benedikt + Bergmann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9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Medixpi Benedikt + Bergmann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49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5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36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024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71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12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text first level</a:t>
            </a:r>
          </a:p>
          <a:p>
            <a:pPr lvl="1"/>
            <a:r>
              <a:rPr lang="fr-CH" altLang="en-US" dirty="0"/>
              <a:t>Slide text second level</a:t>
            </a:r>
          </a:p>
          <a:p>
            <a:pPr lvl="2"/>
            <a:r>
              <a:rPr lang="fr-CH" altLang="en-US" dirty="0"/>
              <a:t>Slide text third level</a:t>
            </a:r>
          </a:p>
          <a:p>
            <a:pPr lvl="3"/>
            <a:r>
              <a:rPr lang="fr-CH" altLang="en-US" dirty="0"/>
              <a:t>Slide text fourth level</a:t>
            </a:r>
          </a:p>
          <a:p>
            <a:pPr lvl="4"/>
            <a:r>
              <a:rPr lang="fr-CH" altLang="en-US" dirty="0"/>
              <a:t>Slide text fifth 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12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3" y="6356371"/>
            <a:ext cx="223418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cs-CZ"/>
              <a:t>Medixpi Benedikt + Bergmann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8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383542" y="2299142"/>
            <a:ext cx="8376916" cy="1827213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 sz="4400" i="1" dirty="0" err="1">
                <a:ln>
                  <a:noFill/>
                </a:ln>
                <a:ea typeface="MS PGothic" panose="020B0600070205080204" pitchFamily="34" charset="-128"/>
              </a:rPr>
              <a:t>Medipix</a:t>
            </a:r>
            <a:endParaRPr lang="en-GB" altLang="en-US" sz="4400" i="1" dirty="0">
              <a:ln>
                <a:noFill/>
              </a:ln>
              <a:ea typeface="MS PGothic" panose="020B0600070205080204" pitchFamily="34" charset="-128"/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E7E7A03-6704-4FAB-8564-67E66F145A0E}"/>
              </a:ext>
            </a:extLst>
          </p:cNvPr>
          <p:cNvSpPr txBox="1">
            <a:spLocks/>
          </p:cNvSpPr>
          <p:nvPr/>
        </p:nvSpPr>
        <p:spPr bwMode="auto">
          <a:xfrm>
            <a:off x="383542" y="4126355"/>
            <a:ext cx="4843211" cy="10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100" b="0" i="0" kern="1200">
                <a:solidFill>
                  <a:schemeClr val="accent4"/>
                </a:solidFill>
                <a:effectLst/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i="1" dirty="0"/>
              <a:t>Benedikt Bergmann on behalf of the </a:t>
            </a:r>
            <a:r>
              <a:rPr lang="en-US" i="1" dirty="0" err="1"/>
              <a:t>Medipix</a:t>
            </a:r>
            <a:r>
              <a:rPr lang="en-US" i="1" dirty="0"/>
              <a:t>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1236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A31B0-0BA8-41AB-EEF6-7962271D0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Schematic of the installation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19FE81-B91E-EC4B-96AC-E001CC4CCE7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489363-AE2B-AEAB-2CF1-80742CA42B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Medixpi Benedikt + Bergmann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439138-EAAE-184B-0B02-6F1534797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F27F13-C778-62C1-7705-8FB1281D4B67}"/>
              </a:ext>
            </a:extLst>
          </p:cNvPr>
          <p:cNvSpPr txBox="1"/>
          <p:nvPr/>
        </p:nvSpPr>
        <p:spPr>
          <a:xfrm>
            <a:off x="457212" y="1274518"/>
            <a:ext cx="7499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sz="1800" dirty="0"/>
              <a:t>Timepix4 R/O system</a:t>
            </a:r>
          </a:p>
          <a:p>
            <a:pPr marL="342900" indent="-342900"/>
            <a:r>
              <a:rPr lang="de-DE" sz="1800" dirty="0"/>
              <a:t>Characterization of the response of ATLAS-Timepix3</a:t>
            </a:r>
          </a:p>
          <a:p>
            <a:pPr marL="342900" indent="-342900"/>
            <a:r>
              <a:rPr lang="de-DE" sz="1800" dirty="0"/>
              <a:t>Test of software for real-time analysis and data compression</a:t>
            </a:r>
          </a:p>
          <a:p>
            <a:pPr marL="342900" indent="-342900"/>
            <a:r>
              <a:rPr lang="de-DE" sz="1800" dirty="0"/>
              <a:t>Test of the HardPix space radiation monitor including on-board processing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B45DB7A-AFA0-6406-93BF-DE0C64B0A613}"/>
              </a:ext>
            </a:extLst>
          </p:cNvPr>
          <p:cNvGrpSpPr/>
          <p:nvPr/>
        </p:nvGrpSpPr>
        <p:grpSpPr>
          <a:xfrm>
            <a:off x="602988" y="2704790"/>
            <a:ext cx="4451612" cy="3331015"/>
            <a:chOff x="3454036" y="3662582"/>
            <a:chExt cx="3534984" cy="2651237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0C5041C-F594-9343-3F6A-E817AA9A53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4036" y="3662582"/>
              <a:ext cx="3534984" cy="2651237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438FD41-986E-7B5A-9284-1B6BBEEBB32D}"/>
                </a:ext>
              </a:extLst>
            </p:cNvPr>
            <p:cNvSpPr txBox="1"/>
            <p:nvPr/>
          </p:nvSpPr>
          <p:spPr>
            <a:xfrm>
              <a:off x="5538647" y="3662582"/>
              <a:ext cx="14503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SPS Setup August</a:t>
              </a:r>
              <a:endParaRPr lang="en-US" sz="14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9EF988D-2798-5DDB-31E0-EF47F56FFC7E}"/>
              </a:ext>
            </a:extLst>
          </p:cNvPr>
          <p:cNvGrpSpPr/>
          <p:nvPr/>
        </p:nvGrpSpPr>
        <p:grpSpPr>
          <a:xfrm>
            <a:off x="5243832" y="2704790"/>
            <a:ext cx="2765197" cy="3331015"/>
            <a:chOff x="7006117" y="325184"/>
            <a:chExt cx="4423394" cy="5897858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6DD188B-85AF-C53A-0343-A4A1822404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268885" y="1062416"/>
              <a:ext cx="5897858" cy="4423394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D0B8653-2B81-E5CC-97DD-F2D724E5ECEB}"/>
                </a:ext>
              </a:extLst>
            </p:cNvPr>
            <p:cNvSpPr txBox="1"/>
            <p:nvPr/>
          </p:nvSpPr>
          <p:spPr>
            <a:xfrm>
              <a:off x="7385955" y="441220"/>
              <a:ext cx="23763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SPS 2021 - Setup September</a:t>
              </a:r>
              <a:endParaRPr lang="en-US" sz="14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7D01A0B1-1760-6F69-D08B-03DD860BAE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695413" y="-921814"/>
            <a:ext cx="3080472" cy="2310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809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5025E-447C-460B-8D08-00BE68ABF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Condition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AFBE8-43A1-4393-A2F1-651C15F7AD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43C7D-325A-466E-A814-E2A54C1ED7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Medixpi Benedikt + Bergmann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45FE1-E163-415E-AE65-5A1677127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CEBBCCE-1B0C-BB0B-2663-32A5D2D33F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786103"/>
              </p:ext>
            </p:extLst>
          </p:nvPr>
        </p:nvGraphicFramePr>
        <p:xfrm>
          <a:off x="198620" y="2481667"/>
          <a:ext cx="8847615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3945">
                  <a:extLst>
                    <a:ext uri="{9D8B030D-6E8A-4147-A177-3AD203B41FA5}">
                      <a16:colId xmlns:a16="http://schemas.microsoft.com/office/drawing/2014/main" val="2083427209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1391780181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1732239354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61470851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4266235947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1584794622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29471019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100" dirty="0"/>
                        <a:t>Particle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Polarity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Energy (</a:t>
                      </a:r>
                      <a:r>
                        <a:rPr lang="en-GB" sz="1100" dirty="0">
                          <a:solidFill>
                            <a:schemeClr val="bg1"/>
                          </a:solidFill>
                        </a:rPr>
                        <a:t>0.1</a:t>
                      </a:r>
                      <a:r>
                        <a:rPr lang="en-GB" sz="1100" dirty="0"/>
                        <a:t> to 15 GeV/c </a:t>
                      </a:r>
                      <a:r>
                        <a:rPr lang="en-GB" sz="1100" dirty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en-GB" sz="1100">
                          <a:solidFill>
                            <a:schemeClr val="bg1"/>
                          </a:solidFill>
                        </a:rPr>
                        <a:t>T09)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High purity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Intensity per spill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Beam size (</a:t>
                      </a:r>
                      <a:r>
                        <a:rPr lang="en-GB" sz="1100" dirty="0" err="1"/>
                        <a:t>Ømm</a:t>
                      </a:r>
                      <a:r>
                        <a:rPr lang="en-GB" sz="11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Run number (if applicable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2636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Anything but electrons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Positive/Negative/does not matter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0.5, 2, 5, 12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0.1-1E6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20-40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3647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3023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274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0397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36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490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71859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B3618B7-6751-FA32-8939-C57B16BF8CE0}"/>
              </a:ext>
            </a:extLst>
          </p:cNvPr>
          <p:cNvSpPr txBox="1"/>
          <p:nvPr/>
        </p:nvSpPr>
        <p:spPr>
          <a:xfrm>
            <a:off x="573865" y="1236017"/>
            <a:ext cx="68296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Please enter all the beams condition required. </a:t>
            </a:r>
          </a:p>
          <a:p>
            <a:r>
              <a:rPr lang="en-GB" dirty="0"/>
              <a:t>If multiple beam time with different beam condition, please detail the run number under the corresponding column.</a:t>
            </a:r>
          </a:p>
        </p:txBody>
      </p:sp>
    </p:spTree>
    <p:extLst>
      <p:ext uri="{BB962C8B-B14F-4D97-AF65-F5344CB8AC3E}">
        <p14:creationId xmlns:p14="http://schemas.microsoft.com/office/powerpoint/2010/main" val="3270095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5025E-447C-460B-8D08-00BE68ABF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Services needed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AFBE8-43A1-4393-A2F1-651C15F7AD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43C7D-325A-466E-A814-E2A54C1ED7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Medixpi Benedikt + Bergmann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45FE1-E163-415E-AE65-5A1677127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C8FD0F74-965F-E752-4DE4-CD86D47365EB}"/>
              </a:ext>
            </a:extLst>
          </p:cNvPr>
          <p:cNvSpPr txBox="1">
            <a:spLocks noGrp="1"/>
          </p:cNvSpPr>
          <p:nvPr>
            <p:ph sz="quarter" idx="13"/>
          </p:nvPr>
        </p:nvSpPr>
        <p:spPr>
          <a:xfrm>
            <a:off x="457200" y="1145705"/>
            <a:ext cx="8226425" cy="5747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Tables</a:t>
            </a:r>
          </a:p>
          <a:p>
            <a:pPr lvl="1"/>
            <a:r>
              <a:rPr lang="en-GB" sz="1600" dirty="0"/>
              <a:t>Fix table </a:t>
            </a:r>
            <a:r>
              <a:rPr lang="en-GB" sz="1600" i="1" dirty="0"/>
              <a:t>: YES (1)</a:t>
            </a:r>
          </a:p>
          <a:p>
            <a:pPr lvl="1"/>
            <a:r>
              <a:rPr lang="en-GB" sz="1600" dirty="0"/>
              <a:t>Moving table </a:t>
            </a:r>
            <a:r>
              <a:rPr lang="en-GB" sz="1600" i="1" dirty="0"/>
              <a:t>:  ideally YES (1)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Purpose for the moving table</a:t>
            </a:r>
            <a:r>
              <a:rPr lang="en-GB" sz="1600" i="1" dirty="0">
                <a:solidFill>
                  <a:schemeClr val="tx1"/>
                </a:solidFill>
              </a:rPr>
              <a:t>: alignment in the beam. </a:t>
            </a:r>
          </a:p>
          <a:p>
            <a:pPr lvl="1"/>
            <a:r>
              <a:rPr lang="en-GB" sz="1600" i="1" dirty="0">
                <a:solidFill>
                  <a:schemeClr val="tx1"/>
                </a:solidFill>
              </a:rPr>
              <a:t>Size (0.3 m  x 0.5 m) and weight (5 kg) of setup on the table</a:t>
            </a:r>
          </a:p>
          <a:p>
            <a:r>
              <a:rPr lang="en-GB" sz="2000" dirty="0"/>
              <a:t>GAS : </a:t>
            </a:r>
            <a:r>
              <a:rPr lang="en-GB" sz="2000" i="1" dirty="0"/>
              <a:t>NO (detail type)</a:t>
            </a:r>
          </a:p>
          <a:p>
            <a:r>
              <a:rPr lang="en-GB" sz="2000" i="1" dirty="0"/>
              <a:t>High Voltage : NO (detail voltage)</a:t>
            </a:r>
          </a:p>
          <a:p>
            <a:r>
              <a:rPr lang="en-GB" sz="2000" dirty="0"/>
              <a:t>Instrumentation: (not strictly required)</a:t>
            </a:r>
          </a:p>
          <a:p>
            <a:pPr lvl="1"/>
            <a:r>
              <a:rPr lang="en-GB" sz="1600" dirty="0"/>
              <a:t>Wire Chamber : </a:t>
            </a:r>
            <a:r>
              <a:rPr lang="en-GB" sz="1600" i="1" dirty="0"/>
              <a:t>NO</a:t>
            </a:r>
          </a:p>
          <a:p>
            <a:pPr lvl="1"/>
            <a:r>
              <a:rPr lang="en-GB" sz="1600" dirty="0"/>
              <a:t>Cherenkov signal : </a:t>
            </a:r>
            <a:r>
              <a:rPr lang="en-GB" sz="1600" i="1" dirty="0"/>
              <a:t>NO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Scintillator signal : </a:t>
            </a:r>
            <a:r>
              <a:rPr lang="en-GB" sz="1600" i="1" dirty="0">
                <a:solidFill>
                  <a:schemeClr val="tx1"/>
                </a:solidFill>
              </a:rPr>
              <a:t>NO</a:t>
            </a:r>
          </a:p>
          <a:p>
            <a:r>
              <a:rPr lang="en-GB" sz="2000" dirty="0">
                <a:solidFill>
                  <a:schemeClr val="tx1"/>
                </a:solidFill>
              </a:rPr>
              <a:t>Infrastructure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Electronics rack in zone : </a:t>
            </a:r>
            <a:r>
              <a:rPr lang="en-GB" sz="1600" i="1" dirty="0">
                <a:solidFill>
                  <a:schemeClr val="tx1"/>
                </a:solidFill>
              </a:rPr>
              <a:t>NO 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Any other : </a:t>
            </a:r>
            <a:r>
              <a:rPr lang="en-GB" sz="1600" i="1" dirty="0">
                <a:solidFill>
                  <a:schemeClr val="tx1"/>
                </a:solidFill>
              </a:rPr>
              <a:t>(detail)</a:t>
            </a:r>
          </a:p>
          <a:p>
            <a:pPr lvl="1"/>
            <a:endParaRPr lang="en-GB" sz="1600" dirty="0"/>
          </a:p>
          <a:p>
            <a:pPr marL="342900" indent="-342900">
              <a:buFont typeface="+mj-lt"/>
              <a:buAutoNum type="arabicPeriod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27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E4259-1805-BB2B-D7E3-62E53861B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Contact during the run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2C3A6-0066-97DF-B82A-BC5402F3EED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085AC1-7904-62EA-C130-885FE45AEC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Medixpi Benedikt + Bergmann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1D7889-EF25-D6AF-ECB0-FA80970A8A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3633F4A-AF8B-6928-C6D3-6CEBEB48648B}"/>
              </a:ext>
            </a:extLst>
          </p:cNvPr>
          <p:cNvSpPr txBox="1">
            <a:spLocks noGrp="1"/>
          </p:cNvSpPr>
          <p:nvPr>
            <p:ph sz="quarter" idx="13"/>
          </p:nvPr>
        </p:nvSpPr>
        <p:spPr>
          <a:xfrm>
            <a:off x="457200" y="1246188"/>
            <a:ext cx="8226425" cy="333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Contact :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Benedikt Bergmann + benedikt.Bergmann@utef.cvut.cz + (+420) 775 868 794 (I am not able to join but will be available remotely)</a:t>
            </a:r>
            <a:endParaRPr lang="en-GB" i="1" dirty="0"/>
          </a:p>
          <a:p>
            <a:pPr marL="0" indent="0">
              <a:buNone/>
            </a:pPr>
            <a:r>
              <a:rPr lang="en-GB" dirty="0"/>
              <a:t>The final on-site contact will be defined… </a:t>
            </a:r>
            <a:endParaRPr lang="en-GB" i="1" dirty="0"/>
          </a:p>
          <a:p>
            <a:pPr marL="342900" indent="-342900">
              <a:buFont typeface="+mj-lt"/>
              <a:buAutoNum type="arabicPeriod"/>
            </a:pPr>
            <a:endParaRPr lang="en-GB" i="1" dirty="0"/>
          </a:p>
          <a:p>
            <a:pPr marL="342900" indent="-342900">
              <a:buFont typeface="+mj-lt"/>
              <a:buAutoNum type="arabicPeriod"/>
            </a:pPr>
            <a:endParaRPr lang="en-GB" i="1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332193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1929</TotalTime>
  <Words>303</Words>
  <Application>Microsoft Office PowerPoint</Application>
  <PresentationFormat>On-screen Show (4:3)</PresentationFormat>
  <Paragraphs>59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MS PGothic</vt:lpstr>
      <vt:lpstr>Arial</vt:lpstr>
      <vt:lpstr>Calibri</vt:lpstr>
      <vt:lpstr>Corbel</vt:lpstr>
      <vt:lpstr>CERN_ENdept_Presentation_ArialFont copy</vt:lpstr>
      <vt:lpstr>Medipix</vt:lpstr>
      <vt:lpstr>Schematic of the installation</vt:lpstr>
      <vt:lpstr>Beam Condition</vt:lpstr>
      <vt:lpstr>Services needed</vt:lpstr>
      <vt:lpstr>Contact during the run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Areas Planning EATM 26 January 2021</dc:title>
  <dc:creator>Bastien Rae</dc:creator>
  <cp:lastModifiedBy>Benedikt Bergmann</cp:lastModifiedBy>
  <cp:revision>109</cp:revision>
  <dcterms:created xsi:type="dcterms:W3CDTF">2021-01-26T09:56:08Z</dcterms:created>
  <dcterms:modified xsi:type="dcterms:W3CDTF">2025-03-10T13:18:18Z</dcterms:modified>
</cp:coreProperties>
</file>