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7" r:id="rId2"/>
    <p:sldId id="423" r:id="rId3"/>
    <p:sldId id="418" r:id="rId4"/>
    <p:sldId id="419" r:id="rId5"/>
    <p:sldId id="42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6" autoAdjust="0"/>
    <p:restoredTop sz="96807" autoAdjust="0"/>
  </p:normalViewPr>
  <p:slideViewPr>
    <p:cSldViewPr snapToGrid="0">
      <p:cViewPr varScale="1">
        <p:scale>
          <a:sx n="128" d="100"/>
          <a:sy n="128" d="100"/>
        </p:scale>
        <p:origin x="210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3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ALICE ITS3 Paolo Martinengo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71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ALICE ITS3 Paolo Martinengo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4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4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ALICE ITS3 Paolo Martinengo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ALICE ITS3 Paolo Martinengo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ALICE ITS3 Paolo Martinengo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6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71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2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2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3" y="6356371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ALICE ITS3 Paolo Martinengo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2299142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4400" i="1" dirty="0">
                <a:ln>
                  <a:noFill/>
                </a:ln>
                <a:ea typeface="MS PGothic" panose="020B0600070205080204" pitchFamily="34" charset="-128"/>
              </a:rPr>
              <a:t>A</a:t>
            </a:r>
            <a:r>
              <a:rPr lang="en-GB" altLang="en-US" sz="4400" i="1" dirty="0">
                <a:ln>
                  <a:noFill/>
                </a:ln>
                <a:ea typeface="MS PGothic" panose="020B0600070205080204" pitchFamily="34" charset="-128"/>
              </a:rPr>
              <a:t>LICE ITS3</a:t>
            </a:r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31B0-0BA8-41AB-EEF6-7962271D0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b="1" kern="1200">
                <a:latin typeface="+mj-lt"/>
                <a:ea typeface="MS PGothic" panose="020B0600070205080204" pitchFamily="34" charset="-128"/>
                <a:cs typeface="Ubuntu Light"/>
              </a:rPr>
              <a:t>Schematic of the installation</a:t>
            </a:r>
          </a:p>
        </p:txBody>
      </p:sp>
      <p:pic>
        <p:nvPicPr>
          <p:cNvPr id="14" name="Picture 13" descr="A person working in a factory&#10;&#10;AI-generated content may be incorrect.">
            <a:extLst>
              <a:ext uri="{FF2B5EF4-FFF2-40B4-BE49-F238E27FC236}">
                <a16:creationId xmlns:a16="http://schemas.microsoft.com/office/drawing/2014/main" id="{977A5D5F-652A-83B7-95C4-580B57DA5E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026" y="1260001"/>
            <a:ext cx="3762051" cy="501606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7027A65-3D3A-386C-273C-4421CECB16D5}"/>
              </a:ext>
            </a:extLst>
          </p:cNvPr>
          <p:cNvSpPr txBox="1"/>
          <p:nvPr/>
        </p:nvSpPr>
        <p:spPr bwMode="auto">
          <a:xfrm>
            <a:off x="4615666" y="1260001"/>
            <a:ext cx="4071135" cy="50160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168275" indent="-168275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C377B"/>
                </a:solidFill>
              </a:rPr>
              <a:t>Total length : </a:t>
            </a:r>
            <a:r>
              <a:rPr lang="en-US" sz="2200" i="1" dirty="0">
                <a:solidFill>
                  <a:srgbClr val="0C377B"/>
                </a:solidFill>
              </a:rPr>
              <a:t>“1” </a:t>
            </a:r>
            <a:r>
              <a:rPr lang="en-US" sz="2200" dirty="0">
                <a:solidFill>
                  <a:srgbClr val="0C377B"/>
                </a:solidFill>
              </a:rPr>
              <a:t>m</a:t>
            </a:r>
          </a:p>
          <a:p>
            <a:pPr marL="168275" indent="-168275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C377B"/>
                </a:solidFill>
              </a:rPr>
              <a:t>Total width : </a:t>
            </a:r>
            <a:r>
              <a:rPr lang="en-US" sz="2200" i="1" dirty="0">
                <a:solidFill>
                  <a:srgbClr val="0C377B"/>
                </a:solidFill>
              </a:rPr>
              <a:t>“1” </a:t>
            </a:r>
            <a:r>
              <a:rPr lang="en-US" sz="2200" dirty="0">
                <a:solidFill>
                  <a:srgbClr val="0C377B"/>
                </a:solidFill>
              </a:rPr>
              <a:t>m</a:t>
            </a:r>
          </a:p>
          <a:p>
            <a:pPr marL="168275" indent="-168275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C377B"/>
                </a:solidFill>
              </a:rPr>
              <a:t>Height of beam : ”1.4” 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FE81-B91E-EC4B-96AC-E001CC4CCE7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7956550" y="6356371"/>
            <a:ext cx="730250" cy="365125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spcAft>
                <a:spcPts val="600"/>
              </a:spcAft>
            </a:pPr>
            <a:fld id="{B9FC9755-3F17-4A88-BC36-1FB3879279FF}" type="slidenum">
              <a:rPr lang="en-US" altLang="en-US" kern="1200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</a:pPr>
              <a:t>2</a:t>
            </a:fld>
            <a:endParaRPr lang="en-US" altLang="en-US" kern="1200">
              <a:latin typeface="+mn-lt"/>
              <a:ea typeface="+mn-ea"/>
              <a:cs typeface="+mn-cs"/>
            </a:endParaRPr>
          </a:p>
        </p:txBody>
      </p:sp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06489363-AE2B-AEAB-2CF1-80742CA42B7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2093082" y="6356371"/>
            <a:ext cx="259871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ALICE ITS3 Paolo Martinengo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9138-EAAE-184B-0B02-6F153479742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514915" y="6356371"/>
            <a:ext cx="2441646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User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8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Condition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ALICE ITS3 Paolo Martinengo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CEBBCCE-1B0C-BB0B-2663-32A5D2D33F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519945"/>
              </p:ext>
            </p:extLst>
          </p:nvPr>
        </p:nvGraphicFramePr>
        <p:xfrm>
          <a:off x="198620" y="2481667"/>
          <a:ext cx="8847615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945">
                  <a:extLst>
                    <a:ext uri="{9D8B030D-6E8A-4147-A177-3AD203B41FA5}">
                      <a16:colId xmlns:a16="http://schemas.microsoft.com/office/drawing/2014/main" val="2083427209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391780181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732239354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61470851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4266235947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1584794622"/>
                    </a:ext>
                  </a:extLst>
                </a:gridCol>
                <a:gridCol w="1263945">
                  <a:extLst>
                    <a:ext uri="{9D8B030D-6E8A-4147-A177-3AD203B41FA5}">
                      <a16:colId xmlns:a16="http://schemas.microsoft.com/office/drawing/2014/main" val="29471019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Particle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Polarity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Energy (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0.1</a:t>
                      </a:r>
                      <a:r>
                        <a:rPr lang="en-GB" sz="1100" dirty="0"/>
                        <a:t> to 15 GeV/c 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GB" sz="1100">
                          <a:solidFill>
                            <a:schemeClr val="bg1"/>
                          </a:solidFill>
                        </a:rPr>
                        <a:t>T09)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High purity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Beam size (</a:t>
                      </a:r>
                      <a:r>
                        <a:rPr lang="en-GB" sz="1100" dirty="0" err="1"/>
                        <a:t>Ømm</a:t>
                      </a:r>
                      <a:r>
                        <a:rPr lang="en-GB" sz="11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Run number (if applicable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636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Pion/Muons/Electrons/Any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Positive/Negative/does not matter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YES/NO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1E2 to 8E6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 to 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1/2/.. 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647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 err="1"/>
                        <a:t>pions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Most of the time negative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8-11 GeV/c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1E4 to 8E6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 to 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023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274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0397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36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4908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371859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B3618B7-6751-FA32-8939-C57B16BF8CE0}"/>
              </a:ext>
            </a:extLst>
          </p:cNvPr>
          <p:cNvSpPr txBox="1"/>
          <p:nvPr/>
        </p:nvSpPr>
        <p:spPr>
          <a:xfrm>
            <a:off x="573865" y="1236017"/>
            <a:ext cx="6829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Please enter all the beams condition required. </a:t>
            </a:r>
          </a:p>
          <a:p>
            <a:r>
              <a:rPr lang="en-GB" dirty="0"/>
              <a:t>If multiple beam time with different beam condition, please detail the run number under the corresponding column.</a:t>
            </a:r>
          </a:p>
        </p:txBody>
      </p:sp>
    </p:spTree>
    <p:extLst>
      <p:ext uri="{BB962C8B-B14F-4D97-AF65-F5344CB8AC3E}">
        <p14:creationId xmlns:p14="http://schemas.microsoft.com/office/powerpoint/2010/main" val="327009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Services needed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ALICE ITS3 Paolo Martinengo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C8FD0F74-965F-E752-4DE4-CD86D47365EB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57200" y="1145705"/>
            <a:ext cx="8226425" cy="5747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Tables</a:t>
            </a:r>
          </a:p>
          <a:p>
            <a:pPr lvl="1"/>
            <a:r>
              <a:rPr lang="en-GB" sz="1600" dirty="0"/>
              <a:t>Fix table </a:t>
            </a:r>
            <a:r>
              <a:rPr lang="en-GB" sz="1600" i="1" dirty="0"/>
              <a:t>: NO (how many)</a:t>
            </a:r>
          </a:p>
          <a:p>
            <a:pPr lvl="1"/>
            <a:r>
              <a:rPr lang="en-GB" sz="1600" dirty="0"/>
              <a:t>Moving table </a:t>
            </a:r>
            <a:r>
              <a:rPr lang="en-GB" sz="1600" i="1" dirty="0"/>
              <a:t>: YES (1)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Purpose for the moving table</a:t>
            </a:r>
            <a:r>
              <a:rPr lang="en-GB" sz="1600" i="1" dirty="0">
                <a:solidFill>
                  <a:schemeClr val="tx1"/>
                </a:solidFill>
              </a:rPr>
              <a:t>: Scanning</a:t>
            </a:r>
          </a:p>
          <a:p>
            <a:pPr lvl="1"/>
            <a:r>
              <a:rPr lang="en-GB" sz="1600" i="1" dirty="0">
                <a:solidFill>
                  <a:schemeClr val="tx1"/>
                </a:solidFill>
              </a:rPr>
              <a:t>Size (0.7  x 0.7 m) and 20 (kg) of setup on the table</a:t>
            </a:r>
          </a:p>
          <a:p>
            <a:r>
              <a:rPr lang="en-GB" sz="2000" dirty="0"/>
              <a:t>GAS : </a:t>
            </a:r>
            <a:r>
              <a:rPr lang="en-GB" sz="2000" i="1" dirty="0"/>
              <a:t>NO (detail type)</a:t>
            </a:r>
          </a:p>
          <a:p>
            <a:r>
              <a:rPr lang="en-GB" sz="2000" i="1" dirty="0"/>
              <a:t>High Voltage : NO (detail voltage)</a:t>
            </a:r>
          </a:p>
          <a:p>
            <a:r>
              <a:rPr lang="en-GB" sz="2000" dirty="0"/>
              <a:t>Instrumentation :</a:t>
            </a:r>
          </a:p>
          <a:p>
            <a:pPr lvl="1"/>
            <a:r>
              <a:rPr lang="en-GB" sz="1600" dirty="0"/>
              <a:t>Wire Chamber : </a:t>
            </a:r>
            <a:r>
              <a:rPr lang="en-GB" sz="1600" i="1" dirty="0"/>
              <a:t>NO</a:t>
            </a:r>
          </a:p>
          <a:p>
            <a:pPr lvl="1"/>
            <a:r>
              <a:rPr lang="en-GB" sz="1600" dirty="0"/>
              <a:t>Cherenkov signal : </a:t>
            </a:r>
            <a:r>
              <a:rPr lang="en-GB" sz="1600" i="1" dirty="0"/>
              <a:t>NO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Scintillator signal : </a:t>
            </a:r>
            <a:r>
              <a:rPr lang="en-GB" sz="1600" i="1" dirty="0">
                <a:solidFill>
                  <a:schemeClr val="tx1"/>
                </a:solidFill>
              </a:rPr>
              <a:t>NO</a:t>
            </a:r>
          </a:p>
          <a:p>
            <a:r>
              <a:rPr lang="en-GB" sz="2000" dirty="0">
                <a:solidFill>
                  <a:schemeClr val="tx1"/>
                </a:solidFill>
              </a:rPr>
              <a:t>Infrastructure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Electronics rack in zone : </a:t>
            </a:r>
            <a:r>
              <a:rPr lang="en-GB" sz="1600" i="1" dirty="0">
                <a:solidFill>
                  <a:schemeClr val="tx1"/>
                </a:solidFill>
              </a:rPr>
              <a:t>NO (how many)</a:t>
            </a:r>
          </a:p>
          <a:p>
            <a:pPr lvl="1"/>
            <a:r>
              <a:rPr lang="en-GB" sz="1600" dirty="0">
                <a:solidFill>
                  <a:schemeClr val="tx1"/>
                </a:solidFill>
              </a:rPr>
              <a:t>Any other : </a:t>
            </a:r>
            <a:r>
              <a:rPr lang="en-GB" sz="1600" i="1" dirty="0">
                <a:solidFill>
                  <a:schemeClr val="tx1"/>
                </a:solidFill>
              </a:rPr>
              <a:t>(detail)</a:t>
            </a:r>
          </a:p>
          <a:p>
            <a:pPr lvl="1"/>
            <a:endParaRPr lang="en-GB" sz="1600" dirty="0"/>
          </a:p>
          <a:p>
            <a:pPr marL="342900" indent="-342900">
              <a:buFont typeface="+mj-lt"/>
              <a:buAutoNum type="arabicPeriod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27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E4259-1805-BB2B-D7E3-62E53861B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Contact during the run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2C3A6-0066-97DF-B82A-BC5402F3EE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085AC1-7904-62EA-C130-885FE45AEC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ALICE ITS3 Paolo Martinengo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1D7889-EF25-D6AF-ECB0-FA80970A8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User Meeting 2025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3633F4A-AF8B-6928-C6D3-6CEBEB48648B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57200" y="1246188"/>
            <a:ext cx="8226425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Contact : </a:t>
            </a:r>
          </a:p>
          <a:p>
            <a:pPr marL="342900" indent="-342900">
              <a:buFont typeface="+mj-lt"/>
              <a:buAutoNum type="arabicPeriod"/>
            </a:pPr>
            <a:r>
              <a:rPr lang="en-GB" i="1" dirty="0"/>
              <a:t>Paolo Martinengo</a:t>
            </a:r>
            <a:r>
              <a:rPr lang="en-GB" dirty="0"/>
              <a:t> + </a:t>
            </a:r>
            <a:r>
              <a:rPr lang="en-GB" i="1" dirty="0"/>
              <a:t>Paolo.Martinengo@cern.ch </a:t>
            </a:r>
            <a:r>
              <a:rPr lang="en-GB" dirty="0"/>
              <a:t> + </a:t>
            </a:r>
            <a:r>
              <a:rPr lang="en-GB" i="1" dirty="0"/>
              <a:t>163757</a:t>
            </a:r>
          </a:p>
          <a:p>
            <a:pPr marL="342900" indent="-342900">
              <a:buFont typeface="+mj-lt"/>
              <a:buAutoNum type="arabicPeriod"/>
            </a:pPr>
            <a:r>
              <a:rPr lang="en-GB" i="1" dirty="0"/>
              <a:t>Hartmut </a:t>
            </a:r>
            <a:r>
              <a:rPr lang="en-GB" i="1" dirty="0" err="1"/>
              <a:t>Hillemanns</a:t>
            </a:r>
            <a:r>
              <a:rPr lang="en-GB" dirty="0"/>
              <a:t> + Hartmut.Hillemanns@cern.ch + </a:t>
            </a:r>
            <a:r>
              <a:rPr lang="en-GB" i="1" dirty="0"/>
              <a:t>165464</a:t>
            </a:r>
          </a:p>
          <a:p>
            <a:pPr marL="342900" indent="-342900">
              <a:buFont typeface="+mj-lt"/>
              <a:buAutoNum type="arabicPeriod"/>
            </a:pP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i="1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32193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6208</TotalTime>
  <Words>279</Words>
  <Application>Microsoft Office PowerPoint</Application>
  <PresentationFormat>On-screen Show (4:3)</PresentationFormat>
  <Paragraphs>62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MS PGothic</vt:lpstr>
      <vt:lpstr>Arial</vt:lpstr>
      <vt:lpstr>Calibri</vt:lpstr>
      <vt:lpstr>Corbel</vt:lpstr>
      <vt:lpstr>CERN_ENdept_Presentation_ArialFont copy</vt:lpstr>
      <vt:lpstr>ALICE ITS3</vt:lpstr>
      <vt:lpstr>Schematic of the installation</vt:lpstr>
      <vt:lpstr>Beam Condition</vt:lpstr>
      <vt:lpstr>Services needed</vt:lpstr>
      <vt:lpstr>Contact during the run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Paolo Martinengo</cp:lastModifiedBy>
  <cp:revision>113</cp:revision>
  <dcterms:created xsi:type="dcterms:W3CDTF">2021-01-26T09:56:08Z</dcterms:created>
  <dcterms:modified xsi:type="dcterms:W3CDTF">2025-03-10T08:52:27Z</dcterms:modified>
</cp:coreProperties>
</file>