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7" r:id="rId2"/>
    <p:sldId id="423" r:id="rId3"/>
    <p:sldId id="418" r:id="rId4"/>
    <p:sldId id="419" r:id="rId5"/>
    <p:sldId id="42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6" autoAdjust="0"/>
    <p:restoredTop sz="96807" autoAdjust="0"/>
  </p:normalViewPr>
  <p:slideViewPr>
    <p:cSldViewPr snapToGrid="0">
      <p:cViewPr>
        <p:scale>
          <a:sx n="120" d="100"/>
          <a:sy n="120" d="100"/>
        </p:scale>
        <p:origin x="1522" y="1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"experiment name" "Firstname + name"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sz="4400" i="1" dirty="0"/>
              <a:t>Straw test in T10</a:t>
            </a:r>
            <a:endParaRPr lang="en-GB" altLang="en-US" sz="4400" i="1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2" y="4126355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i="1" dirty="0"/>
              <a:t>Robert Garbrecht Larsen</a:t>
            </a:r>
            <a:endParaRPr lang="en-US" dirty="0"/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Schematic of the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Straws in T10, Robert Larsen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F27F13-C778-62C1-7705-8FB1281D4B67}"/>
              </a:ext>
            </a:extLst>
          </p:cNvPr>
          <p:cNvSpPr txBox="1"/>
          <p:nvPr/>
        </p:nvSpPr>
        <p:spPr>
          <a:xfrm>
            <a:off x="457212" y="1274518"/>
            <a:ext cx="753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setup is a small straw detector with 4 straws.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F06917-BDC0-03F4-419D-730BD5A98561}"/>
              </a:ext>
            </a:extLst>
          </p:cNvPr>
          <p:cNvSpPr/>
          <p:nvPr/>
        </p:nvSpPr>
        <p:spPr>
          <a:xfrm>
            <a:off x="4164330" y="2753602"/>
            <a:ext cx="748757" cy="2609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GB" dirty="0">
                <a:solidFill>
                  <a:schemeClr val="bg1"/>
                </a:solidFill>
              </a:rPr>
              <a:t>CB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2EC19D-D19B-F242-943A-CAA499999C97}"/>
              </a:ext>
            </a:extLst>
          </p:cNvPr>
          <p:cNvSpPr/>
          <p:nvPr/>
        </p:nvSpPr>
        <p:spPr>
          <a:xfrm>
            <a:off x="4164331" y="3026621"/>
            <a:ext cx="748757" cy="68941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Support with straw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D43C16-2AB8-945B-8277-1FB1890BCD30}"/>
              </a:ext>
            </a:extLst>
          </p:cNvPr>
          <p:cNvCxnSpPr>
            <a:cxnSpLocks/>
          </p:cNvCxnSpPr>
          <p:nvPr/>
        </p:nvCxnSpPr>
        <p:spPr>
          <a:xfrm>
            <a:off x="2749420" y="3365731"/>
            <a:ext cx="131799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4DF7466-0B60-5475-2DE3-D48CB8A0E452}"/>
              </a:ext>
            </a:extLst>
          </p:cNvPr>
          <p:cNvSpPr txBox="1"/>
          <p:nvPr/>
        </p:nvSpPr>
        <p:spPr>
          <a:xfrm>
            <a:off x="2749420" y="3031503"/>
            <a:ext cx="118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6F50D5A-FCA6-FB66-6721-E1B162D081D3}"/>
              </a:ext>
            </a:extLst>
          </p:cNvPr>
          <p:cNvCxnSpPr>
            <a:cxnSpLocks/>
          </p:cNvCxnSpPr>
          <p:nvPr/>
        </p:nvCxnSpPr>
        <p:spPr>
          <a:xfrm>
            <a:off x="4164330" y="2516479"/>
            <a:ext cx="7487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7027A65-3D3A-386C-273C-4421CECB16D5}"/>
              </a:ext>
            </a:extLst>
          </p:cNvPr>
          <p:cNvSpPr txBox="1"/>
          <p:nvPr/>
        </p:nvSpPr>
        <p:spPr>
          <a:xfrm>
            <a:off x="3392438" y="5434586"/>
            <a:ext cx="30332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length : </a:t>
            </a:r>
            <a:r>
              <a:rPr lang="en-GB" i="1" dirty="0"/>
              <a:t>6 cm</a:t>
            </a:r>
            <a:endParaRPr lang="en-GB" dirty="0"/>
          </a:p>
          <a:p>
            <a:r>
              <a:rPr lang="en-GB" dirty="0"/>
              <a:t>Total width : </a:t>
            </a:r>
            <a:r>
              <a:rPr lang="en-GB" i="1" dirty="0"/>
              <a:t>10 c</a:t>
            </a:r>
            <a:r>
              <a:rPr lang="en-GB" dirty="0"/>
              <a:t>m</a:t>
            </a:r>
          </a:p>
          <a:p>
            <a:r>
              <a:rPr lang="en-GB" dirty="0"/>
              <a:t>Height of beam : 12.5 cm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C19969-958F-F954-D169-A917D6156A6B}"/>
              </a:ext>
            </a:extLst>
          </p:cNvPr>
          <p:cNvSpPr/>
          <p:nvPr/>
        </p:nvSpPr>
        <p:spPr>
          <a:xfrm>
            <a:off x="3767671" y="3735064"/>
            <a:ext cx="1542073" cy="149084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Table/platform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C4A6B1-F02B-BEFF-0E0D-88E8F17CAA54}"/>
              </a:ext>
            </a:extLst>
          </p:cNvPr>
          <p:cNvSpPr txBox="1"/>
          <p:nvPr/>
        </p:nvSpPr>
        <p:spPr>
          <a:xfrm>
            <a:off x="4310839" y="2196397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6cm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C8EB496-8790-1DD2-6C48-225E16418D7F}"/>
              </a:ext>
            </a:extLst>
          </p:cNvPr>
          <p:cNvCxnSpPr>
            <a:cxnSpLocks/>
          </p:cNvCxnSpPr>
          <p:nvPr/>
        </p:nvCxnSpPr>
        <p:spPr>
          <a:xfrm>
            <a:off x="5065278" y="3365731"/>
            <a:ext cx="0" cy="3503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441130-9C8C-94F0-91D9-DB2A2A4CF071}"/>
              </a:ext>
            </a:extLst>
          </p:cNvPr>
          <p:cNvSpPr txBox="1"/>
          <p:nvPr/>
        </p:nvSpPr>
        <p:spPr>
          <a:xfrm>
            <a:off x="5079539" y="333846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12.5cm</a:t>
            </a:r>
            <a:endParaRPr lang="en-GB" dirty="0"/>
          </a:p>
        </p:txBody>
      </p:sp>
      <p:pic>
        <p:nvPicPr>
          <p:cNvPr id="24" name="Picture 23" descr="A hand holding a blue and grey metal structure&#10;&#10;AI-generated content may be incorrect.">
            <a:extLst>
              <a:ext uri="{FF2B5EF4-FFF2-40B4-BE49-F238E27FC236}">
                <a16:creationId xmlns:a16="http://schemas.microsoft.com/office/drawing/2014/main" id="{81D37796-9600-67CC-08AA-3062FD0345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537" y="1459184"/>
            <a:ext cx="2092355" cy="370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Condition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EBBCCE-1B0C-BB0B-2663-32A5D2D33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536522"/>
              </p:ext>
            </p:extLst>
          </p:nvPr>
        </p:nvGraphicFramePr>
        <p:xfrm>
          <a:off x="198620" y="2481667"/>
          <a:ext cx="8847615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945">
                  <a:extLst>
                    <a:ext uri="{9D8B030D-6E8A-4147-A177-3AD203B41FA5}">
                      <a16:colId xmlns:a16="http://schemas.microsoft.com/office/drawing/2014/main" val="2083427209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39178018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732239354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6147085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4266235947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584794622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2947101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Polarity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Energy (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0.1</a:t>
                      </a:r>
                      <a:r>
                        <a:rPr lang="en-GB" sz="1100" dirty="0"/>
                        <a:t> to 15 GeV/c 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100">
                          <a:solidFill>
                            <a:schemeClr val="bg1"/>
                          </a:solidFill>
                        </a:rPr>
                        <a:t>T09)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High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Beam size (</a:t>
                      </a:r>
                      <a:r>
                        <a:rPr lang="en-GB" sz="1100" dirty="0" err="1"/>
                        <a:t>Ømm</a:t>
                      </a:r>
                      <a:r>
                        <a:rPr lang="en-GB" sz="11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Run number (if applicable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6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 to 11.5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 points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47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11.5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1e2 to 7e6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 points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02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74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39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3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49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859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B3618B7-6751-FA32-8939-C57B16BF8CE0}"/>
              </a:ext>
            </a:extLst>
          </p:cNvPr>
          <p:cNvSpPr txBox="1"/>
          <p:nvPr/>
        </p:nvSpPr>
        <p:spPr>
          <a:xfrm>
            <a:off x="573865" y="1236017"/>
            <a:ext cx="6829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GB" dirty="0"/>
              <a:t>e want to scan the energy and intensity of the beam, in order to benchmark simulations of the signals generated in the straws. </a:t>
            </a:r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A7831F1B-CEF5-804D-A9DD-5AD54CB658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Straws in T10, Robert Larsen</a:t>
            </a:r>
          </a:p>
        </p:txBody>
      </p:sp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C8FD0F74-965F-E752-4DE4-CD86D47365E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145705"/>
            <a:ext cx="8226425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Tables</a:t>
            </a:r>
          </a:p>
          <a:p>
            <a:pPr lvl="1"/>
            <a:r>
              <a:rPr lang="en-GB" sz="1600" dirty="0"/>
              <a:t>Fix table </a:t>
            </a:r>
            <a:r>
              <a:rPr lang="en-GB" sz="1600" i="1" dirty="0"/>
              <a:t>: YES, One</a:t>
            </a:r>
          </a:p>
          <a:p>
            <a:pPr lvl="1"/>
            <a:r>
              <a:rPr lang="en-GB" sz="1600" dirty="0"/>
              <a:t>Moving table </a:t>
            </a:r>
            <a:r>
              <a:rPr lang="en-GB" sz="1600" i="1" dirty="0"/>
              <a:t>: NO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Purpose for the moving table</a:t>
            </a:r>
            <a:r>
              <a:rPr lang="en-GB" sz="1600" i="1" dirty="0">
                <a:solidFill>
                  <a:schemeClr val="tx1"/>
                </a:solidFill>
              </a:rPr>
              <a:t>: None</a:t>
            </a:r>
          </a:p>
          <a:p>
            <a:pPr lvl="1"/>
            <a:r>
              <a:rPr lang="en-GB" sz="1600" i="1" dirty="0">
                <a:solidFill>
                  <a:schemeClr val="tx1"/>
                </a:solidFill>
              </a:rPr>
              <a:t>Size (0.1 m  x 0.1 m) weight: 1kg</a:t>
            </a:r>
          </a:p>
          <a:p>
            <a:r>
              <a:rPr lang="en-GB" sz="2000" dirty="0"/>
              <a:t>GAS : </a:t>
            </a:r>
            <a:r>
              <a:rPr lang="en-GB" sz="2000" i="1" dirty="0"/>
              <a:t>YES (</a:t>
            </a:r>
            <a:r>
              <a:rPr lang="en-GB" sz="2000" i="1" dirty="0" err="1"/>
              <a:t>Ar</a:t>
            </a:r>
            <a:r>
              <a:rPr lang="en-GB" sz="2000" i="1" dirty="0"/>
              <a:t>/CO2 50/50, we are in contact with gas team)</a:t>
            </a:r>
          </a:p>
          <a:p>
            <a:r>
              <a:rPr lang="en-GB" sz="2000" i="1" dirty="0"/>
              <a:t>High Voltage : YES (Operated with between 1650V and 1900V)</a:t>
            </a:r>
          </a:p>
          <a:p>
            <a:r>
              <a:rPr lang="en-GB" sz="2000" dirty="0"/>
              <a:t>Instrumentation :</a:t>
            </a:r>
          </a:p>
          <a:p>
            <a:pPr lvl="1"/>
            <a:r>
              <a:rPr lang="en-GB" sz="1600" dirty="0"/>
              <a:t>Wire Chamber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/>
              <a:t>Cherenkov signal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Scintillator signal : </a:t>
            </a:r>
            <a:r>
              <a:rPr lang="en-GB" sz="1600" i="1" dirty="0">
                <a:solidFill>
                  <a:schemeClr val="tx1"/>
                </a:solidFill>
              </a:rPr>
              <a:t>NO</a:t>
            </a:r>
          </a:p>
          <a:p>
            <a:r>
              <a:rPr lang="en-GB" sz="2000" dirty="0">
                <a:solidFill>
                  <a:schemeClr val="tx1"/>
                </a:solidFill>
              </a:rPr>
              <a:t>Infrastructure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Electronics rack in zone : </a:t>
            </a:r>
            <a:r>
              <a:rPr lang="en-GB" sz="1600" i="1" dirty="0">
                <a:solidFill>
                  <a:schemeClr val="tx1"/>
                </a:solidFill>
              </a:rPr>
              <a:t>NO 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Any other : </a:t>
            </a:r>
            <a:r>
              <a:rPr lang="en-GB" sz="1600" i="1" dirty="0">
                <a:solidFill>
                  <a:schemeClr val="tx1"/>
                </a:solidFill>
              </a:rPr>
              <a:t>All electronics will be placed in barracks</a:t>
            </a:r>
          </a:p>
          <a:p>
            <a:pPr lvl="1"/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B9981087-9519-414D-91D1-A75AAC548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Straws in T10, Robert Larsen</a:t>
            </a:r>
          </a:p>
        </p:txBody>
      </p:sp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4259-1805-BB2B-D7E3-62E53861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during the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2C3A6-0066-97DF-B82A-BC5402F3EE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D7889-EF25-D6AF-ECB0-FA80970A8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633F4A-AF8B-6928-C6D3-6CEBEB48648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246188"/>
            <a:ext cx="8226425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 :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Robert Garbrecht Larsen+ robert.garbrecht.Larsen@cern.ch + 60034</a:t>
            </a:r>
            <a:endParaRPr lang="en-GB" i="1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Inaki Ortega Ruiz+ inaki.ortega@cern.ch + 63501</a:t>
            </a: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CA0D46B4-60BD-6E4E-4507-DC40A1A253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Straws in T10, Robert Larsen</a:t>
            </a:r>
          </a:p>
        </p:txBody>
      </p:sp>
    </p:spTree>
    <p:extLst>
      <p:ext uri="{BB962C8B-B14F-4D97-AF65-F5344CB8AC3E}">
        <p14:creationId xmlns:p14="http://schemas.microsoft.com/office/powerpoint/2010/main" val="29933219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6182</TotalTime>
  <Words>289</Words>
  <Application>Microsoft Office PowerPoint</Application>
  <PresentationFormat>On-screen Show (4:3)</PresentationFormat>
  <Paragraphs>70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MS PGothic</vt:lpstr>
      <vt:lpstr>Arial</vt:lpstr>
      <vt:lpstr>Calibri</vt:lpstr>
      <vt:lpstr>Corbel</vt:lpstr>
      <vt:lpstr>CERN_ENdept_Presentation_ArialFont copy</vt:lpstr>
      <vt:lpstr>Straw test in T10</vt:lpstr>
      <vt:lpstr>Schematic of the installation</vt:lpstr>
      <vt:lpstr>Beam Condition</vt:lpstr>
      <vt:lpstr>Services needed</vt:lpstr>
      <vt:lpstr>Contact during the run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Robert Garbrecht Larsen</cp:lastModifiedBy>
  <cp:revision>110</cp:revision>
  <dcterms:created xsi:type="dcterms:W3CDTF">2021-01-26T09:56:08Z</dcterms:created>
  <dcterms:modified xsi:type="dcterms:W3CDTF">2025-03-10T12:37:29Z</dcterms:modified>
</cp:coreProperties>
</file>