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24" r:id="rId2"/>
    <p:sldId id="2926" r:id="rId3"/>
    <p:sldId id="2000" r:id="rId4"/>
    <p:sldId id="2001" r:id="rId5"/>
    <p:sldId id="2927" r:id="rId6"/>
    <p:sldId id="2925" r:id="rId7"/>
    <p:sldId id="2929" r:id="rId8"/>
    <p:sldId id="2930" r:id="rId9"/>
    <p:sldId id="2933" r:id="rId10"/>
    <p:sldId id="2931" r:id="rId11"/>
    <p:sldId id="2932" r:id="rId12"/>
    <p:sldId id="2936" r:id="rId13"/>
    <p:sldId id="2935" r:id="rId14"/>
    <p:sldId id="2007" r:id="rId15"/>
    <p:sldId id="292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2F2F2F"/>
    <a:srgbClr val="73FDD6"/>
    <a:srgbClr val="FF9300"/>
    <a:srgbClr val="FF2600"/>
    <a:srgbClr val="76D6FF"/>
    <a:srgbClr val="303030"/>
    <a:srgbClr val="945200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577"/>
    <p:restoredTop sz="94686"/>
  </p:normalViewPr>
  <p:slideViewPr>
    <p:cSldViewPr snapToGrid="0" snapToObjects="1">
      <p:cViewPr varScale="1">
        <p:scale>
          <a:sx n="60" d="100"/>
          <a:sy n="60" d="100"/>
        </p:scale>
        <p:origin x="11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9947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7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16736"/>
            <a:ext cx="11376024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16152"/>
            <a:ext cx="11376024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1866" y="63573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711" r:id="rId22"/>
    <p:sldLayoutId id="2147483712" r:id="rId2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769AB-39D6-1142-A961-E6D7DD2154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dirty="0"/>
              <a:t>Return on experience: </a:t>
            </a:r>
            <a:br>
              <a:rPr lang="en-GB" sz="4800" dirty="0"/>
            </a:br>
            <a:r>
              <a:rPr lang="en-GB" sz="4800" dirty="0"/>
              <a:t>chair's perspective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5D19BE-9D4C-F975-B8DB-D95ED4DAE373}"/>
              </a:ext>
            </a:extLst>
          </p:cNvPr>
          <p:cNvSpPr txBox="1"/>
          <p:nvPr/>
        </p:nvSpPr>
        <p:spPr>
          <a:xfrm>
            <a:off x="407987" y="4980879"/>
            <a:ext cx="7924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>
              <a:solidFill>
                <a:schemeClr val="bg1"/>
              </a:solidFill>
            </a:endParaRPr>
          </a:p>
          <a:p>
            <a:pPr algn="l"/>
            <a:r>
              <a:rPr lang="en-GB" dirty="0">
                <a:solidFill>
                  <a:schemeClr val="bg1"/>
                </a:solidFill>
              </a:rPr>
              <a:t>Hector Garcia Gavela</a:t>
            </a:r>
          </a:p>
          <a:p>
            <a:pPr algn="l"/>
            <a:endParaRPr lang="en-GB" dirty="0">
              <a:solidFill>
                <a:schemeClr val="bg1"/>
              </a:solidFill>
            </a:endParaRPr>
          </a:p>
          <a:p>
            <a:pPr algn="l"/>
            <a:r>
              <a:rPr lang="en-GB" dirty="0">
                <a:solidFill>
                  <a:schemeClr val="bg1"/>
                </a:solidFill>
              </a:rPr>
              <a:t>26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2772148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1CAB1F-79A2-B0D9-D924-EECB639D9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E8B3F0-772E-B69C-AA54-470992BEF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Espace réservé du contenu 5">
            <a:extLst>
              <a:ext uri="{FF2B5EF4-FFF2-40B4-BE49-F238E27FC236}">
                <a16:creationId xmlns:a16="http://schemas.microsoft.com/office/drawing/2014/main" id="{C7C6415C-E8EE-9177-8B59-187A48256550}"/>
              </a:ext>
            </a:extLst>
          </p:cNvPr>
          <p:cNvSpPr txBox="1">
            <a:spLocks/>
          </p:cNvSpPr>
          <p:nvPr/>
        </p:nvSpPr>
        <p:spPr>
          <a:xfrm>
            <a:off x="317204" y="1214437"/>
            <a:ext cx="11557591" cy="53244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fr-FR" sz="2800" i="1" dirty="0" err="1">
                <a:solidFill>
                  <a:srgbClr val="FF6600"/>
                </a:solidFill>
              </a:rPr>
              <a:t>Verification</a:t>
            </a:r>
            <a:r>
              <a:rPr lang="fr-FR" sz="2800" i="1" dirty="0">
                <a:solidFill>
                  <a:srgbClr val="FF6600"/>
                </a:solidFill>
              </a:rPr>
              <a:t> (aka SC)</a:t>
            </a:r>
            <a:r>
              <a:rPr lang="fr-FR" sz="2800" dirty="0"/>
              <a:t>: </a:t>
            </a:r>
            <a:r>
              <a:rPr lang="fr-FR" sz="2800" dirty="0" err="1"/>
              <a:t>until</a:t>
            </a:r>
            <a:r>
              <a:rPr lang="fr-FR" sz="2800" dirty="0"/>
              <a:t> the </a:t>
            </a:r>
            <a:r>
              <a:rPr lang="fr-FR" sz="2800" dirty="0" err="1"/>
              <a:t>Spec</a:t>
            </a:r>
            <a:r>
              <a:rPr lang="fr-FR" sz="2800" dirty="0"/>
              <a:t> Committee meeting, </a:t>
            </a:r>
            <a:r>
              <a:rPr lang="fr-FR" sz="2800" dirty="0" err="1"/>
              <a:t>where</a:t>
            </a:r>
            <a:r>
              <a:rPr lang="fr-FR" sz="2800" dirty="0"/>
              <a:t> </a:t>
            </a:r>
            <a:r>
              <a:rPr lang="fr-FR" sz="2800" dirty="0" err="1"/>
              <a:t>both</a:t>
            </a:r>
            <a:r>
              <a:rPr lang="fr-FR" sz="2800" dirty="0"/>
              <a:t> content and </a:t>
            </a:r>
            <a:r>
              <a:rPr lang="fr-FR" sz="2800" dirty="0" err="1"/>
              <a:t>form</a:t>
            </a:r>
            <a:r>
              <a:rPr lang="fr-FR" sz="2800" dirty="0"/>
              <a:t> are </a:t>
            </a:r>
            <a:r>
              <a:rPr lang="fr-FR" sz="2800" dirty="0" err="1"/>
              <a:t>discussed</a:t>
            </a:r>
            <a:r>
              <a:rPr lang="fr-FR" sz="2800" dirty="0"/>
              <a:t> and </a:t>
            </a:r>
            <a:r>
              <a:rPr lang="fr-FR" sz="2800" dirty="0" err="1"/>
              <a:t>agreed</a:t>
            </a:r>
            <a:r>
              <a:rPr lang="fr-FR" sz="2800" dirty="0"/>
              <a:t> </a:t>
            </a:r>
            <a:r>
              <a:rPr lang="fr-FR" sz="2800" dirty="0" err="1"/>
              <a:t>upon</a:t>
            </a:r>
            <a:r>
              <a:rPr lang="fr-FR" sz="2800" dirty="0"/>
              <a:t> by all stakeholders</a:t>
            </a:r>
          </a:p>
          <a:p>
            <a:pPr lvl="2" algn="just"/>
            <a:endParaRPr lang="fr-FR" sz="2700" dirty="0"/>
          </a:p>
          <a:p>
            <a:pPr lvl="2" algn="just"/>
            <a:endParaRPr lang="fr-FR" sz="2700" dirty="0"/>
          </a:p>
          <a:p>
            <a:pPr lvl="2" algn="just"/>
            <a:endParaRPr lang="fr-FR" sz="2000" dirty="0"/>
          </a:p>
          <a:p>
            <a:pPr marL="0" lvl="1" indent="0" algn="just">
              <a:buNone/>
            </a:pPr>
            <a:endParaRPr lang="fr-FR" sz="2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490310B-29D7-1186-0015-E25B5B9F1774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SC Phases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F95292-3628-BB74-B892-BA9B24D20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08" y="2564184"/>
            <a:ext cx="5607338" cy="34101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E56B2D-7E81-A7B6-9F17-19549794FB62}"/>
              </a:ext>
            </a:extLst>
          </p:cNvPr>
          <p:cNvSpPr txBox="1"/>
          <p:nvPr/>
        </p:nvSpPr>
        <p:spPr>
          <a:xfrm>
            <a:off x="6031149" y="2745753"/>
            <a:ext cx="5971825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fr-CH" dirty="0"/>
              <a:t>In </a:t>
            </a:r>
            <a:r>
              <a:rPr lang="fr-CH" dirty="0" err="1"/>
              <a:t>many</a:t>
            </a:r>
            <a:r>
              <a:rPr lang="fr-CH" dirty="0"/>
              <a:t> cases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a </a:t>
            </a:r>
            <a:r>
              <a:rPr lang="fr-CH" dirty="0">
                <a:solidFill>
                  <a:srgbClr val="FF0000"/>
                </a:solidFill>
              </a:rPr>
              <a:t>source of </a:t>
            </a:r>
            <a:r>
              <a:rPr lang="en-GB" dirty="0">
                <a:solidFill>
                  <a:srgbClr val="FF0000"/>
                </a:solidFill>
              </a:rPr>
              <a:t>misunderstandings</a:t>
            </a:r>
          </a:p>
          <a:p>
            <a:pPr marL="742950" lvl="1" indent="-285750" algn="just">
              <a:buFontTx/>
              <a:buChar char="-"/>
            </a:pPr>
            <a:r>
              <a:rPr lang="en-GB" dirty="0"/>
              <a:t>The document (</a:t>
            </a:r>
            <a:r>
              <a:rPr lang="en-GB" dirty="0">
                <a:solidFill>
                  <a:srgbClr val="FF0000"/>
                </a:solidFill>
              </a:rPr>
              <a:t>QQ</a:t>
            </a:r>
            <a:r>
              <a:rPr lang="en-GB" dirty="0"/>
              <a:t>) is based </a:t>
            </a:r>
            <a:r>
              <a:rPr lang="en-GB" dirty="0">
                <a:solidFill>
                  <a:srgbClr val="FF0000"/>
                </a:solidFill>
              </a:rPr>
              <a:t>on the content of the table </a:t>
            </a:r>
            <a:r>
              <a:rPr lang="en-GB" dirty="0"/>
              <a:t>so perhaps a </a:t>
            </a:r>
            <a:r>
              <a:rPr lang="en-GB" dirty="0">
                <a:solidFill>
                  <a:srgbClr val="FF0000"/>
                </a:solidFill>
              </a:rPr>
              <a:t>clear guideline in the template could help to clarify some basics</a:t>
            </a:r>
            <a:r>
              <a:rPr lang="en-GB" dirty="0"/>
              <a:t> </a:t>
            </a:r>
          </a:p>
          <a:p>
            <a:pPr marL="742950" lvl="1" indent="-285750" algn="just">
              <a:buFontTx/>
              <a:buChar char="-"/>
            </a:pPr>
            <a:r>
              <a:rPr lang="fr-CH" dirty="0" err="1"/>
              <a:t>Likewise</a:t>
            </a:r>
            <a:r>
              <a:rPr lang="fr-CH" dirty="0"/>
              <a:t> to </a:t>
            </a:r>
            <a:r>
              <a:rPr lang="fr-CH" dirty="0" err="1"/>
              <a:t>include</a:t>
            </a:r>
            <a:r>
              <a:rPr lang="fr-CH" dirty="0"/>
              <a:t> as an option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even</a:t>
            </a:r>
            <a:r>
              <a:rPr lang="fr-CH" dirty="0"/>
              <a:t> for </a:t>
            </a:r>
            <a:r>
              <a:rPr lang="fr-CH" dirty="0" err="1"/>
              <a:t>subcontracted</a:t>
            </a:r>
            <a:r>
              <a:rPr lang="fr-CH" dirty="0"/>
              <a:t> </a:t>
            </a:r>
            <a:r>
              <a:rPr lang="fr-CH" dirty="0" err="1"/>
              <a:t>activities</a:t>
            </a:r>
            <a:r>
              <a:rPr lang="fr-CH" dirty="0"/>
              <a:t>, the </a:t>
            </a:r>
            <a:r>
              <a:rPr lang="fr-CH" dirty="0" err="1"/>
              <a:t>Firm</a:t>
            </a:r>
            <a:r>
              <a:rPr lang="fr-CH" dirty="0"/>
              <a:t>/Lead </a:t>
            </a:r>
            <a:r>
              <a:rPr lang="fr-CH" dirty="0" err="1"/>
              <a:t>Firm</a:t>
            </a:r>
            <a:r>
              <a:rPr lang="fr-CH" dirty="0"/>
              <a:t> </a:t>
            </a:r>
            <a:r>
              <a:rPr lang="fr-CH" dirty="0" err="1"/>
              <a:t>GoF</a:t>
            </a:r>
            <a:r>
              <a:rPr lang="fr-CH" dirty="0"/>
              <a:t>/</a:t>
            </a:r>
            <a:r>
              <a:rPr lang="fr-CH" dirty="0" err="1"/>
              <a:t>GoF</a:t>
            </a:r>
            <a:r>
              <a:rPr lang="fr-CH" dirty="0"/>
              <a:t> </a:t>
            </a:r>
            <a:r>
              <a:rPr lang="fr-CH" dirty="0" err="1"/>
              <a:t>collectivelly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have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knowledge</a:t>
            </a:r>
            <a:r>
              <a:rPr lang="fr-CH" dirty="0"/>
              <a:t> about the </a:t>
            </a:r>
            <a:r>
              <a:rPr lang="fr-CH" dirty="0" err="1"/>
              <a:t>activity</a:t>
            </a:r>
            <a:r>
              <a:rPr lang="fr-CH" dirty="0"/>
              <a:t> or to follow the </a:t>
            </a:r>
            <a:r>
              <a:rPr lang="fr-CH" dirty="0" err="1"/>
              <a:t>activity</a:t>
            </a:r>
            <a:r>
              <a:rPr lang="fr-CH" dirty="0"/>
              <a:t> if </a:t>
            </a:r>
            <a:r>
              <a:rPr lang="fr-CH" dirty="0" err="1"/>
              <a:t>done</a:t>
            </a:r>
            <a:r>
              <a:rPr lang="fr-CH" dirty="0"/>
              <a:t> by a </a:t>
            </a:r>
            <a:r>
              <a:rPr lang="fr-CH" dirty="0" err="1"/>
              <a:t>subcontractor</a:t>
            </a:r>
            <a:endParaRPr lang="fr-CH" dirty="0"/>
          </a:p>
          <a:p>
            <a:pPr marL="742950" lvl="1" indent="-285750" algn="just">
              <a:buFontTx/>
              <a:buChar char="-"/>
            </a:pPr>
            <a:r>
              <a:rPr lang="fr-CH" dirty="0"/>
              <a:t>Make </a:t>
            </a:r>
            <a:r>
              <a:rPr lang="fr-CH" dirty="0" err="1"/>
              <a:t>clear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the </a:t>
            </a:r>
            <a:r>
              <a:rPr lang="fr-CH" dirty="0" err="1">
                <a:solidFill>
                  <a:srgbClr val="FF0000"/>
                </a:solidFill>
              </a:rPr>
              <a:t>Companies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cannot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modify</a:t>
            </a:r>
            <a:r>
              <a:rPr lang="fr-CH" dirty="0">
                <a:solidFill>
                  <a:srgbClr val="FF0000"/>
                </a:solidFill>
              </a:rPr>
              <a:t> the table</a:t>
            </a:r>
          </a:p>
        </p:txBody>
      </p:sp>
    </p:spTree>
    <p:extLst>
      <p:ext uri="{BB962C8B-B14F-4D97-AF65-F5344CB8AC3E}">
        <p14:creationId xmlns:p14="http://schemas.microsoft.com/office/powerpoint/2010/main" val="2210083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E3DE4-3D9B-A758-DA62-934516C15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A1DF3D-E20C-D66E-8A63-C51A06B65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Espace réservé du contenu 5">
            <a:extLst>
              <a:ext uri="{FF2B5EF4-FFF2-40B4-BE49-F238E27FC236}">
                <a16:creationId xmlns:a16="http://schemas.microsoft.com/office/drawing/2014/main" id="{8F4BBA55-B26B-349B-89CE-6F16CC4812D3}"/>
              </a:ext>
            </a:extLst>
          </p:cNvPr>
          <p:cNvSpPr txBox="1">
            <a:spLocks/>
          </p:cNvSpPr>
          <p:nvPr/>
        </p:nvSpPr>
        <p:spPr>
          <a:xfrm>
            <a:off x="317204" y="1217465"/>
            <a:ext cx="11557591" cy="564053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fr-FR" sz="2800" i="1" dirty="0" err="1">
                <a:solidFill>
                  <a:srgbClr val="FF6600"/>
                </a:solidFill>
              </a:rPr>
              <a:t>Verification</a:t>
            </a:r>
            <a:r>
              <a:rPr lang="fr-FR" sz="2800" i="1" dirty="0">
                <a:solidFill>
                  <a:srgbClr val="FF6600"/>
                </a:solidFill>
              </a:rPr>
              <a:t> (aka SC)</a:t>
            </a:r>
            <a:r>
              <a:rPr lang="fr-FR" sz="2800" dirty="0"/>
              <a:t>: </a:t>
            </a:r>
            <a:r>
              <a:rPr lang="fr-FR" sz="2800" dirty="0" err="1"/>
              <a:t>until</a:t>
            </a:r>
            <a:r>
              <a:rPr lang="fr-FR" sz="2800" dirty="0"/>
              <a:t> the </a:t>
            </a:r>
            <a:r>
              <a:rPr lang="fr-FR" sz="2800" dirty="0" err="1"/>
              <a:t>Spec</a:t>
            </a:r>
            <a:r>
              <a:rPr lang="fr-FR" sz="2800" dirty="0"/>
              <a:t> Committee meeting, </a:t>
            </a:r>
            <a:r>
              <a:rPr lang="fr-FR" sz="2800" dirty="0" err="1"/>
              <a:t>where</a:t>
            </a:r>
            <a:r>
              <a:rPr lang="fr-FR" sz="2800" dirty="0"/>
              <a:t> </a:t>
            </a:r>
            <a:r>
              <a:rPr lang="fr-FR" sz="2800" dirty="0" err="1"/>
              <a:t>both</a:t>
            </a:r>
            <a:r>
              <a:rPr lang="fr-FR" sz="2800" dirty="0"/>
              <a:t> content and </a:t>
            </a:r>
            <a:r>
              <a:rPr lang="fr-FR" sz="2800" dirty="0" err="1"/>
              <a:t>form</a:t>
            </a:r>
            <a:r>
              <a:rPr lang="fr-FR" sz="2800" dirty="0"/>
              <a:t> are </a:t>
            </a:r>
            <a:r>
              <a:rPr lang="fr-FR" sz="2800" dirty="0" err="1"/>
              <a:t>discussed</a:t>
            </a:r>
            <a:r>
              <a:rPr lang="fr-FR" sz="2800" dirty="0"/>
              <a:t> and </a:t>
            </a:r>
            <a:r>
              <a:rPr lang="fr-FR" sz="2800" dirty="0" err="1"/>
              <a:t>agreed</a:t>
            </a:r>
            <a:r>
              <a:rPr lang="fr-FR" sz="2800" dirty="0"/>
              <a:t> </a:t>
            </a:r>
            <a:r>
              <a:rPr lang="fr-FR" sz="2800" dirty="0" err="1"/>
              <a:t>upon</a:t>
            </a:r>
            <a:r>
              <a:rPr lang="fr-FR" sz="2800" dirty="0"/>
              <a:t> by all stakeholders</a:t>
            </a:r>
          </a:p>
          <a:p>
            <a:pPr lvl="1" algn="just"/>
            <a:r>
              <a:rPr lang="fr-FR" sz="2800" dirty="0"/>
              <a:t>For </a:t>
            </a:r>
            <a:r>
              <a:rPr lang="fr-FR" sz="2800" dirty="0" err="1"/>
              <a:t>ITs</a:t>
            </a:r>
            <a:r>
              <a:rPr lang="fr-FR" sz="2800" dirty="0"/>
              <a:t>:</a:t>
            </a:r>
          </a:p>
          <a:p>
            <a:pPr lvl="2" algn="just"/>
            <a:r>
              <a:rPr lang="fr-FR" sz="2400" dirty="0"/>
              <a:t>The SC </a:t>
            </a:r>
            <a:r>
              <a:rPr lang="fr-FR" sz="2400" dirty="0" err="1">
                <a:solidFill>
                  <a:srgbClr val="FF0000"/>
                </a:solidFill>
              </a:rPr>
              <a:t>should</a:t>
            </a:r>
            <a:r>
              <a:rPr lang="fr-FR" sz="2400" dirty="0">
                <a:solidFill>
                  <a:srgbClr val="FF0000"/>
                </a:solidFill>
              </a:rPr>
              <a:t> focus </a:t>
            </a:r>
            <a:r>
              <a:rPr lang="fr-FR" sz="2400" dirty="0"/>
              <a:t>on the </a:t>
            </a:r>
            <a:r>
              <a:rPr lang="fr-FR" sz="2400" dirty="0">
                <a:solidFill>
                  <a:srgbClr val="FF0000"/>
                </a:solidFill>
              </a:rPr>
              <a:t>content of the documents</a:t>
            </a:r>
            <a:r>
              <a:rPr lang="fr-FR" sz="2400" dirty="0"/>
              <a:t>. Are </a:t>
            </a:r>
            <a:r>
              <a:rPr lang="fr-FR" sz="2400" dirty="0" err="1"/>
              <a:t>they</a:t>
            </a:r>
            <a:r>
              <a:rPr lang="fr-FR" sz="2400" dirty="0"/>
              <a:t> </a:t>
            </a:r>
            <a:r>
              <a:rPr lang="fr-FR" sz="2400" dirty="0" err="1">
                <a:solidFill>
                  <a:srgbClr val="FF0000"/>
                </a:solidFill>
              </a:rPr>
              <a:t>clear</a:t>
            </a:r>
            <a:r>
              <a:rPr lang="fr-FR" sz="2400" dirty="0"/>
              <a:t> and </a:t>
            </a:r>
            <a:r>
              <a:rPr lang="fr-FR" sz="2400" dirty="0" err="1"/>
              <a:t>fully</a:t>
            </a:r>
            <a:r>
              <a:rPr lang="fr-FR" sz="2400" dirty="0"/>
              <a:t> </a:t>
            </a:r>
            <a:r>
              <a:rPr lang="fr-FR" sz="2400" dirty="0" err="1">
                <a:solidFill>
                  <a:srgbClr val="FF0000"/>
                </a:solidFill>
              </a:rPr>
              <a:t>understandable</a:t>
            </a:r>
            <a:r>
              <a:rPr lang="fr-FR" sz="2400" dirty="0"/>
              <a:t>? Are all </a:t>
            </a:r>
            <a:r>
              <a:rPr lang="fr-FR" sz="2400" dirty="0" err="1">
                <a:solidFill>
                  <a:srgbClr val="FF0000"/>
                </a:solidFill>
              </a:rPr>
              <a:t>requirements</a:t>
            </a:r>
            <a:r>
              <a:rPr lang="fr-FR" sz="2400" dirty="0"/>
              <a:t> </a:t>
            </a:r>
            <a:r>
              <a:rPr lang="fr-FR" sz="2400" dirty="0" err="1"/>
              <a:t>clearly</a:t>
            </a:r>
            <a:r>
              <a:rPr lang="fr-FR" sz="2400" dirty="0"/>
              <a:t> </a:t>
            </a:r>
            <a:r>
              <a:rPr lang="fr-FR" sz="2400" dirty="0" err="1">
                <a:solidFill>
                  <a:srgbClr val="FF0000"/>
                </a:solidFill>
              </a:rPr>
              <a:t>specified</a:t>
            </a:r>
            <a:r>
              <a:rPr lang="fr-FR" sz="2400" dirty="0"/>
              <a:t>, </a:t>
            </a:r>
            <a:r>
              <a:rPr lang="fr-FR" sz="2400" dirty="0" err="1">
                <a:solidFill>
                  <a:srgbClr val="FF0000"/>
                </a:solidFill>
              </a:rPr>
              <a:t>measurable</a:t>
            </a:r>
            <a:r>
              <a:rPr lang="fr-FR" sz="2400" dirty="0"/>
              <a:t> and </a:t>
            </a:r>
            <a:r>
              <a:rPr lang="fr-FR" sz="2400" dirty="0" err="1">
                <a:solidFill>
                  <a:srgbClr val="FF0000"/>
                </a:solidFill>
              </a:rPr>
              <a:t>realistic</a:t>
            </a:r>
            <a:r>
              <a:rPr lang="fr-FR" sz="2400" dirty="0"/>
              <a:t>? Is </a:t>
            </a:r>
            <a:r>
              <a:rPr lang="fr-FR" sz="2400" dirty="0" err="1"/>
              <a:t>it</a:t>
            </a:r>
            <a:r>
              <a:rPr lang="fr-FR" sz="2400" dirty="0"/>
              <a:t> the </a:t>
            </a:r>
            <a:r>
              <a:rPr lang="fr-FR" sz="2400" dirty="0" err="1">
                <a:solidFill>
                  <a:srgbClr val="FF0000"/>
                </a:solidFill>
              </a:rPr>
              <a:t>foreseen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strategy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/>
              <a:t>fully</a:t>
            </a:r>
            <a:r>
              <a:rPr lang="fr-FR" sz="2400" dirty="0"/>
              <a:t> </a:t>
            </a:r>
            <a:r>
              <a:rPr lang="fr-FR" sz="2400" dirty="0" err="1"/>
              <a:t>reflected</a:t>
            </a:r>
            <a:r>
              <a:rPr lang="fr-FR" sz="2400" dirty="0"/>
              <a:t> in the </a:t>
            </a:r>
            <a:r>
              <a:rPr lang="fr-FR" sz="2400" dirty="0">
                <a:solidFill>
                  <a:srgbClr val="FF0000"/>
                </a:solidFill>
              </a:rPr>
              <a:t>documents</a:t>
            </a:r>
            <a:r>
              <a:rPr lang="fr-FR" sz="2400" dirty="0"/>
              <a:t>? Is </a:t>
            </a:r>
            <a:r>
              <a:rPr lang="fr-FR" sz="2400" dirty="0" err="1"/>
              <a:t>it</a:t>
            </a:r>
            <a:r>
              <a:rPr lang="fr-FR" sz="2400" dirty="0"/>
              <a:t> the </a:t>
            </a:r>
            <a:r>
              <a:rPr lang="fr-FR" sz="2400" dirty="0" err="1">
                <a:solidFill>
                  <a:srgbClr val="FF0000"/>
                </a:solidFill>
              </a:rPr>
              <a:t>delivery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schedule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realistic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/>
              <a:t>and </a:t>
            </a:r>
            <a:r>
              <a:rPr lang="fr-FR" sz="2400" dirty="0">
                <a:solidFill>
                  <a:srgbClr val="FF0000"/>
                </a:solidFill>
              </a:rPr>
              <a:t>compatible with the </a:t>
            </a:r>
            <a:r>
              <a:rPr lang="fr-FR" sz="2400" dirty="0" err="1">
                <a:solidFill>
                  <a:srgbClr val="FF0000"/>
                </a:solidFill>
              </a:rPr>
              <a:t>needs</a:t>
            </a:r>
            <a:r>
              <a:rPr lang="fr-FR" sz="2400" dirty="0"/>
              <a:t>? Is </a:t>
            </a:r>
            <a:r>
              <a:rPr lang="fr-FR" sz="2400" dirty="0" err="1"/>
              <a:t>there</a:t>
            </a:r>
            <a:r>
              <a:rPr lang="fr-FR" sz="2400" dirty="0"/>
              <a:t> </a:t>
            </a:r>
            <a:r>
              <a:rPr lang="fr-FR" sz="2400" dirty="0" err="1"/>
              <a:t>any</a:t>
            </a:r>
            <a:r>
              <a:rPr lang="fr-FR" sz="2400" dirty="0"/>
              <a:t> </a:t>
            </a:r>
            <a:r>
              <a:rPr lang="fr-FR" sz="2400" dirty="0" err="1">
                <a:solidFill>
                  <a:srgbClr val="FF0000"/>
                </a:solidFill>
              </a:rPr>
              <a:t>risky</a:t>
            </a:r>
            <a:r>
              <a:rPr lang="fr-FR" sz="2400" dirty="0">
                <a:solidFill>
                  <a:srgbClr val="FF0000"/>
                </a:solidFill>
              </a:rPr>
              <a:t> point to be </a:t>
            </a:r>
            <a:r>
              <a:rPr lang="fr-FR" sz="2400" dirty="0" err="1">
                <a:solidFill>
                  <a:srgbClr val="FF0000"/>
                </a:solidFill>
              </a:rPr>
              <a:t>clarified</a:t>
            </a:r>
            <a:r>
              <a:rPr lang="fr-FR" sz="2400" dirty="0"/>
              <a:t>? </a:t>
            </a:r>
            <a:r>
              <a:rPr lang="fr-FR" sz="2400" dirty="0" err="1"/>
              <a:t>Based</a:t>
            </a:r>
            <a:r>
              <a:rPr lang="fr-FR" sz="2400" dirty="0"/>
              <a:t> on the information </a:t>
            </a:r>
            <a:r>
              <a:rPr lang="fr-FR" sz="2400" dirty="0" err="1"/>
              <a:t>provided</a:t>
            </a:r>
            <a:r>
              <a:rPr lang="fr-FR" sz="2400" dirty="0"/>
              <a:t>, </a:t>
            </a:r>
            <a:r>
              <a:rPr lang="fr-FR" sz="2400" dirty="0" err="1">
                <a:solidFill>
                  <a:srgbClr val="FF0000"/>
                </a:solidFill>
              </a:rPr>
              <a:t>think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ahead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/>
              <a:t>of </a:t>
            </a:r>
            <a:r>
              <a:rPr lang="fr-FR" sz="2400" dirty="0" err="1"/>
              <a:t>what</a:t>
            </a:r>
            <a:r>
              <a:rPr lang="fr-FR" sz="2400" dirty="0"/>
              <a:t> </a:t>
            </a:r>
            <a:r>
              <a:rPr lang="fr-FR" sz="2400" dirty="0" err="1">
                <a:solidFill>
                  <a:srgbClr val="FF0000"/>
                </a:solidFill>
              </a:rPr>
              <a:t>could</a:t>
            </a:r>
            <a:r>
              <a:rPr lang="fr-FR" sz="2400" dirty="0">
                <a:solidFill>
                  <a:srgbClr val="FF0000"/>
                </a:solidFill>
              </a:rPr>
              <a:t> go </a:t>
            </a:r>
            <a:r>
              <a:rPr lang="fr-FR" sz="2400" dirty="0" err="1">
                <a:solidFill>
                  <a:srgbClr val="FF0000"/>
                </a:solidFill>
              </a:rPr>
              <a:t>wrong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later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/>
              <a:t>at the </a:t>
            </a:r>
            <a:r>
              <a:rPr lang="fr-FR" sz="2400" dirty="0" err="1">
                <a:solidFill>
                  <a:srgbClr val="FF0000"/>
                </a:solidFill>
              </a:rPr>
              <a:t>Contract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execution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/>
              <a:t>trying</a:t>
            </a:r>
            <a:r>
              <a:rPr lang="fr-FR" sz="2400" dirty="0"/>
              <a:t> to </a:t>
            </a:r>
            <a:r>
              <a:rPr lang="fr-FR" sz="2400" dirty="0" err="1"/>
              <a:t>anticipate</a:t>
            </a:r>
            <a:r>
              <a:rPr lang="fr-FR" sz="2400" dirty="0"/>
              <a:t> </a:t>
            </a:r>
            <a:r>
              <a:rPr lang="fr-FR" sz="2400" dirty="0" err="1"/>
              <a:t>those</a:t>
            </a:r>
            <a:r>
              <a:rPr lang="fr-FR" sz="2400" dirty="0"/>
              <a:t> issues.</a:t>
            </a:r>
            <a:endParaRPr lang="fr-FR" sz="2400" dirty="0">
              <a:solidFill>
                <a:srgbClr val="FF0000"/>
              </a:solidFill>
            </a:endParaRPr>
          </a:p>
          <a:p>
            <a:pPr lvl="2" algn="just"/>
            <a:r>
              <a:rPr lang="fr-FR" sz="2400" dirty="0"/>
              <a:t>How the </a:t>
            </a:r>
            <a:r>
              <a:rPr lang="fr-FR" sz="2400" dirty="0">
                <a:solidFill>
                  <a:srgbClr val="FF0000"/>
                </a:solidFill>
              </a:rPr>
              <a:t>validation </a:t>
            </a:r>
            <a:r>
              <a:rPr lang="fr-FR" sz="2400" dirty="0" err="1">
                <a:solidFill>
                  <a:srgbClr val="FF0000"/>
                </a:solidFill>
              </a:rPr>
              <a:t>is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done</a:t>
            </a:r>
            <a:r>
              <a:rPr lang="fr-FR" sz="2400" dirty="0"/>
              <a:t>, </a:t>
            </a:r>
            <a:r>
              <a:rPr lang="fr-FR" sz="2400" dirty="0">
                <a:solidFill>
                  <a:srgbClr val="FF0000"/>
                </a:solidFill>
              </a:rPr>
              <a:t>by </a:t>
            </a:r>
            <a:r>
              <a:rPr lang="fr-FR" sz="2400" dirty="0" err="1">
                <a:solidFill>
                  <a:srgbClr val="FF0000"/>
                </a:solidFill>
              </a:rPr>
              <a:t>whom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/>
              <a:t>and at </a:t>
            </a:r>
            <a:r>
              <a:rPr lang="fr-FR" sz="2400" dirty="0" err="1">
                <a:solidFill>
                  <a:srgbClr val="FF0000"/>
                </a:solidFill>
              </a:rPr>
              <a:t>which</a:t>
            </a:r>
            <a:r>
              <a:rPr lang="fr-FR" sz="2400" dirty="0">
                <a:solidFill>
                  <a:srgbClr val="FF0000"/>
                </a:solidFill>
              </a:rPr>
              <a:t> stage (</a:t>
            </a:r>
            <a:r>
              <a:rPr lang="fr-FR" sz="2400" dirty="0" err="1">
                <a:solidFill>
                  <a:srgbClr val="FF0000"/>
                </a:solidFill>
              </a:rPr>
              <a:t>this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usually</a:t>
            </a:r>
            <a:r>
              <a:rPr lang="fr-FR" sz="2400" dirty="0">
                <a:solidFill>
                  <a:srgbClr val="FF0000"/>
                </a:solidFill>
              </a:rPr>
              <a:t> triggers </a:t>
            </a:r>
            <a:r>
              <a:rPr lang="fr-FR" sz="2400" dirty="0" err="1">
                <a:solidFill>
                  <a:srgbClr val="FF0000"/>
                </a:solidFill>
              </a:rPr>
              <a:t>payments</a:t>
            </a:r>
            <a:r>
              <a:rPr lang="fr-FR" sz="2400" dirty="0">
                <a:solidFill>
                  <a:srgbClr val="FF0000"/>
                </a:solidFill>
              </a:rPr>
              <a:t>)</a:t>
            </a:r>
          </a:p>
          <a:p>
            <a:pPr lvl="2" algn="just"/>
            <a:r>
              <a:rPr lang="fr-FR" sz="2400" dirty="0"/>
              <a:t>SC are </a:t>
            </a:r>
            <a:r>
              <a:rPr lang="fr-FR" sz="2400" dirty="0" err="1"/>
              <a:t>also</a:t>
            </a:r>
            <a:r>
              <a:rPr lang="fr-FR" sz="2400" dirty="0"/>
              <a:t> </a:t>
            </a:r>
            <a:r>
              <a:rPr lang="fr-FR" sz="2400" dirty="0" err="1"/>
              <a:t>meant</a:t>
            </a:r>
            <a:r>
              <a:rPr lang="fr-FR" sz="2400" dirty="0"/>
              <a:t> for an </a:t>
            </a:r>
            <a:r>
              <a:rPr lang="fr-FR" sz="2400" dirty="0">
                <a:solidFill>
                  <a:srgbClr val="FF0000"/>
                </a:solidFill>
              </a:rPr>
              <a:t>open discussion</a:t>
            </a:r>
            <a:r>
              <a:rPr lang="fr-FR" sz="2400" dirty="0"/>
              <a:t> </a:t>
            </a:r>
            <a:r>
              <a:rPr lang="fr-FR" sz="2400" dirty="0" err="1"/>
              <a:t>among</a:t>
            </a:r>
            <a:r>
              <a:rPr lang="fr-FR" sz="2400" dirty="0"/>
              <a:t> all the </a:t>
            </a:r>
            <a:r>
              <a:rPr lang="fr-FR" sz="2400" dirty="0" err="1"/>
              <a:t>involved</a:t>
            </a:r>
            <a:r>
              <a:rPr lang="fr-FR" sz="2400" dirty="0"/>
              <a:t> parties, </a:t>
            </a:r>
            <a:r>
              <a:rPr lang="fr-FR" sz="2400" dirty="0" err="1"/>
              <a:t>try</a:t>
            </a:r>
            <a:r>
              <a:rPr lang="fr-FR" sz="2400" dirty="0"/>
              <a:t> to </a:t>
            </a:r>
            <a:r>
              <a:rPr lang="fr-FR" sz="2400" dirty="0" err="1"/>
              <a:t>foster</a:t>
            </a:r>
            <a:r>
              <a:rPr lang="fr-FR" sz="2400" dirty="0"/>
              <a:t> </a:t>
            </a:r>
            <a:r>
              <a:rPr lang="fr-FR" sz="2400" dirty="0" err="1"/>
              <a:t>such</a:t>
            </a:r>
            <a:r>
              <a:rPr lang="fr-FR" sz="2400" dirty="0"/>
              <a:t> discussion to make sure </a:t>
            </a:r>
            <a:r>
              <a:rPr lang="fr-FR" sz="2400" dirty="0" err="1"/>
              <a:t>everyone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aligned</a:t>
            </a:r>
            <a:endParaRPr lang="fr-FR" sz="2800" dirty="0"/>
          </a:p>
          <a:p>
            <a:pPr lvl="2" algn="just"/>
            <a:endParaRPr lang="fr-FR" sz="2700" dirty="0"/>
          </a:p>
          <a:p>
            <a:pPr lvl="2" algn="just"/>
            <a:endParaRPr lang="fr-FR" sz="2000" dirty="0"/>
          </a:p>
          <a:p>
            <a:pPr marL="0" lvl="1" indent="0" algn="just">
              <a:buNone/>
            </a:pPr>
            <a:endParaRPr lang="fr-FR" sz="2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D7F3C95-B5CC-8EA4-077F-8A647F98B86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SC Phases</a:t>
            </a:r>
          </a:p>
        </p:txBody>
      </p:sp>
    </p:spTree>
    <p:extLst>
      <p:ext uri="{BB962C8B-B14F-4D97-AF65-F5344CB8AC3E}">
        <p14:creationId xmlns:p14="http://schemas.microsoft.com/office/powerpoint/2010/main" val="154797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1D203-7831-3FB1-F9C3-69A1183C2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F0B2CC-A9BC-480F-2AEB-9A1E8FDB0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Espace réservé du contenu 5">
            <a:extLst>
              <a:ext uri="{FF2B5EF4-FFF2-40B4-BE49-F238E27FC236}">
                <a16:creationId xmlns:a16="http://schemas.microsoft.com/office/drawing/2014/main" id="{70434C1E-94AB-CDC6-7FD1-62D84C5BEB54}"/>
              </a:ext>
            </a:extLst>
          </p:cNvPr>
          <p:cNvSpPr txBox="1">
            <a:spLocks/>
          </p:cNvSpPr>
          <p:nvPr/>
        </p:nvSpPr>
        <p:spPr>
          <a:xfrm>
            <a:off x="317204" y="1217465"/>
            <a:ext cx="11557591" cy="564053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fr-FR" sz="2800" i="1" dirty="0" err="1">
                <a:solidFill>
                  <a:srgbClr val="FF6600"/>
                </a:solidFill>
              </a:rPr>
              <a:t>Verification</a:t>
            </a:r>
            <a:r>
              <a:rPr lang="fr-FR" sz="2800" i="1" dirty="0">
                <a:solidFill>
                  <a:srgbClr val="FF6600"/>
                </a:solidFill>
              </a:rPr>
              <a:t> (aka SC)</a:t>
            </a:r>
            <a:r>
              <a:rPr lang="fr-FR" sz="2800" dirty="0"/>
              <a:t>: </a:t>
            </a:r>
            <a:r>
              <a:rPr lang="fr-FR" sz="2800" dirty="0" err="1"/>
              <a:t>until</a:t>
            </a:r>
            <a:r>
              <a:rPr lang="fr-FR" sz="2800" dirty="0"/>
              <a:t> the </a:t>
            </a:r>
            <a:r>
              <a:rPr lang="fr-FR" sz="2800" dirty="0" err="1"/>
              <a:t>Spec</a:t>
            </a:r>
            <a:r>
              <a:rPr lang="fr-FR" sz="2800" dirty="0"/>
              <a:t> Committee meeting, </a:t>
            </a:r>
            <a:r>
              <a:rPr lang="fr-FR" sz="2800" dirty="0" err="1"/>
              <a:t>where</a:t>
            </a:r>
            <a:r>
              <a:rPr lang="fr-FR" sz="2800" dirty="0"/>
              <a:t> </a:t>
            </a:r>
            <a:r>
              <a:rPr lang="fr-FR" sz="2800" dirty="0" err="1"/>
              <a:t>both</a:t>
            </a:r>
            <a:r>
              <a:rPr lang="fr-FR" sz="2800" dirty="0"/>
              <a:t> content and </a:t>
            </a:r>
            <a:r>
              <a:rPr lang="fr-FR" sz="2800" dirty="0" err="1"/>
              <a:t>form</a:t>
            </a:r>
            <a:r>
              <a:rPr lang="fr-FR" sz="2800" dirty="0"/>
              <a:t> are </a:t>
            </a:r>
            <a:r>
              <a:rPr lang="fr-FR" sz="2800" dirty="0" err="1"/>
              <a:t>discussed</a:t>
            </a:r>
            <a:r>
              <a:rPr lang="fr-FR" sz="2800" dirty="0"/>
              <a:t> and </a:t>
            </a:r>
            <a:r>
              <a:rPr lang="fr-FR" sz="2800" dirty="0" err="1"/>
              <a:t>agreed</a:t>
            </a:r>
            <a:r>
              <a:rPr lang="fr-FR" sz="2800" dirty="0"/>
              <a:t> </a:t>
            </a:r>
            <a:r>
              <a:rPr lang="fr-FR" sz="2800" dirty="0" err="1"/>
              <a:t>upon</a:t>
            </a:r>
            <a:r>
              <a:rPr lang="fr-FR" sz="2800" dirty="0"/>
              <a:t> by all stakeholders</a:t>
            </a:r>
          </a:p>
          <a:p>
            <a:pPr lvl="1" algn="just"/>
            <a:r>
              <a:rPr lang="fr-FR" sz="2800" dirty="0"/>
              <a:t>For </a:t>
            </a:r>
            <a:r>
              <a:rPr lang="fr-FR" sz="2800" dirty="0" err="1"/>
              <a:t>ITs</a:t>
            </a:r>
            <a:r>
              <a:rPr lang="fr-FR" sz="2800" dirty="0"/>
              <a:t>:</a:t>
            </a:r>
          </a:p>
          <a:p>
            <a:pPr lvl="2" algn="just"/>
            <a:r>
              <a:rPr lang="fr-FR" sz="2400" dirty="0">
                <a:solidFill>
                  <a:srgbClr val="FF0000"/>
                </a:solidFill>
              </a:rPr>
              <a:t>Feedback</a:t>
            </a:r>
            <a:r>
              <a:rPr lang="fr-FR" sz="2400" dirty="0"/>
              <a:t> </a:t>
            </a:r>
            <a:r>
              <a:rPr lang="fr-FR" sz="2400" dirty="0" err="1"/>
              <a:t>from</a:t>
            </a:r>
            <a:r>
              <a:rPr lang="fr-FR" sz="2400" dirty="0"/>
              <a:t> </a:t>
            </a:r>
            <a:r>
              <a:rPr lang="fr-FR" sz="2400" dirty="0">
                <a:solidFill>
                  <a:srgbClr val="FF0000"/>
                </a:solidFill>
              </a:rPr>
              <a:t>HSE</a:t>
            </a:r>
            <a:r>
              <a:rPr lang="fr-FR" sz="2400" dirty="0"/>
              <a:t> – to be </a:t>
            </a:r>
            <a:r>
              <a:rPr lang="fr-FR" sz="2400" dirty="0" err="1"/>
              <a:t>improved</a:t>
            </a:r>
            <a:endParaRPr lang="fr-FR" sz="2400" dirty="0"/>
          </a:p>
          <a:p>
            <a:pPr lvl="2" algn="just"/>
            <a:r>
              <a:rPr lang="fr-FR" sz="2400" dirty="0"/>
              <a:t>List of </a:t>
            </a:r>
            <a:r>
              <a:rPr lang="fr-FR" sz="2400" dirty="0" err="1">
                <a:solidFill>
                  <a:srgbClr val="FF0000"/>
                </a:solidFill>
              </a:rPr>
              <a:t>Qualified</a:t>
            </a:r>
            <a:r>
              <a:rPr lang="fr-FR" sz="2400" dirty="0">
                <a:solidFill>
                  <a:srgbClr val="FF0000"/>
                </a:solidFill>
              </a:rPr>
              <a:t> and </a:t>
            </a:r>
            <a:r>
              <a:rPr lang="fr-FR" sz="2400" dirty="0" err="1">
                <a:solidFill>
                  <a:srgbClr val="FF0000"/>
                </a:solidFill>
              </a:rPr>
              <a:t>selected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Firms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/>
              <a:t>not </a:t>
            </a:r>
            <a:r>
              <a:rPr lang="fr-FR" sz="2400" dirty="0" err="1"/>
              <a:t>always</a:t>
            </a:r>
            <a:r>
              <a:rPr lang="fr-FR" sz="2400" dirty="0"/>
              <a:t> </a:t>
            </a:r>
            <a:r>
              <a:rPr lang="fr-FR" sz="2400" dirty="0" err="1"/>
              <a:t>available</a:t>
            </a:r>
            <a:r>
              <a:rPr lang="fr-FR" sz="2400" dirty="0"/>
              <a:t> at the time of the SC - I </a:t>
            </a:r>
            <a:r>
              <a:rPr lang="fr-FR" sz="2400" dirty="0" err="1"/>
              <a:t>understand</a:t>
            </a:r>
            <a:r>
              <a:rPr lang="fr-FR" sz="2400" dirty="0"/>
              <a:t> </a:t>
            </a:r>
            <a:r>
              <a:rPr lang="fr-FR" sz="2400" dirty="0" err="1"/>
              <a:t>that</a:t>
            </a:r>
            <a:r>
              <a:rPr lang="fr-FR" sz="2400" dirty="0"/>
              <a:t> in </a:t>
            </a:r>
            <a:r>
              <a:rPr lang="fr-FR" sz="2400" dirty="0" err="1"/>
              <a:t>some</a:t>
            </a:r>
            <a:r>
              <a:rPr lang="fr-FR" sz="2400" dirty="0"/>
              <a:t> cases, </a:t>
            </a:r>
            <a:r>
              <a:rPr lang="fr-FR" sz="2400" dirty="0" err="1"/>
              <a:t>additional</a:t>
            </a:r>
            <a:r>
              <a:rPr lang="fr-FR" sz="2400" dirty="0"/>
              <a:t> inputs are required but I </a:t>
            </a:r>
            <a:r>
              <a:rPr lang="fr-FR" sz="2400" dirty="0" err="1"/>
              <a:t>guess</a:t>
            </a:r>
            <a:r>
              <a:rPr lang="fr-FR" sz="2400" dirty="0"/>
              <a:t> a </a:t>
            </a:r>
            <a:r>
              <a:rPr lang="fr-FR" sz="2400" dirty="0" err="1">
                <a:solidFill>
                  <a:srgbClr val="FF0000"/>
                </a:solidFill>
              </a:rPr>
              <a:t>preliminary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overview</a:t>
            </a:r>
            <a:r>
              <a:rPr lang="fr-FR" sz="2400" dirty="0">
                <a:solidFill>
                  <a:srgbClr val="FF0000"/>
                </a:solidFill>
              </a:rPr>
              <a:t> (if not final </a:t>
            </a:r>
            <a:r>
              <a:rPr lang="fr-FR" sz="2400" dirty="0" err="1">
                <a:solidFill>
                  <a:srgbClr val="FF0000"/>
                </a:solidFill>
              </a:rPr>
              <a:t>outcome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is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available</a:t>
            </a:r>
            <a:r>
              <a:rPr lang="fr-FR" sz="2400" dirty="0">
                <a:solidFill>
                  <a:srgbClr val="FF0000"/>
                </a:solidFill>
              </a:rPr>
              <a:t> at </a:t>
            </a:r>
            <a:r>
              <a:rPr lang="fr-FR" sz="2400" dirty="0" err="1">
                <a:solidFill>
                  <a:srgbClr val="FF0000"/>
                </a:solidFill>
              </a:rPr>
              <a:t>that</a:t>
            </a:r>
            <a:r>
              <a:rPr lang="fr-FR" sz="2400" dirty="0">
                <a:solidFill>
                  <a:srgbClr val="FF0000"/>
                </a:solidFill>
              </a:rPr>
              <a:t> time) </a:t>
            </a:r>
            <a:r>
              <a:rPr lang="fr-FR" sz="2400" dirty="0" err="1"/>
              <a:t>should</a:t>
            </a:r>
            <a:r>
              <a:rPr lang="fr-FR" sz="2400" dirty="0"/>
              <a:t> be </a:t>
            </a:r>
            <a:r>
              <a:rPr lang="fr-FR" sz="2400" dirty="0" err="1"/>
              <a:t>revised</a:t>
            </a:r>
            <a:r>
              <a:rPr lang="fr-FR" sz="2400" dirty="0"/>
              <a:t> in the SC (Strategic </a:t>
            </a:r>
            <a:r>
              <a:rPr lang="fr-FR" sz="2400" dirty="0" err="1"/>
              <a:t>considerations</a:t>
            </a:r>
            <a:r>
              <a:rPr lang="fr-FR" sz="2400" dirty="0"/>
              <a:t> </a:t>
            </a:r>
            <a:r>
              <a:rPr lang="fr-FR" sz="2400" dirty="0" err="1"/>
              <a:t>depending</a:t>
            </a:r>
            <a:r>
              <a:rPr lang="fr-FR" sz="2400" dirty="0"/>
              <a:t> on the final </a:t>
            </a:r>
            <a:r>
              <a:rPr lang="fr-FR" sz="2400" dirty="0" err="1"/>
              <a:t>number</a:t>
            </a:r>
            <a:r>
              <a:rPr lang="fr-FR" sz="2400" dirty="0"/>
              <a:t> of </a:t>
            </a:r>
            <a:r>
              <a:rPr lang="fr-FR" sz="2400" dirty="0" err="1"/>
              <a:t>qualfied</a:t>
            </a:r>
            <a:r>
              <a:rPr lang="fr-FR" sz="2400" dirty="0"/>
              <a:t> </a:t>
            </a:r>
            <a:r>
              <a:rPr lang="fr-FR" sz="2400" dirty="0" err="1"/>
              <a:t>Firms</a:t>
            </a:r>
            <a:r>
              <a:rPr lang="fr-FR" sz="2400" dirty="0"/>
              <a:t>)</a:t>
            </a:r>
            <a:endParaRPr lang="fr-FR" sz="2800" dirty="0"/>
          </a:p>
          <a:p>
            <a:pPr lvl="2" algn="just"/>
            <a:endParaRPr lang="fr-FR" sz="2000" dirty="0"/>
          </a:p>
          <a:p>
            <a:pPr marL="0" lvl="1" indent="0" algn="just">
              <a:buNone/>
            </a:pPr>
            <a:endParaRPr lang="fr-FR" sz="2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D020D57-F68B-086A-838B-AF7DF0CC2E3C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SC Phases</a:t>
            </a:r>
          </a:p>
        </p:txBody>
      </p:sp>
    </p:spTree>
    <p:extLst>
      <p:ext uri="{BB962C8B-B14F-4D97-AF65-F5344CB8AC3E}">
        <p14:creationId xmlns:p14="http://schemas.microsoft.com/office/powerpoint/2010/main" val="3027101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9EA71-C0B9-623D-4E07-413FCA08C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DA15EC-8AB8-0A59-5FE5-113F03D85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Espace réservé du contenu 5">
            <a:extLst>
              <a:ext uri="{FF2B5EF4-FFF2-40B4-BE49-F238E27FC236}">
                <a16:creationId xmlns:a16="http://schemas.microsoft.com/office/drawing/2014/main" id="{10E94B93-6303-4372-FF0C-94D05CCBE66D}"/>
              </a:ext>
            </a:extLst>
          </p:cNvPr>
          <p:cNvSpPr txBox="1">
            <a:spLocks/>
          </p:cNvSpPr>
          <p:nvPr/>
        </p:nvSpPr>
        <p:spPr>
          <a:xfrm>
            <a:off x="317204" y="1217465"/>
            <a:ext cx="11557591" cy="53244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fr-FR" sz="2800" i="1" dirty="0">
                <a:solidFill>
                  <a:srgbClr val="008000"/>
                </a:solidFill>
              </a:rPr>
              <a:t>Validation*</a:t>
            </a:r>
            <a:r>
              <a:rPr lang="fr-FR" sz="2800" dirty="0"/>
              <a:t>: check </a:t>
            </a:r>
            <a:r>
              <a:rPr lang="fr-FR" sz="2800" dirty="0" err="1"/>
              <a:t>that</a:t>
            </a:r>
            <a:r>
              <a:rPr lang="fr-FR" sz="2800" dirty="0"/>
              <a:t> all changes </a:t>
            </a:r>
            <a:r>
              <a:rPr lang="fr-FR" sz="2800" dirty="0" err="1"/>
              <a:t>agreed</a:t>
            </a:r>
            <a:r>
              <a:rPr lang="fr-FR" sz="2800" dirty="0"/>
              <a:t> are </a:t>
            </a:r>
            <a:r>
              <a:rPr lang="fr-FR" sz="2800" dirty="0" err="1"/>
              <a:t>correctly</a:t>
            </a:r>
            <a:r>
              <a:rPr lang="fr-FR" sz="2800" dirty="0"/>
              <a:t> </a:t>
            </a:r>
            <a:r>
              <a:rPr lang="fr-FR" sz="2800" dirty="0" err="1"/>
              <a:t>implemented</a:t>
            </a:r>
            <a:r>
              <a:rPr lang="fr-FR" sz="2800" dirty="0"/>
              <a:t>, </a:t>
            </a:r>
            <a:r>
              <a:rPr lang="fr-FR" sz="2800" dirty="0" err="1"/>
              <a:t>until</a:t>
            </a:r>
            <a:r>
              <a:rPr lang="fr-FR" sz="2800" dirty="0"/>
              <a:t> green light</a:t>
            </a:r>
          </a:p>
          <a:p>
            <a:pPr lvl="2" algn="just"/>
            <a:r>
              <a:rPr lang="fr-FR" sz="2700" dirty="0"/>
              <a:t>Make sure </a:t>
            </a:r>
            <a:r>
              <a:rPr lang="fr-FR" sz="2700" dirty="0" err="1"/>
              <a:t>that</a:t>
            </a:r>
            <a:r>
              <a:rPr lang="fr-FR" sz="2700" dirty="0"/>
              <a:t> </a:t>
            </a:r>
            <a:r>
              <a:rPr lang="fr-FR" sz="2700" dirty="0">
                <a:solidFill>
                  <a:srgbClr val="FF0000"/>
                </a:solidFill>
              </a:rPr>
              <a:t>all changes have been </a:t>
            </a:r>
            <a:r>
              <a:rPr lang="fr-FR" sz="2700" dirty="0" err="1">
                <a:solidFill>
                  <a:srgbClr val="FF0000"/>
                </a:solidFill>
              </a:rPr>
              <a:t>implemented</a:t>
            </a:r>
            <a:r>
              <a:rPr lang="fr-FR" sz="2700" dirty="0"/>
              <a:t>, </a:t>
            </a:r>
            <a:r>
              <a:rPr lang="fr-FR" sz="2700" dirty="0" err="1"/>
              <a:t>otherwise</a:t>
            </a:r>
            <a:r>
              <a:rPr lang="fr-FR" sz="2700" dirty="0"/>
              <a:t> </a:t>
            </a:r>
            <a:r>
              <a:rPr lang="fr-FR" sz="2700" dirty="0" err="1"/>
              <a:t>get</a:t>
            </a:r>
            <a:r>
              <a:rPr lang="fr-FR" sz="2700" dirty="0"/>
              <a:t> in </a:t>
            </a:r>
            <a:r>
              <a:rPr lang="fr-FR" sz="2700" dirty="0" err="1"/>
              <a:t>touch</a:t>
            </a:r>
            <a:r>
              <a:rPr lang="fr-FR" sz="2700" dirty="0"/>
              <a:t> with the </a:t>
            </a:r>
            <a:r>
              <a:rPr lang="fr-FR" sz="2700" dirty="0">
                <a:solidFill>
                  <a:srgbClr val="FF0000"/>
                </a:solidFill>
              </a:rPr>
              <a:t>TO and PO to </a:t>
            </a:r>
            <a:r>
              <a:rPr lang="fr-FR" sz="2700" dirty="0" err="1">
                <a:solidFill>
                  <a:srgbClr val="FF0000"/>
                </a:solidFill>
              </a:rPr>
              <a:t>get</a:t>
            </a:r>
            <a:r>
              <a:rPr lang="fr-FR" sz="2700" dirty="0">
                <a:solidFill>
                  <a:srgbClr val="FF0000"/>
                </a:solidFill>
              </a:rPr>
              <a:t> </a:t>
            </a:r>
            <a:r>
              <a:rPr lang="fr-FR" sz="2700" dirty="0" err="1">
                <a:solidFill>
                  <a:srgbClr val="FF0000"/>
                </a:solidFill>
              </a:rPr>
              <a:t>additional</a:t>
            </a:r>
            <a:r>
              <a:rPr lang="fr-FR" sz="2700" dirty="0">
                <a:solidFill>
                  <a:srgbClr val="FF0000"/>
                </a:solidFill>
              </a:rPr>
              <a:t> </a:t>
            </a:r>
            <a:r>
              <a:rPr lang="fr-FR" sz="2700" dirty="0" err="1">
                <a:solidFill>
                  <a:srgbClr val="FF0000"/>
                </a:solidFill>
              </a:rPr>
              <a:t>explanations</a:t>
            </a:r>
            <a:r>
              <a:rPr lang="fr-FR" sz="2700" dirty="0">
                <a:solidFill>
                  <a:srgbClr val="FF0000"/>
                </a:solidFill>
              </a:rPr>
              <a:t> </a:t>
            </a:r>
            <a:r>
              <a:rPr lang="fr-FR" sz="2700" dirty="0"/>
              <a:t>(if not </a:t>
            </a:r>
            <a:r>
              <a:rPr lang="fr-FR" sz="2700" dirty="0" err="1"/>
              <a:t>already</a:t>
            </a:r>
            <a:r>
              <a:rPr lang="fr-FR" sz="2700" dirty="0"/>
              <a:t> </a:t>
            </a:r>
            <a:r>
              <a:rPr lang="fr-FR" sz="2700" dirty="0" err="1"/>
              <a:t>given</a:t>
            </a:r>
            <a:r>
              <a:rPr lang="fr-FR" sz="2700" dirty="0"/>
              <a:t>)</a:t>
            </a:r>
          </a:p>
          <a:p>
            <a:pPr lvl="2" algn="just"/>
            <a:r>
              <a:rPr lang="fr-FR" sz="2700" dirty="0">
                <a:solidFill>
                  <a:srgbClr val="FF0000"/>
                </a:solidFill>
              </a:rPr>
              <a:t>Technical audit team </a:t>
            </a:r>
            <a:r>
              <a:rPr lang="fr-FR" sz="2700" dirty="0"/>
              <a:t>to be </a:t>
            </a:r>
            <a:r>
              <a:rPr lang="fr-FR" sz="2700" dirty="0" err="1"/>
              <a:t>involved</a:t>
            </a:r>
            <a:r>
              <a:rPr lang="fr-FR" sz="2700" dirty="0"/>
              <a:t> in the process (CC) </a:t>
            </a:r>
            <a:r>
              <a:rPr lang="fr-FR" sz="2700" dirty="0" err="1"/>
              <a:t>so</a:t>
            </a:r>
            <a:r>
              <a:rPr lang="fr-FR" sz="2700" dirty="0"/>
              <a:t> </a:t>
            </a:r>
            <a:r>
              <a:rPr lang="fr-FR" sz="2700" dirty="0" err="1"/>
              <a:t>they</a:t>
            </a:r>
            <a:r>
              <a:rPr lang="fr-FR" sz="2700" dirty="0"/>
              <a:t> can </a:t>
            </a:r>
            <a:r>
              <a:rPr lang="fr-FR" sz="2700" dirty="0" err="1"/>
              <a:t>kindly</a:t>
            </a:r>
            <a:r>
              <a:rPr lang="fr-FR" sz="2700" dirty="0"/>
              <a:t> </a:t>
            </a:r>
            <a:r>
              <a:rPr lang="fr-FR" sz="2700" dirty="0" err="1"/>
              <a:t>take</a:t>
            </a:r>
            <a:r>
              <a:rPr lang="fr-FR" sz="2700" dirty="0"/>
              <a:t> care of the </a:t>
            </a:r>
            <a:r>
              <a:rPr lang="fr-FR" sz="2700" dirty="0">
                <a:solidFill>
                  <a:srgbClr val="FF0000"/>
                </a:solidFill>
              </a:rPr>
              <a:t>versioning/</a:t>
            </a:r>
            <a:r>
              <a:rPr lang="fr-FR" sz="2700" dirty="0" err="1">
                <a:solidFill>
                  <a:srgbClr val="FF0000"/>
                </a:solidFill>
              </a:rPr>
              <a:t>traceability</a:t>
            </a:r>
            <a:endParaRPr lang="fr-FR" sz="2700" dirty="0">
              <a:solidFill>
                <a:srgbClr val="FF0000"/>
              </a:solidFill>
            </a:endParaRPr>
          </a:p>
          <a:p>
            <a:pPr lvl="2" algn="just"/>
            <a:endParaRPr lang="fr-FR" sz="2000" dirty="0"/>
          </a:p>
          <a:p>
            <a:pPr marL="0" lvl="1" indent="0" algn="just">
              <a:buNone/>
            </a:pPr>
            <a:endParaRPr lang="fr-FR" sz="2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B0B4C64-A0B1-B369-65A7-09E3351C410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SC Phases</a:t>
            </a:r>
          </a:p>
        </p:txBody>
      </p:sp>
    </p:spTree>
    <p:extLst>
      <p:ext uri="{BB962C8B-B14F-4D97-AF65-F5344CB8AC3E}">
        <p14:creationId xmlns:p14="http://schemas.microsoft.com/office/powerpoint/2010/main" val="1200130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B4C17-05DF-6742-9B28-6EF55F111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C9F54-13C2-A84F-9068-9565D52BC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126" y="1140391"/>
            <a:ext cx="11245748" cy="4981853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The process is well established since many years at ATS, and the pool of chairs was increased to cope with the very intense activity in the last years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The process has been streamlined, which is much appreciated by all the teams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Main focus on the content during the SC and help with the editing during the circulation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As far as I know, this is the only sector at CERN with a clear mandate. </a:t>
            </a:r>
            <a:r>
              <a:rPr lang="en-GB" sz="2800" i="1" dirty="0"/>
              <a:t>Any feedback from other technical audits held in other sectors to improve ATS SCs</a:t>
            </a:r>
            <a:r>
              <a:rPr lang="en-GB" sz="2800" dirty="0"/>
              <a:t>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How to close the loop with the Chairs? Return of experience at the adjudication and at the closure of the Contract (claims, litigations, etc.)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Thanks to everyone involved in the technical audit process (technical audit team, TOs, POs, Chairs, IPT mgmt., Dispatching team, etc)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097D73-46AC-1240-8F4B-D9FCF5D9A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30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259D8-3E72-7A6A-3EE9-68AC1A89F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930BE4-A50F-C9C7-47D9-F493ED59F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15</a:t>
            </a:fld>
            <a:endParaRPr lang="en-US"/>
          </a:p>
        </p:txBody>
      </p:sp>
      <p:pic>
        <p:nvPicPr>
          <p:cNvPr id="12" name="Image 4">
            <a:extLst>
              <a:ext uri="{FF2B5EF4-FFF2-40B4-BE49-F238E27FC236}">
                <a16:creationId xmlns:a16="http://schemas.microsoft.com/office/drawing/2014/main" id="{D4DB7D37-F9E3-23B8-61B8-5B2A74BEE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6161" y="477483"/>
            <a:ext cx="3319356" cy="5496853"/>
          </a:xfrm>
          <a:prstGeom prst="rect">
            <a:avLst/>
          </a:prstGeom>
        </p:spPr>
      </p:pic>
      <p:sp>
        <p:nvSpPr>
          <p:cNvPr id="13" name="ZoneTexte 5">
            <a:extLst>
              <a:ext uri="{FF2B5EF4-FFF2-40B4-BE49-F238E27FC236}">
                <a16:creationId xmlns:a16="http://schemas.microsoft.com/office/drawing/2014/main" id="{57E14891-EAF8-A238-980E-6F671114FA80}"/>
              </a:ext>
            </a:extLst>
          </p:cNvPr>
          <p:cNvSpPr txBox="1"/>
          <p:nvPr/>
        </p:nvSpPr>
        <p:spPr>
          <a:xfrm>
            <a:off x="4508500" y="6034213"/>
            <a:ext cx="317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err="1"/>
              <a:t>What</a:t>
            </a:r>
            <a:r>
              <a:rPr lang="fr-FR" i="1" dirty="0"/>
              <a:t> </a:t>
            </a:r>
            <a:r>
              <a:rPr lang="fr-FR" i="1" dirty="0" err="1"/>
              <a:t>was</a:t>
            </a:r>
            <a:r>
              <a:rPr lang="fr-FR" i="1" dirty="0"/>
              <a:t> </a:t>
            </a:r>
            <a:r>
              <a:rPr lang="fr-FR" i="1" dirty="0" err="1"/>
              <a:t>actually</a:t>
            </a:r>
            <a:br>
              <a:rPr lang="fr-FR" i="1" dirty="0"/>
            </a:br>
            <a:r>
              <a:rPr lang="fr-FR" i="1" dirty="0"/>
              <a:t> </a:t>
            </a:r>
            <a:r>
              <a:rPr lang="fr-FR" i="1" dirty="0" err="1"/>
              <a:t>wished</a:t>
            </a:r>
            <a:r>
              <a:rPr lang="fr-FR" i="1" dirty="0"/>
              <a:t> by the user</a:t>
            </a:r>
          </a:p>
        </p:txBody>
      </p:sp>
      <p:pic>
        <p:nvPicPr>
          <p:cNvPr id="14" name="Image 6">
            <a:extLst>
              <a:ext uri="{FF2B5EF4-FFF2-40B4-BE49-F238E27FC236}">
                <a16:creationId xmlns:a16="http://schemas.microsoft.com/office/drawing/2014/main" id="{8B461179-D66B-0B39-5864-D2410F13F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4424" y="477484"/>
            <a:ext cx="2860045" cy="4736235"/>
          </a:xfrm>
          <a:prstGeom prst="rect">
            <a:avLst/>
          </a:prstGeom>
        </p:spPr>
      </p:pic>
      <p:sp>
        <p:nvSpPr>
          <p:cNvPr id="15" name="ZoneTexte 7">
            <a:extLst>
              <a:ext uri="{FF2B5EF4-FFF2-40B4-BE49-F238E27FC236}">
                <a16:creationId xmlns:a16="http://schemas.microsoft.com/office/drawing/2014/main" id="{480E9F70-ECEF-ABED-898A-59E3699F9432}"/>
              </a:ext>
            </a:extLst>
          </p:cNvPr>
          <p:cNvSpPr txBox="1"/>
          <p:nvPr/>
        </p:nvSpPr>
        <p:spPr>
          <a:xfrm>
            <a:off x="7836946" y="5328006"/>
            <a:ext cx="317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/>
              <a:t>By the </a:t>
            </a:r>
            <a:r>
              <a:rPr lang="fr-FR" i="1" dirty="0" err="1"/>
              <a:t>way</a:t>
            </a:r>
            <a:r>
              <a:rPr lang="fr-FR" i="1" dirty="0"/>
              <a:t>, </a:t>
            </a:r>
            <a:r>
              <a:rPr lang="fr-FR" i="1" dirty="0" err="1"/>
              <a:t>wouldn’t</a:t>
            </a:r>
            <a:br>
              <a:rPr lang="fr-FR" i="1" dirty="0"/>
            </a:br>
            <a:r>
              <a:rPr lang="fr-FR" i="1" dirty="0"/>
              <a:t>in-</a:t>
            </a:r>
            <a:r>
              <a:rPr lang="fr-FR" i="1" dirty="0" err="1"/>
              <a:t>sourcing</a:t>
            </a:r>
            <a:r>
              <a:rPr lang="fr-FR" i="1" dirty="0"/>
              <a:t> </a:t>
            </a:r>
            <a:br>
              <a:rPr lang="fr-FR" i="1" dirty="0"/>
            </a:br>
            <a:r>
              <a:rPr lang="fr-FR" i="1" dirty="0" err="1"/>
              <a:t>solve</a:t>
            </a:r>
            <a:r>
              <a:rPr lang="fr-FR" i="1" dirty="0"/>
              <a:t> the situation?</a:t>
            </a:r>
          </a:p>
        </p:txBody>
      </p:sp>
      <p:pic>
        <p:nvPicPr>
          <p:cNvPr id="16" name="Image 8">
            <a:extLst>
              <a:ext uri="{FF2B5EF4-FFF2-40B4-BE49-F238E27FC236}">
                <a16:creationId xmlns:a16="http://schemas.microsoft.com/office/drawing/2014/main" id="{065E3532-9FC9-FA0A-672C-3C9D98976F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3147" y="477484"/>
            <a:ext cx="2312228" cy="3829051"/>
          </a:xfrm>
          <a:prstGeom prst="rect">
            <a:avLst/>
          </a:prstGeom>
        </p:spPr>
      </p:pic>
      <p:sp>
        <p:nvSpPr>
          <p:cNvPr id="17" name="ZoneTexte 9">
            <a:extLst>
              <a:ext uri="{FF2B5EF4-FFF2-40B4-BE49-F238E27FC236}">
                <a16:creationId xmlns:a16="http://schemas.microsoft.com/office/drawing/2014/main" id="{F44288B9-FDBB-2488-FF7D-534262BF8BFA}"/>
              </a:ext>
            </a:extLst>
          </p:cNvPr>
          <p:cNvSpPr txBox="1"/>
          <p:nvPr/>
        </p:nvSpPr>
        <p:spPr>
          <a:xfrm>
            <a:off x="2231715" y="4404676"/>
            <a:ext cx="1695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err="1"/>
              <a:t>What</a:t>
            </a:r>
            <a:r>
              <a:rPr lang="fr-FR" i="1" dirty="0"/>
              <a:t> </a:t>
            </a:r>
            <a:r>
              <a:rPr lang="fr-FR" i="1" dirty="0" err="1"/>
              <a:t>was</a:t>
            </a:r>
            <a:r>
              <a:rPr lang="fr-FR" i="1" dirty="0"/>
              <a:t> </a:t>
            </a:r>
            <a:r>
              <a:rPr lang="fr-FR" i="1" dirty="0" err="1"/>
              <a:t>explained</a:t>
            </a:r>
            <a:r>
              <a:rPr lang="fr-FR" i="1" dirty="0"/>
              <a:t> </a:t>
            </a:r>
            <a:br>
              <a:rPr lang="fr-FR" i="1" dirty="0"/>
            </a:br>
            <a:r>
              <a:rPr lang="fr-FR" i="1" dirty="0"/>
              <a:t>by the user</a:t>
            </a:r>
          </a:p>
        </p:txBody>
      </p:sp>
    </p:spTree>
    <p:extLst>
      <p:ext uri="{BB962C8B-B14F-4D97-AF65-F5344CB8AC3E}">
        <p14:creationId xmlns:p14="http://schemas.microsoft.com/office/powerpoint/2010/main" val="400182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A81C0C-D9D0-62E0-AAE2-1CD8A2FD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8DAA7A-B6EB-E60D-CE62-F9095A331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05" y="0"/>
            <a:ext cx="5062144" cy="6858000"/>
          </a:xfrm>
          <a:prstGeom prst="rect">
            <a:avLst/>
          </a:prstGeom>
        </p:spPr>
      </p:pic>
      <p:pic>
        <p:nvPicPr>
          <p:cNvPr id="4" name="Image 6" descr="1458222_Spec-Comm.pdf">
            <a:extLst>
              <a:ext uri="{FF2B5EF4-FFF2-40B4-BE49-F238E27FC236}">
                <a16:creationId xmlns:a16="http://schemas.microsoft.com/office/drawing/2014/main" id="{283F2625-63D7-1217-402E-4FDD0848BB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12546">
            <a:off x="6897543" y="345812"/>
            <a:ext cx="4716000" cy="61663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Image 7">
            <a:extLst>
              <a:ext uri="{FF2B5EF4-FFF2-40B4-BE49-F238E27FC236}">
                <a16:creationId xmlns:a16="http://schemas.microsoft.com/office/drawing/2014/main" id="{A5D5CB6A-B6D0-D5C4-E7CD-1A4F15245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09047">
            <a:off x="370465" y="2416874"/>
            <a:ext cx="5729414" cy="243555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0391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6787D-8B4E-A34B-BA44-EDC5A9866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ATS Specification Committees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CAC90-880F-9C47-9230-C3E0562BD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0"/>
            <a:ext cx="11335466" cy="4876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sz="2800" dirty="0"/>
              <a:t>Since 2014 (officially mandated) in the </a:t>
            </a:r>
            <a:r>
              <a:rPr lang="en-GB" sz="2800" dirty="0">
                <a:solidFill>
                  <a:srgbClr val="FF0000"/>
                </a:solidFill>
              </a:rPr>
              <a:t>Accelerator and Technology sector</a:t>
            </a:r>
            <a:r>
              <a:rPr lang="en-GB" sz="2800" dirty="0"/>
              <a:t>, the approval of procurement documentation and technical auditing activities are carried out by a </a:t>
            </a:r>
            <a:r>
              <a:rPr lang="en-GB" sz="2800" dirty="0">
                <a:solidFill>
                  <a:srgbClr val="FF0000"/>
                </a:solidFill>
              </a:rPr>
              <a:t>Specification Committee</a:t>
            </a:r>
            <a:r>
              <a:rPr lang="en-GB" sz="2800" dirty="0"/>
              <a:t>. This was </a:t>
            </a:r>
            <a:r>
              <a:rPr lang="en-GB" sz="2800" dirty="0">
                <a:solidFill>
                  <a:srgbClr val="FF0000"/>
                </a:solidFill>
              </a:rPr>
              <a:t>mandated</a:t>
            </a:r>
            <a:r>
              <a:rPr lang="en-GB" sz="2800" dirty="0"/>
              <a:t> by the </a:t>
            </a:r>
            <a:r>
              <a:rPr lang="en-GB" sz="2800" dirty="0">
                <a:solidFill>
                  <a:srgbClr val="FF0000"/>
                </a:solidFill>
              </a:rPr>
              <a:t>ATS Director </a:t>
            </a:r>
            <a:endParaRPr lang="en-GB" sz="2800" dirty="0"/>
          </a:p>
          <a:p>
            <a:pPr algn="just"/>
            <a:r>
              <a:rPr lang="en-GB" sz="2800" dirty="0">
                <a:solidFill>
                  <a:srgbClr val="FF0000"/>
                </a:solidFill>
              </a:rPr>
              <a:t>Since June 2024 </a:t>
            </a:r>
            <a:r>
              <a:rPr lang="en-GB" sz="2800" dirty="0"/>
              <a:t>(following the change in the procurement rules),</a:t>
            </a:r>
            <a:r>
              <a:rPr lang="en-GB" sz="2800" dirty="0">
                <a:solidFill>
                  <a:srgbClr val="FF0000"/>
                </a:solidFill>
              </a:rPr>
              <a:t> Technical audit </a:t>
            </a:r>
            <a:r>
              <a:rPr lang="en-GB" sz="2800" dirty="0"/>
              <a:t>is mandatory all </a:t>
            </a:r>
            <a:r>
              <a:rPr lang="en-GB" sz="2800" dirty="0">
                <a:solidFill>
                  <a:srgbClr val="FF0000"/>
                </a:solidFill>
              </a:rPr>
              <a:t>Market Survey </a:t>
            </a:r>
            <a:r>
              <a:rPr lang="en-GB" sz="2800" dirty="0"/>
              <a:t>and </a:t>
            </a:r>
            <a:r>
              <a:rPr lang="en-GB" sz="2800" dirty="0">
                <a:solidFill>
                  <a:srgbClr val="FF0000"/>
                </a:solidFill>
              </a:rPr>
              <a:t>Invitation to Tender </a:t>
            </a:r>
            <a:r>
              <a:rPr lang="en-GB" sz="2800" dirty="0"/>
              <a:t>whose </a:t>
            </a:r>
            <a:r>
              <a:rPr lang="en-GB" sz="2800" dirty="0">
                <a:solidFill>
                  <a:srgbClr val="FF0000"/>
                </a:solidFill>
              </a:rPr>
              <a:t>estimated value exceeds 400 kCHF </a:t>
            </a:r>
            <a:r>
              <a:rPr lang="en-GB" sz="2800" dirty="0"/>
              <a:t>(for any procurement of any sector)</a:t>
            </a:r>
          </a:p>
          <a:p>
            <a:pPr algn="just"/>
            <a:r>
              <a:rPr lang="en-GB" sz="2800" dirty="0"/>
              <a:t>Where a specification committee is required for a given procurement, A </a:t>
            </a:r>
            <a:r>
              <a:rPr lang="en-GB" sz="2800" dirty="0">
                <a:solidFill>
                  <a:srgbClr val="FF0000"/>
                </a:solidFill>
              </a:rPr>
              <a:t>Specification Committee chair </a:t>
            </a:r>
            <a:r>
              <a:rPr lang="en-GB" sz="2800" dirty="0"/>
              <a:t>from a </a:t>
            </a:r>
            <a:r>
              <a:rPr lang="en-GB" sz="2800" dirty="0">
                <a:solidFill>
                  <a:srgbClr val="FF0000"/>
                </a:solidFill>
              </a:rPr>
              <a:t>pool of potential chairs is nominated </a:t>
            </a:r>
            <a:r>
              <a:rPr lang="en-GB" sz="2800" dirty="0"/>
              <a:t>by the IPT Head. The chairperson is then responsible for setting up the </a:t>
            </a:r>
            <a:r>
              <a:rPr lang="en-GB" sz="2800" dirty="0">
                <a:solidFill>
                  <a:srgbClr val="FF0000"/>
                </a:solidFill>
              </a:rPr>
              <a:t>membership of the Specific Committee </a:t>
            </a:r>
            <a:r>
              <a:rPr lang="en-GB" sz="2800" dirty="0"/>
              <a:t>with the help of the </a:t>
            </a:r>
            <a:r>
              <a:rPr lang="en-GB" sz="2800" dirty="0">
                <a:solidFill>
                  <a:srgbClr val="FF0000"/>
                </a:solidFill>
              </a:rPr>
              <a:t>technical audit team</a:t>
            </a:r>
            <a:endParaRPr lang="en-GB" sz="2800" dirty="0"/>
          </a:p>
          <a:p>
            <a:pPr algn="just"/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76D11A-76A0-6B4B-AED3-DB2A5619C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08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93BE4-17A3-2842-ABB3-F4DC2374B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ATS Specification Committees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21889-73BF-964A-8C53-A7757FFF4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80164"/>
            <a:ext cx="11537078" cy="5377215"/>
          </a:xfrm>
        </p:spPr>
        <p:txBody>
          <a:bodyPr>
            <a:normAutofit/>
          </a:bodyPr>
          <a:lstStyle/>
          <a:p>
            <a:pPr algn="just"/>
            <a:r>
              <a:rPr lang="en-GB" sz="2800" dirty="0"/>
              <a:t>Specification Committees have the mandate to:</a:t>
            </a:r>
          </a:p>
          <a:p>
            <a:pPr lvl="1" algn="just"/>
            <a:r>
              <a:rPr lang="en-GB" sz="2400" dirty="0">
                <a:solidFill>
                  <a:srgbClr val="FF0000"/>
                </a:solidFill>
              </a:rPr>
              <a:t>Ensure the proper application of the CERN Financial Rules</a:t>
            </a:r>
            <a:r>
              <a:rPr lang="en-GB" sz="2400" dirty="0"/>
              <a:t>, in particular Annex 1 regarding the regulations for the implementation of the Financial Rules, which describes how market surveys and Invitations to Tender should be reviewed;</a:t>
            </a:r>
          </a:p>
          <a:p>
            <a:pPr lvl="1" algn="just"/>
            <a:r>
              <a:rPr lang="en-GB" sz="2400" dirty="0">
                <a:solidFill>
                  <a:srgbClr val="FF0000"/>
                </a:solidFill>
              </a:rPr>
              <a:t>Propose any improvement in the procurement strategy established during the </a:t>
            </a:r>
            <a:br>
              <a:rPr lang="en-GB" sz="2400" dirty="0">
                <a:solidFill>
                  <a:srgbClr val="FF0000"/>
                </a:solidFill>
              </a:rPr>
            </a:br>
            <a:r>
              <a:rPr lang="en-GB" sz="2400" dirty="0">
                <a:solidFill>
                  <a:srgbClr val="FF0000"/>
                </a:solidFill>
              </a:rPr>
              <a:t>start-up meeting</a:t>
            </a:r>
            <a:r>
              <a:rPr lang="en-GB" sz="2400" dirty="0"/>
              <a:t> and associated documentation, so as to ensure:</a:t>
            </a:r>
          </a:p>
          <a:p>
            <a:pPr lvl="2" algn="just"/>
            <a:r>
              <a:rPr lang="en-GB" sz="2300" dirty="0">
                <a:solidFill>
                  <a:srgbClr val="FF0000"/>
                </a:solidFill>
              </a:rPr>
              <a:t>Consistency of the specified requirements with the actual CERN needs</a:t>
            </a:r>
            <a:r>
              <a:rPr lang="en-GB" sz="2300" dirty="0"/>
              <a:t>;</a:t>
            </a:r>
          </a:p>
          <a:p>
            <a:pPr lvl="2" algn="just"/>
            <a:r>
              <a:rPr lang="en-GB" sz="2300" dirty="0">
                <a:solidFill>
                  <a:srgbClr val="FF0000"/>
                </a:solidFill>
              </a:rPr>
              <a:t>Compliance with CERN safety rules</a:t>
            </a:r>
            <a:r>
              <a:rPr lang="en-GB" sz="2300" dirty="0"/>
              <a:t> and widely recognized standards;</a:t>
            </a:r>
          </a:p>
          <a:p>
            <a:pPr lvl="2" algn="just"/>
            <a:r>
              <a:rPr lang="en-GB" sz="2300" dirty="0">
                <a:solidFill>
                  <a:srgbClr val="FF0000"/>
                </a:solidFill>
              </a:rPr>
              <a:t>Completeness</a:t>
            </a:r>
            <a:r>
              <a:rPr lang="en-GB" sz="2300" dirty="0"/>
              <a:t>, </a:t>
            </a:r>
            <a:r>
              <a:rPr lang="en-GB" sz="2300" dirty="0">
                <a:solidFill>
                  <a:srgbClr val="FF0000"/>
                </a:solidFill>
              </a:rPr>
              <a:t>consistency</a:t>
            </a:r>
            <a:r>
              <a:rPr lang="en-GB" sz="2300" dirty="0"/>
              <a:t> and </a:t>
            </a:r>
            <a:r>
              <a:rPr lang="en-GB" sz="2300" dirty="0">
                <a:solidFill>
                  <a:srgbClr val="FF0000"/>
                </a:solidFill>
              </a:rPr>
              <a:t>clarity</a:t>
            </a:r>
            <a:r>
              <a:rPr lang="en-GB" sz="2300" dirty="0"/>
              <a:t> of the </a:t>
            </a:r>
            <a:r>
              <a:rPr lang="en-GB" sz="2300" dirty="0">
                <a:solidFill>
                  <a:srgbClr val="FF0000"/>
                </a:solidFill>
              </a:rPr>
              <a:t>documentation</a:t>
            </a:r>
            <a:r>
              <a:rPr lang="en-GB" sz="2700" dirty="0"/>
              <a:t>;</a:t>
            </a:r>
          </a:p>
          <a:p>
            <a:pPr algn="just"/>
            <a:r>
              <a:rPr lang="en-GB" sz="2800" dirty="0"/>
              <a:t>Approve for dispatching to companies, documents that have reached the</a:t>
            </a:r>
            <a:r>
              <a:rPr lang="en-GB" sz="2800" dirty="0">
                <a:solidFill>
                  <a:srgbClr val="FF0000"/>
                </a:solidFill>
              </a:rPr>
              <a:t> required level of quality</a:t>
            </a:r>
            <a:r>
              <a:rPr lang="en-GB" sz="2800" dirty="0"/>
              <a:t>, both on content and format (documents sent out are also representing the </a:t>
            </a:r>
            <a:r>
              <a:rPr lang="en-GB" sz="2800" dirty="0">
                <a:solidFill>
                  <a:srgbClr val="FF0000"/>
                </a:solidFill>
              </a:rPr>
              <a:t>image of CERN</a:t>
            </a:r>
            <a:r>
              <a:rPr lang="en-GB" sz="28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51C56-2470-2D42-B313-81C1FAF87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667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C76F1-694C-029F-DA4B-404B5B0CC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7961C-82FC-7B5C-6F2C-627F07BA2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ATS SC Chair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8CE02-EB0D-E062-A20C-262B072AB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80164"/>
            <a:ext cx="11537078" cy="5742340"/>
          </a:xfrm>
        </p:spPr>
        <p:txBody>
          <a:bodyPr>
            <a:normAutofit fontScale="92500"/>
          </a:bodyPr>
          <a:lstStyle/>
          <a:p>
            <a:pPr marL="342900" indent="-342900" algn="just">
              <a:buFontTx/>
              <a:buChar char="-"/>
            </a:pPr>
            <a:r>
              <a:rPr lang="en-GB" sz="2400" dirty="0"/>
              <a:t>The role of the SC Chair implicates </a:t>
            </a:r>
            <a:r>
              <a:rPr lang="en-GB" sz="2400" dirty="0">
                <a:solidFill>
                  <a:srgbClr val="FF0000"/>
                </a:solidFill>
              </a:rPr>
              <a:t>professional responsibility </a:t>
            </a:r>
            <a:r>
              <a:rPr lang="en-GB" sz="2400" dirty="0"/>
              <a:t>as you are the one giving the ok to go ahead with a process in which there are </a:t>
            </a:r>
            <a:r>
              <a:rPr lang="en-GB" sz="2400" dirty="0">
                <a:solidFill>
                  <a:srgbClr val="FF0000"/>
                </a:solidFill>
              </a:rPr>
              <a:t>financial, schedule and image implications for the Organization</a:t>
            </a:r>
            <a:r>
              <a:rPr lang="en-GB" sz="2400" dirty="0"/>
              <a:t>… </a:t>
            </a:r>
          </a:p>
          <a:p>
            <a:pPr marL="342900" indent="-342900" algn="just">
              <a:buFontTx/>
              <a:buChar char="-"/>
            </a:pPr>
            <a:r>
              <a:rPr lang="en-GB" sz="2400" dirty="0"/>
              <a:t>However, do not panic!.... And the </a:t>
            </a:r>
            <a:r>
              <a:rPr lang="en-GB" sz="2400" dirty="0">
                <a:solidFill>
                  <a:srgbClr val="FF0000"/>
                </a:solidFill>
              </a:rPr>
              <a:t>role should be seen as a contribution </a:t>
            </a:r>
            <a:r>
              <a:rPr lang="en-GB" sz="2400" dirty="0"/>
              <a:t>to the </a:t>
            </a:r>
            <a:r>
              <a:rPr lang="en-GB" sz="2400" dirty="0">
                <a:solidFill>
                  <a:srgbClr val="FF0000"/>
                </a:solidFill>
              </a:rPr>
              <a:t>Organization</a:t>
            </a:r>
            <a:r>
              <a:rPr lang="en-GB" sz="2400" dirty="0"/>
              <a:t> in order </a:t>
            </a:r>
            <a:r>
              <a:rPr lang="en-GB" sz="2400" dirty="0">
                <a:solidFill>
                  <a:srgbClr val="FF0000"/>
                </a:solidFill>
              </a:rPr>
              <a:t>to succeed</a:t>
            </a:r>
            <a:r>
              <a:rPr lang="en-GB" sz="2400" dirty="0"/>
              <a:t>, and </a:t>
            </a:r>
            <a:r>
              <a:rPr lang="en-GB" sz="2400" dirty="0">
                <a:solidFill>
                  <a:srgbClr val="FF0000"/>
                </a:solidFill>
              </a:rPr>
              <a:t>not as an individual risk </a:t>
            </a:r>
            <a:r>
              <a:rPr lang="en-GB" sz="2400" dirty="0"/>
              <a:t>in case things go wrong. The </a:t>
            </a:r>
            <a:r>
              <a:rPr lang="en-GB" sz="2400" dirty="0">
                <a:solidFill>
                  <a:srgbClr val="FF0000"/>
                </a:solidFill>
              </a:rPr>
              <a:t>ultimate responsibility</a:t>
            </a:r>
            <a:r>
              <a:rPr lang="en-GB" sz="2400" dirty="0"/>
              <a:t> for the </a:t>
            </a:r>
            <a:r>
              <a:rPr lang="en-GB" sz="2400" dirty="0">
                <a:solidFill>
                  <a:srgbClr val="FF0000"/>
                </a:solidFill>
              </a:rPr>
              <a:t>specification</a:t>
            </a:r>
            <a:r>
              <a:rPr lang="en-GB" sz="2400" dirty="0"/>
              <a:t> is with the </a:t>
            </a:r>
            <a:r>
              <a:rPr lang="en-GB" sz="2400" dirty="0">
                <a:solidFill>
                  <a:srgbClr val="FF0000"/>
                </a:solidFill>
              </a:rPr>
              <a:t>TO </a:t>
            </a:r>
            <a:r>
              <a:rPr lang="en-GB" sz="2400" dirty="0"/>
              <a:t>and not the </a:t>
            </a:r>
            <a:r>
              <a:rPr lang="en-GB" sz="2400" dirty="0">
                <a:solidFill>
                  <a:srgbClr val="FF0000"/>
                </a:solidFill>
              </a:rPr>
              <a:t>Chair</a:t>
            </a:r>
          </a:p>
          <a:p>
            <a:pPr marL="342900" indent="-342900" algn="just">
              <a:buFontTx/>
              <a:buChar char="-"/>
            </a:pPr>
            <a:r>
              <a:rPr lang="en-GB" sz="2400" dirty="0"/>
              <a:t>We all are busy with our daily duties, but taking such role implies to find time to accommodate the activity – I see sometimes very little reaction to Wim’s call for chairs or large time to hold the SC</a:t>
            </a:r>
          </a:p>
          <a:p>
            <a:pPr marL="342900" indent="-342900" algn="just">
              <a:buFontTx/>
              <a:buChar char="-"/>
            </a:pPr>
            <a:r>
              <a:rPr lang="en-GB" sz="2400" dirty="0"/>
              <a:t>Each case has its own particularities but try to implement </a:t>
            </a:r>
            <a:r>
              <a:rPr lang="en-GB" sz="2400" dirty="0">
                <a:solidFill>
                  <a:srgbClr val="FF0000"/>
                </a:solidFill>
              </a:rPr>
              <a:t>the return of experience</a:t>
            </a:r>
            <a:r>
              <a:rPr lang="en-GB" sz="2400" dirty="0"/>
              <a:t> from previous ones (or your own experience dealing with procurement activities)</a:t>
            </a:r>
          </a:p>
          <a:p>
            <a:pPr marL="342900" indent="-342900" algn="just">
              <a:buFontTx/>
              <a:buChar char="-"/>
            </a:pPr>
            <a:r>
              <a:rPr lang="en-GB" sz="2400" dirty="0">
                <a:solidFill>
                  <a:srgbClr val="FF0000"/>
                </a:solidFill>
              </a:rPr>
              <a:t>These slides do not intend to serve as guideline for anybody, but to share my return of experience from the process itself, and some personal considerations…</a:t>
            </a:r>
          </a:p>
          <a:p>
            <a:pPr marL="342900" indent="-342900" algn="just">
              <a:buFontTx/>
              <a:buChar char="-"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C4E0B-18A6-CB51-57FD-76B55D5F0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66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C5DB0-3D49-0C9C-4898-9C2611A7C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Espace réservé du contenu 5">
            <a:extLst>
              <a:ext uri="{FF2B5EF4-FFF2-40B4-BE49-F238E27FC236}">
                <a16:creationId xmlns:a16="http://schemas.microsoft.com/office/drawing/2014/main" id="{3A3BB3B3-B6F1-F7AE-C6E9-41295E54087C}"/>
              </a:ext>
            </a:extLst>
          </p:cNvPr>
          <p:cNvSpPr txBox="1">
            <a:spLocks/>
          </p:cNvSpPr>
          <p:nvPr/>
        </p:nvSpPr>
        <p:spPr>
          <a:xfrm>
            <a:off x="317204" y="766762"/>
            <a:ext cx="11557591" cy="53244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endParaRPr lang="fr-FR" sz="2800" i="1" dirty="0">
              <a:solidFill>
                <a:srgbClr val="800000"/>
              </a:solidFill>
            </a:endParaRPr>
          </a:p>
          <a:p>
            <a:pPr lvl="1" algn="just"/>
            <a:r>
              <a:rPr lang="fr-FR" sz="2800" i="1" dirty="0" err="1">
                <a:solidFill>
                  <a:srgbClr val="800000"/>
                </a:solidFill>
              </a:rPr>
              <a:t>Preparation</a:t>
            </a:r>
            <a:r>
              <a:rPr lang="fr-FR" sz="2800" dirty="0"/>
              <a:t>: </a:t>
            </a:r>
            <a:r>
              <a:rPr lang="fr-FR" sz="2800" dirty="0" err="1"/>
              <a:t>from</a:t>
            </a:r>
            <a:r>
              <a:rPr lang="fr-FR" sz="2800" dirty="0"/>
              <a:t> start-up meeting with IPT to the OK for circulation, with « good </a:t>
            </a:r>
            <a:r>
              <a:rPr lang="fr-FR" sz="2800" dirty="0" err="1"/>
              <a:t>enough</a:t>
            </a:r>
            <a:r>
              <a:rPr lang="fr-FR" sz="2800" dirty="0"/>
              <a:t> » documents </a:t>
            </a:r>
            <a:r>
              <a:rPr lang="fr-FR" sz="2800" dirty="0" err="1"/>
              <a:t>deemed</a:t>
            </a:r>
            <a:r>
              <a:rPr lang="fr-FR" sz="2800" dirty="0"/>
              <a:t> final and Chair </a:t>
            </a:r>
            <a:r>
              <a:rPr lang="fr-FR" sz="2800" dirty="0" err="1"/>
              <a:t>assignment</a:t>
            </a:r>
            <a:endParaRPr lang="fr-FR" sz="2800" dirty="0"/>
          </a:p>
          <a:p>
            <a:pPr lvl="1" algn="just"/>
            <a:r>
              <a:rPr lang="fr-FR" sz="2800" i="1" dirty="0" err="1">
                <a:solidFill>
                  <a:srgbClr val="FF6600"/>
                </a:solidFill>
              </a:rPr>
              <a:t>Verification</a:t>
            </a:r>
            <a:r>
              <a:rPr lang="fr-FR" sz="2800" i="1" dirty="0">
                <a:solidFill>
                  <a:srgbClr val="FF6600"/>
                </a:solidFill>
              </a:rPr>
              <a:t>*</a:t>
            </a:r>
            <a:r>
              <a:rPr lang="fr-FR" sz="2800" dirty="0"/>
              <a:t>: </a:t>
            </a:r>
            <a:r>
              <a:rPr lang="fr-FR" sz="2800" dirty="0" err="1"/>
              <a:t>until</a:t>
            </a:r>
            <a:r>
              <a:rPr lang="fr-FR" sz="2800" dirty="0"/>
              <a:t> the </a:t>
            </a:r>
            <a:r>
              <a:rPr lang="fr-FR" sz="2800" dirty="0" err="1"/>
              <a:t>Spec</a:t>
            </a:r>
            <a:r>
              <a:rPr lang="fr-FR" sz="2800" dirty="0"/>
              <a:t> Committee meeting, </a:t>
            </a:r>
            <a:r>
              <a:rPr lang="fr-FR" sz="2800" dirty="0" err="1"/>
              <a:t>where</a:t>
            </a:r>
            <a:r>
              <a:rPr lang="fr-FR" sz="2800" dirty="0"/>
              <a:t> </a:t>
            </a:r>
            <a:r>
              <a:rPr lang="fr-FR" sz="2800" dirty="0" err="1"/>
              <a:t>both</a:t>
            </a:r>
            <a:r>
              <a:rPr lang="fr-FR" sz="2800" dirty="0"/>
              <a:t> content and </a:t>
            </a:r>
            <a:r>
              <a:rPr lang="fr-FR" sz="2800" dirty="0" err="1"/>
              <a:t>form</a:t>
            </a:r>
            <a:r>
              <a:rPr lang="fr-FR" sz="2800" dirty="0"/>
              <a:t> are </a:t>
            </a:r>
            <a:r>
              <a:rPr lang="fr-FR" sz="2800" dirty="0" err="1"/>
              <a:t>discussed</a:t>
            </a:r>
            <a:r>
              <a:rPr lang="fr-FR" sz="2800" dirty="0"/>
              <a:t> and </a:t>
            </a:r>
            <a:r>
              <a:rPr lang="fr-FR" sz="2800" dirty="0" err="1"/>
              <a:t>agreed</a:t>
            </a:r>
            <a:r>
              <a:rPr lang="fr-FR" sz="2800" dirty="0"/>
              <a:t> </a:t>
            </a:r>
            <a:r>
              <a:rPr lang="fr-FR" sz="2800" dirty="0" err="1"/>
              <a:t>upon</a:t>
            </a:r>
            <a:r>
              <a:rPr lang="fr-FR" sz="2800" dirty="0"/>
              <a:t> by all stakeholders</a:t>
            </a:r>
          </a:p>
          <a:p>
            <a:pPr lvl="1" algn="just"/>
            <a:r>
              <a:rPr lang="fr-FR" sz="2800" i="1" dirty="0">
                <a:solidFill>
                  <a:srgbClr val="008000"/>
                </a:solidFill>
              </a:rPr>
              <a:t>Validation*</a:t>
            </a:r>
            <a:r>
              <a:rPr lang="fr-FR" sz="2800" dirty="0"/>
              <a:t>: check </a:t>
            </a:r>
            <a:r>
              <a:rPr lang="fr-FR" sz="2800" dirty="0" err="1"/>
              <a:t>that</a:t>
            </a:r>
            <a:r>
              <a:rPr lang="fr-FR" sz="2800" dirty="0"/>
              <a:t> all changes </a:t>
            </a:r>
            <a:r>
              <a:rPr lang="fr-FR" sz="2800" dirty="0" err="1"/>
              <a:t>agreed</a:t>
            </a:r>
            <a:r>
              <a:rPr lang="fr-FR" sz="2800" dirty="0"/>
              <a:t> are </a:t>
            </a:r>
            <a:r>
              <a:rPr lang="fr-FR" sz="2800" dirty="0" err="1"/>
              <a:t>correctly</a:t>
            </a:r>
            <a:r>
              <a:rPr lang="fr-FR" sz="2800" dirty="0"/>
              <a:t> </a:t>
            </a:r>
            <a:r>
              <a:rPr lang="fr-FR" sz="2800" dirty="0" err="1"/>
              <a:t>implemented</a:t>
            </a:r>
            <a:r>
              <a:rPr lang="fr-FR" sz="2800" dirty="0"/>
              <a:t>, </a:t>
            </a:r>
            <a:r>
              <a:rPr lang="fr-FR" sz="2800" dirty="0" err="1"/>
              <a:t>until</a:t>
            </a:r>
            <a:r>
              <a:rPr lang="fr-FR" sz="2800" dirty="0"/>
              <a:t> green light</a:t>
            </a:r>
          </a:p>
          <a:p>
            <a:pPr lvl="1" algn="just"/>
            <a:r>
              <a:rPr lang="fr-FR" sz="2800" i="1" dirty="0">
                <a:solidFill>
                  <a:srgbClr val="3366FF"/>
                </a:solidFill>
              </a:rPr>
              <a:t>Dispatch</a:t>
            </a:r>
            <a:r>
              <a:rPr lang="fr-FR" sz="2800" dirty="0"/>
              <a:t>: </a:t>
            </a:r>
            <a:r>
              <a:rPr lang="fr-FR" sz="2800" dirty="0" err="1"/>
              <a:t>until</a:t>
            </a:r>
            <a:r>
              <a:rPr lang="fr-FR" sz="2800" dirty="0"/>
              <a:t> dispatch to </a:t>
            </a:r>
            <a:r>
              <a:rPr lang="fr-FR" sz="2800" dirty="0" err="1"/>
              <a:t>potential</a:t>
            </a:r>
            <a:r>
              <a:rPr lang="fr-FR" sz="2800" dirty="0"/>
              <a:t> </a:t>
            </a:r>
            <a:r>
              <a:rPr lang="fr-FR" sz="2800" dirty="0" err="1"/>
              <a:t>bidders</a:t>
            </a:r>
            <a:r>
              <a:rPr lang="fr-FR" sz="2800" dirty="0"/>
              <a:t> (or </a:t>
            </a:r>
            <a:r>
              <a:rPr lang="fr-FR" sz="2800" dirty="0" err="1"/>
              <a:t>Firms</a:t>
            </a:r>
            <a:r>
              <a:rPr lang="fr-FR" sz="2800" dirty="0"/>
              <a:t> in the case of MS)</a:t>
            </a:r>
          </a:p>
          <a:p>
            <a:pPr marL="0" lvl="1" indent="0" algn="just">
              <a:buNone/>
            </a:pPr>
            <a:endParaRPr lang="fr-FR" sz="2800" dirty="0"/>
          </a:p>
          <a:p>
            <a:pPr marL="0" lvl="1" indent="0" algn="just">
              <a:buFont typeface="Arial" charset="0"/>
              <a:buNone/>
            </a:pPr>
            <a:r>
              <a:rPr lang="fr-FR" sz="2000" i="1" dirty="0"/>
              <a:t>*: phases </a:t>
            </a:r>
            <a:r>
              <a:rPr lang="fr-FR" sz="2000" i="1" dirty="0" err="1"/>
              <a:t>where</a:t>
            </a:r>
            <a:r>
              <a:rPr lang="fr-FR" sz="2000" i="1" dirty="0"/>
              <a:t> Chairs are </a:t>
            </a:r>
            <a:r>
              <a:rPr lang="fr-FR" sz="2000" i="1" dirty="0" err="1"/>
              <a:t>involved</a:t>
            </a:r>
            <a:endParaRPr lang="fr-FR" sz="2000" i="1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C2583CA-F559-CB3B-34BC-4FB17A7F33D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SC Phases</a:t>
            </a:r>
          </a:p>
        </p:txBody>
      </p:sp>
    </p:spTree>
    <p:extLst>
      <p:ext uri="{BB962C8B-B14F-4D97-AF65-F5344CB8AC3E}">
        <p14:creationId xmlns:p14="http://schemas.microsoft.com/office/powerpoint/2010/main" val="3781222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40650-ED9E-8298-18FB-FC0D2AEE2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B26DF0-613F-E43B-5D59-F81FDBB1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Espace réservé du contenu 5">
            <a:extLst>
              <a:ext uri="{FF2B5EF4-FFF2-40B4-BE49-F238E27FC236}">
                <a16:creationId xmlns:a16="http://schemas.microsoft.com/office/drawing/2014/main" id="{09AF1371-BF69-5F9B-FE6B-645C723C8996}"/>
              </a:ext>
            </a:extLst>
          </p:cNvPr>
          <p:cNvSpPr txBox="1">
            <a:spLocks/>
          </p:cNvSpPr>
          <p:nvPr/>
        </p:nvSpPr>
        <p:spPr>
          <a:xfrm>
            <a:off x="317204" y="991856"/>
            <a:ext cx="11557591" cy="58110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GB" sz="2800" i="1" dirty="0">
                <a:solidFill>
                  <a:srgbClr val="800000"/>
                </a:solidFill>
              </a:rPr>
              <a:t>Preparation</a:t>
            </a:r>
            <a:r>
              <a:rPr lang="en-GB" sz="2800" dirty="0"/>
              <a:t>: from start-up meeting with IPT to the OK for circulation, with « good enough » documents deemed final and Chair assignment</a:t>
            </a:r>
          </a:p>
          <a:p>
            <a:pPr lvl="2" algn="just"/>
            <a:r>
              <a:rPr lang="en-GB" sz="2200" dirty="0"/>
              <a:t>This is most likely the </a:t>
            </a:r>
            <a:r>
              <a:rPr lang="en-GB" sz="2200" dirty="0">
                <a:solidFill>
                  <a:srgbClr val="FF0000"/>
                </a:solidFill>
              </a:rPr>
              <a:t>most important phase </a:t>
            </a:r>
            <a:r>
              <a:rPr lang="en-GB" sz="2200" dirty="0"/>
              <a:t>of the </a:t>
            </a:r>
            <a:r>
              <a:rPr lang="en-GB" sz="2200" dirty="0">
                <a:solidFill>
                  <a:srgbClr val="FF0000"/>
                </a:solidFill>
              </a:rPr>
              <a:t>process</a:t>
            </a:r>
            <a:r>
              <a:rPr lang="en-GB" sz="2200" dirty="0"/>
              <a:t>. Documents that have been </a:t>
            </a:r>
            <a:r>
              <a:rPr lang="en-GB" sz="2200" dirty="0">
                <a:solidFill>
                  <a:srgbClr val="FF0000"/>
                </a:solidFill>
              </a:rPr>
              <a:t>properly discussed </a:t>
            </a:r>
            <a:r>
              <a:rPr lang="en-GB" sz="2200" dirty="0"/>
              <a:t>and </a:t>
            </a:r>
            <a:r>
              <a:rPr lang="en-GB" sz="2200" dirty="0">
                <a:solidFill>
                  <a:srgbClr val="FF0000"/>
                </a:solidFill>
              </a:rPr>
              <a:t>checked</a:t>
            </a:r>
            <a:r>
              <a:rPr lang="en-GB" sz="2200" dirty="0"/>
              <a:t> by all the stakeholders </a:t>
            </a:r>
            <a:r>
              <a:rPr lang="en-GB" sz="2200" dirty="0">
                <a:solidFill>
                  <a:srgbClr val="FF0000"/>
                </a:solidFill>
              </a:rPr>
              <a:t>arrive to the SC </a:t>
            </a:r>
            <a:r>
              <a:rPr lang="en-GB" sz="2200" dirty="0"/>
              <a:t>with a </a:t>
            </a:r>
            <a:r>
              <a:rPr lang="en-GB" sz="2200" dirty="0">
                <a:solidFill>
                  <a:srgbClr val="FF0000"/>
                </a:solidFill>
              </a:rPr>
              <a:t>very good level of maturity </a:t>
            </a:r>
            <a:r>
              <a:rPr lang="en-GB" sz="2200" dirty="0"/>
              <a:t>and </a:t>
            </a:r>
            <a:r>
              <a:rPr lang="en-GB" sz="2200" dirty="0">
                <a:solidFill>
                  <a:srgbClr val="FF0000"/>
                </a:solidFill>
              </a:rPr>
              <a:t>makes life easier to everyone</a:t>
            </a:r>
            <a:r>
              <a:rPr lang="en-GB" sz="2200" dirty="0"/>
              <a:t>.</a:t>
            </a:r>
          </a:p>
          <a:p>
            <a:pPr lvl="2" algn="just"/>
            <a:r>
              <a:rPr lang="en-GB" sz="2200" dirty="0"/>
              <a:t>In this phase, I recommend to </a:t>
            </a:r>
            <a:r>
              <a:rPr lang="en-GB" sz="2200" dirty="0">
                <a:solidFill>
                  <a:srgbClr val="FF0000"/>
                </a:solidFill>
              </a:rPr>
              <a:t>reach the good-to-go</a:t>
            </a:r>
            <a:r>
              <a:rPr lang="en-GB" sz="2200" dirty="0"/>
              <a:t>. </a:t>
            </a:r>
            <a:r>
              <a:rPr lang="en-GB" sz="2200" dirty="0">
                <a:solidFill>
                  <a:srgbClr val="FF0000"/>
                </a:solidFill>
              </a:rPr>
              <a:t>Final tweaks</a:t>
            </a:r>
            <a:r>
              <a:rPr lang="en-GB" sz="2200" dirty="0"/>
              <a:t> and </a:t>
            </a:r>
            <a:r>
              <a:rPr lang="en-GB" sz="2200" dirty="0">
                <a:solidFill>
                  <a:srgbClr val="FF0000"/>
                </a:solidFill>
              </a:rPr>
              <a:t>discussions</a:t>
            </a:r>
            <a:r>
              <a:rPr lang="en-GB" sz="2200" dirty="0"/>
              <a:t> will </a:t>
            </a:r>
            <a:r>
              <a:rPr lang="en-GB" sz="2200" dirty="0">
                <a:solidFill>
                  <a:srgbClr val="FF0000"/>
                </a:solidFill>
              </a:rPr>
              <a:t>take place at the SC</a:t>
            </a:r>
            <a:r>
              <a:rPr lang="en-GB" sz="2200" dirty="0"/>
              <a:t>.</a:t>
            </a:r>
          </a:p>
          <a:p>
            <a:pPr lvl="2" algn="just"/>
            <a:r>
              <a:rPr lang="en-GB" sz="2200" dirty="0">
                <a:solidFill>
                  <a:srgbClr val="FF0000"/>
                </a:solidFill>
              </a:rPr>
              <a:t>GL to go </a:t>
            </a:r>
            <a:r>
              <a:rPr lang="en-GB" sz="2200" dirty="0"/>
              <a:t>for the SC stays at the </a:t>
            </a:r>
            <a:r>
              <a:rPr lang="en-GB" sz="2200" dirty="0">
                <a:solidFill>
                  <a:srgbClr val="FF0000"/>
                </a:solidFill>
              </a:rPr>
              <a:t>IPT level</a:t>
            </a:r>
            <a:r>
              <a:rPr lang="en-GB" sz="2200" dirty="0"/>
              <a:t>. </a:t>
            </a:r>
          </a:p>
          <a:p>
            <a:pPr lvl="2" algn="just"/>
            <a:r>
              <a:rPr lang="en-GB" sz="2200" dirty="0"/>
              <a:t>I would find useful to </a:t>
            </a:r>
            <a:r>
              <a:rPr lang="en-GB" sz="2200" dirty="0">
                <a:solidFill>
                  <a:srgbClr val="FF0000"/>
                </a:solidFill>
              </a:rPr>
              <a:t>warn the chairperson </a:t>
            </a:r>
            <a:r>
              <a:rPr lang="en-GB" sz="2200" dirty="0"/>
              <a:t>that will take over the </a:t>
            </a:r>
            <a:r>
              <a:rPr lang="en-GB" sz="2200" dirty="0">
                <a:solidFill>
                  <a:srgbClr val="FF0000"/>
                </a:solidFill>
              </a:rPr>
              <a:t>SC in advance</a:t>
            </a:r>
            <a:r>
              <a:rPr lang="en-GB" sz="2200" dirty="0"/>
              <a:t>, so she/he can already start </a:t>
            </a:r>
            <a:r>
              <a:rPr lang="en-GB" sz="2200" dirty="0">
                <a:solidFill>
                  <a:srgbClr val="FF0000"/>
                </a:solidFill>
              </a:rPr>
              <a:t>looking for potential slots</a:t>
            </a:r>
            <a:r>
              <a:rPr lang="en-GB" sz="2200" dirty="0"/>
              <a:t>. However, this means that there is a </a:t>
            </a:r>
            <a:r>
              <a:rPr lang="en-GB" sz="2200" dirty="0">
                <a:solidFill>
                  <a:srgbClr val="FF0000"/>
                </a:solidFill>
              </a:rPr>
              <a:t>commitment</a:t>
            </a:r>
            <a:r>
              <a:rPr lang="en-GB" sz="2200" dirty="0"/>
              <a:t> to </a:t>
            </a:r>
            <a:r>
              <a:rPr lang="en-GB" sz="2200" dirty="0">
                <a:solidFill>
                  <a:srgbClr val="FF0000"/>
                </a:solidFill>
              </a:rPr>
              <a:t>send the documents for circulation </a:t>
            </a:r>
            <a:r>
              <a:rPr lang="en-GB" sz="2200" dirty="0"/>
              <a:t>by a certain date.</a:t>
            </a:r>
          </a:p>
          <a:p>
            <a:pPr lvl="2" algn="just"/>
            <a:r>
              <a:rPr lang="en-GB" sz="2200" dirty="0"/>
              <a:t>The </a:t>
            </a:r>
            <a:r>
              <a:rPr lang="en-GB" sz="2200" dirty="0">
                <a:solidFill>
                  <a:srgbClr val="FF0000"/>
                </a:solidFill>
              </a:rPr>
              <a:t>time between the circulation </a:t>
            </a:r>
            <a:r>
              <a:rPr lang="en-GB" sz="2200" dirty="0"/>
              <a:t>and the </a:t>
            </a:r>
            <a:r>
              <a:rPr lang="en-GB" sz="2200" dirty="0">
                <a:solidFill>
                  <a:srgbClr val="FF0000"/>
                </a:solidFill>
              </a:rPr>
              <a:t>SC</a:t>
            </a:r>
            <a:r>
              <a:rPr lang="en-GB" sz="2200" dirty="0"/>
              <a:t> has been </a:t>
            </a:r>
            <a:r>
              <a:rPr lang="en-GB" sz="2200" dirty="0">
                <a:solidFill>
                  <a:srgbClr val="FF0000"/>
                </a:solidFill>
              </a:rPr>
              <a:t>streamlined</a:t>
            </a:r>
            <a:r>
              <a:rPr lang="en-GB" sz="2200" dirty="0"/>
              <a:t>, which I believe it is </a:t>
            </a:r>
            <a:r>
              <a:rPr lang="en-GB" sz="2200" dirty="0">
                <a:solidFill>
                  <a:srgbClr val="FF0000"/>
                </a:solidFill>
              </a:rPr>
              <a:t>very much appreciated </a:t>
            </a:r>
            <a:r>
              <a:rPr lang="en-GB" sz="2200" dirty="0"/>
              <a:t>by the teams</a:t>
            </a:r>
          </a:p>
          <a:p>
            <a:pPr lvl="2" algn="just"/>
            <a:endParaRPr lang="en-GB" sz="2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C9BEDD9-A15F-43E7-9A6C-886D2A41D585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SC Phases</a:t>
            </a:r>
          </a:p>
        </p:txBody>
      </p:sp>
    </p:spTree>
    <p:extLst>
      <p:ext uri="{BB962C8B-B14F-4D97-AF65-F5344CB8AC3E}">
        <p14:creationId xmlns:p14="http://schemas.microsoft.com/office/powerpoint/2010/main" val="2334959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B6D9E-6391-8321-A3E5-C5A8AD8F3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DED277-4B40-3890-AB40-034CB609F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Espace réservé du contenu 5">
            <a:extLst>
              <a:ext uri="{FF2B5EF4-FFF2-40B4-BE49-F238E27FC236}">
                <a16:creationId xmlns:a16="http://schemas.microsoft.com/office/drawing/2014/main" id="{66A6C6A3-181F-1B6C-62A0-1A90DBC680B2}"/>
              </a:ext>
            </a:extLst>
          </p:cNvPr>
          <p:cNvSpPr txBox="1">
            <a:spLocks/>
          </p:cNvSpPr>
          <p:nvPr/>
        </p:nvSpPr>
        <p:spPr>
          <a:xfrm>
            <a:off x="317204" y="968565"/>
            <a:ext cx="11557591" cy="53244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fr-FR" sz="2800" i="1" dirty="0" err="1">
                <a:solidFill>
                  <a:srgbClr val="FF6600"/>
                </a:solidFill>
              </a:rPr>
              <a:t>Verification</a:t>
            </a:r>
            <a:r>
              <a:rPr lang="fr-FR" sz="2800" i="1" dirty="0">
                <a:solidFill>
                  <a:srgbClr val="FF6600"/>
                </a:solidFill>
              </a:rPr>
              <a:t> (aka SC)</a:t>
            </a:r>
            <a:r>
              <a:rPr lang="fr-FR" sz="2800" dirty="0"/>
              <a:t>: </a:t>
            </a:r>
            <a:r>
              <a:rPr lang="fr-FR" sz="2800" dirty="0" err="1"/>
              <a:t>until</a:t>
            </a:r>
            <a:r>
              <a:rPr lang="fr-FR" sz="2800" dirty="0"/>
              <a:t> the </a:t>
            </a:r>
            <a:r>
              <a:rPr lang="fr-FR" sz="2800" dirty="0" err="1"/>
              <a:t>Spec</a:t>
            </a:r>
            <a:r>
              <a:rPr lang="fr-FR" sz="2800" dirty="0"/>
              <a:t> Committee meeting, </a:t>
            </a:r>
            <a:r>
              <a:rPr lang="fr-FR" sz="2800" dirty="0" err="1"/>
              <a:t>where</a:t>
            </a:r>
            <a:r>
              <a:rPr lang="fr-FR" sz="2800" dirty="0"/>
              <a:t> </a:t>
            </a:r>
            <a:r>
              <a:rPr lang="fr-FR" sz="2800" dirty="0" err="1"/>
              <a:t>both</a:t>
            </a:r>
            <a:r>
              <a:rPr lang="fr-FR" sz="2800" dirty="0"/>
              <a:t> content and </a:t>
            </a:r>
            <a:r>
              <a:rPr lang="fr-FR" sz="2800" dirty="0" err="1"/>
              <a:t>form</a:t>
            </a:r>
            <a:r>
              <a:rPr lang="fr-FR" sz="2800" dirty="0"/>
              <a:t> are </a:t>
            </a:r>
            <a:r>
              <a:rPr lang="fr-FR" sz="2800" dirty="0" err="1"/>
              <a:t>discussed</a:t>
            </a:r>
            <a:r>
              <a:rPr lang="fr-FR" sz="2800" dirty="0"/>
              <a:t> and </a:t>
            </a:r>
            <a:r>
              <a:rPr lang="fr-FR" sz="2800" dirty="0" err="1"/>
              <a:t>agreed</a:t>
            </a:r>
            <a:r>
              <a:rPr lang="fr-FR" sz="2800" dirty="0"/>
              <a:t> </a:t>
            </a:r>
            <a:r>
              <a:rPr lang="fr-FR" sz="2800" dirty="0" err="1"/>
              <a:t>upon</a:t>
            </a:r>
            <a:r>
              <a:rPr lang="fr-FR" sz="2800" dirty="0"/>
              <a:t> by all stakeholders</a:t>
            </a:r>
          </a:p>
          <a:p>
            <a:pPr lvl="2" algn="just"/>
            <a:r>
              <a:rPr lang="fr-FR" sz="2200" dirty="0"/>
              <a:t>Do not </a:t>
            </a:r>
            <a:r>
              <a:rPr lang="fr-FR" sz="2200" dirty="0" err="1"/>
              <a:t>hesitate</a:t>
            </a:r>
            <a:r>
              <a:rPr lang="fr-FR" sz="2200" dirty="0"/>
              <a:t> </a:t>
            </a:r>
            <a:r>
              <a:rPr lang="fr-FR" sz="2200" dirty="0">
                <a:solidFill>
                  <a:srgbClr val="FF0000"/>
                </a:solidFill>
              </a:rPr>
              <a:t>to </a:t>
            </a:r>
            <a:r>
              <a:rPr lang="fr-FR" sz="2200" dirty="0" err="1">
                <a:solidFill>
                  <a:srgbClr val="FF0000"/>
                </a:solidFill>
              </a:rPr>
              <a:t>get</a:t>
            </a:r>
            <a:r>
              <a:rPr lang="fr-FR" sz="2200" dirty="0">
                <a:solidFill>
                  <a:srgbClr val="FF0000"/>
                </a:solidFill>
              </a:rPr>
              <a:t> in </a:t>
            </a:r>
            <a:r>
              <a:rPr lang="fr-FR" sz="2200" dirty="0" err="1">
                <a:solidFill>
                  <a:srgbClr val="FF0000"/>
                </a:solidFill>
              </a:rPr>
              <a:t>touch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/>
              <a:t>with </a:t>
            </a:r>
            <a:r>
              <a:rPr lang="fr-FR" sz="2200" dirty="0" err="1">
                <a:solidFill>
                  <a:srgbClr val="FF0000"/>
                </a:solidFill>
              </a:rPr>
              <a:t>other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colleagues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/>
              <a:t>that</a:t>
            </a:r>
            <a:r>
              <a:rPr lang="fr-FR" sz="2200" dirty="0"/>
              <a:t> are </a:t>
            </a:r>
            <a:r>
              <a:rPr lang="fr-FR" sz="2200" dirty="0" err="1"/>
              <a:t>involved</a:t>
            </a:r>
            <a:r>
              <a:rPr lang="fr-FR" sz="2200" dirty="0"/>
              <a:t> in </a:t>
            </a:r>
            <a:r>
              <a:rPr lang="fr-FR" sz="2200" dirty="0" err="1"/>
              <a:t>order</a:t>
            </a:r>
            <a:r>
              <a:rPr lang="fr-FR" sz="2200" dirty="0"/>
              <a:t> to </a:t>
            </a:r>
            <a:r>
              <a:rPr lang="fr-FR" sz="2200" dirty="0" err="1"/>
              <a:t>get</a:t>
            </a:r>
            <a:r>
              <a:rPr lang="fr-FR" sz="2200" dirty="0"/>
              <a:t> </a:t>
            </a:r>
            <a:r>
              <a:rPr lang="fr-FR" sz="2200" dirty="0" err="1">
                <a:solidFill>
                  <a:srgbClr val="FF0000"/>
                </a:solidFill>
              </a:rPr>
              <a:t>additional</a:t>
            </a:r>
            <a:r>
              <a:rPr lang="fr-FR" sz="2200" dirty="0">
                <a:solidFill>
                  <a:srgbClr val="FF0000"/>
                </a:solidFill>
              </a:rPr>
              <a:t> information </a:t>
            </a:r>
            <a:r>
              <a:rPr lang="fr-FR" sz="2200" dirty="0" err="1">
                <a:solidFill>
                  <a:srgbClr val="FF0000"/>
                </a:solidFill>
              </a:rPr>
              <a:t>from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third</a:t>
            </a:r>
            <a:r>
              <a:rPr lang="fr-FR" sz="2200" dirty="0">
                <a:solidFill>
                  <a:srgbClr val="FF0000"/>
                </a:solidFill>
              </a:rPr>
              <a:t> parties</a:t>
            </a:r>
          </a:p>
          <a:p>
            <a:pPr lvl="2" algn="just"/>
            <a:r>
              <a:rPr lang="fr-FR" sz="2200" dirty="0" err="1"/>
              <a:t>We</a:t>
            </a:r>
            <a:r>
              <a:rPr lang="fr-FR" sz="2200" dirty="0"/>
              <a:t> must </a:t>
            </a:r>
            <a:r>
              <a:rPr lang="fr-FR" sz="2200" dirty="0" err="1">
                <a:solidFill>
                  <a:srgbClr val="FF0000"/>
                </a:solidFill>
              </a:rPr>
              <a:t>rely</a:t>
            </a:r>
            <a:r>
              <a:rPr lang="fr-FR" sz="2200" dirty="0">
                <a:solidFill>
                  <a:srgbClr val="FF0000"/>
                </a:solidFill>
              </a:rPr>
              <a:t> on the </a:t>
            </a:r>
            <a:r>
              <a:rPr lang="fr-FR" sz="2200" dirty="0" err="1">
                <a:solidFill>
                  <a:srgbClr val="FF0000"/>
                </a:solidFill>
              </a:rPr>
              <a:t>assigned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technical</a:t>
            </a:r>
            <a:r>
              <a:rPr lang="fr-FR" sz="2200" dirty="0">
                <a:solidFill>
                  <a:srgbClr val="FF0000"/>
                </a:solidFill>
              </a:rPr>
              <a:t> experts </a:t>
            </a:r>
            <a:r>
              <a:rPr lang="fr-FR" sz="2200" dirty="0" err="1"/>
              <a:t>appointed</a:t>
            </a:r>
            <a:r>
              <a:rPr lang="fr-FR" sz="2200" dirty="0"/>
              <a:t> to the SC (</a:t>
            </a:r>
            <a:r>
              <a:rPr lang="fr-FR" sz="2200" dirty="0">
                <a:solidFill>
                  <a:srgbClr val="FF0000"/>
                </a:solidFill>
              </a:rPr>
              <a:t>do not </a:t>
            </a:r>
            <a:r>
              <a:rPr lang="fr-FR" sz="2200" dirty="0" err="1">
                <a:solidFill>
                  <a:srgbClr val="FF0000"/>
                </a:solidFill>
              </a:rPr>
              <a:t>hesitate</a:t>
            </a:r>
            <a:r>
              <a:rPr lang="fr-FR" sz="2200" dirty="0">
                <a:solidFill>
                  <a:srgbClr val="FF0000"/>
                </a:solidFill>
              </a:rPr>
              <a:t> to </a:t>
            </a:r>
            <a:r>
              <a:rPr lang="fr-FR" sz="2200" dirty="0" err="1">
                <a:solidFill>
                  <a:srgbClr val="FF0000"/>
                </a:solidFill>
              </a:rPr>
              <a:t>send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proposals</a:t>
            </a:r>
            <a:r>
              <a:rPr lang="fr-FR" sz="2200" dirty="0">
                <a:solidFill>
                  <a:srgbClr val="FF0000"/>
                </a:solidFill>
              </a:rPr>
              <a:t> to the </a:t>
            </a:r>
            <a:r>
              <a:rPr lang="fr-FR" sz="2200" dirty="0" err="1">
                <a:solidFill>
                  <a:srgbClr val="FF0000"/>
                </a:solidFill>
              </a:rPr>
              <a:t>technical</a:t>
            </a:r>
            <a:r>
              <a:rPr lang="fr-FR" sz="2200" dirty="0">
                <a:solidFill>
                  <a:srgbClr val="FF0000"/>
                </a:solidFill>
              </a:rPr>
              <a:t>-audit-team</a:t>
            </a:r>
            <a:r>
              <a:rPr lang="fr-FR" sz="2200" dirty="0"/>
              <a:t>). </a:t>
            </a:r>
            <a:r>
              <a:rPr lang="fr-FR" sz="2200" dirty="0" err="1"/>
              <a:t>We</a:t>
            </a:r>
            <a:r>
              <a:rPr lang="fr-FR" sz="2200" dirty="0"/>
              <a:t> are not </a:t>
            </a:r>
            <a:r>
              <a:rPr lang="fr-FR" sz="2200" dirty="0" err="1"/>
              <a:t>fully</a:t>
            </a:r>
            <a:r>
              <a:rPr lang="fr-FR" sz="2200" dirty="0"/>
              <a:t> </a:t>
            </a:r>
            <a:r>
              <a:rPr lang="fr-FR" sz="2200" dirty="0" err="1"/>
              <a:t>knowleagble</a:t>
            </a:r>
            <a:r>
              <a:rPr lang="fr-FR" sz="2200" dirty="0"/>
              <a:t> in the </a:t>
            </a:r>
            <a:r>
              <a:rPr lang="fr-FR" sz="2200" dirty="0" err="1"/>
              <a:t>very</a:t>
            </a:r>
            <a:r>
              <a:rPr lang="fr-FR" sz="2200" dirty="0"/>
              <a:t> </a:t>
            </a:r>
            <a:r>
              <a:rPr lang="fr-FR" sz="2200" dirty="0" err="1"/>
              <a:t>broad</a:t>
            </a:r>
            <a:r>
              <a:rPr lang="fr-FR" sz="2200" dirty="0"/>
              <a:t> of technologies passing </a:t>
            </a:r>
            <a:r>
              <a:rPr lang="fr-FR" sz="2200" dirty="0" err="1"/>
              <a:t>through</a:t>
            </a:r>
            <a:r>
              <a:rPr lang="fr-FR" sz="2200" dirty="0"/>
              <a:t> and all the </a:t>
            </a:r>
            <a:r>
              <a:rPr lang="fr-FR" sz="2200" dirty="0" err="1"/>
              <a:t>specificities</a:t>
            </a:r>
            <a:r>
              <a:rPr lang="fr-FR" sz="2200" dirty="0"/>
              <a:t> of </a:t>
            </a:r>
            <a:r>
              <a:rPr lang="fr-FR" sz="2200" dirty="0" err="1"/>
              <a:t>each</a:t>
            </a:r>
            <a:r>
              <a:rPr lang="fr-FR" sz="2200" dirty="0"/>
              <a:t> </a:t>
            </a:r>
            <a:r>
              <a:rPr lang="fr-FR" sz="2200" dirty="0" err="1"/>
              <a:t>procurement</a:t>
            </a:r>
            <a:r>
              <a:rPr lang="fr-FR" sz="2200" dirty="0"/>
              <a:t>. </a:t>
            </a:r>
            <a:r>
              <a:rPr lang="fr-FR" sz="2200" dirty="0" err="1"/>
              <a:t>Likewise</a:t>
            </a:r>
            <a:r>
              <a:rPr lang="fr-FR" sz="2200" dirty="0"/>
              <a:t>, </a:t>
            </a:r>
            <a:r>
              <a:rPr lang="fr-FR" sz="2200" dirty="0" err="1"/>
              <a:t>we</a:t>
            </a:r>
            <a:r>
              <a:rPr lang="fr-FR" sz="2200" dirty="0"/>
              <a:t> must </a:t>
            </a:r>
            <a:r>
              <a:rPr lang="fr-FR" sz="2200" dirty="0" err="1"/>
              <a:t>rely</a:t>
            </a:r>
            <a:r>
              <a:rPr lang="fr-FR" sz="2200" dirty="0"/>
              <a:t> on the </a:t>
            </a:r>
            <a:r>
              <a:rPr lang="fr-FR" sz="2200" dirty="0">
                <a:solidFill>
                  <a:srgbClr val="FF0000"/>
                </a:solidFill>
              </a:rPr>
              <a:t>PO for commercial aspects</a:t>
            </a:r>
            <a:r>
              <a:rPr lang="fr-FR" sz="2200" dirty="0"/>
              <a:t> of the </a:t>
            </a:r>
            <a:r>
              <a:rPr lang="fr-FR" sz="2200" dirty="0" err="1"/>
              <a:t>procurement</a:t>
            </a:r>
            <a:r>
              <a:rPr lang="fr-FR" sz="2200" dirty="0"/>
              <a:t> </a:t>
            </a:r>
          </a:p>
          <a:p>
            <a:pPr lvl="2" algn="just"/>
            <a:r>
              <a:rPr lang="fr-FR" sz="2200" dirty="0">
                <a:solidFill>
                  <a:srgbClr val="FF0000"/>
                </a:solidFill>
              </a:rPr>
              <a:t>If </a:t>
            </a:r>
            <a:r>
              <a:rPr lang="fr-FR" sz="2200" dirty="0" err="1">
                <a:solidFill>
                  <a:srgbClr val="FF0000"/>
                </a:solidFill>
              </a:rPr>
              <a:t>they</a:t>
            </a:r>
            <a:r>
              <a:rPr lang="fr-FR" sz="2200" dirty="0">
                <a:solidFill>
                  <a:srgbClr val="FF0000"/>
                </a:solidFill>
              </a:rPr>
              <a:t> can not attend the SC</a:t>
            </a:r>
            <a:r>
              <a:rPr lang="fr-FR" sz="2200" dirty="0"/>
              <a:t>, at least to </a:t>
            </a:r>
            <a:r>
              <a:rPr lang="fr-FR" sz="2200" dirty="0" err="1">
                <a:solidFill>
                  <a:srgbClr val="FF0000"/>
                </a:solidFill>
              </a:rPr>
              <a:t>get</a:t>
            </a:r>
            <a:r>
              <a:rPr lang="fr-FR" sz="2200" dirty="0">
                <a:solidFill>
                  <a:srgbClr val="FF0000"/>
                </a:solidFill>
              </a:rPr>
              <a:t> their </a:t>
            </a:r>
            <a:r>
              <a:rPr lang="fr-FR" sz="2200" dirty="0" err="1">
                <a:solidFill>
                  <a:srgbClr val="FF0000"/>
                </a:solidFill>
              </a:rPr>
              <a:t>comments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during</a:t>
            </a:r>
            <a:r>
              <a:rPr lang="fr-FR" sz="2200" dirty="0">
                <a:solidFill>
                  <a:srgbClr val="FF0000"/>
                </a:solidFill>
              </a:rPr>
              <a:t> the circulation (</a:t>
            </a:r>
            <a:r>
              <a:rPr lang="fr-FR" sz="2200" dirty="0" err="1">
                <a:solidFill>
                  <a:srgbClr val="FF0000"/>
                </a:solidFill>
              </a:rPr>
              <a:t>Today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is</a:t>
            </a:r>
            <a:r>
              <a:rPr lang="fr-FR" sz="2200" dirty="0">
                <a:solidFill>
                  <a:srgbClr val="FF0000"/>
                </a:solidFill>
              </a:rPr>
              <a:t> the case for IT but </a:t>
            </a:r>
            <a:r>
              <a:rPr lang="fr-FR" sz="2200" dirty="0" err="1">
                <a:solidFill>
                  <a:srgbClr val="FF0000"/>
                </a:solidFill>
              </a:rPr>
              <a:t>there</a:t>
            </a:r>
            <a:r>
              <a:rPr lang="fr-FR" sz="2200" dirty="0">
                <a:solidFill>
                  <a:srgbClr val="FF0000"/>
                </a:solidFill>
              </a:rPr>
              <a:t> are no experts for MS)</a:t>
            </a:r>
          </a:p>
          <a:p>
            <a:pPr lvl="2" algn="just"/>
            <a:r>
              <a:rPr lang="fr-FR" sz="2200" dirty="0" err="1">
                <a:solidFill>
                  <a:srgbClr val="FF0000"/>
                </a:solidFill>
              </a:rPr>
              <a:t>Formatting</a:t>
            </a:r>
            <a:r>
              <a:rPr lang="fr-FR" sz="2200" dirty="0">
                <a:solidFill>
                  <a:srgbClr val="FF0000"/>
                </a:solidFill>
              </a:rPr>
              <a:t> can </a:t>
            </a:r>
            <a:r>
              <a:rPr lang="fr-FR" sz="2200" dirty="0" err="1">
                <a:solidFill>
                  <a:srgbClr val="FF0000"/>
                </a:solidFill>
              </a:rPr>
              <a:t>already</a:t>
            </a:r>
            <a:r>
              <a:rPr lang="fr-FR" sz="2200" dirty="0">
                <a:solidFill>
                  <a:srgbClr val="FF0000"/>
                </a:solidFill>
              </a:rPr>
              <a:t> be </a:t>
            </a:r>
            <a:r>
              <a:rPr lang="fr-FR" sz="2200" dirty="0" err="1">
                <a:solidFill>
                  <a:srgbClr val="FF0000"/>
                </a:solidFill>
              </a:rPr>
              <a:t>done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prior</a:t>
            </a:r>
            <a:r>
              <a:rPr lang="fr-FR" sz="2200" dirty="0">
                <a:solidFill>
                  <a:srgbClr val="FF0000"/>
                </a:solidFill>
              </a:rPr>
              <a:t> to the SC</a:t>
            </a:r>
            <a:r>
              <a:rPr lang="fr-FR" sz="2200" dirty="0"/>
              <a:t>. I </a:t>
            </a:r>
            <a:r>
              <a:rPr lang="fr-FR" sz="2200" dirty="0" err="1"/>
              <a:t>don’t</a:t>
            </a:r>
            <a:r>
              <a:rPr lang="fr-FR" sz="2200" dirty="0"/>
              <a:t> </a:t>
            </a:r>
            <a:r>
              <a:rPr lang="fr-FR" sz="2200" dirty="0" err="1"/>
              <a:t>personally</a:t>
            </a:r>
            <a:r>
              <a:rPr lang="fr-FR" sz="2200" dirty="0"/>
              <a:t> </a:t>
            </a:r>
            <a:r>
              <a:rPr lang="fr-FR" sz="2200" dirty="0" err="1"/>
              <a:t>think</a:t>
            </a:r>
            <a:r>
              <a:rPr lang="fr-FR" sz="2200" dirty="0"/>
              <a:t> </a:t>
            </a:r>
            <a:r>
              <a:rPr lang="fr-FR" sz="2200" dirty="0" err="1"/>
              <a:t>that</a:t>
            </a:r>
            <a:r>
              <a:rPr lang="fr-FR" sz="2200" dirty="0"/>
              <a:t> SC are </a:t>
            </a:r>
            <a:r>
              <a:rPr lang="fr-FR" sz="2200" dirty="0" err="1"/>
              <a:t>meant</a:t>
            </a:r>
            <a:r>
              <a:rPr lang="fr-FR" sz="2200" dirty="0"/>
              <a:t> to </a:t>
            </a:r>
            <a:r>
              <a:rPr lang="fr-FR" sz="2200" dirty="0" err="1"/>
              <a:t>discuss</a:t>
            </a:r>
            <a:r>
              <a:rPr lang="fr-FR" sz="2200" dirty="0"/>
              <a:t> about commas, semi-colon or </a:t>
            </a:r>
            <a:r>
              <a:rPr lang="fr-FR" sz="2200" dirty="0" err="1"/>
              <a:t>justified</a:t>
            </a:r>
            <a:r>
              <a:rPr lang="fr-FR" sz="2200" dirty="0"/>
              <a:t> </a:t>
            </a:r>
            <a:r>
              <a:rPr lang="fr-FR" sz="2200" dirty="0" err="1"/>
              <a:t>text</a:t>
            </a:r>
            <a:r>
              <a:rPr lang="fr-FR" sz="2200" dirty="0"/>
              <a:t> (</a:t>
            </a:r>
            <a:r>
              <a:rPr lang="fr-FR" sz="2200" dirty="0">
                <a:solidFill>
                  <a:srgbClr val="FF0000"/>
                </a:solidFill>
              </a:rPr>
              <a:t>do the </a:t>
            </a:r>
            <a:r>
              <a:rPr lang="fr-FR" sz="2200" dirty="0" err="1">
                <a:solidFill>
                  <a:srgbClr val="FF0000"/>
                </a:solidFill>
              </a:rPr>
              <a:t>formatting</a:t>
            </a:r>
            <a:r>
              <a:rPr lang="fr-FR" sz="2200" dirty="0">
                <a:solidFill>
                  <a:srgbClr val="FF0000"/>
                </a:solidFill>
              </a:rPr>
              <a:t> as </a:t>
            </a:r>
            <a:r>
              <a:rPr lang="fr-FR" sz="2200" dirty="0" err="1">
                <a:solidFill>
                  <a:srgbClr val="FF0000"/>
                </a:solidFill>
              </a:rPr>
              <a:t>necessary</a:t>
            </a:r>
            <a:r>
              <a:rPr lang="fr-FR" sz="2200" dirty="0">
                <a:solidFill>
                  <a:srgbClr val="FF0000"/>
                </a:solidFill>
              </a:rPr>
              <a:t> and </a:t>
            </a:r>
            <a:r>
              <a:rPr lang="fr-FR" sz="2200" dirty="0" err="1">
                <a:solidFill>
                  <a:srgbClr val="FF0000"/>
                </a:solidFill>
              </a:rPr>
              <a:t>keep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it</a:t>
            </a:r>
            <a:r>
              <a:rPr lang="fr-FR" sz="2200" dirty="0">
                <a:solidFill>
                  <a:srgbClr val="FF0000"/>
                </a:solidFill>
              </a:rPr>
              <a:t> in-</a:t>
            </a:r>
            <a:r>
              <a:rPr lang="fr-FR" sz="2200" dirty="0" err="1">
                <a:solidFill>
                  <a:srgbClr val="FF0000"/>
                </a:solidFill>
              </a:rPr>
              <a:t>track</a:t>
            </a:r>
            <a:r>
              <a:rPr lang="fr-FR" sz="2200" dirty="0">
                <a:solidFill>
                  <a:srgbClr val="FF0000"/>
                </a:solidFill>
              </a:rPr>
              <a:t> changes, </a:t>
            </a:r>
            <a:r>
              <a:rPr lang="fr-FR" sz="2200" dirty="0" err="1">
                <a:solidFill>
                  <a:srgbClr val="FF0000"/>
                </a:solidFill>
              </a:rPr>
              <a:t>so</a:t>
            </a:r>
            <a:r>
              <a:rPr lang="fr-FR" sz="2200" dirty="0">
                <a:solidFill>
                  <a:srgbClr val="FF0000"/>
                </a:solidFill>
              </a:rPr>
              <a:t> the TO and PO can </a:t>
            </a:r>
            <a:r>
              <a:rPr lang="fr-FR" sz="2200" dirty="0" err="1">
                <a:solidFill>
                  <a:srgbClr val="FF0000"/>
                </a:solidFill>
              </a:rPr>
              <a:t>implement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it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later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  <a:r>
              <a:rPr lang="fr-FR" sz="2200" dirty="0" err="1">
                <a:solidFill>
                  <a:srgbClr val="FF0000"/>
                </a:solidFill>
              </a:rPr>
              <a:t>easily</a:t>
            </a:r>
            <a:r>
              <a:rPr lang="fr-FR" sz="2200" dirty="0"/>
              <a:t>)</a:t>
            </a:r>
          </a:p>
          <a:p>
            <a:pPr lvl="2" algn="just"/>
            <a:endParaRPr lang="fr-FR" sz="2000" dirty="0"/>
          </a:p>
          <a:p>
            <a:pPr marL="0" lvl="1" indent="0" algn="just">
              <a:buNone/>
            </a:pPr>
            <a:endParaRPr lang="fr-FR" sz="2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135E93F-9F76-C98B-F1ED-58968CDB4CF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SC Phases</a:t>
            </a:r>
          </a:p>
        </p:txBody>
      </p:sp>
    </p:spTree>
    <p:extLst>
      <p:ext uri="{BB962C8B-B14F-4D97-AF65-F5344CB8AC3E}">
        <p14:creationId xmlns:p14="http://schemas.microsoft.com/office/powerpoint/2010/main" val="2239902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E95AC-044D-DF5A-2310-3205F2BF8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5C267E-6C98-985F-94FC-833278FB3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Espace réservé du contenu 5">
            <a:extLst>
              <a:ext uri="{FF2B5EF4-FFF2-40B4-BE49-F238E27FC236}">
                <a16:creationId xmlns:a16="http://schemas.microsoft.com/office/drawing/2014/main" id="{0CFC22D0-F128-8474-99A3-36A1ADE17E9F}"/>
              </a:ext>
            </a:extLst>
          </p:cNvPr>
          <p:cNvSpPr txBox="1">
            <a:spLocks/>
          </p:cNvSpPr>
          <p:nvPr/>
        </p:nvSpPr>
        <p:spPr>
          <a:xfrm>
            <a:off x="317204" y="1088066"/>
            <a:ext cx="11557591" cy="53244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fr-FR" sz="2800" i="1" dirty="0" err="1">
                <a:solidFill>
                  <a:srgbClr val="FF6600"/>
                </a:solidFill>
              </a:rPr>
              <a:t>Verification</a:t>
            </a:r>
            <a:r>
              <a:rPr lang="fr-FR" sz="2800" i="1" dirty="0">
                <a:solidFill>
                  <a:srgbClr val="FF6600"/>
                </a:solidFill>
              </a:rPr>
              <a:t> (aka SC)</a:t>
            </a:r>
            <a:r>
              <a:rPr lang="fr-FR" sz="2800" dirty="0"/>
              <a:t>: </a:t>
            </a:r>
            <a:r>
              <a:rPr lang="fr-FR" sz="2800" dirty="0" err="1"/>
              <a:t>until</a:t>
            </a:r>
            <a:r>
              <a:rPr lang="fr-FR" sz="2800" dirty="0"/>
              <a:t> the </a:t>
            </a:r>
            <a:r>
              <a:rPr lang="fr-FR" sz="2800" dirty="0" err="1"/>
              <a:t>Spec</a:t>
            </a:r>
            <a:r>
              <a:rPr lang="fr-FR" sz="2800" dirty="0"/>
              <a:t> Committee meeting, </a:t>
            </a:r>
            <a:r>
              <a:rPr lang="fr-FR" sz="2800" dirty="0" err="1"/>
              <a:t>where</a:t>
            </a:r>
            <a:r>
              <a:rPr lang="fr-FR" sz="2800" dirty="0"/>
              <a:t> </a:t>
            </a:r>
            <a:r>
              <a:rPr lang="fr-FR" sz="2800" dirty="0" err="1"/>
              <a:t>both</a:t>
            </a:r>
            <a:r>
              <a:rPr lang="fr-FR" sz="2800" dirty="0"/>
              <a:t> content and </a:t>
            </a:r>
            <a:r>
              <a:rPr lang="fr-FR" sz="2800" dirty="0" err="1"/>
              <a:t>form</a:t>
            </a:r>
            <a:r>
              <a:rPr lang="fr-FR" sz="2800" dirty="0"/>
              <a:t> are </a:t>
            </a:r>
            <a:r>
              <a:rPr lang="fr-FR" sz="2800" dirty="0" err="1"/>
              <a:t>discussed</a:t>
            </a:r>
            <a:r>
              <a:rPr lang="fr-FR" sz="2800" dirty="0"/>
              <a:t> and </a:t>
            </a:r>
            <a:r>
              <a:rPr lang="fr-FR" sz="2800" dirty="0" err="1"/>
              <a:t>agreed</a:t>
            </a:r>
            <a:r>
              <a:rPr lang="fr-FR" sz="2800" dirty="0"/>
              <a:t> </a:t>
            </a:r>
            <a:r>
              <a:rPr lang="fr-FR" sz="2800" dirty="0" err="1"/>
              <a:t>upon</a:t>
            </a:r>
            <a:r>
              <a:rPr lang="fr-FR" sz="2800" dirty="0"/>
              <a:t> by all stakeholders</a:t>
            </a:r>
          </a:p>
          <a:p>
            <a:pPr lvl="1" algn="just"/>
            <a:r>
              <a:rPr lang="fr-FR" sz="2800" dirty="0"/>
              <a:t>For MS:</a:t>
            </a:r>
          </a:p>
          <a:p>
            <a:pPr lvl="2" algn="just"/>
            <a:r>
              <a:rPr lang="fr-FR" sz="2700" dirty="0" err="1"/>
              <a:t>They</a:t>
            </a:r>
            <a:r>
              <a:rPr lang="fr-FR" sz="2700" dirty="0"/>
              <a:t> are </a:t>
            </a:r>
            <a:r>
              <a:rPr lang="fr-FR" sz="2700" dirty="0">
                <a:solidFill>
                  <a:srgbClr val="FF0000"/>
                </a:solidFill>
              </a:rPr>
              <a:t>not </a:t>
            </a:r>
            <a:r>
              <a:rPr lang="fr-FR" sz="2700" dirty="0" err="1">
                <a:solidFill>
                  <a:srgbClr val="FF0000"/>
                </a:solidFill>
              </a:rPr>
              <a:t>intended</a:t>
            </a:r>
            <a:r>
              <a:rPr lang="fr-FR" sz="2700" dirty="0">
                <a:solidFill>
                  <a:srgbClr val="FF0000"/>
                </a:solidFill>
              </a:rPr>
              <a:t> </a:t>
            </a:r>
            <a:r>
              <a:rPr lang="fr-FR" sz="2700" dirty="0"/>
              <a:t>to be </a:t>
            </a:r>
            <a:r>
              <a:rPr lang="fr-FR" sz="2700" dirty="0" err="1">
                <a:solidFill>
                  <a:srgbClr val="FF0000"/>
                </a:solidFill>
              </a:rPr>
              <a:t>technical</a:t>
            </a:r>
            <a:r>
              <a:rPr lang="fr-FR" sz="2700" dirty="0">
                <a:solidFill>
                  <a:srgbClr val="FF0000"/>
                </a:solidFill>
              </a:rPr>
              <a:t> </a:t>
            </a:r>
            <a:r>
              <a:rPr lang="fr-FR" sz="2700" dirty="0" err="1">
                <a:solidFill>
                  <a:srgbClr val="FF0000"/>
                </a:solidFill>
              </a:rPr>
              <a:t>specifications</a:t>
            </a:r>
            <a:r>
              <a:rPr lang="fr-FR" sz="2700" dirty="0"/>
              <a:t>! </a:t>
            </a:r>
          </a:p>
          <a:p>
            <a:pPr lvl="2" algn="just"/>
            <a:r>
              <a:rPr lang="fr-FR" sz="2700" dirty="0">
                <a:solidFill>
                  <a:srgbClr val="FF0000"/>
                </a:solidFill>
              </a:rPr>
              <a:t>Technical Description</a:t>
            </a:r>
            <a:r>
              <a:rPr lang="fr-FR" sz="2700" dirty="0"/>
              <a:t> </a:t>
            </a:r>
            <a:r>
              <a:rPr lang="fr-FR" sz="2700" dirty="0" err="1"/>
              <a:t>should</a:t>
            </a:r>
            <a:r>
              <a:rPr lang="fr-FR" sz="2700" dirty="0"/>
              <a:t> be </a:t>
            </a:r>
            <a:r>
              <a:rPr lang="fr-FR" sz="2700" dirty="0" err="1"/>
              <a:t>kept</a:t>
            </a:r>
            <a:r>
              <a:rPr lang="fr-FR" sz="2700" dirty="0"/>
              <a:t> </a:t>
            </a:r>
            <a:r>
              <a:rPr lang="fr-FR" sz="2700" dirty="0" err="1">
                <a:solidFill>
                  <a:srgbClr val="FF0000"/>
                </a:solidFill>
              </a:rPr>
              <a:t>rather</a:t>
            </a:r>
            <a:r>
              <a:rPr lang="fr-FR" sz="2700" dirty="0">
                <a:solidFill>
                  <a:srgbClr val="FF0000"/>
                </a:solidFill>
              </a:rPr>
              <a:t> light. </a:t>
            </a:r>
          </a:p>
          <a:p>
            <a:pPr lvl="2" algn="just"/>
            <a:r>
              <a:rPr lang="fr-FR" sz="2700" dirty="0">
                <a:solidFill>
                  <a:srgbClr val="FF0000"/>
                </a:solidFill>
              </a:rPr>
              <a:t>Qualification Questionnaire </a:t>
            </a:r>
            <a:r>
              <a:rPr lang="fr-FR" sz="2700" dirty="0" err="1"/>
              <a:t>is</a:t>
            </a:r>
            <a:r>
              <a:rPr lang="fr-FR" sz="2700" dirty="0"/>
              <a:t> </a:t>
            </a:r>
            <a:r>
              <a:rPr lang="fr-FR" sz="2700" dirty="0" err="1"/>
              <a:t>definitely</a:t>
            </a:r>
            <a:r>
              <a:rPr lang="fr-FR" sz="2700" dirty="0"/>
              <a:t> a key document and in 95% of the cases </a:t>
            </a:r>
            <a:r>
              <a:rPr lang="fr-FR" sz="2700" dirty="0">
                <a:solidFill>
                  <a:srgbClr val="FF0000"/>
                </a:solidFill>
              </a:rPr>
              <a:t>the </a:t>
            </a:r>
            <a:r>
              <a:rPr lang="fr-FR" sz="2700" dirty="0" err="1">
                <a:solidFill>
                  <a:srgbClr val="FF0000"/>
                </a:solidFill>
              </a:rPr>
              <a:t>only</a:t>
            </a:r>
            <a:r>
              <a:rPr lang="fr-FR" sz="2700" dirty="0">
                <a:solidFill>
                  <a:srgbClr val="FF0000"/>
                </a:solidFill>
              </a:rPr>
              <a:t> </a:t>
            </a:r>
            <a:r>
              <a:rPr lang="fr-FR" sz="2700" dirty="0" err="1">
                <a:solidFill>
                  <a:srgbClr val="FF0000"/>
                </a:solidFill>
              </a:rPr>
              <a:t>way</a:t>
            </a:r>
            <a:r>
              <a:rPr lang="fr-FR" sz="2700" dirty="0">
                <a:solidFill>
                  <a:srgbClr val="FF0000"/>
                </a:solidFill>
              </a:rPr>
              <a:t> to </a:t>
            </a:r>
            <a:r>
              <a:rPr lang="fr-FR" sz="2700" dirty="0" err="1">
                <a:solidFill>
                  <a:srgbClr val="FF0000"/>
                </a:solidFill>
              </a:rPr>
              <a:t>either</a:t>
            </a:r>
            <a:r>
              <a:rPr lang="fr-FR" sz="2700" dirty="0">
                <a:solidFill>
                  <a:srgbClr val="FF0000"/>
                </a:solidFill>
              </a:rPr>
              <a:t> </a:t>
            </a:r>
            <a:r>
              <a:rPr lang="fr-FR" sz="2700" dirty="0" err="1">
                <a:solidFill>
                  <a:srgbClr val="FF0000"/>
                </a:solidFill>
              </a:rPr>
              <a:t>qualify</a:t>
            </a:r>
            <a:r>
              <a:rPr lang="fr-FR" sz="2700" dirty="0">
                <a:solidFill>
                  <a:srgbClr val="FF0000"/>
                </a:solidFill>
              </a:rPr>
              <a:t> or </a:t>
            </a:r>
            <a:r>
              <a:rPr lang="fr-FR" sz="2700" dirty="0" err="1">
                <a:solidFill>
                  <a:srgbClr val="FF0000"/>
                </a:solidFill>
              </a:rPr>
              <a:t>disqualify</a:t>
            </a:r>
            <a:r>
              <a:rPr lang="fr-FR" sz="2700" dirty="0">
                <a:solidFill>
                  <a:srgbClr val="FF0000"/>
                </a:solidFill>
              </a:rPr>
              <a:t> </a:t>
            </a:r>
            <a:r>
              <a:rPr lang="fr-FR" sz="2700" dirty="0" err="1">
                <a:solidFill>
                  <a:srgbClr val="FF0000"/>
                </a:solidFill>
              </a:rPr>
              <a:t>Firms</a:t>
            </a:r>
            <a:endParaRPr lang="fr-FR" sz="2700" dirty="0">
              <a:solidFill>
                <a:srgbClr val="FF0000"/>
              </a:solidFill>
            </a:endParaRPr>
          </a:p>
          <a:p>
            <a:pPr lvl="2" algn="just"/>
            <a:r>
              <a:rPr lang="fr-FR" sz="2700" dirty="0">
                <a:solidFill>
                  <a:srgbClr val="FF0000"/>
                </a:solidFill>
              </a:rPr>
              <a:t>Single </a:t>
            </a:r>
            <a:r>
              <a:rPr lang="fr-FR" sz="2700" dirty="0" err="1">
                <a:solidFill>
                  <a:srgbClr val="FF0000"/>
                </a:solidFill>
              </a:rPr>
              <a:t>Firms</a:t>
            </a:r>
            <a:r>
              <a:rPr lang="fr-FR" sz="2700" dirty="0">
                <a:solidFill>
                  <a:srgbClr val="FF0000"/>
                </a:solidFill>
              </a:rPr>
              <a:t> vs Group of </a:t>
            </a:r>
            <a:r>
              <a:rPr lang="fr-FR" sz="2700" dirty="0" err="1">
                <a:solidFill>
                  <a:srgbClr val="FF0000"/>
                </a:solidFill>
              </a:rPr>
              <a:t>Firms</a:t>
            </a:r>
            <a:r>
              <a:rPr lang="fr-FR" sz="2700" dirty="0">
                <a:solidFill>
                  <a:srgbClr val="FF0000"/>
                </a:solidFill>
              </a:rPr>
              <a:t> </a:t>
            </a:r>
            <a:r>
              <a:rPr lang="fr-FR" sz="2700" dirty="0"/>
              <a:t>– </a:t>
            </a:r>
            <a:r>
              <a:rPr lang="fr-FR" sz="2700" dirty="0" err="1"/>
              <a:t>We</a:t>
            </a:r>
            <a:r>
              <a:rPr lang="fr-FR" sz="2700" dirty="0"/>
              <a:t> </a:t>
            </a:r>
            <a:r>
              <a:rPr lang="fr-FR" sz="2700" dirty="0" err="1"/>
              <a:t>should</a:t>
            </a:r>
            <a:r>
              <a:rPr lang="fr-FR" sz="2700" dirty="0"/>
              <a:t> stick to the discussion </a:t>
            </a:r>
            <a:r>
              <a:rPr lang="fr-FR" sz="2700" dirty="0" err="1"/>
              <a:t>held</a:t>
            </a:r>
            <a:r>
              <a:rPr lang="fr-FR" sz="2700" dirty="0"/>
              <a:t> in the </a:t>
            </a:r>
            <a:r>
              <a:rPr lang="fr-FR" sz="2700" dirty="0">
                <a:solidFill>
                  <a:srgbClr val="FF0000"/>
                </a:solidFill>
              </a:rPr>
              <a:t>Start up Meeting </a:t>
            </a:r>
          </a:p>
          <a:p>
            <a:pPr lvl="2" algn="just"/>
            <a:r>
              <a:rPr lang="fr-FR" sz="2700" dirty="0">
                <a:solidFill>
                  <a:srgbClr val="FF0000"/>
                </a:solidFill>
              </a:rPr>
              <a:t>Questions for information </a:t>
            </a:r>
            <a:r>
              <a:rPr lang="fr-FR" sz="2700" dirty="0"/>
              <a:t>– It </a:t>
            </a:r>
            <a:r>
              <a:rPr lang="fr-FR" sz="2700" dirty="0" err="1"/>
              <a:t>will</a:t>
            </a:r>
            <a:r>
              <a:rPr lang="fr-FR" sz="2700" dirty="0"/>
              <a:t> help to </a:t>
            </a:r>
            <a:r>
              <a:rPr lang="fr-FR" sz="2700" dirty="0" err="1"/>
              <a:t>prepare</a:t>
            </a:r>
            <a:r>
              <a:rPr lang="fr-FR" sz="2700" dirty="0"/>
              <a:t> the IT </a:t>
            </a:r>
            <a:r>
              <a:rPr lang="fr-FR" sz="2700" dirty="0" err="1"/>
              <a:t>based</a:t>
            </a:r>
            <a:r>
              <a:rPr lang="fr-FR" sz="2700" dirty="0"/>
              <a:t> on the return </a:t>
            </a:r>
            <a:r>
              <a:rPr lang="fr-FR" sz="2700" dirty="0" err="1"/>
              <a:t>from</a:t>
            </a:r>
            <a:r>
              <a:rPr lang="fr-FR" sz="2700" dirty="0"/>
              <a:t> the </a:t>
            </a:r>
            <a:r>
              <a:rPr lang="fr-FR" sz="2700" dirty="0" err="1"/>
              <a:t>Firms</a:t>
            </a:r>
            <a:r>
              <a:rPr lang="fr-FR" sz="2700" dirty="0"/>
              <a:t> </a:t>
            </a:r>
          </a:p>
          <a:p>
            <a:pPr lvl="2" algn="just"/>
            <a:endParaRPr lang="fr-FR" sz="2700" dirty="0"/>
          </a:p>
          <a:p>
            <a:pPr lvl="2" algn="just"/>
            <a:endParaRPr lang="fr-FR" sz="2000" dirty="0"/>
          </a:p>
          <a:p>
            <a:pPr marL="0" lvl="1" indent="0" algn="just">
              <a:buNone/>
            </a:pPr>
            <a:endParaRPr lang="fr-FR" sz="2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7FB679F-F2B5-117C-5517-8B3E77042DC0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SC Phases</a:t>
            </a:r>
          </a:p>
        </p:txBody>
      </p:sp>
    </p:spTree>
    <p:extLst>
      <p:ext uri="{BB962C8B-B14F-4D97-AF65-F5344CB8AC3E}">
        <p14:creationId xmlns:p14="http://schemas.microsoft.com/office/powerpoint/2010/main" val="2845246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48277</TotalTime>
  <Words>1633</Words>
  <Application>Microsoft Office PowerPoint</Application>
  <PresentationFormat>Widescreen</PresentationFormat>
  <Paragraphs>101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Return on experience:  chair's perspective</vt:lpstr>
      <vt:lpstr>PowerPoint Presentation</vt:lpstr>
      <vt:lpstr>ATS Specification Committees </vt:lpstr>
      <vt:lpstr>ATS Specification Committees </vt:lpstr>
      <vt:lpstr>ATS SC Chair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complex</dc:title>
  <dc:subject/>
  <dc:creator>Mike Lamont</dc:creator>
  <cp:keywords/>
  <dc:description/>
  <cp:lastModifiedBy>Hector Garcia Gavela</cp:lastModifiedBy>
  <cp:revision>1075</cp:revision>
  <dcterms:created xsi:type="dcterms:W3CDTF">2021-03-16T12:17:23Z</dcterms:created>
  <dcterms:modified xsi:type="dcterms:W3CDTF">2025-03-26T07:52:48Z</dcterms:modified>
  <cp:category/>
</cp:coreProperties>
</file>