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90" r:id="rId3"/>
    <p:sldId id="286" r:id="rId4"/>
    <p:sldId id="291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81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D6BA0-9063-BE68-FD5A-794E1B7921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B319D-174D-9462-444A-8BD447BF5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E06EB-2F0D-C306-43A4-9BA9C2A80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11B76-0B9A-6B63-E543-EE6E4F99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45B4F-1EE0-0630-7FAF-E91B9894E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10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AA617-2C4A-6A38-8E47-9973EF0B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19826-E9FF-8EBC-236A-71022ABC4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103BA-1FFC-B9FE-4058-58ED1940D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EA969-9810-B827-FE4B-5F666591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11817-1D70-DE63-E959-946E88965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03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DDF79B-326D-BCFC-EA7E-D115F96081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467851-0172-2171-B507-CF30F3C90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BF24C-572E-FD27-D8DC-D1CF2DC1B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C98DD-6EDE-244D-010E-32F47804D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F5327-8AE0-4371-6A9F-38B5B4134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F511B-75B4-7811-B95E-0B12F85D1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DF59F-AFD3-637E-F892-2EA6DC98E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E9D6E-AA4F-BBA7-634B-4A3E978B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306C4-FD6B-63D9-4B22-63D8CEB9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03451-8F21-FE37-1040-7E1E8D5B3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15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AFC63-9110-6E15-55CA-93F4A7CB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68028-93BD-629D-C7F6-5C3F17FFA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68057-C00D-8788-3321-3678DC996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4DD7B-92FD-41CF-7EE6-B1C905E60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332A1-C3B8-5C01-65CC-B2BBB33BE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42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6D52A-BC3D-6105-0FB8-9E9A180DD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B4657-A119-F60B-7F92-3ED8F4C220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D5740-826A-DDEB-411D-B759DD2B4A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B8C002-5E35-1E87-9BE5-C1A7AB6D7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C4D0F-FC07-DB85-9559-C0D196E4A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20E82-890B-BDAA-AB35-593165393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CB364-3E25-0ECB-3F54-41B10706E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F6914-B6BE-725C-649D-F6000C25B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1C7BCB-CC50-6053-2533-DFD84CF6F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193701-DD37-8E5C-114A-E0355C76C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AB0592-EC5C-9F39-6E7D-6C8A4BCD3E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39FF8F-2DFE-D3C5-D237-55BD4818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8A418C-98E5-1BF3-4B00-97F011DED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14B2AB-838D-7248-5B3F-A0AA26A67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4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7A27C-A5AC-F64C-1249-850472E56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65507-0E7E-0428-B0F7-043F6D6CB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2EB9F-B430-0A9E-7E1E-3DAC63A2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80972C-010B-807C-769C-5CF62F25E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84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3ABE0E-9D6C-684D-8EDC-B4DB8CE7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8BD023-0874-14AC-C960-7084916B7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3D3CB-9186-9177-04AE-C7EBC3A8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59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7AAF5-C399-2016-B9B5-D56F4DC7C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5B5BE-A7A1-5DD2-0A64-56792BFA8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A98EE-5881-282D-E547-BFFCD9FA2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A2F50-B624-912E-F4BD-7083EB88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8CA0A-6672-58DC-4198-99D11AB9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C368ED-2DBE-CE3E-A5E3-78C6C77A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2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6A9AB-F6D6-D71B-8EAB-7EDD740F0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D2F1DA-BF80-2D90-76DB-5781F1159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A30CC-8023-38F2-878B-C338A35BC6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E5C61-0BEA-F140-B53C-874301793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6F15E-7DCF-7083-25C6-CA38D948F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0B6CAA-6453-4831-5E39-18E11CBA6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45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B46985-C0AE-6E38-56E0-E1CD2C8CA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DBA62-C376-692A-3208-D93EE560F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D3EC7-90A7-2273-6546-749B00440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C04E5-0C1D-40BC-A6E5-33A82747BAB2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A578E-7803-F7C3-FF41-E215753B0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0FEB9-7B9C-1F75-370F-7272511DE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2B14-2614-482E-B8F9-DB8A74B7D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58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E155B1-95A4-1D0C-B9DB-39458B8A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H" sz="5400" b="1" dirty="0"/>
              <a:t>IPT-PI-SU Structure 					</a:t>
            </a:r>
            <a:r>
              <a:rPr lang="fr-CH" sz="2000" b="1" dirty="0"/>
              <a:t>25-02-2025</a:t>
            </a:r>
            <a:endParaRPr lang="en-GB" sz="2000" b="1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9CE39-4B3C-F058-C698-007B3D4E4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15734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9A1BF7-DF97-8804-C6EF-268AE40FE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E0CA6ED-51D1-B3EE-9E26-F856EB6B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94924E-4DB3-4383-425A-4F9A77CEF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H" sz="5400" b="1" dirty="0"/>
              <a:t>IPT-PI-SU Structure</a:t>
            </a:r>
            <a:endParaRPr lang="en-GB" sz="5400" b="1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70DBFB97-87A3-E8F9-AED7-05611B353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29A32-BD0E-E038-767B-2F4AB826A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3200" b="1" dirty="0" err="1"/>
              <a:t>Continuity</a:t>
            </a:r>
            <a:r>
              <a:rPr lang="fr-CH" sz="3200" b="1" dirty="0"/>
              <a:t> in service </a:t>
            </a:r>
            <a:r>
              <a:rPr lang="fr-CH" sz="3200" b="1" dirty="0" err="1"/>
              <a:t>provided</a:t>
            </a:r>
            <a:r>
              <a:rPr lang="fr-CH" sz="3200" b="1" dirty="0"/>
              <a:t> for </a:t>
            </a:r>
            <a:r>
              <a:rPr lang="fr-CH" sz="3200" b="1" dirty="0" err="1"/>
              <a:t>technical</a:t>
            </a:r>
            <a:r>
              <a:rPr lang="fr-CH" sz="3200" b="1" dirty="0"/>
              <a:t> teams</a:t>
            </a:r>
          </a:p>
          <a:p>
            <a:endParaRPr lang="fr-CH" dirty="0"/>
          </a:p>
          <a:p>
            <a:r>
              <a:rPr lang="fr-CH" dirty="0" err="1"/>
              <a:t>Category</a:t>
            </a:r>
            <a:r>
              <a:rPr lang="fr-CH" dirty="0"/>
              <a:t> manager / </a:t>
            </a:r>
            <a:r>
              <a:rPr lang="fr-CH" dirty="0" err="1"/>
              <a:t>Specialisation</a:t>
            </a:r>
            <a:endParaRPr lang="fr-CH" dirty="0"/>
          </a:p>
          <a:p>
            <a:endParaRPr lang="fr-CH" dirty="0"/>
          </a:p>
          <a:p>
            <a:r>
              <a:rPr lang="fr-CH" dirty="0"/>
              <a:t>Split ATS / </a:t>
            </a:r>
            <a:r>
              <a:rPr lang="fr-CH" dirty="0" err="1"/>
              <a:t>Research</a:t>
            </a:r>
            <a:r>
              <a:rPr lang="fr-CH" dirty="0"/>
              <a:t> </a:t>
            </a:r>
            <a:r>
              <a:rPr lang="fr-CH" dirty="0" err="1"/>
              <a:t>Sector</a:t>
            </a:r>
            <a:r>
              <a:rPr lang="fr-CH" dirty="0"/>
              <a:t> (as main </a:t>
            </a:r>
            <a:r>
              <a:rPr lang="fr-CH" dirty="0" err="1"/>
              <a:t>customers</a:t>
            </a:r>
            <a:r>
              <a:rPr lang="fr-CH" dirty="0"/>
              <a:t>) =&gt; </a:t>
            </a:r>
            <a:r>
              <a:rPr lang="fr-CH" dirty="0" err="1"/>
              <a:t>asked</a:t>
            </a:r>
            <a:r>
              <a:rPr lang="fr-CH" dirty="0"/>
              <a:t> Jess to lead the </a:t>
            </a:r>
            <a:r>
              <a:rPr lang="fr-CH" dirty="0" err="1"/>
              <a:t>Research</a:t>
            </a:r>
            <a:r>
              <a:rPr lang="fr-CH" dirty="0"/>
              <a:t> </a:t>
            </a:r>
            <a:r>
              <a:rPr lang="fr-CH" dirty="0" err="1"/>
              <a:t>Sector</a:t>
            </a:r>
            <a:r>
              <a:rPr lang="fr-CH" dirty="0"/>
              <a:t> Unit </a:t>
            </a:r>
          </a:p>
          <a:p>
            <a:endParaRPr lang="fr-CH" dirty="0"/>
          </a:p>
          <a:p>
            <a:r>
              <a:rPr lang="fr-CH" dirty="0"/>
              <a:t>Cross-</a:t>
            </a:r>
            <a:r>
              <a:rPr lang="fr-CH" dirty="0" err="1"/>
              <a:t>functional</a:t>
            </a:r>
            <a:r>
              <a:rPr lang="fr-CH" dirty="0"/>
              <a:t> support </a:t>
            </a:r>
            <a:r>
              <a:rPr lang="fr-CH" dirty="0" err="1"/>
              <a:t>from</a:t>
            </a:r>
            <a:r>
              <a:rPr lang="fr-CH" dirty="0"/>
              <a:t> Lois, Elizabeth, and new GRAD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1340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66C9E-BFA2-9BC1-658B-D061B3A26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9E3CF3-B645-0F6C-C8BE-C07C3DF93CD0}"/>
              </a:ext>
            </a:extLst>
          </p:cNvPr>
          <p:cNvSpPr/>
          <p:nvPr/>
        </p:nvSpPr>
        <p:spPr>
          <a:xfrm>
            <a:off x="8492049" y="1925800"/>
            <a:ext cx="1053825" cy="45130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New Staff</a:t>
            </a:r>
            <a:endParaRPr lang="en-US" sz="1400" b="1" dirty="0">
              <a:solidFill>
                <a:schemeClr val="accent1"/>
              </a:solidFill>
            </a:endParaRP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Electronics, Optics and Detectors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03 (</a:t>
            </a:r>
            <a:r>
              <a:rPr lang="en-GB" sz="1400" b="1" dirty="0" err="1">
                <a:solidFill>
                  <a:schemeClr val="accent1"/>
                </a:solidFill>
              </a:rPr>
              <a:t>excl</a:t>
            </a:r>
            <a:r>
              <a:rPr lang="en-GB" sz="1400" b="1" dirty="0">
                <a:solidFill>
                  <a:schemeClr val="accent1"/>
                </a:solidFill>
              </a:rPr>
              <a:t> 0306)</a:t>
            </a: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07</a:t>
            </a: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08 (</a:t>
            </a:r>
            <a:r>
              <a:rPr lang="en-GB" sz="1400" b="1" dirty="0" err="1">
                <a:solidFill>
                  <a:schemeClr val="accent1"/>
                </a:solidFill>
              </a:rPr>
              <a:t>excl</a:t>
            </a:r>
            <a:r>
              <a:rPr lang="en-GB" sz="1400" b="1" dirty="0">
                <a:solidFill>
                  <a:schemeClr val="accent1"/>
                </a:solidFill>
              </a:rPr>
              <a:t> 0804)</a:t>
            </a:r>
          </a:p>
          <a:p>
            <a:pPr algn="just"/>
            <a:endParaRPr lang="en-GB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EP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BE-CEM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73D629-1458-A47A-17A6-EE65E0A77E4D}"/>
              </a:ext>
            </a:extLst>
          </p:cNvPr>
          <p:cNvSpPr/>
          <p:nvPr/>
        </p:nvSpPr>
        <p:spPr>
          <a:xfrm>
            <a:off x="6300384" y="1442720"/>
            <a:ext cx="5664308" cy="517577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Jessica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HSE, </a:t>
            </a:r>
            <a:r>
              <a:rPr lang="en-US" sz="1100" b="1" dirty="0">
                <a:solidFill>
                  <a:schemeClr val="tx1"/>
                </a:solidFill>
                <a:highlight>
                  <a:srgbClr val="FFFF00"/>
                </a:highlight>
              </a:rPr>
              <a:t>Safety Systems, Machines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  <a:endParaRPr lang="en-US" sz="1050" b="1" dirty="0">
              <a:solidFill>
                <a:schemeClr val="accent1"/>
              </a:solidFill>
            </a:endParaRP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E5A7EC-D162-F46B-7790-B6E3BF66CFAF}"/>
              </a:ext>
            </a:extLst>
          </p:cNvPr>
          <p:cNvSpPr/>
          <p:nvPr/>
        </p:nvSpPr>
        <p:spPr>
          <a:xfrm>
            <a:off x="159189" y="419113"/>
            <a:ext cx="11805503" cy="84357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Nordine </a:t>
            </a:r>
            <a:r>
              <a:rPr lang="en-US" sz="1600" b="1" i="1" dirty="0">
                <a:solidFill>
                  <a:schemeClr val="tx1"/>
                </a:solidFill>
              </a:rPr>
              <a:t>(Deputy: Jessica)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Josh handover</a:t>
            </a: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Back-up and miscellaneous</a:t>
            </a: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32290-4508-A01C-68E4-A5553FD72B6E}"/>
              </a:ext>
            </a:extLst>
          </p:cNvPr>
          <p:cNvSpPr/>
          <p:nvPr/>
        </p:nvSpPr>
        <p:spPr>
          <a:xfrm>
            <a:off x="1397596" y="1442295"/>
            <a:ext cx="1145043" cy="51677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Andrea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Electrical Engineering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02 (excl. 0205, 0225)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EN-EL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SY-EPC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TE-MPE</a:t>
            </a:r>
          </a:p>
          <a:p>
            <a:pPr algn="ctr"/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B5DEBA-23AE-CEE6-25E7-F131894061F1}"/>
              </a:ext>
            </a:extLst>
          </p:cNvPr>
          <p:cNvSpPr/>
          <p:nvPr/>
        </p:nvSpPr>
        <p:spPr>
          <a:xfrm>
            <a:off x="2646126" y="1442295"/>
            <a:ext cx="1135460" cy="51677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Julia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Cables, RF and Magnets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0205</a:t>
            </a: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0306</a:t>
            </a: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0804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EN-EL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EP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SY-RF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TE-MSC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2A0411-A718-AE63-02C5-700A2519D9C5}"/>
              </a:ext>
            </a:extLst>
          </p:cNvPr>
          <p:cNvSpPr/>
          <p:nvPr/>
        </p:nvSpPr>
        <p:spPr>
          <a:xfrm>
            <a:off x="3857786" y="1442295"/>
            <a:ext cx="1109368" cy="51677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Floris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Cooling, Vacuum, Heavy Lifting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01</a:t>
            </a: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11 (ATS)</a:t>
            </a:r>
          </a:p>
          <a:p>
            <a:pPr algn="just"/>
            <a:r>
              <a:rPr lang="en-GB" sz="1400" b="1" dirty="0">
                <a:solidFill>
                  <a:schemeClr val="accent1"/>
                </a:solidFill>
              </a:rPr>
              <a:t>0602</a:t>
            </a:r>
          </a:p>
          <a:p>
            <a:pPr algn="just"/>
            <a:endParaRPr lang="en-GB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EN-CV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SY-STI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EN-HE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TE-VSC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E4B8BD-BD04-85DF-02E1-18BEB487FF69}"/>
              </a:ext>
            </a:extLst>
          </p:cNvPr>
          <p:cNvSpPr/>
          <p:nvPr/>
        </p:nvSpPr>
        <p:spPr>
          <a:xfrm>
            <a:off x="6411079" y="1925800"/>
            <a:ext cx="935815" cy="4521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Thomas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IT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04</a:t>
            </a:r>
          </a:p>
          <a:p>
            <a:pPr algn="just"/>
            <a:endParaRPr lang="en-US" sz="1400" b="1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US" sz="1400" dirty="0">
                <a:solidFill>
                  <a:schemeClr val="accent1"/>
                </a:solidFill>
              </a:rPr>
              <a:t>IT</a:t>
            </a:r>
          </a:p>
          <a:p>
            <a:pPr algn="just"/>
            <a:r>
              <a:rPr lang="en-US" sz="1400" dirty="0">
                <a:solidFill>
                  <a:schemeClr val="accent1"/>
                </a:solidFill>
              </a:rPr>
              <a:t>FAP-BC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CC44BC-8523-1087-4CE5-07FD594E91AD}"/>
              </a:ext>
            </a:extLst>
          </p:cNvPr>
          <p:cNvSpPr/>
          <p:nvPr/>
        </p:nvSpPr>
        <p:spPr>
          <a:xfrm>
            <a:off x="7477826" y="1925800"/>
            <a:ext cx="935815" cy="4521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Gloria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DOs, Orders and Administration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D2E1E7-6B28-3251-EA72-18E0BC824D5F}"/>
              </a:ext>
            </a:extLst>
          </p:cNvPr>
          <p:cNvSpPr/>
          <p:nvPr/>
        </p:nvSpPr>
        <p:spPr>
          <a:xfrm>
            <a:off x="9659316" y="1934266"/>
            <a:ext cx="1003518" cy="45130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Elizabeth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Instrumentation,  DOs, Orders</a:t>
            </a:r>
          </a:p>
          <a:p>
            <a:pPr algn="ctr"/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F98DCF-7366-8C3C-1E12-2591E3778889}"/>
              </a:ext>
            </a:extLst>
          </p:cNvPr>
          <p:cNvSpPr/>
          <p:nvPr/>
        </p:nvSpPr>
        <p:spPr>
          <a:xfrm>
            <a:off x="5061976" y="1450762"/>
            <a:ext cx="1135460" cy="51677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Alvaro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Mechanical Engineering, Cryogenics and Gases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r>
              <a:rPr lang="en-US" sz="1400" b="1" dirty="0">
                <a:solidFill>
                  <a:schemeClr val="accent1"/>
                </a:solidFill>
              </a:rPr>
              <a:t>05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0601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0901, 0902, 0903</a:t>
            </a:r>
          </a:p>
          <a:p>
            <a:pPr algn="just"/>
            <a:endParaRPr lang="en-GB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Main clients: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EN-MME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TE-CRG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BE-EA</a:t>
            </a:r>
          </a:p>
          <a:p>
            <a:pPr algn="just"/>
            <a:r>
              <a:rPr lang="en-GB" sz="1400" dirty="0">
                <a:solidFill>
                  <a:schemeClr val="accent1"/>
                </a:solidFill>
              </a:rPr>
              <a:t>EP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F2B109-498D-A0F7-9936-F1DF28765ADD}"/>
              </a:ext>
            </a:extLst>
          </p:cNvPr>
          <p:cNvSpPr/>
          <p:nvPr/>
        </p:nvSpPr>
        <p:spPr>
          <a:xfrm>
            <a:off x="10794404" y="1934265"/>
            <a:ext cx="1003518" cy="450462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New Grad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GB" sz="1400" b="1" dirty="0">
                <a:solidFill>
                  <a:schemeClr val="accent1"/>
                </a:solidFill>
              </a:rPr>
              <a:t>Library, </a:t>
            </a:r>
            <a:r>
              <a:rPr lang="en-US" sz="1400" b="1" dirty="0">
                <a:solidFill>
                  <a:schemeClr val="accent1"/>
                </a:solidFill>
              </a:rPr>
              <a:t>DOs, Orders</a:t>
            </a:r>
          </a:p>
          <a:p>
            <a:pPr algn="ctr"/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D9175-E2CE-2477-B465-45FC1D514F52}"/>
              </a:ext>
            </a:extLst>
          </p:cNvPr>
          <p:cNvSpPr/>
          <p:nvPr/>
        </p:nvSpPr>
        <p:spPr>
          <a:xfrm>
            <a:off x="207054" y="1450761"/>
            <a:ext cx="1023772" cy="515926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Lois</a:t>
            </a:r>
          </a:p>
          <a:p>
            <a:pPr algn="ctr"/>
            <a:endParaRPr lang="en-US" sz="1400" b="1" dirty="0">
              <a:solidFill>
                <a:schemeClr val="accent1"/>
              </a:solidFill>
            </a:endParaRPr>
          </a:p>
          <a:p>
            <a:pPr algn="ctr"/>
            <a:r>
              <a:rPr lang="en-US" sz="1400" b="1" dirty="0">
                <a:solidFill>
                  <a:schemeClr val="accent1"/>
                </a:solidFill>
              </a:rPr>
              <a:t>DOs, Orders</a:t>
            </a:r>
          </a:p>
          <a:p>
            <a:pPr algn="ctr"/>
            <a:endParaRPr lang="en-GB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13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865EE9-C41D-A9C5-26BC-B1820B386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F40A9B3-624D-6788-30AC-14E6E111DB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A03531-CA3F-E74B-9F52-3B6356C7C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Back-ups</a:t>
            </a:r>
            <a:endParaRPr lang="en-GB" sz="5400" b="1" dirty="0"/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901167CD-8770-AD51-BD0C-24FC1AC77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7742B1-EEE8-055D-F5D4-67E3A33752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954638"/>
              </p:ext>
            </p:extLst>
          </p:nvPr>
        </p:nvGraphicFramePr>
        <p:xfrm>
          <a:off x="1350677" y="2055813"/>
          <a:ext cx="9487598" cy="4403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884">
                  <a:extLst>
                    <a:ext uri="{9D8B030D-6E8A-4147-A177-3AD203B41FA5}">
                      <a16:colId xmlns:a16="http://schemas.microsoft.com/office/drawing/2014/main" val="1792154000"/>
                    </a:ext>
                  </a:extLst>
                </a:gridCol>
                <a:gridCol w="4756714">
                  <a:extLst>
                    <a:ext uri="{9D8B030D-6E8A-4147-A177-3AD203B41FA5}">
                      <a16:colId xmlns:a16="http://schemas.microsoft.com/office/drawing/2014/main" val="2552393757"/>
                    </a:ext>
                  </a:extLst>
                </a:gridCol>
              </a:tblGrid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100" dirty="0">
                          <a:effectLst/>
                        </a:rPr>
                        <a:t>Procurement Officer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kern="100" dirty="0">
                          <a:effectLst/>
                        </a:rPr>
                        <a:t>Back-up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2266188691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Nordine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Jess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3377936751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Andrea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Julia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1664757582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Julia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Andrea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2980631654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Floris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Alvaro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3106327583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Alvaro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Floris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3945757555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Jess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1800" kern="100">
                          <a:effectLst/>
                        </a:rPr>
                        <a:t>N</a:t>
                      </a:r>
                      <a:r>
                        <a:rPr lang="en-US" sz="1800" kern="100">
                          <a:effectLst/>
                        </a:rPr>
                        <a:t>ordine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445802662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1800" kern="100" dirty="0">
                          <a:effectLst/>
                        </a:rPr>
                        <a:t>T</a:t>
                      </a:r>
                      <a:r>
                        <a:rPr lang="en-US" sz="1800" kern="100" dirty="0" err="1">
                          <a:effectLst/>
                        </a:rPr>
                        <a:t>homas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Jess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1455886790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Gloria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>
                          <a:effectLst/>
                        </a:rPr>
                        <a:t>Alvaro</a:t>
                      </a:r>
                      <a:endParaRPr lang="en-GB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4056232485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Elizabeth, Lois, New Grad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00" dirty="0" err="1">
                          <a:effectLst/>
                        </a:rPr>
                        <a:t>Specialised</a:t>
                      </a:r>
                      <a:r>
                        <a:rPr lang="en-US" sz="1800" kern="100" dirty="0">
                          <a:effectLst/>
                        </a:rPr>
                        <a:t> buyer</a:t>
                      </a:r>
                      <a:endParaRPr lang="en-GB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30" marR="67030" marT="67030" marB="67030"/>
                </a:tc>
                <a:extLst>
                  <a:ext uri="{0D108BD9-81ED-4DB2-BD59-A6C34878D82A}">
                    <a16:rowId xmlns:a16="http://schemas.microsoft.com/office/drawing/2014/main" val="4193782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521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73119</TotalTime>
  <Words>226</Words>
  <Application>Microsoft Office PowerPoint</Application>
  <PresentationFormat>Widescreen</PresentationFormat>
  <Paragraphs>116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Office Theme</vt:lpstr>
      <vt:lpstr>IPT-PI-SU Structure      25-02-2025</vt:lpstr>
      <vt:lpstr>IPT-PI-SU Structure</vt:lpstr>
      <vt:lpstr>PowerPoint Presentation</vt:lpstr>
      <vt:lpstr>Back-ups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Nordine Azizi</dc:creator>
  <cp:lastModifiedBy>Nordine Azizi</cp:lastModifiedBy>
  <cp:revision>51</cp:revision>
  <cp:lastPrinted>2025-02-24T18:34:43Z</cp:lastPrinted>
  <dcterms:created xsi:type="dcterms:W3CDTF">2023-06-30T13:46:14Z</dcterms:created>
  <dcterms:modified xsi:type="dcterms:W3CDTF">2025-03-26T07:58:51Z</dcterms:modified>
</cp:coreProperties>
</file>