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94" r:id="rId2"/>
    <p:sldId id="436" r:id="rId3"/>
    <p:sldId id="444" r:id="rId4"/>
    <p:sldId id="446" r:id="rId5"/>
    <p:sldId id="448" r:id="rId6"/>
    <p:sldId id="447" r:id="rId7"/>
    <p:sldId id="443" r:id="rId8"/>
    <p:sldId id="2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87470" autoAdjust="0"/>
  </p:normalViewPr>
  <p:slideViewPr>
    <p:cSldViewPr snapToGrid="0">
      <p:cViewPr varScale="1">
        <p:scale>
          <a:sx n="65" d="100"/>
          <a:sy n="65" d="100"/>
        </p:scale>
        <p:origin x="7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D000FF-7704-4D87-A854-A9E4473B5811}" type="datetimeFigureOut">
              <a:rPr lang="en-US" smtClean="0"/>
              <a:t>3/26/2025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B9574-26C4-4E8A-AF49-CC6D241D1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79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7064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Special</a:t>
            </a:r>
            <a:r>
              <a:rPr lang="fr-CH" dirty="0"/>
              <a:t> </a:t>
            </a:r>
            <a:r>
              <a:rPr lang="fr-CH" dirty="0" err="1"/>
              <a:t>considerations</a:t>
            </a:r>
            <a:r>
              <a:rPr lang="fr-CH" dirty="0"/>
              <a:t>: The Supply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complex</a:t>
            </a:r>
            <a:r>
              <a:rPr lang="fr-CH" dirty="0"/>
              <a:t> in </a:t>
            </a:r>
            <a:r>
              <a:rPr lang="fr-CH" dirty="0" err="1"/>
              <a:t>terms</a:t>
            </a:r>
            <a:r>
              <a:rPr lang="fr-CH" dirty="0"/>
              <a:t> of </a:t>
            </a:r>
            <a:r>
              <a:rPr lang="fr-CH" dirty="0" err="1"/>
              <a:t>tolerances</a:t>
            </a:r>
            <a:r>
              <a:rPr lang="fr-CH" dirty="0"/>
              <a:t> and nature, as not </a:t>
            </a:r>
            <a:r>
              <a:rPr lang="fr-CH" dirty="0" err="1"/>
              <a:t>many</a:t>
            </a:r>
            <a:r>
              <a:rPr lang="fr-CH" dirty="0"/>
              <a:t> sandwiches of </a:t>
            </a:r>
            <a:r>
              <a:rPr lang="fr-CH" dirty="0" err="1"/>
              <a:t>these</a:t>
            </a:r>
            <a:r>
              <a:rPr lang="fr-CH" dirty="0"/>
              <a:t> </a:t>
            </a:r>
            <a:r>
              <a:rPr lang="fr-CH" dirty="0" err="1"/>
              <a:t>materials</a:t>
            </a:r>
            <a:r>
              <a:rPr lang="fr-CH" dirty="0"/>
              <a:t> are </a:t>
            </a:r>
            <a:r>
              <a:rPr lang="fr-CH" dirty="0" err="1"/>
              <a:t>produced</a:t>
            </a:r>
            <a:r>
              <a:rPr lang="fr-CH" dirty="0"/>
              <a:t>.</a:t>
            </a:r>
          </a:p>
          <a:p>
            <a:r>
              <a:rPr lang="fr-CH" b="1" dirty="0" err="1">
                <a:solidFill>
                  <a:srgbClr val="FF0000"/>
                </a:solidFill>
              </a:rPr>
              <a:t>Strategy</a:t>
            </a:r>
            <a:r>
              <a:rPr lang="fr-CH" b="1" dirty="0">
                <a:solidFill>
                  <a:srgbClr val="FF0000"/>
                </a:solidFill>
              </a:rPr>
              <a:t>: </a:t>
            </a:r>
            <a:r>
              <a:rPr lang="fr-CH" b="1" dirty="0" err="1">
                <a:solidFill>
                  <a:srgbClr val="FF0000"/>
                </a:solidFill>
              </a:rPr>
              <a:t>only</a:t>
            </a: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 err="1">
                <a:solidFill>
                  <a:srgbClr val="FF0000"/>
                </a:solidFill>
              </a:rPr>
              <a:t>two</a:t>
            </a:r>
            <a:r>
              <a:rPr lang="fr-CH" b="1" dirty="0">
                <a:solidFill>
                  <a:srgbClr val="FF0000"/>
                </a:solidFill>
              </a:rPr>
              <a:t> UK </a:t>
            </a:r>
            <a:r>
              <a:rPr lang="fr-CH" b="1" dirty="0" err="1">
                <a:solidFill>
                  <a:srgbClr val="FF0000"/>
                </a:solidFill>
              </a:rPr>
              <a:t>companies</a:t>
            </a:r>
            <a:endParaRPr lang="fr-CH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B9574-26C4-4E8A-AF49-CC6D241D10B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853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600K </a:t>
            </a:r>
            <a:r>
              <a:rPr lang="fr-CH" dirty="0" err="1"/>
              <a:t>too</a:t>
            </a:r>
            <a:r>
              <a:rPr lang="fr-CH" dirty="0"/>
              <a:t> </a:t>
            </a:r>
            <a:r>
              <a:rPr lang="fr-CH" dirty="0" err="1"/>
              <a:t>much</a:t>
            </a:r>
            <a:r>
              <a:rPr lang="fr-CH" dirty="0"/>
              <a:t> – 340K </a:t>
            </a:r>
          </a:p>
          <a:p>
            <a:r>
              <a:rPr lang="fr-CH" dirty="0" err="1"/>
              <a:t>After</a:t>
            </a:r>
            <a:r>
              <a:rPr lang="fr-CH" dirty="0"/>
              <a:t> </a:t>
            </a:r>
            <a:r>
              <a:rPr lang="fr-CH" dirty="0" err="1"/>
              <a:t>contract</a:t>
            </a:r>
            <a:r>
              <a:rPr lang="fr-CH" dirty="0"/>
              <a:t> placement, </a:t>
            </a:r>
            <a:r>
              <a:rPr lang="fr-CH" dirty="0" err="1"/>
              <a:t>they</a:t>
            </a:r>
            <a:r>
              <a:rPr lang="fr-CH" dirty="0"/>
              <a:t> </a:t>
            </a:r>
            <a:r>
              <a:rPr lang="fr-CH" dirty="0" err="1"/>
              <a:t>decided</a:t>
            </a:r>
            <a:r>
              <a:rPr lang="fr-CH" dirty="0"/>
              <a:t> to change a lot of </a:t>
            </a:r>
            <a:r>
              <a:rPr lang="fr-CH" dirty="0" err="1"/>
              <a:t>things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B9574-26C4-4E8A-AF49-CC6D241D10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86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The substation has to be installed on a platform (civil engineering contract).</a:t>
            </a:r>
            <a:endParaRPr lang="en-US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In the documentation the TO requires that the contractor gives feedback directly to the civil engineering contractor.</a:t>
            </a:r>
            <a:endParaRPr lang="en-US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This triggered very long discussion at the SC (I mean, VERY long).</a:t>
            </a:r>
            <a:endParaRPr lang="en-US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Whenever there is a similar case, CERN is the responsible for both contracts and cannot demand to another contractor to get the responsibility.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B9574-26C4-4E8A-AF49-CC6D241D10B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1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62D4BE-99B3-31B4-941E-A0FF467400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7D7CDD9-50CA-6F89-D9E1-5B2BA1FAFD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67BC6D-0A7B-246E-C087-B55367D7D5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B344F1-DE02-B904-B885-0631BE2FDE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B9574-26C4-4E8A-AF49-CC6D241D10B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51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3D5522-B43C-BAE8-CFE6-EB1EF4930E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4CAC42-E7CA-86C7-9737-11427043F1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781D42F-C6AD-704B-503D-9EF93B612A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78EA30-7378-3400-C4E5-0C572400E3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B9574-26C4-4E8A-AF49-CC6D241D10B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5234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B9574-26C4-4E8A-AF49-CC6D241D10B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098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2253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895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879027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13776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2225" y="241617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4799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9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26434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0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0823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18842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29665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699415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26031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72671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3066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359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C18BCF-1026-3541-8435-A6A493D987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012" y="6394174"/>
            <a:ext cx="395212" cy="39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2193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4489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FB6B8F-D55B-5A41-9E0F-093D943344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9938" y="2512611"/>
            <a:ext cx="1741337" cy="174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1765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F2F5-4F31-624F-B4E5-3FDF2E952320}" type="datetime1">
              <a:rPr lang="fr-CH" smtClean="0"/>
              <a:t>26.03.2025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566836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86B4-1322-F74D-BA39-B1619390F55E}" type="datetime1">
              <a:rPr lang="fr-CH" smtClean="0"/>
              <a:t>26.03.2025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478784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571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520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706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46117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0B53359-C582-6844-9EA4-4D6212D59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75613" y="1592263"/>
            <a:ext cx="3708400" cy="46085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613" y="373593"/>
            <a:ext cx="3708400" cy="10657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6AF3C9-D784-6946-89F2-5993CCDAAF6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A3189-CBF0-9340-9C1D-42AA3E21A8C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DD477-EAF2-F841-B7BB-852598C9EA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555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902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894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E68E270-2AED-0F45-A0C5-6F0942DF8A9F}"/>
              </a:ext>
            </a:extLst>
          </p:cNvPr>
          <p:cNvSpPr/>
          <p:nvPr userDrawn="1"/>
        </p:nvSpPr>
        <p:spPr>
          <a:xfrm>
            <a:off x="0" y="6315998"/>
            <a:ext cx="12192000" cy="542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3/26/2025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346822-6F29-4340-B76E-0E6C21BA22D8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60" y="6397057"/>
            <a:ext cx="406174" cy="40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872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  <p15:guide id="19" pos="3940">
          <p15:clr>
            <a:srgbClr val="F26B43"/>
          </p15:clr>
        </p15:guide>
        <p15:guide id="20" pos="1481">
          <p15:clr>
            <a:srgbClr val="F26B43"/>
          </p15:clr>
        </p15:guide>
        <p15:guide id="21" pos="136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6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sv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968750"/>
            <a:ext cx="11376025" cy="1731502"/>
          </a:xfrm>
        </p:spPr>
        <p:txBody>
          <a:bodyPr/>
          <a:lstStyle/>
          <a:p>
            <a:pPr algn="ctr"/>
            <a:r>
              <a:rPr lang="fr-CH" sz="4800" dirty="0"/>
              <a:t>F</a:t>
            </a:r>
            <a:r>
              <a:rPr lang="en-US" sz="4800" dirty="0" err="1"/>
              <a:t>eedback</a:t>
            </a:r>
            <a:r>
              <a:rPr lang="en-US" sz="4800" dirty="0"/>
              <a:t> on Past Experience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600" dirty="0"/>
              <a:t>Julia Bentchikou</a:t>
            </a:r>
          </a:p>
          <a:p>
            <a:pPr algn="l"/>
            <a:r>
              <a:rPr lang="en-US" sz="1600" dirty="0"/>
              <a:t>CERN Procurement Officer</a:t>
            </a:r>
          </a:p>
          <a:p>
            <a:pPr algn="l"/>
            <a:endParaRPr lang="en-US" sz="1600" dirty="0"/>
          </a:p>
        </p:txBody>
      </p:sp>
      <p:pic>
        <p:nvPicPr>
          <p:cNvPr id="5" name="Espace réservé du contenu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787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fr-FR" sz="2400" dirty="0">
                <a:solidFill>
                  <a:schemeClr val="accent1"/>
                </a:solidFill>
                <a:cs typeface="Calibri" panose="020F0502020204030204" pitchFamily="34" charset="0"/>
              </a:rPr>
              <a:t>IT-4916/EP/CMS: </a:t>
            </a:r>
            <a:br>
              <a:rPr lang="en-GB" altLang="fr-FR" sz="2400" dirty="0">
                <a:solidFill>
                  <a:schemeClr val="accent1"/>
                </a:solidFill>
                <a:cs typeface="Calibri" panose="020F0502020204030204" pitchFamily="34" charset="0"/>
              </a:rPr>
            </a:br>
            <a:r>
              <a:rPr lang="en-GB" altLang="fr-FR" sz="2400" dirty="0">
                <a:solidFill>
                  <a:schemeClr val="accent1"/>
                </a:solidFill>
                <a:cs typeface="Calibri" panose="020F0502020204030204" pitchFamily="34" charset="0"/>
              </a:rPr>
              <a:t>Supply of Lead Sandwiches</a:t>
            </a:r>
            <a:endParaRPr lang="en-US" sz="24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21" name="Graphic 20" descr="Close with solid fill">
            <a:extLst>
              <a:ext uri="{FF2B5EF4-FFF2-40B4-BE49-F238E27FC236}">
                <a16:creationId xmlns:a16="http://schemas.microsoft.com/office/drawing/2014/main" id="{155DE9D7-F401-7108-EC5F-EECFA80CB7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62368" y="2853203"/>
            <a:ext cx="354233" cy="354233"/>
          </a:xfrm>
          <a:prstGeom prst="rect">
            <a:avLst/>
          </a:prstGeom>
        </p:spPr>
      </p:pic>
      <p:pic>
        <p:nvPicPr>
          <p:cNvPr id="23" name="Graphic 22" descr="Checkmark with solid fill">
            <a:extLst>
              <a:ext uri="{FF2B5EF4-FFF2-40B4-BE49-F238E27FC236}">
                <a16:creationId xmlns:a16="http://schemas.microsoft.com/office/drawing/2014/main" id="{67E4B0CE-5BA0-6BB7-FBFC-E9DE3FCAD1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86256" y="1801681"/>
            <a:ext cx="354232" cy="354232"/>
          </a:xfrm>
          <a:prstGeom prst="rect">
            <a:avLst/>
          </a:prstGeom>
        </p:spPr>
      </p:pic>
      <p:pic>
        <p:nvPicPr>
          <p:cNvPr id="25" name="Graphic 24" descr="Question Mark with solid fill">
            <a:extLst>
              <a:ext uri="{FF2B5EF4-FFF2-40B4-BE49-F238E27FC236}">
                <a16:creationId xmlns:a16="http://schemas.microsoft.com/office/drawing/2014/main" id="{97AE1630-49F1-9926-7845-DAF45A43076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305338" y="3827680"/>
            <a:ext cx="516068" cy="516068"/>
          </a:xfrm>
          <a:prstGeom prst="rect">
            <a:avLst/>
          </a:prstGeom>
        </p:spPr>
      </p:pic>
      <p:pic>
        <p:nvPicPr>
          <p:cNvPr id="26" name="Graphic 25" descr="Good Idea with solid fill">
            <a:extLst>
              <a:ext uri="{FF2B5EF4-FFF2-40B4-BE49-F238E27FC236}">
                <a16:creationId xmlns:a16="http://schemas.microsoft.com/office/drawing/2014/main" id="{80470A2C-B234-6265-9B0E-D691136D34F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362368" y="4892254"/>
            <a:ext cx="516067" cy="51606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CEE6CA0-4D9F-B0B5-AE51-3D16456A7A32}"/>
              </a:ext>
            </a:extLst>
          </p:cNvPr>
          <p:cNvSpPr txBox="1"/>
          <p:nvPr/>
        </p:nvSpPr>
        <p:spPr>
          <a:xfrm>
            <a:off x="2484409" y="1494393"/>
            <a:ext cx="8816196" cy="9233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Documentation was of good quality and clear on the requirements. Alternative standards were allowed for flexibility.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Similar prototypes were produced in the past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F394B54-B8CC-E7F9-9536-9AA092B59A7D}"/>
              </a:ext>
            </a:extLst>
          </p:cNvPr>
          <p:cNvSpPr txBox="1"/>
          <p:nvPr/>
        </p:nvSpPr>
        <p:spPr>
          <a:xfrm>
            <a:off x="2484408" y="2657006"/>
            <a:ext cx="8816196" cy="9233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One valid bid was received, which was four times more expensive than expected.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An additional unofficial offer was received from an already declining Bidder, which was of a similar price as the bid received.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950DA6C-1D7A-221D-F1A4-920210E4E7EB}"/>
              </a:ext>
            </a:extLst>
          </p:cNvPr>
          <p:cNvSpPr txBox="1"/>
          <p:nvPr/>
        </p:nvSpPr>
        <p:spPr>
          <a:xfrm>
            <a:off x="2484408" y="3762548"/>
            <a:ext cx="8816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Price estimation was unrealistic and too optimistic, even when a price for prototypes was available.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9749EB-5410-220E-26C1-2C2B287D7C12}"/>
              </a:ext>
            </a:extLst>
          </p:cNvPr>
          <p:cNvSpPr txBox="1"/>
          <p:nvPr/>
        </p:nvSpPr>
        <p:spPr>
          <a:xfrm>
            <a:off x="2484408" y="4550124"/>
            <a:ext cx="8560392" cy="175432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Price estimation: even when a prototype price is available, consult preliminarily the industry for series prices, and the impact of economies of scale (to not overestimate them).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When companies decline and there is a minimum suspicion that a Bidder could change their mind based on their answer, consider making a call and insist.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Revised the strategy: if only two companies qualified to the MS (</a:t>
            </a:r>
            <a:r>
              <a:rPr lang="en-GB" dirty="0">
                <a:solidFill>
                  <a:schemeClr val="tx2"/>
                </a:solidFill>
                <a:latin typeface="Avenir Next LT Pro" panose="020B0504020202020204" pitchFamily="34" charset="0"/>
              </a:rPr>
              <a:t>     </a:t>
            </a:r>
            <a:r>
              <a:rPr lang="en-GB" dirty="0">
                <a:solidFill>
                  <a:schemeClr val="tx2"/>
                </a:solidFill>
              </a:rPr>
              <a:t>Memo)</a:t>
            </a:r>
          </a:p>
        </p:txBody>
      </p:sp>
      <p:pic>
        <p:nvPicPr>
          <p:cNvPr id="4" name="Graphic 3" descr="Warning outline">
            <a:extLst>
              <a:ext uri="{FF2B5EF4-FFF2-40B4-BE49-F238E27FC236}">
                <a16:creationId xmlns:a16="http://schemas.microsoft.com/office/drawing/2014/main" id="{41FC9B58-0720-D06F-9162-DBFA1802A7E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flipH="1">
            <a:off x="9336850" y="5962450"/>
            <a:ext cx="258350" cy="25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582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fr-FR" sz="2400" dirty="0">
                <a:solidFill>
                  <a:schemeClr val="accent1"/>
                </a:solidFill>
                <a:cs typeface="Calibri" panose="020F0502020204030204" pitchFamily="34" charset="0"/>
              </a:rPr>
              <a:t>IT-4678/SY: </a:t>
            </a:r>
            <a:br>
              <a:rPr lang="en-GB" altLang="fr-FR" sz="2400" dirty="0">
                <a:solidFill>
                  <a:schemeClr val="accent1"/>
                </a:solidFill>
                <a:cs typeface="Calibri" panose="020F0502020204030204" pitchFamily="34" charset="0"/>
              </a:rPr>
            </a:br>
            <a:r>
              <a:rPr lang="en-GB" altLang="fr-FR" sz="2400" dirty="0">
                <a:solidFill>
                  <a:schemeClr val="accent1"/>
                </a:solidFill>
                <a:cs typeface="Calibri" panose="020F0502020204030204" pitchFamily="34" charset="0"/>
              </a:rPr>
              <a:t>Production and Testing of HL-LHC 2kA-10V Power Converters</a:t>
            </a:r>
            <a:endParaRPr lang="en-US" sz="24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21" name="Graphic 20" descr="Close with solid fill">
            <a:extLst>
              <a:ext uri="{FF2B5EF4-FFF2-40B4-BE49-F238E27FC236}">
                <a16:creationId xmlns:a16="http://schemas.microsoft.com/office/drawing/2014/main" id="{155DE9D7-F401-7108-EC5F-EECFA80CB7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86255" y="1952467"/>
            <a:ext cx="354233" cy="354233"/>
          </a:xfrm>
          <a:prstGeom prst="rect">
            <a:avLst/>
          </a:prstGeom>
        </p:spPr>
      </p:pic>
      <p:pic>
        <p:nvPicPr>
          <p:cNvPr id="25" name="Graphic 24" descr="Question Mark with solid fill">
            <a:extLst>
              <a:ext uri="{FF2B5EF4-FFF2-40B4-BE49-F238E27FC236}">
                <a16:creationId xmlns:a16="http://schemas.microsoft.com/office/drawing/2014/main" id="{97AE1630-49F1-9926-7845-DAF45A4307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05337" y="3367321"/>
            <a:ext cx="516068" cy="516068"/>
          </a:xfrm>
          <a:prstGeom prst="rect">
            <a:avLst/>
          </a:prstGeom>
        </p:spPr>
      </p:pic>
      <p:pic>
        <p:nvPicPr>
          <p:cNvPr id="26" name="Graphic 25" descr="Good Idea with solid fill">
            <a:extLst>
              <a:ext uri="{FF2B5EF4-FFF2-40B4-BE49-F238E27FC236}">
                <a16:creationId xmlns:a16="http://schemas.microsoft.com/office/drawing/2014/main" id="{80470A2C-B234-6265-9B0E-D691136D34F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362368" y="4944010"/>
            <a:ext cx="516067" cy="51606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F394B54-B8CC-E7F9-9536-9AA092B59A7D}"/>
              </a:ext>
            </a:extLst>
          </p:cNvPr>
          <p:cNvSpPr txBox="1"/>
          <p:nvPr/>
        </p:nvSpPr>
        <p:spPr>
          <a:xfrm>
            <a:off x="2484408" y="1750534"/>
            <a:ext cx="88161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In the Technical Specification, there was a mention of the upgrade of the pre-series to the series in case of changes. </a:t>
            </a:r>
          </a:p>
          <a:p>
            <a:pPr marL="285750" indent="-285750">
              <a:buFont typeface="Wingdings" panose="05000000000000000000" pitchFamily="2" charset="2"/>
              <a:buChar char="ð"/>
            </a:pPr>
            <a:r>
              <a:rPr lang="en-GB" dirty="0">
                <a:solidFill>
                  <a:schemeClr val="tx2"/>
                </a:solidFill>
              </a:rPr>
              <a:t>Many changes to be done which implied 20% of extra cost (600K CHF).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ð"/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950DA6C-1D7A-221D-F1A4-920210E4E7EB}"/>
              </a:ext>
            </a:extLst>
          </p:cNvPr>
          <p:cNvSpPr txBox="1"/>
          <p:nvPr/>
        </p:nvSpPr>
        <p:spPr>
          <a:xfrm>
            <a:off x="2484408" y="3093019"/>
            <a:ext cx="88161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tx2"/>
                </a:solidFill>
              </a:rPr>
              <a:t>The </a:t>
            </a:r>
            <a:r>
              <a:rPr lang="fr-CH" dirty="0" err="1">
                <a:solidFill>
                  <a:schemeClr val="tx2"/>
                </a:solidFill>
              </a:rPr>
              <a:t>cost</a:t>
            </a:r>
            <a:r>
              <a:rPr lang="fr-CH" dirty="0">
                <a:solidFill>
                  <a:schemeClr val="tx2"/>
                </a:solidFill>
              </a:rPr>
              <a:t> of upgrades </a:t>
            </a:r>
            <a:r>
              <a:rPr lang="fr-CH" dirty="0" err="1">
                <a:solidFill>
                  <a:schemeClr val="tx2"/>
                </a:solidFill>
              </a:rPr>
              <a:t>were</a:t>
            </a:r>
            <a:r>
              <a:rPr lang="fr-CH" dirty="0">
                <a:solidFill>
                  <a:schemeClr val="tx2"/>
                </a:solidFill>
              </a:rPr>
              <a:t> not </a:t>
            </a:r>
            <a:r>
              <a:rPr lang="fr-CH" dirty="0" err="1">
                <a:solidFill>
                  <a:schemeClr val="tx2"/>
                </a:solidFill>
              </a:rPr>
              <a:t>taken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into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account</a:t>
            </a:r>
            <a:r>
              <a:rPr lang="fr-CH" dirty="0">
                <a:solidFill>
                  <a:schemeClr val="tx2"/>
                </a:solidFill>
              </a:rPr>
              <a:t> by CERN in the </a:t>
            </a:r>
            <a:r>
              <a:rPr lang="fr-CH" dirty="0" err="1">
                <a:solidFill>
                  <a:schemeClr val="tx2"/>
                </a:solidFill>
              </a:rPr>
              <a:t>offer</a:t>
            </a:r>
            <a:r>
              <a:rPr lang="fr-CH" dirty="0">
                <a:solidFill>
                  <a:schemeClr val="tx2"/>
                </a:solidFill>
              </a:rPr>
              <a:t>.</a:t>
            </a:r>
          </a:p>
          <a:p>
            <a:r>
              <a:rPr lang="fr-CH" dirty="0">
                <a:solidFill>
                  <a:schemeClr val="tx2"/>
                </a:solidFill>
                <a:sym typeface="Wingdings" panose="05000000000000000000" pitchFamily="2" charset="2"/>
              </a:rPr>
              <a:t> </a:t>
            </a:r>
            <a:r>
              <a:rPr lang="fr-CH" dirty="0">
                <a:solidFill>
                  <a:schemeClr val="tx2"/>
                </a:solidFill>
              </a:rPr>
              <a:t>An </a:t>
            </a:r>
            <a:r>
              <a:rPr lang="fr-CH" dirty="0" err="1">
                <a:solidFill>
                  <a:schemeClr val="tx2"/>
                </a:solidFill>
              </a:rPr>
              <a:t>additional</a:t>
            </a:r>
            <a:r>
              <a:rPr lang="fr-CH" dirty="0">
                <a:solidFill>
                  <a:schemeClr val="tx2"/>
                </a:solidFill>
              </a:rPr>
              <a:t> DO </a:t>
            </a:r>
            <a:r>
              <a:rPr lang="fr-CH" dirty="0" err="1">
                <a:solidFill>
                  <a:schemeClr val="tx2"/>
                </a:solidFill>
              </a:rPr>
              <a:t>was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prepared</a:t>
            </a:r>
            <a:r>
              <a:rPr lang="fr-CH" dirty="0">
                <a:solidFill>
                  <a:schemeClr val="tx2"/>
                </a:solidFill>
              </a:rPr>
              <a:t> to cover the extra </a:t>
            </a:r>
            <a:r>
              <a:rPr lang="fr-CH" dirty="0" err="1">
                <a:solidFill>
                  <a:schemeClr val="tx2"/>
                </a:solidFill>
              </a:rPr>
              <a:t>cost</a:t>
            </a:r>
            <a:r>
              <a:rPr lang="fr-CH" dirty="0">
                <a:solidFill>
                  <a:schemeClr val="tx2"/>
                </a:solidFill>
              </a:rPr>
              <a:t> in </a:t>
            </a:r>
            <a:r>
              <a:rPr lang="fr-CH" dirty="0" err="1">
                <a:solidFill>
                  <a:schemeClr val="tx2"/>
                </a:solidFill>
              </a:rPr>
              <a:t>order</a:t>
            </a:r>
            <a:r>
              <a:rPr lang="fr-CH" dirty="0">
                <a:solidFill>
                  <a:schemeClr val="tx2"/>
                </a:solidFill>
              </a:rPr>
              <a:t> to not go to FC </a:t>
            </a:r>
            <a:r>
              <a:rPr lang="fr-CH" dirty="0" err="1">
                <a:solidFill>
                  <a:schemeClr val="tx2"/>
                </a:solidFill>
              </a:rPr>
              <a:t>without</a:t>
            </a:r>
            <a:r>
              <a:rPr lang="fr-CH" dirty="0">
                <a:solidFill>
                  <a:schemeClr val="tx2"/>
                </a:solidFill>
              </a:rPr>
              <a:t> a good justification.</a:t>
            </a:r>
            <a:endParaRPr lang="en-US" dirty="0">
              <a:solidFill>
                <a:schemeClr val="tx2"/>
              </a:solidFill>
            </a:endParaRPr>
          </a:p>
          <a:p>
            <a:endParaRPr lang="en-US" sz="1800" dirty="0">
              <a:solidFill>
                <a:schemeClr val="tx2"/>
              </a:solidFill>
            </a:endParaRPr>
          </a:p>
          <a:p>
            <a:endParaRPr lang="fr-CH" dirty="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49749EB-5410-220E-26C1-2C2B287D7C12}"/>
              </a:ext>
            </a:extLst>
          </p:cNvPr>
          <p:cNvSpPr txBox="1"/>
          <p:nvPr/>
        </p:nvSpPr>
        <p:spPr>
          <a:xfrm>
            <a:off x="2484408" y="4882867"/>
            <a:ext cx="8816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tx2"/>
                </a:solidFill>
              </a:rPr>
              <a:t>The Contractor </a:t>
            </a:r>
            <a:r>
              <a:rPr lang="fr-CH" dirty="0" err="1">
                <a:solidFill>
                  <a:schemeClr val="tx2"/>
                </a:solidFill>
              </a:rPr>
              <a:t>shall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conform</a:t>
            </a:r>
            <a:r>
              <a:rPr lang="fr-CH" dirty="0">
                <a:solidFill>
                  <a:schemeClr val="tx2"/>
                </a:solidFill>
              </a:rPr>
              <a:t> to </a:t>
            </a:r>
            <a:r>
              <a:rPr lang="fr-CH" dirty="0" err="1">
                <a:solidFill>
                  <a:schemeClr val="tx2"/>
                </a:solidFill>
              </a:rPr>
              <a:t>what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is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written</a:t>
            </a:r>
            <a:r>
              <a:rPr lang="fr-CH" dirty="0">
                <a:solidFill>
                  <a:schemeClr val="tx2"/>
                </a:solidFill>
              </a:rPr>
              <a:t> in the </a:t>
            </a:r>
            <a:r>
              <a:rPr lang="fr-CH" dirty="0" err="1">
                <a:solidFill>
                  <a:schemeClr val="tx2"/>
                </a:solidFill>
              </a:rPr>
              <a:t>Technical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Specification</a:t>
            </a:r>
            <a:r>
              <a:rPr lang="fr-CH" dirty="0">
                <a:solidFill>
                  <a:schemeClr val="tx2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ð"/>
            </a:pPr>
            <a:r>
              <a:rPr lang="fr-CH" dirty="0">
                <a:solidFill>
                  <a:schemeClr val="tx2"/>
                </a:solidFill>
              </a:rPr>
              <a:t>If modification </a:t>
            </a:r>
            <a:r>
              <a:rPr lang="fr-CH" dirty="0" err="1">
                <a:solidFill>
                  <a:schemeClr val="tx2"/>
                </a:solidFill>
              </a:rPr>
              <a:t>needs</a:t>
            </a:r>
            <a:r>
              <a:rPr lang="fr-CH" dirty="0">
                <a:solidFill>
                  <a:schemeClr val="tx2"/>
                </a:solidFill>
              </a:rPr>
              <a:t> to </a:t>
            </a:r>
            <a:r>
              <a:rPr lang="fr-CH" dirty="0" err="1">
                <a:solidFill>
                  <a:schemeClr val="tx2"/>
                </a:solidFill>
              </a:rPr>
              <a:t>be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done</a:t>
            </a:r>
            <a:r>
              <a:rPr lang="fr-CH" dirty="0">
                <a:solidFill>
                  <a:schemeClr val="tx2"/>
                </a:solidFill>
              </a:rPr>
              <a:t>, </a:t>
            </a:r>
            <a:r>
              <a:rPr lang="fr-CH" dirty="0" err="1">
                <a:solidFill>
                  <a:schemeClr val="tx2"/>
                </a:solidFill>
              </a:rPr>
              <a:t>detailed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price</a:t>
            </a:r>
            <a:r>
              <a:rPr lang="fr-CH" dirty="0">
                <a:solidFill>
                  <a:schemeClr val="tx2"/>
                </a:solidFill>
              </a:rPr>
              <a:t> breakdown can </a:t>
            </a:r>
            <a:r>
              <a:rPr lang="fr-CH" dirty="0" err="1">
                <a:solidFill>
                  <a:schemeClr val="tx2"/>
                </a:solidFill>
              </a:rPr>
              <a:t>be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requested</a:t>
            </a:r>
            <a:r>
              <a:rPr lang="fr-CH" dirty="0">
                <a:solidFill>
                  <a:schemeClr val="tx2"/>
                </a:solidFill>
              </a:rPr>
              <a:t> as part of the </a:t>
            </a:r>
            <a:r>
              <a:rPr lang="fr-CH" dirty="0" err="1">
                <a:solidFill>
                  <a:schemeClr val="tx2"/>
                </a:solidFill>
              </a:rPr>
              <a:t>bid</a:t>
            </a:r>
            <a:r>
              <a:rPr lang="fr-CH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30631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fr-FR" sz="2400" dirty="0">
                <a:solidFill>
                  <a:schemeClr val="accent1"/>
                </a:solidFill>
                <a:cs typeface="Calibri" panose="020F0502020204030204" pitchFamily="34" charset="0"/>
              </a:rPr>
              <a:t>IT-4961/EN: </a:t>
            </a:r>
            <a:br>
              <a:rPr lang="en-GB" altLang="fr-FR" sz="2400" dirty="0">
                <a:solidFill>
                  <a:schemeClr val="accent1"/>
                </a:solidFill>
                <a:cs typeface="Calibri" panose="020F0502020204030204" pitchFamily="34" charset="0"/>
              </a:rPr>
            </a:br>
            <a:r>
              <a:rPr lang="en-GB" altLang="fr-FR" sz="2400" dirty="0">
                <a:solidFill>
                  <a:schemeClr val="accent1"/>
                </a:solidFill>
                <a:cs typeface="Calibri" panose="020F0502020204030204" pitchFamily="34" charset="0"/>
              </a:rPr>
              <a:t>Supply, Installation and Commissioning of High-Voltage Equipment in Two Different 66/18 kV Air Insulated Substations</a:t>
            </a:r>
            <a:endParaRPr lang="en-US" sz="24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21" name="Graphic 20" descr="Close with solid fill">
            <a:extLst>
              <a:ext uri="{FF2B5EF4-FFF2-40B4-BE49-F238E27FC236}">
                <a16:creationId xmlns:a16="http://schemas.microsoft.com/office/drawing/2014/main" id="{155DE9D7-F401-7108-EC5F-EECFA80CB7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86255" y="2056473"/>
            <a:ext cx="354233" cy="354233"/>
          </a:xfrm>
          <a:prstGeom prst="rect">
            <a:avLst/>
          </a:prstGeom>
        </p:spPr>
      </p:pic>
      <p:pic>
        <p:nvPicPr>
          <p:cNvPr id="25" name="Graphic 24" descr="Question Mark with solid fill">
            <a:extLst>
              <a:ext uri="{FF2B5EF4-FFF2-40B4-BE49-F238E27FC236}">
                <a16:creationId xmlns:a16="http://schemas.microsoft.com/office/drawing/2014/main" id="{97AE1630-49F1-9926-7845-DAF45A4307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05338" y="3410080"/>
            <a:ext cx="516068" cy="516068"/>
          </a:xfrm>
          <a:prstGeom prst="rect">
            <a:avLst/>
          </a:prstGeom>
        </p:spPr>
      </p:pic>
      <p:pic>
        <p:nvPicPr>
          <p:cNvPr id="26" name="Graphic 25" descr="Good Idea with solid fill">
            <a:extLst>
              <a:ext uri="{FF2B5EF4-FFF2-40B4-BE49-F238E27FC236}">
                <a16:creationId xmlns:a16="http://schemas.microsoft.com/office/drawing/2014/main" id="{80470A2C-B234-6265-9B0E-D691136D34F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362368" y="4791454"/>
            <a:ext cx="516067" cy="51606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F394B54-B8CC-E7F9-9536-9AA092B59A7D}"/>
              </a:ext>
            </a:extLst>
          </p:cNvPr>
          <p:cNvSpPr txBox="1"/>
          <p:nvPr/>
        </p:nvSpPr>
        <p:spPr>
          <a:xfrm>
            <a:off x="2484408" y="1913723"/>
            <a:ext cx="8816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solidFill>
                  <a:schemeClr val="tx2"/>
                </a:solidFill>
              </a:rPr>
              <a:t>The Technical Specification mentioned that the Contractor winning the IT-4961 shall gives feedback directly to the Contractor winning the civil engineering Contract.</a:t>
            </a:r>
          </a:p>
          <a:p>
            <a:pPr algn="just"/>
            <a:r>
              <a:rPr lang="en-GB" dirty="0">
                <a:solidFill>
                  <a:schemeClr val="tx2"/>
                </a:solidFill>
              </a:rPr>
              <a:t>Spotted during SC.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C935344-A730-F74B-4BE2-CEF07C2E667F}"/>
              </a:ext>
            </a:extLst>
          </p:cNvPr>
          <p:cNvSpPr txBox="1"/>
          <p:nvPr/>
        </p:nvSpPr>
        <p:spPr>
          <a:xfrm>
            <a:off x="2488524" y="4778953"/>
            <a:ext cx="8816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dirty="0" err="1">
                <a:solidFill>
                  <a:schemeClr val="tx2"/>
                </a:solidFill>
              </a:rPr>
              <a:t>Explain</a:t>
            </a:r>
            <a:r>
              <a:rPr lang="fr-CH" dirty="0">
                <a:solidFill>
                  <a:schemeClr val="tx2"/>
                </a:solidFill>
              </a:rPr>
              <a:t> to the </a:t>
            </a:r>
            <a:r>
              <a:rPr lang="fr-CH" dirty="0" err="1">
                <a:solidFill>
                  <a:schemeClr val="tx2"/>
                </a:solidFill>
              </a:rPr>
              <a:t>Technical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Officer</a:t>
            </a:r>
            <a:r>
              <a:rPr lang="fr-CH" dirty="0">
                <a:solidFill>
                  <a:schemeClr val="tx2"/>
                </a:solidFill>
              </a:rPr>
              <a:t> in charge about the </a:t>
            </a:r>
            <a:r>
              <a:rPr lang="fr-CH" dirty="0" err="1">
                <a:solidFill>
                  <a:schemeClr val="tx2"/>
                </a:solidFill>
              </a:rPr>
              <a:t>legal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involvement</a:t>
            </a:r>
            <a:r>
              <a:rPr lang="fr-CH" dirty="0">
                <a:solidFill>
                  <a:schemeClr val="tx2"/>
                </a:solidFill>
              </a:rPr>
              <a:t> and the </a:t>
            </a:r>
            <a:r>
              <a:rPr lang="fr-CH" dirty="0" err="1">
                <a:solidFill>
                  <a:schemeClr val="tx2"/>
                </a:solidFill>
              </a:rPr>
              <a:t>rules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that</a:t>
            </a:r>
            <a:r>
              <a:rPr lang="fr-CH" dirty="0">
                <a:solidFill>
                  <a:schemeClr val="tx2"/>
                </a:solidFill>
              </a:rPr>
              <a:t> must </a:t>
            </a:r>
            <a:r>
              <a:rPr lang="fr-CH" dirty="0" err="1">
                <a:solidFill>
                  <a:schemeClr val="tx2"/>
                </a:solidFill>
              </a:rPr>
              <a:t>be</a:t>
            </a:r>
            <a:r>
              <a:rPr lang="fr-CH" dirty="0">
                <a:solidFill>
                  <a:schemeClr val="tx2"/>
                </a:solidFill>
              </a:rPr>
              <a:t> </a:t>
            </a:r>
            <a:r>
              <a:rPr lang="fr-CH" dirty="0" err="1">
                <a:solidFill>
                  <a:schemeClr val="tx2"/>
                </a:solidFill>
              </a:rPr>
              <a:t>followed</a:t>
            </a:r>
            <a:r>
              <a:rPr lang="fr-CH" dirty="0">
                <a:solidFill>
                  <a:schemeClr val="tx2"/>
                </a:solidFill>
              </a:rPr>
              <a:t>.</a:t>
            </a:r>
          </a:p>
          <a:p>
            <a:pPr algn="just"/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EA385F-37DB-D01F-FECE-6E36083360BE}"/>
              </a:ext>
            </a:extLst>
          </p:cNvPr>
          <p:cNvSpPr txBox="1"/>
          <p:nvPr/>
        </p:nvSpPr>
        <p:spPr>
          <a:xfrm>
            <a:off x="2484408" y="3382078"/>
            <a:ext cx="8816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solidFill>
                  <a:schemeClr val="tx2"/>
                </a:solidFill>
              </a:rPr>
              <a:t>CERN is the responsible Party for both Contracts and shall not ask another Contractor to take those responsibilities.</a:t>
            </a:r>
          </a:p>
        </p:txBody>
      </p:sp>
    </p:spTree>
    <p:extLst>
      <p:ext uri="{BB962C8B-B14F-4D97-AF65-F5344CB8AC3E}">
        <p14:creationId xmlns:p14="http://schemas.microsoft.com/office/powerpoint/2010/main" val="217818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4F3E60-EA60-DFB7-97AD-E11C31FA3C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E1ED9E-383B-7CB3-80FA-32D8762A7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GB" altLang="fr-FR" sz="2400" dirty="0">
                <a:solidFill>
                  <a:schemeClr val="accent1"/>
                </a:solidFill>
                <a:cs typeface="Calibri" panose="020F0502020204030204" pitchFamily="34" charset="0"/>
              </a:rPr>
              <a:t>DO-34528/TE (MS-4994/TE):</a:t>
            </a:r>
            <a:br>
              <a:rPr lang="en-GB" altLang="fr-FR" sz="2400" dirty="0">
                <a:solidFill>
                  <a:schemeClr val="accent1"/>
                </a:solidFill>
                <a:cs typeface="Calibri" panose="020F0502020204030204" pitchFamily="34" charset="0"/>
              </a:rPr>
            </a:br>
            <a:r>
              <a:rPr lang="en-GB" altLang="fr-FR" sz="2400" dirty="0">
                <a:solidFill>
                  <a:schemeClr val="accent1"/>
                </a:solidFill>
                <a:cs typeface="Calibri" panose="020F0502020204030204" pitchFamily="34" charset="0"/>
              </a:rPr>
              <a:t>Supply of Two Sets of Coils for a Quadrupole Magnet</a:t>
            </a:r>
            <a:endParaRPr lang="en-US" sz="2400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3BFCEB-982B-F203-5C0A-486C7F5A5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21" name="Graphic 20" descr="Close with solid fill">
            <a:extLst>
              <a:ext uri="{FF2B5EF4-FFF2-40B4-BE49-F238E27FC236}">
                <a16:creationId xmlns:a16="http://schemas.microsoft.com/office/drawing/2014/main" id="{46E6F350-9A60-C0E6-CB1A-6E5389E1BF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62368" y="2853203"/>
            <a:ext cx="354233" cy="354233"/>
          </a:xfrm>
          <a:prstGeom prst="rect">
            <a:avLst/>
          </a:prstGeom>
        </p:spPr>
      </p:pic>
      <p:pic>
        <p:nvPicPr>
          <p:cNvPr id="23" name="Graphic 22" descr="Checkmark with solid fill">
            <a:extLst>
              <a:ext uri="{FF2B5EF4-FFF2-40B4-BE49-F238E27FC236}">
                <a16:creationId xmlns:a16="http://schemas.microsoft.com/office/drawing/2014/main" id="{1458A97B-FDD5-15FC-A22A-ED089F21B2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86256" y="1801681"/>
            <a:ext cx="354232" cy="354232"/>
          </a:xfrm>
          <a:prstGeom prst="rect">
            <a:avLst/>
          </a:prstGeom>
        </p:spPr>
      </p:pic>
      <p:pic>
        <p:nvPicPr>
          <p:cNvPr id="25" name="Graphic 24" descr="Question Mark with solid fill">
            <a:extLst>
              <a:ext uri="{FF2B5EF4-FFF2-40B4-BE49-F238E27FC236}">
                <a16:creationId xmlns:a16="http://schemas.microsoft.com/office/drawing/2014/main" id="{340798EC-5D58-66DD-3EA7-072CFD86FD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305338" y="3798880"/>
            <a:ext cx="516068" cy="516068"/>
          </a:xfrm>
          <a:prstGeom prst="rect">
            <a:avLst/>
          </a:prstGeom>
        </p:spPr>
      </p:pic>
      <p:pic>
        <p:nvPicPr>
          <p:cNvPr id="26" name="Graphic 25" descr="Good Idea with solid fill">
            <a:extLst>
              <a:ext uri="{FF2B5EF4-FFF2-40B4-BE49-F238E27FC236}">
                <a16:creationId xmlns:a16="http://schemas.microsoft.com/office/drawing/2014/main" id="{93396769-D182-F76C-35A6-67ECA26A739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362368" y="5187454"/>
            <a:ext cx="516067" cy="51606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D225BB9A-CC04-AE08-D418-4A00DEA2C0C7}"/>
              </a:ext>
            </a:extLst>
          </p:cNvPr>
          <p:cNvSpPr txBox="1"/>
          <p:nvPr/>
        </p:nvSpPr>
        <p:spPr>
          <a:xfrm>
            <a:off x="2484409" y="1796793"/>
            <a:ext cx="8816196" cy="6463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Documentation was of good quality and clear on the requirements</a:t>
            </a:r>
            <a:r>
              <a:rPr lang="en-GB" i="1" dirty="0">
                <a:solidFill>
                  <a:schemeClr val="tx2"/>
                </a:solidFill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Seven known companies invited to participate to the Price Enquiry.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7DAA549-8C98-61B1-F895-6310B1C982AC}"/>
              </a:ext>
            </a:extLst>
          </p:cNvPr>
          <p:cNvSpPr txBox="1"/>
          <p:nvPr/>
        </p:nvSpPr>
        <p:spPr>
          <a:xfrm>
            <a:off x="2484408" y="2810063"/>
            <a:ext cx="8816196" cy="3693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One valid bid was received, which was four times more expensive than expected.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2A73E59-9FE7-3C2D-16B6-4CB38D23C0C9}"/>
              </a:ext>
            </a:extLst>
          </p:cNvPr>
          <p:cNvSpPr txBox="1"/>
          <p:nvPr/>
        </p:nvSpPr>
        <p:spPr>
          <a:xfrm>
            <a:off x="2484408" y="3632948"/>
            <a:ext cx="88161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The Coils are quite complex to produce and some of the suppliers did not want to take the risk to manufacture it.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As many tenders have been dispatch for magnets, some of the companies are at full capacity.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FB5F392-FD4E-8E3A-2482-E72AB73C4688}"/>
              </a:ext>
            </a:extLst>
          </p:cNvPr>
          <p:cNvSpPr txBox="1"/>
          <p:nvPr/>
        </p:nvSpPr>
        <p:spPr>
          <a:xfrm>
            <a:off x="2484408" y="5018124"/>
            <a:ext cx="8816196" cy="120032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We discuss with the suppliers to understand their decline, and to raise interest to propose an estimation of the prices.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We plan different strategies: doing it in-house or relaunch a new price enquiry.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Group similar request in the same tender to avoid spamming the suppliers.</a:t>
            </a:r>
          </a:p>
        </p:txBody>
      </p:sp>
    </p:spTree>
    <p:extLst>
      <p:ext uri="{BB962C8B-B14F-4D97-AF65-F5344CB8AC3E}">
        <p14:creationId xmlns:p14="http://schemas.microsoft.com/office/powerpoint/2010/main" val="2883755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2ED17E-5B23-27F2-1F20-EE8B2BA9D7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8494D5-4CF3-CD28-AB47-E91A464A3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69845"/>
            <a:ext cx="11376025" cy="578058"/>
          </a:xfrm>
        </p:spPr>
        <p:txBody>
          <a:bodyPr/>
          <a:lstStyle/>
          <a:p>
            <a:pPr algn="ctr">
              <a:defRPr/>
            </a:pPr>
            <a:r>
              <a:rPr lang="en-GB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Calibri" panose="020F0502020204030204" pitchFamily="34" charset="0"/>
              </a:rPr>
              <a:t>General Remarks: </a:t>
            </a:r>
            <a:endParaRPr 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6D0EFC-B32A-2D91-0DBA-D312752A0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11BA66-9183-5AA2-92B3-55C214AC3183}"/>
              </a:ext>
            </a:extLst>
          </p:cNvPr>
          <p:cNvSpPr txBox="1"/>
          <p:nvPr/>
        </p:nvSpPr>
        <p:spPr>
          <a:xfrm>
            <a:off x="844394" y="1651558"/>
            <a:ext cx="10603779" cy="388439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chemeClr val="tx1"/>
              </a:buClr>
              <a:buSzPct val="89000"/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Pay attention to Bidder that might participate. Always better to have more offers (    Memo);</a:t>
            </a:r>
          </a:p>
          <a:p>
            <a:pPr marL="285750" indent="-285750">
              <a:lnSpc>
                <a:spcPct val="200000"/>
              </a:lnSpc>
              <a:buClr>
                <a:schemeClr val="tx1"/>
              </a:buClr>
              <a:buSzPct val="89000"/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Foresee and evaluate the cost of a change;</a:t>
            </a:r>
          </a:p>
          <a:p>
            <a:pPr marL="285750" indent="-285750">
              <a:lnSpc>
                <a:spcPct val="200000"/>
              </a:lnSpc>
              <a:buClr>
                <a:schemeClr val="tx1"/>
              </a:buClr>
              <a:buSzPct val="89000"/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Do not forget to take into account the rules/ laws that shall be followed;</a:t>
            </a:r>
          </a:p>
          <a:p>
            <a:pPr marL="285750" indent="-285750">
              <a:lnSpc>
                <a:spcPct val="200000"/>
              </a:lnSpc>
              <a:buClr>
                <a:schemeClr val="tx1"/>
              </a:buClr>
              <a:buSzPct val="89000"/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Clear distribution of responsibilities;</a:t>
            </a:r>
          </a:p>
          <a:p>
            <a:pPr marL="285750" indent="-285750">
              <a:lnSpc>
                <a:spcPct val="200000"/>
              </a:lnSpc>
              <a:buClr>
                <a:schemeClr val="tx1"/>
              </a:buClr>
              <a:buSzPct val="89000"/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Pay attention to the schedule in the tender documents. Can it be relaxed?</a:t>
            </a:r>
          </a:p>
          <a:p>
            <a:pPr marL="285750" indent="-285750">
              <a:lnSpc>
                <a:spcPct val="200000"/>
              </a:lnSpc>
              <a:buClr>
                <a:schemeClr val="tx1"/>
              </a:buClr>
              <a:buSzPct val="89000"/>
              <a:buFont typeface="Wingdings" panose="05000000000000000000" pitchFamily="2" charset="2"/>
              <a:buChar char="Ø"/>
            </a:pPr>
            <a:endParaRPr lang="en-GB" dirty="0">
              <a:solidFill>
                <a:schemeClr val="tx2"/>
              </a:solidFill>
            </a:endParaRPr>
          </a:p>
          <a:p>
            <a:pPr>
              <a:lnSpc>
                <a:spcPct val="200000"/>
              </a:lnSpc>
              <a:buClr>
                <a:schemeClr val="tx1"/>
              </a:buClr>
              <a:buSzPct val="89000"/>
            </a:pP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2" name="Graphic 11" descr="Classroom with solid fill">
            <a:extLst>
              <a:ext uri="{FF2B5EF4-FFF2-40B4-BE49-F238E27FC236}">
                <a16:creationId xmlns:a16="http://schemas.microsoft.com/office/drawing/2014/main" id="{024E22A3-71A2-1FC0-F643-D092ABA793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07987" y="325330"/>
            <a:ext cx="867087" cy="867087"/>
          </a:xfrm>
          <a:prstGeom prst="rect">
            <a:avLst/>
          </a:prstGeom>
        </p:spPr>
      </p:pic>
      <p:pic>
        <p:nvPicPr>
          <p:cNvPr id="2" name="Graphic 1" descr="Warning outline">
            <a:extLst>
              <a:ext uri="{FF2B5EF4-FFF2-40B4-BE49-F238E27FC236}">
                <a16:creationId xmlns:a16="http://schemas.microsoft.com/office/drawing/2014/main" id="{9CFB3B98-0946-49B9-62BF-0F56C95CBC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9358450" y="1887250"/>
            <a:ext cx="258350" cy="25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361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69845"/>
            <a:ext cx="11376025" cy="578058"/>
          </a:xfrm>
        </p:spPr>
        <p:txBody>
          <a:bodyPr/>
          <a:lstStyle/>
          <a:p>
            <a:pPr algn="ctr">
              <a:defRPr/>
            </a:pPr>
            <a:r>
              <a:rPr lang="en-GB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Calibri" panose="020F0502020204030204" pitchFamily="34" charset="0"/>
              </a:rPr>
              <a:t>PROCESS IMPROVEMENT</a:t>
            </a:r>
            <a:endParaRPr lang="en-US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8970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688255-EF7B-B0E2-2F6B-95E2DF47B866}"/>
              </a:ext>
            </a:extLst>
          </p:cNvPr>
          <p:cNvSpPr txBox="1"/>
          <p:nvPr/>
        </p:nvSpPr>
        <p:spPr>
          <a:xfrm>
            <a:off x="844394" y="1651558"/>
            <a:ext cx="10603779" cy="333039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Clr>
                <a:schemeClr val="tx1"/>
              </a:buClr>
              <a:buSzPct val="89000"/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Removal of the pre-greenlight</a:t>
            </a:r>
          </a:p>
          <a:p>
            <a:pPr marL="285750" indent="-285750">
              <a:lnSpc>
                <a:spcPct val="200000"/>
              </a:lnSpc>
              <a:buClr>
                <a:schemeClr val="tx1"/>
              </a:buClr>
              <a:buSzPct val="89000"/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Use of </a:t>
            </a:r>
            <a:r>
              <a:rPr lang="en-GB" dirty="0" err="1">
                <a:solidFill>
                  <a:schemeClr val="tx2"/>
                </a:solidFill>
              </a:rPr>
              <a:t>CERNBox</a:t>
            </a:r>
            <a:endParaRPr lang="en-GB" dirty="0">
              <a:solidFill>
                <a:schemeClr val="tx2"/>
              </a:solidFill>
            </a:endParaRPr>
          </a:p>
          <a:p>
            <a:pPr>
              <a:lnSpc>
                <a:spcPct val="200000"/>
              </a:lnSpc>
              <a:buClr>
                <a:schemeClr val="tx1"/>
              </a:buClr>
              <a:buSzPct val="89000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lnSpc>
                <a:spcPct val="200000"/>
              </a:lnSpc>
              <a:buClr>
                <a:schemeClr val="tx1"/>
              </a:buClr>
              <a:buSzPct val="89000"/>
              <a:buFont typeface="Wingdings" panose="05000000000000000000" pitchFamily="2" charset="2"/>
              <a:buChar char="Ø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lnSpc>
                <a:spcPct val="200000"/>
              </a:lnSpc>
              <a:buClr>
                <a:schemeClr val="tx1"/>
              </a:buClr>
              <a:buSzPct val="89000"/>
              <a:buFont typeface="Wingdings" panose="05000000000000000000" pitchFamily="2" charset="2"/>
              <a:buChar char="Ø"/>
            </a:pPr>
            <a:endParaRPr lang="en-GB" dirty="0">
              <a:solidFill>
                <a:schemeClr val="tx2"/>
              </a:solidFill>
            </a:endParaRPr>
          </a:p>
          <a:p>
            <a:pPr>
              <a:lnSpc>
                <a:spcPct val="200000"/>
              </a:lnSpc>
              <a:buClr>
                <a:schemeClr val="tx1"/>
              </a:buClr>
              <a:buSzPct val="89000"/>
            </a:pP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4" name="Graphic 3" descr="Circles with arrows outline">
            <a:extLst>
              <a:ext uri="{FF2B5EF4-FFF2-40B4-BE49-F238E27FC236}">
                <a16:creationId xmlns:a16="http://schemas.microsoft.com/office/drawing/2014/main" id="{5885D586-9CE3-4E24-013A-FB3E562B0E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1200" y="133503"/>
            <a:ext cx="914400" cy="91440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547C0C0-405A-C56C-9D1C-FF720B57969B}"/>
              </a:ext>
            </a:extLst>
          </p:cNvPr>
          <p:cNvSpPr/>
          <p:nvPr/>
        </p:nvSpPr>
        <p:spPr>
          <a:xfrm>
            <a:off x="1950967" y="4363554"/>
            <a:ext cx="8373833" cy="1883199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B0CD16-77A2-76FA-AA5A-D7B15D5FF417}"/>
              </a:ext>
            </a:extLst>
          </p:cNvPr>
          <p:cNvSpPr txBox="1"/>
          <p:nvPr/>
        </p:nvSpPr>
        <p:spPr>
          <a:xfrm>
            <a:off x="2109367" y="4856411"/>
            <a:ext cx="81316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Very </a:t>
            </a:r>
            <a:r>
              <a:rPr lang="en-GB" sz="1200" b="1" dirty="0"/>
              <a:t>useful</a:t>
            </a:r>
            <a:r>
              <a:rPr lang="en-GB" sz="1200" dirty="0"/>
              <a:t> and </a:t>
            </a:r>
            <a:r>
              <a:rPr lang="en-GB" sz="1200" b="1" dirty="0"/>
              <a:t>efficient</a:t>
            </a:r>
            <a:r>
              <a:rPr lang="en-GB" sz="1200" dirty="0"/>
              <a:t> that all comments can be collected in a single document. As a result, we arrive at the SC better prepared and the TO </a:t>
            </a:r>
            <a:r>
              <a:rPr lang="en-GB" sz="1200" b="1" dirty="0"/>
              <a:t>no longer </a:t>
            </a:r>
            <a:r>
              <a:rPr lang="en-GB" sz="1200" dirty="0"/>
              <a:t>have to do a </a:t>
            </a:r>
            <a:r>
              <a:rPr lang="en-GB" sz="1200" b="1" dirty="0"/>
              <a:t>tedious post-SC work</a:t>
            </a:r>
            <a:r>
              <a:rPr lang="en-GB" sz="1200" dirty="0"/>
              <a:t>. As a result, the post-SC document are more mature. However, it shall no exempts the buyer and chair of a </a:t>
            </a:r>
            <a:r>
              <a:rPr lang="en-GB" sz="1200" b="1" dirty="0"/>
              <a:t>careful final reading</a:t>
            </a:r>
            <a:r>
              <a:rPr lang="en-GB" sz="1200" dirty="0"/>
              <a:t>. </a:t>
            </a:r>
          </a:p>
          <a:p>
            <a:r>
              <a:rPr lang="en-GB" sz="1200" dirty="0"/>
              <a:t>One change that shall be beneficial would be for the </a:t>
            </a:r>
            <a:r>
              <a:rPr lang="en-GB" sz="1200" b="1" dirty="0"/>
              <a:t>chair to download the </a:t>
            </a:r>
            <a:r>
              <a:rPr lang="en-GB" sz="1200" b="1" dirty="0" err="1"/>
              <a:t>CERNBox</a:t>
            </a:r>
            <a:r>
              <a:rPr lang="en-GB" sz="1200" b="1" dirty="0"/>
              <a:t> documents </a:t>
            </a:r>
            <a:r>
              <a:rPr lang="en-GB" sz="1200" dirty="0"/>
              <a:t>just before the SC, and </a:t>
            </a:r>
            <a:r>
              <a:rPr lang="en-GB" sz="1200" b="1" dirty="0"/>
              <a:t>use them in Word version</a:t>
            </a:r>
            <a:r>
              <a:rPr lang="en-GB" sz="1200" dirty="0"/>
              <a:t>, which will avoid formatting discrepancies and make work during the SC much easier.</a:t>
            </a:r>
          </a:p>
          <a:p>
            <a:pPr lvl="4"/>
            <a:r>
              <a:rPr lang="en-GB" sz="1200" dirty="0"/>
              <a:t>						Floris</a:t>
            </a:r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06F91359-0133-10A4-0782-A86FCCC0DC05}"/>
              </a:ext>
            </a:extLst>
          </p:cNvPr>
          <p:cNvSpPr/>
          <p:nvPr/>
        </p:nvSpPr>
        <p:spPr>
          <a:xfrm>
            <a:off x="2204400" y="4471555"/>
            <a:ext cx="158400" cy="15120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tar: 5 Points 9">
            <a:extLst>
              <a:ext uri="{FF2B5EF4-FFF2-40B4-BE49-F238E27FC236}">
                <a16:creationId xmlns:a16="http://schemas.microsoft.com/office/drawing/2014/main" id="{D2674705-B976-E5F2-A655-6C2880CF11DE}"/>
              </a:ext>
            </a:extLst>
          </p:cNvPr>
          <p:cNvSpPr/>
          <p:nvPr/>
        </p:nvSpPr>
        <p:spPr>
          <a:xfrm>
            <a:off x="2436000" y="4471555"/>
            <a:ext cx="158400" cy="15120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03E8F119-DA92-C6E6-A2DD-57092F06F467}"/>
              </a:ext>
            </a:extLst>
          </p:cNvPr>
          <p:cNvSpPr/>
          <p:nvPr/>
        </p:nvSpPr>
        <p:spPr>
          <a:xfrm>
            <a:off x="2667600" y="4471555"/>
            <a:ext cx="158400" cy="15120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A2C4BA88-D6A1-F874-4B49-3CAD38F84C27}"/>
              </a:ext>
            </a:extLst>
          </p:cNvPr>
          <p:cNvSpPr/>
          <p:nvPr/>
        </p:nvSpPr>
        <p:spPr>
          <a:xfrm>
            <a:off x="2893200" y="4471555"/>
            <a:ext cx="158400" cy="15120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tar: 5 Points 13">
            <a:extLst>
              <a:ext uri="{FF2B5EF4-FFF2-40B4-BE49-F238E27FC236}">
                <a16:creationId xmlns:a16="http://schemas.microsoft.com/office/drawing/2014/main" id="{94095884-3D26-5C45-B9E1-9DB181813471}"/>
              </a:ext>
            </a:extLst>
          </p:cNvPr>
          <p:cNvSpPr/>
          <p:nvPr/>
        </p:nvSpPr>
        <p:spPr>
          <a:xfrm>
            <a:off x="3124800" y="4471555"/>
            <a:ext cx="158400" cy="151200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D7B53DF-5226-7109-1093-9151C0EA8C9D}"/>
              </a:ext>
            </a:extLst>
          </p:cNvPr>
          <p:cNvGrpSpPr/>
          <p:nvPr/>
        </p:nvGrpSpPr>
        <p:grpSpPr>
          <a:xfrm>
            <a:off x="4731600" y="2916355"/>
            <a:ext cx="3024000" cy="1397263"/>
            <a:chOff x="4731600" y="2916355"/>
            <a:chExt cx="3024000" cy="1397263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AFA67406-3CB1-14F3-AEEF-17B6E8EA43F2}"/>
                </a:ext>
              </a:extLst>
            </p:cNvPr>
            <p:cNvSpPr/>
            <p:nvPr/>
          </p:nvSpPr>
          <p:spPr>
            <a:xfrm>
              <a:off x="4731600" y="2916355"/>
              <a:ext cx="3024000" cy="13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2A75876-6F48-B333-C4CD-71F4FF44844E}"/>
                </a:ext>
              </a:extLst>
            </p:cNvPr>
            <p:cNvSpPr txBox="1"/>
            <p:nvPr/>
          </p:nvSpPr>
          <p:spPr>
            <a:xfrm>
              <a:off x="4803600" y="3297955"/>
              <a:ext cx="29520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Less confusion with the several version of the documents with </a:t>
              </a:r>
              <a:r>
                <a:rPr lang="en-GB" sz="1200" dirty="0" err="1"/>
                <a:t>CERNBox</a:t>
              </a:r>
              <a:r>
                <a:rPr lang="en-GB" sz="1200" dirty="0"/>
                <a:t>. </a:t>
              </a:r>
            </a:p>
            <a:p>
              <a:r>
                <a:rPr lang="en-GB" sz="1200" dirty="0"/>
                <a:t>Faster and less confusing for a new PO without pre-greenlight.				Julia</a:t>
              </a:r>
            </a:p>
          </p:txBody>
        </p:sp>
        <p:sp>
          <p:nvSpPr>
            <p:cNvPr id="17" name="Star: 5 Points 16">
              <a:extLst>
                <a:ext uri="{FF2B5EF4-FFF2-40B4-BE49-F238E27FC236}">
                  <a16:creationId xmlns:a16="http://schemas.microsoft.com/office/drawing/2014/main" id="{876D0E03-EDE4-C8CD-C047-F87CF1ED5A9E}"/>
                </a:ext>
              </a:extLst>
            </p:cNvPr>
            <p:cNvSpPr/>
            <p:nvPr/>
          </p:nvSpPr>
          <p:spPr>
            <a:xfrm>
              <a:off x="4940400" y="3031555"/>
              <a:ext cx="158400" cy="151200"/>
            </a:xfrm>
            <a:prstGeom prst="star5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tar: 5 Points 17">
              <a:extLst>
                <a:ext uri="{FF2B5EF4-FFF2-40B4-BE49-F238E27FC236}">
                  <a16:creationId xmlns:a16="http://schemas.microsoft.com/office/drawing/2014/main" id="{CCDCCD60-2433-005C-9913-3473229CE9CC}"/>
                </a:ext>
              </a:extLst>
            </p:cNvPr>
            <p:cNvSpPr/>
            <p:nvPr/>
          </p:nvSpPr>
          <p:spPr>
            <a:xfrm>
              <a:off x="5172000" y="3031555"/>
              <a:ext cx="158400" cy="151200"/>
            </a:xfrm>
            <a:prstGeom prst="star5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tar: 5 Points 18">
              <a:extLst>
                <a:ext uri="{FF2B5EF4-FFF2-40B4-BE49-F238E27FC236}">
                  <a16:creationId xmlns:a16="http://schemas.microsoft.com/office/drawing/2014/main" id="{DB9E365F-D340-D149-B324-FAF7ED7328AC}"/>
                </a:ext>
              </a:extLst>
            </p:cNvPr>
            <p:cNvSpPr/>
            <p:nvPr/>
          </p:nvSpPr>
          <p:spPr>
            <a:xfrm>
              <a:off x="5403600" y="3031555"/>
              <a:ext cx="158400" cy="151200"/>
            </a:xfrm>
            <a:prstGeom prst="star5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tar: 5 Points 19">
              <a:extLst>
                <a:ext uri="{FF2B5EF4-FFF2-40B4-BE49-F238E27FC236}">
                  <a16:creationId xmlns:a16="http://schemas.microsoft.com/office/drawing/2014/main" id="{1CA565BC-22E9-779F-A12B-47DFAF8986A1}"/>
                </a:ext>
              </a:extLst>
            </p:cNvPr>
            <p:cNvSpPr/>
            <p:nvPr/>
          </p:nvSpPr>
          <p:spPr>
            <a:xfrm>
              <a:off x="5629200" y="3031555"/>
              <a:ext cx="158400" cy="151200"/>
            </a:xfrm>
            <a:prstGeom prst="star5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tar: 5 Points 20">
              <a:extLst>
                <a:ext uri="{FF2B5EF4-FFF2-40B4-BE49-F238E27FC236}">
                  <a16:creationId xmlns:a16="http://schemas.microsoft.com/office/drawing/2014/main" id="{00246134-0EC2-F18F-602B-8491BFC687B7}"/>
                </a:ext>
              </a:extLst>
            </p:cNvPr>
            <p:cNvSpPr/>
            <p:nvPr/>
          </p:nvSpPr>
          <p:spPr>
            <a:xfrm>
              <a:off x="5860800" y="3031555"/>
              <a:ext cx="158400" cy="151200"/>
            </a:xfrm>
            <a:prstGeom prst="star5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7FAFB6E-AADF-A742-C64A-567D456A095A}"/>
              </a:ext>
            </a:extLst>
          </p:cNvPr>
          <p:cNvGrpSpPr/>
          <p:nvPr/>
        </p:nvGrpSpPr>
        <p:grpSpPr>
          <a:xfrm>
            <a:off x="821767" y="2916355"/>
            <a:ext cx="3024000" cy="1332000"/>
            <a:chOff x="821767" y="2916355"/>
            <a:chExt cx="3024000" cy="1332000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20D344A2-E769-7919-0FFC-8246C83853C4}"/>
                </a:ext>
              </a:extLst>
            </p:cNvPr>
            <p:cNvSpPr/>
            <p:nvPr/>
          </p:nvSpPr>
          <p:spPr>
            <a:xfrm>
              <a:off x="821767" y="2916355"/>
              <a:ext cx="3024000" cy="13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328184B-222C-A233-5CCE-63DDD4C5C6F4}"/>
                </a:ext>
              </a:extLst>
            </p:cNvPr>
            <p:cNvSpPr txBox="1"/>
            <p:nvPr/>
          </p:nvSpPr>
          <p:spPr>
            <a:xfrm>
              <a:off x="893767" y="3259189"/>
              <a:ext cx="27576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I prefer it now, easier to proceed without the pre-greenlight and with </a:t>
              </a:r>
              <a:r>
                <a:rPr lang="en-GB" sz="1200" dirty="0" err="1"/>
                <a:t>CERNBox</a:t>
              </a:r>
              <a:r>
                <a:rPr lang="en-GB" sz="1200" dirty="0"/>
                <a:t>. </a:t>
              </a:r>
            </a:p>
            <a:p>
              <a:pPr lvl="4"/>
              <a:r>
                <a:rPr lang="en-GB" sz="1200" dirty="0"/>
                <a:t>Andrea</a:t>
              </a:r>
            </a:p>
          </p:txBody>
        </p:sp>
        <p:sp>
          <p:nvSpPr>
            <p:cNvPr id="22" name="Star: 5 Points 21">
              <a:extLst>
                <a:ext uri="{FF2B5EF4-FFF2-40B4-BE49-F238E27FC236}">
                  <a16:creationId xmlns:a16="http://schemas.microsoft.com/office/drawing/2014/main" id="{1A2A2F9D-BF7F-6EE5-E97A-26C2515FC48C}"/>
                </a:ext>
              </a:extLst>
            </p:cNvPr>
            <p:cNvSpPr/>
            <p:nvPr/>
          </p:nvSpPr>
          <p:spPr>
            <a:xfrm>
              <a:off x="1030567" y="3031555"/>
              <a:ext cx="158400" cy="151200"/>
            </a:xfrm>
            <a:prstGeom prst="star5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tar: 5 Points 22">
              <a:extLst>
                <a:ext uri="{FF2B5EF4-FFF2-40B4-BE49-F238E27FC236}">
                  <a16:creationId xmlns:a16="http://schemas.microsoft.com/office/drawing/2014/main" id="{E1970E76-E696-ACCD-BA8A-CC2F55B4D30D}"/>
                </a:ext>
              </a:extLst>
            </p:cNvPr>
            <p:cNvSpPr/>
            <p:nvPr/>
          </p:nvSpPr>
          <p:spPr>
            <a:xfrm>
              <a:off x="1262167" y="3031555"/>
              <a:ext cx="158400" cy="151200"/>
            </a:xfrm>
            <a:prstGeom prst="star5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tar: 5 Points 23">
              <a:extLst>
                <a:ext uri="{FF2B5EF4-FFF2-40B4-BE49-F238E27FC236}">
                  <a16:creationId xmlns:a16="http://schemas.microsoft.com/office/drawing/2014/main" id="{73B71CA8-DE42-8A07-38D7-76F930C1A6B9}"/>
                </a:ext>
              </a:extLst>
            </p:cNvPr>
            <p:cNvSpPr/>
            <p:nvPr/>
          </p:nvSpPr>
          <p:spPr>
            <a:xfrm>
              <a:off x="1493767" y="3031555"/>
              <a:ext cx="158400" cy="151200"/>
            </a:xfrm>
            <a:prstGeom prst="star5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tar: 5 Points 24">
              <a:extLst>
                <a:ext uri="{FF2B5EF4-FFF2-40B4-BE49-F238E27FC236}">
                  <a16:creationId xmlns:a16="http://schemas.microsoft.com/office/drawing/2014/main" id="{26DC8C2C-C62D-4555-B392-12A32E77EDFF}"/>
                </a:ext>
              </a:extLst>
            </p:cNvPr>
            <p:cNvSpPr/>
            <p:nvPr/>
          </p:nvSpPr>
          <p:spPr>
            <a:xfrm>
              <a:off x="1719367" y="3031555"/>
              <a:ext cx="158400" cy="151200"/>
            </a:xfrm>
            <a:prstGeom prst="star5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tar: 5 Points 25">
              <a:extLst>
                <a:ext uri="{FF2B5EF4-FFF2-40B4-BE49-F238E27FC236}">
                  <a16:creationId xmlns:a16="http://schemas.microsoft.com/office/drawing/2014/main" id="{917285BE-EB11-9C4B-CFD6-43C123A08F1D}"/>
                </a:ext>
              </a:extLst>
            </p:cNvPr>
            <p:cNvSpPr/>
            <p:nvPr/>
          </p:nvSpPr>
          <p:spPr>
            <a:xfrm>
              <a:off x="1950967" y="3031555"/>
              <a:ext cx="158400" cy="151200"/>
            </a:xfrm>
            <a:prstGeom prst="star5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FC4DC34-8396-20E9-53D4-C078EE5274FB}"/>
              </a:ext>
            </a:extLst>
          </p:cNvPr>
          <p:cNvGrpSpPr/>
          <p:nvPr/>
        </p:nvGrpSpPr>
        <p:grpSpPr>
          <a:xfrm>
            <a:off x="8640000" y="2890143"/>
            <a:ext cx="3024000" cy="1332000"/>
            <a:chOff x="8583600" y="4356355"/>
            <a:chExt cx="3024000" cy="1332000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DD2707A7-93D7-A6A6-9216-98573614E3BF}"/>
                </a:ext>
              </a:extLst>
            </p:cNvPr>
            <p:cNvSpPr/>
            <p:nvPr/>
          </p:nvSpPr>
          <p:spPr>
            <a:xfrm>
              <a:off x="8583600" y="4356355"/>
              <a:ext cx="3024000" cy="13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91BE0F2-C1B6-EB69-935F-195722160354}"/>
                </a:ext>
              </a:extLst>
            </p:cNvPr>
            <p:cNvSpPr txBox="1"/>
            <p:nvPr/>
          </p:nvSpPr>
          <p:spPr>
            <a:xfrm>
              <a:off x="8655599" y="4699189"/>
              <a:ext cx="29293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The </a:t>
              </a:r>
              <a:r>
                <a:rPr lang="en-GB" sz="1200" dirty="0" err="1"/>
                <a:t>CERNBox</a:t>
              </a:r>
              <a:r>
                <a:rPr lang="en-GB" sz="1200" dirty="0"/>
                <a:t> procedure is smoother.</a:t>
              </a:r>
            </a:p>
            <a:p>
              <a:r>
                <a:rPr lang="en-GB" sz="1200" dirty="0"/>
                <a:t>		</a:t>
              </a:r>
            </a:p>
            <a:p>
              <a:r>
                <a:rPr lang="en-GB" sz="1200" dirty="0"/>
                <a:t>		 Nordine</a:t>
              </a:r>
            </a:p>
          </p:txBody>
        </p:sp>
        <p:sp>
          <p:nvSpPr>
            <p:cNvPr id="29" name="Star: 5 Points 28">
              <a:extLst>
                <a:ext uri="{FF2B5EF4-FFF2-40B4-BE49-F238E27FC236}">
                  <a16:creationId xmlns:a16="http://schemas.microsoft.com/office/drawing/2014/main" id="{E0EA4498-7940-F405-6E70-A518BCE0F36B}"/>
                </a:ext>
              </a:extLst>
            </p:cNvPr>
            <p:cNvSpPr/>
            <p:nvPr/>
          </p:nvSpPr>
          <p:spPr>
            <a:xfrm>
              <a:off x="8792400" y="4471555"/>
              <a:ext cx="158400" cy="151200"/>
            </a:xfrm>
            <a:prstGeom prst="star5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tar: 5 Points 29">
              <a:extLst>
                <a:ext uri="{FF2B5EF4-FFF2-40B4-BE49-F238E27FC236}">
                  <a16:creationId xmlns:a16="http://schemas.microsoft.com/office/drawing/2014/main" id="{993083C5-F9CD-EA44-FC64-771ACC10241D}"/>
                </a:ext>
              </a:extLst>
            </p:cNvPr>
            <p:cNvSpPr/>
            <p:nvPr/>
          </p:nvSpPr>
          <p:spPr>
            <a:xfrm>
              <a:off x="9024000" y="4471555"/>
              <a:ext cx="158400" cy="151200"/>
            </a:xfrm>
            <a:prstGeom prst="star5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tar: 5 Points 30">
              <a:extLst>
                <a:ext uri="{FF2B5EF4-FFF2-40B4-BE49-F238E27FC236}">
                  <a16:creationId xmlns:a16="http://schemas.microsoft.com/office/drawing/2014/main" id="{82666BDE-59EC-0957-4691-AFE56AE18CBA}"/>
                </a:ext>
              </a:extLst>
            </p:cNvPr>
            <p:cNvSpPr/>
            <p:nvPr/>
          </p:nvSpPr>
          <p:spPr>
            <a:xfrm>
              <a:off x="9255600" y="4471555"/>
              <a:ext cx="158400" cy="151200"/>
            </a:xfrm>
            <a:prstGeom prst="star5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tar: 5 Points 31">
              <a:extLst>
                <a:ext uri="{FF2B5EF4-FFF2-40B4-BE49-F238E27FC236}">
                  <a16:creationId xmlns:a16="http://schemas.microsoft.com/office/drawing/2014/main" id="{9966578F-51D4-94A8-2B5F-CECAD9D3B4B8}"/>
                </a:ext>
              </a:extLst>
            </p:cNvPr>
            <p:cNvSpPr/>
            <p:nvPr/>
          </p:nvSpPr>
          <p:spPr>
            <a:xfrm>
              <a:off x="9481200" y="4471555"/>
              <a:ext cx="158400" cy="151200"/>
            </a:xfrm>
            <a:prstGeom prst="star5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tar: 5 Points 32">
              <a:extLst>
                <a:ext uri="{FF2B5EF4-FFF2-40B4-BE49-F238E27FC236}">
                  <a16:creationId xmlns:a16="http://schemas.microsoft.com/office/drawing/2014/main" id="{38652AB5-1F4C-065F-D283-15BF61304332}"/>
                </a:ext>
              </a:extLst>
            </p:cNvPr>
            <p:cNvSpPr/>
            <p:nvPr/>
          </p:nvSpPr>
          <p:spPr>
            <a:xfrm>
              <a:off x="9712800" y="4471555"/>
              <a:ext cx="158400" cy="151200"/>
            </a:xfrm>
            <a:prstGeom prst="star5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4127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24CE7C6-9095-0B4E-BE10-F23315D08569}"/>
              </a:ext>
            </a:extLst>
          </p:cNvPr>
          <p:cNvSpPr txBox="1"/>
          <p:nvPr/>
        </p:nvSpPr>
        <p:spPr>
          <a:xfrm>
            <a:off x="4905937" y="1126222"/>
            <a:ext cx="2443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template colours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B9175FA-95AF-4748-B55B-BA10A2ACB7A4}" vid="{E766DD8D-3356-3846-8F49-E86FB20DA7C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9668</TotalTime>
  <Words>910</Words>
  <Application>Microsoft Office PowerPoint</Application>
  <PresentationFormat>Widescreen</PresentationFormat>
  <Paragraphs>76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Arial</vt:lpstr>
      <vt:lpstr>Avenir Next LT Pro</vt:lpstr>
      <vt:lpstr>Calibri</vt:lpstr>
      <vt:lpstr>Wingdings</vt:lpstr>
      <vt:lpstr>Office Theme</vt:lpstr>
      <vt:lpstr>Feedback on Past Experience</vt:lpstr>
      <vt:lpstr>IT-4916/EP/CMS:  Supply of Lead Sandwiches</vt:lpstr>
      <vt:lpstr>IT-4678/SY:  Production and Testing of HL-LHC 2kA-10V Power Converters</vt:lpstr>
      <vt:lpstr>IT-4961/EN:  Supply, Installation and Commissioning of High-Voltage Equipment in Two Different 66/18 kV Air Insulated Substations</vt:lpstr>
      <vt:lpstr>DO-34528/TE (MS-4994/TE): Supply of Two Sets of Coils for a Quadrupole Magnet</vt:lpstr>
      <vt:lpstr>General Remarks: </vt:lpstr>
      <vt:lpstr>PROCESS IMPROVEMENT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Feedback on Past Experience</dc:title>
  <dc:creator>Julia Ranya Bentchikou</dc:creator>
  <cp:lastModifiedBy>Julia Ranya Bentchikou</cp:lastModifiedBy>
  <cp:revision>41</cp:revision>
  <dcterms:created xsi:type="dcterms:W3CDTF">2024-05-31T09:32:28Z</dcterms:created>
  <dcterms:modified xsi:type="dcterms:W3CDTF">2025-03-26T09:08:20Z</dcterms:modified>
</cp:coreProperties>
</file>