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3" r:id="rId4"/>
  </p:sldMasterIdLst>
  <p:notesMasterIdLst>
    <p:notesMasterId r:id="rId33"/>
  </p:notesMasterIdLst>
  <p:sldIdLst>
    <p:sldId id="256" r:id="rId5"/>
    <p:sldId id="313" r:id="rId6"/>
    <p:sldId id="352" r:id="rId7"/>
    <p:sldId id="407" r:id="rId8"/>
    <p:sldId id="409" r:id="rId9"/>
    <p:sldId id="408" r:id="rId10"/>
    <p:sldId id="395" r:id="rId11"/>
    <p:sldId id="396" r:id="rId12"/>
    <p:sldId id="403" r:id="rId13"/>
    <p:sldId id="404" r:id="rId14"/>
    <p:sldId id="397" r:id="rId15"/>
    <p:sldId id="406" r:id="rId16"/>
    <p:sldId id="405" r:id="rId17"/>
    <p:sldId id="402" r:id="rId18"/>
    <p:sldId id="362" r:id="rId19"/>
    <p:sldId id="392" r:id="rId20"/>
    <p:sldId id="385" r:id="rId21"/>
    <p:sldId id="391" r:id="rId22"/>
    <p:sldId id="353" r:id="rId23"/>
    <p:sldId id="390" r:id="rId24"/>
    <p:sldId id="381" r:id="rId25"/>
    <p:sldId id="318" r:id="rId26"/>
    <p:sldId id="398" r:id="rId27"/>
    <p:sldId id="401" r:id="rId28"/>
    <p:sldId id="399" r:id="rId29"/>
    <p:sldId id="400" r:id="rId30"/>
    <p:sldId id="377" r:id="rId31"/>
    <p:sldId id="380" r:id="rId32"/>
  </p:sldIdLst>
  <p:sldSz cx="9144000" cy="5143500" type="screen16x9"/>
  <p:notesSz cx="6797675" cy="987266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990D926-EE6C-F2EB-8A9D-47BE7973FD4D}" name="Fiona Nancy Brenugat" initials="" userId="S::fiona.nancy.brenugat@cern.ch::b4884092-4c76-4b1b-99ef-2755c92b8885" providerId="AD"/>
  <p188:author id="{83F75049-4487-0501-0CC8-118489EEFE28}" name="Vincent Brillault" initials="VB" userId="S::vincent.brillault@cern.ch::8f755bcd-5231-4e90-b29b-7067745cff49" providerId="AD"/>
  <p188:author id="{F55EE9F4-04B5-8CF0-22B0-E15B6684F4DC}" name="Joel Lahaye" initials="" userId="S::joel.lahaye@cern.ch::302dd477-76e6-4c88-a24c-ce81793fa6a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8E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5E4DAE-CB65-4563-B3E4-841AC73F10A1}" v="1" dt="2025-04-01T08:12:12.734"/>
    <p1510:client id="{2BFE32EE-3941-4678-B0ED-128159464D52}" v="719" dt="2025-03-31T19:40:37.359"/>
    <p1510:client id="{4E510326-E5B8-4527-B5A1-38BE6A54EC11}" v="37" dt="2025-04-01T07:44:52.980"/>
    <p1510:client id="{7C087B64-2BFA-C4AD-A32A-E4C26B352397}" v="279" dt="2025-03-31T13:47:10.688"/>
    <p1510:client id="{9C60C385-7DA5-CCE6-D305-0B85CE9D9442}" v="85" dt="2025-03-31T20:19:40.233"/>
    <p1510:client id="{E72AAF47-D6F1-4A1C-8529-C2A7FFB24F84}" v="318" dt="2025-04-01T08:05:22.802"/>
  </p1510:revLst>
</p1510:revInfo>
</file>

<file path=ppt/tableStyles.xml><?xml version="1.0" encoding="utf-8"?>
<a:tblStyleLst xmlns:a="http://schemas.openxmlformats.org/drawingml/2006/main" def="{7EBC700E-41AB-466C-B940-407CF28A4CD3}">
  <a:tblStyle styleId="{7EBC700E-41AB-466C-B940-407CF28A4CD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60" d="100"/>
          <a:sy n="160" d="100"/>
        </p:scale>
        <p:origin x="12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8/10/relationships/authors" Target="authors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5" name="Google Shape;145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6" name="Google Shape;1456;p:notes"/>
          <p:cNvSpPr txBox="1">
            <a:spLocks noGrp="1"/>
          </p:cNvSpPr>
          <p:nvPr>
            <p:ph type="body" idx="1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5">
            <a:extLst>
              <a:ext uri="{FF2B5EF4-FFF2-40B4-BE49-F238E27FC236}">
                <a16:creationId xmlns:a16="http://schemas.microsoft.com/office/drawing/2014/main" id="{20C04BD8-BBE8-4B6F-B718-6D2E66A05CF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5699" indent="-286807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7229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6121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65012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23904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82796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41687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900579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239A6B8-2A98-4F79-B712-319316DD746F}" type="slidenum">
              <a:rPr lang="en-GB" altLang="en-US" sz="100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15</a:t>
            </a:fld>
            <a:endParaRPr lang="en-GB" altLang="en-US" sz="1000">
              <a:latin typeface="Times New Roman" panose="02020603050405020304" pitchFamily="18" charset="0"/>
            </a:endParaRPr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9408C784-A38E-4B73-AA28-13A6167BC6D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A16D056E-EE55-40C9-BA8B-C40E1B0BEA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CH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5">
            <a:extLst>
              <a:ext uri="{FF2B5EF4-FFF2-40B4-BE49-F238E27FC236}">
                <a16:creationId xmlns:a16="http://schemas.microsoft.com/office/drawing/2014/main" id="{63844BC3-2E2B-47B6-ACAB-585D31AFDA8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5699" indent="-286807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7229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6121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65012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23904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82796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41687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900579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7BA1013-3F96-4B3C-8220-77AD403CDB3B}" type="slidenum">
              <a:rPr lang="en-GB" altLang="en-US" sz="100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16</a:t>
            </a:fld>
            <a:endParaRPr lang="en-GB" altLang="en-US" sz="1000">
              <a:latin typeface="Times New Roman" panose="02020603050405020304" pitchFamily="18" charset="0"/>
            </a:endParaRPr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05DF5E00-7180-47C1-BF78-C311222471B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FA7FFC31-61A3-4E76-B9CC-C864774B73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CH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>
            <a:extLst>
              <a:ext uri="{FF2B5EF4-FFF2-40B4-BE49-F238E27FC236}">
                <a16:creationId xmlns:a16="http://schemas.microsoft.com/office/drawing/2014/main" id="{0A78FCED-11C5-4A8A-A54B-E9359F4958A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5699" indent="-286807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7229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6121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65012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23904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82796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41687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900579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5BB6378-6934-4129-8722-112EF7F9E8CD}" type="slidenum">
              <a:rPr lang="en-GB" altLang="en-US" sz="100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19</a:t>
            </a:fld>
            <a:endParaRPr lang="en-GB" altLang="en-US" sz="1000">
              <a:latin typeface="Times New Roman" panose="02020603050405020304" pitchFamily="18" charset="0"/>
            </a:endParaRPr>
          </a:p>
        </p:txBody>
      </p:sp>
      <p:sp>
        <p:nvSpPr>
          <p:cNvPr id="37891" name="Rectangle 2">
            <a:extLst>
              <a:ext uri="{FF2B5EF4-FFF2-40B4-BE49-F238E27FC236}">
                <a16:creationId xmlns:a16="http://schemas.microsoft.com/office/drawing/2014/main" id="{B833731B-B69C-4930-94D3-DCACD327AAF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>
            <a:extLst>
              <a:ext uri="{FF2B5EF4-FFF2-40B4-BE49-F238E27FC236}">
                <a16:creationId xmlns:a16="http://schemas.microsoft.com/office/drawing/2014/main" id="{14663F4F-04AA-4983-9EB4-32A51F81EF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5">
            <a:extLst>
              <a:ext uri="{FF2B5EF4-FFF2-40B4-BE49-F238E27FC236}">
                <a16:creationId xmlns:a16="http://schemas.microsoft.com/office/drawing/2014/main" id="{3D571FE5-F8AD-471C-9D46-E8D73C032CB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5699" indent="-286807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7229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6121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65012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23904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82796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41687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900579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5417B29-2C72-4437-870A-337D51A32536}" type="slidenum">
              <a:rPr lang="en-GB" altLang="en-US" sz="100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20</a:t>
            </a:fld>
            <a:endParaRPr lang="en-GB" altLang="en-US" sz="1000">
              <a:latin typeface="Times New Roman" panose="02020603050405020304" pitchFamily="18" charset="0"/>
            </a:endParaRPr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04AE1F86-1E2F-46C6-B5D2-4658DC58AE4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>
            <a:extLst>
              <a:ext uri="{FF2B5EF4-FFF2-40B4-BE49-F238E27FC236}">
                <a16:creationId xmlns:a16="http://schemas.microsoft.com/office/drawing/2014/main" id="{BD173D86-792B-4F04-80B6-19A196867A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58750" indent="0">
              <a:buNone/>
            </a:pPr>
            <a:r>
              <a:rPr lang="en-US" altLang="en-US" err="1"/>
              <a:t>Etablissement</a:t>
            </a:r>
            <a:r>
              <a:rPr lang="en-US" altLang="en-US"/>
              <a:t> Agree, avec convention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5">
            <a:extLst>
              <a:ext uri="{FF2B5EF4-FFF2-40B4-BE49-F238E27FC236}">
                <a16:creationId xmlns:a16="http://schemas.microsoft.com/office/drawing/2014/main" id="{6557A012-8506-4D63-AA16-67DBCB0E746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5699" indent="-286807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7229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6121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65012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23904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82796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41687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900579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81A0472-92EC-451B-A859-25DD6B9E4995}" type="slidenum">
              <a:rPr lang="en-GB" altLang="en-US" sz="100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21</a:t>
            </a:fld>
            <a:endParaRPr lang="en-GB" altLang="en-US" sz="1000">
              <a:latin typeface="Times New Roman" panose="02020603050405020304" pitchFamily="18" charset="0"/>
            </a:endParaRPr>
          </a:p>
        </p:txBody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FAC13467-7C8F-46AE-A34E-D34AC80F2F9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>
            <a:extLst>
              <a:ext uri="{FF2B5EF4-FFF2-40B4-BE49-F238E27FC236}">
                <a16:creationId xmlns:a16="http://schemas.microsoft.com/office/drawing/2014/main" id="{B720E19D-04BF-47B3-8525-FBE5C6D9E5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5">
            <a:extLst>
              <a:ext uri="{FF2B5EF4-FFF2-40B4-BE49-F238E27FC236}">
                <a16:creationId xmlns:a16="http://schemas.microsoft.com/office/drawing/2014/main" id="{302E9816-2E71-4D2C-99E7-C4FA0C9419E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5699" indent="-286807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7229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6121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65012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23904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82796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41687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900579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4C7C982-602E-42AD-9AE6-AD9366C9E7CA}" type="slidenum">
              <a:rPr lang="en-GB" altLang="en-US" sz="100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22</a:t>
            </a:fld>
            <a:endParaRPr lang="en-GB" altLang="en-US" sz="1000">
              <a:latin typeface="Times New Roman" panose="02020603050405020304" pitchFamily="18" charset="0"/>
            </a:endParaRPr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23B1C99E-FE15-4FA4-A989-AF096BAE668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7513" y="987425"/>
            <a:ext cx="6019800" cy="3386138"/>
          </a:xfrm>
          <a:solidFill>
            <a:srgbClr val="FFFFFF"/>
          </a:solidFill>
          <a:ln/>
        </p:spPr>
      </p:sp>
      <p:sp>
        <p:nvSpPr>
          <p:cNvPr id="44036" name="Rectangle 3">
            <a:extLst>
              <a:ext uri="{FF2B5EF4-FFF2-40B4-BE49-F238E27FC236}">
                <a16:creationId xmlns:a16="http://schemas.microsoft.com/office/drawing/2014/main" id="{2951D9B7-29E7-4DE8-9C24-F76C31C6DA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45838" y="4699756"/>
            <a:ext cx="4771130" cy="37566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5">
            <a:extLst>
              <a:ext uri="{FF2B5EF4-FFF2-40B4-BE49-F238E27FC236}">
                <a16:creationId xmlns:a16="http://schemas.microsoft.com/office/drawing/2014/main" id="{FD6633FA-423D-45A8-BA1F-9E9000BBE95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5699" indent="-286807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7229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6121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65012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23904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82796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41687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900579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E60CDEB-5B87-4D9B-914A-1726B6C77672}" type="slidenum">
              <a:rPr lang="en-GB" altLang="en-US" sz="100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23</a:t>
            </a:fld>
            <a:endParaRPr lang="en-GB" altLang="en-US" sz="1000">
              <a:latin typeface="Times New Roman" panose="02020603050405020304" pitchFamily="18" charset="0"/>
            </a:endParaRPr>
          </a:p>
        </p:txBody>
      </p:sp>
      <p:sp>
        <p:nvSpPr>
          <p:cNvPr id="46083" name="Rectangle 2">
            <a:extLst>
              <a:ext uri="{FF2B5EF4-FFF2-40B4-BE49-F238E27FC236}">
                <a16:creationId xmlns:a16="http://schemas.microsoft.com/office/drawing/2014/main" id="{C8F5A9C1-6F03-46FD-AEBC-01AB2AB9848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7513" y="987425"/>
            <a:ext cx="6019800" cy="3386138"/>
          </a:xfrm>
          <a:solidFill>
            <a:srgbClr val="FFFFFF"/>
          </a:solidFill>
          <a:ln/>
        </p:spPr>
      </p:sp>
      <p:sp>
        <p:nvSpPr>
          <p:cNvPr id="46084" name="Rectangle 3">
            <a:extLst>
              <a:ext uri="{FF2B5EF4-FFF2-40B4-BE49-F238E27FC236}">
                <a16:creationId xmlns:a16="http://schemas.microsoft.com/office/drawing/2014/main" id="{6873EDB3-7572-49D8-9262-94B311B624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45838" y="4699756"/>
            <a:ext cx="4771130" cy="37566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5">
            <a:extLst>
              <a:ext uri="{FF2B5EF4-FFF2-40B4-BE49-F238E27FC236}">
                <a16:creationId xmlns:a16="http://schemas.microsoft.com/office/drawing/2014/main" id="{895A38C3-26CA-4DDB-94CC-28EBD2BAF41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5699" indent="-286807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7229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6121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65012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23904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82796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41687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900579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07922D2-5565-42B1-8659-E09BE99F65BB}" type="slidenum">
              <a:rPr lang="en-GB" altLang="en-US" sz="100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24</a:t>
            </a:fld>
            <a:endParaRPr lang="en-GB" altLang="en-US" sz="1000">
              <a:latin typeface="Times New Roman" panose="02020603050405020304" pitchFamily="18" charset="0"/>
            </a:endParaRPr>
          </a:p>
        </p:txBody>
      </p:sp>
      <p:sp>
        <p:nvSpPr>
          <p:cNvPr id="48131" name="Rectangle 2">
            <a:extLst>
              <a:ext uri="{FF2B5EF4-FFF2-40B4-BE49-F238E27FC236}">
                <a16:creationId xmlns:a16="http://schemas.microsoft.com/office/drawing/2014/main" id="{FCBFB647-F95D-4A9F-9153-6C415D4702F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7513" y="987425"/>
            <a:ext cx="6019800" cy="3386138"/>
          </a:xfrm>
          <a:solidFill>
            <a:srgbClr val="FFFFFF"/>
          </a:solidFill>
          <a:ln/>
        </p:spPr>
      </p:sp>
      <p:sp>
        <p:nvSpPr>
          <p:cNvPr id="48132" name="Rectangle 3">
            <a:extLst>
              <a:ext uri="{FF2B5EF4-FFF2-40B4-BE49-F238E27FC236}">
                <a16:creationId xmlns:a16="http://schemas.microsoft.com/office/drawing/2014/main" id="{EF94DF85-6E2B-4958-ADE4-E9A8938122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45838" y="4699756"/>
            <a:ext cx="4771130" cy="37566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5">
            <a:extLst>
              <a:ext uri="{FF2B5EF4-FFF2-40B4-BE49-F238E27FC236}">
                <a16:creationId xmlns:a16="http://schemas.microsoft.com/office/drawing/2014/main" id="{96430F12-73D8-452B-BF7D-1CE87853787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5699" indent="-286807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7229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6121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65012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23904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82796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41687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900579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7F79D59-F314-480C-99B6-20777CBFAE83}" type="slidenum">
              <a:rPr lang="en-GB" altLang="en-US" sz="100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25</a:t>
            </a:fld>
            <a:endParaRPr lang="en-GB" altLang="en-US" sz="1000">
              <a:latin typeface="Times New Roman" panose="02020603050405020304" pitchFamily="18" charset="0"/>
            </a:endParaRPr>
          </a:p>
        </p:txBody>
      </p:sp>
      <p:sp>
        <p:nvSpPr>
          <p:cNvPr id="50179" name="Rectangle 2">
            <a:extLst>
              <a:ext uri="{FF2B5EF4-FFF2-40B4-BE49-F238E27FC236}">
                <a16:creationId xmlns:a16="http://schemas.microsoft.com/office/drawing/2014/main" id="{5E29E3F5-2D3E-4132-8F53-D3BC374D790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7513" y="987425"/>
            <a:ext cx="6019800" cy="3386138"/>
          </a:xfrm>
          <a:solidFill>
            <a:srgbClr val="FFFFFF"/>
          </a:solidFill>
          <a:ln/>
        </p:spPr>
      </p:sp>
      <p:sp>
        <p:nvSpPr>
          <p:cNvPr id="50180" name="Rectangle 3">
            <a:extLst>
              <a:ext uri="{FF2B5EF4-FFF2-40B4-BE49-F238E27FC236}">
                <a16:creationId xmlns:a16="http://schemas.microsoft.com/office/drawing/2014/main" id="{AA2C0D13-F05A-4222-B19E-6C76C1AF10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45838" y="4699756"/>
            <a:ext cx="4771130" cy="37566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5">
            <a:extLst>
              <a:ext uri="{FF2B5EF4-FFF2-40B4-BE49-F238E27FC236}">
                <a16:creationId xmlns:a16="http://schemas.microsoft.com/office/drawing/2014/main" id="{5CABE420-DA69-4E10-9A64-32AB03A7CC0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5699" indent="-286807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7229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6121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65012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23904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82796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41687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900579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F1D5582-FB22-4978-AB2D-47CC1EC7DB5B}" type="slidenum">
              <a:rPr lang="en-GB" altLang="en-US" sz="100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26</a:t>
            </a:fld>
            <a:endParaRPr lang="en-GB" altLang="en-US" sz="1000">
              <a:latin typeface="Times New Roman" panose="02020603050405020304" pitchFamily="18" charset="0"/>
            </a:endParaRPr>
          </a:p>
        </p:txBody>
      </p:sp>
      <p:sp>
        <p:nvSpPr>
          <p:cNvPr id="52227" name="Rectangle 2">
            <a:extLst>
              <a:ext uri="{FF2B5EF4-FFF2-40B4-BE49-F238E27FC236}">
                <a16:creationId xmlns:a16="http://schemas.microsoft.com/office/drawing/2014/main" id="{B9D0B2B3-6C33-4A20-B489-D1BFC216ED1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7513" y="987425"/>
            <a:ext cx="6019800" cy="3386138"/>
          </a:xfrm>
          <a:solidFill>
            <a:srgbClr val="FFFFFF"/>
          </a:solidFill>
          <a:ln/>
        </p:spPr>
      </p:sp>
      <p:sp>
        <p:nvSpPr>
          <p:cNvPr id="52228" name="Rectangle 3">
            <a:extLst>
              <a:ext uri="{FF2B5EF4-FFF2-40B4-BE49-F238E27FC236}">
                <a16:creationId xmlns:a16="http://schemas.microsoft.com/office/drawing/2014/main" id="{5E2484BE-D5EE-4876-B3F2-C6066A1736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45838" y="4699756"/>
            <a:ext cx="4771130" cy="37566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>
            <a:extLst>
              <a:ext uri="{FF2B5EF4-FFF2-40B4-BE49-F238E27FC236}">
                <a16:creationId xmlns:a16="http://schemas.microsoft.com/office/drawing/2014/main" id="{AB98A031-5382-4942-8C1A-02804AA145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5699" indent="-286807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7229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6121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65012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23904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82796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41687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900579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31FD25F-22A1-4D08-B7B2-75E2EF526EC0}" type="slidenum">
              <a:rPr lang="en-GB" altLang="en-US" sz="100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</a:t>
            </a:fld>
            <a:endParaRPr lang="en-GB" altLang="en-US" sz="1000">
              <a:latin typeface="Times New Roman" panose="02020603050405020304" pitchFamily="18" charset="0"/>
            </a:endParaRPr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546243BF-EB17-42FF-B9B9-47985517B11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14F593DB-200A-49C7-93BA-06CE7A5B37C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58750" indent="0" algn="just">
              <a:buNone/>
            </a:pPr>
            <a:endParaRPr lang="fr-FR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>
            <a:extLst>
              <a:ext uri="{FF2B5EF4-FFF2-40B4-BE49-F238E27FC236}">
                <a16:creationId xmlns:a16="http://schemas.microsoft.com/office/drawing/2014/main" id="{934E75D9-BF33-496D-B01E-55625023064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5699" indent="-286807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7229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6121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65012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23904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82796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41687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900579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E0DE90D-A4A7-4694-AB71-FB56AE558C9B}" type="slidenum">
              <a:rPr lang="en-GB" altLang="en-US" sz="100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27</a:t>
            </a:fld>
            <a:endParaRPr lang="en-GB" altLang="en-US" sz="1000">
              <a:latin typeface="Times New Roman" panose="02020603050405020304" pitchFamily="18" charset="0"/>
            </a:endParaRPr>
          </a:p>
        </p:txBody>
      </p:sp>
      <p:sp>
        <p:nvSpPr>
          <p:cNvPr id="54275" name="Rectangle 2">
            <a:extLst>
              <a:ext uri="{FF2B5EF4-FFF2-40B4-BE49-F238E27FC236}">
                <a16:creationId xmlns:a16="http://schemas.microsoft.com/office/drawing/2014/main" id="{1D457FF6-31FD-4DB0-861E-85F8A2DC21C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>
            <a:extLst>
              <a:ext uri="{FF2B5EF4-FFF2-40B4-BE49-F238E27FC236}">
                <a16:creationId xmlns:a16="http://schemas.microsoft.com/office/drawing/2014/main" id="{A96A0785-C2AA-48D1-BC1C-CAA28A81AD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5">
            <a:extLst>
              <a:ext uri="{FF2B5EF4-FFF2-40B4-BE49-F238E27FC236}">
                <a16:creationId xmlns:a16="http://schemas.microsoft.com/office/drawing/2014/main" id="{D6BC6285-A3E9-4A40-B7C6-95F8C45A485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5699" indent="-286807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7229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6121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65012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23904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82796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41687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900579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12E08A3-B87A-4582-A619-E990D6025014}" type="slidenum">
              <a:rPr lang="en-GB" altLang="en-US" sz="100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28</a:t>
            </a:fld>
            <a:endParaRPr lang="en-GB" altLang="en-US" sz="1000">
              <a:latin typeface="Times New Roman" panose="02020603050405020304" pitchFamily="18" charset="0"/>
            </a:endParaRPr>
          </a:p>
        </p:txBody>
      </p:sp>
      <p:sp>
        <p:nvSpPr>
          <p:cNvPr id="56323" name="Rectangle 2">
            <a:extLst>
              <a:ext uri="{FF2B5EF4-FFF2-40B4-BE49-F238E27FC236}">
                <a16:creationId xmlns:a16="http://schemas.microsoft.com/office/drawing/2014/main" id="{78CF24E2-9C97-43E4-A990-85ADE266311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>
            <a:extLst>
              <a:ext uri="{FF2B5EF4-FFF2-40B4-BE49-F238E27FC236}">
                <a16:creationId xmlns:a16="http://schemas.microsoft.com/office/drawing/2014/main" id="{B02B8797-6894-4BB7-930E-4362697636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>
            <a:extLst>
              <a:ext uri="{FF2B5EF4-FFF2-40B4-BE49-F238E27FC236}">
                <a16:creationId xmlns:a16="http://schemas.microsoft.com/office/drawing/2014/main" id="{5C116693-3F2D-4E86-B80E-CB6719F65C6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5699" indent="-286807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7229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6121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65012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23904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82796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41687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900579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C756F8B-BF31-4D15-AFDB-228F1DCBEB3F}" type="slidenum">
              <a:rPr lang="en-GB" altLang="en-US" sz="100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</a:t>
            </a:fld>
            <a:endParaRPr lang="en-GB" altLang="en-US" sz="1000">
              <a:latin typeface="Times New Roman" panose="02020603050405020304" pitchFamily="18" charset="0"/>
            </a:endParaRPr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B304FD5B-9067-465E-863A-133A4B3173C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181D528C-5307-43A5-9F11-0E1D064066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r>
              <a:rPr lang="fr-FR" noProof="0"/>
              <a:t>Comité paritaire</a:t>
            </a:r>
          </a:p>
        </p:txBody>
      </p:sp>
    </p:spTree>
    <p:extLst>
      <p:ext uri="{BB962C8B-B14F-4D97-AF65-F5344CB8AC3E}">
        <p14:creationId xmlns:p14="http://schemas.microsoft.com/office/powerpoint/2010/main" val="28018160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r>
              <a:rPr lang="fr-FR"/>
              <a:t>Devise historique: Chacun paie selon ses moyens, chacun utilise selon ses besoins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2994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5">
            <a:extLst>
              <a:ext uri="{FF2B5EF4-FFF2-40B4-BE49-F238E27FC236}">
                <a16:creationId xmlns:a16="http://schemas.microsoft.com/office/drawing/2014/main" id="{D9142FC5-490E-4431-9658-4AA8897869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5699" indent="-286807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7229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6121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65012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23904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82796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41687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900579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F657FC0-4106-40FE-B0A5-9263E092AA85}" type="slidenum">
              <a:rPr lang="en-GB" altLang="en-US" sz="100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7</a:t>
            </a:fld>
            <a:endParaRPr lang="en-GB" altLang="en-US" sz="1000">
              <a:latin typeface="Times New Roman" panose="02020603050405020304" pitchFamily="18" charset="0"/>
            </a:endParaRPr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60803C78-10BB-4D00-8D59-34B31968E5D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06C6590B-42CE-466F-BAE1-94092F19A9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>
            <a:extLst>
              <a:ext uri="{FF2B5EF4-FFF2-40B4-BE49-F238E27FC236}">
                <a16:creationId xmlns:a16="http://schemas.microsoft.com/office/drawing/2014/main" id="{A0B459FE-ED7B-485F-ACFA-8EC8B6852F3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5699" indent="-286807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7229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6121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65012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23904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82796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41687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900579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B377831-F514-498C-AE62-54C9E74B3D64}" type="slidenum">
              <a:rPr lang="en-GB" altLang="en-US" sz="100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8</a:t>
            </a:fld>
            <a:endParaRPr lang="en-GB" altLang="en-US" sz="1000">
              <a:latin typeface="Times New Roman" panose="02020603050405020304" pitchFamily="18" charset="0"/>
            </a:endParaRPr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3AB1EE55-8B72-4C72-9B4B-DB47D6F7EAD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7AF7E828-A8DA-434B-BB7A-0673F32C1C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5">
            <a:extLst>
              <a:ext uri="{FF2B5EF4-FFF2-40B4-BE49-F238E27FC236}">
                <a16:creationId xmlns:a16="http://schemas.microsoft.com/office/drawing/2014/main" id="{EBB988B2-D07A-4B40-86F6-DF1589AEB9D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5699" indent="-286807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7229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6121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65012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23904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82796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41687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900579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3FC27EA-D276-4BBC-B0F1-BB32E5EDCCDB}" type="slidenum">
              <a:rPr lang="en-GB" altLang="en-US" sz="100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9</a:t>
            </a:fld>
            <a:endParaRPr lang="en-GB" altLang="en-US" sz="1000">
              <a:latin typeface="Times New Roman" panose="02020603050405020304" pitchFamily="18" charset="0"/>
            </a:endParaRPr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0E6FB510-D4D2-42F6-A801-34910393AA2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F956EFD4-9C02-497D-A881-0F2EB9C436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CH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>
            <a:extLst>
              <a:ext uri="{FF2B5EF4-FFF2-40B4-BE49-F238E27FC236}">
                <a16:creationId xmlns:a16="http://schemas.microsoft.com/office/drawing/2014/main" id="{95D60346-3372-4705-93AA-DB9C7666CB0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5699" indent="-286807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7229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6121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65012" indent="-229446" defTabSz="914597">
              <a:spcBef>
                <a:spcPct val="30000"/>
              </a:spcBef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23904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82796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41687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900579" indent="-229446" defTabSz="9145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ABF90CF-C2BC-4684-951F-99FF190D3BE8}" type="slidenum">
              <a:rPr lang="en-GB" altLang="en-US" sz="100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11</a:t>
            </a:fld>
            <a:endParaRPr lang="en-GB" altLang="en-US" sz="1000">
              <a:latin typeface="Times New Roman" panose="02020603050405020304" pitchFamily="18" charset="0"/>
            </a:endParaRPr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A99E20BC-60C2-49B2-8146-654889F98CE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3F4DA67D-5A16-4470-B378-47F84D72C5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697800" y="1031363"/>
            <a:ext cx="7748400" cy="195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8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7748978" y="-5"/>
            <a:ext cx="1395033" cy="605506"/>
            <a:chOff x="3468800" y="239525"/>
            <a:chExt cx="843175" cy="365975"/>
          </a:xfrm>
        </p:grpSpPr>
        <p:sp>
          <p:nvSpPr>
            <p:cNvPr id="12" name="Google Shape;12;p2"/>
            <p:cNvSpPr/>
            <p:nvPr/>
          </p:nvSpPr>
          <p:spPr>
            <a:xfrm>
              <a:off x="353425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0" y="0"/>
                  </a:moveTo>
                  <a:lnTo>
                    <a:pt x="1463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3601075" y="239525"/>
              <a:ext cx="366450" cy="365975"/>
            </a:xfrm>
            <a:custGeom>
              <a:avLst/>
              <a:gdLst/>
              <a:ahLst/>
              <a:cxnLst/>
              <a:rect l="l" t="t" r="r" b="b"/>
              <a:pathLst>
                <a:path w="14658" h="14639" fill="none" extrusionOk="0">
                  <a:moveTo>
                    <a:pt x="0" y="0"/>
                  </a:moveTo>
                  <a:lnTo>
                    <a:pt x="14657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3668375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3735200" y="239525"/>
              <a:ext cx="366450" cy="365975"/>
            </a:xfrm>
            <a:custGeom>
              <a:avLst/>
              <a:gdLst/>
              <a:ahLst/>
              <a:cxnLst/>
              <a:rect l="l" t="t" r="r" b="b"/>
              <a:pathLst>
                <a:path w="14658" h="14639" fill="none" extrusionOk="0">
                  <a:moveTo>
                    <a:pt x="1" y="0"/>
                  </a:moveTo>
                  <a:lnTo>
                    <a:pt x="1465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80250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9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386980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9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3936650" y="239525"/>
              <a:ext cx="366425" cy="365975"/>
            </a:xfrm>
            <a:custGeom>
              <a:avLst/>
              <a:gdLst/>
              <a:ahLst/>
              <a:cxnLst/>
              <a:rect l="l" t="t" r="r" b="b"/>
              <a:pathLst>
                <a:path w="14657" h="14639" fill="none" extrusionOk="0">
                  <a:moveTo>
                    <a:pt x="0" y="0"/>
                  </a:moveTo>
                  <a:lnTo>
                    <a:pt x="14657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4003950" y="239525"/>
              <a:ext cx="308025" cy="308000"/>
            </a:xfrm>
            <a:custGeom>
              <a:avLst/>
              <a:gdLst/>
              <a:ahLst/>
              <a:cxnLst/>
              <a:rect l="l" t="t" r="r" b="b"/>
              <a:pathLst>
                <a:path w="12321" h="12320" fill="none" extrusionOk="0">
                  <a:moveTo>
                    <a:pt x="0" y="0"/>
                  </a:moveTo>
                  <a:lnTo>
                    <a:pt x="12320" y="1232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4070775" y="239525"/>
              <a:ext cx="241200" cy="240700"/>
            </a:xfrm>
            <a:custGeom>
              <a:avLst/>
              <a:gdLst/>
              <a:ahLst/>
              <a:cxnLst/>
              <a:rect l="l" t="t" r="r" b="b"/>
              <a:pathLst>
                <a:path w="9648" h="9628" fill="none" extrusionOk="0">
                  <a:moveTo>
                    <a:pt x="1" y="0"/>
                  </a:moveTo>
                  <a:lnTo>
                    <a:pt x="9647" y="962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4138075" y="239525"/>
              <a:ext cx="173900" cy="173875"/>
            </a:xfrm>
            <a:custGeom>
              <a:avLst/>
              <a:gdLst/>
              <a:ahLst/>
              <a:cxnLst/>
              <a:rect l="l" t="t" r="r" b="b"/>
              <a:pathLst>
                <a:path w="6956" h="6955" fill="none" extrusionOk="0">
                  <a:moveTo>
                    <a:pt x="1" y="0"/>
                  </a:moveTo>
                  <a:lnTo>
                    <a:pt x="6955" y="6955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4205375" y="239525"/>
              <a:ext cx="106600" cy="106575"/>
            </a:xfrm>
            <a:custGeom>
              <a:avLst/>
              <a:gdLst/>
              <a:ahLst/>
              <a:cxnLst/>
              <a:rect l="l" t="t" r="r" b="b"/>
              <a:pathLst>
                <a:path w="4264" h="4263" fill="none" extrusionOk="0">
                  <a:moveTo>
                    <a:pt x="1" y="0"/>
                  </a:moveTo>
                  <a:lnTo>
                    <a:pt x="4263" y="426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4272225" y="239525"/>
              <a:ext cx="39750" cy="39275"/>
            </a:xfrm>
            <a:custGeom>
              <a:avLst/>
              <a:gdLst/>
              <a:ahLst/>
              <a:cxnLst/>
              <a:rect l="l" t="t" r="r" b="b"/>
              <a:pathLst>
                <a:path w="1590" h="1571" fill="none" extrusionOk="0">
                  <a:moveTo>
                    <a:pt x="0" y="0"/>
                  </a:moveTo>
                  <a:lnTo>
                    <a:pt x="1589" y="157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3468800" y="241375"/>
              <a:ext cx="364125" cy="364125"/>
            </a:xfrm>
            <a:custGeom>
              <a:avLst/>
              <a:gdLst/>
              <a:ahLst/>
              <a:cxnLst/>
              <a:rect l="l" t="t" r="r" b="b"/>
              <a:pathLst>
                <a:path w="14565" h="14565" fill="none" extrusionOk="0">
                  <a:moveTo>
                    <a:pt x="1" y="1"/>
                  </a:moveTo>
                  <a:lnTo>
                    <a:pt x="14564" y="14564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3468800" y="308675"/>
              <a:ext cx="297275" cy="296825"/>
            </a:xfrm>
            <a:custGeom>
              <a:avLst/>
              <a:gdLst/>
              <a:ahLst/>
              <a:cxnLst/>
              <a:rect l="l" t="t" r="r" b="b"/>
              <a:pathLst>
                <a:path w="11891" h="11873" fill="none" extrusionOk="0">
                  <a:moveTo>
                    <a:pt x="1" y="1"/>
                  </a:moveTo>
                  <a:lnTo>
                    <a:pt x="11891" y="1187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3468800" y="375975"/>
              <a:ext cx="229975" cy="229525"/>
            </a:xfrm>
            <a:custGeom>
              <a:avLst/>
              <a:gdLst/>
              <a:ahLst/>
              <a:cxnLst/>
              <a:rect l="l" t="t" r="r" b="b"/>
              <a:pathLst>
                <a:path w="9199" h="9181" fill="none" extrusionOk="0">
                  <a:moveTo>
                    <a:pt x="1" y="1"/>
                  </a:moveTo>
                  <a:lnTo>
                    <a:pt x="9199" y="918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3468800" y="442825"/>
              <a:ext cx="162675" cy="162675"/>
            </a:xfrm>
            <a:custGeom>
              <a:avLst/>
              <a:gdLst/>
              <a:ahLst/>
              <a:cxnLst/>
              <a:rect l="l" t="t" r="r" b="b"/>
              <a:pathLst>
                <a:path w="6507" h="6507" fill="none" extrusionOk="0">
                  <a:moveTo>
                    <a:pt x="1" y="0"/>
                  </a:moveTo>
                  <a:lnTo>
                    <a:pt x="6507" y="6506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3468800" y="510125"/>
              <a:ext cx="95850" cy="95375"/>
            </a:xfrm>
            <a:custGeom>
              <a:avLst/>
              <a:gdLst/>
              <a:ahLst/>
              <a:cxnLst/>
              <a:rect l="l" t="t" r="r" b="b"/>
              <a:pathLst>
                <a:path w="3834" h="3815" fill="none" extrusionOk="0">
                  <a:moveTo>
                    <a:pt x="1" y="0"/>
                  </a:moveTo>
                  <a:lnTo>
                    <a:pt x="3833" y="3814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3468800" y="576950"/>
              <a:ext cx="28550" cy="28550"/>
            </a:xfrm>
            <a:custGeom>
              <a:avLst/>
              <a:gdLst/>
              <a:ahLst/>
              <a:cxnLst/>
              <a:rect l="l" t="t" r="r" b="b"/>
              <a:pathLst>
                <a:path w="1142" h="1142" fill="none" extrusionOk="0">
                  <a:moveTo>
                    <a:pt x="1141" y="1141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54" y="26"/>
            <a:ext cx="535010" cy="535010"/>
            <a:chOff x="5807050" y="884950"/>
            <a:chExt cx="343550" cy="343550"/>
          </a:xfrm>
        </p:grpSpPr>
        <p:sp>
          <p:nvSpPr>
            <p:cNvPr id="31" name="Google Shape;31;p2"/>
            <p:cNvSpPr/>
            <p:nvPr/>
          </p:nvSpPr>
          <p:spPr>
            <a:xfrm>
              <a:off x="5807050" y="884950"/>
              <a:ext cx="29925" cy="29950"/>
            </a:xfrm>
            <a:custGeom>
              <a:avLst/>
              <a:gdLst/>
              <a:ahLst/>
              <a:cxnLst/>
              <a:rect l="l" t="t" r="r" b="b"/>
              <a:pathLst>
                <a:path w="1197" h="1198" fill="none" extrusionOk="0">
                  <a:moveTo>
                    <a:pt x="1" y="1197"/>
                  </a:moveTo>
                  <a:lnTo>
                    <a:pt x="1197" y="1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5807050" y="884950"/>
              <a:ext cx="108925" cy="108925"/>
            </a:xfrm>
            <a:custGeom>
              <a:avLst/>
              <a:gdLst/>
              <a:ahLst/>
              <a:cxnLst/>
              <a:rect l="l" t="t" r="r" b="b"/>
              <a:pathLst>
                <a:path w="4357" h="4357" fill="none" extrusionOk="0">
                  <a:moveTo>
                    <a:pt x="4356" y="1"/>
                  </a:moveTo>
                  <a:lnTo>
                    <a:pt x="1" y="4356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5807050" y="884950"/>
              <a:ext cx="187900" cy="187900"/>
            </a:xfrm>
            <a:custGeom>
              <a:avLst/>
              <a:gdLst/>
              <a:ahLst/>
              <a:cxnLst/>
              <a:rect l="l" t="t" r="r" b="b"/>
              <a:pathLst>
                <a:path w="7516" h="7516" fill="none" extrusionOk="0">
                  <a:moveTo>
                    <a:pt x="7516" y="1"/>
                  </a:moveTo>
                  <a:lnTo>
                    <a:pt x="1" y="7516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5807050" y="884950"/>
              <a:ext cx="266900" cy="266900"/>
            </a:xfrm>
            <a:custGeom>
              <a:avLst/>
              <a:gdLst/>
              <a:ahLst/>
              <a:cxnLst/>
              <a:rect l="l" t="t" r="r" b="b"/>
              <a:pathLst>
                <a:path w="10676" h="10676" fill="none" extrusionOk="0">
                  <a:moveTo>
                    <a:pt x="10675" y="1"/>
                  </a:moveTo>
                  <a:lnTo>
                    <a:pt x="1" y="10675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5809850" y="887750"/>
              <a:ext cx="340750" cy="340750"/>
            </a:xfrm>
            <a:custGeom>
              <a:avLst/>
              <a:gdLst/>
              <a:ahLst/>
              <a:cxnLst/>
              <a:rect l="l" t="t" r="r" b="b"/>
              <a:pathLst>
                <a:path w="13630" h="13630" fill="none" extrusionOk="0">
                  <a:moveTo>
                    <a:pt x="13629" y="1"/>
                  </a:moveTo>
                  <a:lnTo>
                    <a:pt x="1" y="13629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5888850" y="966750"/>
              <a:ext cx="261750" cy="261750"/>
            </a:xfrm>
            <a:custGeom>
              <a:avLst/>
              <a:gdLst/>
              <a:ahLst/>
              <a:cxnLst/>
              <a:rect l="l" t="t" r="r" b="b"/>
              <a:pathLst>
                <a:path w="10470" h="10470" fill="none" extrusionOk="0">
                  <a:moveTo>
                    <a:pt x="10469" y="0"/>
                  </a:moveTo>
                  <a:lnTo>
                    <a:pt x="0" y="10469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5967825" y="1045725"/>
              <a:ext cx="182775" cy="182775"/>
            </a:xfrm>
            <a:custGeom>
              <a:avLst/>
              <a:gdLst/>
              <a:ahLst/>
              <a:cxnLst/>
              <a:rect l="l" t="t" r="r" b="b"/>
              <a:pathLst>
                <a:path w="7311" h="7311" fill="none" extrusionOk="0">
                  <a:moveTo>
                    <a:pt x="7310" y="1"/>
                  </a:moveTo>
                  <a:lnTo>
                    <a:pt x="1" y="731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6046800" y="1124725"/>
              <a:ext cx="103800" cy="103775"/>
            </a:xfrm>
            <a:custGeom>
              <a:avLst/>
              <a:gdLst/>
              <a:ahLst/>
              <a:cxnLst/>
              <a:rect l="l" t="t" r="r" b="b"/>
              <a:pathLst>
                <a:path w="4152" h="4151" fill="none" extrusionOk="0">
                  <a:moveTo>
                    <a:pt x="4151" y="0"/>
                  </a:moveTo>
                  <a:lnTo>
                    <a:pt x="1" y="415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6126275" y="1204175"/>
              <a:ext cx="24325" cy="24325"/>
            </a:xfrm>
            <a:custGeom>
              <a:avLst/>
              <a:gdLst/>
              <a:ahLst/>
              <a:cxnLst/>
              <a:rect l="l" t="t" r="r" b="b"/>
              <a:pathLst>
                <a:path w="973" h="973" fill="none" extrusionOk="0">
                  <a:moveTo>
                    <a:pt x="972" y="0"/>
                  </a:moveTo>
                  <a:lnTo>
                    <a:pt x="0" y="97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" name="Google Shape;40;p2"/>
          <p:cNvGrpSpPr/>
          <p:nvPr/>
        </p:nvGrpSpPr>
        <p:grpSpPr>
          <a:xfrm rot="-5400000">
            <a:off x="8251178" y="1206041"/>
            <a:ext cx="1067170" cy="206374"/>
            <a:chOff x="5589725" y="3057300"/>
            <a:chExt cx="352900" cy="68250"/>
          </a:xfrm>
        </p:grpSpPr>
        <p:sp>
          <p:nvSpPr>
            <p:cNvPr id="41" name="Google Shape;41;p2"/>
            <p:cNvSpPr/>
            <p:nvPr/>
          </p:nvSpPr>
          <p:spPr>
            <a:xfrm>
              <a:off x="5926700" y="3057300"/>
              <a:ext cx="15925" cy="15900"/>
            </a:xfrm>
            <a:custGeom>
              <a:avLst/>
              <a:gdLst/>
              <a:ahLst/>
              <a:cxnLst/>
              <a:rect l="l" t="t" r="r" b="b"/>
              <a:pathLst>
                <a:path w="637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926700" y="3109175"/>
              <a:ext cx="15925" cy="16375"/>
            </a:xfrm>
            <a:custGeom>
              <a:avLst/>
              <a:gdLst/>
              <a:ahLst/>
              <a:cxnLst/>
              <a:rect l="l" t="t" r="r" b="b"/>
              <a:pathLst>
                <a:path w="637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58594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8594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57921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57921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57248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57248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56570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56570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37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37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55897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55897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" name="Google Shape;53;p2"/>
          <p:cNvGrpSpPr/>
          <p:nvPr/>
        </p:nvGrpSpPr>
        <p:grpSpPr>
          <a:xfrm rot="-5400000">
            <a:off x="-183947" y="3568991"/>
            <a:ext cx="1067170" cy="206374"/>
            <a:chOff x="5589725" y="3057300"/>
            <a:chExt cx="352900" cy="68250"/>
          </a:xfrm>
        </p:grpSpPr>
        <p:sp>
          <p:nvSpPr>
            <p:cNvPr id="54" name="Google Shape;54;p2"/>
            <p:cNvSpPr/>
            <p:nvPr/>
          </p:nvSpPr>
          <p:spPr>
            <a:xfrm>
              <a:off x="5926700" y="3057300"/>
              <a:ext cx="15925" cy="15900"/>
            </a:xfrm>
            <a:custGeom>
              <a:avLst/>
              <a:gdLst/>
              <a:ahLst/>
              <a:cxnLst/>
              <a:rect l="l" t="t" r="r" b="b"/>
              <a:pathLst>
                <a:path w="637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5926700" y="3109175"/>
              <a:ext cx="15925" cy="16375"/>
            </a:xfrm>
            <a:custGeom>
              <a:avLst/>
              <a:gdLst/>
              <a:ahLst/>
              <a:cxnLst/>
              <a:rect l="l" t="t" r="r" b="b"/>
              <a:pathLst>
                <a:path w="637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58594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58594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57921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57921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57248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57248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56570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56570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37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37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55897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55897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Google Shape;66;p2"/>
          <p:cNvSpPr/>
          <p:nvPr/>
        </p:nvSpPr>
        <p:spPr>
          <a:xfrm>
            <a:off x="0" y="4285475"/>
            <a:ext cx="9144000" cy="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67" name="Google Shape;67;p2"/>
          <p:cNvGrpSpPr/>
          <p:nvPr/>
        </p:nvGrpSpPr>
        <p:grpSpPr>
          <a:xfrm rot="5400000">
            <a:off x="4489025" y="4416997"/>
            <a:ext cx="165950" cy="858016"/>
            <a:chOff x="1349300" y="3328375"/>
            <a:chExt cx="68250" cy="352875"/>
          </a:xfrm>
        </p:grpSpPr>
        <p:sp>
          <p:nvSpPr>
            <p:cNvPr id="68" name="Google Shape;68;p2"/>
            <p:cNvSpPr/>
            <p:nvPr/>
          </p:nvSpPr>
          <p:spPr>
            <a:xfrm>
              <a:off x="1349300" y="3665325"/>
              <a:ext cx="15900" cy="15925"/>
            </a:xfrm>
            <a:custGeom>
              <a:avLst/>
              <a:gdLst/>
              <a:ahLst/>
              <a:cxnLst/>
              <a:rect l="l" t="t" r="r" b="b"/>
              <a:pathLst>
                <a:path w="636" h="637" extrusionOk="0">
                  <a:moveTo>
                    <a:pt x="262" y="1"/>
                  </a:moveTo>
                  <a:lnTo>
                    <a:pt x="206" y="20"/>
                  </a:lnTo>
                  <a:lnTo>
                    <a:pt x="150" y="57"/>
                  </a:lnTo>
                  <a:lnTo>
                    <a:pt x="94" y="94"/>
                  </a:lnTo>
                  <a:lnTo>
                    <a:pt x="56" y="132"/>
                  </a:lnTo>
                  <a:lnTo>
                    <a:pt x="19" y="188"/>
                  </a:lnTo>
                  <a:lnTo>
                    <a:pt x="0" y="263"/>
                  </a:lnTo>
                  <a:lnTo>
                    <a:pt x="0" y="319"/>
                  </a:lnTo>
                  <a:lnTo>
                    <a:pt x="0" y="394"/>
                  </a:lnTo>
                  <a:lnTo>
                    <a:pt x="19" y="450"/>
                  </a:lnTo>
                  <a:lnTo>
                    <a:pt x="56" y="506"/>
                  </a:lnTo>
                  <a:lnTo>
                    <a:pt x="94" y="543"/>
                  </a:lnTo>
                  <a:lnTo>
                    <a:pt x="150" y="581"/>
                  </a:lnTo>
                  <a:lnTo>
                    <a:pt x="206" y="618"/>
                  </a:lnTo>
                  <a:lnTo>
                    <a:pt x="262" y="637"/>
                  </a:lnTo>
                  <a:lnTo>
                    <a:pt x="393" y="637"/>
                  </a:lnTo>
                  <a:lnTo>
                    <a:pt x="449" y="618"/>
                  </a:lnTo>
                  <a:lnTo>
                    <a:pt x="505" y="581"/>
                  </a:lnTo>
                  <a:lnTo>
                    <a:pt x="542" y="543"/>
                  </a:lnTo>
                  <a:lnTo>
                    <a:pt x="580" y="506"/>
                  </a:lnTo>
                  <a:lnTo>
                    <a:pt x="617" y="450"/>
                  </a:lnTo>
                  <a:lnTo>
                    <a:pt x="636" y="394"/>
                  </a:lnTo>
                  <a:lnTo>
                    <a:pt x="636" y="319"/>
                  </a:lnTo>
                  <a:lnTo>
                    <a:pt x="636" y="263"/>
                  </a:lnTo>
                  <a:lnTo>
                    <a:pt x="617" y="188"/>
                  </a:lnTo>
                  <a:lnTo>
                    <a:pt x="580" y="132"/>
                  </a:lnTo>
                  <a:lnTo>
                    <a:pt x="542" y="94"/>
                  </a:lnTo>
                  <a:lnTo>
                    <a:pt x="505" y="57"/>
                  </a:lnTo>
                  <a:lnTo>
                    <a:pt x="449" y="20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1349300" y="3598025"/>
              <a:ext cx="15900" cy="15925"/>
            </a:xfrm>
            <a:custGeom>
              <a:avLst/>
              <a:gdLst/>
              <a:ahLst/>
              <a:cxnLst/>
              <a:rect l="l" t="t" r="r" b="b"/>
              <a:pathLst>
                <a:path w="636" h="637" extrusionOk="0">
                  <a:moveTo>
                    <a:pt x="262" y="1"/>
                  </a:moveTo>
                  <a:lnTo>
                    <a:pt x="206" y="20"/>
                  </a:lnTo>
                  <a:lnTo>
                    <a:pt x="150" y="57"/>
                  </a:lnTo>
                  <a:lnTo>
                    <a:pt x="94" y="94"/>
                  </a:lnTo>
                  <a:lnTo>
                    <a:pt x="56" y="132"/>
                  </a:lnTo>
                  <a:lnTo>
                    <a:pt x="19" y="188"/>
                  </a:lnTo>
                  <a:lnTo>
                    <a:pt x="0" y="244"/>
                  </a:lnTo>
                  <a:lnTo>
                    <a:pt x="0" y="319"/>
                  </a:lnTo>
                  <a:lnTo>
                    <a:pt x="0" y="375"/>
                  </a:lnTo>
                  <a:lnTo>
                    <a:pt x="19" y="450"/>
                  </a:lnTo>
                  <a:lnTo>
                    <a:pt x="56" y="487"/>
                  </a:lnTo>
                  <a:lnTo>
                    <a:pt x="94" y="543"/>
                  </a:lnTo>
                  <a:lnTo>
                    <a:pt x="150" y="580"/>
                  </a:lnTo>
                  <a:lnTo>
                    <a:pt x="206" y="618"/>
                  </a:lnTo>
                  <a:lnTo>
                    <a:pt x="262" y="637"/>
                  </a:lnTo>
                  <a:lnTo>
                    <a:pt x="393" y="637"/>
                  </a:lnTo>
                  <a:lnTo>
                    <a:pt x="449" y="618"/>
                  </a:lnTo>
                  <a:lnTo>
                    <a:pt x="505" y="580"/>
                  </a:lnTo>
                  <a:lnTo>
                    <a:pt x="542" y="543"/>
                  </a:lnTo>
                  <a:lnTo>
                    <a:pt x="580" y="487"/>
                  </a:lnTo>
                  <a:lnTo>
                    <a:pt x="617" y="450"/>
                  </a:lnTo>
                  <a:lnTo>
                    <a:pt x="636" y="375"/>
                  </a:lnTo>
                  <a:lnTo>
                    <a:pt x="636" y="319"/>
                  </a:lnTo>
                  <a:lnTo>
                    <a:pt x="636" y="244"/>
                  </a:lnTo>
                  <a:lnTo>
                    <a:pt x="617" y="188"/>
                  </a:lnTo>
                  <a:lnTo>
                    <a:pt x="580" y="132"/>
                  </a:lnTo>
                  <a:lnTo>
                    <a:pt x="542" y="94"/>
                  </a:lnTo>
                  <a:lnTo>
                    <a:pt x="505" y="57"/>
                  </a:lnTo>
                  <a:lnTo>
                    <a:pt x="449" y="20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1349300" y="3530725"/>
              <a:ext cx="15900" cy="15925"/>
            </a:xfrm>
            <a:custGeom>
              <a:avLst/>
              <a:gdLst/>
              <a:ahLst/>
              <a:cxnLst/>
              <a:rect l="l" t="t" r="r" b="b"/>
              <a:pathLst>
                <a:path w="636" h="637" extrusionOk="0">
                  <a:moveTo>
                    <a:pt x="262" y="1"/>
                  </a:moveTo>
                  <a:lnTo>
                    <a:pt x="206" y="20"/>
                  </a:lnTo>
                  <a:lnTo>
                    <a:pt x="150" y="57"/>
                  </a:lnTo>
                  <a:lnTo>
                    <a:pt x="94" y="94"/>
                  </a:lnTo>
                  <a:lnTo>
                    <a:pt x="56" y="132"/>
                  </a:lnTo>
                  <a:lnTo>
                    <a:pt x="19" y="188"/>
                  </a:lnTo>
                  <a:lnTo>
                    <a:pt x="0" y="244"/>
                  </a:lnTo>
                  <a:lnTo>
                    <a:pt x="0" y="319"/>
                  </a:lnTo>
                  <a:lnTo>
                    <a:pt x="0" y="375"/>
                  </a:lnTo>
                  <a:lnTo>
                    <a:pt x="19" y="431"/>
                  </a:lnTo>
                  <a:lnTo>
                    <a:pt x="56" y="487"/>
                  </a:lnTo>
                  <a:lnTo>
                    <a:pt x="94" y="543"/>
                  </a:lnTo>
                  <a:lnTo>
                    <a:pt x="150" y="580"/>
                  </a:lnTo>
                  <a:lnTo>
                    <a:pt x="206" y="618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8"/>
                  </a:lnTo>
                  <a:lnTo>
                    <a:pt x="505" y="580"/>
                  </a:lnTo>
                  <a:lnTo>
                    <a:pt x="542" y="543"/>
                  </a:lnTo>
                  <a:lnTo>
                    <a:pt x="580" y="487"/>
                  </a:lnTo>
                  <a:lnTo>
                    <a:pt x="617" y="431"/>
                  </a:lnTo>
                  <a:lnTo>
                    <a:pt x="636" y="375"/>
                  </a:lnTo>
                  <a:lnTo>
                    <a:pt x="636" y="319"/>
                  </a:lnTo>
                  <a:lnTo>
                    <a:pt x="636" y="244"/>
                  </a:lnTo>
                  <a:lnTo>
                    <a:pt x="617" y="188"/>
                  </a:lnTo>
                  <a:lnTo>
                    <a:pt x="580" y="132"/>
                  </a:lnTo>
                  <a:lnTo>
                    <a:pt x="542" y="94"/>
                  </a:lnTo>
                  <a:lnTo>
                    <a:pt x="505" y="57"/>
                  </a:lnTo>
                  <a:lnTo>
                    <a:pt x="449" y="20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1349300" y="34629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37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37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1349300" y="33956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206" y="37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505" y="56"/>
                  </a:lnTo>
                  <a:lnTo>
                    <a:pt x="449" y="37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1349300" y="3328375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318" y="0"/>
                  </a:moveTo>
                  <a:lnTo>
                    <a:pt x="262" y="19"/>
                  </a:lnTo>
                  <a:lnTo>
                    <a:pt x="206" y="37"/>
                  </a:lnTo>
                  <a:lnTo>
                    <a:pt x="150" y="56"/>
                  </a:lnTo>
                  <a:lnTo>
                    <a:pt x="94" y="93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3"/>
                  </a:lnTo>
                  <a:lnTo>
                    <a:pt x="505" y="56"/>
                  </a:lnTo>
                  <a:lnTo>
                    <a:pt x="449" y="37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1401175" y="3665325"/>
              <a:ext cx="16375" cy="15925"/>
            </a:xfrm>
            <a:custGeom>
              <a:avLst/>
              <a:gdLst/>
              <a:ahLst/>
              <a:cxnLst/>
              <a:rect l="l" t="t" r="r" b="b"/>
              <a:pathLst>
                <a:path w="655" h="637" extrusionOk="0">
                  <a:moveTo>
                    <a:pt x="262" y="1"/>
                  </a:moveTo>
                  <a:lnTo>
                    <a:pt x="206" y="20"/>
                  </a:lnTo>
                  <a:lnTo>
                    <a:pt x="150" y="57"/>
                  </a:lnTo>
                  <a:lnTo>
                    <a:pt x="94" y="94"/>
                  </a:lnTo>
                  <a:lnTo>
                    <a:pt x="56" y="132"/>
                  </a:lnTo>
                  <a:lnTo>
                    <a:pt x="38" y="188"/>
                  </a:lnTo>
                  <a:lnTo>
                    <a:pt x="19" y="263"/>
                  </a:lnTo>
                  <a:lnTo>
                    <a:pt x="0" y="319"/>
                  </a:lnTo>
                  <a:lnTo>
                    <a:pt x="19" y="394"/>
                  </a:lnTo>
                  <a:lnTo>
                    <a:pt x="38" y="450"/>
                  </a:lnTo>
                  <a:lnTo>
                    <a:pt x="56" y="506"/>
                  </a:lnTo>
                  <a:lnTo>
                    <a:pt x="94" y="543"/>
                  </a:lnTo>
                  <a:lnTo>
                    <a:pt x="150" y="581"/>
                  </a:lnTo>
                  <a:lnTo>
                    <a:pt x="206" y="618"/>
                  </a:lnTo>
                  <a:lnTo>
                    <a:pt x="262" y="637"/>
                  </a:lnTo>
                  <a:lnTo>
                    <a:pt x="393" y="637"/>
                  </a:lnTo>
                  <a:lnTo>
                    <a:pt x="449" y="618"/>
                  </a:lnTo>
                  <a:lnTo>
                    <a:pt x="505" y="581"/>
                  </a:lnTo>
                  <a:lnTo>
                    <a:pt x="561" y="543"/>
                  </a:lnTo>
                  <a:lnTo>
                    <a:pt x="599" y="506"/>
                  </a:lnTo>
                  <a:lnTo>
                    <a:pt x="617" y="450"/>
                  </a:lnTo>
                  <a:lnTo>
                    <a:pt x="636" y="394"/>
                  </a:lnTo>
                  <a:lnTo>
                    <a:pt x="655" y="319"/>
                  </a:lnTo>
                  <a:lnTo>
                    <a:pt x="636" y="263"/>
                  </a:lnTo>
                  <a:lnTo>
                    <a:pt x="617" y="188"/>
                  </a:lnTo>
                  <a:lnTo>
                    <a:pt x="599" y="132"/>
                  </a:lnTo>
                  <a:lnTo>
                    <a:pt x="561" y="94"/>
                  </a:lnTo>
                  <a:lnTo>
                    <a:pt x="505" y="57"/>
                  </a:lnTo>
                  <a:lnTo>
                    <a:pt x="449" y="20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1401175" y="3598025"/>
              <a:ext cx="16375" cy="15925"/>
            </a:xfrm>
            <a:custGeom>
              <a:avLst/>
              <a:gdLst/>
              <a:ahLst/>
              <a:cxnLst/>
              <a:rect l="l" t="t" r="r" b="b"/>
              <a:pathLst>
                <a:path w="655" h="637" extrusionOk="0">
                  <a:moveTo>
                    <a:pt x="262" y="1"/>
                  </a:moveTo>
                  <a:lnTo>
                    <a:pt x="206" y="20"/>
                  </a:lnTo>
                  <a:lnTo>
                    <a:pt x="150" y="57"/>
                  </a:lnTo>
                  <a:lnTo>
                    <a:pt x="94" y="94"/>
                  </a:lnTo>
                  <a:lnTo>
                    <a:pt x="56" y="132"/>
                  </a:lnTo>
                  <a:lnTo>
                    <a:pt x="38" y="188"/>
                  </a:lnTo>
                  <a:lnTo>
                    <a:pt x="19" y="244"/>
                  </a:lnTo>
                  <a:lnTo>
                    <a:pt x="0" y="319"/>
                  </a:lnTo>
                  <a:lnTo>
                    <a:pt x="19" y="375"/>
                  </a:lnTo>
                  <a:lnTo>
                    <a:pt x="38" y="450"/>
                  </a:lnTo>
                  <a:lnTo>
                    <a:pt x="56" y="487"/>
                  </a:lnTo>
                  <a:lnTo>
                    <a:pt x="94" y="543"/>
                  </a:lnTo>
                  <a:lnTo>
                    <a:pt x="150" y="580"/>
                  </a:lnTo>
                  <a:lnTo>
                    <a:pt x="206" y="618"/>
                  </a:lnTo>
                  <a:lnTo>
                    <a:pt x="262" y="637"/>
                  </a:lnTo>
                  <a:lnTo>
                    <a:pt x="393" y="637"/>
                  </a:lnTo>
                  <a:lnTo>
                    <a:pt x="449" y="618"/>
                  </a:lnTo>
                  <a:lnTo>
                    <a:pt x="505" y="580"/>
                  </a:lnTo>
                  <a:lnTo>
                    <a:pt x="561" y="543"/>
                  </a:lnTo>
                  <a:lnTo>
                    <a:pt x="599" y="487"/>
                  </a:lnTo>
                  <a:lnTo>
                    <a:pt x="617" y="450"/>
                  </a:lnTo>
                  <a:lnTo>
                    <a:pt x="636" y="375"/>
                  </a:lnTo>
                  <a:lnTo>
                    <a:pt x="655" y="319"/>
                  </a:lnTo>
                  <a:lnTo>
                    <a:pt x="636" y="244"/>
                  </a:lnTo>
                  <a:lnTo>
                    <a:pt x="617" y="188"/>
                  </a:lnTo>
                  <a:lnTo>
                    <a:pt x="599" y="132"/>
                  </a:lnTo>
                  <a:lnTo>
                    <a:pt x="561" y="94"/>
                  </a:lnTo>
                  <a:lnTo>
                    <a:pt x="505" y="57"/>
                  </a:lnTo>
                  <a:lnTo>
                    <a:pt x="449" y="20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1401175" y="3530725"/>
              <a:ext cx="16375" cy="15925"/>
            </a:xfrm>
            <a:custGeom>
              <a:avLst/>
              <a:gdLst/>
              <a:ahLst/>
              <a:cxnLst/>
              <a:rect l="l" t="t" r="r" b="b"/>
              <a:pathLst>
                <a:path w="655" h="637" extrusionOk="0">
                  <a:moveTo>
                    <a:pt x="262" y="1"/>
                  </a:moveTo>
                  <a:lnTo>
                    <a:pt x="206" y="20"/>
                  </a:lnTo>
                  <a:lnTo>
                    <a:pt x="150" y="57"/>
                  </a:lnTo>
                  <a:lnTo>
                    <a:pt x="94" y="94"/>
                  </a:lnTo>
                  <a:lnTo>
                    <a:pt x="56" y="132"/>
                  </a:lnTo>
                  <a:lnTo>
                    <a:pt x="38" y="188"/>
                  </a:lnTo>
                  <a:lnTo>
                    <a:pt x="19" y="244"/>
                  </a:lnTo>
                  <a:lnTo>
                    <a:pt x="0" y="319"/>
                  </a:lnTo>
                  <a:lnTo>
                    <a:pt x="19" y="375"/>
                  </a:lnTo>
                  <a:lnTo>
                    <a:pt x="38" y="431"/>
                  </a:lnTo>
                  <a:lnTo>
                    <a:pt x="56" y="487"/>
                  </a:lnTo>
                  <a:lnTo>
                    <a:pt x="94" y="543"/>
                  </a:lnTo>
                  <a:lnTo>
                    <a:pt x="150" y="580"/>
                  </a:lnTo>
                  <a:lnTo>
                    <a:pt x="206" y="618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8"/>
                  </a:lnTo>
                  <a:lnTo>
                    <a:pt x="505" y="580"/>
                  </a:lnTo>
                  <a:lnTo>
                    <a:pt x="561" y="543"/>
                  </a:lnTo>
                  <a:lnTo>
                    <a:pt x="599" y="487"/>
                  </a:lnTo>
                  <a:lnTo>
                    <a:pt x="617" y="431"/>
                  </a:lnTo>
                  <a:lnTo>
                    <a:pt x="636" y="375"/>
                  </a:lnTo>
                  <a:lnTo>
                    <a:pt x="655" y="319"/>
                  </a:lnTo>
                  <a:lnTo>
                    <a:pt x="636" y="244"/>
                  </a:lnTo>
                  <a:lnTo>
                    <a:pt x="617" y="188"/>
                  </a:lnTo>
                  <a:lnTo>
                    <a:pt x="599" y="132"/>
                  </a:lnTo>
                  <a:lnTo>
                    <a:pt x="561" y="94"/>
                  </a:lnTo>
                  <a:lnTo>
                    <a:pt x="505" y="57"/>
                  </a:lnTo>
                  <a:lnTo>
                    <a:pt x="449" y="20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1401175" y="34629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37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0" y="337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37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37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1401175" y="33956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37" y="0"/>
                  </a:moveTo>
                  <a:lnTo>
                    <a:pt x="262" y="19"/>
                  </a:lnTo>
                  <a:lnTo>
                    <a:pt x="206" y="37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0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37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7"/>
                  </a:lnTo>
                  <a:lnTo>
                    <a:pt x="393" y="19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1401175" y="3328375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337" y="0"/>
                  </a:moveTo>
                  <a:lnTo>
                    <a:pt x="262" y="19"/>
                  </a:lnTo>
                  <a:lnTo>
                    <a:pt x="206" y="37"/>
                  </a:lnTo>
                  <a:lnTo>
                    <a:pt x="150" y="56"/>
                  </a:lnTo>
                  <a:lnTo>
                    <a:pt x="94" y="93"/>
                  </a:lnTo>
                  <a:lnTo>
                    <a:pt x="56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0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3"/>
                  </a:lnTo>
                  <a:lnTo>
                    <a:pt x="505" y="56"/>
                  </a:lnTo>
                  <a:lnTo>
                    <a:pt x="449" y="37"/>
                  </a:lnTo>
                  <a:lnTo>
                    <a:pt x="393" y="19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" name="Picture 2" descr="A logo for a company&#10;&#10;Description automatically generated">
            <a:extLst>
              <a:ext uri="{FF2B5EF4-FFF2-40B4-BE49-F238E27FC236}">
                <a16:creationId xmlns:a16="http://schemas.microsoft.com/office/drawing/2014/main" id="{F92AE0D1-8633-5198-66A8-52E0FBBE19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622" y="2716823"/>
            <a:ext cx="1344756" cy="1481330"/>
          </a:xfrm>
          <a:prstGeom prst="rect">
            <a:avLst/>
          </a:prstGeom>
        </p:spPr>
      </p:pic>
      <p:pic>
        <p:nvPicPr>
          <p:cNvPr id="4" name="Picture 3" descr="A logo with people and a symbol&#10;&#10;Description automatically generated with medium confidence">
            <a:extLst>
              <a:ext uri="{FF2B5EF4-FFF2-40B4-BE49-F238E27FC236}">
                <a16:creationId xmlns:a16="http://schemas.microsoft.com/office/drawing/2014/main" id="{84C6000B-6B66-6C11-35F1-CA56B217723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240" y="4252814"/>
            <a:ext cx="893352" cy="89335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8"/>
          <p:cNvSpPr/>
          <p:nvPr/>
        </p:nvSpPr>
        <p:spPr>
          <a:xfrm>
            <a:off x="0" y="4285475"/>
            <a:ext cx="9144000" cy="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400" name="Google Shape;400;p8"/>
          <p:cNvGrpSpPr/>
          <p:nvPr/>
        </p:nvGrpSpPr>
        <p:grpSpPr>
          <a:xfrm>
            <a:off x="7755903" y="3679970"/>
            <a:ext cx="1395033" cy="605506"/>
            <a:chOff x="3468800" y="239525"/>
            <a:chExt cx="843175" cy="365975"/>
          </a:xfrm>
        </p:grpSpPr>
        <p:sp>
          <p:nvSpPr>
            <p:cNvPr id="401" name="Google Shape;401;p8"/>
            <p:cNvSpPr/>
            <p:nvPr/>
          </p:nvSpPr>
          <p:spPr>
            <a:xfrm>
              <a:off x="3468800" y="576950"/>
              <a:ext cx="28550" cy="28550"/>
            </a:xfrm>
            <a:custGeom>
              <a:avLst/>
              <a:gdLst/>
              <a:ahLst/>
              <a:cxnLst/>
              <a:rect l="l" t="t" r="r" b="b"/>
              <a:pathLst>
                <a:path w="1142" h="1142" fill="none" extrusionOk="0">
                  <a:moveTo>
                    <a:pt x="1141" y="1141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8"/>
            <p:cNvSpPr/>
            <p:nvPr/>
          </p:nvSpPr>
          <p:spPr>
            <a:xfrm>
              <a:off x="3468800" y="510125"/>
              <a:ext cx="95850" cy="95375"/>
            </a:xfrm>
            <a:custGeom>
              <a:avLst/>
              <a:gdLst/>
              <a:ahLst/>
              <a:cxnLst/>
              <a:rect l="l" t="t" r="r" b="b"/>
              <a:pathLst>
                <a:path w="3834" h="3815" fill="none" extrusionOk="0">
                  <a:moveTo>
                    <a:pt x="1" y="0"/>
                  </a:moveTo>
                  <a:lnTo>
                    <a:pt x="3833" y="3814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8"/>
            <p:cNvSpPr/>
            <p:nvPr/>
          </p:nvSpPr>
          <p:spPr>
            <a:xfrm>
              <a:off x="3468800" y="442825"/>
              <a:ext cx="162675" cy="162675"/>
            </a:xfrm>
            <a:custGeom>
              <a:avLst/>
              <a:gdLst/>
              <a:ahLst/>
              <a:cxnLst/>
              <a:rect l="l" t="t" r="r" b="b"/>
              <a:pathLst>
                <a:path w="6507" h="6507" fill="none" extrusionOk="0">
                  <a:moveTo>
                    <a:pt x="1" y="0"/>
                  </a:moveTo>
                  <a:lnTo>
                    <a:pt x="6507" y="6506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8"/>
            <p:cNvSpPr/>
            <p:nvPr/>
          </p:nvSpPr>
          <p:spPr>
            <a:xfrm>
              <a:off x="3468800" y="375975"/>
              <a:ext cx="229975" cy="229525"/>
            </a:xfrm>
            <a:custGeom>
              <a:avLst/>
              <a:gdLst/>
              <a:ahLst/>
              <a:cxnLst/>
              <a:rect l="l" t="t" r="r" b="b"/>
              <a:pathLst>
                <a:path w="9199" h="9181" fill="none" extrusionOk="0">
                  <a:moveTo>
                    <a:pt x="1" y="1"/>
                  </a:moveTo>
                  <a:lnTo>
                    <a:pt x="9199" y="918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8"/>
            <p:cNvSpPr/>
            <p:nvPr/>
          </p:nvSpPr>
          <p:spPr>
            <a:xfrm>
              <a:off x="3468800" y="308675"/>
              <a:ext cx="297275" cy="296825"/>
            </a:xfrm>
            <a:custGeom>
              <a:avLst/>
              <a:gdLst/>
              <a:ahLst/>
              <a:cxnLst/>
              <a:rect l="l" t="t" r="r" b="b"/>
              <a:pathLst>
                <a:path w="11891" h="11873" fill="none" extrusionOk="0">
                  <a:moveTo>
                    <a:pt x="1" y="1"/>
                  </a:moveTo>
                  <a:lnTo>
                    <a:pt x="11891" y="1187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8"/>
            <p:cNvSpPr/>
            <p:nvPr/>
          </p:nvSpPr>
          <p:spPr>
            <a:xfrm>
              <a:off x="3468800" y="241375"/>
              <a:ext cx="364125" cy="364125"/>
            </a:xfrm>
            <a:custGeom>
              <a:avLst/>
              <a:gdLst/>
              <a:ahLst/>
              <a:cxnLst/>
              <a:rect l="l" t="t" r="r" b="b"/>
              <a:pathLst>
                <a:path w="14565" h="14565" fill="none" extrusionOk="0">
                  <a:moveTo>
                    <a:pt x="1" y="1"/>
                  </a:moveTo>
                  <a:lnTo>
                    <a:pt x="14564" y="14564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8"/>
            <p:cNvSpPr/>
            <p:nvPr/>
          </p:nvSpPr>
          <p:spPr>
            <a:xfrm>
              <a:off x="353425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0" y="0"/>
                  </a:moveTo>
                  <a:lnTo>
                    <a:pt x="1463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8"/>
            <p:cNvSpPr/>
            <p:nvPr/>
          </p:nvSpPr>
          <p:spPr>
            <a:xfrm>
              <a:off x="3601075" y="239525"/>
              <a:ext cx="366450" cy="365975"/>
            </a:xfrm>
            <a:custGeom>
              <a:avLst/>
              <a:gdLst/>
              <a:ahLst/>
              <a:cxnLst/>
              <a:rect l="l" t="t" r="r" b="b"/>
              <a:pathLst>
                <a:path w="14658" h="14639" fill="none" extrusionOk="0">
                  <a:moveTo>
                    <a:pt x="0" y="0"/>
                  </a:moveTo>
                  <a:lnTo>
                    <a:pt x="14657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8"/>
            <p:cNvSpPr/>
            <p:nvPr/>
          </p:nvSpPr>
          <p:spPr>
            <a:xfrm>
              <a:off x="3668375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8"/>
            <p:cNvSpPr/>
            <p:nvPr/>
          </p:nvSpPr>
          <p:spPr>
            <a:xfrm>
              <a:off x="3735200" y="239525"/>
              <a:ext cx="366450" cy="365975"/>
            </a:xfrm>
            <a:custGeom>
              <a:avLst/>
              <a:gdLst/>
              <a:ahLst/>
              <a:cxnLst/>
              <a:rect l="l" t="t" r="r" b="b"/>
              <a:pathLst>
                <a:path w="14658" h="14639" fill="none" extrusionOk="0">
                  <a:moveTo>
                    <a:pt x="1" y="0"/>
                  </a:moveTo>
                  <a:lnTo>
                    <a:pt x="1465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8"/>
            <p:cNvSpPr/>
            <p:nvPr/>
          </p:nvSpPr>
          <p:spPr>
            <a:xfrm>
              <a:off x="380250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9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8"/>
            <p:cNvSpPr/>
            <p:nvPr/>
          </p:nvSpPr>
          <p:spPr>
            <a:xfrm>
              <a:off x="386980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9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8"/>
            <p:cNvSpPr/>
            <p:nvPr/>
          </p:nvSpPr>
          <p:spPr>
            <a:xfrm>
              <a:off x="3936650" y="239525"/>
              <a:ext cx="366425" cy="365975"/>
            </a:xfrm>
            <a:custGeom>
              <a:avLst/>
              <a:gdLst/>
              <a:ahLst/>
              <a:cxnLst/>
              <a:rect l="l" t="t" r="r" b="b"/>
              <a:pathLst>
                <a:path w="14657" h="14639" fill="none" extrusionOk="0">
                  <a:moveTo>
                    <a:pt x="0" y="0"/>
                  </a:moveTo>
                  <a:lnTo>
                    <a:pt x="14657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8"/>
            <p:cNvSpPr/>
            <p:nvPr/>
          </p:nvSpPr>
          <p:spPr>
            <a:xfrm>
              <a:off x="4003950" y="239525"/>
              <a:ext cx="308025" cy="308000"/>
            </a:xfrm>
            <a:custGeom>
              <a:avLst/>
              <a:gdLst/>
              <a:ahLst/>
              <a:cxnLst/>
              <a:rect l="l" t="t" r="r" b="b"/>
              <a:pathLst>
                <a:path w="12321" h="12320" fill="none" extrusionOk="0">
                  <a:moveTo>
                    <a:pt x="0" y="0"/>
                  </a:moveTo>
                  <a:lnTo>
                    <a:pt x="12320" y="1232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8"/>
            <p:cNvSpPr/>
            <p:nvPr/>
          </p:nvSpPr>
          <p:spPr>
            <a:xfrm>
              <a:off x="4070775" y="239525"/>
              <a:ext cx="241200" cy="240700"/>
            </a:xfrm>
            <a:custGeom>
              <a:avLst/>
              <a:gdLst/>
              <a:ahLst/>
              <a:cxnLst/>
              <a:rect l="l" t="t" r="r" b="b"/>
              <a:pathLst>
                <a:path w="9648" h="9628" fill="none" extrusionOk="0">
                  <a:moveTo>
                    <a:pt x="1" y="0"/>
                  </a:moveTo>
                  <a:lnTo>
                    <a:pt x="9647" y="962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8"/>
            <p:cNvSpPr/>
            <p:nvPr/>
          </p:nvSpPr>
          <p:spPr>
            <a:xfrm>
              <a:off x="4138075" y="239525"/>
              <a:ext cx="173900" cy="173875"/>
            </a:xfrm>
            <a:custGeom>
              <a:avLst/>
              <a:gdLst/>
              <a:ahLst/>
              <a:cxnLst/>
              <a:rect l="l" t="t" r="r" b="b"/>
              <a:pathLst>
                <a:path w="6956" h="6955" fill="none" extrusionOk="0">
                  <a:moveTo>
                    <a:pt x="1" y="0"/>
                  </a:moveTo>
                  <a:lnTo>
                    <a:pt x="6955" y="6955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8"/>
            <p:cNvSpPr/>
            <p:nvPr/>
          </p:nvSpPr>
          <p:spPr>
            <a:xfrm>
              <a:off x="4205375" y="239525"/>
              <a:ext cx="106600" cy="106575"/>
            </a:xfrm>
            <a:custGeom>
              <a:avLst/>
              <a:gdLst/>
              <a:ahLst/>
              <a:cxnLst/>
              <a:rect l="l" t="t" r="r" b="b"/>
              <a:pathLst>
                <a:path w="4264" h="4263" fill="none" extrusionOk="0">
                  <a:moveTo>
                    <a:pt x="1" y="0"/>
                  </a:moveTo>
                  <a:lnTo>
                    <a:pt x="4263" y="426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8"/>
            <p:cNvSpPr/>
            <p:nvPr/>
          </p:nvSpPr>
          <p:spPr>
            <a:xfrm>
              <a:off x="4272225" y="239525"/>
              <a:ext cx="39750" cy="39275"/>
            </a:xfrm>
            <a:custGeom>
              <a:avLst/>
              <a:gdLst/>
              <a:ahLst/>
              <a:cxnLst/>
              <a:rect l="l" t="t" r="r" b="b"/>
              <a:pathLst>
                <a:path w="1590" h="1571" fill="none" extrusionOk="0">
                  <a:moveTo>
                    <a:pt x="0" y="0"/>
                  </a:moveTo>
                  <a:lnTo>
                    <a:pt x="1589" y="157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9" name="Google Shape;419;p8"/>
          <p:cNvGrpSpPr/>
          <p:nvPr/>
        </p:nvGrpSpPr>
        <p:grpSpPr>
          <a:xfrm rot="-5400000">
            <a:off x="8329553" y="582791"/>
            <a:ext cx="1067170" cy="206374"/>
            <a:chOff x="5589725" y="3057300"/>
            <a:chExt cx="352900" cy="68250"/>
          </a:xfrm>
        </p:grpSpPr>
        <p:sp>
          <p:nvSpPr>
            <p:cNvPr id="420" name="Google Shape;420;p8"/>
            <p:cNvSpPr/>
            <p:nvPr/>
          </p:nvSpPr>
          <p:spPr>
            <a:xfrm>
              <a:off x="55897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8"/>
            <p:cNvSpPr/>
            <p:nvPr/>
          </p:nvSpPr>
          <p:spPr>
            <a:xfrm>
              <a:off x="56570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8"/>
            <p:cNvSpPr/>
            <p:nvPr/>
          </p:nvSpPr>
          <p:spPr>
            <a:xfrm>
              <a:off x="57248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8"/>
            <p:cNvSpPr/>
            <p:nvPr/>
          </p:nvSpPr>
          <p:spPr>
            <a:xfrm>
              <a:off x="57921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8"/>
            <p:cNvSpPr/>
            <p:nvPr/>
          </p:nvSpPr>
          <p:spPr>
            <a:xfrm>
              <a:off x="58594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8"/>
            <p:cNvSpPr/>
            <p:nvPr/>
          </p:nvSpPr>
          <p:spPr>
            <a:xfrm>
              <a:off x="5926700" y="3057300"/>
              <a:ext cx="15925" cy="15900"/>
            </a:xfrm>
            <a:custGeom>
              <a:avLst/>
              <a:gdLst/>
              <a:ahLst/>
              <a:cxnLst/>
              <a:rect l="l" t="t" r="r" b="b"/>
              <a:pathLst>
                <a:path w="637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8"/>
            <p:cNvSpPr/>
            <p:nvPr/>
          </p:nvSpPr>
          <p:spPr>
            <a:xfrm>
              <a:off x="55897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8"/>
            <p:cNvSpPr/>
            <p:nvPr/>
          </p:nvSpPr>
          <p:spPr>
            <a:xfrm>
              <a:off x="56570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37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37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8"/>
            <p:cNvSpPr/>
            <p:nvPr/>
          </p:nvSpPr>
          <p:spPr>
            <a:xfrm>
              <a:off x="57248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8"/>
            <p:cNvSpPr/>
            <p:nvPr/>
          </p:nvSpPr>
          <p:spPr>
            <a:xfrm>
              <a:off x="57921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8"/>
            <p:cNvSpPr/>
            <p:nvPr/>
          </p:nvSpPr>
          <p:spPr>
            <a:xfrm>
              <a:off x="58594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8"/>
            <p:cNvSpPr/>
            <p:nvPr/>
          </p:nvSpPr>
          <p:spPr>
            <a:xfrm>
              <a:off x="5926700" y="3109175"/>
              <a:ext cx="15925" cy="16375"/>
            </a:xfrm>
            <a:custGeom>
              <a:avLst/>
              <a:gdLst/>
              <a:ahLst/>
              <a:cxnLst/>
              <a:rect l="l" t="t" r="r" b="b"/>
              <a:pathLst>
                <a:path w="637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2" name="Google Shape;432;p8"/>
          <p:cNvGrpSpPr/>
          <p:nvPr/>
        </p:nvGrpSpPr>
        <p:grpSpPr>
          <a:xfrm>
            <a:off x="4038415" y="4611291"/>
            <a:ext cx="1067170" cy="206374"/>
            <a:chOff x="5589725" y="3057300"/>
            <a:chExt cx="352900" cy="68250"/>
          </a:xfrm>
        </p:grpSpPr>
        <p:sp>
          <p:nvSpPr>
            <p:cNvPr id="433" name="Google Shape;433;p8"/>
            <p:cNvSpPr/>
            <p:nvPr/>
          </p:nvSpPr>
          <p:spPr>
            <a:xfrm>
              <a:off x="55897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434" name="Google Shape;434;p8"/>
            <p:cNvSpPr/>
            <p:nvPr/>
          </p:nvSpPr>
          <p:spPr>
            <a:xfrm>
              <a:off x="56570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435" name="Google Shape;435;p8"/>
            <p:cNvSpPr/>
            <p:nvPr/>
          </p:nvSpPr>
          <p:spPr>
            <a:xfrm>
              <a:off x="57248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436" name="Google Shape;436;p8"/>
            <p:cNvSpPr/>
            <p:nvPr/>
          </p:nvSpPr>
          <p:spPr>
            <a:xfrm>
              <a:off x="57921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437" name="Google Shape;437;p8"/>
            <p:cNvSpPr/>
            <p:nvPr/>
          </p:nvSpPr>
          <p:spPr>
            <a:xfrm>
              <a:off x="58594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438" name="Google Shape;438;p8"/>
            <p:cNvSpPr/>
            <p:nvPr/>
          </p:nvSpPr>
          <p:spPr>
            <a:xfrm>
              <a:off x="5926700" y="3057300"/>
              <a:ext cx="15925" cy="15900"/>
            </a:xfrm>
            <a:custGeom>
              <a:avLst/>
              <a:gdLst/>
              <a:ahLst/>
              <a:cxnLst/>
              <a:rect l="l" t="t" r="r" b="b"/>
              <a:pathLst>
                <a:path w="637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439" name="Google Shape;439;p8"/>
            <p:cNvSpPr/>
            <p:nvPr/>
          </p:nvSpPr>
          <p:spPr>
            <a:xfrm>
              <a:off x="55897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440" name="Google Shape;440;p8"/>
            <p:cNvSpPr/>
            <p:nvPr/>
          </p:nvSpPr>
          <p:spPr>
            <a:xfrm>
              <a:off x="56570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37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37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441" name="Google Shape;441;p8"/>
            <p:cNvSpPr/>
            <p:nvPr/>
          </p:nvSpPr>
          <p:spPr>
            <a:xfrm>
              <a:off x="57248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442" name="Google Shape;442;p8"/>
            <p:cNvSpPr/>
            <p:nvPr/>
          </p:nvSpPr>
          <p:spPr>
            <a:xfrm>
              <a:off x="57921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443" name="Google Shape;443;p8"/>
            <p:cNvSpPr/>
            <p:nvPr/>
          </p:nvSpPr>
          <p:spPr>
            <a:xfrm>
              <a:off x="58594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444" name="Google Shape;444;p8"/>
            <p:cNvSpPr/>
            <p:nvPr/>
          </p:nvSpPr>
          <p:spPr>
            <a:xfrm>
              <a:off x="5926700" y="3109175"/>
              <a:ext cx="15925" cy="16375"/>
            </a:xfrm>
            <a:custGeom>
              <a:avLst/>
              <a:gdLst/>
              <a:ahLst/>
              <a:cxnLst/>
              <a:rect l="l" t="t" r="r" b="b"/>
              <a:pathLst>
                <a:path w="637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</p:grpSp>
      <p:grpSp>
        <p:nvGrpSpPr>
          <p:cNvPr id="445" name="Google Shape;445;p8"/>
          <p:cNvGrpSpPr/>
          <p:nvPr/>
        </p:nvGrpSpPr>
        <p:grpSpPr>
          <a:xfrm rot="-5400000">
            <a:off x="-394772" y="394770"/>
            <a:ext cx="1395033" cy="605506"/>
            <a:chOff x="3468800" y="239525"/>
            <a:chExt cx="843175" cy="365975"/>
          </a:xfrm>
        </p:grpSpPr>
        <p:sp>
          <p:nvSpPr>
            <p:cNvPr id="446" name="Google Shape;446;p8"/>
            <p:cNvSpPr/>
            <p:nvPr/>
          </p:nvSpPr>
          <p:spPr>
            <a:xfrm>
              <a:off x="3468800" y="576950"/>
              <a:ext cx="28550" cy="28550"/>
            </a:xfrm>
            <a:custGeom>
              <a:avLst/>
              <a:gdLst/>
              <a:ahLst/>
              <a:cxnLst/>
              <a:rect l="l" t="t" r="r" b="b"/>
              <a:pathLst>
                <a:path w="1142" h="1142" fill="none" extrusionOk="0">
                  <a:moveTo>
                    <a:pt x="1141" y="1141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8"/>
            <p:cNvSpPr/>
            <p:nvPr/>
          </p:nvSpPr>
          <p:spPr>
            <a:xfrm>
              <a:off x="3468800" y="510125"/>
              <a:ext cx="95850" cy="95375"/>
            </a:xfrm>
            <a:custGeom>
              <a:avLst/>
              <a:gdLst/>
              <a:ahLst/>
              <a:cxnLst/>
              <a:rect l="l" t="t" r="r" b="b"/>
              <a:pathLst>
                <a:path w="3834" h="3815" fill="none" extrusionOk="0">
                  <a:moveTo>
                    <a:pt x="1" y="0"/>
                  </a:moveTo>
                  <a:lnTo>
                    <a:pt x="3833" y="3814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8"/>
            <p:cNvSpPr/>
            <p:nvPr/>
          </p:nvSpPr>
          <p:spPr>
            <a:xfrm>
              <a:off x="3468800" y="442825"/>
              <a:ext cx="162675" cy="162675"/>
            </a:xfrm>
            <a:custGeom>
              <a:avLst/>
              <a:gdLst/>
              <a:ahLst/>
              <a:cxnLst/>
              <a:rect l="l" t="t" r="r" b="b"/>
              <a:pathLst>
                <a:path w="6507" h="6507" fill="none" extrusionOk="0">
                  <a:moveTo>
                    <a:pt x="1" y="0"/>
                  </a:moveTo>
                  <a:lnTo>
                    <a:pt x="6507" y="6506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8"/>
            <p:cNvSpPr/>
            <p:nvPr/>
          </p:nvSpPr>
          <p:spPr>
            <a:xfrm>
              <a:off x="3468800" y="375975"/>
              <a:ext cx="229975" cy="229525"/>
            </a:xfrm>
            <a:custGeom>
              <a:avLst/>
              <a:gdLst/>
              <a:ahLst/>
              <a:cxnLst/>
              <a:rect l="l" t="t" r="r" b="b"/>
              <a:pathLst>
                <a:path w="9199" h="9181" fill="none" extrusionOk="0">
                  <a:moveTo>
                    <a:pt x="1" y="1"/>
                  </a:moveTo>
                  <a:lnTo>
                    <a:pt x="9199" y="918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8"/>
            <p:cNvSpPr/>
            <p:nvPr/>
          </p:nvSpPr>
          <p:spPr>
            <a:xfrm>
              <a:off x="3468800" y="308675"/>
              <a:ext cx="297275" cy="296825"/>
            </a:xfrm>
            <a:custGeom>
              <a:avLst/>
              <a:gdLst/>
              <a:ahLst/>
              <a:cxnLst/>
              <a:rect l="l" t="t" r="r" b="b"/>
              <a:pathLst>
                <a:path w="11891" h="11873" fill="none" extrusionOk="0">
                  <a:moveTo>
                    <a:pt x="1" y="1"/>
                  </a:moveTo>
                  <a:lnTo>
                    <a:pt x="11891" y="1187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8"/>
            <p:cNvSpPr/>
            <p:nvPr/>
          </p:nvSpPr>
          <p:spPr>
            <a:xfrm>
              <a:off x="3468800" y="241375"/>
              <a:ext cx="364125" cy="364125"/>
            </a:xfrm>
            <a:custGeom>
              <a:avLst/>
              <a:gdLst/>
              <a:ahLst/>
              <a:cxnLst/>
              <a:rect l="l" t="t" r="r" b="b"/>
              <a:pathLst>
                <a:path w="14565" h="14565" fill="none" extrusionOk="0">
                  <a:moveTo>
                    <a:pt x="1" y="1"/>
                  </a:moveTo>
                  <a:lnTo>
                    <a:pt x="14564" y="14564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8"/>
            <p:cNvSpPr/>
            <p:nvPr/>
          </p:nvSpPr>
          <p:spPr>
            <a:xfrm>
              <a:off x="353425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0" y="0"/>
                  </a:moveTo>
                  <a:lnTo>
                    <a:pt x="1463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8"/>
            <p:cNvSpPr/>
            <p:nvPr/>
          </p:nvSpPr>
          <p:spPr>
            <a:xfrm>
              <a:off x="3601075" y="239525"/>
              <a:ext cx="366450" cy="365975"/>
            </a:xfrm>
            <a:custGeom>
              <a:avLst/>
              <a:gdLst/>
              <a:ahLst/>
              <a:cxnLst/>
              <a:rect l="l" t="t" r="r" b="b"/>
              <a:pathLst>
                <a:path w="14658" h="14639" fill="none" extrusionOk="0">
                  <a:moveTo>
                    <a:pt x="0" y="0"/>
                  </a:moveTo>
                  <a:lnTo>
                    <a:pt x="14657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8"/>
            <p:cNvSpPr/>
            <p:nvPr/>
          </p:nvSpPr>
          <p:spPr>
            <a:xfrm>
              <a:off x="3668375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8"/>
            <p:cNvSpPr/>
            <p:nvPr/>
          </p:nvSpPr>
          <p:spPr>
            <a:xfrm>
              <a:off x="3735200" y="239525"/>
              <a:ext cx="366450" cy="365975"/>
            </a:xfrm>
            <a:custGeom>
              <a:avLst/>
              <a:gdLst/>
              <a:ahLst/>
              <a:cxnLst/>
              <a:rect l="l" t="t" r="r" b="b"/>
              <a:pathLst>
                <a:path w="14658" h="14639" fill="none" extrusionOk="0">
                  <a:moveTo>
                    <a:pt x="1" y="0"/>
                  </a:moveTo>
                  <a:lnTo>
                    <a:pt x="1465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8"/>
            <p:cNvSpPr/>
            <p:nvPr/>
          </p:nvSpPr>
          <p:spPr>
            <a:xfrm>
              <a:off x="380250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9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8"/>
            <p:cNvSpPr/>
            <p:nvPr/>
          </p:nvSpPr>
          <p:spPr>
            <a:xfrm>
              <a:off x="386980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9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8"/>
            <p:cNvSpPr/>
            <p:nvPr/>
          </p:nvSpPr>
          <p:spPr>
            <a:xfrm>
              <a:off x="3936650" y="239525"/>
              <a:ext cx="366425" cy="365975"/>
            </a:xfrm>
            <a:custGeom>
              <a:avLst/>
              <a:gdLst/>
              <a:ahLst/>
              <a:cxnLst/>
              <a:rect l="l" t="t" r="r" b="b"/>
              <a:pathLst>
                <a:path w="14657" h="14639" fill="none" extrusionOk="0">
                  <a:moveTo>
                    <a:pt x="0" y="0"/>
                  </a:moveTo>
                  <a:lnTo>
                    <a:pt x="14657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8"/>
            <p:cNvSpPr/>
            <p:nvPr/>
          </p:nvSpPr>
          <p:spPr>
            <a:xfrm>
              <a:off x="4003950" y="239525"/>
              <a:ext cx="308025" cy="308000"/>
            </a:xfrm>
            <a:custGeom>
              <a:avLst/>
              <a:gdLst/>
              <a:ahLst/>
              <a:cxnLst/>
              <a:rect l="l" t="t" r="r" b="b"/>
              <a:pathLst>
                <a:path w="12321" h="12320" fill="none" extrusionOk="0">
                  <a:moveTo>
                    <a:pt x="0" y="0"/>
                  </a:moveTo>
                  <a:lnTo>
                    <a:pt x="12320" y="1232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8"/>
            <p:cNvSpPr/>
            <p:nvPr/>
          </p:nvSpPr>
          <p:spPr>
            <a:xfrm>
              <a:off x="4070775" y="239525"/>
              <a:ext cx="241200" cy="240700"/>
            </a:xfrm>
            <a:custGeom>
              <a:avLst/>
              <a:gdLst/>
              <a:ahLst/>
              <a:cxnLst/>
              <a:rect l="l" t="t" r="r" b="b"/>
              <a:pathLst>
                <a:path w="9648" h="9628" fill="none" extrusionOk="0">
                  <a:moveTo>
                    <a:pt x="1" y="0"/>
                  </a:moveTo>
                  <a:lnTo>
                    <a:pt x="9647" y="962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8"/>
            <p:cNvSpPr/>
            <p:nvPr/>
          </p:nvSpPr>
          <p:spPr>
            <a:xfrm>
              <a:off x="4138075" y="239525"/>
              <a:ext cx="173900" cy="173875"/>
            </a:xfrm>
            <a:custGeom>
              <a:avLst/>
              <a:gdLst/>
              <a:ahLst/>
              <a:cxnLst/>
              <a:rect l="l" t="t" r="r" b="b"/>
              <a:pathLst>
                <a:path w="6956" h="6955" fill="none" extrusionOk="0">
                  <a:moveTo>
                    <a:pt x="1" y="0"/>
                  </a:moveTo>
                  <a:lnTo>
                    <a:pt x="6955" y="6955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8"/>
            <p:cNvSpPr/>
            <p:nvPr/>
          </p:nvSpPr>
          <p:spPr>
            <a:xfrm>
              <a:off x="4205375" y="239525"/>
              <a:ext cx="106600" cy="106575"/>
            </a:xfrm>
            <a:custGeom>
              <a:avLst/>
              <a:gdLst/>
              <a:ahLst/>
              <a:cxnLst/>
              <a:rect l="l" t="t" r="r" b="b"/>
              <a:pathLst>
                <a:path w="4264" h="4263" fill="none" extrusionOk="0">
                  <a:moveTo>
                    <a:pt x="1" y="0"/>
                  </a:moveTo>
                  <a:lnTo>
                    <a:pt x="4263" y="426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8"/>
            <p:cNvSpPr/>
            <p:nvPr/>
          </p:nvSpPr>
          <p:spPr>
            <a:xfrm>
              <a:off x="4272225" y="239525"/>
              <a:ext cx="39750" cy="39275"/>
            </a:xfrm>
            <a:custGeom>
              <a:avLst/>
              <a:gdLst/>
              <a:ahLst/>
              <a:cxnLst/>
              <a:rect l="l" t="t" r="r" b="b"/>
              <a:pathLst>
                <a:path w="1590" h="1571" fill="none" extrusionOk="0">
                  <a:moveTo>
                    <a:pt x="0" y="0"/>
                  </a:moveTo>
                  <a:lnTo>
                    <a:pt x="1589" y="157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4" name="Google Shape;464;p8"/>
          <p:cNvGrpSpPr/>
          <p:nvPr/>
        </p:nvGrpSpPr>
        <p:grpSpPr>
          <a:xfrm>
            <a:off x="4" y="3750476"/>
            <a:ext cx="535010" cy="535010"/>
            <a:chOff x="5807050" y="884950"/>
            <a:chExt cx="343550" cy="343550"/>
          </a:xfrm>
        </p:grpSpPr>
        <p:sp>
          <p:nvSpPr>
            <p:cNvPr id="465" name="Google Shape;465;p8"/>
            <p:cNvSpPr/>
            <p:nvPr/>
          </p:nvSpPr>
          <p:spPr>
            <a:xfrm>
              <a:off x="5807050" y="884950"/>
              <a:ext cx="29925" cy="29950"/>
            </a:xfrm>
            <a:custGeom>
              <a:avLst/>
              <a:gdLst/>
              <a:ahLst/>
              <a:cxnLst/>
              <a:rect l="l" t="t" r="r" b="b"/>
              <a:pathLst>
                <a:path w="1197" h="1198" fill="none" extrusionOk="0">
                  <a:moveTo>
                    <a:pt x="1" y="1197"/>
                  </a:moveTo>
                  <a:lnTo>
                    <a:pt x="1197" y="1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8"/>
            <p:cNvSpPr/>
            <p:nvPr/>
          </p:nvSpPr>
          <p:spPr>
            <a:xfrm>
              <a:off x="5807050" y="884950"/>
              <a:ext cx="108925" cy="108925"/>
            </a:xfrm>
            <a:custGeom>
              <a:avLst/>
              <a:gdLst/>
              <a:ahLst/>
              <a:cxnLst/>
              <a:rect l="l" t="t" r="r" b="b"/>
              <a:pathLst>
                <a:path w="4357" h="4357" fill="none" extrusionOk="0">
                  <a:moveTo>
                    <a:pt x="4356" y="1"/>
                  </a:moveTo>
                  <a:lnTo>
                    <a:pt x="1" y="4356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8"/>
            <p:cNvSpPr/>
            <p:nvPr/>
          </p:nvSpPr>
          <p:spPr>
            <a:xfrm>
              <a:off x="5807050" y="884950"/>
              <a:ext cx="187900" cy="187900"/>
            </a:xfrm>
            <a:custGeom>
              <a:avLst/>
              <a:gdLst/>
              <a:ahLst/>
              <a:cxnLst/>
              <a:rect l="l" t="t" r="r" b="b"/>
              <a:pathLst>
                <a:path w="7516" h="7516" fill="none" extrusionOk="0">
                  <a:moveTo>
                    <a:pt x="7516" y="1"/>
                  </a:moveTo>
                  <a:lnTo>
                    <a:pt x="1" y="7516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8"/>
            <p:cNvSpPr/>
            <p:nvPr/>
          </p:nvSpPr>
          <p:spPr>
            <a:xfrm>
              <a:off x="5807050" y="884950"/>
              <a:ext cx="266900" cy="266900"/>
            </a:xfrm>
            <a:custGeom>
              <a:avLst/>
              <a:gdLst/>
              <a:ahLst/>
              <a:cxnLst/>
              <a:rect l="l" t="t" r="r" b="b"/>
              <a:pathLst>
                <a:path w="10676" h="10676" fill="none" extrusionOk="0">
                  <a:moveTo>
                    <a:pt x="10675" y="1"/>
                  </a:moveTo>
                  <a:lnTo>
                    <a:pt x="1" y="10675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8"/>
            <p:cNvSpPr/>
            <p:nvPr/>
          </p:nvSpPr>
          <p:spPr>
            <a:xfrm>
              <a:off x="5809850" y="887750"/>
              <a:ext cx="340750" cy="340750"/>
            </a:xfrm>
            <a:custGeom>
              <a:avLst/>
              <a:gdLst/>
              <a:ahLst/>
              <a:cxnLst/>
              <a:rect l="l" t="t" r="r" b="b"/>
              <a:pathLst>
                <a:path w="13630" h="13630" fill="none" extrusionOk="0">
                  <a:moveTo>
                    <a:pt x="13629" y="1"/>
                  </a:moveTo>
                  <a:lnTo>
                    <a:pt x="1" y="13629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8"/>
            <p:cNvSpPr/>
            <p:nvPr/>
          </p:nvSpPr>
          <p:spPr>
            <a:xfrm>
              <a:off x="5888850" y="966750"/>
              <a:ext cx="261750" cy="261750"/>
            </a:xfrm>
            <a:custGeom>
              <a:avLst/>
              <a:gdLst/>
              <a:ahLst/>
              <a:cxnLst/>
              <a:rect l="l" t="t" r="r" b="b"/>
              <a:pathLst>
                <a:path w="10470" h="10470" fill="none" extrusionOk="0">
                  <a:moveTo>
                    <a:pt x="10469" y="0"/>
                  </a:moveTo>
                  <a:lnTo>
                    <a:pt x="0" y="10469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8"/>
            <p:cNvSpPr/>
            <p:nvPr/>
          </p:nvSpPr>
          <p:spPr>
            <a:xfrm>
              <a:off x="5967825" y="1045725"/>
              <a:ext cx="182775" cy="182775"/>
            </a:xfrm>
            <a:custGeom>
              <a:avLst/>
              <a:gdLst/>
              <a:ahLst/>
              <a:cxnLst/>
              <a:rect l="l" t="t" r="r" b="b"/>
              <a:pathLst>
                <a:path w="7311" h="7311" fill="none" extrusionOk="0">
                  <a:moveTo>
                    <a:pt x="7310" y="1"/>
                  </a:moveTo>
                  <a:lnTo>
                    <a:pt x="1" y="731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8"/>
            <p:cNvSpPr/>
            <p:nvPr/>
          </p:nvSpPr>
          <p:spPr>
            <a:xfrm>
              <a:off x="6046800" y="1124725"/>
              <a:ext cx="103800" cy="103775"/>
            </a:xfrm>
            <a:custGeom>
              <a:avLst/>
              <a:gdLst/>
              <a:ahLst/>
              <a:cxnLst/>
              <a:rect l="l" t="t" r="r" b="b"/>
              <a:pathLst>
                <a:path w="4152" h="4151" fill="none" extrusionOk="0">
                  <a:moveTo>
                    <a:pt x="4151" y="0"/>
                  </a:moveTo>
                  <a:lnTo>
                    <a:pt x="1" y="415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8"/>
            <p:cNvSpPr/>
            <p:nvPr/>
          </p:nvSpPr>
          <p:spPr>
            <a:xfrm>
              <a:off x="6126275" y="1204175"/>
              <a:ext cx="24325" cy="24325"/>
            </a:xfrm>
            <a:custGeom>
              <a:avLst/>
              <a:gdLst/>
              <a:ahLst/>
              <a:cxnLst/>
              <a:rect l="l" t="t" r="r" b="b"/>
              <a:pathLst>
                <a:path w="973" h="973" fill="none" extrusionOk="0">
                  <a:moveTo>
                    <a:pt x="972" y="0"/>
                  </a:moveTo>
                  <a:lnTo>
                    <a:pt x="0" y="97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4" name="Google Shape;474;p8"/>
          <p:cNvSpPr txBox="1">
            <a:spLocks noGrp="1"/>
          </p:cNvSpPr>
          <p:nvPr>
            <p:ph type="title"/>
          </p:nvPr>
        </p:nvSpPr>
        <p:spPr>
          <a:xfrm>
            <a:off x="1388100" y="1307100"/>
            <a:ext cx="6367800" cy="252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pic>
        <p:nvPicPr>
          <p:cNvPr id="2" name="Picture 1" descr="A logo with people and a symbol&#10;&#10;Description automatically generated with medium confidence">
            <a:extLst>
              <a:ext uri="{FF2B5EF4-FFF2-40B4-BE49-F238E27FC236}">
                <a16:creationId xmlns:a16="http://schemas.microsoft.com/office/drawing/2014/main" id="{5425BB1E-350C-95AB-D214-1E37EE65AC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240" y="4252814"/>
            <a:ext cx="893352" cy="893352"/>
          </a:xfrm>
          <a:prstGeom prst="rect">
            <a:avLst/>
          </a:prstGeom>
        </p:spPr>
      </p:pic>
      <p:pic>
        <p:nvPicPr>
          <p:cNvPr id="3" name="Picture 2" descr="A logo for a company&#10;&#10;Description automatically generated">
            <a:extLst>
              <a:ext uri="{FF2B5EF4-FFF2-40B4-BE49-F238E27FC236}">
                <a16:creationId xmlns:a16="http://schemas.microsoft.com/office/drawing/2014/main" id="{AD91444F-0601-1FD1-BFE2-E4C00823F6F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845" y="4286250"/>
            <a:ext cx="773890" cy="85248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64" name="Google Shape;264;p6"/>
          <p:cNvSpPr/>
          <p:nvPr/>
        </p:nvSpPr>
        <p:spPr>
          <a:xfrm>
            <a:off x="0" y="4826400"/>
            <a:ext cx="9144000" cy="31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65" name="Google Shape;265;p6"/>
          <p:cNvGrpSpPr/>
          <p:nvPr/>
        </p:nvGrpSpPr>
        <p:grpSpPr>
          <a:xfrm>
            <a:off x="8682233" y="-11"/>
            <a:ext cx="461937" cy="461937"/>
            <a:chOff x="5807050" y="884950"/>
            <a:chExt cx="343550" cy="343550"/>
          </a:xfrm>
        </p:grpSpPr>
        <p:sp>
          <p:nvSpPr>
            <p:cNvPr id="266" name="Google Shape;266;p6"/>
            <p:cNvSpPr/>
            <p:nvPr/>
          </p:nvSpPr>
          <p:spPr>
            <a:xfrm>
              <a:off x="5807050" y="884950"/>
              <a:ext cx="29925" cy="29950"/>
            </a:xfrm>
            <a:custGeom>
              <a:avLst/>
              <a:gdLst/>
              <a:ahLst/>
              <a:cxnLst/>
              <a:rect l="l" t="t" r="r" b="b"/>
              <a:pathLst>
                <a:path w="1197" h="1198" fill="none" extrusionOk="0">
                  <a:moveTo>
                    <a:pt x="1" y="1197"/>
                  </a:moveTo>
                  <a:lnTo>
                    <a:pt x="1197" y="1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6"/>
            <p:cNvSpPr/>
            <p:nvPr/>
          </p:nvSpPr>
          <p:spPr>
            <a:xfrm>
              <a:off x="5807050" y="884950"/>
              <a:ext cx="108925" cy="108925"/>
            </a:xfrm>
            <a:custGeom>
              <a:avLst/>
              <a:gdLst/>
              <a:ahLst/>
              <a:cxnLst/>
              <a:rect l="l" t="t" r="r" b="b"/>
              <a:pathLst>
                <a:path w="4357" h="4357" fill="none" extrusionOk="0">
                  <a:moveTo>
                    <a:pt x="4356" y="1"/>
                  </a:moveTo>
                  <a:lnTo>
                    <a:pt x="1" y="4356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6"/>
            <p:cNvSpPr/>
            <p:nvPr/>
          </p:nvSpPr>
          <p:spPr>
            <a:xfrm>
              <a:off x="5807050" y="884950"/>
              <a:ext cx="187900" cy="187900"/>
            </a:xfrm>
            <a:custGeom>
              <a:avLst/>
              <a:gdLst/>
              <a:ahLst/>
              <a:cxnLst/>
              <a:rect l="l" t="t" r="r" b="b"/>
              <a:pathLst>
                <a:path w="7516" h="7516" fill="none" extrusionOk="0">
                  <a:moveTo>
                    <a:pt x="7516" y="1"/>
                  </a:moveTo>
                  <a:lnTo>
                    <a:pt x="1" y="7516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6"/>
            <p:cNvSpPr/>
            <p:nvPr/>
          </p:nvSpPr>
          <p:spPr>
            <a:xfrm>
              <a:off x="5807050" y="884950"/>
              <a:ext cx="266900" cy="266900"/>
            </a:xfrm>
            <a:custGeom>
              <a:avLst/>
              <a:gdLst/>
              <a:ahLst/>
              <a:cxnLst/>
              <a:rect l="l" t="t" r="r" b="b"/>
              <a:pathLst>
                <a:path w="10676" h="10676" fill="none" extrusionOk="0">
                  <a:moveTo>
                    <a:pt x="10675" y="1"/>
                  </a:moveTo>
                  <a:lnTo>
                    <a:pt x="1" y="10675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6"/>
            <p:cNvSpPr/>
            <p:nvPr/>
          </p:nvSpPr>
          <p:spPr>
            <a:xfrm>
              <a:off x="5809850" y="887750"/>
              <a:ext cx="340750" cy="340750"/>
            </a:xfrm>
            <a:custGeom>
              <a:avLst/>
              <a:gdLst/>
              <a:ahLst/>
              <a:cxnLst/>
              <a:rect l="l" t="t" r="r" b="b"/>
              <a:pathLst>
                <a:path w="13630" h="13630" fill="none" extrusionOk="0">
                  <a:moveTo>
                    <a:pt x="13629" y="1"/>
                  </a:moveTo>
                  <a:lnTo>
                    <a:pt x="1" y="13629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6"/>
            <p:cNvSpPr/>
            <p:nvPr/>
          </p:nvSpPr>
          <p:spPr>
            <a:xfrm>
              <a:off x="5888850" y="966750"/>
              <a:ext cx="261750" cy="261750"/>
            </a:xfrm>
            <a:custGeom>
              <a:avLst/>
              <a:gdLst/>
              <a:ahLst/>
              <a:cxnLst/>
              <a:rect l="l" t="t" r="r" b="b"/>
              <a:pathLst>
                <a:path w="10470" h="10470" fill="none" extrusionOk="0">
                  <a:moveTo>
                    <a:pt x="10469" y="0"/>
                  </a:moveTo>
                  <a:lnTo>
                    <a:pt x="0" y="10469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6"/>
            <p:cNvSpPr/>
            <p:nvPr/>
          </p:nvSpPr>
          <p:spPr>
            <a:xfrm>
              <a:off x="5967825" y="1045725"/>
              <a:ext cx="182775" cy="182775"/>
            </a:xfrm>
            <a:custGeom>
              <a:avLst/>
              <a:gdLst/>
              <a:ahLst/>
              <a:cxnLst/>
              <a:rect l="l" t="t" r="r" b="b"/>
              <a:pathLst>
                <a:path w="7311" h="7311" fill="none" extrusionOk="0">
                  <a:moveTo>
                    <a:pt x="7310" y="1"/>
                  </a:moveTo>
                  <a:lnTo>
                    <a:pt x="1" y="731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6"/>
            <p:cNvSpPr/>
            <p:nvPr/>
          </p:nvSpPr>
          <p:spPr>
            <a:xfrm>
              <a:off x="6046800" y="1124725"/>
              <a:ext cx="103800" cy="103775"/>
            </a:xfrm>
            <a:custGeom>
              <a:avLst/>
              <a:gdLst/>
              <a:ahLst/>
              <a:cxnLst/>
              <a:rect l="l" t="t" r="r" b="b"/>
              <a:pathLst>
                <a:path w="4152" h="4151" fill="none" extrusionOk="0">
                  <a:moveTo>
                    <a:pt x="4151" y="0"/>
                  </a:moveTo>
                  <a:lnTo>
                    <a:pt x="1" y="415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6"/>
            <p:cNvSpPr/>
            <p:nvPr/>
          </p:nvSpPr>
          <p:spPr>
            <a:xfrm>
              <a:off x="6126275" y="1204175"/>
              <a:ext cx="24325" cy="24325"/>
            </a:xfrm>
            <a:custGeom>
              <a:avLst/>
              <a:gdLst/>
              <a:ahLst/>
              <a:cxnLst/>
              <a:rect l="l" t="t" r="r" b="b"/>
              <a:pathLst>
                <a:path w="973" h="973" fill="none" extrusionOk="0">
                  <a:moveTo>
                    <a:pt x="972" y="0"/>
                  </a:moveTo>
                  <a:lnTo>
                    <a:pt x="0" y="97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5" name="Google Shape;275;p6"/>
          <p:cNvGrpSpPr/>
          <p:nvPr/>
        </p:nvGrpSpPr>
        <p:grpSpPr>
          <a:xfrm>
            <a:off x="8" y="-11"/>
            <a:ext cx="461937" cy="461937"/>
            <a:chOff x="5807050" y="884950"/>
            <a:chExt cx="343550" cy="343550"/>
          </a:xfrm>
        </p:grpSpPr>
        <p:sp>
          <p:nvSpPr>
            <p:cNvPr id="276" name="Google Shape;276;p6"/>
            <p:cNvSpPr/>
            <p:nvPr/>
          </p:nvSpPr>
          <p:spPr>
            <a:xfrm>
              <a:off x="5807050" y="884950"/>
              <a:ext cx="29925" cy="29950"/>
            </a:xfrm>
            <a:custGeom>
              <a:avLst/>
              <a:gdLst/>
              <a:ahLst/>
              <a:cxnLst/>
              <a:rect l="l" t="t" r="r" b="b"/>
              <a:pathLst>
                <a:path w="1197" h="1198" fill="none" extrusionOk="0">
                  <a:moveTo>
                    <a:pt x="1" y="1197"/>
                  </a:moveTo>
                  <a:lnTo>
                    <a:pt x="1197" y="1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6"/>
            <p:cNvSpPr/>
            <p:nvPr/>
          </p:nvSpPr>
          <p:spPr>
            <a:xfrm>
              <a:off x="5807050" y="884950"/>
              <a:ext cx="108925" cy="108925"/>
            </a:xfrm>
            <a:custGeom>
              <a:avLst/>
              <a:gdLst/>
              <a:ahLst/>
              <a:cxnLst/>
              <a:rect l="l" t="t" r="r" b="b"/>
              <a:pathLst>
                <a:path w="4357" h="4357" fill="none" extrusionOk="0">
                  <a:moveTo>
                    <a:pt x="4356" y="1"/>
                  </a:moveTo>
                  <a:lnTo>
                    <a:pt x="1" y="4356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6"/>
            <p:cNvSpPr/>
            <p:nvPr/>
          </p:nvSpPr>
          <p:spPr>
            <a:xfrm>
              <a:off x="5807050" y="884950"/>
              <a:ext cx="187900" cy="187900"/>
            </a:xfrm>
            <a:custGeom>
              <a:avLst/>
              <a:gdLst/>
              <a:ahLst/>
              <a:cxnLst/>
              <a:rect l="l" t="t" r="r" b="b"/>
              <a:pathLst>
                <a:path w="7516" h="7516" fill="none" extrusionOk="0">
                  <a:moveTo>
                    <a:pt x="7516" y="1"/>
                  </a:moveTo>
                  <a:lnTo>
                    <a:pt x="1" y="7516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6"/>
            <p:cNvSpPr/>
            <p:nvPr/>
          </p:nvSpPr>
          <p:spPr>
            <a:xfrm>
              <a:off x="5807050" y="884950"/>
              <a:ext cx="266900" cy="266900"/>
            </a:xfrm>
            <a:custGeom>
              <a:avLst/>
              <a:gdLst/>
              <a:ahLst/>
              <a:cxnLst/>
              <a:rect l="l" t="t" r="r" b="b"/>
              <a:pathLst>
                <a:path w="10676" h="10676" fill="none" extrusionOk="0">
                  <a:moveTo>
                    <a:pt x="10675" y="1"/>
                  </a:moveTo>
                  <a:lnTo>
                    <a:pt x="1" y="10675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6"/>
            <p:cNvSpPr/>
            <p:nvPr/>
          </p:nvSpPr>
          <p:spPr>
            <a:xfrm>
              <a:off x="5809850" y="887750"/>
              <a:ext cx="340750" cy="340750"/>
            </a:xfrm>
            <a:custGeom>
              <a:avLst/>
              <a:gdLst/>
              <a:ahLst/>
              <a:cxnLst/>
              <a:rect l="l" t="t" r="r" b="b"/>
              <a:pathLst>
                <a:path w="13630" h="13630" fill="none" extrusionOk="0">
                  <a:moveTo>
                    <a:pt x="13629" y="1"/>
                  </a:moveTo>
                  <a:lnTo>
                    <a:pt x="1" y="13629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6"/>
            <p:cNvSpPr/>
            <p:nvPr/>
          </p:nvSpPr>
          <p:spPr>
            <a:xfrm>
              <a:off x="5888850" y="966750"/>
              <a:ext cx="261750" cy="261750"/>
            </a:xfrm>
            <a:custGeom>
              <a:avLst/>
              <a:gdLst/>
              <a:ahLst/>
              <a:cxnLst/>
              <a:rect l="l" t="t" r="r" b="b"/>
              <a:pathLst>
                <a:path w="10470" h="10470" fill="none" extrusionOk="0">
                  <a:moveTo>
                    <a:pt x="10469" y="0"/>
                  </a:moveTo>
                  <a:lnTo>
                    <a:pt x="0" y="10469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6"/>
            <p:cNvSpPr/>
            <p:nvPr/>
          </p:nvSpPr>
          <p:spPr>
            <a:xfrm>
              <a:off x="5967825" y="1045725"/>
              <a:ext cx="182775" cy="182775"/>
            </a:xfrm>
            <a:custGeom>
              <a:avLst/>
              <a:gdLst/>
              <a:ahLst/>
              <a:cxnLst/>
              <a:rect l="l" t="t" r="r" b="b"/>
              <a:pathLst>
                <a:path w="7311" h="7311" fill="none" extrusionOk="0">
                  <a:moveTo>
                    <a:pt x="7310" y="1"/>
                  </a:moveTo>
                  <a:lnTo>
                    <a:pt x="1" y="731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6"/>
            <p:cNvSpPr/>
            <p:nvPr/>
          </p:nvSpPr>
          <p:spPr>
            <a:xfrm>
              <a:off x="6046800" y="1124725"/>
              <a:ext cx="103800" cy="103775"/>
            </a:xfrm>
            <a:custGeom>
              <a:avLst/>
              <a:gdLst/>
              <a:ahLst/>
              <a:cxnLst/>
              <a:rect l="l" t="t" r="r" b="b"/>
              <a:pathLst>
                <a:path w="4152" h="4151" fill="none" extrusionOk="0">
                  <a:moveTo>
                    <a:pt x="4151" y="0"/>
                  </a:moveTo>
                  <a:lnTo>
                    <a:pt x="1" y="415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6"/>
            <p:cNvSpPr/>
            <p:nvPr/>
          </p:nvSpPr>
          <p:spPr>
            <a:xfrm>
              <a:off x="6126275" y="1204175"/>
              <a:ext cx="24325" cy="24325"/>
            </a:xfrm>
            <a:custGeom>
              <a:avLst/>
              <a:gdLst/>
              <a:ahLst/>
              <a:cxnLst/>
              <a:rect l="l" t="t" r="r" b="b"/>
              <a:pathLst>
                <a:path w="973" h="973" fill="none" extrusionOk="0">
                  <a:moveTo>
                    <a:pt x="972" y="0"/>
                  </a:moveTo>
                  <a:lnTo>
                    <a:pt x="0" y="97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5" name="Google Shape;285;p6"/>
          <p:cNvGrpSpPr/>
          <p:nvPr/>
        </p:nvGrpSpPr>
        <p:grpSpPr>
          <a:xfrm rot="-5400000">
            <a:off x="-303096" y="4055884"/>
            <a:ext cx="1072603" cy="466362"/>
            <a:chOff x="3468800" y="239525"/>
            <a:chExt cx="843175" cy="365975"/>
          </a:xfrm>
        </p:grpSpPr>
        <p:sp>
          <p:nvSpPr>
            <p:cNvPr id="286" name="Google Shape;286;p6"/>
            <p:cNvSpPr/>
            <p:nvPr/>
          </p:nvSpPr>
          <p:spPr>
            <a:xfrm>
              <a:off x="3468800" y="576950"/>
              <a:ext cx="28550" cy="28550"/>
            </a:xfrm>
            <a:custGeom>
              <a:avLst/>
              <a:gdLst/>
              <a:ahLst/>
              <a:cxnLst/>
              <a:rect l="l" t="t" r="r" b="b"/>
              <a:pathLst>
                <a:path w="1142" h="1142" fill="none" extrusionOk="0">
                  <a:moveTo>
                    <a:pt x="1141" y="1141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6"/>
            <p:cNvSpPr/>
            <p:nvPr/>
          </p:nvSpPr>
          <p:spPr>
            <a:xfrm>
              <a:off x="3468800" y="510125"/>
              <a:ext cx="95850" cy="95375"/>
            </a:xfrm>
            <a:custGeom>
              <a:avLst/>
              <a:gdLst/>
              <a:ahLst/>
              <a:cxnLst/>
              <a:rect l="l" t="t" r="r" b="b"/>
              <a:pathLst>
                <a:path w="3834" h="3815" fill="none" extrusionOk="0">
                  <a:moveTo>
                    <a:pt x="1" y="0"/>
                  </a:moveTo>
                  <a:lnTo>
                    <a:pt x="3833" y="3814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6"/>
            <p:cNvSpPr/>
            <p:nvPr/>
          </p:nvSpPr>
          <p:spPr>
            <a:xfrm>
              <a:off x="3468800" y="442825"/>
              <a:ext cx="162675" cy="162675"/>
            </a:xfrm>
            <a:custGeom>
              <a:avLst/>
              <a:gdLst/>
              <a:ahLst/>
              <a:cxnLst/>
              <a:rect l="l" t="t" r="r" b="b"/>
              <a:pathLst>
                <a:path w="6507" h="6507" fill="none" extrusionOk="0">
                  <a:moveTo>
                    <a:pt x="1" y="0"/>
                  </a:moveTo>
                  <a:lnTo>
                    <a:pt x="6507" y="6506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6"/>
            <p:cNvSpPr/>
            <p:nvPr/>
          </p:nvSpPr>
          <p:spPr>
            <a:xfrm>
              <a:off x="3468800" y="375975"/>
              <a:ext cx="229975" cy="229525"/>
            </a:xfrm>
            <a:custGeom>
              <a:avLst/>
              <a:gdLst/>
              <a:ahLst/>
              <a:cxnLst/>
              <a:rect l="l" t="t" r="r" b="b"/>
              <a:pathLst>
                <a:path w="9199" h="9181" fill="none" extrusionOk="0">
                  <a:moveTo>
                    <a:pt x="1" y="1"/>
                  </a:moveTo>
                  <a:lnTo>
                    <a:pt x="9199" y="918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6"/>
            <p:cNvSpPr/>
            <p:nvPr/>
          </p:nvSpPr>
          <p:spPr>
            <a:xfrm>
              <a:off x="3468800" y="308675"/>
              <a:ext cx="297275" cy="296825"/>
            </a:xfrm>
            <a:custGeom>
              <a:avLst/>
              <a:gdLst/>
              <a:ahLst/>
              <a:cxnLst/>
              <a:rect l="l" t="t" r="r" b="b"/>
              <a:pathLst>
                <a:path w="11891" h="11873" fill="none" extrusionOk="0">
                  <a:moveTo>
                    <a:pt x="1" y="1"/>
                  </a:moveTo>
                  <a:lnTo>
                    <a:pt x="11891" y="1187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6"/>
            <p:cNvSpPr/>
            <p:nvPr/>
          </p:nvSpPr>
          <p:spPr>
            <a:xfrm>
              <a:off x="3468800" y="241375"/>
              <a:ext cx="364125" cy="364125"/>
            </a:xfrm>
            <a:custGeom>
              <a:avLst/>
              <a:gdLst/>
              <a:ahLst/>
              <a:cxnLst/>
              <a:rect l="l" t="t" r="r" b="b"/>
              <a:pathLst>
                <a:path w="14565" h="14565" fill="none" extrusionOk="0">
                  <a:moveTo>
                    <a:pt x="1" y="1"/>
                  </a:moveTo>
                  <a:lnTo>
                    <a:pt x="14564" y="14564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6"/>
            <p:cNvSpPr/>
            <p:nvPr/>
          </p:nvSpPr>
          <p:spPr>
            <a:xfrm>
              <a:off x="353425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0" y="0"/>
                  </a:moveTo>
                  <a:lnTo>
                    <a:pt x="1463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6"/>
            <p:cNvSpPr/>
            <p:nvPr/>
          </p:nvSpPr>
          <p:spPr>
            <a:xfrm>
              <a:off x="3601075" y="239525"/>
              <a:ext cx="366450" cy="365975"/>
            </a:xfrm>
            <a:custGeom>
              <a:avLst/>
              <a:gdLst/>
              <a:ahLst/>
              <a:cxnLst/>
              <a:rect l="l" t="t" r="r" b="b"/>
              <a:pathLst>
                <a:path w="14658" h="14639" fill="none" extrusionOk="0">
                  <a:moveTo>
                    <a:pt x="0" y="0"/>
                  </a:moveTo>
                  <a:lnTo>
                    <a:pt x="14657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6"/>
            <p:cNvSpPr/>
            <p:nvPr/>
          </p:nvSpPr>
          <p:spPr>
            <a:xfrm>
              <a:off x="3668375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6"/>
            <p:cNvSpPr/>
            <p:nvPr/>
          </p:nvSpPr>
          <p:spPr>
            <a:xfrm>
              <a:off x="3735200" y="239525"/>
              <a:ext cx="366450" cy="365975"/>
            </a:xfrm>
            <a:custGeom>
              <a:avLst/>
              <a:gdLst/>
              <a:ahLst/>
              <a:cxnLst/>
              <a:rect l="l" t="t" r="r" b="b"/>
              <a:pathLst>
                <a:path w="14658" h="14639" fill="none" extrusionOk="0">
                  <a:moveTo>
                    <a:pt x="1" y="0"/>
                  </a:moveTo>
                  <a:lnTo>
                    <a:pt x="1465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6"/>
            <p:cNvSpPr/>
            <p:nvPr/>
          </p:nvSpPr>
          <p:spPr>
            <a:xfrm>
              <a:off x="380250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9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6"/>
            <p:cNvSpPr/>
            <p:nvPr/>
          </p:nvSpPr>
          <p:spPr>
            <a:xfrm>
              <a:off x="386980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9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6"/>
            <p:cNvSpPr/>
            <p:nvPr/>
          </p:nvSpPr>
          <p:spPr>
            <a:xfrm>
              <a:off x="3936650" y="239525"/>
              <a:ext cx="366425" cy="365975"/>
            </a:xfrm>
            <a:custGeom>
              <a:avLst/>
              <a:gdLst/>
              <a:ahLst/>
              <a:cxnLst/>
              <a:rect l="l" t="t" r="r" b="b"/>
              <a:pathLst>
                <a:path w="14657" h="14639" fill="none" extrusionOk="0">
                  <a:moveTo>
                    <a:pt x="0" y="0"/>
                  </a:moveTo>
                  <a:lnTo>
                    <a:pt x="14657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6"/>
            <p:cNvSpPr/>
            <p:nvPr/>
          </p:nvSpPr>
          <p:spPr>
            <a:xfrm>
              <a:off x="4003950" y="239525"/>
              <a:ext cx="308025" cy="308000"/>
            </a:xfrm>
            <a:custGeom>
              <a:avLst/>
              <a:gdLst/>
              <a:ahLst/>
              <a:cxnLst/>
              <a:rect l="l" t="t" r="r" b="b"/>
              <a:pathLst>
                <a:path w="12321" h="12320" fill="none" extrusionOk="0">
                  <a:moveTo>
                    <a:pt x="0" y="0"/>
                  </a:moveTo>
                  <a:lnTo>
                    <a:pt x="12320" y="1232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6"/>
            <p:cNvSpPr/>
            <p:nvPr/>
          </p:nvSpPr>
          <p:spPr>
            <a:xfrm>
              <a:off x="4070775" y="239525"/>
              <a:ext cx="241200" cy="240700"/>
            </a:xfrm>
            <a:custGeom>
              <a:avLst/>
              <a:gdLst/>
              <a:ahLst/>
              <a:cxnLst/>
              <a:rect l="l" t="t" r="r" b="b"/>
              <a:pathLst>
                <a:path w="9648" h="9628" fill="none" extrusionOk="0">
                  <a:moveTo>
                    <a:pt x="1" y="0"/>
                  </a:moveTo>
                  <a:lnTo>
                    <a:pt x="9647" y="962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6"/>
            <p:cNvSpPr/>
            <p:nvPr/>
          </p:nvSpPr>
          <p:spPr>
            <a:xfrm>
              <a:off x="4138075" y="239525"/>
              <a:ext cx="173900" cy="173875"/>
            </a:xfrm>
            <a:custGeom>
              <a:avLst/>
              <a:gdLst/>
              <a:ahLst/>
              <a:cxnLst/>
              <a:rect l="l" t="t" r="r" b="b"/>
              <a:pathLst>
                <a:path w="6956" h="6955" fill="none" extrusionOk="0">
                  <a:moveTo>
                    <a:pt x="1" y="0"/>
                  </a:moveTo>
                  <a:lnTo>
                    <a:pt x="6955" y="6955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6"/>
            <p:cNvSpPr/>
            <p:nvPr/>
          </p:nvSpPr>
          <p:spPr>
            <a:xfrm>
              <a:off x="4205375" y="239525"/>
              <a:ext cx="106600" cy="106575"/>
            </a:xfrm>
            <a:custGeom>
              <a:avLst/>
              <a:gdLst/>
              <a:ahLst/>
              <a:cxnLst/>
              <a:rect l="l" t="t" r="r" b="b"/>
              <a:pathLst>
                <a:path w="4264" h="4263" fill="none" extrusionOk="0">
                  <a:moveTo>
                    <a:pt x="1" y="0"/>
                  </a:moveTo>
                  <a:lnTo>
                    <a:pt x="4263" y="426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6"/>
            <p:cNvSpPr/>
            <p:nvPr/>
          </p:nvSpPr>
          <p:spPr>
            <a:xfrm>
              <a:off x="4272225" y="239525"/>
              <a:ext cx="39750" cy="39275"/>
            </a:xfrm>
            <a:custGeom>
              <a:avLst/>
              <a:gdLst/>
              <a:ahLst/>
              <a:cxnLst/>
              <a:rect l="l" t="t" r="r" b="b"/>
              <a:pathLst>
                <a:path w="1590" h="1571" fill="none" extrusionOk="0">
                  <a:moveTo>
                    <a:pt x="0" y="0"/>
                  </a:moveTo>
                  <a:lnTo>
                    <a:pt x="1589" y="157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4" name="Google Shape;304;p6"/>
          <p:cNvGrpSpPr/>
          <p:nvPr/>
        </p:nvGrpSpPr>
        <p:grpSpPr>
          <a:xfrm rot="-5400000">
            <a:off x="-176587" y="1061646"/>
            <a:ext cx="886061" cy="173737"/>
            <a:chOff x="5589725" y="3057300"/>
            <a:chExt cx="352900" cy="68250"/>
          </a:xfrm>
        </p:grpSpPr>
        <p:sp>
          <p:nvSpPr>
            <p:cNvPr id="305" name="Google Shape;305;p6"/>
            <p:cNvSpPr/>
            <p:nvPr/>
          </p:nvSpPr>
          <p:spPr>
            <a:xfrm>
              <a:off x="55897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6"/>
            <p:cNvSpPr/>
            <p:nvPr/>
          </p:nvSpPr>
          <p:spPr>
            <a:xfrm>
              <a:off x="56570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6"/>
            <p:cNvSpPr/>
            <p:nvPr/>
          </p:nvSpPr>
          <p:spPr>
            <a:xfrm>
              <a:off x="57248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6"/>
            <p:cNvSpPr/>
            <p:nvPr/>
          </p:nvSpPr>
          <p:spPr>
            <a:xfrm>
              <a:off x="57921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6"/>
            <p:cNvSpPr/>
            <p:nvPr/>
          </p:nvSpPr>
          <p:spPr>
            <a:xfrm>
              <a:off x="58594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6"/>
            <p:cNvSpPr/>
            <p:nvPr/>
          </p:nvSpPr>
          <p:spPr>
            <a:xfrm>
              <a:off x="5926700" y="3057300"/>
              <a:ext cx="15925" cy="15900"/>
            </a:xfrm>
            <a:custGeom>
              <a:avLst/>
              <a:gdLst/>
              <a:ahLst/>
              <a:cxnLst/>
              <a:rect l="l" t="t" r="r" b="b"/>
              <a:pathLst>
                <a:path w="637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6"/>
            <p:cNvSpPr/>
            <p:nvPr/>
          </p:nvSpPr>
          <p:spPr>
            <a:xfrm>
              <a:off x="55897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6"/>
            <p:cNvSpPr/>
            <p:nvPr/>
          </p:nvSpPr>
          <p:spPr>
            <a:xfrm>
              <a:off x="56570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37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37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6"/>
            <p:cNvSpPr/>
            <p:nvPr/>
          </p:nvSpPr>
          <p:spPr>
            <a:xfrm>
              <a:off x="57248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6"/>
            <p:cNvSpPr/>
            <p:nvPr/>
          </p:nvSpPr>
          <p:spPr>
            <a:xfrm>
              <a:off x="57921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6"/>
            <p:cNvSpPr/>
            <p:nvPr/>
          </p:nvSpPr>
          <p:spPr>
            <a:xfrm>
              <a:off x="58594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6"/>
            <p:cNvSpPr/>
            <p:nvPr/>
          </p:nvSpPr>
          <p:spPr>
            <a:xfrm>
              <a:off x="5926700" y="3109175"/>
              <a:ext cx="15925" cy="16375"/>
            </a:xfrm>
            <a:custGeom>
              <a:avLst/>
              <a:gdLst/>
              <a:ahLst/>
              <a:cxnLst/>
              <a:rect l="l" t="t" r="r" b="b"/>
              <a:pathLst>
                <a:path w="637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7" name="Google Shape;317;p6"/>
          <p:cNvGrpSpPr/>
          <p:nvPr/>
        </p:nvGrpSpPr>
        <p:grpSpPr>
          <a:xfrm rot="-5400000">
            <a:off x="8325619" y="4151733"/>
            <a:ext cx="921351" cy="178180"/>
            <a:chOff x="5589725" y="3057300"/>
            <a:chExt cx="352900" cy="68250"/>
          </a:xfrm>
        </p:grpSpPr>
        <p:sp>
          <p:nvSpPr>
            <p:cNvPr id="318" name="Google Shape;318;p6"/>
            <p:cNvSpPr/>
            <p:nvPr/>
          </p:nvSpPr>
          <p:spPr>
            <a:xfrm>
              <a:off x="55897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6"/>
            <p:cNvSpPr/>
            <p:nvPr/>
          </p:nvSpPr>
          <p:spPr>
            <a:xfrm>
              <a:off x="56570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6"/>
            <p:cNvSpPr/>
            <p:nvPr/>
          </p:nvSpPr>
          <p:spPr>
            <a:xfrm>
              <a:off x="57248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6"/>
            <p:cNvSpPr/>
            <p:nvPr/>
          </p:nvSpPr>
          <p:spPr>
            <a:xfrm>
              <a:off x="57921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6"/>
            <p:cNvSpPr/>
            <p:nvPr/>
          </p:nvSpPr>
          <p:spPr>
            <a:xfrm>
              <a:off x="58594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6"/>
            <p:cNvSpPr/>
            <p:nvPr/>
          </p:nvSpPr>
          <p:spPr>
            <a:xfrm>
              <a:off x="5926700" y="3057300"/>
              <a:ext cx="15925" cy="15900"/>
            </a:xfrm>
            <a:custGeom>
              <a:avLst/>
              <a:gdLst/>
              <a:ahLst/>
              <a:cxnLst/>
              <a:rect l="l" t="t" r="r" b="b"/>
              <a:pathLst>
                <a:path w="637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6"/>
            <p:cNvSpPr/>
            <p:nvPr/>
          </p:nvSpPr>
          <p:spPr>
            <a:xfrm>
              <a:off x="55897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6"/>
            <p:cNvSpPr/>
            <p:nvPr/>
          </p:nvSpPr>
          <p:spPr>
            <a:xfrm>
              <a:off x="56570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37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37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6"/>
            <p:cNvSpPr/>
            <p:nvPr/>
          </p:nvSpPr>
          <p:spPr>
            <a:xfrm>
              <a:off x="57248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6"/>
            <p:cNvSpPr/>
            <p:nvPr/>
          </p:nvSpPr>
          <p:spPr>
            <a:xfrm>
              <a:off x="57921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6"/>
            <p:cNvSpPr/>
            <p:nvPr/>
          </p:nvSpPr>
          <p:spPr>
            <a:xfrm>
              <a:off x="58594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6"/>
            <p:cNvSpPr/>
            <p:nvPr/>
          </p:nvSpPr>
          <p:spPr>
            <a:xfrm>
              <a:off x="5926700" y="3109175"/>
              <a:ext cx="15925" cy="16375"/>
            </a:xfrm>
            <a:custGeom>
              <a:avLst/>
              <a:gdLst/>
              <a:ahLst/>
              <a:cxnLst/>
              <a:rect l="l" t="t" r="r" b="b"/>
              <a:pathLst>
                <a:path w="637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Picture 1" descr="A logo with people and a symbol&#10;&#10;Description automatically generated with medium confidence">
            <a:extLst>
              <a:ext uri="{FF2B5EF4-FFF2-40B4-BE49-F238E27FC236}">
                <a16:creationId xmlns:a16="http://schemas.microsoft.com/office/drawing/2014/main" id="{80334C22-719D-8ED2-1200-E0DC2FBBEA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240" y="4252814"/>
            <a:ext cx="893352" cy="893352"/>
          </a:xfrm>
          <a:prstGeom prst="rect">
            <a:avLst/>
          </a:prstGeom>
        </p:spPr>
      </p:pic>
      <p:pic>
        <p:nvPicPr>
          <p:cNvPr id="3" name="Picture 2" descr="A logo for a company&#10;&#10;Description automatically generated">
            <a:extLst>
              <a:ext uri="{FF2B5EF4-FFF2-40B4-BE49-F238E27FC236}">
                <a16:creationId xmlns:a16="http://schemas.microsoft.com/office/drawing/2014/main" id="{837F55DD-526F-76BB-9AE9-DAF739414E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845" y="4286250"/>
            <a:ext cx="773890" cy="85248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71EC32-ECCD-46D0-7E9E-99419986B71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598378" y="-52779"/>
            <a:ext cx="633412" cy="54768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1pPr>
            <a:lvl2pPr marL="742950" indent="-28575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2pPr>
            <a:lvl3pPr marL="11430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3pPr>
            <a:lvl4pPr marL="16002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4pPr>
            <a:lvl5pPr marL="20574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fld id="{B451C16D-82B5-4ACC-915B-E8553CEBD279}" type="slidenum">
              <a:rPr lang="en-GB" altLang="en-US" sz="2954" smtClean="0">
                <a:solidFill>
                  <a:srgbClr val="003466"/>
                </a:solidFill>
                <a:latin typeface="Calibri" panose="020F0502020204030204" pitchFamily="34" charset="0"/>
              </a:rPr>
              <a:pPr algn="ctr" eaLnBrk="1" hangingPunct="1">
                <a:defRPr/>
              </a:pPr>
              <a:t>‹#›</a:t>
            </a:fld>
            <a:endParaRPr lang="en-GB" altLang="en-US" sz="2677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5"/>
          <p:cNvSpPr txBox="1">
            <a:spLocks noGrp="1"/>
          </p:cNvSpPr>
          <p:nvPr>
            <p:ph type="subTitle" idx="1"/>
          </p:nvPr>
        </p:nvSpPr>
        <p:spPr>
          <a:xfrm>
            <a:off x="1428900" y="1940800"/>
            <a:ext cx="2352000" cy="35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  <a:defRPr sz="18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  <a:defRPr sz="18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  <a:defRPr sz="18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  <a:defRPr sz="18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  <a:defRPr sz="18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  <a:defRPr sz="18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  <a:defRPr sz="18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  <a:defRPr sz="18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  <a:defRPr sz="18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92" name="Google Shape;192;p5"/>
          <p:cNvSpPr txBox="1">
            <a:spLocks noGrp="1"/>
          </p:cNvSpPr>
          <p:nvPr>
            <p:ph type="subTitle" idx="2"/>
          </p:nvPr>
        </p:nvSpPr>
        <p:spPr>
          <a:xfrm>
            <a:off x="1428900" y="3114425"/>
            <a:ext cx="2352000" cy="35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  <a:defRPr sz="18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  <a:defRPr sz="18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  <a:defRPr sz="18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  <a:defRPr sz="18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  <a:defRPr sz="18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  <a:defRPr sz="18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  <a:defRPr sz="18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  <a:defRPr sz="18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  <a:defRPr sz="18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93" name="Google Shape;193;p5"/>
          <p:cNvSpPr txBox="1">
            <a:spLocks noGrp="1"/>
          </p:cNvSpPr>
          <p:nvPr>
            <p:ph type="subTitle" idx="3"/>
          </p:nvPr>
        </p:nvSpPr>
        <p:spPr>
          <a:xfrm>
            <a:off x="1428900" y="2297500"/>
            <a:ext cx="2352000" cy="48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p5"/>
          <p:cNvSpPr txBox="1">
            <a:spLocks noGrp="1"/>
          </p:cNvSpPr>
          <p:nvPr>
            <p:ph type="subTitle" idx="4"/>
          </p:nvPr>
        </p:nvSpPr>
        <p:spPr>
          <a:xfrm>
            <a:off x="1428900" y="3471125"/>
            <a:ext cx="2352000" cy="48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5"/>
          <p:cNvSpPr/>
          <p:nvPr/>
        </p:nvSpPr>
        <p:spPr>
          <a:xfrm>
            <a:off x="0" y="4826400"/>
            <a:ext cx="9144000" cy="31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97" name="Google Shape;197;p5"/>
          <p:cNvGrpSpPr/>
          <p:nvPr/>
        </p:nvGrpSpPr>
        <p:grpSpPr>
          <a:xfrm>
            <a:off x="8682233" y="-11"/>
            <a:ext cx="461937" cy="461937"/>
            <a:chOff x="5807050" y="884950"/>
            <a:chExt cx="343550" cy="343550"/>
          </a:xfrm>
        </p:grpSpPr>
        <p:sp>
          <p:nvSpPr>
            <p:cNvPr id="198" name="Google Shape;198;p5"/>
            <p:cNvSpPr/>
            <p:nvPr/>
          </p:nvSpPr>
          <p:spPr>
            <a:xfrm>
              <a:off x="5807050" y="884950"/>
              <a:ext cx="29925" cy="29950"/>
            </a:xfrm>
            <a:custGeom>
              <a:avLst/>
              <a:gdLst/>
              <a:ahLst/>
              <a:cxnLst/>
              <a:rect l="l" t="t" r="r" b="b"/>
              <a:pathLst>
                <a:path w="1197" h="1198" fill="none" extrusionOk="0">
                  <a:moveTo>
                    <a:pt x="1" y="1197"/>
                  </a:moveTo>
                  <a:lnTo>
                    <a:pt x="1197" y="1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5"/>
            <p:cNvSpPr/>
            <p:nvPr/>
          </p:nvSpPr>
          <p:spPr>
            <a:xfrm>
              <a:off x="5807050" y="884950"/>
              <a:ext cx="108925" cy="108925"/>
            </a:xfrm>
            <a:custGeom>
              <a:avLst/>
              <a:gdLst/>
              <a:ahLst/>
              <a:cxnLst/>
              <a:rect l="l" t="t" r="r" b="b"/>
              <a:pathLst>
                <a:path w="4357" h="4357" fill="none" extrusionOk="0">
                  <a:moveTo>
                    <a:pt x="4356" y="1"/>
                  </a:moveTo>
                  <a:lnTo>
                    <a:pt x="1" y="4356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5"/>
            <p:cNvSpPr/>
            <p:nvPr/>
          </p:nvSpPr>
          <p:spPr>
            <a:xfrm>
              <a:off x="5807050" y="884950"/>
              <a:ext cx="187900" cy="187900"/>
            </a:xfrm>
            <a:custGeom>
              <a:avLst/>
              <a:gdLst/>
              <a:ahLst/>
              <a:cxnLst/>
              <a:rect l="l" t="t" r="r" b="b"/>
              <a:pathLst>
                <a:path w="7516" h="7516" fill="none" extrusionOk="0">
                  <a:moveTo>
                    <a:pt x="7516" y="1"/>
                  </a:moveTo>
                  <a:lnTo>
                    <a:pt x="1" y="7516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5"/>
            <p:cNvSpPr/>
            <p:nvPr/>
          </p:nvSpPr>
          <p:spPr>
            <a:xfrm>
              <a:off x="5807050" y="884950"/>
              <a:ext cx="266900" cy="266900"/>
            </a:xfrm>
            <a:custGeom>
              <a:avLst/>
              <a:gdLst/>
              <a:ahLst/>
              <a:cxnLst/>
              <a:rect l="l" t="t" r="r" b="b"/>
              <a:pathLst>
                <a:path w="10676" h="10676" fill="none" extrusionOk="0">
                  <a:moveTo>
                    <a:pt x="10675" y="1"/>
                  </a:moveTo>
                  <a:lnTo>
                    <a:pt x="1" y="10675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5"/>
            <p:cNvSpPr/>
            <p:nvPr/>
          </p:nvSpPr>
          <p:spPr>
            <a:xfrm>
              <a:off x="5809850" y="887750"/>
              <a:ext cx="340750" cy="340750"/>
            </a:xfrm>
            <a:custGeom>
              <a:avLst/>
              <a:gdLst/>
              <a:ahLst/>
              <a:cxnLst/>
              <a:rect l="l" t="t" r="r" b="b"/>
              <a:pathLst>
                <a:path w="13630" h="13630" fill="none" extrusionOk="0">
                  <a:moveTo>
                    <a:pt x="13629" y="1"/>
                  </a:moveTo>
                  <a:lnTo>
                    <a:pt x="1" y="13629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5"/>
            <p:cNvSpPr/>
            <p:nvPr/>
          </p:nvSpPr>
          <p:spPr>
            <a:xfrm>
              <a:off x="5888850" y="966750"/>
              <a:ext cx="261750" cy="261750"/>
            </a:xfrm>
            <a:custGeom>
              <a:avLst/>
              <a:gdLst/>
              <a:ahLst/>
              <a:cxnLst/>
              <a:rect l="l" t="t" r="r" b="b"/>
              <a:pathLst>
                <a:path w="10470" h="10470" fill="none" extrusionOk="0">
                  <a:moveTo>
                    <a:pt x="10469" y="0"/>
                  </a:moveTo>
                  <a:lnTo>
                    <a:pt x="0" y="10469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5"/>
            <p:cNvSpPr/>
            <p:nvPr/>
          </p:nvSpPr>
          <p:spPr>
            <a:xfrm>
              <a:off x="5967825" y="1045725"/>
              <a:ext cx="182775" cy="182775"/>
            </a:xfrm>
            <a:custGeom>
              <a:avLst/>
              <a:gdLst/>
              <a:ahLst/>
              <a:cxnLst/>
              <a:rect l="l" t="t" r="r" b="b"/>
              <a:pathLst>
                <a:path w="7311" h="7311" fill="none" extrusionOk="0">
                  <a:moveTo>
                    <a:pt x="7310" y="1"/>
                  </a:moveTo>
                  <a:lnTo>
                    <a:pt x="1" y="731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5"/>
            <p:cNvSpPr/>
            <p:nvPr/>
          </p:nvSpPr>
          <p:spPr>
            <a:xfrm>
              <a:off x="6046800" y="1124725"/>
              <a:ext cx="103800" cy="103775"/>
            </a:xfrm>
            <a:custGeom>
              <a:avLst/>
              <a:gdLst/>
              <a:ahLst/>
              <a:cxnLst/>
              <a:rect l="l" t="t" r="r" b="b"/>
              <a:pathLst>
                <a:path w="4152" h="4151" fill="none" extrusionOk="0">
                  <a:moveTo>
                    <a:pt x="4151" y="0"/>
                  </a:moveTo>
                  <a:lnTo>
                    <a:pt x="1" y="415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5"/>
            <p:cNvSpPr/>
            <p:nvPr/>
          </p:nvSpPr>
          <p:spPr>
            <a:xfrm>
              <a:off x="6126275" y="1204175"/>
              <a:ext cx="24325" cy="24325"/>
            </a:xfrm>
            <a:custGeom>
              <a:avLst/>
              <a:gdLst/>
              <a:ahLst/>
              <a:cxnLst/>
              <a:rect l="l" t="t" r="r" b="b"/>
              <a:pathLst>
                <a:path w="973" h="973" fill="none" extrusionOk="0">
                  <a:moveTo>
                    <a:pt x="972" y="0"/>
                  </a:moveTo>
                  <a:lnTo>
                    <a:pt x="0" y="97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7" name="Google Shape;207;p5"/>
          <p:cNvGrpSpPr/>
          <p:nvPr/>
        </p:nvGrpSpPr>
        <p:grpSpPr>
          <a:xfrm>
            <a:off x="8" y="-11"/>
            <a:ext cx="461937" cy="461937"/>
            <a:chOff x="5807050" y="884950"/>
            <a:chExt cx="343550" cy="343550"/>
          </a:xfrm>
        </p:grpSpPr>
        <p:sp>
          <p:nvSpPr>
            <p:cNvPr id="208" name="Google Shape;208;p5"/>
            <p:cNvSpPr/>
            <p:nvPr/>
          </p:nvSpPr>
          <p:spPr>
            <a:xfrm>
              <a:off x="5807050" y="884950"/>
              <a:ext cx="29925" cy="29950"/>
            </a:xfrm>
            <a:custGeom>
              <a:avLst/>
              <a:gdLst/>
              <a:ahLst/>
              <a:cxnLst/>
              <a:rect l="l" t="t" r="r" b="b"/>
              <a:pathLst>
                <a:path w="1197" h="1198" fill="none" extrusionOk="0">
                  <a:moveTo>
                    <a:pt x="1" y="1197"/>
                  </a:moveTo>
                  <a:lnTo>
                    <a:pt x="1197" y="1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5"/>
            <p:cNvSpPr/>
            <p:nvPr/>
          </p:nvSpPr>
          <p:spPr>
            <a:xfrm>
              <a:off x="5807050" y="884950"/>
              <a:ext cx="108925" cy="108925"/>
            </a:xfrm>
            <a:custGeom>
              <a:avLst/>
              <a:gdLst/>
              <a:ahLst/>
              <a:cxnLst/>
              <a:rect l="l" t="t" r="r" b="b"/>
              <a:pathLst>
                <a:path w="4357" h="4357" fill="none" extrusionOk="0">
                  <a:moveTo>
                    <a:pt x="4356" y="1"/>
                  </a:moveTo>
                  <a:lnTo>
                    <a:pt x="1" y="4356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5"/>
            <p:cNvSpPr/>
            <p:nvPr/>
          </p:nvSpPr>
          <p:spPr>
            <a:xfrm>
              <a:off x="5807050" y="884950"/>
              <a:ext cx="187900" cy="187900"/>
            </a:xfrm>
            <a:custGeom>
              <a:avLst/>
              <a:gdLst/>
              <a:ahLst/>
              <a:cxnLst/>
              <a:rect l="l" t="t" r="r" b="b"/>
              <a:pathLst>
                <a:path w="7516" h="7516" fill="none" extrusionOk="0">
                  <a:moveTo>
                    <a:pt x="7516" y="1"/>
                  </a:moveTo>
                  <a:lnTo>
                    <a:pt x="1" y="7516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5"/>
            <p:cNvSpPr/>
            <p:nvPr/>
          </p:nvSpPr>
          <p:spPr>
            <a:xfrm>
              <a:off x="5807050" y="884950"/>
              <a:ext cx="266900" cy="266900"/>
            </a:xfrm>
            <a:custGeom>
              <a:avLst/>
              <a:gdLst/>
              <a:ahLst/>
              <a:cxnLst/>
              <a:rect l="l" t="t" r="r" b="b"/>
              <a:pathLst>
                <a:path w="10676" h="10676" fill="none" extrusionOk="0">
                  <a:moveTo>
                    <a:pt x="10675" y="1"/>
                  </a:moveTo>
                  <a:lnTo>
                    <a:pt x="1" y="10675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5"/>
            <p:cNvSpPr/>
            <p:nvPr/>
          </p:nvSpPr>
          <p:spPr>
            <a:xfrm>
              <a:off x="5809850" y="887750"/>
              <a:ext cx="340750" cy="340750"/>
            </a:xfrm>
            <a:custGeom>
              <a:avLst/>
              <a:gdLst/>
              <a:ahLst/>
              <a:cxnLst/>
              <a:rect l="l" t="t" r="r" b="b"/>
              <a:pathLst>
                <a:path w="13630" h="13630" fill="none" extrusionOk="0">
                  <a:moveTo>
                    <a:pt x="13629" y="1"/>
                  </a:moveTo>
                  <a:lnTo>
                    <a:pt x="1" y="13629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5"/>
            <p:cNvSpPr/>
            <p:nvPr/>
          </p:nvSpPr>
          <p:spPr>
            <a:xfrm>
              <a:off x="5888850" y="966750"/>
              <a:ext cx="261750" cy="261750"/>
            </a:xfrm>
            <a:custGeom>
              <a:avLst/>
              <a:gdLst/>
              <a:ahLst/>
              <a:cxnLst/>
              <a:rect l="l" t="t" r="r" b="b"/>
              <a:pathLst>
                <a:path w="10470" h="10470" fill="none" extrusionOk="0">
                  <a:moveTo>
                    <a:pt x="10469" y="0"/>
                  </a:moveTo>
                  <a:lnTo>
                    <a:pt x="0" y="10469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5"/>
            <p:cNvSpPr/>
            <p:nvPr/>
          </p:nvSpPr>
          <p:spPr>
            <a:xfrm>
              <a:off x="5967825" y="1045725"/>
              <a:ext cx="182775" cy="182775"/>
            </a:xfrm>
            <a:custGeom>
              <a:avLst/>
              <a:gdLst/>
              <a:ahLst/>
              <a:cxnLst/>
              <a:rect l="l" t="t" r="r" b="b"/>
              <a:pathLst>
                <a:path w="7311" h="7311" fill="none" extrusionOk="0">
                  <a:moveTo>
                    <a:pt x="7310" y="1"/>
                  </a:moveTo>
                  <a:lnTo>
                    <a:pt x="1" y="731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5"/>
            <p:cNvSpPr/>
            <p:nvPr/>
          </p:nvSpPr>
          <p:spPr>
            <a:xfrm>
              <a:off x="6046800" y="1124725"/>
              <a:ext cx="103800" cy="103775"/>
            </a:xfrm>
            <a:custGeom>
              <a:avLst/>
              <a:gdLst/>
              <a:ahLst/>
              <a:cxnLst/>
              <a:rect l="l" t="t" r="r" b="b"/>
              <a:pathLst>
                <a:path w="4152" h="4151" fill="none" extrusionOk="0">
                  <a:moveTo>
                    <a:pt x="4151" y="0"/>
                  </a:moveTo>
                  <a:lnTo>
                    <a:pt x="1" y="415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5"/>
            <p:cNvSpPr/>
            <p:nvPr/>
          </p:nvSpPr>
          <p:spPr>
            <a:xfrm>
              <a:off x="6126275" y="1204175"/>
              <a:ext cx="24325" cy="24325"/>
            </a:xfrm>
            <a:custGeom>
              <a:avLst/>
              <a:gdLst/>
              <a:ahLst/>
              <a:cxnLst/>
              <a:rect l="l" t="t" r="r" b="b"/>
              <a:pathLst>
                <a:path w="973" h="973" fill="none" extrusionOk="0">
                  <a:moveTo>
                    <a:pt x="972" y="0"/>
                  </a:moveTo>
                  <a:lnTo>
                    <a:pt x="0" y="97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7" name="Google Shape;217;p5"/>
          <p:cNvGrpSpPr/>
          <p:nvPr/>
        </p:nvGrpSpPr>
        <p:grpSpPr>
          <a:xfrm rot="-5400000">
            <a:off x="-303096" y="4055884"/>
            <a:ext cx="1072603" cy="466362"/>
            <a:chOff x="3468800" y="239525"/>
            <a:chExt cx="843175" cy="365975"/>
          </a:xfrm>
        </p:grpSpPr>
        <p:sp>
          <p:nvSpPr>
            <p:cNvPr id="218" name="Google Shape;218;p5"/>
            <p:cNvSpPr/>
            <p:nvPr/>
          </p:nvSpPr>
          <p:spPr>
            <a:xfrm>
              <a:off x="3468800" y="576950"/>
              <a:ext cx="28550" cy="28550"/>
            </a:xfrm>
            <a:custGeom>
              <a:avLst/>
              <a:gdLst/>
              <a:ahLst/>
              <a:cxnLst/>
              <a:rect l="l" t="t" r="r" b="b"/>
              <a:pathLst>
                <a:path w="1142" h="1142" fill="none" extrusionOk="0">
                  <a:moveTo>
                    <a:pt x="1141" y="1141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5"/>
            <p:cNvSpPr/>
            <p:nvPr/>
          </p:nvSpPr>
          <p:spPr>
            <a:xfrm>
              <a:off x="3468800" y="510125"/>
              <a:ext cx="95850" cy="95375"/>
            </a:xfrm>
            <a:custGeom>
              <a:avLst/>
              <a:gdLst/>
              <a:ahLst/>
              <a:cxnLst/>
              <a:rect l="l" t="t" r="r" b="b"/>
              <a:pathLst>
                <a:path w="3834" h="3815" fill="none" extrusionOk="0">
                  <a:moveTo>
                    <a:pt x="1" y="0"/>
                  </a:moveTo>
                  <a:lnTo>
                    <a:pt x="3833" y="3814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5"/>
            <p:cNvSpPr/>
            <p:nvPr/>
          </p:nvSpPr>
          <p:spPr>
            <a:xfrm>
              <a:off x="3468800" y="442825"/>
              <a:ext cx="162675" cy="162675"/>
            </a:xfrm>
            <a:custGeom>
              <a:avLst/>
              <a:gdLst/>
              <a:ahLst/>
              <a:cxnLst/>
              <a:rect l="l" t="t" r="r" b="b"/>
              <a:pathLst>
                <a:path w="6507" h="6507" fill="none" extrusionOk="0">
                  <a:moveTo>
                    <a:pt x="1" y="0"/>
                  </a:moveTo>
                  <a:lnTo>
                    <a:pt x="6507" y="6506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5"/>
            <p:cNvSpPr/>
            <p:nvPr/>
          </p:nvSpPr>
          <p:spPr>
            <a:xfrm>
              <a:off x="3468800" y="375975"/>
              <a:ext cx="229975" cy="229525"/>
            </a:xfrm>
            <a:custGeom>
              <a:avLst/>
              <a:gdLst/>
              <a:ahLst/>
              <a:cxnLst/>
              <a:rect l="l" t="t" r="r" b="b"/>
              <a:pathLst>
                <a:path w="9199" h="9181" fill="none" extrusionOk="0">
                  <a:moveTo>
                    <a:pt x="1" y="1"/>
                  </a:moveTo>
                  <a:lnTo>
                    <a:pt x="9199" y="918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5"/>
            <p:cNvSpPr/>
            <p:nvPr/>
          </p:nvSpPr>
          <p:spPr>
            <a:xfrm>
              <a:off x="3468800" y="308675"/>
              <a:ext cx="297275" cy="296825"/>
            </a:xfrm>
            <a:custGeom>
              <a:avLst/>
              <a:gdLst/>
              <a:ahLst/>
              <a:cxnLst/>
              <a:rect l="l" t="t" r="r" b="b"/>
              <a:pathLst>
                <a:path w="11891" h="11873" fill="none" extrusionOk="0">
                  <a:moveTo>
                    <a:pt x="1" y="1"/>
                  </a:moveTo>
                  <a:lnTo>
                    <a:pt x="11891" y="1187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5"/>
            <p:cNvSpPr/>
            <p:nvPr/>
          </p:nvSpPr>
          <p:spPr>
            <a:xfrm>
              <a:off x="3468800" y="241375"/>
              <a:ext cx="364125" cy="364125"/>
            </a:xfrm>
            <a:custGeom>
              <a:avLst/>
              <a:gdLst/>
              <a:ahLst/>
              <a:cxnLst/>
              <a:rect l="l" t="t" r="r" b="b"/>
              <a:pathLst>
                <a:path w="14565" h="14565" fill="none" extrusionOk="0">
                  <a:moveTo>
                    <a:pt x="1" y="1"/>
                  </a:moveTo>
                  <a:lnTo>
                    <a:pt x="14564" y="14564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5"/>
            <p:cNvSpPr/>
            <p:nvPr/>
          </p:nvSpPr>
          <p:spPr>
            <a:xfrm>
              <a:off x="353425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0" y="0"/>
                  </a:moveTo>
                  <a:lnTo>
                    <a:pt x="1463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5"/>
            <p:cNvSpPr/>
            <p:nvPr/>
          </p:nvSpPr>
          <p:spPr>
            <a:xfrm>
              <a:off x="3601075" y="239525"/>
              <a:ext cx="366450" cy="365975"/>
            </a:xfrm>
            <a:custGeom>
              <a:avLst/>
              <a:gdLst/>
              <a:ahLst/>
              <a:cxnLst/>
              <a:rect l="l" t="t" r="r" b="b"/>
              <a:pathLst>
                <a:path w="14658" h="14639" fill="none" extrusionOk="0">
                  <a:moveTo>
                    <a:pt x="0" y="0"/>
                  </a:moveTo>
                  <a:lnTo>
                    <a:pt x="14657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5"/>
            <p:cNvSpPr/>
            <p:nvPr/>
          </p:nvSpPr>
          <p:spPr>
            <a:xfrm>
              <a:off x="3668375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5"/>
            <p:cNvSpPr/>
            <p:nvPr/>
          </p:nvSpPr>
          <p:spPr>
            <a:xfrm>
              <a:off x="3735200" y="239525"/>
              <a:ext cx="366450" cy="365975"/>
            </a:xfrm>
            <a:custGeom>
              <a:avLst/>
              <a:gdLst/>
              <a:ahLst/>
              <a:cxnLst/>
              <a:rect l="l" t="t" r="r" b="b"/>
              <a:pathLst>
                <a:path w="14658" h="14639" fill="none" extrusionOk="0">
                  <a:moveTo>
                    <a:pt x="1" y="0"/>
                  </a:moveTo>
                  <a:lnTo>
                    <a:pt x="1465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5"/>
            <p:cNvSpPr/>
            <p:nvPr/>
          </p:nvSpPr>
          <p:spPr>
            <a:xfrm>
              <a:off x="380250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9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5"/>
            <p:cNvSpPr/>
            <p:nvPr/>
          </p:nvSpPr>
          <p:spPr>
            <a:xfrm>
              <a:off x="386980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9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5"/>
            <p:cNvSpPr/>
            <p:nvPr/>
          </p:nvSpPr>
          <p:spPr>
            <a:xfrm>
              <a:off x="3936650" y="239525"/>
              <a:ext cx="366425" cy="365975"/>
            </a:xfrm>
            <a:custGeom>
              <a:avLst/>
              <a:gdLst/>
              <a:ahLst/>
              <a:cxnLst/>
              <a:rect l="l" t="t" r="r" b="b"/>
              <a:pathLst>
                <a:path w="14657" h="14639" fill="none" extrusionOk="0">
                  <a:moveTo>
                    <a:pt x="0" y="0"/>
                  </a:moveTo>
                  <a:lnTo>
                    <a:pt x="14657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5"/>
            <p:cNvSpPr/>
            <p:nvPr/>
          </p:nvSpPr>
          <p:spPr>
            <a:xfrm>
              <a:off x="4003950" y="239525"/>
              <a:ext cx="308025" cy="308000"/>
            </a:xfrm>
            <a:custGeom>
              <a:avLst/>
              <a:gdLst/>
              <a:ahLst/>
              <a:cxnLst/>
              <a:rect l="l" t="t" r="r" b="b"/>
              <a:pathLst>
                <a:path w="12321" h="12320" fill="none" extrusionOk="0">
                  <a:moveTo>
                    <a:pt x="0" y="0"/>
                  </a:moveTo>
                  <a:lnTo>
                    <a:pt x="12320" y="1232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5"/>
            <p:cNvSpPr/>
            <p:nvPr/>
          </p:nvSpPr>
          <p:spPr>
            <a:xfrm>
              <a:off x="4070775" y="239525"/>
              <a:ext cx="241200" cy="240700"/>
            </a:xfrm>
            <a:custGeom>
              <a:avLst/>
              <a:gdLst/>
              <a:ahLst/>
              <a:cxnLst/>
              <a:rect l="l" t="t" r="r" b="b"/>
              <a:pathLst>
                <a:path w="9648" h="9628" fill="none" extrusionOk="0">
                  <a:moveTo>
                    <a:pt x="1" y="0"/>
                  </a:moveTo>
                  <a:lnTo>
                    <a:pt x="9647" y="962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5"/>
            <p:cNvSpPr/>
            <p:nvPr/>
          </p:nvSpPr>
          <p:spPr>
            <a:xfrm>
              <a:off x="4138075" y="239525"/>
              <a:ext cx="173900" cy="173875"/>
            </a:xfrm>
            <a:custGeom>
              <a:avLst/>
              <a:gdLst/>
              <a:ahLst/>
              <a:cxnLst/>
              <a:rect l="l" t="t" r="r" b="b"/>
              <a:pathLst>
                <a:path w="6956" h="6955" fill="none" extrusionOk="0">
                  <a:moveTo>
                    <a:pt x="1" y="0"/>
                  </a:moveTo>
                  <a:lnTo>
                    <a:pt x="6955" y="6955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5"/>
            <p:cNvSpPr/>
            <p:nvPr/>
          </p:nvSpPr>
          <p:spPr>
            <a:xfrm>
              <a:off x="4205375" y="239525"/>
              <a:ext cx="106600" cy="106575"/>
            </a:xfrm>
            <a:custGeom>
              <a:avLst/>
              <a:gdLst/>
              <a:ahLst/>
              <a:cxnLst/>
              <a:rect l="l" t="t" r="r" b="b"/>
              <a:pathLst>
                <a:path w="4264" h="4263" fill="none" extrusionOk="0">
                  <a:moveTo>
                    <a:pt x="1" y="0"/>
                  </a:moveTo>
                  <a:lnTo>
                    <a:pt x="4263" y="426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5"/>
            <p:cNvSpPr/>
            <p:nvPr/>
          </p:nvSpPr>
          <p:spPr>
            <a:xfrm>
              <a:off x="4272225" y="239525"/>
              <a:ext cx="39750" cy="39275"/>
            </a:xfrm>
            <a:custGeom>
              <a:avLst/>
              <a:gdLst/>
              <a:ahLst/>
              <a:cxnLst/>
              <a:rect l="l" t="t" r="r" b="b"/>
              <a:pathLst>
                <a:path w="1590" h="1571" fill="none" extrusionOk="0">
                  <a:moveTo>
                    <a:pt x="0" y="0"/>
                  </a:moveTo>
                  <a:lnTo>
                    <a:pt x="1589" y="157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6" name="Google Shape;236;p5"/>
          <p:cNvGrpSpPr/>
          <p:nvPr/>
        </p:nvGrpSpPr>
        <p:grpSpPr>
          <a:xfrm rot="-5400000">
            <a:off x="-176587" y="1061646"/>
            <a:ext cx="886061" cy="173737"/>
            <a:chOff x="5589725" y="3057300"/>
            <a:chExt cx="352900" cy="68250"/>
          </a:xfrm>
        </p:grpSpPr>
        <p:sp>
          <p:nvSpPr>
            <p:cNvPr id="237" name="Google Shape;237;p5"/>
            <p:cNvSpPr/>
            <p:nvPr/>
          </p:nvSpPr>
          <p:spPr>
            <a:xfrm>
              <a:off x="55897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5"/>
            <p:cNvSpPr/>
            <p:nvPr/>
          </p:nvSpPr>
          <p:spPr>
            <a:xfrm>
              <a:off x="56570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5"/>
            <p:cNvSpPr/>
            <p:nvPr/>
          </p:nvSpPr>
          <p:spPr>
            <a:xfrm>
              <a:off x="57248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5"/>
            <p:cNvSpPr/>
            <p:nvPr/>
          </p:nvSpPr>
          <p:spPr>
            <a:xfrm>
              <a:off x="57921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5"/>
            <p:cNvSpPr/>
            <p:nvPr/>
          </p:nvSpPr>
          <p:spPr>
            <a:xfrm>
              <a:off x="58594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5"/>
            <p:cNvSpPr/>
            <p:nvPr/>
          </p:nvSpPr>
          <p:spPr>
            <a:xfrm>
              <a:off x="5926700" y="3057300"/>
              <a:ext cx="15925" cy="15900"/>
            </a:xfrm>
            <a:custGeom>
              <a:avLst/>
              <a:gdLst/>
              <a:ahLst/>
              <a:cxnLst/>
              <a:rect l="l" t="t" r="r" b="b"/>
              <a:pathLst>
                <a:path w="637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5"/>
            <p:cNvSpPr/>
            <p:nvPr/>
          </p:nvSpPr>
          <p:spPr>
            <a:xfrm>
              <a:off x="55897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5"/>
            <p:cNvSpPr/>
            <p:nvPr/>
          </p:nvSpPr>
          <p:spPr>
            <a:xfrm>
              <a:off x="56570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37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37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5"/>
            <p:cNvSpPr/>
            <p:nvPr/>
          </p:nvSpPr>
          <p:spPr>
            <a:xfrm>
              <a:off x="57248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5"/>
            <p:cNvSpPr/>
            <p:nvPr/>
          </p:nvSpPr>
          <p:spPr>
            <a:xfrm>
              <a:off x="57921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5"/>
            <p:cNvSpPr/>
            <p:nvPr/>
          </p:nvSpPr>
          <p:spPr>
            <a:xfrm>
              <a:off x="58594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5"/>
            <p:cNvSpPr/>
            <p:nvPr/>
          </p:nvSpPr>
          <p:spPr>
            <a:xfrm>
              <a:off x="5926700" y="3109175"/>
              <a:ext cx="15925" cy="16375"/>
            </a:xfrm>
            <a:custGeom>
              <a:avLst/>
              <a:gdLst/>
              <a:ahLst/>
              <a:cxnLst/>
              <a:rect l="l" t="t" r="r" b="b"/>
              <a:pathLst>
                <a:path w="637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9" name="Google Shape;249;p5"/>
          <p:cNvGrpSpPr/>
          <p:nvPr/>
        </p:nvGrpSpPr>
        <p:grpSpPr>
          <a:xfrm rot="-5400000">
            <a:off x="8325619" y="4151733"/>
            <a:ext cx="921351" cy="178180"/>
            <a:chOff x="5589725" y="3057300"/>
            <a:chExt cx="352900" cy="68250"/>
          </a:xfrm>
        </p:grpSpPr>
        <p:sp>
          <p:nvSpPr>
            <p:cNvPr id="250" name="Google Shape;250;p5"/>
            <p:cNvSpPr/>
            <p:nvPr/>
          </p:nvSpPr>
          <p:spPr>
            <a:xfrm>
              <a:off x="55897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5"/>
            <p:cNvSpPr/>
            <p:nvPr/>
          </p:nvSpPr>
          <p:spPr>
            <a:xfrm>
              <a:off x="56570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5"/>
            <p:cNvSpPr/>
            <p:nvPr/>
          </p:nvSpPr>
          <p:spPr>
            <a:xfrm>
              <a:off x="57248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5"/>
            <p:cNvSpPr/>
            <p:nvPr/>
          </p:nvSpPr>
          <p:spPr>
            <a:xfrm>
              <a:off x="57921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5"/>
            <p:cNvSpPr/>
            <p:nvPr/>
          </p:nvSpPr>
          <p:spPr>
            <a:xfrm>
              <a:off x="58594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5"/>
            <p:cNvSpPr/>
            <p:nvPr/>
          </p:nvSpPr>
          <p:spPr>
            <a:xfrm>
              <a:off x="5926700" y="3057300"/>
              <a:ext cx="15925" cy="15900"/>
            </a:xfrm>
            <a:custGeom>
              <a:avLst/>
              <a:gdLst/>
              <a:ahLst/>
              <a:cxnLst/>
              <a:rect l="l" t="t" r="r" b="b"/>
              <a:pathLst>
                <a:path w="637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5"/>
            <p:cNvSpPr/>
            <p:nvPr/>
          </p:nvSpPr>
          <p:spPr>
            <a:xfrm>
              <a:off x="55897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5"/>
            <p:cNvSpPr/>
            <p:nvPr/>
          </p:nvSpPr>
          <p:spPr>
            <a:xfrm>
              <a:off x="56570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37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37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5"/>
            <p:cNvSpPr/>
            <p:nvPr/>
          </p:nvSpPr>
          <p:spPr>
            <a:xfrm>
              <a:off x="57248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5"/>
            <p:cNvSpPr/>
            <p:nvPr/>
          </p:nvSpPr>
          <p:spPr>
            <a:xfrm>
              <a:off x="57921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5"/>
            <p:cNvSpPr/>
            <p:nvPr/>
          </p:nvSpPr>
          <p:spPr>
            <a:xfrm>
              <a:off x="58594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5"/>
            <p:cNvSpPr/>
            <p:nvPr/>
          </p:nvSpPr>
          <p:spPr>
            <a:xfrm>
              <a:off x="5926700" y="3109175"/>
              <a:ext cx="15925" cy="16375"/>
            </a:xfrm>
            <a:custGeom>
              <a:avLst/>
              <a:gdLst/>
              <a:ahLst/>
              <a:cxnLst/>
              <a:rect l="l" t="t" r="r" b="b"/>
              <a:pathLst>
                <a:path w="637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Picture 1" descr="A logo with people and a symbol&#10;&#10;Description automatically generated with medium confidence">
            <a:extLst>
              <a:ext uri="{FF2B5EF4-FFF2-40B4-BE49-F238E27FC236}">
                <a16:creationId xmlns:a16="http://schemas.microsoft.com/office/drawing/2014/main" id="{A89EF86E-69D1-C5FA-435C-2B24D346FF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240" y="4252814"/>
            <a:ext cx="893352" cy="893352"/>
          </a:xfrm>
          <a:prstGeom prst="rect">
            <a:avLst/>
          </a:prstGeom>
        </p:spPr>
      </p:pic>
      <p:pic>
        <p:nvPicPr>
          <p:cNvPr id="3" name="Picture 2" descr="A logo for a company&#10;&#10;Description automatically generated">
            <a:extLst>
              <a:ext uri="{FF2B5EF4-FFF2-40B4-BE49-F238E27FC236}">
                <a16:creationId xmlns:a16="http://schemas.microsoft.com/office/drawing/2014/main" id="{CE61B8C8-8504-D4AD-C104-7F3D906FC19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845" y="4286250"/>
            <a:ext cx="773890" cy="85248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C5A97D8-3AC5-E702-0610-8A3EA4138E0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598378" y="-52779"/>
            <a:ext cx="633412" cy="54768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1pPr>
            <a:lvl2pPr marL="742950" indent="-28575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2pPr>
            <a:lvl3pPr marL="11430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3pPr>
            <a:lvl4pPr marL="16002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4pPr>
            <a:lvl5pPr marL="20574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fld id="{B451C16D-82B5-4ACC-915B-E8553CEBD279}" type="slidenum">
              <a:rPr lang="en-GB" altLang="en-US" sz="2954" smtClean="0">
                <a:solidFill>
                  <a:srgbClr val="003466"/>
                </a:solidFill>
                <a:latin typeface="Calibri" panose="020F0502020204030204" pitchFamily="34" charset="0"/>
              </a:rPr>
              <a:pPr algn="ctr" eaLnBrk="1" hangingPunct="1">
                <a:defRPr/>
              </a:pPr>
              <a:t>‹#›</a:t>
            </a:fld>
            <a:endParaRPr lang="en-GB" altLang="en-US" sz="2677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 i="0" baseline="0"/>
            </a:lvl1pPr>
            <a:lvl2pPr marL="514363" indent="-197832">
              <a:buFont typeface="Arial" pitchFamily="34" charset="0"/>
              <a:buChar char="•"/>
              <a:defRPr b="1" i="0" baseline="0"/>
            </a:lvl2pPr>
            <a:lvl3pPr>
              <a:defRPr b="1" i="0" baseline="0"/>
            </a:lvl3pPr>
            <a:lvl4pPr>
              <a:defRPr b="1" i="0" baseline="0"/>
            </a:lvl4pPr>
            <a:lvl5pPr>
              <a:defRPr b="1" i="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Google Shape;195;p5">
            <a:extLst>
              <a:ext uri="{FF2B5EF4-FFF2-40B4-BE49-F238E27FC236}">
                <a16:creationId xmlns:a16="http://schemas.microsoft.com/office/drawing/2014/main" id="{3D6289A2-457A-8822-3070-A275F165EBA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9" name="Google Shape;196;p5">
            <a:extLst>
              <a:ext uri="{FF2B5EF4-FFF2-40B4-BE49-F238E27FC236}">
                <a16:creationId xmlns:a16="http://schemas.microsoft.com/office/drawing/2014/main" id="{C5A0E546-07AB-A644-098B-BF4B6249E1E1}"/>
              </a:ext>
            </a:extLst>
          </p:cNvPr>
          <p:cNvSpPr/>
          <p:nvPr userDrawn="1"/>
        </p:nvSpPr>
        <p:spPr>
          <a:xfrm>
            <a:off x="0" y="4826400"/>
            <a:ext cx="9144000" cy="31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0" name="Google Shape;197;p5">
            <a:extLst>
              <a:ext uri="{FF2B5EF4-FFF2-40B4-BE49-F238E27FC236}">
                <a16:creationId xmlns:a16="http://schemas.microsoft.com/office/drawing/2014/main" id="{1CB668C1-BD6C-4C35-C277-06077A6DFEA7}"/>
              </a:ext>
            </a:extLst>
          </p:cNvPr>
          <p:cNvGrpSpPr/>
          <p:nvPr userDrawn="1"/>
        </p:nvGrpSpPr>
        <p:grpSpPr>
          <a:xfrm>
            <a:off x="8682233" y="-11"/>
            <a:ext cx="461937" cy="461937"/>
            <a:chOff x="5807050" y="884950"/>
            <a:chExt cx="343550" cy="343550"/>
          </a:xfrm>
        </p:grpSpPr>
        <p:sp>
          <p:nvSpPr>
            <p:cNvPr id="11" name="Google Shape;198;p5">
              <a:extLst>
                <a:ext uri="{FF2B5EF4-FFF2-40B4-BE49-F238E27FC236}">
                  <a16:creationId xmlns:a16="http://schemas.microsoft.com/office/drawing/2014/main" id="{1FE268ED-E2F3-2C3E-4247-07C300B28AE4}"/>
                </a:ext>
              </a:extLst>
            </p:cNvPr>
            <p:cNvSpPr/>
            <p:nvPr/>
          </p:nvSpPr>
          <p:spPr>
            <a:xfrm>
              <a:off x="5807050" y="884950"/>
              <a:ext cx="29925" cy="29950"/>
            </a:xfrm>
            <a:custGeom>
              <a:avLst/>
              <a:gdLst/>
              <a:ahLst/>
              <a:cxnLst/>
              <a:rect l="l" t="t" r="r" b="b"/>
              <a:pathLst>
                <a:path w="1197" h="1198" fill="none" extrusionOk="0">
                  <a:moveTo>
                    <a:pt x="1" y="1197"/>
                  </a:moveTo>
                  <a:lnTo>
                    <a:pt x="1197" y="1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99;p5">
              <a:extLst>
                <a:ext uri="{FF2B5EF4-FFF2-40B4-BE49-F238E27FC236}">
                  <a16:creationId xmlns:a16="http://schemas.microsoft.com/office/drawing/2014/main" id="{0649B3D5-2179-E501-B66E-7F5CF62D558D}"/>
                </a:ext>
              </a:extLst>
            </p:cNvPr>
            <p:cNvSpPr/>
            <p:nvPr/>
          </p:nvSpPr>
          <p:spPr>
            <a:xfrm>
              <a:off x="5807050" y="884950"/>
              <a:ext cx="108925" cy="108925"/>
            </a:xfrm>
            <a:custGeom>
              <a:avLst/>
              <a:gdLst/>
              <a:ahLst/>
              <a:cxnLst/>
              <a:rect l="l" t="t" r="r" b="b"/>
              <a:pathLst>
                <a:path w="4357" h="4357" fill="none" extrusionOk="0">
                  <a:moveTo>
                    <a:pt x="4356" y="1"/>
                  </a:moveTo>
                  <a:lnTo>
                    <a:pt x="1" y="4356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200;p5">
              <a:extLst>
                <a:ext uri="{FF2B5EF4-FFF2-40B4-BE49-F238E27FC236}">
                  <a16:creationId xmlns:a16="http://schemas.microsoft.com/office/drawing/2014/main" id="{BC8999B3-7E04-3592-5C32-F8435EB5204C}"/>
                </a:ext>
              </a:extLst>
            </p:cNvPr>
            <p:cNvSpPr/>
            <p:nvPr/>
          </p:nvSpPr>
          <p:spPr>
            <a:xfrm>
              <a:off x="5807050" y="884950"/>
              <a:ext cx="187900" cy="187900"/>
            </a:xfrm>
            <a:custGeom>
              <a:avLst/>
              <a:gdLst/>
              <a:ahLst/>
              <a:cxnLst/>
              <a:rect l="l" t="t" r="r" b="b"/>
              <a:pathLst>
                <a:path w="7516" h="7516" fill="none" extrusionOk="0">
                  <a:moveTo>
                    <a:pt x="7516" y="1"/>
                  </a:moveTo>
                  <a:lnTo>
                    <a:pt x="1" y="7516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201;p5">
              <a:extLst>
                <a:ext uri="{FF2B5EF4-FFF2-40B4-BE49-F238E27FC236}">
                  <a16:creationId xmlns:a16="http://schemas.microsoft.com/office/drawing/2014/main" id="{EF286008-C0A0-B979-263F-409D69BF3DA8}"/>
                </a:ext>
              </a:extLst>
            </p:cNvPr>
            <p:cNvSpPr/>
            <p:nvPr/>
          </p:nvSpPr>
          <p:spPr>
            <a:xfrm>
              <a:off x="5807050" y="884950"/>
              <a:ext cx="266900" cy="266900"/>
            </a:xfrm>
            <a:custGeom>
              <a:avLst/>
              <a:gdLst/>
              <a:ahLst/>
              <a:cxnLst/>
              <a:rect l="l" t="t" r="r" b="b"/>
              <a:pathLst>
                <a:path w="10676" h="10676" fill="none" extrusionOk="0">
                  <a:moveTo>
                    <a:pt x="10675" y="1"/>
                  </a:moveTo>
                  <a:lnTo>
                    <a:pt x="1" y="10675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202;p5">
              <a:extLst>
                <a:ext uri="{FF2B5EF4-FFF2-40B4-BE49-F238E27FC236}">
                  <a16:creationId xmlns:a16="http://schemas.microsoft.com/office/drawing/2014/main" id="{7EC52001-6EDD-9FF5-1FD3-17DD030E14BC}"/>
                </a:ext>
              </a:extLst>
            </p:cNvPr>
            <p:cNvSpPr/>
            <p:nvPr/>
          </p:nvSpPr>
          <p:spPr>
            <a:xfrm>
              <a:off x="5809850" y="887750"/>
              <a:ext cx="340750" cy="340750"/>
            </a:xfrm>
            <a:custGeom>
              <a:avLst/>
              <a:gdLst/>
              <a:ahLst/>
              <a:cxnLst/>
              <a:rect l="l" t="t" r="r" b="b"/>
              <a:pathLst>
                <a:path w="13630" h="13630" fill="none" extrusionOk="0">
                  <a:moveTo>
                    <a:pt x="13629" y="1"/>
                  </a:moveTo>
                  <a:lnTo>
                    <a:pt x="1" y="13629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203;p5">
              <a:extLst>
                <a:ext uri="{FF2B5EF4-FFF2-40B4-BE49-F238E27FC236}">
                  <a16:creationId xmlns:a16="http://schemas.microsoft.com/office/drawing/2014/main" id="{F84E5B39-F573-CA1C-3C7D-71086B14EE29}"/>
                </a:ext>
              </a:extLst>
            </p:cNvPr>
            <p:cNvSpPr/>
            <p:nvPr/>
          </p:nvSpPr>
          <p:spPr>
            <a:xfrm>
              <a:off x="5888850" y="966750"/>
              <a:ext cx="261750" cy="261750"/>
            </a:xfrm>
            <a:custGeom>
              <a:avLst/>
              <a:gdLst/>
              <a:ahLst/>
              <a:cxnLst/>
              <a:rect l="l" t="t" r="r" b="b"/>
              <a:pathLst>
                <a:path w="10470" h="10470" fill="none" extrusionOk="0">
                  <a:moveTo>
                    <a:pt x="10469" y="0"/>
                  </a:moveTo>
                  <a:lnTo>
                    <a:pt x="0" y="10469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04;p5">
              <a:extLst>
                <a:ext uri="{FF2B5EF4-FFF2-40B4-BE49-F238E27FC236}">
                  <a16:creationId xmlns:a16="http://schemas.microsoft.com/office/drawing/2014/main" id="{E7BD1A5E-A6BD-6EBA-8ADD-E44C7F0065B3}"/>
                </a:ext>
              </a:extLst>
            </p:cNvPr>
            <p:cNvSpPr/>
            <p:nvPr/>
          </p:nvSpPr>
          <p:spPr>
            <a:xfrm>
              <a:off x="5967825" y="1045725"/>
              <a:ext cx="182775" cy="182775"/>
            </a:xfrm>
            <a:custGeom>
              <a:avLst/>
              <a:gdLst/>
              <a:ahLst/>
              <a:cxnLst/>
              <a:rect l="l" t="t" r="r" b="b"/>
              <a:pathLst>
                <a:path w="7311" h="7311" fill="none" extrusionOk="0">
                  <a:moveTo>
                    <a:pt x="7310" y="1"/>
                  </a:moveTo>
                  <a:lnTo>
                    <a:pt x="1" y="731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05;p5">
              <a:extLst>
                <a:ext uri="{FF2B5EF4-FFF2-40B4-BE49-F238E27FC236}">
                  <a16:creationId xmlns:a16="http://schemas.microsoft.com/office/drawing/2014/main" id="{00C670CC-9380-65EF-2893-2117CB7E6855}"/>
                </a:ext>
              </a:extLst>
            </p:cNvPr>
            <p:cNvSpPr/>
            <p:nvPr/>
          </p:nvSpPr>
          <p:spPr>
            <a:xfrm>
              <a:off x="6046800" y="1124725"/>
              <a:ext cx="103800" cy="103775"/>
            </a:xfrm>
            <a:custGeom>
              <a:avLst/>
              <a:gdLst/>
              <a:ahLst/>
              <a:cxnLst/>
              <a:rect l="l" t="t" r="r" b="b"/>
              <a:pathLst>
                <a:path w="4152" h="4151" fill="none" extrusionOk="0">
                  <a:moveTo>
                    <a:pt x="4151" y="0"/>
                  </a:moveTo>
                  <a:lnTo>
                    <a:pt x="1" y="415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06;p5">
              <a:extLst>
                <a:ext uri="{FF2B5EF4-FFF2-40B4-BE49-F238E27FC236}">
                  <a16:creationId xmlns:a16="http://schemas.microsoft.com/office/drawing/2014/main" id="{96637CC6-1918-EF11-9A44-041F285C4ED4}"/>
                </a:ext>
              </a:extLst>
            </p:cNvPr>
            <p:cNvSpPr/>
            <p:nvPr/>
          </p:nvSpPr>
          <p:spPr>
            <a:xfrm>
              <a:off x="6126275" y="1204175"/>
              <a:ext cx="24325" cy="24325"/>
            </a:xfrm>
            <a:custGeom>
              <a:avLst/>
              <a:gdLst/>
              <a:ahLst/>
              <a:cxnLst/>
              <a:rect l="l" t="t" r="r" b="b"/>
              <a:pathLst>
                <a:path w="973" h="973" fill="none" extrusionOk="0">
                  <a:moveTo>
                    <a:pt x="972" y="0"/>
                  </a:moveTo>
                  <a:lnTo>
                    <a:pt x="0" y="97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" name="Google Shape;207;p5">
            <a:extLst>
              <a:ext uri="{FF2B5EF4-FFF2-40B4-BE49-F238E27FC236}">
                <a16:creationId xmlns:a16="http://schemas.microsoft.com/office/drawing/2014/main" id="{4066AA5B-2454-3A02-D890-18CC447B8720}"/>
              </a:ext>
            </a:extLst>
          </p:cNvPr>
          <p:cNvGrpSpPr/>
          <p:nvPr userDrawn="1"/>
        </p:nvGrpSpPr>
        <p:grpSpPr>
          <a:xfrm>
            <a:off x="8" y="-11"/>
            <a:ext cx="461937" cy="461937"/>
            <a:chOff x="5807050" y="884950"/>
            <a:chExt cx="343550" cy="343550"/>
          </a:xfrm>
        </p:grpSpPr>
        <p:sp>
          <p:nvSpPr>
            <p:cNvPr id="21" name="Google Shape;208;p5">
              <a:extLst>
                <a:ext uri="{FF2B5EF4-FFF2-40B4-BE49-F238E27FC236}">
                  <a16:creationId xmlns:a16="http://schemas.microsoft.com/office/drawing/2014/main" id="{A1355916-632F-4F60-791A-137303CA6FF7}"/>
                </a:ext>
              </a:extLst>
            </p:cNvPr>
            <p:cNvSpPr/>
            <p:nvPr/>
          </p:nvSpPr>
          <p:spPr>
            <a:xfrm>
              <a:off x="5807050" y="884950"/>
              <a:ext cx="29925" cy="29950"/>
            </a:xfrm>
            <a:custGeom>
              <a:avLst/>
              <a:gdLst/>
              <a:ahLst/>
              <a:cxnLst/>
              <a:rect l="l" t="t" r="r" b="b"/>
              <a:pathLst>
                <a:path w="1197" h="1198" fill="none" extrusionOk="0">
                  <a:moveTo>
                    <a:pt x="1" y="1197"/>
                  </a:moveTo>
                  <a:lnTo>
                    <a:pt x="1197" y="1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09;p5">
              <a:extLst>
                <a:ext uri="{FF2B5EF4-FFF2-40B4-BE49-F238E27FC236}">
                  <a16:creationId xmlns:a16="http://schemas.microsoft.com/office/drawing/2014/main" id="{64CDCE40-2DF9-0762-EFBC-93C6909B487D}"/>
                </a:ext>
              </a:extLst>
            </p:cNvPr>
            <p:cNvSpPr/>
            <p:nvPr/>
          </p:nvSpPr>
          <p:spPr>
            <a:xfrm>
              <a:off x="5807050" y="884950"/>
              <a:ext cx="108925" cy="108925"/>
            </a:xfrm>
            <a:custGeom>
              <a:avLst/>
              <a:gdLst/>
              <a:ahLst/>
              <a:cxnLst/>
              <a:rect l="l" t="t" r="r" b="b"/>
              <a:pathLst>
                <a:path w="4357" h="4357" fill="none" extrusionOk="0">
                  <a:moveTo>
                    <a:pt x="4356" y="1"/>
                  </a:moveTo>
                  <a:lnTo>
                    <a:pt x="1" y="4356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10;p5">
              <a:extLst>
                <a:ext uri="{FF2B5EF4-FFF2-40B4-BE49-F238E27FC236}">
                  <a16:creationId xmlns:a16="http://schemas.microsoft.com/office/drawing/2014/main" id="{B5AEC0D5-6033-082A-A430-40A4A1ABCAD6}"/>
                </a:ext>
              </a:extLst>
            </p:cNvPr>
            <p:cNvSpPr/>
            <p:nvPr/>
          </p:nvSpPr>
          <p:spPr>
            <a:xfrm>
              <a:off x="5807050" y="884950"/>
              <a:ext cx="187900" cy="187900"/>
            </a:xfrm>
            <a:custGeom>
              <a:avLst/>
              <a:gdLst/>
              <a:ahLst/>
              <a:cxnLst/>
              <a:rect l="l" t="t" r="r" b="b"/>
              <a:pathLst>
                <a:path w="7516" h="7516" fill="none" extrusionOk="0">
                  <a:moveTo>
                    <a:pt x="7516" y="1"/>
                  </a:moveTo>
                  <a:lnTo>
                    <a:pt x="1" y="7516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11;p5">
              <a:extLst>
                <a:ext uri="{FF2B5EF4-FFF2-40B4-BE49-F238E27FC236}">
                  <a16:creationId xmlns:a16="http://schemas.microsoft.com/office/drawing/2014/main" id="{69BB5EE8-21DE-6103-4F39-1132DA83D7A2}"/>
                </a:ext>
              </a:extLst>
            </p:cNvPr>
            <p:cNvSpPr/>
            <p:nvPr/>
          </p:nvSpPr>
          <p:spPr>
            <a:xfrm>
              <a:off x="5807050" y="884950"/>
              <a:ext cx="266900" cy="266900"/>
            </a:xfrm>
            <a:custGeom>
              <a:avLst/>
              <a:gdLst/>
              <a:ahLst/>
              <a:cxnLst/>
              <a:rect l="l" t="t" r="r" b="b"/>
              <a:pathLst>
                <a:path w="10676" h="10676" fill="none" extrusionOk="0">
                  <a:moveTo>
                    <a:pt x="10675" y="1"/>
                  </a:moveTo>
                  <a:lnTo>
                    <a:pt x="1" y="10675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12;p5">
              <a:extLst>
                <a:ext uri="{FF2B5EF4-FFF2-40B4-BE49-F238E27FC236}">
                  <a16:creationId xmlns:a16="http://schemas.microsoft.com/office/drawing/2014/main" id="{75C1463A-890C-9736-87AB-C58473B8109E}"/>
                </a:ext>
              </a:extLst>
            </p:cNvPr>
            <p:cNvSpPr/>
            <p:nvPr/>
          </p:nvSpPr>
          <p:spPr>
            <a:xfrm>
              <a:off x="5809850" y="887750"/>
              <a:ext cx="340750" cy="340750"/>
            </a:xfrm>
            <a:custGeom>
              <a:avLst/>
              <a:gdLst/>
              <a:ahLst/>
              <a:cxnLst/>
              <a:rect l="l" t="t" r="r" b="b"/>
              <a:pathLst>
                <a:path w="13630" h="13630" fill="none" extrusionOk="0">
                  <a:moveTo>
                    <a:pt x="13629" y="1"/>
                  </a:moveTo>
                  <a:lnTo>
                    <a:pt x="1" y="13629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13;p5">
              <a:extLst>
                <a:ext uri="{FF2B5EF4-FFF2-40B4-BE49-F238E27FC236}">
                  <a16:creationId xmlns:a16="http://schemas.microsoft.com/office/drawing/2014/main" id="{B1A12466-9AD8-AE59-86B6-2CE9B2F321ED}"/>
                </a:ext>
              </a:extLst>
            </p:cNvPr>
            <p:cNvSpPr/>
            <p:nvPr/>
          </p:nvSpPr>
          <p:spPr>
            <a:xfrm>
              <a:off x="5888850" y="966750"/>
              <a:ext cx="261750" cy="261750"/>
            </a:xfrm>
            <a:custGeom>
              <a:avLst/>
              <a:gdLst/>
              <a:ahLst/>
              <a:cxnLst/>
              <a:rect l="l" t="t" r="r" b="b"/>
              <a:pathLst>
                <a:path w="10470" h="10470" fill="none" extrusionOk="0">
                  <a:moveTo>
                    <a:pt x="10469" y="0"/>
                  </a:moveTo>
                  <a:lnTo>
                    <a:pt x="0" y="10469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14;p5">
              <a:extLst>
                <a:ext uri="{FF2B5EF4-FFF2-40B4-BE49-F238E27FC236}">
                  <a16:creationId xmlns:a16="http://schemas.microsoft.com/office/drawing/2014/main" id="{E00F0980-10F2-D445-FB6F-EF832551FDE9}"/>
                </a:ext>
              </a:extLst>
            </p:cNvPr>
            <p:cNvSpPr/>
            <p:nvPr/>
          </p:nvSpPr>
          <p:spPr>
            <a:xfrm>
              <a:off x="5967825" y="1045725"/>
              <a:ext cx="182775" cy="182775"/>
            </a:xfrm>
            <a:custGeom>
              <a:avLst/>
              <a:gdLst/>
              <a:ahLst/>
              <a:cxnLst/>
              <a:rect l="l" t="t" r="r" b="b"/>
              <a:pathLst>
                <a:path w="7311" h="7311" fill="none" extrusionOk="0">
                  <a:moveTo>
                    <a:pt x="7310" y="1"/>
                  </a:moveTo>
                  <a:lnTo>
                    <a:pt x="1" y="731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15;p5">
              <a:extLst>
                <a:ext uri="{FF2B5EF4-FFF2-40B4-BE49-F238E27FC236}">
                  <a16:creationId xmlns:a16="http://schemas.microsoft.com/office/drawing/2014/main" id="{B418EC74-96B4-ACB1-C967-7F238A0F734A}"/>
                </a:ext>
              </a:extLst>
            </p:cNvPr>
            <p:cNvSpPr/>
            <p:nvPr/>
          </p:nvSpPr>
          <p:spPr>
            <a:xfrm>
              <a:off x="6046800" y="1124725"/>
              <a:ext cx="103800" cy="103775"/>
            </a:xfrm>
            <a:custGeom>
              <a:avLst/>
              <a:gdLst/>
              <a:ahLst/>
              <a:cxnLst/>
              <a:rect l="l" t="t" r="r" b="b"/>
              <a:pathLst>
                <a:path w="4152" h="4151" fill="none" extrusionOk="0">
                  <a:moveTo>
                    <a:pt x="4151" y="0"/>
                  </a:moveTo>
                  <a:lnTo>
                    <a:pt x="1" y="415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16;p5">
              <a:extLst>
                <a:ext uri="{FF2B5EF4-FFF2-40B4-BE49-F238E27FC236}">
                  <a16:creationId xmlns:a16="http://schemas.microsoft.com/office/drawing/2014/main" id="{F4F4211F-DD3B-8F51-EDE7-98B2C1AD3C0C}"/>
                </a:ext>
              </a:extLst>
            </p:cNvPr>
            <p:cNvSpPr/>
            <p:nvPr/>
          </p:nvSpPr>
          <p:spPr>
            <a:xfrm>
              <a:off x="6126275" y="1204175"/>
              <a:ext cx="24325" cy="24325"/>
            </a:xfrm>
            <a:custGeom>
              <a:avLst/>
              <a:gdLst/>
              <a:ahLst/>
              <a:cxnLst/>
              <a:rect l="l" t="t" r="r" b="b"/>
              <a:pathLst>
                <a:path w="973" h="973" fill="none" extrusionOk="0">
                  <a:moveTo>
                    <a:pt x="972" y="0"/>
                  </a:moveTo>
                  <a:lnTo>
                    <a:pt x="0" y="97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" name="Google Shape;217;p5">
            <a:extLst>
              <a:ext uri="{FF2B5EF4-FFF2-40B4-BE49-F238E27FC236}">
                <a16:creationId xmlns:a16="http://schemas.microsoft.com/office/drawing/2014/main" id="{91F87312-6857-2255-8DCD-7E83C60CF870}"/>
              </a:ext>
            </a:extLst>
          </p:cNvPr>
          <p:cNvGrpSpPr/>
          <p:nvPr userDrawn="1"/>
        </p:nvGrpSpPr>
        <p:grpSpPr>
          <a:xfrm rot="-5400000">
            <a:off x="-303096" y="4055884"/>
            <a:ext cx="1072603" cy="466362"/>
            <a:chOff x="3468800" y="239525"/>
            <a:chExt cx="843175" cy="365975"/>
          </a:xfrm>
        </p:grpSpPr>
        <p:sp>
          <p:nvSpPr>
            <p:cNvPr id="31" name="Google Shape;218;p5">
              <a:extLst>
                <a:ext uri="{FF2B5EF4-FFF2-40B4-BE49-F238E27FC236}">
                  <a16:creationId xmlns:a16="http://schemas.microsoft.com/office/drawing/2014/main" id="{484D6EB9-B288-91CC-07B6-9201C615FBF7}"/>
                </a:ext>
              </a:extLst>
            </p:cNvPr>
            <p:cNvSpPr/>
            <p:nvPr/>
          </p:nvSpPr>
          <p:spPr>
            <a:xfrm>
              <a:off x="3468800" y="576950"/>
              <a:ext cx="28550" cy="28550"/>
            </a:xfrm>
            <a:custGeom>
              <a:avLst/>
              <a:gdLst/>
              <a:ahLst/>
              <a:cxnLst/>
              <a:rect l="l" t="t" r="r" b="b"/>
              <a:pathLst>
                <a:path w="1142" h="1142" fill="none" extrusionOk="0">
                  <a:moveTo>
                    <a:pt x="1141" y="1141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219;p5">
              <a:extLst>
                <a:ext uri="{FF2B5EF4-FFF2-40B4-BE49-F238E27FC236}">
                  <a16:creationId xmlns:a16="http://schemas.microsoft.com/office/drawing/2014/main" id="{BEA2C2ED-FAB4-DB95-5EB1-0837D57FE8DA}"/>
                </a:ext>
              </a:extLst>
            </p:cNvPr>
            <p:cNvSpPr/>
            <p:nvPr/>
          </p:nvSpPr>
          <p:spPr>
            <a:xfrm>
              <a:off x="3468800" y="510125"/>
              <a:ext cx="95850" cy="95375"/>
            </a:xfrm>
            <a:custGeom>
              <a:avLst/>
              <a:gdLst/>
              <a:ahLst/>
              <a:cxnLst/>
              <a:rect l="l" t="t" r="r" b="b"/>
              <a:pathLst>
                <a:path w="3834" h="3815" fill="none" extrusionOk="0">
                  <a:moveTo>
                    <a:pt x="1" y="0"/>
                  </a:moveTo>
                  <a:lnTo>
                    <a:pt x="3833" y="3814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20;p5">
              <a:extLst>
                <a:ext uri="{FF2B5EF4-FFF2-40B4-BE49-F238E27FC236}">
                  <a16:creationId xmlns:a16="http://schemas.microsoft.com/office/drawing/2014/main" id="{1BB63C95-D6EA-CE4B-FA3A-32A52BCFE160}"/>
                </a:ext>
              </a:extLst>
            </p:cNvPr>
            <p:cNvSpPr/>
            <p:nvPr/>
          </p:nvSpPr>
          <p:spPr>
            <a:xfrm>
              <a:off x="3468800" y="442825"/>
              <a:ext cx="162675" cy="162675"/>
            </a:xfrm>
            <a:custGeom>
              <a:avLst/>
              <a:gdLst/>
              <a:ahLst/>
              <a:cxnLst/>
              <a:rect l="l" t="t" r="r" b="b"/>
              <a:pathLst>
                <a:path w="6507" h="6507" fill="none" extrusionOk="0">
                  <a:moveTo>
                    <a:pt x="1" y="0"/>
                  </a:moveTo>
                  <a:lnTo>
                    <a:pt x="6507" y="6506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221;p5">
              <a:extLst>
                <a:ext uri="{FF2B5EF4-FFF2-40B4-BE49-F238E27FC236}">
                  <a16:creationId xmlns:a16="http://schemas.microsoft.com/office/drawing/2014/main" id="{D38CFEAA-F124-C175-202E-65716A0C4C9E}"/>
                </a:ext>
              </a:extLst>
            </p:cNvPr>
            <p:cNvSpPr/>
            <p:nvPr/>
          </p:nvSpPr>
          <p:spPr>
            <a:xfrm>
              <a:off x="3468800" y="375975"/>
              <a:ext cx="229975" cy="229525"/>
            </a:xfrm>
            <a:custGeom>
              <a:avLst/>
              <a:gdLst/>
              <a:ahLst/>
              <a:cxnLst/>
              <a:rect l="l" t="t" r="r" b="b"/>
              <a:pathLst>
                <a:path w="9199" h="9181" fill="none" extrusionOk="0">
                  <a:moveTo>
                    <a:pt x="1" y="1"/>
                  </a:moveTo>
                  <a:lnTo>
                    <a:pt x="9199" y="918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22;p5">
              <a:extLst>
                <a:ext uri="{FF2B5EF4-FFF2-40B4-BE49-F238E27FC236}">
                  <a16:creationId xmlns:a16="http://schemas.microsoft.com/office/drawing/2014/main" id="{E53DC4D7-D5FC-CEF6-AB4F-516588237A7B}"/>
                </a:ext>
              </a:extLst>
            </p:cNvPr>
            <p:cNvSpPr/>
            <p:nvPr/>
          </p:nvSpPr>
          <p:spPr>
            <a:xfrm>
              <a:off x="3468800" y="308675"/>
              <a:ext cx="297275" cy="296825"/>
            </a:xfrm>
            <a:custGeom>
              <a:avLst/>
              <a:gdLst/>
              <a:ahLst/>
              <a:cxnLst/>
              <a:rect l="l" t="t" r="r" b="b"/>
              <a:pathLst>
                <a:path w="11891" h="11873" fill="none" extrusionOk="0">
                  <a:moveTo>
                    <a:pt x="1" y="1"/>
                  </a:moveTo>
                  <a:lnTo>
                    <a:pt x="11891" y="1187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23;p5">
              <a:extLst>
                <a:ext uri="{FF2B5EF4-FFF2-40B4-BE49-F238E27FC236}">
                  <a16:creationId xmlns:a16="http://schemas.microsoft.com/office/drawing/2014/main" id="{097F69D1-8A00-1AC1-E6B4-0B8FA70C70F8}"/>
                </a:ext>
              </a:extLst>
            </p:cNvPr>
            <p:cNvSpPr/>
            <p:nvPr/>
          </p:nvSpPr>
          <p:spPr>
            <a:xfrm>
              <a:off x="3468800" y="241375"/>
              <a:ext cx="364125" cy="364125"/>
            </a:xfrm>
            <a:custGeom>
              <a:avLst/>
              <a:gdLst/>
              <a:ahLst/>
              <a:cxnLst/>
              <a:rect l="l" t="t" r="r" b="b"/>
              <a:pathLst>
                <a:path w="14565" h="14565" fill="none" extrusionOk="0">
                  <a:moveTo>
                    <a:pt x="1" y="1"/>
                  </a:moveTo>
                  <a:lnTo>
                    <a:pt x="14564" y="14564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24;p5">
              <a:extLst>
                <a:ext uri="{FF2B5EF4-FFF2-40B4-BE49-F238E27FC236}">
                  <a16:creationId xmlns:a16="http://schemas.microsoft.com/office/drawing/2014/main" id="{42965A77-228E-8B10-63CB-B8B8ADB62B3D}"/>
                </a:ext>
              </a:extLst>
            </p:cNvPr>
            <p:cNvSpPr/>
            <p:nvPr/>
          </p:nvSpPr>
          <p:spPr>
            <a:xfrm>
              <a:off x="353425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0" y="0"/>
                  </a:moveTo>
                  <a:lnTo>
                    <a:pt x="1463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25;p5">
              <a:extLst>
                <a:ext uri="{FF2B5EF4-FFF2-40B4-BE49-F238E27FC236}">
                  <a16:creationId xmlns:a16="http://schemas.microsoft.com/office/drawing/2014/main" id="{A484F9FE-5D76-6FA0-2DB6-9FE9EB23DC86}"/>
                </a:ext>
              </a:extLst>
            </p:cNvPr>
            <p:cNvSpPr/>
            <p:nvPr/>
          </p:nvSpPr>
          <p:spPr>
            <a:xfrm>
              <a:off x="3601075" y="239525"/>
              <a:ext cx="366450" cy="365975"/>
            </a:xfrm>
            <a:custGeom>
              <a:avLst/>
              <a:gdLst/>
              <a:ahLst/>
              <a:cxnLst/>
              <a:rect l="l" t="t" r="r" b="b"/>
              <a:pathLst>
                <a:path w="14658" h="14639" fill="none" extrusionOk="0">
                  <a:moveTo>
                    <a:pt x="0" y="0"/>
                  </a:moveTo>
                  <a:lnTo>
                    <a:pt x="14657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26;p5">
              <a:extLst>
                <a:ext uri="{FF2B5EF4-FFF2-40B4-BE49-F238E27FC236}">
                  <a16:creationId xmlns:a16="http://schemas.microsoft.com/office/drawing/2014/main" id="{DCE624D6-7414-77BA-AAFB-7D3709D5D9C4}"/>
                </a:ext>
              </a:extLst>
            </p:cNvPr>
            <p:cNvSpPr/>
            <p:nvPr/>
          </p:nvSpPr>
          <p:spPr>
            <a:xfrm>
              <a:off x="3668375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27;p5">
              <a:extLst>
                <a:ext uri="{FF2B5EF4-FFF2-40B4-BE49-F238E27FC236}">
                  <a16:creationId xmlns:a16="http://schemas.microsoft.com/office/drawing/2014/main" id="{A23E60CA-317A-2C47-D4E7-D5083FE854DF}"/>
                </a:ext>
              </a:extLst>
            </p:cNvPr>
            <p:cNvSpPr/>
            <p:nvPr/>
          </p:nvSpPr>
          <p:spPr>
            <a:xfrm>
              <a:off x="3735200" y="239525"/>
              <a:ext cx="366450" cy="365975"/>
            </a:xfrm>
            <a:custGeom>
              <a:avLst/>
              <a:gdLst/>
              <a:ahLst/>
              <a:cxnLst/>
              <a:rect l="l" t="t" r="r" b="b"/>
              <a:pathLst>
                <a:path w="14658" h="14639" fill="none" extrusionOk="0">
                  <a:moveTo>
                    <a:pt x="1" y="0"/>
                  </a:moveTo>
                  <a:lnTo>
                    <a:pt x="1465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228;p5">
              <a:extLst>
                <a:ext uri="{FF2B5EF4-FFF2-40B4-BE49-F238E27FC236}">
                  <a16:creationId xmlns:a16="http://schemas.microsoft.com/office/drawing/2014/main" id="{6D0690AA-38B8-7CD9-E2A9-54701F8320EC}"/>
                </a:ext>
              </a:extLst>
            </p:cNvPr>
            <p:cNvSpPr/>
            <p:nvPr/>
          </p:nvSpPr>
          <p:spPr>
            <a:xfrm>
              <a:off x="380250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9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29;p5">
              <a:extLst>
                <a:ext uri="{FF2B5EF4-FFF2-40B4-BE49-F238E27FC236}">
                  <a16:creationId xmlns:a16="http://schemas.microsoft.com/office/drawing/2014/main" id="{7C60CDC1-9EF2-9699-3F39-68A68F055A20}"/>
                </a:ext>
              </a:extLst>
            </p:cNvPr>
            <p:cNvSpPr/>
            <p:nvPr/>
          </p:nvSpPr>
          <p:spPr>
            <a:xfrm>
              <a:off x="386980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9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230;p5">
              <a:extLst>
                <a:ext uri="{FF2B5EF4-FFF2-40B4-BE49-F238E27FC236}">
                  <a16:creationId xmlns:a16="http://schemas.microsoft.com/office/drawing/2014/main" id="{F0C01DC4-E9FF-A247-C402-11DB00C3DD87}"/>
                </a:ext>
              </a:extLst>
            </p:cNvPr>
            <p:cNvSpPr/>
            <p:nvPr/>
          </p:nvSpPr>
          <p:spPr>
            <a:xfrm>
              <a:off x="3936650" y="239525"/>
              <a:ext cx="366425" cy="365975"/>
            </a:xfrm>
            <a:custGeom>
              <a:avLst/>
              <a:gdLst/>
              <a:ahLst/>
              <a:cxnLst/>
              <a:rect l="l" t="t" r="r" b="b"/>
              <a:pathLst>
                <a:path w="14657" h="14639" fill="none" extrusionOk="0">
                  <a:moveTo>
                    <a:pt x="0" y="0"/>
                  </a:moveTo>
                  <a:lnTo>
                    <a:pt x="14657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231;p5">
              <a:extLst>
                <a:ext uri="{FF2B5EF4-FFF2-40B4-BE49-F238E27FC236}">
                  <a16:creationId xmlns:a16="http://schemas.microsoft.com/office/drawing/2014/main" id="{4BD7F7A3-91F3-4D22-3F7A-8210FA779E28}"/>
                </a:ext>
              </a:extLst>
            </p:cNvPr>
            <p:cNvSpPr/>
            <p:nvPr/>
          </p:nvSpPr>
          <p:spPr>
            <a:xfrm>
              <a:off x="4003950" y="239525"/>
              <a:ext cx="308025" cy="308000"/>
            </a:xfrm>
            <a:custGeom>
              <a:avLst/>
              <a:gdLst/>
              <a:ahLst/>
              <a:cxnLst/>
              <a:rect l="l" t="t" r="r" b="b"/>
              <a:pathLst>
                <a:path w="12321" h="12320" fill="none" extrusionOk="0">
                  <a:moveTo>
                    <a:pt x="0" y="0"/>
                  </a:moveTo>
                  <a:lnTo>
                    <a:pt x="12320" y="1232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32;p5">
              <a:extLst>
                <a:ext uri="{FF2B5EF4-FFF2-40B4-BE49-F238E27FC236}">
                  <a16:creationId xmlns:a16="http://schemas.microsoft.com/office/drawing/2014/main" id="{DC82E437-6031-032A-4004-D9E772C75A4C}"/>
                </a:ext>
              </a:extLst>
            </p:cNvPr>
            <p:cNvSpPr/>
            <p:nvPr/>
          </p:nvSpPr>
          <p:spPr>
            <a:xfrm>
              <a:off x="4070775" y="239525"/>
              <a:ext cx="241200" cy="240700"/>
            </a:xfrm>
            <a:custGeom>
              <a:avLst/>
              <a:gdLst/>
              <a:ahLst/>
              <a:cxnLst/>
              <a:rect l="l" t="t" r="r" b="b"/>
              <a:pathLst>
                <a:path w="9648" h="9628" fill="none" extrusionOk="0">
                  <a:moveTo>
                    <a:pt x="1" y="0"/>
                  </a:moveTo>
                  <a:lnTo>
                    <a:pt x="9647" y="962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33;p5">
              <a:extLst>
                <a:ext uri="{FF2B5EF4-FFF2-40B4-BE49-F238E27FC236}">
                  <a16:creationId xmlns:a16="http://schemas.microsoft.com/office/drawing/2014/main" id="{8643574C-B13C-FD67-D647-8964A04F9D0D}"/>
                </a:ext>
              </a:extLst>
            </p:cNvPr>
            <p:cNvSpPr/>
            <p:nvPr/>
          </p:nvSpPr>
          <p:spPr>
            <a:xfrm>
              <a:off x="4138075" y="239525"/>
              <a:ext cx="173900" cy="173875"/>
            </a:xfrm>
            <a:custGeom>
              <a:avLst/>
              <a:gdLst/>
              <a:ahLst/>
              <a:cxnLst/>
              <a:rect l="l" t="t" r="r" b="b"/>
              <a:pathLst>
                <a:path w="6956" h="6955" fill="none" extrusionOk="0">
                  <a:moveTo>
                    <a:pt x="1" y="0"/>
                  </a:moveTo>
                  <a:lnTo>
                    <a:pt x="6955" y="6955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34;p5">
              <a:extLst>
                <a:ext uri="{FF2B5EF4-FFF2-40B4-BE49-F238E27FC236}">
                  <a16:creationId xmlns:a16="http://schemas.microsoft.com/office/drawing/2014/main" id="{DF5157AA-9A5D-9714-82A6-1C8198DA2E96}"/>
                </a:ext>
              </a:extLst>
            </p:cNvPr>
            <p:cNvSpPr/>
            <p:nvPr/>
          </p:nvSpPr>
          <p:spPr>
            <a:xfrm>
              <a:off x="4205375" y="239525"/>
              <a:ext cx="106600" cy="106575"/>
            </a:xfrm>
            <a:custGeom>
              <a:avLst/>
              <a:gdLst/>
              <a:ahLst/>
              <a:cxnLst/>
              <a:rect l="l" t="t" r="r" b="b"/>
              <a:pathLst>
                <a:path w="4264" h="4263" fill="none" extrusionOk="0">
                  <a:moveTo>
                    <a:pt x="1" y="0"/>
                  </a:moveTo>
                  <a:lnTo>
                    <a:pt x="4263" y="426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35;p5">
              <a:extLst>
                <a:ext uri="{FF2B5EF4-FFF2-40B4-BE49-F238E27FC236}">
                  <a16:creationId xmlns:a16="http://schemas.microsoft.com/office/drawing/2014/main" id="{02D494BE-7A06-6911-0D59-976DCA065268}"/>
                </a:ext>
              </a:extLst>
            </p:cNvPr>
            <p:cNvSpPr/>
            <p:nvPr/>
          </p:nvSpPr>
          <p:spPr>
            <a:xfrm>
              <a:off x="4272225" y="239525"/>
              <a:ext cx="39750" cy="39275"/>
            </a:xfrm>
            <a:custGeom>
              <a:avLst/>
              <a:gdLst/>
              <a:ahLst/>
              <a:cxnLst/>
              <a:rect l="l" t="t" r="r" b="b"/>
              <a:pathLst>
                <a:path w="1590" h="1571" fill="none" extrusionOk="0">
                  <a:moveTo>
                    <a:pt x="0" y="0"/>
                  </a:moveTo>
                  <a:lnTo>
                    <a:pt x="1589" y="157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" name="Google Shape;236;p5">
            <a:extLst>
              <a:ext uri="{FF2B5EF4-FFF2-40B4-BE49-F238E27FC236}">
                <a16:creationId xmlns:a16="http://schemas.microsoft.com/office/drawing/2014/main" id="{67FF6ACF-318C-A582-A8B6-BA412EC783F3}"/>
              </a:ext>
            </a:extLst>
          </p:cNvPr>
          <p:cNvGrpSpPr/>
          <p:nvPr userDrawn="1"/>
        </p:nvGrpSpPr>
        <p:grpSpPr>
          <a:xfrm rot="-5400000">
            <a:off x="-176587" y="1061646"/>
            <a:ext cx="886061" cy="173737"/>
            <a:chOff x="5589725" y="3057300"/>
            <a:chExt cx="352900" cy="68250"/>
          </a:xfrm>
        </p:grpSpPr>
        <p:sp>
          <p:nvSpPr>
            <p:cNvPr id="50" name="Google Shape;237;p5">
              <a:extLst>
                <a:ext uri="{FF2B5EF4-FFF2-40B4-BE49-F238E27FC236}">
                  <a16:creationId xmlns:a16="http://schemas.microsoft.com/office/drawing/2014/main" id="{39A051CC-5646-5A36-1F98-5E90B64FC889}"/>
                </a:ext>
              </a:extLst>
            </p:cNvPr>
            <p:cNvSpPr/>
            <p:nvPr/>
          </p:nvSpPr>
          <p:spPr>
            <a:xfrm>
              <a:off x="55897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38;p5">
              <a:extLst>
                <a:ext uri="{FF2B5EF4-FFF2-40B4-BE49-F238E27FC236}">
                  <a16:creationId xmlns:a16="http://schemas.microsoft.com/office/drawing/2014/main" id="{807D5F12-173E-B7D6-943F-2AF04053454F}"/>
                </a:ext>
              </a:extLst>
            </p:cNvPr>
            <p:cNvSpPr/>
            <p:nvPr/>
          </p:nvSpPr>
          <p:spPr>
            <a:xfrm>
              <a:off x="56570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39;p5">
              <a:extLst>
                <a:ext uri="{FF2B5EF4-FFF2-40B4-BE49-F238E27FC236}">
                  <a16:creationId xmlns:a16="http://schemas.microsoft.com/office/drawing/2014/main" id="{9C95DA1B-A1DF-B4FF-B41E-7F60383C3AD7}"/>
                </a:ext>
              </a:extLst>
            </p:cNvPr>
            <p:cNvSpPr/>
            <p:nvPr/>
          </p:nvSpPr>
          <p:spPr>
            <a:xfrm>
              <a:off x="57248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40;p5">
              <a:extLst>
                <a:ext uri="{FF2B5EF4-FFF2-40B4-BE49-F238E27FC236}">
                  <a16:creationId xmlns:a16="http://schemas.microsoft.com/office/drawing/2014/main" id="{64757DD5-D300-84A0-D7F3-8391DD77D644}"/>
                </a:ext>
              </a:extLst>
            </p:cNvPr>
            <p:cNvSpPr/>
            <p:nvPr/>
          </p:nvSpPr>
          <p:spPr>
            <a:xfrm>
              <a:off x="57921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41;p5">
              <a:extLst>
                <a:ext uri="{FF2B5EF4-FFF2-40B4-BE49-F238E27FC236}">
                  <a16:creationId xmlns:a16="http://schemas.microsoft.com/office/drawing/2014/main" id="{DBEBF8C8-5F50-DFFA-30D3-BE4C9B0AD379}"/>
                </a:ext>
              </a:extLst>
            </p:cNvPr>
            <p:cNvSpPr/>
            <p:nvPr/>
          </p:nvSpPr>
          <p:spPr>
            <a:xfrm>
              <a:off x="58594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242;p5">
              <a:extLst>
                <a:ext uri="{FF2B5EF4-FFF2-40B4-BE49-F238E27FC236}">
                  <a16:creationId xmlns:a16="http://schemas.microsoft.com/office/drawing/2014/main" id="{D7EDD75D-35B9-BB80-CBD4-63DD99AE1D06}"/>
                </a:ext>
              </a:extLst>
            </p:cNvPr>
            <p:cNvSpPr/>
            <p:nvPr/>
          </p:nvSpPr>
          <p:spPr>
            <a:xfrm>
              <a:off x="5926700" y="3057300"/>
              <a:ext cx="15925" cy="15900"/>
            </a:xfrm>
            <a:custGeom>
              <a:avLst/>
              <a:gdLst/>
              <a:ahLst/>
              <a:cxnLst/>
              <a:rect l="l" t="t" r="r" b="b"/>
              <a:pathLst>
                <a:path w="637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243;p5">
              <a:extLst>
                <a:ext uri="{FF2B5EF4-FFF2-40B4-BE49-F238E27FC236}">
                  <a16:creationId xmlns:a16="http://schemas.microsoft.com/office/drawing/2014/main" id="{053CBCE6-B2B3-4C30-B43E-E909CAEE7589}"/>
                </a:ext>
              </a:extLst>
            </p:cNvPr>
            <p:cNvSpPr/>
            <p:nvPr/>
          </p:nvSpPr>
          <p:spPr>
            <a:xfrm>
              <a:off x="55897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244;p5">
              <a:extLst>
                <a:ext uri="{FF2B5EF4-FFF2-40B4-BE49-F238E27FC236}">
                  <a16:creationId xmlns:a16="http://schemas.microsoft.com/office/drawing/2014/main" id="{D415C42B-2D81-3EB1-1FAD-63B0A01EFFCA}"/>
                </a:ext>
              </a:extLst>
            </p:cNvPr>
            <p:cNvSpPr/>
            <p:nvPr/>
          </p:nvSpPr>
          <p:spPr>
            <a:xfrm>
              <a:off x="56570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37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37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245;p5">
              <a:extLst>
                <a:ext uri="{FF2B5EF4-FFF2-40B4-BE49-F238E27FC236}">
                  <a16:creationId xmlns:a16="http://schemas.microsoft.com/office/drawing/2014/main" id="{A0446916-957D-74ED-3BA2-F963A3D9A858}"/>
                </a:ext>
              </a:extLst>
            </p:cNvPr>
            <p:cNvSpPr/>
            <p:nvPr/>
          </p:nvSpPr>
          <p:spPr>
            <a:xfrm>
              <a:off x="57248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246;p5">
              <a:extLst>
                <a:ext uri="{FF2B5EF4-FFF2-40B4-BE49-F238E27FC236}">
                  <a16:creationId xmlns:a16="http://schemas.microsoft.com/office/drawing/2014/main" id="{0F89839B-E862-8E08-EBBF-ED428F52742C}"/>
                </a:ext>
              </a:extLst>
            </p:cNvPr>
            <p:cNvSpPr/>
            <p:nvPr/>
          </p:nvSpPr>
          <p:spPr>
            <a:xfrm>
              <a:off x="57921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247;p5">
              <a:extLst>
                <a:ext uri="{FF2B5EF4-FFF2-40B4-BE49-F238E27FC236}">
                  <a16:creationId xmlns:a16="http://schemas.microsoft.com/office/drawing/2014/main" id="{49E129FC-6D15-7471-003A-92D4E6F663DD}"/>
                </a:ext>
              </a:extLst>
            </p:cNvPr>
            <p:cNvSpPr/>
            <p:nvPr/>
          </p:nvSpPr>
          <p:spPr>
            <a:xfrm>
              <a:off x="58594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248;p5">
              <a:extLst>
                <a:ext uri="{FF2B5EF4-FFF2-40B4-BE49-F238E27FC236}">
                  <a16:creationId xmlns:a16="http://schemas.microsoft.com/office/drawing/2014/main" id="{94EAF79C-AEEE-E57B-A513-C060AAE3FD97}"/>
                </a:ext>
              </a:extLst>
            </p:cNvPr>
            <p:cNvSpPr/>
            <p:nvPr/>
          </p:nvSpPr>
          <p:spPr>
            <a:xfrm>
              <a:off x="5926700" y="3109175"/>
              <a:ext cx="15925" cy="16375"/>
            </a:xfrm>
            <a:custGeom>
              <a:avLst/>
              <a:gdLst/>
              <a:ahLst/>
              <a:cxnLst/>
              <a:rect l="l" t="t" r="r" b="b"/>
              <a:pathLst>
                <a:path w="637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" name="Google Shape;249;p5">
            <a:extLst>
              <a:ext uri="{FF2B5EF4-FFF2-40B4-BE49-F238E27FC236}">
                <a16:creationId xmlns:a16="http://schemas.microsoft.com/office/drawing/2014/main" id="{BA23DF75-B3AC-3A8E-9CDF-0FD65639C017}"/>
              </a:ext>
            </a:extLst>
          </p:cNvPr>
          <p:cNvGrpSpPr/>
          <p:nvPr userDrawn="1"/>
        </p:nvGrpSpPr>
        <p:grpSpPr>
          <a:xfrm rot="-5400000">
            <a:off x="8325619" y="4151733"/>
            <a:ext cx="921351" cy="178180"/>
            <a:chOff x="5589725" y="3057300"/>
            <a:chExt cx="352900" cy="68250"/>
          </a:xfrm>
        </p:grpSpPr>
        <p:sp>
          <p:nvSpPr>
            <p:cNvPr id="63" name="Google Shape;250;p5">
              <a:extLst>
                <a:ext uri="{FF2B5EF4-FFF2-40B4-BE49-F238E27FC236}">
                  <a16:creationId xmlns:a16="http://schemas.microsoft.com/office/drawing/2014/main" id="{661C3CC1-2C31-C33A-A761-2DB347692D89}"/>
                </a:ext>
              </a:extLst>
            </p:cNvPr>
            <p:cNvSpPr/>
            <p:nvPr/>
          </p:nvSpPr>
          <p:spPr>
            <a:xfrm>
              <a:off x="55897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251;p5">
              <a:extLst>
                <a:ext uri="{FF2B5EF4-FFF2-40B4-BE49-F238E27FC236}">
                  <a16:creationId xmlns:a16="http://schemas.microsoft.com/office/drawing/2014/main" id="{FD5E2F42-C87C-FFD3-FD16-D5FF5DEAEE50}"/>
                </a:ext>
              </a:extLst>
            </p:cNvPr>
            <p:cNvSpPr/>
            <p:nvPr/>
          </p:nvSpPr>
          <p:spPr>
            <a:xfrm>
              <a:off x="56570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252;p5">
              <a:extLst>
                <a:ext uri="{FF2B5EF4-FFF2-40B4-BE49-F238E27FC236}">
                  <a16:creationId xmlns:a16="http://schemas.microsoft.com/office/drawing/2014/main" id="{B4518C0F-4124-B5BF-51AF-61FD7B3527F2}"/>
                </a:ext>
              </a:extLst>
            </p:cNvPr>
            <p:cNvSpPr/>
            <p:nvPr/>
          </p:nvSpPr>
          <p:spPr>
            <a:xfrm>
              <a:off x="57248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253;p5">
              <a:extLst>
                <a:ext uri="{FF2B5EF4-FFF2-40B4-BE49-F238E27FC236}">
                  <a16:creationId xmlns:a16="http://schemas.microsoft.com/office/drawing/2014/main" id="{F548540D-53D0-4846-239C-92D799148B9B}"/>
                </a:ext>
              </a:extLst>
            </p:cNvPr>
            <p:cNvSpPr/>
            <p:nvPr/>
          </p:nvSpPr>
          <p:spPr>
            <a:xfrm>
              <a:off x="57921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254;p5">
              <a:extLst>
                <a:ext uri="{FF2B5EF4-FFF2-40B4-BE49-F238E27FC236}">
                  <a16:creationId xmlns:a16="http://schemas.microsoft.com/office/drawing/2014/main" id="{B5CB5B5B-8547-F083-783B-90BF99AF2783}"/>
                </a:ext>
              </a:extLst>
            </p:cNvPr>
            <p:cNvSpPr/>
            <p:nvPr/>
          </p:nvSpPr>
          <p:spPr>
            <a:xfrm>
              <a:off x="58594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255;p5">
              <a:extLst>
                <a:ext uri="{FF2B5EF4-FFF2-40B4-BE49-F238E27FC236}">
                  <a16:creationId xmlns:a16="http://schemas.microsoft.com/office/drawing/2014/main" id="{BCBC263B-6424-3743-9953-23E015D18212}"/>
                </a:ext>
              </a:extLst>
            </p:cNvPr>
            <p:cNvSpPr/>
            <p:nvPr/>
          </p:nvSpPr>
          <p:spPr>
            <a:xfrm>
              <a:off x="5926700" y="3057300"/>
              <a:ext cx="15925" cy="15900"/>
            </a:xfrm>
            <a:custGeom>
              <a:avLst/>
              <a:gdLst/>
              <a:ahLst/>
              <a:cxnLst/>
              <a:rect l="l" t="t" r="r" b="b"/>
              <a:pathLst>
                <a:path w="637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256;p5">
              <a:extLst>
                <a:ext uri="{FF2B5EF4-FFF2-40B4-BE49-F238E27FC236}">
                  <a16:creationId xmlns:a16="http://schemas.microsoft.com/office/drawing/2014/main" id="{76FD8475-AEBD-7518-BD7A-3464224F3439}"/>
                </a:ext>
              </a:extLst>
            </p:cNvPr>
            <p:cNvSpPr/>
            <p:nvPr/>
          </p:nvSpPr>
          <p:spPr>
            <a:xfrm>
              <a:off x="55897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257;p5">
              <a:extLst>
                <a:ext uri="{FF2B5EF4-FFF2-40B4-BE49-F238E27FC236}">
                  <a16:creationId xmlns:a16="http://schemas.microsoft.com/office/drawing/2014/main" id="{5459D0F2-3D11-7056-89F7-8ED241A158E7}"/>
                </a:ext>
              </a:extLst>
            </p:cNvPr>
            <p:cNvSpPr/>
            <p:nvPr/>
          </p:nvSpPr>
          <p:spPr>
            <a:xfrm>
              <a:off x="56570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37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37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258;p5">
              <a:extLst>
                <a:ext uri="{FF2B5EF4-FFF2-40B4-BE49-F238E27FC236}">
                  <a16:creationId xmlns:a16="http://schemas.microsoft.com/office/drawing/2014/main" id="{939CF748-9FB2-1806-5E2E-4E41DF717BCA}"/>
                </a:ext>
              </a:extLst>
            </p:cNvPr>
            <p:cNvSpPr/>
            <p:nvPr/>
          </p:nvSpPr>
          <p:spPr>
            <a:xfrm>
              <a:off x="57248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259;p5">
              <a:extLst>
                <a:ext uri="{FF2B5EF4-FFF2-40B4-BE49-F238E27FC236}">
                  <a16:creationId xmlns:a16="http://schemas.microsoft.com/office/drawing/2014/main" id="{DC7061AB-BE20-DE90-D6D2-7485C9027075}"/>
                </a:ext>
              </a:extLst>
            </p:cNvPr>
            <p:cNvSpPr/>
            <p:nvPr/>
          </p:nvSpPr>
          <p:spPr>
            <a:xfrm>
              <a:off x="57921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260;p5">
              <a:extLst>
                <a:ext uri="{FF2B5EF4-FFF2-40B4-BE49-F238E27FC236}">
                  <a16:creationId xmlns:a16="http://schemas.microsoft.com/office/drawing/2014/main" id="{F3F73AE8-4F86-EDEC-B166-2B7698D6DBAC}"/>
                </a:ext>
              </a:extLst>
            </p:cNvPr>
            <p:cNvSpPr/>
            <p:nvPr/>
          </p:nvSpPr>
          <p:spPr>
            <a:xfrm>
              <a:off x="58594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261;p5">
              <a:extLst>
                <a:ext uri="{FF2B5EF4-FFF2-40B4-BE49-F238E27FC236}">
                  <a16:creationId xmlns:a16="http://schemas.microsoft.com/office/drawing/2014/main" id="{023D8681-5C49-D432-68E8-B1B2817F7D97}"/>
                </a:ext>
              </a:extLst>
            </p:cNvPr>
            <p:cNvSpPr/>
            <p:nvPr/>
          </p:nvSpPr>
          <p:spPr>
            <a:xfrm>
              <a:off x="5926700" y="3109175"/>
              <a:ext cx="15925" cy="16375"/>
            </a:xfrm>
            <a:custGeom>
              <a:avLst/>
              <a:gdLst/>
              <a:ahLst/>
              <a:cxnLst/>
              <a:rect l="l" t="t" r="r" b="b"/>
              <a:pathLst>
                <a:path w="637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75" name="Picture 74" descr="A logo with people and a symbol&#10;&#10;Description automatically generated with medium confidence">
            <a:extLst>
              <a:ext uri="{FF2B5EF4-FFF2-40B4-BE49-F238E27FC236}">
                <a16:creationId xmlns:a16="http://schemas.microsoft.com/office/drawing/2014/main" id="{1689AB1D-413B-61B2-223D-AC6654572F6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240" y="4252814"/>
            <a:ext cx="893352" cy="893352"/>
          </a:xfrm>
          <a:prstGeom prst="rect">
            <a:avLst/>
          </a:prstGeom>
        </p:spPr>
      </p:pic>
      <p:pic>
        <p:nvPicPr>
          <p:cNvPr id="76" name="Picture 75" descr="A logo for a company&#10;&#10;Description automatically generated">
            <a:extLst>
              <a:ext uri="{FF2B5EF4-FFF2-40B4-BE49-F238E27FC236}">
                <a16:creationId xmlns:a16="http://schemas.microsoft.com/office/drawing/2014/main" id="{33A09A64-4A60-4EC4-A5B4-222E3A2CE7A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845" y="4286250"/>
            <a:ext cx="773890" cy="85248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019A550-14AA-553A-F0B2-1D9E8553D0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598378" y="-52779"/>
            <a:ext cx="633412" cy="54768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1pPr>
            <a:lvl2pPr marL="742950" indent="-28575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2pPr>
            <a:lvl3pPr marL="11430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3pPr>
            <a:lvl4pPr marL="16002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4pPr>
            <a:lvl5pPr marL="20574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fld id="{B451C16D-82B5-4ACC-915B-E8553CEBD279}" type="slidenum">
              <a:rPr lang="en-GB" altLang="en-US" sz="2954" smtClean="0">
                <a:solidFill>
                  <a:srgbClr val="003466"/>
                </a:solidFill>
                <a:latin typeface="Calibri" panose="020F0502020204030204" pitchFamily="34" charset="0"/>
              </a:rPr>
              <a:pPr algn="ctr" eaLnBrk="1" hangingPunct="1">
                <a:defRPr/>
              </a:pPr>
              <a:t>‹#›</a:t>
            </a:fld>
            <a:endParaRPr lang="en-GB" altLang="en-US" sz="2677"/>
          </a:p>
        </p:txBody>
      </p:sp>
    </p:spTree>
    <p:extLst>
      <p:ext uri="{BB962C8B-B14F-4D97-AF65-F5344CB8AC3E}">
        <p14:creationId xmlns:p14="http://schemas.microsoft.com/office/powerpoint/2010/main" val="2870377376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32" name="Google Shape;332;p7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33222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33" name="Google Shape;333;p7"/>
          <p:cNvSpPr/>
          <p:nvPr/>
        </p:nvSpPr>
        <p:spPr>
          <a:xfrm>
            <a:off x="0" y="4826400"/>
            <a:ext cx="9144000" cy="31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334" name="Google Shape;334;p7"/>
          <p:cNvGrpSpPr/>
          <p:nvPr/>
        </p:nvGrpSpPr>
        <p:grpSpPr>
          <a:xfrm>
            <a:off x="-614971" y="4360034"/>
            <a:ext cx="1072603" cy="466362"/>
            <a:chOff x="3468800" y="239525"/>
            <a:chExt cx="843175" cy="365975"/>
          </a:xfrm>
        </p:grpSpPr>
        <p:sp>
          <p:nvSpPr>
            <p:cNvPr id="335" name="Google Shape;335;p7"/>
            <p:cNvSpPr/>
            <p:nvPr/>
          </p:nvSpPr>
          <p:spPr>
            <a:xfrm>
              <a:off x="3468800" y="576950"/>
              <a:ext cx="28550" cy="28550"/>
            </a:xfrm>
            <a:custGeom>
              <a:avLst/>
              <a:gdLst/>
              <a:ahLst/>
              <a:cxnLst/>
              <a:rect l="l" t="t" r="r" b="b"/>
              <a:pathLst>
                <a:path w="1142" h="1142" fill="none" extrusionOk="0">
                  <a:moveTo>
                    <a:pt x="1141" y="1141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7"/>
            <p:cNvSpPr/>
            <p:nvPr/>
          </p:nvSpPr>
          <p:spPr>
            <a:xfrm>
              <a:off x="3468800" y="510125"/>
              <a:ext cx="95850" cy="95375"/>
            </a:xfrm>
            <a:custGeom>
              <a:avLst/>
              <a:gdLst/>
              <a:ahLst/>
              <a:cxnLst/>
              <a:rect l="l" t="t" r="r" b="b"/>
              <a:pathLst>
                <a:path w="3834" h="3815" fill="none" extrusionOk="0">
                  <a:moveTo>
                    <a:pt x="1" y="0"/>
                  </a:moveTo>
                  <a:lnTo>
                    <a:pt x="3833" y="3814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7"/>
            <p:cNvSpPr/>
            <p:nvPr/>
          </p:nvSpPr>
          <p:spPr>
            <a:xfrm>
              <a:off x="3468800" y="442825"/>
              <a:ext cx="162675" cy="162675"/>
            </a:xfrm>
            <a:custGeom>
              <a:avLst/>
              <a:gdLst/>
              <a:ahLst/>
              <a:cxnLst/>
              <a:rect l="l" t="t" r="r" b="b"/>
              <a:pathLst>
                <a:path w="6507" h="6507" fill="none" extrusionOk="0">
                  <a:moveTo>
                    <a:pt x="1" y="0"/>
                  </a:moveTo>
                  <a:lnTo>
                    <a:pt x="6507" y="6506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7"/>
            <p:cNvSpPr/>
            <p:nvPr/>
          </p:nvSpPr>
          <p:spPr>
            <a:xfrm>
              <a:off x="3468800" y="375975"/>
              <a:ext cx="229975" cy="229525"/>
            </a:xfrm>
            <a:custGeom>
              <a:avLst/>
              <a:gdLst/>
              <a:ahLst/>
              <a:cxnLst/>
              <a:rect l="l" t="t" r="r" b="b"/>
              <a:pathLst>
                <a:path w="9199" h="9181" fill="none" extrusionOk="0">
                  <a:moveTo>
                    <a:pt x="1" y="1"/>
                  </a:moveTo>
                  <a:lnTo>
                    <a:pt x="9199" y="918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7"/>
            <p:cNvSpPr/>
            <p:nvPr/>
          </p:nvSpPr>
          <p:spPr>
            <a:xfrm>
              <a:off x="3468800" y="308675"/>
              <a:ext cx="297275" cy="296825"/>
            </a:xfrm>
            <a:custGeom>
              <a:avLst/>
              <a:gdLst/>
              <a:ahLst/>
              <a:cxnLst/>
              <a:rect l="l" t="t" r="r" b="b"/>
              <a:pathLst>
                <a:path w="11891" h="11873" fill="none" extrusionOk="0">
                  <a:moveTo>
                    <a:pt x="1" y="1"/>
                  </a:moveTo>
                  <a:lnTo>
                    <a:pt x="11891" y="1187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7"/>
            <p:cNvSpPr/>
            <p:nvPr/>
          </p:nvSpPr>
          <p:spPr>
            <a:xfrm>
              <a:off x="3468800" y="241375"/>
              <a:ext cx="364125" cy="364125"/>
            </a:xfrm>
            <a:custGeom>
              <a:avLst/>
              <a:gdLst/>
              <a:ahLst/>
              <a:cxnLst/>
              <a:rect l="l" t="t" r="r" b="b"/>
              <a:pathLst>
                <a:path w="14565" h="14565" fill="none" extrusionOk="0">
                  <a:moveTo>
                    <a:pt x="1" y="1"/>
                  </a:moveTo>
                  <a:lnTo>
                    <a:pt x="14564" y="14564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7"/>
            <p:cNvSpPr/>
            <p:nvPr/>
          </p:nvSpPr>
          <p:spPr>
            <a:xfrm>
              <a:off x="353425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0" y="0"/>
                  </a:moveTo>
                  <a:lnTo>
                    <a:pt x="1463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7"/>
            <p:cNvSpPr/>
            <p:nvPr/>
          </p:nvSpPr>
          <p:spPr>
            <a:xfrm>
              <a:off x="3601075" y="239525"/>
              <a:ext cx="366450" cy="365975"/>
            </a:xfrm>
            <a:custGeom>
              <a:avLst/>
              <a:gdLst/>
              <a:ahLst/>
              <a:cxnLst/>
              <a:rect l="l" t="t" r="r" b="b"/>
              <a:pathLst>
                <a:path w="14658" h="14639" fill="none" extrusionOk="0">
                  <a:moveTo>
                    <a:pt x="0" y="0"/>
                  </a:moveTo>
                  <a:lnTo>
                    <a:pt x="14657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7"/>
            <p:cNvSpPr/>
            <p:nvPr/>
          </p:nvSpPr>
          <p:spPr>
            <a:xfrm>
              <a:off x="3668375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7"/>
            <p:cNvSpPr/>
            <p:nvPr/>
          </p:nvSpPr>
          <p:spPr>
            <a:xfrm>
              <a:off x="3735200" y="239525"/>
              <a:ext cx="366450" cy="365975"/>
            </a:xfrm>
            <a:custGeom>
              <a:avLst/>
              <a:gdLst/>
              <a:ahLst/>
              <a:cxnLst/>
              <a:rect l="l" t="t" r="r" b="b"/>
              <a:pathLst>
                <a:path w="14658" h="14639" fill="none" extrusionOk="0">
                  <a:moveTo>
                    <a:pt x="1" y="0"/>
                  </a:moveTo>
                  <a:lnTo>
                    <a:pt x="1465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7"/>
            <p:cNvSpPr/>
            <p:nvPr/>
          </p:nvSpPr>
          <p:spPr>
            <a:xfrm>
              <a:off x="380250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9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7"/>
            <p:cNvSpPr/>
            <p:nvPr/>
          </p:nvSpPr>
          <p:spPr>
            <a:xfrm>
              <a:off x="386980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9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7"/>
            <p:cNvSpPr/>
            <p:nvPr/>
          </p:nvSpPr>
          <p:spPr>
            <a:xfrm>
              <a:off x="3936650" y="239525"/>
              <a:ext cx="366425" cy="365975"/>
            </a:xfrm>
            <a:custGeom>
              <a:avLst/>
              <a:gdLst/>
              <a:ahLst/>
              <a:cxnLst/>
              <a:rect l="l" t="t" r="r" b="b"/>
              <a:pathLst>
                <a:path w="14657" h="14639" fill="none" extrusionOk="0">
                  <a:moveTo>
                    <a:pt x="0" y="0"/>
                  </a:moveTo>
                  <a:lnTo>
                    <a:pt x="14657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7"/>
            <p:cNvSpPr/>
            <p:nvPr/>
          </p:nvSpPr>
          <p:spPr>
            <a:xfrm>
              <a:off x="4003950" y="239525"/>
              <a:ext cx="308025" cy="308000"/>
            </a:xfrm>
            <a:custGeom>
              <a:avLst/>
              <a:gdLst/>
              <a:ahLst/>
              <a:cxnLst/>
              <a:rect l="l" t="t" r="r" b="b"/>
              <a:pathLst>
                <a:path w="12321" h="12320" fill="none" extrusionOk="0">
                  <a:moveTo>
                    <a:pt x="0" y="0"/>
                  </a:moveTo>
                  <a:lnTo>
                    <a:pt x="12320" y="1232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7"/>
            <p:cNvSpPr/>
            <p:nvPr/>
          </p:nvSpPr>
          <p:spPr>
            <a:xfrm>
              <a:off x="4070775" y="239525"/>
              <a:ext cx="241200" cy="240700"/>
            </a:xfrm>
            <a:custGeom>
              <a:avLst/>
              <a:gdLst/>
              <a:ahLst/>
              <a:cxnLst/>
              <a:rect l="l" t="t" r="r" b="b"/>
              <a:pathLst>
                <a:path w="9648" h="9628" fill="none" extrusionOk="0">
                  <a:moveTo>
                    <a:pt x="1" y="0"/>
                  </a:moveTo>
                  <a:lnTo>
                    <a:pt x="9647" y="962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7"/>
            <p:cNvSpPr/>
            <p:nvPr/>
          </p:nvSpPr>
          <p:spPr>
            <a:xfrm>
              <a:off x="4138075" y="239525"/>
              <a:ext cx="173900" cy="173875"/>
            </a:xfrm>
            <a:custGeom>
              <a:avLst/>
              <a:gdLst/>
              <a:ahLst/>
              <a:cxnLst/>
              <a:rect l="l" t="t" r="r" b="b"/>
              <a:pathLst>
                <a:path w="6956" h="6955" fill="none" extrusionOk="0">
                  <a:moveTo>
                    <a:pt x="1" y="0"/>
                  </a:moveTo>
                  <a:lnTo>
                    <a:pt x="6955" y="6955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7"/>
            <p:cNvSpPr/>
            <p:nvPr/>
          </p:nvSpPr>
          <p:spPr>
            <a:xfrm>
              <a:off x="4205375" y="239525"/>
              <a:ext cx="106600" cy="106575"/>
            </a:xfrm>
            <a:custGeom>
              <a:avLst/>
              <a:gdLst/>
              <a:ahLst/>
              <a:cxnLst/>
              <a:rect l="l" t="t" r="r" b="b"/>
              <a:pathLst>
                <a:path w="4264" h="4263" fill="none" extrusionOk="0">
                  <a:moveTo>
                    <a:pt x="1" y="0"/>
                  </a:moveTo>
                  <a:lnTo>
                    <a:pt x="4263" y="426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7"/>
            <p:cNvSpPr/>
            <p:nvPr/>
          </p:nvSpPr>
          <p:spPr>
            <a:xfrm>
              <a:off x="4272225" y="239525"/>
              <a:ext cx="39750" cy="39275"/>
            </a:xfrm>
            <a:custGeom>
              <a:avLst/>
              <a:gdLst/>
              <a:ahLst/>
              <a:cxnLst/>
              <a:rect l="l" t="t" r="r" b="b"/>
              <a:pathLst>
                <a:path w="1590" h="1571" fill="none" extrusionOk="0">
                  <a:moveTo>
                    <a:pt x="0" y="0"/>
                  </a:moveTo>
                  <a:lnTo>
                    <a:pt x="1589" y="157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3" name="Google Shape;353;p7"/>
          <p:cNvGrpSpPr/>
          <p:nvPr/>
        </p:nvGrpSpPr>
        <p:grpSpPr>
          <a:xfrm rot="-5400000">
            <a:off x="-209825" y="508571"/>
            <a:ext cx="886061" cy="173737"/>
            <a:chOff x="5589725" y="3057300"/>
            <a:chExt cx="352900" cy="68250"/>
          </a:xfrm>
        </p:grpSpPr>
        <p:sp>
          <p:nvSpPr>
            <p:cNvPr id="354" name="Google Shape;354;p7"/>
            <p:cNvSpPr/>
            <p:nvPr/>
          </p:nvSpPr>
          <p:spPr>
            <a:xfrm>
              <a:off x="55897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7"/>
            <p:cNvSpPr/>
            <p:nvPr/>
          </p:nvSpPr>
          <p:spPr>
            <a:xfrm>
              <a:off x="56570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7"/>
            <p:cNvSpPr/>
            <p:nvPr/>
          </p:nvSpPr>
          <p:spPr>
            <a:xfrm>
              <a:off x="57248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7"/>
            <p:cNvSpPr/>
            <p:nvPr/>
          </p:nvSpPr>
          <p:spPr>
            <a:xfrm>
              <a:off x="57921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7"/>
            <p:cNvSpPr/>
            <p:nvPr/>
          </p:nvSpPr>
          <p:spPr>
            <a:xfrm>
              <a:off x="58594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7"/>
            <p:cNvSpPr/>
            <p:nvPr/>
          </p:nvSpPr>
          <p:spPr>
            <a:xfrm>
              <a:off x="5926700" y="3057300"/>
              <a:ext cx="15925" cy="15900"/>
            </a:xfrm>
            <a:custGeom>
              <a:avLst/>
              <a:gdLst/>
              <a:ahLst/>
              <a:cxnLst/>
              <a:rect l="l" t="t" r="r" b="b"/>
              <a:pathLst>
                <a:path w="637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7"/>
            <p:cNvSpPr/>
            <p:nvPr/>
          </p:nvSpPr>
          <p:spPr>
            <a:xfrm>
              <a:off x="55897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7"/>
            <p:cNvSpPr/>
            <p:nvPr/>
          </p:nvSpPr>
          <p:spPr>
            <a:xfrm>
              <a:off x="56570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37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37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7"/>
            <p:cNvSpPr/>
            <p:nvPr/>
          </p:nvSpPr>
          <p:spPr>
            <a:xfrm>
              <a:off x="57248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7"/>
            <p:cNvSpPr/>
            <p:nvPr/>
          </p:nvSpPr>
          <p:spPr>
            <a:xfrm>
              <a:off x="57921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7"/>
            <p:cNvSpPr/>
            <p:nvPr/>
          </p:nvSpPr>
          <p:spPr>
            <a:xfrm>
              <a:off x="58594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7"/>
            <p:cNvSpPr/>
            <p:nvPr/>
          </p:nvSpPr>
          <p:spPr>
            <a:xfrm>
              <a:off x="5926700" y="3109175"/>
              <a:ext cx="15925" cy="16375"/>
            </a:xfrm>
            <a:custGeom>
              <a:avLst/>
              <a:gdLst/>
              <a:ahLst/>
              <a:cxnLst/>
              <a:rect l="l" t="t" r="r" b="b"/>
              <a:pathLst>
                <a:path w="637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6" name="Google Shape;366;p7"/>
          <p:cNvGrpSpPr/>
          <p:nvPr/>
        </p:nvGrpSpPr>
        <p:grpSpPr>
          <a:xfrm rot="-5400000">
            <a:off x="8343263" y="487821"/>
            <a:ext cx="886061" cy="173737"/>
            <a:chOff x="5589725" y="3057300"/>
            <a:chExt cx="352900" cy="68250"/>
          </a:xfrm>
        </p:grpSpPr>
        <p:sp>
          <p:nvSpPr>
            <p:cNvPr id="367" name="Google Shape;367;p7"/>
            <p:cNvSpPr/>
            <p:nvPr/>
          </p:nvSpPr>
          <p:spPr>
            <a:xfrm>
              <a:off x="55897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7"/>
            <p:cNvSpPr/>
            <p:nvPr/>
          </p:nvSpPr>
          <p:spPr>
            <a:xfrm>
              <a:off x="56570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7"/>
            <p:cNvSpPr/>
            <p:nvPr/>
          </p:nvSpPr>
          <p:spPr>
            <a:xfrm>
              <a:off x="57248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7"/>
            <p:cNvSpPr/>
            <p:nvPr/>
          </p:nvSpPr>
          <p:spPr>
            <a:xfrm>
              <a:off x="57921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7"/>
            <p:cNvSpPr/>
            <p:nvPr/>
          </p:nvSpPr>
          <p:spPr>
            <a:xfrm>
              <a:off x="58594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7"/>
            <p:cNvSpPr/>
            <p:nvPr/>
          </p:nvSpPr>
          <p:spPr>
            <a:xfrm>
              <a:off x="5926700" y="3057300"/>
              <a:ext cx="15925" cy="15900"/>
            </a:xfrm>
            <a:custGeom>
              <a:avLst/>
              <a:gdLst/>
              <a:ahLst/>
              <a:cxnLst/>
              <a:rect l="l" t="t" r="r" b="b"/>
              <a:pathLst>
                <a:path w="637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7"/>
            <p:cNvSpPr/>
            <p:nvPr/>
          </p:nvSpPr>
          <p:spPr>
            <a:xfrm>
              <a:off x="55897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7"/>
            <p:cNvSpPr/>
            <p:nvPr/>
          </p:nvSpPr>
          <p:spPr>
            <a:xfrm>
              <a:off x="56570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37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37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7"/>
            <p:cNvSpPr/>
            <p:nvPr/>
          </p:nvSpPr>
          <p:spPr>
            <a:xfrm>
              <a:off x="57248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7"/>
            <p:cNvSpPr/>
            <p:nvPr/>
          </p:nvSpPr>
          <p:spPr>
            <a:xfrm>
              <a:off x="57921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7"/>
            <p:cNvSpPr/>
            <p:nvPr/>
          </p:nvSpPr>
          <p:spPr>
            <a:xfrm>
              <a:off x="58594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7"/>
            <p:cNvSpPr/>
            <p:nvPr/>
          </p:nvSpPr>
          <p:spPr>
            <a:xfrm>
              <a:off x="5926700" y="3109175"/>
              <a:ext cx="15925" cy="16375"/>
            </a:xfrm>
            <a:custGeom>
              <a:avLst/>
              <a:gdLst/>
              <a:ahLst/>
              <a:cxnLst/>
              <a:rect l="l" t="t" r="r" b="b"/>
              <a:pathLst>
                <a:path w="637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9" name="Google Shape;379;p7"/>
          <p:cNvGrpSpPr/>
          <p:nvPr/>
        </p:nvGrpSpPr>
        <p:grpSpPr>
          <a:xfrm>
            <a:off x="8749879" y="4360034"/>
            <a:ext cx="1072603" cy="466362"/>
            <a:chOff x="3468800" y="239525"/>
            <a:chExt cx="843175" cy="365975"/>
          </a:xfrm>
        </p:grpSpPr>
        <p:sp>
          <p:nvSpPr>
            <p:cNvPr id="380" name="Google Shape;380;p7"/>
            <p:cNvSpPr/>
            <p:nvPr/>
          </p:nvSpPr>
          <p:spPr>
            <a:xfrm>
              <a:off x="3468800" y="576950"/>
              <a:ext cx="28550" cy="28550"/>
            </a:xfrm>
            <a:custGeom>
              <a:avLst/>
              <a:gdLst/>
              <a:ahLst/>
              <a:cxnLst/>
              <a:rect l="l" t="t" r="r" b="b"/>
              <a:pathLst>
                <a:path w="1142" h="1142" fill="none" extrusionOk="0">
                  <a:moveTo>
                    <a:pt x="1141" y="1141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7"/>
            <p:cNvSpPr/>
            <p:nvPr/>
          </p:nvSpPr>
          <p:spPr>
            <a:xfrm>
              <a:off x="3468800" y="510125"/>
              <a:ext cx="95850" cy="95375"/>
            </a:xfrm>
            <a:custGeom>
              <a:avLst/>
              <a:gdLst/>
              <a:ahLst/>
              <a:cxnLst/>
              <a:rect l="l" t="t" r="r" b="b"/>
              <a:pathLst>
                <a:path w="3834" h="3815" fill="none" extrusionOk="0">
                  <a:moveTo>
                    <a:pt x="1" y="0"/>
                  </a:moveTo>
                  <a:lnTo>
                    <a:pt x="3833" y="3814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7"/>
            <p:cNvSpPr/>
            <p:nvPr/>
          </p:nvSpPr>
          <p:spPr>
            <a:xfrm>
              <a:off x="3468800" y="442825"/>
              <a:ext cx="162675" cy="162675"/>
            </a:xfrm>
            <a:custGeom>
              <a:avLst/>
              <a:gdLst/>
              <a:ahLst/>
              <a:cxnLst/>
              <a:rect l="l" t="t" r="r" b="b"/>
              <a:pathLst>
                <a:path w="6507" h="6507" fill="none" extrusionOk="0">
                  <a:moveTo>
                    <a:pt x="1" y="0"/>
                  </a:moveTo>
                  <a:lnTo>
                    <a:pt x="6507" y="6506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7"/>
            <p:cNvSpPr/>
            <p:nvPr/>
          </p:nvSpPr>
          <p:spPr>
            <a:xfrm>
              <a:off x="3468800" y="375975"/>
              <a:ext cx="229975" cy="229525"/>
            </a:xfrm>
            <a:custGeom>
              <a:avLst/>
              <a:gdLst/>
              <a:ahLst/>
              <a:cxnLst/>
              <a:rect l="l" t="t" r="r" b="b"/>
              <a:pathLst>
                <a:path w="9199" h="9181" fill="none" extrusionOk="0">
                  <a:moveTo>
                    <a:pt x="1" y="1"/>
                  </a:moveTo>
                  <a:lnTo>
                    <a:pt x="9199" y="918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7"/>
            <p:cNvSpPr/>
            <p:nvPr/>
          </p:nvSpPr>
          <p:spPr>
            <a:xfrm>
              <a:off x="3468800" y="308675"/>
              <a:ext cx="297275" cy="296825"/>
            </a:xfrm>
            <a:custGeom>
              <a:avLst/>
              <a:gdLst/>
              <a:ahLst/>
              <a:cxnLst/>
              <a:rect l="l" t="t" r="r" b="b"/>
              <a:pathLst>
                <a:path w="11891" h="11873" fill="none" extrusionOk="0">
                  <a:moveTo>
                    <a:pt x="1" y="1"/>
                  </a:moveTo>
                  <a:lnTo>
                    <a:pt x="11891" y="1187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7"/>
            <p:cNvSpPr/>
            <p:nvPr/>
          </p:nvSpPr>
          <p:spPr>
            <a:xfrm>
              <a:off x="3468800" y="241375"/>
              <a:ext cx="364125" cy="364125"/>
            </a:xfrm>
            <a:custGeom>
              <a:avLst/>
              <a:gdLst/>
              <a:ahLst/>
              <a:cxnLst/>
              <a:rect l="l" t="t" r="r" b="b"/>
              <a:pathLst>
                <a:path w="14565" h="14565" fill="none" extrusionOk="0">
                  <a:moveTo>
                    <a:pt x="1" y="1"/>
                  </a:moveTo>
                  <a:lnTo>
                    <a:pt x="14564" y="14564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7"/>
            <p:cNvSpPr/>
            <p:nvPr/>
          </p:nvSpPr>
          <p:spPr>
            <a:xfrm>
              <a:off x="353425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0" y="0"/>
                  </a:moveTo>
                  <a:lnTo>
                    <a:pt x="1463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7"/>
            <p:cNvSpPr/>
            <p:nvPr/>
          </p:nvSpPr>
          <p:spPr>
            <a:xfrm>
              <a:off x="3601075" y="239525"/>
              <a:ext cx="366450" cy="365975"/>
            </a:xfrm>
            <a:custGeom>
              <a:avLst/>
              <a:gdLst/>
              <a:ahLst/>
              <a:cxnLst/>
              <a:rect l="l" t="t" r="r" b="b"/>
              <a:pathLst>
                <a:path w="14658" h="14639" fill="none" extrusionOk="0">
                  <a:moveTo>
                    <a:pt x="0" y="0"/>
                  </a:moveTo>
                  <a:lnTo>
                    <a:pt x="14657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7"/>
            <p:cNvSpPr/>
            <p:nvPr/>
          </p:nvSpPr>
          <p:spPr>
            <a:xfrm>
              <a:off x="3668375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7"/>
            <p:cNvSpPr/>
            <p:nvPr/>
          </p:nvSpPr>
          <p:spPr>
            <a:xfrm>
              <a:off x="3735200" y="239525"/>
              <a:ext cx="366450" cy="365975"/>
            </a:xfrm>
            <a:custGeom>
              <a:avLst/>
              <a:gdLst/>
              <a:ahLst/>
              <a:cxnLst/>
              <a:rect l="l" t="t" r="r" b="b"/>
              <a:pathLst>
                <a:path w="14658" h="14639" fill="none" extrusionOk="0">
                  <a:moveTo>
                    <a:pt x="1" y="0"/>
                  </a:moveTo>
                  <a:lnTo>
                    <a:pt x="1465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7"/>
            <p:cNvSpPr/>
            <p:nvPr/>
          </p:nvSpPr>
          <p:spPr>
            <a:xfrm>
              <a:off x="380250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9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7"/>
            <p:cNvSpPr/>
            <p:nvPr/>
          </p:nvSpPr>
          <p:spPr>
            <a:xfrm>
              <a:off x="386980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9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7"/>
            <p:cNvSpPr/>
            <p:nvPr/>
          </p:nvSpPr>
          <p:spPr>
            <a:xfrm>
              <a:off x="3936650" y="239525"/>
              <a:ext cx="366425" cy="365975"/>
            </a:xfrm>
            <a:custGeom>
              <a:avLst/>
              <a:gdLst/>
              <a:ahLst/>
              <a:cxnLst/>
              <a:rect l="l" t="t" r="r" b="b"/>
              <a:pathLst>
                <a:path w="14657" h="14639" fill="none" extrusionOk="0">
                  <a:moveTo>
                    <a:pt x="0" y="0"/>
                  </a:moveTo>
                  <a:lnTo>
                    <a:pt x="14657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7"/>
            <p:cNvSpPr/>
            <p:nvPr/>
          </p:nvSpPr>
          <p:spPr>
            <a:xfrm>
              <a:off x="4003950" y="239525"/>
              <a:ext cx="308025" cy="308000"/>
            </a:xfrm>
            <a:custGeom>
              <a:avLst/>
              <a:gdLst/>
              <a:ahLst/>
              <a:cxnLst/>
              <a:rect l="l" t="t" r="r" b="b"/>
              <a:pathLst>
                <a:path w="12321" h="12320" fill="none" extrusionOk="0">
                  <a:moveTo>
                    <a:pt x="0" y="0"/>
                  </a:moveTo>
                  <a:lnTo>
                    <a:pt x="12320" y="1232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7"/>
            <p:cNvSpPr/>
            <p:nvPr/>
          </p:nvSpPr>
          <p:spPr>
            <a:xfrm>
              <a:off x="4070775" y="239525"/>
              <a:ext cx="241200" cy="240700"/>
            </a:xfrm>
            <a:custGeom>
              <a:avLst/>
              <a:gdLst/>
              <a:ahLst/>
              <a:cxnLst/>
              <a:rect l="l" t="t" r="r" b="b"/>
              <a:pathLst>
                <a:path w="9648" h="9628" fill="none" extrusionOk="0">
                  <a:moveTo>
                    <a:pt x="1" y="0"/>
                  </a:moveTo>
                  <a:lnTo>
                    <a:pt x="9647" y="962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7"/>
            <p:cNvSpPr/>
            <p:nvPr/>
          </p:nvSpPr>
          <p:spPr>
            <a:xfrm>
              <a:off x="4138075" y="239525"/>
              <a:ext cx="173900" cy="173875"/>
            </a:xfrm>
            <a:custGeom>
              <a:avLst/>
              <a:gdLst/>
              <a:ahLst/>
              <a:cxnLst/>
              <a:rect l="l" t="t" r="r" b="b"/>
              <a:pathLst>
                <a:path w="6956" h="6955" fill="none" extrusionOk="0">
                  <a:moveTo>
                    <a:pt x="1" y="0"/>
                  </a:moveTo>
                  <a:lnTo>
                    <a:pt x="6955" y="6955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7"/>
            <p:cNvSpPr/>
            <p:nvPr/>
          </p:nvSpPr>
          <p:spPr>
            <a:xfrm>
              <a:off x="4205375" y="239525"/>
              <a:ext cx="106600" cy="106575"/>
            </a:xfrm>
            <a:custGeom>
              <a:avLst/>
              <a:gdLst/>
              <a:ahLst/>
              <a:cxnLst/>
              <a:rect l="l" t="t" r="r" b="b"/>
              <a:pathLst>
                <a:path w="4264" h="4263" fill="none" extrusionOk="0">
                  <a:moveTo>
                    <a:pt x="1" y="0"/>
                  </a:moveTo>
                  <a:lnTo>
                    <a:pt x="4263" y="426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7"/>
            <p:cNvSpPr/>
            <p:nvPr/>
          </p:nvSpPr>
          <p:spPr>
            <a:xfrm>
              <a:off x="4272225" y="239525"/>
              <a:ext cx="39750" cy="39275"/>
            </a:xfrm>
            <a:custGeom>
              <a:avLst/>
              <a:gdLst/>
              <a:ahLst/>
              <a:cxnLst/>
              <a:rect l="l" t="t" r="r" b="b"/>
              <a:pathLst>
                <a:path w="1590" h="1571" fill="none" extrusionOk="0">
                  <a:moveTo>
                    <a:pt x="0" y="0"/>
                  </a:moveTo>
                  <a:lnTo>
                    <a:pt x="1589" y="157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Picture 1" descr="A logo with people and a symbol&#10;&#10;Description automatically generated with medium confidence">
            <a:extLst>
              <a:ext uri="{FF2B5EF4-FFF2-40B4-BE49-F238E27FC236}">
                <a16:creationId xmlns:a16="http://schemas.microsoft.com/office/drawing/2014/main" id="{8A505E83-CC8E-0BD2-DAF6-719B5F8B8D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240" y="4252814"/>
            <a:ext cx="893352" cy="893352"/>
          </a:xfrm>
          <a:prstGeom prst="rect">
            <a:avLst/>
          </a:prstGeom>
        </p:spPr>
      </p:pic>
      <p:pic>
        <p:nvPicPr>
          <p:cNvPr id="3" name="Picture 2" descr="A logo for a company&#10;&#10;Description automatically generated">
            <a:extLst>
              <a:ext uri="{FF2B5EF4-FFF2-40B4-BE49-F238E27FC236}">
                <a16:creationId xmlns:a16="http://schemas.microsoft.com/office/drawing/2014/main" id="{68E78E7B-99FE-6198-7111-F0615B11ACD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845" y="4286250"/>
            <a:ext cx="773890" cy="85248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8BC8720-1CB4-C1A1-772A-E838DADB1E7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598378" y="-52779"/>
            <a:ext cx="633412" cy="54768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1pPr>
            <a:lvl2pPr marL="742950" indent="-28575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2pPr>
            <a:lvl3pPr marL="11430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3pPr>
            <a:lvl4pPr marL="16002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4pPr>
            <a:lvl5pPr marL="20574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fld id="{B451C16D-82B5-4ACC-915B-E8553CEBD279}" type="slidenum">
              <a:rPr lang="en-GB" altLang="en-US" sz="2954" smtClean="0">
                <a:solidFill>
                  <a:srgbClr val="003466"/>
                </a:solidFill>
                <a:latin typeface="Calibri" panose="020F0502020204030204" pitchFamily="34" charset="0"/>
              </a:rPr>
              <a:pPr algn="ctr" eaLnBrk="1" hangingPunct="1">
                <a:defRPr/>
              </a:pPr>
              <a:t>‹#›</a:t>
            </a:fld>
            <a:endParaRPr lang="en-GB" altLang="en-US" sz="2677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p10"/>
          <p:cNvSpPr txBox="1">
            <a:spLocks noGrp="1"/>
          </p:cNvSpPr>
          <p:nvPr>
            <p:ph type="title"/>
          </p:nvPr>
        </p:nvSpPr>
        <p:spPr>
          <a:xfrm>
            <a:off x="720000" y="22854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555" name="Google Shape;555;p10"/>
          <p:cNvSpPr/>
          <p:nvPr/>
        </p:nvSpPr>
        <p:spPr>
          <a:xfrm flipH="1">
            <a:off x="0" y="4285475"/>
            <a:ext cx="9144000" cy="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556" name="Google Shape;556;p10"/>
          <p:cNvGrpSpPr/>
          <p:nvPr/>
        </p:nvGrpSpPr>
        <p:grpSpPr>
          <a:xfrm flipH="1">
            <a:off x="7748964" y="-5"/>
            <a:ext cx="1395033" cy="605506"/>
            <a:chOff x="3468800" y="239525"/>
            <a:chExt cx="843175" cy="365975"/>
          </a:xfrm>
        </p:grpSpPr>
        <p:sp>
          <p:nvSpPr>
            <p:cNvPr id="557" name="Google Shape;557;p10"/>
            <p:cNvSpPr/>
            <p:nvPr/>
          </p:nvSpPr>
          <p:spPr>
            <a:xfrm>
              <a:off x="3468800" y="576950"/>
              <a:ext cx="28550" cy="28550"/>
            </a:xfrm>
            <a:custGeom>
              <a:avLst/>
              <a:gdLst/>
              <a:ahLst/>
              <a:cxnLst/>
              <a:rect l="l" t="t" r="r" b="b"/>
              <a:pathLst>
                <a:path w="1142" h="1142" fill="none" extrusionOk="0">
                  <a:moveTo>
                    <a:pt x="1141" y="1141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10"/>
            <p:cNvSpPr/>
            <p:nvPr/>
          </p:nvSpPr>
          <p:spPr>
            <a:xfrm>
              <a:off x="3468800" y="510125"/>
              <a:ext cx="95850" cy="95375"/>
            </a:xfrm>
            <a:custGeom>
              <a:avLst/>
              <a:gdLst/>
              <a:ahLst/>
              <a:cxnLst/>
              <a:rect l="l" t="t" r="r" b="b"/>
              <a:pathLst>
                <a:path w="3834" h="3815" fill="none" extrusionOk="0">
                  <a:moveTo>
                    <a:pt x="1" y="0"/>
                  </a:moveTo>
                  <a:lnTo>
                    <a:pt x="3833" y="3814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10"/>
            <p:cNvSpPr/>
            <p:nvPr/>
          </p:nvSpPr>
          <p:spPr>
            <a:xfrm>
              <a:off x="3468800" y="442825"/>
              <a:ext cx="162675" cy="162675"/>
            </a:xfrm>
            <a:custGeom>
              <a:avLst/>
              <a:gdLst/>
              <a:ahLst/>
              <a:cxnLst/>
              <a:rect l="l" t="t" r="r" b="b"/>
              <a:pathLst>
                <a:path w="6507" h="6507" fill="none" extrusionOk="0">
                  <a:moveTo>
                    <a:pt x="1" y="0"/>
                  </a:moveTo>
                  <a:lnTo>
                    <a:pt x="6507" y="6506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10"/>
            <p:cNvSpPr/>
            <p:nvPr/>
          </p:nvSpPr>
          <p:spPr>
            <a:xfrm>
              <a:off x="3468800" y="375975"/>
              <a:ext cx="229975" cy="229525"/>
            </a:xfrm>
            <a:custGeom>
              <a:avLst/>
              <a:gdLst/>
              <a:ahLst/>
              <a:cxnLst/>
              <a:rect l="l" t="t" r="r" b="b"/>
              <a:pathLst>
                <a:path w="9199" h="9181" fill="none" extrusionOk="0">
                  <a:moveTo>
                    <a:pt x="1" y="1"/>
                  </a:moveTo>
                  <a:lnTo>
                    <a:pt x="9199" y="918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10"/>
            <p:cNvSpPr/>
            <p:nvPr/>
          </p:nvSpPr>
          <p:spPr>
            <a:xfrm>
              <a:off x="3468800" y="308675"/>
              <a:ext cx="297275" cy="296825"/>
            </a:xfrm>
            <a:custGeom>
              <a:avLst/>
              <a:gdLst/>
              <a:ahLst/>
              <a:cxnLst/>
              <a:rect l="l" t="t" r="r" b="b"/>
              <a:pathLst>
                <a:path w="11891" h="11873" fill="none" extrusionOk="0">
                  <a:moveTo>
                    <a:pt x="1" y="1"/>
                  </a:moveTo>
                  <a:lnTo>
                    <a:pt x="11891" y="1187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10"/>
            <p:cNvSpPr/>
            <p:nvPr/>
          </p:nvSpPr>
          <p:spPr>
            <a:xfrm>
              <a:off x="3468800" y="241375"/>
              <a:ext cx="364125" cy="364125"/>
            </a:xfrm>
            <a:custGeom>
              <a:avLst/>
              <a:gdLst/>
              <a:ahLst/>
              <a:cxnLst/>
              <a:rect l="l" t="t" r="r" b="b"/>
              <a:pathLst>
                <a:path w="14565" h="14565" fill="none" extrusionOk="0">
                  <a:moveTo>
                    <a:pt x="1" y="1"/>
                  </a:moveTo>
                  <a:lnTo>
                    <a:pt x="14564" y="14564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10"/>
            <p:cNvSpPr/>
            <p:nvPr/>
          </p:nvSpPr>
          <p:spPr>
            <a:xfrm>
              <a:off x="353425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0" y="0"/>
                  </a:moveTo>
                  <a:lnTo>
                    <a:pt x="1463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10"/>
            <p:cNvSpPr/>
            <p:nvPr/>
          </p:nvSpPr>
          <p:spPr>
            <a:xfrm>
              <a:off x="3601075" y="239525"/>
              <a:ext cx="366450" cy="365975"/>
            </a:xfrm>
            <a:custGeom>
              <a:avLst/>
              <a:gdLst/>
              <a:ahLst/>
              <a:cxnLst/>
              <a:rect l="l" t="t" r="r" b="b"/>
              <a:pathLst>
                <a:path w="14658" h="14639" fill="none" extrusionOk="0">
                  <a:moveTo>
                    <a:pt x="0" y="0"/>
                  </a:moveTo>
                  <a:lnTo>
                    <a:pt x="14657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10"/>
            <p:cNvSpPr/>
            <p:nvPr/>
          </p:nvSpPr>
          <p:spPr>
            <a:xfrm>
              <a:off x="3668375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10"/>
            <p:cNvSpPr/>
            <p:nvPr/>
          </p:nvSpPr>
          <p:spPr>
            <a:xfrm>
              <a:off x="3735200" y="239525"/>
              <a:ext cx="366450" cy="365975"/>
            </a:xfrm>
            <a:custGeom>
              <a:avLst/>
              <a:gdLst/>
              <a:ahLst/>
              <a:cxnLst/>
              <a:rect l="l" t="t" r="r" b="b"/>
              <a:pathLst>
                <a:path w="14658" h="14639" fill="none" extrusionOk="0">
                  <a:moveTo>
                    <a:pt x="1" y="0"/>
                  </a:moveTo>
                  <a:lnTo>
                    <a:pt x="1465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10"/>
            <p:cNvSpPr/>
            <p:nvPr/>
          </p:nvSpPr>
          <p:spPr>
            <a:xfrm>
              <a:off x="380250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9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10"/>
            <p:cNvSpPr/>
            <p:nvPr/>
          </p:nvSpPr>
          <p:spPr>
            <a:xfrm>
              <a:off x="386980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9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10"/>
            <p:cNvSpPr/>
            <p:nvPr/>
          </p:nvSpPr>
          <p:spPr>
            <a:xfrm>
              <a:off x="3936650" y="239525"/>
              <a:ext cx="366425" cy="365975"/>
            </a:xfrm>
            <a:custGeom>
              <a:avLst/>
              <a:gdLst/>
              <a:ahLst/>
              <a:cxnLst/>
              <a:rect l="l" t="t" r="r" b="b"/>
              <a:pathLst>
                <a:path w="14657" h="14639" fill="none" extrusionOk="0">
                  <a:moveTo>
                    <a:pt x="0" y="0"/>
                  </a:moveTo>
                  <a:lnTo>
                    <a:pt x="14657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10"/>
            <p:cNvSpPr/>
            <p:nvPr/>
          </p:nvSpPr>
          <p:spPr>
            <a:xfrm>
              <a:off x="4003950" y="239525"/>
              <a:ext cx="308025" cy="308000"/>
            </a:xfrm>
            <a:custGeom>
              <a:avLst/>
              <a:gdLst/>
              <a:ahLst/>
              <a:cxnLst/>
              <a:rect l="l" t="t" r="r" b="b"/>
              <a:pathLst>
                <a:path w="12321" h="12320" fill="none" extrusionOk="0">
                  <a:moveTo>
                    <a:pt x="0" y="0"/>
                  </a:moveTo>
                  <a:lnTo>
                    <a:pt x="12320" y="1232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10"/>
            <p:cNvSpPr/>
            <p:nvPr/>
          </p:nvSpPr>
          <p:spPr>
            <a:xfrm>
              <a:off x="4070775" y="239525"/>
              <a:ext cx="241200" cy="240700"/>
            </a:xfrm>
            <a:custGeom>
              <a:avLst/>
              <a:gdLst/>
              <a:ahLst/>
              <a:cxnLst/>
              <a:rect l="l" t="t" r="r" b="b"/>
              <a:pathLst>
                <a:path w="9648" h="9628" fill="none" extrusionOk="0">
                  <a:moveTo>
                    <a:pt x="1" y="0"/>
                  </a:moveTo>
                  <a:lnTo>
                    <a:pt x="9647" y="962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10"/>
            <p:cNvSpPr/>
            <p:nvPr/>
          </p:nvSpPr>
          <p:spPr>
            <a:xfrm>
              <a:off x="4138075" y="239525"/>
              <a:ext cx="173900" cy="173875"/>
            </a:xfrm>
            <a:custGeom>
              <a:avLst/>
              <a:gdLst/>
              <a:ahLst/>
              <a:cxnLst/>
              <a:rect l="l" t="t" r="r" b="b"/>
              <a:pathLst>
                <a:path w="6956" h="6955" fill="none" extrusionOk="0">
                  <a:moveTo>
                    <a:pt x="1" y="0"/>
                  </a:moveTo>
                  <a:lnTo>
                    <a:pt x="6955" y="6955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10"/>
            <p:cNvSpPr/>
            <p:nvPr/>
          </p:nvSpPr>
          <p:spPr>
            <a:xfrm>
              <a:off x="4205375" y="239525"/>
              <a:ext cx="106600" cy="106575"/>
            </a:xfrm>
            <a:custGeom>
              <a:avLst/>
              <a:gdLst/>
              <a:ahLst/>
              <a:cxnLst/>
              <a:rect l="l" t="t" r="r" b="b"/>
              <a:pathLst>
                <a:path w="4264" h="4263" fill="none" extrusionOk="0">
                  <a:moveTo>
                    <a:pt x="1" y="0"/>
                  </a:moveTo>
                  <a:lnTo>
                    <a:pt x="4263" y="426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10"/>
            <p:cNvSpPr/>
            <p:nvPr/>
          </p:nvSpPr>
          <p:spPr>
            <a:xfrm>
              <a:off x="4272225" y="239525"/>
              <a:ext cx="39750" cy="39275"/>
            </a:xfrm>
            <a:custGeom>
              <a:avLst/>
              <a:gdLst/>
              <a:ahLst/>
              <a:cxnLst/>
              <a:rect l="l" t="t" r="r" b="b"/>
              <a:pathLst>
                <a:path w="1590" h="1571" fill="none" extrusionOk="0">
                  <a:moveTo>
                    <a:pt x="0" y="0"/>
                  </a:moveTo>
                  <a:lnTo>
                    <a:pt x="1589" y="157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5" name="Google Shape;575;p10"/>
          <p:cNvGrpSpPr/>
          <p:nvPr/>
        </p:nvGrpSpPr>
        <p:grpSpPr>
          <a:xfrm rot="5400000" flipH="1">
            <a:off x="8260778" y="3568991"/>
            <a:ext cx="1067170" cy="206374"/>
            <a:chOff x="5589725" y="3057300"/>
            <a:chExt cx="352900" cy="68250"/>
          </a:xfrm>
        </p:grpSpPr>
        <p:sp>
          <p:nvSpPr>
            <p:cNvPr id="576" name="Google Shape;576;p10"/>
            <p:cNvSpPr/>
            <p:nvPr/>
          </p:nvSpPr>
          <p:spPr>
            <a:xfrm>
              <a:off x="55897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10"/>
            <p:cNvSpPr/>
            <p:nvPr/>
          </p:nvSpPr>
          <p:spPr>
            <a:xfrm>
              <a:off x="56570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10"/>
            <p:cNvSpPr/>
            <p:nvPr/>
          </p:nvSpPr>
          <p:spPr>
            <a:xfrm>
              <a:off x="57248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10"/>
            <p:cNvSpPr/>
            <p:nvPr/>
          </p:nvSpPr>
          <p:spPr>
            <a:xfrm>
              <a:off x="57921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10"/>
            <p:cNvSpPr/>
            <p:nvPr/>
          </p:nvSpPr>
          <p:spPr>
            <a:xfrm>
              <a:off x="58594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10"/>
            <p:cNvSpPr/>
            <p:nvPr/>
          </p:nvSpPr>
          <p:spPr>
            <a:xfrm>
              <a:off x="5926700" y="3057300"/>
              <a:ext cx="15925" cy="15900"/>
            </a:xfrm>
            <a:custGeom>
              <a:avLst/>
              <a:gdLst/>
              <a:ahLst/>
              <a:cxnLst/>
              <a:rect l="l" t="t" r="r" b="b"/>
              <a:pathLst>
                <a:path w="637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10"/>
            <p:cNvSpPr/>
            <p:nvPr/>
          </p:nvSpPr>
          <p:spPr>
            <a:xfrm>
              <a:off x="55897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10"/>
            <p:cNvSpPr/>
            <p:nvPr/>
          </p:nvSpPr>
          <p:spPr>
            <a:xfrm>
              <a:off x="56570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37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37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10"/>
            <p:cNvSpPr/>
            <p:nvPr/>
          </p:nvSpPr>
          <p:spPr>
            <a:xfrm>
              <a:off x="57248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10"/>
            <p:cNvSpPr/>
            <p:nvPr/>
          </p:nvSpPr>
          <p:spPr>
            <a:xfrm>
              <a:off x="57921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10"/>
            <p:cNvSpPr/>
            <p:nvPr/>
          </p:nvSpPr>
          <p:spPr>
            <a:xfrm>
              <a:off x="58594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10"/>
            <p:cNvSpPr/>
            <p:nvPr/>
          </p:nvSpPr>
          <p:spPr>
            <a:xfrm>
              <a:off x="5926700" y="3109175"/>
              <a:ext cx="15925" cy="16375"/>
            </a:xfrm>
            <a:custGeom>
              <a:avLst/>
              <a:gdLst/>
              <a:ahLst/>
              <a:cxnLst/>
              <a:rect l="l" t="t" r="r" b="b"/>
              <a:pathLst>
                <a:path w="637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8" name="Google Shape;588;p10"/>
          <p:cNvGrpSpPr/>
          <p:nvPr/>
        </p:nvGrpSpPr>
        <p:grpSpPr>
          <a:xfrm flipH="1">
            <a:off x="715103" y="164304"/>
            <a:ext cx="1067170" cy="206374"/>
            <a:chOff x="5589725" y="3057300"/>
            <a:chExt cx="352900" cy="68250"/>
          </a:xfrm>
        </p:grpSpPr>
        <p:sp>
          <p:nvSpPr>
            <p:cNvPr id="589" name="Google Shape;589;p10"/>
            <p:cNvSpPr/>
            <p:nvPr/>
          </p:nvSpPr>
          <p:spPr>
            <a:xfrm>
              <a:off x="55897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10"/>
            <p:cNvSpPr/>
            <p:nvPr/>
          </p:nvSpPr>
          <p:spPr>
            <a:xfrm>
              <a:off x="56570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10"/>
            <p:cNvSpPr/>
            <p:nvPr/>
          </p:nvSpPr>
          <p:spPr>
            <a:xfrm>
              <a:off x="57248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10"/>
            <p:cNvSpPr/>
            <p:nvPr/>
          </p:nvSpPr>
          <p:spPr>
            <a:xfrm>
              <a:off x="57921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10"/>
            <p:cNvSpPr/>
            <p:nvPr/>
          </p:nvSpPr>
          <p:spPr>
            <a:xfrm>
              <a:off x="58594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10"/>
            <p:cNvSpPr/>
            <p:nvPr/>
          </p:nvSpPr>
          <p:spPr>
            <a:xfrm>
              <a:off x="5926700" y="3057300"/>
              <a:ext cx="15925" cy="15900"/>
            </a:xfrm>
            <a:custGeom>
              <a:avLst/>
              <a:gdLst/>
              <a:ahLst/>
              <a:cxnLst/>
              <a:rect l="l" t="t" r="r" b="b"/>
              <a:pathLst>
                <a:path w="637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10"/>
            <p:cNvSpPr/>
            <p:nvPr/>
          </p:nvSpPr>
          <p:spPr>
            <a:xfrm>
              <a:off x="55897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10"/>
            <p:cNvSpPr/>
            <p:nvPr/>
          </p:nvSpPr>
          <p:spPr>
            <a:xfrm>
              <a:off x="56570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37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37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10"/>
            <p:cNvSpPr/>
            <p:nvPr/>
          </p:nvSpPr>
          <p:spPr>
            <a:xfrm>
              <a:off x="57248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10"/>
            <p:cNvSpPr/>
            <p:nvPr/>
          </p:nvSpPr>
          <p:spPr>
            <a:xfrm>
              <a:off x="57921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10"/>
            <p:cNvSpPr/>
            <p:nvPr/>
          </p:nvSpPr>
          <p:spPr>
            <a:xfrm>
              <a:off x="58594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10"/>
            <p:cNvSpPr/>
            <p:nvPr/>
          </p:nvSpPr>
          <p:spPr>
            <a:xfrm>
              <a:off x="5926700" y="3109175"/>
              <a:ext cx="15925" cy="16375"/>
            </a:xfrm>
            <a:custGeom>
              <a:avLst/>
              <a:gdLst/>
              <a:ahLst/>
              <a:cxnLst/>
              <a:rect l="l" t="t" r="r" b="b"/>
              <a:pathLst>
                <a:path w="637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1" name="Google Shape;601;p10"/>
          <p:cNvGrpSpPr/>
          <p:nvPr/>
        </p:nvGrpSpPr>
        <p:grpSpPr>
          <a:xfrm rot="5400000" flipH="1">
            <a:off x="-394761" y="3285195"/>
            <a:ext cx="1395033" cy="605506"/>
            <a:chOff x="3468800" y="239525"/>
            <a:chExt cx="843175" cy="365975"/>
          </a:xfrm>
        </p:grpSpPr>
        <p:sp>
          <p:nvSpPr>
            <p:cNvPr id="602" name="Google Shape;602;p10"/>
            <p:cNvSpPr/>
            <p:nvPr/>
          </p:nvSpPr>
          <p:spPr>
            <a:xfrm>
              <a:off x="3468800" y="576950"/>
              <a:ext cx="28550" cy="28550"/>
            </a:xfrm>
            <a:custGeom>
              <a:avLst/>
              <a:gdLst/>
              <a:ahLst/>
              <a:cxnLst/>
              <a:rect l="l" t="t" r="r" b="b"/>
              <a:pathLst>
                <a:path w="1142" h="1142" fill="none" extrusionOk="0">
                  <a:moveTo>
                    <a:pt x="1141" y="1141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10"/>
            <p:cNvSpPr/>
            <p:nvPr/>
          </p:nvSpPr>
          <p:spPr>
            <a:xfrm>
              <a:off x="3468800" y="510125"/>
              <a:ext cx="95850" cy="95375"/>
            </a:xfrm>
            <a:custGeom>
              <a:avLst/>
              <a:gdLst/>
              <a:ahLst/>
              <a:cxnLst/>
              <a:rect l="l" t="t" r="r" b="b"/>
              <a:pathLst>
                <a:path w="3834" h="3815" fill="none" extrusionOk="0">
                  <a:moveTo>
                    <a:pt x="1" y="0"/>
                  </a:moveTo>
                  <a:lnTo>
                    <a:pt x="3833" y="3814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10"/>
            <p:cNvSpPr/>
            <p:nvPr/>
          </p:nvSpPr>
          <p:spPr>
            <a:xfrm>
              <a:off x="3468800" y="442825"/>
              <a:ext cx="162675" cy="162675"/>
            </a:xfrm>
            <a:custGeom>
              <a:avLst/>
              <a:gdLst/>
              <a:ahLst/>
              <a:cxnLst/>
              <a:rect l="l" t="t" r="r" b="b"/>
              <a:pathLst>
                <a:path w="6507" h="6507" fill="none" extrusionOk="0">
                  <a:moveTo>
                    <a:pt x="1" y="0"/>
                  </a:moveTo>
                  <a:lnTo>
                    <a:pt x="6507" y="6506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10"/>
            <p:cNvSpPr/>
            <p:nvPr/>
          </p:nvSpPr>
          <p:spPr>
            <a:xfrm>
              <a:off x="3468800" y="375975"/>
              <a:ext cx="229975" cy="229525"/>
            </a:xfrm>
            <a:custGeom>
              <a:avLst/>
              <a:gdLst/>
              <a:ahLst/>
              <a:cxnLst/>
              <a:rect l="l" t="t" r="r" b="b"/>
              <a:pathLst>
                <a:path w="9199" h="9181" fill="none" extrusionOk="0">
                  <a:moveTo>
                    <a:pt x="1" y="1"/>
                  </a:moveTo>
                  <a:lnTo>
                    <a:pt x="9199" y="918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10"/>
            <p:cNvSpPr/>
            <p:nvPr/>
          </p:nvSpPr>
          <p:spPr>
            <a:xfrm>
              <a:off x="3468800" y="308675"/>
              <a:ext cx="297275" cy="296825"/>
            </a:xfrm>
            <a:custGeom>
              <a:avLst/>
              <a:gdLst/>
              <a:ahLst/>
              <a:cxnLst/>
              <a:rect l="l" t="t" r="r" b="b"/>
              <a:pathLst>
                <a:path w="11891" h="11873" fill="none" extrusionOk="0">
                  <a:moveTo>
                    <a:pt x="1" y="1"/>
                  </a:moveTo>
                  <a:lnTo>
                    <a:pt x="11891" y="1187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10"/>
            <p:cNvSpPr/>
            <p:nvPr/>
          </p:nvSpPr>
          <p:spPr>
            <a:xfrm>
              <a:off x="3468800" y="241375"/>
              <a:ext cx="364125" cy="364125"/>
            </a:xfrm>
            <a:custGeom>
              <a:avLst/>
              <a:gdLst/>
              <a:ahLst/>
              <a:cxnLst/>
              <a:rect l="l" t="t" r="r" b="b"/>
              <a:pathLst>
                <a:path w="14565" h="14565" fill="none" extrusionOk="0">
                  <a:moveTo>
                    <a:pt x="1" y="1"/>
                  </a:moveTo>
                  <a:lnTo>
                    <a:pt x="14564" y="14564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10"/>
            <p:cNvSpPr/>
            <p:nvPr/>
          </p:nvSpPr>
          <p:spPr>
            <a:xfrm>
              <a:off x="353425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0" y="0"/>
                  </a:moveTo>
                  <a:lnTo>
                    <a:pt x="1463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10"/>
            <p:cNvSpPr/>
            <p:nvPr/>
          </p:nvSpPr>
          <p:spPr>
            <a:xfrm>
              <a:off x="3601075" y="239525"/>
              <a:ext cx="366450" cy="365975"/>
            </a:xfrm>
            <a:custGeom>
              <a:avLst/>
              <a:gdLst/>
              <a:ahLst/>
              <a:cxnLst/>
              <a:rect l="l" t="t" r="r" b="b"/>
              <a:pathLst>
                <a:path w="14658" h="14639" fill="none" extrusionOk="0">
                  <a:moveTo>
                    <a:pt x="0" y="0"/>
                  </a:moveTo>
                  <a:lnTo>
                    <a:pt x="14657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10"/>
            <p:cNvSpPr/>
            <p:nvPr/>
          </p:nvSpPr>
          <p:spPr>
            <a:xfrm>
              <a:off x="3668375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10"/>
            <p:cNvSpPr/>
            <p:nvPr/>
          </p:nvSpPr>
          <p:spPr>
            <a:xfrm>
              <a:off x="3735200" y="239525"/>
              <a:ext cx="366450" cy="365975"/>
            </a:xfrm>
            <a:custGeom>
              <a:avLst/>
              <a:gdLst/>
              <a:ahLst/>
              <a:cxnLst/>
              <a:rect l="l" t="t" r="r" b="b"/>
              <a:pathLst>
                <a:path w="14658" h="14639" fill="none" extrusionOk="0">
                  <a:moveTo>
                    <a:pt x="1" y="0"/>
                  </a:moveTo>
                  <a:lnTo>
                    <a:pt x="1465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10"/>
            <p:cNvSpPr/>
            <p:nvPr/>
          </p:nvSpPr>
          <p:spPr>
            <a:xfrm>
              <a:off x="380250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9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10"/>
            <p:cNvSpPr/>
            <p:nvPr/>
          </p:nvSpPr>
          <p:spPr>
            <a:xfrm>
              <a:off x="386980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9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10"/>
            <p:cNvSpPr/>
            <p:nvPr/>
          </p:nvSpPr>
          <p:spPr>
            <a:xfrm>
              <a:off x="3936650" y="239525"/>
              <a:ext cx="366425" cy="365975"/>
            </a:xfrm>
            <a:custGeom>
              <a:avLst/>
              <a:gdLst/>
              <a:ahLst/>
              <a:cxnLst/>
              <a:rect l="l" t="t" r="r" b="b"/>
              <a:pathLst>
                <a:path w="14657" h="14639" fill="none" extrusionOk="0">
                  <a:moveTo>
                    <a:pt x="0" y="0"/>
                  </a:moveTo>
                  <a:lnTo>
                    <a:pt x="14657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10"/>
            <p:cNvSpPr/>
            <p:nvPr/>
          </p:nvSpPr>
          <p:spPr>
            <a:xfrm>
              <a:off x="4003950" y="239525"/>
              <a:ext cx="308025" cy="308000"/>
            </a:xfrm>
            <a:custGeom>
              <a:avLst/>
              <a:gdLst/>
              <a:ahLst/>
              <a:cxnLst/>
              <a:rect l="l" t="t" r="r" b="b"/>
              <a:pathLst>
                <a:path w="12321" h="12320" fill="none" extrusionOk="0">
                  <a:moveTo>
                    <a:pt x="0" y="0"/>
                  </a:moveTo>
                  <a:lnTo>
                    <a:pt x="12320" y="1232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10"/>
            <p:cNvSpPr/>
            <p:nvPr/>
          </p:nvSpPr>
          <p:spPr>
            <a:xfrm>
              <a:off x="4070775" y="239525"/>
              <a:ext cx="241200" cy="240700"/>
            </a:xfrm>
            <a:custGeom>
              <a:avLst/>
              <a:gdLst/>
              <a:ahLst/>
              <a:cxnLst/>
              <a:rect l="l" t="t" r="r" b="b"/>
              <a:pathLst>
                <a:path w="9648" h="9628" fill="none" extrusionOk="0">
                  <a:moveTo>
                    <a:pt x="1" y="0"/>
                  </a:moveTo>
                  <a:lnTo>
                    <a:pt x="9647" y="962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10"/>
            <p:cNvSpPr/>
            <p:nvPr/>
          </p:nvSpPr>
          <p:spPr>
            <a:xfrm>
              <a:off x="4138075" y="239525"/>
              <a:ext cx="173900" cy="173875"/>
            </a:xfrm>
            <a:custGeom>
              <a:avLst/>
              <a:gdLst/>
              <a:ahLst/>
              <a:cxnLst/>
              <a:rect l="l" t="t" r="r" b="b"/>
              <a:pathLst>
                <a:path w="6956" h="6955" fill="none" extrusionOk="0">
                  <a:moveTo>
                    <a:pt x="1" y="0"/>
                  </a:moveTo>
                  <a:lnTo>
                    <a:pt x="6955" y="6955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10"/>
            <p:cNvSpPr/>
            <p:nvPr/>
          </p:nvSpPr>
          <p:spPr>
            <a:xfrm>
              <a:off x="4205375" y="239525"/>
              <a:ext cx="106600" cy="106575"/>
            </a:xfrm>
            <a:custGeom>
              <a:avLst/>
              <a:gdLst/>
              <a:ahLst/>
              <a:cxnLst/>
              <a:rect l="l" t="t" r="r" b="b"/>
              <a:pathLst>
                <a:path w="4264" h="4263" fill="none" extrusionOk="0">
                  <a:moveTo>
                    <a:pt x="1" y="0"/>
                  </a:moveTo>
                  <a:lnTo>
                    <a:pt x="4263" y="426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10"/>
            <p:cNvSpPr/>
            <p:nvPr/>
          </p:nvSpPr>
          <p:spPr>
            <a:xfrm>
              <a:off x="4272225" y="239525"/>
              <a:ext cx="39750" cy="39275"/>
            </a:xfrm>
            <a:custGeom>
              <a:avLst/>
              <a:gdLst/>
              <a:ahLst/>
              <a:cxnLst/>
              <a:rect l="l" t="t" r="r" b="b"/>
              <a:pathLst>
                <a:path w="1590" h="1571" fill="none" extrusionOk="0">
                  <a:moveTo>
                    <a:pt x="0" y="0"/>
                  </a:moveTo>
                  <a:lnTo>
                    <a:pt x="1589" y="157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0" name="Google Shape;620;p10"/>
          <p:cNvGrpSpPr/>
          <p:nvPr/>
        </p:nvGrpSpPr>
        <p:grpSpPr>
          <a:xfrm flipH="1">
            <a:off x="11" y="1"/>
            <a:ext cx="535010" cy="535010"/>
            <a:chOff x="5807050" y="884950"/>
            <a:chExt cx="343550" cy="343550"/>
          </a:xfrm>
        </p:grpSpPr>
        <p:sp>
          <p:nvSpPr>
            <p:cNvPr id="621" name="Google Shape;621;p10"/>
            <p:cNvSpPr/>
            <p:nvPr/>
          </p:nvSpPr>
          <p:spPr>
            <a:xfrm>
              <a:off x="5807050" y="884950"/>
              <a:ext cx="29925" cy="29950"/>
            </a:xfrm>
            <a:custGeom>
              <a:avLst/>
              <a:gdLst/>
              <a:ahLst/>
              <a:cxnLst/>
              <a:rect l="l" t="t" r="r" b="b"/>
              <a:pathLst>
                <a:path w="1197" h="1198" fill="none" extrusionOk="0">
                  <a:moveTo>
                    <a:pt x="1" y="1197"/>
                  </a:moveTo>
                  <a:lnTo>
                    <a:pt x="1197" y="1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10"/>
            <p:cNvSpPr/>
            <p:nvPr/>
          </p:nvSpPr>
          <p:spPr>
            <a:xfrm>
              <a:off x="5807050" y="884950"/>
              <a:ext cx="108925" cy="108925"/>
            </a:xfrm>
            <a:custGeom>
              <a:avLst/>
              <a:gdLst/>
              <a:ahLst/>
              <a:cxnLst/>
              <a:rect l="l" t="t" r="r" b="b"/>
              <a:pathLst>
                <a:path w="4357" h="4357" fill="none" extrusionOk="0">
                  <a:moveTo>
                    <a:pt x="4356" y="1"/>
                  </a:moveTo>
                  <a:lnTo>
                    <a:pt x="1" y="4356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10"/>
            <p:cNvSpPr/>
            <p:nvPr/>
          </p:nvSpPr>
          <p:spPr>
            <a:xfrm>
              <a:off x="5807050" y="884950"/>
              <a:ext cx="187900" cy="187900"/>
            </a:xfrm>
            <a:custGeom>
              <a:avLst/>
              <a:gdLst/>
              <a:ahLst/>
              <a:cxnLst/>
              <a:rect l="l" t="t" r="r" b="b"/>
              <a:pathLst>
                <a:path w="7516" h="7516" fill="none" extrusionOk="0">
                  <a:moveTo>
                    <a:pt x="7516" y="1"/>
                  </a:moveTo>
                  <a:lnTo>
                    <a:pt x="1" y="7516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10"/>
            <p:cNvSpPr/>
            <p:nvPr/>
          </p:nvSpPr>
          <p:spPr>
            <a:xfrm>
              <a:off x="5807050" y="884950"/>
              <a:ext cx="266900" cy="266900"/>
            </a:xfrm>
            <a:custGeom>
              <a:avLst/>
              <a:gdLst/>
              <a:ahLst/>
              <a:cxnLst/>
              <a:rect l="l" t="t" r="r" b="b"/>
              <a:pathLst>
                <a:path w="10676" h="10676" fill="none" extrusionOk="0">
                  <a:moveTo>
                    <a:pt x="10675" y="1"/>
                  </a:moveTo>
                  <a:lnTo>
                    <a:pt x="1" y="10675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10"/>
            <p:cNvSpPr/>
            <p:nvPr/>
          </p:nvSpPr>
          <p:spPr>
            <a:xfrm>
              <a:off x="5809850" y="887750"/>
              <a:ext cx="340750" cy="340750"/>
            </a:xfrm>
            <a:custGeom>
              <a:avLst/>
              <a:gdLst/>
              <a:ahLst/>
              <a:cxnLst/>
              <a:rect l="l" t="t" r="r" b="b"/>
              <a:pathLst>
                <a:path w="13630" h="13630" fill="none" extrusionOk="0">
                  <a:moveTo>
                    <a:pt x="13629" y="1"/>
                  </a:moveTo>
                  <a:lnTo>
                    <a:pt x="1" y="13629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10"/>
            <p:cNvSpPr/>
            <p:nvPr/>
          </p:nvSpPr>
          <p:spPr>
            <a:xfrm>
              <a:off x="5888850" y="966750"/>
              <a:ext cx="261750" cy="261750"/>
            </a:xfrm>
            <a:custGeom>
              <a:avLst/>
              <a:gdLst/>
              <a:ahLst/>
              <a:cxnLst/>
              <a:rect l="l" t="t" r="r" b="b"/>
              <a:pathLst>
                <a:path w="10470" h="10470" fill="none" extrusionOk="0">
                  <a:moveTo>
                    <a:pt x="10469" y="0"/>
                  </a:moveTo>
                  <a:lnTo>
                    <a:pt x="0" y="10469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10"/>
            <p:cNvSpPr/>
            <p:nvPr/>
          </p:nvSpPr>
          <p:spPr>
            <a:xfrm>
              <a:off x="5967825" y="1045725"/>
              <a:ext cx="182775" cy="182775"/>
            </a:xfrm>
            <a:custGeom>
              <a:avLst/>
              <a:gdLst/>
              <a:ahLst/>
              <a:cxnLst/>
              <a:rect l="l" t="t" r="r" b="b"/>
              <a:pathLst>
                <a:path w="7311" h="7311" fill="none" extrusionOk="0">
                  <a:moveTo>
                    <a:pt x="7310" y="1"/>
                  </a:moveTo>
                  <a:lnTo>
                    <a:pt x="1" y="731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10"/>
            <p:cNvSpPr/>
            <p:nvPr/>
          </p:nvSpPr>
          <p:spPr>
            <a:xfrm>
              <a:off x="6046800" y="1124725"/>
              <a:ext cx="103800" cy="103775"/>
            </a:xfrm>
            <a:custGeom>
              <a:avLst/>
              <a:gdLst/>
              <a:ahLst/>
              <a:cxnLst/>
              <a:rect l="l" t="t" r="r" b="b"/>
              <a:pathLst>
                <a:path w="4152" h="4151" fill="none" extrusionOk="0">
                  <a:moveTo>
                    <a:pt x="4151" y="0"/>
                  </a:moveTo>
                  <a:lnTo>
                    <a:pt x="1" y="415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10"/>
            <p:cNvSpPr/>
            <p:nvPr/>
          </p:nvSpPr>
          <p:spPr>
            <a:xfrm>
              <a:off x="6126275" y="1204175"/>
              <a:ext cx="24325" cy="24325"/>
            </a:xfrm>
            <a:custGeom>
              <a:avLst/>
              <a:gdLst/>
              <a:ahLst/>
              <a:cxnLst/>
              <a:rect l="l" t="t" r="r" b="b"/>
              <a:pathLst>
                <a:path w="973" h="973" fill="none" extrusionOk="0">
                  <a:moveTo>
                    <a:pt x="972" y="0"/>
                  </a:moveTo>
                  <a:lnTo>
                    <a:pt x="0" y="97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Picture 1" descr="A logo with people and a symbol&#10;&#10;Description automatically generated with medium confidence">
            <a:extLst>
              <a:ext uri="{FF2B5EF4-FFF2-40B4-BE49-F238E27FC236}">
                <a16:creationId xmlns:a16="http://schemas.microsoft.com/office/drawing/2014/main" id="{70E0CE66-A218-4FD6-ADCA-0C4AA85D76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240" y="4252814"/>
            <a:ext cx="893352" cy="893352"/>
          </a:xfrm>
          <a:prstGeom prst="rect">
            <a:avLst/>
          </a:prstGeom>
        </p:spPr>
      </p:pic>
      <p:pic>
        <p:nvPicPr>
          <p:cNvPr id="3" name="Picture 2" descr="A logo for a company&#10;&#10;Description automatically generated">
            <a:extLst>
              <a:ext uri="{FF2B5EF4-FFF2-40B4-BE49-F238E27FC236}">
                <a16:creationId xmlns:a16="http://schemas.microsoft.com/office/drawing/2014/main" id="{9C7EA76A-2EEC-79E8-BCA7-5A3DBA84AC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845" y="4286250"/>
            <a:ext cx="773890" cy="85248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B1B09E2-EDCB-4B4E-B119-8BD4A7B5396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598378" y="-52779"/>
            <a:ext cx="633412" cy="54768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1pPr>
            <a:lvl2pPr marL="742950" indent="-28575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2pPr>
            <a:lvl3pPr marL="11430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3pPr>
            <a:lvl4pPr marL="16002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4pPr>
            <a:lvl5pPr marL="20574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fld id="{B451C16D-82B5-4ACC-915B-E8553CEBD279}" type="slidenum">
              <a:rPr lang="en-GB" altLang="en-US" sz="2954" smtClean="0">
                <a:solidFill>
                  <a:srgbClr val="003466"/>
                </a:solidFill>
                <a:latin typeface="Calibri" panose="020F0502020204030204" pitchFamily="34" charset="0"/>
              </a:rPr>
              <a:pPr algn="ctr" eaLnBrk="1" hangingPunct="1">
                <a:defRPr/>
              </a:pPr>
              <a:t>‹#›</a:t>
            </a:fld>
            <a:endParaRPr lang="en-GB" altLang="en-US" sz="2677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1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0" name="Google Shape;1330;p23"/>
          <p:cNvGrpSpPr/>
          <p:nvPr/>
        </p:nvGrpSpPr>
        <p:grpSpPr>
          <a:xfrm rot="-5400000">
            <a:off x="-394772" y="394770"/>
            <a:ext cx="1395033" cy="605506"/>
            <a:chOff x="3468800" y="239525"/>
            <a:chExt cx="843175" cy="365975"/>
          </a:xfrm>
        </p:grpSpPr>
        <p:sp>
          <p:nvSpPr>
            <p:cNvPr id="1331" name="Google Shape;1331;p23"/>
            <p:cNvSpPr/>
            <p:nvPr/>
          </p:nvSpPr>
          <p:spPr>
            <a:xfrm>
              <a:off x="4272225" y="239525"/>
              <a:ext cx="39750" cy="39275"/>
            </a:xfrm>
            <a:custGeom>
              <a:avLst/>
              <a:gdLst/>
              <a:ahLst/>
              <a:cxnLst/>
              <a:rect l="l" t="t" r="r" b="b"/>
              <a:pathLst>
                <a:path w="1590" h="1571" fill="none" extrusionOk="0">
                  <a:moveTo>
                    <a:pt x="0" y="0"/>
                  </a:moveTo>
                  <a:lnTo>
                    <a:pt x="1589" y="157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" name="Google Shape;1332;p23"/>
            <p:cNvSpPr/>
            <p:nvPr/>
          </p:nvSpPr>
          <p:spPr>
            <a:xfrm>
              <a:off x="4205375" y="239525"/>
              <a:ext cx="106600" cy="106575"/>
            </a:xfrm>
            <a:custGeom>
              <a:avLst/>
              <a:gdLst/>
              <a:ahLst/>
              <a:cxnLst/>
              <a:rect l="l" t="t" r="r" b="b"/>
              <a:pathLst>
                <a:path w="4264" h="4263" fill="none" extrusionOk="0">
                  <a:moveTo>
                    <a:pt x="1" y="0"/>
                  </a:moveTo>
                  <a:lnTo>
                    <a:pt x="4263" y="426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" name="Google Shape;1333;p23"/>
            <p:cNvSpPr/>
            <p:nvPr/>
          </p:nvSpPr>
          <p:spPr>
            <a:xfrm>
              <a:off x="4138075" y="239525"/>
              <a:ext cx="173900" cy="173875"/>
            </a:xfrm>
            <a:custGeom>
              <a:avLst/>
              <a:gdLst/>
              <a:ahLst/>
              <a:cxnLst/>
              <a:rect l="l" t="t" r="r" b="b"/>
              <a:pathLst>
                <a:path w="6956" h="6955" fill="none" extrusionOk="0">
                  <a:moveTo>
                    <a:pt x="1" y="0"/>
                  </a:moveTo>
                  <a:lnTo>
                    <a:pt x="6955" y="6955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" name="Google Shape;1334;p23"/>
            <p:cNvSpPr/>
            <p:nvPr/>
          </p:nvSpPr>
          <p:spPr>
            <a:xfrm>
              <a:off x="4070775" y="239525"/>
              <a:ext cx="241200" cy="240700"/>
            </a:xfrm>
            <a:custGeom>
              <a:avLst/>
              <a:gdLst/>
              <a:ahLst/>
              <a:cxnLst/>
              <a:rect l="l" t="t" r="r" b="b"/>
              <a:pathLst>
                <a:path w="9648" h="9628" fill="none" extrusionOk="0">
                  <a:moveTo>
                    <a:pt x="1" y="0"/>
                  </a:moveTo>
                  <a:lnTo>
                    <a:pt x="9647" y="962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" name="Google Shape;1335;p23"/>
            <p:cNvSpPr/>
            <p:nvPr/>
          </p:nvSpPr>
          <p:spPr>
            <a:xfrm>
              <a:off x="4003950" y="239525"/>
              <a:ext cx="308025" cy="308000"/>
            </a:xfrm>
            <a:custGeom>
              <a:avLst/>
              <a:gdLst/>
              <a:ahLst/>
              <a:cxnLst/>
              <a:rect l="l" t="t" r="r" b="b"/>
              <a:pathLst>
                <a:path w="12321" h="12320" fill="none" extrusionOk="0">
                  <a:moveTo>
                    <a:pt x="0" y="0"/>
                  </a:moveTo>
                  <a:lnTo>
                    <a:pt x="12320" y="1232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" name="Google Shape;1336;p23"/>
            <p:cNvSpPr/>
            <p:nvPr/>
          </p:nvSpPr>
          <p:spPr>
            <a:xfrm>
              <a:off x="3936650" y="239525"/>
              <a:ext cx="366425" cy="365975"/>
            </a:xfrm>
            <a:custGeom>
              <a:avLst/>
              <a:gdLst/>
              <a:ahLst/>
              <a:cxnLst/>
              <a:rect l="l" t="t" r="r" b="b"/>
              <a:pathLst>
                <a:path w="14657" h="14639" fill="none" extrusionOk="0">
                  <a:moveTo>
                    <a:pt x="0" y="0"/>
                  </a:moveTo>
                  <a:lnTo>
                    <a:pt x="14657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" name="Google Shape;1337;p23"/>
            <p:cNvSpPr/>
            <p:nvPr/>
          </p:nvSpPr>
          <p:spPr>
            <a:xfrm>
              <a:off x="386980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9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" name="Google Shape;1338;p23"/>
            <p:cNvSpPr/>
            <p:nvPr/>
          </p:nvSpPr>
          <p:spPr>
            <a:xfrm>
              <a:off x="380250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9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" name="Google Shape;1339;p23"/>
            <p:cNvSpPr/>
            <p:nvPr/>
          </p:nvSpPr>
          <p:spPr>
            <a:xfrm>
              <a:off x="3735200" y="239525"/>
              <a:ext cx="366450" cy="365975"/>
            </a:xfrm>
            <a:custGeom>
              <a:avLst/>
              <a:gdLst/>
              <a:ahLst/>
              <a:cxnLst/>
              <a:rect l="l" t="t" r="r" b="b"/>
              <a:pathLst>
                <a:path w="14658" h="14639" fill="none" extrusionOk="0">
                  <a:moveTo>
                    <a:pt x="1" y="0"/>
                  </a:moveTo>
                  <a:lnTo>
                    <a:pt x="1465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" name="Google Shape;1340;p23"/>
            <p:cNvSpPr/>
            <p:nvPr/>
          </p:nvSpPr>
          <p:spPr>
            <a:xfrm>
              <a:off x="3668375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" name="Google Shape;1341;p23"/>
            <p:cNvSpPr/>
            <p:nvPr/>
          </p:nvSpPr>
          <p:spPr>
            <a:xfrm>
              <a:off x="3601075" y="239525"/>
              <a:ext cx="366450" cy="365975"/>
            </a:xfrm>
            <a:custGeom>
              <a:avLst/>
              <a:gdLst/>
              <a:ahLst/>
              <a:cxnLst/>
              <a:rect l="l" t="t" r="r" b="b"/>
              <a:pathLst>
                <a:path w="14658" h="14639" fill="none" extrusionOk="0">
                  <a:moveTo>
                    <a:pt x="0" y="0"/>
                  </a:moveTo>
                  <a:lnTo>
                    <a:pt x="14657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" name="Google Shape;1342;p23"/>
            <p:cNvSpPr/>
            <p:nvPr/>
          </p:nvSpPr>
          <p:spPr>
            <a:xfrm>
              <a:off x="353425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0" y="0"/>
                  </a:moveTo>
                  <a:lnTo>
                    <a:pt x="1463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" name="Google Shape;1343;p23"/>
            <p:cNvSpPr/>
            <p:nvPr/>
          </p:nvSpPr>
          <p:spPr>
            <a:xfrm>
              <a:off x="3468800" y="241375"/>
              <a:ext cx="364125" cy="364125"/>
            </a:xfrm>
            <a:custGeom>
              <a:avLst/>
              <a:gdLst/>
              <a:ahLst/>
              <a:cxnLst/>
              <a:rect l="l" t="t" r="r" b="b"/>
              <a:pathLst>
                <a:path w="14565" h="14565" fill="none" extrusionOk="0">
                  <a:moveTo>
                    <a:pt x="1" y="1"/>
                  </a:moveTo>
                  <a:lnTo>
                    <a:pt x="14564" y="14564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" name="Google Shape;1344;p23"/>
            <p:cNvSpPr/>
            <p:nvPr/>
          </p:nvSpPr>
          <p:spPr>
            <a:xfrm>
              <a:off x="3468800" y="308675"/>
              <a:ext cx="297275" cy="296825"/>
            </a:xfrm>
            <a:custGeom>
              <a:avLst/>
              <a:gdLst/>
              <a:ahLst/>
              <a:cxnLst/>
              <a:rect l="l" t="t" r="r" b="b"/>
              <a:pathLst>
                <a:path w="11891" h="11873" fill="none" extrusionOk="0">
                  <a:moveTo>
                    <a:pt x="1" y="1"/>
                  </a:moveTo>
                  <a:lnTo>
                    <a:pt x="11891" y="1187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" name="Google Shape;1345;p23"/>
            <p:cNvSpPr/>
            <p:nvPr/>
          </p:nvSpPr>
          <p:spPr>
            <a:xfrm>
              <a:off x="3468800" y="375975"/>
              <a:ext cx="229975" cy="229525"/>
            </a:xfrm>
            <a:custGeom>
              <a:avLst/>
              <a:gdLst/>
              <a:ahLst/>
              <a:cxnLst/>
              <a:rect l="l" t="t" r="r" b="b"/>
              <a:pathLst>
                <a:path w="9199" h="9181" fill="none" extrusionOk="0">
                  <a:moveTo>
                    <a:pt x="1" y="1"/>
                  </a:moveTo>
                  <a:lnTo>
                    <a:pt x="9199" y="918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" name="Google Shape;1346;p23"/>
            <p:cNvSpPr/>
            <p:nvPr/>
          </p:nvSpPr>
          <p:spPr>
            <a:xfrm>
              <a:off x="3468800" y="442825"/>
              <a:ext cx="162675" cy="162675"/>
            </a:xfrm>
            <a:custGeom>
              <a:avLst/>
              <a:gdLst/>
              <a:ahLst/>
              <a:cxnLst/>
              <a:rect l="l" t="t" r="r" b="b"/>
              <a:pathLst>
                <a:path w="6507" h="6507" fill="none" extrusionOk="0">
                  <a:moveTo>
                    <a:pt x="1" y="0"/>
                  </a:moveTo>
                  <a:lnTo>
                    <a:pt x="6507" y="6506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" name="Google Shape;1347;p23"/>
            <p:cNvSpPr/>
            <p:nvPr/>
          </p:nvSpPr>
          <p:spPr>
            <a:xfrm>
              <a:off x="3468800" y="510125"/>
              <a:ext cx="95850" cy="95375"/>
            </a:xfrm>
            <a:custGeom>
              <a:avLst/>
              <a:gdLst/>
              <a:ahLst/>
              <a:cxnLst/>
              <a:rect l="l" t="t" r="r" b="b"/>
              <a:pathLst>
                <a:path w="3834" h="3815" fill="none" extrusionOk="0">
                  <a:moveTo>
                    <a:pt x="1" y="0"/>
                  </a:moveTo>
                  <a:lnTo>
                    <a:pt x="3833" y="3814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" name="Google Shape;1348;p23"/>
            <p:cNvSpPr/>
            <p:nvPr/>
          </p:nvSpPr>
          <p:spPr>
            <a:xfrm>
              <a:off x="3468800" y="576950"/>
              <a:ext cx="28550" cy="28550"/>
            </a:xfrm>
            <a:custGeom>
              <a:avLst/>
              <a:gdLst/>
              <a:ahLst/>
              <a:cxnLst/>
              <a:rect l="l" t="t" r="r" b="b"/>
              <a:pathLst>
                <a:path w="1142" h="1142" fill="none" extrusionOk="0">
                  <a:moveTo>
                    <a:pt x="1141" y="1141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49" name="Google Shape;1349;p23"/>
          <p:cNvGrpSpPr/>
          <p:nvPr/>
        </p:nvGrpSpPr>
        <p:grpSpPr>
          <a:xfrm rot="-5400000">
            <a:off x="8143828" y="394770"/>
            <a:ext cx="1395033" cy="605506"/>
            <a:chOff x="3468800" y="239525"/>
            <a:chExt cx="843175" cy="365975"/>
          </a:xfrm>
        </p:grpSpPr>
        <p:sp>
          <p:nvSpPr>
            <p:cNvPr id="1350" name="Google Shape;1350;p23"/>
            <p:cNvSpPr/>
            <p:nvPr/>
          </p:nvSpPr>
          <p:spPr>
            <a:xfrm>
              <a:off x="4272225" y="239525"/>
              <a:ext cx="39750" cy="39275"/>
            </a:xfrm>
            <a:custGeom>
              <a:avLst/>
              <a:gdLst/>
              <a:ahLst/>
              <a:cxnLst/>
              <a:rect l="l" t="t" r="r" b="b"/>
              <a:pathLst>
                <a:path w="1590" h="1571" fill="none" extrusionOk="0">
                  <a:moveTo>
                    <a:pt x="0" y="0"/>
                  </a:moveTo>
                  <a:lnTo>
                    <a:pt x="1589" y="157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1" name="Google Shape;1351;p23"/>
            <p:cNvSpPr/>
            <p:nvPr/>
          </p:nvSpPr>
          <p:spPr>
            <a:xfrm>
              <a:off x="4205375" y="239525"/>
              <a:ext cx="106600" cy="106575"/>
            </a:xfrm>
            <a:custGeom>
              <a:avLst/>
              <a:gdLst/>
              <a:ahLst/>
              <a:cxnLst/>
              <a:rect l="l" t="t" r="r" b="b"/>
              <a:pathLst>
                <a:path w="4264" h="4263" fill="none" extrusionOk="0">
                  <a:moveTo>
                    <a:pt x="1" y="0"/>
                  </a:moveTo>
                  <a:lnTo>
                    <a:pt x="4263" y="426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2" name="Google Shape;1352;p23"/>
            <p:cNvSpPr/>
            <p:nvPr/>
          </p:nvSpPr>
          <p:spPr>
            <a:xfrm>
              <a:off x="4138075" y="239525"/>
              <a:ext cx="173900" cy="173875"/>
            </a:xfrm>
            <a:custGeom>
              <a:avLst/>
              <a:gdLst/>
              <a:ahLst/>
              <a:cxnLst/>
              <a:rect l="l" t="t" r="r" b="b"/>
              <a:pathLst>
                <a:path w="6956" h="6955" fill="none" extrusionOk="0">
                  <a:moveTo>
                    <a:pt x="1" y="0"/>
                  </a:moveTo>
                  <a:lnTo>
                    <a:pt x="6955" y="6955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" name="Google Shape;1353;p23"/>
            <p:cNvSpPr/>
            <p:nvPr/>
          </p:nvSpPr>
          <p:spPr>
            <a:xfrm>
              <a:off x="4070775" y="239525"/>
              <a:ext cx="241200" cy="240700"/>
            </a:xfrm>
            <a:custGeom>
              <a:avLst/>
              <a:gdLst/>
              <a:ahLst/>
              <a:cxnLst/>
              <a:rect l="l" t="t" r="r" b="b"/>
              <a:pathLst>
                <a:path w="9648" h="9628" fill="none" extrusionOk="0">
                  <a:moveTo>
                    <a:pt x="1" y="0"/>
                  </a:moveTo>
                  <a:lnTo>
                    <a:pt x="9647" y="962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" name="Google Shape;1354;p23"/>
            <p:cNvSpPr/>
            <p:nvPr/>
          </p:nvSpPr>
          <p:spPr>
            <a:xfrm>
              <a:off x="4003950" y="239525"/>
              <a:ext cx="308025" cy="308000"/>
            </a:xfrm>
            <a:custGeom>
              <a:avLst/>
              <a:gdLst/>
              <a:ahLst/>
              <a:cxnLst/>
              <a:rect l="l" t="t" r="r" b="b"/>
              <a:pathLst>
                <a:path w="12321" h="12320" fill="none" extrusionOk="0">
                  <a:moveTo>
                    <a:pt x="0" y="0"/>
                  </a:moveTo>
                  <a:lnTo>
                    <a:pt x="12320" y="1232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" name="Google Shape;1355;p23"/>
            <p:cNvSpPr/>
            <p:nvPr/>
          </p:nvSpPr>
          <p:spPr>
            <a:xfrm>
              <a:off x="3936650" y="239525"/>
              <a:ext cx="366425" cy="365975"/>
            </a:xfrm>
            <a:custGeom>
              <a:avLst/>
              <a:gdLst/>
              <a:ahLst/>
              <a:cxnLst/>
              <a:rect l="l" t="t" r="r" b="b"/>
              <a:pathLst>
                <a:path w="14657" h="14639" fill="none" extrusionOk="0">
                  <a:moveTo>
                    <a:pt x="0" y="0"/>
                  </a:moveTo>
                  <a:lnTo>
                    <a:pt x="14657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" name="Google Shape;1356;p23"/>
            <p:cNvSpPr/>
            <p:nvPr/>
          </p:nvSpPr>
          <p:spPr>
            <a:xfrm>
              <a:off x="386980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9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" name="Google Shape;1357;p23"/>
            <p:cNvSpPr/>
            <p:nvPr/>
          </p:nvSpPr>
          <p:spPr>
            <a:xfrm>
              <a:off x="380250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9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" name="Google Shape;1358;p23"/>
            <p:cNvSpPr/>
            <p:nvPr/>
          </p:nvSpPr>
          <p:spPr>
            <a:xfrm>
              <a:off x="3735200" y="239525"/>
              <a:ext cx="366450" cy="365975"/>
            </a:xfrm>
            <a:custGeom>
              <a:avLst/>
              <a:gdLst/>
              <a:ahLst/>
              <a:cxnLst/>
              <a:rect l="l" t="t" r="r" b="b"/>
              <a:pathLst>
                <a:path w="14658" h="14639" fill="none" extrusionOk="0">
                  <a:moveTo>
                    <a:pt x="1" y="0"/>
                  </a:moveTo>
                  <a:lnTo>
                    <a:pt x="1465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" name="Google Shape;1359;p23"/>
            <p:cNvSpPr/>
            <p:nvPr/>
          </p:nvSpPr>
          <p:spPr>
            <a:xfrm>
              <a:off x="3668375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" name="Google Shape;1360;p23"/>
            <p:cNvSpPr/>
            <p:nvPr/>
          </p:nvSpPr>
          <p:spPr>
            <a:xfrm>
              <a:off x="3601075" y="239525"/>
              <a:ext cx="366450" cy="365975"/>
            </a:xfrm>
            <a:custGeom>
              <a:avLst/>
              <a:gdLst/>
              <a:ahLst/>
              <a:cxnLst/>
              <a:rect l="l" t="t" r="r" b="b"/>
              <a:pathLst>
                <a:path w="14658" h="14639" fill="none" extrusionOk="0">
                  <a:moveTo>
                    <a:pt x="0" y="0"/>
                  </a:moveTo>
                  <a:lnTo>
                    <a:pt x="14657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1" name="Google Shape;1361;p23"/>
            <p:cNvSpPr/>
            <p:nvPr/>
          </p:nvSpPr>
          <p:spPr>
            <a:xfrm>
              <a:off x="353425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0" y="0"/>
                  </a:moveTo>
                  <a:lnTo>
                    <a:pt x="1463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" name="Google Shape;1362;p23"/>
            <p:cNvSpPr/>
            <p:nvPr/>
          </p:nvSpPr>
          <p:spPr>
            <a:xfrm>
              <a:off x="3468800" y="241375"/>
              <a:ext cx="364125" cy="364125"/>
            </a:xfrm>
            <a:custGeom>
              <a:avLst/>
              <a:gdLst/>
              <a:ahLst/>
              <a:cxnLst/>
              <a:rect l="l" t="t" r="r" b="b"/>
              <a:pathLst>
                <a:path w="14565" h="14565" fill="none" extrusionOk="0">
                  <a:moveTo>
                    <a:pt x="1" y="1"/>
                  </a:moveTo>
                  <a:lnTo>
                    <a:pt x="14564" y="14564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" name="Google Shape;1363;p23"/>
            <p:cNvSpPr/>
            <p:nvPr/>
          </p:nvSpPr>
          <p:spPr>
            <a:xfrm>
              <a:off x="3468800" y="308675"/>
              <a:ext cx="297275" cy="296825"/>
            </a:xfrm>
            <a:custGeom>
              <a:avLst/>
              <a:gdLst/>
              <a:ahLst/>
              <a:cxnLst/>
              <a:rect l="l" t="t" r="r" b="b"/>
              <a:pathLst>
                <a:path w="11891" h="11873" fill="none" extrusionOk="0">
                  <a:moveTo>
                    <a:pt x="1" y="1"/>
                  </a:moveTo>
                  <a:lnTo>
                    <a:pt x="11891" y="1187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" name="Google Shape;1364;p23"/>
            <p:cNvSpPr/>
            <p:nvPr/>
          </p:nvSpPr>
          <p:spPr>
            <a:xfrm>
              <a:off x="3468800" y="375975"/>
              <a:ext cx="229975" cy="229525"/>
            </a:xfrm>
            <a:custGeom>
              <a:avLst/>
              <a:gdLst/>
              <a:ahLst/>
              <a:cxnLst/>
              <a:rect l="l" t="t" r="r" b="b"/>
              <a:pathLst>
                <a:path w="9199" h="9181" fill="none" extrusionOk="0">
                  <a:moveTo>
                    <a:pt x="1" y="1"/>
                  </a:moveTo>
                  <a:lnTo>
                    <a:pt x="9199" y="918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" name="Google Shape;1365;p23"/>
            <p:cNvSpPr/>
            <p:nvPr/>
          </p:nvSpPr>
          <p:spPr>
            <a:xfrm>
              <a:off x="3468800" y="442825"/>
              <a:ext cx="162675" cy="162675"/>
            </a:xfrm>
            <a:custGeom>
              <a:avLst/>
              <a:gdLst/>
              <a:ahLst/>
              <a:cxnLst/>
              <a:rect l="l" t="t" r="r" b="b"/>
              <a:pathLst>
                <a:path w="6507" h="6507" fill="none" extrusionOk="0">
                  <a:moveTo>
                    <a:pt x="1" y="0"/>
                  </a:moveTo>
                  <a:lnTo>
                    <a:pt x="6507" y="6506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" name="Google Shape;1366;p23"/>
            <p:cNvSpPr/>
            <p:nvPr/>
          </p:nvSpPr>
          <p:spPr>
            <a:xfrm>
              <a:off x="3468800" y="510125"/>
              <a:ext cx="95850" cy="95375"/>
            </a:xfrm>
            <a:custGeom>
              <a:avLst/>
              <a:gdLst/>
              <a:ahLst/>
              <a:cxnLst/>
              <a:rect l="l" t="t" r="r" b="b"/>
              <a:pathLst>
                <a:path w="3834" h="3815" fill="none" extrusionOk="0">
                  <a:moveTo>
                    <a:pt x="1" y="0"/>
                  </a:moveTo>
                  <a:lnTo>
                    <a:pt x="3833" y="3814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" name="Google Shape;1367;p23"/>
            <p:cNvSpPr/>
            <p:nvPr/>
          </p:nvSpPr>
          <p:spPr>
            <a:xfrm>
              <a:off x="3468800" y="576950"/>
              <a:ext cx="28550" cy="28550"/>
            </a:xfrm>
            <a:custGeom>
              <a:avLst/>
              <a:gdLst/>
              <a:ahLst/>
              <a:cxnLst/>
              <a:rect l="l" t="t" r="r" b="b"/>
              <a:pathLst>
                <a:path w="1142" h="1142" fill="none" extrusionOk="0">
                  <a:moveTo>
                    <a:pt x="1141" y="1141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68" name="Google Shape;1368;p23"/>
          <p:cNvGrpSpPr/>
          <p:nvPr/>
        </p:nvGrpSpPr>
        <p:grpSpPr>
          <a:xfrm>
            <a:off x="4038415" y="161441"/>
            <a:ext cx="1067170" cy="206374"/>
            <a:chOff x="5589725" y="3057300"/>
            <a:chExt cx="352900" cy="68250"/>
          </a:xfrm>
        </p:grpSpPr>
        <p:sp>
          <p:nvSpPr>
            <p:cNvPr id="1369" name="Google Shape;1369;p23"/>
            <p:cNvSpPr/>
            <p:nvPr/>
          </p:nvSpPr>
          <p:spPr>
            <a:xfrm>
              <a:off x="55897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" name="Google Shape;1370;p23"/>
            <p:cNvSpPr/>
            <p:nvPr/>
          </p:nvSpPr>
          <p:spPr>
            <a:xfrm>
              <a:off x="56570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" name="Google Shape;1371;p23"/>
            <p:cNvSpPr/>
            <p:nvPr/>
          </p:nvSpPr>
          <p:spPr>
            <a:xfrm>
              <a:off x="57248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" name="Google Shape;1372;p23"/>
            <p:cNvSpPr/>
            <p:nvPr/>
          </p:nvSpPr>
          <p:spPr>
            <a:xfrm>
              <a:off x="57921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3" name="Google Shape;1373;p23"/>
            <p:cNvSpPr/>
            <p:nvPr/>
          </p:nvSpPr>
          <p:spPr>
            <a:xfrm>
              <a:off x="58594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4" name="Google Shape;1374;p23"/>
            <p:cNvSpPr/>
            <p:nvPr/>
          </p:nvSpPr>
          <p:spPr>
            <a:xfrm>
              <a:off x="5926700" y="3057300"/>
              <a:ext cx="15925" cy="15900"/>
            </a:xfrm>
            <a:custGeom>
              <a:avLst/>
              <a:gdLst/>
              <a:ahLst/>
              <a:cxnLst/>
              <a:rect l="l" t="t" r="r" b="b"/>
              <a:pathLst>
                <a:path w="637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" name="Google Shape;1375;p23"/>
            <p:cNvSpPr/>
            <p:nvPr/>
          </p:nvSpPr>
          <p:spPr>
            <a:xfrm>
              <a:off x="55897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6" name="Google Shape;1376;p23"/>
            <p:cNvSpPr/>
            <p:nvPr/>
          </p:nvSpPr>
          <p:spPr>
            <a:xfrm>
              <a:off x="56570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37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37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7" name="Google Shape;1377;p23"/>
            <p:cNvSpPr/>
            <p:nvPr/>
          </p:nvSpPr>
          <p:spPr>
            <a:xfrm>
              <a:off x="57248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8" name="Google Shape;1378;p23"/>
            <p:cNvSpPr/>
            <p:nvPr/>
          </p:nvSpPr>
          <p:spPr>
            <a:xfrm>
              <a:off x="57921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9" name="Google Shape;1379;p23"/>
            <p:cNvSpPr/>
            <p:nvPr/>
          </p:nvSpPr>
          <p:spPr>
            <a:xfrm>
              <a:off x="58594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0" name="Google Shape;1380;p23"/>
            <p:cNvSpPr/>
            <p:nvPr/>
          </p:nvSpPr>
          <p:spPr>
            <a:xfrm>
              <a:off x="5926700" y="3109175"/>
              <a:ext cx="15925" cy="16375"/>
            </a:xfrm>
            <a:custGeom>
              <a:avLst/>
              <a:gdLst/>
              <a:ahLst/>
              <a:cxnLst/>
              <a:rect l="l" t="t" r="r" b="b"/>
              <a:pathLst>
                <a:path w="637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81" name="Google Shape;1381;p23"/>
          <p:cNvSpPr/>
          <p:nvPr/>
        </p:nvSpPr>
        <p:spPr>
          <a:xfrm>
            <a:off x="0" y="4285475"/>
            <a:ext cx="9144000" cy="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" name="Picture 1" descr="A logo with people and a symbol&#10;&#10;Description automatically generated with medium confidence">
            <a:extLst>
              <a:ext uri="{FF2B5EF4-FFF2-40B4-BE49-F238E27FC236}">
                <a16:creationId xmlns:a16="http://schemas.microsoft.com/office/drawing/2014/main" id="{EFDC260C-9E48-05C3-88D8-E507ACFFAB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240" y="4252814"/>
            <a:ext cx="893352" cy="893352"/>
          </a:xfrm>
          <a:prstGeom prst="rect">
            <a:avLst/>
          </a:prstGeom>
        </p:spPr>
      </p:pic>
      <p:pic>
        <p:nvPicPr>
          <p:cNvPr id="3" name="Picture 2" descr="A logo for a company&#10;&#10;Description automatically generated">
            <a:extLst>
              <a:ext uri="{FF2B5EF4-FFF2-40B4-BE49-F238E27FC236}">
                <a16:creationId xmlns:a16="http://schemas.microsoft.com/office/drawing/2014/main" id="{64B8B703-3B1C-8D86-941C-F690E28BFA8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845" y="4286250"/>
            <a:ext cx="773890" cy="85248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6FAEE8C-A984-2D19-7686-CF0E8855E3E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598378" y="-52779"/>
            <a:ext cx="633412" cy="54768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1pPr>
            <a:lvl2pPr marL="742950" indent="-28575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2pPr>
            <a:lvl3pPr marL="11430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3pPr>
            <a:lvl4pPr marL="16002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4pPr>
            <a:lvl5pPr marL="20574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fld id="{B451C16D-82B5-4ACC-915B-E8553CEBD279}" type="slidenum">
              <a:rPr lang="en-GB" altLang="en-US" sz="2954" smtClean="0">
                <a:solidFill>
                  <a:srgbClr val="003466"/>
                </a:solidFill>
                <a:latin typeface="Calibri" panose="020F0502020204030204" pitchFamily="34" charset="0"/>
              </a:rPr>
              <a:pPr algn="ctr" eaLnBrk="1" hangingPunct="1">
                <a:defRPr/>
              </a:pPr>
              <a:t>‹#›</a:t>
            </a:fld>
            <a:endParaRPr lang="en-GB" altLang="en-US" sz="2677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spTree>
      <p:nvGrpSpPr>
        <p:cNvPr id="1" name="Shape 1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3" name="Google Shape;1383;p24"/>
          <p:cNvSpPr/>
          <p:nvPr/>
        </p:nvSpPr>
        <p:spPr>
          <a:xfrm>
            <a:off x="0" y="4826400"/>
            <a:ext cx="9144000" cy="31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384" name="Google Shape;1384;p24"/>
          <p:cNvGrpSpPr/>
          <p:nvPr/>
        </p:nvGrpSpPr>
        <p:grpSpPr>
          <a:xfrm>
            <a:off x="-380996" y="4375322"/>
            <a:ext cx="1072603" cy="466362"/>
            <a:chOff x="3468800" y="239525"/>
            <a:chExt cx="843175" cy="365975"/>
          </a:xfrm>
        </p:grpSpPr>
        <p:sp>
          <p:nvSpPr>
            <p:cNvPr id="1385" name="Google Shape;1385;p24"/>
            <p:cNvSpPr/>
            <p:nvPr/>
          </p:nvSpPr>
          <p:spPr>
            <a:xfrm>
              <a:off x="3468800" y="576950"/>
              <a:ext cx="28550" cy="28550"/>
            </a:xfrm>
            <a:custGeom>
              <a:avLst/>
              <a:gdLst/>
              <a:ahLst/>
              <a:cxnLst/>
              <a:rect l="l" t="t" r="r" b="b"/>
              <a:pathLst>
                <a:path w="1142" h="1142" fill="none" extrusionOk="0">
                  <a:moveTo>
                    <a:pt x="1141" y="1141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6" name="Google Shape;1386;p24"/>
            <p:cNvSpPr/>
            <p:nvPr/>
          </p:nvSpPr>
          <p:spPr>
            <a:xfrm>
              <a:off x="3468800" y="510125"/>
              <a:ext cx="95850" cy="95375"/>
            </a:xfrm>
            <a:custGeom>
              <a:avLst/>
              <a:gdLst/>
              <a:ahLst/>
              <a:cxnLst/>
              <a:rect l="l" t="t" r="r" b="b"/>
              <a:pathLst>
                <a:path w="3834" h="3815" fill="none" extrusionOk="0">
                  <a:moveTo>
                    <a:pt x="1" y="0"/>
                  </a:moveTo>
                  <a:lnTo>
                    <a:pt x="3833" y="3814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7" name="Google Shape;1387;p24"/>
            <p:cNvSpPr/>
            <p:nvPr/>
          </p:nvSpPr>
          <p:spPr>
            <a:xfrm>
              <a:off x="3468800" y="442825"/>
              <a:ext cx="162675" cy="162675"/>
            </a:xfrm>
            <a:custGeom>
              <a:avLst/>
              <a:gdLst/>
              <a:ahLst/>
              <a:cxnLst/>
              <a:rect l="l" t="t" r="r" b="b"/>
              <a:pathLst>
                <a:path w="6507" h="6507" fill="none" extrusionOk="0">
                  <a:moveTo>
                    <a:pt x="1" y="0"/>
                  </a:moveTo>
                  <a:lnTo>
                    <a:pt x="6507" y="6506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8" name="Google Shape;1388;p24"/>
            <p:cNvSpPr/>
            <p:nvPr/>
          </p:nvSpPr>
          <p:spPr>
            <a:xfrm>
              <a:off x="3468800" y="375975"/>
              <a:ext cx="229975" cy="229525"/>
            </a:xfrm>
            <a:custGeom>
              <a:avLst/>
              <a:gdLst/>
              <a:ahLst/>
              <a:cxnLst/>
              <a:rect l="l" t="t" r="r" b="b"/>
              <a:pathLst>
                <a:path w="9199" h="9181" fill="none" extrusionOk="0">
                  <a:moveTo>
                    <a:pt x="1" y="1"/>
                  </a:moveTo>
                  <a:lnTo>
                    <a:pt x="9199" y="918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Google Shape;1389;p24"/>
            <p:cNvSpPr/>
            <p:nvPr/>
          </p:nvSpPr>
          <p:spPr>
            <a:xfrm>
              <a:off x="3468800" y="308675"/>
              <a:ext cx="297275" cy="296825"/>
            </a:xfrm>
            <a:custGeom>
              <a:avLst/>
              <a:gdLst/>
              <a:ahLst/>
              <a:cxnLst/>
              <a:rect l="l" t="t" r="r" b="b"/>
              <a:pathLst>
                <a:path w="11891" h="11873" fill="none" extrusionOk="0">
                  <a:moveTo>
                    <a:pt x="1" y="1"/>
                  </a:moveTo>
                  <a:lnTo>
                    <a:pt x="11891" y="1187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Google Shape;1390;p24"/>
            <p:cNvSpPr/>
            <p:nvPr/>
          </p:nvSpPr>
          <p:spPr>
            <a:xfrm>
              <a:off x="3468800" y="241375"/>
              <a:ext cx="364125" cy="364125"/>
            </a:xfrm>
            <a:custGeom>
              <a:avLst/>
              <a:gdLst/>
              <a:ahLst/>
              <a:cxnLst/>
              <a:rect l="l" t="t" r="r" b="b"/>
              <a:pathLst>
                <a:path w="14565" h="14565" fill="none" extrusionOk="0">
                  <a:moveTo>
                    <a:pt x="1" y="1"/>
                  </a:moveTo>
                  <a:lnTo>
                    <a:pt x="14564" y="14564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Google Shape;1391;p24"/>
            <p:cNvSpPr/>
            <p:nvPr/>
          </p:nvSpPr>
          <p:spPr>
            <a:xfrm>
              <a:off x="353425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0" y="0"/>
                  </a:moveTo>
                  <a:lnTo>
                    <a:pt x="1463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1392;p24"/>
            <p:cNvSpPr/>
            <p:nvPr/>
          </p:nvSpPr>
          <p:spPr>
            <a:xfrm>
              <a:off x="3601075" y="239525"/>
              <a:ext cx="366450" cy="365975"/>
            </a:xfrm>
            <a:custGeom>
              <a:avLst/>
              <a:gdLst/>
              <a:ahLst/>
              <a:cxnLst/>
              <a:rect l="l" t="t" r="r" b="b"/>
              <a:pathLst>
                <a:path w="14658" h="14639" fill="none" extrusionOk="0">
                  <a:moveTo>
                    <a:pt x="0" y="0"/>
                  </a:moveTo>
                  <a:lnTo>
                    <a:pt x="14657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Google Shape;1393;p24"/>
            <p:cNvSpPr/>
            <p:nvPr/>
          </p:nvSpPr>
          <p:spPr>
            <a:xfrm>
              <a:off x="3668375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Google Shape;1394;p24"/>
            <p:cNvSpPr/>
            <p:nvPr/>
          </p:nvSpPr>
          <p:spPr>
            <a:xfrm>
              <a:off x="3735200" y="239525"/>
              <a:ext cx="366450" cy="365975"/>
            </a:xfrm>
            <a:custGeom>
              <a:avLst/>
              <a:gdLst/>
              <a:ahLst/>
              <a:cxnLst/>
              <a:rect l="l" t="t" r="r" b="b"/>
              <a:pathLst>
                <a:path w="14658" h="14639" fill="none" extrusionOk="0">
                  <a:moveTo>
                    <a:pt x="1" y="0"/>
                  </a:moveTo>
                  <a:lnTo>
                    <a:pt x="1465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Google Shape;1395;p24"/>
            <p:cNvSpPr/>
            <p:nvPr/>
          </p:nvSpPr>
          <p:spPr>
            <a:xfrm>
              <a:off x="380250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9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Google Shape;1396;p24"/>
            <p:cNvSpPr/>
            <p:nvPr/>
          </p:nvSpPr>
          <p:spPr>
            <a:xfrm>
              <a:off x="386980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9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Google Shape;1397;p24"/>
            <p:cNvSpPr/>
            <p:nvPr/>
          </p:nvSpPr>
          <p:spPr>
            <a:xfrm>
              <a:off x="3936650" y="239525"/>
              <a:ext cx="366425" cy="365975"/>
            </a:xfrm>
            <a:custGeom>
              <a:avLst/>
              <a:gdLst/>
              <a:ahLst/>
              <a:cxnLst/>
              <a:rect l="l" t="t" r="r" b="b"/>
              <a:pathLst>
                <a:path w="14657" h="14639" fill="none" extrusionOk="0">
                  <a:moveTo>
                    <a:pt x="0" y="0"/>
                  </a:moveTo>
                  <a:lnTo>
                    <a:pt x="14657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Google Shape;1398;p24"/>
            <p:cNvSpPr/>
            <p:nvPr/>
          </p:nvSpPr>
          <p:spPr>
            <a:xfrm>
              <a:off x="4003950" y="239525"/>
              <a:ext cx="308025" cy="308000"/>
            </a:xfrm>
            <a:custGeom>
              <a:avLst/>
              <a:gdLst/>
              <a:ahLst/>
              <a:cxnLst/>
              <a:rect l="l" t="t" r="r" b="b"/>
              <a:pathLst>
                <a:path w="12321" h="12320" fill="none" extrusionOk="0">
                  <a:moveTo>
                    <a:pt x="0" y="0"/>
                  </a:moveTo>
                  <a:lnTo>
                    <a:pt x="12320" y="1232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Google Shape;1399;p24"/>
            <p:cNvSpPr/>
            <p:nvPr/>
          </p:nvSpPr>
          <p:spPr>
            <a:xfrm>
              <a:off x="4070775" y="239525"/>
              <a:ext cx="241200" cy="240700"/>
            </a:xfrm>
            <a:custGeom>
              <a:avLst/>
              <a:gdLst/>
              <a:ahLst/>
              <a:cxnLst/>
              <a:rect l="l" t="t" r="r" b="b"/>
              <a:pathLst>
                <a:path w="9648" h="9628" fill="none" extrusionOk="0">
                  <a:moveTo>
                    <a:pt x="1" y="0"/>
                  </a:moveTo>
                  <a:lnTo>
                    <a:pt x="9647" y="962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Google Shape;1400;p24"/>
            <p:cNvSpPr/>
            <p:nvPr/>
          </p:nvSpPr>
          <p:spPr>
            <a:xfrm>
              <a:off x="4138075" y="239525"/>
              <a:ext cx="173900" cy="173875"/>
            </a:xfrm>
            <a:custGeom>
              <a:avLst/>
              <a:gdLst/>
              <a:ahLst/>
              <a:cxnLst/>
              <a:rect l="l" t="t" r="r" b="b"/>
              <a:pathLst>
                <a:path w="6956" h="6955" fill="none" extrusionOk="0">
                  <a:moveTo>
                    <a:pt x="1" y="0"/>
                  </a:moveTo>
                  <a:lnTo>
                    <a:pt x="6955" y="6955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1" name="Google Shape;1401;p24"/>
            <p:cNvSpPr/>
            <p:nvPr/>
          </p:nvSpPr>
          <p:spPr>
            <a:xfrm>
              <a:off x="4205375" y="239525"/>
              <a:ext cx="106600" cy="106575"/>
            </a:xfrm>
            <a:custGeom>
              <a:avLst/>
              <a:gdLst/>
              <a:ahLst/>
              <a:cxnLst/>
              <a:rect l="l" t="t" r="r" b="b"/>
              <a:pathLst>
                <a:path w="4264" h="4263" fill="none" extrusionOk="0">
                  <a:moveTo>
                    <a:pt x="1" y="0"/>
                  </a:moveTo>
                  <a:lnTo>
                    <a:pt x="4263" y="426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2" name="Google Shape;1402;p24"/>
            <p:cNvSpPr/>
            <p:nvPr/>
          </p:nvSpPr>
          <p:spPr>
            <a:xfrm>
              <a:off x="4272225" y="239525"/>
              <a:ext cx="39750" cy="39275"/>
            </a:xfrm>
            <a:custGeom>
              <a:avLst/>
              <a:gdLst/>
              <a:ahLst/>
              <a:cxnLst/>
              <a:rect l="l" t="t" r="r" b="b"/>
              <a:pathLst>
                <a:path w="1590" h="1571" fill="none" extrusionOk="0">
                  <a:moveTo>
                    <a:pt x="0" y="0"/>
                  </a:moveTo>
                  <a:lnTo>
                    <a:pt x="1589" y="157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03" name="Google Shape;1403;p24"/>
          <p:cNvGrpSpPr/>
          <p:nvPr/>
        </p:nvGrpSpPr>
        <p:grpSpPr>
          <a:xfrm>
            <a:off x="8110474" y="165633"/>
            <a:ext cx="921351" cy="178180"/>
            <a:chOff x="5589725" y="3057300"/>
            <a:chExt cx="352900" cy="68250"/>
          </a:xfrm>
        </p:grpSpPr>
        <p:sp>
          <p:nvSpPr>
            <p:cNvPr id="1404" name="Google Shape;1404;p24"/>
            <p:cNvSpPr/>
            <p:nvPr/>
          </p:nvSpPr>
          <p:spPr>
            <a:xfrm>
              <a:off x="55897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5" name="Google Shape;1405;p24"/>
            <p:cNvSpPr/>
            <p:nvPr/>
          </p:nvSpPr>
          <p:spPr>
            <a:xfrm>
              <a:off x="56570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6" name="Google Shape;1406;p24"/>
            <p:cNvSpPr/>
            <p:nvPr/>
          </p:nvSpPr>
          <p:spPr>
            <a:xfrm>
              <a:off x="57248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7" name="Google Shape;1407;p24"/>
            <p:cNvSpPr/>
            <p:nvPr/>
          </p:nvSpPr>
          <p:spPr>
            <a:xfrm>
              <a:off x="57921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8" name="Google Shape;1408;p24"/>
            <p:cNvSpPr/>
            <p:nvPr/>
          </p:nvSpPr>
          <p:spPr>
            <a:xfrm>
              <a:off x="58594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9" name="Google Shape;1409;p24"/>
            <p:cNvSpPr/>
            <p:nvPr/>
          </p:nvSpPr>
          <p:spPr>
            <a:xfrm>
              <a:off x="5926700" y="3057300"/>
              <a:ext cx="15925" cy="15900"/>
            </a:xfrm>
            <a:custGeom>
              <a:avLst/>
              <a:gdLst/>
              <a:ahLst/>
              <a:cxnLst/>
              <a:rect l="l" t="t" r="r" b="b"/>
              <a:pathLst>
                <a:path w="637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0" name="Google Shape;1410;p24"/>
            <p:cNvSpPr/>
            <p:nvPr/>
          </p:nvSpPr>
          <p:spPr>
            <a:xfrm>
              <a:off x="55897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1" name="Google Shape;1411;p24"/>
            <p:cNvSpPr/>
            <p:nvPr/>
          </p:nvSpPr>
          <p:spPr>
            <a:xfrm>
              <a:off x="56570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37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37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2" name="Google Shape;1412;p24"/>
            <p:cNvSpPr/>
            <p:nvPr/>
          </p:nvSpPr>
          <p:spPr>
            <a:xfrm>
              <a:off x="57248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3" name="Google Shape;1413;p24"/>
            <p:cNvSpPr/>
            <p:nvPr/>
          </p:nvSpPr>
          <p:spPr>
            <a:xfrm>
              <a:off x="57921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4" name="Google Shape;1414;p24"/>
            <p:cNvSpPr/>
            <p:nvPr/>
          </p:nvSpPr>
          <p:spPr>
            <a:xfrm>
              <a:off x="58594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5" name="Google Shape;1415;p24"/>
            <p:cNvSpPr/>
            <p:nvPr/>
          </p:nvSpPr>
          <p:spPr>
            <a:xfrm>
              <a:off x="5926700" y="3109175"/>
              <a:ext cx="15925" cy="16375"/>
            </a:xfrm>
            <a:custGeom>
              <a:avLst/>
              <a:gdLst/>
              <a:ahLst/>
              <a:cxnLst/>
              <a:rect l="l" t="t" r="r" b="b"/>
              <a:pathLst>
                <a:path w="637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16" name="Google Shape;1416;p24"/>
          <p:cNvGrpSpPr/>
          <p:nvPr/>
        </p:nvGrpSpPr>
        <p:grpSpPr>
          <a:xfrm>
            <a:off x="8435545" y="4375322"/>
            <a:ext cx="1072603" cy="466362"/>
            <a:chOff x="3468800" y="239525"/>
            <a:chExt cx="843175" cy="365975"/>
          </a:xfrm>
        </p:grpSpPr>
        <p:sp>
          <p:nvSpPr>
            <p:cNvPr id="1417" name="Google Shape;1417;p24"/>
            <p:cNvSpPr/>
            <p:nvPr/>
          </p:nvSpPr>
          <p:spPr>
            <a:xfrm>
              <a:off x="3468800" y="576950"/>
              <a:ext cx="28550" cy="28550"/>
            </a:xfrm>
            <a:custGeom>
              <a:avLst/>
              <a:gdLst/>
              <a:ahLst/>
              <a:cxnLst/>
              <a:rect l="l" t="t" r="r" b="b"/>
              <a:pathLst>
                <a:path w="1142" h="1142" fill="none" extrusionOk="0">
                  <a:moveTo>
                    <a:pt x="1141" y="1141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" name="Google Shape;1418;p24"/>
            <p:cNvSpPr/>
            <p:nvPr/>
          </p:nvSpPr>
          <p:spPr>
            <a:xfrm>
              <a:off x="3468800" y="510125"/>
              <a:ext cx="95850" cy="95375"/>
            </a:xfrm>
            <a:custGeom>
              <a:avLst/>
              <a:gdLst/>
              <a:ahLst/>
              <a:cxnLst/>
              <a:rect l="l" t="t" r="r" b="b"/>
              <a:pathLst>
                <a:path w="3834" h="3815" fill="none" extrusionOk="0">
                  <a:moveTo>
                    <a:pt x="1" y="0"/>
                  </a:moveTo>
                  <a:lnTo>
                    <a:pt x="3833" y="3814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" name="Google Shape;1419;p24"/>
            <p:cNvSpPr/>
            <p:nvPr/>
          </p:nvSpPr>
          <p:spPr>
            <a:xfrm>
              <a:off x="3468800" y="442825"/>
              <a:ext cx="162675" cy="162675"/>
            </a:xfrm>
            <a:custGeom>
              <a:avLst/>
              <a:gdLst/>
              <a:ahLst/>
              <a:cxnLst/>
              <a:rect l="l" t="t" r="r" b="b"/>
              <a:pathLst>
                <a:path w="6507" h="6507" fill="none" extrusionOk="0">
                  <a:moveTo>
                    <a:pt x="1" y="0"/>
                  </a:moveTo>
                  <a:lnTo>
                    <a:pt x="6507" y="6506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Google Shape;1420;p24"/>
            <p:cNvSpPr/>
            <p:nvPr/>
          </p:nvSpPr>
          <p:spPr>
            <a:xfrm>
              <a:off x="3468800" y="375975"/>
              <a:ext cx="229975" cy="229525"/>
            </a:xfrm>
            <a:custGeom>
              <a:avLst/>
              <a:gdLst/>
              <a:ahLst/>
              <a:cxnLst/>
              <a:rect l="l" t="t" r="r" b="b"/>
              <a:pathLst>
                <a:path w="9199" h="9181" fill="none" extrusionOk="0">
                  <a:moveTo>
                    <a:pt x="1" y="1"/>
                  </a:moveTo>
                  <a:lnTo>
                    <a:pt x="9199" y="918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" name="Google Shape;1421;p24"/>
            <p:cNvSpPr/>
            <p:nvPr/>
          </p:nvSpPr>
          <p:spPr>
            <a:xfrm>
              <a:off x="3468800" y="308675"/>
              <a:ext cx="297275" cy="296825"/>
            </a:xfrm>
            <a:custGeom>
              <a:avLst/>
              <a:gdLst/>
              <a:ahLst/>
              <a:cxnLst/>
              <a:rect l="l" t="t" r="r" b="b"/>
              <a:pathLst>
                <a:path w="11891" h="11873" fill="none" extrusionOk="0">
                  <a:moveTo>
                    <a:pt x="1" y="1"/>
                  </a:moveTo>
                  <a:lnTo>
                    <a:pt x="11891" y="1187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" name="Google Shape;1422;p24"/>
            <p:cNvSpPr/>
            <p:nvPr/>
          </p:nvSpPr>
          <p:spPr>
            <a:xfrm>
              <a:off x="3468800" y="241375"/>
              <a:ext cx="364125" cy="364125"/>
            </a:xfrm>
            <a:custGeom>
              <a:avLst/>
              <a:gdLst/>
              <a:ahLst/>
              <a:cxnLst/>
              <a:rect l="l" t="t" r="r" b="b"/>
              <a:pathLst>
                <a:path w="14565" h="14565" fill="none" extrusionOk="0">
                  <a:moveTo>
                    <a:pt x="1" y="1"/>
                  </a:moveTo>
                  <a:lnTo>
                    <a:pt x="14564" y="14564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Google Shape;1423;p24"/>
            <p:cNvSpPr/>
            <p:nvPr/>
          </p:nvSpPr>
          <p:spPr>
            <a:xfrm>
              <a:off x="353425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0" y="0"/>
                  </a:moveTo>
                  <a:lnTo>
                    <a:pt x="1463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1424;p24"/>
            <p:cNvSpPr/>
            <p:nvPr/>
          </p:nvSpPr>
          <p:spPr>
            <a:xfrm>
              <a:off x="3601075" y="239525"/>
              <a:ext cx="366450" cy="365975"/>
            </a:xfrm>
            <a:custGeom>
              <a:avLst/>
              <a:gdLst/>
              <a:ahLst/>
              <a:cxnLst/>
              <a:rect l="l" t="t" r="r" b="b"/>
              <a:pathLst>
                <a:path w="14658" h="14639" fill="none" extrusionOk="0">
                  <a:moveTo>
                    <a:pt x="0" y="0"/>
                  </a:moveTo>
                  <a:lnTo>
                    <a:pt x="14657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Google Shape;1425;p24"/>
            <p:cNvSpPr/>
            <p:nvPr/>
          </p:nvSpPr>
          <p:spPr>
            <a:xfrm>
              <a:off x="3668375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Google Shape;1426;p24"/>
            <p:cNvSpPr/>
            <p:nvPr/>
          </p:nvSpPr>
          <p:spPr>
            <a:xfrm>
              <a:off x="3735200" y="239525"/>
              <a:ext cx="366450" cy="365975"/>
            </a:xfrm>
            <a:custGeom>
              <a:avLst/>
              <a:gdLst/>
              <a:ahLst/>
              <a:cxnLst/>
              <a:rect l="l" t="t" r="r" b="b"/>
              <a:pathLst>
                <a:path w="14658" h="14639" fill="none" extrusionOk="0">
                  <a:moveTo>
                    <a:pt x="1" y="0"/>
                  </a:moveTo>
                  <a:lnTo>
                    <a:pt x="14658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1427;p24"/>
            <p:cNvSpPr/>
            <p:nvPr/>
          </p:nvSpPr>
          <p:spPr>
            <a:xfrm>
              <a:off x="380250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9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1428;p24"/>
            <p:cNvSpPr/>
            <p:nvPr/>
          </p:nvSpPr>
          <p:spPr>
            <a:xfrm>
              <a:off x="3869800" y="239525"/>
              <a:ext cx="365975" cy="365975"/>
            </a:xfrm>
            <a:custGeom>
              <a:avLst/>
              <a:gdLst/>
              <a:ahLst/>
              <a:cxnLst/>
              <a:rect l="l" t="t" r="r" b="b"/>
              <a:pathLst>
                <a:path w="14639" h="14639" fill="none" extrusionOk="0">
                  <a:moveTo>
                    <a:pt x="1" y="0"/>
                  </a:moveTo>
                  <a:lnTo>
                    <a:pt x="14639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1429;p24"/>
            <p:cNvSpPr/>
            <p:nvPr/>
          </p:nvSpPr>
          <p:spPr>
            <a:xfrm>
              <a:off x="3936650" y="239525"/>
              <a:ext cx="366425" cy="365975"/>
            </a:xfrm>
            <a:custGeom>
              <a:avLst/>
              <a:gdLst/>
              <a:ahLst/>
              <a:cxnLst/>
              <a:rect l="l" t="t" r="r" b="b"/>
              <a:pathLst>
                <a:path w="14657" h="14639" fill="none" extrusionOk="0">
                  <a:moveTo>
                    <a:pt x="0" y="0"/>
                  </a:moveTo>
                  <a:lnTo>
                    <a:pt x="14657" y="1463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Google Shape;1430;p24"/>
            <p:cNvSpPr/>
            <p:nvPr/>
          </p:nvSpPr>
          <p:spPr>
            <a:xfrm>
              <a:off x="4003950" y="239525"/>
              <a:ext cx="308025" cy="308000"/>
            </a:xfrm>
            <a:custGeom>
              <a:avLst/>
              <a:gdLst/>
              <a:ahLst/>
              <a:cxnLst/>
              <a:rect l="l" t="t" r="r" b="b"/>
              <a:pathLst>
                <a:path w="12321" h="12320" fill="none" extrusionOk="0">
                  <a:moveTo>
                    <a:pt x="0" y="0"/>
                  </a:moveTo>
                  <a:lnTo>
                    <a:pt x="12320" y="1232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1431;p24"/>
            <p:cNvSpPr/>
            <p:nvPr/>
          </p:nvSpPr>
          <p:spPr>
            <a:xfrm>
              <a:off x="4070775" y="239525"/>
              <a:ext cx="241200" cy="240700"/>
            </a:xfrm>
            <a:custGeom>
              <a:avLst/>
              <a:gdLst/>
              <a:ahLst/>
              <a:cxnLst/>
              <a:rect l="l" t="t" r="r" b="b"/>
              <a:pathLst>
                <a:path w="9648" h="9628" fill="none" extrusionOk="0">
                  <a:moveTo>
                    <a:pt x="1" y="0"/>
                  </a:moveTo>
                  <a:lnTo>
                    <a:pt x="9647" y="962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1432;p24"/>
            <p:cNvSpPr/>
            <p:nvPr/>
          </p:nvSpPr>
          <p:spPr>
            <a:xfrm>
              <a:off x="4138075" y="239525"/>
              <a:ext cx="173900" cy="173875"/>
            </a:xfrm>
            <a:custGeom>
              <a:avLst/>
              <a:gdLst/>
              <a:ahLst/>
              <a:cxnLst/>
              <a:rect l="l" t="t" r="r" b="b"/>
              <a:pathLst>
                <a:path w="6956" h="6955" fill="none" extrusionOk="0">
                  <a:moveTo>
                    <a:pt x="1" y="0"/>
                  </a:moveTo>
                  <a:lnTo>
                    <a:pt x="6955" y="6955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Google Shape;1433;p24"/>
            <p:cNvSpPr/>
            <p:nvPr/>
          </p:nvSpPr>
          <p:spPr>
            <a:xfrm>
              <a:off x="4205375" y="239525"/>
              <a:ext cx="106600" cy="106575"/>
            </a:xfrm>
            <a:custGeom>
              <a:avLst/>
              <a:gdLst/>
              <a:ahLst/>
              <a:cxnLst/>
              <a:rect l="l" t="t" r="r" b="b"/>
              <a:pathLst>
                <a:path w="4264" h="4263" fill="none" extrusionOk="0">
                  <a:moveTo>
                    <a:pt x="1" y="0"/>
                  </a:moveTo>
                  <a:lnTo>
                    <a:pt x="4263" y="426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Google Shape;1434;p24"/>
            <p:cNvSpPr/>
            <p:nvPr/>
          </p:nvSpPr>
          <p:spPr>
            <a:xfrm>
              <a:off x="4272225" y="239525"/>
              <a:ext cx="39750" cy="39275"/>
            </a:xfrm>
            <a:custGeom>
              <a:avLst/>
              <a:gdLst/>
              <a:ahLst/>
              <a:cxnLst/>
              <a:rect l="l" t="t" r="r" b="b"/>
              <a:pathLst>
                <a:path w="1590" h="1571" fill="none" extrusionOk="0">
                  <a:moveTo>
                    <a:pt x="0" y="0"/>
                  </a:moveTo>
                  <a:lnTo>
                    <a:pt x="1589" y="1570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35" name="Google Shape;1435;p24"/>
          <p:cNvGrpSpPr/>
          <p:nvPr/>
        </p:nvGrpSpPr>
        <p:grpSpPr>
          <a:xfrm>
            <a:off x="112174" y="165633"/>
            <a:ext cx="921351" cy="178180"/>
            <a:chOff x="5589725" y="3057300"/>
            <a:chExt cx="352900" cy="68250"/>
          </a:xfrm>
        </p:grpSpPr>
        <p:sp>
          <p:nvSpPr>
            <p:cNvPr id="1436" name="Google Shape;1436;p24"/>
            <p:cNvSpPr/>
            <p:nvPr/>
          </p:nvSpPr>
          <p:spPr>
            <a:xfrm>
              <a:off x="55897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Google Shape;1437;p24"/>
            <p:cNvSpPr/>
            <p:nvPr/>
          </p:nvSpPr>
          <p:spPr>
            <a:xfrm>
              <a:off x="5657025" y="3057300"/>
              <a:ext cx="16375" cy="15900"/>
            </a:xfrm>
            <a:custGeom>
              <a:avLst/>
              <a:gdLst/>
              <a:ahLst/>
              <a:cxnLst/>
              <a:rect l="l" t="t" r="r" b="b"/>
              <a:pathLst>
                <a:path w="655" h="636" extrusionOk="0">
                  <a:moveTo>
                    <a:pt x="262" y="0"/>
                  </a:moveTo>
                  <a:lnTo>
                    <a:pt x="206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187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61" y="542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Google Shape;1438;p24"/>
            <p:cNvSpPr/>
            <p:nvPr/>
          </p:nvSpPr>
          <p:spPr>
            <a:xfrm>
              <a:off x="57248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Google Shape;1439;p24"/>
            <p:cNvSpPr/>
            <p:nvPr/>
          </p:nvSpPr>
          <p:spPr>
            <a:xfrm>
              <a:off x="57921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43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80"/>
                  </a:lnTo>
                  <a:lnTo>
                    <a:pt x="542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Google Shape;1440;p24"/>
            <p:cNvSpPr/>
            <p:nvPr/>
          </p:nvSpPr>
          <p:spPr>
            <a:xfrm>
              <a:off x="5859400" y="3057300"/>
              <a:ext cx="15900" cy="15900"/>
            </a:xfrm>
            <a:custGeom>
              <a:avLst/>
              <a:gdLst/>
              <a:ahLst/>
              <a:cxnLst/>
              <a:rect l="l" t="t" r="r" b="b"/>
              <a:pathLst>
                <a:path w="636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31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1" name="Google Shape;1441;p24"/>
            <p:cNvSpPr/>
            <p:nvPr/>
          </p:nvSpPr>
          <p:spPr>
            <a:xfrm>
              <a:off x="5926700" y="3057300"/>
              <a:ext cx="15925" cy="15900"/>
            </a:xfrm>
            <a:custGeom>
              <a:avLst/>
              <a:gdLst/>
              <a:ahLst/>
              <a:cxnLst/>
              <a:rect l="l" t="t" r="r" b="b"/>
              <a:pathLst>
                <a:path w="637" h="636" extrusionOk="0">
                  <a:moveTo>
                    <a:pt x="262" y="0"/>
                  </a:moveTo>
                  <a:lnTo>
                    <a:pt x="187" y="19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187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42"/>
                  </a:lnTo>
                  <a:lnTo>
                    <a:pt x="150" y="580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80"/>
                  </a:lnTo>
                  <a:lnTo>
                    <a:pt x="543" y="542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187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1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2" name="Google Shape;1442;p24"/>
            <p:cNvSpPr/>
            <p:nvPr/>
          </p:nvSpPr>
          <p:spPr>
            <a:xfrm>
              <a:off x="55897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3" name="Google Shape;1443;p24"/>
            <p:cNvSpPr/>
            <p:nvPr/>
          </p:nvSpPr>
          <p:spPr>
            <a:xfrm>
              <a:off x="5657025" y="310917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37" y="0"/>
                  </a:moveTo>
                  <a:lnTo>
                    <a:pt x="262" y="19"/>
                  </a:lnTo>
                  <a:lnTo>
                    <a:pt x="206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7" y="150"/>
                  </a:lnTo>
                  <a:lnTo>
                    <a:pt x="38" y="206"/>
                  </a:lnTo>
                  <a:lnTo>
                    <a:pt x="19" y="262"/>
                  </a:lnTo>
                  <a:lnTo>
                    <a:pt x="1" y="318"/>
                  </a:lnTo>
                  <a:lnTo>
                    <a:pt x="19" y="393"/>
                  </a:lnTo>
                  <a:lnTo>
                    <a:pt x="38" y="449"/>
                  </a:lnTo>
                  <a:lnTo>
                    <a:pt x="57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206" y="617"/>
                  </a:lnTo>
                  <a:lnTo>
                    <a:pt x="262" y="636"/>
                  </a:lnTo>
                  <a:lnTo>
                    <a:pt x="337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61" y="561"/>
                  </a:lnTo>
                  <a:lnTo>
                    <a:pt x="599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55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99" y="150"/>
                  </a:lnTo>
                  <a:lnTo>
                    <a:pt x="561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4" name="Google Shape;1444;p24"/>
            <p:cNvSpPr/>
            <p:nvPr/>
          </p:nvSpPr>
          <p:spPr>
            <a:xfrm>
              <a:off x="57248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30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30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5" name="Google Shape;1445;p24"/>
            <p:cNvSpPr/>
            <p:nvPr/>
          </p:nvSpPr>
          <p:spPr>
            <a:xfrm>
              <a:off x="57921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43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43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486" y="598"/>
                  </a:lnTo>
                  <a:lnTo>
                    <a:pt x="542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2" y="94"/>
                  </a:lnTo>
                  <a:lnTo>
                    <a:pt x="486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6" name="Google Shape;1446;p24"/>
            <p:cNvSpPr/>
            <p:nvPr/>
          </p:nvSpPr>
          <p:spPr>
            <a:xfrm>
              <a:off x="5859400" y="3109175"/>
              <a:ext cx="15900" cy="16375"/>
            </a:xfrm>
            <a:custGeom>
              <a:avLst/>
              <a:gdLst/>
              <a:ahLst/>
              <a:cxnLst/>
              <a:rect l="l" t="t" r="r" b="b"/>
              <a:pathLst>
                <a:path w="636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31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31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74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74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7" name="Google Shape;1447;p24"/>
            <p:cNvSpPr/>
            <p:nvPr/>
          </p:nvSpPr>
          <p:spPr>
            <a:xfrm>
              <a:off x="5926700" y="3109175"/>
              <a:ext cx="15925" cy="16375"/>
            </a:xfrm>
            <a:custGeom>
              <a:avLst/>
              <a:gdLst/>
              <a:ahLst/>
              <a:cxnLst/>
              <a:rect l="l" t="t" r="r" b="b"/>
              <a:pathLst>
                <a:path w="637" h="655" extrusionOk="0">
                  <a:moveTo>
                    <a:pt x="318" y="0"/>
                  </a:moveTo>
                  <a:lnTo>
                    <a:pt x="262" y="19"/>
                  </a:lnTo>
                  <a:lnTo>
                    <a:pt x="187" y="38"/>
                  </a:lnTo>
                  <a:lnTo>
                    <a:pt x="150" y="56"/>
                  </a:lnTo>
                  <a:lnTo>
                    <a:pt x="94" y="94"/>
                  </a:lnTo>
                  <a:lnTo>
                    <a:pt x="56" y="150"/>
                  </a:lnTo>
                  <a:lnTo>
                    <a:pt x="19" y="206"/>
                  </a:lnTo>
                  <a:lnTo>
                    <a:pt x="0" y="262"/>
                  </a:lnTo>
                  <a:lnTo>
                    <a:pt x="0" y="318"/>
                  </a:lnTo>
                  <a:lnTo>
                    <a:pt x="0" y="393"/>
                  </a:lnTo>
                  <a:lnTo>
                    <a:pt x="19" y="449"/>
                  </a:lnTo>
                  <a:lnTo>
                    <a:pt x="56" y="505"/>
                  </a:lnTo>
                  <a:lnTo>
                    <a:pt x="94" y="561"/>
                  </a:lnTo>
                  <a:lnTo>
                    <a:pt x="150" y="598"/>
                  </a:lnTo>
                  <a:lnTo>
                    <a:pt x="187" y="617"/>
                  </a:lnTo>
                  <a:lnTo>
                    <a:pt x="262" y="636"/>
                  </a:lnTo>
                  <a:lnTo>
                    <a:pt x="318" y="654"/>
                  </a:lnTo>
                  <a:lnTo>
                    <a:pt x="393" y="636"/>
                  </a:lnTo>
                  <a:lnTo>
                    <a:pt x="449" y="617"/>
                  </a:lnTo>
                  <a:lnTo>
                    <a:pt x="505" y="598"/>
                  </a:lnTo>
                  <a:lnTo>
                    <a:pt x="543" y="561"/>
                  </a:lnTo>
                  <a:lnTo>
                    <a:pt x="580" y="505"/>
                  </a:lnTo>
                  <a:lnTo>
                    <a:pt x="617" y="449"/>
                  </a:lnTo>
                  <a:lnTo>
                    <a:pt x="636" y="393"/>
                  </a:lnTo>
                  <a:lnTo>
                    <a:pt x="636" y="318"/>
                  </a:lnTo>
                  <a:lnTo>
                    <a:pt x="636" y="262"/>
                  </a:lnTo>
                  <a:lnTo>
                    <a:pt x="617" y="206"/>
                  </a:lnTo>
                  <a:lnTo>
                    <a:pt x="580" y="150"/>
                  </a:lnTo>
                  <a:lnTo>
                    <a:pt x="543" y="94"/>
                  </a:lnTo>
                  <a:lnTo>
                    <a:pt x="505" y="56"/>
                  </a:lnTo>
                  <a:lnTo>
                    <a:pt x="449" y="38"/>
                  </a:lnTo>
                  <a:lnTo>
                    <a:pt x="393" y="19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Picture 1" descr="A logo with people and a symbol&#10;&#10;Description automatically generated with medium confidence">
            <a:extLst>
              <a:ext uri="{FF2B5EF4-FFF2-40B4-BE49-F238E27FC236}">
                <a16:creationId xmlns:a16="http://schemas.microsoft.com/office/drawing/2014/main" id="{803D2E7B-E12A-BC27-1854-FCEBFF71C2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240" y="4252814"/>
            <a:ext cx="893352" cy="893352"/>
          </a:xfrm>
          <a:prstGeom prst="rect">
            <a:avLst/>
          </a:prstGeom>
        </p:spPr>
      </p:pic>
      <p:pic>
        <p:nvPicPr>
          <p:cNvPr id="3" name="Picture 2" descr="A logo for a company&#10;&#10;Description automatically generated">
            <a:extLst>
              <a:ext uri="{FF2B5EF4-FFF2-40B4-BE49-F238E27FC236}">
                <a16:creationId xmlns:a16="http://schemas.microsoft.com/office/drawing/2014/main" id="{4887A722-E583-7C5C-61D4-881838EB573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845" y="4286250"/>
            <a:ext cx="773890" cy="85248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1D7CDE6-EB6F-4A80-B70F-9452D8B8606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598378" y="-52779"/>
            <a:ext cx="633412" cy="54768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1pPr>
            <a:lvl2pPr marL="742950" indent="-28575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2pPr>
            <a:lvl3pPr marL="11430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3pPr>
            <a:lvl4pPr marL="16002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4pPr>
            <a:lvl5pPr marL="20574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fld id="{B451C16D-82B5-4ACC-915B-E8553CEBD279}" type="slidenum">
              <a:rPr lang="en-GB" altLang="en-US" sz="2954" smtClean="0">
                <a:solidFill>
                  <a:srgbClr val="003466"/>
                </a:solidFill>
                <a:latin typeface="Calibri" panose="020F0502020204030204" pitchFamily="34" charset="0"/>
              </a:rPr>
              <a:pPr algn="ctr" eaLnBrk="1" hangingPunct="1">
                <a:defRPr/>
              </a:pPr>
              <a:t>‹#›</a:t>
            </a:fld>
            <a:endParaRPr lang="en-GB" altLang="en-US" sz="2677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5100" y="445025"/>
            <a:ext cx="7713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 Vietnam Pro Black"/>
              <a:buNone/>
              <a:defRPr sz="3000">
                <a:solidFill>
                  <a:schemeClr val="dk1"/>
                </a:solidFill>
                <a:latin typeface="Be Vietnam Pro Black"/>
                <a:ea typeface="Be Vietnam Pro Black"/>
                <a:cs typeface="Be Vietnam Pro Black"/>
                <a:sym typeface="Be Vietnam Pr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None/>
              <a:defRPr sz="3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None/>
              <a:defRPr sz="3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None/>
              <a:defRPr sz="3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None/>
              <a:defRPr sz="3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None/>
              <a:defRPr sz="3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None/>
              <a:defRPr sz="3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None/>
              <a:defRPr sz="3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None/>
              <a:defRPr sz="3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5100" y="1152475"/>
            <a:ext cx="7713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"/>
              <a:buChar char="●"/>
              <a:defRPr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"/>
              <a:buChar char="○"/>
              <a:defRPr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"/>
              <a:buChar char="■"/>
              <a:defRPr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"/>
              <a:buChar char="●"/>
              <a:defRPr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"/>
              <a:buChar char="○"/>
              <a:defRPr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"/>
              <a:buChar char="■"/>
              <a:defRPr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"/>
              <a:buChar char="●"/>
              <a:defRPr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"/>
              <a:buChar char="○"/>
              <a:defRPr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Inter"/>
              <a:buChar char="■"/>
              <a:defRPr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4" r:id="rId2"/>
    <p:sldLayoutId id="2147483652" r:id="rId3"/>
    <p:sldLayoutId id="2147483651" r:id="rId4"/>
    <p:sldLayoutId id="2147483675" r:id="rId5"/>
    <p:sldLayoutId id="2147483653" r:id="rId6"/>
    <p:sldLayoutId id="2147483656" r:id="rId7"/>
    <p:sldLayoutId id="2147483669" r:id="rId8"/>
    <p:sldLayoutId id="2147483670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staff-association.web.cern.ch/sites/default/files/Proton-Special-2024-Vers-la-perennite-de-la-protection-sociale.pdf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8" name="Google Shape;1458;p28"/>
          <p:cNvSpPr txBox="1">
            <a:spLocks noGrp="1"/>
          </p:cNvSpPr>
          <p:nvPr>
            <p:ph type="ctrTitle"/>
          </p:nvPr>
        </p:nvSpPr>
        <p:spPr>
          <a:xfrm>
            <a:off x="697800" y="846726"/>
            <a:ext cx="7748400" cy="195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000"/>
              <a:t>Social protection at CERN</a:t>
            </a:r>
            <a:endParaRPr lang="fr-CH" sz="4100">
              <a:solidFill>
                <a:schemeClr val="lt1"/>
              </a:solidFill>
            </a:endParaRPr>
          </a:p>
        </p:txBody>
      </p:sp>
      <p:pic>
        <p:nvPicPr>
          <p:cNvPr id="4" name="Picture 3" descr="A logo for a company&#10;&#10;Description automatically generated">
            <a:extLst>
              <a:ext uri="{FF2B5EF4-FFF2-40B4-BE49-F238E27FC236}">
                <a16:creationId xmlns:a16="http://schemas.microsoft.com/office/drawing/2014/main" id="{22A8BD20-5A1F-CF58-81BA-B8BF7B7CE9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622" y="2716823"/>
            <a:ext cx="1344756" cy="1481330"/>
          </a:xfrm>
          <a:prstGeom prst="rect">
            <a:avLst/>
          </a:prstGeom>
        </p:spPr>
      </p:pic>
      <p:pic>
        <p:nvPicPr>
          <p:cNvPr id="6" name="Picture 5" descr="A logo with people and a symbol&#10;&#10;Description automatically generated with medium confidence">
            <a:extLst>
              <a:ext uri="{FF2B5EF4-FFF2-40B4-BE49-F238E27FC236}">
                <a16:creationId xmlns:a16="http://schemas.microsoft.com/office/drawing/2014/main" id="{07407FB2-6426-DD9A-0B93-1709EDB5A5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240" y="4279190"/>
            <a:ext cx="893352" cy="89335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100B5-9EEA-4C87-9A7D-BE43ABCF8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900" y="33338"/>
            <a:ext cx="6172200" cy="857250"/>
          </a:xfrm>
        </p:spPr>
        <p:txBody>
          <a:bodyPr/>
          <a:lstStyle/>
          <a:p>
            <a:pPr>
              <a:defRPr/>
            </a:pPr>
            <a:r>
              <a:rPr lang="fr-FR" sz="3047"/>
              <a:t>Contribution rates</a:t>
            </a:r>
          </a:p>
        </p:txBody>
      </p:sp>
      <p:pic>
        <p:nvPicPr>
          <p:cNvPr id="25603" name="Picture 3">
            <a:extLst>
              <a:ext uri="{FF2B5EF4-FFF2-40B4-BE49-F238E27FC236}">
                <a16:creationId xmlns:a16="http://schemas.microsoft.com/office/drawing/2014/main" id="{C8D9B2F7-0A44-4178-8F3F-C773742A6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33" t="24814" r="29166" b="12064"/>
          <a:stretch>
            <a:fillRect/>
          </a:stretch>
        </p:blipFill>
        <p:spPr bwMode="auto">
          <a:xfrm>
            <a:off x="2228850" y="890588"/>
            <a:ext cx="451485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>
            <a:extLst>
              <a:ext uri="{FF2B5EF4-FFF2-40B4-BE49-F238E27FC236}">
                <a16:creationId xmlns:a16="http://schemas.microsoft.com/office/drawing/2014/main" id="{3FA8F22A-BBDF-44E3-9D1A-7B9B25E378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1020366"/>
            <a:ext cx="6535341" cy="3384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9056" tIns="34529" rIns="69056" bIns="34529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5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rgbClr val="1F497D"/>
              </a:buClr>
              <a:buSzPct val="110000"/>
              <a:buFont typeface="Wingdings" panose="05000000000000000000" pitchFamily="2" charset="2"/>
              <a:buChar char="q"/>
            </a:pPr>
            <a:r>
              <a:rPr lang="en-GB" altLang="en-US" sz="1800">
                <a:solidFill>
                  <a:schemeClr val="tx2"/>
                </a:solidFill>
                <a:latin typeface="Arial" panose="020B0604020202020204" pitchFamily="34" charset="0"/>
              </a:rPr>
              <a:t>Scheme administration &amp; responsibilities</a:t>
            </a:r>
          </a:p>
          <a:p>
            <a:pPr lvl="1">
              <a:buClr>
                <a:srgbClr val="0099CB"/>
              </a:buClr>
              <a:buSzPct val="80000"/>
              <a:buFont typeface="Wingdings" panose="05000000000000000000" pitchFamily="2" charset="2"/>
              <a:buChar char="q"/>
            </a:pPr>
            <a:r>
              <a:rPr lang="en-GB" altLang="en-US" sz="1500">
                <a:latin typeface="Arial" panose="020B0604020202020204" pitchFamily="34" charset="0"/>
              </a:rPr>
              <a:t>CERN has the full control of the scheme</a:t>
            </a:r>
          </a:p>
          <a:p>
            <a:pPr lvl="1">
              <a:buClr>
                <a:srgbClr val="0099CB"/>
              </a:buClr>
              <a:buSzPct val="80000"/>
              <a:buFont typeface="Wingdings" panose="05000000000000000000" pitchFamily="2" charset="2"/>
              <a:buChar char="q"/>
            </a:pPr>
            <a:r>
              <a:rPr lang="en-GB" altLang="en-US" sz="1500">
                <a:latin typeface="Arial" panose="020B0604020202020204" pitchFamily="34" charset="0"/>
              </a:rPr>
              <a:t>CERN monitors the scheme </a:t>
            </a:r>
          </a:p>
          <a:p>
            <a:pPr lvl="1">
              <a:buClr>
                <a:srgbClr val="0099CB"/>
              </a:buClr>
              <a:buSzPct val="80000"/>
              <a:buFont typeface="Wingdings" panose="05000000000000000000" pitchFamily="2" charset="2"/>
              <a:buChar char="q"/>
            </a:pPr>
            <a:r>
              <a:rPr lang="en-GB" altLang="en-US" sz="1500">
                <a:latin typeface="Arial" panose="020B0604020202020204" pitchFamily="34" charset="0"/>
              </a:rPr>
              <a:t>CERN lays down the policies &amp; proposes modifications as needed</a:t>
            </a:r>
          </a:p>
          <a:p>
            <a:pPr lvl="1">
              <a:buClr>
                <a:srgbClr val="0099CB"/>
              </a:buClr>
              <a:buSzPct val="80000"/>
              <a:buFont typeface="Wingdings" panose="05000000000000000000" pitchFamily="2" charset="2"/>
              <a:buChar char="q"/>
            </a:pPr>
            <a:r>
              <a:rPr lang="en-GB" altLang="en-US" sz="1500">
                <a:latin typeface="Arial" panose="020B0604020202020204" pitchFamily="34" charset="0"/>
              </a:rPr>
              <a:t>UNIQA acts as a daily administrator of the scheme</a:t>
            </a:r>
          </a:p>
          <a:p>
            <a:pPr lvl="2">
              <a:buClr>
                <a:srgbClr val="0099CB"/>
              </a:buClr>
              <a:buSzPct val="80000"/>
              <a:buFont typeface="Wingdings" panose="05000000000000000000" pitchFamily="2" charset="2"/>
              <a:buChar char="q"/>
            </a:pPr>
            <a:r>
              <a:rPr lang="en-GB" altLang="en-US" sz="1275">
                <a:solidFill>
                  <a:schemeClr val="accent1"/>
                </a:solidFill>
                <a:latin typeface="Arial" panose="020B0604020202020204" pitchFamily="34" charset="0"/>
              </a:rPr>
              <a:t>Possibility to submit claims electronically since 2020 (great success)</a:t>
            </a:r>
          </a:p>
          <a:p>
            <a:pPr lvl="1">
              <a:buClr>
                <a:srgbClr val="0099CB"/>
              </a:buClr>
              <a:buSzPct val="80000"/>
              <a:buFont typeface="Wingdings" panose="05000000000000000000" pitchFamily="2" charset="2"/>
              <a:buChar char="q"/>
            </a:pPr>
            <a:r>
              <a:rPr lang="en-GB" altLang="en-US" sz="1500">
                <a:latin typeface="Arial" panose="020B0604020202020204" pitchFamily="34" charset="0"/>
              </a:rPr>
              <a:t>UNIQA implements the policies &amp; applies the CHIS rules</a:t>
            </a:r>
          </a:p>
          <a:p>
            <a:pPr lvl="1">
              <a:buClr>
                <a:srgbClr val="0099CB"/>
              </a:buClr>
              <a:buSzPct val="80000"/>
              <a:buFont typeface="Wingdings" panose="05000000000000000000" pitchFamily="2" charset="2"/>
              <a:buChar char="q"/>
            </a:pPr>
            <a:r>
              <a:rPr lang="en-GB" altLang="en-US" sz="1500">
                <a:latin typeface="Arial" panose="020B0604020202020204" pitchFamily="34" charset="0"/>
              </a:rPr>
              <a:t>UNIQA produces statistics and gives feedback</a:t>
            </a:r>
          </a:p>
          <a:p>
            <a:pPr lvl="1">
              <a:buClr>
                <a:srgbClr val="0099CB"/>
              </a:buClr>
              <a:buSzPct val="80000"/>
              <a:buFont typeface="Wingdings" panose="05000000000000000000" pitchFamily="2" charset="2"/>
              <a:buChar char="q"/>
            </a:pPr>
            <a:r>
              <a:rPr lang="en-GB" altLang="en-US" sz="1500">
                <a:latin typeface="Arial" panose="020B0604020202020204" pitchFamily="34" charset="0"/>
              </a:rPr>
              <a:t>UNIQA receives a fixed amount as remuneration</a:t>
            </a:r>
          </a:p>
          <a:p>
            <a:pPr lvl="1">
              <a:buClr>
                <a:srgbClr val="0099CB"/>
              </a:buClr>
              <a:buSzPct val="80000"/>
              <a:buFont typeface="Wingdings" panose="05000000000000000000" pitchFamily="2" charset="2"/>
              <a:buChar char="q"/>
            </a:pPr>
            <a:r>
              <a:rPr lang="en-GB" altLang="en-US" sz="1500">
                <a:latin typeface="Arial" panose="020B0604020202020204" pitchFamily="34" charset="0"/>
              </a:rPr>
              <a:t>UNIQA gives support during tariff negotiations</a:t>
            </a:r>
          </a:p>
          <a:p>
            <a:pPr lvl="1">
              <a:buClr>
                <a:schemeClr val="tx2"/>
              </a:buClr>
              <a:buSzPct val="60000"/>
              <a:buFont typeface="Monotype Sorts"/>
              <a:buNone/>
            </a:pPr>
            <a:r>
              <a:rPr lang="en-GB" altLang="en-US" sz="120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04B7AEF-3FAE-320C-D7F9-B0D3A7E915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399801"/>
            <a:ext cx="6858000" cy="2684264"/>
          </a:xfrm>
          <a:prstGeom prst="rect">
            <a:avLst/>
          </a:prstGeom>
        </p:spPr>
      </p:pic>
      <p:sp>
        <p:nvSpPr>
          <p:cNvPr id="27650" name="Rectangle 2">
            <a:extLst>
              <a:ext uri="{FF2B5EF4-FFF2-40B4-BE49-F238E27FC236}">
                <a16:creationId xmlns:a16="http://schemas.microsoft.com/office/drawing/2014/main" id="{179C13BC-8CD8-4DCD-A4BB-E88608E41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541" y="171450"/>
            <a:ext cx="6723459" cy="596504"/>
          </a:xfrm>
        </p:spPr>
        <p:txBody>
          <a:bodyPr/>
          <a:lstStyle/>
          <a:p>
            <a:r>
              <a:rPr lang="fr-CH" altLang="fr-FR"/>
              <a:t>CERN </a:t>
            </a:r>
            <a:r>
              <a:rPr lang="en-US" altLang="fr-FR"/>
              <a:t>/ UNIQA </a:t>
            </a:r>
          </a:p>
        </p:txBody>
      </p:sp>
      <p:sp>
        <p:nvSpPr>
          <p:cNvPr id="27653" name="Text Box 6">
            <a:extLst>
              <a:ext uri="{FF2B5EF4-FFF2-40B4-BE49-F238E27FC236}">
                <a16:creationId xmlns:a16="http://schemas.microsoft.com/office/drawing/2014/main" id="{B161EE29-F2A5-4AE9-8880-3049377184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6203" y="4031457"/>
            <a:ext cx="513159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5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700">
                <a:solidFill>
                  <a:schemeClr val="accent1"/>
                </a:solidFill>
                <a:latin typeface="Book Antiqua" panose="02040602050305030304" pitchFamily="18" charset="0"/>
              </a:rPr>
              <a:t>UNIQA</a:t>
            </a:r>
            <a:r>
              <a:rPr lang="en-GB" sz="2800">
                <a:solidFill>
                  <a:srgbClr val="4D8EE0"/>
                </a:solidFill>
                <a:latin typeface="Book Antiqua" panose="02040602050305030304" pitchFamily="18" charset="0"/>
              </a:rPr>
              <a:t> ≠</a:t>
            </a:r>
            <a:r>
              <a:rPr lang="en-US" altLang="en-US" sz="2800">
                <a:solidFill>
                  <a:srgbClr val="4D8EE0"/>
                </a:solidFill>
                <a:latin typeface="Book Antiqua" panose="02040602050305030304" pitchFamily="18" charset="0"/>
              </a:rPr>
              <a:t> </a:t>
            </a:r>
            <a:r>
              <a:rPr lang="en-US" altLang="en-US" sz="2800">
                <a:solidFill>
                  <a:schemeClr val="accent1"/>
                </a:solidFill>
                <a:latin typeface="Book Antiqua" panose="02040602050305030304" pitchFamily="18" charset="0"/>
              </a:rPr>
              <a:t>Ex</a:t>
            </a:r>
            <a:r>
              <a:rPr lang="en-US" altLang="en-US" sz="2800">
                <a:solidFill>
                  <a:srgbClr val="4D8EE0"/>
                </a:solidFill>
                <a:latin typeface="Book Antiqua" panose="02040602050305030304" pitchFamily="18" charset="0"/>
              </a:rPr>
              <a:t>ter</a:t>
            </a:r>
            <a:r>
              <a:rPr lang="en-US" altLang="en-US" sz="2800">
                <a:solidFill>
                  <a:schemeClr val="accent1"/>
                </a:solidFill>
                <a:latin typeface="Book Antiqua" panose="02040602050305030304" pitchFamily="18" charset="0"/>
              </a:rPr>
              <a:t>nal</a:t>
            </a:r>
            <a:r>
              <a:rPr lang="en-US" altLang="en-US" sz="2700">
                <a:solidFill>
                  <a:schemeClr val="accent1"/>
                </a:solidFill>
                <a:latin typeface="Book Antiqua" panose="02040602050305030304" pitchFamily="18" charset="0"/>
              </a:rPr>
              <a:t> Insurance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67EF2CF-C3AE-5147-D282-5428A51B12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3041" y="1397510"/>
            <a:ext cx="7169420" cy="267781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1E2B6C2-EF9E-856B-E35A-C3A41C939DDA}"/>
              </a:ext>
            </a:extLst>
          </p:cNvPr>
          <p:cNvSpPr txBox="1"/>
          <p:nvPr/>
        </p:nvSpPr>
        <p:spPr>
          <a:xfrm>
            <a:off x="6214109" y="3021330"/>
            <a:ext cx="65532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+18%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CDDC0E-7E2D-748B-A55B-B9AC346222BB}"/>
              </a:ext>
            </a:extLst>
          </p:cNvPr>
          <p:cNvSpPr txBox="1"/>
          <p:nvPr/>
        </p:nvSpPr>
        <p:spPr>
          <a:xfrm>
            <a:off x="6210299" y="1748790"/>
            <a:ext cx="59055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+7%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90BFD4F-9D36-198D-ED74-E110136B1D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661" y="890718"/>
            <a:ext cx="6902677" cy="33944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64CA5D3-EA09-456A-A5E0-2030C60E5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468"/>
            <a:ext cx="8229600" cy="857250"/>
          </a:xfrm>
        </p:spPr>
        <p:txBody>
          <a:bodyPr/>
          <a:lstStyle/>
          <a:p>
            <a:r>
              <a:rPr lang="en-US"/>
              <a:t>CHIS end of 2024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16491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45FD294-5E8E-0E28-A19F-44D3792419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4292" y="890588"/>
            <a:ext cx="6795415" cy="32683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4C7E327-5448-4091-A132-7BE291138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900" y="33338"/>
            <a:ext cx="6172200" cy="857250"/>
          </a:xfrm>
        </p:spPr>
        <p:txBody>
          <a:bodyPr/>
          <a:lstStyle/>
          <a:p>
            <a:pPr>
              <a:defRPr/>
            </a:pPr>
            <a:r>
              <a:rPr lang="fr-FR" sz="3047" err="1"/>
              <a:t>Demographics</a:t>
            </a:r>
            <a:r>
              <a:rPr lang="fr-FR" sz="3047"/>
              <a:t> – Age (end 2024)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7708C0-7699-CC10-78B0-38853983CC1E}"/>
              </a:ext>
            </a:extLst>
          </p:cNvPr>
          <p:cNvSpPr txBox="1"/>
          <p:nvPr/>
        </p:nvSpPr>
        <p:spPr>
          <a:xfrm>
            <a:off x="7426781" y="1302172"/>
            <a:ext cx="1277603" cy="1269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/>
              <a:t>CHIS Members</a:t>
            </a:r>
          </a:p>
          <a:p>
            <a:endParaRPr lang="en-US" sz="900"/>
          </a:p>
          <a:p>
            <a:r>
              <a:rPr lang="en-US" sz="900"/>
              <a:t>2022: 13823</a:t>
            </a:r>
          </a:p>
          <a:p>
            <a:endParaRPr lang="en-US" sz="900"/>
          </a:p>
          <a:p>
            <a:r>
              <a:rPr lang="en-US" sz="900"/>
              <a:t>2023: 13853</a:t>
            </a:r>
          </a:p>
          <a:p>
            <a:r>
              <a:rPr lang="en-US" sz="675"/>
              <a:t>(+110 staffs, - 80 retirees)</a:t>
            </a:r>
          </a:p>
          <a:p>
            <a:endParaRPr lang="en-US" sz="900"/>
          </a:p>
          <a:p>
            <a:r>
              <a:rPr lang="en-US" sz="900"/>
              <a:t>2024: 13939</a:t>
            </a:r>
          </a:p>
          <a:p>
            <a:r>
              <a:rPr lang="en-US" sz="675"/>
              <a:t>(+199 staffs, - 109 retirees)</a:t>
            </a: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re 1">
            <a:extLst>
              <a:ext uri="{FF2B5EF4-FFF2-40B4-BE49-F238E27FC236}">
                <a16:creationId xmlns:a16="http://schemas.microsoft.com/office/drawing/2014/main" id="{DBA7211C-303A-4993-ABFE-431832181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119" y="171450"/>
            <a:ext cx="6481763" cy="569119"/>
          </a:xfrm>
        </p:spPr>
        <p:txBody>
          <a:bodyPr/>
          <a:lstStyle/>
          <a:p>
            <a:r>
              <a:rPr lang="fr-CH" altLang="fr-FR" err="1"/>
              <a:t>Periodical</a:t>
            </a:r>
            <a:r>
              <a:rPr lang="fr-CH" altLang="fr-FR"/>
              <a:t> </a:t>
            </a:r>
            <a:r>
              <a:rPr lang="fr-CH" altLang="fr-FR" err="1"/>
              <a:t>actuarial</a:t>
            </a:r>
            <a:r>
              <a:rPr lang="fr-CH" altLang="fr-FR"/>
              <a:t> </a:t>
            </a:r>
            <a:r>
              <a:rPr lang="fr-CH" altLang="fr-FR" err="1"/>
              <a:t>study</a:t>
            </a:r>
            <a:r>
              <a:rPr lang="fr-CH" altLang="fr-FR"/>
              <a:t> – HIS 2023</a:t>
            </a:r>
            <a:endParaRPr lang="fr-FR" altLang="fr-FR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46082DD-7D58-46F9-98A6-704E0DE263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14500" y="874514"/>
            <a:ext cx="5451122" cy="3394472"/>
          </a:xfr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924FFD4-C765-1B5E-D046-60550D6452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1019" y="1028700"/>
            <a:ext cx="5393972" cy="3482338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E7DC3F16-A6E6-43B5-A3A7-AEC84AC5F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94654"/>
            <a:ext cx="6858000" cy="596504"/>
          </a:xfrm>
        </p:spPr>
        <p:txBody>
          <a:bodyPr/>
          <a:lstStyle/>
          <a:p>
            <a:r>
              <a:rPr lang="en-GB" altLang="fr-FR"/>
              <a:t>CHIS changes in 2012 / Why change?</a:t>
            </a:r>
          </a:p>
        </p:txBody>
      </p:sp>
      <p:sp>
        <p:nvSpPr>
          <p:cNvPr id="700419" name="Rectangle 3">
            <a:extLst>
              <a:ext uri="{FF2B5EF4-FFF2-40B4-BE49-F238E27FC236}">
                <a16:creationId xmlns:a16="http://schemas.microsoft.com/office/drawing/2014/main" id="{0579419F-4346-4AF5-82EB-34AA0B9B2C8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00150" y="1085850"/>
            <a:ext cx="6800850" cy="3664744"/>
          </a:xfrm>
        </p:spPr>
        <p:txBody>
          <a:bodyPr/>
          <a:lstStyle/>
          <a:p>
            <a:pPr marL="678656" lvl="1" indent="-342900" defTabSz="718547">
              <a:spcBef>
                <a:spcPts val="900"/>
              </a:spcBef>
              <a:buClr>
                <a:srgbClr val="0099CB"/>
              </a:buClr>
              <a:buSzPct val="110000"/>
              <a:buFont typeface="Wingdings" panose="05000000000000000000" pitchFamily="2" charset="2"/>
              <a:buChar char="q"/>
              <a:defRPr/>
            </a:pPr>
            <a:r>
              <a:rPr lang="en-US" sz="1939" b="0"/>
              <a:t>Modernize CERN Health Insurance Scheme (CHIS)</a:t>
            </a:r>
          </a:p>
          <a:p>
            <a:pPr marL="678656" lvl="1" indent="-342900" defTabSz="718547">
              <a:spcBef>
                <a:spcPts val="900"/>
              </a:spcBef>
              <a:buClr>
                <a:srgbClr val="0099CB"/>
              </a:buClr>
              <a:buSzPct val="110000"/>
              <a:buFont typeface="Wingdings" panose="05000000000000000000" pitchFamily="2" charset="2"/>
              <a:buChar char="q"/>
              <a:defRPr/>
            </a:pPr>
            <a:r>
              <a:rPr lang="en-US" sz="1939" b="0"/>
              <a:t>Simplify the system (easier to understand)</a:t>
            </a:r>
          </a:p>
          <a:p>
            <a:pPr marL="678656" lvl="1" indent="-342900" defTabSz="718547">
              <a:spcBef>
                <a:spcPts val="900"/>
              </a:spcBef>
              <a:buClr>
                <a:srgbClr val="0099CB"/>
              </a:buClr>
              <a:buSzPct val="110000"/>
              <a:buFont typeface="Wingdings" panose="05000000000000000000" pitchFamily="2" charset="2"/>
              <a:buChar char="q"/>
              <a:defRPr/>
            </a:pPr>
            <a:r>
              <a:rPr lang="en-US" sz="1939" b="0"/>
              <a:t>Display an initial reimbursement rate of 80% (e.g. other IO), without changing global reimbursement rate</a:t>
            </a:r>
          </a:p>
          <a:p>
            <a:pPr marL="678656" lvl="1" indent="-342900" defTabSz="718547">
              <a:spcBef>
                <a:spcPts val="900"/>
              </a:spcBef>
              <a:buClr>
                <a:srgbClr val="0099CB"/>
              </a:buClr>
              <a:buSzPct val="110000"/>
              <a:buFont typeface="Wingdings" panose="05000000000000000000" pitchFamily="2" charset="2"/>
              <a:buChar char="q"/>
              <a:defRPr/>
            </a:pPr>
            <a:r>
              <a:rPr lang="en-US" sz="1939" b="0"/>
              <a:t>Reimburse preventive treatment fully (100%)</a:t>
            </a:r>
          </a:p>
          <a:p>
            <a:pPr marL="678656" lvl="1" indent="-342900" defTabSz="718547">
              <a:spcBef>
                <a:spcPts val="900"/>
              </a:spcBef>
              <a:buClr>
                <a:srgbClr val="0099CB"/>
              </a:buClr>
              <a:buSzPct val="110000"/>
              <a:buFont typeface="Wingdings" panose="05000000000000000000" pitchFamily="2" charset="2"/>
              <a:buChar char="q"/>
              <a:defRPr/>
            </a:pPr>
            <a:r>
              <a:rPr lang="en-US" sz="1939" b="0"/>
              <a:t>Ensure a better cover for expensive cases </a:t>
            </a:r>
          </a:p>
          <a:p>
            <a:pPr marL="678656" lvl="1" indent="-342900" defTabSz="718547">
              <a:spcBef>
                <a:spcPts val="900"/>
              </a:spcBef>
              <a:buClr>
                <a:srgbClr val="0099CB"/>
              </a:buClr>
              <a:buSzPct val="110000"/>
              <a:buFont typeface="Wingdings" panose="05000000000000000000" pitchFamily="2" charset="2"/>
              <a:buChar char="q"/>
              <a:defRPr/>
            </a:pPr>
            <a:r>
              <a:rPr lang="en-US" sz="1939" b="0"/>
              <a:t>Show greater fairness between young and less young members of the scheme</a:t>
            </a: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135FB01-3E8C-49F2-8F24-97621DFA8E4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013951" y="961610"/>
            <a:ext cx="7116096" cy="3771900"/>
          </a:xfrm>
        </p:spPr>
        <p:txBody>
          <a:bodyPr/>
          <a:lstStyle/>
          <a:p>
            <a:pPr defTabSz="718547">
              <a:lnSpc>
                <a:spcPct val="80000"/>
              </a:lnSpc>
              <a:buClr>
                <a:srgbClr val="1F497D"/>
              </a:buClr>
              <a:buSzPct val="110000"/>
              <a:buFont typeface="Wingdings" panose="05000000000000000000" pitchFamily="2" charset="2"/>
              <a:buChar char="q"/>
              <a:defRPr/>
            </a:pPr>
            <a:r>
              <a:rPr lang="en-US" sz="1950"/>
              <a:t>General rule (by year)</a:t>
            </a:r>
          </a:p>
          <a:p>
            <a:pPr marL="592931" lvl="1" indent="-257175" defTabSz="718547">
              <a:lnSpc>
                <a:spcPct val="80000"/>
              </a:lnSpc>
              <a:buClr>
                <a:srgbClr val="0099C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1800" b="0"/>
              <a:t>80%, 90% &amp; 100% for each CHIS member : adults &amp; children</a:t>
            </a:r>
            <a:endParaRPr lang="en-US" sz="1350" b="0"/>
          </a:p>
          <a:p>
            <a:pPr marL="592931" lvl="1" indent="-257175" defTabSz="718547">
              <a:lnSpc>
                <a:spcPct val="80000"/>
              </a:lnSpc>
              <a:buClr>
                <a:srgbClr val="0099C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1800" b="0"/>
              <a:t>FCA (</a:t>
            </a:r>
            <a:r>
              <a:rPr lang="en-US" sz="1350" b="0" err="1"/>
              <a:t>frais</a:t>
            </a:r>
            <a:r>
              <a:rPr lang="en-US" sz="1350" b="0"/>
              <a:t> à la charge de </a:t>
            </a:r>
            <a:r>
              <a:rPr lang="en-US" sz="1350" b="0" err="1"/>
              <a:t>l’assuré</a:t>
            </a:r>
            <a:r>
              <a:rPr lang="en-US" sz="1800" b="0"/>
              <a:t>) expenses borne by insured member</a:t>
            </a:r>
          </a:p>
          <a:p>
            <a:pPr marL="935831" lvl="2" indent="-257175" defTabSz="718547">
              <a:lnSpc>
                <a:spcPct val="80000"/>
              </a:lnSpc>
              <a:buClr>
                <a:srgbClr val="0099C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1661" b="0">
                <a:solidFill>
                  <a:schemeClr val="accent1"/>
                </a:solidFill>
              </a:rPr>
              <a:t>Hospitalization &amp; out-patient treatment are both included</a:t>
            </a:r>
          </a:p>
          <a:p>
            <a:pPr marL="540544" lvl="1" indent="-204788" defTabSz="718547">
              <a:lnSpc>
                <a:spcPct val="80000"/>
              </a:lnSpc>
              <a:buClr>
                <a:schemeClr val="tx1"/>
              </a:buClr>
              <a:buSzPct val="110000"/>
              <a:defRPr/>
            </a:pPr>
            <a:endParaRPr lang="en-US" sz="18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00418" name="Rectangle 2">
            <a:extLst>
              <a:ext uri="{FF2B5EF4-FFF2-40B4-BE49-F238E27FC236}">
                <a16:creationId xmlns:a16="http://schemas.microsoft.com/office/drawing/2014/main" id="{1649FB00-ED39-46E5-8211-8FAA9B1B81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43000" y="89296"/>
            <a:ext cx="6858000" cy="596504"/>
          </a:xfrm>
        </p:spPr>
        <p:txBody>
          <a:bodyPr/>
          <a:lstStyle/>
          <a:p>
            <a:pPr>
              <a:defRPr/>
            </a:pPr>
            <a:r>
              <a:rPr lang="en-GB" sz="3047"/>
              <a:t>General aspects (1)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A10BB687-8A18-47C4-B2F8-E9DCE531FD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174807"/>
              </p:ext>
            </p:extLst>
          </p:nvPr>
        </p:nvGraphicFramePr>
        <p:xfrm>
          <a:off x="1143000" y="2739276"/>
          <a:ext cx="6819899" cy="1341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1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95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30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8309">
                <a:tc>
                  <a:txBody>
                    <a:bodyPr/>
                    <a:lstStyle/>
                    <a:p>
                      <a:r>
                        <a:rPr lang="fr-CH" sz="1400"/>
                        <a:t>FCA</a:t>
                      </a:r>
                    </a:p>
                  </a:txBody>
                  <a:tcPr marL="68580" marR="68580" marT="34312" marB="34312"/>
                </a:tc>
                <a:tc>
                  <a:txBody>
                    <a:bodyPr/>
                    <a:lstStyle/>
                    <a:p>
                      <a:r>
                        <a:rPr lang="fr-CH" sz="1400" err="1"/>
                        <a:t>Expenses</a:t>
                      </a:r>
                      <a:r>
                        <a:rPr lang="fr-CH" sz="1400"/>
                        <a:t>*</a:t>
                      </a:r>
                    </a:p>
                  </a:txBody>
                  <a:tcPr marL="68580" marR="68580" marT="34312" marB="34312"/>
                </a:tc>
                <a:tc>
                  <a:txBody>
                    <a:bodyPr/>
                    <a:lstStyle/>
                    <a:p>
                      <a:r>
                        <a:rPr lang="en-US" sz="1400" noProof="0"/>
                        <a:t>Reimbursement</a:t>
                      </a:r>
                      <a:r>
                        <a:rPr lang="fr-CH" sz="1400"/>
                        <a:t> rate</a:t>
                      </a:r>
                    </a:p>
                  </a:txBody>
                  <a:tcPr marL="68580" marR="68580" marT="34312" marB="3431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309">
                <a:tc>
                  <a:txBody>
                    <a:bodyPr/>
                    <a:lstStyle/>
                    <a:p>
                      <a:r>
                        <a:rPr lang="fr-CH" sz="1400">
                          <a:latin typeface="Arial"/>
                          <a:cs typeface="Arial"/>
                        </a:rPr>
                        <a:t>≤</a:t>
                      </a:r>
                      <a:r>
                        <a:rPr lang="fr-CH" sz="1400"/>
                        <a:t>  500 CHF</a:t>
                      </a:r>
                    </a:p>
                  </a:txBody>
                  <a:tcPr marL="68580" marR="68580" marT="34312" marB="34312"/>
                </a:tc>
                <a:tc>
                  <a:txBody>
                    <a:bodyPr/>
                    <a:lstStyle/>
                    <a:p>
                      <a:r>
                        <a:rPr lang="fr-CH" sz="1400">
                          <a:latin typeface="+mn-lt"/>
                          <a:cs typeface="Arial"/>
                        </a:rPr>
                        <a:t>≤</a:t>
                      </a:r>
                      <a:r>
                        <a:rPr lang="fr-CH" sz="1400"/>
                        <a:t> 2500 CHF</a:t>
                      </a:r>
                    </a:p>
                  </a:txBody>
                  <a:tcPr marL="68580" marR="68580" marT="34312" marB="3431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/>
                        <a:t>80 %</a:t>
                      </a:r>
                    </a:p>
                  </a:txBody>
                  <a:tcPr marL="68580" marR="68580" marT="34312" marB="3431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309">
                <a:tc>
                  <a:txBody>
                    <a:bodyPr/>
                    <a:lstStyle/>
                    <a:p>
                      <a:r>
                        <a:rPr lang="fr-CH" sz="1400">
                          <a:latin typeface="+mn-lt"/>
                          <a:cs typeface="Arial"/>
                        </a:rPr>
                        <a:t>500 CHF &lt; </a:t>
                      </a:r>
                      <a:r>
                        <a:rPr lang="fr-CH" sz="1200">
                          <a:latin typeface="+mn-lt"/>
                          <a:cs typeface="Arial"/>
                        </a:rPr>
                        <a:t>FCA </a:t>
                      </a:r>
                      <a:r>
                        <a:rPr lang="fr-CH" sz="1400">
                          <a:latin typeface="+mn-lt"/>
                          <a:cs typeface="Arial"/>
                        </a:rPr>
                        <a:t>≤ </a:t>
                      </a:r>
                      <a:r>
                        <a:rPr lang="fr-CH" sz="1400"/>
                        <a:t>3000 CHF </a:t>
                      </a:r>
                    </a:p>
                  </a:txBody>
                  <a:tcPr marL="68580" marR="68580" marT="34312" marB="34312"/>
                </a:tc>
                <a:tc>
                  <a:txBody>
                    <a:bodyPr/>
                    <a:lstStyle/>
                    <a:p>
                      <a:r>
                        <a:rPr lang="fr-CH" sz="1400">
                          <a:latin typeface="+mn-lt"/>
                          <a:cs typeface="Arial"/>
                        </a:rPr>
                        <a:t>2500 CHF &lt; </a:t>
                      </a:r>
                      <a:r>
                        <a:rPr lang="fr-CH" sz="1400" err="1">
                          <a:latin typeface="+mn-lt"/>
                          <a:cs typeface="Arial"/>
                        </a:rPr>
                        <a:t>Exp</a:t>
                      </a:r>
                      <a:r>
                        <a:rPr lang="fr-CH" sz="1200">
                          <a:latin typeface="+mn-lt"/>
                          <a:cs typeface="Arial"/>
                        </a:rPr>
                        <a:t> </a:t>
                      </a:r>
                      <a:r>
                        <a:rPr lang="fr-CH" sz="1400">
                          <a:latin typeface="+mn-lt"/>
                          <a:cs typeface="Arial"/>
                        </a:rPr>
                        <a:t>≤</a:t>
                      </a:r>
                      <a:r>
                        <a:rPr lang="fr-CH" sz="1400"/>
                        <a:t> 27500 CHF</a:t>
                      </a:r>
                    </a:p>
                  </a:txBody>
                  <a:tcPr marL="68580" marR="68580" marT="34312" marB="3431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/>
                        <a:t>90 %</a:t>
                      </a:r>
                    </a:p>
                  </a:txBody>
                  <a:tcPr marL="68580" marR="68580" marT="34312" marB="3431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309">
                <a:tc>
                  <a:txBody>
                    <a:bodyPr/>
                    <a:lstStyle/>
                    <a:p>
                      <a:r>
                        <a:rPr lang="fr-CH" sz="1400"/>
                        <a:t>3000 CHF</a:t>
                      </a:r>
                    </a:p>
                  </a:txBody>
                  <a:tcPr marL="68580" marR="68580" marT="34312" marB="34312"/>
                </a:tc>
                <a:tc>
                  <a:txBody>
                    <a:bodyPr/>
                    <a:lstStyle/>
                    <a:p>
                      <a:r>
                        <a:rPr lang="fr-CH" sz="1400"/>
                        <a:t>&gt; 27500 CHF</a:t>
                      </a:r>
                    </a:p>
                  </a:txBody>
                  <a:tcPr marL="68580" marR="68580" marT="34312" marB="3431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/>
                        <a:t>100</a:t>
                      </a:r>
                      <a:r>
                        <a:rPr lang="fr-CH" sz="1400" baseline="0"/>
                        <a:t> %</a:t>
                      </a:r>
                      <a:endParaRPr lang="fr-CH" sz="1400"/>
                    </a:p>
                  </a:txBody>
                  <a:tcPr marL="68580" marR="68580" marT="34312" marB="3431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1" name="TextBox 6">
            <a:extLst>
              <a:ext uri="{FF2B5EF4-FFF2-40B4-BE49-F238E27FC236}">
                <a16:creationId xmlns:a16="http://schemas.microsoft.com/office/drawing/2014/main" id="{868C0355-0EB9-4761-96CE-442271D24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0" y="4101703"/>
            <a:ext cx="5486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5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CH" altLang="en-US" sz="1800" b="1">
                <a:solidFill>
                  <a:srgbClr val="FF0000"/>
                </a:solidFill>
                <a:latin typeface="Book Antiqua" panose="02040602050305030304" pitchFamily="18" charset="0"/>
              </a:rPr>
              <a:t>!! *</a:t>
            </a:r>
            <a:r>
              <a:rPr lang="fr-CH" altLang="en-US" sz="1800" b="1" err="1">
                <a:solidFill>
                  <a:srgbClr val="FF0000"/>
                </a:solidFill>
                <a:latin typeface="Book Antiqua" panose="02040602050305030304" pitchFamily="18" charset="0"/>
              </a:rPr>
              <a:t>Several</a:t>
            </a:r>
            <a:r>
              <a:rPr lang="fr-CH" altLang="en-US" sz="1800" b="1">
                <a:solidFill>
                  <a:srgbClr val="FF0000"/>
                </a:solidFill>
                <a:latin typeface="Book Antiqua" panose="02040602050305030304" pitchFamily="18" charset="0"/>
              </a:rPr>
              <a:t> </a:t>
            </a:r>
            <a:r>
              <a:rPr lang="fr-CH" altLang="en-US" sz="1800" b="1" err="1">
                <a:solidFill>
                  <a:srgbClr val="FF0000"/>
                </a:solidFill>
                <a:latin typeface="Book Antiqua" panose="02040602050305030304" pitchFamily="18" charset="0"/>
              </a:rPr>
              <a:t>expenses</a:t>
            </a:r>
            <a:r>
              <a:rPr lang="fr-CH" altLang="en-US" sz="1800" b="1">
                <a:solidFill>
                  <a:srgbClr val="FF0000"/>
                </a:solidFill>
                <a:latin typeface="Book Antiqua" panose="02040602050305030304" pitchFamily="18" charset="0"/>
              </a:rPr>
              <a:t> are not </a:t>
            </a:r>
            <a:r>
              <a:rPr lang="fr-CH" altLang="en-US" sz="1800" b="1" err="1">
                <a:solidFill>
                  <a:srgbClr val="FF0000"/>
                </a:solidFill>
                <a:latin typeface="Book Antiqua" panose="02040602050305030304" pitchFamily="18" charset="0"/>
              </a:rPr>
              <a:t>eligible</a:t>
            </a:r>
            <a:r>
              <a:rPr lang="fr-CH" altLang="en-US" sz="1800" b="1">
                <a:solidFill>
                  <a:srgbClr val="FF0000"/>
                </a:solidFill>
                <a:latin typeface="Book Antiqua" panose="02040602050305030304" pitchFamily="18" charset="0"/>
              </a:rPr>
              <a:t> for inclusion in the</a:t>
            </a:r>
            <a:r>
              <a:rPr lang="fr-CH" altLang="en-US" sz="1800">
                <a:solidFill>
                  <a:srgbClr val="FF0000"/>
                </a:solidFill>
                <a:latin typeface="Book Antiqua" panose="02040602050305030304" pitchFamily="18" charset="0"/>
              </a:rPr>
              <a:t> </a:t>
            </a:r>
            <a:r>
              <a:rPr lang="fr-CH" altLang="en-US" sz="1800" b="1">
                <a:solidFill>
                  <a:srgbClr val="FF0000"/>
                </a:solidFill>
                <a:latin typeface="Book Antiqua" panose="02040602050305030304" pitchFamily="18" charset="0"/>
              </a:rPr>
              <a:t>FCA</a:t>
            </a:r>
            <a:r>
              <a:rPr lang="fr-CH" altLang="en-US" sz="1800">
                <a:solidFill>
                  <a:srgbClr val="FF0000"/>
                </a:solidFill>
                <a:latin typeface="Book Antiqua" panose="02040602050305030304" pitchFamily="18" charset="0"/>
              </a:rPr>
              <a:t> </a:t>
            </a:r>
            <a:r>
              <a:rPr lang="fr-CH" altLang="en-US" sz="1800" b="1" err="1">
                <a:solidFill>
                  <a:srgbClr val="FF0000"/>
                </a:solidFill>
                <a:latin typeface="Book Antiqua" panose="02040602050305030304" pitchFamily="18" charset="0"/>
              </a:rPr>
              <a:t>calculation</a:t>
            </a:r>
            <a:r>
              <a:rPr lang="fr-CH" altLang="en-US" sz="1800">
                <a:solidFill>
                  <a:srgbClr val="FF0000"/>
                </a:solidFill>
                <a:latin typeface="Book Antiqua" panose="02040602050305030304" pitchFamily="18" charset="0"/>
              </a:rPr>
              <a:t> !!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858" name="Rectangle 2">
            <a:extLst>
              <a:ext uri="{FF2B5EF4-FFF2-40B4-BE49-F238E27FC236}">
                <a16:creationId xmlns:a16="http://schemas.microsoft.com/office/drawing/2014/main" id="{678774B4-78C0-4897-95F3-BC7EA6F5C5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43050" y="123706"/>
            <a:ext cx="6343650" cy="596504"/>
          </a:xfrm>
        </p:spPr>
        <p:txBody>
          <a:bodyPr/>
          <a:lstStyle/>
          <a:p>
            <a:pPr>
              <a:defRPr/>
            </a:pPr>
            <a:r>
              <a:rPr lang="en-GB" sz="3047"/>
              <a:t>General aspects (2)</a:t>
            </a:r>
            <a:endParaRPr lang="en-US" sz="3047"/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60420791-2141-420D-8DCB-520CB07A8B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301" y="685800"/>
            <a:ext cx="6743700" cy="3992166"/>
          </a:xfrm>
        </p:spPr>
        <p:txBody>
          <a:bodyPr/>
          <a:lstStyle/>
          <a:p>
            <a:pPr marL="514350" lvl="1" indent="-197644">
              <a:lnSpc>
                <a:spcPct val="90000"/>
              </a:lnSpc>
              <a:buNone/>
            </a:pPr>
            <a:endParaRPr lang="en-GB" altLang="en-US" sz="1800"/>
          </a:p>
          <a:p>
            <a:pPr marL="514350" lvl="1" indent="-197644">
              <a:lnSpc>
                <a:spcPct val="90000"/>
              </a:lnSpc>
              <a:buNone/>
            </a:pPr>
            <a:endParaRPr lang="en-US" altLang="en-US" sz="180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0E81535-2A9E-402D-9C7F-1F24635C148F}"/>
              </a:ext>
            </a:extLst>
          </p:cNvPr>
          <p:cNvSpPr txBox="1">
            <a:spLocks/>
          </p:cNvSpPr>
          <p:nvPr/>
        </p:nvSpPr>
        <p:spPr bwMode="auto">
          <a:xfrm>
            <a:off x="884903" y="1015127"/>
            <a:ext cx="7499555" cy="3706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marL="268288" indent="-268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110000"/>
              <a:buFont typeface="Arial" pitchFamily="34" charset="0"/>
              <a:buChar char="•"/>
              <a:defRPr sz="2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20725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10000"/>
              <a:buFont typeface="Arial" pitchFamily="34" charset="0"/>
              <a:buChar char="•"/>
              <a:defRPr sz="2400" b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66813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CCFF"/>
              </a:buClr>
              <a:buSzPct val="110000"/>
              <a:buFont typeface="Arial" pitchFamily="34" charset="0"/>
              <a:buChar char="•"/>
              <a:defRPr sz="2200" b="0">
                <a:solidFill>
                  <a:srgbClr val="99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11313" indent="-2651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b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637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209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81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353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925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>
              <a:buClr>
                <a:srgbClr val="1F497D"/>
              </a:buClr>
              <a:buFont typeface="Wingdings" panose="05000000000000000000" pitchFamily="2" charset="2"/>
              <a:buChar char="q"/>
              <a:defRPr/>
            </a:pPr>
            <a:r>
              <a:rPr lang="en-US" sz="1950">
                <a:solidFill>
                  <a:schemeClr val="tx2"/>
                </a:solidFill>
                <a:effectLst/>
              </a:rPr>
              <a:t>  Ceilings</a:t>
            </a:r>
          </a:p>
          <a:p>
            <a:pPr lvl="1" eaLnBrk="1" hangingPunct="1">
              <a:buClr>
                <a:srgbClr val="0099CB"/>
              </a:buClr>
              <a:buSzPct val="90000"/>
              <a:buFont typeface="Wingdings" panose="05000000000000000000" pitchFamily="2" charset="2"/>
              <a:buChar char="q"/>
              <a:defRPr/>
            </a:pPr>
            <a:r>
              <a:rPr lang="en-US" sz="1800">
                <a:solidFill>
                  <a:srgbClr val="0099CB"/>
                </a:solidFill>
                <a:effectLst/>
                <a:cs typeface="+mn-cs"/>
              </a:rPr>
              <a:t>Reimbursement of certain treatments subject to ceilings</a:t>
            </a:r>
          </a:p>
          <a:p>
            <a:pPr lvl="1" eaLnBrk="1" hangingPunct="1">
              <a:buClr>
                <a:srgbClr val="0099CB"/>
              </a:buClr>
              <a:buSzPct val="90000"/>
              <a:buFont typeface="Wingdings" panose="05000000000000000000" pitchFamily="2" charset="2"/>
              <a:buChar char="q"/>
              <a:defRPr/>
            </a:pPr>
            <a:r>
              <a:rPr lang="en-US" sz="1800">
                <a:solidFill>
                  <a:srgbClr val="0099CB"/>
                </a:solidFill>
                <a:effectLst/>
                <a:cs typeface="+mn-cs"/>
              </a:rPr>
              <a:t>Ceiling on expenses </a:t>
            </a:r>
            <a:r>
              <a:rPr lang="en-US" sz="1800">
                <a:solidFill>
                  <a:srgbClr val="FF6600"/>
                </a:solidFill>
                <a:effectLst/>
                <a:cs typeface="+mn-cs"/>
              </a:rPr>
              <a:t>(before January 2012 on reimbursements)</a:t>
            </a:r>
          </a:p>
          <a:p>
            <a:pPr lvl="1" eaLnBrk="1" hangingPunct="1">
              <a:buClr>
                <a:srgbClr val="0099CB"/>
              </a:buClr>
              <a:buSzPct val="90000"/>
              <a:buFont typeface="Wingdings" panose="05000000000000000000" pitchFamily="2" charset="2"/>
              <a:buChar char="q"/>
              <a:defRPr/>
            </a:pPr>
            <a:r>
              <a:rPr lang="en-US" sz="1800">
                <a:solidFill>
                  <a:srgbClr val="0099CB"/>
                </a:solidFill>
                <a:effectLst/>
                <a:cs typeface="+mn-cs"/>
              </a:rPr>
              <a:t>Ceilings increased by 10 % in 2012</a:t>
            </a:r>
          </a:p>
          <a:p>
            <a:pPr lvl="1" eaLnBrk="1" hangingPunct="1">
              <a:buClr>
                <a:srgbClr val="0099CB"/>
              </a:buClr>
              <a:buSzPct val="90000"/>
              <a:buFont typeface="Wingdings" panose="05000000000000000000" pitchFamily="2" charset="2"/>
              <a:buChar char="q"/>
              <a:defRPr/>
            </a:pPr>
            <a:r>
              <a:rPr lang="en-US" sz="1800">
                <a:solidFill>
                  <a:srgbClr val="0099CB"/>
                </a:solidFill>
                <a:effectLst/>
                <a:cs typeface="+mn-cs"/>
              </a:rPr>
              <a:t>Expenses above 80 k CHF for a given single case (B1 to B5) during one’s lifetime </a:t>
            </a:r>
            <a:r>
              <a:rPr lang="en-US" sz="1800">
                <a:solidFill>
                  <a:srgbClr val="0099CB"/>
                </a:solidFill>
                <a:effectLst/>
                <a:cs typeface="+mn-cs"/>
                <a:sym typeface="Wingdings" pitchFamily="2" charset="2"/>
              </a:rPr>
              <a:t></a:t>
            </a:r>
            <a:r>
              <a:rPr lang="en-US" sz="1800">
                <a:solidFill>
                  <a:srgbClr val="0099CB"/>
                </a:solidFill>
                <a:effectLst/>
                <a:cs typeface="+mn-cs"/>
              </a:rPr>
              <a:t> reimbursement  100%</a:t>
            </a:r>
            <a:endParaRPr lang="en-US" sz="1800">
              <a:solidFill>
                <a:srgbClr val="3399CB"/>
              </a:solidFill>
              <a:effectLst/>
              <a:cs typeface="+mn-cs"/>
            </a:endParaRPr>
          </a:p>
          <a:p>
            <a:pPr lvl="1" eaLnBrk="1" hangingPunct="1">
              <a:buClr>
                <a:srgbClr val="0099CB"/>
              </a:buClr>
              <a:buSzPct val="90000"/>
              <a:buFont typeface="Wingdings" panose="05000000000000000000" pitchFamily="2" charset="2"/>
              <a:buChar char="q"/>
              <a:defRPr/>
            </a:pPr>
            <a:r>
              <a:rPr lang="en-US" sz="1800">
                <a:solidFill>
                  <a:srgbClr val="3399CB"/>
                </a:solidFill>
                <a:effectLst/>
                <a:cs typeface="+mn-cs"/>
              </a:rPr>
              <a:t>Reimbursements at 100 % or expenses above ceilings are not considered for the FCA calculation</a:t>
            </a:r>
            <a:endParaRPr lang="en-US" sz="1800">
              <a:solidFill>
                <a:srgbClr val="00B0F0"/>
              </a:solidFill>
              <a:effectLst/>
              <a:cs typeface="+mn-cs"/>
            </a:endParaRPr>
          </a:p>
          <a:p>
            <a:pPr lvl="1" eaLnBrk="1" hangingPunct="1">
              <a:buClr>
                <a:srgbClr val="0099CB"/>
              </a:buClr>
              <a:buSzPct val="90000"/>
              <a:buFont typeface="Wingdings" panose="05000000000000000000" pitchFamily="2" charset="2"/>
              <a:buChar char="q"/>
              <a:defRPr/>
            </a:pPr>
            <a:r>
              <a:rPr lang="en-US" sz="1800">
                <a:solidFill>
                  <a:srgbClr val="0099CB"/>
                </a:solidFill>
                <a:effectLst/>
                <a:cs typeface="+mn-cs"/>
              </a:rPr>
              <a:t>For certain treatments, the ceilings are cumulative over 2 or 3 years</a:t>
            </a:r>
          </a:p>
        </p:txBody>
      </p: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858" name="Rectangle 2">
            <a:extLst>
              <a:ext uri="{FF2B5EF4-FFF2-40B4-BE49-F238E27FC236}">
                <a16:creationId xmlns:a16="http://schemas.microsoft.com/office/drawing/2014/main" id="{907DB9E0-703D-4A15-8B51-1358BE611B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00200" y="106442"/>
            <a:ext cx="6343650" cy="596504"/>
          </a:xfrm>
        </p:spPr>
        <p:txBody>
          <a:bodyPr/>
          <a:lstStyle/>
          <a:p>
            <a:pPr>
              <a:defRPr/>
            </a:pPr>
            <a:r>
              <a:rPr lang="en-GB" sz="3047"/>
              <a:t>General aspects (3)</a:t>
            </a:r>
            <a:endParaRPr lang="en-US" sz="3047"/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FB2DB2F2-B4F1-47F5-85A8-AA5DE6954B12}"/>
              </a:ext>
            </a:extLst>
          </p:cNvPr>
          <p:cNvSpPr txBox="1">
            <a:spLocks/>
          </p:cNvSpPr>
          <p:nvPr/>
        </p:nvSpPr>
        <p:spPr bwMode="auto">
          <a:xfrm>
            <a:off x="1200149" y="1085851"/>
            <a:ext cx="7147438" cy="398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marL="268288" indent="-268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110000"/>
              <a:buFont typeface="Arial" pitchFamily="34" charset="0"/>
              <a:buChar char="•"/>
              <a:defRPr sz="2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20725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10000"/>
              <a:buFont typeface="Arial" pitchFamily="34" charset="0"/>
              <a:buChar char="•"/>
              <a:defRPr sz="2400" b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66813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CCFF"/>
              </a:buClr>
              <a:buSzPct val="110000"/>
              <a:buFont typeface="Arial" pitchFamily="34" charset="0"/>
              <a:buChar char="•"/>
              <a:defRPr sz="2200" b="0">
                <a:solidFill>
                  <a:srgbClr val="99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11313" indent="-2651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b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637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209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81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353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925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335756" lvl="1" indent="0" eaLnBrk="1" hangingPunct="1">
              <a:buNone/>
              <a:defRPr/>
            </a:pPr>
            <a:endParaRPr lang="en-US" sz="1350">
              <a:solidFill>
                <a:srgbClr val="99CCFF"/>
              </a:solidFill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DC6E98-98BF-F8E1-9B1F-8FF25E66D7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950" b="0" i="0" u="none" strike="noStrike" kern="0" cap="none" spc="0" normalizeH="0" baseline="0" noProof="0">
                <a:ln>
                  <a:noFill/>
                </a:ln>
                <a:solidFill>
                  <a:srgbClr val="11437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Bonus (B1 to B6 &amp; B8.e)</a:t>
            </a:r>
          </a:p>
          <a:p>
            <a:pPr marL="449263" lvl="2" indent="0">
              <a:spcBef>
                <a:spcPts val="0"/>
              </a:spcBef>
              <a:buClr>
                <a:srgbClr val="0099CB"/>
              </a:buClr>
              <a:buSzTx/>
              <a:buFont typeface="Wingdings" panose="05000000000000000000" pitchFamily="2" charset="2"/>
              <a:buChar char="q"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99CB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Bonus system introduced in January 2012</a:t>
            </a:r>
          </a:p>
          <a:p>
            <a:pPr marL="914400" lvl="4" indent="0">
              <a:spcBef>
                <a:spcPts val="0"/>
              </a:spcBef>
              <a:buClr>
                <a:srgbClr val="0099CB"/>
              </a:buClr>
              <a:buSzTx/>
              <a:buFont typeface="Wingdings" panose="05000000000000000000" pitchFamily="2" charset="2"/>
              <a:buChar char="q"/>
              <a:defRPr/>
            </a:pPr>
            <a:r>
              <a:rPr kumimoji="0" lang="en-US" sz="1350" b="0" i="0" u="none" strike="noStrike" kern="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Additional 5 % on reimbursement rate in certain countries (limited to 100%)</a:t>
            </a:r>
          </a:p>
          <a:p>
            <a:pPr marL="914400" lvl="4" indent="0">
              <a:spcBef>
                <a:spcPts val="0"/>
              </a:spcBef>
              <a:buClr>
                <a:srgbClr val="0099CB"/>
              </a:buClr>
              <a:buSzTx/>
              <a:buFont typeface="Wingdings" panose="05000000000000000000" pitchFamily="2" charset="2"/>
              <a:buChar char="q"/>
              <a:defRPr/>
            </a:pPr>
            <a:r>
              <a:rPr lang="en-US" sz="1350" b="0">
                <a:solidFill>
                  <a:srgbClr val="FF6600"/>
                </a:solidFill>
                <a:latin typeface="Arial"/>
                <a:cs typeface="Arial"/>
                <a:sym typeface="Arial"/>
              </a:rPr>
              <a:t> </a:t>
            </a:r>
            <a:r>
              <a:rPr kumimoji="0" lang="en-US" sz="1350" b="0" i="0" u="none" strike="noStrike" kern="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Most Member States satisfy condition to get bonus (list reviewed annually)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9CB"/>
              </a:buClr>
              <a:buSzTx/>
              <a:buFont typeface="Wingdings" panose="05000000000000000000" pitchFamily="2" charset="2"/>
              <a:buChar char="q"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rgbClr val="99CCF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49263" lvl="2" indent="0">
              <a:spcBef>
                <a:spcPts val="0"/>
              </a:spcBef>
              <a:buClr>
                <a:srgbClr val="0099CB"/>
              </a:buClr>
              <a:buSzTx/>
              <a:buFont typeface="Wingdings" panose="05000000000000000000" pitchFamily="2" charset="2"/>
              <a:buChar char="q"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99CB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Reference state for calculation: most expensive host state</a:t>
            </a:r>
          </a:p>
          <a:p>
            <a:pPr marL="914400" lvl="4" indent="0">
              <a:spcBef>
                <a:spcPts val="0"/>
              </a:spcBef>
              <a:buClr>
                <a:srgbClr val="0099CB"/>
              </a:buClr>
              <a:buSzTx/>
              <a:buFont typeface="Wingdings" panose="05000000000000000000" pitchFamily="2" charset="2"/>
              <a:buChar char="q"/>
              <a:defRPr/>
            </a:pPr>
            <a:r>
              <a:rPr kumimoji="0" lang="en-US" sz="1350" b="0" i="0" u="none" strike="noStrike" kern="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Member states with health cost (OECD tables) 20% cheaper than in the reference state generate a bonus of 5 %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9CB"/>
              </a:buClr>
              <a:buSz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rgbClr val="99CCF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49263" lvl="2" indent="0">
              <a:spcBef>
                <a:spcPts val="0"/>
              </a:spcBef>
              <a:buClr>
                <a:srgbClr val="0099CB"/>
              </a:buClr>
              <a:buSzTx/>
              <a:buFont typeface="Wingdings" panose="05000000000000000000" pitchFamily="2" charset="2"/>
              <a:buChar char="q"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99CB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Since 2012 </a:t>
            </a:r>
          </a:p>
          <a:p>
            <a:pPr marL="914400" lvl="4" indent="0">
              <a:spcBef>
                <a:spcPts val="0"/>
              </a:spcBef>
              <a:buClr>
                <a:srgbClr val="0099CB"/>
              </a:buClr>
              <a:buSzTx/>
              <a:buFont typeface="Wingdings" panose="05000000000000000000" pitchFamily="2" charset="2"/>
              <a:buChar char="q"/>
              <a:defRPr/>
            </a:pPr>
            <a:r>
              <a:rPr kumimoji="0" lang="en-US" sz="1350" b="0" i="0" u="none" strike="noStrike" kern="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Reference state is Switzerland </a:t>
            </a:r>
            <a:r>
              <a:rPr kumimoji="0" lang="en-US" sz="1350" b="0" i="0" u="none" strike="noStrike" kern="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cs typeface="Arial"/>
                <a:sym typeface="Wingdings" pitchFamily="2" charset="2"/>
              </a:rPr>
              <a:t> no bonus</a:t>
            </a:r>
            <a:r>
              <a:rPr kumimoji="0" lang="en-US" sz="1350" b="0" i="0" u="none" strike="noStrike" kern="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</a:p>
          <a:p>
            <a:pPr marL="914400" lvl="4" indent="0">
              <a:spcBef>
                <a:spcPts val="0"/>
              </a:spcBef>
              <a:buClr>
                <a:srgbClr val="0099CB"/>
              </a:buClr>
              <a:buSzTx/>
              <a:buFont typeface="Wingdings" panose="05000000000000000000" pitchFamily="2" charset="2"/>
              <a:buChar char="q"/>
              <a:defRPr/>
            </a:pPr>
            <a:r>
              <a:rPr kumimoji="0" lang="en-US" sz="1350" b="0" i="0" u="none" strike="noStrike" kern="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Expenses incurred in Norway and Denmark have no bonus</a:t>
            </a:r>
          </a:p>
          <a:p>
            <a:pPr marL="335756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99CCF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139700" indent="0">
              <a:buNone/>
            </a:pPr>
            <a:endParaRPr lang="en-GB"/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BF451EA4-7DBF-41F4-AB30-E707E1882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900" y="33468"/>
            <a:ext cx="6172200" cy="760679"/>
          </a:xfrm>
        </p:spPr>
        <p:txBody>
          <a:bodyPr/>
          <a:lstStyle/>
          <a:p>
            <a:r>
              <a:rPr lang="en-GB" altLang="fr-FR" sz="2400"/>
              <a:t>General rule</a:t>
            </a:r>
          </a:p>
        </p:txBody>
      </p:sp>
      <p:sp>
        <p:nvSpPr>
          <p:cNvPr id="4" name="TextBox 81">
            <a:extLst>
              <a:ext uri="{FF2B5EF4-FFF2-40B4-BE49-F238E27FC236}">
                <a16:creationId xmlns:a16="http://schemas.microsoft.com/office/drawing/2014/main" id="{AC478A43-3681-4573-8C15-8713F6D8BE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3637" y="2135981"/>
            <a:ext cx="1757363" cy="78483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5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150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en-US" sz="150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en-US" sz="150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cxnSp>
        <p:nvCxnSpPr>
          <p:cNvPr id="7" name="Straight Arrow Connector 23">
            <a:extLst>
              <a:ext uri="{FF2B5EF4-FFF2-40B4-BE49-F238E27FC236}">
                <a16:creationId xmlns:a16="http://schemas.microsoft.com/office/drawing/2014/main" id="{8C506ABC-4F68-4E16-A21C-5C413F5CA92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884760" y="3698081"/>
            <a:ext cx="5513784" cy="1191"/>
          </a:xfrm>
          <a:prstGeom prst="straightConnector1">
            <a:avLst/>
          </a:prstGeom>
          <a:noFill/>
          <a:ln w="28575" algn="ctr">
            <a:solidFill>
              <a:srgbClr val="99CC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Straight Arrow Connector 26">
            <a:extLst>
              <a:ext uri="{FF2B5EF4-FFF2-40B4-BE49-F238E27FC236}">
                <a16:creationId xmlns:a16="http://schemas.microsoft.com/office/drawing/2014/main" id="{9C125609-49FD-4694-85C5-732078BBD53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601266" y="2440781"/>
            <a:ext cx="2557463" cy="0"/>
          </a:xfrm>
          <a:prstGeom prst="straightConnector1">
            <a:avLst/>
          </a:prstGeom>
          <a:noFill/>
          <a:ln w="28575" algn="ctr">
            <a:solidFill>
              <a:srgbClr val="99CC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TextBox 73">
            <a:extLst>
              <a:ext uri="{FF2B5EF4-FFF2-40B4-BE49-F238E27FC236}">
                <a16:creationId xmlns:a16="http://schemas.microsoft.com/office/drawing/2014/main" id="{44114A2E-3B3C-44F8-B7AA-B9C6D96B53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6228" y="3795712"/>
            <a:ext cx="207168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5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500">
                <a:solidFill>
                  <a:schemeClr val="tx1"/>
                </a:solidFill>
                <a:latin typeface="Book Antiqua" panose="02040602050305030304" pitchFamily="18" charset="0"/>
              </a:rPr>
              <a:t>Expenses borne by the insured member</a:t>
            </a:r>
          </a:p>
        </p:txBody>
      </p:sp>
      <p:cxnSp>
        <p:nvCxnSpPr>
          <p:cNvPr id="24" name="Straight Connector 51">
            <a:extLst>
              <a:ext uri="{FF2B5EF4-FFF2-40B4-BE49-F238E27FC236}">
                <a16:creationId xmlns:a16="http://schemas.microsoft.com/office/drawing/2014/main" id="{B4541EE9-00CD-4D7B-A62B-632E031E10FB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857375" y="3357563"/>
            <a:ext cx="1150144" cy="333375"/>
          </a:xfrm>
          <a:prstGeom prst="line">
            <a:avLst/>
          </a:prstGeom>
          <a:noFill/>
          <a:ln w="38100" algn="ctr">
            <a:solidFill>
              <a:srgbClr val="0099C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Straight Connector 53">
            <a:extLst>
              <a:ext uri="{FF2B5EF4-FFF2-40B4-BE49-F238E27FC236}">
                <a16:creationId xmlns:a16="http://schemas.microsoft.com/office/drawing/2014/main" id="{86E4F3AC-6931-4948-97D5-72ED4748010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001566" y="2078831"/>
            <a:ext cx="1949053" cy="1285875"/>
          </a:xfrm>
          <a:prstGeom prst="line">
            <a:avLst/>
          </a:prstGeom>
          <a:noFill/>
          <a:ln w="38100" algn="ctr">
            <a:solidFill>
              <a:srgbClr val="0099C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Straight Connector 55">
            <a:extLst>
              <a:ext uri="{FF2B5EF4-FFF2-40B4-BE49-F238E27FC236}">
                <a16:creationId xmlns:a16="http://schemas.microsoft.com/office/drawing/2014/main" id="{5B558C36-F73C-4EBC-88B3-C0AB29F60F83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953001" y="1006495"/>
            <a:ext cx="7145" cy="1084242"/>
          </a:xfrm>
          <a:prstGeom prst="line">
            <a:avLst/>
          </a:prstGeom>
          <a:noFill/>
          <a:ln w="38100" algn="ctr">
            <a:solidFill>
              <a:srgbClr val="0099C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Straight Connector 35">
            <a:extLst>
              <a:ext uri="{FF2B5EF4-FFF2-40B4-BE49-F238E27FC236}">
                <a16:creationId xmlns:a16="http://schemas.microsoft.com/office/drawing/2014/main" id="{CFEF5D67-A9F5-4AF9-93E2-C8C0CEDBEC47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2358034" y="3042643"/>
            <a:ext cx="1296590" cy="0"/>
          </a:xfrm>
          <a:prstGeom prst="line">
            <a:avLst/>
          </a:prstGeom>
          <a:noFill/>
          <a:ln w="9525" algn="ctr">
            <a:solidFill>
              <a:srgbClr val="0099CB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TextBox 77">
            <a:extLst>
              <a:ext uri="{FF2B5EF4-FFF2-40B4-BE49-F238E27FC236}">
                <a16:creationId xmlns:a16="http://schemas.microsoft.com/office/drawing/2014/main" id="{B6262351-E4FD-423D-A62B-6EC2DDE157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0050" y="2304097"/>
            <a:ext cx="544353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350">
                <a:ln>
                  <a:solidFill>
                    <a:srgbClr val="FFFF00"/>
                  </a:solidFill>
                </a:ln>
                <a:solidFill>
                  <a:srgbClr val="0099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80%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B3620C9-A742-437A-8E84-F36EEAA177B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901429" y="2541145"/>
            <a:ext cx="1114425" cy="0"/>
          </a:xfrm>
          <a:prstGeom prst="line">
            <a:avLst/>
          </a:prstGeom>
          <a:noFill/>
          <a:ln w="12700" algn="ctr">
            <a:solidFill>
              <a:srgbClr val="0099CB"/>
            </a:solidFill>
            <a:prstDash val="sysDash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Straight Connector 35">
            <a:extLst>
              <a:ext uri="{FF2B5EF4-FFF2-40B4-BE49-F238E27FC236}">
                <a16:creationId xmlns:a16="http://schemas.microsoft.com/office/drawing/2014/main" id="{3A5484D6-184F-4E3E-A23A-8C46C491BBF7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4214218" y="2934296"/>
            <a:ext cx="1484709" cy="0"/>
          </a:xfrm>
          <a:prstGeom prst="line">
            <a:avLst/>
          </a:prstGeom>
          <a:noFill/>
          <a:ln w="9525" algn="ctr">
            <a:solidFill>
              <a:srgbClr val="0099CB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Box 77">
            <a:extLst>
              <a:ext uri="{FF2B5EF4-FFF2-40B4-BE49-F238E27FC236}">
                <a16:creationId xmlns:a16="http://schemas.microsoft.com/office/drawing/2014/main" id="{07597550-B010-4D8A-B20F-1E815AE3E4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50231" y="2304097"/>
            <a:ext cx="544353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350">
                <a:ln>
                  <a:solidFill>
                    <a:srgbClr val="FFFF00"/>
                  </a:solidFill>
                </a:ln>
                <a:solidFill>
                  <a:srgbClr val="0099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90%</a:t>
            </a:r>
          </a:p>
        </p:txBody>
      </p:sp>
      <p:cxnSp>
        <p:nvCxnSpPr>
          <p:cNvPr id="32" name="Straight Connector 29">
            <a:extLst>
              <a:ext uri="{FF2B5EF4-FFF2-40B4-BE49-F238E27FC236}">
                <a16:creationId xmlns:a16="http://schemas.microsoft.com/office/drawing/2014/main" id="{CC8074A5-D0F7-4E90-BDDB-B61892733FA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015854" y="2524125"/>
            <a:ext cx="1944290" cy="0"/>
          </a:xfrm>
          <a:prstGeom prst="line">
            <a:avLst/>
          </a:prstGeom>
          <a:noFill/>
          <a:ln w="12700" algn="ctr">
            <a:solidFill>
              <a:srgbClr val="0099CB"/>
            </a:solidFill>
            <a:prstDash val="sysDash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" name="TextBox 77">
            <a:extLst>
              <a:ext uri="{FF2B5EF4-FFF2-40B4-BE49-F238E27FC236}">
                <a16:creationId xmlns:a16="http://schemas.microsoft.com/office/drawing/2014/main" id="{6E6B23D4-A3FE-4D33-A3A9-680F52806D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0424" y="2304097"/>
            <a:ext cx="694372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350">
                <a:ln>
                  <a:solidFill>
                    <a:srgbClr val="FFFF00"/>
                  </a:solidFill>
                </a:ln>
                <a:solidFill>
                  <a:srgbClr val="0099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100%</a:t>
            </a:r>
          </a:p>
        </p:txBody>
      </p:sp>
      <p:cxnSp>
        <p:nvCxnSpPr>
          <p:cNvPr id="34" name="Straight Connector 29">
            <a:extLst>
              <a:ext uri="{FF2B5EF4-FFF2-40B4-BE49-F238E27FC236}">
                <a16:creationId xmlns:a16="http://schemas.microsoft.com/office/drawing/2014/main" id="{A95A626E-694C-4419-AA4A-220C66EC3F32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973241" y="2514600"/>
            <a:ext cx="1141809" cy="9525"/>
          </a:xfrm>
          <a:prstGeom prst="line">
            <a:avLst/>
          </a:prstGeom>
          <a:noFill/>
          <a:ln w="12700" algn="ctr">
            <a:solidFill>
              <a:srgbClr val="0099CB"/>
            </a:solidFill>
            <a:prstDash val="sysDash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" name="TextBox 73">
            <a:extLst>
              <a:ext uri="{FF2B5EF4-FFF2-40B4-BE49-F238E27FC236}">
                <a16:creationId xmlns:a16="http://schemas.microsoft.com/office/drawing/2014/main" id="{18B8959C-588E-4639-BE46-167D2DC8F8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3731" y="2214563"/>
            <a:ext cx="927857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500">
                <a:ln>
                  <a:solidFill>
                    <a:srgbClr val="FFFF00"/>
                  </a:solidFill>
                </a:ln>
                <a:solidFill>
                  <a:srgbClr val="0099CB"/>
                </a:solidFill>
                <a:cs typeface="+mn-cs"/>
              </a:rPr>
              <a:t>Adult &amp;</a:t>
            </a:r>
            <a:r>
              <a:rPr lang="en-GB" sz="150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cs typeface="+mn-cs"/>
              </a:rPr>
              <a:t> </a:t>
            </a:r>
          </a:p>
        </p:txBody>
      </p:sp>
      <p:sp>
        <p:nvSpPr>
          <p:cNvPr id="36" name="TextBox 81">
            <a:extLst>
              <a:ext uri="{FF2B5EF4-FFF2-40B4-BE49-F238E27FC236}">
                <a16:creationId xmlns:a16="http://schemas.microsoft.com/office/drawing/2014/main" id="{15454035-5654-4C13-9D77-FDF885C597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3637" y="1771650"/>
            <a:ext cx="1757363" cy="484748"/>
          </a:xfrm>
          <a:prstGeom prst="rect">
            <a:avLst/>
          </a:prstGeom>
          <a:solidFill>
            <a:srgbClr val="99CC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5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500">
                <a:solidFill>
                  <a:srgbClr val="002060"/>
                </a:solidFill>
                <a:latin typeface="Book Antiqua" panose="02040602050305030304" pitchFamily="18" charset="0"/>
              </a:rPr>
              <a:t>   Current system</a:t>
            </a:r>
            <a:endParaRPr lang="en-US" altLang="en-US" sz="2400">
              <a:solidFill>
                <a:srgbClr val="002060"/>
              </a:solidFill>
              <a:latin typeface="Book Antiqua" panose="0204060205030503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50">
                <a:solidFill>
                  <a:srgbClr val="002060"/>
                </a:solidFill>
                <a:latin typeface="Book Antiqua" panose="02040602050305030304" pitchFamily="18" charset="0"/>
              </a:rPr>
              <a:t>Hospitalization included</a:t>
            </a:r>
            <a:endParaRPr lang="en-US" altLang="en-US" sz="1500">
              <a:solidFill>
                <a:srgbClr val="002060"/>
              </a:solidFill>
              <a:latin typeface="Book Antiqua" panose="02040602050305030304" pitchFamily="18" charset="0"/>
            </a:endParaRPr>
          </a:p>
        </p:txBody>
      </p:sp>
      <p:cxnSp>
        <p:nvCxnSpPr>
          <p:cNvPr id="37" name="Straight Connector 29">
            <a:extLst>
              <a:ext uri="{FF2B5EF4-FFF2-40B4-BE49-F238E27FC236}">
                <a16:creationId xmlns:a16="http://schemas.microsoft.com/office/drawing/2014/main" id="{4AB240D8-F400-4C64-8CF9-05664B8E8FF4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6450807" y="2530079"/>
            <a:ext cx="459581" cy="0"/>
          </a:xfrm>
          <a:prstGeom prst="line">
            <a:avLst/>
          </a:prstGeom>
          <a:noFill/>
          <a:ln w="38100" algn="ctr">
            <a:solidFill>
              <a:srgbClr val="0099C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" name="TextBox 73">
            <a:extLst>
              <a:ext uri="{FF2B5EF4-FFF2-40B4-BE49-F238E27FC236}">
                <a16:creationId xmlns:a16="http://schemas.microsoft.com/office/drawing/2014/main" id="{180153D0-A177-4C9C-9830-34731310EC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3732" y="2493169"/>
            <a:ext cx="74295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500">
                <a:ln>
                  <a:solidFill>
                    <a:srgbClr val="FFFF00"/>
                  </a:solidFill>
                </a:ln>
                <a:solidFill>
                  <a:srgbClr val="0099CB"/>
                </a:solidFill>
                <a:cs typeface="+mn-cs"/>
              </a:rPr>
              <a:t>Child</a:t>
            </a:r>
          </a:p>
        </p:txBody>
      </p:sp>
      <p:cxnSp>
        <p:nvCxnSpPr>
          <p:cNvPr id="39" name="Straight Connector 63">
            <a:extLst>
              <a:ext uri="{FF2B5EF4-FFF2-40B4-BE49-F238E27FC236}">
                <a16:creationId xmlns:a16="http://schemas.microsoft.com/office/drawing/2014/main" id="{586815FF-A597-43F5-80BE-A6231B55D07C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949179" y="3748088"/>
            <a:ext cx="114300" cy="2381"/>
          </a:xfrm>
          <a:prstGeom prst="line">
            <a:avLst/>
          </a:prstGeom>
          <a:noFill/>
          <a:ln w="28575" algn="ctr">
            <a:solidFill>
              <a:srgbClr val="0099C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" name="TextBox 82">
            <a:extLst>
              <a:ext uri="{FF2B5EF4-FFF2-40B4-BE49-F238E27FC236}">
                <a16:creationId xmlns:a16="http://schemas.microsoft.com/office/drawing/2014/main" id="{21B7F21C-7902-46F1-914F-DA56E5DDE2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4506" y="3860006"/>
            <a:ext cx="444352" cy="300082"/>
          </a:xfrm>
          <a:prstGeom prst="rect">
            <a:avLst/>
          </a:prstGeom>
          <a:noFill/>
          <a:ln w="9525">
            <a:solidFill>
              <a:srgbClr val="0099C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5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350">
                <a:solidFill>
                  <a:srgbClr val="0099CB"/>
                </a:solidFill>
                <a:latin typeface="Book Antiqua" panose="02040602050305030304" pitchFamily="18" charset="0"/>
              </a:rPr>
              <a:t>500</a:t>
            </a:r>
          </a:p>
        </p:txBody>
      </p:sp>
      <p:cxnSp>
        <p:nvCxnSpPr>
          <p:cNvPr id="41" name="Straight Connector 63">
            <a:extLst>
              <a:ext uri="{FF2B5EF4-FFF2-40B4-BE49-F238E27FC236}">
                <a16:creationId xmlns:a16="http://schemas.microsoft.com/office/drawing/2014/main" id="{50E57753-A12F-40B9-9295-A44ABA820300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899422" y="3748088"/>
            <a:ext cx="114300" cy="2381"/>
          </a:xfrm>
          <a:prstGeom prst="line">
            <a:avLst/>
          </a:prstGeom>
          <a:noFill/>
          <a:ln w="28575" algn="ctr">
            <a:solidFill>
              <a:srgbClr val="0099C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" name="TextBox 82">
            <a:extLst>
              <a:ext uri="{FF2B5EF4-FFF2-40B4-BE49-F238E27FC236}">
                <a16:creationId xmlns:a16="http://schemas.microsoft.com/office/drawing/2014/main" id="{BA84F44B-6986-4DD8-A221-1763210F47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7664" y="3860006"/>
            <a:ext cx="530915" cy="300082"/>
          </a:xfrm>
          <a:prstGeom prst="rect">
            <a:avLst/>
          </a:prstGeom>
          <a:noFill/>
          <a:ln w="9525">
            <a:solidFill>
              <a:srgbClr val="0099C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5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350">
                <a:solidFill>
                  <a:srgbClr val="0099CB"/>
                </a:solidFill>
                <a:latin typeface="Book Antiqua" panose="02040602050305030304" pitchFamily="18" charset="0"/>
              </a:rPr>
              <a:t>3000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EFF35114-F67A-4819-A6F8-B137E4A2404A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2862858" y="4268987"/>
            <a:ext cx="272653" cy="0"/>
          </a:xfrm>
          <a:prstGeom prst="straightConnector1">
            <a:avLst/>
          </a:prstGeom>
          <a:noFill/>
          <a:ln w="50800" algn="ctr">
            <a:solidFill>
              <a:srgbClr val="0099CB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F726E94-241C-4B5F-890F-D7CB37874CA5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4805958" y="4268987"/>
            <a:ext cx="272653" cy="0"/>
          </a:xfrm>
          <a:prstGeom prst="straightConnector1">
            <a:avLst/>
          </a:prstGeom>
          <a:noFill/>
          <a:ln w="50800" algn="ctr">
            <a:solidFill>
              <a:srgbClr val="0099CB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33C8DB3-ABE8-4DB0-8F6B-1F16948B76E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302341" y="1924547"/>
            <a:ext cx="595677" cy="118359"/>
          </a:xfrm>
          <a:prstGeom prst="straightConnector1">
            <a:avLst/>
          </a:prstGeom>
          <a:noFill/>
          <a:ln w="50800" algn="ctr">
            <a:solidFill>
              <a:srgbClr val="FFC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E331B5B7-EDFE-49D3-9115-3567D71CCD9C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4988379" y="1424327"/>
            <a:ext cx="272654" cy="0"/>
          </a:xfrm>
          <a:prstGeom prst="straightConnector1">
            <a:avLst/>
          </a:prstGeom>
          <a:noFill/>
          <a:ln w="50800" algn="ctr">
            <a:solidFill>
              <a:srgbClr val="FFC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48" name="Table 47">
            <a:extLst>
              <a:ext uri="{FF2B5EF4-FFF2-40B4-BE49-F238E27FC236}">
                <a16:creationId xmlns:a16="http://schemas.microsoft.com/office/drawing/2014/main" id="{7F87ED48-5EFD-4326-AADD-8813DAEF1C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905178"/>
              </p:ext>
            </p:extLst>
          </p:nvPr>
        </p:nvGraphicFramePr>
        <p:xfrm>
          <a:off x="128418" y="1854829"/>
          <a:ext cx="1416823" cy="12574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2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657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8717">
                <a:tc>
                  <a:txBody>
                    <a:bodyPr/>
                    <a:lstStyle/>
                    <a:p>
                      <a:r>
                        <a:rPr lang="en-US" sz="1100"/>
                        <a:t>Case</a:t>
                      </a:r>
                    </a:p>
                  </a:txBody>
                  <a:tcPr marL="26998" marR="0" marT="34295" marB="34295" anchor="ctr"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100">
                          <a:solidFill>
                            <a:srgbClr val="FFFF00"/>
                          </a:solidFill>
                        </a:rPr>
                        <a:t>Expenses</a:t>
                      </a:r>
                      <a:endParaRPr lang="en-US"/>
                    </a:p>
                    <a:p>
                      <a:pPr algn="ctr"/>
                      <a:r>
                        <a:rPr lang="en-US" sz="1100">
                          <a:solidFill>
                            <a:srgbClr val="FFFF00"/>
                          </a:solidFill>
                        </a:rPr>
                        <a:t>in CHF</a:t>
                      </a:r>
                    </a:p>
                  </a:txBody>
                  <a:tcPr marL="26998" marR="0" marT="34295" marB="34295">
                    <a:solidFill>
                      <a:srgbClr val="2D2D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32"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solidFill>
                            <a:srgbClr val="002060"/>
                          </a:solidFill>
                        </a:rPr>
                        <a:t>1</a:t>
                      </a:r>
                    </a:p>
                  </a:txBody>
                  <a:tcPr marL="26998" marR="0" marT="34295" marB="34295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100" b="1">
                          <a:solidFill>
                            <a:srgbClr val="FFFF00"/>
                          </a:solidFill>
                        </a:rPr>
                        <a:t>2500</a:t>
                      </a:r>
                      <a:endParaRPr lang="en-US"/>
                    </a:p>
                  </a:txBody>
                  <a:tcPr marL="26998" marR="0" marT="34295" marB="34295"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32"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solidFill>
                            <a:srgbClr val="002060"/>
                          </a:solidFill>
                        </a:rPr>
                        <a:t>2</a:t>
                      </a:r>
                    </a:p>
                  </a:txBody>
                  <a:tcPr marL="26998" marR="0" marT="34295" marB="34295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solidFill>
                            <a:srgbClr val="FFFF00"/>
                          </a:solidFill>
                        </a:rPr>
                        <a:t>25000</a:t>
                      </a:r>
                    </a:p>
                  </a:txBody>
                  <a:tcPr marL="26998" marR="0" marT="34295" marB="34295"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632"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solidFill>
                            <a:srgbClr val="002060"/>
                          </a:solidFill>
                        </a:rPr>
                        <a:t>3</a:t>
                      </a:r>
                    </a:p>
                  </a:txBody>
                  <a:tcPr marL="26998" marR="0" marT="34295" marB="34295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algn="ctr">
                        <a:buFont typeface="Wingdings"/>
                        <a:buChar char="Ø"/>
                      </a:pPr>
                      <a:r>
                        <a:rPr lang="en-US" sz="1100" b="1">
                          <a:solidFill>
                            <a:srgbClr val="FFFF00"/>
                          </a:solidFill>
                        </a:rPr>
                        <a:t>27500</a:t>
                      </a:r>
                    </a:p>
                  </a:txBody>
                  <a:tcPr marL="26998" marR="0" marT="34295" marB="34295"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2" name="TextBox 82">
            <a:extLst>
              <a:ext uri="{FF2B5EF4-FFF2-40B4-BE49-F238E27FC236}">
                <a16:creationId xmlns:a16="http://schemas.microsoft.com/office/drawing/2014/main" id="{D842155C-E10D-493E-899C-729E3702C3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1312" y="1769779"/>
            <a:ext cx="681598" cy="300082"/>
          </a:xfrm>
          <a:prstGeom prst="rect">
            <a:avLst/>
          </a:prstGeom>
          <a:solidFill>
            <a:srgbClr val="00206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 lIns="91440" tIns="45720" rIns="91440" bIns="45720" anchor="t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5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350">
                <a:solidFill>
                  <a:srgbClr val="FFC000"/>
                </a:solidFill>
                <a:latin typeface="Book Antiqua"/>
              </a:rPr>
              <a:t>Case 2</a:t>
            </a:r>
            <a:endParaRPr lang="en-US"/>
          </a:p>
        </p:txBody>
      </p:sp>
      <p:sp>
        <p:nvSpPr>
          <p:cNvPr id="53" name="TextBox 82">
            <a:extLst>
              <a:ext uri="{FF2B5EF4-FFF2-40B4-BE49-F238E27FC236}">
                <a16:creationId xmlns:a16="http://schemas.microsoft.com/office/drawing/2014/main" id="{9A79F57B-2EF8-43B3-97F5-D32B11754A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2369" y="1297781"/>
            <a:ext cx="681597" cy="300082"/>
          </a:xfrm>
          <a:prstGeom prst="rect">
            <a:avLst/>
          </a:prstGeom>
          <a:solidFill>
            <a:srgbClr val="00206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 lIns="91440" tIns="45720" rIns="91440" bIns="45720" anchor="t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5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350">
                <a:solidFill>
                  <a:srgbClr val="FFC000"/>
                </a:solidFill>
                <a:latin typeface="Book Antiqua"/>
              </a:rPr>
              <a:t>Case 3</a:t>
            </a:r>
            <a:endParaRPr lang="en-GB" altLang="en-US" sz="1350">
              <a:solidFill>
                <a:srgbClr val="FFC000"/>
              </a:solidFill>
              <a:latin typeface="Book Antiqua" panose="02040602050305030304" pitchFamily="18" charset="0"/>
            </a:endParaRPr>
          </a:p>
        </p:txBody>
      </p:sp>
      <p:sp>
        <p:nvSpPr>
          <p:cNvPr id="54" name="TextBox 82">
            <a:extLst>
              <a:ext uri="{FF2B5EF4-FFF2-40B4-BE49-F238E27FC236}">
                <a16:creationId xmlns:a16="http://schemas.microsoft.com/office/drawing/2014/main" id="{3D4CB7D8-18F3-4851-9EA0-FED616D01C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6076" y="2871787"/>
            <a:ext cx="681597" cy="300082"/>
          </a:xfrm>
          <a:prstGeom prst="rect">
            <a:avLst/>
          </a:prstGeom>
          <a:solidFill>
            <a:srgbClr val="00206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 lIns="91440" tIns="45720" rIns="91440" bIns="45720" anchor="t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5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350">
                <a:solidFill>
                  <a:srgbClr val="FFC000"/>
                </a:solidFill>
                <a:latin typeface="Book Antiqua"/>
              </a:rPr>
              <a:t>Case 1</a:t>
            </a:r>
            <a:endParaRPr lang="en-US"/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926818D4-9D51-4CC6-B198-D33FD2CDE89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760719" y="3166722"/>
            <a:ext cx="196283" cy="172982"/>
          </a:xfrm>
          <a:prstGeom prst="straightConnector1">
            <a:avLst/>
          </a:prstGeom>
          <a:noFill/>
          <a:ln w="50800" algn="ctr">
            <a:solidFill>
              <a:srgbClr val="FFC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" name="TextBox 73">
            <a:extLst>
              <a:ext uri="{FF2B5EF4-FFF2-40B4-BE49-F238E27FC236}">
                <a16:creationId xmlns:a16="http://schemas.microsoft.com/office/drawing/2014/main" id="{4CB2BC3A-10B3-4CB4-8FF2-6286F9D310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3200" y="4400550"/>
            <a:ext cx="2578894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350">
                <a:solidFill>
                  <a:srgbClr val="0099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cost neutral to CHIS balance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7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  <p:bldP spid="36" grpId="0" animBg="1"/>
      <p:bldP spid="40" grpId="0" animBg="1"/>
      <p:bldP spid="42" grpId="0" animBg="1"/>
      <p:bldP spid="52" grpId="0" animBg="1"/>
      <p:bldP spid="53" grpId="0" animBg="1"/>
      <p:bldP spid="54" grpId="0" animBg="1"/>
      <p:bldP spid="61" grpId="0"/>
      <p:bldP spid="61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360BB315-330B-4BA1-88B7-4D15D741B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altLang="fr-FR" sz="4050"/>
              <a:t>Everything you ever wanted to know about the CERN Health Insurance Scheme</a:t>
            </a:r>
            <a:br>
              <a:rPr lang="en-GB" altLang="fr-FR" sz="4050"/>
            </a:br>
            <a:br>
              <a:rPr lang="en-GB" altLang="fr-FR" sz="4050"/>
            </a:br>
            <a:r>
              <a:rPr lang="en-GB" altLang="fr-FR" sz="2400">
                <a:solidFill>
                  <a:srgbClr val="002060"/>
                </a:solidFill>
              </a:rPr>
              <a:t>SA Seminar, April 1</a:t>
            </a:r>
            <a:r>
              <a:rPr lang="en-GB" altLang="fr-FR" sz="2400" baseline="30000">
                <a:solidFill>
                  <a:srgbClr val="002060"/>
                </a:solidFill>
              </a:rPr>
              <a:t>st</a:t>
            </a:r>
            <a:r>
              <a:rPr lang="en-GB" altLang="fr-FR" sz="2400">
                <a:solidFill>
                  <a:srgbClr val="002060"/>
                </a:solidFill>
              </a:rPr>
              <a:t> 2025</a:t>
            </a:r>
            <a:br>
              <a:rPr lang="en-GB" altLang="fr-FR" sz="2400">
                <a:solidFill>
                  <a:srgbClr val="002060"/>
                </a:solidFill>
              </a:rPr>
            </a:br>
            <a:r>
              <a:rPr lang="en-GB" altLang="fr-FR" sz="2400">
                <a:solidFill>
                  <a:srgbClr val="002060"/>
                </a:solidFill>
              </a:rPr>
              <a:t>V. Brillault &amp; J. Lahaye</a:t>
            </a:r>
            <a:br>
              <a:rPr lang="en-GB" altLang="fr-FR" sz="4050"/>
            </a:br>
            <a:endParaRPr lang="en-GB" altLang="fr-FR" sz="1500"/>
          </a:p>
        </p:txBody>
      </p:sp>
      <p:pic>
        <p:nvPicPr>
          <p:cNvPr id="2" name="Picture 1" descr="A logo with people and a symbol&#10;&#10;Description automatically generated with medium confidence">
            <a:extLst>
              <a:ext uri="{FF2B5EF4-FFF2-40B4-BE49-F238E27FC236}">
                <a16:creationId xmlns:a16="http://schemas.microsoft.com/office/drawing/2014/main" id="{4DB02243-432E-1170-E9E5-21EF687B52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240" y="4279190"/>
            <a:ext cx="893352" cy="893352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378" name="Rectangle 2">
            <a:extLst>
              <a:ext uri="{FF2B5EF4-FFF2-40B4-BE49-F238E27FC236}">
                <a16:creationId xmlns:a16="http://schemas.microsoft.com/office/drawing/2014/main" id="{582B46E5-43D0-4FB8-AF3C-FB980E5166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3468"/>
            <a:ext cx="8229600" cy="857250"/>
          </a:xfrm>
        </p:spPr>
        <p:txBody>
          <a:bodyPr/>
          <a:lstStyle/>
          <a:p>
            <a:pPr>
              <a:defRPr/>
            </a:pPr>
            <a:r>
              <a:rPr lang="en-GB" sz="3047"/>
              <a:t>Benefits (1)</a:t>
            </a:r>
          </a:p>
        </p:txBody>
      </p:sp>
      <p:sp>
        <p:nvSpPr>
          <p:cNvPr id="38915" name="TextBox 5">
            <a:extLst>
              <a:ext uri="{FF2B5EF4-FFF2-40B4-BE49-F238E27FC236}">
                <a16:creationId xmlns:a16="http://schemas.microsoft.com/office/drawing/2014/main" id="{17EDF4E6-3349-4E08-B05C-A42BAB783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1421" y="3945017"/>
            <a:ext cx="5788819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5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500" b="1">
                <a:solidFill>
                  <a:srgbClr val="FF0000"/>
                </a:solidFill>
                <a:latin typeface="Book Antiqua" panose="02040602050305030304" pitchFamily="18" charset="0"/>
              </a:rPr>
              <a:t>!! The surcharge for accommodation and board in a private room (ward) is paid exclusively by the Member !!</a:t>
            </a:r>
            <a:r>
              <a:rPr lang="en-US" altLang="en-US" sz="1800">
                <a:solidFill>
                  <a:schemeClr val="tx1"/>
                </a:solidFill>
                <a:latin typeface="Book Antiqua" panose="02040602050305030304" pitchFamily="18" charset="0"/>
              </a:rPr>
              <a:t>	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5BB7EF1-B778-4960-8C61-D7467A08A6C1}"/>
              </a:ext>
            </a:extLst>
          </p:cNvPr>
          <p:cNvSpPr/>
          <p:nvPr/>
        </p:nvSpPr>
        <p:spPr>
          <a:xfrm>
            <a:off x="707922" y="971550"/>
            <a:ext cx="7919883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buClr>
                <a:srgbClr val="1F497D"/>
              </a:buClr>
              <a:buFont typeface="Wingdings" panose="05000000000000000000" pitchFamily="2" charset="2"/>
              <a:buChar char="q"/>
              <a:defRPr/>
            </a:pPr>
            <a:r>
              <a:rPr lang="en-US" sz="2000">
                <a:solidFill>
                  <a:srgbClr val="1F497D"/>
                </a:solidFill>
                <a:cs typeface="+mn-cs"/>
              </a:rPr>
              <a:t>Hospitalization</a:t>
            </a:r>
          </a:p>
          <a:p>
            <a:pPr marL="600075" lvl="1" indent="-257175">
              <a:buClr>
                <a:srgbClr val="0099CB"/>
              </a:buClr>
              <a:buSzPct val="90000"/>
              <a:buFont typeface="Wingdings" panose="05000000000000000000" pitchFamily="2" charset="2"/>
              <a:buChar char="q"/>
              <a:defRPr/>
            </a:pPr>
            <a:r>
              <a:rPr lang="en-US" sz="1600">
                <a:solidFill>
                  <a:srgbClr val="0099CB"/>
                </a:solidFill>
                <a:cs typeface="+mn-cs"/>
              </a:rPr>
              <a:t>Public Hospital               !! excluding semi-private or private ward !!</a:t>
            </a:r>
          </a:p>
          <a:p>
            <a:pPr marL="900113" lvl="2" indent="-214313">
              <a:buClr>
                <a:srgbClr val="0099CB"/>
              </a:buClr>
              <a:buSzPct val="90000"/>
              <a:buFont typeface="Wingdings" panose="05000000000000000000" pitchFamily="2" charset="2"/>
              <a:buChar char="q"/>
              <a:defRPr/>
            </a:pPr>
            <a:r>
              <a:rPr lang="en-US" b="1">
                <a:solidFill>
                  <a:srgbClr val="FF6600"/>
                </a:solidFill>
                <a:cs typeface="+mn-cs"/>
              </a:rPr>
              <a:t>100 % not taken into account for the FCA calculation</a:t>
            </a:r>
          </a:p>
          <a:p>
            <a:pPr marL="600075" lvl="1" indent="-257175">
              <a:buClr>
                <a:srgbClr val="0099CB"/>
              </a:buClr>
              <a:buSzPct val="90000"/>
              <a:buFont typeface="Wingdings" panose="05000000000000000000" pitchFamily="2" charset="2"/>
              <a:buChar char="q"/>
              <a:defRPr/>
            </a:pPr>
            <a:r>
              <a:rPr lang="en-US" sz="1600">
                <a:solidFill>
                  <a:srgbClr val="0099CB"/>
                </a:solidFill>
                <a:cs typeface="+mn-cs"/>
              </a:rPr>
              <a:t>Private Hospital (no CHIS approved establishment)</a:t>
            </a:r>
          </a:p>
          <a:p>
            <a:pPr marL="900113" lvl="2" indent="-214313">
              <a:buClr>
                <a:srgbClr val="0099CB"/>
              </a:buClr>
              <a:buSzPct val="90000"/>
              <a:buFont typeface="Wingdings" panose="05000000000000000000" pitchFamily="2" charset="2"/>
              <a:buChar char="q"/>
              <a:defRPr/>
            </a:pPr>
            <a:r>
              <a:rPr lang="en-US" b="1">
                <a:solidFill>
                  <a:srgbClr val="FF6600"/>
                </a:solidFill>
                <a:cs typeface="+mn-cs"/>
              </a:rPr>
              <a:t>80% not taken into account for the FCA calculation</a:t>
            </a:r>
          </a:p>
          <a:p>
            <a:pPr marL="600075" lvl="1" indent="-257175">
              <a:buClr>
                <a:srgbClr val="0099CB"/>
              </a:buClr>
              <a:buSzPct val="90000"/>
              <a:buFont typeface="Wingdings" panose="05000000000000000000" pitchFamily="2" charset="2"/>
              <a:buChar char="q"/>
              <a:defRPr/>
            </a:pPr>
            <a:r>
              <a:rPr lang="en-US" sz="1600">
                <a:solidFill>
                  <a:srgbClr val="0099CB"/>
                </a:solidFill>
                <a:cs typeface="+mn-cs"/>
              </a:rPr>
              <a:t>Other</a:t>
            </a:r>
            <a:r>
              <a:rPr lang="en-US" sz="1100">
                <a:solidFill>
                  <a:srgbClr val="99CCFF"/>
                </a:solidFill>
                <a:cs typeface="+mn-cs"/>
              </a:rPr>
              <a:t> </a:t>
            </a:r>
            <a:endParaRPr lang="en-US" sz="1600">
              <a:solidFill>
                <a:srgbClr val="0099CB"/>
              </a:solidFill>
              <a:cs typeface="+mn-cs"/>
            </a:endParaRPr>
          </a:p>
          <a:p>
            <a:pPr marL="900113" lvl="2" indent="-214313">
              <a:buClr>
                <a:srgbClr val="0099CB"/>
              </a:buClr>
              <a:buSzPct val="90000"/>
              <a:buFont typeface="Wingdings" panose="05000000000000000000" pitchFamily="2" charset="2"/>
              <a:buChar char="q"/>
              <a:defRPr/>
            </a:pPr>
            <a:r>
              <a:rPr lang="en-US" b="1">
                <a:solidFill>
                  <a:srgbClr val="FF6600"/>
                </a:solidFill>
                <a:cs typeface="+mn-cs"/>
              </a:rPr>
              <a:t>General rule</a:t>
            </a:r>
          </a:p>
          <a:p>
            <a:pPr marL="900113" lvl="2" indent="-214313">
              <a:buClr>
                <a:srgbClr val="0099CB"/>
              </a:buClr>
              <a:buSzPct val="90000"/>
              <a:buFont typeface="Wingdings" panose="05000000000000000000" pitchFamily="2" charset="2"/>
              <a:buChar char="q"/>
              <a:defRPr/>
            </a:pPr>
            <a:endParaRPr lang="en-US" b="1">
              <a:solidFill>
                <a:srgbClr val="FF6600"/>
              </a:solidFill>
              <a:cs typeface="+mn-cs"/>
            </a:endParaRPr>
          </a:p>
          <a:p>
            <a:pPr lvl="2" eaLnBrk="1" hangingPunct="1">
              <a:defRPr/>
            </a:pPr>
            <a:r>
              <a:rPr lang="en-US" b="1">
                <a:solidFill>
                  <a:srgbClr val="FF6600"/>
                </a:solidFill>
                <a:cs typeface="+mn-cs"/>
              </a:rPr>
              <a:t>CHIS approves non-public establishments outside CH implicitly if either:</a:t>
            </a:r>
            <a:endParaRPr lang="en-US" sz="1600">
              <a:solidFill>
                <a:srgbClr val="0099CB"/>
              </a:solidFill>
              <a:cs typeface="+mn-cs"/>
            </a:endParaRPr>
          </a:p>
          <a:p>
            <a:pPr marL="600075" lvl="1" indent="-257175">
              <a:buClr>
                <a:srgbClr val="0099CB"/>
              </a:buClr>
              <a:buSzPct val="90000"/>
              <a:buFont typeface="Wingdings" panose="05000000000000000000" pitchFamily="2" charset="2"/>
              <a:buChar char="q"/>
              <a:defRPr/>
            </a:pPr>
            <a:r>
              <a:rPr lang="en-US" sz="1600">
                <a:solidFill>
                  <a:srgbClr val="0099CB"/>
                </a:solidFill>
                <a:cs typeface="+mn-cs"/>
              </a:rPr>
              <a:t>tariff agreement exists with national social security system in that country; or</a:t>
            </a:r>
          </a:p>
          <a:p>
            <a:pPr marL="600075" lvl="1" indent="-257175">
              <a:buClr>
                <a:srgbClr val="0099CB"/>
              </a:buClr>
              <a:buSzPct val="90000"/>
              <a:buFont typeface="Wingdings" panose="05000000000000000000" pitchFamily="2" charset="2"/>
              <a:buChar char="q"/>
              <a:defRPr/>
            </a:pPr>
            <a:r>
              <a:rPr lang="en-US" sz="1600">
                <a:solidFill>
                  <a:srgbClr val="0099CB"/>
                </a:solidFill>
                <a:cs typeface="+mn-cs"/>
              </a:rPr>
              <a:t>rates applied to CHIS members are “similar” to public local rates</a:t>
            </a:r>
            <a:endParaRPr lang="en-US" b="1">
              <a:solidFill>
                <a:srgbClr val="FF6600"/>
              </a:solidFill>
              <a:cs typeface="+mn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A3A51232-0849-46B4-9AFA-07AB00E4E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468"/>
            <a:ext cx="8229600" cy="857250"/>
          </a:xfrm>
        </p:spPr>
        <p:txBody>
          <a:bodyPr/>
          <a:lstStyle/>
          <a:p>
            <a:r>
              <a:rPr lang="en-US" altLang="fr-FR"/>
              <a:t>Benefits (2)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A3EE0DD-9641-4797-8773-D34C74D1E067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264919" y="890718"/>
            <a:ext cx="6846693" cy="3909882"/>
          </a:xfrm>
        </p:spPr>
        <p:txBody>
          <a:bodyPr/>
          <a:lstStyle>
            <a:lvl1pPr marL="268288" indent="-268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110000"/>
              <a:buFont typeface="Arial" pitchFamily="34" charset="0"/>
              <a:buChar char="•"/>
              <a:defRPr sz="2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20725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10000"/>
              <a:buFont typeface="Arial" pitchFamily="34" charset="0"/>
              <a:buChar char="•"/>
              <a:defRPr sz="2400" b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66813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CCFF"/>
              </a:buClr>
              <a:buSzPct val="110000"/>
              <a:buFont typeface="Arial" pitchFamily="34" charset="0"/>
              <a:buChar char="•"/>
              <a:defRPr sz="2200" b="0">
                <a:solidFill>
                  <a:srgbClr val="99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11313" indent="-2651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b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637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209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81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353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925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>
              <a:buClr>
                <a:srgbClr val="1F497D"/>
              </a:buClr>
              <a:buFont typeface="Wingdings" panose="05000000000000000000" pitchFamily="2" charset="2"/>
              <a:buChar char="q"/>
              <a:defRPr/>
            </a:pPr>
            <a:r>
              <a:rPr lang="en-US" sz="1500">
                <a:solidFill>
                  <a:schemeClr val="tx2"/>
                </a:solidFill>
                <a:effectLst/>
              </a:rPr>
              <a:t>Optics</a:t>
            </a:r>
          </a:p>
          <a:p>
            <a:pPr lvl="1" eaLnBrk="1" hangingPunct="1">
              <a:buClr>
                <a:srgbClr val="0099C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1350">
                <a:solidFill>
                  <a:srgbClr val="0099CB"/>
                </a:solidFill>
                <a:effectLst/>
              </a:rPr>
              <a:t>Corrective lenses for spectacles, contact lenses, disposable contact lenses, spectacle frames</a:t>
            </a:r>
          </a:p>
          <a:p>
            <a:pPr lvl="2" eaLnBrk="1" hangingPunct="1">
              <a:buClr>
                <a:srgbClr val="0099C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1050">
                <a:solidFill>
                  <a:srgbClr val="FF6600"/>
                </a:solidFill>
                <a:effectLst/>
              </a:rPr>
              <a:t>General rule</a:t>
            </a:r>
          </a:p>
          <a:p>
            <a:pPr lvl="2" eaLnBrk="1" hangingPunct="1">
              <a:buClr>
                <a:srgbClr val="0099C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1050">
                <a:solidFill>
                  <a:srgbClr val="FF6600"/>
                </a:solidFill>
                <a:effectLst/>
              </a:rPr>
              <a:t>Ceiling 500 CHF per year, cumulative over 3 years</a:t>
            </a:r>
          </a:p>
          <a:p>
            <a:pPr lvl="2" eaLnBrk="1" hangingPunct="1">
              <a:buClr>
                <a:srgbClr val="0099C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1050">
                <a:solidFill>
                  <a:srgbClr val="FF6600"/>
                </a:solidFill>
                <a:effectLst/>
              </a:rPr>
              <a:t>On prescription</a:t>
            </a:r>
          </a:p>
          <a:p>
            <a:pPr eaLnBrk="1" hangingPunct="1">
              <a:buClr>
                <a:srgbClr val="1F497D"/>
              </a:buClr>
              <a:buFont typeface="Wingdings" panose="05000000000000000000" pitchFamily="2" charset="2"/>
              <a:buChar char="q"/>
              <a:defRPr/>
            </a:pPr>
            <a:r>
              <a:rPr lang="en-US" sz="1500">
                <a:solidFill>
                  <a:schemeClr val="tx2"/>
                </a:solidFill>
                <a:effectLst/>
              </a:rPr>
              <a:t>Dental care</a:t>
            </a:r>
          </a:p>
          <a:p>
            <a:pPr lvl="1" eaLnBrk="1" hangingPunct="1">
              <a:buClr>
                <a:srgbClr val="0099C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1350">
                <a:solidFill>
                  <a:srgbClr val="0099CB"/>
                </a:solidFill>
                <a:effectLst/>
              </a:rPr>
              <a:t>All treatments</a:t>
            </a:r>
          </a:p>
          <a:p>
            <a:pPr lvl="2" eaLnBrk="1" hangingPunct="1">
              <a:buClr>
                <a:srgbClr val="0099C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1050">
                <a:solidFill>
                  <a:srgbClr val="FF6600"/>
                </a:solidFill>
                <a:effectLst/>
              </a:rPr>
              <a:t>General rule</a:t>
            </a:r>
          </a:p>
          <a:p>
            <a:pPr lvl="2" eaLnBrk="1" hangingPunct="1">
              <a:buClr>
                <a:srgbClr val="0099C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1050">
                <a:solidFill>
                  <a:srgbClr val="FF6600"/>
                </a:solidFill>
                <a:effectLst/>
              </a:rPr>
              <a:t>Ceiling 3300 CHF per year, cumulative over 3 years</a:t>
            </a:r>
            <a:endParaRPr lang="en-US" sz="1200">
              <a:effectLst/>
            </a:endParaRPr>
          </a:p>
          <a:p>
            <a:pPr eaLnBrk="1" hangingPunct="1">
              <a:buClr>
                <a:srgbClr val="1F497D"/>
              </a:buClr>
              <a:buFont typeface="Wingdings" panose="05000000000000000000" pitchFamily="2" charset="2"/>
              <a:buChar char="q"/>
              <a:defRPr/>
            </a:pPr>
            <a:r>
              <a:rPr lang="en-US" sz="1500">
                <a:solidFill>
                  <a:schemeClr val="tx2"/>
                </a:solidFill>
                <a:effectLst/>
              </a:rPr>
              <a:t>Other</a:t>
            </a:r>
            <a:r>
              <a:rPr lang="en-US" sz="1500">
                <a:solidFill>
                  <a:schemeClr val="tx1"/>
                </a:solidFill>
                <a:effectLst/>
              </a:rPr>
              <a:t>  </a:t>
            </a:r>
          </a:p>
          <a:p>
            <a:pPr lvl="1">
              <a:buClr>
                <a:srgbClr val="0099C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1350">
                <a:solidFill>
                  <a:srgbClr val="0099CB"/>
                </a:solidFill>
                <a:effectLst/>
              </a:rPr>
              <a:t>Hire or purchase of auxiliary appliances designed to foster personal autonomy in the case of recognized disability, reduced earning capacity or dependence</a:t>
            </a:r>
          </a:p>
          <a:p>
            <a:pPr lvl="2">
              <a:buClr>
                <a:srgbClr val="0099C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1050">
                <a:solidFill>
                  <a:srgbClr val="FF6600"/>
                </a:solidFill>
                <a:effectLst/>
              </a:rPr>
              <a:t>Modifications to a vehicle to allow the member to move around</a:t>
            </a:r>
          </a:p>
          <a:p>
            <a:pPr lvl="2">
              <a:buClr>
                <a:srgbClr val="0099C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1050">
                <a:solidFill>
                  <a:srgbClr val="FF6600"/>
                </a:solidFill>
                <a:effectLst/>
              </a:rPr>
              <a:t>Ceiling of 11’000 CHF, cumulative over 2 years</a:t>
            </a:r>
          </a:p>
          <a:p>
            <a:pPr>
              <a:defRPr/>
            </a:pPr>
            <a:endParaRPr lang="fr-CH" sz="1800"/>
          </a:p>
          <a:p>
            <a:pPr lvl="1" eaLnBrk="1" hangingPunct="1">
              <a:buFont typeface="Arial" pitchFamily="34" charset="0"/>
              <a:buNone/>
              <a:defRPr/>
            </a:pPr>
            <a:endParaRPr lang="en-US" sz="15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B45FD39F-2F90-4D57-9FD7-87C67A4A3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4235" y="195263"/>
            <a:ext cx="6344840" cy="597694"/>
          </a:xfrm>
        </p:spPr>
        <p:txBody>
          <a:bodyPr spcFirstLastPara="1" wrap="square" lIns="0" tIns="0" rIns="0" bIns="0" anchor="b" anchorCtr="0">
            <a:noAutofit/>
          </a:bodyPr>
          <a:lstStyle/>
          <a:p>
            <a:pPr defTabSz="342900">
              <a:lnSpc>
                <a:spcPct val="98000"/>
              </a:lnSpc>
              <a:tabLst>
                <a:tab pos="542925" algn="l"/>
                <a:tab pos="1085850" algn="l"/>
                <a:tab pos="1628775" algn="l"/>
                <a:tab pos="2171700" algn="l"/>
                <a:tab pos="2714625" algn="l"/>
                <a:tab pos="3257550" algn="l"/>
                <a:tab pos="3800475" algn="l"/>
                <a:tab pos="4343400" algn="l"/>
                <a:tab pos="4886325" algn="l"/>
                <a:tab pos="5429250" algn="l"/>
                <a:tab pos="5972175" algn="l"/>
              </a:tabLst>
            </a:pPr>
            <a:r>
              <a:rPr lang="en-GB" altLang="fr-FR" sz="2700"/>
              <a:t>Benefits introduced in the last 10 years</a:t>
            </a:r>
            <a:endParaRPr lang="en-GB" altLang="fr-FR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67B0794-C616-4D43-9429-F74B0E137519}"/>
              </a:ext>
            </a:extLst>
          </p:cNvPr>
          <p:cNvSpPr txBox="1">
            <a:spLocks/>
          </p:cNvSpPr>
          <p:nvPr/>
        </p:nvSpPr>
        <p:spPr bwMode="auto">
          <a:xfrm>
            <a:off x="1470423" y="857250"/>
            <a:ext cx="6506765" cy="3931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marL="268288" indent="-268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110000"/>
              <a:buFont typeface="Arial" pitchFamily="34" charset="0"/>
              <a:buChar char="•"/>
              <a:defRPr sz="2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20725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10000"/>
              <a:buFont typeface="Arial" pitchFamily="34" charset="0"/>
              <a:buChar char="•"/>
              <a:defRPr sz="2400" b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66813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CCFF"/>
              </a:buClr>
              <a:buSzPct val="110000"/>
              <a:buFont typeface="Arial" pitchFamily="34" charset="0"/>
              <a:buChar char="•"/>
              <a:defRPr sz="2200" b="0">
                <a:solidFill>
                  <a:srgbClr val="99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11313" indent="-2651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b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637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209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81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353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925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>
              <a:buClr>
                <a:srgbClr val="1F497D"/>
              </a:buClr>
              <a:buFont typeface="Wingdings" panose="05000000000000000000" pitchFamily="2" charset="2"/>
              <a:buChar char="q"/>
              <a:defRPr/>
            </a:pPr>
            <a:r>
              <a:rPr lang="en-US" sz="1400">
                <a:solidFill>
                  <a:schemeClr val="tx2"/>
                </a:solidFill>
                <a:effectLst/>
              </a:rPr>
              <a:t>UAT (</a:t>
            </a:r>
            <a:r>
              <a:rPr lang="en-US" sz="1100" err="1">
                <a:solidFill>
                  <a:schemeClr val="tx2"/>
                </a:solidFill>
                <a:effectLst/>
              </a:rPr>
              <a:t>Unité</a:t>
            </a:r>
            <a:r>
              <a:rPr lang="en-US" sz="1100">
                <a:solidFill>
                  <a:schemeClr val="tx2"/>
                </a:solidFill>
                <a:effectLst/>
              </a:rPr>
              <a:t> </a:t>
            </a:r>
            <a:r>
              <a:rPr lang="en-US" sz="1100" err="1">
                <a:solidFill>
                  <a:schemeClr val="tx2"/>
                </a:solidFill>
                <a:effectLst/>
              </a:rPr>
              <a:t>d’Accueil</a:t>
            </a:r>
            <a:r>
              <a:rPr lang="en-US" sz="1100">
                <a:solidFill>
                  <a:schemeClr val="tx2"/>
                </a:solidFill>
                <a:effectLst/>
              </a:rPr>
              <a:t> </a:t>
            </a:r>
            <a:r>
              <a:rPr lang="en-US" sz="1100" err="1">
                <a:solidFill>
                  <a:schemeClr val="tx2"/>
                </a:solidFill>
                <a:effectLst/>
              </a:rPr>
              <a:t>Temporaire</a:t>
            </a:r>
            <a:r>
              <a:rPr lang="en-US" sz="1400">
                <a:solidFill>
                  <a:schemeClr val="tx2"/>
                </a:solidFill>
                <a:effectLst/>
              </a:rPr>
              <a:t>) temporary placement unit &amp; UAP (</a:t>
            </a:r>
            <a:r>
              <a:rPr lang="en-US" sz="1100" err="1">
                <a:solidFill>
                  <a:schemeClr val="tx2"/>
                </a:solidFill>
                <a:effectLst/>
              </a:rPr>
              <a:t>Unité</a:t>
            </a:r>
            <a:r>
              <a:rPr lang="en-US" sz="1100">
                <a:solidFill>
                  <a:schemeClr val="tx2"/>
                </a:solidFill>
                <a:effectLst/>
              </a:rPr>
              <a:t> </a:t>
            </a:r>
            <a:r>
              <a:rPr lang="en-US" sz="1100" err="1">
                <a:solidFill>
                  <a:schemeClr val="tx2"/>
                </a:solidFill>
                <a:effectLst/>
              </a:rPr>
              <a:t>d’Attente</a:t>
            </a:r>
            <a:r>
              <a:rPr lang="en-US" sz="1100">
                <a:solidFill>
                  <a:schemeClr val="tx2"/>
                </a:solidFill>
                <a:effectLst/>
              </a:rPr>
              <a:t> de Placement</a:t>
            </a:r>
            <a:r>
              <a:rPr lang="en-US" sz="1400">
                <a:solidFill>
                  <a:schemeClr val="tx2"/>
                </a:solidFill>
                <a:effectLst/>
              </a:rPr>
              <a:t>) unit awaiting placement</a:t>
            </a:r>
          </a:p>
          <a:p>
            <a:pPr lvl="1" eaLnBrk="1" hangingPunct="1">
              <a:buFont typeface="Wingdings" panose="05000000000000000000" pitchFamily="2" charset="2"/>
              <a:buChar char="q"/>
              <a:defRPr/>
            </a:pPr>
            <a:r>
              <a:rPr lang="en-US" sz="1200">
                <a:solidFill>
                  <a:schemeClr val="accent1"/>
                </a:solidFill>
                <a:effectLst/>
                <a:cs typeface="+mn-cs"/>
              </a:rPr>
              <a:t>General rule</a:t>
            </a:r>
          </a:p>
          <a:p>
            <a:pPr>
              <a:buClr>
                <a:srgbClr val="1F497D"/>
              </a:buClr>
              <a:buFont typeface="Wingdings" panose="05000000000000000000" pitchFamily="2" charset="2"/>
              <a:buChar char="q"/>
              <a:defRPr/>
            </a:pPr>
            <a:r>
              <a:rPr lang="fr-CH" sz="1400" err="1">
                <a:solidFill>
                  <a:schemeClr val="tx2"/>
                </a:solidFill>
                <a:effectLst/>
              </a:rPr>
              <a:t>Refractive</a:t>
            </a:r>
            <a:r>
              <a:rPr lang="fr-CH" sz="1400">
                <a:solidFill>
                  <a:schemeClr val="tx2"/>
                </a:solidFill>
                <a:effectLst/>
              </a:rPr>
              <a:t> </a:t>
            </a:r>
            <a:r>
              <a:rPr lang="fr-CH" sz="1400" err="1">
                <a:solidFill>
                  <a:schemeClr val="tx2"/>
                </a:solidFill>
                <a:effectLst/>
              </a:rPr>
              <a:t>surgery</a:t>
            </a:r>
            <a:endParaRPr lang="en-US" sz="1400">
              <a:solidFill>
                <a:schemeClr val="tx2"/>
              </a:solidFill>
              <a:effectLst/>
            </a:endParaRPr>
          </a:p>
          <a:p>
            <a:pPr lvl="1">
              <a:buFont typeface="Wingdings" panose="05000000000000000000" pitchFamily="2" charset="2"/>
              <a:buChar char="q"/>
              <a:defRPr/>
            </a:pPr>
            <a:r>
              <a:rPr lang="fr-CH" sz="1200">
                <a:solidFill>
                  <a:schemeClr val="accent1"/>
                </a:solidFill>
                <a:effectLst/>
                <a:cs typeface="+mn-cs"/>
              </a:rPr>
              <a:t>General </a:t>
            </a:r>
            <a:r>
              <a:rPr lang="en-US" sz="1200">
                <a:solidFill>
                  <a:schemeClr val="accent1"/>
                </a:solidFill>
                <a:effectLst/>
                <a:cs typeface="+mn-cs"/>
              </a:rPr>
              <a:t>rule, </a:t>
            </a:r>
            <a:r>
              <a:rPr lang="fr-CH" sz="1200">
                <a:solidFill>
                  <a:schemeClr val="accent1"/>
                </a:solidFill>
                <a:effectLst/>
                <a:cs typeface="+mn-cs"/>
              </a:rPr>
              <a:t>2000 CHF per </a:t>
            </a:r>
            <a:r>
              <a:rPr lang="en-US" sz="1200">
                <a:solidFill>
                  <a:schemeClr val="accent1"/>
                </a:solidFill>
                <a:effectLst/>
                <a:cs typeface="+mn-cs"/>
              </a:rPr>
              <a:t>eye</a:t>
            </a:r>
            <a:r>
              <a:rPr lang="fr-CH" sz="1200">
                <a:solidFill>
                  <a:schemeClr val="accent1"/>
                </a:solidFill>
                <a:effectLst/>
                <a:cs typeface="+mn-cs"/>
              </a:rPr>
              <a:t> once in a </a:t>
            </a:r>
            <a:r>
              <a:rPr lang="fr-CH" sz="1200" err="1">
                <a:solidFill>
                  <a:schemeClr val="accent1"/>
                </a:solidFill>
                <a:effectLst/>
                <a:cs typeface="+mn-cs"/>
              </a:rPr>
              <a:t>lifetime</a:t>
            </a:r>
            <a:endParaRPr lang="fr-CH" sz="1200">
              <a:solidFill>
                <a:schemeClr val="accent1"/>
              </a:solidFill>
              <a:effectLst/>
              <a:cs typeface="+mn-cs"/>
            </a:endParaRPr>
          </a:p>
          <a:p>
            <a:pPr lvl="1">
              <a:buFont typeface="Wingdings" panose="05000000000000000000" pitchFamily="2" charset="2"/>
              <a:buChar char="q"/>
              <a:defRPr/>
            </a:pPr>
            <a:r>
              <a:rPr lang="en-US" sz="1200">
                <a:solidFill>
                  <a:schemeClr val="accent1"/>
                </a:solidFill>
                <a:effectLst/>
                <a:cs typeface="+mn-cs"/>
              </a:rPr>
              <a:t>Waiting time : 12 months as CHIS member before reimbursement </a:t>
            </a:r>
            <a:endParaRPr lang="fr-CH" sz="1200">
              <a:solidFill>
                <a:schemeClr val="accent1"/>
              </a:solidFill>
              <a:effectLst/>
              <a:cs typeface="+mn-cs"/>
            </a:endParaRPr>
          </a:p>
          <a:p>
            <a:pPr>
              <a:buClr>
                <a:srgbClr val="1F497D"/>
              </a:buClr>
              <a:buFont typeface="Wingdings" panose="05000000000000000000" pitchFamily="2" charset="2"/>
              <a:buChar char="q"/>
              <a:defRPr/>
            </a:pPr>
            <a:r>
              <a:rPr lang="en-US" sz="1400">
                <a:solidFill>
                  <a:schemeClr val="tx2"/>
                </a:solidFill>
                <a:effectLst/>
              </a:rPr>
              <a:t>Prevention</a:t>
            </a:r>
          </a:p>
          <a:p>
            <a:pPr lvl="1">
              <a:buFont typeface="Wingdings" panose="05000000000000000000" pitchFamily="2" charset="2"/>
              <a:buChar char="q"/>
              <a:defRPr/>
            </a:pPr>
            <a:r>
              <a:rPr lang="en-US" sz="1200">
                <a:solidFill>
                  <a:schemeClr val="accent1"/>
                </a:solidFill>
                <a:effectLst/>
                <a:cs typeface="+mn-cs"/>
              </a:rPr>
              <a:t>100 % according to list : vaccine papillomavirus, mammography, hemoccult</a:t>
            </a:r>
            <a:r>
              <a:rPr lang="fr-CH" sz="1050">
                <a:solidFill>
                  <a:schemeClr val="accent1"/>
                </a:solidFill>
                <a:effectLst/>
                <a:cs typeface="+mn-cs"/>
              </a:rPr>
              <a:t>.</a:t>
            </a:r>
          </a:p>
          <a:p>
            <a:pPr>
              <a:buClr>
                <a:srgbClr val="1F497D"/>
              </a:buClr>
              <a:buFont typeface="Wingdings" panose="05000000000000000000" pitchFamily="2" charset="2"/>
              <a:buChar char="q"/>
              <a:defRPr/>
            </a:pPr>
            <a:r>
              <a:rPr lang="en-GB" sz="1400">
                <a:solidFill>
                  <a:schemeClr val="tx2"/>
                </a:solidFill>
                <a:effectLst/>
              </a:rPr>
              <a:t>Infertility treatments</a:t>
            </a:r>
          </a:p>
          <a:p>
            <a:pPr lvl="1" eaLnBrk="1" hangingPunct="1">
              <a:buFont typeface="Wingdings" panose="05000000000000000000" pitchFamily="2" charset="2"/>
              <a:buChar char="q"/>
              <a:defRPr/>
            </a:pPr>
            <a:r>
              <a:rPr lang="en-GB" sz="1200">
                <a:solidFill>
                  <a:schemeClr val="accent1"/>
                </a:solidFill>
                <a:effectLst/>
                <a:cs typeface="+mn-cs"/>
              </a:rPr>
              <a:t>General rule</a:t>
            </a:r>
          </a:p>
          <a:p>
            <a:pPr lvl="1" eaLnBrk="1" hangingPunct="1">
              <a:buFont typeface="Wingdings" panose="05000000000000000000" pitchFamily="2" charset="2"/>
              <a:buChar char="q"/>
              <a:defRPr/>
            </a:pPr>
            <a:r>
              <a:rPr lang="en-GB" sz="1200">
                <a:solidFill>
                  <a:schemeClr val="accent1"/>
                </a:solidFill>
                <a:effectLst/>
                <a:cs typeface="+mn-cs"/>
              </a:rPr>
              <a:t>Such reimbursements are subject to: 1) prior approval by the third‑party administrator, UNIQA, upon presentation of a medical prescription and other relevant information; and 2) to a life‑time ceiling for expenses of 30,000 CHF.</a:t>
            </a:r>
          </a:p>
          <a:p>
            <a:pPr>
              <a:buClr>
                <a:srgbClr val="1F497D"/>
              </a:buClr>
              <a:buFont typeface="Wingdings" panose="05000000000000000000" pitchFamily="2" charset="2"/>
              <a:buChar char="q"/>
              <a:defRPr/>
            </a:pPr>
            <a:r>
              <a:rPr lang="en-GB" sz="1400">
                <a:solidFill>
                  <a:schemeClr val="tx2"/>
                </a:solidFill>
                <a:effectLst/>
              </a:rPr>
              <a:t>Oral contraception</a:t>
            </a:r>
          </a:p>
          <a:p>
            <a:pPr lvl="1" eaLnBrk="1" hangingPunct="1">
              <a:buFont typeface="Wingdings" panose="05000000000000000000" pitchFamily="2" charset="2"/>
              <a:buChar char="q"/>
              <a:defRPr/>
            </a:pPr>
            <a:r>
              <a:rPr lang="en-GB" sz="1200">
                <a:solidFill>
                  <a:schemeClr val="accent1"/>
                </a:solidFill>
                <a:effectLst/>
                <a:cs typeface="+mn-cs"/>
              </a:rPr>
              <a:t>General rule</a:t>
            </a:r>
          </a:p>
          <a:p>
            <a:pPr>
              <a:buClr>
                <a:srgbClr val="1F497D"/>
              </a:buClr>
              <a:buFont typeface="Wingdings" panose="05000000000000000000" pitchFamily="2" charset="2"/>
              <a:buChar char="q"/>
              <a:defRPr/>
            </a:pPr>
            <a:r>
              <a:rPr lang="en-GB" sz="1400">
                <a:solidFill>
                  <a:schemeClr val="tx2"/>
                </a:solidFill>
                <a:effectLst/>
              </a:rPr>
              <a:t>Psychologist/psychotherapists for adults</a:t>
            </a:r>
          </a:p>
          <a:p>
            <a:pPr lvl="1" eaLnBrk="1" hangingPunct="1">
              <a:buFont typeface="Wingdings" panose="05000000000000000000" pitchFamily="2" charset="2"/>
              <a:buChar char="q"/>
              <a:defRPr/>
            </a:pPr>
            <a:r>
              <a:rPr lang="en-GB" sz="1200">
                <a:solidFill>
                  <a:schemeClr val="accent1"/>
                </a:solidFill>
                <a:effectLst/>
                <a:cs typeface="+mn-cs"/>
              </a:rPr>
              <a:t>General rule, 6000 CHF / year ceiling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682" name="Rectangle 2">
            <a:extLst>
              <a:ext uri="{FF2B5EF4-FFF2-40B4-BE49-F238E27FC236}">
                <a16:creationId xmlns:a16="http://schemas.microsoft.com/office/drawing/2014/main" id="{54083402-8B89-46CB-B174-9B16E164C4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94235" y="195263"/>
            <a:ext cx="6344840" cy="597694"/>
          </a:xfrm>
        </p:spPr>
        <p:txBody>
          <a:bodyPr spcFirstLastPara="1" wrap="square" lIns="0" tIns="0" rIns="0" bIns="0" anchor="b" anchorCtr="0">
            <a:noAutofit/>
          </a:bodyPr>
          <a:lstStyle/>
          <a:p>
            <a:pPr defTabSz="342900">
              <a:lnSpc>
                <a:spcPct val="98000"/>
              </a:lnSpc>
              <a:tabLst>
                <a:tab pos="542925" algn="l"/>
                <a:tab pos="1085850" algn="l"/>
                <a:tab pos="1628775" algn="l"/>
                <a:tab pos="2171700" algn="l"/>
                <a:tab pos="2714625" algn="l"/>
                <a:tab pos="3257550" algn="l"/>
                <a:tab pos="3800475" algn="l"/>
                <a:tab pos="4343400" algn="l"/>
                <a:tab pos="4886325" algn="l"/>
                <a:tab pos="5429250" algn="l"/>
                <a:tab pos="5972175" algn="l"/>
              </a:tabLst>
              <a:defRPr/>
            </a:pPr>
            <a:r>
              <a:rPr lang="en-GB" sz="3047"/>
              <a:t>Long-Term Care scheme (1)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3D0396ED-9D88-4E83-96BB-6DC8048CDFC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69258" y="1085851"/>
            <a:ext cx="7049729" cy="3726656"/>
          </a:xfrm>
        </p:spPr>
        <p:txBody>
          <a:bodyPr spcFirstLastPara="1" wrap="square" lIns="0" tIns="0" rIns="0" bIns="0" anchor="t" anchorCtr="0">
            <a:noAutofit/>
          </a:bodyPr>
          <a:lstStyle/>
          <a:p>
            <a:pPr marL="323850" indent="-242888" defTabSz="342900">
              <a:buSzPct val="110000"/>
              <a:buFont typeface="Wingdings" panose="05000000000000000000" pitchFamily="2" charset="2"/>
              <a:buChar char="q"/>
              <a:tabLst>
                <a:tab pos="542925" algn="l"/>
                <a:tab pos="1085850" algn="l"/>
                <a:tab pos="1628775" algn="l"/>
                <a:tab pos="2171700" algn="l"/>
                <a:tab pos="2714625" algn="l"/>
                <a:tab pos="3257550" algn="l"/>
                <a:tab pos="3800475" algn="l"/>
                <a:tab pos="4343400" algn="l"/>
                <a:tab pos="4886325" algn="l"/>
                <a:tab pos="5429250" algn="l"/>
                <a:tab pos="5972175" algn="l"/>
              </a:tabLst>
              <a:defRPr/>
            </a:pPr>
            <a:r>
              <a:rPr lang="en-GB" altLang="en-US" sz="2000">
                <a:solidFill>
                  <a:schemeClr val="tx2"/>
                </a:solidFill>
              </a:rPr>
              <a:t> Nature of the LTC</a:t>
            </a:r>
          </a:p>
          <a:p>
            <a:pPr marL="647700" lvl="1" indent="-215504" defTabSz="342900">
              <a:buFont typeface="Wingdings" panose="05000000000000000000" pitchFamily="2" charset="2"/>
              <a:buChar char="q"/>
              <a:tabLst>
                <a:tab pos="542925" algn="l"/>
                <a:tab pos="1085850" algn="l"/>
                <a:tab pos="1628775" algn="l"/>
                <a:tab pos="2171700" algn="l"/>
                <a:tab pos="2714625" algn="l"/>
                <a:tab pos="3257550" algn="l"/>
                <a:tab pos="3800475" algn="l"/>
                <a:tab pos="4343400" algn="l"/>
                <a:tab pos="4886325" algn="l"/>
                <a:tab pos="5429250" algn="l"/>
                <a:tab pos="5972175" algn="l"/>
              </a:tabLst>
              <a:defRPr/>
            </a:pPr>
            <a:r>
              <a:rPr lang="en-GB" altLang="en-US" sz="1600"/>
              <a:t>All CHIS members are insured, regardless of their age and medical history</a:t>
            </a:r>
          </a:p>
          <a:p>
            <a:pPr marL="647700" lvl="1" indent="-215504" defTabSz="342900">
              <a:buFont typeface="Wingdings" panose="05000000000000000000" pitchFamily="2" charset="2"/>
              <a:buChar char="q"/>
              <a:tabLst>
                <a:tab pos="542925" algn="l"/>
                <a:tab pos="1085850" algn="l"/>
                <a:tab pos="1628775" algn="l"/>
                <a:tab pos="2171700" algn="l"/>
                <a:tab pos="2714625" algn="l"/>
                <a:tab pos="3257550" algn="l"/>
                <a:tab pos="3800475" algn="l"/>
                <a:tab pos="4343400" algn="l"/>
                <a:tab pos="4886325" algn="l"/>
                <a:tab pos="5429250" algn="l"/>
                <a:tab pos="5972175" algn="l"/>
              </a:tabLst>
              <a:defRPr/>
            </a:pPr>
            <a:r>
              <a:rPr lang="en-GB" altLang="en-US" sz="1600"/>
              <a:t>Three levels of dependency</a:t>
            </a:r>
          </a:p>
          <a:p>
            <a:pPr marL="1066800" lvl="2" indent="-257175" defTabSz="342900">
              <a:buSzPct val="90000"/>
              <a:buFont typeface="Wingdings" panose="05000000000000000000" pitchFamily="2" charset="2"/>
              <a:buChar char="q"/>
              <a:tabLst>
                <a:tab pos="542925" algn="l"/>
                <a:tab pos="1085850" algn="l"/>
                <a:tab pos="1628775" algn="l"/>
                <a:tab pos="2171700" algn="l"/>
                <a:tab pos="2714625" algn="l"/>
                <a:tab pos="3257550" algn="l"/>
                <a:tab pos="3800475" algn="l"/>
                <a:tab pos="4343400" algn="l"/>
                <a:tab pos="4886325" algn="l"/>
                <a:tab pos="5429250" algn="l"/>
                <a:tab pos="5972175" algn="l"/>
              </a:tabLst>
              <a:defRPr/>
            </a:pPr>
            <a:r>
              <a:rPr lang="en-GB" altLang="en-US"/>
              <a:t>Low level (3 dependencies)</a:t>
            </a:r>
          </a:p>
          <a:p>
            <a:pPr marL="1066800" lvl="2" indent="-257175" defTabSz="342900">
              <a:buSzPct val="90000"/>
              <a:buFont typeface="Wingdings" panose="05000000000000000000" pitchFamily="2" charset="2"/>
              <a:buChar char="q"/>
              <a:tabLst>
                <a:tab pos="542925" algn="l"/>
                <a:tab pos="1085850" algn="l"/>
                <a:tab pos="1628775" algn="l"/>
                <a:tab pos="2171700" algn="l"/>
                <a:tab pos="2714625" algn="l"/>
                <a:tab pos="3257550" algn="l"/>
                <a:tab pos="3800475" algn="l"/>
                <a:tab pos="4343400" algn="l"/>
                <a:tab pos="4886325" algn="l"/>
                <a:tab pos="5429250" algn="l"/>
                <a:tab pos="5972175" algn="l"/>
              </a:tabLst>
              <a:defRPr/>
            </a:pPr>
            <a:r>
              <a:rPr lang="en-GB" altLang="en-US"/>
              <a:t>Medium level (4 dependencies)</a:t>
            </a:r>
          </a:p>
          <a:p>
            <a:pPr marL="1066800" lvl="2" indent="-257175" defTabSz="342900">
              <a:buSzPct val="90000"/>
              <a:buFont typeface="Wingdings" panose="05000000000000000000" pitchFamily="2" charset="2"/>
              <a:buChar char="q"/>
              <a:tabLst>
                <a:tab pos="542925" algn="l"/>
                <a:tab pos="1085850" algn="l"/>
                <a:tab pos="1628775" algn="l"/>
                <a:tab pos="2171700" algn="l"/>
                <a:tab pos="2714625" algn="l"/>
                <a:tab pos="3257550" algn="l"/>
                <a:tab pos="3800475" algn="l"/>
                <a:tab pos="4343400" algn="l"/>
                <a:tab pos="4886325" algn="l"/>
                <a:tab pos="5429250" algn="l"/>
                <a:tab pos="5972175" algn="l"/>
              </a:tabLst>
              <a:defRPr/>
            </a:pPr>
            <a:r>
              <a:rPr lang="en-GB" altLang="en-US"/>
              <a:t>High level (5 dependencies and more)</a:t>
            </a:r>
          </a:p>
          <a:p>
            <a:pPr marL="647700" lvl="1" indent="-215504" defTabSz="342900">
              <a:tabLst>
                <a:tab pos="542925" algn="l"/>
                <a:tab pos="1085850" algn="l"/>
                <a:tab pos="1628775" algn="l"/>
                <a:tab pos="2171700" algn="l"/>
                <a:tab pos="2714625" algn="l"/>
                <a:tab pos="3257550" algn="l"/>
                <a:tab pos="3800475" algn="l"/>
                <a:tab pos="4343400" algn="l"/>
                <a:tab pos="4886325" algn="l"/>
                <a:tab pos="5429250" algn="l"/>
                <a:tab pos="5972175" algn="l"/>
              </a:tabLst>
              <a:defRPr/>
            </a:pPr>
            <a:endParaRPr lang="en-GB" altLang="en-US" sz="1800"/>
          </a:p>
        </p:txBody>
      </p:sp>
      <p:sp>
        <p:nvSpPr>
          <p:cNvPr id="45060" name="Text Box 4">
            <a:extLst>
              <a:ext uri="{FF2B5EF4-FFF2-40B4-BE49-F238E27FC236}">
                <a16:creationId xmlns:a16="http://schemas.microsoft.com/office/drawing/2014/main" id="{9CC7744E-4585-4037-B496-C62EEFA6AF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7344" y="2101453"/>
            <a:ext cx="246697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5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800">
                <a:solidFill>
                  <a:schemeClr val="tx1"/>
                </a:solidFill>
                <a:cs typeface="Calibri" panose="020F0502020204030204" pitchFamily="34" charset="0"/>
              </a:rPr>
              <a:t>According to the member’s degree of ability to perform some life essential actions</a:t>
            </a:r>
          </a:p>
        </p:txBody>
      </p:sp>
      <p:sp>
        <p:nvSpPr>
          <p:cNvPr id="45061" name="Oval 5">
            <a:extLst>
              <a:ext uri="{FF2B5EF4-FFF2-40B4-BE49-F238E27FC236}">
                <a16:creationId xmlns:a16="http://schemas.microsoft.com/office/drawing/2014/main" id="{F8CAAA28-3CE7-4886-966B-7EA677FC28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5419" y="1928813"/>
            <a:ext cx="2700338" cy="156567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5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5062" name="Line 6">
            <a:extLst>
              <a:ext uri="{FF2B5EF4-FFF2-40B4-BE49-F238E27FC236}">
                <a16:creationId xmlns:a16="http://schemas.microsoft.com/office/drawing/2014/main" id="{148C8CB6-81DE-42B0-9FED-3244AADEAE1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686300" y="2306241"/>
            <a:ext cx="569119" cy="378619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none" w="sm" len="sm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 sz="1050"/>
          </a:p>
        </p:txBody>
      </p:sp>
      <p:sp>
        <p:nvSpPr>
          <p:cNvPr id="45063" name="Text Box 7">
            <a:extLst>
              <a:ext uri="{FF2B5EF4-FFF2-40B4-BE49-F238E27FC236}">
                <a16:creationId xmlns:a16="http://schemas.microsoft.com/office/drawing/2014/main" id="{DB24A1E7-83E8-44D2-BEEC-7DEF317E83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5709" y="3859943"/>
            <a:ext cx="3105150" cy="706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5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60000"/>
              </a:lnSpc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altLang="en-US" sz="1050">
                <a:solidFill>
                  <a:schemeClr val="tx1"/>
                </a:solidFill>
                <a:latin typeface="Book Antiqua" panose="02040602050305030304" pitchFamily="18" charset="0"/>
              </a:rPr>
              <a:t> Getting up, sitting down, getting into bed</a:t>
            </a:r>
          </a:p>
          <a:p>
            <a:pPr>
              <a:lnSpc>
                <a:spcPct val="60000"/>
              </a:lnSpc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altLang="en-US" sz="1050">
                <a:solidFill>
                  <a:schemeClr val="tx1"/>
                </a:solidFill>
                <a:latin typeface="Book Antiqua" panose="02040602050305030304" pitchFamily="18" charset="0"/>
              </a:rPr>
              <a:t> Mobility</a:t>
            </a:r>
          </a:p>
          <a:p>
            <a:pPr>
              <a:lnSpc>
                <a:spcPct val="60000"/>
              </a:lnSpc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altLang="en-US" sz="1050">
                <a:solidFill>
                  <a:schemeClr val="tx1"/>
                </a:solidFill>
                <a:latin typeface="Book Antiqua" panose="02040602050305030304" pitchFamily="18" charset="0"/>
              </a:rPr>
              <a:t> Washing &amp; grooming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1050">
                <a:solidFill>
                  <a:schemeClr val="tx1"/>
                </a:solidFill>
                <a:latin typeface="Book Antiqua" panose="02040602050305030304" pitchFamily="18" charset="0"/>
              </a:rPr>
              <a:t> Dressing &amp; undressing</a:t>
            </a:r>
          </a:p>
        </p:txBody>
      </p:sp>
      <p:sp>
        <p:nvSpPr>
          <p:cNvPr id="45064" name="Text Box 8">
            <a:extLst>
              <a:ext uri="{FF2B5EF4-FFF2-40B4-BE49-F238E27FC236}">
                <a16:creationId xmlns:a16="http://schemas.microsoft.com/office/drawing/2014/main" id="{593F7D99-6D74-440C-9837-BFE92347FA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6338" y="3824181"/>
            <a:ext cx="296941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5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1050">
                <a:solidFill>
                  <a:schemeClr val="tx1"/>
                </a:solidFill>
                <a:latin typeface="Book Antiqua" panose="02040602050305030304" pitchFamily="18" charset="0"/>
              </a:rPr>
              <a:t> Taking food &amp; drink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1050">
                <a:solidFill>
                  <a:schemeClr val="tx1"/>
                </a:solidFill>
                <a:latin typeface="Book Antiqua" panose="02040602050305030304" pitchFamily="18" charset="0"/>
              </a:rPr>
              <a:t> Going to the lavatory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1050">
                <a:solidFill>
                  <a:schemeClr val="tx1"/>
                </a:solidFill>
                <a:latin typeface="Book Antiqua" panose="02040602050305030304" pitchFamily="18" charset="0"/>
              </a:rPr>
              <a:t> Coherence &amp; ability to communicate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1050">
                <a:solidFill>
                  <a:schemeClr val="tx1"/>
                </a:solidFill>
                <a:latin typeface="Book Antiqua" panose="02040602050305030304" pitchFamily="18" charset="0"/>
              </a:rPr>
              <a:t> Orientation in space &amp; time</a:t>
            </a:r>
          </a:p>
        </p:txBody>
      </p:sp>
      <p:sp>
        <p:nvSpPr>
          <p:cNvPr id="45065" name="Rectangle 9">
            <a:extLst>
              <a:ext uri="{FF2B5EF4-FFF2-40B4-BE49-F238E27FC236}">
                <a16:creationId xmlns:a16="http://schemas.microsoft.com/office/drawing/2014/main" id="{E911FC13-EC48-4CC1-BE06-037836A39F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9256" y="3765948"/>
            <a:ext cx="5994797" cy="809625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5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5066" name="Line 21">
            <a:extLst>
              <a:ext uri="{FF2B5EF4-FFF2-40B4-BE49-F238E27FC236}">
                <a16:creationId xmlns:a16="http://schemas.microsoft.com/office/drawing/2014/main" id="{F2D77BE0-905D-44AF-9230-F075F682EFF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47073" y="3278982"/>
            <a:ext cx="540544" cy="378619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none" w="sm" len="sm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 sz="105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C122B4C-7C05-3467-3537-277FA101FC6F}"/>
              </a:ext>
            </a:extLst>
          </p:cNvPr>
          <p:cNvSpPr txBox="1"/>
          <p:nvPr/>
        </p:nvSpPr>
        <p:spPr>
          <a:xfrm>
            <a:off x="7395383" y="327155"/>
            <a:ext cx="1120747" cy="52322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/>
              <a:t>Driven by the SA</a:t>
            </a:r>
            <a:endParaRPr lang="fr-FR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DA9D97F-5483-9EEA-7449-F35860AE68B1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6901543" y="588765"/>
            <a:ext cx="493840" cy="0"/>
          </a:xfrm>
          <a:prstGeom prst="straightConnector1">
            <a:avLst/>
          </a:prstGeom>
          <a:ln w="2222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22" name="Rectangle 2">
            <a:extLst>
              <a:ext uri="{FF2B5EF4-FFF2-40B4-BE49-F238E27FC236}">
                <a16:creationId xmlns:a16="http://schemas.microsoft.com/office/drawing/2014/main" id="{91CFD53A-C7D2-4778-916B-8896B47540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3468"/>
            <a:ext cx="8229600" cy="857250"/>
          </a:xfrm>
        </p:spPr>
        <p:txBody>
          <a:bodyPr spcFirstLastPara="1" wrap="square" lIns="0" tIns="0" rIns="0" bIns="0" anchor="b" anchorCtr="0">
            <a:noAutofit/>
          </a:bodyPr>
          <a:lstStyle/>
          <a:p>
            <a:pPr defTabSz="342900">
              <a:lnSpc>
                <a:spcPct val="98000"/>
              </a:lnSpc>
              <a:tabLst>
                <a:tab pos="542925" algn="l"/>
                <a:tab pos="1085850" algn="l"/>
                <a:tab pos="1628775" algn="l"/>
                <a:tab pos="2171700" algn="l"/>
                <a:tab pos="2714625" algn="l"/>
                <a:tab pos="3257550" algn="l"/>
                <a:tab pos="3800475" algn="l"/>
                <a:tab pos="4343400" algn="l"/>
                <a:tab pos="4886325" algn="l"/>
                <a:tab pos="5429250" algn="l"/>
                <a:tab pos="5972175" algn="l"/>
              </a:tabLst>
              <a:defRPr/>
            </a:pPr>
            <a:r>
              <a:rPr lang="en-GB" sz="3047"/>
              <a:t>Long-Term Care scheme (2)</a:t>
            </a:r>
          </a:p>
        </p:txBody>
      </p:sp>
      <p:graphicFrame>
        <p:nvGraphicFramePr>
          <p:cNvPr id="542817" name="Group 97">
            <a:extLst>
              <a:ext uri="{FF2B5EF4-FFF2-40B4-BE49-F238E27FC236}">
                <a16:creationId xmlns:a16="http://schemas.microsoft.com/office/drawing/2014/main" id="{BB9C100E-7280-4734-940D-21004DFA1F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2276998"/>
              </p:ext>
            </p:extLst>
          </p:nvPr>
        </p:nvGraphicFramePr>
        <p:xfrm>
          <a:off x="1485901" y="1290638"/>
          <a:ext cx="6172199" cy="2441973"/>
        </p:xfrm>
        <a:graphic>
          <a:graphicData uri="http://schemas.openxmlformats.org/drawingml/2006/table">
            <a:tbl>
              <a:tblPr/>
              <a:tblGrid>
                <a:gridCol w="1621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4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07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695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664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2" marB="342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Low level</a:t>
                      </a:r>
                    </a:p>
                  </a:txBody>
                  <a:tcPr marL="68580" marR="68580" marT="34292" marB="342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Medium level</a:t>
                      </a:r>
                    </a:p>
                  </a:txBody>
                  <a:tcPr marL="68580" marR="68580" marT="34292" marB="342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High level</a:t>
                      </a:r>
                    </a:p>
                  </a:txBody>
                  <a:tcPr marL="68580" marR="68580" marT="34292" marB="342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54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Medical treatment</a:t>
                      </a:r>
                    </a:p>
                  </a:txBody>
                  <a:tcPr marL="68580" marR="68580" marT="34292" marB="342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 change</a:t>
                      </a:r>
                    </a:p>
                  </a:txBody>
                  <a:tcPr marL="68580" marR="68580" marT="34292" marB="342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594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Paramedical treatment: B6c, B6d, B6e</a:t>
                      </a:r>
                    </a:p>
                  </a:txBody>
                  <a:tcPr marL="68580" marR="68580" marT="34292" marB="342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Up to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1’100 CHF per month</a:t>
                      </a:r>
                    </a:p>
                  </a:txBody>
                  <a:tcPr marL="68580" marR="68580" marT="34292" marB="342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Up to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1’650 CHF per month</a:t>
                      </a:r>
                    </a:p>
                  </a:txBody>
                  <a:tcPr marL="68580" marR="68580" marT="34292" marB="342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Up to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2’750 CHF per month</a:t>
                      </a:r>
                    </a:p>
                  </a:txBody>
                  <a:tcPr marL="68580" marR="68580" marT="34292" marB="342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393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Home care* allowance</a:t>
                      </a:r>
                    </a:p>
                  </a:txBody>
                  <a:tcPr marL="68580" marR="68580" marT="34292" marB="342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48 CHF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 day</a:t>
                      </a:r>
                    </a:p>
                  </a:txBody>
                  <a:tcPr marL="68580" marR="68580" marT="34292" marB="342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72 CHF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 day</a:t>
                      </a:r>
                    </a:p>
                  </a:txBody>
                  <a:tcPr marL="68580" marR="68580" marT="34292" marB="342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120 CHF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per day</a:t>
                      </a:r>
                    </a:p>
                  </a:txBody>
                  <a:tcPr marL="68580" marR="68580" marT="34292" marB="342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7107" name="Rectangle 3">
            <a:extLst>
              <a:ext uri="{FF2B5EF4-FFF2-40B4-BE49-F238E27FC236}">
                <a16:creationId xmlns:a16="http://schemas.microsoft.com/office/drawing/2014/main" id="{93B02C85-AB5F-47D5-B09A-908DBE32C70F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1162050" y="670387"/>
            <a:ext cx="3114675" cy="3633788"/>
          </a:xfrm>
        </p:spPr>
        <p:txBody>
          <a:bodyPr spcFirstLastPara="1" wrap="square" lIns="0" tIns="0" rIns="0" bIns="0" anchor="t" anchorCtr="0">
            <a:noAutofit/>
          </a:bodyPr>
          <a:lstStyle/>
          <a:p>
            <a:pPr marL="323850" indent="-242888" defTabSz="342900">
              <a:lnSpc>
                <a:spcPct val="98000"/>
              </a:lnSpc>
              <a:tabLst>
                <a:tab pos="542925" algn="l"/>
                <a:tab pos="1085850" algn="l"/>
                <a:tab pos="1628775" algn="l"/>
                <a:tab pos="2171700" algn="l"/>
                <a:tab pos="2714625" algn="l"/>
                <a:tab pos="3257550" algn="l"/>
                <a:tab pos="3800475" algn="l"/>
                <a:tab pos="4343400" algn="l"/>
                <a:tab pos="4886325" algn="l"/>
                <a:tab pos="5429250" algn="l"/>
                <a:tab pos="5972175" algn="l"/>
              </a:tabLst>
            </a:pPr>
            <a:endParaRPr lang="en-GB" altLang="en-US" sz="900">
              <a:solidFill>
                <a:schemeClr val="tx2"/>
              </a:solidFill>
            </a:endParaRPr>
          </a:p>
          <a:p>
            <a:pPr marL="323850" indent="-242888" defTabSz="342900">
              <a:lnSpc>
                <a:spcPct val="98000"/>
              </a:lnSpc>
              <a:buFont typeface="Wingdings" panose="05000000000000000000" pitchFamily="2" charset="2"/>
              <a:buChar char="q"/>
              <a:tabLst>
                <a:tab pos="542925" algn="l"/>
                <a:tab pos="1085850" algn="l"/>
                <a:tab pos="1628775" algn="l"/>
                <a:tab pos="2171700" algn="l"/>
                <a:tab pos="2714625" algn="l"/>
                <a:tab pos="3257550" algn="l"/>
                <a:tab pos="3800475" algn="l"/>
                <a:tab pos="4343400" algn="l"/>
                <a:tab pos="4886325" algn="l"/>
                <a:tab pos="5429250" algn="l"/>
                <a:tab pos="5972175" algn="l"/>
              </a:tabLst>
            </a:pPr>
            <a:r>
              <a:rPr lang="en-GB" altLang="en-US" sz="2100">
                <a:solidFill>
                  <a:schemeClr val="tx2"/>
                </a:solidFill>
                <a:latin typeface="+mj-lt"/>
              </a:rPr>
              <a:t>Benefits</a:t>
            </a:r>
          </a:p>
        </p:txBody>
      </p:sp>
      <p:sp>
        <p:nvSpPr>
          <p:cNvPr id="47135" name="Text Box 92">
            <a:extLst>
              <a:ext uri="{FF2B5EF4-FFF2-40B4-BE49-F238E27FC236}">
                <a16:creationId xmlns:a16="http://schemas.microsoft.com/office/drawing/2014/main" id="{041C6C1E-53B6-4B7A-BABC-C8BF1D9691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8259" y="886322"/>
            <a:ext cx="45955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5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800">
                <a:solidFill>
                  <a:schemeClr val="tx1"/>
                </a:solidFill>
                <a:latin typeface="Book Antiqua" panose="02040602050305030304" pitchFamily="18" charset="0"/>
              </a:rPr>
              <a:t>* </a:t>
            </a:r>
            <a:r>
              <a:rPr lang="en-US" altLang="en-US" sz="1800">
                <a:solidFill>
                  <a:schemeClr val="accent1"/>
                </a:solidFill>
                <a:latin typeface="Book Antiqua" panose="02040602050305030304" pitchFamily="18" charset="0"/>
              </a:rPr>
              <a:t>Not paid during hospitalization</a:t>
            </a:r>
          </a:p>
        </p:txBody>
      </p:sp>
      <p:sp>
        <p:nvSpPr>
          <p:cNvPr id="47136" name="Text Box 98">
            <a:extLst>
              <a:ext uri="{FF2B5EF4-FFF2-40B4-BE49-F238E27FC236}">
                <a16:creationId xmlns:a16="http://schemas.microsoft.com/office/drawing/2014/main" id="{CAA537CC-8F90-4E87-ACF4-8120039737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5888" y="3820780"/>
            <a:ext cx="5562593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5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800">
                <a:solidFill>
                  <a:schemeClr val="tx1"/>
                </a:solidFill>
                <a:latin typeface="Book Antiqua" panose="02040602050305030304" pitchFamily="18" charset="0"/>
              </a:rPr>
              <a:t>50% of standard full-board Swiss cost</a:t>
            </a:r>
          </a:p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800">
                <a:solidFill>
                  <a:schemeClr val="tx1"/>
                </a:solidFill>
                <a:latin typeface="Book Antiqua" panose="02040602050305030304" pitchFamily="18" charset="0"/>
              </a:rPr>
              <a:t>70% of standard full-board French cost</a:t>
            </a:r>
          </a:p>
        </p:txBody>
      </p:sp>
      <p:sp>
        <p:nvSpPr>
          <p:cNvPr id="47137" name="Line 101">
            <a:extLst>
              <a:ext uri="{FF2B5EF4-FFF2-40B4-BE49-F238E27FC236}">
                <a16:creationId xmlns:a16="http://schemas.microsoft.com/office/drawing/2014/main" id="{98EB6D32-193D-4FC9-9DD3-C9A02FA450D3}"/>
              </a:ext>
            </a:extLst>
          </p:cNvPr>
          <p:cNvSpPr>
            <a:spLocks noChangeShapeType="1"/>
          </p:cNvSpPr>
          <p:nvPr/>
        </p:nvSpPr>
        <p:spPr bwMode="auto">
          <a:xfrm>
            <a:off x="6948481" y="4002882"/>
            <a:ext cx="0" cy="397668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 sz="1050"/>
          </a:p>
        </p:txBody>
      </p:sp>
      <p:sp>
        <p:nvSpPr>
          <p:cNvPr id="47138" name="Line 103">
            <a:extLst>
              <a:ext uri="{FF2B5EF4-FFF2-40B4-BE49-F238E27FC236}">
                <a16:creationId xmlns:a16="http://schemas.microsoft.com/office/drawing/2014/main" id="{CCBAF174-A910-49A3-BE2E-99FDAB98CDF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948481" y="3732610"/>
            <a:ext cx="0" cy="270272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 sz="1050"/>
          </a:p>
        </p:txBody>
      </p:sp>
      <p:sp>
        <p:nvSpPr>
          <p:cNvPr id="47139" name="Line 104">
            <a:extLst>
              <a:ext uri="{FF2B5EF4-FFF2-40B4-BE49-F238E27FC236}">
                <a16:creationId xmlns:a16="http://schemas.microsoft.com/office/drawing/2014/main" id="{2A2A6E98-812C-4461-82E2-8B6B1F14FAA0}"/>
              </a:ext>
            </a:extLst>
          </p:cNvPr>
          <p:cNvSpPr>
            <a:spLocks noChangeShapeType="1"/>
          </p:cNvSpPr>
          <p:nvPr/>
        </p:nvSpPr>
        <p:spPr bwMode="auto">
          <a:xfrm>
            <a:off x="6538430" y="3732611"/>
            <a:ext cx="864394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 sz="1050"/>
          </a:p>
        </p:txBody>
      </p:sp>
      <p:sp>
        <p:nvSpPr>
          <p:cNvPr id="47140" name="Line 106">
            <a:extLst>
              <a:ext uri="{FF2B5EF4-FFF2-40B4-BE49-F238E27FC236}">
                <a16:creationId xmlns:a16="http://schemas.microsoft.com/office/drawing/2014/main" id="{4350E29F-C416-482E-A918-B41CB9D72F2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46019" y="4011931"/>
            <a:ext cx="702469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 type="none" w="sm" len="sm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 sz="1050"/>
          </a:p>
        </p:txBody>
      </p:sp>
      <p:sp>
        <p:nvSpPr>
          <p:cNvPr id="47141" name="Line 107">
            <a:extLst>
              <a:ext uri="{FF2B5EF4-FFF2-40B4-BE49-F238E27FC236}">
                <a16:creationId xmlns:a16="http://schemas.microsoft.com/office/drawing/2014/main" id="{82EF37D1-DC2F-4B4B-884C-390C068595A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46019" y="4400550"/>
            <a:ext cx="702469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 type="none" w="sm" len="sm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 sz="1050"/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874" name="Rectangle 2">
            <a:extLst>
              <a:ext uri="{FF2B5EF4-FFF2-40B4-BE49-F238E27FC236}">
                <a16:creationId xmlns:a16="http://schemas.microsoft.com/office/drawing/2014/main" id="{2D53D223-4C49-488F-A8C1-BA6030E06B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94235" y="195263"/>
            <a:ext cx="6344840" cy="597694"/>
          </a:xfrm>
        </p:spPr>
        <p:txBody>
          <a:bodyPr spcFirstLastPara="1" wrap="square" lIns="0" tIns="0" rIns="0" bIns="0" anchor="b" anchorCtr="0">
            <a:noAutofit/>
          </a:bodyPr>
          <a:lstStyle/>
          <a:p>
            <a:pPr defTabSz="342900">
              <a:lnSpc>
                <a:spcPct val="98000"/>
              </a:lnSpc>
              <a:tabLst>
                <a:tab pos="542925" algn="l"/>
                <a:tab pos="1085850" algn="l"/>
                <a:tab pos="1628775" algn="l"/>
                <a:tab pos="2171700" algn="l"/>
                <a:tab pos="2714625" algn="l"/>
                <a:tab pos="3257550" algn="l"/>
                <a:tab pos="3800475" algn="l"/>
                <a:tab pos="4343400" algn="l"/>
                <a:tab pos="4886325" algn="l"/>
                <a:tab pos="5429250" algn="l"/>
                <a:tab pos="5972175" algn="l"/>
              </a:tabLst>
              <a:defRPr/>
            </a:pPr>
            <a:r>
              <a:rPr lang="en-GB" sz="3047"/>
              <a:t>Long-Term Care scheme (3)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5013E0FE-89DB-4DBC-8D39-40D549611CF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10265" y="1143000"/>
            <a:ext cx="7477432" cy="3294460"/>
          </a:xfrm>
        </p:spPr>
        <p:txBody>
          <a:bodyPr spcFirstLastPara="1" wrap="square" lIns="0" tIns="0" rIns="0" bIns="0" anchor="t" anchorCtr="0">
            <a:noAutofit/>
          </a:bodyPr>
          <a:lstStyle/>
          <a:p>
            <a:pPr marL="323850" indent="-242888" defTabSz="342900">
              <a:lnSpc>
                <a:spcPct val="98000"/>
              </a:lnSpc>
              <a:buFont typeface="Wingdings" panose="05000000000000000000" pitchFamily="2" charset="2"/>
              <a:buChar char="q"/>
              <a:tabLst>
                <a:tab pos="542925" algn="l"/>
                <a:tab pos="1085850" algn="l"/>
                <a:tab pos="1628775" algn="l"/>
                <a:tab pos="2171700" algn="l"/>
                <a:tab pos="2714625" algn="l"/>
                <a:tab pos="3257550" algn="l"/>
                <a:tab pos="3800475" algn="l"/>
                <a:tab pos="4343400" algn="l"/>
                <a:tab pos="4886325" algn="l"/>
                <a:tab pos="5429250" algn="l"/>
                <a:tab pos="5972175" algn="l"/>
              </a:tabLst>
              <a:defRPr/>
            </a:pPr>
            <a:r>
              <a:rPr lang="en-GB" altLang="en-US" sz="2100" b="0">
                <a:solidFill>
                  <a:schemeClr val="tx2"/>
                </a:solidFill>
              </a:rPr>
              <a:t>Financing of the LTC</a:t>
            </a:r>
          </a:p>
          <a:p>
            <a:pPr marL="647700" lvl="1" indent="-215504" defTabSz="342900">
              <a:lnSpc>
                <a:spcPct val="98000"/>
              </a:lnSpc>
              <a:buFont typeface="Wingdings" panose="05000000000000000000" pitchFamily="2" charset="2"/>
              <a:buChar char="q"/>
              <a:tabLst>
                <a:tab pos="542925" algn="l"/>
                <a:tab pos="1085850" algn="l"/>
                <a:tab pos="1628775" algn="l"/>
                <a:tab pos="2171700" algn="l"/>
                <a:tab pos="2714625" algn="l"/>
                <a:tab pos="3257550" algn="l"/>
                <a:tab pos="3800475" algn="l"/>
                <a:tab pos="4343400" algn="l"/>
                <a:tab pos="4886325" algn="l"/>
                <a:tab pos="5429250" algn="l"/>
                <a:tab pos="5972175" algn="l"/>
              </a:tabLst>
              <a:defRPr/>
            </a:pPr>
            <a:r>
              <a:rPr lang="en-GB" altLang="en-US" sz="1800" b="0"/>
              <a:t>Affiliation and contribution are compulsory for CHIS members</a:t>
            </a:r>
          </a:p>
          <a:p>
            <a:pPr marL="647700" lvl="1" indent="-215504" defTabSz="342900">
              <a:buFont typeface="Wingdings" panose="05000000000000000000" pitchFamily="2" charset="2"/>
              <a:buChar char="q"/>
              <a:tabLst>
                <a:tab pos="542925" algn="l"/>
                <a:tab pos="1085850" algn="l"/>
                <a:tab pos="1628775" algn="l"/>
                <a:tab pos="2171700" algn="l"/>
                <a:tab pos="2714625" algn="l"/>
                <a:tab pos="3257550" algn="l"/>
                <a:tab pos="3800475" algn="l"/>
                <a:tab pos="4343400" algn="l"/>
                <a:tab pos="4886325" algn="l"/>
                <a:tab pos="5429250" algn="l"/>
                <a:tab pos="5972175" algn="l"/>
              </a:tabLst>
              <a:defRPr/>
            </a:pPr>
            <a:r>
              <a:rPr lang="en-GB" altLang="en-US" sz="1800" b="0"/>
              <a:t>Contribution rate of 0.8% for all staff contributors</a:t>
            </a:r>
          </a:p>
          <a:p>
            <a:pPr marL="647700" lvl="1" indent="-215504" defTabSz="342900">
              <a:buFont typeface="Wingdings" panose="05000000000000000000" pitchFamily="2" charset="2"/>
              <a:buChar char="q"/>
              <a:tabLst>
                <a:tab pos="542925" algn="l"/>
                <a:tab pos="1085850" algn="l"/>
                <a:tab pos="1628775" algn="l"/>
                <a:tab pos="2171700" algn="l"/>
                <a:tab pos="2714625" algn="l"/>
                <a:tab pos="3257550" algn="l"/>
                <a:tab pos="3800475" algn="l"/>
                <a:tab pos="4343400" algn="l"/>
                <a:tab pos="4886325" algn="l"/>
                <a:tab pos="5429250" algn="l"/>
                <a:tab pos="5972175" algn="l"/>
              </a:tabLst>
              <a:defRPr/>
            </a:pPr>
            <a:r>
              <a:rPr lang="en-GB" altLang="en-US" sz="1800" b="0"/>
              <a:t>Enlargement of the basis of contribution for the pensioners</a:t>
            </a:r>
            <a:br>
              <a:rPr lang="en-GB" altLang="en-US" sz="1800" b="0"/>
            </a:br>
            <a:r>
              <a:rPr lang="en-GB" altLang="en-US" sz="1800" b="0"/>
              <a:t>		(0.8% corresponds to 1.1% of pension)</a:t>
            </a:r>
          </a:p>
          <a:p>
            <a:pPr marL="647700" lvl="1" indent="-215504" defTabSz="342900">
              <a:buFont typeface="Wingdings" panose="05000000000000000000" pitchFamily="2" charset="2"/>
              <a:buChar char="q"/>
              <a:tabLst>
                <a:tab pos="542925" algn="l"/>
                <a:tab pos="1085850" algn="l"/>
                <a:tab pos="1628775" algn="l"/>
                <a:tab pos="2171700" algn="l"/>
                <a:tab pos="2714625" algn="l"/>
                <a:tab pos="3257550" algn="l"/>
                <a:tab pos="3800475" algn="l"/>
                <a:tab pos="4343400" algn="l"/>
                <a:tab pos="4886325" algn="l"/>
                <a:tab pos="5429250" algn="l"/>
                <a:tab pos="5972175" algn="l"/>
              </a:tabLst>
              <a:defRPr/>
            </a:pPr>
            <a:r>
              <a:rPr lang="en-GB" altLang="en-US" sz="1800" b="0"/>
              <a:t>Capitalized LTC Fund to pay the home care allowance over time</a:t>
            </a:r>
          </a:p>
          <a:p>
            <a:pPr marL="647700" lvl="1" indent="-215504" defTabSz="342900">
              <a:buNone/>
              <a:tabLst>
                <a:tab pos="542925" algn="l"/>
                <a:tab pos="1085850" algn="l"/>
                <a:tab pos="1628775" algn="l"/>
                <a:tab pos="2171700" algn="l"/>
                <a:tab pos="2714625" algn="l"/>
                <a:tab pos="3257550" algn="l"/>
                <a:tab pos="3800475" algn="l"/>
                <a:tab pos="4343400" algn="l"/>
                <a:tab pos="4886325" algn="l"/>
                <a:tab pos="5429250" algn="l"/>
                <a:tab pos="5972175" algn="l"/>
              </a:tabLst>
              <a:defRPr/>
            </a:pPr>
            <a:endParaRPr lang="en-GB" altLang="en-US" sz="1939"/>
          </a:p>
        </p:txBody>
      </p:sp>
      <p:sp>
        <p:nvSpPr>
          <p:cNvPr id="49156" name="Text Box 4">
            <a:extLst>
              <a:ext uri="{FF2B5EF4-FFF2-40B4-BE49-F238E27FC236}">
                <a16:creationId xmlns:a16="http://schemas.microsoft.com/office/drawing/2014/main" id="{59B81689-7AE6-42A5-A046-E5D95E1331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6097" y="3675460"/>
            <a:ext cx="6904434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5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800">
                <a:solidFill>
                  <a:schemeClr val="accent1"/>
                </a:solidFill>
                <a:cs typeface="Calibri" panose="020F0502020204030204" pitchFamily="34" charset="0"/>
              </a:rPr>
              <a:t>Staff members of the scheme are the single contributors</a:t>
            </a:r>
          </a:p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800">
                <a:solidFill>
                  <a:schemeClr val="accent1"/>
                </a:solidFill>
                <a:cs typeface="Calibri" panose="020F0502020204030204" pitchFamily="34" charset="0"/>
              </a:rPr>
              <a:t>But the Organization pays a contribution for pensioners (0.8 %)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43A6D62-404E-D565-28BB-EFB5CA366186}"/>
              </a:ext>
            </a:extLst>
          </p:cNvPr>
          <p:cNvSpPr txBox="1"/>
          <p:nvPr/>
        </p:nvSpPr>
        <p:spPr>
          <a:xfrm>
            <a:off x="7839075" y="2715609"/>
            <a:ext cx="1120747" cy="52322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/>
              <a:t>Proposed by the SA</a:t>
            </a:r>
            <a:endParaRPr lang="fr-FR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AD0DF387-4490-3A33-ADBC-60FF0CD46C24}"/>
              </a:ext>
            </a:extLst>
          </p:cNvPr>
          <p:cNvCxnSpPr>
            <a:stCxn id="2" idx="1"/>
          </p:cNvCxnSpPr>
          <p:nvPr/>
        </p:nvCxnSpPr>
        <p:spPr>
          <a:xfrm flipH="1">
            <a:off x="7116633" y="2977219"/>
            <a:ext cx="722442" cy="0"/>
          </a:xfrm>
          <a:prstGeom prst="straightConnector1">
            <a:avLst/>
          </a:prstGeom>
          <a:ln w="2222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866" name="Rectangle 2">
            <a:extLst>
              <a:ext uri="{FF2B5EF4-FFF2-40B4-BE49-F238E27FC236}">
                <a16:creationId xmlns:a16="http://schemas.microsoft.com/office/drawing/2014/main" id="{49F7239D-2727-461D-9F7D-59CF3A590E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28750" y="171450"/>
            <a:ext cx="6344841" cy="597694"/>
          </a:xfrm>
        </p:spPr>
        <p:txBody>
          <a:bodyPr spcFirstLastPara="1" wrap="square" lIns="0" tIns="0" rIns="0" bIns="0" anchor="b" anchorCtr="0">
            <a:noAutofit/>
          </a:bodyPr>
          <a:lstStyle/>
          <a:p>
            <a:pPr defTabSz="342900">
              <a:lnSpc>
                <a:spcPct val="98000"/>
              </a:lnSpc>
              <a:tabLst>
                <a:tab pos="542925" algn="l"/>
                <a:tab pos="1085850" algn="l"/>
                <a:tab pos="1628775" algn="l"/>
                <a:tab pos="2171700" algn="l"/>
                <a:tab pos="2714625" algn="l"/>
                <a:tab pos="3257550" algn="l"/>
                <a:tab pos="3800475" algn="l"/>
                <a:tab pos="4343400" algn="l"/>
                <a:tab pos="4886325" algn="l"/>
                <a:tab pos="5429250" algn="l"/>
                <a:tab pos="5972175" algn="l"/>
              </a:tabLst>
              <a:defRPr/>
            </a:pPr>
            <a:r>
              <a:rPr lang="en-GB" sz="3047"/>
              <a:t>Long-Term Care scheme (4) </a:t>
            </a:r>
          </a:p>
        </p:txBody>
      </p:sp>
      <p:sp>
        <p:nvSpPr>
          <p:cNvPr id="51203" name="Rectangle 3">
            <a:extLst>
              <a:ext uri="{FF2B5EF4-FFF2-40B4-BE49-F238E27FC236}">
                <a16:creationId xmlns:a16="http://schemas.microsoft.com/office/drawing/2014/main" id="{1655893A-435D-4A64-A84A-E068123290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8750" y="857250"/>
            <a:ext cx="6572250" cy="3830241"/>
          </a:xfrm>
        </p:spPr>
        <p:txBody>
          <a:bodyPr spcFirstLastPara="1" wrap="square" lIns="0" tIns="0" rIns="0" bIns="0" anchor="t" anchorCtr="0">
            <a:noAutofit/>
          </a:bodyPr>
          <a:lstStyle/>
          <a:p>
            <a:pPr marL="323850" indent="-242888" defTabSz="342900">
              <a:lnSpc>
                <a:spcPct val="98000"/>
              </a:lnSpc>
              <a:buNone/>
              <a:tabLst>
                <a:tab pos="542925" algn="l"/>
                <a:tab pos="1085850" algn="l"/>
                <a:tab pos="1628775" algn="l"/>
                <a:tab pos="2171700" algn="l"/>
                <a:tab pos="2714625" algn="l"/>
                <a:tab pos="3257550" algn="l"/>
                <a:tab pos="3800475" algn="l"/>
                <a:tab pos="4343400" algn="l"/>
                <a:tab pos="4886325" algn="l"/>
                <a:tab pos="5429250" algn="l"/>
                <a:tab pos="5972175" algn="l"/>
              </a:tabLst>
            </a:pPr>
            <a:endParaRPr lang="en-GB" altLang="en-US" sz="900">
              <a:solidFill>
                <a:schemeClr val="tx2"/>
              </a:solidFill>
            </a:endParaRPr>
          </a:p>
          <a:p>
            <a:pPr marL="323850" indent="-242888" defTabSz="342900">
              <a:lnSpc>
                <a:spcPct val="98000"/>
              </a:lnSpc>
              <a:buFont typeface="Wingdings" panose="05000000000000000000" pitchFamily="2" charset="2"/>
              <a:buChar char="q"/>
              <a:tabLst>
                <a:tab pos="542925" algn="l"/>
                <a:tab pos="1085850" algn="l"/>
                <a:tab pos="1628775" algn="l"/>
                <a:tab pos="2171700" algn="l"/>
                <a:tab pos="2714625" algn="l"/>
                <a:tab pos="3257550" algn="l"/>
                <a:tab pos="3800475" algn="l"/>
                <a:tab pos="4343400" algn="l"/>
                <a:tab pos="4886325" algn="l"/>
                <a:tab pos="5429250" algn="l"/>
                <a:tab pos="5972175" algn="l"/>
              </a:tabLst>
            </a:pPr>
            <a:r>
              <a:rPr lang="en-GB" altLang="en-US" sz="2700" b="0">
                <a:solidFill>
                  <a:schemeClr val="tx2"/>
                </a:solidFill>
              </a:rPr>
              <a:t>Advantages of the LTC</a:t>
            </a:r>
          </a:p>
          <a:p>
            <a:pPr marL="647700" lvl="1" indent="-215504" defTabSz="342900">
              <a:lnSpc>
                <a:spcPct val="98000"/>
              </a:lnSpc>
              <a:buFont typeface="Wingdings" panose="05000000000000000000" pitchFamily="2" charset="2"/>
              <a:buChar char="q"/>
              <a:tabLst>
                <a:tab pos="542925" algn="l"/>
                <a:tab pos="1085850" algn="l"/>
                <a:tab pos="1628775" algn="l"/>
                <a:tab pos="2171700" algn="l"/>
                <a:tab pos="2714625" algn="l"/>
                <a:tab pos="3257550" algn="l"/>
                <a:tab pos="3800475" algn="l"/>
                <a:tab pos="4343400" algn="l"/>
                <a:tab pos="4886325" algn="l"/>
                <a:tab pos="5429250" algn="l"/>
                <a:tab pos="5972175" algn="l"/>
              </a:tabLst>
            </a:pPr>
            <a:r>
              <a:rPr lang="en-GB" altLang="en-US" sz="2400" b="0"/>
              <a:t>Cost reduction of increasing hospital bills</a:t>
            </a:r>
          </a:p>
          <a:p>
            <a:pPr marL="647700" lvl="1" indent="-215504" defTabSz="342900">
              <a:lnSpc>
                <a:spcPct val="98000"/>
              </a:lnSpc>
              <a:buFont typeface="Wingdings" panose="05000000000000000000" pitchFamily="2" charset="2"/>
              <a:buChar char="q"/>
              <a:tabLst>
                <a:tab pos="542925" algn="l"/>
                <a:tab pos="1085850" algn="l"/>
                <a:tab pos="1628775" algn="l"/>
                <a:tab pos="2171700" algn="l"/>
                <a:tab pos="2714625" algn="l"/>
                <a:tab pos="3257550" algn="l"/>
                <a:tab pos="3800475" algn="l"/>
                <a:tab pos="4343400" algn="l"/>
                <a:tab pos="4886325" algn="l"/>
                <a:tab pos="5429250" algn="l"/>
                <a:tab pos="5972175" algn="l"/>
              </a:tabLst>
            </a:pPr>
            <a:r>
              <a:rPr lang="en-GB" altLang="en-US" sz="2400" b="0"/>
              <a:t>Improved the long-term financial balance of the Organization’s health insurance scheme</a:t>
            </a:r>
          </a:p>
          <a:p>
            <a:pPr marL="647700" lvl="1" indent="-215504" defTabSz="342900">
              <a:lnSpc>
                <a:spcPct val="98000"/>
              </a:lnSpc>
              <a:buFont typeface="Wingdings" panose="05000000000000000000" pitchFamily="2" charset="2"/>
              <a:buChar char="q"/>
              <a:tabLst>
                <a:tab pos="542925" algn="l"/>
                <a:tab pos="1085850" algn="l"/>
                <a:tab pos="1628775" algn="l"/>
                <a:tab pos="2171700" algn="l"/>
                <a:tab pos="2714625" algn="l"/>
                <a:tab pos="3257550" algn="l"/>
                <a:tab pos="3800475" algn="l"/>
                <a:tab pos="4343400" algn="l"/>
                <a:tab pos="4886325" algn="l"/>
                <a:tab pos="5429250" algn="l"/>
                <a:tab pos="5972175" algn="l"/>
              </a:tabLst>
            </a:pPr>
            <a:r>
              <a:rPr lang="en-GB" altLang="en-US" sz="2400" b="0"/>
              <a:t>Better cover for dependent persons</a:t>
            </a:r>
          </a:p>
          <a:p>
            <a:pPr marL="647700" lvl="1" indent="-215504" defTabSz="342900">
              <a:lnSpc>
                <a:spcPct val="98000"/>
              </a:lnSpc>
              <a:buFont typeface="Wingdings" panose="05000000000000000000" pitchFamily="2" charset="2"/>
              <a:buChar char="q"/>
              <a:tabLst>
                <a:tab pos="542925" algn="l"/>
                <a:tab pos="1085850" algn="l"/>
                <a:tab pos="1628775" algn="l"/>
                <a:tab pos="2171700" algn="l"/>
                <a:tab pos="2714625" algn="l"/>
                <a:tab pos="3257550" algn="l"/>
                <a:tab pos="3800475" algn="l"/>
                <a:tab pos="4343400" algn="l"/>
                <a:tab pos="4886325" algn="l"/>
                <a:tab pos="5429250" algn="l"/>
                <a:tab pos="5972175" algn="l"/>
              </a:tabLst>
            </a:pPr>
            <a:r>
              <a:rPr lang="en-GB" altLang="en-US" sz="2400" b="0"/>
              <a:t>Keep the CHIS equivalent to the LAMAL scheme</a:t>
            </a:r>
            <a:endParaRPr lang="en-GB" altLang="en-US" sz="2400"/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60FA3218-BA5B-4FC9-9E25-CA585A7D3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450" y="57150"/>
            <a:ext cx="6572250" cy="596504"/>
          </a:xfrm>
        </p:spPr>
        <p:txBody>
          <a:bodyPr/>
          <a:lstStyle/>
          <a:p>
            <a:r>
              <a:rPr lang="en-GB" altLang="fr-FR"/>
              <a:t>Conclusions</a:t>
            </a:r>
            <a:endParaRPr lang="en-US" altLang="fr-FR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C5F9D8B-AD33-4327-8404-C223D2D16AB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752169" y="1157288"/>
            <a:ext cx="7654412" cy="1365896"/>
          </a:xfrm>
        </p:spPr>
        <p:txBody>
          <a:bodyPr/>
          <a:lstStyle>
            <a:lvl1pPr marL="268288" indent="-268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110000"/>
              <a:buFont typeface="Arial" pitchFamily="34" charset="0"/>
              <a:buChar char="•"/>
              <a:defRPr sz="2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20725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10000"/>
              <a:buFont typeface="Arial" pitchFamily="34" charset="0"/>
              <a:buChar char="•"/>
              <a:defRPr sz="2400" b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66813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CCFF"/>
              </a:buClr>
              <a:buSzPct val="110000"/>
              <a:buFont typeface="Arial" pitchFamily="34" charset="0"/>
              <a:buChar char="•"/>
              <a:defRPr sz="2200" b="0">
                <a:solidFill>
                  <a:srgbClr val="99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11313" indent="-2651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b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637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209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81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353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925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en-US" b="0">
                <a:solidFill>
                  <a:srgbClr val="002060"/>
                </a:solidFill>
                <a:effectLst/>
              </a:rPr>
              <a:t>Great benefits to be maintained while following the evolution with the addition of new benefits and at the same time trying to constrain the cost increase.</a:t>
            </a:r>
            <a:endParaRPr lang="en-US" sz="1350" b="0">
              <a:solidFill>
                <a:srgbClr val="002060"/>
              </a:solidFill>
              <a:effectLst/>
            </a:endParaRPr>
          </a:p>
          <a:p>
            <a:pPr eaLnBrk="1" hangingPunct="1">
              <a:buFont typeface="Arial" pitchFamily="34" charset="0"/>
              <a:buNone/>
              <a:defRPr/>
            </a:pPr>
            <a:endParaRPr lang="en-US" sz="1500">
              <a:solidFill>
                <a:srgbClr val="99CCFF"/>
              </a:solidFill>
              <a:effectLst/>
            </a:endParaRPr>
          </a:p>
          <a:p>
            <a:pPr lvl="1" eaLnBrk="1" hangingPunct="1">
              <a:buFont typeface="Arial" pitchFamily="34" charset="0"/>
              <a:buNone/>
              <a:defRPr/>
            </a:pPr>
            <a:endParaRPr lang="en-US" sz="1350">
              <a:solidFill>
                <a:srgbClr val="FF6600"/>
              </a:solidFill>
              <a:effectLst/>
            </a:endParaRPr>
          </a:p>
          <a:p>
            <a:pPr lvl="1" eaLnBrk="1" hangingPunct="1">
              <a:buFont typeface="Arial" pitchFamily="34" charset="0"/>
              <a:buNone/>
              <a:defRPr/>
            </a:pPr>
            <a:endParaRPr lang="en-US"/>
          </a:p>
        </p:txBody>
      </p:sp>
      <p:sp>
        <p:nvSpPr>
          <p:cNvPr id="53252" name="TextBox 5">
            <a:extLst>
              <a:ext uri="{FF2B5EF4-FFF2-40B4-BE49-F238E27FC236}">
                <a16:creationId xmlns:a16="http://schemas.microsoft.com/office/drawing/2014/main" id="{37C9D268-E77C-4A93-8587-FFA7791E97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8991" y="2652866"/>
            <a:ext cx="6153150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5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950">
                <a:solidFill>
                  <a:srgbClr val="FF0000"/>
                </a:solidFill>
                <a:cs typeface="Calibri" panose="020F0502020204030204" pitchFamily="34" charset="0"/>
              </a:rPr>
              <a:t>This is not an easy task, and everybody’s help is needed to win the challenge and keep our very good health insurance system alive and sustainable in the long run.</a:t>
            </a:r>
            <a:endParaRPr lang="fr-CH" altLang="en-US" sz="1950">
              <a:solidFill>
                <a:srgbClr val="FF0000"/>
              </a:solidFill>
              <a:cs typeface="Calibri" panose="020F0502020204030204" pitchFamily="34" charset="0"/>
            </a:endParaRPr>
          </a:p>
        </p:txBody>
      </p:sp>
      <p:sp>
        <p:nvSpPr>
          <p:cNvPr id="53253" name="TextBox 5">
            <a:extLst>
              <a:ext uri="{FF2B5EF4-FFF2-40B4-BE49-F238E27FC236}">
                <a16:creationId xmlns:a16="http://schemas.microsoft.com/office/drawing/2014/main" id="{EFD03BDC-3658-43B0-87A7-CE0BF04880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5305" y="3775127"/>
            <a:ext cx="6080522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5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950">
                <a:solidFill>
                  <a:srgbClr val="002060"/>
                </a:solidFill>
                <a:cs typeface="Calibri" panose="020F0502020204030204" pitchFamily="34" charset="0"/>
              </a:rPr>
              <a:t>LTC is a very good system with benefits really appreciated and fully financed with a capitalized fund  </a:t>
            </a:r>
          </a:p>
        </p:txBody>
      </p:sp>
    </p:spTree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3">
            <a:extLst>
              <a:ext uri="{FF2B5EF4-FFF2-40B4-BE49-F238E27FC236}">
                <a16:creationId xmlns:a16="http://schemas.microsoft.com/office/drawing/2014/main" id="{D4DC9F15-9721-458E-823F-B845D5A107C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143000" y="2571750"/>
            <a:ext cx="6494860" cy="2114550"/>
          </a:xfrm>
        </p:spPr>
        <p:txBody>
          <a:bodyPr/>
          <a:lstStyle/>
          <a:p>
            <a:pPr algn="ctr">
              <a:lnSpc>
                <a:spcPct val="90000"/>
              </a:lnSpc>
              <a:buFont typeface="Monotype Sorts"/>
              <a:buNone/>
            </a:pPr>
            <a:endParaRPr lang="en-US" altLang="en-US" sz="3600">
              <a:solidFill>
                <a:schemeClr val="accent2"/>
              </a:solidFill>
            </a:endParaRPr>
          </a:p>
          <a:p>
            <a:pPr algn="ctr">
              <a:lnSpc>
                <a:spcPct val="90000"/>
              </a:lnSpc>
              <a:buFont typeface="Monotype Sorts"/>
              <a:buNone/>
            </a:pPr>
            <a:r>
              <a:rPr lang="en-US" altLang="en-US" sz="4950">
                <a:solidFill>
                  <a:schemeClr val="accent1"/>
                </a:solidFill>
              </a:rPr>
              <a:t>END</a:t>
            </a:r>
          </a:p>
          <a:p>
            <a:pPr algn="ctr">
              <a:lnSpc>
                <a:spcPct val="90000"/>
              </a:lnSpc>
              <a:buFont typeface="Monotype Sorts"/>
              <a:buNone/>
            </a:pPr>
            <a:r>
              <a:rPr lang="en-US" altLang="en-US" sz="2700">
                <a:solidFill>
                  <a:schemeClr val="accent1"/>
                </a:solidFill>
              </a:rPr>
              <a:t>Thank you for your attention</a:t>
            </a:r>
          </a:p>
          <a:p>
            <a:pPr algn="ctr">
              <a:lnSpc>
                <a:spcPct val="90000"/>
              </a:lnSpc>
              <a:buFont typeface="Monotype Sorts"/>
              <a:buNone/>
            </a:pPr>
            <a:r>
              <a:rPr lang="en-US" altLang="en-US" sz="2700">
                <a:solidFill>
                  <a:schemeClr val="accent1"/>
                </a:solidFill>
              </a:rPr>
              <a:t>(Further reading: </a:t>
            </a:r>
            <a:r>
              <a:rPr lang="en-US" altLang="en-US" sz="2700">
                <a:solidFill>
                  <a:schemeClr val="accent1"/>
                </a:solidFill>
                <a:hlinkClick r:id="rId3"/>
              </a:rPr>
              <a:t>Special Proton 2024</a:t>
            </a:r>
            <a:r>
              <a:rPr lang="en-US" altLang="en-US" sz="2700">
                <a:solidFill>
                  <a:schemeClr val="accent1"/>
                </a:solidFill>
              </a:rPr>
              <a:t>)</a:t>
            </a:r>
          </a:p>
          <a:p>
            <a:pPr>
              <a:lnSpc>
                <a:spcPct val="90000"/>
              </a:lnSpc>
              <a:buFont typeface="Monotype Sorts"/>
              <a:buNone/>
            </a:pPr>
            <a:endParaRPr lang="en-US" altLang="en-US" sz="1800"/>
          </a:p>
        </p:txBody>
      </p:sp>
      <p:pic>
        <p:nvPicPr>
          <p:cNvPr id="55299" name="Picture 4" descr="LTCgraph2">
            <a:extLst>
              <a:ext uri="{FF2B5EF4-FFF2-40B4-BE49-F238E27FC236}">
                <a16:creationId xmlns:a16="http://schemas.microsoft.com/office/drawing/2014/main" id="{64C396CA-B4E1-43F8-8539-7FAB0BE90D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33"/>
          <a:stretch>
            <a:fillRect/>
          </a:stretch>
        </p:blipFill>
        <p:spPr bwMode="auto">
          <a:xfrm>
            <a:off x="3200400" y="971550"/>
            <a:ext cx="2514600" cy="2201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204F331-6136-4299-A72E-82E2C3F0C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    </a:t>
            </a:r>
            <a:endParaRPr lang="fr-FR"/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354" name="Rectangle 2">
            <a:extLst>
              <a:ext uri="{FF2B5EF4-FFF2-40B4-BE49-F238E27FC236}">
                <a16:creationId xmlns:a16="http://schemas.microsoft.com/office/drawing/2014/main" id="{404C7973-EE42-426B-98AE-95C22FE360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85900" y="141684"/>
            <a:ext cx="6343650" cy="596504"/>
          </a:xfrm>
        </p:spPr>
        <p:txBody>
          <a:bodyPr/>
          <a:lstStyle/>
          <a:p>
            <a:pPr>
              <a:defRPr/>
            </a:pPr>
            <a:r>
              <a:rPr lang="en-GB" sz="3047"/>
              <a:t>Outline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8AFEEAF6-4B2D-4600-B333-037D28AA2BE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43050" y="857250"/>
            <a:ext cx="6000750" cy="4144566"/>
          </a:xfrm>
        </p:spPr>
        <p:txBody>
          <a:bodyPr/>
          <a:lstStyle/>
          <a:p>
            <a:pPr marL="237398" indent="-237398">
              <a:buFont typeface="Wingdings" panose="05000000000000000000" pitchFamily="2" charset="2"/>
              <a:buChar char="q"/>
              <a:tabLst>
                <a:tab pos="6203156" algn="r"/>
              </a:tabLst>
              <a:defRPr/>
            </a:pPr>
            <a:r>
              <a:rPr lang="en-GB" altLang="en-US" b="0">
                <a:solidFill>
                  <a:schemeClr val="tx2"/>
                </a:solidFill>
                <a:latin typeface="+mj-lt"/>
              </a:rPr>
              <a:t>Creation of the CHIS and CHIS Board</a:t>
            </a:r>
          </a:p>
          <a:p>
            <a:pPr marL="237398" indent="-237398">
              <a:buFont typeface="Wingdings" panose="05000000000000000000" pitchFamily="2" charset="2"/>
              <a:buChar char="q"/>
              <a:tabLst>
                <a:tab pos="6203156" algn="r"/>
              </a:tabLst>
              <a:defRPr/>
            </a:pPr>
            <a:r>
              <a:rPr lang="en-GB" altLang="en-US" b="0">
                <a:solidFill>
                  <a:schemeClr val="tx2"/>
                </a:solidFill>
                <a:latin typeface="+mj-lt"/>
              </a:rPr>
              <a:t>CERN Health Insurance Scheme (CHIS) in number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q"/>
              <a:tabLst>
                <a:tab pos="6203156" algn="r"/>
              </a:tabLst>
              <a:defRPr/>
            </a:pPr>
            <a:r>
              <a:rPr lang="en-GB" altLang="en-US" b="0">
                <a:latin typeface="+mj-lt"/>
              </a:rPr>
              <a:t>Basic principles of the CHIS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q"/>
              <a:tabLst>
                <a:tab pos="6203156" algn="r"/>
              </a:tabLst>
              <a:defRPr/>
            </a:pPr>
            <a:r>
              <a:rPr lang="en-GB" altLang="en-US" b="0">
                <a:latin typeface="+mj-lt"/>
              </a:rPr>
              <a:t>Nature of the CHIS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q"/>
              <a:tabLst>
                <a:tab pos="6203156" algn="r"/>
              </a:tabLst>
              <a:defRPr/>
            </a:pPr>
            <a:r>
              <a:rPr lang="en-GB" altLang="en-US" b="0">
                <a:latin typeface="+mj-lt"/>
              </a:rPr>
              <a:t>Scheme administration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q"/>
              <a:tabLst>
                <a:tab pos="6203156" algn="r"/>
              </a:tabLst>
              <a:defRPr/>
            </a:pPr>
            <a:r>
              <a:rPr lang="en-GB" altLang="en-US" b="0">
                <a:latin typeface="+mj-lt"/>
              </a:rPr>
              <a:t>Periodical actuarial studies</a:t>
            </a:r>
          </a:p>
          <a:p>
            <a:pPr marL="237398" indent="-237398">
              <a:buFont typeface="Wingdings" panose="05000000000000000000" pitchFamily="2" charset="2"/>
              <a:buChar char="q"/>
              <a:tabLst>
                <a:tab pos="6203156" algn="r"/>
              </a:tabLst>
              <a:defRPr/>
            </a:pPr>
            <a:r>
              <a:rPr lang="en-GB" altLang="en-US" b="0">
                <a:solidFill>
                  <a:schemeClr val="tx2"/>
                </a:solidFill>
                <a:latin typeface="+mj-lt"/>
              </a:rPr>
              <a:t>Health Insurance Scheme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q"/>
              <a:tabLst>
                <a:tab pos="6203156" algn="r"/>
              </a:tabLst>
              <a:defRPr/>
            </a:pPr>
            <a:r>
              <a:rPr lang="en-GB" altLang="en-US" b="0">
                <a:latin typeface="+mj-lt"/>
              </a:rPr>
              <a:t>Reasons of changes in 2012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q"/>
              <a:tabLst>
                <a:tab pos="6203156" algn="r"/>
              </a:tabLst>
              <a:defRPr/>
            </a:pPr>
            <a:r>
              <a:rPr lang="en-GB" altLang="en-US" b="0">
                <a:latin typeface="+mj-lt"/>
              </a:rPr>
              <a:t>General aspects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q"/>
              <a:tabLst>
                <a:tab pos="6203156" algn="r"/>
              </a:tabLst>
              <a:defRPr/>
            </a:pPr>
            <a:r>
              <a:rPr lang="en-GB" altLang="en-US" b="0">
                <a:latin typeface="+mj-lt"/>
              </a:rPr>
              <a:t>General rule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q"/>
              <a:tabLst>
                <a:tab pos="6203156" algn="r"/>
              </a:tabLst>
              <a:defRPr/>
            </a:pPr>
            <a:r>
              <a:rPr lang="en-GB" altLang="en-US" b="0">
                <a:latin typeface="+mj-lt"/>
              </a:rPr>
              <a:t>Benefits</a:t>
            </a:r>
            <a:endParaRPr lang="en-GB" altLang="en-US" b="0">
              <a:solidFill>
                <a:schemeClr val="tx2"/>
              </a:solidFill>
              <a:latin typeface="+mj-lt"/>
            </a:endParaRPr>
          </a:p>
          <a:p>
            <a:pPr marL="237398" indent="-237398">
              <a:buFont typeface="Wingdings" panose="05000000000000000000" pitchFamily="2" charset="2"/>
              <a:buChar char="q"/>
              <a:tabLst>
                <a:tab pos="6203156" algn="r"/>
              </a:tabLst>
              <a:defRPr/>
            </a:pPr>
            <a:r>
              <a:rPr lang="en-GB" altLang="en-US" b="0">
                <a:solidFill>
                  <a:schemeClr val="tx2"/>
                </a:solidFill>
                <a:latin typeface="+mj-lt"/>
              </a:rPr>
              <a:t>Long Term Care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q"/>
              <a:tabLst>
                <a:tab pos="6203156" algn="r"/>
              </a:tabLst>
              <a:defRPr/>
            </a:pPr>
            <a:r>
              <a:rPr lang="en-GB" altLang="en-US" b="0">
                <a:latin typeface="+mj-lt"/>
              </a:rPr>
              <a:t>Nature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q"/>
              <a:tabLst>
                <a:tab pos="6203156" algn="r"/>
              </a:tabLst>
              <a:defRPr/>
            </a:pPr>
            <a:r>
              <a:rPr lang="en-GB" altLang="en-US" b="0">
                <a:latin typeface="+mj-lt"/>
              </a:rPr>
              <a:t>Benefits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q"/>
              <a:tabLst>
                <a:tab pos="6203156" algn="r"/>
              </a:tabLst>
              <a:defRPr/>
            </a:pPr>
            <a:r>
              <a:rPr lang="en-GB" altLang="en-US" b="0">
                <a:latin typeface="+mj-lt"/>
              </a:rPr>
              <a:t>Financing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q"/>
              <a:tabLst>
                <a:tab pos="6203156" algn="r"/>
              </a:tabLst>
              <a:defRPr/>
            </a:pPr>
            <a:r>
              <a:rPr lang="en-GB" altLang="en-US" b="0">
                <a:latin typeface="+mj-lt"/>
              </a:rPr>
              <a:t>Advantages </a:t>
            </a:r>
          </a:p>
          <a:p>
            <a:pPr marL="237398" indent="-237398">
              <a:buFont typeface="Wingdings" panose="05000000000000000000" pitchFamily="2" charset="2"/>
              <a:buChar char="q"/>
              <a:tabLst>
                <a:tab pos="6203156" algn="r"/>
              </a:tabLst>
              <a:defRPr/>
            </a:pPr>
            <a:r>
              <a:rPr lang="en-GB" altLang="en-US" b="0">
                <a:solidFill>
                  <a:schemeClr val="tx2"/>
                </a:solidFill>
                <a:latin typeface="+mj-lt"/>
              </a:rPr>
              <a:t>Conclusions</a:t>
            </a: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3942E-B0A6-8664-F766-69E55E6BB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468"/>
            <a:ext cx="8229600" cy="857250"/>
          </a:xfrm>
        </p:spPr>
        <p:txBody>
          <a:bodyPr/>
          <a:lstStyle/>
          <a:p>
            <a:r>
              <a:rPr lang="en-US"/>
              <a:t>Creation of the CHIS &amp; CHIS Board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B9C338-54E5-AA7F-0882-A676A21010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245" y="971550"/>
            <a:ext cx="6622026" cy="3648075"/>
          </a:xfrm>
        </p:spPr>
        <p:txBody>
          <a:bodyPr/>
          <a:lstStyle/>
          <a:p>
            <a:pPr>
              <a:buClr>
                <a:srgbClr val="0099CB"/>
              </a:buClr>
              <a:buFont typeface="Wingdings" panose="05000000000000000000" pitchFamily="2" charset="2"/>
              <a:buChar char="q"/>
            </a:pPr>
            <a:r>
              <a:rPr lang="en-US">
                <a:solidFill>
                  <a:srgbClr val="0099CB"/>
                </a:solidFill>
              </a:rPr>
              <a:t>First contract with a Swiss insurer 1954 (Swiss LAMA)</a:t>
            </a:r>
          </a:p>
          <a:p>
            <a:pPr>
              <a:buClr>
                <a:srgbClr val="0099CB"/>
              </a:buClr>
              <a:buFont typeface="Wingdings" panose="05000000000000000000" pitchFamily="2" charset="2"/>
              <a:buChar char="q"/>
            </a:pPr>
            <a:r>
              <a:rPr lang="en-US">
                <a:solidFill>
                  <a:srgbClr val="0099CB"/>
                </a:solidFill>
              </a:rPr>
              <a:t>1970 CERN extension to France territory (needs of an international HIS)</a:t>
            </a:r>
          </a:p>
          <a:p>
            <a:pPr>
              <a:buClr>
                <a:srgbClr val="0099CB"/>
              </a:buClr>
              <a:buFont typeface="Wingdings" panose="05000000000000000000" pitchFamily="2" charset="2"/>
              <a:buChar char="q"/>
            </a:pPr>
            <a:r>
              <a:rPr lang="en-US">
                <a:solidFill>
                  <a:srgbClr val="0099CB"/>
                </a:solidFill>
              </a:rPr>
              <a:t>1971 Austria &amp; AGF as CERN HIS insurer (Austria’s office at CERN in 1973)</a:t>
            </a:r>
          </a:p>
          <a:p>
            <a:pPr>
              <a:buClr>
                <a:srgbClr val="0099CB"/>
              </a:buClr>
              <a:buFont typeface="Wingdings" panose="05000000000000000000" pitchFamily="2" charset="2"/>
              <a:buChar char="q"/>
            </a:pPr>
            <a:r>
              <a:rPr lang="en-US">
                <a:solidFill>
                  <a:srgbClr val="0099CB"/>
                </a:solidFill>
              </a:rPr>
              <a:t>1977 Austria doesn’t act as insurer but as a third part administrator with a fix remuneration proportional to reimbursement</a:t>
            </a:r>
          </a:p>
          <a:p>
            <a:pPr>
              <a:buClr>
                <a:srgbClr val="0099CB"/>
              </a:buClr>
              <a:buFont typeface="Wingdings" panose="05000000000000000000" pitchFamily="2" charset="2"/>
              <a:buChar char="q"/>
            </a:pPr>
            <a:r>
              <a:rPr lang="en-US">
                <a:solidFill>
                  <a:srgbClr val="0099CB"/>
                </a:solidFill>
              </a:rPr>
              <a:t>1991 renew of the Austria’s contract with no significant changes</a:t>
            </a:r>
          </a:p>
          <a:p>
            <a:pPr>
              <a:buClr>
                <a:srgbClr val="0099CB"/>
              </a:buClr>
              <a:buFont typeface="Wingdings" panose="05000000000000000000" pitchFamily="2" charset="2"/>
              <a:buChar char="q"/>
            </a:pPr>
            <a:r>
              <a:rPr lang="en-US">
                <a:solidFill>
                  <a:srgbClr val="0099CB"/>
                </a:solidFill>
              </a:rPr>
              <a:t>End of 1992 CHISB (CERN Health Insurance Supervisory Board) was born</a:t>
            </a:r>
          </a:p>
          <a:p>
            <a:pPr>
              <a:buClr>
                <a:srgbClr val="0099CB"/>
              </a:buClr>
              <a:buFont typeface="Wingdings" panose="05000000000000000000" pitchFamily="2" charset="2"/>
              <a:buChar char="q"/>
            </a:pPr>
            <a:r>
              <a:rPr lang="en-US">
                <a:solidFill>
                  <a:srgbClr val="0099CB"/>
                </a:solidFill>
              </a:rPr>
              <a:t>1995 following the Hoffmann report CERN contributes for the retirees</a:t>
            </a:r>
          </a:p>
          <a:p>
            <a:pPr>
              <a:buClr>
                <a:srgbClr val="0099CB"/>
              </a:buClr>
              <a:buFont typeface="Wingdings" panose="05000000000000000000" pitchFamily="2" charset="2"/>
              <a:buChar char="q"/>
            </a:pPr>
            <a:r>
              <a:rPr lang="en-US">
                <a:solidFill>
                  <a:srgbClr val="0099CB"/>
                </a:solidFill>
              </a:rPr>
              <a:t>1998 new call for tender (60 compagnies) – Austria wins the contract</a:t>
            </a:r>
          </a:p>
          <a:p>
            <a:pPr>
              <a:buClr>
                <a:srgbClr val="0099CB"/>
              </a:buClr>
              <a:buFont typeface="Wingdings" panose="05000000000000000000" pitchFamily="2" charset="2"/>
              <a:buChar char="q"/>
            </a:pPr>
            <a:r>
              <a:rPr lang="en-US">
                <a:solidFill>
                  <a:srgbClr val="0099CB"/>
                </a:solidFill>
              </a:rPr>
              <a:t>2000 Austria changes its name to UNIQA</a:t>
            </a:r>
          </a:p>
          <a:p>
            <a:pPr>
              <a:buClr>
                <a:srgbClr val="0099CB"/>
              </a:buClr>
              <a:buFont typeface="Wingdings" panose="05000000000000000000" pitchFamily="2" charset="2"/>
              <a:buChar char="q"/>
            </a:pPr>
            <a:r>
              <a:rPr lang="en-US">
                <a:solidFill>
                  <a:srgbClr val="0099CB"/>
                </a:solidFill>
              </a:rPr>
              <a:t>2001 Introduction of the LTC (Long Term Care)</a:t>
            </a:r>
          </a:p>
          <a:p>
            <a:pPr>
              <a:buClr>
                <a:srgbClr val="0099CB"/>
              </a:buClr>
              <a:buFont typeface="Wingdings" panose="05000000000000000000" pitchFamily="2" charset="2"/>
              <a:buChar char="q"/>
            </a:pPr>
            <a:r>
              <a:rPr lang="en-US">
                <a:solidFill>
                  <a:srgbClr val="0099CB"/>
                </a:solidFill>
              </a:rPr>
              <a:t>2005 – 2007 HIS cost explosion due to medical inflation and doubly deductible</a:t>
            </a:r>
          </a:p>
          <a:p>
            <a:pPr>
              <a:buClr>
                <a:srgbClr val="0099CB"/>
              </a:buClr>
              <a:buFont typeface="Wingdings" panose="05000000000000000000" pitchFamily="2" charset="2"/>
              <a:buChar char="q"/>
            </a:pPr>
            <a:r>
              <a:rPr lang="en-US">
                <a:solidFill>
                  <a:srgbClr val="0099CB"/>
                </a:solidFill>
              </a:rPr>
              <a:t>2010 HIS complete reforms with abolition of the deductible</a:t>
            </a:r>
          </a:p>
          <a:p>
            <a:pPr>
              <a:buClr>
                <a:srgbClr val="0099CB"/>
              </a:buClr>
              <a:buFont typeface="Wingdings" panose="05000000000000000000" pitchFamily="2" charset="2"/>
              <a:buChar char="q"/>
            </a:pPr>
            <a:r>
              <a:rPr lang="en-US">
                <a:solidFill>
                  <a:srgbClr val="0099CB"/>
                </a:solidFill>
              </a:rPr>
              <a:t>2011 – 2015 Contribution increase by step 8% first year and 4% following years</a:t>
            </a:r>
          </a:p>
          <a:p>
            <a:pPr>
              <a:buClr>
                <a:srgbClr val="0099CB"/>
              </a:buClr>
              <a:buFont typeface="Wingdings" panose="05000000000000000000" pitchFamily="2" charset="2"/>
              <a:buChar char="q"/>
            </a:pPr>
            <a:r>
              <a:rPr lang="en-US">
                <a:solidFill>
                  <a:srgbClr val="0099CB"/>
                </a:solidFill>
              </a:rPr>
              <a:t>2022 Integration of the new graduate in the scheme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186F11-CBF3-4B30-51DA-585404724190}"/>
              </a:ext>
            </a:extLst>
          </p:cNvPr>
          <p:cNvSpPr txBox="1"/>
          <p:nvPr/>
        </p:nvSpPr>
        <p:spPr>
          <a:xfrm>
            <a:off x="7809271" y="2192942"/>
            <a:ext cx="1120747" cy="52322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/>
              <a:t>Driven by the SA</a:t>
            </a:r>
            <a:endParaRPr lang="fr-FR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03B33F2-A359-6E26-948B-EFADA6920301}"/>
              </a:ext>
            </a:extLst>
          </p:cNvPr>
          <p:cNvCxnSpPr>
            <a:cxnSpLocks/>
          </p:cNvCxnSpPr>
          <p:nvPr/>
        </p:nvCxnSpPr>
        <p:spPr>
          <a:xfrm flipH="1">
            <a:off x="5243639" y="2716162"/>
            <a:ext cx="2565632" cy="601573"/>
          </a:xfrm>
          <a:prstGeom prst="straightConnector1">
            <a:avLst/>
          </a:prstGeom>
          <a:ln w="2222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700EC07-6B05-4C9A-CDB4-1260798B55B6}"/>
              </a:ext>
            </a:extLst>
          </p:cNvPr>
          <p:cNvCxnSpPr>
            <a:stCxn id="4" idx="1"/>
          </p:cNvCxnSpPr>
          <p:nvPr/>
        </p:nvCxnSpPr>
        <p:spPr>
          <a:xfrm flipH="1">
            <a:off x="7086829" y="2454552"/>
            <a:ext cx="722442" cy="0"/>
          </a:xfrm>
          <a:prstGeom prst="straightConnector1">
            <a:avLst/>
          </a:prstGeom>
          <a:ln w="2222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08327817-C676-DAC6-E8F7-1CD2925962CF}"/>
              </a:ext>
            </a:extLst>
          </p:cNvPr>
          <p:cNvCxnSpPr>
            <a:cxnSpLocks/>
            <a:stCxn id="4" idx="2"/>
          </p:cNvCxnSpPr>
          <p:nvPr/>
        </p:nvCxnSpPr>
        <p:spPr>
          <a:xfrm rot="5400000">
            <a:off x="6789078" y="2182229"/>
            <a:ext cx="1046634" cy="2114500"/>
          </a:xfrm>
          <a:prstGeom prst="bentConnector2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7483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A834AE1-1501-191A-7612-85E1999B66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GB" sz="1600">
                <a:solidFill>
                  <a:schemeClr val="tx2"/>
                </a:solidFill>
              </a:rPr>
              <a:t>Joint Committee</a:t>
            </a:r>
          </a:p>
          <a:p>
            <a:pPr marL="514350" lvl="1" indent="-197485">
              <a:buFont typeface="Wingdings" panose="05000000000000000000" pitchFamily="2" charset="2"/>
              <a:buChar char="q"/>
            </a:pPr>
            <a:r>
              <a:rPr lang="en-GB">
                <a:solidFill>
                  <a:schemeClr val="tx2"/>
                </a:solidFill>
              </a:rPr>
              <a:t>Strategic Advisor to the DG and Chairperson</a:t>
            </a:r>
          </a:p>
          <a:p>
            <a:pPr marL="514350" lvl="1" indent="-197485">
              <a:buFont typeface="Wingdings" panose="05000000000000000000" pitchFamily="2" charset="2"/>
              <a:buChar char="q"/>
            </a:pPr>
            <a:r>
              <a:rPr lang="en-GB">
                <a:solidFill>
                  <a:schemeClr val="tx2"/>
                </a:solidFill>
              </a:rPr>
              <a:t>4 representatives from the Management (including Chairperson)</a:t>
            </a:r>
          </a:p>
          <a:p>
            <a:pPr marL="514350" lvl="1" indent="-197485">
              <a:buFont typeface="Wingdings" panose="05000000000000000000" pitchFamily="2" charset="2"/>
              <a:buChar char="q"/>
            </a:pPr>
            <a:r>
              <a:rPr lang="en-GB">
                <a:solidFill>
                  <a:schemeClr val="tx2"/>
                </a:solidFill>
              </a:rPr>
              <a:t>4 representatives from the Members: 2 from the SA, 2 from the pensioneers (seats let by SA)</a:t>
            </a:r>
          </a:p>
          <a:p>
            <a:pPr marL="514350" lvl="1" indent="-197485">
              <a:buFont typeface="Wingdings" panose="05000000000000000000" pitchFamily="2" charset="2"/>
              <a:buChar char="q"/>
            </a:pPr>
            <a:r>
              <a:rPr lang="en-GB">
                <a:solidFill>
                  <a:schemeClr val="tx2"/>
                </a:solidFill>
              </a:rPr>
              <a:t>Invited: legal &amp; medical services</a:t>
            </a:r>
          </a:p>
          <a:p>
            <a:pPr>
              <a:buFont typeface="Wingdings" panose="05000000000000000000" pitchFamily="2" charset="2"/>
              <a:buChar char="q"/>
            </a:pPr>
            <a:endParaRPr lang="en-GB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1600">
                <a:solidFill>
                  <a:schemeClr val="tx2"/>
                </a:solidFill>
              </a:rPr>
              <a:t>Sub-group of the Standing Concertation Committee</a:t>
            </a:r>
          </a:p>
          <a:p>
            <a:pPr marL="514350" lvl="1" indent="-197485">
              <a:buFont typeface="Wingdings" panose="05000000000000000000" pitchFamily="2" charset="2"/>
              <a:buChar char="q"/>
            </a:pPr>
            <a:r>
              <a:rPr lang="en-GB">
                <a:solidFill>
                  <a:schemeClr val="tx2"/>
                </a:solidFill>
              </a:rPr>
              <a:t>Annual reporting &amp; preparing changes for discussion at the SCC</a:t>
            </a:r>
          </a:p>
          <a:p>
            <a:pPr marL="514350" lvl="1" indent="-197485">
              <a:buFont typeface="Wingdings" panose="05000000000000000000" pitchFamily="2" charset="2"/>
              <a:buChar char="q"/>
            </a:pPr>
            <a:r>
              <a:rPr lang="en-GB">
                <a:solidFill>
                  <a:schemeClr val="tx2"/>
                </a:solidFill>
              </a:rPr>
              <a:t>Does not handle individual cases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3FBDB7-EFCB-657C-9FF0-B8A5E4619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CHIS Board</a:t>
            </a:r>
          </a:p>
        </p:txBody>
      </p:sp>
    </p:spTree>
    <p:extLst>
      <p:ext uri="{BB962C8B-B14F-4D97-AF65-F5344CB8AC3E}">
        <p14:creationId xmlns:p14="http://schemas.microsoft.com/office/powerpoint/2010/main" val="580790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757E7B-012F-B290-6032-2B10E84C6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1999050"/>
            <a:ext cx="7704000" cy="572700"/>
          </a:xfrm>
        </p:spPr>
        <p:txBody>
          <a:bodyPr/>
          <a:lstStyle/>
          <a:p>
            <a:r>
              <a:rPr lang="en-GB" sz="4000"/>
              <a:t>CHIS historical motto</a:t>
            </a:r>
            <a:br>
              <a:rPr lang="en-GB"/>
            </a:br>
            <a:br>
              <a:rPr lang="en-GB"/>
            </a:br>
            <a:r>
              <a:rPr lang="en-US"/>
              <a:t>Everyone pays according to their means; everyone benefits according to their needs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422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5A6983E9-D5B5-42D3-B705-C6CAD67F0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71450"/>
            <a:ext cx="6858000" cy="596504"/>
          </a:xfrm>
        </p:spPr>
        <p:txBody>
          <a:bodyPr/>
          <a:lstStyle/>
          <a:p>
            <a:r>
              <a:rPr lang="en-GB" altLang="fr-FR"/>
              <a:t>CERN Health Insurance Scheme (1)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4B1849F1-1753-4771-B159-BD538798FAB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331119" y="1020366"/>
            <a:ext cx="6343650" cy="3780234"/>
          </a:xfrm>
        </p:spPr>
        <p:txBody>
          <a:bodyPr/>
          <a:lstStyle/>
          <a:p>
            <a:pPr marL="237398" indent="-237398">
              <a:buFont typeface="Wingdings" panose="05000000000000000000" pitchFamily="2" charset="2"/>
              <a:buChar char="q"/>
              <a:defRPr/>
            </a:pPr>
            <a:r>
              <a:rPr lang="en-GB" altLang="en-US" sz="2216">
                <a:solidFill>
                  <a:schemeClr val="tx2"/>
                </a:solidFill>
              </a:rPr>
              <a:t>Basic principles of the CHIS</a:t>
            </a:r>
          </a:p>
          <a:p>
            <a:pPr lvl="1">
              <a:buFont typeface="Wingdings" panose="05000000000000000000" pitchFamily="2" charset="2"/>
              <a:buChar char="q"/>
              <a:defRPr/>
            </a:pPr>
            <a:r>
              <a:rPr lang="en-GB" altLang="en-US" sz="1939"/>
              <a:t>Obligatory, everyone must participate</a:t>
            </a:r>
          </a:p>
          <a:p>
            <a:pPr lvl="1">
              <a:buFont typeface="Wingdings" panose="05000000000000000000" pitchFamily="2" charset="2"/>
              <a:buChar char="q"/>
              <a:defRPr/>
            </a:pPr>
            <a:r>
              <a:rPr lang="en-GB" altLang="en-US" sz="1939"/>
              <a:t>Contributions are based on salaries only, independent of age of beneficiaries and</a:t>
            </a:r>
            <a:br>
              <a:rPr lang="en-GB" altLang="en-US" sz="1939"/>
            </a:br>
            <a:r>
              <a:rPr lang="en-GB" altLang="en-US" sz="1939"/>
              <a:t>of number of beneficiaries</a:t>
            </a:r>
            <a:br>
              <a:rPr lang="en-GB" altLang="en-US" sz="1939"/>
            </a:br>
            <a:r>
              <a:rPr lang="en-GB" altLang="en-US" sz="1939"/>
              <a:t>in the household</a:t>
            </a:r>
          </a:p>
          <a:p>
            <a:pPr lvl="1">
              <a:buFont typeface="Wingdings" panose="05000000000000000000" pitchFamily="2" charset="2"/>
              <a:buChar char="q"/>
              <a:defRPr/>
            </a:pPr>
            <a:r>
              <a:rPr lang="en-GB" altLang="en-US" sz="1939"/>
              <a:t>All members of the family (spouse &amp; dependent children are covered).</a:t>
            </a:r>
          </a:p>
          <a:p>
            <a:pPr lvl="1">
              <a:buFont typeface="Monotype Sorts"/>
              <a:buNone/>
              <a:defRPr/>
            </a:pPr>
            <a:endParaRPr lang="en-GB" altLang="en-US" sz="1939"/>
          </a:p>
        </p:txBody>
      </p:sp>
      <p:sp>
        <p:nvSpPr>
          <p:cNvPr id="19460" name="Text Box 4">
            <a:extLst>
              <a:ext uri="{FF2B5EF4-FFF2-40B4-BE49-F238E27FC236}">
                <a16:creationId xmlns:a16="http://schemas.microsoft.com/office/drawing/2014/main" id="{AD32837E-2979-4C7B-81DC-DF847E469F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4459" y="1253728"/>
            <a:ext cx="2484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5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800">
                <a:solidFill>
                  <a:schemeClr val="tx1"/>
                </a:solidFill>
                <a:latin typeface="Book Antiqua" panose="02040602050305030304" pitchFamily="18" charset="0"/>
              </a:rPr>
              <a:t>It is compulsory</a:t>
            </a:r>
          </a:p>
        </p:txBody>
      </p:sp>
      <p:sp>
        <p:nvSpPr>
          <p:cNvPr id="19461" name="Oval 5">
            <a:extLst>
              <a:ext uri="{FF2B5EF4-FFF2-40B4-BE49-F238E27FC236}">
                <a16:creationId xmlns:a16="http://schemas.microsoft.com/office/drawing/2014/main" id="{C1EE9CD4-6BD3-4EE2-B0DB-867C1EE903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2806" y="1091804"/>
            <a:ext cx="2106216" cy="702469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5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19462" name="Line 7">
            <a:extLst>
              <a:ext uri="{FF2B5EF4-FFF2-40B4-BE49-F238E27FC236}">
                <a16:creationId xmlns:a16="http://schemas.microsoft.com/office/drawing/2014/main" id="{274EBDF1-B882-443D-B998-943DD357B3B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897512" y="1524000"/>
            <a:ext cx="445294" cy="155972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none" w="sm" len="sm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 sz="1050"/>
          </a:p>
        </p:txBody>
      </p:sp>
      <p:sp>
        <p:nvSpPr>
          <p:cNvPr id="19463" name="Text Box 9">
            <a:extLst>
              <a:ext uri="{FF2B5EF4-FFF2-40B4-BE49-F238E27FC236}">
                <a16:creationId xmlns:a16="http://schemas.microsoft.com/office/drawing/2014/main" id="{6D728E19-9054-431F-B4FD-0A512DB56C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4667" y="2678906"/>
            <a:ext cx="210621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5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800">
                <a:solidFill>
                  <a:schemeClr val="tx1"/>
                </a:solidFill>
                <a:latin typeface="Book Antiqua" panose="02040602050305030304" pitchFamily="18" charset="0"/>
              </a:rPr>
              <a:t>It is a mutual scheme</a:t>
            </a:r>
          </a:p>
        </p:txBody>
      </p:sp>
      <p:sp>
        <p:nvSpPr>
          <p:cNvPr id="19464" name="Oval 10">
            <a:extLst>
              <a:ext uri="{FF2B5EF4-FFF2-40B4-BE49-F238E27FC236}">
                <a16:creationId xmlns:a16="http://schemas.microsoft.com/office/drawing/2014/main" id="{C86D8E15-1EC4-4F8A-99BE-5AD781F059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8244" y="2571750"/>
            <a:ext cx="1997869" cy="756047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5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19465" name="Line 11">
            <a:extLst>
              <a:ext uri="{FF2B5EF4-FFF2-40B4-BE49-F238E27FC236}">
                <a16:creationId xmlns:a16="http://schemas.microsoft.com/office/drawing/2014/main" id="{11F8B053-53BF-490A-AD5A-5C36E4B3B78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333579" y="2733675"/>
            <a:ext cx="1188244" cy="32385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none" w="sm" len="sm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 sz="1050"/>
          </a:p>
        </p:txBody>
      </p:sp>
      <p:sp>
        <p:nvSpPr>
          <p:cNvPr id="19466" name="Line 12">
            <a:extLst>
              <a:ext uri="{FF2B5EF4-FFF2-40B4-BE49-F238E27FC236}">
                <a16:creationId xmlns:a16="http://schemas.microsoft.com/office/drawing/2014/main" id="{F7C593C0-B70F-4FD2-BD94-F35271AF325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712197" y="3057525"/>
            <a:ext cx="809625" cy="377429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none" w="sm" len="sm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 sz="1050"/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36988B77-6D9D-4FEC-80C6-F37B6ADC6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71450"/>
            <a:ext cx="6858000" cy="596504"/>
          </a:xfrm>
        </p:spPr>
        <p:txBody>
          <a:bodyPr/>
          <a:lstStyle/>
          <a:p>
            <a:r>
              <a:rPr lang="en-GB" altLang="fr-FR"/>
              <a:t>CERN Health Insurance Scheme (2)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DF2822FF-710E-4A0A-AD6A-CD82955801F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331119" y="897731"/>
            <a:ext cx="6343650" cy="3829050"/>
          </a:xfrm>
        </p:spPr>
        <p:txBody>
          <a:bodyPr/>
          <a:lstStyle/>
          <a:p>
            <a:pPr lvl="1">
              <a:buFont typeface="Wingdings" panose="05000000000000000000" pitchFamily="2" charset="2"/>
              <a:buChar char="q"/>
              <a:defRPr/>
            </a:pPr>
            <a:r>
              <a:rPr lang="en-GB" altLang="en-US" sz="1939"/>
              <a:t>Freedom of choice of health </a:t>
            </a:r>
            <a:br>
              <a:rPr lang="en-GB" altLang="en-US" sz="1939"/>
            </a:br>
            <a:r>
              <a:rPr lang="en-GB" altLang="en-US" sz="1939"/>
              <a:t>care providers &amp; </a:t>
            </a:r>
            <a:br>
              <a:rPr lang="en-GB" altLang="en-US" sz="1939"/>
            </a:br>
            <a:r>
              <a:rPr lang="en-GB" altLang="en-US" sz="1939"/>
              <a:t>world-wide coverage</a:t>
            </a:r>
            <a:br>
              <a:rPr lang="en-GB" altLang="en-US" sz="1939"/>
            </a:br>
            <a:endParaRPr lang="en-GB" altLang="en-US" sz="1939"/>
          </a:p>
          <a:p>
            <a:pPr lvl="1">
              <a:buFont typeface="Wingdings" panose="05000000000000000000" pitchFamily="2" charset="2"/>
              <a:buChar char="q"/>
              <a:defRPr/>
            </a:pPr>
            <a:r>
              <a:rPr lang="en-GB" altLang="en-US" sz="1939"/>
              <a:t>Responsibility of each CHIS member</a:t>
            </a:r>
            <a:br>
              <a:rPr lang="en-GB" altLang="en-US" sz="1939"/>
            </a:br>
            <a:r>
              <a:rPr lang="en-GB" altLang="en-US" sz="1939"/>
              <a:t>the level of reimbursement</a:t>
            </a:r>
            <a:br>
              <a:rPr lang="en-GB" altLang="en-US" sz="1939"/>
            </a:br>
            <a:r>
              <a:rPr lang="en-GB" altLang="en-US" sz="1939"/>
              <a:t>shall not exceed the level </a:t>
            </a:r>
            <a:br>
              <a:rPr lang="en-GB" altLang="en-US" sz="1939"/>
            </a:br>
            <a:r>
              <a:rPr lang="en-GB" altLang="en-US" sz="1939"/>
              <a:t>of contributions</a:t>
            </a:r>
          </a:p>
        </p:txBody>
      </p:sp>
      <p:sp>
        <p:nvSpPr>
          <p:cNvPr id="21508" name="Text Box 4">
            <a:extLst>
              <a:ext uri="{FF2B5EF4-FFF2-40B4-BE49-F238E27FC236}">
                <a16:creationId xmlns:a16="http://schemas.microsoft.com/office/drawing/2014/main" id="{8378D009-F911-4B3D-A184-9393A7BA91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1442" y="1497211"/>
            <a:ext cx="2484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5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800">
                <a:solidFill>
                  <a:schemeClr val="tx1"/>
                </a:solidFill>
                <a:latin typeface="Book Antiqua" panose="02040602050305030304" pitchFamily="18" charset="0"/>
              </a:rPr>
              <a:t>Freedom of choice</a:t>
            </a:r>
          </a:p>
        </p:txBody>
      </p:sp>
      <p:sp>
        <p:nvSpPr>
          <p:cNvPr id="21509" name="Oval 5">
            <a:extLst>
              <a:ext uri="{FF2B5EF4-FFF2-40B4-BE49-F238E27FC236}">
                <a16:creationId xmlns:a16="http://schemas.microsoft.com/office/drawing/2014/main" id="{7213ADB9-43B2-4A0F-BB63-06421E3B8E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3595" y="1226940"/>
            <a:ext cx="2268141" cy="972740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5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21510" name="Line 6">
            <a:extLst>
              <a:ext uri="{FF2B5EF4-FFF2-40B4-BE49-F238E27FC236}">
                <a16:creationId xmlns:a16="http://schemas.microsoft.com/office/drawing/2014/main" id="{CCCF91ED-A107-4916-999B-50320BC00AA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187275" y="1628180"/>
            <a:ext cx="1026319" cy="119503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none" w="sm" len="sm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 sz="1050"/>
          </a:p>
        </p:txBody>
      </p:sp>
      <p:sp>
        <p:nvSpPr>
          <p:cNvPr id="21511" name="Text Box 7">
            <a:extLst>
              <a:ext uri="{FF2B5EF4-FFF2-40B4-BE49-F238E27FC236}">
                <a16:creationId xmlns:a16="http://schemas.microsoft.com/office/drawing/2014/main" id="{B8DDF896-6A54-4B59-85E3-6F449C4A31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5039" y="2997399"/>
            <a:ext cx="210621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5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800">
                <a:solidFill>
                  <a:schemeClr val="tx1"/>
                </a:solidFill>
                <a:latin typeface="Book Antiqua" panose="02040602050305030304" pitchFamily="18" charset="0"/>
              </a:rPr>
              <a:t>Collective responsibility</a:t>
            </a:r>
          </a:p>
        </p:txBody>
      </p:sp>
      <p:sp>
        <p:nvSpPr>
          <p:cNvPr id="21512" name="Oval 8">
            <a:extLst>
              <a:ext uri="{FF2B5EF4-FFF2-40B4-BE49-F238E27FC236}">
                <a16:creationId xmlns:a16="http://schemas.microsoft.com/office/drawing/2014/main" id="{9BA87C56-3D18-4F7F-B6FA-336073EE70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6001" y="2943821"/>
            <a:ext cx="1889522" cy="756047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5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21513" name="Line 9">
            <a:extLst>
              <a:ext uri="{FF2B5EF4-FFF2-40B4-BE49-F238E27FC236}">
                <a16:creationId xmlns:a16="http://schemas.microsoft.com/office/drawing/2014/main" id="{33354954-F66A-4818-997E-7B1E52E3AE1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966289" y="3020682"/>
            <a:ext cx="815235" cy="205299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none" w="sm" len="sm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 sz="1050"/>
          </a:p>
        </p:txBody>
      </p:sp>
      <p:sp>
        <p:nvSpPr>
          <p:cNvPr id="21514" name="Text Box 10">
            <a:extLst>
              <a:ext uri="{FF2B5EF4-FFF2-40B4-BE49-F238E27FC236}">
                <a16:creationId xmlns:a16="http://schemas.microsoft.com/office/drawing/2014/main" id="{3A77507E-E45F-42CE-B7AB-EC959172FF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119" y="3975498"/>
            <a:ext cx="628515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5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3600">
                <a:solidFill>
                  <a:srgbClr val="4D8EE0"/>
                </a:solidFill>
                <a:latin typeface="Book Antiqua" panose="02040602050305030304" pitchFamily="18" charset="0"/>
              </a:rPr>
              <a:t>CHIS </a:t>
            </a:r>
            <a:r>
              <a:rPr lang="en-GB" sz="3600">
                <a:solidFill>
                  <a:srgbClr val="4D8EE0"/>
                </a:solidFill>
                <a:latin typeface="Book Antiqua" panose="02040602050305030304" pitchFamily="18" charset="0"/>
              </a:rPr>
              <a:t>≠</a:t>
            </a:r>
            <a:r>
              <a:rPr lang="en-US" altLang="en-US" sz="3600">
                <a:solidFill>
                  <a:srgbClr val="4D8EE0"/>
                </a:solidFill>
                <a:latin typeface="Book Antiqua" panose="02040602050305030304" pitchFamily="18" charset="0"/>
              </a:rPr>
              <a:t> </a:t>
            </a:r>
            <a:r>
              <a:rPr lang="en-US" altLang="en-US" sz="3600">
                <a:solidFill>
                  <a:schemeClr val="accent1"/>
                </a:solidFill>
                <a:latin typeface="Book Antiqua" panose="02040602050305030304" pitchFamily="18" charset="0"/>
              </a:rPr>
              <a:t>Ex</a:t>
            </a:r>
            <a:r>
              <a:rPr lang="en-US" altLang="en-US" sz="3600">
                <a:solidFill>
                  <a:srgbClr val="4D8EE0"/>
                </a:solidFill>
                <a:latin typeface="Book Antiqua" panose="02040602050305030304" pitchFamily="18" charset="0"/>
              </a:rPr>
              <a:t>ter</a:t>
            </a:r>
            <a:r>
              <a:rPr lang="en-US" altLang="en-US" sz="3600">
                <a:solidFill>
                  <a:schemeClr val="accent1"/>
                </a:solidFill>
                <a:latin typeface="Book Antiqua" panose="02040602050305030304" pitchFamily="18" charset="0"/>
              </a:rPr>
              <a:t>nal Insurance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C71049B6-C253-49EE-86D4-B074EF0B2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14300"/>
            <a:ext cx="6858000" cy="596504"/>
          </a:xfrm>
        </p:spPr>
        <p:txBody>
          <a:bodyPr/>
          <a:lstStyle/>
          <a:p>
            <a:r>
              <a:rPr lang="en-GB" altLang="fr-FR"/>
              <a:t>CERN Health Insurance Scheme (3)</a:t>
            </a: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56374BAF-8E68-41F7-891D-B875A43E82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971551"/>
            <a:ext cx="6115050" cy="4518422"/>
          </a:xfrm>
        </p:spPr>
        <p:txBody>
          <a:bodyPr/>
          <a:lstStyle/>
          <a:p>
            <a:pPr marL="333375" indent="-333375">
              <a:lnSpc>
                <a:spcPct val="90000"/>
              </a:lnSpc>
              <a:buSzPct val="110000"/>
              <a:buFont typeface="Wingdings" panose="05000000000000000000" pitchFamily="2" charset="2"/>
              <a:buChar char="q"/>
              <a:tabLst>
                <a:tab pos="3832622" algn="l"/>
                <a:tab pos="5715000" algn="l"/>
              </a:tabLst>
            </a:pPr>
            <a:r>
              <a:rPr lang="en-GB" altLang="en-US" sz="1950">
                <a:solidFill>
                  <a:schemeClr val="tx2"/>
                </a:solidFill>
              </a:rPr>
              <a:t>Nature of the CHIS</a:t>
            </a:r>
            <a:endParaRPr lang="en-GB" altLang="en-US" sz="1950"/>
          </a:p>
          <a:p>
            <a:pPr marL="534035" lvl="1" indent="141605">
              <a:lnSpc>
                <a:spcPct val="90000"/>
              </a:lnSpc>
              <a:buFont typeface="Wingdings" panose="05000000000000000000" pitchFamily="2" charset="2"/>
              <a:buChar char="q"/>
              <a:tabLst>
                <a:tab pos="3832622" algn="l"/>
                <a:tab pos="5715000" algn="l"/>
              </a:tabLst>
            </a:pPr>
            <a:r>
              <a:rPr lang="en-GB" altLang="en-US" sz="1950"/>
              <a:t> HIS: budgeted (+ reserves), LTC: capitalised</a:t>
            </a:r>
          </a:p>
          <a:p>
            <a:pPr marL="534035" lvl="1" indent="141605">
              <a:lnSpc>
                <a:spcPct val="90000"/>
              </a:lnSpc>
              <a:buFont typeface="Wingdings" panose="05000000000000000000" pitchFamily="2" charset="2"/>
              <a:buChar char="q"/>
              <a:tabLst>
                <a:tab pos="3832622" algn="l"/>
                <a:tab pos="5715000" algn="l"/>
              </a:tabLst>
            </a:pPr>
            <a:r>
              <a:rPr lang="en-GB" altLang="en-US" sz="1950"/>
              <a:t> Funding of the CHIS &amp; LTC</a:t>
            </a:r>
          </a:p>
          <a:p>
            <a:pPr marL="1294130" lvl="1" indent="-342900">
              <a:lnSpc>
                <a:spcPct val="90000"/>
              </a:lnSpc>
              <a:buClr>
                <a:srgbClr val="0099CB"/>
              </a:buClr>
              <a:buSzPct val="90000"/>
              <a:buFont typeface="Wingdings" panose="05000000000000000000" pitchFamily="2" charset="2"/>
              <a:buChar char="q"/>
              <a:tabLst>
                <a:tab pos="3832622" algn="l"/>
                <a:tab pos="5715000" algn="l"/>
              </a:tabLst>
            </a:pPr>
            <a:r>
              <a:rPr lang="en-GB" altLang="en-US" sz="1500">
                <a:solidFill>
                  <a:srgbClr val="0099CB"/>
                </a:solidFill>
              </a:rPr>
              <a:t>Contribution of active staff – share between </a:t>
            </a:r>
            <a:r>
              <a:rPr lang="en-GB" altLang="en-US" sz="1500">
                <a:solidFill>
                  <a:srgbClr val="C00000"/>
                </a:solidFill>
              </a:rPr>
              <a:t>Staff </a:t>
            </a:r>
            <a:r>
              <a:rPr lang="en-GB" altLang="en-US" sz="1500">
                <a:solidFill>
                  <a:srgbClr val="0099CB"/>
                </a:solidFill>
              </a:rPr>
              <a:t>&amp; Organisation : </a:t>
            </a:r>
            <a:r>
              <a:rPr lang="en-GB" altLang="en-US" sz="1500">
                <a:solidFill>
                  <a:srgbClr val="C00000"/>
                </a:solidFill>
              </a:rPr>
              <a:t>4.06% + 0.8%</a:t>
            </a:r>
            <a:r>
              <a:rPr lang="en-GB" altLang="en-US" sz="1500">
                <a:solidFill>
                  <a:srgbClr val="000000"/>
                </a:solidFill>
              </a:rPr>
              <a:t> </a:t>
            </a:r>
            <a:r>
              <a:rPr lang="en-GB" altLang="en-US" sz="1500">
                <a:solidFill>
                  <a:srgbClr val="0099CB"/>
                </a:solidFill>
              </a:rPr>
              <a:t>&amp; 7.71% of basic salary</a:t>
            </a:r>
          </a:p>
          <a:p>
            <a:pPr marL="1294130" lvl="1" indent="-342900">
              <a:lnSpc>
                <a:spcPct val="90000"/>
              </a:lnSpc>
              <a:buClr>
                <a:srgbClr val="0099CB"/>
              </a:buClr>
              <a:buSzPct val="90000"/>
              <a:buFont typeface="Wingdings" panose="05000000000000000000" pitchFamily="2" charset="2"/>
              <a:buChar char="q"/>
              <a:tabLst>
                <a:tab pos="3832622" algn="l"/>
                <a:tab pos="5715000" algn="l"/>
              </a:tabLst>
            </a:pPr>
            <a:r>
              <a:rPr lang="en-GB" altLang="en-US" sz="1500">
                <a:solidFill>
                  <a:srgbClr val="0099CB"/>
                </a:solidFill>
              </a:rPr>
              <a:t>Contribution of pensioners – share between </a:t>
            </a:r>
            <a:r>
              <a:rPr lang="en-GB" altLang="en-US" sz="1500">
                <a:solidFill>
                  <a:srgbClr val="C00000"/>
                </a:solidFill>
              </a:rPr>
              <a:t>pensioners</a:t>
            </a:r>
            <a:r>
              <a:rPr lang="en-GB" altLang="en-US" sz="1500"/>
              <a:t> </a:t>
            </a:r>
            <a:r>
              <a:rPr lang="en-GB" altLang="en-US" sz="1500">
                <a:solidFill>
                  <a:srgbClr val="0099CB"/>
                </a:solidFill>
              </a:rPr>
              <a:t>&amp; Organisation : </a:t>
            </a:r>
            <a:r>
              <a:rPr lang="en-GB" altLang="en-US" sz="1500">
                <a:solidFill>
                  <a:srgbClr val="C00000"/>
                </a:solidFill>
              </a:rPr>
              <a:t>4.06% +0.8% </a:t>
            </a:r>
            <a:r>
              <a:rPr lang="en-GB" altLang="en-US" sz="1500">
                <a:solidFill>
                  <a:srgbClr val="0099CB"/>
                </a:solidFill>
              </a:rPr>
              <a:t>&amp; 7.71% + 0.8% of the last indexed monthly basic salary</a:t>
            </a:r>
          </a:p>
          <a:p>
            <a:pPr marL="1294130" lvl="1" indent="-342900">
              <a:lnSpc>
                <a:spcPct val="90000"/>
              </a:lnSpc>
              <a:buClr>
                <a:srgbClr val="0099CB"/>
              </a:buClr>
              <a:buSzPct val="90000"/>
              <a:buFont typeface="Wingdings" panose="05000000000000000000" pitchFamily="2" charset="2"/>
              <a:buChar char="q"/>
              <a:tabLst>
                <a:tab pos="3832622" algn="l"/>
                <a:tab pos="5715000" algn="l"/>
              </a:tabLst>
            </a:pPr>
            <a:r>
              <a:rPr lang="en-GB" altLang="en-US" sz="1500">
                <a:solidFill>
                  <a:srgbClr val="0099CB"/>
                </a:solidFill>
              </a:rPr>
              <a:t>Contribution of spouses when they receive an  income (EDH </a:t>
            </a:r>
            <a:r>
              <a:rPr lang="en-GB" altLang="en-US" sz="1500">
                <a:solidFill>
                  <a:srgbClr val="0099CB"/>
                </a:solidFill>
                <a:sym typeface="Wingdings" panose="05000000000000000000" pitchFamily="2" charset="2"/>
              </a:rPr>
              <a:t> SHIPID) when CHIS used as primary insurance</a:t>
            </a:r>
            <a:endParaRPr lang="en-GB" altLang="en-US" sz="1950"/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Medical Conference Style Presentation by Slidesgo">
  <a:themeElements>
    <a:clrScheme name="Simple Light">
      <a:dk1>
        <a:srgbClr val="2066B8"/>
      </a:dk1>
      <a:lt1>
        <a:srgbClr val="000000"/>
      </a:lt1>
      <a:dk2>
        <a:srgbClr val="FFFFFF"/>
      </a:dk2>
      <a:lt2>
        <a:srgbClr val="11437E"/>
      </a:lt2>
      <a:accent1>
        <a:srgbClr val="4D8EE0"/>
      </a:accent1>
      <a:accent2>
        <a:srgbClr val="E2E2E2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09505d8-994d-4895-910b-0fbfd37d8dc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52E3563EE6381448F28DA01B12B3221" ma:contentTypeVersion="13" ma:contentTypeDescription="Create a new document." ma:contentTypeScope="" ma:versionID="f947050df1a0bc18f9a56e40acb172e2">
  <xsd:schema xmlns:xsd="http://www.w3.org/2001/XMLSchema" xmlns:xs="http://www.w3.org/2001/XMLSchema" xmlns:p="http://schemas.microsoft.com/office/2006/metadata/properties" xmlns:ns3="609505d8-994d-4895-910b-0fbfd37d8dcb" xmlns:ns4="fb0d7ef2-66e8-45a8-841e-787aa476aa24" targetNamespace="http://schemas.microsoft.com/office/2006/metadata/properties" ma:root="true" ma:fieldsID="b75dc5ac42cc4ac120c56ce14f44c29f" ns3:_="" ns4:_="">
    <xsd:import namespace="609505d8-994d-4895-910b-0fbfd37d8dcb"/>
    <xsd:import namespace="fb0d7ef2-66e8-45a8-841e-787aa476aa2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_activity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ObjectDetectorVersions" minOccurs="0"/>
                <xsd:element ref="ns3:MediaServiceSearchPropertie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9505d8-994d-4895-910b-0fbfd37d8d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d7ef2-66e8-45a8-841e-787aa476aa2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574C25A-478C-4ADF-BB28-D0C0B81E450C}">
  <ds:schemaRefs>
    <ds:schemaRef ds:uri="fb0d7ef2-66e8-45a8-841e-787aa476aa24"/>
    <ds:schemaRef ds:uri="http://purl.org/dc/dcmitype/"/>
    <ds:schemaRef ds:uri="609505d8-994d-4895-910b-0fbfd37d8dcb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7D0525F9-5FED-4ED2-B5AA-E2EC7156BD3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0B83F13-4505-41E1-86AB-E30E6B632EC9}">
  <ds:schemaRefs>
    <ds:schemaRef ds:uri="609505d8-994d-4895-910b-0fbfd37d8dcb"/>
    <ds:schemaRef ds:uri="fb0d7ef2-66e8-45a8-841e-787aa476aa2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1860</Words>
  <Application>Microsoft Office PowerPoint</Application>
  <PresentationFormat>On-screen Show (16:9)</PresentationFormat>
  <Paragraphs>296</Paragraphs>
  <Slides>28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Arial</vt:lpstr>
      <vt:lpstr>Be Vietnam Pro Black</vt:lpstr>
      <vt:lpstr>Book Antiqua</vt:lpstr>
      <vt:lpstr>Calibri</vt:lpstr>
      <vt:lpstr>Inter</vt:lpstr>
      <vt:lpstr>Monotype Sorts</vt:lpstr>
      <vt:lpstr>Raleway</vt:lpstr>
      <vt:lpstr>Times New Roman</vt:lpstr>
      <vt:lpstr>Wingdings</vt:lpstr>
      <vt:lpstr>Medical Conference Style Presentation by Slidesgo</vt:lpstr>
      <vt:lpstr>Social protection at CERN</vt:lpstr>
      <vt:lpstr>Everything you ever wanted to know about the CERN Health Insurance Scheme  SA Seminar, April 1st 2025 V. Brillault &amp; J. Lahaye </vt:lpstr>
      <vt:lpstr>Outline</vt:lpstr>
      <vt:lpstr>Creation of the CHIS &amp; CHIS Board</vt:lpstr>
      <vt:lpstr>CHIS Board</vt:lpstr>
      <vt:lpstr>CHIS historical motto  Everyone pays according to their means; everyone benefits according to their needs</vt:lpstr>
      <vt:lpstr>CERN Health Insurance Scheme (1)</vt:lpstr>
      <vt:lpstr>CERN Health Insurance Scheme (2)</vt:lpstr>
      <vt:lpstr>CERN Health Insurance Scheme (3)</vt:lpstr>
      <vt:lpstr>Contribution rates</vt:lpstr>
      <vt:lpstr>CERN / UNIQA </vt:lpstr>
      <vt:lpstr>CHIS end of 2024</vt:lpstr>
      <vt:lpstr>Demographics – Age (end 2024)</vt:lpstr>
      <vt:lpstr>Periodical actuarial study – HIS 2023</vt:lpstr>
      <vt:lpstr>CHIS changes in 2012 / Why change?</vt:lpstr>
      <vt:lpstr>General aspects (1)</vt:lpstr>
      <vt:lpstr>General aspects (2)</vt:lpstr>
      <vt:lpstr>General aspects (3)</vt:lpstr>
      <vt:lpstr>General rule</vt:lpstr>
      <vt:lpstr>Benefits (1)</vt:lpstr>
      <vt:lpstr>Benefits (2)</vt:lpstr>
      <vt:lpstr>Benefits introduced in the last 10 years</vt:lpstr>
      <vt:lpstr>Long-Term Care scheme (1)</vt:lpstr>
      <vt:lpstr>Long-Term Care scheme (2)</vt:lpstr>
      <vt:lpstr>Long-Term Care scheme (3)</vt:lpstr>
      <vt:lpstr>Long-Term Care scheme (4) </vt:lpstr>
      <vt:lpstr>Conclusions</vt:lpstr>
      <vt:lpstr>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Fiona Nancy Brenugat</dc:creator>
  <cp:lastModifiedBy>Fiona Nancy Brenugat</cp:lastModifiedBy>
  <cp:revision>2</cp:revision>
  <cp:lastPrinted>2025-02-10T09:19:24Z</cp:lastPrinted>
  <dcterms:modified xsi:type="dcterms:W3CDTF">2025-04-01T08:12:12Z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0x010100F52E3563EE6381448F28DA01B12B3221</vt:lpwstr>
  </property>
</Properties>
</file>