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93" r:id="rId3"/>
    <p:sldId id="294" r:id="rId4"/>
    <p:sldId id="297" r:id="rId5"/>
    <p:sldId id="314" r:id="rId6"/>
    <p:sldId id="300" r:id="rId7"/>
    <p:sldId id="301" r:id="rId8"/>
    <p:sldId id="303" r:id="rId9"/>
    <p:sldId id="305" r:id="rId10"/>
    <p:sldId id="306" r:id="rId11"/>
    <p:sldId id="309" r:id="rId12"/>
    <p:sldId id="307" r:id="rId13"/>
    <p:sldId id="310" r:id="rId14"/>
    <p:sldId id="312" r:id="rId15"/>
    <p:sldId id="311" r:id="rId16"/>
    <p:sldId id="31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6C5D"/>
    <a:srgbClr val="0037A4"/>
    <a:srgbClr val="67A3DF"/>
    <a:srgbClr val="FF0000"/>
    <a:srgbClr val="042433"/>
    <a:srgbClr val="DCEAF7"/>
    <a:srgbClr val="FD5141"/>
    <a:srgbClr val="5B86DB"/>
    <a:srgbClr val="8E0000"/>
    <a:srgbClr val="FFC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94503" autoAdjust="0"/>
  </p:normalViewPr>
  <p:slideViewPr>
    <p:cSldViewPr snapToGrid="0">
      <p:cViewPr>
        <p:scale>
          <a:sx n="69" d="100"/>
          <a:sy n="69" d="100"/>
        </p:scale>
        <p:origin x="2136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D8E07-56BE-4198-B8F5-21C94231D5FC}" type="datetimeFigureOut">
              <a:rPr lang="en-GB" smtClean="0"/>
              <a:t>16/06/2025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BE2C5-8BEF-4161-9A5A-3BBB32549E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310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BE2C5-8BEF-4161-9A5A-3BBB32549E9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755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F2B9-586B-F067-90FF-E804A8558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F110A2-F6F2-49FD-F56D-44945D2E1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BD277-FE0F-26B9-AF7A-E5272706C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13760-C6F8-6537-F2EE-88DF272A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1E42D-7D65-3498-F958-1F33DBA5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86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5E024-BF9E-9D78-5DF2-FBACBD534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937822-7170-F394-C9F0-EC6FDAF91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1D3AA-36A1-9921-D971-41F6771C1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197FC0-3385-61D6-9C07-19DFB3B87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6D74E-BE58-87C2-6752-4F0B103FB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299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670D39-33A6-949B-08DE-7493F4B011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EE8CEA-A3AB-6EFE-FF65-592953BCA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46187-E9A3-202D-8C25-CE1546F8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D01D0-91D1-1ECA-D21C-105E2317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7BE7B-400F-9802-CF43-166CF592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27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DC3FD-EC0E-1AC4-2B6C-4859171B0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7FF4-7DFE-3968-20DD-0C9089BF5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6BFFC-0096-8615-FD06-13D9EFCA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32A3D-1140-84E1-9398-721CD1A1E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E540B-0911-6DFF-2B35-05E5559B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283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B5F7B-9BA0-62FA-7F31-854A1A7BD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9D3799-F93D-89CD-CDFC-522DDA187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A49C-9004-F388-C745-DF244316C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8433A-1B75-5D5F-ADCF-94A8865C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1A969-16DA-4818-931A-7DF934594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5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0D1D4-A44E-8FF6-6F94-BD629CAD4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735CC-CFEC-ED91-0D50-87BE43AAB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B04DB-ACB7-1454-157E-83EBC195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D27FD-B023-FE85-5FEC-F7392B30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8B052-20AC-649C-45E9-4F3C28F72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FBC68-6A0E-A1FF-8BDC-C7FEC78A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13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70DE4-B3E2-589A-A11F-56D28DD27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DC4B2-6F35-A30B-83EB-2ECCBDA92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59B4F-50C7-0981-A9EE-0B678FD11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C7B1A-88DA-789B-5033-C603CB675F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D9A926-7857-F4C7-27CD-2019D67FC2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A53C0E-BE96-D815-9F29-249093721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78A957-9E7B-296E-CA99-A87C003EA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54E0B8-7E5A-F363-3EB7-4219AE65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46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B94E-B96D-2766-8599-B82EEB067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53D8C-40DC-FD4A-4D2E-C9845F79D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E06D72-5815-C975-1C19-D1DCCDC94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1980CD-F34A-C5F7-0066-E97A4CB27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240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8EFFEC-7A6F-7C82-0CD9-BA300D90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FB938-B3B5-64A3-F87C-EC7C8DAA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7CAC6-D8CF-CCB3-C473-A09C9606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9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6F57F-6D1E-81B6-D12D-F565EA3E1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AB3E5-0E09-EB46-0F29-914A52C1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48840-A015-8EB8-C7F8-275B12D3D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C63AD-407F-E203-58CF-776446034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D40B9-3C74-070F-E876-462C9E7E9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06D36-6069-61ED-BB98-8D435DE15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54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969D3-BAFE-93CF-C5D1-2ECD3EC66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864E74-F525-5C61-4DC8-D88ADD528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5F7D3C-746D-9286-BD88-DE2DCA3344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EE1601-E953-7D80-7E5A-FA9EC6D21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760C5-3098-F1E2-F64A-5C9AE618E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22808E-F199-8795-81F5-106DB66BE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1F9B7C-4A78-2C2A-D88E-1772007C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B565E-94C8-DB42-061E-6E17E7A50B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68156-1648-30D7-805E-99415E4E2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A1F798-9EB2-4D3A-9468-AA8908CBDA7C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9EF77-71DF-5504-D1FD-7A90FBB4F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22E58-9DCD-8965-4E39-E4A268299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DEBC77-2EDF-4598-AF0D-1115C0A07E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3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108.png"/><Relationship Id="rId18" Type="http://schemas.microsoft.com/office/2017/06/relationships/model3d" Target="../media/model3d10.glb"/><Relationship Id="rId3" Type="http://schemas.openxmlformats.org/officeDocument/2006/relationships/image" Target="../media/image2.png"/><Relationship Id="rId21" Type="http://schemas.openxmlformats.org/officeDocument/2006/relationships/image" Target="../media/image112.png"/><Relationship Id="rId7" Type="http://schemas.openxmlformats.org/officeDocument/2006/relationships/image" Target="../media/image102.png"/><Relationship Id="rId12" Type="http://schemas.openxmlformats.org/officeDocument/2006/relationships/image" Target="../media/image107.png"/><Relationship Id="rId17" Type="http://schemas.openxmlformats.org/officeDocument/2006/relationships/image" Target="../media/image110.png"/><Relationship Id="rId2" Type="http://schemas.openxmlformats.org/officeDocument/2006/relationships/image" Target="../media/image5.png"/><Relationship Id="rId16" Type="http://schemas.microsoft.com/office/2017/06/relationships/model3d" Target="../media/model3d9.glb"/><Relationship Id="rId20" Type="http://schemas.microsoft.com/office/2017/06/relationships/model3d" Target="../media/model3d11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11" Type="http://schemas.openxmlformats.org/officeDocument/2006/relationships/image" Target="../media/image106.png"/><Relationship Id="rId5" Type="http://schemas.microsoft.com/office/2007/relationships/hdphoto" Target="../media/hdphoto2.wdp"/><Relationship Id="rId15" Type="http://schemas.openxmlformats.org/officeDocument/2006/relationships/image" Target="../media/image109.png"/><Relationship Id="rId10" Type="http://schemas.openxmlformats.org/officeDocument/2006/relationships/image" Target="../media/image105.png"/><Relationship Id="rId19" Type="http://schemas.openxmlformats.org/officeDocument/2006/relationships/image" Target="../media/image111.png"/><Relationship Id="rId4" Type="http://schemas.openxmlformats.org/officeDocument/2006/relationships/image" Target="../media/image6.png"/><Relationship Id="rId9" Type="http://schemas.openxmlformats.org/officeDocument/2006/relationships/image" Target="../media/image104.png"/><Relationship Id="rId14" Type="http://schemas.microsoft.com/office/2017/06/relationships/model3d" Target="../media/model3d8.glb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17.png"/><Relationship Id="rId3" Type="http://schemas.microsoft.com/office/2007/relationships/hdphoto" Target="../media/hdphoto8.wdp"/><Relationship Id="rId7" Type="http://schemas.openxmlformats.org/officeDocument/2006/relationships/image" Target="../media/image5.png"/><Relationship Id="rId12" Type="http://schemas.openxmlformats.org/officeDocument/2006/relationships/image" Target="../media/image116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11" Type="http://schemas.microsoft.com/office/2017/06/relationships/model3d" Target="../media/model3d5.glb"/><Relationship Id="rId5" Type="http://schemas.openxmlformats.org/officeDocument/2006/relationships/image" Target="../media/image115.png"/><Relationship Id="rId10" Type="http://schemas.microsoft.com/office/2007/relationships/hdphoto" Target="../media/hdphoto2.wdp"/><Relationship Id="rId4" Type="http://schemas.openxmlformats.org/officeDocument/2006/relationships/image" Target="../media/image114.png"/><Relationship Id="rId9" Type="http://schemas.openxmlformats.org/officeDocument/2006/relationships/image" Target="../media/image6.png"/><Relationship Id="rId14" Type="http://schemas.microsoft.com/office/2007/relationships/hdphoto" Target="../media/hdphoto10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microsoft.com/office/2007/relationships/hdphoto" Target="../media/hdphoto13.wdp"/><Relationship Id="rId3" Type="http://schemas.openxmlformats.org/officeDocument/2006/relationships/image" Target="../media/image119.png"/><Relationship Id="rId7" Type="http://schemas.microsoft.com/office/2007/relationships/hdphoto" Target="../media/hdphoto2.wdp"/><Relationship Id="rId12" Type="http://schemas.openxmlformats.org/officeDocument/2006/relationships/image" Target="../media/image122.png"/><Relationship Id="rId17" Type="http://schemas.microsoft.com/office/2007/relationships/hdphoto" Target="../media/hdphoto15.wdp"/><Relationship Id="rId2" Type="http://schemas.openxmlformats.org/officeDocument/2006/relationships/image" Target="../media/image118.png"/><Relationship Id="rId16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12.wdp"/><Relationship Id="rId5" Type="http://schemas.openxmlformats.org/officeDocument/2006/relationships/image" Target="../media/image2.png"/><Relationship Id="rId15" Type="http://schemas.microsoft.com/office/2007/relationships/hdphoto" Target="../media/hdphoto14.wdp"/><Relationship Id="rId10" Type="http://schemas.openxmlformats.org/officeDocument/2006/relationships/image" Target="../media/image121.png"/><Relationship Id="rId4" Type="http://schemas.openxmlformats.org/officeDocument/2006/relationships/image" Target="../media/image5.png"/><Relationship Id="rId9" Type="http://schemas.microsoft.com/office/2007/relationships/hdphoto" Target="../media/hdphoto11.wdp"/><Relationship Id="rId14" Type="http://schemas.openxmlformats.org/officeDocument/2006/relationships/image" Target="../media/image1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32.png"/><Relationship Id="rId3" Type="http://schemas.openxmlformats.org/officeDocument/2006/relationships/image" Target="../media/image2.png"/><Relationship Id="rId7" Type="http://schemas.openxmlformats.org/officeDocument/2006/relationships/image" Target="../media/image126.png"/><Relationship Id="rId12" Type="http://schemas.openxmlformats.org/officeDocument/2006/relationships/image" Target="../media/image131.png"/><Relationship Id="rId17" Type="http://schemas.openxmlformats.org/officeDocument/2006/relationships/image" Target="../media/image136.JPEG"/><Relationship Id="rId2" Type="http://schemas.openxmlformats.org/officeDocument/2006/relationships/image" Target="../media/image5.png"/><Relationship Id="rId16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microsoft.com/office/2007/relationships/hdphoto" Target="../media/hdphoto2.wdp"/><Relationship Id="rId15" Type="http://schemas.openxmlformats.org/officeDocument/2006/relationships/image" Target="../media/image134.png"/><Relationship Id="rId10" Type="http://schemas.openxmlformats.org/officeDocument/2006/relationships/image" Target="../media/image129.png"/><Relationship Id="rId4" Type="http://schemas.openxmlformats.org/officeDocument/2006/relationships/image" Target="../media/image6.png"/><Relationship Id="rId9" Type="http://schemas.openxmlformats.org/officeDocument/2006/relationships/image" Target="../media/image128.png"/><Relationship Id="rId14" Type="http://schemas.openxmlformats.org/officeDocument/2006/relationships/image" Target="../media/image1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microsoft.com/office/2017/06/relationships/model3d" Target="../media/model3d11.glb"/><Relationship Id="rId3" Type="http://schemas.openxmlformats.org/officeDocument/2006/relationships/image" Target="../media/image5.png"/><Relationship Id="rId7" Type="http://schemas.microsoft.com/office/2017/06/relationships/model3d" Target="../media/model3d12.glb"/><Relationship Id="rId12" Type="http://schemas.openxmlformats.org/officeDocument/2006/relationships/image" Target="../media/image139.png"/><Relationship Id="rId17" Type="http://schemas.openxmlformats.org/officeDocument/2006/relationships/image" Target="../media/image14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17/06/relationships/model3d" Target="../media/model3d10.glb"/><Relationship Id="rId5" Type="http://schemas.openxmlformats.org/officeDocument/2006/relationships/image" Target="../media/image6.png"/><Relationship Id="rId15" Type="http://schemas.microsoft.com/office/2017/06/relationships/model3d" Target="../media/model3d9.glb"/><Relationship Id="rId10" Type="http://schemas.openxmlformats.org/officeDocument/2006/relationships/image" Target="../media/image138.png"/><Relationship Id="rId4" Type="http://schemas.openxmlformats.org/officeDocument/2006/relationships/image" Target="../media/image2.png"/><Relationship Id="rId9" Type="http://schemas.microsoft.com/office/2017/06/relationships/model3d" Target="../media/model3d8.glb"/><Relationship Id="rId14" Type="http://schemas.openxmlformats.org/officeDocument/2006/relationships/image" Target="../media/image1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5.png"/><Relationship Id="rId7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1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12" Type="http://schemas.openxmlformats.org/officeDocument/2006/relationships/image" Target="../media/image710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17/06/relationships/model3d" Target="../media/model3d3.glb"/><Relationship Id="rId4" Type="http://schemas.microsoft.com/office/2017/06/relationships/model3d" Target="../media/model3d2.glb"/><Relationship Id="rId9" Type="http://schemas.microsoft.com/office/2007/relationships/hdphoto" Target="../media/hdphoto2.wdp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6.png"/><Relationship Id="rId18" Type="http://schemas.openxmlformats.org/officeDocument/2006/relationships/image" Target="../media/image17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2.png"/><Relationship Id="rId17" Type="http://schemas.openxmlformats.org/officeDocument/2006/relationships/image" Target="../media/image16.png"/><Relationship Id="rId2" Type="http://schemas.microsoft.com/office/2017/06/relationships/model3d" Target="../media/model3d2.glb"/><Relationship Id="rId16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6" Type="http://schemas.microsoft.com/office/2017/06/relationships/model3d" Target="../media/model3d3.glb"/><Relationship Id="rId11" Type="http://schemas.openxmlformats.org/officeDocument/2006/relationships/image" Target="../media/image5.png"/><Relationship Id="rId5" Type="http://schemas.openxmlformats.org/officeDocument/2006/relationships/image" Target="../media/image12.png"/><Relationship Id="rId1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microsoft.com/office/2017/06/relationships/model3d" Target="../media/model3d1.glb"/><Relationship Id="rId1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microsoft.com/office/2017/06/relationships/model3d" Target="../media/model3d4.glb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17/06/relationships/model3d" Target="../media/model3d3.glb"/><Relationship Id="rId11" Type="http://schemas.openxmlformats.org/officeDocument/2006/relationships/image" Target="../media/image22.png"/><Relationship Id="rId5" Type="http://schemas.microsoft.com/office/2007/relationships/hdphoto" Target="../media/hdphoto2.wdp"/><Relationship Id="rId1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microsoft.com/office/2017/06/relationships/model3d" Target="../media/model3d2.glb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microsoft.com/office/2017/06/relationships/model3d" Target="../media/model3d2.glb"/><Relationship Id="rId18" Type="http://schemas.openxmlformats.org/officeDocument/2006/relationships/image" Target="../media/image29.png"/><Relationship Id="rId3" Type="http://schemas.openxmlformats.org/officeDocument/2006/relationships/image" Target="../media/image21.png"/><Relationship Id="rId21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26.png"/><Relationship Id="rId17" Type="http://schemas.openxmlformats.org/officeDocument/2006/relationships/image" Target="../media/image28.png"/><Relationship Id="rId2" Type="http://schemas.microsoft.com/office/2017/06/relationships/model3d" Target="../media/model3d3.glb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7.png"/><Relationship Id="rId5" Type="http://schemas.microsoft.com/office/2017/06/relationships/model3d" Target="../media/model3d4.glb"/><Relationship Id="rId15" Type="http://schemas.openxmlformats.org/officeDocument/2006/relationships/image" Target="../media/image17.png"/><Relationship Id="rId10" Type="http://schemas.microsoft.com/office/2007/relationships/hdphoto" Target="../media/hdphoto2.wdp"/><Relationship Id="rId19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6.png"/><Relationship Id="rId14" Type="http://schemas.openxmlformats.org/officeDocument/2006/relationships/image" Target="../media/image16.png"/><Relationship Id="rId22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17/06/relationships/model3d" Target="../media/model3d6.glb"/><Relationship Id="rId3" Type="http://schemas.openxmlformats.org/officeDocument/2006/relationships/image" Target="../media/image34.png"/><Relationship Id="rId7" Type="http://schemas.microsoft.com/office/2007/relationships/hdphoto" Target="../media/hdphoto2.wdp"/><Relationship Id="rId12" Type="http://schemas.openxmlformats.org/officeDocument/2006/relationships/image" Target="../media/image37.png"/><Relationship Id="rId2" Type="http://schemas.microsoft.com/office/2017/06/relationships/model3d" Target="../media/model3d5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36.png"/><Relationship Id="rId5" Type="http://schemas.openxmlformats.org/officeDocument/2006/relationships/image" Target="../media/image2.png"/><Relationship Id="rId10" Type="http://schemas.microsoft.com/office/2017/06/relationships/model3d" Target="../media/model3d7.glb"/><Relationship Id="rId4" Type="http://schemas.openxmlformats.org/officeDocument/2006/relationships/image" Target="../media/image5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microsoft.com/office/2007/relationships/hdphoto" Target="../media/hdphoto2.wdp"/><Relationship Id="rId12" Type="http://schemas.microsoft.com/office/2007/relationships/hdphoto" Target="../media/hdphoto3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42.png"/><Relationship Id="rId5" Type="http://schemas.openxmlformats.org/officeDocument/2006/relationships/image" Target="../media/image2.png"/><Relationship Id="rId10" Type="http://schemas.openxmlformats.org/officeDocument/2006/relationships/image" Target="../media/image40.png"/><Relationship Id="rId4" Type="http://schemas.openxmlformats.org/officeDocument/2006/relationships/image" Target="../media/image5.png"/><Relationship Id="rId9" Type="http://schemas.microsoft.com/office/2017/06/relationships/model3d" Target="../media/model3d5.glb"/><Relationship Id="rId1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microsoft.com/office/2007/relationships/hdphoto" Target="../media/hdphoto5.wdp"/><Relationship Id="rId7" Type="http://schemas.microsoft.com/office/2007/relationships/hdphoto" Target="../media/hdphoto2.wdp"/><Relationship Id="rId12" Type="http://schemas.openxmlformats.org/officeDocument/2006/relationships/image" Target="../media/image5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46.png"/><Relationship Id="rId5" Type="http://schemas.openxmlformats.org/officeDocument/2006/relationships/image" Target="../media/image2.png"/><Relationship Id="rId15" Type="http://schemas.openxmlformats.org/officeDocument/2006/relationships/image" Target="../media/image48.png"/><Relationship Id="rId10" Type="http://schemas.openxmlformats.org/officeDocument/2006/relationships/image" Target="../media/image49.png"/><Relationship Id="rId4" Type="http://schemas.openxmlformats.org/officeDocument/2006/relationships/image" Target="../media/image5.png"/><Relationship Id="rId9" Type="http://schemas.openxmlformats.org/officeDocument/2006/relationships/image" Target="../media/image45.png"/><Relationship Id="rId14" Type="http://schemas.microsoft.com/office/2017/06/relationships/model3d" Target="../media/model3d6.glb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../media/image73.png"/><Relationship Id="rId39" Type="http://schemas.openxmlformats.org/officeDocument/2006/relationships/image" Target="../media/image85.png"/><Relationship Id="rId21" Type="http://schemas.openxmlformats.org/officeDocument/2006/relationships/image" Target="../media/image67.png"/><Relationship Id="rId34" Type="http://schemas.openxmlformats.org/officeDocument/2006/relationships/image" Target="../media/image80.png"/><Relationship Id="rId42" Type="http://schemas.openxmlformats.org/officeDocument/2006/relationships/image" Target="../media/image88.png"/><Relationship Id="rId47" Type="http://schemas.microsoft.com/office/2007/relationships/hdphoto" Target="../media/hdphoto7.wdp"/><Relationship Id="rId50" Type="http://schemas.openxmlformats.org/officeDocument/2006/relationships/image" Target="../media/image94.png"/><Relationship Id="rId55" Type="http://schemas.openxmlformats.org/officeDocument/2006/relationships/image" Target="../media/image100.png"/><Relationship Id="rId7" Type="http://schemas.openxmlformats.org/officeDocument/2006/relationships/image" Target="../media/image53.png"/><Relationship Id="rId2" Type="http://schemas.openxmlformats.org/officeDocument/2006/relationships/image" Target="../media/image5.png"/><Relationship Id="rId16" Type="http://schemas.openxmlformats.org/officeDocument/2006/relationships/image" Target="../media/image62.png"/><Relationship Id="rId29" Type="http://schemas.openxmlformats.org/officeDocument/2006/relationships/image" Target="../media/image70.png"/><Relationship Id="rId11" Type="http://schemas.openxmlformats.org/officeDocument/2006/relationships/image" Target="../media/image57.png"/><Relationship Id="rId24" Type="http://schemas.openxmlformats.org/officeDocument/2006/relationships/image" Target="../media/image71.png"/><Relationship Id="rId32" Type="http://schemas.openxmlformats.org/officeDocument/2006/relationships/image" Target="../media/image76.png"/><Relationship Id="rId37" Type="http://schemas.openxmlformats.org/officeDocument/2006/relationships/image" Target="../media/image83.png"/><Relationship Id="rId40" Type="http://schemas.openxmlformats.org/officeDocument/2006/relationships/image" Target="../media/image86.png"/><Relationship Id="rId45" Type="http://schemas.microsoft.com/office/2007/relationships/hdphoto" Target="../media/hdphoto6.wdp"/><Relationship Id="rId53" Type="http://schemas.openxmlformats.org/officeDocument/2006/relationships/image" Target="../media/image98.png"/><Relationship Id="rId5" Type="http://schemas.microsoft.com/office/2007/relationships/hdphoto" Target="../media/hdphoto2.wdp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78.png"/><Relationship Id="rId44" Type="http://schemas.openxmlformats.org/officeDocument/2006/relationships/image" Target="../media/image90.png"/><Relationship Id="rId52" Type="http://schemas.openxmlformats.org/officeDocument/2006/relationships/image" Target="../media/image97.png"/><Relationship Id="rId4" Type="http://schemas.openxmlformats.org/officeDocument/2006/relationships/image" Target="../media/image6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8.png"/><Relationship Id="rId27" Type="http://schemas.openxmlformats.org/officeDocument/2006/relationships/image" Target="../media/image74.png"/><Relationship Id="rId30" Type="http://schemas.openxmlformats.org/officeDocument/2006/relationships/image" Target="../media/image77.png"/><Relationship Id="rId35" Type="http://schemas.openxmlformats.org/officeDocument/2006/relationships/image" Target="../media/image81.png"/><Relationship Id="rId43" Type="http://schemas.openxmlformats.org/officeDocument/2006/relationships/image" Target="../media/image89.png"/><Relationship Id="rId48" Type="http://schemas.openxmlformats.org/officeDocument/2006/relationships/image" Target="../media/image92.png"/><Relationship Id="rId56" Type="http://schemas.openxmlformats.org/officeDocument/2006/relationships/image" Target="../media/image101.png"/><Relationship Id="rId8" Type="http://schemas.openxmlformats.org/officeDocument/2006/relationships/image" Target="../media/image54.png"/><Relationship Id="rId51" Type="http://schemas.openxmlformats.org/officeDocument/2006/relationships/image" Target="../media/image96.png"/><Relationship Id="rId3" Type="http://schemas.openxmlformats.org/officeDocument/2006/relationships/image" Target="../media/image2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72.png"/><Relationship Id="rId33" Type="http://schemas.openxmlformats.org/officeDocument/2006/relationships/image" Target="../media/image79.png"/><Relationship Id="rId38" Type="http://schemas.openxmlformats.org/officeDocument/2006/relationships/image" Target="../media/image84.png"/><Relationship Id="rId46" Type="http://schemas.openxmlformats.org/officeDocument/2006/relationships/image" Target="../media/image91.png"/><Relationship Id="rId20" Type="http://schemas.openxmlformats.org/officeDocument/2006/relationships/image" Target="../media/image66.png"/><Relationship Id="rId41" Type="http://schemas.openxmlformats.org/officeDocument/2006/relationships/image" Target="../media/image87.png"/><Relationship Id="rId5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5" Type="http://schemas.openxmlformats.org/officeDocument/2006/relationships/image" Target="../media/image61.png"/><Relationship Id="rId23" Type="http://schemas.openxmlformats.org/officeDocument/2006/relationships/image" Target="../media/image69.png"/><Relationship Id="rId28" Type="http://schemas.openxmlformats.org/officeDocument/2006/relationships/image" Target="../media/image75.png"/><Relationship Id="rId36" Type="http://schemas.openxmlformats.org/officeDocument/2006/relationships/image" Target="../media/image82.png"/><Relationship Id="rId49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46000">
              <a:srgbClr val="002060"/>
            </a:gs>
            <a:gs pos="100000">
              <a:schemeClr val="tx1"/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48D7D754-5921-A3C6-FB3A-2A38D22AD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9" y="316606"/>
            <a:ext cx="2477261" cy="837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5">
            <a:extLst>
              <a:ext uri="{FF2B5EF4-FFF2-40B4-BE49-F238E27FC236}">
                <a16:creationId xmlns:a16="http://schemas.microsoft.com/office/drawing/2014/main" id="{C0651157-9EA8-E9F9-5D25-92E1AF51B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845" y="1831428"/>
            <a:ext cx="10494310" cy="2408112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  <a:t>Current design status of the</a:t>
            </a:r>
            <a:b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</a:br>
            <a: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  <a:t>Synchrotron Radiation Absorber </a:t>
            </a:r>
            <a:b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</a:br>
            <a: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  <a:t>of the FCC-ee</a:t>
            </a:r>
          </a:p>
        </p:txBody>
      </p:sp>
      <p:sp>
        <p:nvSpPr>
          <p:cNvPr id="6" name="Untertitel 6">
            <a:extLst>
              <a:ext uri="{FF2B5EF4-FFF2-40B4-BE49-F238E27FC236}">
                <a16:creationId xmlns:a16="http://schemas.microsoft.com/office/drawing/2014/main" id="{274D5EE0-933C-05D7-BEF9-5BA90DEE4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732316"/>
            <a:ext cx="9629775" cy="1373209"/>
          </a:xfrm>
        </p:spPr>
        <p:txBody>
          <a:bodyPr>
            <a:normAutofit lnSpcReduction="10000"/>
          </a:bodyPr>
          <a:lstStyle/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Stefania Grozavu, Marco Morrone</a:t>
            </a:r>
          </a:p>
          <a:p>
            <a:endParaRPr lang="en-US" sz="1800" dirty="0">
              <a:solidFill>
                <a:schemeClr val="bg1"/>
              </a:solidFill>
              <a:latin typeface="+mj-lt"/>
            </a:endParaRPr>
          </a:p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TE-VSC Seminar </a:t>
            </a:r>
          </a:p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17</a:t>
            </a:r>
            <a:r>
              <a:rPr lang="en-US" sz="1800" baseline="30000" dirty="0">
                <a:solidFill>
                  <a:schemeClr val="bg1"/>
                </a:solidFill>
                <a:latin typeface="+mj-lt"/>
              </a:rPr>
              <a:t>th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 June 2025</a:t>
            </a:r>
            <a:endParaRPr lang="de-AT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7" descr="Home | CERN">
            <a:extLst>
              <a:ext uri="{FF2B5EF4-FFF2-40B4-BE49-F238E27FC236}">
                <a16:creationId xmlns:a16="http://schemas.microsoft.com/office/drawing/2014/main" id="{64AD362D-5826-6874-4219-51ADD28DA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316605"/>
            <a:ext cx="1291899" cy="127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8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8970D9-9B4C-36AD-0437-0802CCF0A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4E4FA5-1824-4273-3E39-4A055EF844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A6A5E748-2BDD-0015-5592-C6D3537F3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D4C8D02C-D4DB-F318-0127-F6B2E2754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DBE0E0C-4DAD-143B-EB39-0C0BA63561B4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Fluid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Thermo-Dynamics Simulations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pic>
        <p:nvPicPr>
          <p:cNvPr id="19" name="Picture 18" descr="A circular object with a rainbow colored circle&#10;&#10;AI-generated content may be incorrect.">
            <a:extLst>
              <a:ext uri="{FF2B5EF4-FFF2-40B4-BE49-F238E27FC236}">
                <a16:creationId xmlns:a16="http://schemas.microsoft.com/office/drawing/2014/main" id="{3B4C89F4-E737-56BA-0365-7849C3ECBF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2" t="9767" r="17458" b="9483"/>
          <a:stretch/>
        </p:blipFill>
        <p:spPr>
          <a:xfrm>
            <a:off x="6559063" y="1640404"/>
            <a:ext cx="1819824" cy="1788596"/>
          </a:xfrm>
          <a:prstGeom prst="rect">
            <a:avLst/>
          </a:prstGeom>
        </p:spPr>
      </p:pic>
      <p:pic>
        <p:nvPicPr>
          <p:cNvPr id="26" name="Picture 25" descr="A blue circle with a white line&#10;&#10;AI-generated content may be incorrect.">
            <a:extLst>
              <a:ext uri="{FF2B5EF4-FFF2-40B4-BE49-F238E27FC236}">
                <a16:creationId xmlns:a16="http://schemas.microsoft.com/office/drawing/2014/main" id="{FFBB56C9-BB68-C359-D8FE-9C2D58CDD9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9" t="7387" r="16106" b="8292"/>
          <a:stretch/>
        </p:blipFill>
        <p:spPr>
          <a:xfrm>
            <a:off x="9090769" y="1534990"/>
            <a:ext cx="2001260" cy="2033618"/>
          </a:xfrm>
          <a:prstGeom prst="rect">
            <a:avLst/>
          </a:prstGeom>
        </p:spPr>
      </p:pic>
      <p:pic>
        <p:nvPicPr>
          <p:cNvPr id="38" name="Picture 37" descr="A circular object with a rainbow colored circle&#10;&#10;AI-generated content may be incorrect.">
            <a:extLst>
              <a:ext uri="{FF2B5EF4-FFF2-40B4-BE49-F238E27FC236}">
                <a16:creationId xmlns:a16="http://schemas.microsoft.com/office/drawing/2014/main" id="{6DA2AA5A-B051-F25A-FAF8-6BE89F8839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" r="89245" b="39226"/>
          <a:stretch/>
        </p:blipFill>
        <p:spPr>
          <a:xfrm>
            <a:off x="6098371" y="1738395"/>
            <a:ext cx="355870" cy="1496946"/>
          </a:xfrm>
          <a:prstGeom prst="rect">
            <a:avLst/>
          </a:prstGeom>
        </p:spPr>
      </p:pic>
      <p:pic>
        <p:nvPicPr>
          <p:cNvPr id="40" name="Picture 39" descr="A blue circle with a white line&#10;&#10;AI-generated content may be incorrect.">
            <a:extLst>
              <a:ext uri="{FF2B5EF4-FFF2-40B4-BE49-F238E27FC236}">
                <a16:creationId xmlns:a16="http://schemas.microsoft.com/office/drawing/2014/main" id="{3B65D641-C5EC-C6D2-C8FC-379E922CD8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1" t="4349" r="86770" b="37960"/>
          <a:stretch/>
        </p:blipFill>
        <p:spPr>
          <a:xfrm>
            <a:off x="8506949" y="1757514"/>
            <a:ext cx="527069" cy="16617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D51DF16-6F77-EF61-04D6-95435593F1A9}"/>
                  </a:ext>
                </a:extLst>
              </p:cNvPr>
              <p:cNvSpPr txBox="1"/>
              <p:nvPr/>
            </p:nvSpPr>
            <p:spPr>
              <a:xfrm>
                <a:off x="1014059" y="1633483"/>
                <a:ext cx="4956247" cy="1951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280"/>
                <a:r>
                  <a:rPr lang="fr-CH" sz="1300" b="1" dirty="0"/>
                  <a:t>Computational </a:t>
                </a:r>
                <a:r>
                  <a:rPr lang="fr-CH" sz="1300" b="1" dirty="0" err="1"/>
                  <a:t>Fluid</a:t>
                </a:r>
                <a:r>
                  <a:rPr lang="fr-CH" sz="1300" b="1" dirty="0"/>
                  <a:t> Dynamics (CFD)</a:t>
                </a:r>
                <a:endParaRPr lang="fr-CH" sz="1300" dirty="0"/>
              </a:p>
              <a:p>
                <a:pPr marL="285750" indent="-285750" defTabSz="914280">
                  <a:buFont typeface="Arial" panose="020B0604020202020204" pitchFamily="34" charset="0"/>
                  <a:buChar char="•"/>
                </a:pPr>
                <a:r>
                  <a:rPr lang="fr-CH" sz="1300" dirty="0"/>
                  <a:t>Heat </a:t>
                </a:r>
                <a:r>
                  <a:rPr lang="fr-CH" sz="1300" dirty="0" err="1"/>
                  <a:t>transfer</a:t>
                </a:r>
                <a:r>
                  <a:rPr lang="fr-CH" sz="1300" dirty="0"/>
                  <a:t> coefficient:</a:t>
                </a:r>
              </a:p>
              <a:p>
                <a:pPr defTabSz="914280"/>
                <a:r>
                  <a:rPr lang="fr-CH" sz="1300" dirty="0"/>
                  <a:t>	</a:t>
                </a:r>
                <a14:m>
                  <m:oMath xmlns:m="http://schemas.openxmlformats.org/officeDocument/2006/math">
                    <m:r>
                      <a:rPr lang="fr-CH" sz="13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fr-CH" sz="13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300" i="1">
                            <a:latin typeface="Cambria Math" panose="02040503050406030204" pitchFamily="18" charset="0"/>
                          </a:rPr>
                          <m:t>𝑁𝑢</m:t>
                        </m:r>
                        <m:r>
                          <a:rPr lang="fr-CH" sz="1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num>
                      <m:den>
                        <m:r>
                          <a:rPr lang="fr-CH" sz="130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fr-CH" sz="13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fr-CH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𝑁𝑢</m:t>
                    </m:r>
                    <m:r>
                      <a:rPr lang="fr-CH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CH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𝑁𝑢</m:t>
                    </m:r>
                    <m:r>
                      <a:rPr lang="fr-CH" sz="13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300" b="1" i="0">
                        <a:latin typeface="Cambria Math" panose="02040503050406030204" pitchFamily="18" charset="0"/>
                      </a:rPr>
                      <m:t>𝐠𝐞𝐨𝐦𝐞𝐭𝐫𝐲</m:t>
                    </m:r>
                    <m:r>
                      <a:rPr lang="fr-CH" sz="13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fr-CH" sz="1300" b="0" i="0" smtClean="0">
                        <a:latin typeface="Cambria Math" panose="02040503050406030204" pitchFamily="18" charset="0"/>
                      </a:rPr>
                      <m:t>fluid</m:t>
                    </m:r>
                    <m:r>
                      <a:rPr lang="fr-CH" sz="13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1300" b="0" i="0" smtClean="0">
                        <a:latin typeface="Cambria Math" panose="02040503050406030204" pitchFamily="18" charset="0"/>
                      </a:rPr>
                      <m:t>regime</m:t>
                    </m:r>
                    <m:r>
                      <a:rPr lang="fr-CH" sz="13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CH" sz="1300" dirty="0"/>
              </a:p>
              <a:p>
                <a:pPr defTabSz="914280"/>
                <a:endParaRPr lang="fr-CH" sz="1300" dirty="0"/>
              </a:p>
              <a:p>
                <a:pPr marL="285750" indent="-285750" defTabSz="914280">
                  <a:buFont typeface="Arial" panose="020B0604020202020204" pitchFamily="34" charset="0"/>
                  <a:buChar char="•"/>
                </a:pPr>
                <a:r>
                  <a:rPr lang="fr-CH" sz="1300" dirty="0" err="1"/>
                  <a:t>Nusselt</a:t>
                </a:r>
                <a:r>
                  <a:rPr lang="fr-CH" sz="1300" dirty="0"/>
                  <a:t> </a:t>
                </a:r>
                <a:r>
                  <a:rPr lang="fr-CH" sz="1300" dirty="0" err="1"/>
                  <a:t>number</a:t>
                </a:r>
                <a:r>
                  <a:rPr lang="fr-CH" sz="1300" dirty="0"/>
                  <a:t>:</a:t>
                </a:r>
              </a:p>
              <a:p>
                <a:pPr defTabSz="914280"/>
                <a:r>
                  <a:rPr lang="fr-CH" sz="1300" b="0" dirty="0"/>
                  <a:t>	</a:t>
                </a:r>
                <a14:m>
                  <m:oMath xmlns:m="http://schemas.openxmlformats.org/officeDocument/2006/math">
                    <m:r>
                      <a:rPr lang="fr-CH" sz="1300" b="0" i="1" smtClean="0">
                        <a:latin typeface="Cambria Math" panose="02040503050406030204" pitchFamily="18" charset="0"/>
                      </a:rPr>
                      <m:t>𝑁𝑢</m:t>
                    </m:r>
                    <m:r>
                      <a:rPr lang="fr-CH" sz="1300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fr-CH" sz="1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fr-CH" sz="13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CH" sz="13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13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sz="13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sSup>
                                  <m:sSupPr>
                                    <m:ctrlPr>
                                      <a:rPr lang="fr-CH" sz="13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13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p>
                                    <m:r>
                                      <a:rPr lang="fr-CH" sz="13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fr-CH" sz="13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sz="13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sSup>
                                  <m:sSupPr>
                                    <m:ctrlPr>
                                      <a:rPr lang="fr-CH" sz="13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CH" sz="13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fr-CH" sz="1300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b>
                        <m:sSup>
                          <m:sSupPr>
                            <m:ctrlP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</m:sSub>
                  </m:oMath>
                </a14:m>
                <a:r>
                  <a:rPr lang="fr-CH" sz="1300" dirty="0"/>
                  <a:t> </a:t>
                </a:r>
                <a:r>
                  <a:rPr lang="fr-CH" sz="1300" dirty="0" err="1"/>
                  <a:t>where</a:t>
                </a:r>
                <a:r>
                  <a:rPr lang="fr-CH" sz="13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3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3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3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fr-CH" sz="1300" dirty="0"/>
                  <a:t> 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3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3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3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fr-CH" sz="1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3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fr-CH" sz="1300" dirty="0"/>
                  <a:t> </a:t>
                </a:r>
              </a:p>
              <a:p>
                <a:pPr defTabSz="914280"/>
                <a:endParaRPr lang="fr-CH" sz="1300" b="1" dirty="0"/>
              </a:p>
              <a:p>
                <a:pPr defTabSz="914280"/>
                <a:endParaRPr lang="en-GB" sz="1300" dirty="0"/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D51DF16-6F77-EF61-04D6-95435593F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059" y="1633483"/>
                <a:ext cx="4956247" cy="1951047"/>
              </a:xfrm>
              <a:prstGeom prst="rect">
                <a:avLst/>
              </a:prstGeom>
              <a:blipFill>
                <a:blip r:embed="rId8"/>
                <a:stretch>
                  <a:fillRect l="-123" b="-2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>
            <a:extLst>
              <a:ext uri="{FF2B5EF4-FFF2-40B4-BE49-F238E27FC236}">
                <a16:creationId xmlns:a16="http://schemas.microsoft.com/office/drawing/2014/main" id="{597B7F21-8F17-082D-2CA1-3A5553EBBDA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2432" t="9656" r="38849" b="16538"/>
          <a:stretch/>
        </p:blipFill>
        <p:spPr>
          <a:xfrm>
            <a:off x="7499572" y="4507953"/>
            <a:ext cx="1155787" cy="118624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B24800B5-3586-CBCB-5614-142DD3034EE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0887" t="5996" r="31362" b="8736"/>
          <a:stretch/>
        </p:blipFill>
        <p:spPr>
          <a:xfrm>
            <a:off x="8661369" y="3913679"/>
            <a:ext cx="1128898" cy="113033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5E10672-FF16-CFFC-365F-9CCF1D6599E2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12509" t="2003" r="18297" b="12125"/>
          <a:stretch/>
        </p:blipFill>
        <p:spPr>
          <a:xfrm>
            <a:off x="9836569" y="3805300"/>
            <a:ext cx="1479615" cy="123871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6F8957D9-CA95-C6AF-4A1D-8BCD8F021562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2922" t="5799" r="27502" b="8416"/>
          <a:stretch/>
        </p:blipFill>
        <p:spPr>
          <a:xfrm>
            <a:off x="8569941" y="5108025"/>
            <a:ext cx="1174025" cy="1147013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0726BE40-120B-78C3-377C-67168203048F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11739" r="19694" b="9716"/>
          <a:stretch/>
        </p:blipFill>
        <p:spPr>
          <a:xfrm>
            <a:off x="9888885" y="4989309"/>
            <a:ext cx="1375559" cy="1217884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6" name="3D Model 65">
                <a:extLst>
                  <a:ext uri="{FF2B5EF4-FFF2-40B4-BE49-F238E27FC236}">
                    <a16:creationId xmlns:a16="http://schemas.microsoft.com/office/drawing/2014/main" id="{BDF172ED-51CE-A45B-D28D-B74B5EB84BB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77029262"/>
                  </p:ext>
                </p:extLst>
              </p:nvPr>
            </p:nvGraphicFramePr>
            <p:xfrm>
              <a:off x="3734998" y="2489881"/>
              <a:ext cx="1836954" cy="3968697"/>
            </p:xfrm>
            <a:graphic>
              <a:graphicData uri="http://schemas.microsoft.com/office/drawing/2017/model3d">
                <am3d:model3d r:embed="rId14">
                  <am3d:spPr>
                    <a:xfrm>
                      <a:off x="0" y="0"/>
                      <a:ext cx="1836954" cy="3968697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4915638" ay="-5135308" az="-4914207"/>
                    <am3d:postTrans dx="0" dy="0" dz="0"/>
                  </am3d:trans>
                  <am3d:raster rName="Office3DRenderer" rVer="16.0.8326">
                    <am3d:blip r:embed="rId15"/>
                  </am3d:raster>
                  <am3d:objViewport viewportSz="2205683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6" name="3D Model 65">
                <a:extLst>
                  <a:ext uri="{FF2B5EF4-FFF2-40B4-BE49-F238E27FC236}">
                    <a16:creationId xmlns:a16="http://schemas.microsoft.com/office/drawing/2014/main" id="{BDF172ED-51CE-A45B-D28D-B74B5EB84BB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34998" y="2489881"/>
                <a:ext cx="1836954" cy="39686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7" name="3D Model 66">
                <a:extLst>
                  <a:ext uri="{FF2B5EF4-FFF2-40B4-BE49-F238E27FC236}">
                    <a16:creationId xmlns:a16="http://schemas.microsoft.com/office/drawing/2014/main" id="{BBA3BCA5-EFA0-D78A-3F39-F4425FEA8EC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38204620"/>
                  </p:ext>
                </p:extLst>
              </p:nvPr>
            </p:nvGraphicFramePr>
            <p:xfrm>
              <a:off x="2477404" y="2508073"/>
              <a:ext cx="1917005" cy="3950809"/>
            </p:xfrm>
            <a:graphic>
              <a:graphicData uri="http://schemas.microsoft.com/office/drawing/2017/model3d">
                <am3d:model3d r:embed="rId16">
                  <am3d:spPr>
                    <a:xfrm>
                      <a:off x="0" y="0"/>
                      <a:ext cx="1917005" cy="3950809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5926091" ay="-5153704" az="-5927359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2297256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7" name="3D Model 66">
                <a:extLst>
                  <a:ext uri="{FF2B5EF4-FFF2-40B4-BE49-F238E27FC236}">
                    <a16:creationId xmlns:a16="http://schemas.microsoft.com/office/drawing/2014/main" id="{BBA3BCA5-EFA0-D78A-3F39-F4425FEA8EC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77404" y="2508073"/>
                <a:ext cx="1917005" cy="3950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8" name="3D Model 67">
                <a:extLst>
                  <a:ext uri="{FF2B5EF4-FFF2-40B4-BE49-F238E27FC236}">
                    <a16:creationId xmlns:a16="http://schemas.microsoft.com/office/drawing/2014/main" id="{9FD95B27-97C6-1F06-905B-C74FD1C0A40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31862988"/>
                  </p:ext>
                </p:extLst>
              </p:nvPr>
            </p:nvGraphicFramePr>
            <p:xfrm>
              <a:off x="852347" y="2555258"/>
              <a:ext cx="2632622" cy="3912486"/>
            </p:xfrm>
            <a:graphic>
              <a:graphicData uri="http://schemas.microsoft.com/office/drawing/2017/model3d">
                <am3d:model3d r:embed="rId18">
                  <am3d:spPr>
                    <a:xfrm>
                      <a:off x="0" y="0"/>
                      <a:ext cx="2632622" cy="3912486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6885444" ay="-5131972" az="-6889430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227391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8" name="3D Model 67">
                <a:extLst>
                  <a:ext uri="{FF2B5EF4-FFF2-40B4-BE49-F238E27FC236}">
                    <a16:creationId xmlns:a16="http://schemas.microsoft.com/office/drawing/2014/main" id="{9FD95B27-97C6-1F06-905B-C74FD1C0A40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52347" y="2555258"/>
                <a:ext cx="2632622" cy="39124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9" name="3D Model 68">
                <a:extLst>
                  <a:ext uri="{FF2B5EF4-FFF2-40B4-BE49-F238E27FC236}">
                    <a16:creationId xmlns:a16="http://schemas.microsoft.com/office/drawing/2014/main" id="{7C2CBF7D-30E2-5112-FE50-29EF1286684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03937804"/>
                  </p:ext>
                </p:extLst>
              </p:nvPr>
            </p:nvGraphicFramePr>
            <p:xfrm>
              <a:off x="4452911" y="2471598"/>
              <a:ext cx="2723817" cy="3963337"/>
            </p:xfrm>
            <a:graphic>
              <a:graphicData uri="http://schemas.microsoft.com/office/drawing/2017/model3d">
                <am3d:model3d r:embed="rId20">
                  <am3d:spPr>
                    <a:xfrm>
                      <a:off x="0" y="0"/>
                      <a:ext cx="2723817" cy="3963337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3810179" ay="-5107264" az="-3805125"/>
                    <am3d:postTrans dx="0" dy="0" dz="0"/>
                  </am3d:trans>
                  <am3d:raster rName="Office3DRenderer" rVer="16.0.8326">
                    <am3d:blip r:embed="rId21"/>
                  </am3d:raster>
                  <am3d:objViewport viewportSz="2201906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9" name="3D Model 68">
                <a:extLst>
                  <a:ext uri="{FF2B5EF4-FFF2-40B4-BE49-F238E27FC236}">
                    <a16:creationId xmlns:a16="http://schemas.microsoft.com/office/drawing/2014/main" id="{7C2CBF7D-30E2-5112-FE50-29EF1286684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452911" y="2471598"/>
                <a:ext cx="2723817" cy="3963337"/>
              </a:xfrm>
              <a:prstGeom prst="rect">
                <a:avLst/>
              </a:prstGeom>
            </p:spPr>
          </p:pic>
        </mc:Fallback>
      </mc:AlternateContent>
      <p:sp>
        <p:nvSpPr>
          <p:cNvPr id="70" name="Arc 69">
            <a:extLst>
              <a:ext uri="{FF2B5EF4-FFF2-40B4-BE49-F238E27FC236}">
                <a16:creationId xmlns:a16="http://schemas.microsoft.com/office/drawing/2014/main" id="{13172F44-5ADC-09BC-2D0C-52707505AA1C}"/>
              </a:ext>
            </a:extLst>
          </p:cNvPr>
          <p:cNvSpPr/>
          <p:nvPr/>
        </p:nvSpPr>
        <p:spPr>
          <a:xfrm rot="5400000">
            <a:off x="8271769" y="2137711"/>
            <a:ext cx="955068" cy="2062222"/>
          </a:xfrm>
          <a:prstGeom prst="arc">
            <a:avLst>
              <a:gd name="adj1" fmla="val 17661653"/>
              <a:gd name="adj2" fmla="val 4035402"/>
            </a:avLst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B2CD03F-3ABF-2900-5250-1C35D5A57735}"/>
              </a:ext>
            </a:extLst>
          </p:cNvPr>
          <p:cNvSpPr txBox="1"/>
          <p:nvPr/>
        </p:nvSpPr>
        <p:spPr>
          <a:xfrm rot="21174933">
            <a:off x="6869702" y="2730373"/>
            <a:ext cx="1435203" cy="75238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688997"/>
              </a:avLst>
            </a:prstTxWarp>
            <a:spAutoFit/>
          </a:bodyPr>
          <a:lstStyle/>
          <a:p>
            <a:pPr algn="ctr"/>
            <a:r>
              <a:rPr lang="fr-CH" sz="1100" dirty="0" err="1"/>
              <a:t>hydrodynamic</a:t>
            </a:r>
            <a:r>
              <a:rPr lang="fr-CH" sz="1100" dirty="0"/>
              <a:t> </a:t>
            </a:r>
            <a:r>
              <a:rPr lang="fr-CH" sz="1100" dirty="0" err="1"/>
              <a:t>field</a:t>
            </a:r>
            <a:endParaRPr lang="en-GB" sz="11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AA852B2-467F-7C64-9878-AE28087D9EFC}"/>
              </a:ext>
            </a:extLst>
          </p:cNvPr>
          <p:cNvSpPr txBox="1"/>
          <p:nvPr/>
        </p:nvSpPr>
        <p:spPr>
          <a:xfrm rot="1311046">
            <a:off x="9092837" y="2802890"/>
            <a:ext cx="1435203" cy="75238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688997"/>
              </a:avLst>
            </a:prstTxWarp>
            <a:spAutoFit/>
          </a:bodyPr>
          <a:lstStyle/>
          <a:p>
            <a:pPr algn="ctr"/>
            <a:r>
              <a:rPr lang="fr-CH" sz="1100" dirty="0"/>
              <a:t>thermal </a:t>
            </a:r>
            <a:r>
              <a:rPr lang="fr-CH" sz="1100" dirty="0" err="1"/>
              <a:t>field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2469374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entr" presetSubtype="1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7C38D1-18E5-A495-702A-5CC23D56F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>
            <a:extLst>
              <a:ext uri="{FF2B5EF4-FFF2-40B4-BE49-F238E27FC236}">
                <a16:creationId xmlns:a16="http://schemas.microsoft.com/office/drawing/2014/main" id="{5FB4AE4A-D242-8E20-4D67-FACC80EB8610}"/>
              </a:ext>
            </a:extLst>
          </p:cNvPr>
          <p:cNvGrpSpPr/>
          <p:nvPr/>
        </p:nvGrpSpPr>
        <p:grpSpPr>
          <a:xfrm>
            <a:off x="3411349" y="2532852"/>
            <a:ext cx="7556839" cy="4325148"/>
            <a:chOff x="789633" y="814151"/>
            <a:chExt cx="14338617" cy="7708267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4DD13E7-86E7-9535-C3E9-C89861C707F1}"/>
                </a:ext>
              </a:extLst>
            </p:cNvPr>
            <p:cNvSpPr/>
            <p:nvPr/>
          </p:nvSpPr>
          <p:spPr>
            <a:xfrm rot="20710781">
              <a:off x="789633" y="814151"/>
              <a:ext cx="11489986" cy="7708267"/>
            </a:xfrm>
            <a:custGeom>
              <a:avLst/>
              <a:gdLst/>
              <a:ahLst/>
              <a:cxnLst/>
              <a:rect l="l" t="t" r="r" b="b"/>
              <a:pathLst>
                <a:path w="11489985" h="7708266">
                  <a:moveTo>
                    <a:pt x="0" y="0"/>
                  </a:moveTo>
                  <a:lnTo>
                    <a:pt x="11489985" y="0"/>
                  </a:lnTo>
                  <a:lnTo>
                    <a:pt x="11489985" y="7708266"/>
                  </a:lnTo>
                  <a:lnTo>
                    <a:pt x="0" y="770826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654" b="95700" l="9399" r="81203">
                            <a14:foregroundMark x1="21249" y1="8931" x2="16112" y2="2756"/>
                            <a14:foregroundMark x1="16112" y1="2756" x2="15470" y2="14553"/>
                            <a14:foregroundMark x1="15470" y1="14553" x2="11500" y2="20287"/>
                            <a14:foregroundMark x1="17513" y1="10143" x2="14536" y2="24697"/>
                            <a14:foregroundMark x1="14536" y1="24697" x2="71278" y2="88644"/>
                            <a14:foregroundMark x1="71278" y1="88644" x2="81027" y2="93495"/>
                            <a14:foregroundMark x1="81027" y1="93495" x2="79335" y2="80816"/>
                            <a14:foregroundMark x1="79335" y1="80816" x2="16988" y2="5182"/>
                            <a14:foregroundMark x1="16988" y1="5182" x2="12551" y2="5182"/>
                            <a14:foregroundMark x1="57093" y1="52481" x2="83129" y2="80595"/>
                            <a14:foregroundMark x1="83129" y1="80595" x2="71570" y2="91951"/>
                            <a14:foregroundMark x1="71570" y1="91951" x2="64857" y2="88534"/>
                            <a14:foregroundMark x1="64857" y1="88534" x2="62172" y2="79383"/>
                            <a14:foregroundMark x1="68184" y1="83021" x2="82078" y2="96913"/>
                            <a14:foregroundMark x1="82078" y1="96913" x2="84005" y2="84785"/>
                            <a14:foregroundMark x1="84005" y1="84785" x2="77175" y2="76185"/>
                            <a14:foregroundMark x1="77175" y1="76185" x2="73380" y2="75193"/>
                            <a14:foregroundMark x1="76124" y1="77398" x2="81203" y2="83793"/>
                            <a14:foregroundMark x1="81203" y1="83793" x2="77175" y2="92393"/>
                            <a14:foregroundMark x1="41331" y1="47189" x2="35493" y2="40243"/>
                            <a14:foregroundMark x1="24577" y1="17200" x2="16229" y2="1764"/>
                            <a14:foregroundMark x1="16229" y1="1764" x2="13368" y2="9041"/>
                            <a14:foregroundMark x1="24168" y1="13782" x2="18739" y2="3308"/>
                            <a14:foregroundMark x1="18739" y1="3308" x2="18447" y2="2977"/>
                            <a14:foregroundMark x1="66025" y1="64829" x2="77116" y2="69239"/>
                            <a14:foregroundMark x1="77116" y1="69239" x2="77116" y2="71224"/>
                            <a14:foregroundMark x1="78400" y1="75303" x2="70928" y2="64498"/>
                            <a14:foregroundMark x1="70928" y1="64498" x2="68943" y2="65932"/>
                            <a14:foregroundMark x1="71512" y1="65380" x2="77700" y2="69350"/>
                            <a14:foregroundMark x1="77700" y1="69350" x2="77992" y2="71224"/>
                            <a14:foregroundMark x1="78225" y1="72437" x2="71570" y2="63286"/>
                            <a14:foregroundMark x1="71570" y1="63286" x2="70053" y2="63506"/>
                            <a14:foregroundMark x1="71745" y1="66373" x2="77933" y2="68247"/>
                            <a14:foregroundMark x1="77933" y1="68247" x2="78050" y2="68467"/>
                            <a14:foregroundMark x1="75423" y1="66593" x2="76241" y2="66924"/>
                            <a14:foregroundMark x1="76591" y1="67144" x2="72504" y2="64939"/>
                            <a14:foregroundMark x1="73964" y1="65821" x2="79101" y2="68026"/>
                            <a14:foregroundMark x1="62580" y1="80816" x2="15762" y2="29548"/>
                            <a14:foregroundMark x1="15762" y1="29548" x2="14594" y2="27343"/>
                            <a14:foregroundMark x1="16988" y1="30099" x2="9399" y2="22271"/>
                            <a14:foregroundMark x1="9399" y1="22271" x2="9457" y2="21830"/>
                            <a14:foregroundMark x1="13777" y1="27122" x2="10274" y2="19956"/>
                            <a14:foregroundMark x1="71629" y1="91510" x2="78050" y2="95700"/>
                            <a14:foregroundMark x1="78050" y1="95700" x2="78459" y2="95039"/>
                            <a14:backgroundMark x1="33217" y1="3749" x2="42032" y2="15436"/>
                            <a14:backgroundMark x1="26211" y1="4961" x2="40981" y2="16538"/>
                            <a14:backgroundMark x1="35610" y1="74201" x2="60887" y2="98567"/>
                            <a14:backgroundMark x1="58552" y1="91951" x2="64857" y2="97905"/>
                            <a14:backgroundMark x1="64857" y1="97905" x2="64974" y2="98236"/>
                            <a14:backgroundMark x1="63222" y1="91841" x2="64215" y2="96251"/>
                            <a14:backgroundMark x1="63923" y1="93385" x2="65382" y2="9536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 l="-13858" t="-2213" r="-24252" b="-6639"/>
              </a:stretch>
            </a:blipFill>
          </p:spPr>
          <p:txBody>
            <a:bodyPr/>
            <a:lstStyle/>
            <a:p>
              <a:pPr defTabSz="914280"/>
              <a:endParaRPr lang="en-GB" dirty="0">
                <a:solidFill>
                  <a:srgbClr val="0F124A"/>
                </a:solidFill>
                <a:latin typeface="Arial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C0A2F858-3D53-F79B-DACE-C7D5545326BC}"/>
                </a:ext>
              </a:extLst>
            </p:cNvPr>
            <p:cNvSpPr/>
            <p:nvPr/>
          </p:nvSpPr>
          <p:spPr>
            <a:xfrm>
              <a:off x="13056179" y="4688268"/>
              <a:ext cx="694356" cy="2854711"/>
            </a:xfrm>
            <a:custGeom>
              <a:avLst/>
              <a:gdLst/>
              <a:ahLst/>
              <a:cxnLst/>
              <a:rect l="l" t="t" r="r" b="b"/>
              <a:pathLst>
                <a:path w="694356" h="2854711">
                  <a:moveTo>
                    <a:pt x="0" y="0"/>
                  </a:moveTo>
                  <a:lnTo>
                    <a:pt x="694356" y="0"/>
                  </a:lnTo>
                  <a:lnTo>
                    <a:pt x="694356" y="2854710"/>
                  </a:lnTo>
                  <a:lnTo>
                    <a:pt x="0" y="28547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5800" r="-1714947" b="-127617"/>
              </a:stretch>
            </a:blipFill>
          </p:spPr>
          <p:txBody>
            <a:bodyPr/>
            <a:lstStyle/>
            <a:p>
              <a:pPr defTabSz="914280"/>
              <a:endParaRPr lang="en-GB" dirty="0">
                <a:solidFill>
                  <a:srgbClr val="0F124A"/>
                </a:solidFill>
                <a:latin typeface="Arial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FCE1C69-4EE7-5B77-0852-176868FD7226}"/>
                </a:ext>
              </a:extLst>
            </p:cNvPr>
            <p:cNvSpPr/>
            <p:nvPr/>
          </p:nvSpPr>
          <p:spPr>
            <a:xfrm rot="20590459">
              <a:off x="6329565" y="1942926"/>
              <a:ext cx="7387171" cy="2758253"/>
            </a:xfrm>
            <a:custGeom>
              <a:avLst/>
              <a:gdLst/>
              <a:ahLst/>
              <a:cxnLst/>
              <a:rect l="l" t="t" r="r" b="b"/>
              <a:pathLst>
                <a:path w="7387170" h="2758253">
                  <a:moveTo>
                    <a:pt x="0" y="0"/>
                  </a:moveTo>
                  <a:lnTo>
                    <a:pt x="7387170" y="0"/>
                  </a:lnTo>
                  <a:lnTo>
                    <a:pt x="7387170" y="2758253"/>
                  </a:lnTo>
                  <a:lnTo>
                    <a:pt x="0" y="275825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2057" b="67092" l="1644" r="90320">
                            <a14:foregroundMark x1="82557" y1="41986" x2="76621" y2="25106"/>
                            <a14:foregroundMark x1="76621" y1="25106" x2="86758" y2="40000"/>
                            <a14:foregroundMark x1="86758" y1="40000" x2="77626" y2="56738"/>
                            <a14:foregroundMark x1="77626" y1="56738" x2="66301" y2="56312"/>
                            <a14:foregroundMark x1="66301" y1="56312" x2="80731" y2="59149"/>
                            <a14:foregroundMark x1="80731" y1="59149" x2="81187" y2="44255"/>
                            <a14:foregroundMark x1="70411" y1="54468" x2="79909" y2="59433"/>
                            <a14:foregroundMark x1="68767" y1="54752" x2="80548" y2="62553"/>
                            <a14:foregroundMark x1="80548" y1="62553" x2="82192" y2="61986"/>
                            <a14:foregroundMark x1="69132" y1="58156" x2="83379" y2="56312"/>
                            <a14:foregroundMark x1="64566" y1="50496" x2="78539" y2="58440"/>
                            <a14:foregroundMark x1="63014" y1="49504" x2="76256" y2="59007"/>
                            <a14:foregroundMark x1="76256" y1="59007" x2="75799" y2="58865"/>
                            <a14:foregroundMark x1="67763" y1="54184" x2="53333" y2="51915"/>
                            <a14:foregroundMark x1="65023" y1="53901" x2="46027" y2="54610"/>
                            <a14:foregroundMark x1="56712" y1="53475" x2="42740" y2="54468"/>
                            <a14:foregroundMark x1="47306" y1="53759" x2="31142" y2="48794"/>
                            <a14:foregroundMark x1="40365" y1="52057" x2="21918" y2="43688"/>
                            <a14:foregroundMark x1="44384" y1="57163" x2="29772" y2="52766"/>
                            <a14:foregroundMark x1="38356" y1="51489" x2="16164" y2="41844"/>
                            <a14:foregroundMark x1="23653" y1="43830" x2="13881" y2="34894"/>
                            <a14:foregroundMark x1="13881" y1="34894" x2="13881" y2="34894"/>
                            <a14:foregroundMark x1="9498" y1="19858" x2="12968" y2="38298"/>
                            <a14:foregroundMark x1="12785" y1="17730" x2="10137" y2="36170"/>
                            <a14:foregroundMark x1="10685" y1="36312" x2="22922" y2="45390"/>
                            <a14:foregroundMark x1="8402" y1="38014" x2="19087" y2="42695"/>
                            <a14:foregroundMark x1="6301" y1="35319" x2="1826" y2="14184"/>
                            <a14:foregroundMark x1="84018" y1="45532" x2="77717" y2="31348"/>
                            <a14:foregroundMark x1="77260" y1="26950" x2="88311" y2="35177"/>
                            <a14:foregroundMark x1="88311" y1="35177" x2="88311" y2="36454"/>
                            <a14:foregroundMark x1="87215" y1="39574" x2="68402" y2="22837"/>
                            <a14:foregroundMark x1="68402" y1="22837" x2="67945" y2="23262"/>
                            <a14:foregroundMark x1="80731" y1="29078" x2="64018" y2="31631"/>
                            <a14:foregroundMark x1="64018" y1="31631" x2="63927" y2="31915"/>
                            <a14:foregroundMark x1="72603" y1="26383" x2="55251" y2="31631"/>
                            <a14:foregroundMark x1="55251" y1="31631" x2="54886" y2="32482"/>
                            <a14:foregroundMark x1="69498" y1="30922" x2="48128" y2="40851"/>
                            <a14:foregroundMark x1="57534" y1="37872" x2="34886" y2="32908"/>
                            <a14:foregroundMark x1="61826" y1="34894" x2="33242" y2="28936"/>
                            <a14:foregroundMark x1="45297" y1="35319" x2="19909" y2="22270"/>
                            <a14:foregroundMark x1="38904" y1="31206" x2="17260" y2="15887"/>
                            <a14:foregroundMark x1="33973" y1="26667" x2="6667" y2="12057"/>
                            <a14:foregroundMark x1="39543" y1="30071" x2="23196" y2="22411"/>
                            <a14:foregroundMark x1="21096" y1="43688" x2="39087" y2="54043"/>
                            <a14:foregroundMark x1="44201" y1="54752" x2="75068" y2="53901"/>
                            <a14:foregroundMark x1="66575" y1="60284" x2="86849" y2="59574"/>
                            <a14:foregroundMark x1="86484" y1="40851" x2="84932" y2="51915"/>
                            <a14:foregroundMark x1="88128" y1="42553" x2="86393" y2="56454"/>
                            <a14:foregroundMark x1="87397" y1="37305" x2="87580" y2="57305"/>
                            <a14:foregroundMark x1="89224" y1="35177" x2="90320" y2="52340"/>
                            <a14:foregroundMark x1="86575" y1="35035" x2="89224" y2="53191"/>
                            <a14:foregroundMark x1="85205" y1="33333" x2="71142" y2="21560"/>
                            <a14:foregroundMark x1="84292" y1="31064" x2="73790" y2="22411"/>
                            <a14:foregroundMark x1="86667" y1="33759" x2="80000" y2="25248"/>
                            <a14:foregroundMark x1="81644" y1="59149" x2="71324" y2="58440"/>
                            <a14:foregroundMark x1="71324" y1="58440" x2="82557" y2="62270"/>
                            <a14:foregroundMark x1="74795" y1="60709" x2="84658" y2="67092"/>
                            <a14:foregroundMark x1="74703" y1="60993" x2="82466" y2="60567"/>
                            <a14:foregroundMark x1="72603" y1="58723" x2="76256" y2="62270"/>
                            <a14:foregroundMark x1="6758" y1="33333" x2="17534" y2="40709"/>
                            <a14:foregroundMark x1="5297" y1="34894" x2="16712" y2="40426"/>
                            <a14:foregroundMark x1="3562" y1="30496" x2="13333" y2="37589"/>
                            <a14:foregroundMark x1="65297" y1="55745" x2="44018" y2="50355"/>
                            <a14:foregroundMark x1="45662" y1="54326" x2="41096" y2="54894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 l="-12602" t="-35767" r="-12602" b="-80098"/>
              </a:stretch>
            </a:blipFill>
          </p:spPr>
          <p:txBody>
            <a:bodyPr/>
            <a:lstStyle/>
            <a:p>
              <a:pPr defTabSz="914280"/>
              <a:endParaRPr lang="en-GB" dirty="0">
                <a:solidFill>
                  <a:srgbClr val="0F124A"/>
                </a:solidFill>
                <a:latin typeface="Arial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AD7AE49-D204-1907-E092-D162C9C7A758}"/>
                </a:ext>
              </a:extLst>
            </p:cNvPr>
            <p:cNvGrpSpPr/>
            <p:nvPr/>
          </p:nvGrpSpPr>
          <p:grpSpPr>
            <a:xfrm>
              <a:off x="9399721" y="4972033"/>
              <a:ext cx="2432949" cy="1420432"/>
              <a:chOff x="0" y="-80631"/>
              <a:chExt cx="480582" cy="280580"/>
            </a:xfrm>
          </p:grpSpPr>
          <p:sp>
            <p:nvSpPr>
              <p:cNvPr id="27" name="Freeform 10">
                <a:extLst>
                  <a:ext uri="{FF2B5EF4-FFF2-40B4-BE49-F238E27FC236}">
                    <a16:creationId xmlns:a16="http://schemas.microsoft.com/office/drawing/2014/main" id="{4E870E6C-C7DA-D41E-86C7-3B6B93B6F05C}"/>
                  </a:ext>
                </a:extLst>
              </p:cNvPr>
              <p:cNvSpPr/>
              <p:nvPr/>
            </p:nvSpPr>
            <p:spPr>
              <a:xfrm>
                <a:off x="15168" y="-80631"/>
                <a:ext cx="465414" cy="199949"/>
              </a:xfrm>
              <a:custGeom>
                <a:avLst/>
                <a:gdLst/>
                <a:ahLst/>
                <a:cxnLst/>
                <a:rect l="l" t="t" r="r" b="b"/>
                <a:pathLst>
                  <a:path w="465414" h="199949">
                    <a:moveTo>
                      <a:pt x="0" y="0"/>
                    </a:moveTo>
                    <a:lnTo>
                      <a:pt x="465414" y="0"/>
                    </a:lnTo>
                    <a:lnTo>
                      <a:pt x="465414" y="199949"/>
                    </a:lnTo>
                    <a:lnTo>
                      <a:pt x="0" y="199949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2700" cap="sq">
                <a:solidFill>
                  <a:srgbClr val="FF3131"/>
                </a:solidFill>
                <a:prstDash val="solid"/>
                <a:miter/>
              </a:ln>
            </p:spPr>
            <p:txBody>
              <a:bodyPr/>
              <a:lstStyle/>
              <a:p>
                <a:pPr defTabSz="914280"/>
                <a:endParaRPr lang="en-GB">
                  <a:solidFill>
                    <a:srgbClr val="0F124A"/>
                  </a:solidFill>
                  <a:latin typeface="Arial"/>
                </a:endParaRPr>
              </a:p>
            </p:txBody>
          </p:sp>
          <p:sp>
            <p:nvSpPr>
              <p:cNvPr id="28" name="TextBox 11">
                <a:extLst>
                  <a:ext uri="{FF2B5EF4-FFF2-40B4-BE49-F238E27FC236}">
                    <a16:creationId xmlns:a16="http://schemas.microsoft.com/office/drawing/2014/main" id="{D53328D4-FDE9-130C-C6CD-EC11A4A1F8A7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465414" cy="228524"/>
              </a:xfrm>
              <a:prstGeom prst="rect">
                <a:avLst/>
              </a:prstGeom>
            </p:spPr>
            <p:txBody>
              <a:bodyPr lIns="67733" tIns="67733" rIns="67733" bIns="67733" rtlCol="0" anchor="ctr"/>
              <a:lstStyle/>
              <a:p>
                <a:pPr algn="ctr" defTabSz="914280">
                  <a:lnSpc>
                    <a:spcPts val="2629"/>
                  </a:lnSpc>
                </a:pPr>
                <a:endParaRPr>
                  <a:solidFill>
                    <a:srgbClr val="0F124A"/>
                  </a:solidFill>
                  <a:latin typeface="Arial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89D6B21-5C81-EE6F-AD41-268CD4DDC2D8}"/>
                </a:ext>
              </a:extLst>
            </p:cNvPr>
            <p:cNvGrpSpPr/>
            <p:nvPr/>
          </p:nvGrpSpPr>
          <p:grpSpPr>
            <a:xfrm>
              <a:off x="6854378" y="3905867"/>
              <a:ext cx="5724002" cy="1084578"/>
              <a:chOff x="-234455" y="-28575"/>
              <a:chExt cx="1130667" cy="214238"/>
            </a:xfrm>
          </p:grpSpPr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D2D42C19-18E3-19F1-6B41-E36B083AD096}"/>
                  </a:ext>
                </a:extLst>
              </p:cNvPr>
              <p:cNvSpPr/>
              <p:nvPr/>
            </p:nvSpPr>
            <p:spPr>
              <a:xfrm>
                <a:off x="-234455" y="62256"/>
                <a:ext cx="896212" cy="75116"/>
              </a:xfrm>
              <a:custGeom>
                <a:avLst/>
                <a:gdLst/>
                <a:ahLst/>
                <a:cxnLst/>
                <a:rect l="l" t="t" r="r" b="b"/>
                <a:pathLst>
                  <a:path w="896212" h="185663">
                    <a:moveTo>
                      <a:pt x="0" y="0"/>
                    </a:moveTo>
                    <a:lnTo>
                      <a:pt x="896212" y="0"/>
                    </a:lnTo>
                    <a:lnTo>
                      <a:pt x="896212" y="185663"/>
                    </a:lnTo>
                    <a:lnTo>
                      <a:pt x="0" y="18566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pPr defTabSz="914280"/>
                <a:endParaRPr lang="en-GB" dirty="0">
                  <a:solidFill>
                    <a:srgbClr val="0F124A"/>
                  </a:solidFill>
                  <a:latin typeface="Arial"/>
                </a:endParaRPr>
              </a:p>
            </p:txBody>
          </p:sp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C2106DCA-EEB8-A915-72D8-FCF0F4F2ABE2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896212" cy="214238"/>
              </a:xfrm>
              <a:prstGeom prst="rect">
                <a:avLst/>
              </a:prstGeom>
            </p:spPr>
            <p:txBody>
              <a:bodyPr lIns="67733" tIns="67733" rIns="67733" bIns="67733" rtlCol="0" anchor="ctr"/>
              <a:lstStyle/>
              <a:p>
                <a:pPr algn="ctr" defTabSz="914280">
                  <a:lnSpc>
                    <a:spcPts val="2629"/>
                  </a:lnSpc>
                </a:pPr>
                <a:endParaRPr>
                  <a:solidFill>
                    <a:srgbClr val="0F124A"/>
                  </a:solidFill>
                  <a:latin typeface="Arial"/>
                </a:endParaRPr>
              </a:p>
            </p:txBody>
          </p:sp>
        </p:grpSp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E3F65A3A-18F5-4D9B-8A0D-EE1627268301}"/>
                </a:ext>
              </a:extLst>
            </p:cNvPr>
            <p:cNvSpPr/>
            <p:nvPr/>
          </p:nvSpPr>
          <p:spPr>
            <a:xfrm flipH="1" flipV="1">
              <a:off x="9729592" y="4365698"/>
              <a:ext cx="856082" cy="606334"/>
            </a:xfrm>
            <a:prstGeom prst="line">
              <a:avLst/>
            </a:prstGeom>
            <a:ln w="12700" cap="flat">
              <a:solidFill>
                <a:srgbClr val="FF3131"/>
              </a:solidFill>
              <a:prstDash val="solid"/>
              <a:headEnd type="none" w="sm" len="sm"/>
              <a:tailEnd type="arrow" w="med" len="sm"/>
            </a:ln>
          </p:spPr>
          <p:txBody>
            <a:bodyPr/>
            <a:lstStyle/>
            <a:p>
              <a:pPr defTabSz="914280"/>
              <a:endParaRPr lang="en-GB" dirty="0">
                <a:solidFill>
                  <a:srgbClr val="0F124A"/>
                </a:solidFill>
                <a:latin typeface="Arial"/>
              </a:endParaRPr>
            </a:p>
          </p:txBody>
        </p: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42FF6C8A-DFF7-5A6A-4DF0-BC26FB87D492}"/>
                </a:ext>
              </a:extLst>
            </p:cNvPr>
            <p:cNvGrpSpPr/>
            <p:nvPr/>
          </p:nvGrpSpPr>
          <p:grpSpPr>
            <a:xfrm>
              <a:off x="5873230" y="1547912"/>
              <a:ext cx="2478697" cy="2825001"/>
              <a:chOff x="-328672" y="-28575"/>
              <a:chExt cx="489620" cy="558025"/>
            </a:xfrm>
          </p:grpSpPr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id="{DFF9A0D5-B8A9-8205-6233-ADC8C37A837F}"/>
                  </a:ext>
                </a:extLst>
              </p:cNvPr>
              <p:cNvSpPr/>
              <p:nvPr/>
            </p:nvSpPr>
            <p:spPr>
              <a:xfrm>
                <a:off x="-328672" y="28674"/>
                <a:ext cx="160948" cy="500776"/>
              </a:xfrm>
              <a:custGeom>
                <a:avLst/>
                <a:gdLst/>
                <a:ahLst/>
                <a:cxnLst/>
                <a:rect l="l" t="t" r="r" b="b"/>
                <a:pathLst>
                  <a:path w="160948" h="500776">
                    <a:moveTo>
                      <a:pt x="0" y="0"/>
                    </a:moveTo>
                    <a:lnTo>
                      <a:pt x="160948" y="0"/>
                    </a:lnTo>
                    <a:lnTo>
                      <a:pt x="160948" y="500776"/>
                    </a:lnTo>
                    <a:lnTo>
                      <a:pt x="0" y="50077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pPr defTabSz="914280"/>
                <a:endParaRPr lang="en-GB">
                  <a:solidFill>
                    <a:srgbClr val="0F124A"/>
                  </a:solidFill>
                  <a:latin typeface="Arial"/>
                </a:endParaRPr>
              </a:p>
            </p:txBody>
          </p:sp>
          <p:sp>
            <p:nvSpPr>
              <p:cNvPr id="22" name="TextBox 18">
                <a:extLst>
                  <a:ext uri="{FF2B5EF4-FFF2-40B4-BE49-F238E27FC236}">
                    <a16:creationId xmlns:a16="http://schemas.microsoft.com/office/drawing/2014/main" id="{0BA451FD-B3B3-4599-7921-80B15C46869D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60948" cy="529351"/>
              </a:xfrm>
              <a:prstGeom prst="rect">
                <a:avLst/>
              </a:prstGeom>
            </p:spPr>
            <p:txBody>
              <a:bodyPr lIns="67733" tIns="67733" rIns="67733" bIns="67733" rtlCol="0" anchor="ctr"/>
              <a:lstStyle/>
              <a:p>
                <a:pPr algn="ctr" defTabSz="914280">
                  <a:lnSpc>
                    <a:spcPts val="2629"/>
                  </a:lnSpc>
                </a:pPr>
                <a:endParaRPr>
                  <a:solidFill>
                    <a:srgbClr val="0F124A"/>
                  </a:solidFill>
                  <a:latin typeface="Arial"/>
                </a:endParaRPr>
              </a:p>
            </p:txBody>
          </p:sp>
        </p:grpSp>
        <p:grpSp>
          <p:nvGrpSpPr>
            <p:cNvPr id="13" name="Group 19">
              <a:extLst>
                <a:ext uri="{FF2B5EF4-FFF2-40B4-BE49-F238E27FC236}">
                  <a16:creationId xmlns:a16="http://schemas.microsoft.com/office/drawing/2014/main" id="{A4BC5CA9-08DA-CA6A-6462-FFE70440D380}"/>
                </a:ext>
              </a:extLst>
            </p:cNvPr>
            <p:cNvGrpSpPr/>
            <p:nvPr/>
          </p:nvGrpSpPr>
          <p:grpSpPr>
            <a:xfrm>
              <a:off x="6662388" y="1210174"/>
              <a:ext cx="8465862" cy="3119279"/>
              <a:chOff x="-327985" y="-28575"/>
              <a:chExt cx="1672269" cy="616154"/>
            </a:xfrm>
          </p:grpSpPr>
          <p:sp>
            <p:nvSpPr>
              <p:cNvPr id="14" name="Freeform 20">
                <a:extLst>
                  <a:ext uri="{FF2B5EF4-FFF2-40B4-BE49-F238E27FC236}">
                    <a16:creationId xmlns:a16="http://schemas.microsoft.com/office/drawing/2014/main" id="{A7F55F38-925D-1263-8415-BB4FBD116E29}"/>
                  </a:ext>
                </a:extLst>
              </p:cNvPr>
              <p:cNvSpPr/>
              <p:nvPr/>
            </p:nvSpPr>
            <p:spPr>
              <a:xfrm>
                <a:off x="-327985" y="86227"/>
                <a:ext cx="1344284" cy="501352"/>
              </a:xfrm>
              <a:custGeom>
                <a:avLst/>
                <a:gdLst/>
                <a:ahLst/>
                <a:cxnLst/>
                <a:rect l="l" t="t" r="r" b="b"/>
                <a:pathLst>
                  <a:path w="1344284" h="532483">
                    <a:moveTo>
                      <a:pt x="0" y="0"/>
                    </a:moveTo>
                    <a:lnTo>
                      <a:pt x="1344284" y="0"/>
                    </a:lnTo>
                    <a:lnTo>
                      <a:pt x="1344284" y="532483"/>
                    </a:lnTo>
                    <a:lnTo>
                      <a:pt x="0" y="532483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12700" cap="sq">
                <a:solidFill>
                  <a:srgbClr val="FF3131"/>
                </a:solidFill>
                <a:prstDash val="solid"/>
                <a:miter/>
              </a:ln>
            </p:spPr>
            <p:txBody>
              <a:bodyPr/>
              <a:lstStyle/>
              <a:p>
                <a:pPr defTabSz="914280"/>
                <a:endParaRPr lang="en-GB" dirty="0">
                  <a:solidFill>
                    <a:srgbClr val="0F124A"/>
                  </a:solidFill>
                  <a:latin typeface="Arial"/>
                </a:endParaRPr>
              </a:p>
            </p:txBody>
          </p:sp>
          <p:sp>
            <p:nvSpPr>
              <p:cNvPr id="15" name="TextBox 21">
                <a:extLst>
                  <a:ext uri="{FF2B5EF4-FFF2-40B4-BE49-F238E27FC236}">
                    <a16:creationId xmlns:a16="http://schemas.microsoft.com/office/drawing/2014/main" id="{A8F5E799-2FC5-F6C4-4DE7-1F2A5C358846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344284" cy="561058"/>
              </a:xfrm>
              <a:prstGeom prst="rect">
                <a:avLst/>
              </a:prstGeom>
            </p:spPr>
            <p:txBody>
              <a:bodyPr lIns="67733" tIns="67733" rIns="67733" bIns="67733" rtlCol="0" anchor="ctr"/>
              <a:lstStyle/>
              <a:p>
                <a:pPr algn="ctr" defTabSz="914280">
                  <a:lnSpc>
                    <a:spcPts val="2629"/>
                  </a:lnSpc>
                </a:pPr>
                <a:endParaRPr>
                  <a:solidFill>
                    <a:srgbClr val="0F124A"/>
                  </a:solidFill>
                  <a:latin typeface="Arial"/>
                </a:endParaRPr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F85D43F-B13E-AF31-DADE-91211E2127F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9CE4FBE3-3D31-6D16-3694-335ED4C47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091D1EC9-3101-C97B-621C-711E1D013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EEECF68-E365-B68C-22E6-6A4FECD2B800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Fluid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Thermo-Dynamics Simulations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1" name="3D Model 60">
                <a:extLst>
                  <a:ext uri="{FF2B5EF4-FFF2-40B4-BE49-F238E27FC236}">
                    <a16:creationId xmlns:a16="http://schemas.microsoft.com/office/drawing/2014/main" id="{3BE13698-9F5C-5B61-30EA-5CAA0D7C8E8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9667685"/>
                  </p:ext>
                </p:extLst>
              </p:nvPr>
            </p:nvGraphicFramePr>
            <p:xfrm>
              <a:off x="7674679" y="854856"/>
              <a:ext cx="4942492" cy="2142699"/>
            </p:xfrm>
            <a:graphic>
              <a:graphicData uri="http://schemas.microsoft.com/office/drawing/2017/model3d">
                <am3d:model3d r:embed="rId11">
                  <am3d:spPr>
                    <a:xfrm>
                      <a:off x="0" y="0"/>
                      <a:ext cx="4942492" cy="2142699"/>
                    </a:xfrm>
                    <a:prstGeom prst="rect">
                      <a:avLst/>
                    </a:prstGeom>
                  </am3d:spPr>
                  <am3d:camera>
                    <am3d:pos x="0" y="0" z="4742799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941" d="1000000"/>
                    <am3d:preTrans dx="-17470587" dy="-6435791" dz="-21579"/>
                    <am3d:scale>
                      <am3d:sx n="1000000" d="1000000"/>
                      <am3d:sy n="1000000" d="1000000"/>
                      <am3d:sz n="1000000" d="1000000"/>
                    </am3d:scale>
                    <am3d:rot ax="9265824" ay="-4612965" az="-9300934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1368470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1" name="3D Model 60">
                <a:extLst>
                  <a:ext uri="{FF2B5EF4-FFF2-40B4-BE49-F238E27FC236}">
                    <a16:creationId xmlns:a16="http://schemas.microsoft.com/office/drawing/2014/main" id="{3BE13698-9F5C-5B61-30EA-5CAA0D7C8E8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674679" y="854856"/>
                <a:ext cx="4942492" cy="2142699"/>
              </a:xfrm>
              <a:prstGeom prst="rect">
                <a:avLst/>
              </a:prstGeom>
            </p:spPr>
          </p:pic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9A3EB7A4-48A6-D071-7744-9F545FF51656}"/>
              </a:ext>
            </a:extLst>
          </p:cNvPr>
          <p:cNvSpPr txBox="1"/>
          <p:nvPr/>
        </p:nvSpPr>
        <p:spPr>
          <a:xfrm>
            <a:off x="1014562" y="1653400"/>
            <a:ext cx="6839896" cy="17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fr-CH" sz="1333" b="1" dirty="0"/>
              <a:t>CFD </a:t>
            </a:r>
            <a:r>
              <a:rPr lang="fr-CH" sz="1333" b="1" dirty="0" err="1"/>
              <a:t>potential</a:t>
            </a:r>
            <a:r>
              <a:rPr lang="fr-CH" sz="1333" b="1" dirty="0"/>
              <a:t> for the SRA design:</a:t>
            </a:r>
          </a:p>
          <a:p>
            <a:pPr marL="380990" indent="-380990" defTabSz="914280">
              <a:buFont typeface="+mj-lt"/>
              <a:buAutoNum type="romanLcPeriod"/>
            </a:pPr>
            <a:r>
              <a:rPr lang="en-GB" sz="1333" dirty="0"/>
              <a:t>Hydrodynamic characterization: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dirty="0"/>
              <a:t>Pressure and velocity distribution</a:t>
            </a:r>
            <a:endParaRPr lang="en-GB" sz="1333" b="1" dirty="0"/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b="1" dirty="0"/>
              <a:t>Developing flow regions </a:t>
            </a:r>
            <a:r>
              <a:rPr lang="en-GB" sz="1333" dirty="0"/>
              <a:t>(bends and cross-section variations) 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b="1" dirty="0"/>
              <a:t>Backflow</a:t>
            </a:r>
            <a:r>
              <a:rPr lang="en-GB" sz="1333" dirty="0"/>
              <a:t> or </a:t>
            </a:r>
            <a:r>
              <a:rPr lang="en-GB" sz="1333" b="1" dirty="0"/>
              <a:t>stagnant fluid </a:t>
            </a:r>
            <a:r>
              <a:rPr lang="en-GB" sz="1333" dirty="0"/>
              <a:t>(source of vibrations)</a:t>
            </a:r>
          </a:p>
          <a:p>
            <a:pPr marL="380990" indent="-380990" defTabSz="914280">
              <a:buFont typeface="+mj-lt"/>
              <a:buAutoNum type="romanLcPeriod"/>
            </a:pPr>
            <a:r>
              <a:rPr lang="en-GB" sz="1333" dirty="0"/>
              <a:t>Thermal characterization: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dirty="0"/>
              <a:t>Temperature distribution </a:t>
            </a:r>
            <a:endParaRPr lang="en-GB" sz="1333" b="1" dirty="0"/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b="1" dirty="0"/>
              <a:t>Heat transfer coefficient </a:t>
            </a:r>
            <a:r>
              <a:rPr lang="en-GB" sz="1333" dirty="0"/>
              <a:t>(substituting empirical correlations)</a:t>
            </a:r>
          </a:p>
        </p:txBody>
      </p:sp>
      <p:pic>
        <p:nvPicPr>
          <p:cNvPr id="30" name="Picture 29" descr="A blue and green diagram of a structure&#10;&#10;AI-generated content may be incorrect.">
            <a:extLst>
              <a:ext uri="{FF2B5EF4-FFF2-40B4-BE49-F238E27FC236}">
                <a16:creationId xmlns:a16="http://schemas.microsoft.com/office/drawing/2014/main" id="{37244708-2712-4860-F133-F87F5684EC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3313" b="78078" l="10831" r="94419">
                        <a14:foregroundMark x1="19336" y1="16116" x2="14751" y2="21922"/>
                        <a14:foregroundMark x1="12757" y1="30831" x2="10831" y2="42242"/>
                        <a14:foregroundMark x1="10831" y1="42242" x2="11761" y2="32332"/>
                        <a14:foregroundMark x1="74352" y1="72172" x2="80266" y2="76677"/>
                        <a14:foregroundMark x1="90498" y1="73874" x2="87575" y2="61161"/>
                        <a14:foregroundMark x1="92226" y1="69770" x2="93953" y2="67868"/>
                        <a14:foregroundMark x1="92890" y1="66967" x2="93621" y2="76476"/>
                        <a14:foregroundMark x1="93355" y1="76677" x2="94485" y2="77377"/>
                        <a14:foregroundMark x1="84319" y1="75876" x2="84850" y2="78278"/>
                        <a14:foregroundMark x1="15017" y1="14815" x2="16744" y2="14615"/>
                        <a14:foregroundMark x1="15349" y1="14615" x2="17209" y2="14414"/>
                        <a14:foregroundMark x1="16213" y1="13313" x2="18804" y2="14414"/>
                        <a14:foregroundMark x1="16346" y1="13313" x2="13355" y2="15215"/>
                        <a14:foregroundMark x1="14153" y1="15215" x2="13621" y2="20420"/>
                        <a14:foregroundMark x1="14352" y1="15916" x2="13488" y2="21722"/>
                        <a14:foregroundMark x1="14352" y1="16316" x2="12292" y2="21321"/>
                        <a14:foregroundMark x1="13488" y1="15916" x2="13355" y2="19119"/>
                        <a14:foregroundMark x1="13156" y1="16316" x2="12757" y2="204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19" t="7389" r="4728" b="19435"/>
          <a:stretch/>
        </p:blipFill>
        <p:spPr>
          <a:xfrm>
            <a:off x="362865" y="3140112"/>
            <a:ext cx="6764222" cy="367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086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000544-4E34-138B-E3B2-CE48AF3BE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Oval 154">
            <a:extLst>
              <a:ext uri="{FF2B5EF4-FFF2-40B4-BE49-F238E27FC236}">
                <a16:creationId xmlns:a16="http://schemas.microsoft.com/office/drawing/2014/main" id="{A635E14A-B8F6-E8C8-DACF-17AB17FDCB97}"/>
              </a:ext>
            </a:extLst>
          </p:cNvPr>
          <p:cNvSpPr/>
          <p:nvPr/>
        </p:nvSpPr>
        <p:spPr>
          <a:xfrm>
            <a:off x="7840707" y="3076815"/>
            <a:ext cx="3037627" cy="30658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FE76BC5-2366-334A-502A-7A2B80590C8B}"/>
              </a:ext>
            </a:extLst>
          </p:cNvPr>
          <p:cNvSpPr txBox="1"/>
          <p:nvPr/>
        </p:nvSpPr>
        <p:spPr>
          <a:xfrm rot="2866743">
            <a:off x="8602893" y="3366541"/>
            <a:ext cx="2321961" cy="1733584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889056"/>
              </a:avLst>
            </a:prstTxWarp>
            <a:spAutoFit/>
          </a:bodyPr>
          <a:lstStyle/>
          <a:p>
            <a:pPr algn="ctr" defTabSz="914280"/>
            <a:r>
              <a:rPr lang="fr-CH" sz="1100" dirty="0" err="1"/>
              <a:t>near-wall</a:t>
            </a:r>
            <a:r>
              <a:rPr lang="fr-CH" sz="1100" dirty="0"/>
              <a:t> </a:t>
            </a:r>
            <a:r>
              <a:rPr lang="fr-CH" sz="1100" dirty="0" err="1"/>
              <a:t>region</a:t>
            </a:r>
            <a:endParaRPr lang="fr-CH" sz="1100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642CF1A-3AF9-2F4A-1821-423C79793320}"/>
              </a:ext>
            </a:extLst>
          </p:cNvPr>
          <p:cNvSpPr txBox="1"/>
          <p:nvPr/>
        </p:nvSpPr>
        <p:spPr>
          <a:xfrm>
            <a:off x="8884732" y="4379568"/>
            <a:ext cx="929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0"/>
            <a:r>
              <a:rPr lang="fr-CH" sz="1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</a:t>
            </a:r>
            <a:r>
              <a:rPr lang="fr-CH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domain</a:t>
            </a:r>
            <a:endParaRPr lang="fr-CH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7295C983-B4AD-9D0F-DCB4-DCE2B576F648}"/>
              </a:ext>
            </a:extLst>
          </p:cNvPr>
          <p:cNvSpPr/>
          <p:nvPr/>
        </p:nvSpPr>
        <p:spPr>
          <a:xfrm>
            <a:off x="7611035" y="3550024"/>
            <a:ext cx="421341" cy="286870"/>
          </a:xfrm>
          <a:custGeom>
            <a:avLst/>
            <a:gdLst>
              <a:gd name="connsiteX0" fmla="*/ 0 w 421341"/>
              <a:gd name="connsiteY0" fmla="*/ 0 h 286870"/>
              <a:gd name="connsiteX1" fmla="*/ 98612 w 421341"/>
              <a:gd name="connsiteY1" fmla="*/ 170329 h 286870"/>
              <a:gd name="connsiteX2" fmla="*/ 322730 w 421341"/>
              <a:gd name="connsiteY2" fmla="*/ 152400 h 286870"/>
              <a:gd name="connsiteX3" fmla="*/ 421341 w 421341"/>
              <a:gd name="connsiteY3" fmla="*/ 286870 h 28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341" h="286870">
                <a:moveTo>
                  <a:pt x="0" y="0"/>
                </a:moveTo>
                <a:cubicBezTo>
                  <a:pt x="22412" y="72464"/>
                  <a:pt x="44824" y="144929"/>
                  <a:pt x="98612" y="170329"/>
                </a:cubicBezTo>
                <a:cubicBezTo>
                  <a:pt x="152400" y="195729"/>
                  <a:pt x="268942" y="132977"/>
                  <a:pt x="322730" y="152400"/>
                </a:cubicBezTo>
                <a:cubicBezTo>
                  <a:pt x="376518" y="171824"/>
                  <a:pt x="306294" y="224117"/>
                  <a:pt x="421341" y="28687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F6540EC0-C34E-A09E-7C43-A949A4B5542E}"/>
                  </a:ext>
                </a:extLst>
              </p:cNvPr>
              <p:cNvSpPr txBox="1"/>
              <p:nvPr/>
            </p:nvSpPr>
            <p:spPr>
              <a:xfrm>
                <a:off x="7378141" y="3313615"/>
                <a:ext cx="385091" cy="268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28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CH" sz="1100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CH" sz="1100" b="0" i="0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acc>
                    </m:oMath>
                  </m:oMathPara>
                </a14:m>
                <a:endParaRPr lang="fr-CH" sz="1100" dirty="0">
                  <a:solidFill>
                    <a:srgbClr val="FF0000"/>
                  </a:solidFill>
                  <a:effectLst/>
                </a:endParaRPr>
              </a:p>
            </p:txBody>
          </p:sp>
        </mc:Choice>
        <mc:Fallback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F6540EC0-C34E-A09E-7C43-A949A4B55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8141" y="3313615"/>
                <a:ext cx="385091" cy="2680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48030D4C-B2A0-DA61-9D74-983E933B023E}"/>
              </a:ext>
            </a:extLst>
          </p:cNvPr>
          <p:cNvSpPr/>
          <p:nvPr/>
        </p:nvSpPr>
        <p:spPr>
          <a:xfrm>
            <a:off x="8065410" y="3830323"/>
            <a:ext cx="421341" cy="286870"/>
          </a:xfrm>
          <a:custGeom>
            <a:avLst/>
            <a:gdLst>
              <a:gd name="connsiteX0" fmla="*/ 0 w 421341"/>
              <a:gd name="connsiteY0" fmla="*/ 0 h 286870"/>
              <a:gd name="connsiteX1" fmla="*/ 98612 w 421341"/>
              <a:gd name="connsiteY1" fmla="*/ 170329 h 286870"/>
              <a:gd name="connsiteX2" fmla="*/ 322730 w 421341"/>
              <a:gd name="connsiteY2" fmla="*/ 152400 h 286870"/>
              <a:gd name="connsiteX3" fmla="*/ 421341 w 421341"/>
              <a:gd name="connsiteY3" fmla="*/ 286870 h 28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341" h="286870">
                <a:moveTo>
                  <a:pt x="0" y="0"/>
                </a:moveTo>
                <a:cubicBezTo>
                  <a:pt x="22412" y="72464"/>
                  <a:pt x="44824" y="144929"/>
                  <a:pt x="98612" y="170329"/>
                </a:cubicBezTo>
                <a:cubicBezTo>
                  <a:pt x="152400" y="195729"/>
                  <a:pt x="268942" y="132977"/>
                  <a:pt x="322730" y="152400"/>
                </a:cubicBezTo>
                <a:cubicBezTo>
                  <a:pt x="376518" y="171824"/>
                  <a:pt x="306294" y="224117"/>
                  <a:pt x="421341" y="286870"/>
                </a:cubicBezTo>
              </a:path>
            </a:pathLst>
          </a:custGeom>
          <a:noFill/>
          <a:ln>
            <a:solidFill>
              <a:srgbClr val="67A3D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B1899BC9-AC7C-E492-54E0-078F57E5A084}"/>
                  </a:ext>
                </a:extLst>
              </p:cNvPr>
              <p:cNvSpPr txBox="1"/>
              <p:nvPr/>
            </p:nvSpPr>
            <p:spPr>
              <a:xfrm>
                <a:off x="8016831" y="3714391"/>
                <a:ext cx="385091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 defTabSz="91428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100" b="0" i="1" smtClean="0">
                          <a:solidFill>
                            <a:srgbClr val="67A3DF"/>
                          </a:solidFill>
                          <a:effectLst/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fr-CH" sz="1100" dirty="0">
                  <a:solidFill>
                    <a:srgbClr val="67A3DF"/>
                  </a:solidFill>
                  <a:effectLst/>
                </a:endParaRPr>
              </a:p>
            </p:txBody>
          </p:sp>
        </mc:Choice>
        <mc:Fallback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B1899BC9-AC7C-E492-54E0-078F57E5A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831" y="3714391"/>
                <a:ext cx="385091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D8D3FFB-85E0-833B-737B-F9A8039DE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376768"/>
              </p:ext>
            </p:extLst>
          </p:nvPr>
        </p:nvGraphicFramePr>
        <p:xfrm>
          <a:off x="1932299" y="2794800"/>
          <a:ext cx="4747194" cy="30653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199">
                  <a:extLst>
                    <a:ext uri="{9D8B030D-6E8A-4147-A177-3AD203B41FA5}">
                      <a16:colId xmlns:a16="http://schemas.microsoft.com/office/drawing/2014/main" val="2749287563"/>
                    </a:ext>
                  </a:extLst>
                </a:gridCol>
                <a:gridCol w="791199">
                  <a:extLst>
                    <a:ext uri="{9D8B030D-6E8A-4147-A177-3AD203B41FA5}">
                      <a16:colId xmlns:a16="http://schemas.microsoft.com/office/drawing/2014/main" val="1500896721"/>
                    </a:ext>
                  </a:extLst>
                </a:gridCol>
                <a:gridCol w="791199">
                  <a:extLst>
                    <a:ext uri="{9D8B030D-6E8A-4147-A177-3AD203B41FA5}">
                      <a16:colId xmlns:a16="http://schemas.microsoft.com/office/drawing/2014/main" val="776731692"/>
                    </a:ext>
                  </a:extLst>
                </a:gridCol>
                <a:gridCol w="791199">
                  <a:extLst>
                    <a:ext uri="{9D8B030D-6E8A-4147-A177-3AD203B41FA5}">
                      <a16:colId xmlns:a16="http://schemas.microsoft.com/office/drawing/2014/main" val="444155650"/>
                    </a:ext>
                  </a:extLst>
                </a:gridCol>
                <a:gridCol w="791199">
                  <a:extLst>
                    <a:ext uri="{9D8B030D-6E8A-4147-A177-3AD203B41FA5}">
                      <a16:colId xmlns:a16="http://schemas.microsoft.com/office/drawing/2014/main" val="2364768438"/>
                    </a:ext>
                  </a:extLst>
                </a:gridCol>
                <a:gridCol w="791199">
                  <a:extLst>
                    <a:ext uri="{9D8B030D-6E8A-4147-A177-3AD203B41FA5}">
                      <a16:colId xmlns:a16="http://schemas.microsoft.com/office/drawing/2014/main" val="4194338926"/>
                    </a:ext>
                  </a:extLst>
                </a:gridCol>
              </a:tblGrid>
              <a:tr h="437901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185848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61027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788730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777510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077457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197842"/>
                  </a:ext>
                </a:extLst>
              </a:tr>
              <a:tr h="437901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589160"/>
                  </a:ext>
                </a:extLst>
              </a:tr>
            </a:tbl>
          </a:graphicData>
        </a:graphic>
      </p:graphicFrame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101B4D2-4C66-9CE9-C545-25AA417B8DBD}"/>
              </a:ext>
            </a:extLst>
          </p:cNvPr>
          <p:cNvSpPr/>
          <p:nvPr/>
        </p:nvSpPr>
        <p:spPr>
          <a:xfrm>
            <a:off x="1918446" y="2967318"/>
            <a:ext cx="4760259" cy="2088776"/>
          </a:xfrm>
          <a:custGeom>
            <a:avLst/>
            <a:gdLst>
              <a:gd name="connsiteX0" fmla="*/ 0 w 4760259"/>
              <a:gd name="connsiteY0" fmla="*/ 0 h 2088776"/>
              <a:gd name="connsiteX1" fmla="*/ 161365 w 4760259"/>
              <a:gd name="connsiteY1" fmla="*/ 618565 h 2088776"/>
              <a:gd name="connsiteX2" fmla="*/ 331694 w 4760259"/>
              <a:gd name="connsiteY2" fmla="*/ 1120588 h 2088776"/>
              <a:gd name="connsiteX3" fmla="*/ 582706 w 4760259"/>
              <a:gd name="connsiteY3" fmla="*/ 1577788 h 2088776"/>
              <a:gd name="connsiteX4" fmla="*/ 815788 w 4760259"/>
              <a:gd name="connsiteY4" fmla="*/ 1792941 h 2088776"/>
              <a:gd name="connsiteX5" fmla="*/ 1138518 w 4760259"/>
              <a:gd name="connsiteY5" fmla="*/ 1936376 h 2088776"/>
              <a:gd name="connsiteX6" fmla="*/ 1667435 w 4760259"/>
              <a:gd name="connsiteY6" fmla="*/ 2026023 h 2088776"/>
              <a:gd name="connsiteX7" fmla="*/ 2339788 w 4760259"/>
              <a:gd name="connsiteY7" fmla="*/ 2052918 h 2088776"/>
              <a:gd name="connsiteX8" fmla="*/ 3021106 w 4760259"/>
              <a:gd name="connsiteY8" fmla="*/ 2079812 h 2088776"/>
              <a:gd name="connsiteX9" fmla="*/ 4760259 w 4760259"/>
              <a:gd name="connsiteY9" fmla="*/ 2088776 h 208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60259" h="2088776">
                <a:moveTo>
                  <a:pt x="0" y="0"/>
                </a:moveTo>
                <a:cubicBezTo>
                  <a:pt x="53041" y="215900"/>
                  <a:pt x="106083" y="431800"/>
                  <a:pt x="161365" y="618565"/>
                </a:cubicBezTo>
                <a:cubicBezTo>
                  <a:pt x="216647" y="805330"/>
                  <a:pt x="261471" y="960718"/>
                  <a:pt x="331694" y="1120588"/>
                </a:cubicBezTo>
                <a:cubicBezTo>
                  <a:pt x="401918" y="1280459"/>
                  <a:pt x="502024" y="1465729"/>
                  <a:pt x="582706" y="1577788"/>
                </a:cubicBezTo>
                <a:cubicBezTo>
                  <a:pt x="663388" y="1689847"/>
                  <a:pt x="723153" y="1733176"/>
                  <a:pt x="815788" y="1792941"/>
                </a:cubicBezTo>
                <a:cubicBezTo>
                  <a:pt x="908423" y="1852706"/>
                  <a:pt x="996577" y="1897529"/>
                  <a:pt x="1138518" y="1936376"/>
                </a:cubicBezTo>
                <a:cubicBezTo>
                  <a:pt x="1280459" y="1975223"/>
                  <a:pt x="1467224" y="2006599"/>
                  <a:pt x="1667435" y="2026023"/>
                </a:cubicBezTo>
                <a:cubicBezTo>
                  <a:pt x="1867646" y="2045447"/>
                  <a:pt x="2339788" y="2052918"/>
                  <a:pt x="2339788" y="2052918"/>
                </a:cubicBezTo>
                <a:lnTo>
                  <a:pt x="3021106" y="2079812"/>
                </a:lnTo>
                <a:lnTo>
                  <a:pt x="4760259" y="2088776"/>
                </a:ln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F369979-B624-834F-BD50-9D06167FCF50}"/>
              </a:ext>
            </a:extLst>
          </p:cNvPr>
          <p:cNvCxnSpPr>
            <a:cxnSpLocks/>
          </p:cNvCxnSpPr>
          <p:nvPr/>
        </p:nvCxnSpPr>
        <p:spPr>
          <a:xfrm>
            <a:off x="1941514" y="5082600"/>
            <a:ext cx="4734210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FA56F3B-23FC-A8E1-FB10-5B5F5D816A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1B31FDE5-B7E0-4E76-41B7-18D5DCBF25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BE78749D-B338-51B5-990D-1ABC746F1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D7820BE-3309-54EF-CC4B-2DF5D1C40937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Fluid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Thermo-Dynamics Simulations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4C0F81-B2C2-B14B-8558-622D16E3AF25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67" b="94988" l="9152" r="95536">
                        <a14:foregroundMark x1="55580" y1="13936" x2="70982" y2="21271"/>
                        <a14:foregroundMark x1="70982" y1="21271" x2="73326" y2="35941"/>
                        <a14:foregroundMark x1="73326" y1="35941" x2="61384" y2="26284"/>
                        <a14:foregroundMark x1="61384" y1="26284" x2="56473" y2="14670"/>
                        <a14:foregroundMark x1="56473" y1="14670" x2="38616" y2="7946"/>
                        <a14:foregroundMark x1="38616" y1="7946" x2="64286" y2="9291"/>
                        <a14:foregroundMark x1="64286" y1="9291" x2="75670" y2="19193"/>
                        <a14:foregroundMark x1="75670" y1="19193" x2="92188" y2="54279"/>
                        <a14:foregroundMark x1="92188" y1="54279" x2="92411" y2="62836"/>
                        <a14:foregroundMark x1="19420" y1="19927" x2="39732" y2="5746"/>
                        <a14:foregroundMark x1="39732" y1="5746" x2="52455" y2="3545"/>
                        <a14:foregroundMark x1="52455" y1="3545" x2="59548" y2="3545"/>
                        <a14:foregroundMark x1="82856" y1="18124" x2="90067" y2="33619"/>
                        <a14:foregroundMark x1="90067" y1="33619" x2="93033" y2="49966"/>
                        <a14:foregroundMark x1="93230" y1="54325" x2="90513" y2="69315"/>
                        <a14:foregroundMark x1="9152" y1="40220" x2="10603" y2="61736"/>
                        <a14:foregroundMark x1="13951" y1="74450" x2="27344" y2="89487"/>
                        <a14:foregroundMark x1="27344" y1="89487" x2="38951" y2="95110"/>
                        <a14:foregroundMark x1="38951" y1="95110" x2="57701" y2="96210"/>
                        <a14:foregroundMark x1="57701" y1="96210" x2="66071" y2="94988"/>
                        <a14:foregroundMark x1="66071" y1="94988" x2="66071" y2="94866"/>
                        <a14:foregroundMark x1="68862" y1="8313" x2="37277" y2="5379"/>
                        <a14:foregroundMark x1="52679" y1="17848" x2="58817" y2="31174"/>
                        <a14:foregroundMark x1="58817" y1="31174" x2="68973" y2="42176"/>
                        <a14:foregroundMark x1="68973" y1="42176" x2="76228" y2="43765"/>
                        <a14:foregroundMark x1="76228" y1="43765" x2="80469" y2="37775"/>
                        <a14:foregroundMark x1="80469" y1="37775" x2="79464" y2="33619"/>
                        <a14:foregroundMark x1="93080" y1="39487" x2="93206" y2="41148"/>
                        <a14:foregroundMark x1="93834" y1="60187" x2="93527" y2="61491"/>
                        <a14:foregroundMark x1="93527" y1="61491" x2="93527" y2="61614"/>
                        <a14:foregroundMark x1="92857" y1="36675" x2="94055" y2="41102"/>
                        <a14:foregroundMark x1="59710" y1="3790" x2="52713" y2="3250"/>
                        <a14:foregroundMark x1="93973" y1="41198" x2="93973" y2="60147"/>
                        <a14:backgroundMark x1="40848" y1="1222" x2="43527" y2="1222"/>
                        <a14:backgroundMark x1="38504" y1="3423" x2="56473" y2="1100"/>
                        <a14:backgroundMark x1="61272" y1="3178" x2="73549" y2="7213"/>
                        <a14:backgroundMark x1="73549" y1="7213" x2="80134" y2="13203"/>
                        <a14:backgroundMark x1="80134" y1="13203" x2="81585" y2="15403"/>
                        <a14:backgroundMark x1="80915" y1="13447" x2="83482" y2="17726"/>
                        <a14:backgroundMark x1="60268" y1="3545" x2="62388" y2="3667"/>
                        <a14:backgroundMark x1="59598" y1="3423" x2="60156" y2="2934"/>
                        <a14:backgroundMark x1="60714" y1="3301" x2="59152" y2="2567"/>
                        <a14:backgroundMark x1="96763" y1="53912" x2="94308" y2="60391"/>
                      </a14:backgroundRemoval>
                    </a14:imgEffect>
                  </a14:imgLayer>
                </a14:imgProps>
              </a:ext>
            </a:extLst>
          </a:blip>
          <a:srcRect l="6370" r="2422" b="307"/>
          <a:stretch/>
        </p:blipFill>
        <p:spPr>
          <a:xfrm>
            <a:off x="7807278" y="3009025"/>
            <a:ext cx="3158146" cy="3151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5D23B2-E3E1-6ECD-3908-74E041064855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898" b="97320" l="7245" r="97150">
                        <a14:foregroundMark x1="23040" y1="49330" x2="27435" y2="58587"/>
                        <a14:foregroundMark x1="27435" y1="58587" x2="54869" y2="74421"/>
                        <a14:foregroundMark x1="54869" y1="74421" x2="70665" y2="73569"/>
                        <a14:foregroundMark x1="70665" y1="73569" x2="76841" y2="59683"/>
                        <a14:foregroundMark x1="76841" y1="59683" x2="72565" y2="40438"/>
                        <a14:foregroundMark x1="72565" y1="40438" x2="62589" y2="29111"/>
                        <a14:foregroundMark x1="62589" y1="29111" x2="57720" y2="26675"/>
                        <a14:foregroundMark x1="55582" y1="16078" x2="72209" y2="18027"/>
                        <a14:foregroundMark x1="72209" y1="18027" x2="90380" y2="38977"/>
                        <a14:foregroundMark x1="90380" y1="38977" x2="89786" y2="57978"/>
                        <a14:foregroundMark x1="89786" y1="57978" x2="88717" y2="61023"/>
                        <a14:foregroundMark x1="36105" y1="6699" x2="49169" y2="5725"/>
                        <a14:foregroundMark x1="49169" y1="5725" x2="72090" y2="7430"/>
                        <a14:foregroundMark x1="72090" y1="7430" x2="76367" y2="9241"/>
                        <a14:foregroundMark x1="85247" y1="16631" x2="94656" y2="35932"/>
                        <a14:foregroundMark x1="94656" y1="35932" x2="97387" y2="47138"/>
                        <a14:foregroundMark x1="97387" y1="47138" x2="91805" y2="71620"/>
                        <a14:foregroundMark x1="67696" y1="8039" x2="47625" y2="3898"/>
                        <a14:foregroundMark x1="47625" y1="3898" x2="43824" y2="4750"/>
                        <a14:foregroundMark x1="9857" y1="36054" x2="7482" y2="50061"/>
                        <a14:foregroundMark x1="7482" y1="50061" x2="12945" y2="68210"/>
                        <a14:foregroundMark x1="32067" y1="91839" x2="56888" y2="93910"/>
                        <a14:foregroundMark x1="56888" y1="93910" x2="73990" y2="89525"/>
                        <a14:foregroundMark x1="49525" y1="97199" x2="53919" y2="97320"/>
                        <a14:backgroundMark x1="80285" y1="10840" x2="84323" y2="12424"/>
                        <a14:backgroundMark x1="78504" y1="9744" x2="85986" y2="15956"/>
                        <a14:backgroundMark x1="78029" y1="9622" x2="78385" y2="10231"/>
                        <a14:backgroundMark x1="78266" y1="9135" x2="77435" y2="9379"/>
                        <a14:backgroundMark x1="76722" y1="8892" x2="79097" y2="10597"/>
                      </a14:backgroundRemoval>
                    </a14:imgEffect>
                  </a14:imgLayer>
                </a14:imgProps>
              </a:ext>
            </a:extLst>
          </a:blip>
          <a:srcRect l="1" r="-452" b="642"/>
          <a:stretch/>
        </p:blipFill>
        <p:spPr>
          <a:xfrm>
            <a:off x="7657240" y="3017890"/>
            <a:ext cx="3276937" cy="31604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C200EE-D4CD-78E0-070D-77BFB0434012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742" b="91097" l="9846" r="90391">
                        <a14:foregroundMark x1="69395" y1="14065" x2="46263" y2="9677"/>
                        <a14:foregroundMark x1="46263" y1="9677" x2="58244" y2="7742"/>
                        <a14:foregroundMark x1="58244" y1="7742" x2="64413" y2="9548"/>
                        <a14:foregroundMark x1="89561" y1="39097" x2="90510" y2="63871"/>
                        <a14:foregroundMark x1="67734" y1="88645" x2="38078" y2="91097"/>
                        <a14:backgroundMark x1="93238" y1="57290" x2="93238" y2="55871"/>
                      </a14:backgroundRemoval>
                    </a14:imgEffect>
                  </a14:imgLayer>
                </a14:imgProps>
              </a:ext>
            </a:extLst>
          </a:blip>
          <a:srcRect l="10719" t="4894" r="3815" b="3615"/>
          <a:stretch/>
        </p:blipFill>
        <p:spPr>
          <a:xfrm>
            <a:off x="7797821" y="3067266"/>
            <a:ext cx="3189601" cy="31390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7818ED-A714-F99B-24E4-AA766110AF68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269" b="99516" l="2138" r="94656">
                        <a14:foregroundMark x1="31116" y1="7869" x2="40736" y2="7022"/>
                        <a14:foregroundMark x1="40736" y1="7022" x2="71259" y2="12591"/>
                        <a14:foregroundMark x1="71259" y1="12591" x2="78622" y2="31356"/>
                        <a14:foregroundMark x1="78622" y1="31356" x2="72447" y2="69249"/>
                        <a14:foregroundMark x1="72447" y1="69249" x2="61876" y2="77119"/>
                        <a14:foregroundMark x1="61876" y1="77119" x2="61876" y2="69734"/>
                        <a14:foregroundMark x1="61876" y1="69734" x2="58076" y2="79056"/>
                        <a14:foregroundMark x1="58076" y1="79056" x2="66271" y2="83172"/>
                        <a14:foregroundMark x1="66271" y1="83172" x2="81116" y2="68886"/>
                        <a14:foregroundMark x1="81116" y1="68886" x2="88480" y2="39346"/>
                        <a14:foregroundMark x1="88480" y1="39346" x2="79335" y2="29056"/>
                        <a14:foregroundMark x1="79335" y1="29056" x2="62945" y2="26392"/>
                        <a14:foregroundMark x1="62945" y1="26392" x2="81591" y2="58111"/>
                        <a14:foregroundMark x1="81591" y1="58111" x2="82067" y2="69734"/>
                        <a14:foregroundMark x1="82067" y1="69734" x2="75416" y2="81235"/>
                        <a14:foregroundMark x1="75416" y1="81235" x2="47981" y2="93220"/>
                        <a14:foregroundMark x1="47981" y1="93220" x2="36817" y2="94552"/>
                        <a14:foregroundMark x1="36817" y1="94552" x2="43824" y2="95763"/>
                        <a14:foregroundMark x1="43824" y1="95763" x2="72565" y2="90678"/>
                        <a14:foregroundMark x1="72565" y1="90678" x2="79335" y2="85230"/>
                        <a14:foregroundMark x1="79335" y1="85230" x2="91924" y2="65254"/>
                        <a14:foregroundMark x1="91924" y1="65254" x2="94537" y2="57506"/>
                        <a14:foregroundMark x1="94537" y1="57506" x2="95368" y2="47094"/>
                        <a14:foregroundMark x1="95368" y1="47094" x2="85392" y2="19492"/>
                        <a14:foregroundMark x1="85392" y1="19492" x2="66508" y2="7385"/>
                        <a14:foregroundMark x1="66508" y1="7385" x2="41449" y2="3995"/>
                        <a14:foregroundMark x1="41449" y1="3995" x2="24466" y2="9322"/>
                        <a14:foregroundMark x1="8314" y1="28571" x2="4513" y2="34625"/>
                        <a14:foregroundMark x1="4513" y1="34625" x2="2388" y2="58686"/>
                        <a14:foregroundMark x1="3842" y1="64463" x2="5833" y2="69857"/>
                        <a14:foregroundMark x1="7784" y1="73111" x2="33254" y2="91041"/>
                        <a14:foregroundMark x1="33254" y1="91041" x2="46793" y2="96368"/>
                        <a14:foregroundMark x1="46793" y1="96368" x2="60095" y2="93947"/>
                        <a14:foregroundMark x1="60095" y1="93947" x2="66152" y2="94673"/>
                        <a14:foregroundMark x1="6057" y1="30993" x2="1663" y2="47337"/>
                        <a14:foregroundMark x1="1663" y1="47337" x2="2138" y2="56295"/>
                        <a14:foregroundMark x1="2138" y1="56295" x2="2907" y2="58567"/>
                        <a14:foregroundMark x1="92399" y1="33656" x2="94893" y2="50969"/>
                        <a14:foregroundMark x1="94893" y1="50969" x2="90974" y2="64649"/>
                        <a14:foregroundMark x1="35629" y1="3269" x2="60214" y2="3753"/>
                        <a14:foregroundMark x1="69715" y1="54116" x2="62114" y2="61622"/>
                        <a14:foregroundMark x1="62114" y1="61622" x2="54751" y2="75061"/>
                        <a14:foregroundMark x1="54751" y1="75061" x2="68171" y2="64770"/>
                        <a14:foregroundMark x1="2613" y1="57748" x2="4394" y2="65496"/>
                        <a14:foregroundMark x1="40024" y1="96247" x2="52240" y2="98026"/>
                        <a14:foregroundMark x1="62352" y1="95763" x2="57559" y2="97293"/>
                        <a14:backgroundMark x1="5582" y1="69976" x2="7245" y2="73366"/>
                        <a14:backgroundMark x1="60095" y1="99758" x2="60570" y2="99274"/>
                        <a14:backgroundMark x1="61876" y1="98547" x2="53088" y2="99758"/>
                        <a14:backgroundMark x1="48337" y1="99274" x2="56413" y2="99274"/>
                      </a14:backgroundRemoval>
                    </a14:imgEffect>
                  </a14:imgLayer>
                </a14:imgProps>
              </a:ext>
            </a:extLst>
          </a:blip>
          <a:srcRect t="-1" r="1903" b="-234"/>
          <a:stretch/>
        </p:blipFill>
        <p:spPr>
          <a:xfrm>
            <a:off x="7800684" y="3080241"/>
            <a:ext cx="3103337" cy="31107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B42F5A-9B3B-276E-9FFC-62338C88DF1B}"/>
              </a:ext>
            </a:extLst>
          </p:cNvPr>
          <p:cNvPicPr>
            <a:picLocks noChangeAspect="1"/>
          </p:cNvPicPr>
          <p:nvPr/>
        </p:nvPicPr>
        <p:blipFill>
          <a:blip r:embed="rId16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703" b="98403" l="5569" r="95024">
                        <a14:foregroundMark x1="31635" y1="7862" x2="65284" y2="11179"/>
                        <a14:foregroundMark x1="65284" y1="11179" x2="82701" y2="30958"/>
                        <a14:foregroundMark x1="82701" y1="30958" x2="92536" y2="53440"/>
                        <a14:foregroundMark x1="92536" y1="53440" x2="92062" y2="66830"/>
                        <a14:foregroundMark x1="92062" y1="66830" x2="94431" y2="53808"/>
                        <a14:foregroundMark x1="94431" y1="53808" x2="88981" y2="31941"/>
                        <a14:foregroundMark x1="88981" y1="31941" x2="83057" y2="22236"/>
                        <a14:foregroundMark x1="83057" y1="22236" x2="63507" y2="7125"/>
                        <a14:foregroundMark x1="63507" y1="7125" x2="42180" y2="2826"/>
                        <a14:foregroundMark x1="42180" y1="2826" x2="32109" y2="5774"/>
                        <a14:foregroundMark x1="32109" y1="5774" x2="43483" y2="5283"/>
                        <a14:foregroundMark x1="43483" y1="5283" x2="60071" y2="5528"/>
                        <a14:foregroundMark x1="60071" y1="5528" x2="73223" y2="11671"/>
                        <a14:foregroundMark x1="73223" y1="11671" x2="81635" y2="19287"/>
                        <a14:foregroundMark x1="81635" y1="19287" x2="87678" y2="29607"/>
                        <a14:foregroundMark x1="87678" y1="29607" x2="88744" y2="38206"/>
                        <a14:foregroundMark x1="88744" y1="38206" x2="74052" y2="45332"/>
                        <a14:foregroundMark x1="74052" y1="45332" x2="55924" y2="21007"/>
                        <a14:foregroundMark x1="55924" y1="21007" x2="62441" y2="16953"/>
                        <a14:foregroundMark x1="62441" y1="16953" x2="67180" y2="30467"/>
                        <a14:foregroundMark x1="67180" y1="30467" x2="72986" y2="35504"/>
                        <a14:foregroundMark x1="72986" y1="35504" x2="72393" y2="24816"/>
                        <a14:foregroundMark x1="72393" y1="24816" x2="56517" y2="22727"/>
                        <a14:foregroundMark x1="56517" y1="22727" x2="56872" y2="33661"/>
                        <a14:foregroundMark x1="56872" y1="33661" x2="68839" y2="44840"/>
                        <a14:foregroundMark x1="68839" y1="44840" x2="79739" y2="47789"/>
                        <a14:foregroundMark x1="79739" y1="47789" x2="90640" y2="46806"/>
                        <a14:foregroundMark x1="90640" y1="46806" x2="90521" y2="43857"/>
                        <a14:foregroundMark x1="10190" y1="25799" x2="4265" y2="45823"/>
                        <a14:foregroundMark x1="4265" y1="45823" x2="5687" y2="64619"/>
                        <a14:foregroundMark x1="5687" y1="64619" x2="9716" y2="74447"/>
                        <a14:foregroundMark x1="29502" y1="93489" x2="49052" y2="97912"/>
                        <a14:foregroundMark x1="49052" y1="97912" x2="63507" y2="95577"/>
                        <a14:foregroundMark x1="63507" y1="95577" x2="85071" y2="79975"/>
                        <a14:foregroundMark x1="85071" y1="79975" x2="93128" y2="64005"/>
                        <a14:foregroundMark x1="93128" y1="64005" x2="95024" y2="53317"/>
                        <a14:foregroundMark x1="95024" y1="53317" x2="92180" y2="34767"/>
                        <a14:foregroundMark x1="30332" y1="93735" x2="54384" y2="96069"/>
                        <a14:foregroundMark x1="54384" y1="96069" x2="63033" y2="95700"/>
                        <a14:foregroundMark x1="63033" y1="95700" x2="47512" y2="98403"/>
                        <a14:foregroundMark x1="47512" y1="98403" x2="30332" y2="94226"/>
                        <a14:foregroundMark x1="28673" y1="6634" x2="54858" y2="1720"/>
                        <a14:foregroundMark x1="54858" y1="1720" x2="63744" y2="3563"/>
                        <a14:foregroundMark x1="63744" y1="3563" x2="56043" y2="6634"/>
                        <a14:foregroundMark x1="56043" y1="6634" x2="40521" y2="6388"/>
                        <a14:foregroundMark x1="60782" y1="3317" x2="48341" y2="3317"/>
                        <a14:foregroundMark x1="48341" y1="3317" x2="57464" y2="2703"/>
                        <a14:foregroundMark x1="57464" y1="2703" x2="55924" y2="31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53334" y="3055810"/>
            <a:ext cx="3250907" cy="313535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4E94678-5DEA-CFF0-4872-AB10D60E8D17}"/>
              </a:ext>
            </a:extLst>
          </p:cNvPr>
          <p:cNvCxnSpPr>
            <a:cxnSpLocks/>
          </p:cNvCxnSpPr>
          <p:nvPr/>
        </p:nvCxnSpPr>
        <p:spPr>
          <a:xfrm flipV="1">
            <a:off x="1929876" y="5860107"/>
            <a:ext cx="5020920" cy="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DF79E64-00EB-1B9E-E7D4-AC62E6A4CC3B}"/>
              </a:ext>
            </a:extLst>
          </p:cNvPr>
          <p:cNvCxnSpPr>
            <a:cxnSpLocks/>
          </p:cNvCxnSpPr>
          <p:nvPr/>
        </p:nvCxnSpPr>
        <p:spPr>
          <a:xfrm flipV="1">
            <a:off x="1929876" y="2564263"/>
            <a:ext cx="5932" cy="32968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46EB804-2F1F-1FFA-997E-5148B380372C}"/>
              </a:ext>
            </a:extLst>
          </p:cNvPr>
          <p:cNvSpPr txBox="1"/>
          <p:nvPr/>
        </p:nvSpPr>
        <p:spPr>
          <a:xfrm>
            <a:off x="1266421" y="5267177"/>
            <a:ext cx="715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14000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E054D6-7A6D-0980-4575-FFFA03F9D2D0}"/>
              </a:ext>
            </a:extLst>
          </p:cNvPr>
          <p:cNvSpPr txBox="1"/>
          <p:nvPr/>
        </p:nvSpPr>
        <p:spPr>
          <a:xfrm>
            <a:off x="1266421" y="4839122"/>
            <a:ext cx="724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16000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E2F7F9-4084-AD6A-E04F-FE52A7BE53A8}"/>
              </a:ext>
            </a:extLst>
          </p:cNvPr>
          <p:cNvSpPr txBox="1"/>
          <p:nvPr/>
        </p:nvSpPr>
        <p:spPr>
          <a:xfrm>
            <a:off x="1266421" y="4392718"/>
            <a:ext cx="724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18000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9E40DF-5C9D-D5C6-2EF5-E2E6938F422D}"/>
              </a:ext>
            </a:extLst>
          </p:cNvPr>
          <p:cNvSpPr txBox="1"/>
          <p:nvPr/>
        </p:nvSpPr>
        <p:spPr>
          <a:xfrm>
            <a:off x="1274946" y="3950902"/>
            <a:ext cx="715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20000</a:t>
            </a:r>
            <a:endParaRPr lang="en-GB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FA41EE-D0EA-65AC-0A72-0D7D71CB8E96}"/>
              </a:ext>
            </a:extLst>
          </p:cNvPr>
          <p:cNvSpPr txBox="1"/>
          <p:nvPr/>
        </p:nvSpPr>
        <p:spPr>
          <a:xfrm>
            <a:off x="1266135" y="3518623"/>
            <a:ext cx="724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22000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F80AD0-13EC-A35D-DC8E-078854F47F67}"/>
              </a:ext>
            </a:extLst>
          </p:cNvPr>
          <p:cNvSpPr txBox="1"/>
          <p:nvPr/>
        </p:nvSpPr>
        <p:spPr>
          <a:xfrm>
            <a:off x="1274946" y="3076814"/>
            <a:ext cx="707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24000</a:t>
            </a: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6C49EF-62C0-C867-E455-F6FA2D133D19}"/>
              </a:ext>
            </a:extLst>
          </p:cNvPr>
          <p:cNvSpPr txBox="1"/>
          <p:nvPr/>
        </p:nvSpPr>
        <p:spPr>
          <a:xfrm>
            <a:off x="1284065" y="2637460"/>
            <a:ext cx="725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26000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9463E0-A2DC-1031-5A83-6F18F4DEB8FE}"/>
              </a:ext>
            </a:extLst>
          </p:cNvPr>
          <p:cNvSpPr txBox="1"/>
          <p:nvPr/>
        </p:nvSpPr>
        <p:spPr>
          <a:xfrm>
            <a:off x="1267965" y="5710082"/>
            <a:ext cx="715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12000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30940B-16EB-04F1-D08B-25F096AE5D23}"/>
              </a:ext>
            </a:extLst>
          </p:cNvPr>
          <p:cNvSpPr txBox="1"/>
          <p:nvPr/>
        </p:nvSpPr>
        <p:spPr>
          <a:xfrm>
            <a:off x="2458053" y="5855104"/>
            <a:ext cx="532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1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9BB87D7-DFBC-46C5-B53F-B37C118A7BAB}"/>
              </a:ext>
            </a:extLst>
          </p:cNvPr>
          <p:cNvSpPr txBox="1"/>
          <p:nvPr/>
        </p:nvSpPr>
        <p:spPr>
          <a:xfrm>
            <a:off x="3178616" y="5850505"/>
            <a:ext cx="670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2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670EB31-D6EC-1F3E-97FC-7F16C0CF0BD3}"/>
              </a:ext>
            </a:extLst>
          </p:cNvPr>
          <p:cNvSpPr txBox="1"/>
          <p:nvPr/>
        </p:nvSpPr>
        <p:spPr>
          <a:xfrm>
            <a:off x="4202457" y="5850505"/>
            <a:ext cx="204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3</a:t>
            </a:r>
            <a:endParaRPr lang="en-GB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A71CB2-C53F-1AB2-4017-BC808F66634D}"/>
              </a:ext>
            </a:extLst>
          </p:cNvPr>
          <p:cNvSpPr txBox="1"/>
          <p:nvPr/>
        </p:nvSpPr>
        <p:spPr>
          <a:xfrm>
            <a:off x="4944018" y="5869209"/>
            <a:ext cx="303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4</a:t>
            </a:r>
            <a:endParaRPr lang="en-GB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A84C04-88B5-5886-7067-2E7746D15D20}"/>
              </a:ext>
            </a:extLst>
          </p:cNvPr>
          <p:cNvSpPr txBox="1"/>
          <p:nvPr/>
        </p:nvSpPr>
        <p:spPr>
          <a:xfrm>
            <a:off x="5771129" y="5869044"/>
            <a:ext cx="232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5</a:t>
            </a:r>
            <a:endParaRPr lang="en-GB" sz="1400" dirty="0"/>
          </a:p>
        </p:txBody>
      </p:sp>
      <p:sp>
        <p:nvSpPr>
          <p:cNvPr id="38" name="Multiplication Sign 37">
            <a:extLst>
              <a:ext uri="{FF2B5EF4-FFF2-40B4-BE49-F238E27FC236}">
                <a16:creationId xmlns:a16="http://schemas.microsoft.com/office/drawing/2014/main" id="{A530CEDF-0462-3D0F-D32E-59C279F6B288}"/>
              </a:ext>
            </a:extLst>
          </p:cNvPr>
          <p:cNvSpPr/>
          <p:nvPr/>
        </p:nvSpPr>
        <p:spPr>
          <a:xfrm>
            <a:off x="1819883" y="2874561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Multiplication Sign 38">
            <a:extLst>
              <a:ext uri="{FF2B5EF4-FFF2-40B4-BE49-F238E27FC236}">
                <a16:creationId xmlns:a16="http://schemas.microsoft.com/office/drawing/2014/main" id="{CAC3D044-8943-CE4B-8BFA-8CD07C81BE54}"/>
              </a:ext>
            </a:extLst>
          </p:cNvPr>
          <p:cNvSpPr/>
          <p:nvPr/>
        </p:nvSpPr>
        <p:spPr>
          <a:xfrm>
            <a:off x="2497993" y="4523951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Multiplication Sign 39">
            <a:extLst>
              <a:ext uri="{FF2B5EF4-FFF2-40B4-BE49-F238E27FC236}">
                <a16:creationId xmlns:a16="http://schemas.microsoft.com/office/drawing/2014/main" id="{47F27D5B-6768-71EF-E7B4-61E9633783F9}"/>
              </a:ext>
            </a:extLst>
          </p:cNvPr>
          <p:cNvSpPr/>
          <p:nvPr/>
        </p:nvSpPr>
        <p:spPr>
          <a:xfrm>
            <a:off x="3213606" y="4830734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Multiplication Sign 40">
            <a:extLst>
              <a:ext uri="{FF2B5EF4-FFF2-40B4-BE49-F238E27FC236}">
                <a16:creationId xmlns:a16="http://schemas.microsoft.com/office/drawing/2014/main" id="{26F55DEA-C377-9D52-C3FC-58E23D606A46}"/>
              </a:ext>
            </a:extLst>
          </p:cNvPr>
          <p:cNvSpPr/>
          <p:nvPr/>
        </p:nvSpPr>
        <p:spPr>
          <a:xfrm>
            <a:off x="4534987" y="4920426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Multiplication Sign 41">
            <a:extLst>
              <a:ext uri="{FF2B5EF4-FFF2-40B4-BE49-F238E27FC236}">
                <a16:creationId xmlns:a16="http://schemas.microsoft.com/office/drawing/2014/main" id="{0C676DD0-2037-56CF-5129-DABBB4C62164}"/>
              </a:ext>
            </a:extLst>
          </p:cNvPr>
          <p:cNvSpPr/>
          <p:nvPr/>
        </p:nvSpPr>
        <p:spPr>
          <a:xfrm>
            <a:off x="6417006" y="4935971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EB4800-9960-268D-4890-4705688F61BB}"/>
              </a:ext>
            </a:extLst>
          </p:cNvPr>
          <p:cNvSpPr txBox="1"/>
          <p:nvPr/>
        </p:nvSpPr>
        <p:spPr>
          <a:xfrm>
            <a:off x="1801594" y="5855383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0</a:t>
            </a:r>
            <a:endParaRPr lang="en-GB" sz="14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8843F14-1D42-85DB-0463-59BF3DFE95ED}"/>
              </a:ext>
            </a:extLst>
          </p:cNvPr>
          <p:cNvSpPr txBox="1"/>
          <p:nvPr/>
        </p:nvSpPr>
        <p:spPr>
          <a:xfrm>
            <a:off x="1917706" y="5085309"/>
            <a:ext cx="228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Exact </a:t>
            </a:r>
            <a:r>
              <a:rPr lang="fr-CH" sz="11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Asymptotic</a:t>
            </a:r>
            <a:r>
              <a:rPr lang="fr-CH" sz="11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CFD Solution</a:t>
            </a:r>
            <a:endParaRPr lang="en-GB" sz="11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8C665CC-ECA1-6980-FA47-805D1E2AEED7}"/>
              </a:ext>
            </a:extLst>
          </p:cNvPr>
          <p:cNvCxnSpPr>
            <a:cxnSpLocks/>
          </p:cNvCxnSpPr>
          <p:nvPr/>
        </p:nvCxnSpPr>
        <p:spPr>
          <a:xfrm flipH="1">
            <a:off x="1880757" y="5861356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FB7C5ED-FF3F-8117-BAC0-FF17585DDC96}"/>
              </a:ext>
            </a:extLst>
          </p:cNvPr>
          <p:cNvCxnSpPr>
            <a:cxnSpLocks/>
          </p:cNvCxnSpPr>
          <p:nvPr/>
        </p:nvCxnSpPr>
        <p:spPr>
          <a:xfrm flipH="1">
            <a:off x="1880758" y="5421064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BE539A6-5812-C9A6-D975-376887B59FCD}"/>
              </a:ext>
            </a:extLst>
          </p:cNvPr>
          <p:cNvCxnSpPr>
            <a:cxnSpLocks/>
          </p:cNvCxnSpPr>
          <p:nvPr/>
        </p:nvCxnSpPr>
        <p:spPr>
          <a:xfrm flipH="1">
            <a:off x="1880757" y="4987680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860DFB2-A525-FE70-F12A-065420D20A30}"/>
              </a:ext>
            </a:extLst>
          </p:cNvPr>
          <p:cNvCxnSpPr>
            <a:cxnSpLocks/>
          </p:cNvCxnSpPr>
          <p:nvPr/>
        </p:nvCxnSpPr>
        <p:spPr>
          <a:xfrm flipH="1">
            <a:off x="1880757" y="4545984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E35E9FE-2582-A030-A4EE-B170ECE1E44E}"/>
              </a:ext>
            </a:extLst>
          </p:cNvPr>
          <p:cNvCxnSpPr>
            <a:cxnSpLocks/>
          </p:cNvCxnSpPr>
          <p:nvPr/>
        </p:nvCxnSpPr>
        <p:spPr>
          <a:xfrm flipH="1">
            <a:off x="1882101" y="4109392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9A474F3-77A0-BDFF-8847-A93661B4634F}"/>
              </a:ext>
            </a:extLst>
          </p:cNvPr>
          <p:cNvCxnSpPr>
            <a:cxnSpLocks/>
          </p:cNvCxnSpPr>
          <p:nvPr/>
        </p:nvCxnSpPr>
        <p:spPr>
          <a:xfrm flipH="1">
            <a:off x="1883138" y="3667383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DAA54CF-EBD6-457A-7BBB-6CCCE29DDC13}"/>
              </a:ext>
            </a:extLst>
          </p:cNvPr>
          <p:cNvCxnSpPr>
            <a:cxnSpLocks/>
          </p:cNvCxnSpPr>
          <p:nvPr/>
        </p:nvCxnSpPr>
        <p:spPr>
          <a:xfrm flipH="1">
            <a:off x="1887902" y="3231614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73D1E38-FBF0-45B6-08E6-E2E4191BBEA5}"/>
              </a:ext>
            </a:extLst>
          </p:cNvPr>
          <p:cNvCxnSpPr>
            <a:cxnSpLocks/>
          </p:cNvCxnSpPr>
          <p:nvPr/>
        </p:nvCxnSpPr>
        <p:spPr>
          <a:xfrm flipH="1">
            <a:off x="1887901" y="2791082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E63BC57-B500-1BCF-3D64-DE90F4F5FA9B}"/>
              </a:ext>
            </a:extLst>
          </p:cNvPr>
          <p:cNvSpPr txBox="1"/>
          <p:nvPr/>
        </p:nvSpPr>
        <p:spPr>
          <a:xfrm>
            <a:off x="2831090" y="6079199"/>
            <a:ext cx="2528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>
                <a:solidFill>
                  <a:schemeClr val="tx1"/>
                </a:solidFill>
              </a:rPr>
              <a:t>Mesh</a:t>
            </a:r>
            <a:r>
              <a:rPr lang="fr-CH" sz="1400" dirty="0">
                <a:solidFill>
                  <a:schemeClr val="tx1"/>
                </a:solidFill>
              </a:rPr>
              <a:t> size [Million </a:t>
            </a:r>
            <a:r>
              <a:rPr lang="fr-CH" sz="1400" dirty="0" err="1">
                <a:solidFill>
                  <a:schemeClr val="tx1"/>
                </a:solidFill>
              </a:rPr>
              <a:t>Elements</a:t>
            </a:r>
            <a:r>
              <a:rPr lang="fr-CH" sz="1400" dirty="0">
                <a:solidFill>
                  <a:schemeClr val="tx1"/>
                </a:solidFill>
              </a:rPr>
              <a:t>]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CD4B3CF-241C-B29B-8823-8CF0B421E8C7}"/>
              </a:ext>
            </a:extLst>
          </p:cNvPr>
          <p:cNvCxnSpPr>
            <a:cxnSpLocks/>
          </p:cNvCxnSpPr>
          <p:nvPr/>
        </p:nvCxnSpPr>
        <p:spPr>
          <a:xfrm>
            <a:off x="1929875" y="5818973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CADC95E-BE4B-5635-9687-469922E27ACE}"/>
              </a:ext>
            </a:extLst>
          </p:cNvPr>
          <p:cNvCxnSpPr>
            <a:cxnSpLocks/>
          </p:cNvCxnSpPr>
          <p:nvPr/>
        </p:nvCxnSpPr>
        <p:spPr>
          <a:xfrm>
            <a:off x="2728385" y="581651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C4A4D583-732B-3247-950A-63165EC0D367}"/>
              </a:ext>
            </a:extLst>
          </p:cNvPr>
          <p:cNvCxnSpPr>
            <a:cxnSpLocks/>
          </p:cNvCxnSpPr>
          <p:nvPr/>
        </p:nvCxnSpPr>
        <p:spPr>
          <a:xfrm>
            <a:off x="3514195" y="5818973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30B9A51-43DA-25B5-2F3A-4AE5275232A2}"/>
              </a:ext>
            </a:extLst>
          </p:cNvPr>
          <p:cNvCxnSpPr>
            <a:cxnSpLocks/>
          </p:cNvCxnSpPr>
          <p:nvPr/>
        </p:nvCxnSpPr>
        <p:spPr>
          <a:xfrm>
            <a:off x="4309539" y="5818973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DAE1B53E-694D-D158-0AE4-897C318A0E01}"/>
              </a:ext>
            </a:extLst>
          </p:cNvPr>
          <p:cNvCxnSpPr>
            <a:cxnSpLocks/>
          </p:cNvCxnSpPr>
          <p:nvPr/>
        </p:nvCxnSpPr>
        <p:spPr>
          <a:xfrm>
            <a:off x="5098516" y="5818973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551249E-63EE-76B4-D545-D009736D91CC}"/>
              </a:ext>
            </a:extLst>
          </p:cNvPr>
          <p:cNvCxnSpPr>
            <a:cxnSpLocks/>
          </p:cNvCxnSpPr>
          <p:nvPr/>
        </p:nvCxnSpPr>
        <p:spPr>
          <a:xfrm>
            <a:off x="5888896" y="5818973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28A6E1F2-FB09-2BCA-4763-7906BF24B6B5}"/>
              </a:ext>
            </a:extLst>
          </p:cNvPr>
          <p:cNvSpPr txBox="1"/>
          <p:nvPr/>
        </p:nvSpPr>
        <p:spPr>
          <a:xfrm>
            <a:off x="6573234" y="5856689"/>
            <a:ext cx="204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6</a:t>
            </a:r>
            <a:endParaRPr lang="en-GB" sz="1400" dirty="0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7A8C37A-819E-E920-9ED4-05197A602F9A}"/>
              </a:ext>
            </a:extLst>
          </p:cNvPr>
          <p:cNvCxnSpPr>
            <a:cxnSpLocks/>
          </p:cNvCxnSpPr>
          <p:nvPr/>
        </p:nvCxnSpPr>
        <p:spPr>
          <a:xfrm>
            <a:off x="6680316" y="5815631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D0F04EAF-FEF0-84B9-F16C-D334769AEBEC}"/>
              </a:ext>
            </a:extLst>
          </p:cNvPr>
          <p:cNvSpPr txBox="1"/>
          <p:nvPr/>
        </p:nvSpPr>
        <p:spPr>
          <a:xfrm rot="16200000">
            <a:off x="-411977" y="4186952"/>
            <a:ext cx="3099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Heat Transfer coefficient, h [W/m</a:t>
            </a:r>
            <a:r>
              <a:rPr lang="en-GB" sz="1400" b="0" i="0" dirty="0">
                <a:solidFill>
                  <a:srgbClr val="1F1F1F"/>
                </a:solidFill>
                <a:effectLst/>
                <a:latin typeface="Google Sans"/>
              </a:rPr>
              <a:t>²K</a:t>
            </a:r>
            <a:r>
              <a:rPr lang="fr-CH" sz="1400" dirty="0"/>
              <a:t>]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E0E48F3-BA03-A3FD-1838-5CA123B999F5}"/>
              </a:ext>
            </a:extLst>
          </p:cNvPr>
          <p:cNvSpPr txBox="1"/>
          <p:nvPr/>
        </p:nvSpPr>
        <p:spPr>
          <a:xfrm>
            <a:off x="5918337" y="4555139"/>
            <a:ext cx="997251" cy="4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00" b="1" dirty="0">
                <a:solidFill>
                  <a:srgbClr val="000000"/>
                </a:solidFill>
                <a:cs typeface="Times New Roman" panose="02020603050405020304" pitchFamily="18" charset="0"/>
              </a:rPr>
              <a:t>0.8% </a:t>
            </a:r>
            <a:r>
              <a:rPr lang="fr-CH" sz="1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error</a:t>
            </a:r>
            <a:endParaRPr lang="en-GB" sz="1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1F2D6E0-507F-58B2-0B21-CD5CD594F2F9}"/>
              </a:ext>
            </a:extLst>
          </p:cNvPr>
          <p:cNvSpPr txBox="1"/>
          <p:nvPr/>
        </p:nvSpPr>
        <p:spPr>
          <a:xfrm>
            <a:off x="4684991" y="4578135"/>
            <a:ext cx="997251" cy="4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00" b="1" dirty="0">
                <a:solidFill>
                  <a:srgbClr val="000000"/>
                </a:solidFill>
                <a:cs typeface="Times New Roman" panose="02020603050405020304" pitchFamily="18" charset="0"/>
              </a:rPr>
              <a:t>2.0% </a:t>
            </a:r>
            <a:r>
              <a:rPr lang="fr-CH" sz="1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error</a:t>
            </a:r>
            <a:endParaRPr lang="en-GB" sz="1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469C5C4-489B-0CE8-4FD9-C200596C0F06}"/>
              </a:ext>
            </a:extLst>
          </p:cNvPr>
          <p:cNvSpPr txBox="1"/>
          <p:nvPr/>
        </p:nvSpPr>
        <p:spPr>
          <a:xfrm>
            <a:off x="3372618" y="4466677"/>
            <a:ext cx="997251" cy="4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00" b="1" dirty="0">
                <a:solidFill>
                  <a:srgbClr val="000000"/>
                </a:solidFill>
                <a:cs typeface="Times New Roman" panose="02020603050405020304" pitchFamily="18" charset="0"/>
              </a:rPr>
              <a:t>5.1% </a:t>
            </a:r>
            <a:r>
              <a:rPr lang="fr-CH" sz="1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error</a:t>
            </a:r>
            <a:endParaRPr lang="en-GB" sz="1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136CE9A-28FD-9009-3BC1-3C2DE2D1E3E5}"/>
              </a:ext>
            </a:extLst>
          </p:cNvPr>
          <p:cNvSpPr txBox="1"/>
          <p:nvPr/>
        </p:nvSpPr>
        <p:spPr>
          <a:xfrm>
            <a:off x="2616994" y="4150928"/>
            <a:ext cx="1228957" cy="4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00" b="1" dirty="0">
                <a:solidFill>
                  <a:srgbClr val="000000"/>
                </a:solidFill>
                <a:cs typeface="Times New Roman" panose="02020603050405020304" pitchFamily="18" charset="0"/>
              </a:rPr>
              <a:t>12.6% </a:t>
            </a:r>
            <a:r>
              <a:rPr lang="fr-CH" sz="1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error</a:t>
            </a:r>
            <a:endParaRPr lang="en-GB" sz="1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BBDAF46-E395-FDCC-FB25-C55517779F99}"/>
              </a:ext>
            </a:extLst>
          </p:cNvPr>
          <p:cNvSpPr txBox="1"/>
          <p:nvPr/>
        </p:nvSpPr>
        <p:spPr>
          <a:xfrm>
            <a:off x="1982344" y="2659364"/>
            <a:ext cx="1264169" cy="479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00" b="1" dirty="0">
                <a:solidFill>
                  <a:srgbClr val="000000"/>
                </a:solidFill>
                <a:cs typeface="Times New Roman" panose="02020603050405020304" pitchFamily="18" charset="0"/>
              </a:rPr>
              <a:t>60.0% </a:t>
            </a:r>
            <a:r>
              <a:rPr lang="fr-CH" sz="1000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error</a:t>
            </a:r>
            <a:endParaRPr lang="en-GB" sz="1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9" name="Multiplication Sign 128">
            <a:extLst>
              <a:ext uri="{FF2B5EF4-FFF2-40B4-BE49-F238E27FC236}">
                <a16:creationId xmlns:a16="http://schemas.microsoft.com/office/drawing/2014/main" id="{656B3945-B3F5-C582-B597-D8DA54FFC9D0}"/>
              </a:ext>
            </a:extLst>
          </p:cNvPr>
          <p:cNvSpPr/>
          <p:nvPr/>
        </p:nvSpPr>
        <p:spPr>
          <a:xfrm>
            <a:off x="5634428" y="3033175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DAFC89-E46E-7152-D23F-E8CC9AC79747}"/>
              </a:ext>
            </a:extLst>
          </p:cNvPr>
          <p:cNvSpPr txBox="1"/>
          <p:nvPr/>
        </p:nvSpPr>
        <p:spPr>
          <a:xfrm>
            <a:off x="5791447" y="2812727"/>
            <a:ext cx="1264169" cy="48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>
              <a:lnSpc>
                <a:spcPts val="3700"/>
              </a:lnSpc>
            </a:pPr>
            <a:r>
              <a:rPr lang="fr-CH" sz="1067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CFD </a:t>
            </a:r>
            <a:r>
              <a:rPr lang="fr-CH" sz="1067" b="1" dirty="0" err="1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results</a:t>
            </a:r>
            <a:endParaRPr lang="en-GB" sz="1067" b="1" dirty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531111D-8E91-C7A9-83CC-5E870D5135F4}"/>
              </a:ext>
            </a:extLst>
          </p:cNvPr>
          <p:cNvSpPr txBox="1"/>
          <p:nvPr/>
        </p:nvSpPr>
        <p:spPr>
          <a:xfrm>
            <a:off x="6835724" y="1700853"/>
            <a:ext cx="466204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fr-CH" sz="1300" b="1" u="sng" dirty="0" err="1"/>
              <a:t>Mesh</a:t>
            </a:r>
            <a:r>
              <a:rPr lang="fr-CH" sz="1300" b="1" u="sng" dirty="0"/>
              <a:t> </a:t>
            </a:r>
            <a:r>
              <a:rPr lang="fr-CH" sz="1300" b="1" u="sng" dirty="0" err="1"/>
              <a:t>Sensitivity</a:t>
            </a:r>
            <a:r>
              <a:rPr lang="fr-CH" sz="1300" b="1" u="sng" dirty="0"/>
              <a:t> </a:t>
            </a:r>
            <a:r>
              <a:rPr lang="fr-CH" sz="1300" b="1" u="sng" dirty="0" err="1"/>
              <a:t>Study</a:t>
            </a:r>
            <a:r>
              <a:rPr lang="fr-CH" sz="1300" b="1" u="sng" dirty="0"/>
              <a:t> </a:t>
            </a:r>
          </a:p>
          <a:p>
            <a:pPr marL="228600" indent="-228600" defTabSz="914280">
              <a:buFont typeface="+mj-lt"/>
              <a:buAutoNum type="arabicPeriod"/>
            </a:pPr>
            <a:r>
              <a:rPr lang="fr-CH" sz="1300" dirty="0" err="1"/>
              <a:t>Perform</a:t>
            </a:r>
            <a:r>
              <a:rPr lang="fr-CH" sz="1300" dirty="0"/>
              <a:t> simulation on ≥ 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levels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mesh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refinement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28600" indent="-228600" defTabSz="914280">
              <a:buFont typeface="+mj-lt"/>
              <a:buAutoNum type="arabicPeriod"/>
            </a:pPr>
            <a:r>
              <a:rPr lang="fr-CH" sz="1300" dirty="0" err="1"/>
              <a:t>Extract</a:t>
            </a:r>
            <a:r>
              <a:rPr lang="fr-CH" sz="1300" dirty="0"/>
              <a:t> 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</a:t>
            </a:r>
            <a:r>
              <a:rPr lang="fr-CH" sz="1300" dirty="0"/>
              <a:t> of a </a:t>
            </a:r>
            <a:r>
              <a:rPr lang="fr-CH" sz="1300" dirty="0" err="1"/>
              <a:t>representative</a:t>
            </a:r>
            <a:r>
              <a:rPr lang="fr-CH" sz="1300" dirty="0"/>
              <a:t> variable for </a:t>
            </a:r>
            <a:r>
              <a:rPr lang="fr-CH" sz="1300" dirty="0" err="1"/>
              <a:t>comparison</a:t>
            </a:r>
            <a:endParaRPr lang="fr-CH" sz="1300" dirty="0"/>
          </a:p>
          <a:p>
            <a:pPr marL="228600" indent="-228600" defTabSz="914280">
              <a:buFont typeface="+mj-lt"/>
              <a:buAutoNum type="arabicPeriod"/>
            </a:pPr>
            <a:r>
              <a:rPr lang="fr-CH" sz="1300" dirty="0" err="1"/>
              <a:t>Extrapolate</a:t>
            </a:r>
            <a:r>
              <a:rPr lang="fr-CH" sz="1300" dirty="0"/>
              <a:t> the 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exact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asymptotic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CFD Solution</a:t>
            </a:r>
          </a:p>
          <a:p>
            <a:pPr marL="228600" indent="-228600" defTabSz="914280">
              <a:buFont typeface="+mj-lt"/>
              <a:buAutoNum type="arabicPeriod"/>
            </a:pPr>
            <a:r>
              <a:rPr lang="fr-CH" sz="1300" dirty="0"/>
              <a:t>Asses the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</a:t>
            </a:r>
            <a:r>
              <a:rPr lang="fr-CH" sz="1300" dirty="0"/>
              <a:t> </a:t>
            </a:r>
            <a:r>
              <a:rPr lang="fr-CH" sz="1300" dirty="0" err="1"/>
              <a:t>committed</a:t>
            </a:r>
            <a:r>
              <a:rPr lang="fr-CH" sz="1300" dirty="0"/>
              <a:t> for </a:t>
            </a:r>
            <a:r>
              <a:rPr lang="fr-CH" sz="1300" dirty="0" err="1"/>
              <a:t>each</a:t>
            </a:r>
            <a:r>
              <a:rPr lang="fr-CH" sz="1300" dirty="0"/>
              <a:t> </a:t>
            </a:r>
            <a:r>
              <a:rPr lang="fr-CH" sz="1300" dirty="0" err="1"/>
              <a:t>refinement</a:t>
            </a:r>
            <a:r>
              <a:rPr lang="fr-CH" sz="1300" dirty="0"/>
              <a:t> </a:t>
            </a:r>
            <a:r>
              <a:rPr lang="fr-CH" sz="1300" dirty="0" err="1"/>
              <a:t>level</a:t>
            </a:r>
            <a:endParaRPr lang="fr-CH" sz="1300" dirty="0"/>
          </a:p>
          <a:p>
            <a:pPr marL="228600" indent="-228600" defTabSz="914280">
              <a:buFont typeface="+mj-lt"/>
              <a:buAutoNum type="arabicPeriod"/>
            </a:pPr>
            <a:r>
              <a:rPr lang="fr-CH" sz="1300" dirty="0" err="1"/>
              <a:t>Decide</a:t>
            </a:r>
            <a:r>
              <a:rPr lang="fr-CH" sz="1300" dirty="0"/>
              <a:t> the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adequate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1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mesh</a:t>
            </a:r>
            <a:r>
              <a:rPr lang="fr-CH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size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91E8859A-8A28-1CC0-7DEB-5E99898AE73E}"/>
              </a:ext>
            </a:extLst>
          </p:cNvPr>
          <p:cNvCxnSpPr/>
          <p:nvPr/>
        </p:nvCxnSpPr>
        <p:spPr>
          <a:xfrm>
            <a:off x="3577312" y="2456107"/>
            <a:ext cx="2005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A4A82046-37B5-0488-6A3C-DBF71C41FD42}"/>
              </a:ext>
            </a:extLst>
          </p:cNvPr>
          <p:cNvSpPr txBox="1"/>
          <p:nvPr/>
        </p:nvSpPr>
        <p:spPr>
          <a:xfrm>
            <a:off x="3889900" y="2008038"/>
            <a:ext cx="1264169" cy="48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0">
              <a:lnSpc>
                <a:spcPts val="3700"/>
              </a:lnSpc>
            </a:pPr>
            <a:r>
              <a:rPr lang="fr-CH" sz="11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mesh</a:t>
            </a:r>
            <a:r>
              <a:rPr lang="fr-CH" sz="1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fr-CH" sz="11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refinement</a:t>
            </a:r>
            <a:endParaRPr lang="en-GB" sz="11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EEE38B6-FD86-304B-6832-C1262B545850}"/>
              </a:ext>
            </a:extLst>
          </p:cNvPr>
          <p:cNvSpPr txBox="1"/>
          <p:nvPr/>
        </p:nvSpPr>
        <p:spPr>
          <a:xfrm>
            <a:off x="3258819" y="2208741"/>
            <a:ext cx="636986" cy="48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0">
              <a:lnSpc>
                <a:spcPts val="3700"/>
              </a:lnSpc>
            </a:pPr>
            <a:r>
              <a:rPr lang="fr-CH" sz="1067" dirty="0" err="1">
                <a:solidFill>
                  <a:srgbClr val="000000"/>
                </a:solidFill>
                <a:cs typeface="Times New Roman" panose="02020603050405020304" pitchFamily="18" charset="0"/>
              </a:rPr>
              <a:t>coarse</a:t>
            </a:r>
            <a:endParaRPr lang="en-GB" sz="1067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0D2F099-DE1F-AE34-15FE-9D4E9DB35EC5}"/>
              </a:ext>
            </a:extLst>
          </p:cNvPr>
          <p:cNvSpPr txBox="1"/>
          <p:nvPr/>
        </p:nvSpPr>
        <p:spPr>
          <a:xfrm>
            <a:off x="5355676" y="2229755"/>
            <a:ext cx="531845" cy="48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80">
              <a:lnSpc>
                <a:spcPts val="3700"/>
              </a:lnSpc>
            </a:pPr>
            <a:r>
              <a:rPr lang="fr-CH" sz="1067" dirty="0">
                <a:solidFill>
                  <a:srgbClr val="000000"/>
                </a:solidFill>
                <a:cs typeface="Times New Roman" panose="02020603050405020304" pitchFamily="18" charset="0"/>
              </a:rPr>
              <a:t>fine</a:t>
            </a:r>
            <a:endParaRPr lang="en-GB" sz="1067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1" name="Picture 140">
            <a:extLst>
              <a:ext uri="{FF2B5EF4-FFF2-40B4-BE49-F238E27FC236}">
                <a16:creationId xmlns:a16="http://schemas.microsoft.com/office/drawing/2014/main" id="{14A728BA-0F05-027C-1601-516CF264F164}"/>
              </a:ext>
            </a:extLst>
          </p:cNvPr>
          <p:cNvPicPr>
            <a:picLocks noChangeAspect="1"/>
          </p:cNvPicPr>
          <p:nvPr/>
        </p:nvPicPr>
        <p:blipFill>
          <a:blip r:embed="rId8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67" b="94988" l="9152" r="95536">
                        <a14:foregroundMark x1="55580" y1="13936" x2="70982" y2="21271"/>
                        <a14:foregroundMark x1="70982" y1="21271" x2="73326" y2="35941"/>
                        <a14:foregroundMark x1="73326" y1="35941" x2="61384" y2="26284"/>
                        <a14:foregroundMark x1="61384" y1="26284" x2="56473" y2="14670"/>
                        <a14:foregroundMark x1="56473" y1="14670" x2="38616" y2="7946"/>
                        <a14:foregroundMark x1="38616" y1="7946" x2="64286" y2="9291"/>
                        <a14:foregroundMark x1="64286" y1="9291" x2="75670" y2="19193"/>
                        <a14:foregroundMark x1="75670" y1="19193" x2="92188" y2="54279"/>
                        <a14:foregroundMark x1="92188" y1="54279" x2="92411" y2="62836"/>
                        <a14:foregroundMark x1="19420" y1="19927" x2="39732" y2="5746"/>
                        <a14:foregroundMark x1="39732" y1="5746" x2="52455" y2="3545"/>
                        <a14:foregroundMark x1="52455" y1="3545" x2="59548" y2="3545"/>
                        <a14:foregroundMark x1="82856" y1="18124" x2="90067" y2="33619"/>
                        <a14:foregroundMark x1="90067" y1="33619" x2="93033" y2="49966"/>
                        <a14:foregroundMark x1="93230" y1="54325" x2="90513" y2="69315"/>
                        <a14:foregroundMark x1="9152" y1="40220" x2="10603" y2="61736"/>
                        <a14:foregroundMark x1="13951" y1="74450" x2="27344" y2="89487"/>
                        <a14:foregroundMark x1="27344" y1="89487" x2="38951" y2="95110"/>
                        <a14:foregroundMark x1="38951" y1="95110" x2="57701" y2="96210"/>
                        <a14:foregroundMark x1="57701" y1="96210" x2="66071" y2="94988"/>
                        <a14:foregroundMark x1="66071" y1="94988" x2="66071" y2="94866"/>
                        <a14:foregroundMark x1="68862" y1="8313" x2="37277" y2="5379"/>
                        <a14:foregroundMark x1="52679" y1="17848" x2="58817" y2="31174"/>
                        <a14:foregroundMark x1="58817" y1="31174" x2="68973" y2="42176"/>
                        <a14:foregroundMark x1="68973" y1="42176" x2="76228" y2="43765"/>
                        <a14:foregroundMark x1="76228" y1="43765" x2="80469" y2="37775"/>
                        <a14:foregroundMark x1="80469" y1="37775" x2="79464" y2="33619"/>
                        <a14:foregroundMark x1="93080" y1="39487" x2="93206" y2="41148"/>
                        <a14:foregroundMark x1="93834" y1="60187" x2="93527" y2="61491"/>
                        <a14:foregroundMark x1="93527" y1="61491" x2="93527" y2="61614"/>
                        <a14:foregroundMark x1="92857" y1="36675" x2="94055" y2="41102"/>
                        <a14:foregroundMark x1="59710" y1="3790" x2="52713" y2="3250"/>
                        <a14:foregroundMark x1="93973" y1="41198" x2="93973" y2="60147"/>
                        <a14:backgroundMark x1="40848" y1="1222" x2="43527" y2="1222"/>
                        <a14:backgroundMark x1="38504" y1="3423" x2="56473" y2="1100"/>
                        <a14:backgroundMark x1="61272" y1="3178" x2="73549" y2="7213"/>
                        <a14:backgroundMark x1="73549" y1="7213" x2="80134" y2="13203"/>
                        <a14:backgroundMark x1="80134" y1="13203" x2="81585" y2="15403"/>
                        <a14:backgroundMark x1="80915" y1="13447" x2="83482" y2="17726"/>
                        <a14:backgroundMark x1="60268" y1="3545" x2="62388" y2="3667"/>
                        <a14:backgroundMark x1="59598" y1="3423" x2="60156" y2="2934"/>
                        <a14:backgroundMark x1="60714" y1="3301" x2="59152" y2="2567"/>
                        <a14:backgroundMark x1="96763" y1="53912" x2="94308" y2="60391"/>
                      </a14:backgroundRemoval>
                    </a14:imgEffect>
                  </a14:imgLayer>
                </a14:imgProps>
              </a:ext>
            </a:extLst>
          </a:blip>
          <a:srcRect l="6369" r="48809" b="49988"/>
          <a:stretch/>
        </p:blipFill>
        <p:spPr>
          <a:xfrm>
            <a:off x="2050445" y="2214328"/>
            <a:ext cx="697182" cy="710235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9E1FA955-4A37-578B-3956-3AE19691C73E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898" b="97320" l="7245" r="97150">
                        <a14:foregroundMark x1="23040" y1="49330" x2="27435" y2="58587"/>
                        <a14:foregroundMark x1="27435" y1="58587" x2="54869" y2="74421"/>
                        <a14:foregroundMark x1="54869" y1="74421" x2="70665" y2="73569"/>
                        <a14:foregroundMark x1="70665" y1="73569" x2="76841" y2="59683"/>
                        <a14:foregroundMark x1="76841" y1="59683" x2="72565" y2="40438"/>
                        <a14:foregroundMark x1="72565" y1="40438" x2="62589" y2="29111"/>
                        <a14:foregroundMark x1="62589" y1="29111" x2="57720" y2="26675"/>
                        <a14:foregroundMark x1="55582" y1="16078" x2="72209" y2="18027"/>
                        <a14:foregroundMark x1="72209" y1="18027" x2="90380" y2="38977"/>
                        <a14:foregroundMark x1="90380" y1="38977" x2="89786" y2="57978"/>
                        <a14:foregroundMark x1="89786" y1="57978" x2="88717" y2="61023"/>
                        <a14:foregroundMark x1="36105" y1="6699" x2="49169" y2="5725"/>
                        <a14:foregroundMark x1="49169" y1="5725" x2="72090" y2="7430"/>
                        <a14:foregroundMark x1="72090" y1="7430" x2="76367" y2="9241"/>
                        <a14:foregroundMark x1="85247" y1="16631" x2="94656" y2="35932"/>
                        <a14:foregroundMark x1="94656" y1="35932" x2="97387" y2="47138"/>
                        <a14:foregroundMark x1="97387" y1="47138" x2="91805" y2="71620"/>
                        <a14:foregroundMark x1="67696" y1="8039" x2="47625" y2="3898"/>
                        <a14:foregroundMark x1="47625" y1="3898" x2="43824" y2="4750"/>
                        <a14:foregroundMark x1="9857" y1="36054" x2="7482" y2="50061"/>
                        <a14:foregroundMark x1="7482" y1="50061" x2="12945" y2="68210"/>
                        <a14:foregroundMark x1="32067" y1="91839" x2="56888" y2="93910"/>
                        <a14:foregroundMark x1="56888" y1="93910" x2="73990" y2="89525"/>
                        <a14:foregroundMark x1="49525" y1="97199" x2="53919" y2="97320"/>
                        <a14:backgroundMark x1="80285" y1="10840" x2="84323" y2="12424"/>
                        <a14:backgroundMark x1="78504" y1="9744" x2="85986" y2="15956"/>
                        <a14:backgroundMark x1="78029" y1="9622" x2="78385" y2="10231"/>
                        <a14:backgroundMark x1="78266" y1="9135" x2="77435" y2="9379"/>
                        <a14:backgroundMark x1="76722" y1="8892" x2="79097" y2="10597"/>
                      </a14:backgroundRemoval>
                    </a14:imgEffect>
                  </a14:imgLayer>
                </a14:imgProps>
              </a:ext>
            </a:extLst>
          </a:blip>
          <a:srcRect l="1" r="47673" b="49640"/>
          <a:stretch/>
        </p:blipFill>
        <p:spPr>
          <a:xfrm>
            <a:off x="2656557" y="3725627"/>
            <a:ext cx="747176" cy="701163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68928463-AF03-119A-AADE-0A92EFA11E4F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742" b="91097" l="9846" r="90391">
                        <a14:foregroundMark x1="69395" y1="14065" x2="46263" y2="9677"/>
                        <a14:foregroundMark x1="46263" y1="9677" x2="58244" y2="7742"/>
                        <a14:foregroundMark x1="58244" y1="7742" x2="64413" y2="9548"/>
                        <a14:foregroundMark x1="89561" y1="39097" x2="90510" y2="63871"/>
                        <a14:foregroundMark x1="67734" y1="88645" x2="38078" y2="91097"/>
                        <a14:backgroundMark x1="93238" y1="57290" x2="93238" y2="55871"/>
                      </a14:backgroundRemoval>
                    </a14:imgEffect>
                  </a14:imgLayer>
                </a14:imgProps>
              </a:ext>
            </a:extLst>
          </a:blip>
          <a:srcRect l="10719" t="4894" r="47299" b="49489"/>
          <a:stretch/>
        </p:blipFill>
        <p:spPr>
          <a:xfrm>
            <a:off x="3391764" y="4044835"/>
            <a:ext cx="693118" cy="69240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id="{6F850620-369F-A294-A1A3-EC88F20FD1E7}"/>
              </a:ext>
            </a:extLst>
          </p:cNvPr>
          <p:cNvPicPr>
            <a:picLocks noChangeAspect="1"/>
          </p:cNvPicPr>
          <p:nvPr/>
        </p:nvPicPr>
        <p:blipFill>
          <a:blip r:embed="rId14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269" b="99516" l="2138" r="94656">
                        <a14:foregroundMark x1="31116" y1="7869" x2="40736" y2="7022"/>
                        <a14:foregroundMark x1="40736" y1="7022" x2="71259" y2="12591"/>
                        <a14:foregroundMark x1="71259" y1="12591" x2="78622" y2="31356"/>
                        <a14:foregroundMark x1="78622" y1="31356" x2="72447" y2="69249"/>
                        <a14:foregroundMark x1="72447" y1="69249" x2="61876" y2="77119"/>
                        <a14:foregroundMark x1="61876" y1="77119" x2="61876" y2="69734"/>
                        <a14:foregroundMark x1="61876" y1="69734" x2="58076" y2="79056"/>
                        <a14:foregroundMark x1="58076" y1="79056" x2="66271" y2="83172"/>
                        <a14:foregroundMark x1="66271" y1="83172" x2="81116" y2="68886"/>
                        <a14:foregroundMark x1="81116" y1="68886" x2="88480" y2="39346"/>
                        <a14:foregroundMark x1="88480" y1="39346" x2="79335" y2="29056"/>
                        <a14:foregroundMark x1="79335" y1="29056" x2="62945" y2="26392"/>
                        <a14:foregroundMark x1="62945" y1="26392" x2="81591" y2="58111"/>
                        <a14:foregroundMark x1="81591" y1="58111" x2="82067" y2="69734"/>
                        <a14:foregroundMark x1="82067" y1="69734" x2="75416" y2="81235"/>
                        <a14:foregroundMark x1="75416" y1="81235" x2="47981" y2="93220"/>
                        <a14:foregroundMark x1="47981" y1="93220" x2="36817" y2="94552"/>
                        <a14:foregroundMark x1="36817" y1="94552" x2="43824" y2="95763"/>
                        <a14:foregroundMark x1="43824" y1="95763" x2="72565" y2="90678"/>
                        <a14:foregroundMark x1="72565" y1="90678" x2="79335" y2="85230"/>
                        <a14:foregroundMark x1="79335" y1="85230" x2="91924" y2="65254"/>
                        <a14:foregroundMark x1="91924" y1="65254" x2="94537" y2="57506"/>
                        <a14:foregroundMark x1="94537" y1="57506" x2="95368" y2="47094"/>
                        <a14:foregroundMark x1="95368" y1="47094" x2="85392" y2="19492"/>
                        <a14:foregroundMark x1="85392" y1="19492" x2="66508" y2="7385"/>
                        <a14:foregroundMark x1="66508" y1="7385" x2="41449" y2="3995"/>
                        <a14:foregroundMark x1="41449" y1="3995" x2="24466" y2="9322"/>
                        <a14:foregroundMark x1="8314" y1="28571" x2="4513" y2="34625"/>
                        <a14:foregroundMark x1="4513" y1="34625" x2="2388" y2="58686"/>
                        <a14:foregroundMark x1="3842" y1="64463" x2="5833" y2="69857"/>
                        <a14:foregroundMark x1="7784" y1="73111" x2="33254" y2="91041"/>
                        <a14:foregroundMark x1="33254" y1="91041" x2="46793" y2="96368"/>
                        <a14:foregroundMark x1="46793" y1="96368" x2="60095" y2="93947"/>
                        <a14:foregroundMark x1="60095" y1="93947" x2="66152" y2="94673"/>
                        <a14:foregroundMark x1="6057" y1="30993" x2="1663" y2="47337"/>
                        <a14:foregroundMark x1="1663" y1="47337" x2="2138" y2="56295"/>
                        <a14:foregroundMark x1="2138" y1="56295" x2="2907" y2="58567"/>
                        <a14:foregroundMark x1="92399" y1="33656" x2="94893" y2="50969"/>
                        <a14:foregroundMark x1="94893" y1="50969" x2="90974" y2="64649"/>
                        <a14:foregroundMark x1="35629" y1="3269" x2="60214" y2="3753"/>
                        <a14:foregroundMark x1="69715" y1="54116" x2="62114" y2="61622"/>
                        <a14:foregroundMark x1="62114" y1="61622" x2="54751" y2="75061"/>
                        <a14:foregroundMark x1="54751" y1="75061" x2="68171" y2="64770"/>
                        <a14:foregroundMark x1="2613" y1="57748" x2="4394" y2="65496"/>
                        <a14:foregroundMark x1="40024" y1="96247" x2="52240" y2="98026"/>
                        <a14:foregroundMark x1="62352" y1="95763" x2="57559" y2="97293"/>
                        <a14:backgroundMark x1="5582" y1="69976" x2="7245" y2="73366"/>
                        <a14:backgroundMark x1="60095" y1="99758" x2="60570" y2="99274"/>
                        <a14:backgroundMark x1="61876" y1="98547" x2="53088" y2="99758"/>
                        <a14:backgroundMark x1="48337" y1="99274" x2="56413" y2="99274"/>
                      </a14:backgroundRemoval>
                    </a14:imgEffect>
                  </a14:imgLayer>
                </a14:imgProps>
              </a:ext>
            </a:extLst>
          </a:blip>
          <a:srcRect l="12" t="-1357" r="50395" b="50364"/>
          <a:stretch/>
        </p:blipFill>
        <p:spPr>
          <a:xfrm>
            <a:off x="4719877" y="4180232"/>
            <a:ext cx="685339" cy="691308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13863733-9CB2-99AA-ECC4-E869A308A639}"/>
              </a:ext>
            </a:extLst>
          </p:cNvPr>
          <p:cNvPicPr>
            <a:picLocks noChangeAspect="1"/>
          </p:cNvPicPr>
          <p:nvPr/>
        </p:nvPicPr>
        <p:blipFill>
          <a:blip r:embed="rId16">
            <a:biLevel thresh="50000"/>
            <a:alphaModFix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703" b="98403" l="5569" r="95024">
                        <a14:foregroundMark x1="31635" y1="7862" x2="65284" y2="11179"/>
                        <a14:foregroundMark x1="65284" y1="11179" x2="82701" y2="30958"/>
                        <a14:foregroundMark x1="82701" y1="30958" x2="92536" y2="53440"/>
                        <a14:foregroundMark x1="92536" y1="53440" x2="92062" y2="66830"/>
                        <a14:foregroundMark x1="92062" y1="66830" x2="94431" y2="53808"/>
                        <a14:foregroundMark x1="94431" y1="53808" x2="88981" y2="31941"/>
                        <a14:foregroundMark x1="88981" y1="31941" x2="83057" y2="22236"/>
                        <a14:foregroundMark x1="83057" y1="22236" x2="63507" y2="7125"/>
                        <a14:foregroundMark x1="63507" y1="7125" x2="42180" y2="2826"/>
                        <a14:foregroundMark x1="42180" y1="2826" x2="32109" y2="5774"/>
                        <a14:foregroundMark x1="32109" y1="5774" x2="43483" y2="5283"/>
                        <a14:foregroundMark x1="43483" y1="5283" x2="60071" y2="5528"/>
                        <a14:foregroundMark x1="60071" y1="5528" x2="73223" y2="11671"/>
                        <a14:foregroundMark x1="73223" y1="11671" x2="81635" y2="19287"/>
                        <a14:foregroundMark x1="81635" y1="19287" x2="87678" y2="29607"/>
                        <a14:foregroundMark x1="87678" y1="29607" x2="88744" y2="38206"/>
                        <a14:foregroundMark x1="88744" y1="38206" x2="74052" y2="45332"/>
                        <a14:foregroundMark x1="74052" y1="45332" x2="55924" y2="21007"/>
                        <a14:foregroundMark x1="55924" y1="21007" x2="62441" y2="16953"/>
                        <a14:foregroundMark x1="62441" y1="16953" x2="67180" y2="30467"/>
                        <a14:foregroundMark x1="67180" y1="30467" x2="72986" y2="35504"/>
                        <a14:foregroundMark x1="72986" y1="35504" x2="72393" y2="24816"/>
                        <a14:foregroundMark x1="72393" y1="24816" x2="56517" y2="22727"/>
                        <a14:foregroundMark x1="56517" y1="22727" x2="56872" y2="33661"/>
                        <a14:foregroundMark x1="56872" y1="33661" x2="68839" y2="44840"/>
                        <a14:foregroundMark x1="68839" y1="44840" x2="79739" y2="47789"/>
                        <a14:foregroundMark x1="79739" y1="47789" x2="90640" y2="46806"/>
                        <a14:foregroundMark x1="90640" y1="46806" x2="90521" y2="43857"/>
                        <a14:foregroundMark x1="10190" y1="25799" x2="4265" y2="45823"/>
                        <a14:foregroundMark x1="4265" y1="45823" x2="5687" y2="64619"/>
                        <a14:foregroundMark x1="5687" y1="64619" x2="9716" y2="74447"/>
                        <a14:foregroundMark x1="29502" y1="93489" x2="49052" y2="97912"/>
                        <a14:foregroundMark x1="49052" y1="97912" x2="63507" y2="95577"/>
                        <a14:foregroundMark x1="63507" y1="95577" x2="85071" y2="79975"/>
                        <a14:foregroundMark x1="85071" y1="79975" x2="93128" y2="64005"/>
                        <a14:foregroundMark x1="93128" y1="64005" x2="95024" y2="53317"/>
                        <a14:foregroundMark x1="95024" y1="53317" x2="92180" y2="34767"/>
                        <a14:foregroundMark x1="30332" y1="93735" x2="54384" y2="96069"/>
                        <a14:foregroundMark x1="54384" y1="96069" x2="63033" y2="95700"/>
                        <a14:foregroundMark x1="63033" y1="95700" x2="47512" y2="98403"/>
                        <a14:foregroundMark x1="47512" y1="98403" x2="30332" y2="94226"/>
                        <a14:foregroundMark x1="28673" y1="6634" x2="54858" y2="1720"/>
                        <a14:foregroundMark x1="54858" y1="1720" x2="63744" y2="3563"/>
                        <a14:foregroundMark x1="63744" y1="3563" x2="56043" y2="6634"/>
                        <a14:foregroundMark x1="56043" y1="6634" x2="40521" y2="6388"/>
                        <a14:foregroundMark x1="60782" y1="3317" x2="48341" y2="3317"/>
                        <a14:foregroundMark x1="48341" y1="3317" x2="57464" y2="2703"/>
                        <a14:foregroundMark x1="57464" y1="2703" x2="55924" y2="3194"/>
                      </a14:backgroundRemoval>
                    </a14:imgEffect>
                  </a14:imgLayer>
                </a14:imgProps>
              </a:ext>
            </a:extLst>
          </a:blip>
          <a:srcRect r="49896" b="50828"/>
          <a:stretch/>
        </p:blipFill>
        <p:spPr>
          <a:xfrm>
            <a:off x="5914185" y="4176433"/>
            <a:ext cx="700355" cy="662897"/>
          </a:xfrm>
          <a:prstGeom prst="rect">
            <a:avLst/>
          </a:prstGeom>
        </p:spPr>
      </p:pic>
      <p:sp>
        <p:nvSpPr>
          <p:cNvPr id="146" name="Rectangle 145">
            <a:extLst>
              <a:ext uri="{FF2B5EF4-FFF2-40B4-BE49-F238E27FC236}">
                <a16:creationId xmlns:a16="http://schemas.microsoft.com/office/drawing/2014/main" id="{F5B7722D-6B1F-BA3D-E2D3-A7965CE27330}"/>
              </a:ext>
            </a:extLst>
          </p:cNvPr>
          <p:cNvSpPr/>
          <p:nvPr/>
        </p:nvSpPr>
        <p:spPr>
          <a:xfrm>
            <a:off x="3871786" y="4977425"/>
            <a:ext cx="1264169" cy="164328"/>
          </a:xfrm>
          <a:prstGeom prst="rect">
            <a:avLst/>
          </a:prstGeom>
          <a:solidFill>
            <a:srgbClr val="FD5141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9B3A9124-69CC-9DA2-2619-FBEBD6F528E3}"/>
              </a:ext>
            </a:extLst>
          </p:cNvPr>
          <p:cNvSpPr txBox="1"/>
          <p:nvPr/>
        </p:nvSpPr>
        <p:spPr>
          <a:xfrm>
            <a:off x="7011362" y="6200694"/>
            <a:ext cx="179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fr-CH" sz="11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Refinement</a:t>
            </a:r>
            <a:r>
              <a:rPr lang="fr-CH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ratio: 1.25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8FBC537-0B9D-5FDD-0A40-CDA83FF5FB12}"/>
              </a:ext>
            </a:extLst>
          </p:cNvPr>
          <p:cNvSpPr txBox="1"/>
          <p:nvPr/>
        </p:nvSpPr>
        <p:spPr>
          <a:xfrm>
            <a:off x="7004814" y="5317795"/>
            <a:ext cx="1797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fr-CH" sz="1050" dirty="0" err="1"/>
              <a:t>Element</a:t>
            </a:r>
            <a:r>
              <a:rPr lang="fr-CH" sz="1050" dirty="0"/>
              <a:t> size: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2AE648-DC37-9EEF-1CBF-B12627009331}"/>
              </a:ext>
            </a:extLst>
          </p:cNvPr>
          <p:cNvCxnSpPr/>
          <p:nvPr/>
        </p:nvCxnSpPr>
        <p:spPr>
          <a:xfrm>
            <a:off x="7111307" y="6187505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4A8F7EFC-C12D-B055-3BA4-DF103736876D}"/>
              </a:ext>
            </a:extLst>
          </p:cNvPr>
          <p:cNvCxnSpPr/>
          <p:nvPr/>
        </p:nvCxnSpPr>
        <p:spPr>
          <a:xfrm>
            <a:off x="7111307" y="6031288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09A1FAD8-2623-1A3F-2D06-C4CCA9DB495A}"/>
              </a:ext>
            </a:extLst>
          </p:cNvPr>
          <p:cNvCxnSpPr/>
          <p:nvPr/>
        </p:nvCxnSpPr>
        <p:spPr>
          <a:xfrm>
            <a:off x="7111307" y="5895330"/>
            <a:ext cx="731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0B35531D-357C-7157-9A08-2590EEA47753}"/>
              </a:ext>
            </a:extLst>
          </p:cNvPr>
          <p:cNvCxnSpPr/>
          <p:nvPr/>
        </p:nvCxnSpPr>
        <p:spPr>
          <a:xfrm>
            <a:off x="7111307" y="5760424"/>
            <a:ext cx="5852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FBA05F1B-E6E8-7C4B-B8CB-DEE536E277E9}"/>
              </a:ext>
            </a:extLst>
          </p:cNvPr>
          <p:cNvCxnSpPr/>
          <p:nvPr/>
        </p:nvCxnSpPr>
        <p:spPr>
          <a:xfrm>
            <a:off x="7111307" y="5628744"/>
            <a:ext cx="4663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Oval 155">
            <a:extLst>
              <a:ext uri="{FF2B5EF4-FFF2-40B4-BE49-F238E27FC236}">
                <a16:creationId xmlns:a16="http://schemas.microsoft.com/office/drawing/2014/main" id="{A2048BC9-7F5A-FA1B-0D0C-C17043B4BF8F}"/>
              </a:ext>
            </a:extLst>
          </p:cNvPr>
          <p:cNvSpPr/>
          <p:nvPr/>
        </p:nvSpPr>
        <p:spPr>
          <a:xfrm>
            <a:off x="7851665" y="3094644"/>
            <a:ext cx="3037627" cy="3065866"/>
          </a:xfrm>
          <a:prstGeom prst="ellipse">
            <a:avLst/>
          </a:prstGeom>
          <a:solidFill>
            <a:srgbClr val="67A3D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2CCFFC8B-7C0E-E8C6-6254-7EC238895F52}"/>
              </a:ext>
            </a:extLst>
          </p:cNvPr>
          <p:cNvSpPr txBox="1"/>
          <p:nvPr/>
        </p:nvSpPr>
        <p:spPr>
          <a:xfrm>
            <a:off x="3030145" y="1723855"/>
            <a:ext cx="23142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fr-CH" sz="1300" b="1" u="sng" dirty="0" err="1"/>
              <a:t>Smooth</a:t>
            </a:r>
            <a:r>
              <a:rPr lang="fr-CH" sz="1300" b="1" u="sng" dirty="0"/>
              <a:t> </a:t>
            </a:r>
            <a:r>
              <a:rPr lang="fr-CH" sz="1300" b="1" u="sng" dirty="0" err="1"/>
              <a:t>Circular</a:t>
            </a:r>
            <a:r>
              <a:rPr lang="fr-CH" sz="1300" b="1" u="sng" dirty="0"/>
              <a:t> Channel</a:t>
            </a:r>
          </a:p>
        </p:txBody>
      </p:sp>
    </p:spTree>
    <p:extLst>
      <p:ext uri="{BB962C8B-B14F-4D97-AF65-F5344CB8AC3E}">
        <p14:creationId xmlns:p14="http://schemas.microsoft.com/office/powerpoint/2010/main" val="41712190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60" grpId="0"/>
      <p:bldP spid="128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56" grpId="0"/>
      <p:bldP spid="122" grpId="0"/>
      <p:bldP spid="123" grpId="0"/>
      <p:bldP spid="124" grpId="0"/>
      <p:bldP spid="125" grpId="0"/>
      <p:bldP spid="126" grpId="0"/>
      <p:bldP spid="137" grpId="0"/>
      <p:bldP spid="138" grpId="0"/>
      <p:bldP spid="139" grpId="0"/>
      <p:bldP spid="146" grpId="0" animBg="1"/>
      <p:bldP spid="147" grpId="0"/>
      <p:bldP spid="1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48AEC2-5D2E-45BC-7F79-CBE41744A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2D8370-37F3-AB68-823A-C721A24E29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8734174A-DD2E-3F20-A986-F0423DDFB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A5A3DC0D-2AD5-8B74-DD56-34D551842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F0740D3-CF82-ABCA-12F3-FAACF1D83170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Experimental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Validation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1578D8E-0717-B9BA-CE15-FD56CC70C99C}"/>
              </a:ext>
            </a:extLst>
          </p:cNvPr>
          <p:cNvSpPr/>
          <p:nvPr/>
        </p:nvSpPr>
        <p:spPr>
          <a:xfrm>
            <a:off x="1316246" y="5466472"/>
            <a:ext cx="9233321" cy="91601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289D7F-9825-0C26-3001-6482C3795F8F}"/>
              </a:ext>
            </a:extLst>
          </p:cNvPr>
          <p:cNvSpPr/>
          <p:nvPr/>
        </p:nvSpPr>
        <p:spPr>
          <a:xfrm>
            <a:off x="3840453" y="5355316"/>
            <a:ext cx="2120091" cy="222314"/>
          </a:xfrm>
          <a:prstGeom prst="rect">
            <a:avLst/>
          </a:prstGeom>
          <a:solidFill>
            <a:schemeClr val="bg1"/>
          </a:solidFill>
          <a:effectLst>
            <a:glow rad="228600">
              <a:srgbClr val="FD6C5D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3AD4F6-A59B-8AA5-F6A8-719868917FFB}"/>
              </a:ext>
            </a:extLst>
          </p:cNvPr>
          <p:cNvSpPr/>
          <p:nvPr/>
        </p:nvSpPr>
        <p:spPr>
          <a:xfrm>
            <a:off x="3694703" y="5352543"/>
            <a:ext cx="2458921" cy="2254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FE43359-CB79-CC63-2D85-FD15E4FE10C8}"/>
                  </a:ext>
                </a:extLst>
              </p:cNvPr>
              <p:cNvSpPr/>
              <p:nvPr/>
            </p:nvSpPr>
            <p:spPr>
              <a:xfrm>
                <a:off x="2723969" y="4851163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FE43359-CB79-CC63-2D85-FD15E4FE10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969" y="4851163"/>
                <a:ext cx="371473" cy="34290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A849EF4-5946-A490-7EFE-29366D5CEA83}"/>
                  </a:ext>
                </a:extLst>
              </p:cNvPr>
              <p:cNvSpPr/>
              <p:nvPr/>
            </p:nvSpPr>
            <p:spPr>
              <a:xfrm>
                <a:off x="1890334" y="4851163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A849EF4-5946-A490-7EFE-29366D5CEA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334" y="4851163"/>
                <a:ext cx="371473" cy="342900"/>
              </a:xfrm>
              <a:prstGeom prst="ellipse">
                <a:avLst/>
              </a:prstGeom>
              <a:blipFill>
                <a:blip r:embed="rId7"/>
                <a:stretch>
                  <a:fillRect l="-46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1F0A606-9532-5760-4F01-5D89A71F8E10}"/>
                  </a:ext>
                </a:extLst>
              </p:cNvPr>
              <p:cNvSpPr/>
              <p:nvPr/>
            </p:nvSpPr>
            <p:spPr>
              <a:xfrm>
                <a:off x="6532443" y="4857376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1F0A606-9532-5760-4F01-5D89A71F8E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443" y="4857376"/>
                <a:ext cx="371473" cy="342900"/>
              </a:xfrm>
              <a:prstGeom prst="ellipse">
                <a:avLst/>
              </a:prstGeom>
              <a:blipFill>
                <a:blip r:embed="rId8"/>
                <a:stretch>
                  <a:fillRect l="-468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A2D4A615-6268-14D0-CF91-7E8E5B023F06}"/>
                  </a:ext>
                </a:extLst>
              </p:cNvPr>
              <p:cNvSpPr/>
              <p:nvPr/>
            </p:nvSpPr>
            <p:spPr>
              <a:xfrm>
                <a:off x="7847290" y="4851163"/>
                <a:ext cx="371472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A2D4A615-6268-14D0-CF91-7E8E5B023F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290" y="4851163"/>
                <a:ext cx="371472" cy="342900"/>
              </a:xfrm>
              <a:prstGeom prst="ellipse">
                <a:avLst/>
              </a:prstGeom>
              <a:blipFill>
                <a:blip r:embed="rId9"/>
                <a:stretch>
                  <a:fillRect l="-140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236C5F79-5C1E-0414-1BD2-DEC32DFDD7A8}"/>
              </a:ext>
            </a:extLst>
          </p:cNvPr>
          <p:cNvCxnSpPr>
            <a:cxnSpLocks/>
          </p:cNvCxnSpPr>
          <p:nvPr/>
        </p:nvCxnSpPr>
        <p:spPr>
          <a:xfrm>
            <a:off x="6999792" y="5466472"/>
            <a:ext cx="371473" cy="225481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B013E628-2743-285D-23DE-AFE321AC4BC6}"/>
              </a:ext>
            </a:extLst>
          </p:cNvPr>
          <p:cNvCxnSpPr>
            <a:cxnSpLocks/>
          </p:cNvCxnSpPr>
          <p:nvPr/>
        </p:nvCxnSpPr>
        <p:spPr>
          <a:xfrm rot="10800000" flipV="1">
            <a:off x="7302790" y="5466472"/>
            <a:ext cx="411377" cy="225481"/>
          </a:xfrm>
          <a:prstGeom prst="bentConnector3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80CB0C6C-98F8-D0D1-53C1-95863E1F1730}"/>
              </a:ext>
            </a:extLst>
          </p:cNvPr>
          <p:cNvSpPr/>
          <p:nvPr/>
        </p:nvSpPr>
        <p:spPr>
          <a:xfrm>
            <a:off x="7204350" y="5404462"/>
            <a:ext cx="285080" cy="12085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FC0D30D-E26B-6455-51F7-4810A484C1D4}"/>
              </a:ext>
            </a:extLst>
          </p:cNvPr>
          <p:cNvCxnSpPr>
            <a:stCxn id="19" idx="4"/>
          </p:cNvCxnSpPr>
          <p:nvPr/>
        </p:nvCxnSpPr>
        <p:spPr>
          <a:xfrm flipH="1">
            <a:off x="2076070" y="5194063"/>
            <a:ext cx="1" cy="270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D9DD5DF-F38D-6952-50C0-0A54EE5916C4}"/>
              </a:ext>
            </a:extLst>
          </p:cNvPr>
          <p:cNvCxnSpPr>
            <a:stCxn id="14" idx="4"/>
          </p:cNvCxnSpPr>
          <p:nvPr/>
        </p:nvCxnSpPr>
        <p:spPr>
          <a:xfrm flipH="1">
            <a:off x="2909705" y="5194063"/>
            <a:ext cx="1" cy="2739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19A88B6-0C8B-B752-9B7D-D079EA298D06}"/>
              </a:ext>
            </a:extLst>
          </p:cNvPr>
          <p:cNvCxnSpPr>
            <a:stCxn id="20" idx="4"/>
          </p:cNvCxnSpPr>
          <p:nvPr/>
        </p:nvCxnSpPr>
        <p:spPr>
          <a:xfrm flipH="1">
            <a:off x="6718179" y="5200276"/>
            <a:ext cx="1" cy="2599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7A2CB8E-8BAF-5E20-9634-4BD42732C1F9}"/>
              </a:ext>
            </a:extLst>
          </p:cNvPr>
          <p:cNvCxnSpPr>
            <a:cxnSpLocks/>
            <a:stCxn id="31" idx="4"/>
          </p:cNvCxnSpPr>
          <p:nvPr/>
        </p:nvCxnSpPr>
        <p:spPr>
          <a:xfrm flipH="1">
            <a:off x="8033025" y="5194063"/>
            <a:ext cx="1" cy="2708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0D92C4C2-1BFC-63D2-F04F-70C5DA0723FB}"/>
                  </a:ext>
                </a:extLst>
              </p:cNvPr>
              <p:cNvSpPr/>
              <p:nvPr/>
            </p:nvSpPr>
            <p:spPr>
              <a:xfrm>
                <a:off x="3794124" y="4517367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0D92C4C2-1BFC-63D2-F04F-70C5DA0723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124" y="4517367"/>
                <a:ext cx="371473" cy="342900"/>
              </a:xfrm>
              <a:prstGeom prst="ellipse">
                <a:avLst/>
              </a:prstGeom>
              <a:blipFill>
                <a:blip r:embed="rId10"/>
                <a:stretch>
                  <a:fillRect l="-15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37FE796-5A4F-9339-3303-30481047BA0F}"/>
                  </a:ext>
                </a:extLst>
              </p:cNvPr>
              <p:cNvSpPr/>
              <p:nvPr/>
            </p:nvSpPr>
            <p:spPr>
              <a:xfrm>
                <a:off x="4407520" y="4517367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37FE796-5A4F-9339-3303-30481047BA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520" y="4517367"/>
                <a:ext cx="371473" cy="342900"/>
              </a:xfrm>
              <a:prstGeom prst="ellipse">
                <a:avLst/>
              </a:prstGeom>
              <a:blipFill>
                <a:blip r:embed="rId11"/>
                <a:stretch>
                  <a:fillRect l="-312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7B750E3-A3BC-F921-7B29-0AC5DC15D6DD}"/>
                  </a:ext>
                </a:extLst>
              </p:cNvPr>
              <p:cNvSpPr/>
              <p:nvPr/>
            </p:nvSpPr>
            <p:spPr>
              <a:xfrm>
                <a:off x="5021812" y="4517367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,3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17B750E3-A3BC-F921-7B29-0AC5DC15D6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812" y="4517367"/>
                <a:ext cx="371473" cy="342900"/>
              </a:xfrm>
              <a:prstGeom prst="ellipse">
                <a:avLst/>
              </a:prstGeom>
              <a:blipFill>
                <a:blip r:embed="rId12"/>
                <a:stretch>
                  <a:fillRect l="-312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2819722-AC79-D6C5-5FB4-EE5EA93FD330}"/>
                  </a:ext>
                </a:extLst>
              </p:cNvPr>
              <p:cNvSpPr/>
              <p:nvPr/>
            </p:nvSpPr>
            <p:spPr>
              <a:xfrm>
                <a:off x="5636104" y="4517367"/>
                <a:ext cx="371473" cy="3429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,4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2819722-AC79-D6C5-5FB4-EE5EA93FD3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6104" y="4517367"/>
                <a:ext cx="371473" cy="342900"/>
              </a:xfrm>
              <a:prstGeom prst="ellipse">
                <a:avLst/>
              </a:prstGeom>
              <a:blipFill>
                <a:blip r:embed="rId13"/>
                <a:stretch>
                  <a:fillRect l="-317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FB49DD0-D097-5A4E-D147-868440CE1DD3}"/>
              </a:ext>
            </a:extLst>
          </p:cNvPr>
          <p:cNvCxnSpPr>
            <a:stCxn id="77" idx="4"/>
          </p:cNvCxnSpPr>
          <p:nvPr/>
        </p:nvCxnSpPr>
        <p:spPr>
          <a:xfrm flipH="1">
            <a:off x="3979860" y="4860267"/>
            <a:ext cx="1" cy="491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44AC85A-60BC-E670-F290-DEFC44620C41}"/>
              </a:ext>
            </a:extLst>
          </p:cNvPr>
          <p:cNvCxnSpPr>
            <a:stCxn id="78" idx="4"/>
          </p:cNvCxnSpPr>
          <p:nvPr/>
        </p:nvCxnSpPr>
        <p:spPr>
          <a:xfrm flipH="1">
            <a:off x="4593256" y="4860267"/>
            <a:ext cx="1" cy="491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F455C46-1120-D272-F8F0-21E29FD89D64}"/>
              </a:ext>
            </a:extLst>
          </p:cNvPr>
          <p:cNvCxnSpPr>
            <a:cxnSpLocks/>
            <a:stCxn id="79" idx="4"/>
          </p:cNvCxnSpPr>
          <p:nvPr/>
        </p:nvCxnSpPr>
        <p:spPr>
          <a:xfrm>
            <a:off x="5207549" y="4860267"/>
            <a:ext cx="0" cy="491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808FD9D1-B459-8435-9611-4137782A3058}"/>
              </a:ext>
            </a:extLst>
          </p:cNvPr>
          <p:cNvCxnSpPr>
            <a:stCxn id="87" idx="4"/>
          </p:cNvCxnSpPr>
          <p:nvPr/>
        </p:nvCxnSpPr>
        <p:spPr>
          <a:xfrm flipH="1">
            <a:off x="5821840" y="4860267"/>
            <a:ext cx="1" cy="491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020B1F60-9306-5BD6-1B3B-D60384C99B9D}"/>
                  </a:ext>
                </a:extLst>
              </p:cNvPr>
              <p:cNvSpPr/>
              <p:nvPr/>
            </p:nvSpPr>
            <p:spPr>
              <a:xfrm>
                <a:off x="7137904" y="6250944"/>
                <a:ext cx="466722" cy="263077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1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GB" sz="1100" dirty="0"/>
              </a:p>
            </p:txBody>
          </p:sp>
        </mc:Choice>
        <mc:Fallback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020B1F60-9306-5BD6-1B3B-D60384C99B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904" y="6250944"/>
                <a:ext cx="466722" cy="263077"/>
              </a:xfrm>
              <a:prstGeom prst="round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78559F8-175F-8C36-7EC2-9637ECD142CD}"/>
                  </a:ext>
                </a:extLst>
              </p:cNvPr>
              <p:cNvSpPr txBox="1"/>
              <p:nvPr/>
            </p:nvSpPr>
            <p:spPr>
              <a:xfrm>
                <a:off x="1071320" y="1796119"/>
                <a:ext cx="7236961" cy="21278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914280"/>
                <a:r>
                  <a:rPr lang="en-GB" sz="1333" b="1" dirty="0">
                    <a:solidFill>
                      <a:schemeClr val="tx1"/>
                    </a:solidFill>
                  </a:rPr>
                  <a:t>Measurement capabilities of the test setup:</a:t>
                </a:r>
              </a:p>
              <a:p>
                <a:pPr marL="228534" indent="-228594" defTabSz="914280">
                  <a:buFont typeface="Arial" panose="020B0604020202020204" pitchFamily="34" charset="0"/>
                  <a:buChar char="•"/>
                </a:pPr>
                <a:r>
                  <a:rPr lang="en-GB" sz="1333" dirty="0">
                    <a:solidFill>
                      <a:schemeClr val="tx1"/>
                    </a:solidFill>
                  </a:rPr>
                  <a:t>Pressure drop: </a:t>
                </a:r>
                <a:endParaRPr lang="fr-CH" sz="1333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defTabSz="914280"/>
                <a:r>
                  <a:rPr lang="fr-CH" sz="1333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CH" sz="1333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fr-CH" sz="1333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fr-CH" sz="1333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333" dirty="0">
                  <a:solidFill>
                    <a:schemeClr val="tx1"/>
                  </a:solidFill>
                </a:endParaRPr>
              </a:p>
              <a:p>
                <a:pPr defTabSz="914280"/>
                <a:endParaRPr lang="en-GB" sz="1333" dirty="0">
                  <a:solidFill>
                    <a:schemeClr val="tx1"/>
                  </a:solidFill>
                </a:endParaRPr>
              </a:p>
              <a:p>
                <a:pPr marL="228534" indent="-228594" defTabSz="914280">
                  <a:buFont typeface="Arial" panose="020B0604020202020204" pitchFamily="34" charset="0"/>
                  <a:buChar char="•"/>
                </a:pPr>
                <a:r>
                  <a:rPr lang="en-GB" sz="1333" dirty="0"/>
                  <a:t>H</a:t>
                </a:r>
                <a:r>
                  <a:rPr lang="en-GB" sz="1333" dirty="0">
                    <a:solidFill>
                      <a:schemeClr val="tx1"/>
                    </a:solidFill>
                  </a:rPr>
                  <a:t>eat power absorption: </a:t>
                </a:r>
              </a:p>
              <a:p>
                <a:pPr defTabSz="914280"/>
                <a:r>
                  <a:rPr lang="en-GB" sz="1333" dirty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1333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̇"/>
                        <m:ctrlPr>
                          <a:rPr lang="fr-CH" sz="1333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acc>
                    <m:r>
                      <a:rPr lang="fr-CH" sz="1333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333" dirty="0">
                  <a:solidFill>
                    <a:schemeClr val="tx1"/>
                  </a:solidFill>
                </a:endParaRPr>
              </a:p>
              <a:p>
                <a:pPr defTabSz="914280"/>
                <a:endParaRPr lang="en-GB" sz="1333" dirty="0">
                  <a:solidFill>
                    <a:schemeClr val="tx1"/>
                  </a:solidFill>
                </a:endParaRPr>
              </a:p>
              <a:p>
                <a:pPr marL="228534" indent="-228594" defTabSz="914280">
                  <a:buFont typeface="Arial" panose="020B0604020202020204" pitchFamily="34" charset="0"/>
                  <a:buChar char="•"/>
                </a:pPr>
                <a:r>
                  <a:rPr lang="en-GB" sz="1333" dirty="0">
                    <a:solidFill>
                      <a:schemeClr val="tx1"/>
                    </a:solidFill>
                  </a:rPr>
                  <a:t>Heat transfer coefficient: </a:t>
                </a:r>
                <a:endParaRPr lang="fr-CH" sz="1333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defTabSz="914280"/>
                <a:r>
                  <a:rPr lang="fr-CH" sz="1333" dirty="0">
                    <a:solidFill>
                      <a:schemeClr val="tx1"/>
                    </a:solidFill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CH" sz="1333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333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  <m:r>
                      <a:rPr lang="fr-CH" sz="1333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fr-CH" sz="1333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333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fr-CH" sz="1333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333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fr-CH" sz="1333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̅"/>
                                <m:ctrlPr>
                                  <a:rPr lang="fr-CH" sz="1333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fr-CH" sz="1333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sz="1333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fr-CH" sz="1333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e>
                            </m:acc>
                          </m:e>
                          <m:sub>
                            <m:r>
                              <a:rPr lang="fr-CH" sz="1333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fr-CH" sz="1333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fr-CH" sz="1333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333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333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acc>
                        <m:r>
                          <a:rPr lang="fr-CH" sz="1333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fr-CH" sz="1333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78559F8-175F-8C36-7EC2-9637ECD14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320" y="1796119"/>
                <a:ext cx="7236961" cy="2127827"/>
              </a:xfrm>
              <a:prstGeom prst="rect">
                <a:avLst/>
              </a:prstGeom>
              <a:blipFill>
                <a:blip r:embed="rId15"/>
                <a:stretch>
                  <a:fillRect l="-253" t="-5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4346696E-2ADC-510B-DA08-62A7B6FA992A}"/>
              </a:ext>
            </a:extLst>
          </p:cNvPr>
          <p:cNvSpPr/>
          <p:nvPr/>
        </p:nvSpPr>
        <p:spPr>
          <a:xfrm rot="5400000">
            <a:off x="9235999" y="5365438"/>
            <a:ext cx="166451" cy="19977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Isosceles Triangle 101">
            <a:extLst>
              <a:ext uri="{FF2B5EF4-FFF2-40B4-BE49-F238E27FC236}">
                <a16:creationId xmlns:a16="http://schemas.microsoft.com/office/drawing/2014/main" id="{C265D568-DA61-847A-A988-119BF459F580}"/>
              </a:ext>
            </a:extLst>
          </p:cNvPr>
          <p:cNvSpPr/>
          <p:nvPr/>
        </p:nvSpPr>
        <p:spPr>
          <a:xfrm rot="16200000">
            <a:off x="9414199" y="5365438"/>
            <a:ext cx="166451" cy="19977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37D9584-2EE8-0050-118C-55B048883BC3}"/>
              </a:ext>
            </a:extLst>
          </p:cNvPr>
          <p:cNvCxnSpPr>
            <a:cxnSpLocks/>
          </p:cNvCxnSpPr>
          <p:nvPr/>
        </p:nvCxnSpPr>
        <p:spPr>
          <a:xfrm flipV="1">
            <a:off x="9407064" y="5310425"/>
            <a:ext cx="0" cy="1548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95281B36-613F-AEBE-1349-023A7208B542}"/>
              </a:ext>
            </a:extLst>
          </p:cNvPr>
          <p:cNvCxnSpPr>
            <a:cxnSpLocks/>
          </p:cNvCxnSpPr>
          <p:nvPr/>
        </p:nvCxnSpPr>
        <p:spPr>
          <a:xfrm>
            <a:off x="9342910" y="5315188"/>
            <a:ext cx="121461" cy="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F66E909-D8A7-97BD-52D7-C2DC8BC11F36}"/>
              </a:ext>
            </a:extLst>
          </p:cNvPr>
          <p:cNvSpPr/>
          <p:nvPr/>
        </p:nvSpPr>
        <p:spPr>
          <a:xfrm>
            <a:off x="9963542" y="5226619"/>
            <a:ext cx="436918" cy="329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21BF9882-8E88-6680-2ED9-2043633899CC}"/>
              </a:ext>
            </a:extLst>
          </p:cNvPr>
          <p:cNvSpPr/>
          <p:nvPr/>
        </p:nvSpPr>
        <p:spPr>
          <a:xfrm>
            <a:off x="10372428" y="5838182"/>
            <a:ext cx="354278" cy="36813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Cylinder 114">
            <a:extLst>
              <a:ext uri="{FF2B5EF4-FFF2-40B4-BE49-F238E27FC236}">
                <a16:creationId xmlns:a16="http://schemas.microsoft.com/office/drawing/2014/main" id="{54B7DB7F-8BA0-30E4-FEFF-296AD5F585F6}"/>
              </a:ext>
            </a:extLst>
          </p:cNvPr>
          <p:cNvSpPr/>
          <p:nvPr/>
        </p:nvSpPr>
        <p:spPr>
          <a:xfrm>
            <a:off x="10235242" y="4654642"/>
            <a:ext cx="629859" cy="969992"/>
          </a:xfrm>
          <a:prstGeom prst="can">
            <a:avLst>
              <a:gd name="adj" fmla="val 2046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Arc 119">
            <a:extLst>
              <a:ext uri="{FF2B5EF4-FFF2-40B4-BE49-F238E27FC236}">
                <a16:creationId xmlns:a16="http://schemas.microsoft.com/office/drawing/2014/main" id="{AB6BDDA7-766D-97BF-3837-CA629A3551A8}"/>
              </a:ext>
            </a:extLst>
          </p:cNvPr>
          <p:cNvSpPr/>
          <p:nvPr/>
        </p:nvSpPr>
        <p:spPr>
          <a:xfrm rot="5400000">
            <a:off x="9764744" y="5096085"/>
            <a:ext cx="367851" cy="371471"/>
          </a:xfrm>
          <a:prstGeom prst="arc">
            <a:avLst>
              <a:gd name="adj1" fmla="val 16200000"/>
              <a:gd name="adj2" fmla="val 112343"/>
            </a:avLst>
          </a:prstGeom>
          <a:ln w="28575">
            <a:solidFill>
              <a:srgbClr val="04243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2433"/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666D0D8-8291-6B0C-D75B-43108AA54ECB}"/>
              </a:ext>
            </a:extLst>
          </p:cNvPr>
          <p:cNvSpPr/>
          <p:nvPr/>
        </p:nvSpPr>
        <p:spPr>
          <a:xfrm>
            <a:off x="10011651" y="5281646"/>
            <a:ext cx="351931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72FD7F4-10D6-9722-508F-83D205E6B0DC}"/>
              </a:ext>
            </a:extLst>
          </p:cNvPr>
          <p:cNvCxnSpPr>
            <a:cxnSpLocks/>
            <a:stCxn id="120" idx="0"/>
            <a:endCxn id="134" idx="0"/>
          </p:cNvCxnSpPr>
          <p:nvPr/>
        </p:nvCxnSpPr>
        <p:spPr>
          <a:xfrm flipH="1" flipV="1">
            <a:off x="10134166" y="4654721"/>
            <a:ext cx="239" cy="627099"/>
          </a:xfrm>
          <a:prstGeom prst="line">
            <a:avLst/>
          </a:prstGeom>
          <a:ln w="28575">
            <a:solidFill>
              <a:srgbClr val="0424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Arc 133">
            <a:extLst>
              <a:ext uri="{FF2B5EF4-FFF2-40B4-BE49-F238E27FC236}">
                <a16:creationId xmlns:a16="http://schemas.microsoft.com/office/drawing/2014/main" id="{AAD36CFB-7110-F4CC-D87A-8A3A72007B9F}"/>
              </a:ext>
            </a:extLst>
          </p:cNvPr>
          <p:cNvSpPr/>
          <p:nvPr/>
        </p:nvSpPr>
        <p:spPr>
          <a:xfrm rot="16200000">
            <a:off x="10135976" y="4468985"/>
            <a:ext cx="367851" cy="371471"/>
          </a:xfrm>
          <a:prstGeom prst="arc">
            <a:avLst>
              <a:gd name="adj1" fmla="val 16200000"/>
              <a:gd name="adj2" fmla="val 112343"/>
            </a:avLst>
          </a:prstGeom>
          <a:ln w="28575">
            <a:solidFill>
              <a:srgbClr val="04243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2433"/>
              </a:solidFill>
            </a:endParaRPr>
          </a:p>
        </p:txBody>
      </p:sp>
      <p:sp>
        <p:nvSpPr>
          <p:cNvPr id="135" name="Arc 134">
            <a:extLst>
              <a:ext uri="{FF2B5EF4-FFF2-40B4-BE49-F238E27FC236}">
                <a16:creationId xmlns:a16="http://schemas.microsoft.com/office/drawing/2014/main" id="{BDE1D436-B732-A253-D535-7E2A0C45A4A1}"/>
              </a:ext>
            </a:extLst>
          </p:cNvPr>
          <p:cNvSpPr/>
          <p:nvPr/>
        </p:nvSpPr>
        <p:spPr>
          <a:xfrm>
            <a:off x="10188204" y="4470323"/>
            <a:ext cx="367851" cy="371471"/>
          </a:xfrm>
          <a:prstGeom prst="arc">
            <a:avLst>
              <a:gd name="adj1" fmla="val 16200000"/>
              <a:gd name="adj2" fmla="val 112343"/>
            </a:avLst>
          </a:prstGeom>
          <a:ln w="28575">
            <a:solidFill>
              <a:srgbClr val="042433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2433"/>
              </a:solidFill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195856A6-5B7D-0C41-CC48-2E17AF3CDF90}"/>
              </a:ext>
            </a:extLst>
          </p:cNvPr>
          <p:cNvCxnSpPr>
            <a:cxnSpLocks/>
          </p:cNvCxnSpPr>
          <p:nvPr/>
        </p:nvCxnSpPr>
        <p:spPr>
          <a:xfrm flipV="1">
            <a:off x="10554138" y="4629733"/>
            <a:ext cx="0" cy="97124"/>
          </a:xfrm>
          <a:prstGeom prst="line">
            <a:avLst/>
          </a:prstGeom>
          <a:ln w="28575">
            <a:solidFill>
              <a:srgbClr val="0424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A75286FA-A487-5956-7448-DFE081770509}"/>
              </a:ext>
            </a:extLst>
          </p:cNvPr>
          <p:cNvCxnSpPr>
            <a:cxnSpLocks/>
          </p:cNvCxnSpPr>
          <p:nvPr/>
        </p:nvCxnSpPr>
        <p:spPr>
          <a:xfrm flipH="1">
            <a:off x="10299687" y="4470323"/>
            <a:ext cx="72442" cy="0"/>
          </a:xfrm>
          <a:prstGeom prst="line">
            <a:avLst/>
          </a:prstGeom>
          <a:ln w="28575">
            <a:solidFill>
              <a:srgbClr val="0424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2776FA2C-97D1-4CEA-961C-3B074F1732A7}"/>
              </a:ext>
            </a:extLst>
          </p:cNvPr>
          <p:cNvCxnSpPr>
            <a:stCxn id="114" idx="2"/>
            <a:endCxn id="114" idx="4"/>
          </p:cNvCxnSpPr>
          <p:nvPr/>
        </p:nvCxnSpPr>
        <p:spPr>
          <a:xfrm>
            <a:off x="10372428" y="6022250"/>
            <a:ext cx="177139" cy="184067"/>
          </a:xfrm>
          <a:prstGeom prst="line">
            <a:avLst/>
          </a:prstGeom>
          <a:ln>
            <a:solidFill>
              <a:srgbClr val="0424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40A01ABF-FBAA-D3FC-C7EC-3CF75FBDF06D}"/>
              </a:ext>
            </a:extLst>
          </p:cNvPr>
          <p:cNvCxnSpPr>
            <a:stCxn id="114" idx="6"/>
            <a:endCxn id="114" idx="4"/>
          </p:cNvCxnSpPr>
          <p:nvPr/>
        </p:nvCxnSpPr>
        <p:spPr>
          <a:xfrm flipH="1">
            <a:off x="10549567" y="6022250"/>
            <a:ext cx="177139" cy="184067"/>
          </a:xfrm>
          <a:prstGeom prst="line">
            <a:avLst/>
          </a:prstGeom>
          <a:ln>
            <a:solidFill>
              <a:srgbClr val="0424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7" name="Picture 176">
            <a:extLst>
              <a:ext uri="{FF2B5EF4-FFF2-40B4-BE49-F238E27FC236}">
                <a16:creationId xmlns:a16="http://schemas.microsoft.com/office/drawing/2014/main" id="{B5CD2BE5-562F-6697-4715-290096142E39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4181" t="944" r="10259" b="73686"/>
          <a:stretch/>
        </p:blipFill>
        <p:spPr>
          <a:xfrm>
            <a:off x="4895267" y="1628040"/>
            <a:ext cx="3022373" cy="1366951"/>
          </a:xfrm>
          <a:prstGeom prst="rect">
            <a:avLst/>
          </a:prstGeom>
        </p:spPr>
      </p:pic>
      <p:pic>
        <p:nvPicPr>
          <p:cNvPr id="181" name="Picture 180">
            <a:extLst>
              <a:ext uri="{FF2B5EF4-FFF2-40B4-BE49-F238E27FC236}">
                <a16:creationId xmlns:a16="http://schemas.microsoft.com/office/drawing/2014/main" id="{E1A07E71-C2FA-6DE2-F50D-FD78A0137378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3968" t="26901" r="690" b="49540"/>
          <a:stretch/>
        </p:blipFill>
        <p:spPr>
          <a:xfrm>
            <a:off x="4869494" y="3043359"/>
            <a:ext cx="3162966" cy="1192162"/>
          </a:xfrm>
          <a:prstGeom prst="rect">
            <a:avLst/>
          </a:prstGeom>
        </p:spPr>
      </p:pic>
      <p:pic>
        <p:nvPicPr>
          <p:cNvPr id="185" name="Picture 184">
            <a:extLst>
              <a:ext uri="{FF2B5EF4-FFF2-40B4-BE49-F238E27FC236}">
                <a16:creationId xmlns:a16="http://schemas.microsoft.com/office/drawing/2014/main" id="{B29A6DB2-8A7F-6C48-99B0-A3051828C536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1599" t="50879" r="6892" b="24742"/>
          <a:stretch/>
        </p:blipFill>
        <p:spPr>
          <a:xfrm>
            <a:off x="8125623" y="1655263"/>
            <a:ext cx="3185986" cy="1294626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688F4C9C-A0DF-6088-863F-D09AA2688EC1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964" t="74716"/>
          <a:stretch/>
        </p:blipFill>
        <p:spPr>
          <a:xfrm>
            <a:off x="8119231" y="3059288"/>
            <a:ext cx="3207795" cy="1249166"/>
          </a:xfrm>
          <a:prstGeom prst="rect">
            <a:avLst/>
          </a:prstGeom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C383A9F0-83D0-C2FD-03F1-B7341A8F017E}"/>
              </a:ext>
            </a:extLst>
          </p:cNvPr>
          <p:cNvSpPr txBox="1"/>
          <p:nvPr/>
        </p:nvSpPr>
        <p:spPr>
          <a:xfrm>
            <a:off x="9889240" y="3755108"/>
            <a:ext cx="10294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280"/>
            <a:r>
              <a:rPr lang="fr-CH" sz="900" b="1" dirty="0">
                <a:solidFill>
                  <a:srgbClr val="FF0000"/>
                </a:solidFill>
              </a:rPr>
              <a:t>convergence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4033E90F-BA8D-E108-3E5D-62CA3C38A054}"/>
              </a:ext>
            </a:extLst>
          </p:cNvPr>
          <p:cNvSpPr/>
          <p:nvPr/>
        </p:nvSpPr>
        <p:spPr>
          <a:xfrm>
            <a:off x="10027450" y="3324345"/>
            <a:ext cx="731520" cy="49115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Arrow: Right 191">
            <a:extLst>
              <a:ext uri="{FF2B5EF4-FFF2-40B4-BE49-F238E27FC236}">
                <a16:creationId xmlns:a16="http://schemas.microsoft.com/office/drawing/2014/main" id="{4312A940-8D40-7D3E-0FA0-B132C6FA8848}"/>
              </a:ext>
            </a:extLst>
          </p:cNvPr>
          <p:cNvSpPr/>
          <p:nvPr/>
        </p:nvSpPr>
        <p:spPr>
          <a:xfrm>
            <a:off x="4407520" y="5626906"/>
            <a:ext cx="1043157" cy="182745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Arrow: Right 192">
            <a:extLst>
              <a:ext uri="{FF2B5EF4-FFF2-40B4-BE49-F238E27FC236}">
                <a16:creationId xmlns:a16="http://schemas.microsoft.com/office/drawing/2014/main" id="{4B8DB6D3-F292-6172-BFF1-324CEE5DA346}"/>
              </a:ext>
            </a:extLst>
          </p:cNvPr>
          <p:cNvSpPr/>
          <p:nvPr/>
        </p:nvSpPr>
        <p:spPr>
          <a:xfrm rot="5400000">
            <a:off x="10470228" y="5947410"/>
            <a:ext cx="720305" cy="176516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Arrow: Right 193">
            <a:extLst>
              <a:ext uri="{FF2B5EF4-FFF2-40B4-BE49-F238E27FC236}">
                <a16:creationId xmlns:a16="http://schemas.microsoft.com/office/drawing/2014/main" id="{33422A45-606A-BECE-6D3C-AF909EDF2045}"/>
              </a:ext>
            </a:extLst>
          </p:cNvPr>
          <p:cNvSpPr/>
          <p:nvPr/>
        </p:nvSpPr>
        <p:spPr>
          <a:xfrm rot="10800000">
            <a:off x="7137905" y="6004462"/>
            <a:ext cx="466721" cy="182743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A6A56EC6-82E2-267A-F1EC-6CAD39CF30C2}"/>
              </a:ext>
            </a:extLst>
          </p:cNvPr>
          <p:cNvSpPr txBox="1"/>
          <p:nvPr/>
        </p:nvSpPr>
        <p:spPr>
          <a:xfrm>
            <a:off x="8889330" y="5548550"/>
            <a:ext cx="10105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control valve</a:t>
            </a:r>
            <a:endParaRPr lang="en-GB" sz="1000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7544BF8-DA66-03EF-7856-823745850511}"/>
              </a:ext>
            </a:extLst>
          </p:cNvPr>
          <p:cNvSpPr txBox="1"/>
          <p:nvPr/>
        </p:nvSpPr>
        <p:spPr>
          <a:xfrm>
            <a:off x="10290001" y="4981004"/>
            <a:ext cx="519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water tank </a:t>
            </a:r>
            <a:endParaRPr lang="en-GB" sz="1000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53789FC-8FAE-9F0C-980F-7BCD8BA3A271}"/>
              </a:ext>
            </a:extLst>
          </p:cNvPr>
          <p:cNvSpPr txBox="1"/>
          <p:nvPr/>
        </p:nvSpPr>
        <p:spPr>
          <a:xfrm>
            <a:off x="9889363" y="6008966"/>
            <a:ext cx="5191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pump</a:t>
            </a:r>
            <a:endParaRPr lang="en-GB" sz="1000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804E53BF-32A0-E587-984A-5344D05BDC84}"/>
              </a:ext>
            </a:extLst>
          </p:cNvPr>
          <p:cNvSpPr txBox="1"/>
          <p:nvPr/>
        </p:nvSpPr>
        <p:spPr>
          <a:xfrm>
            <a:off x="4278424" y="5333859"/>
            <a:ext cx="11799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test </a:t>
            </a:r>
            <a:r>
              <a:rPr lang="fr-CH" sz="1000" dirty="0" err="1"/>
              <a:t>specimen</a:t>
            </a:r>
            <a:endParaRPr lang="en-GB" sz="1000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00E30AD-3E70-892C-56DF-370F2C8EFABF}"/>
              </a:ext>
            </a:extLst>
          </p:cNvPr>
          <p:cNvSpPr txBox="1"/>
          <p:nvPr/>
        </p:nvSpPr>
        <p:spPr>
          <a:xfrm>
            <a:off x="7338968" y="5514575"/>
            <a:ext cx="852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 err="1"/>
              <a:t>mixing</a:t>
            </a:r>
            <a:r>
              <a:rPr lang="fr-CH" sz="1000" dirty="0"/>
              <a:t> section</a:t>
            </a:r>
            <a:endParaRPr lang="en-GB" sz="1000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36FD810C-D8A1-4324-4436-56DF7DBCCFFA}"/>
              </a:ext>
            </a:extLst>
          </p:cNvPr>
          <p:cNvSpPr txBox="1"/>
          <p:nvPr/>
        </p:nvSpPr>
        <p:spPr>
          <a:xfrm>
            <a:off x="6944943" y="6481526"/>
            <a:ext cx="852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flow </a:t>
            </a:r>
            <a:r>
              <a:rPr lang="fr-CH" sz="1000" dirty="0" err="1"/>
              <a:t>meter</a:t>
            </a:r>
            <a:endParaRPr lang="en-GB" sz="1000" dirty="0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8EE78B4A-A718-0F84-9C43-9A5831879E75}"/>
              </a:ext>
            </a:extLst>
          </p:cNvPr>
          <p:cNvSpPr/>
          <p:nvPr/>
        </p:nvSpPr>
        <p:spPr>
          <a:xfrm>
            <a:off x="1105353" y="4034992"/>
            <a:ext cx="229667" cy="244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A30D0917-B497-4BD5-52C6-1A953221A7A5}"/>
              </a:ext>
            </a:extLst>
          </p:cNvPr>
          <p:cNvSpPr/>
          <p:nvPr/>
        </p:nvSpPr>
        <p:spPr>
          <a:xfrm>
            <a:off x="1105353" y="4359527"/>
            <a:ext cx="229667" cy="244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solidFill>
                  <a:schemeClr val="tx1"/>
                </a:solidFill>
              </a:rPr>
              <a:t>P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3F8CDD52-6C08-7FB8-D179-002633CFD277}"/>
              </a:ext>
            </a:extLst>
          </p:cNvPr>
          <p:cNvSpPr txBox="1"/>
          <p:nvPr/>
        </p:nvSpPr>
        <p:spPr>
          <a:xfrm>
            <a:off x="1350437" y="4043428"/>
            <a:ext cx="144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err="1"/>
              <a:t>temperature</a:t>
            </a:r>
            <a:r>
              <a:rPr lang="fr-CH" sz="1000" dirty="0"/>
              <a:t> </a:t>
            </a:r>
            <a:r>
              <a:rPr lang="fr-CH" sz="1000" dirty="0" err="1"/>
              <a:t>sensor</a:t>
            </a:r>
            <a:endParaRPr lang="en-GB" sz="1000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95C73FAD-B441-6F1A-0E3C-D1DED1EBE708}"/>
              </a:ext>
            </a:extLst>
          </p:cNvPr>
          <p:cNvSpPr txBox="1"/>
          <p:nvPr/>
        </p:nvSpPr>
        <p:spPr>
          <a:xfrm>
            <a:off x="1329912" y="4337685"/>
            <a:ext cx="1445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pressure </a:t>
            </a:r>
            <a:r>
              <a:rPr lang="fr-CH" sz="1000" dirty="0" err="1"/>
              <a:t>sensor</a:t>
            </a:r>
            <a:endParaRPr lang="en-GB" sz="1000" dirty="0"/>
          </a:p>
        </p:txBody>
      </p:sp>
      <p:pic>
        <p:nvPicPr>
          <p:cNvPr id="206" name="Picture 205" descr="A large metal table with holes in it&#10;&#10;AI-generated content may be incorrect.">
            <a:extLst>
              <a:ext uri="{FF2B5EF4-FFF2-40B4-BE49-F238E27FC236}">
                <a16:creationId xmlns:a16="http://schemas.microsoft.com/office/drawing/2014/main" id="{5FC215E7-1B2F-CCB8-8765-4AFF659C48C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2" t="36859" r="11805" b="25152"/>
          <a:stretch/>
        </p:blipFill>
        <p:spPr>
          <a:xfrm>
            <a:off x="5930190" y="1580551"/>
            <a:ext cx="4227149" cy="278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988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ED873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ED873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ED873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CEAF7"/>
                                      </p:to>
                                    </p:animClr>
                                    <p:set>
                                      <p:cBhvr>
                                        <p:cTn id="33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1" presetClass="emph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6C5D"/>
                                      </p:to>
                                    </p:animClr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6C5D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AEDFB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AEDFB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7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8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84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9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9C5"/>
                                      </p:to>
                                    </p:animClr>
                                    <p:set>
                                      <p:cBhvr>
                                        <p:cTn id="9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75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0" grpId="0" animBg="1"/>
      <p:bldP spid="114" grpId="0" animBg="1"/>
      <p:bldP spid="190" grpId="0"/>
      <p:bldP spid="191" grpId="0" animBg="1"/>
      <p:bldP spid="192" grpId="0" animBg="1"/>
      <p:bldP spid="193" grpId="0" animBg="1"/>
      <p:bldP spid="1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3019DA-076F-F84B-10BE-39E38E27A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A1FCE4-07A3-6BC7-ED4A-66C362C539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6DEA0C42-046B-1D8E-CB77-43FA7CFDC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705860FD-2946-4B7A-D61B-7434E9C76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EADCEAC-94E3-B47A-8333-5278AEF4FEFD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Experimental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Validation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>
                <a:extLst>
                  <a:ext uri="{FF2B5EF4-FFF2-40B4-BE49-F238E27FC236}">
                    <a16:creationId xmlns:a16="http://schemas.microsoft.com/office/drawing/2014/main" id="{B4D92F04-23E6-C83A-2CEE-07959663836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44053652"/>
                  </p:ext>
                </p:extLst>
              </p:nvPr>
            </p:nvGraphicFramePr>
            <p:xfrm>
              <a:off x="264676" y="2891136"/>
              <a:ext cx="5477152" cy="4207937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5477152" cy="4207937"/>
                    </a:xfrm>
                    <a:prstGeom prst="rect">
                      <a:avLst/>
                    </a:prstGeom>
                  </am3d:spPr>
                  <am3d:camera>
                    <am3d:pos x="0" y="0" z="4998958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4" d="1000000"/>
                    <am3d:preTrans dx="-15230769" dy="-2552231" dz="2187609"/>
                    <am3d:scale>
                      <am3d:sx n="1000000" d="1000000"/>
                      <am3d:sy n="1000000" d="1000000"/>
                      <am3d:sz n="1000000" d="1000000"/>
                    </am3d:scale>
                    <am3d:rot ax="9513645" ay="4937312" az="9524261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1311197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>
                <a:extLst>
                  <a:ext uri="{FF2B5EF4-FFF2-40B4-BE49-F238E27FC236}">
                    <a16:creationId xmlns:a16="http://schemas.microsoft.com/office/drawing/2014/main" id="{B4D92F04-23E6-C83A-2CEE-07959663836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4676" y="2891136"/>
                <a:ext cx="5477152" cy="42079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1" name="3D Model 20">
                <a:extLst>
                  <a:ext uri="{FF2B5EF4-FFF2-40B4-BE49-F238E27FC236}">
                    <a16:creationId xmlns:a16="http://schemas.microsoft.com/office/drawing/2014/main" id="{1D7064E5-DBE3-E564-16BA-8279D080BF2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74879906"/>
                  </p:ext>
                </p:extLst>
              </p:nvPr>
            </p:nvGraphicFramePr>
            <p:xfrm flipH="1">
              <a:off x="7333133" y="130521"/>
              <a:ext cx="8884295" cy="3883224"/>
            </p:xfrm>
            <a:graphic>
              <a:graphicData uri="http://schemas.microsoft.com/office/drawing/2017/model3d">
                <am3d:model3d r:embed="rId9">
                  <am3d:spPr>
                    <a:xfrm flipH="1">
                      <a:off x="0" y="0"/>
                      <a:ext cx="8884295" cy="3883224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215745" ay="-4187234" az="-1146424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684587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1" name="3D Model 20">
                <a:extLst>
                  <a:ext uri="{FF2B5EF4-FFF2-40B4-BE49-F238E27FC236}">
                    <a16:creationId xmlns:a16="http://schemas.microsoft.com/office/drawing/2014/main" id="{1D7064E5-DBE3-E564-16BA-8279D080BF2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flipH="1">
                <a:off x="7333133" y="130521"/>
                <a:ext cx="8884295" cy="388322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3" name="3D Model 22">
                <a:extLst>
                  <a:ext uri="{FF2B5EF4-FFF2-40B4-BE49-F238E27FC236}">
                    <a16:creationId xmlns:a16="http://schemas.microsoft.com/office/drawing/2014/main" id="{79F8509B-5134-AEB5-DAD1-08EB09CC5A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5797389"/>
                  </p:ext>
                </p:extLst>
              </p:nvPr>
            </p:nvGraphicFramePr>
            <p:xfrm flipH="1">
              <a:off x="7472900" y="2094107"/>
              <a:ext cx="7501828" cy="4655853"/>
            </p:xfrm>
            <a:graphic>
              <a:graphicData uri="http://schemas.microsoft.com/office/drawing/2017/model3d">
                <am3d:model3d r:embed="rId11">
                  <am3d:spPr>
                    <a:xfrm flipH="1">
                      <a:off x="0" y="0"/>
                      <a:ext cx="7501828" cy="4655853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804731" ay="-4262277" az="-1722688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1589083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3" name="3D Model 22">
                <a:extLst>
                  <a:ext uri="{FF2B5EF4-FFF2-40B4-BE49-F238E27FC236}">
                    <a16:creationId xmlns:a16="http://schemas.microsoft.com/office/drawing/2014/main" id="{79F8509B-5134-AEB5-DAD1-08EB09CC5AB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7472900" y="2094107"/>
                <a:ext cx="7501828" cy="46558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6" name="3D Model 25">
                <a:extLst>
                  <a:ext uri="{FF2B5EF4-FFF2-40B4-BE49-F238E27FC236}">
                    <a16:creationId xmlns:a16="http://schemas.microsoft.com/office/drawing/2014/main" id="{DBDB04EE-38F2-D52F-B02E-D6F6BE67003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6996092"/>
                  </p:ext>
                </p:extLst>
              </p:nvPr>
            </p:nvGraphicFramePr>
            <p:xfrm flipH="1">
              <a:off x="7216733" y="-221376"/>
              <a:ext cx="8014163" cy="2890366"/>
            </p:xfrm>
            <a:graphic>
              <a:graphicData uri="http://schemas.microsoft.com/office/drawing/2017/model3d">
                <am3d:model3d r:embed="rId13">
                  <am3d:spPr>
                    <a:xfrm flipH="1">
                      <a:off x="0" y="0"/>
                      <a:ext cx="8014163" cy="2890366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885552" ay="-4355468" az="-846609"/>
                    <am3d:postTrans dx="0" dy="0" dz="0"/>
                  </am3d:trans>
                  <am3d:raster rName="Office3DRenderer" rVer="16.0.8326">
                    <am3d:blip r:embed="rId14"/>
                  </am3d:raster>
                  <am3d:objViewport viewportSz="1667440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6" name="3D Model 25">
                <a:extLst>
                  <a:ext uri="{FF2B5EF4-FFF2-40B4-BE49-F238E27FC236}">
                    <a16:creationId xmlns:a16="http://schemas.microsoft.com/office/drawing/2014/main" id="{DBDB04EE-38F2-D52F-B02E-D6F6BE67003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 flipH="1">
                <a:off x="7216733" y="-221376"/>
                <a:ext cx="8014163" cy="28903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2" name="3D Model 21">
                <a:extLst>
                  <a:ext uri="{FF2B5EF4-FFF2-40B4-BE49-F238E27FC236}">
                    <a16:creationId xmlns:a16="http://schemas.microsoft.com/office/drawing/2014/main" id="{D42CC8F1-E369-D03D-81A2-9D5FAB66FD4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16619035"/>
                  </p:ext>
                </p:extLst>
              </p:nvPr>
            </p:nvGraphicFramePr>
            <p:xfrm flipH="1">
              <a:off x="7475966" y="785426"/>
              <a:ext cx="8769597" cy="4561569"/>
            </p:xfrm>
            <a:graphic>
              <a:graphicData uri="http://schemas.microsoft.com/office/drawing/2017/model3d">
                <am3d:model3d r:embed="rId15">
                  <am3d:spPr>
                    <a:xfrm flipH="1">
                      <a:off x="0" y="0"/>
                      <a:ext cx="8769597" cy="4561569"/>
                    </a:xfrm>
                    <a:prstGeom prst="rect">
                      <a:avLst/>
                    </a:prstGeom>
                  </am3d:spPr>
                  <am3d:camera>
                    <am3d:pos x="0" y="0" z="47131420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00" d="1000000"/>
                    <am3d:preTrans dx="-18000000" dy="0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513861" ay="-4146235" az="-1425580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1665591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2" name="3D Model 21">
                <a:extLst>
                  <a:ext uri="{FF2B5EF4-FFF2-40B4-BE49-F238E27FC236}">
                    <a16:creationId xmlns:a16="http://schemas.microsoft.com/office/drawing/2014/main" id="{D42CC8F1-E369-D03D-81A2-9D5FAB66FD4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 flipH="1">
                <a:off x="7475966" y="785426"/>
                <a:ext cx="8769597" cy="4561569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6181F6A4-F8D2-7938-E052-B1D67EBB0D61}"/>
              </a:ext>
            </a:extLst>
          </p:cNvPr>
          <p:cNvSpPr txBox="1"/>
          <p:nvPr/>
        </p:nvSpPr>
        <p:spPr>
          <a:xfrm>
            <a:off x="1298541" y="1729139"/>
            <a:ext cx="5477151" cy="1117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/>
            <a:r>
              <a:rPr lang="fr-CH" sz="1333" i="1" dirty="0" err="1">
                <a:latin typeface="+mj-lt"/>
              </a:rPr>
              <a:t>After</a:t>
            </a:r>
            <a:r>
              <a:rPr lang="fr-CH" sz="1333" i="1" dirty="0">
                <a:latin typeface="+mj-lt"/>
              </a:rPr>
              <a:t> </a:t>
            </a:r>
            <a:r>
              <a:rPr lang="fr-CH" sz="1333" i="1" dirty="0" err="1">
                <a:latin typeface="+mj-lt"/>
              </a:rPr>
              <a:t>mastering</a:t>
            </a:r>
            <a:r>
              <a:rPr lang="fr-CH" sz="1333" i="1" dirty="0">
                <a:latin typeface="+mj-lt"/>
              </a:rPr>
              <a:t> the </a:t>
            </a:r>
            <a:r>
              <a:rPr lang="fr-CH" sz="1333" i="1" dirty="0" err="1">
                <a:latin typeface="+mj-lt"/>
              </a:rPr>
              <a:t>experimental</a:t>
            </a:r>
            <a:r>
              <a:rPr lang="fr-CH" sz="1333" i="1" dirty="0">
                <a:latin typeface="+mj-lt"/>
              </a:rPr>
              <a:t> validation for the benchmark case…</a:t>
            </a:r>
          </a:p>
          <a:p>
            <a:pPr defTabSz="914280"/>
            <a:endParaRPr lang="fr-CH" sz="1333" i="1" dirty="0">
              <a:latin typeface="+mj-lt"/>
            </a:endParaRPr>
          </a:p>
          <a:p>
            <a:pPr defTabSz="914280"/>
            <a:r>
              <a:rPr lang="fr-CH" sz="1333" b="1" u="sng" dirty="0" err="1">
                <a:latin typeface="+mj-lt"/>
              </a:rPr>
              <a:t>Experimental</a:t>
            </a:r>
            <a:r>
              <a:rPr lang="fr-CH" sz="1333" b="1" u="sng" dirty="0">
                <a:latin typeface="+mj-lt"/>
              </a:rPr>
              <a:t> Validation Goals:</a:t>
            </a:r>
          </a:p>
          <a:p>
            <a:pPr marL="304792" indent="-304792" defTabSz="914280">
              <a:buFont typeface="+mj-lt"/>
              <a:buAutoNum type="arabicPeriod"/>
            </a:pPr>
            <a:r>
              <a:rPr lang="fr-CH" sz="1333" dirty="0">
                <a:latin typeface="+mj-lt"/>
              </a:rPr>
              <a:t>Asses </a:t>
            </a:r>
            <a:r>
              <a:rPr lang="fr-CH" sz="1333" dirty="0" err="1">
                <a:latin typeface="+mj-lt"/>
              </a:rPr>
              <a:t>cooling</a:t>
            </a:r>
            <a:r>
              <a:rPr lang="fr-CH" sz="1333" dirty="0">
                <a:latin typeface="+mj-lt"/>
              </a:rPr>
              <a:t> performance of </a:t>
            </a:r>
            <a:r>
              <a:rPr lang="fr-CH" sz="1333" b="1" dirty="0" err="1">
                <a:latin typeface="+mj-lt"/>
              </a:rPr>
              <a:t>different</a:t>
            </a:r>
            <a:r>
              <a:rPr lang="fr-CH" sz="1333" b="1" dirty="0">
                <a:latin typeface="+mj-lt"/>
              </a:rPr>
              <a:t> channels </a:t>
            </a:r>
            <a:r>
              <a:rPr lang="fr-CH" sz="1333" b="1" dirty="0" err="1">
                <a:latin typeface="+mj-lt"/>
              </a:rPr>
              <a:t>geometry</a:t>
            </a:r>
            <a:endParaRPr lang="fr-CH" sz="1333" b="1" dirty="0">
              <a:latin typeface="+mj-lt"/>
            </a:endParaRPr>
          </a:p>
          <a:p>
            <a:pPr marL="304792" indent="-304792" defTabSz="914280">
              <a:buFont typeface="+mj-lt"/>
              <a:buAutoNum type="arabicPeriod"/>
            </a:pPr>
            <a:r>
              <a:rPr lang="en-GB" sz="1333" dirty="0">
                <a:latin typeface="+mj-lt"/>
              </a:rPr>
              <a:t>Asses thermo-mechanical performance of </a:t>
            </a:r>
            <a:r>
              <a:rPr lang="en-GB" sz="1333" b="1" dirty="0">
                <a:latin typeface="+mj-lt"/>
              </a:rPr>
              <a:t>locally heated SRA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37C7AFF-AF4E-90EA-3B13-A8E364CB3590}"/>
              </a:ext>
            </a:extLst>
          </p:cNvPr>
          <p:cNvSpPr txBox="1"/>
          <p:nvPr/>
        </p:nvSpPr>
        <p:spPr>
          <a:xfrm rot="19712625">
            <a:off x="8482011" y="5961352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twisted</a:t>
            </a:r>
            <a:r>
              <a:rPr lang="fr-CH" sz="1200" dirty="0"/>
              <a:t>-tape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0BA1B2-8872-EDAE-2E90-C57141B03CCC}"/>
              </a:ext>
            </a:extLst>
          </p:cNvPr>
          <p:cNvSpPr txBox="1"/>
          <p:nvPr/>
        </p:nvSpPr>
        <p:spPr>
          <a:xfrm rot="19943716">
            <a:off x="8255959" y="4787882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double </a:t>
            </a:r>
            <a:r>
              <a:rPr lang="fr-CH" sz="1200" dirty="0" err="1"/>
              <a:t>twisted</a:t>
            </a:r>
            <a:r>
              <a:rPr lang="fr-CH" sz="1200" dirty="0"/>
              <a:t>-tape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279F9E-EE31-A226-6A87-7951967CD534}"/>
              </a:ext>
            </a:extLst>
          </p:cNvPr>
          <p:cNvSpPr txBox="1"/>
          <p:nvPr/>
        </p:nvSpPr>
        <p:spPr>
          <a:xfrm rot="20235484">
            <a:off x="8237891" y="3468313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lattice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F9F568-DE5F-264B-2E41-811397C378ED}"/>
              </a:ext>
            </a:extLst>
          </p:cNvPr>
          <p:cNvSpPr txBox="1"/>
          <p:nvPr/>
        </p:nvSpPr>
        <p:spPr>
          <a:xfrm rot="20540970">
            <a:off x="8120615" y="2221591"/>
            <a:ext cx="1590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waves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A8BC07-993B-242B-65FA-51A203BB3E5B}"/>
              </a:ext>
            </a:extLst>
          </p:cNvPr>
          <p:cNvSpPr txBox="1"/>
          <p:nvPr/>
        </p:nvSpPr>
        <p:spPr>
          <a:xfrm>
            <a:off x="1611382" y="3765907"/>
            <a:ext cx="882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/>
              <a:t>thermal bridge</a:t>
            </a:r>
            <a:endParaRPr lang="en-GB" sz="1200" dirty="0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A4B37B79-49A2-968C-8CD9-A1FCC08EEA2A}"/>
              </a:ext>
            </a:extLst>
          </p:cNvPr>
          <p:cNvSpPr/>
          <p:nvPr/>
        </p:nvSpPr>
        <p:spPr>
          <a:xfrm rot="19836421">
            <a:off x="1630029" y="4006399"/>
            <a:ext cx="1624222" cy="1708728"/>
          </a:xfrm>
          <a:prstGeom prst="arc">
            <a:avLst>
              <a:gd name="adj1" fmla="val 17842330"/>
              <a:gd name="adj2" fmla="val 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BriskHeat® 0.5&quot; x 5&quot; Swaged Cartridge Heater, 240V, 1,000W">
            <a:extLst>
              <a:ext uri="{FF2B5EF4-FFF2-40B4-BE49-F238E27FC236}">
                <a16:creationId xmlns:a16="http://schemas.microsoft.com/office/drawing/2014/main" id="{BEF7CDCB-6CE1-77D2-0D92-B2E5E62CB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3" b="25539"/>
          <a:stretch/>
        </p:blipFill>
        <p:spPr bwMode="auto">
          <a:xfrm>
            <a:off x="4322417" y="5730002"/>
            <a:ext cx="2068885" cy="9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Arc 36">
            <a:extLst>
              <a:ext uri="{FF2B5EF4-FFF2-40B4-BE49-F238E27FC236}">
                <a16:creationId xmlns:a16="http://schemas.microsoft.com/office/drawing/2014/main" id="{9DB1A4EB-FEDB-6EB6-641D-F01A722DFF57}"/>
              </a:ext>
            </a:extLst>
          </p:cNvPr>
          <p:cNvSpPr/>
          <p:nvPr/>
        </p:nvSpPr>
        <p:spPr>
          <a:xfrm rot="8496614">
            <a:off x="3426856" y="4279056"/>
            <a:ext cx="1624222" cy="1708728"/>
          </a:xfrm>
          <a:prstGeom prst="arc">
            <a:avLst>
              <a:gd name="adj1" fmla="val 17842330"/>
              <a:gd name="adj2" fmla="val 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EC0963-542F-C290-A342-7370A1506706}"/>
              </a:ext>
            </a:extLst>
          </p:cNvPr>
          <p:cNvSpPr txBox="1"/>
          <p:nvPr/>
        </p:nvSpPr>
        <p:spPr>
          <a:xfrm rot="989119">
            <a:off x="4550350" y="5780862"/>
            <a:ext cx="14465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4 x 1kW </a:t>
            </a:r>
            <a:r>
              <a:rPr lang="fr-CH" sz="1200" dirty="0" err="1"/>
              <a:t>cartridges</a:t>
            </a:r>
            <a:endParaRPr lang="en-GB" sz="1200" dirty="0"/>
          </a:p>
        </p:txBody>
      </p:sp>
      <p:sp>
        <p:nvSpPr>
          <p:cNvPr id="45" name="Flowchart: Manual Operation 44">
            <a:extLst>
              <a:ext uri="{FF2B5EF4-FFF2-40B4-BE49-F238E27FC236}">
                <a16:creationId xmlns:a16="http://schemas.microsoft.com/office/drawing/2014/main" id="{702DE9C6-C8D1-44BF-1037-C751FAFA68B6}"/>
              </a:ext>
            </a:extLst>
          </p:cNvPr>
          <p:cNvSpPr/>
          <p:nvPr/>
        </p:nvSpPr>
        <p:spPr>
          <a:xfrm rot="5654442">
            <a:off x="5112794" y="3218617"/>
            <a:ext cx="337461" cy="224755"/>
          </a:xfrm>
          <a:prstGeom prst="flowChartManualOperation">
            <a:avLst/>
          </a:prstGeom>
          <a:solidFill>
            <a:srgbClr val="67A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443DFBED-1E4B-5899-A2E1-16159DD3E439}"/>
              </a:ext>
            </a:extLst>
          </p:cNvPr>
          <p:cNvSpPr/>
          <p:nvPr/>
        </p:nvSpPr>
        <p:spPr>
          <a:xfrm rot="5630108">
            <a:off x="5303903" y="3166673"/>
            <a:ext cx="540094" cy="382597"/>
          </a:xfrm>
          <a:prstGeom prst="triangle">
            <a:avLst>
              <a:gd name="adj" fmla="val 35477"/>
            </a:avLst>
          </a:prstGeom>
          <a:solidFill>
            <a:srgbClr val="67A3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4244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0" presetClass="entr" presetSubtype="1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1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1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1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2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3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60" presetClass="entr" presetSubtype="1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5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4" grpId="0"/>
      <p:bldP spid="35" grpId="0"/>
      <p:bldP spid="36" grpId="0" animBg="1"/>
      <p:bldP spid="37" grpId="0" animBg="1"/>
      <p:bldP spid="39" grpId="0"/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A5F350-453F-83FD-F359-C6899BF92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and white graphic of a blue object with white dots and a green light&#10;&#10;AI-generated content may be incorrect.">
            <a:extLst>
              <a:ext uri="{FF2B5EF4-FFF2-40B4-BE49-F238E27FC236}">
                <a16:creationId xmlns:a16="http://schemas.microsoft.com/office/drawing/2014/main" id="{A84F6B2E-F4E9-D20E-6AB7-CE27A2B23C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61" t="7015" r="13994" b="14202"/>
          <a:stretch/>
        </p:blipFill>
        <p:spPr>
          <a:xfrm>
            <a:off x="8558777" y="3937563"/>
            <a:ext cx="3167879" cy="18291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C782DF-F0CC-3C68-00A0-4B831211CF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68835AF4-2812-E916-3B65-AB2632FF8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C5A56353-C44B-3140-623B-A07BD7781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5994E7D-0994-285E-7E07-B2EC9B292C0D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Key 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Takeaways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5D6497-C86D-750D-46B6-1AB685E035C9}"/>
              </a:ext>
            </a:extLst>
          </p:cNvPr>
          <p:cNvSpPr txBox="1"/>
          <p:nvPr/>
        </p:nvSpPr>
        <p:spPr>
          <a:xfrm>
            <a:off x="1293500" y="1964715"/>
            <a:ext cx="7872875" cy="3989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280"/>
            <a:r>
              <a:rPr lang="fr-CH" sz="1333" b="1" u="sng" dirty="0" err="1"/>
              <a:t>Current</a:t>
            </a:r>
            <a:r>
              <a:rPr lang="fr-CH" sz="1333" b="1" u="sng" dirty="0"/>
              <a:t> design </a:t>
            </a:r>
            <a:r>
              <a:rPr lang="fr-CH" sz="1333" b="1" u="sng" dirty="0" err="1"/>
              <a:t>status</a:t>
            </a:r>
            <a:r>
              <a:rPr lang="fr-CH" sz="1333" b="1" u="sng" dirty="0"/>
              <a:t>:</a:t>
            </a:r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b="1" dirty="0" err="1"/>
              <a:t>Cooling</a:t>
            </a:r>
            <a:r>
              <a:rPr lang="fr-CH" sz="1333" b="1" dirty="0"/>
              <a:t> circuit </a:t>
            </a:r>
            <a:r>
              <a:rPr lang="fr-CH" sz="1333" b="1" dirty="0" err="1"/>
              <a:t>current</a:t>
            </a:r>
            <a:r>
              <a:rPr lang="fr-CH" sz="1333" b="1" dirty="0"/>
              <a:t> design: </a:t>
            </a:r>
            <a:r>
              <a:rPr lang="fr-CH" sz="1333" dirty="0"/>
              <a:t>3 </a:t>
            </a:r>
            <a:r>
              <a:rPr lang="fr-CH" sz="1333" dirty="0" err="1"/>
              <a:t>cooling</a:t>
            </a:r>
            <a:r>
              <a:rPr lang="fr-CH" sz="1333" dirty="0"/>
              <a:t> channels of 5-mm-diameter </a:t>
            </a:r>
            <a:r>
              <a:rPr lang="fr-CH" sz="1333" dirty="0" err="1"/>
              <a:t>with</a:t>
            </a:r>
            <a:r>
              <a:rPr lang="fr-CH" sz="1333" dirty="0"/>
              <a:t> </a:t>
            </a:r>
            <a:r>
              <a:rPr lang="fr-CH" sz="1333" dirty="0" err="1"/>
              <a:t>twisted</a:t>
            </a:r>
            <a:r>
              <a:rPr lang="fr-CH" sz="1333" dirty="0"/>
              <a:t>-tape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Maximum </a:t>
            </a:r>
            <a:r>
              <a:rPr lang="fr-CH" sz="1333" dirty="0" err="1"/>
              <a:t>mean</a:t>
            </a:r>
            <a:r>
              <a:rPr lang="fr-CH" sz="1333" dirty="0"/>
              <a:t> </a:t>
            </a:r>
            <a:r>
              <a:rPr lang="fr-CH" sz="1333" dirty="0" err="1"/>
              <a:t>velocity</a:t>
            </a:r>
            <a:r>
              <a:rPr lang="fr-CH" sz="1333" dirty="0"/>
              <a:t>: 3 m/s (due to </a:t>
            </a:r>
            <a:r>
              <a:rPr lang="fr-CH" sz="1333" dirty="0" err="1"/>
              <a:t>copper</a:t>
            </a:r>
            <a:r>
              <a:rPr lang="fr-CH" sz="1333" dirty="0"/>
              <a:t> </a:t>
            </a:r>
            <a:r>
              <a:rPr lang="fr-CH" sz="1333" b="1" dirty="0" err="1"/>
              <a:t>erosion</a:t>
            </a:r>
            <a:r>
              <a:rPr lang="fr-CH" sz="1333" dirty="0"/>
              <a:t> limitation)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Flow rate: 176 g/s /absorber </a:t>
            </a:r>
            <a:r>
              <a:rPr lang="en-GB" sz="1333" dirty="0"/>
              <a:t>→ 352 g/s /cooling line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en-GB" sz="1333" dirty="0"/>
              <a:t>Cooling water inlet temperature: 27°C</a:t>
            </a:r>
            <a:endParaRPr lang="fr-CH" sz="1333" dirty="0"/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 err="1"/>
              <a:t>Mean</a:t>
            </a:r>
            <a:r>
              <a:rPr lang="fr-CH" sz="1333" dirty="0"/>
              <a:t> </a:t>
            </a:r>
            <a:r>
              <a:rPr lang="fr-CH" sz="1333" dirty="0" err="1"/>
              <a:t>fluid</a:t>
            </a:r>
            <a:r>
              <a:rPr lang="fr-CH" sz="1333" dirty="0"/>
              <a:t> </a:t>
            </a:r>
            <a:r>
              <a:rPr lang="fr-CH" sz="1333" dirty="0" err="1"/>
              <a:t>temperature</a:t>
            </a:r>
            <a:r>
              <a:rPr lang="fr-CH" sz="1333" dirty="0"/>
              <a:t> </a:t>
            </a:r>
            <a:r>
              <a:rPr lang="fr-CH" sz="1333" dirty="0" err="1"/>
              <a:t>increase</a:t>
            </a:r>
            <a:r>
              <a:rPr lang="fr-CH" sz="1333" dirty="0"/>
              <a:t>: 4.75°C /absorber</a:t>
            </a:r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b="1" dirty="0"/>
              <a:t>Thermo-</a:t>
            </a:r>
            <a:r>
              <a:rPr lang="fr-CH" sz="1333" b="1" dirty="0" err="1"/>
              <a:t>mechanical</a:t>
            </a:r>
            <a:r>
              <a:rPr lang="fr-CH" sz="1333" b="1" dirty="0"/>
              <a:t> </a:t>
            </a:r>
            <a:r>
              <a:rPr lang="fr-CH" sz="1333" b="1" dirty="0" err="1"/>
              <a:t>results</a:t>
            </a:r>
            <a:r>
              <a:rPr lang="fr-CH" sz="1333" b="1" dirty="0"/>
              <a:t>: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Maximum </a:t>
            </a:r>
            <a:r>
              <a:rPr lang="fr-CH" sz="1333" dirty="0" err="1"/>
              <a:t>temperature</a:t>
            </a:r>
            <a:r>
              <a:rPr lang="fr-CH" sz="1333" dirty="0"/>
              <a:t>: </a:t>
            </a:r>
            <a:r>
              <a:rPr lang="fr-CH" sz="1333" b="1" dirty="0"/>
              <a:t>184°C</a:t>
            </a:r>
            <a:r>
              <a:rPr lang="fr-CH" sz="1333" dirty="0"/>
              <a:t> 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Maximum Von Misses Stress: </a:t>
            </a:r>
            <a:r>
              <a:rPr lang="fr-CH" sz="1333" b="1" dirty="0"/>
              <a:t>360 MPa </a:t>
            </a:r>
            <a:r>
              <a:rPr lang="fr-CH" sz="1333" dirty="0"/>
              <a:t>(</a:t>
            </a:r>
            <a:r>
              <a:rPr lang="fr-CH" sz="1333" dirty="0" err="1"/>
              <a:t>Safety</a:t>
            </a:r>
            <a:r>
              <a:rPr lang="fr-CH" sz="1333" dirty="0"/>
              <a:t> Factor of </a:t>
            </a:r>
            <a:r>
              <a:rPr lang="fr-CH" sz="1333" b="1" dirty="0"/>
              <a:t>1.4</a:t>
            </a:r>
            <a:r>
              <a:rPr lang="fr-CH" sz="1333" dirty="0"/>
              <a:t>) (</a:t>
            </a:r>
            <a:r>
              <a:rPr lang="fr-CH" sz="1333" dirty="0" err="1"/>
              <a:t>highly</a:t>
            </a:r>
            <a:r>
              <a:rPr lang="fr-CH" sz="1333" dirty="0"/>
              <a:t> </a:t>
            </a:r>
            <a:r>
              <a:rPr lang="fr-CH" sz="1333" dirty="0" err="1"/>
              <a:t>localized</a:t>
            </a:r>
            <a:r>
              <a:rPr lang="fr-CH" sz="1333" dirty="0"/>
              <a:t>)</a:t>
            </a:r>
          </a:p>
          <a:p>
            <a:pPr marL="685734" lvl="1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Pressure drop: 0.7 bar /absorber</a:t>
            </a:r>
          </a:p>
          <a:p>
            <a:pPr defTabSz="914280"/>
            <a:endParaRPr lang="fr-CH" sz="1333" dirty="0"/>
          </a:p>
          <a:p>
            <a:pPr defTabSz="914280"/>
            <a:r>
              <a:rPr lang="fr-CH" sz="1333" b="1" u="sng" dirty="0"/>
              <a:t>Work in </a:t>
            </a:r>
            <a:r>
              <a:rPr lang="fr-CH" sz="1333" b="1" u="sng" dirty="0" err="1"/>
              <a:t>progress</a:t>
            </a:r>
            <a:r>
              <a:rPr lang="fr-CH" sz="1333" b="1" u="sng" dirty="0"/>
              <a:t>:</a:t>
            </a:r>
            <a:endParaRPr lang="fr-CH" sz="1333" dirty="0"/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CFD simulations on the </a:t>
            </a:r>
            <a:r>
              <a:rPr lang="fr-CH" sz="1333" dirty="0" err="1"/>
              <a:t>different</a:t>
            </a:r>
            <a:r>
              <a:rPr lang="fr-CH" sz="1333" dirty="0"/>
              <a:t> </a:t>
            </a:r>
            <a:r>
              <a:rPr lang="fr-CH" sz="1333" dirty="0" err="1"/>
              <a:t>geometries</a:t>
            </a:r>
            <a:endParaRPr lang="fr-CH" sz="1333" dirty="0"/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dirty="0" err="1"/>
              <a:t>Coupled</a:t>
            </a:r>
            <a:r>
              <a:rPr lang="fr-CH" sz="1333" dirty="0"/>
              <a:t> simulations of </a:t>
            </a:r>
            <a:r>
              <a:rPr lang="fr-CH" sz="1333" dirty="0" err="1"/>
              <a:t>fluid</a:t>
            </a:r>
            <a:r>
              <a:rPr lang="fr-CH" sz="1333" dirty="0"/>
              <a:t> and </a:t>
            </a:r>
            <a:r>
              <a:rPr lang="fr-CH" sz="1333" dirty="0" err="1"/>
              <a:t>solid</a:t>
            </a:r>
            <a:r>
              <a:rPr lang="fr-CH" sz="1333" dirty="0"/>
              <a:t> </a:t>
            </a:r>
            <a:r>
              <a:rPr lang="fr-CH" sz="1333" dirty="0" err="1"/>
              <a:t>domain</a:t>
            </a:r>
            <a:r>
              <a:rPr lang="fr-CH" sz="1333" dirty="0"/>
              <a:t> on the SRA</a:t>
            </a:r>
          </a:p>
          <a:p>
            <a:pPr defTabSz="914280"/>
            <a:endParaRPr lang="fr-CH" sz="1333" dirty="0"/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dirty="0"/>
              <a:t>Upgrade and fine </a:t>
            </a:r>
            <a:r>
              <a:rPr lang="fr-CH" sz="1333" dirty="0" err="1"/>
              <a:t>tunning</a:t>
            </a:r>
            <a:r>
              <a:rPr lang="fr-CH" sz="1333" dirty="0"/>
              <a:t> of the </a:t>
            </a:r>
            <a:r>
              <a:rPr lang="fr-CH" sz="1333" b="1" dirty="0"/>
              <a:t>test setup</a:t>
            </a:r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b="1" dirty="0" err="1"/>
              <a:t>Experimental</a:t>
            </a:r>
            <a:r>
              <a:rPr lang="fr-CH" sz="1333" dirty="0"/>
              <a:t> </a:t>
            </a:r>
            <a:r>
              <a:rPr lang="fr-CH" sz="1333" dirty="0" err="1"/>
              <a:t>characterization</a:t>
            </a:r>
            <a:r>
              <a:rPr lang="fr-CH" sz="1333" dirty="0"/>
              <a:t> of </a:t>
            </a:r>
            <a:r>
              <a:rPr lang="fr-CH" sz="1333" dirty="0" err="1"/>
              <a:t>different</a:t>
            </a:r>
            <a:r>
              <a:rPr lang="fr-CH" sz="1333" dirty="0"/>
              <a:t> </a:t>
            </a:r>
            <a:r>
              <a:rPr lang="fr-CH" sz="1333" dirty="0" err="1"/>
              <a:t>geometries</a:t>
            </a:r>
            <a:r>
              <a:rPr lang="fr-CH" sz="1333" dirty="0"/>
              <a:t> of the </a:t>
            </a:r>
            <a:r>
              <a:rPr lang="fr-CH" sz="1333" dirty="0" err="1"/>
              <a:t>cooling</a:t>
            </a:r>
            <a:r>
              <a:rPr lang="fr-CH" sz="1333" dirty="0"/>
              <a:t> channels</a:t>
            </a:r>
          </a:p>
          <a:p>
            <a:pPr marL="228594" indent="-228594" defTabSz="914280">
              <a:buFont typeface="Arial" panose="020B0604020202020204" pitchFamily="34" charset="0"/>
              <a:buChar char="•"/>
            </a:pPr>
            <a:r>
              <a:rPr lang="fr-CH" sz="1333" b="1" dirty="0" err="1"/>
              <a:t>Experimental</a:t>
            </a:r>
            <a:r>
              <a:rPr lang="fr-CH" sz="1333" dirty="0"/>
              <a:t> </a:t>
            </a:r>
            <a:r>
              <a:rPr lang="fr-CH" sz="1333" dirty="0" err="1"/>
              <a:t>characterization</a:t>
            </a:r>
            <a:r>
              <a:rPr lang="fr-CH" sz="1333" dirty="0"/>
              <a:t> of the </a:t>
            </a:r>
            <a:r>
              <a:rPr lang="fr-CH" sz="1333" dirty="0" err="1"/>
              <a:t>heated</a:t>
            </a:r>
            <a:r>
              <a:rPr lang="fr-CH" sz="1333" dirty="0"/>
              <a:t> absorber</a:t>
            </a:r>
          </a:p>
          <a:p>
            <a:pPr defTabSz="914280"/>
            <a:endParaRPr lang="fr-CH" sz="1333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9DDAE8-A5A4-FE47-FEA6-ECF110A76EB9}"/>
                  </a:ext>
                </a:extLst>
              </p:cNvPr>
              <p:cNvSpPr txBox="1"/>
              <p:nvPr/>
            </p:nvSpPr>
            <p:spPr>
              <a:xfrm>
                <a:off x="8423241" y="5122453"/>
                <a:ext cx="1033929" cy="215444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 defTabSz="914280"/>
                <a14:m>
                  <m:oMath xmlns:m="http://schemas.openxmlformats.org/officeDocument/2006/math">
                    <m:sSub>
                      <m:sSubPr>
                        <m:ctrlPr>
                          <a:rPr lang="fr-CH" sz="800" b="1" i="1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800" b="1" i="1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CH" sz="800" b="1" i="1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800" b="1" dirty="0">
                    <a:solidFill>
                      <a:srgbClr val="40C245">
                        <a:lumMod val="75000"/>
                      </a:srgbClr>
                    </a:solidFill>
                    <a:latin typeface="Arial"/>
                  </a:rPr>
                  <a:t> = 360 MPa </a:t>
                </a:r>
                <a:endParaRPr lang="en-GB" sz="533" b="1" dirty="0">
                  <a:solidFill>
                    <a:srgbClr val="40C245">
                      <a:lumMod val="75000"/>
                    </a:srgbClr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9DDAE8-A5A4-FE47-FEA6-ECF110A76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3241" y="5122453"/>
                <a:ext cx="1033929" cy="2154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blue and white graphic of a blue object with a blue dot&#10;&#10;AI-generated content may be incorrect.">
            <a:extLst>
              <a:ext uri="{FF2B5EF4-FFF2-40B4-BE49-F238E27FC236}">
                <a16:creationId xmlns:a16="http://schemas.microsoft.com/office/drawing/2014/main" id="{17B899B9-19CD-7AD6-F8AD-2862DE68040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856" t="11554" r="15993" b="17681"/>
          <a:stretch/>
        </p:blipFill>
        <p:spPr>
          <a:xfrm>
            <a:off x="8477667" y="1947486"/>
            <a:ext cx="3167879" cy="17697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BCFE2EA-4615-AD90-F18F-631F5BFD91A2}"/>
                  </a:ext>
                </a:extLst>
              </p:cNvPr>
              <p:cNvSpPr txBox="1"/>
              <p:nvPr/>
            </p:nvSpPr>
            <p:spPr>
              <a:xfrm>
                <a:off x="8423240" y="3069598"/>
                <a:ext cx="1033929" cy="215444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 defTabSz="914280"/>
                <a14:m>
                  <m:oMath xmlns:m="http://schemas.openxmlformats.org/officeDocument/2006/math">
                    <m:sSub>
                      <m:sSubPr>
                        <m:ctrlPr>
                          <a:rPr lang="fr-CH" sz="800" b="1" i="1" smtClean="0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800" b="1" i="1" smtClean="0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CH" sz="800" b="1" i="1">
                            <a:solidFill>
                              <a:srgbClr val="40C245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800" b="1" dirty="0">
                    <a:solidFill>
                      <a:srgbClr val="40C245">
                        <a:lumMod val="75000"/>
                      </a:srgbClr>
                    </a:solidFill>
                    <a:latin typeface="Arial"/>
                  </a:rPr>
                  <a:t> = 184°C </a:t>
                </a:r>
                <a:endParaRPr lang="en-GB" sz="533" b="1" dirty="0">
                  <a:solidFill>
                    <a:srgbClr val="40C245">
                      <a:lumMod val="75000"/>
                    </a:srgbClr>
                  </a:solidFill>
                  <a:latin typeface="Arial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BCFE2EA-4615-AD90-F18F-631F5BFD9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3240" y="3069598"/>
                <a:ext cx="1033929" cy="215444"/>
              </a:xfrm>
              <a:prstGeom prst="rect">
                <a:avLst/>
              </a:prstGeom>
              <a:blipFill>
                <a:blip r:embed="rId9"/>
                <a:stretch>
                  <a:fillRect b="-2632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58567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46000">
              <a:srgbClr val="002060"/>
            </a:gs>
            <a:gs pos="100000">
              <a:schemeClr val="tx1"/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2081AD-54F5-B929-BA2D-AF7835A9B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5">
            <a:extLst>
              <a:ext uri="{FF2B5EF4-FFF2-40B4-BE49-F238E27FC236}">
                <a16:creationId xmlns:a16="http://schemas.microsoft.com/office/drawing/2014/main" id="{DC2B480A-7EDD-9206-F729-5A851AA47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3847" y="2110494"/>
            <a:ext cx="6364305" cy="24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i="0" cap="none" dirty="0">
                <a:solidFill>
                  <a:schemeClr val="bg2"/>
                </a:solidFill>
                <a:effectLst/>
                <a:latin typeface="Avenir Next LT Pro Demi" panose="020B0704020202020204" pitchFamily="34" charset="0"/>
              </a:rPr>
              <a:t>Thank you for your attention!</a:t>
            </a:r>
          </a:p>
        </p:txBody>
      </p:sp>
      <p:pic>
        <p:nvPicPr>
          <p:cNvPr id="8" name="Picture 7" descr="Home | CERN">
            <a:extLst>
              <a:ext uri="{FF2B5EF4-FFF2-40B4-BE49-F238E27FC236}">
                <a16:creationId xmlns:a16="http://schemas.microsoft.com/office/drawing/2014/main" id="{3AD924E3-61F3-309A-C897-E6145D6E7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B6144D64-51FD-A93E-3C97-63B007901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870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6CFB1F-923C-E3CF-5E97-5E426C6D6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>
                <a:extLst>
                  <a:ext uri="{FF2B5EF4-FFF2-40B4-BE49-F238E27FC236}">
                    <a16:creationId xmlns:a16="http://schemas.microsoft.com/office/drawing/2014/main" id="{0CA2B446-B24B-A4A7-5C2F-F01FA78D0F4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6216114"/>
                  </p:ext>
                </p:extLst>
              </p:nvPr>
            </p:nvGraphicFramePr>
            <p:xfrm rot="16200000">
              <a:off x="4169568" y="466552"/>
              <a:ext cx="4032696" cy="6505853"/>
            </p:xfrm>
            <a:graphic>
              <a:graphicData uri="http://schemas.microsoft.com/office/drawing/2017/model3d">
                <am3d:model3d r:embed="rId2">
                  <am3d:spPr>
                    <a:xfrm rot="16200000">
                      <a:off x="0" y="0"/>
                      <a:ext cx="4032696" cy="6505853"/>
                    </a:xfrm>
                    <a:prstGeom prst="rect">
                      <a:avLst/>
                    </a:prstGeom>
                  </am3d:spPr>
                  <am3d:camera>
                    <am3d:pos x="0" y="0" z="5211054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1" d="1000000"/>
                    <am3d:preTrans dx="-13987206" dy="-2758896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10121994" ay="-5208900" az="10123031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1170170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>
                <a:extLst>
                  <a:ext uri="{FF2B5EF4-FFF2-40B4-BE49-F238E27FC236}">
                    <a16:creationId xmlns:a16="http://schemas.microsoft.com/office/drawing/2014/main" id="{0CA2B446-B24B-A4A7-5C2F-F01FA78D0F4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4169568" y="466552"/>
                <a:ext cx="4032696" cy="65058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6" name="3D Model 45" descr="Light Gray Sphere">
                <a:extLst>
                  <a:ext uri="{FF2B5EF4-FFF2-40B4-BE49-F238E27FC236}">
                    <a16:creationId xmlns:a16="http://schemas.microsoft.com/office/drawing/2014/main" id="{AC287457-3119-4BFD-CDF2-4A6C01DFDD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43692394"/>
                  </p:ext>
                </p:extLst>
              </p:nvPr>
            </p:nvGraphicFramePr>
            <p:xfrm>
              <a:off x="7106241" y="3972240"/>
              <a:ext cx="256782" cy="25678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56782" cy="25678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1384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6" name="3D Model 45" descr="Light Gray Sphere">
                <a:extLst>
                  <a:ext uri="{FF2B5EF4-FFF2-40B4-BE49-F238E27FC236}">
                    <a16:creationId xmlns:a16="http://schemas.microsoft.com/office/drawing/2014/main" id="{AC287457-3119-4BFD-CDF2-4A6C01DFDDF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06241" y="3972240"/>
                <a:ext cx="256782" cy="256782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BF2C9324-082D-B6B2-3231-ACB5CE890E6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7B48D841-EFD8-79A1-55C2-3CFB2F158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14B03A67-68CA-78FF-D499-A40C87494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2A0F4369-007E-BDC0-32B7-BB9D86796235}"/>
              </a:ext>
            </a:extLst>
          </p:cNvPr>
          <p:cNvGrpSpPr/>
          <p:nvPr/>
        </p:nvGrpSpPr>
        <p:grpSpPr>
          <a:xfrm>
            <a:off x="10313801" y="5637596"/>
            <a:ext cx="1003242" cy="955467"/>
            <a:chOff x="10313801" y="5637596"/>
            <a:chExt cx="1003242" cy="955467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441A9457-521A-B7B3-4E81-993B7C28673A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562139">
                <a:off x="10313801" y="5637596"/>
                <a:ext cx="1003242" cy="955467"/>
              </p:xfrm>
              <a:graphic>
                <a:graphicData uri="http://schemas.microsoft.com/office/drawing/2017/model3d">
                  <am3d:model3d r:embed="rId10">
                    <am3d:spPr>
                      <a:xfrm rot="562139">
                        <a:off x="0" y="0"/>
                        <a:ext cx="1003242" cy="95546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1"/>
                    </am3d:raster>
                    <am3d:objViewport viewportSz="1337654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441A9457-521A-B7B3-4E81-993B7C28673A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rot="562139">
                  <a:off x="10313801" y="5637596"/>
                  <a:ext cx="1003242" cy="9554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51A27BE-FE7F-89FC-1F0E-E76F9423643A}"/>
                    </a:ext>
                  </a:extLst>
                </p:cNvPr>
                <p:cNvSpPr txBox="1"/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3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51A27BE-FE7F-89FC-1F0E-E76F9423643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3A69CBA-BA96-50BA-6DDA-3FD6B1E85064}"/>
              </a:ext>
            </a:extLst>
          </p:cNvPr>
          <p:cNvSpPr txBox="1"/>
          <p:nvPr/>
        </p:nvSpPr>
        <p:spPr>
          <a:xfrm>
            <a:off x="841164" y="965629"/>
            <a:ext cx="686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FCC-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ee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: Synchrotron Radiation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FF5E53-A138-6AA4-2F47-D3F7B5451C7A}"/>
              </a:ext>
            </a:extLst>
          </p:cNvPr>
          <p:cNvGrpSpPr/>
          <p:nvPr/>
        </p:nvGrpSpPr>
        <p:grpSpPr>
          <a:xfrm>
            <a:off x="5077905" y="2096412"/>
            <a:ext cx="2036190" cy="307777"/>
            <a:chOff x="5077905" y="1677949"/>
            <a:chExt cx="2036190" cy="30777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69EC543-4705-5098-ADB6-26EB10E97F5C}"/>
                </a:ext>
              </a:extLst>
            </p:cNvPr>
            <p:cNvCxnSpPr/>
            <p:nvPr/>
          </p:nvCxnSpPr>
          <p:spPr>
            <a:xfrm>
              <a:off x="5077905" y="1923068"/>
              <a:ext cx="2036190" cy="0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87C484A-915E-6685-B025-1DBC1757C972}"/>
                </a:ext>
              </a:extLst>
            </p:cNvPr>
            <p:cNvSpPr txBox="1"/>
            <p:nvPr/>
          </p:nvSpPr>
          <p:spPr>
            <a:xfrm>
              <a:off x="5109328" y="1677949"/>
              <a:ext cx="193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/>
                <a:t>accelerator</a:t>
              </a:r>
              <a:r>
                <a:rPr lang="fr-CH" sz="1400" dirty="0"/>
                <a:t> center</a:t>
              </a:r>
              <a:endParaRPr lang="en-GB" sz="1400" dirty="0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05479E7-45F4-9628-FA7E-1EE7A416D4D0}"/>
              </a:ext>
            </a:extLst>
          </p:cNvPr>
          <p:cNvCxnSpPr>
            <a:cxnSpLocks/>
          </p:cNvCxnSpPr>
          <p:nvPr/>
        </p:nvCxnSpPr>
        <p:spPr>
          <a:xfrm flipH="1" flipV="1">
            <a:off x="6702457" y="3324563"/>
            <a:ext cx="497018" cy="676960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B1749FC-89AC-24BA-71AF-8407FA20401B}"/>
              </a:ext>
            </a:extLst>
          </p:cNvPr>
          <p:cNvSpPr txBox="1"/>
          <p:nvPr/>
        </p:nvSpPr>
        <p:spPr>
          <a:xfrm>
            <a:off x="6952431" y="2540625"/>
            <a:ext cx="6738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800" dirty="0">
                <a:solidFill>
                  <a:srgbClr val="FD322A"/>
                </a:solidFill>
              </a:rPr>
              <a:t>N</a:t>
            </a:r>
            <a:r>
              <a:rPr lang="en-GB" sz="2800" b="0" i="0" dirty="0">
                <a:solidFill>
                  <a:srgbClr val="FD322A"/>
                </a:solidFill>
                <a:effectLst/>
                <a:latin typeface="Arial" panose="020B0604020202020204" pitchFamily="34" charset="0"/>
              </a:rPr>
              <a:t>↓</a:t>
            </a:r>
            <a:endParaRPr lang="en-GB" sz="2800" dirty="0">
              <a:solidFill>
                <a:srgbClr val="FD322A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9714D30-8F43-95C2-CB86-ABBD242D8976}"/>
              </a:ext>
            </a:extLst>
          </p:cNvPr>
          <p:cNvSpPr txBox="1"/>
          <p:nvPr/>
        </p:nvSpPr>
        <p:spPr>
          <a:xfrm>
            <a:off x="7019855" y="5248019"/>
            <a:ext cx="60642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800" dirty="0">
                <a:solidFill>
                  <a:schemeClr val="accent6"/>
                </a:solidFill>
              </a:rPr>
              <a:t>S</a:t>
            </a:r>
            <a:r>
              <a:rPr lang="en-GB" sz="2800" b="0" i="0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↓</a:t>
            </a:r>
            <a:endParaRPr lang="en-GB" sz="28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7F393827-D356-E587-EBC0-4FFB67E4D6D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61968790"/>
                  </p:ext>
                </p:extLst>
              </p:nvPr>
            </p:nvGraphicFramePr>
            <p:xfrm>
              <a:off x="9682451" y="5741118"/>
              <a:ext cx="662445" cy="68137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662445" cy="68137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107883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7F393827-D356-E587-EBC0-4FFB67E4D6D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682451" y="5741118"/>
                <a:ext cx="662445" cy="681372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A37B7889-32D9-5E97-E868-472776FDCBD0}"/>
              </a:ext>
            </a:extLst>
          </p:cNvPr>
          <p:cNvSpPr txBox="1"/>
          <p:nvPr/>
        </p:nvSpPr>
        <p:spPr>
          <a:xfrm>
            <a:off x="9832109" y="5797763"/>
            <a:ext cx="363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3200" dirty="0">
                <a:solidFill>
                  <a:schemeClr val="bg1"/>
                </a:solidFill>
              </a:rPr>
              <a:t>γ</a:t>
            </a:r>
            <a:endParaRPr lang="en-GB" sz="3200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C60CC2A-6EE7-F872-BCDA-0B06885F9434}"/>
              </a:ext>
            </a:extLst>
          </p:cNvPr>
          <p:cNvCxnSpPr>
            <a:cxnSpLocks/>
          </p:cNvCxnSpPr>
          <p:nvPr/>
        </p:nvCxnSpPr>
        <p:spPr>
          <a:xfrm flipH="1" flipV="1">
            <a:off x="6769894" y="3274560"/>
            <a:ext cx="259491" cy="473918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30643C9-A3F8-0BCB-6E11-56178AA2CBA7}"/>
              </a:ext>
            </a:extLst>
          </p:cNvPr>
          <p:cNvCxnSpPr>
            <a:cxnSpLocks/>
          </p:cNvCxnSpPr>
          <p:nvPr/>
        </p:nvCxnSpPr>
        <p:spPr>
          <a:xfrm flipH="1" flipV="1">
            <a:off x="6836569" y="3241683"/>
            <a:ext cx="164498" cy="421360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rc 41">
            <a:extLst>
              <a:ext uri="{FF2B5EF4-FFF2-40B4-BE49-F238E27FC236}">
                <a16:creationId xmlns:a16="http://schemas.microsoft.com/office/drawing/2014/main" id="{1FDE06C4-5B50-C96B-18F3-C5635C241A5A}"/>
              </a:ext>
            </a:extLst>
          </p:cNvPr>
          <p:cNvSpPr/>
          <p:nvPr/>
        </p:nvSpPr>
        <p:spPr>
          <a:xfrm rot="19707644" flipH="1">
            <a:off x="7081852" y="2934945"/>
            <a:ext cx="624839" cy="1627066"/>
          </a:xfrm>
          <a:prstGeom prst="arc">
            <a:avLst>
              <a:gd name="adj1" fmla="val 16957954"/>
              <a:gd name="adj2" fmla="val 1306521"/>
            </a:avLst>
          </a:prstGeom>
          <a:ln>
            <a:solidFill>
              <a:srgbClr val="6293F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6" name="3D Model 55" descr="Light Gray Sphere">
                <a:extLst>
                  <a:ext uri="{FF2B5EF4-FFF2-40B4-BE49-F238E27FC236}">
                    <a16:creationId xmlns:a16="http://schemas.microsoft.com/office/drawing/2014/main" id="{8B58A515-2DD4-2EF4-C491-0D6DFBF266A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47952271"/>
                  </p:ext>
                </p:extLst>
              </p:nvPr>
            </p:nvGraphicFramePr>
            <p:xfrm>
              <a:off x="7121585" y="3973633"/>
              <a:ext cx="256782" cy="25678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56782" cy="25678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1384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6" name="3D Model 55" descr="Light Gray Sphere">
                <a:extLst>
                  <a:ext uri="{FF2B5EF4-FFF2-40B4-BE49-F238E27FC236}">
                    <a16:creationId xmlns:a16="http://schemas.microsoft.com/office/drawing/2014/main" id="{8B58A515-2DD4-2EF4-C491-0D6DFBF266A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21585" y="3973633"/>
                <a:ext cx="256782" cy="256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7" name="3D Model 56" descr="Light Gray Sphere">
                <a:extLst>
                  <a:ext uri="{FF2B5EF4-FFF2-40B4-BE49-F238E27FC236}">
                    <a16:creationId xmlns:a16="http://schemas.microsoft.com/office/drawing/2014/main" id="{F00AA2F4-C0AE-30BE-8D70-210A47AA089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92447062"/>
                  </p:ext>
                </p:extLst>
              </p:nvPr>
            </p:nvGraphicFramePr>
            <p:xfrm>
              <a:off x="7130511" y="3974167"/>
              <a:ext cx="256782" cy="25678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56782" cy="25678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31384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7" name="3D Model 56" descr="Light Gray Sphere">
                <a:extLst>
                  <a:ext uri="{FF2B5EF4-FFF2-40B4-BE49-F238E27FC236}">
                    <a16:creationId xmlns:a16="http://schemas.microsoft.com/office/drawing/2014/main" id="{F00AA2F4-C0AE-30BE-8D70-210A47AA089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30511" y="3974167"/>
                <a:ext cx="256782" cy="256782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AC074628-60F2-677E-7C45-C7E34B5B1931}"/>
              </a:ext>
            </a:extLst>
          </p:cNvPr>
          <p:cNvGrpSpPr/>
          <p:nvPr/>
        </p:nvGrpSpPr>
        <p:grpSpPr>
          <a:xfrm>
            <a:off x="7081931" y="3940960"/>
            <a:ext cx="336089" cy="319343"/>
            <a:chOff x="9627064" y="3666284"/>
            <a:chExt cx="336089" cy="319343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4" name="3D Model 13" descr="Sphere">
                  <a:extLst>
                    <a:ext uri="{FF2B5EF4-FFF2-40B4-BE49-F238E27FC236}">
                      <a16:creationId xmlns:a16="http://schemas.microsoft.com/office/drawing/2014/main" id="{291B45DF-D0EA-5B53-EA04-E795221303DC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19747284">
                <a:off x="9627064" y="3666284"/>
                <a:ext cx="260041" cy="247657"/>
              </p:xfrm>
              <a:graphic>
                <a:graphicData uri="http://schemas.microsoft.com/office/drawing/2017/model3d">
                  <am3d:model3d r:embed="rId10">
                    <am3d:spPr>
                      <a:xfrm rot="19747284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4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4" name="3D Model 13" descr="Sphere">
                  <a:extLst>
                    <a:ext uri="{FF2B5EF4-FFF2-40B4-BE49-F238E27FC236}">
                      <a16:creationId xmlns:a16="http://schemas.microsoft.com/office/drawing/2014/main" id="{291B45DF-D0EA-5B53-EA04-E795221303DC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 rot="19747284">
                  <a:off x="7081931" y="3940960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5" name="3D Model 14" descr="Sphere">
                  <a:extLst>
                    <a:ext uri="{FF2B5EF4-FFF2-40B4-BE49-F238E27FC236}">
                      <a16:creationId xmlns:a16="http://schemas.microsoft.com/office/drawing/2014/main" id="{1C5A7D22-5976-B9DB-E781-272152F20235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4815060">
                <a:off x="9709304" y="3690179"/>
                <a:ext cx="260041" cy="247657"/>
              </p:xfrm>
              <a:graphic>
                <a:graphicData uri="http://schemas.microsoft.com/office/drawing/2017/model3d">
                  <am3d:model3d r:embed="rId10">
                    <am3d:spPr>
                      <a:xfrm rot="4815060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4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5" name="3D Model 14" descr="Sphere">
                  <a:extLst>
                    <a:ext uri="{FF2B5EF4-FFF2-40B4-BE49-F238E27FC236}">
                      <a16:creationId xmlns:a16="http://schemas.microsoft.com/office/drawing/2014/main" id="{1C5A7D22-5976-B9DB-E781-272152F2023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 rot="4815060">
                  <a:off x="7164171" y="3964855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9" name="3D Model 18" descr="Sphere">
                  <a:extLst>
                    <a:ext uri="{FF2B5EF4-FFF2-40B4-BE49-F238E27FC236}">
                      <a16:creationId xmlns:a16="http://schemas.microsoft.com/office/drawing/2014/main" id="{76592B58-FD97-7B4D-2597-684A99FAD813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5980022"/>
                    </p:ext>
                  </p:extLst>
                </p:nvPr>
              </p:nvGraphicFramePr>
              <p:xfrm rot="2129507">
                <a:off x="9627064" y="3737970"/>
                <a:ext cx="260041" cy="247657"/>
              </p:xfrm>
              <a:graphic>
                <a:graphicData uri="http://schemas.microsoft.com/office/drawing/2017/model3d">
                  <am3d:model3d r:embed="rId10">
                    <am3d:spPr>
                      <a:xfrm rot="2129507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4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9" name="3D Model 18" descr="Sphere">
                  <a:extLst>
                    <a:ext uri="{FF2B5EF4-FFF2-40B4-BE49-F238E27FC236}">
                      <a16:creationId xmlns:a16="http://schemas.microsoft.com/office/drawing/2014/main" id="{76592B58-FD97-7B4D-2597-684A99FAD813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 rot="2129507">
                  <a:off x="7081931" y="4012646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E6CFA71-1965-A7D0-AB23-6C2A3685C446}"/>
              </a:ext>
            </a:extLst>
          </p:cNvPr>
          <p:cNvCxnSpPr/>
          <p:nvPr/>
        </p:nvCxnSpPr>
        <p:spPr>
          <a:xfrm>
            <a:off x="7290601" y="4091236"/>
            <a:ext cx="295296" cy="0"/>
          </a:xfrm>
          <a:prstGeom prst="straightConnector1">
            <a:avLst/>
          </a:prstGeom>
          <a:ln>
            <a:solidFill>
              <a:srgbClr val="FD514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5A25EBF-75B3-AF5D-9B69-9606228FF79C}"/>
              </a:ext>
            </a:extLst>
          </p:cNvPr>
          <p:cNvSpPr txBox="1"/>
          <p:nvPr/>
        </p:nvSpPr>
        <p:spPr>
          <a:xfrm rot="16200000">
            <a:off x="1756244" y="3972928"/>
            <a:ext cx="2119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/>
              <a:t>dipole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378868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45" grpId="0"/>
      <p:bldP spid="42" grpId="0" animBg="1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C1BEFC-56CC-F954-7502-28A23401C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B3606BD-A8CC-4899-1837-D4A0ABB39D5B}"/>
              </a:ext>
            </a:extLst>
          </p:cNvPr>
          <p:cNvCxnSpPr>
            <a:cxnSpLocks/>
          </p:cNvCxnSpPr>
          <p:nvPr/>
        </p:nvCxnSpPr>
        <p:spPr>
          <a:xfrm>
            <a:off x="6882238" y="3092399"/>
            <a:ext cx="196425" cy="41162"/>
          </a:xfrm>
          <a:prstGeom prst="straightConnector1">
            <a:avLst/>
          </a:prstGeom>
          <a:ln>
            <a:solidFill>
              <a:srgbClr val="FD514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7" name="3D Model 56" descr="Light Gray Sphere">
                <a:extLst>
                  <a:ext uri="{FF2B5EF4-FFF2-40B4-BE49-F238E27FC236}">
                    <a16:creationId xmlns:a16="http://schemas.microsoft.com/office/drawing/2014/main" id="{5BAEAF1C-DE4C-30FC-AFFA-35BA1C3451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6790135"/>
                  </p:ext>
                </p:extLst>
              </p:nvPr>
            </p:nvGraphicFramePr>
            <p:xfrm>
              <a:off x="6570944" y="3192050"/>
              <a:ext cx="145970" cy="15014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45970" cy="150141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16545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7" name="3D Model 56" descr="Light Gray Sphere">
                <a:extLst>
                  <a:ext uri="{FF2B5EF4-FFF2-40B4-BE49-F238E27FC236}">
                    <a16:creationId xmlns:a16="http://schemas.microsoft.com/office/drawing/2014/main" id="{5BAEAF1C-DE4C-30FC-AFFA-35BA1C34512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70944" y="3192050"/>
                <a:ext cx="145970" cy="1501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6" name="3D Model 55" descr="Light Gray Sphere">
                <a:extLst>
                  <a:ext uri="{FF2B5EF4-FFF2-40B4-BE49-F238E27FC236}">
                    <a16:creationId xmlns:a16="http://schemas.microsoft.com/office/drawing/2014/main" id="{6BA9ABA8-231F-C61D-0278-51552DC1CBF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1904597"/>
                  </p:ext>
                </p:extLst>
              </p:nvPr>
            </p:nvGraphicFramePr>
            <p:xfrm>
              <a:off x="6674056" y="3139535"/>
              <a:ext cx="135039" cy="138897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35039" cy="138897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530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6" name="3D Model 55" descr="Light Gray Sphere">
                <a:extLst>
                  <a:ext uri="{FF2B5EF4-FFF2-40B4-BE49-F238E27FC236}">
                    <a16:creationId xmlns:a16="http://schemas.microsoft.com/office/drawing/2014/main" id="{6BA9ABA8-231F-C61D-0278-51552DC1CBF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74056" y="3139535"/>
                <a:ext cx="135039" cy="1388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6" name="3D Model 45" descr="Light Gray Sphere">
                <a:extLst>
                  <a:ext uri="{FF2B5EF4-FFF2-40B4-BE49-F238E27FC236}">
                    <a16:creationId xmlns:a16="http://schemas.microsoft.com/office/drawing/2014/main" id="{18420CFC-8FA8-57A1-5A54-837C3BA9114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7642698"/>
                  </p:ext>
                </p:extLst>
              </p:nvPr>
            </p:nvGraphicFramePr>
            <p:xfrm>
              <a:off x="6773075" y="3085625"/>
              <a:ext cx="126564" cy="130180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26564" cy="130180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14346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6" name="3D Model 45" descr="Light Gray Sphere">
                <a:extLst>
                  <a:ext uri="{FF2B5EF4-FFF2-40B4-BE49-F238E27FC236}">
                    <a16:creationId xmlns:a16="http://schemas.microsoft.com/office/drawing/2014/main" id="{18420CFC-8FA8-57A1-5A54-837C3BA9114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73075" y="3085625"/>
                <a:ext cx="126564" cy="13018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FB96CFA3-2782-5134-D8BE-D05E17802EE2}"/>
              </a:ext>
            </a:extLst>
          </p:cNvPr>
          <p:cNvGrpSpPr/>
          <p:nvPr/>
        </p:nvGrpSpPr>
        <p:grpSpPr>
          <a:xfrm>
            <a:off x="6835379" y="3001228"/>
            <a:ext cx="231173" cy="201569"/>
            <a:chOff x="9617802" y="3666284"/>
            <a:chExt cx="316867" cy="330800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4" name="3D Model 13" descr="Sphere">
                  <a:extLst>
                    <a:ext uri="{FF2B5EF4-FFF2-40B4-BE49-F238E27FC236}">
                      <a16:creationId xmlns:a16="http://schemas.microsoft.com/office/drawing/2014/main" id="{DBE93FC0-D67B-0964-C203-9C9A8AA5F6C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19747284">
                <a:off x="9627064" y="3666284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19747284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18800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4" name="3D Model 13" descr="Sphere">
                  <a:extLst>
                    <a:ext uri="{FF2B5EF4-FFF2-40B4-BE49-F238E27FC236}">
                      <a16:creationId xmlns:a16="http://schemas.microsoft.com/office/drawing/2014/main" id="{DBE93FC0-D67B-0964-C203-9C9A8AA5F6C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9747284">
                  <a:off x="6842136" y="3001228"/>
                  <a:ext cx="189715" cy="1509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5" name="3D Model 14" descr="Sphere">
                  <a:extLst>
                    <a:ext uri="{FF2B5EF4-FFF2-40B4-BE49-F238E27FC236}">
                      <a16:creationId xmlns:a16="http://schemas.microsoft.com/office/drawing/2014/main" id="{FBBCB6C7-E0E3-81AA-A6E8-43E4DBF0F71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49900416"/>
                    </p:ext>
                  </p:extLst>
                </p:nvPr>
              </p:nvGraphicFramePr>
              <p:xfrm rot="4815060">
                <a:off x="9680820" y="3703248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4815060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8"/>
                    </am3d:raster>
                    <am3d:objViewport viewportSz="203725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5" name="3D Model 14" descr="Sphere">
                  <a:extLst>
                    <a:ext uri="{FF2B5EF4-FFF2-40B4-BE49-F238E27FC236}">
                      <a16:creationId xmlns:a16="http://schemas.microsoft.com/office/drawing/2014/main" id="{FBBCB6C7-E0E3-81AA-A6E8-43E4DBF0F718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4815060">
                  <a:off x="6896985" y="3008865"/>
                  <a:ext cx="158453" cy="18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9" name="3D Model 18" descr="Sphere">
                  <a:extLst>
                    <a:ext uri="{FF2B5EF4-FFF2-40B4-BE49-F238E27FC236}">
                      <a16:creationId xmlns:a16="http://schemas.microsoft.com/office/drawing/2014/main" id="{E951D822-718F-B02A-5B67-615DC25E229B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75954033"/>
                    </p:ext>
                  </p:extLst>
                </p:nvPr>
              </p:nvGraphicFramePr>
              <p:xfrm rot="2129507">
                <a:off x="9617802" y="3749427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2129507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18800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9" name="3D Model 18" descr="Sphere">
                  <a:extLst>
                    <a:ext uri="{FF2B5EF4-FFF2-40B4-BE49-F238E27FC236}">
                      <a16:creationId xmlns:a16="http://schemas.microsoft.com/office/drawing/2014/main" id="{E951D822-718F-B02A-5B67-615DC25E229B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2129507">
                  <a:off x="6835379" y="3051890"/>
                  <a:ext cx="189715" cy="15090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3D Model 7">
                <a:extLst>
                  <a:ext uri="{FF2B5EF4-FFF2-40B4-BE49-F238E27FC236}">
                    <a16:creationId xmlns:a16="http://schemas.microsoft.com/office/drawing/2014/main" id="{DAB55639-3F9C-F056-5EC2-13A632661E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4364522"/>
                  </p:ext>
                </p:extLst>
              </p:nvPr>
            </p:nvGraphicFramePr>
            <p:xfrm rot="16200000">
              <a:off x="4169569" y="466552"/>
              <a:ext cx="4032695" cy="6505854"/>
            </p:xfrm>
            <a:graphic>
              <a:graphicData uri="http://schemas.microsoft.com/office/drawing/2017/model3d">
                <am3d:model3d r:embed="rId9">
                  <am3d:spPr>
                    <a:xfrm rot="16200000">
                      <a:off x="0" y="0"/>
                      <a:ext cx="4032695" cy="6505854"/>
                    </a:xfrm>
                    <a:prstGeom prst="rect">
                      <a:avLst/>
                    </a:prstGeom>
                  </am3d:spPr>
                  <am3d:camera>
                    <am3d:pos x="0" y="0" z="5211054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1" d="1000000"/>
                    <am3d:preTrans dx="-13987206" dy="-2758896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10121994" ay="-5208900" az="10123031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170170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3D Model 7">
                <a:extLst>
                  <a:ext uri="{FF2B5EF4-FFF2-40B4-BE49-F238E27FC236}">
                    <a16:creationId xmlns:a16="http://schemas.microsoft.com/office/drawing/2014/main" id="{DAB55639-3F9C-F056-5EC2-13A632661E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6200000">
                <a:off x="4169569" y="466552"/>
                <a:ext cx="4032695" cy="6505854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1B4D301-7FB4-8B71-EBEB-3F6A08A9356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4DA2D2A3-F8A1-8534-5EE0-5D92479EE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66FB8652-F5ED-A340-27B1-BB64087CB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7C2BD868-BFA8-2E11-6194-2EFAECF35D49}"/>
              </a:ext>
            </a:extLst>
          </p:cNvPr>
          <p:cNvGrpSpPr/>
          <p:nvPr/>
        </p:nvGrpSpPr>
        <p:grpSpPr>
          <a:xfrm>
            <a:off x="10313801" y="5637596"/>
            <a:ext cx="1003242" cy="955467"/>
            <a:chOff x="10313801" y="5637596"/>
            <a:chExt cx="1003242" cy="955467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A5ECCDBA-D09A-5D86-8289-5FCEB69C4679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562139">
                <a:off x="10313801" y="5637596"/>
                <a:ext cx="1003242" cy="955467"/>
              </p:xfrm>
              <a:graphic>
                <a:graphicData uri="http://schemas.microsoft.com/office/drawing/2017/model3d">
                  <am3d:model3d r:embed="rId6">
                    <am3d:spPr>
                      <a:xfrm rot="562139">
                        <a:off x="0" y="0"/>
                        <a:ext cx="1003242" cy="95546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5"/>
                    </am3d:raster>
                    <am3d:objViewport viewportSz="1337654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A5ECCDBA-D09A-5D86-8289-5FCEB69C4679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 rot="562139">
                  <a:off x="10313801" y="5637596"/>
                  <a:ext cx="1003242" cy="9554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0D47AEF-3DEB-7DC2-D0C3-C4EF892989D1}"/>
                    </a:ext>
                  </a:extLst>
                </p:cNvPr>
                <p:cNvSpPr txBox="1"/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3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00D47AEF-3DEB-7DC2-D0C3-C4EF892989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45346E-112F-3ACD-3E02-0D1CA15A9023}"/>
              </a:ext>
            </a:extLst>
          </p:cNvPr>
          <p:cNvGrpSpPr/>
          <p:nvPr/>
        </p:nvGrpSpPr>
        <p:grpSpPr>
          <a:xfrm>
            <a:off x="5077905" y="2096412"/>
            <a:ext cx="2036190" cy="307777"/>
            <a:chOff x="5077905" y="1677949"/>
            <a:chExt cx="2036190" cy="30777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2B42EA1-CD30-90BC-1C56-136DC1F0D77D}"/>
                </a:ext>
              </a:extLst>
            </p:cNvPr>
            <p:cNvCxnSpPr/>
            <p:nvPr/>
          </p:nvCxnSpPr>
          <p:spPr>
            <a:xfrm>
              <a:off x="5077905" y="1923068"/>
              <a:ext cx="2036190" cy="0"/>
            </a:xfrm>
            <a:prstGeom prst="straightConnector1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BCD7592-B388-2EAA-FC27-56A2ACAECC4B}"/>
                </a:ext>
              </a:extLst>
            </p:cNvPr>
            <p:cNvSpPr txBox="1"/>
            <p:nvPr/>
          </p:nvSpPr>
          <p:spPr>
            <a:xfrm>
              <a:off x="5109328" y="1677949"/>
              <a:ext cx="193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dirty="0" err="1"/>
                <a:t>accelerator</a:t>
              </a:r>
              <a:r>
                <a:rPr lang="fr-CH" sz="1400" dirty="0"/>
                <a:t> center</a:t>
              </a:r>
              <a:endParaRPr lang="en-GB" sz="1400" dirty="0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A1AA7D6-E4C8-AE2D-BCA0-12DD0270DDB0}"/>
              </a:ext>
            </a:extLst>
          </p:cNvPr>
          <p:cNvCxnSpPr>
            <a:cxnSpLocks/>
          </p:cNvCxnSpPr>
          <p:nvPr/>
        </p:nvCxnSpPr>
        <p:spPr>
          <a:xfrm flipH="1" flipV="1">
            <a:off x="6702457" y="3324563"/>
            <a:ext cx="497018" cy="676960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28A07E0-0926-0EBC-85E9-ED01D84C3155}"/>
              </a:ext>
            </a:extLst>
          </p:cNvPr>
          <p:cNvSpPr txBox="1"/>
          <p:nvPr/>
        </p:nvSpPr>
        <p:spPr>
          <a:xfrm>
            <a:off x="6952431" y="2540625"/>
            <a:ext cx="67385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800" dirty="0">
                <a:solidFill>
                  <a:srgbClr val="FD322A"/>
                </a:solidFill>
              </a:rPr>
              <a:t>N</a:t>
            </a:r>
            <a:r>
              <a:rPr lang="en-GB" sz="2800" b="0" i="0" dirty="0">
                <a:solidFill>
                  <a:srgbClr val="FD322A"/>
                </a:solidFill>
                <a:effectLst/>
                <a:latin typeface="Arial" panose="020B0604020202020204" pitchFamily="34" charset="0"/>
              </a:rPr>
              <a:t>↓</a:t>
            </a:r>
            <a:endParaRPr lang="en-GB" sz="2800" dirty="0">
              <a:solidFill>
                <a:srgbClr val="FD322A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A5BA4BF-B497-A87A-5CD8-ECDE7E4D0431}"/>
              </a:ext>
            </a:extLst>
          </p:cNvPr>
          <p:cNvSpPr txBox="1"/>
          <p:nvPr/>
        </p:nvSpPr>
        <p:spPr>
          <a:xfrm>
            <a:off x="7019855" y="5248019"/>
            <a:ext cx="60642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2800" dirty="0">
                <a:solidFill>
                  <a:schemeClr val="accent6"/>
                </a:solidFill>
              </a:rPr>
              <a:t>S</a:t>
            </a:r>
            <a:r>
              <a:rPr lang="en-GB" sz="2800" b="0" i="0" dirty="0">
                <a:solidFill>
                  <a:schemeClr val="accent6"/>
                </a:solidFill>
                <a:effectLst/>
                <a:latin typeface="Arial" panose="020B0604020202020204" pitchFamily="34" charset="0"/>
              </a:rPr>
              <a:t>↓</a:t>
            </a:r>
            <a:endParaRPr lang="en-GB" sz="28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F5BD11C0-94BA-3C65-105B-9E41019373A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682451" y="5741118"/>
              <a:ext cx="662445" cy="681372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662445" cy="68137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107883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F5BD11C0-94BA-3C65-105B-9E41019373A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9682451" y="5741118"/>
                <a:ext cx="662445" cy="681372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DC14C20F-8ADD-B1DC-198C-0A3CCFC9C927}"/>
              </a:ext>
            </a:extLst>
          </p:cNvPr>
          <p:cNvSpPr txBox="1"/>
          <p:nvPr/>
        </p:nvSpPr>
        <p:spPr>
          <a:xfrm>
            <a:off x="9832109" y="5797763"/>
            <a:ext cx="363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3200" dirty="0">
                <a:solidFill>
                  <a:schemeClr val="bg1"/>
                </a:solidFill>
              </a:rPr>
              <a:t>γ</a:t>
            </a:r>
            <a:endParaRPr lang="en-GB" sz="3200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F939576-23A1-7B4C-80B1-B874C1C1E1A8}"/>
              </a:ext>
            </a:extLst>
          </p:cNvPr>
          <p:cNvCxnSpPr>
            <a:cxnSpLocks/>
          </p:cNvCxnSpPr>
          <p:nvPr/>
        </p:nvCxnSpPr>
        <p:spPr>
          <a:xfrm flipH="1" flipV="1">
            <a:off x="6769894" y="3274560"/>
            <a:ext cx="259491" cy="473918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DE2262C-B5F9-85D0-0EC1-476990985AD4}"/>
              </a:ext>
            </a:extLst>
          </p:cNvPr>
          <p:cNvCxnSpPr>
            <a:cxnSpLocks/>
          </p:cNvCxnSpPr>
          <p:nvPr/>
        </p:nvCxnSpPr>
        <p:spPr>
          <a:xfrm flipH="1" flipV="1">
            <a:off x="6836569" y="3241683"/>
            <a:ext cx="164498" cy="421360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rc 41">
            <a:extLst>
              <a:ext uri="{FF2B5EF4-FFF2-40B4-BE49-F238E27FC236}">
                <a16:creationId xmlns:a16="http://schemas.microsoft.com/office/drawing/2014/main" id="{D079010D-470E-F8D7-8C7F-AD06DE5571F1}"/>
              </a:ext>
            </a:extLst>
          </p:cNvPr>
          <p:cNvSpPr/>
          <p:nvPr/>
        </p:nvSpPr>
        <p:spPr>
          <a:xfrm rot="19707644" flipH="1">
            <a:off x="7081852" y="2934945"/>
            <a:ext cx="624839" cy="1627066"/>
          </a:xfrm>
          <a:prstGeom prst="arc">
            <a:avLst>
              <a:gd name="adj1" fmla="val 16957954"/>
              <a:gd name="adj2" fmla="val 1306521"/>
            </a:avLst>
          </a:prstGeom>
          <a:ln>
            <a:solidFill>
              <a:srgbClr val="6293F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E16CF68-7195-8BEA-0F5B-2AFF1695374E}"/>
                  </a:ext>
                </a:extLst>
              </p:cNvPr>
              <p:cNvSpPr txBox="1"/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Beam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enery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loss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: </a:t>
                </a:r>
                <a:r>
                  <a:rPr lang="fr-CH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cs typeface="FreesiaUPC" panose="020B0604020202020204" pitchFamily="34" charset="-34"/>
                  </a:rPr>
                  <a:t>Synchrotron Radiation 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(SR)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lin"/>
                        <m:ctrlPr>
                          <a:rPr lang="en-GB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endParaRPr lang="en-GB" sz="1600" dirty="0">
                  <a:latin typeface="+mj-lt"/>
                  <a:cs typeface="FreesiaUPC" panose="020B0604020202020204" pitchFamily="34" charset="-34"/>
                </a:endParaRPr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E16CF68-7195-8BEA-0F5B-2AFF169537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blipFill>
                <a:blip r:embed="rId18"/>
                <a:stretch>
                  <a:fillRect l="-670" t="-100000" b="-16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0359217-5750-4052-56FA-F5C9B7CD3AD2}"/>
              </a:ext>
            </a:extLst>
          </p:cNvPr>
          <p:cNvSpPr txBox="1"/>
          <p:nvPr/>
        </p:nvSpPr>
        <p:spPr>
          <a:xfrm rot="16200000">
            <a:off x="1756244" y="3972928"/>
            <a:ext cx="2119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/>
              <a:t>dipole</a:t>
            </a:r>
            <a:endParaRPr lang="en-GB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1A2042-7DFC-61BC-6C43-D8008F898848}"/>
              </a:ext>
            </a:extLst>
          </p:cNvPr>
          <p:cNvSpPr txBox="1"/>
          <p:nvPr/>
        </p:nvSpPr>
        <p:spPr>
          <a:xfrm>
            <a:off x="841164" y="965629"/>
            <a:ext cx="686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FCC-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ee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: Synchrotron Radiation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43284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7E1C4C-5791-440F-9E92-8CAC23F54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571A77-8CE3-7594-92D9-9BF9C4C0BB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F16198C5-44EC-AF1A-77E6-EA0A16047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64354C5F-2F01-7A7A-D514-B4EE85220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DA5AF2F7-7EDF-3D32-93B8-69DFA570AE96}"/>
              </a:ext>
            </a:extLst>
          </p:cNvPr>
          <p:cNvGrpSpPr/>
          <p:nvPr/>
        </p:nvGrpSpPr>
        <p:grpSpPr>
          <a:xfrm>
            <a:off x="10313801" y="5637596"/>
            <a:ext cx="1003242" cy="955467"/>
            <a:chOff x="10313801" y="5637596"/>
            <a:chExt cx="1003242" cy="955467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9829CA57-ECE6-BDCA-F720-C00E31124425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562139">
                <a:off x="10313801" y="5637596"/>
                <a:ext cx="1003242" cy="955467"/>
              </p:xfrm>
              <a:graphic>
                <a:graphicData uri="http://schemas.microsoft.com/office/drawing/2017/model3d">
                  <am3d:model3d r:embed="rId6">
                    <am3d:spPr>
                      <a:xfrm rot="562139">
                        <a:off x="0" y="0"/>
                        <a:ext cx="1003242" cy="95546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7"/>
                    </am3d:raster>
                    <am3d:objViewport viewportSz="1337654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9829CA57-ECE6-BDCA-F720-C00E3112442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562139">
                  <a:off x="10313801" y="5637596"/>
                  <a:ext cx="1003242" cy="9554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A6B6CA4-7CA2-8061-5B79-E9E054ECC1FB}"/>
                    </a:ext>
                  </a:extLst>
                </p:cNvPr>
                <p:cNvSpPr txBox="1"/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3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A6B6CA4-7CA2-8061-5B79-E9E054ECC1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B07D5329-AE6A-3FF2-17D1-C2AC7867B32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682451" y="5741118"/>
              <a:ext cx="662445" cy="681372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662445" cy="68137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07883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B07D5329-AE6A-3FF2-17D1-C2AC7867B32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682451" y="5741118"/>
                <a:ext cx="662445" cy="681372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8E47262F-AD02-12F4-C703-B694D36DE1DF}"/>
              </a:ext>
            </a:extLst>
          </p:cNvPr>
          <p:cNvSpPr txBox="1"/>
          <p:nvPr/>
        </p:nvSpPr>
        <p:spPr>
          <a:xfrm>
            <a:off x="9832109" y="5797763"/>
            <a:ext cx="363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3200" dirty="0">
                <a:solidFill>
                  <a:schemeClr val="bg1"/>
                </a:solidFill>
              </a:rPr>
              <a:t>γ</a:t>
            </a:r>
            <a:endParaRPr lang="en-GB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AFD2403-2CA4-CC10-F4FD-01A7FB9ED908}"/>
                  </a:ext>
                </a:extLst>
              </p:cNvPr>
              <p:cNvSpPr txBox="1"/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Beam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enery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loss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: </a:t>
                </a:r>
                <a:r>
                  <a:rPr lang="fr-CH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cs typeface="FreesiaUPC" panose="020B0604020202020204" pitchFamily="34" charset="-34"/>
                  </a:rPr>
                  <a:t>Synchrotron Radiation 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(SR)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lin"/>
                        <m:ctrlPr>
                          <a:rPr lang="en-GB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endParaRPr lang="en-GB" sz="1600" dirty="0">
                  <a:latin typeface="+mj-lt"/>
                  <a:cs typeface="FreesiaUPC" panose="020B0604020202020204" pitchFamily="34" charset="-34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AFD2403-2CA4-CC10-F4FD-01A7FB9ED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blipFill>
                <a:blip r:embed="rId11"/>
                <a:stretch>
                  <a:fillRect l="-670" t="-100000" b="-16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CBA020F7-3078-14D0-EB8E-FC946CA2468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0923272"/>
                  </p:ext>
                </p:extLst>
              </p:nvPr>
            </p:nvGraphicFramePr>
            <p:xfrm rot="16200000">
              <a:off x="4513436" y="941257"/>
              <a:ext cx="3926474" cy="7164422"/>
            </p:xfrm>
            <a:graphic>
              <a:graphicData uri="http://schemas.microsoft.com/office/drawing/2017/model3d">
                <am3d:model3d r:embed="rId12">
                  <am3d:spPr>
                    <a:xfrm rot="16200000">
                      <a:off x="0" y="0"/>
                      <a:ext cx="3926474" cy="7164422"/>
                    </a:xfrm>
                    <a:prstGeom prst="rect">
                      <a:avLst/>
                    </a:prstGeom>
                  </am3d:spPr>
                  <am3d:camera>
                    <am3d:pos x="0" y="0" z="5211054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1" d="1000000"/>
                    <am3d:preTrans dx="-13987206" dy="-2758896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7280338" ay="-5005158" az="7290424"/>
                    <am3d:postTrans dx="0" dy="0" dz="0"/>
                  </am3d:trans>
                  <am3d:raster rName="Office3DRenderer" rVer="16.0.8326">
                    <am3d:blip r:embed="rId13"/>
                  </am3d:raster>
                  <am3d:objViewport viewportSz="1099342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id="{CBA020F7-3078-14D0-EB8E-FC946CA2468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 rot="16200000">
                <a:off x="4513436" y="941257"/>
                <a:ext cx="3926474" cy="71644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46990FA-A5B5-47CD-6974-295E4D3836A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351387"/>
                  </p:ext>
                </p:extLst>
              </p:nvPr>
            </p:nvGraphicFramePr>
            <p:xfrm>
              <a:off x="1164258" y="2038214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dirty="0" smtClean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b="0" dirty="0" smtClean="0">
                                        <a:solidFill>
                                          <a:schemeClr val="tx1"/>
                                        </a:solidFill>
                                        <a:latin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46990FA-A5B5-47CD-6974-295E4D3836A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351387"/>
                  </p:ext>
                </p:extLst>
              </p:nvPr>
            </p:nvGraphicFramePr>
            <p:xfrm>
              <a:off x="1164258" y="2038214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4"/>
                          <a:stretch>
                            <a:fillRect l="-627869" t="-2273" r="-820" b="-40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Arc 9">
            <a:extLst>
              <a:ext uri="{FF2B5EF4-FFF2-40B4-BE49-F238E27FC236}">
                <a16:creationId xmlns:a16="http://schemas.microsoft.com/office/drawing/2014/main" id="{6F240953-05F3-41A2-3CAF-A70787BDED37}"/>
              </a:ext>
            </a:extLst>
          </p:cNvPr>
          <p:cNvSpPr/>
          <p:nvPr/>
        </p:nvSpPr>
        <p:spPr>
          <a:xfrm rot="1761430" flipH="1">
            <a:off x="6917541" y="4097471"/>
            <a:ext cx="624839" cy="1797533"/>
          </a:xfrm>
          <a:prstGeom prst="arc">
            <a:avLst>
              <a:gd name="adj1" fmla="val 16957954"/>
              <a:gd name="adj2" fmla="val 1306521"/>
            </a:avLst>
          </a:prstGeom>
          <a:ln>
            <a:solidFill>
              <a:srgbClr val="6293F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D28DC4-82CF-D220-8816-9D986BE6D1E4}"/>
              </a:ext>
            </a:extLst>
          </p:cNvPr>
          <p:cNvCxnSpPr>
            <a:cxnSpLocks/>
          </p:cNvCxnSpPr>
          <p:nvPr/>
        </p:nvCxnSpPr>
        <p:spPr>
          <a:xfrm flipV="1">
            <a:off x="6380687" y="4523468"/>
            <a:ext cx="133692" cy="472769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9407B80-2EBC-6673-4F20-6C6B65FC279C}"/>
              </a:ext>
            </a:extLst>
          </p:cNvPr>
          <p:cNvCxnSpPr>
            <a:cxnSpLocks/>
          </p:cNvCxnSpPr>
          <p:nvPr/>
        </p:nvCxnSpPr>
        <p:spPr>
          <a:xfrm flipV="1">
            <a:off x="6262965" y="4560094"/>
            <a:ext cx="94891" cy="471487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0445FC9-1C8D-3D4A-ECB9-5C9910DCB5B7}"/>
              </a:ext>
            </a:extLst>
          </p:cNvPr>
          <p:cNvCxnSpPr>
            <a:cxnSpLocks/>
          </p:cNvCxnSpPr>
          <p:nvPr/>
        </p:nvCxnSpPr>
        <p:spPr>
          <a:xfrm flipV="1">
            <a:off x="6157030" y="4598194"/>
            <a:ext cx="52584" cy="461963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4A49E8-D617-4994-1FD1-908A13D441F3}"/>
              </a:ext>
            </a:extLst>
          </p:cNvPr>
          <p:cNvGrpSpPr/>
          <p:nvPr/>
        </p:nvGrpSpPr>
        <p:grpSpPr>
          <a:xfrm>
            <a:off x="6762432" y="4793201"/>
            <a:ext cx="336089" cy="319343"/>
            <a:chOff x="9627064" y="3666284"/>
            <a:chExt cx="336089" cy="319343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3" name="3D Model 32" descr="Sphere">
                  <a:extLst>
                    <a:ext uri="{FF2B5EF4-FFF2-40B4-BE49-F238E27FC236}">
                      <a16:creationId xmlns:a16="http://schemas.microsoft.com/office/drawing/2014/main" id="{D1884B0A-A050-442A-ACA0-B7790B8F459C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19747284">
                <a:off x="9627064" y="3666284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19747284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5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3" name="3D Model 32" descr="Sphere">
                  <a:extLst>
                    <a:ext uri="{FF2B5EF4-FFF2-40B4-BE49-F238E27FC236}">
                      <a16:creationId xmlns:a16="http://schemas.microsoft.com/office/drawing/2014/main" id="{D1884B0A-A050-442A-ACA0-B7790B8F459C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 rot="19747284">
                  <a:off x="6762432" y="4793201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4" name="3D Model 33" descr="Sphere">
                  <a:extLst>
                    <a:ext uri="{FF2B5EF4-FFF2-40B4-BE49-F238E27FC236}">
                      <a16:creationId xmlns:a16="http://schemas.microsoft.com/office/drawing/2014/main" id="{477F43C8-3C93-C6F6-A127-67B5AE0691B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4815060">
                <a:off x="9709304" y="3690179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4815060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5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4" name="3D Model 33" descr="Sphere">
                  <a:extLst>
                    <a:ext uri="{FF2B5EF4-FFF2-40B4-BE49-F238E27FC236}">
                      <a16:creationId xmlns:a16="http://schemas.microsoft.com/office/drawing/2014/main" id="{477F43C8-3C93-C6F6-A127-67B5AE0691B3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 rot="4815060">
                  <a:off x="6844672" y="4817096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5" name="3D Model 34" descr="Sphere">
                  <a:extLst>
                    <a:ext uri="{FF2B5EF4-FFF2-40B4-BE49-F238E27FC236}">
                      <a16:creationId xmlns:a16="http://schemas.microsoft.com/office/drawing/2014/main" id="{DA86AFB7-4193-CA8E-D728-1CDAD94FFC1D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288654470"/>
                    </p:ext>
                  </p:extLst>
                </p:nvPr>
              </p:nvGraphicFramePr>
              <p:xfrm rot="2129507">
                <a:off x="9627064" y="3737970"/>
                <a:ext cx="260041" cy="247657"/>
              </p:xfrm>
              <a:graphic>
                <a:graphicData uri="http://schemas.microsoft.com/office/drawing/2017/model3d">
                  <am3d:model3d r:embed="rId6">
                    <am3d:spPr>
                      <a:xfrm rot="2129507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5"/>
                    </am3d:raster>
                    <am3d:objViewport viewportSz="410819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5" name="3D Model 34" descr="Sphere">
                  <a:extLst>
                    <a:ext uri="{FF2B5EF4-FFF2-40B4-BE49-F238E27FC236}">
                      <a16:creationId xmlns:a16="http://schemas.microsoft.com/office/drawing/2014/main" id="{DA86AFB7-4193-CA8E-D728-1CDAD94FFC1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 rot="2129507">
                  <a:off x="6762432" y="4864887"/>
                  <a:ext cx="260041" cy="24765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6" name="3D Model 35" descr="Light Gray Sphere">
                <a:extLst>
                  <a:ext uri="{FF2B5EF4-FFF2-40B4-BE49-F238E27FC236}">
                    <a16:creationId xmlns:a16="http://schemas.microsoft.com/office/drawing/2014/main" id="{B7542A3D-F357-F794-7DE6-83CBD1D9977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67305305"/>
                  </p:ext>
                </p:extLst>
              </p:nvPr>
            </p:nvGraphicFramePr>
            <p:xfrm>
              <a:off x="6314931" y="4917504"/>
              <a:ext cx="171324" cy="177838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71324" cy="17783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1903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6" name="3D Model 35" descr="Light Gray Sphere">
                <a:extLst>
                  <a:ext uri="{FF2B5EF4-FFF2-40B4-BE49-F238E27FC236}">
                    <a16:creationId xmlns:a16="http://schemas.microsoft.com/office/drawing/2014/main" id="{B7542A3D-F357-F794-7DE6-83CBD1D9977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14931" y="4917504"/>
                <a:ext cx="171324" cy="1778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7" name="3D Model 36" descr="Light Gray Sphere">
                <a:extLst>
                  <a:ext uri="{FF2B5EF4-FFF2-40B4-BE49-F238E27FC236}">
                    <a16:creationId xmlns:a16="http://schemas.microsoft.com/office/drawing/2014/main" id="{0E01E9F8-3386-1AF2-3D16-8EF0F85C91A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41516452"/>
                  </p:ext>
                </p:extLst>
              </p:nvPr>
            </p:nvGraphicFramePr>
            <p:xfrm>
              <a:off x="6190049" y="4942663"/>
              <a:ext cx="171321" cy="177835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71321" cy="177835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19035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7" name="3D Model 36" descr="Light Gray Sphere">
                <a:extLst>
                  <a:ext uri="{FF2B5EF4-FFF2-40B4-BE49-F238E27FC236}">
                    <a16:creationId xmlns:a16="http://schemas.microsoft.com/office/drawing/2014/main" id="{0E01E9F8-3386-1AF2-3D16-8EF0F85C91A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190049" y="4942663"/>
                <a:ext cx="171321" cy="1778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8" name="3D Model 37" descr="Light Gray Sphere">
                <a:extLst>
                  <a:ext uri="{FF2B5EF4-FFF2-40B4-BE49-F238E27FC236}">
                    <a16:creationId xmlns:a16="http://schemas.microsoft.com/office/drawing/2014/main" id="{F4738678-6FF0-7E2B-F3AB-EE7E9965F09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67315289"/>
                  </p:ext>
                </p:extLst>
              </p:nvPr>
            </p:nvGraphicFramePr>
            <p:xfrm>
              <a:off x="6066495" y="4972527"/>
              <a:ext cx="171324" cy="177838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71324" cy="17783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1903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8" name="3D Model 37" descr="Light Gray Sphere">
                <a:extLst>
                  <a:ext uri="{FF2B5EF4-FFF2-40B4-BE49-F238E27FC236}">
                    <a16:creationId xmlns:a16="http://schemas.microsoft.com/office/drawing/2014/main" id="{F4738678-6FF0-7E2B-F3AB-EE7E9965F09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66495" y="4972527"/>
                <a:ext cx="171324" cy="177838"/>
              </a:xfrm>
              <a:prstGeom prst="rect">
                <a:avLst/>
              </a:prstGeom>
            </p:spPr>
          </p:pic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DEF9993-D9C0-BFD3-37EA-F691FDB106EF}"/>
              </a:ext>
            </a:extLst>
          </p:cNvPr>
          <p:cNvCxnSpPr>
            <a:cxnSpLocks/>
          </p:cNvCxnSpPr>
          <p:nvPr/>
        </p:nvCxnSpPr>
        <p:spPr>
          <a:xfrm flipH="1" flipV="1">
            <a:off x="5910226" y="4698043"/>
            <a:ext cx="4453" cy="391981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4" name="3D Model 43" descr="Light Gray Sphere">
                <a:extLst>
                  <a:ext uri="{FF2B5EF4-FFF2-40B4-BE49-F238E27FC236}">
                    <a16:creationId xmlns:a16="http://schemas.microsoft.com/office/drawing/2014/main" id="{3E8A30C1-66A2-68D0-77C1-E65A973E3F57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4380650"/>
                  </p:ext>
                </p:extLst>
              </p:nvPr>
            </p:nvGraphicFramePr>
            <p:xfrm>
              <a:off x="5826791" y="5043185"/>
              <a:ext cx="171324" cy="177838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71324" cy="17783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1903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4" name="3D Model 43" descr="Light Gray Sphere">
                <a:extLst>
                  <a:ext uri="{FF2B5EF4-FFF2-40B4-BE49-F238E27FC236}">
                    <a16:creationId xmlns:a16="http://schemas.microsoft.com/office/drawing/2014/main" id="{3E8A30C1-66A2-68D0-77C1-E65A973E3F5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826791" y="5043185"/>
                <a:ext cx="171324" cy="177838"/>
              </a:xfrm>
              <a:prstGeom prst="rect">
                <a:avLst/>
              </a:prstGeom>
            </p:spPr>
          </p:pic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E7D696-7A3B-3D88-2A3D-BC32A0B41DB8}"/>
              </a:ext>
            </a:extLst>
          </p:cNvPr>
          <p:cNvCxnSpPr>
            <a:cxnSpLocks/>
          </p:cNvCxnSpPr>
          <p:nvPr/>
        </p:nvCxnSpPr>
        <p:spPr>
          <a:xfrm flipV="1">
            <a:off x="6026620" y="4652963"/>
            <a:ext cx="22213" cy="438150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9" name="3D Model 38" descr="Light Gray Sphere">
                <a:extLst>
                  <a:ext uri="{FF2B5EF4-FFF2-40B4-BE49-F238E27FC236}">
                    <a16:creationId xmlns:a16="http://schemas.microsoft.com/office/drawing/2014/main" id="{733923B1-7A4C-EC27-B8F5-3CCC9DA3CA3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20344732"/>
                  </p:ext>
                </p:extLst>
              </p:nvPr>
            </p:nvGraphicFramePr>
            <p:xfrm>
              <a:off x="5945185" y="5002392"/>
              <a:ext cx="171324" cy="177838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171324" cy="17783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6"/>
                  </am3d:raster>
                  <am3d:objViewport viewportSz="1903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9" name="3D Model 38" descr="Light Gray Sphere">
                <a:extLst>
                  <a:ext uri="{FF2B5EF4-FFF2-40B4-BE49-F238E27FC236}">
                    <a16:creationId xmlns:a16="http://schemas.microsoft.com/office/drawing/2014/main" id="{733923B1-7A4C-EC27-B8F5-3CCC9DA3CA3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45185" y="5002392"/>
                <a:ext cx="171324" cy="177838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A3519F8-A6D9-B5DB-1810-EF450C61AF1F}"/>
              </a:ext>
            </a:extLst>
          </p:cNvPr>
          <p:cNvSpPr txBox="1"/>
          <p:nvPr/>
        </p:nvSpPr>
        <p:spPr>
          <a:xfrm>
            <a:off x="841164" y="965629"/>
            <a:ext cx="686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FCC-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ee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: Synchrotron Radiation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45032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8B7E4E-C94D-6800-F424-EDCF73F1F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9D5B422B-B527-7643-3281-223C2E46B41D}"/>
              </a:ext>
            </a:extLst>
          </p:cNvPr>
          <p:cNvGrpSpPr/>
          <p:nvPr/>
        </p:nvGrpSpPr>
        <p:grpSpPr>
          <a:xfrm>
            <a:off x="7486651" y="4076446"/>
            <a:ext cx="178608" cy="214568"/>
            <a:chOff x="9627064" y="3666284"/>
            <a:chExt cx="336089" cy="319343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3" name="3D Model 32" descr="Sphere">
                  <a:extLst>
                    <a:ext uri="{FF2B5EF4-FFF2-40B4-BE49-F238E27FC236}">
                      <a16:creationId xmlns:a16="http://schemas.microsoft.com/office/drawing/2014/main" id="{D1366627-0AE0-13D6-B127-FC204FC4DF33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19747284">
                <a:off x="9627064" y="3666284"/>
                <a:ext cx="260041" cy="247657"/>
              </p:xfrm>
              <a:graphic>
                <a:graphicData uri="http://schemas.microsoft.com/office/drawing/2017/model3d">
                  <am3d:model3d r:embed="rId2">
                    <am3d:spPr>
                      <a:xfrm rot="19747284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3"/>
                    </am3d:raster>
                    <am3d:objViewport viewportSz="16658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3" name="3D Model 32" descr="Sphere">
                  <a:extLst>
                    <a:ext uri="{FF2B5EF4-FFF2-40B4-BE49-F238E27FC236}">
                      <a16:creationId xmlns:a16="http://schemas.microsoft.com/office/drawing/2014/main" id="{D1366627-0AE0-13D6-B127-FC204FC4DF33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9747284">
                  <a:off x="7486651" y="4076446"/>
                  <a:ext cx="138194" cy="1664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4" name="3D Model 33" descr="Sphere">
                  <a:extLst>
                    <a:ext uri="{FF2B5EF4-FFF2-40B4-BE49-F238E27FC236}">
                      <a16:creationId xmlns:a16="http://schemas.microsoft.com/office/drawing/2014/main" id="{77C74B5D-5FCE-30FF-EB74-59DD67818B27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4815060">
                <a:off x="9709304" y="3690179"/>
                <a:ext cx="260041" cy="247657"/>
              </p:xfrm>
              <a:graphic>
                <a:graphicData uri="http://schemas.microsoft.com/office/drawing/2017/model3d">
                  <am3d:model3d r:embed="rId2">
                    <am3d:spPr>
                      <a:xfrm rot="4815060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4"/>
                    </am3d:raster>
                    <am3d:objViewport viewportSz="163970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4" name="3D Model 33" descr="Sphere">
                  <a:extLst>
                    <a:ext uri="{FF2B5EF4-FFF2-40B4-BE49-F238E27FC236}">
                      <a16:creationId xmlns:a16="http://schemas.microsoft.com/office/drawing/2014/main" id="{77C74B5D-5FCE-30FF-EB74-59DD67818B27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4815060">
                  <a:off x="7512091" y="4109896"/>
                  <a:ext cx="174723" cy="1316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35" name="3D Model 34" descr="Sphere">
                  <a:extLst>
                    <a:ext uri="{FF2B5EF4-FFF2-40B4-BE49-F238E27FC236}">
                      <a16:creationId xmlns:a16="http://schemas.microsoft.com/office/drawing/2014/main" id="{569E844A-F295-7AA5-7597-70E3A3ECCFED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2129507">
                <a:off x="9627064" y="3737970"/>
                <a:ext cx="260041" cy="247657"/>
              </p:xfrm>
              <a:graphic>
                <a:graphicData uri="http://schemas.microsoft.com/office/drawing/2017/model3d">
                  <am3d:model3d r:embed="rId2">
                    <am3d:spPr>
                      <a:xfrm rot="2129507">
                        <a:off x="0" y="0"/>
                        <a:ext cx="260041" cy="24765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3"/>
                    </am3d:raster>
                    <am3d:objViewport viewportSz="166588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35" name="3D Model 34" descr="Sphere">
                  <a:extLst>
                    <a:ext uri="{FF2B5EF4-FFF2-40B4-BE49-F238E27FC236}">
                      <a16:creationId xmlns:a16="http://schemas.microsoft.com/office/drawing/2014/main" id="{569E844A-F295-7AA5-7597-70E3A3ECCFED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2129507">
                  <a:off x="7486651" y="4124612"/>
                  <a:ext cx="138194" cy="166402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" name="3D Model 1">
                <a:extLst>
                  <a:ext uri="{FF2B5EF4-FFF2-40B4-BE49-F238E27FC236}">
                    <a16:creationId xmlns:a16="http://schemas.microsoft.com/office/drawing/2014/main" id="{54AD8BBC-79EA-E7EB-65B3-AD41F65A4B5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 rot="16200000">
              <a:off x="4513437" y="941257"/>
              <a:ext cx="3926473" cy="7164423"/>
            </p:xfrm>
            <a:graphic>
              <a:graphicData uri="http://schemas.microsoft.com/office/drawing/2017/model3d">
                <am3d:model3d r:embed="rId5">
                  <am3d:spPr>
                    <a:xfrm rot="16200000">
                      <a:off x="0" y="0"/>
                      <a:ext cx="3926473" cy="7164423"/>
                    </a:xfrm>
                    <a:prstGeom prst="rect">
                      <a:avLst/>
                    </a:prstGeom>
                  </am3d:spPr>
                  <am3d:camera>
                    <am3d:pos x="0" y="0" z="5211054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1" d="1000000"/>
                    <am3d:preTrans dx="-13987206" dy="-2758896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7280338" ay="-5005158" az="7290424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1099342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" name="3D Model 1">
                <a:extLst>
                  <a:ext uri="{FF2B5EF4-FFF2-40B4-BE49-F238E27FC236}">
                    <a16:creationId xmlns:a16="http://schemas.microsoft.com/office/drawing/2014/main" id="{54AD8BBC-79EA-E7EB-65B3-AD41F65A4B5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4513437" y="941257"/>
                <a:ext cx="3926473" cy="7164423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BC1B8E5-DC87-2D40-E109-23F17D2D20F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06ACB36A-D3B0-1E1F-FA22-60CEF3937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8F632D02-219A-4B65-C543-9ABB9A941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202DDD78-A9BB-ADCA-C76F-887B3BEF2F00}"/>
              </a:ext>
            </a:extLst>
          </p:cNvPr>
          <p:cNvGrpSpPr/>
          <p:nvPr/>
        </p:nvGrpSpPr>
        <p:grpSpPr>
          <a:xfrm>
            <a:off x="10313801" y="5637596"/>
            <a:ext cx="1003242" cy="955467"/>
            <a:chOff x="10313801" y="5637596"/>
            <a:chExt cx="1003242" cy="955467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93012BE5-6B5C-1456-1215-B266A32419AB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 rot="562139">
                <a:off x="10313801" y="5637596"/>
                <a:ext cx="1003242" cy="955467"/>
              </p:xfrm>
              <a:graphic>
                <a:graphicData uri="http://schemas.microsoft.com/office/drawing/2017/model3d">
                  <am3d:model3d r:embed="rId2">
                    <am3d:spPr>
                      <a:xfrm rot="562139">
                        <a:off x="0" y="0"/>
                        <a:ext cx="1003242" cy="955467"/>
                      </a:xfrm>
                      <a:prstGeom prst="rect">
                        <a:avLst/>
                      </a:prstGeom>
                    </am3d:spPr>
                    <am3d:camera>
                      <am3d:pos x="0" y="0" z="81469184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7143146" d="1000000"/>
                      <am3d:preTrans dx="-2" dy="-18000000" dz="3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8101651" ay="243545" az="-242660"/>
                      <am3d:postTrans dx="0" dy="0" dz="0"/>
                    </am3d:trans>
                    <am3d:raster rName="Office3DRenderer" rVer="16.0.8326">
                      <am3d:blip r:embed="rId11"/>
                    </am3d:raster>
                    <am3d:objViewport viewportSz="1337654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6" name="3D Model 5" descr="Sphere">
                  <a:extLst>
                    <a:ext uri="{FF2B5EF4-FFF2-40B4-BE49-F238E27FC236}">
                      <a16:creationId xmlns:a16="http://schemas.microsoft.com/office/drawing/2014/main" id="{93012BE5-6B5C-1456-1215-B266A32419AB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 rot="562139">
                  <a:off x="10313801" y="5637596"/>
                  <a:ext cx="1003242" cy="95546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E445055-CF75-8CD6-3C29-0BB2E041542D}"/>
                    </a:ext>
                  </a:extLst>
                </p:cNvPr>
                <p:cNvSpPr txBox="1"/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3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CH" sz="3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32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E445055-CF75-8CD6-3C29-0BB2E04154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4646" y="5869107"/>
                  <a:ext cx="684750" cy="49244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A3A5CF0A-A38A-0A3E-AF7D-7F17D567FD8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682451" y="5741118"/>
              <a:ext cx="662445" cy="681372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662445" cy="681372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1404629" ay="1010347" az="-428925"/>
                    <am3d:postTrans dx="0" dy="0" dz="0"/>
                  </am3d:trans>
                  <am3d:raster rName="Office3DRenderer" rVer="16.0.8326">
                    <am3d:blip r:embed="rId14"/>
                  </am3d:raster>
                  <am3d:objViewport viewportSz="107883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3" name="3D Model 42" descr="Light Gray Sphere">
                <a:extLst>
                  <a:ext uri="{FF2B5EF4-FFF2-40B4-BE49-F238E27FC236}">
                    <a16:creationId xmlns:a16="http://schemas.microsoft.com/office/drawing/2014/main" id="{A3A5CF0A-A38A-0A3E-AF7D-7F17D567FD8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682451" y="5741118"/>
                <a:ext cx="662445" cy="681372"/>
              </a:xfrm>
              <a:prstGeom prst="rect">
                <a:avLst/>
              </a:prstGeom>
            </p:spPr>
          </p:pic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C6D7B97F-92F0-7ED2-ECCD-E6C2EFA2479F}"/>
              </a:ext>
            </a:extLst>
          </p:cNvPr>
          <p:cNvSpPr txBox="1"/>
          <p:nvPr/>
        </p:nvSpPr>
        <p:spPr>
          <a:xfrm>
            <a:off x="9832109" y="5797763"/>
            <a:ext cx="363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3200" dirty="0">
                <a:solidFill>
                  <a:schemeClr val="bg1"/>
                </a:solidFill>
              </a:rPr>
              <a:t>γ</a:t>
            </a:r>
            <a:endParaRPr lang="en-GB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D732C51-1BBF-116B-E0FE-0F307B3859B3}"/>
                  </a:ext>
                </a:extLst>
              </p:cNvPr>
              <p:cNvSpPr txBox="1"/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Beam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enery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 </a:t>
                </a:r>
                <a:r>
                  <a:rPr lang="fr-CH" sz="1600" dirty="0" err="1">
                    <a:latin typeface="+mj-lt"/>
                    <a:cs typeface="FreesiaUPC" panose="020B0604020202020204" pitchFamily="34" charset="-34"/>
                  </a:rPr>
                  <a:t>loss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: </a:t>
                </a:r>
                <a:r>
                  <a:rPr lang="fr-CH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cs typeface="FreesiaUPC" panose="020B0604020202020204" pitchFamily="34" charset="-34"/>
                  </a:rPr>
                  <a:t>Synchrotron Radiation </a:t>
                </a:r>
                <a:r>
                  <a:rPr lang="fr-CH" sz="1600" dirty="0">
                    <a:latin typeface="+mj-lt"/>
                    <a:cs typeface="FreesiaUPC" panose="020B0604020202020204" pitchFamily="34" charset="-34"/>
                  </a:rPr>
                  <a:t>(SR)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lin"/>
                        <m:ctrlPr>
                          <a:rPr lang="en-GB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</m:oMath>
                </a14:m>
                <a:endParaRPr lang="en-GB" sz="1600" dirty="0">
                  <a:latin typeface="+mj-lt"/>
                  <a:cs typeface="FreesiaUPC" panose="020B0604020202020204" pitchFamily="34" charset="-34"/>
                </a:endParaRPr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D732C51-1BBF-116B-E0FE-0F307B385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259" y="1681200"/>
                <a:ext cx="5462679" cy="343492"/>
              </a:xfrm>
              <a:prstGeom prst="rect">
                <a:avLst/>
              </a:prstGeom>
              <a:blipFill>
                <a:blip r:embed="rId15"/>
                <a:stretch>
                  <a:fillRect l="-670" t="-100000" b="-16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1236BE1-1FDD-21CC-7FE8-1D181B94D2A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64258" y="2038214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dirty="0" smtClean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b="0" dirty="0" smtClean="0">
                                        <a:solidFill>
                                          <a:schemeClr val="tx1"/>
                                        </a:solidFill>
                                        <a:latin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D1236BE1-1FDD-21CC-7FE8-1D181B94D2AC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64258" y="2038214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6"/>
                          <a:stretch>
                            <a:fillRect l="-627869" t="-2273" r="-820" b="-40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Arc 9">
            <a:extLst>
              <a:ext uri="{FF2B5EF4-FFF2-40B4-BE49-F238E27FC236}">
                <a16:creationId xmlns:a16="http://schemas.microsoft.com/office/drawing/2014/main" id="{E3FFE171-7597-7BD7-5651-D7ABA468E4F9}"/>
              </a:ext>
            </a:extLst>
          </p:cNvPr>
          <p:cNvSpPr/>
          <p:nvPr/>
        </p:nvSpPr>
        <p:spPr>
          <a:xfrm rot="1761430" flipH="1">
            <a:off x="6917541" y="4097471"/>
            <a:ext cx="624839" cy="1797533"/>
          </a:xfrm>
          <a:prstGeom prst="arc">
            <a:avLst>
              <a:gd name="adj1" fmla="val 16957954"/>
              <a:gd name="adj2" fmla="val 1306521"/>
            </a:avLst>
          </a:prstGeom>
          <a:ln>
            <a:solidFill>
              <a:srgbClr val="6293FA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685A8F-9565-6B71-97FC-B1AE7718EB55}"/>
              </a:ext>
            </a:extLst>
          </p:cNvPr>
          <p:cNvCxnSpPr>
            <a:cxnSpLocks/>
          </p:cNvCxnSpPr>
          <p:nvPr/>
        </p:nvCxnSpPr>
        <p:spPr>
          <a:xfrm flipV="1">
            <a:off x="6380687" y="4523468"/>
            <a:ext cx="133692" cy="472769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D8C41D6-AE35-E7F9-811B-02652E8DE364}"/>
              </a:ext>
            </a:extLst>
          </p:cNvPr>
          <p:cNvCxnSpPr>
            <a:cxnSpLocks/>
          </p:cNvCxnSpPr>
          <p:nvPr/>
        </p:nvCxnSpPr>
        <p:spPr>
          <a:xfrm flipV="1">
            <a:off x="6262965" y="4560094"/>
            <a:ext cx="94891" cy="471487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00D15E1-D004-3010-DEE7-7838B0E9621D}"/>
              </a:ext>
            </a:extLst>
          </p:cNvPr>
          <p:cNvCxnSpPr>
            <a:cxnSpLocks/>
          </p:cNvCxnSpPr>
          <p:nvPr/>
        </p:nvCxnSpPr>
        <p:spPr>
          <a:xfrm flipV="1">
            <a:off x="6157030" y="4598194"/>
            <a:ext cx="52584" cy="461963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ECF3742-D236-EAE6-457E-488FE3B1ADAC}"/>
              </a:ext>
            </a:extLst>
          </p:cNvPr>
          <p:cNvCxnSpPr>
            <a:cxnSpLocks/>
          </p:cNvCxnSpPr>
          <p:nvPr/>
        </p:nvCxnSpPr>
        <p:spPr>
          <a:xfrm flipV="1">
            <a:off x="6026620" y="4652963"/>
            <a:ext cx="22213" cy="438150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6" name="3D Model 35" descr="Light Gray Sphere">
                <a:extLst>
                  <a:ext uri="{FF2B5EF4-FFF2-40B4-BE49-F238E27FC236}">
                    <a16:creationId xmlns:a16="http://schemas.microsoft.com/office/drawing/2014/main" id="{75C02566-7C21-14A0-A7B5-3416DA6986E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476673" y="4471617"/>
              <a:ext cx="99519" cy="96754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99519" cy="96754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7"/>
                  </am3d:raster>
                  <am3d:objViewport viewportSz="10356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6" name="3D Model 35" descr="Light Gray Sphere">
                <a:extLst>
                  <a:ext uri="{FF2B5EF4-FFF2-40B4-BE49-F238E27FC236}">
                    <a16:creationId xmlns:a16="http://schemas.microsoft.com/office/drawing/2014/main" id="{75C02566-7C21-14A0-A7B5-3416DA6986E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476673" y="4471617"/>
                <a:ext cx="99519" cy="967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7" name="3D Model 36" descr="Light Gray Sphere">
                <a:extLst>
                  <a:ext uri="{FF2B5EF4-FFF2-40B4-BE49-F238E27FC236}">
                    <a16:creationId xmlns:a16="http://schemas.microsoft.com/office/drawing/2014/main" id="{7393B22B-E9E5-673F-DA6C-D6145862C8D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312271" y="4514416"/>
              <a:ext cx="96467" cy="93787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96467" cy="93787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8"/>
                  </am3d:raster>
                  <am3d:objViewport viewportSz="1003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7" name="3D Model 36" descr="Light Gray Sphere">
                <a:extLst>
                  <a:ext uri="{FF2B5EF4-FFF2-40B4-BE49-F238E27FC236}">
                    <a16:creationId xmlns:a16="http://schemas.microsoft.com/office/drawing/2014/main" id="{7393B22B-E9E5-673F-DA6C-D6145862C8D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12271" y="4514416"/>
                <a:ext cx="96467" cy="937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8" name="3D Model 37" descr="Light Gray Sphere">
                <a:extLst>
                  <a:ext uri="{FF2B5EF4-FFF2-40B4-BE49-F238E27FC236}">
                    <a16:creationId xmlns:a16="http://schemas.microsoft.com/office/drawing/2014/main" id="{5F0D5373-12CC-7DD5-FAC5-5744E2231B36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169176" y="4551527"/>
              <a:ext cx="90832" cy="88309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90832" cy="88309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19"/>
                  </am3d:raster>
                  <am3d:objViewport viewportSz="9452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8" name="3D Model 37" descr="Light Gray Sphere">
                <a:extLst>
                  <a:ext uri="{FF2B5EF4-FFF2-40B4-BE49-F238E27FC236}">
                    <a16:creationId xmlns:a16="http://schemas.microsoft.com/office/drawing/2014/main" id="{5F0D5373-12CC-7DD5-FAC5-5744E2231B3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169176" y="4551527"/>
                <a:ext cx="90832" cy="883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9" name="3D Model 38" descr="Light Gray Sphere">
                <a:extLst>
                  <a:ext uri="{FF2B5EF4-FFF2-40B4-BE49-F238E27FC236}">
                    <a16:creationId xmlns:a16="http://schemas.microsoft.com/office/drawing/2014/main" id="{9FF1F422-759D-5FD3-A364-32C8D4A2126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004231" y="4606744"/>
              <a:ext cx="84741" cy="82387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84741" cy="82387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20"/>
                  </am3d:raster>
                  <am3d:objViewport viewportSz="8818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9" name="3D Model 38" descr="Light Gray Sphere">
                <a:extLst>
                  <a:ext uri="{FF2B5EF4-FFF2-40B4-BE49-F238E27FC236}">
                    <a16:creationId xmlns:a16="http://schemas.microsoft.com/office/drawing/2014/main" id="{9FF1F422-759D-5FD3-A364-32C8D4A2126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004231" y="4606744"/>
                <a:ext cx="84741" cy="82387"/>
              </a:xfrm>
              <a:prstGeom prst="rect">
                <a:avLst/>
              </a:prstGeom>
            </p:spPr>
          </p:pic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43CF7D-88CF-884A-7742-5D6947C3C26D}"/>
              </a:ext>
            </a:extLst>
          </p:cNvPr>
          <p:cNvCxnSpPr>
            <a:cxnSpLocks/>
          </p:cNvCxnSpPr>
          <p:nvPr/>
        </p:nvCxnSpPr>
        <p:spPr>
          <a:xfrm flipH="1" flipV="1">
            <a:off x="5910226" y="4698043"/>
            <a:ext cx="2685" cy="414501"/>
          </a:xfrm>
          <a:prstGeom prst="straightConnector1">
            <a:avLst/>
          </a:prstGeom>
          <a:ln w="19050">
            <a:solidFill>
              <a:schemeClr val="bg2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2" name="3D Model 11" descr="Light Gray Sphere">
                <a:extLst>
                  <a:ext uri="{FF2B5EF4-FFF2-40B4-BE49-F238E27FC236}">
                    <a16:creationId xmlns:a16="http://schemas.microsoft.com/office/drawing/2014/main" id="{B16E47EC-FF83-DBB4-022B-65A4E1D6694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886155" y="4670054"/>
              <a:ext cx="57578" cy="55978"/>
            </p:xfrm>
            <a:graphic>
              <a:graphicData uri="http://schemas.microsoft.com/office/drawing/2017/model3d">
                <am3d:model3d r:embed="rId13">
                  <am3d:spPr>
                    <a:xfrm>
                      <a:off x="0" y="0"/>
                      <a:ext cx="57578" cy="55978"/>
                    </a:xfrm>
                    <a:prstGeom prst="rect">
                      <a:avLst/>
                    </a:prstGeom>
                  </am3d:spPr>
                  <am3d:camera>
                    <am3d:pos x="0" y="0" z="81469184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43146" d="1000000"/>
                    <am3d:preTrans dx="-2" dy="-18000000" dz="3"/>
                    <am3d:scale>
                      <am3d:sx n="1000000" d="1000000"/>
                      <am3d:sy n="1000000" d="1000000"/>
                      <am3d:sz n="1000000" d="1000000"/>
                    </am3d:scale>
                    <am3d:rot ax="-3539824" ay="1360408" az="8839260"/>
                    <am3d:postTrans dx="0" dy="0" dz="0"/>
                  </am3d:trans>
                  <am3d:raster rName="Office3DRenderer" rVer="16.0.8326">
                    <am3d:blip r:embed="rId21"/>
                  </am3d:raster>
                  <am3d:objViewport viewportSz="9116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2" name="3D Model 11" descr="Light Gray Sphere">
                <a:extLst>
                  <a:ext uri="{FF2B5EF4-FFF2-40B4-BE49-F238E27FC236}">
                    <a16:creationId xmlns:a16="http://schemas.microsoft.com/office/drawing/2014/main" id="{B16E47EC-FF83-DBB4-022B-65A4E1D6694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86155" y="4670054"/>
                <a:ext cx="57578" cy="55978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F00E4940-8FBA-E52C-FCED-4AC6B2F1D287}"/>
              </a:ext>
            </a:extLst>
          </p:cNvPr>
          <p:cNvSpPr txBox="1"/>
          <p:nvPr/>
        </p:nvSpPr>
        <p:spPr>
          <a:xfrm>
            <a:off x="841164" y="965629"/>
            <a:ext cx="6864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FCC-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ee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: Synchrotron Radiation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72D206-82EA-00E6-10E5-F180AB8D06D5}"/>
              </a:ext>
            </a:extLst>
          </p:cNvPr>
          <p:cNvSpPr txBox="1"/>
          <p:nvPr/>
        </p:nvSpPr>
        <p:spPr>
          <a:xfrm rot="20682872">
            <a:off x="5778344" y="4349666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n>
                  <a:solidFill>
                    <a:srgbClr val="FBA8C3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rgbClr val="FD322A">
                      <a:alpha val="60000"/>
                    </a:srgbClr>
                  </a:glow>
                </a:effectLst>
              </a:rPr>
              <a:t>_______</a:t>
            </a:r>
            <a:endParaRPr lang="en-GB" sz="1600" dirty="0">
              <a:ln>
                <a:solidFill>
                  <a:srgbClr val="FBA8C3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101600">
                  <a:srgbClr val="FD322A">
                    <a:alpha val="60000"/>
                  </a:srgbClr>
                </a:glo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1C7D476-C283-1208-10AD-95224A92FF4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64258" y="2036040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rgbClr val="FD322A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b="0" dirty="0" smtClean="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nor/>
                                      </m:rPr>
                                      <a:rPr lang="en-US" sz="1200" b="0" dirty="0" smtClean="0">
                                        <a:solidFill>
                                          <a:schemeClr val="tx1"/>
                                        </a:solidFill>
                                        <a:latin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t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rgbClr val="FD322A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rgbClr val="FD322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1C7D476-C283-1208-10AD-95224A92FF4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64258" y="2036040"/>
              <a:ext cx="5406680" cy="129349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133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985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614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266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45287">
                      <a:extLst>
                        <a:ext uri="{9D8B030D-6E8A-4147-A177-3AD203B41FA5}">
                          <a16:colId xmlns:a16="http://schemas.microsoft.com/office/drawing/2014/main" val="818795718"/>
                        </a:ext>
                      </a:extLst>
                    </a:gridCol>
                  </a:tblGrid>
                  <a:tr h="2647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Running Mode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rgbClr val="FD322A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WW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de-AT" sz="1200" b="0" baseline="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ZH</a:t>
                          </a:r>
                          <a:endParaRPr lang="de-AT" sz="1200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2"/>
                          <a:stretch>
                            <a:fillRect l="-627869" t="-2273" r="-820" b="-406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914400" rtl="0" eaLnBrk="1" latinLnBrk="0" hangingPunct="1">
                            <a:defRPr kumimoji="0"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algn="ctr" rtl="0" eaLnBrk="1" latinLnBrk="0" hangingPunct="1"/>
                          <a:r>
                            <a:rPr kumimoji="0" lang="en-US" sz="1200" b="0" kern="12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kumimoji="0" lang="en-GB" sz="1200" b="0" kern="1200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182.5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717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current [mA]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200" b="0" kern="1200" dirty="0">
                              <a:solidFill>
                                <a:srgbClr val="FD322A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1294</a:t>
                          </a:r>
                          <a:endParaRPr kumimoji="0" lang="en-GB" sz="1200" b="0" kern="1200" dirty="0">
                            <a:solidFill>
                              <a:srgbClr val="FD322A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GB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135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26.8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5.1</a:t>
                          </a:r>
                          <a:endParaRPr kumimoji="0" lang="de-AT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Energy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loss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/ 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turn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kumimoji="0" lang="fr-CH" sz="1200" b="0" kern="1200" dirty="0" err="1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GeV</a:t>
                          </a:r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]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0.039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fr-CH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0.369</a:t>
                          </a:r>
                          <a:endParaRPr kumimoji="0" lang="en-GB" sz="1200" b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1.86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200" b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9.94</a:t>
                          </a: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63306068"/>
                      </a:ext>
                    </a:extLst>
                  </a:tr>
                  <a:tr h="257174">
                    <a:tc>
                      <a:txBody>
                        <a:bodyPr/>
                        <a:lstStyle/>
                        <a:p>
                          <a:r>
                            <a:rPr kumimoji="0" lang="en-GB" sz="1200" b="1" i="0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Synchrotron radiation power [MW]</a:t>
                          </a:r>
                          <a:endParaRPr kumimoji="0" lang="en-GB" sz="1200" b="1" i="0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1" kern="12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100</a:t>
                          </a:r>
                          <a:endParaRPr kumimoji="0" lang="en-GB" sz="1200" b="1" kern="12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25718" marB="25718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50993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7BDACB1-D752-98D3-6DD1-FA4AB80C8725}"/>
              </a:ext>
            </a:extLst>
          </p:cNvPr>
          <p:cNvSpPr txBox="1"/>
          <p:nvPr/>
        </p:nvSpPr>
        <p:spPr>
          <a:xfrm>
            <a:off x="3322840" y="3352910"/>
            <a:ext cx="1451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/>
              <a:t>highest</a:t>
            </a:r>
            <a:r>
              <a:rPr lang="fr-CH" sz="1200" dirty="0"/>
              <a:t> SR surface power </a:t>
            </a:r>
            <a:r>
              <a:rPr lang="fr-CH" sz="1200" dirty="0" err="1"/>
              <a:t>density</a:t>
            </a:r>
            <a:endParaRPr lang="en-GB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40EAE0-AE64-43AA-FD16-B90F31CA2655}"/>
              </a:ext>
            </a:extLst>
          </p:cNvPr>
          <p:cNvSpPr/>
          <p:nvPr/>
        </p:nvSpPr>
        <p:spPr>
          <a:xfrm>
            <a:off x="3705726" y="2033866"/>
            <a:ext cx="685801" cy="1294981"/>
          </a:xfrm>
          <a:prstGeom prst="rect">
            <a:avLst/>
          </a:prstGeom>
          <a:solidFill>
            <a:srgbClr val="FD6C5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3731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5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83CD8B-8463-E21F-71B3-4E6EE66FB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4" name="3D Model 73">
                <a:extLst>
                  <a:ext uri="{FF2B5EF4-FFF2-40B4-BE49-F238E27FC236}">
                    <a16:creationId xmlns:a16="http://schemas.microsoft.com/office/drawing/2014/main" id="{EB30722A-79D1-6641-0C5E-8EDFBA123E5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42007478"/>
                  </p:ext>
                </p:extLst>
              </p:nvPr>
            </p:nvGraphicFramePr>
            <p:xfrm rot="16200000">
              <a:off x="6657560" y="-411542"/>
              <a:ext cx="3923391" cy="6132679"/>
            </p:xfrm>
            <a:graphic>
              <a:graphicData uri="http://schemas.microsoft.com/office/drawing/2017/model3d">
                <am3d:model3d r:embed="rId2">
                  <am3d:spPr>
                    <a:xfrm rot="16200000">
                      <a:off x="0" y="0"/>
                      <a:ext cx="3923391" cy="6132679"/>
                    </a:xfrm>
                    <a:prstGeom prst="rect">
                      <a:avLst/>
                    </a:prstGeom>
                  </am3d:spPr>
                  <am3d:camera>
                    <am3d:pos x="0" y="0" z="4742799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941" d="1000000"/>
                    <am3d:preTrans dx="-17470587" dy="-6435791" dz="-21579"/>
                    <am3d:scale>
                      <am3d:sx n="1000000" d="1000000"/>
                      <am3d:sy n="1000000" d="1000000"/>
                      <am3d:sz n="1000000" d="1000000"/>
                    </am3d:scale>
                    <am3d:rot ax="-7222006" ay="-3367169" az="7512783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826578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4" name="3D Model 73">
                <a:extLst>
                  <a:ext uri="{FF2B5EF4-FFF2-40B4-BE49-F238E27FC236}">
                    <a16:creationId xmlns:a16="http://schemas.microsoft.com/office/drawing/2014/main" id="{EB30722A-79D1-6641-0C5E-8EDFBA123E5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6657560" y="-411542"/>
                <a:ext cx="3923391" cy="6132679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4F168478-1016-CAD9-7EAE-383DBC5E80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A6DF803D-F300-F52A-C2E8-B27D7E437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95A5EF7D-D4B6-6ABD-64AD-5117CDDB4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B4C99F5-A689-4B47-A5CA-931EDA3D4B15}"/>
              </a:ext>
            </a:extLst>
          </p:cNvPr>
          <p:cNvSpPr txBox="1"/>
          <p:nvPr/>
        </p:nvSpPr>
        <p:spPr>
          <a:xfrm>
            <a:off x="9832109" y="5797763"/>
            <a:ext cx="36312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3200" dirty="0">
                <a:solidFill>
                  <a:schemeClr val="bg1"/>
                </a:solidFill>
              </a:rPr>
              <a:t>γ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38C106F-7116-2405-97AE-6654F1C6AEE4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Synchrotron Radiation Absorber (SRA)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3D Model 8">
                <a:extLst>
                  <a:ext uri="{FF2B5EF4-FFF2-40B4-BE49-F238E27FC236}">
                    <a16:creationId xmlns:a16="http://schemas.microsoft.com/office/drawing/2014/main" id="{0800DE04-20A4-4E9A-BAB2-A0DF2232876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28966491"/>
                  </p:ext>
                </p:extLst>
              </p:nvPr>
            </p:nvGraphicFramePr>
            <p:xfrm rot="16200000">
              <a:off x="1865051" y="2345887"/>
              <a:ext cx="3167574" cy="4701827"/>
            </p:xfrm>
            <a:graphic>
              <a:graphicData uri="http://schemas.microsoft.com/office/drawing/2017/model3d">
                <am3d:model3d r:embed="rId8">
                  <am3d:spPr>
                    <a:xfrm rot="16200000">
                      <a:off x="0" y="0"/>
                      <a:ext cx="3167574" cy="4701827"/>
                    </a:xfrm>
                    <a:prstGeom prst="rect">
                      <a:avLst/>
                    </a:prstGeom>
                  </am3d:spPr>
                  <am3d:camera>
                    <am3d:pos x="0" y="0" z="4970905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2" d="1000000"/>
                    <am3d:preTrans dx="-14000000" dy="-1239999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7933335" ay="-5121417" az="7938961"/>
                    <am3d:postTrans dx="0" dy="0" dz="0"/>
                  </am3d:trans>
                  <am3d:raster rName="Office3DRenderer" rVer="16.0.8326">
                    <am3d:blip r:embed="rId9"/>
                  </am3d:raster>
                  <am3d:objViewport viewportSz="1174309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3D Model 8">
                <a:extLst>
                  <a:ext uri="{FF2B5EF4-FFF2-40B4-BE49-F238E27FC236}">
                    <a16:creationId xmlns:a16="http://schemas.microsoft.com/office/drawing/2014/main" id="{0800DE04-20A4-4E9A-BAB2-A0DF223287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6200000">
                <a:off x="1865051" y="2345887"/>
                <a:ext cx="3167574" cy="4701827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DD8D6A29-3456-6E51-F0AB-4C2E7FA74563}"/>
              </a:ext>
            </a:extLst>
          </p:cNvPr>
          <p:cNvSpPr txBox="1"/>
          <p:nvPr/>
        </p:nvSpPr>
        <p:spPr>
          <a:xfrm rot="16998333">
            <a:off x="2448102" y="4055170"/>
            <a:ext cx="2415474" cy="2246019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fr-CH" sz="1400" dirty="0">
                <a:latin typeface="+mj-lt"/>
                <a:cs typeface="FreesiaUPC" panose="020B0604020202020204" pitchFamily="34" charset="-34"/>
              </a:rPr>
              <a:t>vacuum </a:t>
            </a:r>
            <a:r>
              <a:rPr lang="fr-CH" sz="1400" dirty="0" err="1">
                <a:latin typeface="+mj-lt"/>
                <a:cs typeface="FreesiaUPC" panose="020B0604020202020204" pitchFamily="34" charset="-34"/>
              </a:rPr>
              <a:t>chamber</a:t>
            </a:r>
            <a:r>
              <a:rPr lang="fr-CH" sz="1400" dirty="0">
                <a:latin typeface="+mj-lt"/>
                <a:cs typeface="FreesiaUPC" panose="020B0604020202020204" pitchFamily="34" charset="-34"/>
              </a:rPr>
              <a:t> (VC)</a:t>
            </a:r>
            <a:endParaRPr lang="en-GB" sz="1400" dirty="0">
              <a:latin typeface="+mj-lt"/>
              <a:cs typeface="FreesiaUPC" panose="020B0604020202020204" pitchFamily="34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7B876C-3405-2608-67B5-DA19AAE9711A}"/>
              </a:ext>
            </a:extLst>
          </p:cNvPr>
          <p:cNvSpPr txBox="1"/>
          <p:nvPr/>
        </p:nvSpPr>
        <p:spPr>
          <a:xfrm rot="20962690">
            <a:off x="1711061" y="4122813"/>
            <a:ext cx="604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latin typeface="+mj-lt"/>
                <a:cs typeface="FreesiaUPC" panose="020B0604020202020204" pitchFamily="34" charset="-34"/>
              </a:rPr>
              <a:t>SRA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0" name="3D Model 19">
                <a:extLst>
                  <a:ext uri="{FF2B5EF4-FFF2-40B4-BE49-F238E27FC236}">
                    <a16:creationId xmlns:a16="http://schemas.microsoft.com/office/drawing/2014/main" id="{F9BBA421-300F-D8AF-B4A1-66639AC9E66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23928067"/>
                  </p:ext>
                </p:extLst>
              </p:nvPr>
            </p:nvGraphicFramePr>
            <p:xfrm rot="16200000">
              <a:off x="6722728" y="565363"/>
              <a:ext cx="5130596" cy="6368031"/>
            </p:xfrm>
            <a:graphic>
              <a:graphicData uri="http://schemas.microsoft.com/office/drawing/2017/model3d">
                <am3d:model3d r:embed="rId10">
                  <am3d:spPr>
                    <a:xfrm rot="16200000">
                      <a:off x="0" y="0"/>
                      <a:ext cx="5130596" cy="6368031"/>
                    </a:xfrm>
                    <a:prstGeom prst="rect">
                      <a:avLst/>
                    </a:prstGeom>
                  </am3d:spPr>
                  <am3d:camera>
                    <am3d:pos x="0" y="0" z="4769042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564" d="1000000"/>
                    <am3d:preTrans dx="-15230769" dy="-5268216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7324468" ay="-3674314" az="7533618"/>
                    <am3d:postTrans dx="0" dy="0" dz="0"/>
                  </am3d:trans>
                  <am3d:raster rName="Office3DRenderer" rVer="16.0.8326">
                    <am3d:blip r:embed="rId11"/>
                  </am3d:raster>
                  <am3d:objViewport viewportSz="1095605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0" name="3D Model 19">
                <a:extLst>
                  <a:ext uri="{FF2B5EF4-FFF2-40B4-BE49-F238E27FC236}">
                    <a16:creationId xmlns:a16="http://schemas.microsoft.com/office/drawing/2014/main" id="{F9BBA421-300F-D8AF-B4A1-66639AC9E66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rot="16200000">
                <a:off x="6722728" y="565363"/>
                <a:ext cx="5130596" cy="6368031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7B9EFC6-B2EB-3D09-2FA1-5CFC0428D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154738"/>
              </p:ext>
            </p:extLst>
          </p:nvPr>
        </p:nvGraphicFramePr>
        <p:xfrm>
          <a:off x="1343025" y="2028589"/>
          <a:ext cx="8489084" cy="16510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9299">
                  <a:extLst>
                    <a:ext uri="{9D8B030D-6E8A-4147-A177-3AD203B41FA5}">
                      <a16:colId xmlns:a16="http://schemas.microsoft.com/office/drawing/2014/main" val="2921430575"/>
                    </a:ext>
                  </a:extLst>
                </a:gridCol>
                <a:gridCol w="7129785">
                  <a:extLst>
                    <a:ext uri="{9D8B030D-6E8A-4147-A177-3AD203B41FA5}">
                      <a16:colId xmlns:a16="http://schemas.microsoft.com/office/drawing/2014/main" val="1310011474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r>
                        <a:rPr lang="fr-CH" sz="1200" b="0" kern="1200" dirty="0">
                          <a:solidFill>
                            <a:schemeClr val="tx1"/>
                          </a:solidFill>
                        </a:rPr>
                        <a:t>Placement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kern="1200" dirty="0" err="1">
                          <a:solidFill>
                            <a:schemeClr val="tx1"/>
                          </a:solidFill>
                        </a:rPr>
                        <a:t>localized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</a:rPr>
                        <a:t> absorber </a:t>
                      </a:r>
                      <a:r>
                        <a:rPr lang="fr-CH" sz="1200" kern="1200" dirty="0" err="1">
                          <a:solidFill>
                            <a:schemeClr val="tx1"/>
                          </a:solidFill>
                        </a:rPr>
                        <a:t>placed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</a:rPr>
                        <a:t> in the </a:t>
                      </a:r>
                      <a:r>
                        <a:rPr lang="fr-CH" sz="1200" kern="1200" dirty="0" err="1">
                          <a:solidFill>
                            <a:schemeClr val="tx1"/>
                          </a:solidFill>
                        </a:rPr>
                        <a:t>external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200" kern="1200" dirty="0" err="1">
                          <a:solidFill>
                            <a:schemeClr val="tx1"/>
                          </a:solidFill>
                        </a:rPr>
                        <a:t>winglet</a:t>
                      </a:r>
                      <a:r>
                        <a:rPr lang="fr-CH" sz="1200" kern="1200" dirty="0">
                          <a:solidFill>
                            <a:schemeClr val="tx1"/>
                          </a:solidFill>
                        </a:rPr>
                        <a:t> of the VC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4301063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GB" sz="1200" b="0" kern="1200" dirty="0">
                          <a:solidFill>
                            <a:schemeClr val="tx1"/>
                          </a:solidFill>
                        </a:rPr>
                        <a:t>Integration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laser welding of SRA into dedicated aperture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7226535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GB" sz="1200" b="0" kern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slanted SR impinging surface with saw tooth profile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470111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GB" sz="1200" b="0" kern="1200" dirty="0">
                          <a:solidFill>
                            <a:schemeClr val="tx1"/>
                          </a:solidFill>
                        </a:rPr>
                        <a:t>Manufacturing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Powder Bed Fusion 3D Printing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593876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GB" sz="1200" b="0" kern="12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 err="1">
                          <a:solidFill>
                            <a:schemeClr val="tx1"/>
                          </a:solidFill>
                        </a:rPr>
                        <a:t>CuCrZr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710174"/>
                  </a:ext>
                </a:extLst>
              </a:tr>
              <a:tr h="279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</a:rPr>
                        <a:t>Cooling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</a:rPr>
                        <a:t>water circuit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2816967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EED094A-3572-EB3B-493A-637074D74982}"/>
              </a:ext>
            </a:extLst>
          </p:cNvPr>
          <p:cNvSpPr txBox="1"/>
          <p:nvPr/>
        </p:nvSpPr>
        <p:spPr>
          <a:xfrm>
            <a:off x="1134049" y="1698885"/>
            <a:ext cx="5462679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latin typeface="+mj-lt"/>
                <a:cs typeface="FreesiaUPC" panose="020B0604020202020204" pitchFamily="34" charset="-34"/>
              </a:rPr>
              <a:t>Conceptual</a:t>
            </a:r>
            <a:r>
              <a:rPr lang="fr-CH" sz="1600" dirty="0">
                <a:latin typeface="+mj-lt"/>
                <a:cs typeface="FreesiaUPC" panose="020B0604020202020204" pitchFamily="34" charset="-34"/>
              </a:rPr>
              <a:t> design of the SRA:</a:t>
            </a:r>
            <a:endParaRPr lang="en-GB" sz="1600" dirty="0">
              <a:latin typeface="+mj-lt"/>
              <a:cs typeface="FreesiaUPC" panose="020B0604020202020204" pitchFamily="34" charset="-34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BD3763A-440D-D76E-45D4-D261F06644F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19198" r="5946" b="7307"/>
          <a:stretch/>
        </p:blipFill>
        <p:spPr>
          <a:xfrm>
            <a:off x="9495559" y="5096492"/>
            <a:ext cx="1864245" cy="127810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EEC2545-2AA4-A1DA-704E-12C319A5E6F2}"/>
              </a:ext>
            </a:extLst>
          </p:cNvPr>
          <p:cNvSpPr txBox="1"/>
          <p:nvPr/>
        </p:nvSpPr>
        <p:spPr>
          <a:xfrm rot="19749582">
            <a:off x="7003941" y="2486641"/>
            <a:ext cx="2973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latin typeface="+mj-lt"/>
                <a:cs typeface="FreesiaUPC" panose="020B0604020202020204" pitchFamily="34" charset="-34"/>
              </a:rPr>
              <a:t>water </a:t>
            </a:r>
            <a:r>
              <a:rPr lang="fr-CH" sz="1400" dirty="0" err="1">
                <a:latin typeface="+mj-lt"/>
                <a:cs typeface="FreesiaUPC" panose="020B0604020202020204" pitchFamily="34" charset="-34"/>
              </a:rPr>
              <a:t>cooling</a:t>
            </a:r>
            <a:r>
              <a:rPr lang="fr-CH" sz="1400" dirty="0">
                <a:latin typeface="+mj-lt"/>
                <a:cs typeface="FreesiaUPC" panose="020B0604020202020204" pitchFamily="34" charset="-34"/>
              </a:rPr>
              <a:t> circuit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4B3246F-D616-4797-1800-1044762D6E27}"/>
              </a:ext>
            </a:extLst>
          </p:cNvPr>
          <p:cNvSpPr/>
          <p:nvPr/>
        </p:nvSpPr>
        <p:spPr>
          <a:xfrm>
            <a:off x="9277350" y="4217472"/>
            <a:ext cx="215442" cy="161382"/>
          </a:xfrm>
          <a:prstGeom prst="rect">
            <a:avLst/>
          </a:prstGeom>
          <a:noFill/>
          <a:ln w="12700">
            <a:solidFill>
              <a:srgbClr val="FD322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1CCF3ED-8EF4-3D8E-6FC2-08C794793C4A}"/>
              </a:ext>
            </a:extLst>
          </p:cNvPr>
          <p:cNvSpPr/>
          <p:nvPr/>
        </p:nvSpPr>
        <p:spPr>
          <a:xfrm>
            <a:off x="9492792" y="5096492"/>
            <a:ext cx="1867013" cy="1278102"/>
          </a:xfrm>
          <a:prstGeom prst="rect">
            <a:avLst/>
          </a:prstGeom>
          <a:noFill/>
          <a:ln w="19050">
            <a:solidFill>
              <a:srgbClr val="FD322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79CA610-E30F-EB0A-657A-2906724FE439}"/>
              </a:ext>
            </a:extLst>
          </p:cNvPr>
          <p:cNvCxnSpPr/>
          <p:nvPr/>
        </p:nvCxnSpPr>
        <p:spPr>
          <a:xfrm>
            <a:off x="9277350" y="4378853"/>
            <a:ext cx="215442" cy="1995741"/>
          </a:xfrm>
          <a:prstGeom prst="line">
            <a:avLst/>
          </a:prstGeom>
          <a:ln w="12700">
            <a:solidFill>
              <a:srgbClr val="FD322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1F48559-7C61-1F37-1C00-951A951DB119}"/>
              </a:ext>
            </a:extLst>
          </p:cNvPr>
          <p:cNvCxnSpPr>
            <a:cxnSpLocks/>
          </p:cNvCxnSpPr>
          <p:nvPr/>
        </p:nvCxnSpPr>
        <p:spPr>
          <a:xfrm>
            <a:off x="9492792" y="4217471"/>
            <a:ext cx="1858043" cy="879021"/>
          </a:xfrm>
          <a:prstGeom prst="line">
            <a:avLst/>
          </a:prstGeom>
          <a:ln w="12700">
            <a:solidFill>
              <a:srgbClr val="FD322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Arc 54">
            <a:extLst>
              <a:ext uri="{FF2B5EF4-FFF2-40B4-BE49-F238E27FC236}">
                <a16:creationId xmlns:a16="http://schemas.microsoft.com/office/drawing/2014/main" id="{63A1A3CE-56DE-80C5-875B-5C47C5B6BAF0}"/>
              </a:ext>
            </a:extLst>
          </p:cNvPr>
          <p:cNvSpPr/>
          <p:nvPr/>
        </p:nvSpPr>
        <p:spPr>
          <a:xfrm rot="10956955">
            <a:off x="5726534" y="4201912"/>
            <a:ext cx="1018584" cy="1172963"/>
          </a:xfrm>
          <a:prstGeom prst="arc">
            <a:avLst>
              <a:gd name="adj1" fmla="val 15889628"/>
              <a:gd name="adj2" fmla="val 2147391"/>
            </a:avLst>
          </a:prstGeom>
          <a:ln>
            <a:solidFill>
              <a:srgbClr val="6293FA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7F219C-03E1-89A2-D997-19A9C3AE69C3}"/>
              </a:ext>
            </a:extLst>
          </p:cNvPr>
          <p:cNvSpPr txBox="1"/>
          <p:nvPr/>
        </p:nvSpPr>
        <p:spPr>
          <a:xfrm>
            <a:off x="9725330" y="4854078"/>
            <a:ext cx="1642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>
                <a:latin typeface="+mj-lt"/>
                <a:cs typeface="FreesiaUPC" panose="020B0604020202020204" pitchFamily="34" charset="-34"/>
              </a:rPr>
              <a:t>saw</a:t>
            </a:r>
            <a:r>
              <a:rPr lang="fr-CH" sz="1400" dirty="0">
                <a:latin typeface="+mj-lt"/>
                <a:cs typeface="FreesiaUPC" panose="020B0604020202020204" pitchFamily="34" charset="-34"/>
              </a:rPr>
              <a:t> </a:t>
            </a:r>
            <a:r>
              <a:rPr lang="fr-CH" sz="1400" dirty="0" err="1">
                <a:latin typeface="+mj-lt"/>
                <a:cs typeface="FreesiaUPC" panose="020B0604020202020204" pitchFamily="34" charset="-34"/>
              </a:rPr>
              <a:t>tooth</a:t>
            </a:r>
            <a:r>
              <a:rPr lang="fr-CH" sz="1400" dirty="0">
                <a:latin typeface="+mj-lt"/>
                <a:cs typeface="FreesiaUPC" panose="020B0604020202020204" pitchFamily="34" charset="-34"/>
              </a:rPr>
              <a:t> profile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AB86795-3267-89DD-D100-984CF0162CED}"/>
              </a:ext>
            </a:extLst>
          </p:cNvPr>
          <p:cNvCxnSpPr>
            <a:cxnSpLocks/>
          </p:cNvCxnSpPr>
          <p:nvPr/>
        </p:nvCxnSpPr>
        <p:spPr>
          <a:xfrm flipH="1">
            <a:off x="2871845" y="4378853"/>
            <a:ext cx="1418696" cy="1535042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5C39A59-5159-4600-324E-139824654B87}"/>
              </a:ext>
            </a:extLst>
          </p:cNvPr>
          <p:cNvSpPr txBox="1"/>
          <p:nvPr/>
        </p:nvSpPr>
        <p:spPr>
          <a:xfrm rot="18717342">
            <a:off x="3090548" y="4930584"/>
            <a:ext cx="87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⌀ 60 mm</a:t>
            </a:r>
            <a:endParaRPr lang="fr-CH" sz="1400" dirty="0">
              <a:latin typeface="+mj-lt"/>
              <a:cs typeface="FreesiaUPC" panose="020B0604020202020204" pitchFamily="34" charset="-34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2B8A8D3-1F44-1B01-8246-ED6C237C4BE8}"/>
              </a:ext>
            </a:extLst>
          </p:cNvPr>
          <p:cNvCxnSpPr>
            <a:cxnSpLocks/>
          </p:cNvCxnSpPr>
          <p:nvPr/>
        </p:nvCxnSpPr>
        <p:spPr>
          <a:xfrm flipH="1">
            <a:off x="5939880" y="2400980"/>
            <a:ext cx="4285994" cy="2575292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38BA4BA8-5AD7-2915-03A0-B0C73A17DE26}"/>
              </a:ext>
            </a:extLst>
          </p:cNvPr>
          <p:cNvSpPr txBox="1"/>
          <p:nvPr/>
        </p:nvSpPr>
        <p:spPr>
          <a:xfrm rot="19753856">
            <a:off x="7790429" y="3322389"/>
            <a:ext cx="975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+mj-lt"/>
                <a:cs typeface="FreesiaUPC" panose="020B0604020202020204" pitchFamily="34" charset="-34"/>
              </a:rPr>
              <a:t>390 mm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F0D8FBF-05F4-A9AC-68AF-78AA4805F7BC}"/>
              </a:ext>
            </a:extLst>
          </p:cNvPr>
          <p:cNvCxnSpPr>
            <a:cxnSpLocks/>
          </p:cNvCxnSpPr>
          <p:nvPr/>
        </p:nvCxnSpPr>
        <p:spPr>
          <a:xfrm flipH="1" flipV="1">
            <a:off x="10593515" y="5722444"/>
            <a:ext cx="105227" cy="87048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type="triangle" w="med" len="sm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0292780-CBD2-8E67-587C-398D2FABE530}"/>
              </a:ext>
            </a:extLst>
          </p:cNvPr>
          <p:cNvCxnSpPr>
            <a:cxnSpLocks/>
          </p:cNvCxnSpPr>
          <p:nvPr/>
        </p:nvCxnSpPr>
        <p:spPr>
          <a:xfrm>
            <a:off x="10730781" y="5831803"/>
            <a:ext cx="102765" cy="71771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type="triangle" w="med" len="sm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89A206AF-0BD9-076D-B44E-0A56E4161C77}"/>
              </a:ext>
            </a:extLst>
          </p:cNvPr>
          <p:cNvSpPr txBox="1"/>
          <p:nvPr/>
        </p:nvSpPr>
        <p:spPr>
          <a:xfrm rot="2291557">
            <a:off x="10328447" y="5579914"/>
            <a:ext cx="975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+mj-lt"/>
                <a:cs typeface="FreesiaUPC" panose="020B0604020202020204" pitchFamily="34" charset="-34"/>
              </a:rPr>
              <a:t>0.2 mm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DB17F28-6D83-A7E7-63CB-70D51D9E484D}"/>
              </a:ext>
            </a:extLst>
          </p:cNvPr>
          <p:cNvCxnSpPr>
            <a:cxnSpLocks/>
          </p:cNvCxnSpPr>
          <p:nvPr/>
        </p:nvCxnSpPr>
        <p:spPr>
          <a:xfrm flipH="1">
            <a:off x="1180757" y="4818777"/>
            <a:ext cx="353052" cy="265695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53474BED-FD11-6165-06B6-71367C5E6331}"/>
              </a:ext>
            </a:extLst>
          </p:cNvPr>
          <p:cNvSpPr txBox="1"/>
          <p:nvPr/>
        </p:nvSpPr>
        <p:spPr>
          <a:xfrm rot="19305315">
            <a:off x="815790" y="4736806"/>
            <a:ext cx="87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⌀ 14 mm</a:t>
            </a:r>
            <a:endParaRPr lang="fr-CH" sz="1400" dirty="0">
              <a:latin typeface="+mj-lt"/>
              <a:cs typeface="Freesia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98890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entr" presetSubtype="1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0" presetClass="entr" presetSubtype="1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60" presetClass="entr" presetSubtype="1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8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8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30" grpId="0"/>
      <p:bldP spid="46" grpId="0" animBg="1"/>
      <p:bldP spid="47" grpId="0" animBg="1"/>
      <p:bldP spid="55" grpId="0" animBg="1"/>
      <p:bldP spid="56" grpId="0"/>
      <p:bldP spid="63" grpId="0"/>
      <p:bldP spid="73" grpId="0"/>
      <p:bldP spid="83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3776C3-B08C-BE40-F7F2-E39423BDF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8D2A020-0B4D-5B1C-1E79-B160D5C85EE5}"/>
                  </a:ext>
                </a:extLst>
              </p:cNvPr>
              <p:cNvSpPr txBox="1"/>
              <p:nvPr/>
            </p:nvSpPr>
            <p:spPr>
              <a:xfrm>
                <a:off x="1502277" y="3686735"/>
                <a:ext cx="1529450" cy="276999"/>
              </a:xfrm>
              <a:prstGeom prst="rect">
                <a:avLst/>
              </a:prstGeom>
              <a:ln>
                <a:solidFill>
                  <a:srgbClr val="FD6C5D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b="1" dirty="0">
                    <a:solidFill>
                      <a:schemeClr val="tx1"/>
                    </a:solidFill>
                    <a:latin typeface="+mj-lt"/>
                  </a:rPr>
                  <a:t>SF </a:t>
                </a:r>
                <a:r>
                  <a:rPr lang="en-GB" sz="1200" b="1" dirty="0">
                    <a:solidFill>
                      <a:schemeClr val="tx1"/>
                    </a:solidFill>
                    <a:latin typeface="+mj-lt"/>
                  </a:rPr>
                  <a:t>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CH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sz="1200" b="1" dirty="0">
                    <a:solidFill>
                      <a:schemeClr val="tx1"/>
                    </a:solidFill>
                    <a:latin typeface="+mj-lt"/>
                  </a:rPr>
                  <a:t> &lt; 500 MPa </a:t>
                </a: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8D2A020-0B4D-5B1C-1E79-B160D5C85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277" y="3686735"/>
                <a:ext cx="1529450" cy="276999"/>
              </a:xfrm>
              <a:prstGeom prst="rect">
                <a:avLst/>
              </a:prstGeom>
              <a:blipFill>
                <a:blip r:embed="rId2"/>
                <a:stretch>
                  <a:fillRect b="-12500"/>
                </a:stretch>
              </a:blipFill>
              <a:ln>
                <a:solidFill>
                  <a:srgbClr val="FD6C5D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Arrow: Right 74">
            <a:extLst>
              <a:ext uri="{FF2B5EF4-FFF2-40B4-BE49-F238E27FC236}">
                <a16:creationId xmlns:a16="http://schemas.microsoft.com/office/drawing/2014/main" id="{E830B056-6606-49E2-F1E4-A1831E58D21D}"/>
              </a:ext>
            </a:extLst>
          </p:cNvPr>
          <p:cNvSpPr/>
          <p:nvPr/>
        </p:nvSpPr>
        <p:spPr>
          <a:xfrm rot="5400000">
            <a:off x="1941572" y="2299953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BDCE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A0C1A6-1083-023B-87B2-9574B1B419E5}"/>
              </a:ext>
            </a:extLst>
          </p:cNvPr>
          <p:cNvGrpSpPr/>
          <p:nvPr/>
        </p:nvGrpSpPr>
        <p:grpSpPr>
          <a:xfrm>
            <a:off x="1115388" y="4581145"/>
            <a:ext cx="6002059" cy="2171001"/>
            <a:chOff x="1823864" y="4476044"/>
            <a:chExt cx="6468491" cy="220646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DE345B-795D-9BA7-0124-C6128F8A6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22528"/>
            <a:stretch/>
          </p:blipFill>
          <p:spPr>
            <a:xfrm>
              <a:off x="1823864" y="4476044"/>
              <a:ext cx="6468491" cy="2206469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0D66E22-594C-545D-FA5C-5CAF3B5DB69E}"/>
                </a:ext>
              </a:extLst>
            </p:cNvPr>
            <p:cNvCxnSpPr>
              <a:cxnSpLocks/>
            </p:cNvCxnSpPr>
            <p:nvPr/>
          </p:nvCxnSpPr>
          <p:spPr>
            <a:xfrm>
              <a:off x="5096849" y="5166869"/>
              <a:ext cx="0" cy="576423"/>
            </a:xfrm>
            <a:prstGeom prst="straightConnector1">
              <a:avLst/>
            </a:prstGeom>
            <a:ln>
              <a:solidFill>
                <a:srgbClr val="FD5141"/>
              </a:solidFill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A49889-15F8-C6B7-9B82-5281B8F4E2F3}"/>
                </a:ext>
              </a:extLst>
            </p:cNvPr>
            <p:cNvSpPr txBox="1"/>
            <p:nvPr/>
          </p:nvSpPr>
          <p:spPr>
            <a:xfrm>
              <a:off x="3759599" y="4806356"/>
              <a:ext cx="2665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80"/>
              <a:r>
                <a:rPr lang="fr-CH" sz="800" dirty="0">
                  <a:solidFill>
                    <a:srgbClr val="FD322A"/>
                  </a:solidFill>
                  <a:latin typeface="Arial"/>
                </a:rPr>
                <a:t>Synchrotron Radiation </a:t>
              </a:r>
            </a:p>
            <a:p>
              <a:pPr algn="ctr" defTabSz="914280"/>
              <a:r>
                <a:rPr lang="fr-CH" sz="800" dirty="0">
                  <a:solidFill>
                    <a:srgbClr val="FD322A"/>
                  </a:solidFill>
                  <a:latin typeface="Arial"/>
                </a:rPr>
                <a:t>Absorber (SRA)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00E6DEB-1691-3616-27D7-51C2E49C43B5}"/>
                </a:ext>
              </a:extLst>
            </p:cNvPr>
            <p:cNvSpPr txBox="1"/>
            <p:nvPr/>
          </p:nvSpPr>
          <p:spPr>
            <a:xfrm>
              <a:off x="4807523" y="6378398"/>
              <a:ext cx="664804" cy="256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80"/>
              <a:r>
                <a:rPr lang="fr-CH" sz="1000" b="1" dirty="0" err="1">
                  <a:solidFill>
                    <a:srgbClr val="7FB7DF"/>
                  </a:solidFill>
                  <a:latin typeface="Arial"/>
                </a:rPr>
                <a:t>Dipole</a:t>
              </a:r>
              <a:endParaRPr lang="fr-CH" sz="1000" b="1" dirty="0">
                <a:solidFill>
                  <a:srgbClr val="7FB7DF"/>
                </a:solidFill>
                <a:latin typeface="Arial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C5DA42-F25F-4CED-7058-0F3F0AF9DB11}"/>
                </a:ext>
              </a:extLst>
            </p:cNvPr>
            <p:cNvSpPr txBox="1"/>
            <p:nvPr/>
          </p:nvSpPr>
          <p:spPr>
            <a:xfrm>
              <a:off x="6710387" y="6378398"/>
              <a:ext cx="664804" cy="256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80"/>
              <a:r>
                <a:rPr lang="fr-CH" sz="1000" b="1" dirty="0" err="1">
                  <a:solidFill>
                    <a:srgbClr val="7FB7DF"/>
                  </a:solidFill>
                  <a:latin typeface="Arial"/>
                </a:rPr>
                <a:t>Dipole</a:t>
              </a:r>
              <a:endParaRPr lang="fr-CH" sz="1000" b="1" dirty="0">
                <a:solidFill>
                  <a:srgbClr val="7FB7DF"/>
                </a:solidFill>
                <a:latin typeface="Arial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4E0B04-CD04-CF12-6098-268BD42F6187}"/>
                </a:ext>
              </a:extLst>
            </p:cNvPr>
            <p:cNvSpPr txBox="1"/>
            <p:nvPr/>
          </p:nvSpPr>
          <p:spPr>
            <a:xfrm>
              <a:off x="2545453" y="5166869"/>
              <a:ext cx="139452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80"/>
              <a:r>
                <a:rPr lang="fr-CH" sz="900" b="1" dirty="0">
                  <a:solidFill>
                    <a:srgbClr val="F0AE98"/>
                  </a:solidFill>
                  <a:latin typeface="Arial"/>
                </a:rPr>
                <a:t>Quad</a:t>
              </a:r>
              <a:r>
                <a:rPr lang="fr-CH" sz="900" b="1" dirty="0">
                  <a:solidFill>
                    <a:srgbClr val="7FB7DF"/>
                  </a:solidFill>
                  <a:latin typeface="Arial"/>
                </a:rPr>
                <a:t> </a:t>
              </a:r>
              <a:r>
                <a:rPr lang="fr-CH" sz="900" b="1" dirty="0">
                  <a:latin typeface="Arial"/>
                </a:rPr>
                <a:t>&amp;</a:t>
              </a:r>
              <a:r>
                <a:rPr lang="fr-CH" sz="900" b="1" dirty="0">
                  <a:solidFill>
                    <a:srgbClr val="7FB7DF"/>
                  </a:solidFill>
                  <a:latin typeface="Arial"/>
                </a:rPr>
                <a:t> </a:t>
              </a:r>
              <a:r>
                <a:rPr lang="fr-CH" sz="900" b="1" dirty="0">
                  <a:solidFill>
                    <a:srgbClr val="B797CF"/>
                  </a:solidFill>
                  <a:latin typeface="Arial"/>
                </a:rPr>
                <a:t>Correctors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4186FDE-E700-943D-800D-A653839729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ACB13C73-B225-CF60-8ECF-A701AEDDD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E251D94D-1213-7933-63F4-589380AF4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0DDC449-6986-A73A-1A64-986F3A0A0A4C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Cooling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Circuit Design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E5CE224-BBE7-F188-1895-CD9B8F19DFF6}"/>
              </a:ext>
            </a:extLst>
          </p:cNvPr>
          <p:cNvSpPr/>
          <p:nvPr/>
        </p:nvSpPr>
        <p:spPr>
          <a:xfrm>
            <a:off x="3354518" y="1780925"/>
            <a:ext cx="2561052" cy="2206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>
                <a:solidFill>
                  <a:schemeClr val="tx1"/>
                </a:solidFill>
              </a:rPr>
              <a:t>Arc Half-</a:t>
            </a:r>
            <a:r>
              <a:rPr lang="fr-CH" sz="1400" b="1" dirty="0" err="1">
                <a:solidFill>
                  <a:schemeClr val="tx1"/>
                </a:solidFill>
              </a:rPr>
              <a:t>Cell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Layout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072E60C-ED88-2F6C-F3C5-A87ED947412C}"/>
              </a:ext>
            </a:extLst>
          </p:cNvPr>
          <p:cNvSpPr/>
          <p:nvPr/>
        </p:nvSpPr>
        <p:spPr>
          <a:xfrm>
            <a:off x="3343558" y="2106248"/>
            <a:ext cx="2160147" cy="2742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 err="1">
                <a:solidFill>
                  <a:schemeClr val="tx1"/>
                </a:solidFill>
              </a:rPr>
              <a:t>SynRad</a:t>
            </a:r>
            <a:r>
              <a:rPr lang="fr-CH" sz="1400" b="1" dirty="0">
                <a:solidFill>
                  <a:schemeClr val="tx1"/>
                </a:solidFill>
              </a:rPr>
              <a:t>+ Simulations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B59B02A7-315B-5AE5-588E-BA82F75F4E00}"/>
              </a:ext>
            </a:extLst>
          </p:cNvPr>
          <p:cNvSpPr/>
          <p:nvPr/>
        </p:nvSpPr>
        <p:spPr>
          <a:xfrm>
            <a:off x="3343558" y="2454096"/>
            <a:ext cx="3611671" cy="3108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>
                <a:solidFill>
                  <a:schemeClr val="tx1"/>
                </a:solidFill>
              </a:rPr>
              <a:t>SRA </a:t>
            </a:r>
            <a:r>
              <a:rPr lang="fr-CH" sz="1400" b="1" dirty="0" err="1">
                <a:solidFill>
                  <a:schemeClr val="tx1"/>
                </a:solidFill>
              </a:rPr>
              <a:t>geometry</a:t>
            </a:r>
            <a:r>
              <a:rPr lang="fr-CH" sz="1400" b="1" dirty="0">
                <a:solidFill>
                  <a:schemeClr val="tx1"/>
                </a:solidFill>
              </a:rPr>
              <a:t> and </a:t>
            </a:r>
            <a:r>
              <a:rPr lang="fr-CH" sz="1400" b="1" dirty="0" err="1">
                <a:solidFill>
                  <a:schemeClr val="tx1"/>
                </a:solidFill>
              </a:rPr>
              <a:t>cooling</a:t>
            </a:r>
            <a:r>
              <a:rPr lang="fr-CH" sz="1400" b="1" dirty="0">
                <a:solidFill>
                  <a:schemeClr val="tx1"/>
                </a:solidFill>
              </a:rPr>
              <a:t> circuit design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9AE9039-13C8-7E97-566C-9D3CD0DB21F5}"/>
              </a:ext>
            </a:extLst>
          </p:cNvPr>
          <p:cNvSpPr/>
          <p:nvPr/>
        </p:nvSpPr>
        <p:spPr>
          <a:xfrm>
            <a:off x="3331422" y="2863044"/>
            <a:ext cx="5506061" cy="2579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>
                <a:solidFill>
                  <a:schemeClr val="tx1"/>
                </a:solidFill>
              </a:rPr>
              <a:t>SRA Thermo-</a:t>
            </a:r>
            <a:r>
              <a:rPr lang="fr-CH" sz="1400" b="1" dirty="0" err="1">
                <a:solidFill>
                  <a:schemeClr val="tx1"/>
                </a:solidFill>
              </a:rPr>
              <a:t>mechanical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characterization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with</a:t>
            </a:r>
            <a:r>
              <a:rPr lang="fr-CH" sz="1400" b="1" dirty="0">
                <a:solidFill>
                  <a:schemeClr val="tx1"/>
                </a:solidFill>
              </a:rPr>
              <a:t> FEM simulations 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EA58D7EA-CE1E-EE6B-DCF9-58ED22684595}"/>
              </a:ext>
            </a:extLst>
          </p:cNvPr>
          <p:cNvSpPr/>
          <p:nvPr/>
        </p:nvSpPr>
        <p:spPr>
          <a:xfrm rot="5400000">
            <a:off x="1941796" y="1928074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A9BF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522110FC-4293-B28E-7B2C-9B898E5644CE}"/>
              </a:ext>
            </a:extLst>
          </p:cNvPr>
          <p:cNvSpPr/>
          <p:nvPr/>
        </p:nvSpPr>
        <p:spPr>
          <a:xfrm rot="5400000">
            <a:off x="1941796" y="1555961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8AA9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C9F75F62-9AEE-3BD2-2CA1-F5AD2C6B138F}"/>
              </a:ext>
            </a:extLst>
          </p:cNvPr>
          <p:cNvSpPr/>
          <p:nvPr/>
        </p:nvSpPr>
        <p:spPr>
          <a:xfrm rot="5400000">
            <a:off x="1941796" y="1181052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7599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DFC334F0-EA9A-7EB8-3D36-F12F444F4159}"/>
              </a:ext>
            </a:extLst>
          </p:cNvPr>
          <p:cNvSpPr/>
          <p:nvPr/>
        </p:nvSpPr>
        <p:spPr>
          <a:xfrm rot="5400000">
            <a:off x="1941796" y="826435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5B86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CAC9E76-9DDC-F36C-168E-17729FD5DF81}"/>
              </a:ext>
            </a:extLst>
          </p:cNvPr>
          <p:cNvSpPr txBox="1"/>
          <p:nvPr/>
        </p:nvSpPr>
        <p:spPr>
          <a:xfrm>
            <a:off x="1304683" y="1801937"/>
            <a:ext cx="1804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SRAs</a:t>
            </a:r>
            <a:r>
              <a:rPr lang="fr-CH" sz="1400" dirty="0"/>
              <a:t> Locations</a:t>
            </a:r>
            <a:endParaRPr lang="en-GB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4BE3A29-4F25-03A5-B692-EA9AFB56DFBB}"/>
              </a:ext>
            </a:extLst>
          </p:cNvPr>
          <p:cNvSpPr txBox="1"/>
          <p:nvPr/>
        </p:nvSpPr>
        <p:spPr>
          <a:xfrm>
            <a:off x="1080207" y="2204501"/>
            <a:ext cx="2263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SR power </a:t>
            </a:r>
            <a:r>
              <a:rPr lang="fr-CH" sz="1200" dirty="0" err="1"/>
              <a:t>deposition</a:t>
            </a:r>
            <a:r>
              <a:rPr lang="fr-CH" sz="1200" dirty="0"/>
              <a:t> [</a:t>
            </a:r>
            <a:r>
              <a:rPr lang="fr-CH" sz="1200" dirty="0">
                <a:solidFill>
                  <a:srgbClr val="0F124A"/>
                </a:solidFill>
              </a:rPr>
              <a:t>W/mm²</a:t>
            </a:r>
            <a:r>
              <a:rPr lang="fr-CH" sz="1200" dirty="0"/>
              <a:t>]</a:t>
            </a:r>
            <a:endParaRPr lang="en-GB" sz="12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332BE1F-7C2F-ADFD-60D7-9B9949A2213E}"/>
              </a:ext>
            </a:extLst>
          </p:cNvPr>
          <p:cNvSpPr txBox="1"/>
          <p:nvPr/>
        </p:nvSpPr>
        <p:spPr>
          <a:xfrm>
            <a:off x="1091166" y="2603678"/>
            <a:ext cx="2263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SRA </a:t>
            </a:r>
            <a:r>
              <a:rPr lang="fr-CH" sz="1400" dirty="0" err="1"/>
              <a:t>geometrical</a:t>
            </a:r>
            <a:r>
              <a:rPr lang="fr-CH" sz="1400" dirty="0"/>
              <a:t> model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999FF9B-A124-0E0D-ABFD-792BBD1DC771}"/>
                  </a:ext>
                </a:extLst>
              </p:cNvPr>
              <p:cNvSpPr txBox="1"/>
              <p:nvPr/>
            </p:nvSpPr>
            <p:spPr>
              <a:xfrm>
                <a:off x="1115388" y="2963878"/>
                <a:ext cx="22633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Temperature and stress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fr-CH" sz="1200" dirty="0"/>
                  <a:t>)</a:t>
                </a:r>
                <a:endParaRPr lang="en-GB" sz="1200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999FF9B-A124-0E0D-ABFD-792BBD1DC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388" y="2963878"/>
                <a:ext cx="2263352" cy="276999"/>
              </a:xfrm>
              <a:prstGeom prst="rect">
                <a:avLst/>
              </a:prstGeom>
              <a:blipFill>
                <a:blip r:embed="rId8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61" name="3D Model 60">
                <a:extLst>
                  <a:ext uri="{FF2B5EF4-FFF2-40B4-BE49-F238E27FC236}">
                    <a16:creationId xmlns:a16="http://schemas.microsoft.com/office/drawing/2014/main" id="{F24312BA-2C11-782A-5CE0-85145F0DA42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0918620"/>
                  </p:ext>
                </p:extLst>
              </p:nvPr>
            </p:nvGraphicFramePr>
            <p:xfrm>
              <a:off x="7298766" y="635888"/>
              <a:ext cx="5532836" cy="3628305"/>
            </p:xfrm>
            <a:graphic>
              <a:graphicData uri="http://schemas.microsoft.com/office/drawing/2017/model3d">
                <am3d:model3d r:embed="rId9">
                  <am3d:spPr>
                    <a:xfrm>
                      <a:off x="0" y="0"/>
                      <a:ext cx="5532836" cy="3628305"/>
                    </a:xfrm>
                    <a:prstGeom prst="rect">
                      <a:avLst/>
                    </a:prstGeom>
                  </am3d:spPr>
                  <am3d:camera>
                    <am3d:pos x="0" y="0" z="4742799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941" d="1000000"/>
                    <am3d:preTrans dx="-17470587" dy="-6435791" dz="-21579"/>
                    <am3d:scale>
                      <am3d:sx n="1000000" d="1000000"/>
                      <am3d:sy n="1000000" d="1000000"/>
                      <am3d:sz n="1000000" d="1000000"/>
                    </am3d:scale>
                    <am3d:rot ax="8264456" ay="-4302532" az="-8352922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1368470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1" name="3D Model 60">
                <a:extLst>
                  <a:ext uri="{FF2B5EF4-FFF2-40B4-BE49-F238E27FC236}">
                    <a16:creationId xmlns:a16="http://schemas.microsoft.com/office/drawing/2014/main" id="{F24312BA-2C11-782A-5CE0-85145F0DA42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98766" y="635888"/>
                <a:ext cx="5532836" cy="3628305"/>
              </a:xfrm>
              <a:prstGeom prst="rect">
                <a:avLst/>
              </a:prstGeom>
            </p:spPr>
          </p:pic>
        </mc:Fallback>
      </mc:AlternateContent>
      <p:pic>
        <p:nvPicPr>
          <p:cNvPr id="63" name="Picture 62">
            <a:extLst>
              <a:ext uri="{FF2B5EF4-FFF2-40B4-BE49-F238E27FC236}">
                <a16:creationId xmlns:a16="http://schemas.microsoft.com/office/drawing/2014/main" id="{0828CA31-8B3A-ED61-2CE4-B3426A2D051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24" b="96469" l="2550" r="95467">
                        <a14:foregroundMark x1="14873" y1="7223" x2="6799" y2="20867"/>
                        <a14:foregroundMark x1="6799" y1="20867" x2="4533" y2="32263"/>
                        <a14:foregroundMark x1="4533" y1="32263" x2="4958" y2="42536"/>
                        <a14:foregroundMark x1="4958" y1="42536" x2="8924" y2="34831"/>
                        <a14:foregroundMark x1="8924" y1="34831" x2="9632" y2="22151"/>
                        <a14:foregroundMark x1="4816" y1="23114" x2="2691" y2="36597"/>
                        <a14:foregroundMark x1="2691" y1="36597" x2="3258" y2="41413"/>
                        <a14:foregroundMark x1="16431" y1="6421" x2="17422" y2="6421"/>
                        <a14:foregroundMark x1="21530" y1="2408" x2="22380" y2="1284"/>
                        <a14:foregroundMark x1="73371" y1="92135" x2="83286" y2="92777"/>
                        <a14:foregroundMark x1="83286" y1="92777" x2="91643" y2="92135"/>
                        <a14:foregroundMark x1="91643" y1="92135" x2="92776" y2="91011"/>
                        <a14:foregroundMark x1="92776" y1="90530" x2="95609" y2="91493"/>
                        <a14:foregroundMark x1="83144" y1="96308" x2="89660" y2="964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9611" y="4303776"/>
            <a:ext cx="2568562" cy="2266593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0785098F-ADD0-2064-ED21-A3E35CAAA92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664" b="98336" l="2425" r="89872">
                        <a14:foregroundMark x1="6419" y1="2403" x2="46933" y2="10166"/>
                        <a14:foregroundMark x1="46933" y1="10166" x2="59201" y2="19778"/>
                        <a14:foregroundMark x1="72551" y1="38936" x2="85735" y2="57856"/>
                        <a14:foregroundMark x1="59201" y1="19778" x2="70515" y2="36015"/>
                        <a14:foregroundMark x1="85735" y1="57856" x2="87304" y2="74492"/>
                        <a14:foregroundMark x1="87304" y1="74492" x2="72753" y2="85028"/>
                        <a14:foregroundMark x1="72753" y1="85028" x2="43652" y2="85767"/>
                        <a14:foregroundMark x1="43652" y1="85767" x2="27104" y2="96488"/>
                        <a14:foregroundMark x1="27104" y1="96488" x2="13695" y2="96303"/>
                        <a14:foregroundMark x1="13695" y1="96303" x2="3281" y2="80222"/>
                        <a14:foregroundMark x1="3281" y1="80222" x2="4280" y2="17930"/>
                        <a14:foregroundMark x1="4280" y1="17930" x2="20257" y2="20887"/>
                        <a14:foregroundMark x1="20257" y1="20887" x2="24964" y2="47505"/>
                        <a14:foregroundMark x1="24964" y1="47505" x2="61341" y2="44732"/>
                        <a14:foregroundMark x1="61341" y1="44732" x2="22111" y2="82255"/>
                        <a14:foregroundMark x1="22111" y1="82255" x2="54779" y2="64140"/>
                        <a14:foregroundMark x1="54779" y1="64140" x2="72753" y2="63216"/>
                        <a14:foregroundMark x1="72753" y1="63216" x2="43795" y2="75046"/>
                        <a14:foregroundMark x1="43795" y1="75046" x2="45364" y2="46765"/>
                        <a14:foregroundMark x1="45364" y1="46765" x2="22397" y2="76340"/>
                        <a14:foregroundMark x1="3281" y1="15712" x2="18830" y2="2033"/>
                        <a14:foregroundMark x1="18830" y1="2033" x2="37518" y2="1848"/>
                        <a14:foregroundMark x1="37518" y1="1848" x2="39087" y2="2218"/>
                        <a14:foregroundMark x1="38944" y1="6285" x2="55777" y2="52126"/>
                        <a14:foregroundMark x1="55777" y1="52126" x2="55777" y2="52126"/>
                        <a14:foregroundMark x1="50214" y1="24954" x2="72468" y2="65065"/>
                        <a14:foregroundMark x1="72468" y1="65065" x2="73039" y2="65434"/>
                        <a14:foregroundMark x1="72896" y1="49538" x2="82739" y2="69131"/>
                        <a14:foregroundMark x1="571" y1="2218" x2="31526" y2="28835"/>
                        <a14:foregroundMark x1="31526" y1="28835" x2="18973" y2="27911"/>
                        <a14:foregroundMark x1="18973" y1="27911" x2="43367" y2="49908"/>
                        <a14:foregroundMark x1="43367" y1="49908" x2="25392" y2="69871"/>
                        <a14:foregroundMark x1="25392" y1="69871" x2="41227" y2="65989"/>
                        <a14:foregroundMark x1="41227" y1="65989" x2="76034" y2="78743"/>
                        <a14:foregroundMark x1="76034" y1="78743" x2="61626" y2="74677"/>
                        <a14:foregroundMark x1="61626" y1="74677" x2="14123" y2="83919"/>
                        <a14:foregroundMark x1="14123" y1="83919" x2="8274" y2="64695"/>
                        <a14:foregroundMark x1="8274" y1="64695" x2="20970" y2="66728"/>
                        <a14:foregroundMark x1="20970" y1="66728" x2="28959" y2="44732"/>
                        <a14:foregroundMark x1="28959" y1="44732" x2="23252" y2="26063"/>
                        <a14:foregroundMark x1="23252" y1="26063" x2="7133" y2="19778"/>
                        <a14:foregroundMark x1="7133" y1="19778" x2="1284" y2="51941"/>
                        <a14:foregroundMark x1="1284" y1="51941" x2="3994" y2="84658"/>
                        <a14:foregroundMark x1="3994" y1="84658" x2="23823" y2="93715"/>
                        <a14:foregroundMark x1="23823" y1="93715" x2="28816" y2="92976"/>
                        <a14:foregroundMark x1="34379" y1="21442" x2="60770" y2="28466"/>
                        <a14:foregroundMark x1="60770" y1="28466" x2="31669" y2="21811"/>
                        <a14:foregroundMark x1="31669" y1="21811" x2="46362" y2="21627"/>
                        <a14:foregroundMark x1="46362" y1="21627" x2="56776" y2="31978"/>
                        <a14:foregroundMark x1="56776" y1="31978" x2="48074" y2="15896"/>
                        <a14:foregroundMark x1="48074" y1="15896" x2="73752" y2="45471"/>
                        <a14:foregroundMark x1="83310" y1="49168" x2="86448" y2="54713"/>
                        <a14:foregroundMark x1="82882" y1="49168" x2="86448" y2="53789"/>
                        <a14:foregroundMark x1="17118" y1="41220" x2="20257" y2="53050"/>
                        <a14:foregroundMark x1="10842" y1="39556" x2="13837" y2="50832"/>
                        <a14:foregroundMark x1="2282" y1="8872" x2="3424" y2="35120"/>
                        <a14:foregroundMark x1="3424" y1="35120" x2="4422" y2="38078"/>
                        <a14:foregroundMark x1="28531" y1="97967" x2="2425" y2="98336"/>
                        <a14:backgroundMark x1="51070" y1="3512" x2="82739" y2="29945"/>
                        <a14:backgroundMark x1="82739" y1="29945" x2="85449" y2="38262"/>
                        <a14:backgroundMark x1="44793" y1="2957" x2="47218" y2="6100"/>
                        <a14:backgroundMark x1="46220" y1="4991" x2="48217" y2="6100"/>
                        <a14:backgroundMark x1="47932" y1="4806" x2="45934" y2="4806"/>
                        <a14:backgroundMark x1="72468" y1="34196" x2="74465" y2="37153"/>
                      </a14:backgroundRemoval>
                    </a14:imgEffect>
                  </a14:imgLayer>
                </a14:imgProps>
              </a:ext>
            </a:extLst>
          </a:blip>
          <a:srcRect r="7473" b="7739"/>
          <a:stretch/>
        </p:blipFill>
        <p:spPr>
          <a:xfrm>
            <a:off x="9533706" y="4167608"/>
            <a:ext cx="1848310" cy="1422337"/>
          </a:xfrm>
          <a:prstGeom prst="rect">
            <a:avLst/>
          </a:prstGeom>
        </p:spPr>
      </p:pic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DB95CB1B-D9C6-6CFF-8398-7D896A8C49AD}"/>
              </a:ext>
            </a:extLst>
          </p:cNvPr>
          <p:cNvSpPr/>
          <p:nvPr/>
        </p:nvSpPr>
        <p:spPr>
          <a:xfrm>
            <a:off x="3342158" y="3261439"/>
            <a:ext cx="5506061" cy="2579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 err="1">
                <a:solidFill>
                  <a:schemeClr val="tx1"/>
                </a:solidFill>
              </a:rPr>
              <a:t>Experimental</a:t>
            </a:r>
            <a:r>
              <a:rPr lang="fr-CH" sz="1400" b="1" dirty="0">
                <a:solidFill>
                  <a:schemeClr val="tx1"/>
                </a:solidFill>
              </a:rPr>
              <a:t> validation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8ADFBDF-D251-AC3C-8553-2C272B83E761}"/>
              </a:ext>
            </a:extLst>
          </p:cNvPr>
          <p:cNvSpPr txBox="1"/>
          <p:nvPr/>
        </p:nvSpPr>
        <p:spPr>
          <a:xfrm>
            <a:off x="1106633" y="3334866"/>
            <a:ext cx="2263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Real performance</a:t>
            </a:r>
            <a:endParaRPr lang="en-GB" sz="1400" dirty="0"/>
          </a:p>
        </p:txBody>
      </p:sp>
      <p:sp>
        <p:nvSpPr>
          <p:cNvPr id="78" name="Arrow: Right 77">
            <a:extLst>
              <a:ext uri="{FF2B5EF4-FFF2-40B4-BE49-F238E27FC236}">
                <a16:creationId xmlns:a16="http://schemas.microsoft.com/office/drawing/2014/main" id="{DDDEA90E-63F6-35E7-FDD5-527EECC5AD79}"/>
              </a:ext>
            </a:extLst>
          </p:cNvPr>
          <p:cNvSpPr/>
          <p:nvPr/>
        </p:nvSpPr>
        <p:spPr>
          <a:xfrm rot="16200000">
            <a:off x="1950765" y="3078170"/>
            <a:ext cx="540621" cy="2263352"/>
          </a:xfrm>
          <a:prstGeom prst="rightArrow">
            <a:avLst>
              <a:gd name="adj1" fmla="val 99725"/>
              <a:gd name="adj2" fmla="val 28489"/>
            </a:avLst>
          </a:prstGeom>
          <a:solidFill>
            <a:srgbClr val="FD6C5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49438A44-24FC-0B68-49A5-BC8C3C50AC70}"/>
              </a:ext>
            </a:extLst>
          </p:cNvPr>
          <p:cNvSpPr/>
          <p:nvPr/>
        </p:nvSpPr>
        <p:spPr>
          <a:xfrm>
            <a:off x="3408180" y="4174806"/>
            <a:ext cx="5506061" cy="2579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b="1" dirty="0" err="1">
                <a:solidFill>
                  <a:schemeClr val="tx1"/>
                </a:solidFill>
              </a:rPr>
              <a:t>Material</a:t>
            </a:r>
            <a:r>
              <a:rPr lang="fr-CH" sz="1400" b="1" dirty="0">
                <a:solidFill>
                  <a:schemeClr val="tx1"/>
                </a:solidFill>
              </a:rPr>
              <a:t> </a:t>
            </a:r>
            <a:r>
              <a:rPr lang="fr-CH" sz="1400" b="1" dirty="0" err="1">
                <a:solidFill>
                  <a:schemeClr val="tx1"/>
                </a:solidFill>
              </a:rPr>
              <a:t>Properties</a:t>
            </a:r>
            <a:r>
              <a:rPr lang="fr-CH" sz="1400" b="1" dirty="0">
                <a:solidFill>
                  <a:schemeClr val="tx1"/>
                </a:solidFill>
              </a:rPr>
              <a:t> of </a:t>
            </a:r>
            <a:r>
              <a:rPr lang="fr-CH" sz="1400" b="1" dirty="0" err="1">
                <a:solidFill>
                  <a:schemeClr val="tx1"/>
                </a:solidFill>
              </a:rPr>
              <a:t>CuCrZr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EC88E2E-262C-EA5C-E70A-64AB358D6993}"/>
              </a:ext>
            </a:extLst>
          </p:cNvPr>
          <p:cNvSpPr txBox="1"/>
          <p:nvPr/>
        </p:nvSpPr>
        <p:spPr>
          <a:xfrm>
            <a:off x="1089399" y="4097088"/>
            <a:ext cx="2263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/>
              <a:t>Yield</a:t>
            </a:r>
            <a:r>
              <a:rPr lang="fr-CH" sz="1400" dirty="0"/>
              <a:t> </a:t>
            </a:r>
            <a:r>
              <a:rPr lang="fr-CH" sz="1400" dirty="0" err="1"/>
              <a:t>Strength</a:t>
            </a:r>
            <a:r>
              <a:rPr lang="fr-CH" sz="1400" dirty="0">
                <a:solidFill>
                  <a:srgbClr val="0000FF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~ 500 MPa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10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0" presetClass="entr" presetSubtype="1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sum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20"/>
                                          </p:val>
                                        </p:tav>
                                        <p:tav tm="3330">
                                          <p:val>
                                            <p:fltVal val="-19.9349"/>
                                          </p:val>
                                        </p:tav>
                                        <p:tav tm="6660">
                                          <p:val>
                                            <p:fltVal val="-19.7456"/>
                                          </p:val>
                                        </p:tav>
                                        <p:tav tm="9990">
                                          <p:val>
                                            <p:fltVal val="-19.441"/>
                                          </p:val>
                                        </p:tav>
                                        <p:tav tm="13320">
                                          <p:val>
                                            <p:fltVal val="-19.0299"/>
                                          </p:val>
                                        </p:tav>
                                        <p:tav tm="16650">
                                          <p:val>
                                            <p:fltVal val="-18.5212"/>
                                          </p:val>
                                        </p:tav>
                                        <p:tav tm="19970">
                                          <p:val>
                                            <p:fltVal val="-17.9257"/>
                                          </p:val>
                                        </p:tav>
                                        <p:tav tm="23290">
                                          <p:val>
                                            <p:fltVal val="-17.2507"/>
                                          </p:val>
                                        </p:tav>
                                        <p:tav tm="26620">
                                          <p:val>
                                            <p:fltVal val="-16.5027"/>
                                          </p:val>
                                        </p:tav>
                                        <p:tav tm="29950">
                                          <p:val>
                                            <p:fltVal val="-15.6925"/>
                                          </p:val>
                                        </p:tav>
                                        <p:tav tm="33280">
                                          <p:val>
                                            <p:fltVal val="-14.829"/>
                                          </p:val>
                                        </p:tav>
                                        <p:tav tm="36610">
                                          <p:val>
                                            <p:fltVal val="-13.9209"/>
                                          </p:val>
                                        </p:tav>
                                        <p:tav tm="39940">
                                          <p:val>
                                            <p:fltVal val="-12.9772"/>
                                          </p:val>
                                        </p:tav>
                                        <p:tav tm="43270">
                                          <p:val>
                                            <p:fltVal val="-12.0068"/>
                                          </p:val>
                                        </p:tav>
                                        <p:tav tm="46600">
                                          <p:val>
                                            <p:fltVal val="-11.0184"/>
                                          </p:val>
                                        </p:tav>
                                        <p:tav tm="49930">
                                          <p:val>
                                            <p:fltVal val="-10.0209"/>
                                          </p:val>
                                        </p:tav>
                                        <p:tav tm="53250">
                                          <p:val>
                                            <p:fltVal val="-9.0263"/>
                                          </p:val>
                                        </p:tav>
                                        <p:tav tm="56580">
                                          <p:val>
                                            <p:fltVal val="-8.0373"/>
                                          </p:val>
                                        </p:tav>
                                        <p:tav tm="59900">
                                          <p:val>
                                            <p:fltVal val="-7.0688"/>
                                          </p:val>
                                        </p:tav>
                                        <p:tav tm="63220">
                                          <p:val>
                                            <p:fltVal val="-6.1264"/>
                                          </p:val>
                                        </p:tav>
                                        <p:tav tm="66540">
                                          <p:val>
                                            <p:fltVal val="-5.2189"/>
                                          </p:val>
                                        </p:tav>
                                        <p:tav tm="69870">
                                          <p:val>
                                            <p:fltVal val="-4.3528"/>
                                          </p:val>
                                        </p:tav>
                                        <p:tav tm="73190">
                                          <p:val>
                                            <p:fltVal val="-3.5418"/>
                                          </p:val>
                                        </p:tav>
                                        <p:tav tm="76510">
                                          <p:val>
                                            <p:fltVal val="-2.7922"/>
                                          </p:val>
                                        </p:tav>
                                        <p:tav tm="79830">
                                          <p:val>
                                            <p:fltVal val="-2.1127"/>
                                          </p:val>
                                        </p:tav>
                                        <p:tav tm="83160">
                                          <p:val>
                                            <p:fltVal val="-1.5104"/>
                                          </p:val>
                                        </p:tav>
                                        <p:tav tm="86480">
                                          <p:val>
                                            <p:fltVal val="-0.9978"/>
                                          </p:val>
                                        </p:tav>
                                        <p:tav tm="89800">
                                          <p:val>
                                            <p:fltVal val="-0.5817"/>
                                          </p:val>
                                        </p:tav>
                                        <p:tav tm="93120">
                                          <p:val>
                                            <p:fltVal val="-0.2709"/>
                                          </p:val>
                                        </p:tav>
                                        <p:tav tm="96450">
                                          <p:val>
                                            <p:fltVal val="-0.0738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mult"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3d.object.scale.z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8"/>
                                          </p:val>
                                        </p:tav>
                                        <p:tav tm="3330">
                                          <p:val>
                                            <p:fltVal val="0.8104"/>
                                          </p:val>
                                        </p:tav>
                                        <p:tav tm="6660">
                                          <p:val>
                                            <p:fltVal val="0.8208"/>
                                          </p:val>
                                        </p:tav>
                                        <p:tav tm="9990">
                                          <p:val>
                                            <p:fltVal val="0.8312"/>
                                          </p:val>
                                        </p:tav>
                                        <p:tav tm="13320">
                                          <p:val>
                                            <p:fltVal val="0.8415"/>
                                          </p:val>
                                        </p:tav>
                                        <p:tav tm="16650">
                                          <p:val>
                                            <p:fltVal val="0.8517"/>
                                          </p:val>
                                        </p:tav>
                                        <p:tav tm="19970">
                                          <p:val>
                                            <p:fltVal val="0.8617"/>
                                          </p:val>
                                        </p:tav>
                                        <p:tav tm="23290">
                                          <p:val>
                                            <p:fltVal val="0.8715"/>
                                          </p:val>
                                        </p:tav>
                                        <p:tav tm="26620">
                                          <p:val>
                                            <p:fltVal val="0.8812"/>
                                          </p:val>
                                        </p:tav>
                                        <p:tav tm="29950">
                                          <p:val>
                                            <p:fltVal val="0.8906"/>
                                          </p:val>
                                        </p:tav>
                                        <p:tav tm="33280">
                                          <p:val>
                                            <p:fltVal val="0.8998"/>
                                          </p:val>
                                        </p:tav>
                                        <p:tav tm="36610">
                                          <p:val>
                                            <p:fltVal val="0.9087"/>
                                          </p:val>
                                        </p:tav>
                                        <p:tav tm="39940">
                                          <p:val>
                                            <p:fltVal val="0.9174"/>
                                          </p:val>
                                        </p:tav>
                                        <p:tav tm="43270">
                                          <p:val>
                                            <p:fltVal val="0.9257"/>
                                          </p:val>
                                        </p:tav>
                                        <p:tav tm="46600">
                                          <p:val>
                                            <p:fltVal val="0.9336"/>
                                          </p:val>
                                        </p:tav>
                                        <p:tav tm="49930">
                                          <p:val>
                                            <p:fltVal val="0.9412"/>
                                          </p:val>
                                        </p:tav>
                                        <p:tav tm="53250">
                                          <p:val>
                                            <p:fltVal val="0.9484"/>
                                          </p:val>
                                        </p:tav>
                                        <p:tav tm="56580">
                                          <p:val>
                                            <p:fltVal val="0.9552"/>
                                          </p:val>
                                        </p:tav>
                                        <p:tav tm="59900">
                                          <p:val>
                                            <p:fltVal val="0.9616"/>
                                          </p:val>
                                        </p:tav>
                                        <p:tav tm="63220">
                                          <p:val>
                                            <p:fltVal val="0.9675"/>
                                          </p:val>
                                        </p:tav>
                                        <p:tav tm="66540">
                                          <p:val>
                                            <p:fltVal val="0.973"/>
                                          </p:val>
                                        </p:tav>
                                        <p:tav tm="69870">
                                          <p:val>
                                            <p:fltVal val="0.978"/>
                                          </p:val>
                                        </p:tav>
                                        <p:tav tm="73190">
                                          <p:val>
                                            <p:fltVal val="0.9825"/>
                                          </p:val>
                                        </p:tav>
                                        <p:tav tm="76510">
                                          <p:val>
                                            <p:fltVal val="0.9865"/>
                                          </p:val>
                                        </p:tav>
                                        <p:tav tm="79830">
                                          <p:val>
                                            <p:fltVal val="0.99"/>
                                          </p:val>
                                        </p:tav>
                                        <p:tav tm="83160">
                                          <p:val>
                                            <p:fltVal val="0.993"/>
                                          </p:val>
                                        </p:tav>
                                        <p:tav tm="86480">
                                          <p:val>
                                            <p:fltVal val="0.9955"/>
                                          </p:val>
                                        </p:tav>
                                        <p:tav tm="89800">
                                          <p:val>
                                            <p:fltVal val="0.9974"/>
                                          </p:val>
                                        </p:tav>
                                        <p:tav tm="93120">
                                          <p:val>
                                            <p:fltVal val="0.9988"/>
                                          </p:val>
                                        </p:tav>
                                        <p:tav tm="96450">
                                          <p:val>
                                            <p:fltVal val="0.9996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75" grpId="0" animBg="1"/>
      <p:bldP spid="24" grpId="0"/>
      <p:bldP spid="28" grpId="0"/>
      <p:bldP spid="34" grpId="0"/>
      <p:bldP spid="36" grpId="0"/>
      <p:bldP spid="23" grpId="0" animBg="1"/>
      <p:bldP spid="48" grpId="0" animBg="1"/>
      <p:bldP spid="51" grpId="0" animBg="1"/>
      <p:bldP spid="52" grpId="0" animBg="1"/>
      <p:bldP spid="57" grpId="0"/>
      <p:bldP spid="58" grpId="0"/>
      <p:bldP spid="59" grpId="0"/>
      <p:bldP spid="60" grpId="0"/>
      <p:bldP spid="76" grpId="0"/>
      <p:bldP spid="77" grpId="0"/>
      <p:bldP spid="78" grpId="0" animBg="1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D440A4-6B11-D6B5-AC49-464424E39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5DBD6D4-1BF8-9AD9-5FD1-C0C66926426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8880" r="1254" b="12086"/>
          <a:stretch/>
        </p:blipFill>
        <p:spPr>
          <a:xfrm>
            <a:off x="1739479" y="1995740"/>
            <a:ext cx="8600603" cy="3918157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AD07213-1930-CF72-5C35-49EEF9AE365D}"/>
              </a:ext>
            </a:extLst>
          </p:cNvPr>
          <p:cNvSpPr/>
          <p:nvPr/>
        </p:nvSpPr>
        <p:spPr>
          <a:xfrm>
            <a:off x="6991342" y="3813678"/>
            <a:ext cx="190499" cy="180971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3D9EF0-41A5-AE20-A617-B2681CAF57F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0EA2EE2C-904B-1767-3E96-C3D461198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DE47D579-97F1-66FC-4750-C4A1BE6BA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431E5D65-6070-2D2A-C102-06E0A6DCA42D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2D Thermo-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Mechanical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Simulation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15502FC-F058-C39A-03AB-C87AABFD3508}"/>
              </a:ext>
            </a:extLst>
          </p:cNvPr>
          <p:cNvSpPr/>
          <p:nvPr/>
        </p:nvSpPr>
        <p:spPr>
          <a:xfrm>
            <a:off x="6915147" y="3835755"/>
            <a:ext cx="190499" cy="180971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F494D85-C03F-B87E-518A-AA236758F5EE}"/>
              </a:ext>
            </a:extLst>
          </p:cNvPr>
          <p:cNvSpPr/>
          <p:nvPr/>
        </p:nvSpPr>
        <p:spPr>
          <a:xfrm>
            <a:off x="6991333" y="3887761"/>
            <a:ext cx="190499" cy="180971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173FC5D8-8FF4-AB49-9EDE-F7EB925AA53E}"/>
              </a:ext>
            </a:extLst>
          </p:cNvPr>
          <p:cNvSpPr/>
          <p:nvPr/>
        </p:nvSpPr>
        <p:spPr>
          <a:xfrm rot="20261034" flipH="1" flipV="1">
            <a:off x="2814246" y="2709298"/>
            <a:ext cx="262569" cy="791648"/>
          </a:xfrm>
          <a:prstGeom prst="arc">
            <a:avLst>
              <a:gd name="adj1" fmla="val 16416835"/>
              <a:gd name="adj2" fmla="val 4872497"/>
            </a:avLst>
          </a:prstGeom>
          <a:ln>
            <a:solidFill>
              <a:srgbClr val="6293FA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5D0463-60E4-4621-5355-F60CC882F6B4}"/>
                  </a:ext>
                </a:extLst>
              </p:cNvPr>
              <p:cNvSpPr txBox="1"/>
              <p:nvPr/>
            </p:nvSpPr>
            <p:spPr>
              <a:xfrm>
                <a:off x="717815" y="2331965"/>
                <a:ext cx="3851776" cy="487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Heat convection: </a:t>
                </a:r>
                <a:r>
                  <a:rPr lang="fr-CH" sz="1200" dirty="0" err="1"/>
                  <a:t>heat</a:t>
                </a:r>
                <a:r>
                  <a:rPr lang="fr-CH" sz="1200" dirty="0"/>
                  <a:t> </a:t>
                </a:r>
                <a:r>
                  <a:rPr lang="fr-CH" sz="1200" dirty="0" err="1"/>
                  <a:t>transfer</a:t>
                </a:r>
                <a:r>
                  <a:rPr lang="fr-CH" sz="1200" dirty="0"/>
                  <a:t> coefficient, </a:t>
                </a:r>
                <a:r>
                  <a:rPr lang="fr-CH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fr-CH" sz="1200" dirty="0"/>
                  <a:t> [</a:t>
                </a:r>
                <a:r>
                  <a:rPr lang="en-GB" sz="12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W/(m</a:t>
                </a:r>
                <a:r>
                  <a:rPr lang="en-GB" sz="1200" b="0" i="0" baseline="3000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r>
                  <a:rPr lang="en-GB" sz="12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K)</a:t>
                </a:r>
                <a:r>
                  <a:rPr lang="fr-CH" sz="1200" dirty="0"/>
                  <a:t>]</a:t>
                </a:r>
              </a:p>
              <a:p>
                <a:pPr algn="ctr"/>
                <a:r>
                  <a:rPr lang="fr-CH" sz="1200" dirty="0">
                    <a:solidFill>
                      <a:srgbClr val="FF0000"/>
                    </a:solidFill>
                  </a:rPr>
                  <a:t>(1) </a:t>
                </a:r>
                <a14:m>
                  <m:oMath xmlns:m="http://schemas.openxmlformats.org/officeDocument/2006/math">
                    <m:r>
                      <a:rPr lang="fr-CH" sz="12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fr-CH" sz="12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𝑐h</m:t>
                        </m:r>
                      </m:sub>
                    </m:sSub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𝑤𝑎𝑙𝑙</m:t>
                        </m:r>
                      </m:sub>
                    </m:sSub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𝑓𝑙𝑢𝑖𝑑</m:t>
                        </m:r>
                      </m:sub>
                    </m:sSub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200" dirty="0">
                    <a:solidFill>
                      <a:srgbClr val="0037A4"/>
                    </a:solidFill>
                  </a:rPr>
                  <a:t> </a:t>
                </a:r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15D0463-60E4-4621-5355-F60CC882F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15" y="2331965"/>
                <a:ext cx="3851776" cy="487698"/>
              </a:xfrm>
              <a:prstGeom prst="rect">
                <a:avLst/>
              </a:prstGeom>
              <a:blipFill>
                <a:blip r:embed="rId8"/>
                <a:stretch>
                  <a:fillRect t="-3750"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A69ED4C8-FC1E-D61D-C735-CD68D1771D44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01345" y="5003577"/>
            <a:ext cx="1515062" cy="1418356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AADFE83F-1042-5481-8AF4-98E4EC5784C1}"/>
              </a:ext>
            </a:extLst>
          </p:cNvPr>
          <p:cNvSpPr/>
          <p:nvPr/>
        </p:nvSpPr>
        <p:spPr>
          <a:xfrm>
            <a:off x="3071813" y="4286250"/>
            <a:ext cx="295275" cy="290859"/>
          </a:xfrm>
          <a:prstGeom prst="ellipse">
            <a:avLst/>
          </a:prstGeom>
          <a:noFill/>
          <a:ln>
            <a:solidFill>
              <a:srgbClr val="5B86DB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56884B-90CF-5D25-D848-5AAECB4964CD}"/>
              </a:ext>
            </a:extLst>
          </p:cNvPr>
          <p:cNvSpPr/>
          <p:nvPr/>
        </p:nvSpPr>
        <p:spPr>
          <a:xfrm>
            <a:off x="3081337" y="3810068"/>
            <a:ext cx="295275" cy="290859"/>
          </a:xfrm>
          <a:prstGeom prst="ellipse">
            <a:avLst/>
          </a:prstGeom>
          <a:noFill/>
          <a:ln>
            <a:solidFill>
              <a:srgbClr val="5B86DB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31B8B3-7C27-CE13-F4DF-5CF7D1309ECA}"/>
              </a:ext>
            </a:extLst>
          </p:cNvPr>
          <p:cNvSpPr/>
          <p:nvPr/>
        </p:nvSpPr>
        <p:spPr>
          <a:xfrm>
            <a:off x="3081337" y="3340236"/>
            <a:ext cx="295275" cy="290859"/>
          </a:xfrm>
          <a:prstGeom prst="ellipse">
            <a:avLst/>
          </a:prstGeom>
          <a:noFill/>
          <a:ln>
            <a:solidFill>
              <a:srgbClr val="5B86DB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8245B08-DC27-3F9D-BE9D-25793FA13975}"/>
              </a:ext>
            </a:extLst>
          </p:cNvPr>
          <p:cNvCxnSpPr>
            <a:cxnSpLocks/>
          </p:cNvCxnSpPr>
          <p:nvPr/>
        </p:nvCxnSpPr>
        <p:spPr>
          <a:xfrm flipH="1">
            <a:off x="4107656" y="5712755"/>
            <a:ext cx="20179" cy="201140"/>
          </a:xfrm>
          <a:prstGeom prst="line">
            <a:avLst/>
          </a:prstGeom>
          <a:ln>
            <a:solidFill>
              <a:srgbClr val="FD5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8D0F83-6D4C-6411-FCF1-23F962B2DADA}"/>
              </a:ext>
            </a:extLst>
          </p:cNvPr>
          <p:cNvCxnSpPr>
            <a:cxnSpLocks/>
          </p:cNvCxnSpPr>
          <p:nvPr/>
        </p:nvCxnSpPr>
        <p:spPr>
          <a:xfrm flipH="1">
            <a:off x="4317206" y="5511615"/>
            <a:ext cx="20179" cy="201140"/>
          </a:xfrm>
          <a:prstGeom prst="line">
            <a:avLst/>
          </a:prstGeom>
          <a:ln>
            <a:solidFill>
              <a:srgbClr val="FD5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84FE890-7D80-12C1-203F-00D8C4153519}"/>
              </a:ext>
            </a:extLst>
          </p:cNvPr>
          <p:cNvCxnSpPr>
            <a:cxnSpLocks/>
          </p:cNvCxnSpPr>
          <p:nvPr/>
        </p:nvCxnSpPr>
        <p:spPr>
          <a:xfrm>
            <a:off x="4117745" y="5712753"/>
            <a:ext cx="199461" cy="0"/>
          </a:xfrm>
          <a:prstGeom prst="line">
            <a:avLst/>
          </a:prstGeom>
          <a:ln>
            <a:solidFill>
              <a:srgbClr val="FD5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69FDB84-1A5A-9E37-99DA-565F60D46F31}"/>
              </a:ext>
            </a:extLst>
          </p:cNvPr>
          <p:cNvCxnSpPr>
            <a:cxnSpLocks/>
          </p:cNvCxnSpPr>
          <p:nvPr/>
        </p:nvCxnSpPr>
        <p:spPr>
          <a:xfrm>
            <a:off x="4327295" y="5506987"/>
            <a:ext cx="199461" cy="0"/>
          </a:xfrm>
          <a:prstGeom prst="line">
            <a:avLst/>
          </a:prstGeom>
          <a:ln>
            <a:solidFill>
              <a:srgbClr val="FD5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613E2BE-C623-087E-75D0-F7A3F8C6B789}"/>
              </a:ext>
            </a:extLst>
          </p:cNvPr>
          <p:cNvCxnSpPr>
            <a:cxnSpLocks/>
          </p:cNvCxnSpPr>
          <p:nvPr/>
        </p:nvCxnSpPr>
        <p:spPr>
          <a:xfrm>
            <a:off x="3907631" y="5918657"/>
            <a:ext cx="210114" cy="0"/>
          </a:xfrm>
          <a:prstGeom prst="line">
            <a:avLst/>
          </a:prstGeom>
          <a:ln>
            <a:solidFill>
              <a:srgbClr val="FD514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9FF1B124-2492-4E87-31D5-B073AD429E61}"/>
              </a:ext>
            </a:extLst>
          </p:cNvPr>
          <p:cNvSpPr/>
          <p:nvPr/>
        </p:nvSpPr>
        <p:spPr>
          <a:xfrm>
            <a:off x="3601345" y="5003577"/>
            <a:ext cx="1442576" cy="1418356"/>
          </a:xfrm>
          <a:prstGeom prst="rect">
            <a:avLst/>
          </a:prstGeom>
          <a:noFill/>
          <a:ln>
            <a:solidFill>
              <a:srgbClr val="0037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9471E20-D924-67D3-1102-6B25DD38F896}"/>
                  </a:ext>
                </a:extLst>
              </p:cNvPr>
              <p:cNvSpPr txBox="1"/>
              <p:nvPr/>
            </p:nvSpPr>
            <p:spPr>
              <a:xfrm>
                <a:off x="4631930" y="5673368"/>
                <a:ext cx="1549272" cy="2839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SR Power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1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fr-CH" sz="1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CH" sz="12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fr-CH" sz="1200" dirty="0"/>
                  <a:t> [</a:t>
                </a:r>
                <a:r>
                  <a:rPr lang="en-GB" sz="12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W/m</a:t>
                </a:r>
                <a:r>
                  <a:rPr lang="fr-CH" sz="1200" dirty="0"/>
                  <a:t>]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9471E20-D924-67D3-1102-6B25DD38F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1930" y="5673368"/>
                <a:ext cx="1549272" cy="283989"/>
              </a:xfrm>
              <a:prstGeom prst="rect">
                <a:avLst/>
              </a:prstGeom>
              <a:blipFill>
                <a:blip r:embed="rId10"/>
                <a:stretch>
                  <a:fillRect l="-394" t="-2174" b="-195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Arc 65">
            <a:extLst>
              <a:ext uri="{FF2B5EF4-FFF2-40B4-BE49-F238E27FC236}">
                <a16:creationId xmlns:a16="http://schemas.microsoft.com/office/drawing/2014/main" id="{25DAB11C-D9C8-27A0-ADC1-F09B32F29952}"/>
              </a:ext>
            </a:extLst>
          </p:cNvPr>
          <p:cNvSpPr/>
          <p:nvPr/>
        </p:nvSpPr>
        <p:spPr>
          <a:xfrm rot="17765101" flipH="1">
            <a:off x="4268578" y="5406203"/>
            <a:ext cx="416407" cy="618117"/>
          </a:xfrm>
          <a:prstGeom prst="arc">
            <a:avLst>
              <a:gd name="adj1" fmla="val 17825856"/>
              <a:gd name="adj2" fmla="val 4872497"/>
            </a:avLst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8574BC8-A36F-B513-38A4-7A0B0FF0ECF9}"/>
              </a:ext>
            </a:extLst>
          </p:cNvPr>
          <p:cNvCxnSpPr>
            <a:cxnSpLocks/>
          </p:cNvCxnSpPr>
          <p:nvPr/>
        </p:nvCxnSpPr>
        <p:spPr>
          <a:xfrm>
            <a:off x="4845909" y="3808016"/>
            <a:ext cx="198012" cy="1190801"/>
          </a:xfrm>
          <a:prstGeom prst="line">
            <a:avLst/>
          </a:prstGeom>
          <a:ln>
            <a:solidFill>
              <a:srgbClr val="0037A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Arc 84">
            <a:extLst>
              <a:ext uri="{FF2B5EF4-FFF2-40B4-BE49-F238E27FC236}">
                <a16:creationId xmlns:a16="http://schemas.microsoft.com/office/drawing/2014/main" id="{8FBB173B-B5FD-CD77-48AF-4B2E5BCA2C00}"/>
              </a:ext>
            </a:extLst>
          </p:cNvPr>
          <p:cNvSpPr/>
          <p:nvPr/>
        </p:nvSpPr>
        <p:spPr>
          <a:xfrm rot="2306293" flipH="1">
            <a:off x="1254517" y="4208716"/>
            <a:ext cx="1226533" cy="1380556"/>
          </a:xfrm>
          <a:prstGeom prst="arc">
            <a:avLst>
              <a:gd name="adj1" fmla="val 17651823"/>
              <a:gd name="adj2" fmla="val 2708675"/>
            </a:avLst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9967A8D-E71C-F65A-05C9-FA3062F7FD7C}"/>
              </a:ext>
            </a:extLst>
          </p:cNvPr>
          <p:cNvSpPr txBox="1"/>
          <p:nvPr/>
        </p:nvSpPr>
        <p:spPr>
          <a:xfrm>
            <a:off x="888926" y="4933780"/>
            <a:ext cx="282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u="sng" dirty="0" err="1"/>
              <a:t>CuCrZr</a:t>
            </a:r>
            <a:endParaRPr lang="fr-CH" sz="1200" u="sng" dirty="0"/>
          </a:p>
          <a:p>
            <a:r>
              <a:rPr lang="fr-CH" sz="1200" dirty="0"/>
              <a:t>k = 360 W/(m*K) - thermal </a:t>
            </a:r>
            <a:r>
              <a:rPr lang="fr-CH" sz="1200" dirty="0" err="1"/>
              <a:t>conductivity</a:t>
            </a:r>
            <a:endParaRPr lang="fr-CH" sz="1200" dirty="0"/>
          </a:p>
          <a:p>
            <a:r>
              <a:rPr lang="el-GR" sz="1200" dirty="0"/>
              <a:t>α</a:t>
            </a:r>
            <a:r>
              <a:rPr lang="fr-CH" sz="1200" dirty="0"/>
              <a:t> = 20.3e-6 1/K - thermal expansion</a:t>
            </a:r>
          </a:p>
        </p:txBody>
      </p:sp>
      <p:sp>
        <p:nvSpPr>
          <p:cNvPr id="87" name="Arc 86">
            <a:extLst>
              <a:ext uri="{FF2B5EF4-FFF2-40B4-BE49-F238E27FC236}">
                <a16:creationId xmlns:a16="http://schemas.microsoft.com/office/drawing/2014/main" id="{205DC865-1CEA-82CA-7CDA-453841325E8A}"/>
              </a:ext>
            </a:extLst>
          </p:cNvPr>
          <p:cNvSpPr/>
          <p:nvPr/>
        </p:nvSpPr>
        <p:spPr>
          <a:xfrm rot="3223195" flipH="1" flipV="1">
            <a:off x="8170054" y="2202166"/>
            <a:ext cx="641136" cy="818460"/>
          </a:xfrm>
          <a:prstGeom prst="arc">
            <a:avLst>
              <a:gd name="adj1" fmla="val 18986126"/>
              <a:gd name="adj2" fmla="val 3657095"/>
            </a:avLst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24CE17A-46F3-92AA-C953-B149B40B0147}"/>
              </a:ext>
            </a:extLst>
          </p:cNvPr>
          <p:cNvSpPr txBox="1"/>
          <p:nvPr/>
        </p:nvSpPr>
        <p:spPr>
          <a:xfrm>
            <a:off x="8617850" y="2119996"/>
            <a:ext cx="1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Copper</a:t>
            </a:r>
          </a:p>
        </p:txBody>
      </p:sp>
      <p:sp>
        <p:nvSpPr>
          <p:cNvPr id="94" name="Arc 93">
            <a:extLst>
              <a:ext uri="{FF2B5EF4-FFF2-40B4-BE49-F238E27FC236}">
                <a16:creationId xmlns:a16="http://schemas.microsoft.com/office/drawing/2014/main" id="{20212E51-1F21-F9CC-B5F5-3125A3861E06}"/>
              </a:ext>
            </a:extLst>
          </p:cNvPr>
          <p:cNvSpPr/>
          <p:nvPr/>
        </p:nvSpPr>
        <p:spPr>
          <a:xfrm rot="1975415" flipH="1" flipV="1">
            <a:off x="3743062" y="1782488"/>
            <a:ext cx="531480" cy="891557"/>
          </a:xfrm>
          <a:prstGeom prst="arc">
            <a:avLst>
              <a:gd name="adj1" fmla="val 18229500"/>
              <a:gd name="adj2" fmla="val 3643318"/>
            </a:avLst>
          </a:prstGeom>
          <a:ln>
            <a:solidFill>
              <a:srgbClr val="6293FA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366F7D5-5146-695A-5D51-94D99FF766DB}"/>
                  </a:ext>
                </a:extLst>
              </p:cNvPr>
              <p:cNvSpPr txBox="1"/>
              <p:nvPr/>
            </p:nvSpPr>
            <p:spPr>
              <a:xfrm>
                <a:off x="3970996" y="1562812"/>
                <a:ext cx="3281451" cy="658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Experimental </a:t>
                </a:r>
                <a:r>
                  <a:rPr lang="fr-CH" sz="1200" dirty="0" err="1"/>
                  <a:t>correlations</a:t>
                </a:r>
                <a:r>
                  <a:rPr lang="fr-CH" sz="1200" dirty="0"/>
                  <a:t> </a:t>
                </a:r>
                <a:r>
                  <a:rPr lang="fr-CH" sz="1200" dirty="0" err="1"/>
                  <a:t>from</a:t>
                </a:r>
                <a:r>
                  <a:rPr lang="fr-CH" sz="1200" dirty="0"/>
                  <a:t> </a:t>
                </a:r>
                <a:r>
                  <a:rPr lang="fr-CH" sz="1200" dirty="0" err="1"/>
                  <a:t>literature</a:t>
                </a:r>
                <a:r>
                  <a:rPr lang="fr-CH" sz="1200" dirty="0"/>
                  <a:t>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  <m:t>𝑁𝑢</m:t>
                          </m:r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𝑁𝑢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𝑁𝑢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𝑃𝑟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f>
                        <m:fPr>
                          <m:ctrlP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𝑔𝑒𝑜𝑚𝑒𝑡𝑟𝑦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366F7D5-5146-695A-5D51-94D99FF76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996" y="1562812"/>
                <a:ext cx="3281451" cy="658706"/>
              </a:xfrm>
              <a:prstGeom prst="rect">
                <a:avLst/>
              </a:prstGeom>
              <a:blipFill>
                <a:blip r:embed="rId11"/>
                <a:stretch>
                  <a:fillRect b="-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0FD5C91B-6D5A-A598-3F82-93F4F84F7A6C}"/>
                  </a:ext>
                </a:extLst>
              </p:cNvPr>
              <p:cNvSpPr txBox="1"/>
              <p:nvPr/>
            </p:nvSpPr>
            <p:spPr>
              <a:xfrm>
                <a:off x="3213874" y="3155008"/>
                <a:ext cx="1807741" cy="487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dirty="0"/>
                  <a:t>Heat conduction</a:t>
                </a:r>
              </a:p>
              <a:p>
                <a:pPr algn="ctr"/>
                <a:r>
                  <a:rPr lang="en-GB" sz="1200" dirty="0">
                    <a:solidFill>
                      <a:srgbClr val="FF0000"/>
                    </a:solidFill>
                  </a:rPr>
                  <a:t>(2) </a:t>
                </a:r>
                <a14:m>
                  <m:oMath xmlns:m="http://schemas.openxmlformats.org/officeDocument/2006/math">
                    <m:r>
                      <a:rPr lang="fr-CH" sz="12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fr-CH" sz="12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𝑝𝑟𝑜𝑗</m:t>
                        </m:r>
                      </m:sub>
                    </m:sSub>
                    <m:r>
                      <m:rPr>
                        <m:sty m:val="p"/>
                      </m:rP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0FD5C91B-6D5A-A598-3F82-93F4F84F7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3874" y="3155008"/>
                <a:ext cx="1807741" cy="487762"/>
              </a:xfrm>
              <a:prstGeom prst="rect">
                <a:avLst/>
              </a:prstGeom>
              <a:blipFill>
                <a:blip r:embed="rId12"/>
                <a:stretch>
                  <a:fillRect t="-1250"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B3CBCF21-D8C3-39CC-C41A-F34C7BB90287}"/>
              </a:ext>
            </a:extLst>
          </p:cNvPr>
          <p:cNvSpPr/>
          <p:nvPr/>
        </p:nvSpPr>
        <p:spPr>
          <a:xfrm>
            <a:off x="3305175" y="3648075"/>
            <a:ext cx="1495425" cy="238125"/>
          </a:xfrm>
          <a:custGeom>
            <a:avLst/>
            <a:gdLst>
              <a:gd name="connsiteX0" fmla="*/ 1495425 w 1495425"/>
              <a:gd name="connsiteY0" fmla="*/ 238125 h 238125"/>
              <a:gd name="connsiteX1" fmla="*/ 942975 w 1495425"/>
              <a:gd name="connsiteY1" fmla="*/ 9525 h 238125"/>
              <a:gd name="connsiteX2" fmla="*/ 285750 w 1495425"/>
              <a:gd name="connsiteY2" fmla="*/ 95250 h 238125"/>
              <a:gd name="connsiteX3" fmla="*/ 0 w 1495425"/>
              <a:gd name="connsiteY3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5425" h="238125">
                <a:moveTo>
                  <a:pt x="1495425" y="238125"/>
                </a:moveTo>
                <a:cubicBezTo>
                  <a:pt x="1320006" y="135731"/>
                  <a:pt x="1144587" y="33337"/>
                  <a:pt x="942975" y="9525"/>
                </a:cubicBezTo>
                <a:cubicBezTo>
                  <a:pt x="741363" y="-14287"/>
                  <a:pt x="442912" y="96837"/>
                  <a:pt x="285750" y="95250"/>
                </a:cubicBezTo>
                <a:cubicBezTo>
                  <a:pt x="128588" y="93663"/>
                  <a:pt x="15875" y="14287"/>
                  <a:pt x="0" y="0"/>
                </a:cubicBezTo>
              </a:path>
            </a:pathLst>
          </a:custGeom>
          <a:noFill/>
          <a:ln w="9525"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1DE4098-0A40-264B-A3ED-0A5FB7D4EB67}"/>
              </a:ext>
            </a:extLst>
          </p:cNvPr>
          <p:cNvSpPr/>
          <p:nvPr/>
        </p:nvSpPr>
        <p:spPr>
          <a:xfrm rot="309606">
            <a:off x="3367087" y="3825134"/>
            <a:ext cx="1404937" cy="166241"/>
          </a:xfrm>
          <a:custGeom>
            <a:avLst/>
            <a:gdLst>
              <a:gd name="connsiteX0" fmla="*/ 1428750 w 1428750"/>
              <a:gd name="connsiteY0" fmla="*/ 0 h 133750"/>
              <a:gd name="connsiteX1" fmla="*/ 847725 w 1428750"/>
              <a:gd name="connsiteY1" fmla="*/ 133350 h 133750"/>
              <a:gd name="connsiteX2" fmla="*/ 447675 w 1428750"/>
              <a:gd name="connsiteY2" fmla="*/ 28575 h 133750"/>
              <a:gd name="connsiteX3" fmla="*/ 0 w 1428750"/>
              <a:gd name="connsiteY3" fmla="*/ 133350 h 13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133750">
                <a:moveTo>
                  <a:pt x="1428750" y="0"/>
                </a:moveTo>
                <a:cubicBezTo>
                  <a:pt x="1219993" y="64294"/>
                  <a:pt x="1011237" y="128588"/>
                  <a:pt x="847725" y="133350"/>
                </a:cubicBezTo>
                <a:cubicBezTo>
                  <a:pt x="684213" y="138112"/>
                  <a:pt x="588962" y="28575"/>
                  <a:pt x="447675" y="28575"/>
                </a:cubicBezTo>
                <a:cubicBezTo>
                  <a:pt x="306388" y="28575"/>
                  <a:pt x="9525" y="141287"/>
                  <a:pt x="0" y="133350"/>
                </a:cubicBezTo>
              </a:path>
            </a:pathLst>
          </a:custGeom>
          <a:noFill/>
          <a:ln w="9525"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CF272FA-2C17-34DF-58C7-913AB6DA693C}"/>
              </a:ext>
            </a:extLst>
          </p:cNvPr>
          <p:cNvSpPr/>
          <p:nvPr/>
        </p:nvSpPr>
        <p:spPr>
          <a:xfrm>
            <a:off x="3362458" y="3895726"/>
            <a:ext cx="1419092" cy="614932"/>
          </a:xfrm>
          <a:custGeom>
            <a:avLst/>
            <a:gdLst>
              <a:gd name="connsiteX0" fmla="*/ 1507289 w 1507289"/>
              <a:gd name="connsiteY0" fmla="*/ 0 h 695325"/>
              <a:gd name="connsiteX1" fmla="*/ 1021514 w 1507289"/>
              <a:gd name="connsiteY1" fmla="*/ 361950 h 695325"/>
              <a:gd name="connsiteX2" fmla="*/ 592889 w 1507289"/>
              <a:gd name="connsiteY2" fmla="*/ 419100 h 695325"/>
              <a:gd name="connsiteX3" fmla="*/ 240464 w 1507289"/>
              <a:gd name="connsiteY3" fmla="*/ 657225 h 695325"/>
              <a:gd name="connsiteX4" fmla="*/ 2339 w 1507289"/>
              <a:gd name="connsiteY4" fmla="*/ 695325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7289" h="695325">
                <a:moveTo>
                  <a:pt x="1507289" y="0"/>
                </a:moveTo>
                <a:cubicBezTo>
                  <a:pt x="1340601" y="146050"/>
                  <a:pt x="1173914" y="292100"/>
                  <a:pt x="1021514" y="361950"/>
                </a:cubicBezTo>
                <a:cubicBezTo>
                  <a:pt x="869114" y="431800"/>
                  <a:pt x="723064" y="369888"/>
                  <a:pt x="592889" y="419100"/>
                </a:cubicBezTo>
                <a:cubicBezTo>
                  <a:pt x="462714" y="468312"/>
                  <a:pt x="338889" y="611188"/>
                  <a:pt x="240464" y="657225"/>
                </a:cubicBezTo>
                <a:cubicBezTo>
                  <a:pt x="142039" y="703262"/>
                  <a:pt x="-21474" y="685800"/>
                  <a:pt x="2339" y="695325"/>
                </a:cubicBezTo>
              </a:path>
            </a:pathLst>
          </a:custGeom>
          <a:noFill/>
          <a:ln w="6350"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605787F-A973-D600-5C47-FC3E5A69C979}"/>
              </a:ext>
            </a:extLst>
          </p:cNvPr>
          <p:cNvCxnSpPr>
            <a:cxnSpLocks/>
          </p:cNvCxnSpPr>
          <p:nvPr/>
        </p:nvCxnSpPr>
        <p:spPr>
          <a:xfrm flipH="1">
            <a:off x="3601345" y="3808918"/>
            <a:ext cx="1050832" cy="1194659"/>
          </a:xfrm>
          <a:prstGeom prst="line">
            <a:avLst/>
          </a:prstGeom>
          <a:ln>
            <a:solidFill>
              <a:srgbClr val="0037A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6C1D244F-B9BE-C84F-D4EF-F0DCF5370CBD}"/>
              </a:ext>
            </a:extLst>
          </p:cNvPr>
          <p:cNvSpPr/>
          <p:nvPr/>
        </p:nvSpPr>
        <p:spPr>
          <a:xfrm>
            <a:off x="4655410" y="3813678"/>
            <a:ext cx="190499" cy="180971"/>
          </a:xfrm>
          <a:prstGeom prst="rect">
            <a:avLst/>
          </a:prstGeom>
          <a:noFill/>
          <a:ln>
            <a:solidFill>
              <a:srgbClr val="0037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026E79F-B33F-520C-F95A-3D758FDDBD75}"/>
                  </a:ext>
                </a:extLst>
              </p:cNvPr>
              <p:cNvSpPr txBox="1"/>
              <p:nvPr/>
            </p:nvSpPr>
            <p:spPr>
              <a:xfrm>
                <a:off x="8412290" y="5179786"/>
                <a:ext cx="2868420" cy="1350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>
                    <a:solidFill>
                      <a:schemeClr val="tx1"/>
                    </a:solidFill>
                  </a:rPr>
                  <a:t>Combining </a:t>
                </a:r>
                <a:r>
                  <a:rPr lang="fr-CH" sz="1200" dirty="0" err="1">
                    <a:solidFill>
                      <a:schemeClr val="tx1"/>
                    </a:solidFill>
                  </a:rPr>
                  <a:t>equations</a:t>
                </a:r>
                <a:r>
                  <a:rPr lang="fr-CH" sz="1200" dirty="0">
                    <a:solidFill>
                      <a:schemeClr val="tx1"/>
                    </a:solidFill>
                  </a:rPr>
                  <a:t> </a:t>
                </a:r>
                <a:r>
                  <a:rPr lang="fr-CH" sz="1200" dirty="0">
                    <a:solidFill>
                      <a:srgbClr val="FF0000"/>
                    </a:solidFill>
                  </a:rPr>
                  <a:t>(1) </a:t>
                </a:r>
                <a:r>
                  <a:rPr lang="fr-CH" sz="1200" dirty="0">
                    <a:solidFill>
                      <a:schemeClr val="tx1"/>
                    </a:solidFill>
                  </a:rPr>
                  <a:t>and </a:t>
                </a:r>
                <a:r>
                  <a:rPr lang="fr-CH" sz="1200" dirty="0">
                    <a:solidFill>
                      <a:srgbClr val="FF0000"/>
                    </a:solidFill>
                  </a:rPr>
                  <a:t>(2)</a:t>
                </a:r>
                <a:r>
                  <a:rPr lang="fr-CH" sz="12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200" i="1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20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200" b="0" i="1" smtClean="0">
                          <a:solidFill>
                            <a:srgbClr val="0037A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20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20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200" b="0" i="1" smtClean="0">
                                      <a:solidFill>
                                        <a:srgbClr val="0037A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200" b="0" i="1" smtClean="0">
                                          <a:solidFill>
                                            <a:srgbClr val="0037A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200" b="0" i="1" smtClean="0">
                                          <a:solidFill>
                                            <a:srgbClr val="0037A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200" b="0" i="1" smtClean="0">
                                          <a:solidFill>
                                            <a:srgbClr val="0037A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200" b="0" i="1" smtClean="0">
                                      <a:solidFill>
                                        <a:srgbClr val="0037A4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200" b="0" i="1" smtClean="0">
                              <a:solidFill>
                                <a:srgbClr val="0037A4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200" b="0" i="1" smtClean="0">
                                      <a:solidFill>
                                        <a:srgbClr val="0037A4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200" b="0" i="1" smtClean="0">
                                      <a:solidFill>
                                        <a:srgbClr val="0037A4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CH" sz="1200" b="0" i="1" smtClean="0">
                                      <a:solidFill>
                                        <a:srgbClr val="0037A4"/>
                                      </a:solidFill>
                                      <a:latin typeface="Cambria Math" panose="02040503050406030204" pitchFamily="18" charset="0"/>
                                    </a:rPr>
                                    <m:t>𝑐h</m:t>
                                  </m:r>
                                </m:sub>
                              </m:sSub>
                              <m:r>
                                <a:rPr lang="fr-CH" sz="1200" b="0" i="1" smtClean="0">
                                  <a:solidFill>
                                    <a:srgbClr val="0037A4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  <a:p>
                <a:endParaRPr lang="en-GB" sz="1200" dirty="0">
                  <a:solidFill>
                    <a:schemeClr val="tx1"/>
                  </a:solidFill>
                </a:endParaRPr>
              </a:p>
              <a:p>
                <a:endParaRPr lang="en-GB" sz="1200" dirty="0">
                  <a:solidFill>
                    <a:schemeClr val="tx1"/>
                  </a:solidFill>
                </a:endParaRPr>
              </a:p>
              <a:p>
                <a:r>
                  <a:rPr lang="en-GB" sz="1200" dirty="0">
                    <a:solidFill>
                      <a:schemeClr val="tx1"/>
                    </a:solidFill>
                  </a:rPr>
                  <a:t>The objective is to 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20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fr-CH" sz="1200" b="0" i="1" smtClean="0">
                        <a:solidFill>
                          <a:srgbClr val="0037A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2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H" sz="12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1026E79F-B33F-520C-F95A-3D758FDDB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290" y="5179786"/>
                <a:ext cx="2868420" cy="1350050"/>
              </a:xfrm>
              <a:prstGeom prst="rect">
                <a:avLst/>
              </a:prstGeom>
              <a:blipFill>
                <a:blip r:embed="rId13"/>
                <a:stretch>
                  <a:fillRect l="-212" t="-452" b="-3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ight Brace 107">
            <a:extLst>
              <a:ext uri="{FF2B5EF4-FFF2-40B4-BE49-F238E27FC236}">
                <a16:creationId xmlns:a16="http://schemas.microsoft.com/office/drawing/2014/main" id="{356B2A1F-CA14-AEC2-A3A6-85C723B81491}"/>
              </a:ext>
            </a:extLst>
          </p:cNvPr>
          <p:cNvSpPr/>
          <p:nvPr/>
        </p:nvSpPr>
        <p:spPr>
          <a:xfrm rot="5400000">
            <a:off x="10158308" y="5669984"/>
            <a:ext cx="63486" cy="549361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ight Brace 108">
            <a:extLst>
              <a:ext uri="{FF2B5EF4-FFF2-40B4-BE49-F238E27FC236}">
                <a16:creationId xmlns:a16="http://schemas.microsoft.com/office/drawing/2014/main" id="{20E4E371-BEA9-5951-3A51-531FDF9D4E2D}"/>
              </a:ext>
            </a:extLst>
          </p:cNvPr>
          <p:cNvSpPr/>
          <p:nvPr/>
        </p:nvSpPr>
        <p:spPr>
          <a:xfrm rot="5400000">
            <a:off x="10705693" y="5723042"/>
            <a:ext cx="78613" cy="44690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7EABEAD-A3E0-FFD9-AB6D-C6C1E6BA2978}"/>
              </a:ext>
            </a:extLst>
          </p:cNvPr>
          <p:cNvSpPr txBox="1"/>
          <p:nvPr/>
        </p:nvSpPr>
        <p:spPr>
          <a:xfrm>
            <a:off x="9733474" y="5924169"/>
            <a:ext cx="8446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conduction </a:t>
            </a:r>
            <a:r>
              <a:rPr lang="fr-CH" sz="1000" dirty="0" err="1"/>
              <a:t>term</a:t>
            </a:r>
            <a:endParaRPr lang="fr-CH" sz="10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DF2C206-8A84-E49C-4FE6-1380489A3CAC}"/>
              </a:ext>
            </a:extLst>
          </p:cNvPr>
          <p:cNvSpPr txBox="1"/>
          <p:nvPr/>
        </p:nvSpPr>
        <p:spPr>
          <a:xfrm>
            <a:off x="10418438" y="5957059"/>
            <a:ext cx="8446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dirty="0"/>
              <a:t>convection </a:t>
            </a:r>
            <a:r>
              <a:rPr lang="fr-CH" sz="1000" dirty="0" err="1"/>
              <a:t>term</a:t>
            </a:r>
            <a:endParaRPr lang="fr-CH" sz="1000" dirty="0"/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2" name="3D Model 111">
                <a:extLst>
                  <a:ext uri="{FF2B5EF4-FFF2-40B4-BE49-F238E27FC236}">
                    <a16:creationId xmlns:a16="http://schemas.microsoft.com/office/drawing/2014/main" id="{247FAEB4-E464-8804-67BD-96AD5A60707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5220607"/>
                  </p:ext>
                </p:extLst>
              </p:nvPr>
            </p:nvGraphicFramePr>
            <p:xfrm rot="16200000">
              <a:off x="3618853" y="-880911"/>
              <a:ext cx="5472346" cy="9231043"/>
            </p:xfrm>
            <a:graphic>
              <a:graphicData uri="http://schemas.microsoft.com/office/drawing/2017/model3d">
                <am3d:model3d r:embed="rId14">
                  <am3d:spPr>
                    <a:xfrm rot="16200000">
                      <a:off x="0" y="0"/>
                      <a:ext cx="5472346" cy="9231043"/>
                    </a:xfrm>
                    <a:prstGeom prst="rect">
                      <a:avLst/>
                    </a:prstGeom>
                  </am3d:spPr>
                  <am3d:camera>
                    <am3d:pos x="0" y="0" z="4970905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22" d="1000000"/>
                    <am3d:preTrans dx="-14000000" dy="-1239999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-8099063" ay="-5267575" az="8100345"/>
                    <am3d:postTrans dx="0" dy="0" dz="0"/>
                  </am3d:trans>
                  <am3d:raster rName="Office3DRenderer" rVer="16.0.8326">
                    <am3d:blip r:embed="rId15"/>
                  </am3d:raster>
                  <am3d:objViewport viewportSz="2359352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2" name="3D Model 111">
                <a:extLst>
                  <a:ext uri="{FF2B5EF4-FFF2-40B4-BE49-F238E27FC236}">
                    <a16:creationId xmlns:a16="http://schemas.microsoft.com/office/drawing/2014/main" id="{247FAEB4-E464-8804-67BD-96AD5A60707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 rot="16200000">
                <a:off x="3618853" y="-880911"/>
                <a:ext cx="5472346" cy="923104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99575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/>
      <p:bldP spid="37" grpId="0" animBg="1"/>
      <p:bldP spid="38" grpId="0" animBg="1"/>
      <p:bldP spid="39" grpId="0" animBg="1"/>
      <p:bldP spid="68" grpId="0" animBg="1"/>
      <p:bldP spid="67" grpId="0" animBg="1"/>
      <p:bldP spid="66" grpId="0" animBg="1"/>
      <p:bldP spid="85" grpId="0" animBg="1"/>
      <p:bldP spid="86" grpId="0"/>
      <p:bldP spid="87" grpId="0" animBg="1"/>
      <p:bldP spid="88" grpId="0"/>
      <p:bldP spid="94" grpId="0" animBg="1"/>
      <p:bldP spid="95" grpId="0"/>
      <p:bldP spid="96" grpId="0"/>
      <p:bldP spid="99" grpId="0" animBg="1"/>
      <p:bldP spid="101" grpId="0" animBg="1"/>
      <p:bldP spid="104" grpId="0" animBg="1"/>
      <p:bldP spid="70" grpId="0" animBg="1"/>
      <p:bldP spid="107" grpId="0"/>
      <p:bldP spid="108" grpId="0" animBg="1"/>
      <p:bldP spid="109" grpId="0" animBg="1"/>
      <p:bldP spid="110" grpId="0"/>
      <p:bldP spid="1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EE0B4B-70AF-F5CF-7F33-8ADE22399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70E7B611-B46B-20E1-20BA-00BE16D9DBF1}"/>
              </a:ext>
            </a:extLst>
          </p:cNvPr>
          <p:cNvSpPr/>
          <p:nvPr/>
        </p:nvSpPr>
        <p:spPr>
          <a:xfrm>
            <a:off x="1013037" y="4083401"/>
            <a:ext cx="4008210" cy="200379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C70B206-E0AF-E1EF-640A-A25EE8FF6D51}"/>
              </a:ext>
            </a:extLst>
          </p:cNvPr>
          <p:cNvSpPr/>
          <p:nvPr/>
        </p:nvSpPr>
        <p:spPr>
          <a:xfrm>
            <a:off x="1021596" y="1913221"/>
            <a:ext cx="4008210" cy="2169584"/>
          </a:xfrm>
          <a:prstGeom prst="rect">
            <a:avLst/>
          </a:prstGeom>
          <a:gradFill flip="none" rotWithShape="1">
            <a:gsLst>
              <a:gs pos="1000">
                <a:srgbClr val="FFFFFF"/>
              </a:gs>
              <a:gs pos="100000">
                <a:srgbClr val="FFC9C5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2D7B1379-5B38-0E5D-3F91-750B18836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82297"/>
              </p:ext>
            </p:extLst>
          </p:nvPr>
        </p:nvGraphicFramePr>
        <p:xfrm>
          <a:off x="1009653" y="2079839"/>
          <a:ext cx="4008210" cy="40073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1642">
                  <a:extLst>
                    <a:ext uri="{9D8B030D-6E8A-4147-A177-3AD203B41FA5}">
                      <a16:colId xmlns:a16="http://schemas.microsoft.com/office/drawing/2014/main" val="2749287563"/>
                    </a:ext>
                  </a:extLst>
                </a:gridCol>
                <a:gridCol w="801642">
                  <a:extLst>
                    <a:ext uri="{9D8B030D-6E8A-4147-A177-3AD203B41FA5}">
                      <a16:colId xmlns:a16="http://schemas.microsoft.com/office/drawing/2014/main" val="1500896721"/>
                    </a:ext>
                  </a:extLst>
                </a:gridCol>
                <a:gridCol w="801642">
                  <a:extLst>
                    <a:ext uri="{9D8B030D-6E8A-4147-A177-3AD203B41FA5}">
                      <a16:colId xmlns:a16="http://schemas.microsoft.com/office/drawing/2014/main" val="776731692"/>
                    </a:ext>
                  </a:extLst>
                </a:gridCol>
                <a:gridCol w="801642">
                  <a:extLst>
                    <a:ext uri="{9D8B030D-6E8A-4147-A177-3AD203B41FA5}">
                      <a16:colId xmlns:a16="http://schemas.microsoft.com/office/drawing/2014/main" val="444155650"/>
                    </a:ext>
                  </a:extLst>
                </a:gridCol>
                <a:gridCol w="801642">
                  <a:extLst>
                    <a:ext uri="{9D8B030D-6E8A-4147-A177-3AD203B41FA5}">
                      <a16:colId xmlns:a16="http://schemas.microsoft.com/office/drawing/2014/main" val="2364768438"/>
                    </a:ext>
                  </a:extLst>
                </a:gridCol>
              </a:tblGrid>
              <a:tr h="500919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5196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185848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61027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788730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777510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077457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197842"/>
                  </a:ext>
                </a:extLst>
              </a:tr>
              <a:tr h="500919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589160"/>
                  </a:ext>
                </a:extLst>
              </a:tr>
            </a:tbl>
          </a:graphicData>
        </a:graphic>
      </p:graphicFrame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92E3E43A-BE0F-103A-6717-00F80A93BF66}"/>
              </a:ext>
            </a:extLst>
          </p:cNvPr>
          <p:cNvCxnSpPr>
            <a:cxnSpLocks/>
          </p:cNvCxnSpPr>
          <p:nvPr/>
        </p:nvCxnSpPr>
        <p:spPr>
          <a:xfrm>
            <a:off x="586997" y="4339078"/>
            <a:ext cx="465684" cy="0"/>
          </a:xfrm>
          <a:prstGeom prst="straightConnector1">
            <a:avLst/>
          </a:prstGeom>
          <a:ln w="12700">
            <a:solidFill>
              <a:srgbClr val="92D05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CEC77CE1-DC45-53CC-CBE4-BD79B48CD2CC}"/>
              </a:ext>
            </a:extLst>
          </p:cNvPr>
          <p:cNvSpPr/>
          <p:nvPr/>
        </p:nvSpPr>
        <p:spPr>
          <a:xfrm>
            <a:off x="1798339" y="2006472"/>
            <a:ext cx="3195873" cy="1314678"/>
          </a:xfrm>
          <a:custGeom>
            <a:avLst/>
            <a:gdLst>
              <a:gd name="connsiteX0" fmla="*/ 0 w 3195873"/>
              <a:gd name="connsiteY0" fmla="*/ 0 h 1314678"/>
              <a:gd name="connsiteX1" fmla="*/ 796705 w 3195873"/>
              <a:gd name="connsiteY1" fmla="*/ 832919 h 1314678"/>
              <a:gd name="connsiteX2" fmla="*/ 1611517 w 3195873"/>
              <a:gd name="connsiteY2" fmla="*/ 1149790 h 1314678"/>
              <a:gd name="connsiteX3" fmla="*/ 2408222 w 3195873"/>
              <a:gd name="connsiteY3" fmla="*/ 1276538 h 1314678"/>
              <a:gd name="connsiteX4" fmla="*/ 3195873 w 3195873"/>
              <a:gd name="connsiteY4" fmla="*/ 1303699 h 131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5873" h="1314678">
                <a:moveTo>
                  <a:pt x="0" y="0"/>
                </a:moveTo>
                <a:cubicBezTo>
                  <a:pt x="264059" y="320643"/>
                  <a:pt x="528119" y="641287"/>
                  <a:pt x="796705" y="832919"/>
                </a:cubicBezTo>
                <a:cubicBezTo>
                  <a:pt x="1065291" y="1024551"/>
                  <a:pt x="1342931" y="1075853"/>
                  <a:pt x="1611517" y="1149790"/>
                </a:cubicBezTo>
                <a:cubicBezTo>
                  <a:pt x="1880103" y="1223727"/>
                  <a:pt x="2144163" y="1250887"/>
                  <a:pt x="2408222" y="1276538"/>
                </a:cubicBezTo>
                <a:cubicBezTo>
                  <a:pt x="2672281" y="1302189"/>
                  <a:pt x="3032911" y="1330859"/>
                  <a:pt x="3195873" y="1303699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04B7F8-0167-FFDB-C130-36DAB2CCD2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4477"/>
          <a:stretch/>
        </p:blipFill>
        <p:spPr>
          <a:xfrm>
            <a:off x="0" y="0"/>
            <a:ext cx="12192000" cy="673814"/>
          </a:xfrm>
          <a:prstGeom prst="rect">
            <a:avLst/>
          </a:prstGeom>
        </p:spPr>
      </p:pic>
      <p:pic>
        <p:nvPicPr>
          <p:cNvPr id="4" name="Picture 7" descr="Home | CERN">
            <a:extLst>
              <a:ext uri="{FF2B5EF4-FFF2-40B4-BE49-F238E27FC236}">
                <a16:creationId xmlns:a16="http://schemas.microsoft.com/office/drawing/2014/main" id="{CCAD49DF-315E-FB13-C247-CA78D76EE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100" y="33653"/>
            <a:ext cx="614363" cy="60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The carbon footprint of proposed $e^+e^-$ Higgs factories - CERN Document  Server">
            <a:extLst>
              <a:ext uri="{FF2B5EF4-FFF2-40B4-BE49-F238E27FC236}">
                <a16:creationId xmlns:a16="http://schemas.microsoft.com/office/drawing/2014/main" id="{95786AD6-9555-F76C-124F-56FAFF908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24" y="97847"/>
            <a:ext cx="1414463" cy="4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4C40E87-26AB-E86C-B10C-582A3F355A7E}"/>
              </a:ext>
            </a:extLst>
          </p:cNvPr>
          <p:cNvSpPr txBox="1"/>
          <p:nvPr/>
        </p:nvSpPr>
        <p:spPr>
          <a:xfrm>
            <a:off x="841164" y="965629"/>
            <a:ext cx="8436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2D Thermo-</a:t>
            </a:r>
            <a:r>
              <a:rPr lang="fr-CH" sz="3600" dirty="0" err="1">
                <a:latin typeface="Avenir Next LT Pro Demi" panose="020B0704020202020204" pitchFamily="34" charset="0"/>
                <a:cs typeface="FreesiaUPC" panose="020B0502040204020203" pitchFamily="34" charset="-34"/>
              </a:rPr>
              <a:t>Mechanical</a:t>
            </a:r>
            <a:r>
              <a:rPr lang="fr-CH" sz="3600" dirty="0">
                <a:latin typeface="Avenir Next LT Pro Demi" panose="020B0704020202020204" pitchFamily="34" charset="0"/>
                <a:cs typeface="FreesiaUPC" panose="020B0502040204020203" pitchFamily="34" charset="-34"/>
              </a:rPr>
              <a:t> Simulation</a:t>
            </a:r>
            <a:endParaRPr lang="en-GB" sz="3600" dirty="0">
              <a:latin typeface="Avenir Next LT Pro Demi" panose="020B0704020202020204" pitchFamily="34" charset="0"/>
              <a:cs typeface="FreesiaUPC" panose="020B0502040204020203" pitchFamily="34" charset="-34"/>
            </a:endParaRPr>
          </a:p>
        </p:txBody>
      </p:sp>
      <p:pic>
        <p:nvPicPr>
          <p:cNvPr id="2" name="Picture 1" descr="A red object with a curved end&#10;&#10;AI-generated content may be incorrect.">
            <a:extLst>
              <a:ext uri="{FF2B5EF4-FFF2-40B4-BE49-F238E27FC236}">
                <a16:creationId xmlns:a16="http://schemas.microsoft.com/office/drawing/2014/main" id="{F700FD23-DB59-296B-4A86-ACB0830987E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016" t="18732" r="13883" b="19012"/>
          <a:stretch/>
        </p:blipFill>
        <p:spPr>
          <a:xfrm>
            <a:off x="6312126" y="1970588"/>
            <a:ext cx="4746937" cy="2693555"/>
          </a:xfrm>
          <a:prstGeom prst="rect">
            <a:avLst/>
          </a:prstGeom>
        </p:spPr>
      </p:pic>
      <p:pic>
        <p:nvPicPr>
          <p:cNvPr id="7" name="Picture 6" descr="A red and yellow gradient object with a hole&#10;&#10;AI-generated content may be incorrect.">
            <a:extLst>
              <a:ext uri="{FF2B5EF4-FFF2-40B4-BE49-F238E27FC236}">
                <a16:creationId xmlns:a16="http://schemas.microsoft.com/office/drawing/2014/main" id="{8B36D7B4-466B-E73D-C788-865319EAFD93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rcRect l="11359" t="15195" r="9040" b="21175"/>
          <a:stretch/>
        </p:blipFill>
        <p:spPr>
          <a:xfrm>
            <a:off x="6309902" y="1970588"/>
            <a:ext cx="4749161" cy="2693553"/>
          </a:xfrm>
          <a:prstGeom prst="rect">
            <a:avLst/>
          </a:prstGeom>
        </p:spPr>
      </p:pic>
      <p:pic>
        <p:nvPicPr>
          <p:cNvPr id="8" name="Picture 7" descr="A rainbow colored object with a number&#10;&#10;AI-generated content may be incorrect.">
            <a:extLst>
              <a:ext uri="{FF2B5EF4-FFF2-40B4-BE49-F238E27FC236}">
                <a16:creationId xmlns:a16="http://schemas.microsoft.com/office/drawing/2014/main" id="{BAB3317F-734B-9F09-A84E-31585B81E108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rcRect l="10172" t="24009" r="11247" b="13613"/>
          <a:stretch/>
        </p:blipFill>
        <p:spPr>
          <a:xfrm>
            <a:off x="6246565" y="1968083"/>
            <a:ext cx="4846671" cy="2682625"/>
          </a:xfrm>
          <a:prstGeom prst="rect">
            <a:avLst/>
          </a:prstGeom>
        </p:spPr>
      </p:pic>
      <p:pic>
        <p:nvPicPr>
          <p:cNvPr id="9" name="Picture 8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B3DD551F-24C3-96CB-35A8-0D07285C850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8342" t="21527" r="11002" b="13462"/>
          <a:stretch/>
        </p:blipFill>
        <p:spPr>
          <a:xfrm>
            <a:off x="6298031" y="1954087"/>
            <a:ext cx="4751702" cy="2682624"/>
          </a:xfrm>
          <a:prstGeom prst="rect">
            <a:avLst/>
          </a:prstGeom>
        </p:spPr>
      </p:pic>
      <p:pic>
        <p:nvPicPr>
          <p:cNvPr id="11" name="Picture 10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213AFBE0-7F54-BFCD-ECE0-2AAFBA491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8619" t="22069" r="10946" b="13758"/>
          <a:stretch/>
        </p:blipFill>
        <p:spPr>
          <a:xfrm>
            <a:off x="6310282" y="1939139"/>
            <a:ext cx="4756556" cy="2732071"/>
          </a:xfrm>
          <a:prstGeom prst="rect">
            <a:avLst/>
          </a:prstGeom>
        </p:spPr>
      </p:pic>
      <p:pic>
        <p:nvPicPr>
          <p:cNvPr id="12" name="Picture 11" descr="A rainbow colored object with white circles and a red dot&#10;&#10;AI-generated content may be incorrect.">
            <a:extLst>
              <a:ext uri="{FF2B5EF4-FFF2-40B4-BE49-F238E27FC236}">
                <a16:creationId xmlns:a16="http://schemas.microsoft.com/office/drawing/2014/main" id="{9ADE5D7B-1B3C-FA1B-7BB0-FC92DACCC366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5628" t="14546" r="10116" b="16003"/>
          <a:stretch/>
        </p:blipFill>
        <p:spPr>
          <a:xfrm>
            <a:off x="6290639" y="1968082"/>
            <a:ext cx="4789398" cy="2701712"/>
          </a:xfrm>
          <a:prstGeom prst="rect">
            <a:avLst/>
          </a:prstGeom>
        </p:spPr>
      </p:pic>
      <p:pic>
        <p:nvPicPr>
          <p:cNvPr id="13" name="Picture 12" descr="A screen shot of a diagram&#10;&#10;AI-generated content may be incorrect.">
            <a:extLst>
              <a:ext uri="{FF2B5EF4-FFF2-40B4-BE49-F238E27FC236}">
                <a16:creationId xmlns:a16="http://schemas.microsoft.com/office/drawing/2014/main" id="{C8F641EC-056A-7979-C059-8EDB4F8702B5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8454" t="14312" r="9617" b="9749"/>
          <a:stretch/>
        </p:blipFill>
        <p:spPr>
          <a:xfrm>
            <a:off x="6314377" y="1960802"/>
            <a:ext cx="4836176" cy="2776142"/>
          </a:xfrm>
          <a:prstGeom prst="rect">
            <a:avLst/>
          </a:prstGeom>
        </p:spPr>
      </p:pic>
      <p:pic>
        <p:nvPicPr>
          <p:cNvPr id="14" name="Picture 13" descr="A computer screen shot of a blue object with white dots&#10;&#10;AI-generated content may be incorrect.">
            <a:extLst>
              <a:ext uri="{FF2B5EF4-FFF2-40B4-BE49-F238E27FC236}">
                <a16:creationId xmlns:a16="http://schemas.microsoft.com/office/drawing/2014/main" id="{2CBDEC28-E7ED-FF15-F35F-43EC3784C12A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8287" t="11224" r="11113" b="29965"/>
          <a:stretch/>
        </p:blipFill>
        <p:spPr>
          <a:xfrm>
            <a:off x="6320935" y="2000092"/>
            <a:ext cx="4735397" cy="2665492"/>
          </a:xfrm>
          <a:prstGeom prst="rect">
            <a:avLst/>
          </a:prstGeom>
        </p:spPr>
      </p:pic>
      <p:pic>
        <p:nvPicPr>
          <p:cNvPr id="199" name="Picture 198" descr="A blue and white object with white dots&#10;&#10;AI-generated content may be incorrect.">
            <a:extLst>
              <a:ext uri="{FF2B5EF4-FFF2-40B4-BE49-F238E27FC236}">
                <a16:creationId xmlns:a16="http://schemas.microsoft.com/office/drawing/2014/main" id="{0E9D852D-0443-CF59-CAEA-96DC04654B8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12412" t="11426" r="15646" b="14762"/>
          <a:stretch/>
        </p:blipFill>
        <p:spPr>
          <a:xfrm>
            <a:off x="6257771" y="1945699"/>
            <a:ext cx="4778824" cy="2742162"/>
          </a:xfrm>
          <a:prstGeom prst="rect">
            <a:avLst/>
          </a:prstGeom>
        </p:spPr>
      </p:pic>
      <p:pic>
        <p:nvPicPr>
          <p:cNvPr id="15" name="Picture 14" descr="A blue and white image of a blue object with white dots&#10;&#10;AI-generated content may be incorrect.">
            <a:extLst>
              <a:ext uri="{FF2B5EF4-FFF2-40B4-BE49-F238E27FC236}">
                <a16:creationId xmlns:a16="http://schemas.microsoft.com/office/drawing/2014/main" id="{16F6AEA6-257A-2DE0-0D68-4C9211F22F9B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12609" t="10156" r="13106" b="20726"/>
          <a:stretch/>
        </p:blipFill>
        <p:spPr>
          <a:xfrm>
            <a:off x="6298557" y="1985235"/>
            <a:ext cx="4736033" cy="2701764"/>
          </a:xfrm>
          <a:prstGeom prst="rect">
            <a:avLst/>
          </a:prstGeom>
        </p:spPr>
      </p:pic>
      <p:pic>
        <p:nvPicPr>
          <p:cNvPr id="23" name="Picture 22" descr="A blue and white diagram&#10;&#10;AI-generated content may be incorrect.">
            <a:extLst>
              <a:ext uri="{FF2B5EF4-FFF2-40B4-BE49-F238E27FC236}">
                <a16:creationId xmlns:a16="http://schemas.microsoft.com/office/drawing/2014/main" id="{F5861A71-00C7-9919-31C6-0F46192E5C4E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9119" t="10925" r="20252" b="19382"/>
          <a:stretch/>
        </p:blipFill>
        <p:spPr>
          <a:xfrm>
            <a:off x="6297746" y="1996210"/>
            <a:ext cx="4767508" cy="2681022"/>
          </a:xfrm>
          <a:prstGeom prst="rect">
            <a:avLst/>
          </a:prstGeom>
        </p:spPr>
      </p:pic>
      <p:pic>
        <p:nvPicPr>
          <p:cNvPr id="24" name="Picture 23" descr="A blue and white drawing of a cat&#10;&#10;AI-generated content may be incorrect.">
            <a:extLst>
              <a:ext uri="{FF2B5EF4-FFF2-40B4-BE49-F238E27FC236}">
                <a16:creationId xmlns:a16="http://schemas.microsoft.com/office/drawing/2014/main" id="{54AA7977-1579-9C91-48DA-59696D02147A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 l="11278" t="13837" r="13273" b="10251"/>
          <a:stretch/>
        </p:blipFill>
        <p:spPr>
          <a:xfrm>
            <a:off x="6330075" y="2017177"/>
            <a:ext cx="4778062" cy="2673189"/>
          </a:xfrm>
          <a:prstGeom prst="rect">
            <a:avLst/>
          </a:prstGeom>
        </p:spPr>
      </p:pic>
      <p:pic>
        <p:nvPicPr>
          <p:cNvPr id="26" name="Picture 25" descr="A blue object with white dots&#10;&#10;AI-generated content may be incorrect.">
            <a:extLst>
              <a:ext uri="{FF2B5EF4-FFF2-40B4-BE49-F238E27FC236}">
                <a16:creationId xmlns:a16="http://schemas.microsoft.com/office/drawing/2014/main" id="{D3F445E3-4E95-5A8D-0E1F-C68B08501BF8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9119" t="15342" r="15930" b="11005"/>
          <a:stretch/>
        </p:blipFill>
        <p:spPr>
          <a:xfrm>
            <a:off x="6349856" y="2026565"/>
            <a:ext cx="4706115" cy="2616713"/>
          </a:xfrm>
          <a:prstGeom prst="rect">
            <a:avLst/>
          </a:prstGeom>
        </p:spPr>
      </p:pic>
      <p:pic>
        <p:nvPicPr>
          <p:cNvPr id="27" name="Picture 26" descr="A blue object with a paw print&#10;&#10;AI-generated content may be incorrect.">
            <a:extLst>
              <a:ext uri="{FF2B5EF4-FFF2-40B4-BE49-F238E27FC236}">
                <a16:creationId xmlns:a16="http://schemas.microsoft.com/office/drawing/2014/main" id="{C370E70D-2577-5BFA-DE49-AD0678ECB6A0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l="19256" t="16062" r="11943" b="11637"/>
          <a:stretch/>
        </p:blipFill>
        <p:spPr>
          <a:xfrm>
            <a:off x="6297630" y="1949110"/>
            <a:ext cx="4723273" cy="2795175"/>
          </a:xfrm>
          <a:prstGeom prst="rect">
            <a:avLst/>
          </a:prstGeom>
        </p:spPr>
      </p:pic>
      <p:pic>
        <p:nvPicPr>
          <p:cNvPr id="28" name="Picture 27" descr="A blue and white logo&#10;&#10;AI-generated content may be incorrect.">
            <a:extLst>
              <a:ext uri="{FF2B5EF4-FFF2-40B4-BE49-F238E27FC236}">
                <a16:creationId xmlns:a16="http://schemas.microsoft.com/office/drawing/2014/main" id="{EE240041-4A1D-5538-7E61-EEFFDB0F011E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8786" t="10110" r="11278" b="12120"/>
          <a:stretch/>
        </p:blipFill>
        <p:spPr>
          <a:xfrm>
            <a:off x="6365966" y="2006868"/>
            <a:ext cx="4706526" cy="2651702"/>
          </a:xfrm>
          <a:prstGeom prst="rect">
            <a:avLst/>
          </a:prstGeom>
        </p:spPr>
      </p:pic>
      <p:pic>
        <p:nvPicPr>
          <p:cNvPr id="29" name="Picture 28" descr="A blue object with white dots and circles&#10;&#10;AI-generated content may be incorrect.">
            <a:extLst>
              <a:ext uri="{FF2B5EF4-FFF2-40B4-BE49-F238E27FC236}">
                <a16:creationId xmlns:a16="http://schemas.microsoft.com/office/drawing/2014/main" id="{419957EA-A97D-408C-FA40-203346D4BF4D}"/>
              </a:ext>
            </a:extLst>
          </p:cNvPr>
          <p:cNvPicPr>
            <a:picLocks noChangeAspect="1"/>
          </p:cNvPicPr>
          <p:nvPr/>
        </p:nvPicPr>
        <p:blipFill>
          <a:blip r:embed="rId21"/>
          <a:srcRect l="7772" t="12915" r="15143" b="10690"/>
          <a:stretch/>
        </p:blipFill>
        <p:spPr>
          <a:xfrm>
            <a:off x="6378513" y="2017313"/>
            <a:ext cx="4634069" cy="2658089"/>
          </a:xfrm>
          <a:prstGeom prst="rect">
            <a:avLst/>
          </a:prstGeom>
        </p:spPr>
      </p:pic>
      <p:pic>
        <p:nvPicPr>
          <p:cNvPr id="33" name="Picture 32" descr="A blue object with dots and lines&#10;&#10;AI-generated content may be incorrect.">
            <a:extLst>
              <a:ext uri="{FF2B5EF4-FFF2-40B4-BE49-F238E27FC236}">
                <a16:creationId xmlns:a16="http://schemas.microsoft.com/office/drawing/2014/main" id="{7E69A6E2-0330-30EC-0194-59567CC06D9E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6824" t="10473" r="12831" b="13039"/>
          <a:stretch/>
        </p:blipFill>
        <p:spPr>
          <a:xfrm>
            <a:off x="6397457" y="2026565"/>
            <a:ext cx="4597887" cy="2623609"/>
          </a:xfrm>
          <a:prstGeom prst="rect">
            <a:avLst/>
          </a:prstGeom>
        </p:spPr>
      </p:pic>
      <p:pic>
        <p:nvPicPr>
          <p:cNvPr id="31" name="Picture 30" descr="A blue object with circles and dots&#10;&#10;AI-generated content may be incorrect.">
            <a:extLst>
              <a:ext uri="{FF2B5EF4-FFF2-40B4-BE49-F238E27FC236}">
                <a16:creationId xmlns:a16="http://schemas.microsoft.com/office/drawing/2014/main" id="{3BE92D3B-A9D0-D88A-CB40-518D06F24F7F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8878" t="12233" r="11089" b="11832"/>
          <a:stretch/>
        </p:blipFill>
        <p:spPr>
          <a:xfrm>
            <a:off x="6374950" y="2001789"/>
            <a:ext cx="4635188" cy="2661797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A07F5B3-F048-F378-22EF-3CD13D6E1792}"/>
              </a:ext>
            </a:extLst>
          </p:cNvPr>
          <p:cNvCxnSpPr>
            <a:cxnSpLocks/>
          </p:cNvCxnSpPr>
          <p:nvPr/>
        </p:nvCxnSpPr>
        <p:spPr>
          <a:xfrm>
            <a:off x="1009654" y="6087787"/>
            <a:ext cx="445853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5318E00-0788-8591-B57E-756565784669}"/>
              </a:ext>
            </a:extLst>
          </p:cNvPr>
          <p:cNvCxnSpPr>
            <a:cxnSpLocks/>
          </p:cNvCxnSpPr>
          <p:nvPr/>
        </p:nvCxnSpPr>
        <p:spPr>
          <a:xfrm flipV="1">
            <a:off x="1009654" y="1695454"/>
            <a:ext cx="11942" cy="4392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9278A36-D8CF-855C-589B-4126D1E9DCB0}"/>
              </a:ext>
            </a:extLst>
          </p:cNvPr>
          <p:cNvSpPr txBox="1"/>
          <p:nvPr/>
        </p:nvSpPr>
        <p:spPr>
          <a:xfrm>
            <a:off x="564182" y="5427148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100</a:t>
            </a:r>
            <a:endParaRPr lang="en-GB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B94EDFA-2CD3-38B3-60D3-80F27A1BAF99}"/>
              </a:ext>
            </a:extLst>
          </p:cNvPr>
          <p:cNvSpPr txBox="1"/>
          <p:nvPr/>
        </p:nvSpPr>
        <p:spPr>
          <a:xfrm>
            <a:off x="572708" y="4951465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200</a:t>
            </a:r>
            <a:endParaRPr lang="en-GB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A742FC-0927-514E-5A2C-A560A401E962}"/>
              </a:ext>
            </a:extLst>
          </p:cNvPr>
          <p:cNvSpPr txBox="1"/>
          <p:nvPr/>
        </p:nvSpPr>
        <p:spPr>
          <a:xfrm>
            <a:off x="572994" y="4443146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300</a:t>
            </a:r>
            <a:endParaRPr lang="en-GB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D44CDA-6AE4-D468-5870-F326175C383C}"/>
              </a:ext>
            </a:extLst>
          </p:cNvPr>
          <p:cNvSpPr txBox="1"/>
          <p:nvPr/>
        </p:nvSpPr>
        <p:spPr>
          <a:xfrm>
            <a:off x="572708" y="3944184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400</a:t>
            </a:r>
            <a:endParaRPr lang="en-GB" sz="14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AF1C164-9042-5DF2-285D-1532BB4C56CB}"/>
              </a:ext>
            </a:extLst>
          </p:cNvPr>
          <p:cNvSpPr txBox="1"/>
          <p:nvPr/>
        </p:nvSpPr>
        <p:spPr>
          <a:xfrm>
            <a:off x="572708" y="3445222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rgbClr val="FD5141"/>
                </a:solidFill>
              </a:rPr>
              <a:t>500</a:t>
            </a:r>
            <a:endParaRPr lang="en-GB" sz="1400" b="1" dirty="0">
              <a:solidFill>
                <a:srgbClr val="FD514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ECE9FB3-B499-1CBF-E83C-EA763D94EC61}"/>
              </a:ext>
            </a:extLst>
          </p:cNvPr>
          <p:cNvSpPr txBox="1"/>
          <p:nvPr/>
        </p:nvSpPr>
        <p:spPr>
          <a:xfrm>
            <a:off x="564182" y="2946260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600</a:t>
            </a:r>
            <a:endParaRPr lang="en-GB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EEC841-71D4-9823-CA7A-EE8C7656B85A}"/>
              </a:ext>
            </a:extLst>
          </p:cNvPr>
          <p:cNvSpPr txBox="1"/>
          <p:nvPr/>
        </p:nvSpPr>
        <p:spPr>
          <a:xfrm>
            <a:off x="573809" y="2409144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700</a:t>
            </a:r>
            <a:endParaRPr lang="en-GB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C18F2EE-1DC7-EEA1-25AD-B477BE9C199A}"/>
              </a:ext>
            </a:extLst>
          </p:cNvPr>
          <p:cNvSpPr txBox="1"/>
          <p:nvPr/>
        </p:nvSpPr>
        <p:spPr>
          <a:xfrm>
            <a:off x="572708" y="1935989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800</a:t>
            </a:r>
            <a:endParaRPr lang="en-GB" sz="14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D739DC2-A25E-5545-4DBA-54D419CC211E}"/>
              </a:ext>
            </a:extLst>
          </p:cNvPr>
          <p:cNvSpPr txBox="1"/>
          <p:nvPr/>
        </p:nvSpPr>
        <p:spPr>
          <a:xfrm>
            <a:off x="715601" y="5937846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0</a:t>
            </a:r>
            <a:endParaRPr lang="en-GB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74DF52-A8BB-9163-F10C-CD187871C291}"/>
              </a:ext>
            </a:extLst>
          </p:cNvPr>
          <p:cNvSpPr txBox="1"/>
          <p:nvPr/>
        </p:nvSpPr>
        <p:spPr>
          <a:xfrm>
            <a:off x="1533070" y="6081751"/>
            <a:ext cx="532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58.7</a:t>
            </a:r>
            <a:endParaRPr lang="en-GB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51C8BB8-CE8D-38DB-7D91-27748A9C8E23}"/>
              </a:ext>
            </a:extLst>
          </p:cNvPr>
          <p:cNvSpPr txBox="1"/>
          <p:nvPr/>
        </p:nvSpPr>
        <p:spPr>
          <a:xfrm>
            <a:off x="2296497" y="6077152"/>
            <a:ext cx="76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117.4</a:t>
            </a:r>
            <a:endParaRPr lang="en-GB" sz="14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6C62E09-1B49-F8E7-850C-2AB5D6B5B9C7}"/>
              </a:ext>
            </a:extLst>
          </p:cNvPr>
          <p:cNvSpPr txBox="1"/>
          <p:nvPr/>
        </p:nvSpPr>
        <p:spPr>
          <a:xfrm>
            <a:off x="3160743" y="6077152"/>
            <a:ext cx="76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176.1</a:t>
            </a:r>
            <a:endParaRPr lang="en-GB" sz="14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629FE00-EA9B-42D5-2ACC-E762180D205F}"/>
              </a:ext>
            </a:extLst>
          </p:cNvPr>
          <p:cNvSpPr txBox="1"/>
          <p:nvPr/>
        </p:nvSpPr>
        <p:spPr>
          <a:xfrm>
            <a:off x="3938373" y="6087422"/>
            <a:ext cx="76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234.8</a:t>
            </a:r>
            <a:endParaRPr lang="en-GB" sz="14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0E58FC5-CEA3-C381-D72B-7981F2985C83}"/>
              </a:ext>
            </a:extLst>
          </p:cNvPr>
          <p:cNvSpPr txBox="1"/>
          <p:nvPr/>
        </p:nvSpPr>
        <p:spPr>
          <a:xfrm>
            <a:off x="4702168" y="6104447"/>
            <a:ext cx="766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293.5</a:t>
            </a:r>
            <a:endParaRPr lang="en-GB" sz="1400" dirty="0"/>
          </a:p>
        </p:txBody>
      </p:sp>
      <p:sp>
        <p:nvSpPr>
          <p:cNvPr id="76" name="Multiplication Sign 75">
            <a:extLst>
              <a:ext uri="{FF2B5EF4-FFF2-40B4-BE49-F238E27FC236}">
                <a16:creationId xmlns:a16="http://schemas.microsoft.com/office/drawing/2014/main" id="{A94CBE70-2721-0C72-D159-1FC344CBE3B8}"/>
              </a:ext>
            </a:extLst>
          </p:cNvPr>
          <p:cNvSpPr/>
          <p:nvPr/>
        </p:nvSpPr>
        <p:spPr>
          <a:xfrm>
            <a:off x="1708210" y="1891041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Multiplication Sign 76">
            <a:extLst>
              <a:ext uri="{FF2B5EF4-FFF2-40B4-BE49-F238E27FC236}">
                <a16:creationId xmlns:a16="http://schemas.microsoft.com/office/drawing/2014/main" id="{69E6A6D1-5125-F60F-09EF-F8F7423B9C55}"/>
              </a:ext>
            </a:extLst>
          </p:cNvPr>
          <p:cNvSpPr/>
          <p:nvPr/>
        </p:nvSpPr>
        <p:spPr>
          <a:xfrm>
            <a:off x="2503728" y="2716921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Multiplication Sign 77">
            <a:extLst>
              <a:ext uri="{FF2B5EF4-FFF2-40B4-BE49-F238E27FC236}">
                <a16:creationId xmlns:a16="http://schemas.microsoft.com/office/drawing/2014/main" id="{507E880B-5FCF-126A-69D7-C8B1BA922BE6}"/>
              </a:ext>
            </a:extLst>
          </p:cNvPr>
          <p:cNvSpPr/>
          <p:nvPr/>
        </p:nvSpPr>
        <p:spPr>
          <a:xfrm>
            <a:off x="3306168" y="3013672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Multiplication Sign 78">
            <a:extLst>
              <a:ext uri="{FF2B5EF4-FFF2-40B4-BE49-F238E27FC236}">
                <a16:creationId xmlns:a16="http://schemas.microsoft.com/office/drawing/2014/main" id="{9297516C-DE17-C4FF-47B1-4DB61E26B4CF}"/>
              </a:ext>
            </a:extLst>
          </p:cNvPr>
          <p:cNvSpPr/>
          <p:nvPr/>
        </p:nvSpPr>
        <p:spPr>
          <a:xfrm>
            <a:off x="4102953" y="3140232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Multiplication Sign 79">
            <a:extLst>
              <a:ext uri="{FF2B5EF4-FFF2-40B4-BE49-F238E27FC236}">
                <a16:creationId xmlns:a16="http://schemas.microsoft.com/office/drawing/2014/main" id="{FE0ECACC-4D2C-05B5-D6F5-D3179907E18B}"/>
              </a:ext>
            </a:extLst>
          </p:cNvPr>
          <p:cNvSpPr/>
          <p:nvPr/>
        </p:nvSpPr>
        <p:spPr>
          <a:xfrm>
            <a:off x="4898108" y="3184054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Multiplication Sign 80">
            <a:extLst>
              <a:ext uri="{FF2B5EF4-FFF2-40B4-BE49-F238E27FC236}">
                <a16:creationId xmlns:a16="http://schemas.microsoft.com/office/drawing/2014/main" id="{5D35919D-7A77-EA3C-F901-E27F1B7ED0C2}"/>
              </a:ext>
            </a:extLst>
          </p:cNvPr>
          <p:cNvSpPr/>
          <p:nvPr/>
        </p:nvSpPr>
        <p:spPr>
          <a:xfrm>
            <a:off x="4897181" y="3372852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81">
            <a:extLst>
              <a:ext uri="{FF2B5EF4-FFF2-40B4-BE49-F238E27FC236}">
                <a16:creationId xmlns:a16="http://schemas.microsoft.com/office/drawing/2014/main" id="{B29B418B-91F7-A79B-441F-7ACB3C1280DC}"/>
              </a:ext>
            </a:extLst>
          </p:cNvPr>
          <p:cNvSpPr/>
          <p:nvPr/>
        </p:nvSpPr>
        <p:spPr>
          <a:xfrm>
            <a:off x="4897181" y="3658342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82">
            <a:extLst>
              <a:ext uri="{FF2B5EF4-FFF2-40B4-BE49-F238E27FC236}">
                <a16:creationId xmlns:a16="http://schemas.microsoft.com/office/drawing/2014/main" id="{75EB8239-6977-D943-0151-BAEC7C0DADB1}"/>
              </a:ext>
            </a:extLst>
          </p:cNvPr>
          <p:cNvSpPr/>
          <p:nvPr/>
        </p:nvSpPr>
        <p:spPr>
          <a:xfrm>
            <a:off x="4896005" y="3850137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Multiplication Sign 83">
            <a:extLst>
              <a:ext uri="{FF2B5EF4-FFF2-40B4-BE49-F238E27FC236}">
                <a16:creationId xmlns:a16="http://schemas.microsoft.com/office/drawing/2014/main" id="{1EED5D55-8E0E-E462-3499-36C20C1B34AB}"/>
              </a:ext>
            </a:extLst>
          </p:cNvPr>
          <p:cNvSpPr/>
          <p:nvPr/>
        </p:nvSpPr>
        <p:spPr>
          <a:xfrm>
            <a:off x="4894534" y="3982498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Multiplication Sign 93">
            <a:extLst>
              <a:ext uri="{FF2B5EF4-FFF2-40B4-BE49-F238E27FC236}">
                <a16:creationId xmlns:a16="http://schemas.microsoft.com/office/drawing/2014/main" id="{263D7D09-CD8C-93FF-08C6-BDAF930A2070}"/>
              </a:ext>
            </a:extLst>
          </p:cNvPr>
          <p:cNvSpPr/>
          <p:nvPr/>
        </p:nvSpPr>
        <p:spPr>
          <a:xfrm>
            <a:off x="4102953" y="3944525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Multiplication Sign 94">
            <a:extLst>
              <a:ext uri="{FF2B5EF4-FFF2-40B4-BE49-F238E27FC236}">
                <a16:creationId xmlns:a16="http://schemas.microsoft.com/office/drawing/2014/main" id="{26BCA460-CA92-4A4A-B542-0F666F817E2C}"/>
              </a:ext>
            </a:extLst>
          </p:cNvPr>
          <p:cNvSpPr/>
          <p:nvPr/>
        </p:nvSpPr>
        <p:spPr>
          <a:xfrm>
            <a:off x="4104410" y="4090759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solidFill>
              <a:srgbClr val="8AA9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Multiplication Sign 95">
            <a:extLst>
              <a:ext uri="{FF2B5EF4-FFF2-40B4-BE49-F238E27FC236}">
                <a16:creationId xmlns:a16="http://schemas.microsoft.com/office/drawing/2014/main" id="{F3EF54B5-7137-C181-8EB1-6B6F4DA40CAF}"/>
              </a:ext>
            </a:extLst>
          </p:cNvPr>
          <p:cNvSpPr/>
          <p:nvPr/>
        </p:nvSpPr>
        <p:spPr>
          <a:xfrm>
            <a:off x="4102953" y="4208738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solidFill>
              <a:srgbClr val="8AA9E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Multiplication Sign 96">
            <a:extLst>
              <a:ext uri="{FF2B5EF4-FFF2-40B4-BE49-F238E27FC236}">
                <a16:creationId xmlns:a16="http://schemas.microsoft.com/office/drawing/2014/main" id="{4111CE15-20FD-84C8-B97C-0EA5F87FB1FF}"/>
              </a:ext>
            </a:extLst>
          </p:cNvPr>
          <p:cNvSpPr/>
          <p:nvPr/>
        </p:nvSpPr>
        <p:spPr>
          <a:xfrm>
            <a:off x="4102914" y="4325070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solidFill>
              <a:srgbClr val="FD5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Multiplication Sign 97">
            <a:extLst>
              <a:ext uri="{FF2B5EF4-FFF2-40B4-BE49-F238E27FC236}">
                <a16:creationId xmlns:a16="http://schemas.microsoft.com/office/drawing/2014/main" id="{72A6EC7E-150F-EEA1-AA3A-F600C3632E0C}"/>
              </a:ext>
            </a:extLst>
          </p:cNvPr>
          <p:cNvSpPr/>
          <p:nvPr/>
        </p:nvSpPr>
        <p:spPr>
          <a:xfrm>
            <a:off x="3303246" y="4216554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solidFill>
              <a:srgbClr val="FD5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Multiplication Sign 99">
            <a:extLst>
              <a:ext uri="{FF2B5EF4-FFF2-40B4-BE49-F238E27FC236}">
                <a16:creationId xmlns:a16="http://schemas.microsoft.com/office/drawing/2014/main" id="{D8F02501-3405-ECF6-120B-9194DC37F6A5}"/>
              </a:ext>
            </a:extLst>
          </p:cNvPr>
          <p:cNvSpPr/>
          <p:nvPr/>
        </p:nvSpPr>
        <p:spPr>
          <a:xfrm>
            <a:off x="3301423" y="4278801"/>
            <a:ext cx="230562" cy="244403"/>
          </a:xfrm>
          <a:prstGeom prst="mathMultiply">
            <a:avLst/>
          </a:prstGeom>
          <a:solidFill>
            <a:srgbClr val="0037A4"/>
          </a:solidFill>
          <a:ln w="6350">
            <a:solidFill>
              <a:srgbClr val="FD5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Multiplication Sign 98">
            <a:extLst>
              <a:ext uri="{FF2B5EF4-FFF2-40B4-BE49-F238E27FC236}">
                <a16:creationId xmlns:a16="http://schemas.microsoft.com/office/drawing/2014/main" id="{DD3DA4E3-2DCB-98E6-80BD-F25158CD993C}"/>
              </a:ext>
            </a:extLst>
          </p:cNvPr>
          <p:cNvSpPr/>
          <p:nvPr/>
        </p:nvSpPr>
        <p:spPr>
          <a:xfrm>
            <a:off x="3303246" y="4325070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solidFill>
              <a:srgbClr val="FD5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AA98511-D4BE-6B23-DAFD-04486AA1EA91}"/>
              </a:ext>
            </a:extLst>
          </p:cNvPr>
          <p:cNvSpPr txBox="1"/>
          <p:nvPr/>
        </p:nvSpPr>
        <p:spPr>
          <a:xfrm>
            <a:off x="881372" y="6082030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0</a:t>
            </a:r>
            <a:endParaRPr lang="en-GB" sz="14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02DCA08-A047-3A70-7643-FC20A0725089}"/>
              </a:ext>
            </a:extLst>
          </p:cNvPr>
          <p:cNvSpPr txBox="1"/>
          <p:nvPr/>
        </p:nvSpPr>
        <p:spPr>
          <a:xfrm>
            <a:off x="1057444" y="3147972"/>
            <a:ext cx="2096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/>
              <a:t>Asymptotic</a:t>
            </a:r>
            <a:r>
              <a:rPr lang="fr-CH" sz="1100" dirty="0"/>
              <a:t> </a:t>
            </a:r>
            <a:r>
              <a:rPr lang="fr-CH" sz="1100" dirty="0" err="1"/>
              <a:t>limit</a:t>
            </a:r>
            <a:endParaRPr lang="en-GB" sz="1100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075A0F5A-55BB-626D-AA96-6F18983CF5A2}"/>
              </a:ext>
            </a:extLst>
          </p:cNvPr>
          <p:cNvCxnSpPr>
            <a:endCxn id="80" idx="2"/>
          </p:cNvCxnSpPr>
          <p:nvPr/>
        </p:nvCxnSpPr>
        <p:spPr>
          <a:xfrm>
            <a:off x="1009653" y="3372852"/>
            <a:ext cx="400821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86A0D3A5-8ED9-3B7D-6396-69F36657548F}"/>
              </a:ext>
            </a:extLst>
          </p:cNvPr>
          <p:cNvCxnSpPr>
            <a:cxnSpLocks/>
          </p:cNvCxnSpPr>
          <p:nvPr/>
        </p:nvCxnSpPr>
        <p:spPr>
          <a:xfrm flipV="1">
            <a:off x="586997" y="3152366"/>
            <a:ext cx="0" cy="2934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29AAAD1-44EF-AABE-193C-252C3199FEBF}"/>
              </a:ext>
            </a:extLst>
          </p:cNvPr>
          <p:cNvSpPr txBox="1"/>
          <p:nvPr/>
        </p:nvSpPr>
        <p:spPr>
          <a:xfrm>
            <a:off x="84404" y="3426041"/>
            <a:ext cx="670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D5141"/>
                </a:solidFill>
              </a:rPr>
              <a:t>1.00</a:t>
            </a:r>
            <a:endParaRPr lang="en-GB" sz="1400" dirty="0">
              <a:solidFill>
                <a:srgbClr val="FD514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72AB45D-4DD1-4A37-3F81-D8553B95EBBD}"/>
              </a:ext>
            </a:extLst>
          </p:cNvPr>
          <p:cNvSpPr txBox="1"/>
          <p:nvPr/>
        </p:nvSpPr>
        <p:spPr>
          <a:xfrm>
            <a:off x="82504" y="3930305"/>
            <a:ext cx="595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2"/>
                </a:solidFill>
              </a:rPr>
              <a:t>1.25</a:t>
            </a:r>
            <a:endParaRPr lang="en-GB" sz="1400" dirty="0">
              <a:solidFill>
                <a:schemeClr val="accent2"/>
              </a:solidFill>
            </a:endParaRPr>
          </a:p>
        </p:txBody>
      </p:sp>
      <p:pic>
        <p:nvPicPr>
          <p:cNvPr id="6" name="Picture 5" descr="A red object with a curved end&#10;&#10;AI-generated content may be incorrect.">
            <a:extLst>
              <a:ext uri="{FF2B5EF4-FFF2-40B4-BE49-F238E27FC236}">
                <a16:creationId xmlns:a16="http://schemas.microsoft.com/office/drawing/2014/main" id="{30BE5B12-F7E2-F63C-9E97-4A25071ED92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1342" t="8750" r="5930" b="5349"/>
          <a:stretch/>
        </p:blipFill>
        <p:spPr>
          <a:xfrm>
            <a:off x="11164693" y="2030240"/>
            <a:ext cx="224565" cy="2633902"/>
          </a:xfrm>
          <a:prstGeom prst="rect">
            <a:avLst/>
          </a:prstGeom>
        </p:spPr>
      </p:pic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FB2BD54-FD02-26C5-E79E-2AC4CAC28E3E}"/>
              </a:ext>
            </a:extLst>
          </p:cNvPr>
          <p:cNvCxnSpPr>
            <a:cxnSpLocks/>
          </p:cNvCxnSpPr>
          <p:nvPr/>
        </p:nvCxnSpPr>
        <p:spPr>
          <a:xfrm flipH="1">
            <a:off x="960535" y="6088003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E76A06D8-241B-7733-0F3B-5E1A40370A3D}"/>
              </a:ext>
            </a:extLst>
          </p:cNvPr>
          <p:cNvCxnSpPr>
            <a:cxnSpLocks/>
          </p:cNvCxnSpPr>
          <p:nvPr/>
        </p:nvCxnSpPr>
        <p:spPr>
          <a:xfrm flipH="1">
            <a:off x="960536" y="5585798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1CF9A69-C296-E731-C313-9E9C2DE60AD3}"/>
              </a:ext>
            </a:extLst>
          </p:cNvPr>
          <p:cNvCxnSpPr>
            <a:cxnSpLocks/>
          </p:cNvCxnSpPr>
          <p:nvPr/>
        </p:nvCxnSpPr>
        <p:spPr>
          <a:xfrm flipH="1">
            <a:off x="960535" y="5085734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E8281253-E3BE-9978-840E-F9CE11F4AB66}"/>
              </a:ext>
            </a:extLst>
          </p:cNvPr>
          <p:cNvCxnSpPr>
            <a:cxnSpLocks/>
          </p:cNvCxnSpPr>
          <p:nvPr/>
        </p:nvCxnSpPr>
        <p:spPr>
          <a:xfrm flipH="1">
            <a:off x="960535" y="4586890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1FFE8712-F032-09DB-65C2-924F62C27B1C}"/>
              </a:ext>
            </a:extLst>
          </p:cNvPr>
          <p:cNvCxnSpPr>
            <a:cxnSpLocks/>
          </p:cNvCxnSpPr>
          <p:nvPr/>
        </p:nvCxnSpPr>
        <p:spPr>
          <a:xfrm flipH="1">
            <a:off x="961879" y="4083616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21545E9-D8B5-5672-AF1B-715F81125801}"/>
              </a:ext>
            </a:extLst>
          </p:cNvPr>
          <p:cNvCxnSpPr>
            <a:cxnSpLocks/>
          </p:cNvCxnSpPr>
          <p:nvPr/>
        </p:nvCxnSpPr>
        <p:spPr>
          <a:xfrm flipH="1">
            <a:off x="962916" y="3584459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F317C6B-C791-94BD-51CB-9BFC9C7E9235}"/>
              </a:ext>
            </a:extLst>
          </p:cNvPr>
          <p:cNvCxnSpPr>
            <a:cxnSpLocks/>
          </p:cNvCxnSpPr>
          <p:nvPr/>
        </p:nvCxnSpPr>
        <p:spPr>
          <a:xfrm flipH="1">
            <a:off x="958154" y="3082014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E622A2F-F38E-ED4A-141A-F912DC19FC2D}"/>
              </a:ext>
            </a:extLst>
          </p:cNvPr>
          <p:cNvCxnSpPr>
            <a:cxnSpLocks/>
          </p:cNvCxnSpPr>
          <p:nvPr/>
        </p:nvCxnSpPr>
        <p:spPr>
          <a:xfrm flipH="1">
            <a:off x="962916" y="2584333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46A3AC2E-4A32-592A-6034-4F87572E6CA4}"/>
              </a:ext>
            </a:extLst>
          </p:cNvPr>
          <p:cNvCxnSpPr>
            <a:cxnSpLocks/>
          </p:cNvCxnSpPr>
          <p:nvPr/>
        </p:nvCxnSpPr>
        <p:spPr>
          <a:xfrm flipH="1">
            <a:off x="960535" y="2080511"/>
            <a:ext cx="94527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64AAD7E-DFBF-8F96-09C6-179EE9720A5B}"/>
              </a:ext>
            </a:extLst>
          </p:cNvPr>
          <p:cNvCxnSpPr>
            <a:cxnSpLocks/>
          </p:cNvCxnSpPr>
          <p:nvPr/>
        </p:nvCxnSpPr>
        <p:spPr>
          <a:xfrm flipH="1">
            <a:off x="532585" y="6087191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586EC37-D2A2-B971-E6CD-31B9CFBBF611}"/>
              </a:ext>
            </a:extLst>
          </p:cNvPr>
          <p:cNvCxnSpPr>
            <a:cxnSpLocks/>
          </p:cNvCxnSpPr>
          <p:nvPr/>
        </p:nvCxnSpPr>
        <p:spPr>
          <a:xfrm flipH="1">
            <a:off x="529525" y="5585798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5D97BD5-A430-ADAA-9F9E-5624C0B72DDA}"/>
              </a:ext>
            </a:extLst>
          </p:cNvPr>
          <p:cNvCxnSpPr>
            <a:cxnSpLocks/>
          </p:cNvCxnSpPr>
          <p:nvPr/>
        </p:nvCxnSpPr>
        <p:spPr>
          <a:xfrm flipH="1">
            <a:off x="527148" y="5085734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8DFB68F4-5C63-C19E-5972-1BB0963582AE}"/>
              </a:ext>
            </a:extLst>
          </p:cNvPr>
          <p:cNvCxnSpPr>
            <a:cxnSpLocks/>
          </p:cNvCxnSpPr>
          <p:nvPr/>
        </p:nvCxnSpPr>
        <p:spPr>
          <a:xfrm flipH="1">
            <a:off x="526414" y="4586890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1161B589-1C71-E043-6602-DAAA29EA7F72}"/>
              </a:ext>
            </a:extLst>
          </p:cNvPr>
          <p:cNvCxnSpPr>
            <a:cxnSpLocks/>
          </p:cNvCxnSpPr>
          <p:nvPr/>
        </p:nvCxnSpPr>
        <p:spPr>
          <a:xfrm flipH="1">
            <a:off x="524032" y="4083515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992EB464-A0D2-DEBD-8783-441D61D307A9}"/>
              </a:ext>
            </a:extLst>
          </p:cNvPr>
          <p:cNvCxnSpPr>
            <a:cxnSpLocks/>
          </p:cNvCxnSpPr>
          <p:nvPr/>
        </p:nvCxnSpPr>
        <p:spPr>
          <a:xfrm flipH="1">
            <a:off x="526416" y="3584459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B60834C6-17CD-6828-95E5-F43C4BDD0142}"/>
              </a:ext>
            </a:extLst>
          </p:cNvPr>
          <p:cNvSpPr txBox="1"/>
          <p:nvPr/>
        </p:nvSpPr>
        <p:spPr>
          <a:xfrm>
            <a:off x="80651" y="4187956"/>
            <a:ext cx="595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1.50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28E729D7-CA9A-4702-8781-4BC9F956A4AC}"/>
              </a:ext>
            </a:extLst>
          </p:cNvPr>
          <p:cNvCxnSpPr>
            <a:cxnSpLocks/>
          </p:cNvCxnSpPr>
          <p:nvPr/>
        </p:nvCxnSpPr>
        <p:spPr>
          <a:xfrm flipH="1">
            <a:off x="556211" y="4339924"/>
            <a:ext cx="581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932CAB2C-B63A-C997-0E27-48BD5BBC2021}"/>
              </a:ext>
            </a:extLst>
          </p:cNvPr>
          <p:cNvSpPr txBox="1"/>
          <p:nvPr/>
        </p:nvSpPr>
        <p:spPr>
          <a:xfrm>
            <a:off x="215262" y="3080330"/>
            <a:ext cx="49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SF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FCB1EA86-6500-636B-EC3F-BD4A1903DB27}"/>
                  </a:ext>
                </a:extLst>
              </p:cNvPr>
              <p:cNvSpPr txBox="1"/>
              <p:nvPr/>
            </p:nvSpPr>
            <p:spPr>
              <a:xfrm>
                <a:off x="410114" y="1472666"/>
                <a:ext cx="10500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H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GB" sz="1400" dirty="0">
                    <a:solidFill>
                      <a:schemeClr val="tx1"/>
                    </a:solidFill>
                  </a:rPr>
                  <a:t>[MPa]</a:t>
                </a:r>
              </a:p>
            </p:txBody>
          </p:sp>
        </mc:Choice>
        <mc:Fallback xmlns=""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FCB1EA86-6500-636B-EC3F-BD4A1903DB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14" y="1472666"/>
                <a:ext cx="1050043" cy="523220"/>
              </a:xfrm>
              <a:prstGeom prst="rect">
                <a:avLst/>
              </a:prstGeom>
              <a:blipFill>
                <a:blip r:embed="rId24"/>
                <a:stretch>
                  <a:fillRect l="-1734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9DA274F6-73F6-9E0E-ABCF-53EF4122D927}"/>
                  </a:ext>
                </a:extLst>
              </p:cNvPr>
              <p:cNvSpPr txBox="1"/>
              <p:nvPr/>
            </p:nvSpPr>
            <p:spPr>
              <a:xfrm>
                <a:off x="5033072" y="5788340"/>
                <a:ext cx="8835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400" dirty="0">
                    <a:solidFill>
                      <a:schemeClr val="tx1"/>
                    </a:solidFill>
                  </a:rPr>
                  <a:t> [gr/s]</a:t>
                </a:r>
              </a:p>
            </p:txBody>
          </p:sp>
        </mc:Choice>
        <mc:Fallback xmlns="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9DA274F6-73F6-9E0E-ABCF-53EF4122D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072" y="5788340"/>
                <a:ext cx="883509" cy="307777"/>
              </a:xfrm>
              <a:prstGeom prst="rect">
                <a:avLst/>
              </a:prstGeom>
              <a:blipFill>
                <a:blip r:embed="rId2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FD501AA3-84E8-C8C4-41C9-C2815A8C989E}"/>
                  </a:ext>
                </a:extLst>
              </p:cNvPr>
              <p:cNvSpPr txBox="1"/>
              <p:nvPr/>
            </p:nvSpPr>
            <p:spPr>
              <a:xfrm>
                <a:off x="6935748" y="4669770"/>
                <a:ext cx="3564914" cy="6978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H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𝑐h</m:t>
                                  </m:r>
                                </m:sub>
                              </m:sSub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FD501AA3-84E8-C8C4-41C9-C2815A8C9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748" y="4669770"/>
                <a:ext cx="3564914" cy="697820"/>
              </a:xfrm>
              <a:prstGeom prst="rect">
                <a:avLst/>
              </a:prstGeom>
              <a:blipFill>
                <a:blip r:embed="rId26"/>
                <a:stretch>
                  <a:fillRect b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DEEF0FC9-9206-B9F0-AF78-29C1FC738C63}"/>
                  </a:ext>
                </a:extLst>
              </p:cNvPr>
              <p:cNvSpPr txBox="1"/>
              <p:nvPr/>
            </p:nvSpPr>
            <p:spPr>
              <a:xfrm>
                <a:off x="6990957" y="4669770"/>
                <a:ext cx="3564914" cy="6978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H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400" i="1" smtClean="0">
                                          <a:solidFill>
                                            <a:srgbClr val="67A3D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400" b="0" i="1" smtClean="0">
                                          <a:solidFill>
                                            <a:srgbClr val="67A3D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400" b="0" i="1" smtClean="0">
                                          <a:solidFill>
                                            <a:srgbClr val="67A3D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400" b="1" i="1" smtClean="0">
                                      <a:solidFill>
                                        <a:schemeClr val="tx2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1" i="1" smtClean="0">
                                      <a:solidFill>
                                        <a:schemeClr val="tx2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fr-CH" sz="1400" b="1" i="1" smtClean="0">
                                      <a:solidFill>
                                        <a:schemeClr val="tx2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𝒄𝒉</m:t>
                                  </m:r>
                                </m:sub>
                              </m:sSub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DEEF0FC9-9206-B9F0-AF78-29C1FC738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0957" y="4669770"/>
                <a:ext cx="3564914" cy="697820"/>
              </a:xfrm>
              <a:prstGeom prst="rect">
                <a:avLst/>
              </a:prstGeom>
              <a:blipFill>
                <a:blip r:embed="rId27"/>
                <a:stretch>
                  <a:fillRect b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2BB3315A-0917-5E44-0906-62A0323B34F1}"/>
                  </a:ext>
                </a:extLst>
              </p:cNvPr>
              <p:cNvSpPr txBox="1"/>
              <p:nvPr/>
            </p:nvSpPr>
            <p:spPr>
              <a:xfrm>
                <a:off x="6981641" y="4696832"/>
                <a:ext cx="3564914" cy="6978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H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400" b="1" i="1" smtClean="0">
                                      <a:solidFill>
                                        <a:srgbClr val="5B86DB"/>
                                      </a:solidFill>
                                      <a:latin typeface="Cambria Math" panose="02040503050406030204" pitchFamily="18" charset="0"/>
                                    </a:rPr>
                                    <m:t>𝒍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𝑐h</m:t>
                                  </m:r>
                                </m:sub>
                              </m:sSub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2BB3315A-0917-5E44-0906-62A0323B3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641" y="4696832"/>
                <a:ext cx="3564914" cy="697820"/>
              </a:xfrm>
              <a:prstGeom prst="rect">
                <a:avLst/>
              </a:prstGeom>
              <a:blipFill>
                <a:blip r:embed="rId28"/>
                <a:stretch>
                  <a:fillRect b="-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8992BB8A-D931-3251-6057-83121B6499E5}"/>
              </a:ext>
            </a:extLst>
          </p:cNvPr>
          <p:cNvCxnSpPr>
            <a:cxnSpLocks/>
          </p:cNvCxnSpPr>
          <p:nvPr/>
        </p:nvCxnSpPr>
        <p:spPr>
          <a:xfrm>
            <a:off x="1009653" y="604562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7AE91348-A6C1-79F4-A864-9707280A0C61}"/>
              </a:ext>
            </a:extLst>
          </p:cNvPr>
          <p:cNvCxnSpPr>
            <a:cxnSpLocks/>
          </p:cNvCxnSpPr>
          <p:nvPr/>
        </p:nvCxnSpPr>
        <p:spPr>
          <a:xfrm>
            <a:off x="1812928" y="6043157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172C87A1-1238-B0E0-C91A-53DB2CFCEFB6}"/>
              </a:ext>
            </a:extLst>
          </p:cNvPr>
          <p:cNvCxnSpPr>
            <a:cxnSpLocks/>
          </p:cNvCxnSpPr>
          <p:nvPr/>
        </p:nvCxnSpPr>
        <p:spPr>
          <a:xfrm>
            <a:off x="2613028" y="604562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79C35FB2-CE4A-E58C-D14C-02ED289D42C1}"/>
              </a:ext>
            </a:extLst>
          </p:cNvPr>
          <p:cNvCxnSpPr>
            <a:cxnSpLocks/>
          </p:cNvCxnSpPr>
          <p:nvPr/>
        </p:nvCxnSpPr>
        <p:spPr>
          <a:xfrm>
            <a:off x="3413128" y="604562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A4E1B53A-9B92-1FA9-A0E1-6262A3CD8A1A}"/>
              </a:ext>
            </a:extLst>
          </p:cNvPr>
          <p:cNvCxnSpPr>
            <a:cxnSpLocks/>
          </p:cNvCxnSpPr>
          <p:nvPr/>
        </p:nvCxnSpPr>
        <p:spPr>
          <a:xfrm>
            <a:off x="4216403" y="604562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79180B4-26FE-CAB9-6D4F-7E8BB967129F}"/>
              </a:ext>
            </a:extLst>
          </p:cNvPr>
          <p:cNvCxnSpPr>
            <a:cxnSpLocks/>
          </p:cNvCxnSpPr>
          <p:nvPr/>
        </p:nvCxnSpPr>
        <p:spPr>
          <a:xfrm>
            <a:off x="5021062" y="6045620"/>
            <a:ext cx="0" cy="831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41BF51E-3C10-5703-B687-5608DD2B9D9A}"/>
              </a:ext>
            </a:extLst>
          </p:cNvPr>
          <p:cNvGrpSpPr/>
          <p:nvPr/>
        </p:nvGrpSpPr>
        <p:grpSpPr>
          <a:xfrm>
            <a:off x="1009653" y="6350749"/>
            <a:ext cx="4458531" cy="67501"/>
            <a:chOff x="1679599" y="6395195"/>
            <a:chExt cx="4458531" cy="67501"/>
          </a:xfrm>
        </p:grpSpPr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CA33CDCF-BB68-8071-394B-E8B4B7328190}"/>
                </a:ext>
              </a:extLst>
            </p:cNvPr>
            <p:cNvCxnSpPr>
              <a:cxnSpLocks/>
            </p:cNvCxnSpPr>
            <p:nvPr/>
          </p:nvCxnSpPr>
          <p:spPr>
            <a:xfrm>
              <a:off x="1679599" y="6405512"/>
              <a:ext cx="445853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27FCF780-D94D-1353-80B2-A2FAFC07611B}"/>
                </a:ext>
              </a:extLst>
            </p:cNvPr>
            <p:cNvCxnSpPr>
              <a:cxnSpLocks/>
            </p:cNvCxnSpPr>
            <p:nvPr/>
          </p:nvCxnSpPr>
          <p:spPr>
            <a:xfrm>
              <a:off x="1679599" y="6395195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CA56E33A-28D5-36B4-42FB-520F515035B0}"/>
                </a:ext>
              </a:extLst>
            </p:cNvPr>
            <p:cNvCxnSpPr>
              <a:cxnSpLocks/>
            </p:cNvCxnSpPr>
            <p:nvPr/>
          </p:nvCxnSpPr>
          <p:spPr>
            <a:xfrm>
              <a:off x="2484462" y="6403384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E3F3A31F-E282-79DF-7BA6-9525C92F4C2E}"/>
                </a:ext>
              </a:extLst>
            </p:cNvPr>
            <p:cNvCxnSpPr>
              <a:cxnSpLocks/>
            </p:cNvCxnSpPr>
            <p:nvPr/>
          </p:nvCxnSpPr>
          <p:spPr>
            <a:xfrm>
              <a:off x="3284561" y="6408148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E3815A1B-7F90-0D7A-B90B-DE90E4C68CFF}"/>
                </a:ext>
              </a:extLst>
            </p:cNvPr>
            <p:cNvCxnSpPr>
              <a:cxnSpLocks/>
            </p:cNvCxnSpPr>
            <p:nvPr/>
          </p:nvCxnSpPr>
          <p:spPr>
            <a:xfrm>
              <a:off x="4084662" y="6403402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>
              <a:extLst>
                <a:ext uri="{FF2B5EF4-FFF2-40B4-BE49-F238E27FC236}">
                  <a16:creationId xmlns:a16="http://schemas.microsoft.com/office/drawing/2014/main" id="{941DEB3E-9252-80BE-4FA3-806840A2BFB4}"/>
                </a:ext>
              </a:extLst>
            </p:cNvPr>
            <p:cNvCxnSpPr>
              <a:cxnSpLocks/>
            </p:cNvCxnSpPr>
            <p:nvPr/>
          </p:nvCxnSpPr>
          <p:spPr>
            <a:xfrm>
              <a:off x="4887144" y="6403895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6521B6A5-C5D1-FE31-1E22-E7A8476A4F24}"/>
                </a:ext>
              </a:extLst>
            </p:cNvPr>
            <p:cNvCxnSpPr>
              <a:cxnSpLocks/>
            </p:cNvCxnSpPr>
            <p:nvPr/>
          </p:nvCxnSpPr>
          <p:spPr>
            <a:xfrm>
              <a:off x="5690228" y="6405764"/>
              <a:ext cx="0" cy="545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4" name="Picture 183" descr="A red object with a white background&#10;&#10;AI-generated content may be incorrect.">
            <a:extLst>
              <a:ext uri="{FF2B5EF4-FFF2-40B4-BE49-F238E27FC236}">
                <a16:creationId xmlns:a16="http://schemas.microsoft.com/office/drawing/2014/main" id="{A0E48BFB-945A-E0B5-72BC-871F1E1A7DBD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10109" t="17216" r="13441" b="18666"/>
          <a:stretch/>
        </p:blipFill>
        <p:spPr>
          <a:xfrm>
            <a:off x="8732465" y="754529"/>
            <a:ext cx="2111515" cy="1224351"/>
          </a:xfrm>
          <a:prstGeom prst="rect">
            <a:avLst/>
          </a:prstGeom>
        </p:spPr>
      </p:pic>
      <p:pic>
        <p:nvPicPr>
          <p:cNvPr id="185" name="Picture 184" descr="A red object with a white background&#10;&#10;AI-generated content may be incorrect.">
            <a:extLst>
              <a:ext uri="{FF2B5EF4-FFF2-40B4-BE49-F238E27FC236}">
                <a16:creationId xmlns:a16="http://schemas.microsoft.com/office/drawing/2014/main" id="{904B35A9-1693-3426-AD5E-A1A7318C84B5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91649" t="8908" r="6149" b="6977"/>
          <a:stretch/>
        </p:blipFill>
        <p:spPr>
          <a:xfrm>
            <a:off x="11182346" y="795338"/>
            <a:ext cx="156549" cy="1140651"/>
          </a:xfrm>
          <a:prstGeom prst="rect">
            <a:avLst/>
          </a:prstGeom>
        </p:spPr>
      </p:pic>
      <p:sp>
        <p:nvSpPr>
          <p:cNvPr id="187" name="TextBox 186">
            <a:extLst>
              <a:ext uri="{FF2B5EF4-FFF2-40B4-BE49-F238E27FC236}">
                <a16:creationId xmlns:a16="http://schemas.microsoft.com/office/drawing/2014/main" id="{58F37452-8CD1-1C2E-E380-8DE8C84D1009}"/>
              </a:ext>
            </a:extLst>
          </p:cNvPr>
          <p:cNvSpPr txBox="1"/>
          <p:nvPr/>
        </p:nvSpPr>
        <p:spPr>
          <a:xfrm rot="16200000">
            <a:off x="10476717" y="1292360"/>
            <a:ext cx="1267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900" dirty="0" err="1"/>
              <a:t>Temperature</a:t>
            </a:r>
            <a:r>
              <a:rPr lang="fr-CH" sz="900" dirty="0"/>
              <a:t> [°C]</a:t>
            </a:r>
            <a:endParaRPr lang="en-GB" sz="900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4336DEC-E651-D8A3-44D1-DCA5E15C1768}"/>
              </a:ext>
            </a:extLst>
          </p:cNvPr>
          <p:cNvSpPr txBox="1"/>
          <p:nvPr/>
        </p:nvSpPr>
        <p:spPr>
          <a:xfrm rot="16200000">
            <a:off x="10318119" y="3094021"/>
            <a:ext cx="16005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900" dirty="0"/>
              <a:t>Von Mises stress  [MPa]</a:t>
            </a:r>
            <a:endParaRPr lang="en-GB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082A59A9-9B1D-5546-FDB8-23C0265963F7}"/>
                  </a:ext>
                </a:extLst>
              </p:cNvPr>
              <p:cNvSpPr txBox="1"/>
              <p:nvPr/>
            </p:nvSpPr>
            <p:spPr>
              <a:xfrm>
                <a:off x="11298140" y="1922404"/>
                <a:ext cx="1204880" cy="28250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fr-CH" sz="900" dirty="0">
                    <a:solidFill>
                      <a:srgbClr val="8E0000"/>
                    </a:solidFill>
                  </a:rPr>
                  <a:t>500</a:t>
                </a:r>
                <a:r>
                  <a:rPr lang="fr-CH" sz="900" dirty="0"/>
                  <a:t> </a:t>
                </a:r>
                <a:r>
                  <a:rPr lang="fr-CH" sz="900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9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𝑌𝑆</m:t>
                        </m:r>
                      </m:e>
                      <m:sub>
                        <m:r>
                          <a:rPr lang="fr-CH" sz="9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𝐶𝑢𝐶𝑟𝑍𝑟</m:t>
                        </m:r>
                      </m:sub>
                    </m:sSub>
                  </m:oMath>
                </a14:m>
                <a:endParaRPr lang="fr-CH" sz="800" dirty="0"/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450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400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350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300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250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200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150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100</a:t>
                </a:r>
              </a:p>
              <a:p>
                <a:pPr>
                  <a:lnSpc>
                    <a:spcPct val="200000"/>
                  </a:lnSpc>
                </a:pPr>
                <a:r>
                  <a:rPr lang="fr-CH" sz="900" dirty="0"/>
                  <a:t>0</a:t>
                </a:r>
                <a:endParaRPr lang="en-GB" sz="900" dirty="0"/>
              </a:p>
            </p:txBody>
          </p:sp>
        </mc:Choice>
        <mc:Fallback xmlns=""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082A59A9-9B1D-5546-FDB8-23C026596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8140" y="1922404"/>
                <a:ext cx="1204880" cy="2825004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6740C760-5EE3-EA33-0787-DCA6CF0054F4}"/>
                  </a:ext>
                </a:extLst>
              </p:cNvPr>
              <p:cNvSpPr txBox="1"/>
              <p:nvPr/>
            </p:nvSpPr>
            <p:spPr>
              <a:xfrm>
                <a:off x="11258869" y="693889"/>
                <a:ext cx="823594" cy="1336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H" sz="900" dirty="0"/>
                  <a:t>220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900" dirty="0"/>
                  <a:t>180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900" dirty="0"/>
                  <a:t>140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900" dirty="0"/>
                  <a:t>100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900" dirty="0"/>
                  <a:t>60</a:t>
                </a:r>
              </a:p>
              <a:p>
                <a:pPr>
                  <a:lnSpc>
                    <a:spcPct val="150000"/>
                  </a:lnSpc>
                </a:pPr>
                <a:r>
                  <a:rPr lang="fr-CH" sz="900" dirty="0">
                    <a:solidFill>
                      <a:srgbClr val="002060"/>
                    </a:solidFill>
                  </a:rPr>
                  <a:t>27 </a:t>
                </a:r>
                <a:r>
                  <a:rPr lang="fr-CH" sz="900" dirty="0">
                    <a:solidFill>
                      <a:srgbClr val="0037A4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90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9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900" b="0" i="1" smtClean="0">
                            <a:solidFill>
                              <a:srgbClr val="0037A4"/>
                            </a:solidFill>
                            <a:latin typeface="Cambria Math" panose="02040503050406030204" pitchFamily="18" charset="0"/>
                          </a:rPr>
                          <m:t>𝑓𝑙𝑢𝑖𝑑</m:t>
                        </m:r>
                      </m:sub>
                    </m:sSub>
                  </m:oMath>
                </a14:m>
                <a:endParaRPr lang="fr-CH" sz="900" dirty="0"/>
              </a:p>
            </p:txBody>
          </p:sp>
        </mc:Choice>
        <mc:Fallback xmlns=""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6740C760-5EE3-EA33-0787-DCA6CF005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869" y="693889"/>
                <a:ext cx="823594" cy="1336713"/>
              </a:xfrm>
              <a:prstGeom prst="rect">
                <a:avLst/>
              </a:prstGeom>
              <a:blipFill>
                <a:blip r:embed="rId31"/>
                <a:stretch>
                  <a:fillRect b="-4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2" name="Picture 191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AE5E27FB-709D-3F7E-6B3F-4E3BC60D5DF3}"/>
              </a:ext>
            </a:extLst>
          </p:cNvPr>
          <p:cNvPicPr>
            <a:picLocks noChangeAspect="1"/>
          </p:cNvPicPr>
          <p:nvPr/>
        </p:nvPicPr>
        <p:blipFill>
          <a:blip r:embed="rId32"/>
          <a:srcRect l="10428" t="14488" r="10406" b="19637"/>
          <a:stretch/>
        </p:blipFill>
        <p:spPr>
          <a:xfrm>
            <a:off x="8735354" y="762185"/>
            <a:ext cx="2113868" cy="1235347"/>
          </a:xfrm>
          <a:prstGeom prst="rect">
            <a:avLst/>
          </a:prstGeom>
        </p:spPr>
      </p:pic>
      <p:pic>
        <p:nvPicPr>
          <p:cNvPr id="193" name="Picture 192" descr="A rainbow colored object with a white background&#10;&#10;AI-generated content may be incorrect.">
            <a:extLst>
              <a:ext uri="{FF2B5EF4-FFF2-40B4-BE49-F238E27FC236}">
                <a16:creationId xmlns:a16="http://schemas.microsoft.com/office/drawing/2014/main" id="{862086AA-2747-AD81-59D6-90405A23B1F9}"/>
              </a:ext>
            </a:extLst>
          </p:cNvPr>
          <p:cNvPicPr>
            <a:picLocks noChangeAspect="1"/>
          </p:cNvPicPr>
          <p:nvPr/>
        </p:nvPicPr>
        <p:blipFill>
          <a:blip r:embed="rId33"/>
          <a:srcRect l="9975" t="22313" r="11425" b="10851"/>
          <a:stretch/>
        </p:blipFill>
        <p:spPr>
          <a:xfrm>
            <a:off x="8744406" y="767172"/>
            <a:ext cx="2127368" cy="1217729"/>
          </a:xfrm>
          <a:prstGeom prst="rect">
            <a:avLst/>
          </a:prstGeom>
        </p:spPr>
      </p:pic>
      <p:pic>
        <p:nvPicPr>
          <p:cNvPr id="194" name="Picture 193" descr="A rainbow colored object with white circles and dots&#10;&#10;AI-generated content may be incorrect.">
            <a:extLst>
              <a:ext uri="{FF2B5EF4-FFF2-40B4-BE49-F238E27FC236}">
                <a16:creationId xmlns:a16="http://schemas.microsoft.com/office/drawing/2014/main" id="{97C638A5-3737-D238-8AB9-46628627E35A}"/>
              </a:ext>
            </a:extLst>
          </p:cNvPr>
          <p:cNvPicPr>
            <a:picLocks noChangeAspect="1"/>
          </p:cNvPicPr>
          <p:nvPr/>
        </p:nvPicPr>
        <p:blipFill>
          <a:blip r:embed="rId34"/>
          <a:srcRect l="7846" t="19183" r="10292" b="13047"/>
          <a:stretch/>
        </p:blipFill>
        <p:spPr>
          <a:xfrm>
            <a:off x="8740665" y="756820"/>
            <a:ext cx="2132992" cy="1218814"/>
          </a:xfrm>
          <a:prstGeom prst="rect">
            <a:avLst/>
          </a:prstGeom>
        </p:spPr>
      </p:pic>
      <p:pic>
        <p:nvPicPr>
          <p:cNvPr id="195" name="Picture 194" descr="A rainbow colored object with white circles and dots&#10;&#10;AI-generated content may be incorrect.">
            <a:extLst>
              <a:ext uri="{FF2B5EF4-FFF2-40B4-BE49-F238E27FC236}">
                <a16:creationId xmlns:a16="http://schemas.microsoft.com/office/drawing/2014/main" id="{7E815256-7465-EA26-3948-A07D46B76236}"/>
              </a:ext>
            </a:extLst>
          </p:cNvPr>
          <p:cNvPicPr>
            <a:picLocks noChangeAspect="1"/>
          </p:cNvPicPr>
          <p:nvPr/>
        </p:nvPicPr>
        <p:blipFill>
          <a:blip r:embed="rId35"/>
          <a:srcRect l="8843" t="21158" r="10182" b="13234"/>
          <a:stretch/>
        </p:blipFill>
        <p:spPr>
          <a:xfrm>
            <a:off x="8718365" y="764116"/>
            <a:ext cx="2140779" cy="1207006"/>
          </a:xfrm>
          <a:prstGeom prst="rect">
            <a:avLst/>
          </a:prstGeom>
        </p:spPr>
      </p:pic>
      <p:pic>
        <p:nvPicPr>
          <p:cNvPr id="196" name="Picture 195" descr="A rainbow colored object with white circles and a pointy tail&#10;&#10;AI-generated content may be incorrect.">
            <a:extLst>
              <a:ext uri="{FF2B5EF4-FFF2-40B4-BE49-F238E27FC236}">
                <a16:creationId xmlns:a16="http://schemas.microsoft.com/office/drawing/2014/main" id="{387627F5-607C-5B4D-9448-76046DA1335A}"/>
              </a:ext>
            </a:extLst>
          </p:cNvPr>
          <p:cNvPicPr>
            <a:picLocks noChangeAspect="1"/>
          </p:cNvPicPr>
          <p:nvPr/>
        </p:nvPicPr>
        <p:blipFill>
          <a:blip r:embed="rId36"/>
          <a:srcRect l="5709" t="12633" r="9912" b="15276"/>
          <a:stretch/>
        </p:blipFill>
        <p:spPr>
          <a:xfrm>
            <a:off x="8733452" y="757861"/>
            <a:ext cx="2122632" cy="1226822"/>
          </a:xfrm>
          <a:prstGeom prst="rect">
            <a:avLst/>
          </a:prstGeom>
        </p:spPr>
      </p:pic>
      <p:pic>
        <p:nvPicPr>
          <p:cNvPr id="197" name="Picture 196" descr="A computer screen shot of a diagram&#10;&#10;AI-generated content may be incorrect.">
            <a:extLst>
              <a:ext uri="{FF2B5EF4-FFF2-40B4-BE49-F238E27FC236}">
                <a16:creationId xmlns:a16="http://schemas.microsoft.com/office/drawing/2014/main" id="{933FB0E1-3759-70ED-6B95-030A908D9C4D}"/>
              </a:ext>
            </a:extLst>
          </p:cNvPr>
          <p:cNvPicPr>
            <a:picLocks noChangeAspect="1"/>
          </p:cNvPicPr>
          <p:nvPr/>
        </p:nvPicPr>
        <p:blipFill>
          <a:blip r:embed="rId37"/>
          <a:srcRect l="8803" t="11302" r="10325" b="27687"/>
          <a:stretch/>
        </p:blipFill>
        <p:spPr>
          <a:xfrm>
            <a:off x="8732465" y="740876"/>
            <a:ext cx="2130339" cy="1228602"/>
          </a:xfrm>
          <a:prstGeom prst="rect">
            <a:avLst/>
          </a:prstGeom>
        </p:spPr>
      </p:pic>
      <p:pic>
        <p:nvPicPr>
          <p:cNvPr id="198" name="Picture 197" descr="A computer screen shot of a blue object with white dots and a rainbow colored dot&#10;&#10;AI-generated content may be incorrect.">
            <a:extLst>
              <a:ext uri="{FF2B5EF4-FFF2-40B4-BE49-F238E27FC236}">
                <a16:creationId xmlns:a16="http://schemas.microsoft.com/office/drawing/2014/main" id="{1162BAE9-44DA-FCC3-C4FE-842F6C348D84}"/>
              </a:ext>
            </a:extLst>
          </p:cNvPr>
          <p:cNvPicPr>
            <a:picLocks noChangeAspect="1"/>
          </p:cNvPicPr>
          <p:nvPr/>
        </p:nvPicPr>
        <p:blipFill>
          <a:blip r:embed="rId38"/>
          <a:srcRect l="8403" t="11204" r="10746" b="29640"/>
          <a:stretch/>
        </p:blipFill>
        <p:spPr>
          <a:xfrm>
            <a:off x="8722332" y="738093"/>
            <a:ext cx="2141977" cy="1210190"/>
          </a:xfrm>
          <a:prstGeom prst="rect">
            <a:avLst/>
          </a:prstGeom>
        </p:spPr>
      </p:pic>
      <p:pic>
        <p:nvPicPr>
          <p:cNvPr id="202" name="Picture 201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E0E2751F-AC31-ED8D-FA4D-F7863C0E1BC5}"/>
              </a:ext>
            </a:extLst>
          </p:cNvPr>
          <p:cNvPicPr>
            <a:picLocks noChangeAspect="1"/>
          </p:cNvPicPr>
          <p:nvPr/>
        </p:nvPicPr>
        <p:blipFill>
          <a:blip r:embed="rId39"/>
          <a:srcRect l="12645" t="12011" r="15438" b="15058"/>
          <a:stretch/>
        </p:blipFill>
        <p:spPr>
          <a:xfrm>
            <a:off x="8703332" y="731113"/>
            <a:ext cx="2161608" cy="1259516"/>
          </a:xfrm>
          <a:prstGeom prst="rect">
            <a:avLst/>
          </a:prstGeom>
        </p:spPr>
      </p:pic>
      <p:pic>
        <p:nvPicPr>
          <p:cNvPr id="203" name="Picture 202" descr="A blue and white diagram with white dots&#10;&#10;AI-generated content may be incorrect.">
            <a:extLst>
              <a:ext uri="{FF2B5EF4-FFF2-40B4-BE49-F238E27FC236}">
                <a16:creationId xmlns:a16="http://schemas.microsoft.com/office/drawing/2014/main" id="{A7239C68-270E-DA57-1D27-0845184AEA1A}"/>
              </a:ext>
            </a:extLst>
          </p:cNvPr>
          <p:cNvPicPr>
            <a:picLocks noChangeAspect="1"/>
          </p:cNvPicPr>
          <p:nvPr/>
        </p:nvPicPr>
        <p:blipFill>
          <a:blip r:embed="rId40"/>
          <a:srcRect l="12921" t="12139" r="12865" b="11410"/>
          <a:stretch/>
        </p:blipFill>
        <p:spPr>
          <a:xfrm>
            <a:off x="8713295" y="743846"/>
            <a:ext cx="2150621" cy="1229725"/>
          </a:xfrm>
          <a:prstGeom prst="rect">
            <a:avLst/>
          </a:prstGeom>
        </p:spPr>
      </p:pic>
      <p:pic>
        <p:nvPicPr>
          <p:cNvPr id="205" name="Picture 204" descr="A blue and white drawing of a blue object with white dots&#10;&#10;AI-generated content may be incorrect.">
            <a:extLst>
              <a:ext uri="{FF2B5EF4-FFF2-40B4-BE49-F238E27FC236}">
                <a16:creationId xmlns:a16="http://schemas.microsoft.com/office/drawing/2014/main" id="{9D4C95A4-0C72-3CF5-5FB3-6AC63ACE345A}"/>
              </a:ext>
            </a:extLst>
          </p:cNvPr>
          <p:cNvPicPr>
            <a:picLocks noChangeAspect="1"/>
          </p:cNvPicPr>
          <p:nvPr/>
        </p:nvPicPr>
        <p:blipFill>
          <a:blip r:embed="rId41"/>
          <a:srcRect l="9032" t="11529" r="21035" b="20083"/>
          <a:stretch/>
        </p:blipFill>
        <p:spPr>
          <a:xfrm>
            <a:off x="8712734" y="739037"/>
            <a:ext cx="2136395" cy="1220967"/>
          </a:xfrm>
          <a:prstGeom prst="rect">
            <a:avLst/>
          </a:prstGeom>
        </p:spPr>
      </p:pic>
      <p:pic>
        <p:nvPicPr>
          <p:cNvPr id="206" name="Picture 205" descr="A blue object with a rainbow colored paw&#10;&#10;AI-generated content may be incorrect.">
            <a:extLst>
              <a:ext uri="{FF2B5EF4-FFF2-40B4-BE49-F238E27FC236}">
                <a16:creationId xmlns:a16="http://schemas.microsoft.com/office/drawing/2014/main" id="{D3C2048D-67D8-3AA3-ACBE-DFA765E7849A}"/>
              </a:ext>
            </a:extLst>
          </p:cNvPr>
          <p:cNvPicPr>
            <a:picLocks noChangeAspect="1"/>
          </p:cNvPicPr>
          <p:nvPr/>
        </p:nvPicPr>
        <p:blipFill>
          <a:blip r:embed="rId42"/>
          <a:srcRect l="11351" t="13940" r="15080" b="10595"/>
          <a:stretch/>
        </p:blipFill>
        <p:spPr>
          <a:xfrm>
            <a:off x="8695547" y="765309"/>
            <a:ext cx="2156068" cy="1227345"/>
          </a:xfrm>
          <a:prstGeom prst="rect">
            <a:avLst/>
          </a:prstGeom>
        </p:spPr>
      </p:pic>
      <p:pic>
        <p:nvPicPr>
          <p:cNvPr id="207" name="Picture 206" descr="A blue object with white dots&#10;&#10;AI-generated content may be incorrect.">
            <a:extLst>
              <a:ext uri="{FF2B5EF4-FFF2-40B4-BE49-F238E27FC236}">
                <a16:creationId xmlns:a16="http://schemas.microsoft.com/office/drawing/2014/main" id="{28C7B5B3-CF57-5A8C-1BDE-F8E5FA0C4C3C}"/>
              </a:ext>
            </a:extLst>
          </p:cNvPr>
          <p:cNvPicPr>
            <a:picLocks noChangeAspect="1"/>
          </p:cNvPicPr>
          <p:nvPr/>
        </p:nvPicPr>
        <p:blipFill>
          <a:blip r:embed="rId43"/>
          <a:srcRect l="8091" t="13268" r="16819" b="11403"/>
          <a:stretch/>
        </p:blipFill>
        <p:spPr>
          <a:xfrm>
            <a:off x="8673240" y="757456"/>
            <a:ext cx="2172919" cy="1212604"/>
          </a:xfrm>
          <a:prstGeom prst="rect">
            <a:avLst/>
          </a:prstGeom>
        </p:spPr>
      </p:pic>
      <p:pic>
        <p:nvPicPr>
          <p:cNvPr id="208" name="Picture 207" descr="A blue object with a paw print&#10;&#10;AI-generated content may be incorrect.">
            <a:extLst>
              <a:ext uri="{FF2B5EF4-FFF2-40B4-BE49-F238E27FC236}">
                <a16:creationId xmlns:a16="http://schemas.microsoft.com/office/drawing/2014/main" id="{49D37F45-E3E5-4019-CB40-DDF65C401A52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21170" b="81894" l="22353" r="86353">
                        <a14:foregroundMark x1="74745" y1="24373" x2="36549" y2="29944"/>
                        <a14:foregroundMark x1="36549" y1="29944" x2="35529" y2="45682"/>
                        <a14:foregroundMark x1="35529" y1="45682" x2="41647" y2="58774"/>
                        <a14:foregroundMark x1="41647" y1="58774" x2="48941" y2="41922"/>
                        <a14:foregroundMark x1="48941" y1="41922" x2="56078" y2="59610"/>
                        <a14:foregroundMark x1="56078" y1="59610" x2="45490" y2="72702"/>
                        <a14:foregroundMark x1="45490" y1="72702" x2="32627" y2="71309"/>
                        <a14:foregroundMark x1="32627" y1="71309" x2="26824" y2="60028"/>
                        <a14:foregroundMark x1="26824" y1="60028" x2="25725" y2="42479"/>
                        <a14:foregroundMark x1="25725" y1="42479" x2="26745" y2="37326"/>
                        <a14:foregroundMark x1="69255" y1="69081" x2="82275" y2="70474"/>
                        <a14:foregroundMark x1="82275" y1="70474" x2="83608" y2="72702"/>
                        <a14:foregroundMark x1="85647" y1="81616" x2="84078" y2="75766"/>
                        <a14:foregroundMark x1="22353" y1="39276" x2="25647" y2="58357"/>
                        <a14:foregroundMark x1="86431" y1="21309" x2="85020" y2="24373"/>
                        <a14:foregroundMark x1="32941" y1="82451" x2="44471" y2="81894"/>
                        <a14:foregroundMark x1="44471" y1="81894" x2="61804" y2="81894"/>
                        <a14:foregroundMark x1="30039" y1="21309" x2="77333" y2="21309"/>
                      </a14:backgroundRemoval>
                    </a14:imgEffect>
                    <a14:imgEffect>
                      <a14:colorTemperature colorTemp="9208"/>
                    </a14:imgEffect>
                  </a14:imgLayer>
                </a14:imgProps>
              </a:ext>
            </a:extLst>
          </a:blip>
          <a:srcRect l="18954" t="17180" r="11592" b="12868"/>
          <a:stretch/>
        </p:blipFill>
        <p:spPr>
          <a:xfrm>
            <a:off x="8647183" y="758567"/>
            <a:ext cx="2203589" cy="1249858"/>
          </a:xfrm>
          <a:prstGeom prst="rect">
            <a:avLst/>
          </a:prstGeom>
        </p:spPr>
      </p:pic>
      <p:pic>
        <p:nvPicPr>
          <p:cNvPr id="209" name="Picture 208" descr="A blue and white logo&#10;&#10;AI-generated content may be incorrect.">
            <a:extLst>
              <a:ext uri="{FF2B5EF4-FFF2-40B4-BE49-F238E27FC236}">
                <a16:creationId xmlns:a16="http://schemas.microsoft.com/office/drawing/2014/main" id="{FBDF2139-ED05-3726-B113-AD1B00126184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saturation sat="104000"/>
                    </a14:imgEffect>
                  </a14:imgLayer>
                </a14:imgProps>
              </a:ext>
            </a:extLst>
          </a:blip>
          <a:srcRect l="7353" t="9719" r="10815" b="9016"/>
          <a:stretch/>
        </p:blipFill>
        <p:spPr>
          <a:xfrm>
            <a:off x="8666573" y="771661"/>
            <a:ext cx="2191890" cy="1200262"/>
          </a:xfrm>
          <a:prstGeom prst="rect">
            <a:avLst/>
          </a:prstGeom>
        </p:spPr>
      </p:pic>
      <p:pic>
        <p:nvPicPr>
          <p:cNvPr id="210" name="Picture 209" descr="A blue object with white dots and a blue object with white dots&#10;&#10;AI-generated content may be incorrect.">
            <a:extLst>
              <a:ext uri="{FF2B5EF4-FFF2-40B4-BE49-F238E27FC236}">
                <a16:creationId xmlns:a16="http://schemas.microsoft.com/office/drawing/2014/main" id="{E323DD63-DDCF-4195-FA4D-6FB83EF8EEDA}"/>
              </a:ext>
            </a:extLst>
          </p:cNvPr>
          <p:cNvPicPr>
            <a:picLocks noChangeAspect="1"/>
          </p:cNvPicPr>
          <p:nvPr/>
        </p:nvPicPr>
        <p:blipFill>
          <a:blip r:embed="rId48"/>
          <a:srcRect l="7915" t="10681" r="14684" b="12164"/>
          <a:stretch/>
        </p:blipFill>
        <p:spPr>
          <a:xfrm>
            <a:off x="8686216" y="731750"/>
            <a:ext cx="2160880" cy="1249548"/>
          </a:xfrm>
          <a:prstGeom prst="rect">
            <a:avLst/>
          </a:prstGeom>
        </p:spPr>
      </p:pic>
      <p:pic>
        <p:nvPicPr>
          <p:cNvPr id="212" name="Picture 211" descr="A blue object with dots and circles&#10;&#10;AI-generated content may be incorrect.">
            <a:extLst>
              <a:ext uri="{FF2B5EF4-FFF2-40B4-BE49-F238E27FC236}">
                <a16:creationId xmlns:a16="http://schemas.microsoft.com/office/drawing/2014/main" id="{E700F82F-DA0B-2C15-256D-936E1E511FD2}"/>
              </a:ext>
            </a:extLst>
          </p:cNvPr>
          <p:cNvPicPr>
            <a:picLocks noChangeAspect="1"/>
          </p:cNvPicPr>
          <p:nvPr/>
        </p:nvPicPr>
        <p:blipFill>
          <a:blip r:embed="rId49"/>
          <a:srcRect l="6738" t="10927" r="12331" b="13678"/>
          <a:stretch/>
        </p:blipFill>
        <p:spPr>
          <a:xfrm>
            <a:off x="8688560" y="760424"/>
            <a:ext cx="2132128" cy="1197365"/>
          </a:xfrm>
          <a:prstGeom prst="rect">
            <a:avLst/>
          </a:prstGeom>
        </p:spPr>
      </p:pic>
      <p:pic>
        <p:nvPicPr>
          <p:cNvPr id="211" name="Picture 210" descr="A blue object with a light on it&#10;&#10;AI-generated content may be incorrect.">
            <a:extLst>
              <a:ext uri="{FF2B5EF4-FFF2-40B4-BE49-F238E27FC236}">
                <a16:creationId xmlns:a16="http://schemas.microsoft.com/office/drawing/2014/main" id="{C8001FCF-9AA5-A0A0-9BB2-1C48B433792E}"/>
              </a:ext>
            </a:extLst>
          </p:cNvPr>
          <p:cNvPicPr>
            <a:picLocks noChangeAspect="1"/>
          </p:cNvPicPr>
          <p:nvPr/>
        </p:nvPicPr>
        <p:blipFill>
          <a:blip r:embed="rId50"/>
          <a:srcRect l="9233" t="13114" r="11052" b="8602"/>
          <a:stretch/>
        </p:blipFill>
        <p:spPr>
          <a:xfrm>
            <a:off x="8685081" y="762329"/>
            <a:ext cx="2158625" cy="1236321"/>
          </a:xfrm>
          <a:prstGeom prst="rect">
            <a:avLst/>
          </a:prstGeom>
        </p:spPr>
      </p:pic>
      <p:sp>
        <p:nvSpPr>
          <p:cNvPr id="219" name="TextBox 218">
            <a:extLst>
              <a:ext uri="{FF2B5EF4-FFF2-40B4-BE49-F238E27FC236}">
                <a16:creationId xmlns:a16="http://schemas.microsoft.com/office/drawing/2014/main" id="{A9C80F92-F84E-104D-4E4E-FBE76DB5BDC0}"/>
              </a:ext>
            </a:extLst>
          </p:cNvPr>
          <p:cNvSpPr txBox="1"/>
          <p:nvPr/>
        </p:nvSpPr>
        <p:spPr>
          <a:xfrm>
            <a:off x="6294935" y="5408199"/>
            <a:ext cx="348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</a:rPr>
              <a:t>Dittus and Boelter correlation: </a:t>
            </a:r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smooth channel</a:t>
            </a:r>
            <a:endParaRPr lang="fr-CH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A270B9DB-BB69-706C-E93C-5E63C3B1D3F8}"/>
              </a:ext>
            </a:extLst>
          </p:cNvPr>
          <p:cNvSpPr txBox="1"/>
          <p:nvPr/>
        </p:nvSpPr>
        <p:spPr>
          <a:xfrm>
            <a:off x="6322467" y="5913320"/>
            <a:ext cx="51620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tx1"/>
                </a:solidFill>
              </a:rPr>
              <a:t>Manglik</a:t>
            </a:r>
            <a:r>
              <a:rPr lang="en-GB" sz="1200" dirty="0">
                <a:solidFill>
                  <a:schemeClr val="tx1"/>
                </a:solidFill>
              </a:rPr>
              <a:t> and Bergles correlation: </a:t>
            </a:r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twisted tape insert</a:t>
            </a:r>
            <a:endParaRPr lang="fr-CH" sz="12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3C0F691-77A2-EAA0-CCE1-040279054B83}"/>
              </a:ext>
            </a:extLst>
          </p:cNvPr>
          <p:cNvSpPr txBox="1"/>
          <p:nvPr/>
        </p:nvSpPr>
        <p:spPr>
          <a:xfrm>
            <a:off x="5147613" y="6365567"/>
            <a:ext cx="1576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tx1"/>
                </a:solidFill>
              </a:rPr>
              <a:t>n. of channels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020F05F-7FA6-E2E6-7218-688CE4207AC1}"/>
              </a:ext>
            </a:extLst>
          </p:cNvPr>
          <p:cNvSpPr txBox="1"/>
          <p:nvPr/>
        </p:nvSpPr>
        <p:spPr>
          <a:xfrm>
            <a:off x="869759" y="6384489"/>
            <a:ext cx="4458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0                    1                   2                   3                    4                   5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936D01A0-6E3F-BC35-5CDC-55DA554DE77D}"/>
                  </a:ext>
                </a:extLst>
              </p:cNvPr>
              <p:cNvSpPr txBox="1"/>
              <p:nvPr/>
            </p:nvSpPr>
            <p:spPr>
              <a:xfrm>
                <a:off x="6573672" y="5643947"/>
                <a:ext cx="16805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=0.024</m:t>
                      </m:r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</m:sup>
                      </m:sSup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0.4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3" name="TextBox 222">
                <a:extLst>
                  <a:ext uri="{FF2B5EF4-FFF2-40B4-BE49-F238E27FC236}">
                    <a16:creationId xmlns:a16="http://schemas.microsoft.com/office/drawing/2014/main" id="{936D01A0-6E3F-BC35-5CDC-55DA554DE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3672" y="5643947"/>
                <a:ext cx="1680544" cy="276999"/>
              </a:xfrm>
              <a:prstGeom prst="rect">
                <a:avLst/>
              </a:prstGeom>
              <a:blipFill>
                <a:blip r:embed="rId5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E2C43AFE-28D7-48C9-3BD4-16BA3EF518EE}"/>
                  </a:ext>
                </a:extLst>
              </p:cNvPr>
              <p:cNvSpPr txBox="1"/>
              <p:nvPr/>
            </p:nvSpPr>
            <p:spPr>
              <a:xfrm>
                <a:off x="6552496" y="6096716"/>
                <a:ext cx="5308097" cy="543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𝑁𝑢</m:t>
                      </m:r>
                      <m:r>
                        <a:rPr lang="fr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fr-CH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0.769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0.023</m:t>
                      </m:r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𝑅𝑒</m:t>
                          </m:r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</m:sup>
                      </m:sSup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𝑃𝑟</m:t>
                          </m:r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0.4</m:t>
                          </m:r>
                        </m:sup>
                      </m:sSup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H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−4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</m:sup>
                      </m:sSup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H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+2−2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−4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0.2</m:t>
                          </m:r>
                        </m:sup>
                      </m:sSup>
                      <m:sSup>
                        <m:sSupPr>
                          <m:ctrlP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CH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CH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fr-CH" sz="1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CH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0.3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E2C43AFE-28D7-48C9-3BD4-16BA3EF51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496" y="6096716"/>
                <a:ext cx="5308097" cy="543803"/>
              </a:xfrm>
              <a:prstGeom prst="rect">
                <a:avLst/>
              </a:prstGeom>
              <a:blipFill>
                <a:blip r:embed="rId52"/>
                <a:stretch>
                  <a:fillRect b="-2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7" name="Rectangle 226">
            <a:extLst>
              <a:ext uri="{FF2B5EF4-FFF2-40B4-BE49-F238E27FC236}">
                <a16:creationId xmlns:a16="http://schemas.microsoft.com/office/drawing/2014/main" id="{7A5DC79D-CBDF-0DAF-1D7C-E18C00100F18}"/>
              </a:ext>
            </a:extLst>
          </p:cNvPr>
          <p:cNvSpPr/>
          <p:nvPr/>
        </p:nvSpPr>
        <p:spPr>
          <a:xfrm>
            <a:off x="1183344" y="5085296"/>
            <a:ext cx="1953515" cy="6496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Multiplication Sign 182">
            <a:extLst>
              <a:ext uri="{FF2B5EF4-FFF2-40B4-BE49-F238E27FC236}">
                <a16:creationId xmlns:a16="http://schemas.microsoft.com/office/drawing/2014/main" id="{E7BC3D0E-48D0-D1FA-1B63-0B5CAEF54E81}"/>
              </a:ext>
            </a:extLst>
          </p:cNvPr>
          <p:cNvSpPr/>
          <p:nvPr/>
        </p:nvSpPr>
        <p:spPr>
          <a:xfrm>
            <a:off x="1262482" y="5143887"/>
            <a:ext cx="230562" cy="244403"/>
          </a:xfrm>
          <a:prstGeom prst="mathMultiply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Multiplication Sign 224">
            <a:extLst>
              <a:ext uri="{FF2B5EF4-FFF2-40B4-BE49-F238E27FC236}">
                <a16:creationId xmlns:a16="http://schemas.microsoft.com/office/drawing/2014/main" id="{6CD2BAC0-7B06-223D-8534-D17156EBA319}"/>
              </a:ext>
            </a:extLst>
          </p:cNvPr>
          <p:cNvSpPr/>
          <p:nvPr/>
        </p:nvSpPr>
        <p:spPr>
          <a:xfrm>
            <a:off x="1268506" y="5435693"/>
            <a:ext cx="230562" cy="244403"/>
          </a:xfrm>
          <a:prstGeom prst="mathMultiply">
            <a:avLst/>
          </a:prstGeom>
          <a:solidFill>
            <a:srgbClr val="0037A4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9724264D-E397-C7DD-A93C-ABB335FAF31E}"/>
                  </a:ext>
                </a:extLst>
              </p:cNvPr>
              <p:cNvSpPr txBox="1"/>
              <p:nvPr/>
            </p:nvSpPr>
            <p:spPr>
              <a:xfrm>
                <a:off x="1434391" y="5120742"/>
                <a:ext cx="17263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&amp;</m:t>
                        </m:r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r-CH" sz="1200" dirty="0">
                    <a:ea typeface="Cambria Math" panose="02040503050406030204" pitchFamily="18" charset="0"/>
                  </a:rPr>
                  <a:t> = 15500 W/(</a:t>
                </a:r>
                <a:r>
                  <a:rPr lang="en-GB" sz="120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m</a:t>
                </a:r>
                <a:r>
                  <a:rPr lang="en-GB" sz="1200" i="0" baseline="3000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r>
                  <a:rPr lang="en-GB" sz="120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K</a:t>
                </a:r>
                <a:r>
                  <a:rPr lang="fr-CH" sz="1200" dirty="0">
                    <a:ea typeface="Cambria Math" panose="02040503050406030204" pitchFamily="18" charset="0"/>
                  </a:rPr>
                  <a:t>)</a:t>
                </a:r>
                <a:endParaRPr lang="fr-CH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8" name="TextBox 227">
                <a:extLst>
                  <a:ext uri="{FF2B5EF4-FFF2-40B4-BE49-F238E27FC236}">
                    <a16:creationId xmlns:a16="http://schemas.microsoft.com/office/drawing/2014/main" id="{9724264D-E397-C7DD-A93C-ABB335FAF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391" y="5120742"/>
                <a:ext cx="1726351" cy="276999"/>
              </a:xfrm>
              <a:prstGeom prst="rect">
                <a:avLst/>
              </a:prstGeom>
              <a:blipFill>
                <a:blip r:embed="rId53"/>
                <a:stretch>
                  <a:fillRect t="-4444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07C4E3E6-4DBD-1E74-E43A-F188D24CB84F}"/>
                  </a:ext>
                </a:extLst>
              </p:cNvPr>
              <p:cNvSpPr txBox="1"/>
              <p:nvPr/>
            </p:nvSpPr>
            <p:spPr>
              <a:xfrm>
                <a:off x="1435007" y="5419395"/>
                <a:ext cx="17188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&amp;</m:t>
                        </m:r>
                        <m:r>
                          <a:rPr lang="fr-CH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r-CH" sz="1200" dirty="0">
                    <a:ea typeface="Cambria Math" panose="02040503050406030204" pitchFamily="18" charset="0"/>
                  </a:rPr>
                  <a:t> = 22000 W/(</a:t>
                </a:r>
                <a:r>
                  <a:rPr lang="en-GB" sz="120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m</a:t>
                </a:r>
                <a:r>
                  <a:rPr lang="en-GB" sz="1200" i="0" baseline="3000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r>
                  <a:rPr lang="en-GB" sz="120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K</a:t>
                </a:r>
                <a:r>
                  <a:rPr lang="fr-CH" sz="1200" dirty="0">
                    <a:ea typeface="Cambria Math" panose="02040503050406030204" pitchFamily="18" charset="0"/>
                  </a:rPr>
                  <a:t>)</a:t>
                </a:r>
                <a:endParaRPr lang="fr-CH" sz="1200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07C4E3E6-4DBD-1E74-E43A-F188D24CB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07" y="5419395"/>
                <a:ext cx="1718818" cy="276999"/>
              </a:xfrm>
              <a:prstGeom prst="rect">
                <a:avLst/>
              </a:prstGeom>
              <a:blipFill>
                <a:blip r:embed="rId54"/>
                <a:stretch>
                  <a:fillRect t="-4444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8C45CA08-08A2-C4CD-BCFF-59088A98F874}"/>
              </a:ext>
            </a:extLst>
          </p:cNvPr>
          <p:cNvCxnSpPr>
            <a:cxnSpLocks/>
          </p:cNvCxnSpPr>
          <p:nvPr/>
        </p:nvCxnSpPr>
        <p:spPr>
          <a:xfrm>
            <a:off x="5144146" y="3295399"/>
            <a:ext cx="0" cy="870521"/>
          </a:xfrm>
          <a:prstGeom prst="straightConnector1">
            <a:avLst/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6" name="TextBox 235">
            <a:extLst>
              <a:ext uri="{FF2B5EF4-FFF2-40B4-BE49-F238E27FC236}">
                <a16:creationId xmlns:a16="http://schemas.microsoft.com/office/drawing/2014/main" id="{9A90B2CC-8232-5D5E-61B5-C6F100E6378C}"/>
              </a:ext>
            </a:extLst>
          </p:cNvPr>
          <p:cNvSpPr txBox="1"/>
          <p:nvPr/>
        </p:nvSpPr>
        <p:spPr>
          <a:xfrm>
            <a:off x="5324475" y="3445222"/>
            <a:ext cx="1362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dirty="0"/>
          </a:p>
        </p:txBody>
      </p:sp>
      <p:sp>
        <p:nvSpPr>
          <p:cNvPr id="237" name="Arc 236">
            <a:extLst>
              <a:ext uri="{FF2B5EF4-FFF2-40B4-BE49-F238E27FC236}">
                <a16:creationId xmlns:a16="http://schemas.microsoft.com/office/drawing/2014/main" id="{D9843060-827D-D1B0-EC48-913C4325C389}"/>
              </a:ext>
            </a:extLst>
          </p:cNvPr>
          <p:cNvSpPr/>
          <p:nvPr/>
        </p:nvSpPr>
        <p:spPr>
          <a:xfrm rot="10345154">
            <a:off x="2249706" y="192640"/>
            <a:ext cx="4301779" cy="2812277"/>
          </a:xfrm>
          <a:prstGeom prst="arc">
            <a:avLst>
              <a:gd name="adj1" fmla="val 17548282"/>
              <a:gd name="adj2" fmla="val 20522716"/>
            </a:avLst>
          </a:prstGeom>
          <a:ln>
            <a:solidFill>
              <a:srgbClr val="FD514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02E4D152-99A6-586F-6EA1-A9688C9A8070}"/>
              </a:ext>
            </a:extLst>
          </p:cNvPr>
          <p:cNvSpPr txBox="1"/>
          <p:nvPr/>
        </p:nvSpPr>
        <p:spPr>
          <a:xfrm rot="473441">
            <a:off x="2733603" y="2147423"/>
            <a:ext cx="2377561" cy="80527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090277"/>
              </a:avLst>
            </a:prstTxWarp>
            <a:spAutoFit/>
          </a:bodyPr>
          <a:lstStyle/>
          <a:p>
            <a:r>
              <a:rPr lang="fr-CH" sz="1100" dirty="0" err="1"/>
              <a:t>adding</a:t>
            </a:r>
            <a:r>
              <a:rPr lang="fr-CH" sz="1100" dirty="0"/>
              <a:t> channels</a:t>
            </a:r>
            <a:endParaRPr lang="en-GB" sz="1100" dirty="0"/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0BD16A7C-23BF-A6D7-852B-F9C6D3D3395E}"/>
              </a:ext>
            </a:extLst>
          </p:cNvPr>
          <p:cNvSpPr txBox="1"/>
          <p:nvPr/>
        </p:nvSpPr>
        <p:spPr>
          <a:xfrm rot="5400000">
            <a:off x="4685702" y="3488204"/>
            <a:ext cx="1206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/>
              <a:t>improving</a:t>
            </a:r>
            <a:r>
              <a:rPr lang="fr-CH" sz="1100" dirty="0"/>
              <a:t> </a:t>
            </a:r>
            <a:r>
              <a:rPr lang="fr-CH" sz="1100" dirty="0" err="1"/>
              <a:t>positioning</a:t>
            </a:r>
            <a:endParaRPr lang="en-GB" sz="1100" dirty="0"/>
          </a:p>
        </p:txBody>
      </p:sp>
      <p:sp>
        <p:nvSpPr>
          <p:cNvPr id="240" name="Arc 239">
            <a:extLst>
              <a:ext uri="{FF2B5EF4-FFF2-40B4-BE49-F238E27FC236}">
                <a16:creationId xmlns:a16="http://schemas.microsoft.com/office/drawing/2014/main" id="{A4ABB714-8D50-DF36-A4BD-2200C99509F6}"/>
              </a:ext>
            </a:extLst>
          </p:cNvPr>
          <p:cNvSpPr/>
          <p:nvPr/>
        </p:nvSpPr>
        <p:spPr>
          <a:xfrm rot="11455438" flipV="1">
            <a:off x="4145581" y="3968605"/>
            <a:ext cx="1113174" cy="440645"/>
          </a:xfrm>
          <a:prstGeom prst="arc">
            <a:avLst>
              <a:gd name="adj1" fmla="val 13842907"/>
              <a:gd name="adj2" fmla="val 20765861"/>
            </a:avLst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FC20F9F-269D-F020-6207-64D05A61A74D}"/>
              </a:ext>
            </a:extLst>
          </p:cNvPr>
          <p:cNvSpPr txBox="1"/>
          <p:nvPr/>
        </p:nvSpPr>
        <p:spPr>
          <a:xfrm>
            <a:off x="4065708" y="3529451"/>
            <a:ext cx="1039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/>
              <a:t>remove</a:t>
            </a:r>
            <a:r>
              <a:rPr lang="fr-CH" sz="1100" dirty="0"/>
              <a:t> </a:t>
            </a:r>
            <a:r>
              <a:rPr lang="fr-CH" sz="1100" dirty="0" err="1"/>
              <a:t>channel</a:t>
            </a:r>
            <a:endParaRPr lang="en-GB" sz="1100" dirty="0"/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4648CF93-0722-37F6-385B-DE307636DF38}"/>
              </a:ext>
            </a:extLst>
          </p:cNvPr>
          <p:cNvSpPr txBox="1"/>
          <p:nvPr/>
        </p:nvSpPr>
        <p:spPr>
          <a:xfrm>
            <a:off x="4308294" y="3992097"/>
            <a:ext cx="705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h↑</a:t>
            </a:r>
            <a:endParaRPr lang="en-GB" sz="1100" b="1" dirty="0"/>
          </a:p>
        </p:txBody>
      </p: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BE9DC96D-69B8-CD58-02C9-C13249F4FF5E}"/>
              </a:ext>
            </a:extLst>
          </p:cNvPr>
          <p:cNvCxnSpPr>
            <a:cxnSpLocks/>
          </p:cNvCxnSpPr>
          <p:nvPr/>
        </p:nvCxnSpPr>
        <p:spPr>
          <a:xfrm>
            <a:off x="4353172" y="4020134"/>
            <a:ext cx="0" cy="258667"/>
          </a:xfrm>
          <a:prstGeom prst="straightConnector1">
            <a:avLst/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6" name="Arc 245">
            <a:extLst>
              <a:ext uri="{FF2B5EF4-FFF2-40B4-BE49-F238E27FC236}">
                <a16:creationId xmlns:a16="http://schemas.microsoft.com/office/drawing/2014/main" id="{E1D187CA-F9F2-770E-9044-08BE3ED0AA3F}"/>
              </a:ext>
            </a:extLst>
          </p:cNvPr>
          <p:cNvSpPr/>
          <p:nvPr/>
        </p:nvSpPr>
        <p:spPr>
          <a:xfrm rot="11841298" flipV="1">
            <a:off x="3395854" y="4302691"/>
            <a:ext cx="995954" cy="456264"/>
          </a:xfrm>
          <a:prstGeom prst="arc">
            <a:avLst>
              <a:gd name="adj1" fmla="val 13842907"/>
              <a:gd name="adj2" fmla="val 20765861"/>
            </a:avLst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645C70AF-09EC-28DB-E5B3-F818C69CC1B0}"/>
              </a:ext>
            </a:extLst>
          </p:cNvPr>
          <p:cNvSpPr txBox="1"/>
          <p:nvPr/>
        </p:nvSpPr>
        <p:spPr>
          <a:xfrm>
            <a:off x="3472005" y="3893371"/>
            <a:ext cx="679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/>
              <a:t>remove</a:t>
            </a:r>
            <a:r>
              <a:rPr lang="fr-CH" sz="1100" dirty="0"/>
              <a:t> </a:t>
            </a:r>
            <a:r>
              <a:rPr lang="fr-CH" sz="1100" dirty="0" err="1"/>
              <a:t>channel</a:t>
            </a:r>
            <a:endParaRPr lang="en-GB" sz="1100" dirty="0"/>
          </a:p>
        </p:txBody>
      </p: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EDD32AF7-F20F-BEB7-9F29-638007FAA187}"/>
              </a:ext>
            </a:extLst>
          </p:cNvPr>
          <p:cNvCxnSpPr>
            <a:cxnSpLocks/>
          </p:cNvCxnSpPr>
          <p:nvPr/>
        </p:nvCxnSpPr>
        <p:spPr>
          <a:xfrm>
            <a:off x="4353172" y="4310806"/>
            <a:ext cx="0" cy="258667"/>
          </a:xfrm>
          <a:prstGeom prst="straightConnector1">
            <a:avLst/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9" name="TextBox 248">
            <a:extLst>
              <a:ext uri="{FF2B5EF4-FFF2-40B4-BE49-F238E27FC236}">
                <a16:creationId xmlns:a16="http://schemas.microsoft.com/office/drawing/2014/main" id="{6E96523C-E05F-94EB-D566-1AC2D899F8A6}"/>
              </a:ext>
            </a:extLst>
          </p:cNvPr>
          <p:cNvSpPr txBox="1"/>
          <p:nvPr/>
        </p:nvSpPr>
        <p:spPr>
          <a:xfrm>
            <a:off x="4310722" y="4213043"/>
            <a:ext cx="6050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/>
              <a:t>adding</a:t>
            </a:r>
            <a:r>
              <a:rPr lang="fr-CH" sz="1100" dirty="0"/>
              <a:t> tapes</a:t>
            </a:r>
            <a:endParaRPr lang="en-GB" sz="1100" dirty="0"/>
          </a:p>
        </p:txBody>
      </p: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5788634E-7D93-2AC5-259B-A8DB4A2B6614}"/>
              </a:ext>
            </a:extLst>
          </p:cNvPr>
          <p:cNvCxnSpPr>
            <a:cxnSpLocks/>
          </p:cNvCxnSpPr>
          <p:nvPr/>
        </p:nvCxnSpPr>
        <p:spPr>
          <a:xfrm>
            <a:off x="3260178" y="4304872"/>
            <a:ext cx="0" cy="258667"/>
          </a:xfrm>
          <a:prstGeom prst="straightConnector1">
            <a:avLst/>
          </a:prstGeom>
          <a:ln>
            <a:solidFill>
              <a:srgbClr val="FD514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1" name="TextBox 250">
            <a:extLst>
              <a:ext uri="{FF2B5EF4-FFF2-40B4-BE49-F238E27FC236}">
                <a16:creationId xmlns:a16="http://schemas.microsoft.com/office/drawing/2014/main" id="{DFC4136E-C070-A8DD-478E-F42E1B562C94}"/>
              </a:ext>
            </a:extLst>
          </p:cNvPr>
          <p:cNvSpPr txBox="1"/>
          <p:nvPr/>
        </p:nvSpPr>
        <p:spPr>
          <a:xfrm>
            <a:off x="2699575" y="4201459"/>
            <a:ext cx="5991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err="1"/>
              <a:t>adding</a:t>
            </a:r>
            <a:r>
              <a:rPr lang="fr-CH" sz="1100" dirty="0"/>
              <a:t> fins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D12DE4CA-A87F-26C8-4103-0DDB068354F0}"/>
                  </a:ext>
                </a:extLst>
              </p:cNvPr>
              <p:cNvSpPr txBox="1"/>
              <p:nvPr/>
            </p:nvSpPr>
            <p:spPr>
              <a:xfrm>
                <a:off x="6981641" y="4704418"/>
                <a:ext cx="3564914" cy="6978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H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𝑐h</m:t>
                                  </m:r>
                                </m:sub>
                              </m:sSub>
                              <m:r>
                                <a:rPr lang="fr-CH" sz="1400" b="1" i="1" smtClean="0">
                                  <a:solidFill>
                                    <a:srgbClr val="67A3DF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2" name="TextBox 251">
                <a:extLst>
                  <a:ext uri="{FF2B5EF4-FFF2-40B4-BE49-F238E27FC236}">
                    <a16:creationId xmlns:a16="http://schemas.microsoft.com/office/drawing/2014/main" id="{D12DE4CA-A87F-26C8-4103-0DDB06835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641" y="4704418"/>
                <a:ext cx="3564914" cy="697820"/>
              </a:xfrm>
              <a:prstGeom prst="rect">
                <a:avLst/>
              </a:prstGeom>
              <a:blipFill>
                <a:blip r:embed="rId5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D7C8B3B4-43AA-9A98-318E-CEE13B96F2CE}"/>
                  </a:ext>
                </a:extLst>
              </p:cNvPr>
              <p:cNvSpPr txBox="1"/>
              <p:nvPr/>
            </p:nvSpPr>
            <p:spPr>
              <a:xfrm>
                <a:off x="6981641" y="4690366"/>
                <a:ext cx="3564914" cy="6978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H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𝑓𝑙𝑢𝑖𝑑</m:t>
                          </m:r>
                        </m:sub>
                      </m:sSub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d>
                        <m:dPr>
                          <m:ctrlPr>
                            <a:rPr lang="fr-CH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CH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f>
                                <m:fPr>
                                  <m:ctrlPr>
                                    <a:rPr lang="fr-CH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CH" sz="1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fr-CH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𝑝𝑟𝑜𝑗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CH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den>
                          </m:f>
                          <m:r>
                            <a:rPr lang="fr-CH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400" b="1" i="1" smtClean="0">
                                      <a:solidFill>
                                        <a:srgbClr val="67A3D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1400" b="1" i="1" smtClean="0">
                                      <a:solidFill>
                                        <a:srgbClr val="67A3DF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fr-CH" sz="1400" b="1" i="1" smtClean="0">
                                      <a:solidFill>
                                        <a:srgbClr val="67A3DF"/>
                                      </a:solidFill>
                                      <a:latin typeface="Cambria Math" panose="02040503050406030204" pitchFamily="18" charset="0"/>
                                    </a:rPr>
                                    <m:t>𝒄𝒉</m:t>
                                  </m:r>
                                </m:sub>
                              </m:sSub>
                              <m:r>
                                <a:rPr lang="fr-CH" sz="1400" b="1" i="1" smtClean="0">
                                  <a:solidFill>
                                    <a:srgbClr val="67A3DF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D7C8B3B4-43AA-9A98-318E-CEE13B96F2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641" y="4690366"/>
                <a:ext cx="3564914" cy="697820"/>
              </a:xfrm>
              <a:prstGeom prst="rect">
                <a:avLst/>
              </a:prstGeom>
              <a:blipFill>
                <a:blip r:embed="rId56"/>
                <a:stretch>
                  <a:fillRect b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4" name="TextBox 253">
            <a:extLst>
              <a:ext uri="{FF2B5EF4-FFF2-40B4-BE49-F238E27FC236}">
                <a16:creationId xmlns:a16="http://schemas.microsoft.com/office/drawing/2014/main" id="{0D6AEBBA-DEE8-6B17-35BF-C27315E4FFDE}"/>
              </a:ext>
            </a:extLst>
          </p:cNvPr>
          <p:cNvSpPr txBox="1"/>
          <p:nvPr/>
        </p:nvSpPr>
        <p:spPr>
          <a:xfrm>
            <a:off x="1778934" y="1655850"/>
            <a:ext cx="2493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/>
              <a:t>Circular</a:t>
            </a:r>
            <a:r>
              <a:rPr lang="fr-CH" sz="1200" dirty="0"/>
              <a:t> channels </a:t>
            </a:r>
            <a:r>
              <a:rPr lang="fr-CH" sz="1200" dirty="0" err="1"/>
              <a:t>with</a:t>
            </a:r>
            <a:r>
              <a:rPr lang="fr-CH" sz="1200" dirty="0"/>
              <a:t> d = 5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4681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000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0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6000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8000"/>
                            </p:stCondLst>
                            <p:childTnLst>
                              <p:par>
                                <p:cTn id="25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100" grpId="0" animBg="1"/>
      <p:bldP spid="99" grpId="0" animBg="1"/>
      <p:bldP spid="110" grpId="0"/>
      <p:bldP spid="164" grpId="0" animBg="1"/>
      <p:bldP spid="165" grpId="0" animBg="1"/>
      <p:bldP spid="219" grpId="0"/>
      <p:bldP spid="220" grpId="0"/>
      <p:bldP spid="223" grpId="0"/>
      <p:bldP spid="224" grpId="0"/>
      <p:bldP spid="183" grpId="0" animBg="1"/>
      <p:bldP spid="225" grpId="0" animBg="1"/>
      <p:bldP spid="228" grpId="0"/>
      <p:bldP spid="229" grpId="0"/>
      <p:bldP spid="237" grpId="0" animBg="1"/>
      <p:bldP spid="238" grpId="0"/>
      <p:bldP spid="239" grpId="0"/>
      <p:bldP spid="240" grpId="0" animBg="1"/>
      <p:bldP spid="241" grpId="0"/>
      <p:bldP spid="242" grpId="0"/>
      <p:bldP spid="246" grpId="0" animBg="1"/>
      <p:bldP spid="247" grpId="0"/>
      <p:bldP spid="249" grpId="0"/>
      <p:bldP spid="251" grpId="0"/>
      <p:bldP spid="252" grpId="0" animBg="1"/>
      <p:bldP spid="25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19955</TotalTime>
  <Words>1151</Words>
  <Application>Microsoft Office PowerPoint</Application>
  <PresentationFormat>Widescreen</PresentationFormat>
  <Paragraphs>353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Avenir Next LT Pro Demi</vt:lpstr>
      <vt:lpstr>Cambria Math</vt:lpstr>
      <vt:lpstr>Google Sans</vt:lpstr>
      <vt:lpstr>Times New Roman</vt:lpstr>
      <vt:lpstr>Office Theme</vt:lpstr>
      <vt:lpstr>Current design status of the Synchrotron Radiation Absorber  of the FCC-ee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Stefania Grozavu</dc:creator>
  <cp:lastModifiedBy>Stefania Grozavu</cp:lastModifiedBy>
  <cp:revision>13</cp:revision>
  <dcterms:created xsi:type="dcterms:W3CDTF">2025-06-02T16:07:32Z</dcterms:created>
  <dcterms:modified xsi:type="dcterms:W3CDTF">2025-06-17T07:44:22Z</dcterms:modified>
</cp:coreProperties>
</file>