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4"/>
  </p:notesMasterIdLst>
  <p:sldIdLst>
    <p:sldId id="256" r:id="rId2"/>
    <p:sldId id="407" r:id="rId3"/>
    <p:sldId id="502" r:id="rId4"/>
    <p:sldId id="293" r:id="rId5"/>
    <p:sldId id="367" r:id="rId6"/>
    <p:sldId id="834" r:id="rId7"/>
    <p:sldId id="831" r:id="rId8"/>
    <p:sldId id="832" r:id="rId9"/>
    <p:sldId id="833" r:id="rId10"/>
    <p:sldId id="835" r:id="rId11"/>
    <p:sldId id="784" r:id="rId12"/>
    <p:sldId id="818" r:id="rId13"/>
    <p:sldId id="839" r:id="rId14"/>
    <p:sldId id="842" r:id="rId15"/>
    <p:sldId id="838" r:id="rId16"/>
    <p:sldId id="840" r:id="rId17"/>
    <p:sldId id="843" r:id="rId18"/>
    <p:sldId id="844" r:id="rId19"/>
    <p:sldId id="786" r:id="rId20"/>
    <p:sldId id="846" r:id="rId21"/>
    <p:sldId id="847" r:id="rId22"/>
    <p:sldId id="845" r:id="rId23"/>
    <p:sldId id="789" r:id="rId24"/>
    <p:sldId id="788" r:id="rId25"/>
    <p:sldId id="804" r:id="rId26"/>
    <p:sldId id="787" r:id="rId27"/>
    <p:sldId id="790" r:id="rId28"/>
    <p:sldId id="794" r:id="rId29"/>
    <p:sldId id="792" r:id="rId30"/>
    <p:sldId id="793" r:id="rId31"/>
    <p:sldId id="836" r:id="rId32"/>
    <p:sldId id="802" r:id="rId33"/>
    <p:sldId id="823" r:id="rId34"/>
    <p:sldId id="849" r:id="rId35"/>
    <p:sldId id="852" r:id="rId36"/>
    <p:sldId id="824" r:id="rId37"/>
    <p:sldId id="850" r:id="rId38"/>
    <p:sldId id="851" r:id="rId39"/>
    <p:sldId id="853" r:id="rId40"/>
    <p:sldId id="854" r:id="rId41"/>
    <p:sldId id="856" r:id="rId42"/>
    <p:sldId id="858" r:id="rId43"/>
    <p:sldId id="762" r:id="rId44"/>
    <p:sldId id="809" r:id="rId45"/>
    <p:sldId id="808" r:id="rId46"/>
    <p:sldId id="810" r:id="rId47"/>
    <p:sldId id="811" r:id="rId48"/>
    <p:sldId id="812" r:id="rId49"/>
    <p:sldId id="855" r:id="rId50"/>
    <p:sldId id="778" r:id="rId51"/>
    <p:sldId id="859" r:id="rId52"/>
    <p:sldId id="278" r:id="rId53"/>
  </p:sldIdLst>
  <p:sldSz cx="12192000" cy="6858000"/>
  <p:notesSz cx="6669088" cy="9926638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146FAF"/>
    <a:srgbClr val="F7F7F7"/>
    <a:srgbClr val="E15E32"/>
    <a:srgbClr val="775A54"/>
    <a:srgbClr val="777779"/>
    <a:srgbClr val="BD87B2"/>
    <a:srgbClr val="3E6E8E"/>
    <a:srgbClr val="C4884C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9" autoAdjust="0"/>
    <p:restoredTop sz="87852" autoAdjust="0"/>
  </p:normalViewPr>
  <p:slideViewPr>
    <p:cSldViewPr>
      <p:cViewPr varScale="1">
        <p:scale>
          <a:sx n="127" d="100"/>
          <a:sy n="127" d="100"/>
        </p:scale>
        <p:origin x="28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89685-179E-4A3F-8249-D8CE36D76AB3}" type="datetimeFigureOut">
              <a:rPr lang="fr-FR" smtClean="0"/>
              <a:t>30/06/2025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8A127-5AD7-4E6B-9859-F84F8FB615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4286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2956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6DC4E3-38DA-B48E-EDD2-C0D550A27B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40E466B-E1BD-99D2-0D64-B6CEC54CD6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5628CE4-2638-7818-D077-E628EFA95D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AE8FFA-FA47-E0A6-75DE-ABEBDB5FB3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25167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8F1623-0BF5-9B5D-DF7F-4F8EE87103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B752B21-090C-CAE1-492D-7092242C62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69FD641-D0DD-7496-5C6F-4FD37248C0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DD84638-C618-3D9D-F45E-6DD2534402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8751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4A8331-296A-15F1-145F-D9F3063D68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DD5B1E7-7BEF-20D8-27EA-E3B0CCEFD7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ECB27B4-F25C-6C58-4B2D-499725626B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B4E6C46-57F6-7503-6047-E595AF1010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1948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6013A2-35EA-761A-32EF-2300CE7858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85B1B4B-A650-41AA-898C-D9A68B449B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0831BF9-03F7-4421-CEF5-619025BC1D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CEA63C6-1463-A35E-21E9-59EF7D736D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73561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E00F26-05E6-2D75-930F-423E5A7B88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5F0C4DE-1936-3AE6-BDCA-55C7DD16CF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0F43474-59EF-4F5E-33F4-169DDBB068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F389A65-7128-7F44-2609-A0511CBF48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2846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0797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663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78621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4224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6C532F-7B78-1693-7F8C-58EAF7F344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CADF205-A63D-941F-D2F0-46C75B6DC6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CC6932B-28AE-450D-36DF-F704047A45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19EF2AD-3B42-20DC-7893-B895383281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5082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6CB953-68DD-5BD5-4F03-D6A055694A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E8D52C2-3452-5951-6B76-889052EE78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F89C6EB-DDDF-D937-360C-84EEE71C9E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41ED15F-4151-C228-CC31-AA249A0A44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88245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F71CD4-C37A-A7CD-A0D9-B57EB52BD4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7816E51-0E64-DE03-4A40-289765A90D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59A3544-774F-3469-9788-4AA4514FA8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2FF8A7E-0F31-6CD1-9A9C-0ECEE5EC4A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41988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3CF6DC-CE4A-42FA-A019-A8D9901AB4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08315AF-33D6-E509-9E07-39AE80286F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419F2B7-8E85-39DC-683E-F541548837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8FA157B-0658-B976-B2C3-472D731D48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1716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6/30/2025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6/30/2025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6/30/2025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6/30/2025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6/30/2025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3" y="5078524"/>
            <a:ext cx="3963665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6/30/2025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6/30/2025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6/30/2025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6/30/2025</a:t>
            </a:fld>
            <a:endParaRPr lang="en-US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6/30/2025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6/30/2025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6/30/2025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6/30/2025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6/30/2025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-24680" y="0"/>
            <a:ext cx="12192000" cy="6321608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318353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6/30/2025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6/30/2025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6/30/2025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3793A62-AA7E-5A4D-A43E-DF1B3593C4E5}" type="datetime1">
              <a:rPr lang="en-US"/>
              <a:t>6/30/2025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89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5.png"/><Relationship Id="rId3" Type="http://schemas.openxmlformats.org/officeDocument/2006/relationships/image" Target="../media/image150.png"/><Relationship Id="rId12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11" Type="http://schemas.openxmlformats.org/officeDocument/2006/relationships/image" Target="../media/image23.png"/><Relationship Id="rId5" Type="http://schemas.openxmlformats.org/officeDocument/2006/relationships/image" Target="../media/image171.png"/><Relationship Id="rId10" Type="http://schemas.openxmlformats.org/officeDocument/2006/relationships/image" Target="../media/image220.png"/><Relationship Id="rId4" Type="http://schemas.openxmlformats.org/officeDocument/2006/relationships/image" Target="../media/image16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25.png"/><Relationship Id="rId3" Type="http://schemas.openxmlformats.org/officeDocument/2006/relationships/image" Target="../media/image150.png"/><Relationship Id="rId7" Type="http://schemas.openxmlformats.org/officeDocument/2006/relationships/image" Target="../media/image22.png"/><Relationship Id="rId12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11" Type="http://schemas.openxmlformats.org/officeDocument/2006/relationships/image" Target="../media/image23.png"/><Relationship Id="rId5" Type="http://schemas.openxmlformats.org/officeDocument/2006/relationships/image" Target="../media/image171.png"/><Relationship Id="rId10" Type="http://schemas.openxmlformats.org/officeDocument/2006/relationships/image" Target="../media/image220.png"/><Relationship Id="rId4" Type="http://schemas.openxmlformats.org/officeDocument/2006/relationships/image" Target="../media/image161.png"/><Relationship Id="rId9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17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33.png"/><Relationship Id="rId16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Relationship Id="rId14" Type="http://schemas.openxmlformats.org/officeDocument/2006/relationships/image" Target="../media/image4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png"/><Relationship Id="rId4" Type="http://schemas.openxmlformats.org/officeDocument/2006/relationships/image" Target="../media/image50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9.png"/><Relationship Id="rId7" Type="http://schemas.openxmlformats.org/officeDocument/2006/relationships/image" Target="../media/image52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png"/><Relationship Id="rId5" Type="http://schemas.openxmlformats.org/officeDocument/2006/relationships/image" Target="../media/image56.png"/><Relationship Id="rId10" Type="http://schemas.openxmlformats.org/officeDocument/2006/relationships/image" Target="../media/image55.png"/><Relationship Id="rId4" Type="http://schemas.openxmlformats.org/officeDocument/2006/relationships/image" Target="../media/image50.png"/><Relationship Id="rId9" Type="http://schemas.openxmlformats.org/officeDocument/2006/relationships/image" Target="../media/image54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68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12" Type="http://schemas.openxmlformats.org/officeDocument/2006/relationships/image" Target="../media/image67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png"/><Relationship Id="rId11" Type="http://schemas.openxmlformats.org/officeDocument/2006/relationships/image" Target="../media/image66.png"/><Relationship Id="rId5" Type="http://schemas.openxmlformats.org/officeDocument/2006/relationships/image" Target="../media/image60.png"/><Relationship Id="rId10" Type="http://schemas.openxmlformats.org/officeDocument/2006/relationships/image" Target="../media/image65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68.png"/><Relationship Id="rId3" Type="http://schemas.openxmlformats.org/officeDocument/2006/relationships/image" Target="../media/image69.png"/><Relationship Id="rId7" Type="http://schemas.openxmlformats.org/officeDocument/2006/relationships/image" Target="../media/image62.png"/><Relationship Id="rId12" Type="http://schemas.openxmlformats.org/officeDocument/2006/relationships/image" Target="../media/image67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png"/><Relationship Id="rId11" Type="http://schemas.openxmlformats.org/officeDocument/2006/relationships/image" Target="../media/image66.png"/><Relationship Id="rId5" Type="http://schemas.openxmlformats.org/officeDocument/2006/relationships/image" Target="../media/image60.png"/><Relationship Id="rId10" Type="http://schemas.openxmlformats.org/officeDocument/2006/relationships/image" Target="../media/image65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72.png"/><Relationship Id="rId7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1.png"/><Relationship Id="rId5" Type="http://schemas.openxmlformats.org/officeDocument/2006/relationships/image" Target="../media/image340.png"/><Relationship Id="rId4" Type="http://schemas.openxmlformats.org/officeDocument/2006/relationships/image" Target="../media/image70.png"/><Relationship Id="rId9" Type="http://schemas.openxmlformats.org/officeDocument/2006/relationships/image" Target="../media/image7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4.png"/><Relationship Id="rId4" Type="http://schemas.openxmlformats.org/officeDocument/2006/relationships/image" Target="../media/image7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89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89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2880320" cy="803787"/>
          </a:xfrm>
        </p:spPr>
        <p:txBody>
          <a:bodyPr/>
          <a:lstStyle/>
          <a:p>
            <a:pPr algn="l">
              <a:defRPr/>
            </a:pPr>
            <a:r>
              <a:rPr lang="fr-FR" sz="1800" dirty="0"/>
              <a:t>Quentin DUONG</a:t>
            </a:r>
            <a:endParaRPr dirty="0"/>
          </a:p>
          <a:p>
            <a:pPr>
              <a:defRPr/>
            </a:pPr>
            <a:r>
              <a:rPr lang="en-US" sz="1800" dirty="0"/>
              <a:t>TE – VSC – VSM</a:t>
            </a: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1700808"/>
            <a:ext cx="1703512" cy="156814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2702303"/>
            <a:ext cx="11376025" cy="2153265"/>
          </a:xfrm>
        </p:spPr>
        <p:txBody>
          <a:bodyPr anchor="ctr"/>
          <a:lstStyle/>
          <a:p>
            <a:pPr algn="ctr">
              <a:defRPr/>
            </a:pPr>
            <a:r>
              <a:rPr lang="en-GB"/>
              <a:t>In-situ SEY determination with the LHC Vacuum Pilot Sector and PyECLOUD</a:t>
            </a:r>
            <a:endParaRPr sz="3600" dirty="0"/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8903692" y="5700250"/>
            <a:ext cx="2880320" cy="8037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0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fr-FR" sz="1800"/>
              <a:t>quentin.duong@cern.ch</a:t>
            </a:r>
          </a:p>
          <a:p>
            <a:pPr algn="r">
              <a:defRPr/>
            </a:pPr>
            <a:r>
              <a:rPr lang="en-GB" sz="1800"/>
              <a:t>01/07/2025</a:t>
            </a:r>
            <a:endParaRPr lang="fr-FR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B5898AB7-EDB2-D09C-DAC2-01AC13F0C0C6}"/>
              </a:ext>
            </a:extLst>
          </p:cNvPr>
          <p:cNvSpPr txBox="1">
            <a:spLocks/>
          </p:cNvSpPr>
          <p:nvPr/>
        </p:nvSpPr>
        <p:spPr bwMode="auto">
          <a:xfrm>
            <a:off x="2207568" y="5700249"/>
            <a:ext cx="7488832" cy="8037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0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800"/>
              <a:t>Dr. Vincent BAGLIN	 </a:t>
            </a:r>
            <a:r>
              <a:rPr lang="nl-NL" sz="1800" i="1"/>
              <a:t>(CERN)        </a:t>
            </a:r>
            <a:r>
              <a:rPr lang="nl-NL" sz="1800"/>
              <a:t>CERN supervisor</a:t>
            </a:r>
            <a:endParaRPr lang="nl-NL"/>
          </a:p>
          <a:p>
            <a:pPr algn="ctr">
              <a:defRPr/>
            </a:pPr>
            <a:r>
              <a:rPr lang="nl-NL" sz="1800"/>
              <a:t>Dr. Gaël SATTONNAY (</a:t>
            </a:r>
            <a:r>
              <a:rPr lang="nl-NL" sz="1800" i="1"/>
              <a:t>IJCLab-Paris Saclay University)    </a:t>
            </a:r>
            <a:r>
              <a:rPr lang="nl-NL" sz="1800"/>
              <a:t>Doctoral supervisor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DCD821CA-24EE-BC55-C199-FA2E706565DE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7" name="Picture 176">
            <a:extLst>
              <a:ext uri="{FF2B5EF4-FFF2-40B4-BE49-F238E27FC236}">
                <a16:creationId xmlns:a16="http://schemas.microsoft.com/office/drawing/2014/main" id="{F8911C2A-3842-233A-58AA-AAC3DEFFE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051" y="764005"/>
            <a:ext cx="6553767" cy="285495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AAB2CED-0FD5-69F0-70E7-5408630F00A1}"/>
              </a:ext>
            </a:extLst>
          </p:cNvPr>
          <p:cNvSpPr/>
          <p:nvPr/>
        </p:nvSpPr>
        <p:spPr>
          <a:xfrm>
            <a:off x="5690520" y="3074478"/>
            <a:ext cx="1728192" cy="4032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424068E2-F6D3-164D-F6C9-6385399F722B}"/>
              </a:ext>
            </a:extLst>
          </p:cNvPr>
          <p:cNvSpPr txBox="1">
            <a:spLocks/>
          </p:cNvSpPr>
          <p:nvPr/>
        </p:nvSpPr>
        <p:spPr bwMode="auto">
          <a:xfrm>
            <a:off x="113636" y="1093835"/>
            <a:ext cx="5429415" cy="2586720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/>
              <a:buNone/>
              <a:defRPr/>
            </a:pPr>
            <a:r>
              <a:rPr lang="fr-FR" b="1">
                <a:solidFill>
                  <a:srgbClr val="E15E32"/>
                </a:solidFill>
              </a:rPr>
              <a:t>Electron cloud </a:t>
            </a:r>
            <a:r>
              <a:rPr lang="fr-FR" b="1" dirty="0">
                <a:solidFill>
                  <a:srgbClr val="E15E32"/>
                </a:solidFill>
              </a:rPr>
              <a:t>= </a:t>
            </a:r>
            <a:r>
              <a:rPr lang="fr-FR" b="1" dirty="0" err="1">
                <a:solidFill>
                  <a:srgbClr val="E15E32"/>
                </a:solidFill>
              </a:rPr>
              <a:t>Primary</a:t>
            </a:r>
            <a:r>
              <a:rPr lang="fr-FR" b="1" dirty="0">
                <a:solidFill>
                  <a:srgbClr val="E15E32"/>
                </a:solidFill>
              </a:rPr>
              <a:t> + </a:t>
            </a:r>
            <a:r>
              <a:rPr lang="fr-FR" b="1" dirty="0" err="1">
                <a:solidFill>
                  <a:srgbClr val="E15E32"/>
                </a:solidFill>
              </a:rPr>
              <a:t>Secondary</a:t>
            </a:r>
            <a:r>
              <a:rPr lang="fr-FR" b="1" dirty="0">
                <a:solidFill>
                  <a:srgbClr val="E15E32"/>
                </a:solidFill>
              </a:rPr>
              <a:t> </a:t>
            </a:r>
            <a:r>
              <a:rPr lang="fr-FR" b="1" dirty="0" err="1">
                <a:solidFill>
                  <a:srgbClr val="E15E32"/>
                </a:solidFill>
              </a:rPr>
              <a:t>electrons</a:t>
            </a:r>
            <a:endParaRPr lang="fr-FR" b="1" dirty="0">
              <a:solidFill>
                <a:srgbClr val="E15E32"/>
              </a:solidFill>
            </a:endParaRPr>
          </a:p>
          <a:p>
            <a:pPr lvl="1">
              <a:defRPr/>
            </a:pPr>
            <a:r>
              <a:rPr lang="fr-FR" b="1" dirty="0" err="1">
                <a:solidFill>
                  <a:srgbClr val="6E2466"/>
                </a:solidFill>
              </a:rPr>
              <a:t>Primary</a:t>
            </a:r>
            <a:r>
              <a:rPr lang="fr-FR" b="1" dirty="0">
                <a:solidFill>
                  <a:srgbClr val="6E2466"/>
                </a:solidFill>
              </a:rPr>
              <a:t> </a:t>
            </a:r>
            <a:r>
              <a:rPr lang="fr-FR" b="1" dirty="0" err="1">
                <a:solidFill>
                  <a:srgbClr val="6E2466"/>
                </a:solidFill>
              </a:rPr>
              <a:t>electrons</a:t>
            </a:r>
            <a:r>
              <a:rPr lang="fr-FR" b="1" dirty="0">
                <a:solidFill>
                  <a:srgbClr val="6E2466"/>
                </a:solidFill>
              </a:rPr>
              <a:t>:</a:t>
            </a:r>
          </a:p>
          <a:p>
            <a:pPr lvl="2">
              <a:defRPr/>
            </a:pPr>
            <a:r>
              <a:rPr lang="fr-FR" dirty="0" err="1">
                <a:solidFill>
                  <a:srgbClr val="2F2F2F"/>
                </a:solidFill>
              </a:rPr>
              <a:t>Photoelectrons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induced</a:t>
            </a:r>
            <a:r>
              <a:rPr lang="fr-FR" dirty="0">
                <a:solidFill>
                  <a:srgbClr val="2F2F2F"/>
                </a:solidFill>
              </a:rPr>
              <a:t> by </a:t>
            </a:r>
            <a:r>
              <a:rPr lang="fr-FR" dirty="0" err="1">
                <a:solidFill>
                  <a:srgbClr val="2F2F2F"/>
                </a:solidFill>
              </a:rPr>
              <a:t>photoelectric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effect</a:t>
            </a:r>
            <a:endParaRPr lang="fr-FR" dirty="0">
              <a:solidFill>
                <a:srgbClr val="2F2F2F"/>
              </a:solidFill>
            </a:endParaRPr>
          </a:p>
          <a:p>
            <a:pPr lvl="2">
              <a:defRPr/>
            </a:pPr>
            <a:r>
              <a:rPr lang="fr-FR" dirty="0">
                <a:solidFill>
                  <a:srgbClr val="2F2F2F"/>
                </a:solidFill>
              </a:rPr>
              <a:t>Free </a:t>
            </a:r>
            <a:r>
              <a:rPr lang="fr-FR" dirty="0" err="1">
                <a:solidFill>
                  <a:srgbClr val="2F2F2F"/>
                </a:solidFill>
              </a:rPr>
              <a:t>electrons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induced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>
                <a:solidFill>
                  <a:srgbClr val="2F2F2F"/>
                </a:solidFill>
              </a:rPr>
              <a:t>by residual gas ionisation (bunch, photons, or electrons induced)</a:t>
            </a:r>
            <a:endParaRPr lang="fr-FR" dirty="0">
              <a:solidFill>
                <a:srgbClr val="2F2F2F"/>
              </a:solidFill>
            </a:endParaRPr>
          </a:p>
          <a:p>
            <a:pPr lvl="1">
              <a:defRPr/>
            </a:pPr>
            <a:r>
              <a:rPr lang="fr-FR" b="1" dirty="0" err="1">
                <a:solidFill>
                  <a:srgbClr val="6E2466"/>
                </a:solidFill>
              </a:rPr>
              <a:t>Secondary</a:t>
            </a:r>
            <a:r>
              <a:rPr lang="fr-FR" b="1" dirty="0">
                <a:solidFill>
                  <a:srgbClr val="6E2466"/>
                </a:solidFill>
              </a:rPr>
              <a:t> </a:t>
            </a:r>
            <a:r>
              <a:rPr lang="fr-FR" b="1" dirty="0" err="1">
                <a:solidFill>
                  <a:srgbClr val="6E2466"/>
                </a:solidFill>
              </a:rPr>
              <a:t>electrons</a:t>
            </a:r>
            <a:r>
              <a:rPr lang="fr-FR" b="1" dirty="0">
                <a:solidFill>
                  <a:srgbClr val="6E2466"/>
                </a:solidFill>
              </a:rPr>
              <a:t>: </a:t>
            </a:r>
            <a:r>
              <a:rPr lang="fr-FR" dirty="0" err="1">
                <a:solidFill>
                  <a:srgbClr val="2F2F2F"/>
                </a:solidFill>
              </a:rPr>
              <a:t>induced</a:t>
            </a:r>
            <a:r>
              <a:rPr lang="fr-FR" dirty="0">
                <a:solidFill>
                  <a:srgbClr val="2F2F2F"/>
                </a:solidFill>
              </a:rPr>
              <a:t> by </a:t>
            </a:r>
            <a:r>
              <a:rPr lang="fr-FR" dirty="0" err="1">
                <a:solidFill>
                  <a:srgbClr val="2F2F2F"/>
                </a:solidFill>
              </a:rPr>
              <a:t>primary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electrons</a:t>
            </a:r>
            <a:r>
              <a:rPr lang="fr-FR" dirty="0">
                <a:solidFill>
                  <a:srgbClr val="2F2F2F"/>
                </a:solidFill>
              </a:rPr>
              <a:t>, </a:t>
            </a:r>
            <a:r>
              <a:rPr lang="fr-FR" dirty="0" err="1">
                <a:solidFill>
                  <a:srgbClr val="2F2F2F"/>
                </a:solidFill>
              </a:rPr>
              <a:t>accelerated</a:t>
            </a:r>
            <a:r>
              <a:rPr lang="fr-FR" dirty="0">
                <a:solidFill>
                  <a:srgbClr val="2F2F2F"/>
                </a:solidFill>
              </a:rPr>
              <a:t> by successive </a:t>
            </a:r>
            <a:r>
              <a:rPr lang="fr-FR" dirty="0" err="1">
                <a:solidFill>
                  <a:srgbClr val="2F2F2F"/>
                </a:solidFill>
              </a:rPr>
              <a:t>bunches</a:t>
            </a:r>
            <a:r>
              <a:rPr lang="fr-FR" dirty="0">
                <a:solidFill>
                  <a:srgbClr val="2F2F2F"/>
                </a:solidFill>
              </a:rPr>
              <a:t>, </a:t>
            </a:r>
            <a:r>
              <a:rPr lang="fr-FR" dirty="0" err="1">
                <a:solidFill>
                  <a:srgbClr val="2F2F2F"/>
                </a:solidFill>
              </a:rPr>
              <a:t>hitting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>
                <a:solidFill>
                  <a:srgbClr val="2F2F2F"/>
                </a:solidFill>
              </a:rPr>
              <a:t>the surface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FCB25D74-4669-49B4-8327-EC313E5E9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86A99DB-5E23-FBD2-CFB3-26CB24FDB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C24ADA37-D635-CC60-C606-8897D2AF4F96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5D2CD9-563F-A198-A3AE-2FF4D4EDD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Electron cloud build-up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9A3462B-9A77-727E-F3B5-C4A9868EE11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30/06/2025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46" name="Rectangle: Rounded Corners 8">
            <a:extLst>
              <a:ext uri="{FF2B5EF4-FFF2-40B4-BE49-F238E27FC236}">
                <a16:creationId xmlns:a16="http://schemas.microsoft.com/office/drawing/2014/main" id="{E0782629-3492-AE6C-2DD3-392D642A41CD}"/>
              </a:ext>
            </a:extLst>
          </p:cNvPr>
          <p:cNvSpPr/>
          <p:nvPr/>
        </p:nvSpPr>
        <p:spPr bwMode="auto">
          <a:xfrm>
            <a:off x="280755" y="3837436"/>
            <a:ext cx="5169543" cy="169403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DACFF8F7-17EA-7DC7-4D0D-CD37B700B49A}"/>
                  </a:ext>
                </a:extLst>
              </p:cNvPr>
              <p:cNvSpPr txBox="1"/>
              <p:nvPr/>
            </p:nvSpPr>
            <p:spPr bwMode="auto">
              <a:xfrm>
                <a:off x="340400" y="3837436"/>
                <a:ext cx="5085442" cy="16496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indent="0" algn="just">
                  <a:buNone/>
                  <a:defRPr/>
                </a:pPr>
                <a:r>
                  <a:rPr lang="fr-FR" sz="2000" b="1" dirty="0">
                    <a:solidFill>
                      <a:srgbClr val="FF0000"/>
                    </a:solidFill>
                  </a:rPr>
                  <a:t>Two main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material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properties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for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ecloud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:</a:t>
                </a: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 err="1">
                    <a:solidFill>
                      <a:srgbClr val="FF0000"/>
                    </a:solidFill>
                  </a:rPr>
                  <a:t>Photoelectron</a:t>
                </a:r>
                <a:r>
                  <a:rPr lang="fr-FR" sz="2000" b="1">
                    <a:solidFill>
                      <a:srgbClr val="FF0000"/>
                    </a:solidFill>
                  </a:rPr>
                  <a:t> Yield </a:t>
                </a:r>
                <a:r>
                  <a:rPr lang="fr-FR" sz="2000">
                    <a:solidFill>
                      <a:schemeClr val="tx2"/>
                    </a:solidFill>
                  </a:rPr>
                  <a:t>(PEY)</a:t>
                </a:r>
                <a:endParaRPr lang="fr-FR" sz="2000" dirty="0">
                  <a:solidFill>
                    <a:schemeClr val="tx2"/>
                  </a:solidFill>
                </a:endParaRP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 dirty="0" err="1">
                    <a:solidFill>
                      <a:srgbClr val="FF0000"/>
                    </a:solidFill>
                  </a:rPr>
                  <a:t>Secondary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fr-FR" sz="2000" b="1">
                    <a:solidFill>
                      <a:srgbClr val="FF0000"/>
                    </a:solidFill>
                  </a:rPr>
                  <a:t>Electron Yield </a:t>
                </a:r>
                <a:r>
                  <a:rPr lang="fr-FR" sz="2000">
                    <a:solidFill>
                      <a:schemeClr val="tx2"/>
                    </a:solidFill>
                  </a:rPr>
                  <a:t>(SEY,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fr-FR" sz="2000">
                    <a:solidFill>
                      <a:schemeClr val="tx2"/>
                    </a:solidFill>
                  </a:rPr>
                  <a:t>)</a:t>
                </a:r>
                <a:endParaRPr lang="fr-FR" b="1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lvl="1" indent="0" algn="ctr">
                  <a:buNone/>
                  <a:defRPr/>
                </a:pPr>
                <a14:m>
                  <m:oMath xmlns:m="http://schemas.openxmlformats.org/officeDocument/2006/math">
                    <m:r>
                      <a:rPr lang="fr-FR" sz="2400" b="1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𝐏𝐄𝐘</m:t>
                    </m:r>
                    <m:r>
                      <a:rPr lang="fr-FR" sz="2400" b="1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sSup>
                              <m:sSupPr>
                                <m:ctrlP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𝒑𝒉𝒐𝒕𝒐</m:t>
                                </m:r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𝜸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sz="2400" b="1" dirty="0">
                    <a:solidFill>
                      <a:srgbClr val="2F2F2F"/>
                    </a:solidFill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GB" sz="2400" b="1" i="1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𝛅</m:t>
                    </m:r>
                    <m:r>
                      <a:rPr lang="fr-FR" sz="2400" b="1" i="1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sSup>
                              <m:sSupPr>
                                <m:ctrlP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𝒔𝒆𝒄</m:t>
                                </m:r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𝒊𝒏𝒄𝒊𝒅𝒆𝒏𝒕</m:t>
                            </m:r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den>
                    </m:f>
                  </m:oMath>
                </a14:m>
                <a:endParaRPr lang="fr-FR" sz="2400" b="1" dirty="0">
                  <a:solidFill>
                    <a:srgbClr val="0033A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DACFF8F7-17EA-7DC7-4D0D-CD37B700B4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0400" y="3837436"/>
                <a:ext cx="5085442" cy="1649619"/>
              </a:xfrm>
              <a:prstGeom prst="rect">
                <a:avLst/>
              </a:prstGeom>
              <a:blipFill>
                <a:blip r:embed="rId4"/>
                <a:stretch>
                  <a:fillRect l="-1319" t="-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Rectangle: Rounded Corners 8">
            <a:extLst>
              <a:ext uri="{FF2B5EF4-FFF2-40B4-BE49-F238E27FC236}">
                <a16:creationId xmlns:a16="http://schemas.microsoft.com/office/drawing/2014/main" id="{ABE772F6-3C02-4F4D-DCBC-1E9033763AD9}"/>
              </a:ext>
            </a:extLst>
          </p:cNvPr>
          <p:cNvSpPr/>
          <p:nvPr/>
        </p:nvSpPr>
        <p:spPr bwMode="auto">
          <a:xfrm>
            <a:off x="6023992" y="3834864"/>
            <a:ext cx="5832648" cy="169660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ZoneTexte 46">
                <a:extLst>
                  <a:ext uri="{FF2B5EF4-FFF2-40B4-BE49-F238E27FC236}">
                    <a16:creationId xmlns:a16="http://schemas.microsoft.com/office/drawing/2014/main" id="{9EA75E9D-2AAC-64F5-FF97-EBF9F1518D24}"/>
                  </a:ext>
                </a:extLst>
              </p:cNvPr>
              <p:cNvSpPr txBox="1"/>
              <p:nvPr/>
            </p:nvSpPr>
            <p:spPr bwMode="auto">
              <a:xfrm>
                <a:off x="6096001" y="3855841"/>
                <a:ext cx="5814746" cy="16521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indent="0" algn="just">
                  <a:buNone/>
                  <a:defRPr/>
                </a:pPr>
                <a:r>
                  <a:rPr lang="fr-FR" sz="2000" b="1" dirty="0">
                    <a:solidFill>
                      <a:srgbClr val="FF0000"/>
                    </a:solidFill>
                  </a:rPr>
                  <a:t>Two main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material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properties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fr-FR" sz="2000" b="1">
                    <a:solidFill>
                      <a:srgbClr val="FF0000"/>
                    </a:solidFill>
                  </a:rPr>
                  <a:t>for gas desorption:</a:t>
                </a:r>
                <a:endParaRPr lang="fr-FR" sz="2000" b="1" dirty="0">
                  <a:solidFill>
                    <a:srgbClr val="FF0000"/>
                  </a:solidFill>
                </a:endParaRP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>
                    <a:solidFill>
                      <a:srgbClr val="FF0000"/>
                    </a:solidFill>
                  </a:rPr>
                  <a:t>Photon-Stimulated Desorption </a:t>
                </a:r>
                <a:r>
                  <a:rPr lang="fr-FR" sz="2000">
                    <a:solidFill>
                      <a:schemeClr val="tx2"/>
                    </a:solidFill>
                  </a:rPr>
                  <a:t>(PSD)</a:t>
                </a:r>
                <a:endParaRPr lang="fr-FR" sz="2000" dirty="0">
                  <a:solidFill>
                    <a:schemeClr val="tx2"/>
                  </a:solidFill>
                </a:endParaRP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>
                    <a:solidFill>
                      <a:srgbClr val="FF0000"/>
                    </a:solidFill>
                  </a:rPr>
                  <a:t>Electron-Stimulated Desorption</a:t>
                </a:r>
                <a:r>
                  <a:rPr lang="fr-FR" sz="2000">
                    <a:solidFill>
                      <a:schemeClr val="tx2"/>
                    </a:solidFill>
                  </a:rPr>
                  <a:t>(ESD)</a:t>
                </a:r>
                <a:endParaRPr lang="fr-FR" b="1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lvl="1" indent="0" algn="ctr"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𝐏𝐒𝐃</m:t>
                        </m:r>
                      </m:e>
                      <m:sub>
                        <m: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𝒈𝒂𝒔</m:t>
                        </m:r>
                      </m:sub>
                    </m:sSub>
                    <m:r>
                      <a:rPr lang="fr-FR" sz="2400" b="1" i="1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𝚫</m:t>
                            </m:r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𝒈𝒂𝒔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𝜸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sz="2400" b="1" dirty="0">
                    <a:solidFill>
                      <a:srgbClr val="2F2F2F"/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fr-FR" sz="2400" b="1" dirty="0">
                    <a:solidFill>
                      <a:srgbClr val="2F2F2F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𝐄𝐒𝐃</m:t>
                        </m:r>
                      </m:e>
                      <m:sub>
                        <m: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𝒈𝒂𝒔</m:t>
                        </m:r>
                      </m:sub>
                    </m:sSub>
                    <m:r>
                      <a:rPr lang="fr-FR" sz="2400" b="1" i="1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𝚫</m:t>
                            </m:r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𝒈𝒂𝒔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sSup>
                              <m:sSupPr>
                                <m:ctrlP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den>
                    </m:f>
                  </m:oMath>
                </a14:m>
                <a:endParaRPr lang="fr-FR" sz="2400" b="1" dirty="0">
                  <a:solidFill>
                    <a:srgbClr val="0033A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6" name="ZoneTexte 46">
                <a:extLst>
                  <a:ext uri="{FF2B5EF4-FFF2-40B4-BE49-F238E27FC236}">
                    <a16:creationId xmlns:a16="http://schemas.microsoft.com/office/drawing/2014/main" id="{C5BA4669-E612-03FC-2E32-DA81E51490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1" y="3855841"/>
                <a:ext cx="5814746" cy="1652119"/>
              </a:xfrm>
              <a:prstGeom prst="rect">
                <a:avLst/>
              </a:prstGeom>
              <a:blipFill>
                <a:blip r:embed="rId5"/>
                <a:stretch>
                  <a:fillRect l="-1048" t="-22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9" name="TextBox 178">
            <a:extLst>
              <a:ext uri="{FF2B5EF4-FFF2-40B4-BE49-F238E27FC236}">
                <a16:creationId xmlns:a16="http://schemas.microsoft.com/office/drawing/2014/main" id="{58090FA0-C90A-0BE5-D9EE-D2FF28123B98}"/>
              </a:ext>
            </a:extLst>
          </p:cNvPr>
          <p:cNvSpPr txBox="1"/>
          <p:nvPr/>
        </p:nvSpPr>
        <p:spPr bwMode="auto">
          <a:xfrm>
            <a:off x="280756" y="5744839"/>
            <a:ext cx="115758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 algn="ctr">
              <a:buNone/>
              <a:defRPr/>
            </a:pPr>
            <a:r>
              <a:rPr lang="fr-FR" sz="2000" b="1">
                <a:solidFill>
                  <a:srgbClr val="FF0000"/>
                </a:solidFill>
              </a:rPr>
              <a:t>Side effects observable with VPS: </a:t>
            </a:r>
            <a:r>
              <a:rPr lang="fr-FR" sz="2000" b="1">
                <a:solidFill>
                  <a:srgbClr val="2F2F2F"/>
                </a:solidFill>
              </a:rPr>
              <a:t>electron density &amp;</a:t>
            </a:r>
            <a:r>
              <a:rPr lang="fr-FR" sz="2000" b="1">
                <a:solidFill>
                  <a:srgbClr val="FF0000"/>
                </a:solidFill>
              </a:rPr>
              <a:t> </a:t>
            </a:r>
            <a:r>
              <a:rPr lang="fr-FR" sz="2000" b="1">
                <a:solidFill>
                  <a:srgbClr val="2F2F2F"/>
                </a:solidFill>
              </a:rPr>
              <a:t>pressure rise, and heat load</a:t>
            </a:r>
            <a:endParaRPr lang="fr-FR" sz="2000" b="1" dirty="0">
              <a:solidFill>
                <a:srgbClr val="2F2F2F"/>
              </a:solidFill>
            </a:endParaRPr>
          </a:p>
        </p:txBody>
      </p:sp>
      <p:sp>
        <p:nvSpPr>
          <p:cNvPr id="180" name="Rectangle: Rounded Corners 8">
            <a:extLst>
              <a:ext uri="{FF2B5EF4-FFF2-40B4-BE49-F238E27FC236}">
                <a16:creationId xmlns:a16="http://schemas.microsoft.com/office/drawing/2014/main" id="{37A6704A-7E5A-A197-442E-089B7ABDF052}"/>
              </a:ext>
            </a:extLst>
          </p:cNvPr>
          <p:cNvSpPr/>
          <p:nvPr/>
        </p:nvSpPr>
        <p:spPr bwMode="auto">
          <a:xfrm>
            <a:off x="280755" y="5661537"/>
            <a:ext cx="11575885" cy="54868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EBE59A-F693-09E1-2816-D55015FB33F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1622" t="80810" r="52009"/>
          <a:stretch/>
        </p:blipFill>
        <p:spPr>
          <a:xfrm>
            <a:off x="5702840" y="3069715"/>
            <a:ext cx="1728192" cy="548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860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2D50367C-2689-53F0-AC9D-8C5EF1CE8691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043323DD-B098-CA9A-BC22-467E8B832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252C1E6-841D-618C-ECB9-51D04AE6F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32E176C2-5D5C-FB85-4F01-3ED3E939400F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53809B-74B4-F5FE-5CAD-51FA2F2FD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6480100" cy="1065742"/>
          </a:xfrm>
        </p:spPr>
        <p:txBody>
          <a:bodyPr/>
          <a:lstStyle/>
          <a:p>
            <a:r>
              <a:rPr lang="fr-FR"/>
              <a:t>VPS instrumentation overview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01E35F6-4D6A-E878-0868-F1569900B77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30/06/2025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pic>
        <p:nvPicPr>
          <p:cNvPr id="14" name="Picture 13" descr="A diagram of electrical wiring&#10;&#10;AI-generated content may be incorrect.">
            <a:extLst>
              <a:ext uri="{FF2B5EF4-FFF2-40B4-BE49-F238E27FC236}">
                <a16:creationId xmlns:a16="http://schemas.microsoft.com/office/drawing/2014/main" id="{DAF472D8-037F-5C2B-7303-3DB34F6726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89" y="1321541"/>
            <a:ext cx="8141636" cy="4214918"/>
          </a:xfrm>
          <a:prstGeom prst="rect">
            <a:avLst/>
          </a:prstGeom>
        </p:spPr>
      </p:pic>
      <p:pic>
        <p:nvPicPr>
          <p:cNvPr id="16" name="Picture 1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F39AD13-6469-1C89-707E-A19288FB650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84" t="78698" r="38489" b="8004"/>
          <a:stretch>
            <a:fillRect/>
          </a:stretch>
        </p:blipFill>
        <p:spPr bwMode="auto">
          <a:xfrm>
            <a:off x="2920101" y="5293286"/>
            <a:ext cx="1033215" cy="678560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34B2D752-F7E0-26B5-D4E6-B2FC6D193A00}"/>
              </a:ext>
            </a:extLst>
          </p:cNvPr>
          <p:cNvSpPr/>
          <p:nvPr/>
        </p:nvSpPr>
        <p:spPr>
          <a:xfrm>
            <a:off x="3953316" y="5506278"/>
            <a:ext cx="465568" cy="465568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FDDA4C8-2E82-C032-395B-C4DF55B3D9D1}"/>
              </a:ext>
            </a:extLst>
          </p:cNvPr>
          <p:cNvCxnSpPr>
            <a:cxnSpLocks/>
            <a:endCxn id="21" idx="0"/>
          </p:cNvCxnSpPr>
          <p:nvPr/>
        </p:nvCxnSpPr>
        <p:spPr>
          <a:xfrm>
            <a:off x="4186100" y="5403771"/>
            <a:ext cx="0" cy="10250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BCC3DC1-3FA6-3DBB-F6F5-D1E136482995}"/>
              </a:ext>
            </a:extLst>
          </p:cNvPr>
          <p:cNvSpPr txBox="1"/>
          <p:nvPr/>
        </p:nvSpPr>
        <p:spPr bwMode="auto">
          <a:xfrm>
            <a:off x="3834230" y="5572001"/>
            <a:ext cx="703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>
                <a:solidFill>
                  <a:schemeClr val="tx2"/>
                </a:solidFill>
              </a:rPr>
              <a:t>RGA</a:t>
            </a:r>
            <a:endParaRPr lang="en-GB" sz="1600" b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B63DA3B-A052-59CC-1837-206FBED9E0F2}"/>
              </a:ext>
            </a:extLst>
          </p:cNvPr>
          <p:cNvSpPr txBox="1"/>
          <p:nvPr/>
        </p:nvSpPr>
        <p:spPr bwMode="auto">
          <a:xfrm>
            <a:off x="3475935" y="4569863"/>
            <a:ext cx="772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>
                <a:solidFill>
                  <a:srgbClr val="E15E32"/>
                </a:solidFill>
              </a:rPr>
              <a:t>gas</a:t>
            </a:r>
            <a:endParaRPr lang="fr-FR" sz="1600" i="1" baseline="30000">
              <a:solidFill>
                <a:srgbClr val="E15E32"/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37F5AED-3933-CD33-7645-505B6CF3E516}"/>
              </a:ext>
            </a:extLst>
          </p:cNvPr>
          <p:cNvCxnSpPr>
            <a:cxnSpLocks/>
            <a:stCxn id="30" idx="2"/>
          </p:cNvCxnSpPr>
          <p:nvPr/>
        </p:nvCxnSpPr>
        <p:spPr bwMode="auto">
          <a:xfrm>
            <a:off x="3861966" y="4908417"/>
            <a:ext cx="315963" cy="434063"/>
          </a:xfrm>
          <a:prstGeom prst="straightConnector1">
            <a:avLst/>
          </a:prstGeom>
          <a:ln w="12700">
            <a:solidFill>
              <a:srgbClr val="E15E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BF40E73-1C20-3D74-A84B-184BF93EA835}"/>
              </a:ext>
            </a:extLst>
          </p:cNvPr>
          <p:cNvCxnSpPr>
            <a:cxnSpLocks/>
          </p:cNvCxnSpPr>
          <p:nvPr/>
        </p:nvCxnSpPr>
        <p:spPr bwMode="auto">
          <a:xfrm flipH="1">
            <a:off x="3436713" y="4907518"/>
            <a:ext cx="425252" cy="434962"/>
          </a:xfrm>
          <a:prstGeom prst="straightConnector1">
            <a:avLst/>
          </a:prstGeom>
          <a:ln w="12700">
            <a:solidFill>
              <a:srgbClr val="E15E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ontent Placeholder 1">
            <a:extLst>
              <a:ext uri="{FF2B5EF4-FFF2-40B4-BE49-F238E27FC236}">
                <a16:creationId xmlns:a16="http://schemas.microsoft.com/office/drawing/2014/main" id="{CDBA5C76-C203-5C43-9B54-04D4430CA416}"/>
              </a:ext>
            </a:extLst>
          </p:cNvPr>
          <p:cNvSpPr txBox="1">
            <a:spLocks/>
          </p:cNvSpPr>
          <p:nvPr/>
        </p:nvSpPr>
        <p:spPr bwMode="auto">
          <a:xfrm>
            <a:off x="2131605" y="5995366"/>
            <a:ext cx="3630500" cy="289046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Font typeface="Arial"/>
              <a:buNone/>
              <a:defRPr/>
            </a:pPr>
            <a:r>
              <a:rPr lang="fr-FR" b="1">
                <a:solidFill>
                  <a:srgbClr val="6E2466"/>
                </a:solidFill>
              </a:rPr>
              <a:t>Total &amp; partial pressure gauges</a:t>
            </a:r>
            <a:endParaRPr lang="fr-FR">
              <a:solidFill>
                <a:srgbClr val="6E2466"/>
              </a:solidFill>
            </a:endParaRPr>
          </a:p>
        </p:txBody>
      </p:sp>
      <p:sp>
        <p:nvSpPr>
          <p:cNvPr id="43" name="Content Placeholder 1">
            <a:extLst>
              <a:ext uri="{FF2B5EF4-FFF2-40B4-BE49-F238E27FC236}">
                <a16:creationId xmlns:a16="http://schemas.microsoft.com/office/drawing/2014/main" id="{0DBD6789-26B0-0BB1-A8A3-671A3303639C}"/>
              </a:ext>
            </a:extLst>
          </p:cNvPr>
          <p:cNvSpPr txBox="1">
            <a:spLocks/>
          </p:cNvSpPr>
          <p:nvPr/>
        </p:nvSpPr>
        <p:spPr bwMode="auto">
          <a:xfrm>
            <a:off x="8459447" y="1824276"/>
            <a:ext cx="3528394" cy="2799497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/>
              <a:buNone/>
              <a:defRPr/>
            </a:pPr>
            <a:r>
              <a:rPr lang="fr-FR" sz="2000" b="1">
                <a:solidFill>
                  <a:srgbClr val="FF0000"/>
                </a:solidFill>
              </a:rPr>
              <a:t>Direct e-cloud measurement</a:t>
            </a:r>
            <a:endParaRPr lang="fr-FR" sz="2000" b="1" dirty="0">
              <a:solidFill>
                <a:srgbClr val="FF0000"/>
              </a:solidFill>
            </a:endParaRPr>
          </a:p>
          <a:p>
            <a:pPr lvl="1">
              <a:defRPr/>
            </a:pPr>
            <a:r>
              <a:rPr lang="fr-FR" sz="2000" b="1">
                <a:solidFill>
                  <a:srgbClr val="2F2F2F"/>
                </a:solidFill>
              </a:rPr>
              <a:t>Electron currents</a:t>
            </a:r>
          </a:p>
          <a:p>
            <a:pPr lvl="1">
              <a:defRPr/>
            </a:pPr>
            <a:r>
              <a:rPr lang="fr-FR" sz="2000" b="1">
                <a:solidFill>
                  <a:srgbClr val="2F2F2F"/>
                </a:solidFill>
              </a:rPr>
              <a:t>Electron energy</a:t>
            </a:r>
          </a:p>
          <a:p>
            <a:pPr lvl="1">
              <a:defRPr/>
            </a:pPr>
            <a:endParaRPr lang="fr-FR" sz="2000" b="1">
              <a:solidFill>
                <a:srgbClr val="2F2F2F"/>
              </a:solidFill>
            </a:endParaRPr>
          </a:p>
          <a:p>
            <a:pPr marL="0" lvl="1" indent="0">
              <a:buNone/>
              <a:defRPr/>
            </a:pPr>
            <a:r>
              <a:rPr lang="fr-FR" sz="2000" b="1">
                <a:solidFill>
                  <a:srgbClr val="FF0000"/>
                </a:solidFill>
              </a:rPr>
              <a:t>Indirect e-cloud measurement</a:t>
            </a:r>
          </a:p>
          <a:p>
            <a:pPr lvl="1">
              <a:defRPr/>
            </a:pPr>
            <a:r>
              <a:rPr lang="fr-FR" sz="2000" b="1">
                <a:solidFill>
                  <a:srgbClr val="2F2F2F"/>
                </a:solidFill>
              </a:rPr>
              <a:t>Pressure rise</a:t>
            </a:r>
          </a:p>
          <a:p>
            <a:pPr lvl="1">
              <a:defRPr/>
            </a:pPr>
            <a:r>
              <a:rPr lang="fr-FR" sz="2000" b="1">
                <a:solidFill>
                  <a:srgbClr val="2F2F2F"/>
                </a:solidFill>
              </a:rPr>
              <a:t>Temperature rise</a:t>
            </a:r>
          </a:p>
          <a:p>
            <a:pPr marL="0" lvl="1" indent="0">
              <a:buNone/>
              <a:defRPr/>
            </a:pPr>
            <a:endParaRPr lang="fr-FR" sz="2000">
              <a:solidFill>
                <a:srgbClr val="2F2F2F"/>
              </a:solidFill>
            </a:endParaRPr>
          </a:p>
          <a:p>
            <a:pPr lvl="1">
              <a:defRPr/>
            </a:pPr>
            <a:endParaRPr lang="fr-FR" sz="2000">
              <a:solidFill>
                <a:srgbClr val="2F2F2F"/>
              </a:solidFill>
            </a:endParaRPr>
          </a:p>
        </p:txBody>
      </p:sp>
      <p:sp>
        <p:nvSpPr>
          <p:cNvPr id="44" name="Rectangle: Rounded Corners 8">
            <a:extLst>
              <a:ext uri="{FF2B5EF4-FFF2-40B4-BE49-F238E27FC236}">
                <a16:creationId xmlns:a16="http://schemas.microsoft.com/office/drawing/2014/main" id="{DA8189A2-EE18-5B76-2D88-8474650816EB}"/>
              </a:ext>
            </a:extLst>
          </p:cNvPr>
          <p:cNvSpPr/>
          <p:nvPr/>
        </p:nvSpPr>
        <p:spPr bwMode="auto">
          <a:xfrm>
            <a:off x="8302512" y="1455638"/>
            <a:ext cx="3727862" cy="345616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5D23045-F60D-F8D0-7951-68E22BC143BE}"/>
              </a:ext>
            </a:extLst>
          </p:cNvPr>
          <p:cNvSpPr/>
          <p:nvPr/>
        </p:nvSpPr>
        <p:spPr>
          <a:xfrm>
            <a:off x="6426296" y="5342480"/>
            <a:ext cx="1757936" cy="2295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79B5D7A-1083-9092-27A6-289E5BDB11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33" t="79526"/>
          <a:stretch>
            <a:fillRect/>
          </a:stretch>
        </p:blipFill>
        <p:spPr>
          <a:xfrm>
            <a:off x="6288432" y="5339028"/>
            <a:ext cx="1905970" cy="1014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246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6FDDC4CC-F3AE-8D6F-2AFB-9DB16B525D40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DAA49BB-8445-6013-15EF-6BBFDE92A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94CB083-C750-244F-3874-475A3A8F5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715B6226-22CB-9B7B-47AC-E0CD10CCFC2D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24D5DC-5018-EFBD-E521-3250AA2E4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6480100" cy="1065742"/>
          </a:xfrm>
        </p:spPr>
        <p:txBody>
          <a:bodyPr/>
          <a:lstStyle/>
          <a:p>
            <a:r>
              <a:rPr lang="fr-FR"/>
              <a:t>VPS instrumentation overview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883596B-7E5C-BA52-63EE-422655369345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30/06/2025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pic>
        <p:nvPicPr>
          <p:cNvPr id="14" name="Picture 13" descr="A diagram of electrical wiring&#10;&#10;AI-generated content may be incorrect.">
            <a:extLst>
              <a:ext uri="{FF2B5EF4-FFF2-40B4-BE49-F238E27FC236}">
                <a16:creationId xmlns:a16="http://schemas.microsoft.com/office/drawing/2014/main" id="{A3D79B1F-2B27-473E-3EAB-9272A44311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89" y="1321541"/>
            <a:ext cx="8141636" cy="4214918"/>
          </a:xfrm>
          <a:prstGeom prst="rect">
            <a:avLst/>
          </a:prstGeom>
        </p:spPr>
      </p:pic>
      <p:pic>
        <p:nvPicPr>
          <p:cNvPr id="16" name="Picture 1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A5193CA-79AA-354A-31DD-C926529BCD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84" t="78698" r="38489" b="8004"/>
          <a:stretch>
            <a:fillRect/>
          </a:stretch>
        </p:blipFill>
        <p:spPr bwMode="auto">
          <a:xfrm>
            <a:off x="2920101" y="5293286"/>
            <a:ext cx="1033215" cy="678560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C049E651-2671-9745-4E8A-20DA860E7445}"/>
              </a:ext>
            </a:extLst>
          </p:cNvPr>
          <p:cNvSpPr/>
          <p:nvPr/>
        </p:nvSpPr>
        <p:spPr>
          <a:xfrm>
            <a:off x="3953316" y="5506278"/>
            <a:ext cx="465568" cy="465568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4C66695-626F-42B4-4275-E9DD08049A01}"/>
              </a:ext>
            </a:extLst>
          </p:cNvPr>
          <p:cNvCxnSpPr>
            <a:cxnSpLocks/>
            <a:endCxn id="21" idx="0"/>
          </p:cNvCxnSpPr>
          <p:nvPr/>
        </p:nvCxnSpPr>
        <p:spPr>
          <a:xfrm>
            <a:off x="4186100" y="5403771"/>
            <a:ext cx="0" cy="10250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5CED535-D098-3139-6E66-69EDA13ED545}"/>
              </a:ext>
            </a:extLst>
          </p:cNvPr>
          <p:cNvSpPr txBox="1"/>
          <p:nvPr/>
        </p:nvSpPr>
        <p:spPr bwMode="auto">
          <a:xfrm>
            <a:off x="3834230" y="5572001"/>
            <a:ext cx="703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>
                <a:solidFill>
                  <a:schemeClr val="tx2"/>
                </a:solidFill>
              </a:rPr>
              <a:t>RGA</a:t>
            </a:r>
            <a:endParaRPr lang="en-GB" sz="1600" b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4B8A0A6-01A4-75D6-7EFB-42DD97822795}"/>
              </a:ext>
            </a:extLst>
          </p:cNvPr>
          <p:cNvSpPr txBox="1"/>
          <p:nvPr/>
        </p:nvSpPr>
        <p:spPr bwMode="auto">
          <a:xfrm>
            <a:off x="3475935" y="4569863"/>
            <a:ext cx="772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>
                <a:solidFill>
                  <a:srgbClr val="E15E32"/>
                </a:solidFill>
              </a:rPr>
              <a:t>gas</a:t>
            </a:r>
            <a:endParaRPr lang="fr-FR" sz="1600" i="1" baseline="30000">
              <a:solidFill>
                <a:srgbClr val="E15E32"/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5DD317A-1AFD-2B59-A6A2-18FE6BA7E59C}"/>
              </a:ext>
            </a:extLst>
          </p:cNvPr>
          <p:cNvCxnSpPr>
            <a:cxnSpLocks/>
            <a:stCxn id="30" idx="2"/>
          </p:cNvCxnSpPr>
          <p:nvPr/>
        </p:nvCxnSpPr>
        <p:spPr bwMode="auto">
          <a:xfrm>
            <a:off x="3861966" y="4908417"/>
            <a:ext cx="315963" cy="434063"/>
          </a:xfrm>
          <a:prstGeom prst="straightConnector1">
            <a:avLst/>
          </a:prstGeom>
          <a:ln w="12700">
            <a:solidFill>
              <a:srgbClr val="E15E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49AF9B4-042D-827C-2F9E-9C31A5C75DB0}"/>
              </a:ext>
            </a:extLst>
          </p:cNvPr>
          <p:cNvCxnSpPr>
            <a:cxnSpLocks/>
          </p:cNvCxnSpPr>
          <p:nvPr/>
        </p:nvCxnSpPr>
        <p:spPr bwMode="auto">
          <a:xfrm flipH="1">
            <a:off x="3436713" y="4907518"/>
            <a:ext cx="425252" cy="434962"/>
          </a:xfrm>
          <a:prstGeom prst="straightConnector1">
            <a:avLst/>
          </a:prstGeom>
          <a:ln w="12700">
            <a:solidFill>
              <a:srgbClr val="E15E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ontent Placeholder 1">
            <a:extLst>
              <a:ext uri="{FF2B5EF4-FFF2-40B4-BE49-F238E27FC236}">
                <a16:creationId xmlns:a16="http://schemas.microsoft.com/office/drawing/2014/main" id="{C603763A-B9C2-8F1D-2B46-96859C218890}"/>
              </a:ext>
            </a:extLst>
          </p:cNvPr>
          <p:cNvSpPr txBox="1">
            <a:spLocks/>
          </p:cNvSpPr>
          <p:nvPr/>
        </p:nvSpPr>
        <p:spPr bwMode="auto">
          <a:xfrm>
            <a:off x="2131605" y="5995366"/>
            <a:ext cx="3630500" cy="289046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Font typeface="Arial"/>
              <a:buNone/>
              <a:defRPr/>
            </a:pPr>
            <a:r>
              <a:rPr lang="fr-FR" b="1">
                <a:solidFill>
                  <a:srgbClr val="6E2466"/>
                </a:solidFill>
              </a:rPr>
              <a:t>Total &amp; partial pressure gauges</a:t>
            </a:r>
            <a:endParaRPr lang="fr-FR">
              <a:solidFill>
                <a:srgbClr val="6E2466"/>
              </a:solidFill>
            </a:endParaRPr>
          </a:p>
        </p:txBody>
      </p:sp>
      <p:sp>
        <p:nvSpPr>
          <p:cNvPr id="43" name="Content Placeholder 1">
            <a:extLst>
              <a:ext uri="{FF2B5EF4-FFF2-40B4-BE49-F238E27FC236}">
                <a16:creationId xmlns:a16="http://schemas.microsoft.com/office/drawing/2014/main" id="{E8000BDD-5206-FE90-5164-1105563503EA}"/>
              </a:ext>
            </a:extLst>
          </p:cNvPr>
          <p:cNvSpPr txBox="1">
            <a:spLocks/>
          </p:cNvSpPr>
          <p:nvPr/>
        </p:nvSpPr>
        <p:spPr bwMode="auto">
          <a:xfrm>
            <a:off x="8459447" y="1824276"/>
            <a:ext cx="3528394" cy="2799497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/>
              <a:buNone/>
              <a:defRPr/>
            </a:pPr>
            <a:r>
              <a:rPr lang="fr-FR" sz="2000" b="1">
                <a:solidFill>
                  <a:srgbClr val="FF0000"/>
                </a:solidFill>
              </a:rPr>
              <a:t>Direct e-cloud measurement</a:t>
            </a:r>
            <a:endParaRPr lang="fr-FR" sz="2000" b="1" dirty="0">
              <a:solidFill>
                <a:srgbClr val="FF0000"/>
              </a:solidFill>
            </a:endParaRPr>
          </a:p>
          <a:p>
            <a:pPr lvl="1">
              <a:defRPr/>
            </a:pPr>
            <a:r>
              <a:rPr lang="fr-FR" sz="2000" b="1">
                <a:solidFill>
                  <a:srgbClr val="2F2F2F"/>
                </a:solidFill>
              </a:rPr>
              <a:t>Electron currents</a:t>
            </a:r>
          </a:p>
          <a:p>
            <a:pPr marL="0" lvl="1" indent="0">
              <a:buNone/>
              <a:defRPr/>
            </a:pPr>
            <a:endParaRPr lang="fr-FR" sz="2000">
              <a:solidFill>
                <a:srgbClr val="2F2F2F"/>
              </a:solidFill>
            </a:endParaRPr>
          </a:p>
          <a:p>
            <a:pPr marL="0" lvl="1" indent="0" algn="just">
              <a:buNone/>
              <a:defRPr/>
            </a:pPr>
            <a:r>
              <a:rPr lang="fr-FR" sz="2000" b="1">
                <a:solidFill>
                  <a:srgbClr val="FF0000"/>
                </a:solidFill>
              </a:rPr>
              <a:t>For this presentation, only electron pickups are used.</a:t>
            </a:r>
          </a:p>
        </p:txBody>
      </p:sp>
      <p:sp>
        <p:nvSpPr>
          <p:cNvPr id="44" name="Rectangle: Rounded Corners 8">
            <a:extLst>
              <a:ext uri="{FF2B5EF4-FFF2-40B4-BE49-F238E27FC236}">
                <a16:creationId xmlns:a16="http://schemas.microsoft.com/office/drawing/2014/main" id="{C9A71E8D-6554-C0DF-17A5-D6564CBA0E23}"/>
              </a:ext>
            </a:extLst>
          </p:cNvPr>
          <p:cNvSpPr/>
          <p:nvPr/>
        </p:nvSpPr>
        <p:spPr bwMode="auto">
          <a:xfrm>
            <a:off x="8302512" y="1455638"/>
            <a:ext cx="3727862" cy="345616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8F7F007-D8E2-F41A-6F59-EF9044D010E3}"/>
              </a:ext>
            </a:extLst>
          </p:cNvPr>
          <p:cNvSpPr/>
          <p:nvPr/>
        </p:nvSpPr>
        <p:spPr>
          <a:xfrm>
            <a:off x="6426296" y="5342480"/>
            <a:ext cx="1757936" cy="2295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98BCCBC-55DF-F1E7-2B36-962580470C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33" t="79526"/>
          <a:stretch>
            <a:fillRect/>
          </a:stretch>
        </p:blipFill>
        <p:spPr>
          <a:xfrm>
            <a:off x="6288432" y="5339028"/>
            <a:ext cx="1905970" cy="101401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E559026-653A-36BC-2E4F-D82044289379}"/>
              </a:ext>
            </a:extLst>
          </p:cNvPr>
          <p:cNvSpPr/>
          <p:nvPr/>
        </p:nvSpPr>
        <p:spPr>
          <a:xfrm>
            <a:off x="19052" y="1335830"/>
            <a:ext cx="3834230" cy="18194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BBB33F-B2D0-795E-12D4-33A0C32F9EB7}"/>
              </a:ext>
            </a:extLst>
          </p:cNvPr>
          <p:cNvSpPr/>
          <p:nvPr/>
        </p:nvSpPr>
        <p:spPr>
          <a:xfrm>
            <a:off x="263108" y="1747385"/>
            <a:ext cx="3834230" cy="14000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D3CA16-675E-11AC-5CD2-704FEF0D8496}"/>
              </a:ext>
            </a:extLst>
          </p:cNvPr>
          <p:cNvSpPr/>
          <p:nvPr/>
        </p:nvSpPr>
        <p:spPr>
          <a:xfrm>
            <a:off x="5519936" y="1711111"/>
            <a:ext cx="2304256" cy="11775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5A4CB14-5548-D31B-8138-A36A8EF70288}"/>
              </a:ext>
            </a:extLst>
          </p:cNvPr>
          <p:cNvSpPr/>
          <p:nvPr/>
        </p:nvSpPr>
        <p:spPr>
          <a:xfrm>
            <a:off x="5839867" y="1285999"/>
            <a:ext cx="2304256" cy="18692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FB58895-9DD1-55EB-DA79-F89CAEB9655A}"/>
              </a:ext>
            </a:extLst>
          </p:cNvPr>
          <p:cNvSpPr/>
          <p:nvPr/>
        </p:nvSpPr>
        <p:spPr>
          <a:xfrm>
            <a:off x="2207568" y="5473502"/>
            <a:ext cx="5936555" cy="8296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B4C8DBD-5089-1F32-A621-C46AA4B6BBC8}"/>
              </a:ext>
            </a:extLst>
          </p:cNvPr>
          <p:cNvSpPr/>
          <p:nvPr/>
        </p:nvSpPr>
        <p:spPr>
          <a:xfrm>
            <a:off x="3105653" y="5425877"/>
            <a:ext cx="5936555" cy="8296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B415D6A-3AB8-2CA8-7B24-4DF23DC940AF}"/>
              </a:ext>
            </a:extLst>
          </p:cNvPr>
          <p:cNvSpPr/>
          <p:nvPr/>
        </p:nvSpPr>
        <p:spPr>
          <a:xfrm>
            <a:off x="3105653" y="4529774"/>
            <a:ext cx="1313231" cy="8296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0513C86-8B06-3228-A71B-16353FE16D78}"/>
              </a:ext>
            </a:extLst>
          </p:cNvPr>
          <p:cNvSpPr/>
          <p:nvPr/>
        </p:nvSpPr>
        <p:spPr>
          <a:xfrm>
            <a:off x="398824" y="3213942"/>
            <a:ext cx="1592720" cy="8892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A145773-CEBF-4B13-D630-9DCB1986CCEA}"/>
              </a:ext>
            </a:extLst>
          </p:cNvPr>
          <p:cNvSpPr/>
          <p:nvPr/>
        </p:nvSpPr>
        <p:spPr>
          <a:xfrm>
            <a:off x="5399275" y="3213942"/>
            <a:ext cx="1592720" cy="8892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77978B4-B58D-215C-7ED0-4A09CCF28E22}"/>
              </a:ext>
            </a:extLst>
          </p:cNvPr>
          <p:cNvSpPr/>
          <p:nvPr/>
        </p:nvSpPr>
        <p:spPr>
          <a:xfrm>
            <a:off x="3419285" y="3213942"/>
            <a:ext cx="1592720" cy="8892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052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D6ED726A-F4C7-CEFF-1598-872B3F3C1120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6" name="Picture 65" descr="A graph with green dots and numbers&#10;&#10;AI-generated content may be incorrect.">
            <a:extLst>
              <a:ext uri="{FF2B5EF4-FFF2-40B4-BE49-F238E27FC236}">
                <a16:creationId xmlns:a16="http://schemas.microsoft.com/office/drawing/2014/main" id="{4050BADA-4515-2F60-0019-F8B96E95590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969"/>
          <a:stretch/>
        </p:blipFill>
        <p:spPr>
          <a:xfrm>
            <a:off x="2501" y="572892"/>
            <a:ext cx="6101306" cy="4866440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143E504-D038-F56E-998D-2C1154E2051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6C09680-CB08-2724-957C-C8F56524E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C92D6B6-7E51-B59F-8DCE-EB71B870DDAD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5229F25-2916-B5FE-F610-DC6629F9A93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784012" cy="634655"/>
          </a:xfrm>
        </p:spPr>
        <p:txBody>
          <a:bodyPr/>
          <a:lstStyle/>
          <a:p>
            <a:r>
              <a:rPr lang="fr-FR"/>
              <a:t>Electron cloud response of copper during injection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4D602F-6B13-0E4D-4229-5588AE51B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13</a:t>
            </a:fld>
            <a:endParaRPr lang="en-US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5D3861-F410-3DC5-C6A6-5BB82F458995}"/>
              </a:ext>
            </a:extLst>
          </p:cNvPr>
          <p:cNvSpPr txBox="1"/>
          <p:nvPr/>
        </p:nvSpPr>
        <p:spPr bwMode="auto">
          <a:xfrm>
            <a:off x="0" y="819987"/>
            <a:ext cx="121894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2F2F2F"/>
                </a:solidFill>
                <a:latin typeface="+mj-lt"/>
                <a:ea typeface="Cambria Math" panose="02040503050406030204" pitchFamily="18" charset="0"/>
              </a:rPr>
              <a:t>Fill 8</a:t>
            </a:r>
            <a:r>
              <a:rPr lang="fr-FR" b="1">
                <a:solidFill>
                  <a:srgbClr val="2F2F2F"/>
                </a:solidFill>
                <a:latin typeface="+mj-lt"/>
                <a:ea typeface="Cambria Math" panose="02040503050406030204" pitchFamily="18" charset="0"/>
              </a:rPr>
              <a:t>872</a:t>
            </a:r>
            <a:r>
              <a:rPr lang="fr-FR" sz="1800" b="1">
                <a:solidFill>
                  <a:srgbClr val="2F2F2F"/>
                </a:solidFill>
                <a:latin typeface="+mj-lt"/>
                <a:ea typeface="Cambria Math" panose="02040503050406030204" pitchFamily="18" charset="0"/>
              </a:rPr>
              <a:t> (04/06/2022, 13:42)</a:t>
            </a:r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67316A-D86C-2B48-D90B-1D73F057064E}"/>
              </a:ext>
            </a:extLst>
          </p:cNvPr>
          <p:cNvSpPr txBox="1"/>
          <p:nvPr/>
        </p:nvSpPr>
        <p:spPr bwMode="auto">
          <a:xfrm>
            <a:off x="191343" y="5531509"/>
            <a:ext cx="117467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r-FR" sz="1800" b="1">
                <a:solidFill>
                  <a:srgbClr val="FF0000"/>
                </a:solidFill>
                <a:latin typeface="+mj-lt"/>
                <a:ea typeface="Cambria" panose="02040503050406030204" pitchFamily="18" charset="0"/>
              </a:rPr>
              <a:t>At injection, the intensity seems to follow a linear evolution after a certain number of bunches are injected.</a:t>
            </a:r>
          </a:p>
        </p:txBody>
      </p:sp>
      <p:sp>
        <p:nvSpPr>
          <p:cNvPr id="10" name="Rectangle: Rounded Corners 8">
            <a:extLst>
              <a:ext uri="{FF2B5EF4-FFF2-40B4-BE49-F238E27FC236}">
                <a16:creationId xmlns:a16="http://schemas.microsoft.com/office/drawing/2014/main" id="{EC7642DE-FF26-66DD-B7B5-894A2F821737}"/>
              </a:ext>
            </a:extLst>
          </p:cNvPr>
          <p:cNvSpPr/>
          <p:nvPr/>
        </p:nvSpPr>
        <p:spPr bwMode="auto">
          <a:xfrm>
            <a:off x="520751" y="5531508"/>
            <a:ext cx="11069030" cy="39097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4970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68A3661B-4079-9FD7-3F5E-68F8B7A60F2D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with green dots and numbers&#10;&#10;AI-generated content may be incorrect.">
            <a:extLst>
              <a:ext uri="{FF2B5EF4-FFF2-40B4-BE49-F238E27FC236}">
                <a16:creationId xmlns:a16="http://schemas.microsoft.com/office/drawing/2014/main" id="{32734ED5-3002-B47A-5578-FC9123AFF23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9897"/>
          <a:stretch/>
        </p:blipFill>
        <p:spPr bwMode="auto">
          <a:xfrm>
            <a:off x="6096000" y="566691"/>
            <a:ext cx="5842061" cy="4862844"/>
          </a:xfrm>
          <a:prstGeom prst="rect">
            <a:avLst/>
          </a:prstGeom>
        </p:spPr>
      </p:pic>
      <p:pic>
        <p:nvPicPr>
          <p:cNvPr id="66" name="Picture 65" descr="A graph with green dots and numbers&#10;&#10;AI-generated content may be incorrect.">
            <a:extLst>
              <a:ext uri="{FF2B5EF4-FFF2-40B4-BE49-F238E27FC236}">
                <a16:creationId xmlns:a16="http://schemas.microsoft.com/office/drawing/2014/main" id="{929C6722-0B67-D43F-A4AD-4D675ECB805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969"/>
          <a:stretch/>
        </p:blipFill>
        <p:spPr>
          <a:xfrm>
            <a:off x="2501" y="572892"/>
            <a:ext cx="6101306" cy="4866440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7AFA3A2-960F-42E8-B4AC-B3961CAEB1A9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6226CD7-F8DF-DCF0-ACB5-6C02FCDBA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03F0D00-5D00-F7D3-6378-FEEE3345A131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5A86915-2E3C-5035-F66D-B4086A1DFF8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784012" cy="634655"/>
          </a:xfrm>
        </p:spPr>
        <p:txBody>
          <a:bodyPr/>
          <a:lstStyle/>
          <a:p>
            <a:r>
              <a:rPr lang="fr-FR"/>
              <a:t>Electron cloud response of copper during injection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BA8864-3605-A7BD-4BE5-2883040DE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14</a:t>
            </a:fld>
            <a:endParaRPr lang="en-US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791496-FFF9-A1A2-3637-E061138327DE}"/>
              </a:ext>
            </a:extLst>
          </p:cNvPr>
          <p:cNvSpPr txBox="1"/>
          <p:nvPr/>
        </p:nvSpPr>
        <p:spPr bwMode="auto">
          <a:xfrm>
            <a:off x="0" y="819987"/>
            <a:ext cx="121894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2F2F2F"/>
                </a:solidFill>
                <a:latin typeface="+mj-lt"/>
                <a:ea typeface="Cambria Math" panose="02040503050406030204" pitchFamily="18" charset="0"/>
              </a:rPr>
              <a:t>Fill 8</a:t>
            </a:r>
            <a:r>
              <a:rPr lang="fr-FR" b="1">
                <a:solidFill>
                  <a:srgbClr val="2F2F2F"/>
                </a:solidFill>
                <a:latin typeface="+mj-lt"/>
                <a:ea typeface="Cambria Math" panose="02040503050406030204" pitchFamily="18" charset="0"/>
              </a:rPr>
              <a:t>872</a:t>
            </a:r>
            <a:r>
              <a:rPr lang="fr-FR" sz="1800" b="1">
                <a:solidFill>
                  <a:srgbClr val="2F2F2F"/>
                </a:solidFill>
                <a:latin typeface="+mj-lt"/>
                <a:ea typeface="Cambria Math" panose="02040503050406030204" pitchFamily="18" charset="0"/>
              </a:rPr>
              <a:t> (04/06/2022, 13:42)</a:t>
            </a:r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03D38CD-B078-DA6E-D455-80B5F3BB91A4}"/>
              </a:ext>
            </a:extLst>
          </p:cNvPr>
          <p:cNvSpPr txBox="1"/>
          <p:nvPr/>
        </p:nvSpPr>
        <p:spPr bwMode="auto">
          <a:xfrm>
            <a:off x="191343" y="5531509"/>
            <a:ext cx="117467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r-FR" sz="1800" b="1">
                <a:solidFill>
                  <a:srgbClr val="FF0000"/>
                </a:solidFill>
                <a:latin typeface="+mj-lt"/>
                <a:ea typeface="Cambria" panose="02040503050406030204" pitchFamily="18" charset="0"/>
              </a:rPr>
              <a:t>At injection, the intensity seems to follow a linear evolution after a certain number of bunches are injected.</a:t>
            </a:r>
          </a:p>
        </p:txBody>
      </p:sp>
      <p:sp>
        <p:nvSpPr>
          <p:cNvPr id="2" name="Rectangle: Rounded Corners 8">
            <a:extLst>
              <a:ext uri="{FF2B5EF4-FFF2-40B4-BE49-F238E27FC236}">
                <a16:creationId xmlns:a16="http://schemas.microsoft.com/office/drawing/2014/main" id="{32AA15BB-1427-1375-7F8F-AB5CBA84F346}"/>
              </a:ext>
            </a:extLst>
          </p:cNvPr>
          <p:cNvSpPr/>
          <p:nvPr/>
        </p:nvSpPr>
        <p:spPr bwMode="auto">
          <a:xfrm>
            <a:off x="520751" y="5531508"/>
            <a:ext cx="11069030" cy="39097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21742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BF517063-E33B-5BAB-A371-7FEEA3345954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Picture 1" descr="A graph with green dots and numbers&#10;&#10;AI-generated content may be incorrect.">
            <a:extLst>
              <a:ext uri="{FF2B5EF4-FFF2-40B4-BE49-F238E27FC236}">
                <a16:creationId xmlns:a16="http://schemas.microsoft.com/office/drawing/2014/main" id="{9EC6C6E1-4236-76B4-18C1-BC9E01A97A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9897"/>
          <a:stretch/>
        </p:blipFill>
        <p:spPr bwMode="auto">
          <a:xfrm>
            <a:off x="6096000" y="566691"/>
            <a:ext cx="5842061" cy="4862844"/>
          </a:xfrm>
          <a:prstGeom prst="rect">
            <a:avLst/>
          </a:prstGeom>
        </p:spPr>
      </p:pic>
      <p:pic>
        <p:nvPicPr>
          <p:cNvPr id="66" name="Picture 65" descr="A graph with green dots and numbers&#10;&#10;AI-generated content may be incorrect.">
            <a:extLst>
              <a:ext uri="{FF2B5EF4-FFF2-40B4-BE49-F238E27FC236}">
                <a16:creationId xmlns:a16="http://schemas.microsoft.com/office/drawing/2014/main" id="{6421063C-14BC-D155-EEE1-A536DB84465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969"/>
          <a:stretch/>
        </p:blipFill>
        <p:spPr>
          <a:xfrm>
            <a:off x="2501" y="572892"/>
            <a:ext cx="6101306" cy="4866440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B7C034B-8A3F-E5B7-A0EC-A47FF2A7CC89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53352BA-4D63-6B57-9A1F-4540168CD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4DB2900-B68A-1921-75AA-29BE0F7B5896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EB19B9B-83E6-F48A-60FB-7890C3E996C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784012" cy="634655"/>
          </a:xfrm>
        </p:spPr>
        <p:txBody>
          <a:bodyPr/>
          <a:lstStyle/>
          <a:p>
            <a:r>
              <a:rPr lang="fr-FR"/>
              <a:t>Electron cloud response of copper during injection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16113-B637-BE87-8743-67F7940B7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15</a:t>
            </a:fld>
            <a:endParaRPr lang="en-US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3224B6-8F37-B773-A5E5-A5FC79CE078E}"/>
              </a:ext>
            </a:extLst>
          </p:cNvPr>
          <p:cNvSpPr txBox="1"/>
          <p:nvPr/>
        </p:nvSpPr>
        <p:spPr bwMode="auto">
          <a:xfrm>
            <a:off x="0" y="819987"/>
            <a:ext cx="121894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2F2F2F"/>
                </a:solidFill>
                <a:latin typeface="+mj-lt"/>
                <a:ea typeface="Cambria Math" panose="02040503050406030204" pitchFamily="18" charset="0"/>
              </a:rPr>
              <a:t>Fill 8</a:t>
            </a:r>
            <a:r>
              <a:rPr lang="fr-FR" b="1">
                <a:solidFill>
                  <a:srgbClr val="2F2F2F"/>
                </a:solidFill>
                <a:latin typeface="+mj-lt"/>
                <a:ea typeface="Cambria Math" panose="02040503050406030204" pitchFamily="18" charset="0"/>
              </a:rPr>
              <a:t>872</a:t>
            </a:r>
            <a:r>
              <a:rPr lang="fr-FR" sz="1800" b="1">
                <a:solidFill>
                  <a:srgbClr val="2F2F2F"/>
                </a:solidFill>
                <a:latin typeface="+mj-lt"/>
                <a:ea typeface="Cambria Math" panose="02040503050406030204" pitchFamily="18" charset="0"/>
              </a:rPr>
              <a:t> (04/06/2022, 13:42)</a:t>
            </a:r>
            <a:endParaRPr lang="en-GB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5E61965F-0B74-3075-23D6-DB4907B0190A}"/>
              </a:ext>
            </a:extLst>
          </p:cNvPr>
          <p:cNvCxnSpPr>
            <a:cxnSpLocks/>
          </p:cNvCxnSpPr>
          <p:nvPr/>
        </p:nvCxnSpPr>
        <p:spPr bwMode="auto">
          <a:xfrm>
            <a:off x="10985852" y="1201346"/>
            <a:ext cx="0" cy="3739822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7AB5C70-341B-9CE5-656F-A41DEDFCE7C7}"/>
              </a:ext>
            </a:extLst>
          </p:cNvPr>
          <p:cNvCxnSpPr>
            <a:cxnSpLocks/>
          </p:cNvCxnSpPr>
          <p:nvPr/>
        </p:nvCxnSpPr>
        <p:spPr bwMode="auto">
          <a:xfrm>
            <a:off x="2223590" y="1201346"/>
            <a:ext cx="0" cy="3739822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E9FE6B5-6CAC-2DEB-1F8D-D9EE813642DB}"/>
              </a:ext>
            </a:extLst>
          </p:cNvPr>
          <p:cNvSpPr txBox="1"/>
          <p:nvPr/>
        </p:nvSpPr>
        <p:spPr bwMode="auto">
          <a:xfrm>
            <a:off x="2143634" y="1646020"/>
            <a:ext cx="20161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Linear </a:t>
            </a:r>
          </a:p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regime</a:t>
            </a:r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28C126-2AFE-7D52-11F5-75340A1BB10B}"/>
              </a:ext>
            </a:extLst>
          </p:cNvPr>
          <p:cNvSpPr txBox="1"/>
          <p:nvPr/>
        </p:nvSpPr>
        <p:spPr bwMode="auto">
          <a:xfrm>
            <a:off x="470171" y="1652866"/>
            <a:ext cx="20161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Transitory </a:t>
            </a:r>
          </a:p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regime</a:t>
            </a:r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3A2AFCF-A8E3-70E9-6495-01FEFD4B4540}"/>
              </a:ext>
            </a:extLst>
          </p:cNvPr>
          <p:cNvSpPr txBox="1"/>
          <p:nvPr/>
        </p:nvSpPr>
        <p:spPr bwMode="auto">
          <a:xfrm>
            <a:off x="7701182" y="2182657"/>
            <a:ext cx="20161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Transitory </a:t>
            </a:r>
          </a:p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regime</a:t>
            </a:r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BD83DDE-C723-E202-D66E-6DF375CDC441}"/>
              </a:ext>
            </a:extLst>
          </p:cNvPr>
          <p:cNvSpPr txBox="1"/>
          <p:nvPr/>
        </p:nvSpPr>
        <p:spPr bwMode="auto">
          <a:xfrm>
            <a:off x="10928841" y="2182657"/>
            <a:ext cx="10092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Linear </a:t>
            </a:r>
          </a:p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regime</a:t>
            </a:r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8C07610-21A4-81C5-65B0-7D348763BE16}"/>
              </a:ext>
            </a:extLst>
          </p:cNvPr>
          <p:cNvSpPr txBox="1"/>
          <p:nvPr/>
        </p:nvSpPr>
        <p:spPr bwMode="auto">
          <a:xfrm>
            <a:off x="191343" y="5531509"/>
            <a:ext cx="117467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fr-FR" sz="1800" b="1">
                <a:solidFill>
                  <a:srgbClr val="FF0000"/>
                </a:solidFill>
                <a:latin typeface="+mj-lt"/>
                <a:ea typeface="Cambria" panose="02040503050406030204" pitchFamily="18" charset="0"/>
              </a:rPr>
              <a:t>At injection, the intensity seems to follow a linear evolution after a certain number of bunches are injected.</a:t>
            </a:r>
          </a:p>
        </p:txBody>
      </p:sp>
      <p:sp>
        <p:nvSpPr>
          <p:cNvPr id="43" name="Rectangle: Rounded Corners 8">
            <a:extLst>
              <a:ext uri="{FF2B5EF4-FFF2-40B4-BE49-F238E27FC236}">
                <a16:creationId xmlns:a16="http://schemas.microsoft.com/office/drawing/2014/main" id="{77382427-2FC5-2EB4-0146-5AE32D6EFCDB}"/>
              </a:ext>
            </a:extLst>
          </p:cNvPr>
          <p:cNvSpPr/>
          <p:nvPr/>
        </p:nvSpPr>
        <p:spPr bwMode="auto">
          <a:xfrm>
            <a:off x="520751" y="5531508"/>
            <a:ext cx="11069030" cy="39097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415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0B746F52-0F69-014D-01C5-F57829B6387F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Picture 1" descr="A graph with green dots and numbers&#10;&#10;AI-generated content may be incorrect.">
            <a:extLst>
              <a:ext uri="{FF2B5EF4-FFF2-40B4-BE49-F238E27FC236}">
                <a16:creationId xmlns:a16="http://schemas.microsoft.com/office/drawing/2014/main" id="{EE0C21A1-C95B-933B-984D-B1AD1F83AE1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9897"/>
          <a:stretch/>
        </p:blipFill>
        <p:spPr bwMode="auto">
          <a:xfrm>
            <a:off x="6096000" y="566691"/>
            <a:ext cx="5842061" cy="4862844"/>
          </a:xfrm>
          <a:prstGeom prst="rect">
            <a:avLst/>
          </a:prstGeom>
        </p:spPr>
      </p:pic>
      <p:pic>
        <p:nvPicPr>
          <p:cNvPr id="66" name="Picture 65" descr="A graph with green dots and numbers&#10;&#10;AI-generated content may be incorrect.">
            <a:extLst>
              <a:ext uri="{FF2B5EF4-FFF2-40B4-BE49-F238E27FC236}">
                <a16:creationId xmlns:a16="http://schemas.microsoft.com/office/drawing/2014/main" id="{7AC98694-E65D-1D46-E34B-BADC6F7CAA5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969"/>
          <a:stretch/>
        </p:blipFill>
        <p:spPr>
          <a:xfrm>
            <a:off x="2501" y="572892"/>
            <a:ext cx="6101306" cy="486644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098A440-2693-04CB-1424-AAD780907E6F}"/>
              </a:ext>
            </a:extLst>
          </p:cNvPr>
          <p:cNvCxnSpPr>
            <a:cxnSpLocks/>
          </p:cNvCxnSpPr>
          <p:nvPr/>
        </p:nvCxnSpPr>
        <p:spPr>
          <a:xfrm flipH="1">
            <a:off x="2223590" y="1473634"/>
            <a:ext cx="3593534" cy="2905615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B160FFA-763A-49E0-BC23-ABEF6AB0050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DE0DB5F-0122-278C-BD23-CB7ECA0E8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4823E3D-C064-094A-2C1C-3A9912382B85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119248C-4ADA-E7FE-E3D8-2A1213E3B7F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784012" cy="634655"/>
          </a:xfrm>
        </p:spPr>
        <p:txBody>
          <a:bodyPr/>
          <a:lstStyle/>
          <a:p>
            <a:r>
              <a:rPr lang="fr-FR"/>
              <a:t>Electron cloud response of copper during injection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3CBA3-7D04-7DFD-2F91-45D0E588D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16</a:t>
            </a:fld>
            <a:endParaRPr lang="en-US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E305B7-0817-0C4A-9229-E7DA3CDD16DD}"/>
              </a:ext>
            </a:extLst>
          </p:cNvPr>
          <p:cNvSpPr txBox="1"/>
          <p:nvPr/>
        </p:nvSpPr>
        <p:spPr bwMode="auto">
          <a:xfrm>
            <a:off x="0" y="819987"/>
            <a:ext cx="121894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2F2F2F"/>
                </a:solidFill>
                <a:latin typeface="+mj-lt"/>
                <a:ea typeface="Cambria Math" panose="02040503050406030204" pitchFamily="18" charset="0"/>
              </a:rPr>
              <a:t>Fill 8</a:t>
            </a:r>
            <a:r>
              <a:rPr lang="fr-FR" b="1">
                <a:solidFill>
                  <a:srgbClr val="2F2F2F"/>
                </a:solidFill>
                <a:latin typeface="+mj-lt"/>
                <a:ea typeface="Cambria Math" panose="02040503050406030204" pitchFamily="18" charset="0"/>
              </a:rPr>
              <a:t>872</a:t>
            </a:r>
            <a:r>
              <a:rPr lang="fr-FR" sz="1800" b="1">
                <a:solidFill>
                  <a:srgbClr val="2F2F2F"/>
                </a:solidFill>
                <a:latin typeface="+mj-lt"/>
                <a:ea typeface="Cambria Math" panose="02040503050406030204" pitchFamily="18" charset="0"/>
              </a:rPr>
              <a:t> (04/06/2022, 13:42)</a:t>
            </a:r>
            <a:endParaRPr lang="en-GB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3705439-623F-2A28-5AE0-F8347FF9C73A}"/>
              </a:ext>
            </a:extLst>
          </p:cNvPr>
          <p:cNvCxnSpPr>
            <a:cxnSpLocks/>
          </p:cNvCxnSpPr>
          <p:nvPr/>
        </p:nvCxnSpPr>
        <p:spPr bwMode="auto">
          <a:xfrm>
            <a:off x="10985852" y="1201346"/>
            <a:ext cx="0" cy="3739822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A65B509-BDA4-97A6-7D97-1760CCF69360}"/>
                  </a:ext>
                </a:extLst>
              </p:cNvPr>
              <p:cNvSpPr txBox="1"/>
              <p:nvPr/>
            </p:nvSpPr>
            <p:spPr bwMode="auto">
              <a:xfrm>
                <a:off x="191343" y="5531509"/>
                <a:ext cx="1174671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algn="ctr">
                  <a:defRPr/>
                </a:pPr>
                <a:r>
                  <a:rPr lang="fr-FR" sz="1800" b="1">
                    <a:solidFill>
                      <a:srgbClr val="FF0000"/>
                    </a:solidFill>
                    <a:latin typeface="+mj-lt"/>
                    <a:ea typeface="Cambria" panose="02040503050406030204" pitchFamily="18" charset="0"/>
                  </a:rPr>
                  <a:t>At injection, the intensity seems to follow a linear evolution after a certain number of bunches are injected.</a:t>
                </a:r>
              </a:p>
              <a:p>
                <a:pPr marL="0" lvl="1" algn="ctr">
                  <a:defRPr/>
                </a:pPr>
                <a:r>
                  <a:rPr lang="fr-FR" sz="1800" b="1">
                    <a:solidFill>
                      <a:srgbClr val="FF0000"/>
                    </a:solidFill>
                    <a:latin typeface="+mj-lt"/>
                    <a:ea typeface="Cambria Math" panose="02040503050406030204" pitchFamily="18" charset="0"/>
                  </a:rPr>
                  <a:t>Two interesting parameters</a:t>
                </a:r>
                <a:r>
                  <a:rPr lang="fr-FR" sz="1800" b="1">
                    <a:solidFill>
                      <a:srgbClr val="2F2F2F"/>
                    </a:solidFill>
                    <a:latin typeface="+mj-lt"/>
                    <a:ea typeface="Cambria Math" panose="02040503050406030204" pitchFamily="18" charset="0"/>
                  </a:rPr>
                  <a:t>:</a:t>
                </a:r>
                <a:r>
                  <a:rPr lang="fr-FR" b="1">
                    <a:solidFill>
                      <a:srgbClr val="2F2F2F"/>
                    </a:solidFill>
                    <a:latin typeface="+mj-lt"/>
                    <a:ea typeface="Cambria" panose="02040503050406030204" pitchFamily="18" charset="0"/>
                  </a:rPr>
                  <a:t> linear coefficient </a:t>
                </a:r>
                <a14:m>
                  <m:oMath xmlns:m="http://schemas.openxmlformats.org/officeDocument/2006/math">
                    <m:r>
                      <a:rPr lang="en-GB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</m:oMath>
                </a14:m>
                <a:endParaRPr lang="en-GB" b="1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A65B509-BDA4-97A6-7D97-1760CCF693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1343" y="5531509"/>
                <a:ext cx="11746717" cy="646331"/>
              </a:xfrm>
              <a:prstGeom prst="rect">
                <a:avLst/>
              </a:prstGeom>
              <a:blipFill>
                <a:blip r:embed="rId4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A9D81B7-2000-6029-9AC5-6A13372D5A59}"/>
                  </a:ext>
                </a:extLst>
              </p:cNvPr>
              <p:cNvSpPr txBox="1"/>
              <p:nvPr/>
            </p:nvSpPr>
            <p:spPr bwMode="auto">
              <a:xfrm>
                <a:off x="4061877" y="2847761"/>
                <a:ext cx="35956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</m:oMath>
                  </m:oMathPara>
                </a14:m>
                <a:endParaRPr lang="en-GB" sz="240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A9D81B7-2000-6029-9AC5-6A13372D5A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61877" y="2847761"/>
                <a:ext cx="359568" cy="461665"/>
              </a:xfrm>
              <a:prstGeom prst="rect">
                <a:avLst/>
              </a:prstGeom>
              <a:blipFill>
                <a:blip r:embed="rId5"/>
                <a:stretch>
                  <a:fillRect r="-50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6B83D8C-66AF-C97C-9903-288135C4C733}"/>
              </a:ext>
            </a:extLst>
          </p:cNvPr>
          <p:cNvCxnSpPr>
            <a:cxnSpLocks/>
          </p:cNvCxnSpPr>
          <p:nvPr/>
        </p:nvCxnSpPr>
        <p:spPr bwMode="auto">
          <a:xfrm>
            <a:off x="2223590" y="1201346"/>
            <a:ext cx="0" cy="3739822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EB37C11-0663-103F-E17E-A63E040BEC40}"/>
              </a:ext>
            </a:extLst>
          </p:cNvPr>
          <p:cNvSpPr txBox="1"/>
          <p:nvPr/>
        </p:nvSpPr>
        <p:spPr bwMode="auto">
          <a:xfrm>
            <a:off x="2143634" y="1646020"/>
            <a:ext cx="20161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Linear </a:t>
            </a:r>
          </a:p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regime</a:t>
            </a:r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F126650-3209-0A25-2A56-2F5CE95B2D0D}"/>
              </a:ext>
            </a:extLst>
          </p:cNvPr>
          <p:cNvSpPr txBox="1"/>
          <p:nvPr/>
        </p:nvSpPr>
        <p:spPr bwMode="auto">
          <a:xfrm>
            <a:off x="470171" y="1652866"/>
            <a:ext cx="20161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Transitory </a:t>
            </a:r>
          </a:p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regime</a:t>
            </a:r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B7D4D4F-2D2D-7ACC-6206-839BE5394A4B}"/>
              </a:ext>
            </a:extLst>
          </p:cNvPr>
          <p:cNvSpPr txBox="1"/>
          <p:nvPr/>
        </p:nvSpPr>
        <p:spPr bwMode="auto">
          <a:xfrm>
            <a:off x="7701182" y="2182657"/>
            <a:ext cx="20161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Transitory </a:t>
            </a:r>
          </a:p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regime</a:t>
            </a:r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CBFE9ED-35D7-A9FF-F653-FC7CD3A62921}"/>
              </a:ext>
            </a:extLst>
          </p:cNvPr>
          <p:cNvSpPr txBox="1"/>
          <p:nvPr/>
        </p:nvSpPr>
        <p:spPr bwMode="auto">
          <a:xfrm>
            <a:off x="10928841" y="2182657"/>
            <a:ext cx="10092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Linear </a:t>
            </a:r>
          </a:p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regime</a:t>
            </a:r>
            <a:endParaRPr lang="en-GB"/>
          </a:p>
        </p:txBody>
      </p:sp>
      <p:sp>
        <p:nvSpPr>
          <p:cNvPr id="10" name="Rectangle: Rounded Corners 8">
            <a:extLst>
              <a:ext uri="{FF2B5EF4-FFF2-40B4-BE49-F238E27FC236}">
                <a16:creationId xmlns:a16="http://schemas.microsoft.com/office/drawing/2014/main" id="{64F2DBE1-8C35-CB9D-B6FF-8C1B6510A8F8}"/>
              </a:ext>
            </a:extLst>
          </p:cNvPr>
          <p:cNvSpPr/>
          <p:nvPr/>
        </p:nvSpPr>
        <p:spPr bwMode="auto">
          <a:xfrm>
            <a:off x="520751" y="5531508"/>
            <a:ext cx="11069030" cy="64633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3964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CFC8072F-3823-DB9B-B55A-17AD1D02EA45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Picture 1" descr="A graph with green dots and numbers&#10;&#10;AI-generated content may be incorrect.">
            <a:extLst>
              <a:ext uri="{FF2B5EF4-FFF2-40B4-BE49-F238E27FC236}">
                <a16:creationId xmlns:a16="http://schemas.microsoft.com/office/drawing/2014/main" id="{1056F8A1-4CD4-2D9C-1BDC-DDAA35E76A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9897"/>
          <a:stretch/>
        </p:blipFill>
        <p:spPr bwMode="auto">
          <a:xfrm>
            <a:off x="6096000" y="566691"/>
            <a:ext cx="5842061" cy="4862844"/>
          </a:xfrm>
          <a:prstGeom prst="rect">
            <a:avLst/>
          </a:prstGeom>
        </p:spPr>
      </p:pic>
      <p:pic>
        <p:nvPicPr>
          <p:cNvPr id="66" name="Picture 65" descr="A graph with green dots and numbers&#10;&#10;AI-generated content may be incorrect.">
            <a:extLst>
              <a:ext uri="{FF2B5EF4-FFF2-40B4-BE49-F238E27FC236}">
                <a16:creationId xmlns:a16="http://schemas.microsoft.com/office/drawing/2014/main" id="{009C1C70-2E81-4038-C0F9-F958B2E4585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969"/>
          <a:stretch/>
        </p:blipFill>
        <p:spPr>
          <a:xfrm>
            <a:off x="2501" y="572892"/>
            <a:ext cx="6101306" cy="486644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6645D05-92BC-3981-10E0-4A0CEB374F4D}"/>
              </a:ext>
            </a:extLst>
          </p:cNvPr>
          <p:cNvCxnSpPr>
            <a:cxnSpLocks/>
          </p:cNvCxnSpPr>
          <p:nvPr/>
        </p:nvCxnSpPr>
        <p:spPr>
          <a:xfrm flipH="1">
            <a:off x="2223590" y="1473634"/>
            <a:ext cx="3593534" cy="2905615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0BAC250-58F6-2255-21B3-E85F5DDD1185}"/>
                  </a:ext>
                </a:extLst>
              </p:cNvPr>
              <p:cNvSpPr txBox="1"/>
              <p:nvPr/>
            </p:nvSpPr>
            <p:spPr bwMode="auto">
              <a:xfrm>
                <a:off x="10782302" y="5127707"/>
                <a:ext cx="45467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fr-FR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𝒕𝒉</m:t>
                          </m:r>
                        </m:sub>
                      </m:sSub>
                    </m:oMath>
                  </m:oMathPara>
                </a14:m>
                <a:endParaRPr lang="en-GB" sz="2000" b="1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0BAC250-58F6-2255-21B3-E85F5DDD11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82302" y="5127707"/>
                <a:ext cx="454676" cy="307777"/>
              </a:xfrm>
              <a:prstGeom prst="rect">
                <a:avLst/>
              </a:prstGeom>
              <a:blipFill>
                <a:blip r:embed="rId4"/>
                <a:stretch>
                  <a:fillRect l="-14865" r="-9459" b="-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F00155B-4687-50CA-E662-6E596C66B8D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9FF617B-26F2-60B5-070C-92532DF4D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2B67EAF-6312-802B-9A18-485DA4BA9531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862B919-912E-757D-10F5-9670438CE1D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784012" cy="634655"/>
          </a:xfrm>
        </p:spPr>
        <p:txBody>
          <a:bodyPr/>
          <a:lstStyle/>
          <a:p>
            <a:r>
              <a:rPr lang="fr-FR"/>
              <a:t>Electron cloud response of copper during injection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67A102-C4DE-E0D2-AAF2-CBBA0D288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17</a:t>
            </a:fld>
            <a:endParaRPr lang="en-US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801438-239A-D112-4859-59599E922C0E}"/>
              </a:ext>
            </a:extLst>
          </p:cNvPr>
          <p:cNvSpPr txBox="1"/>
          <p:nvPr/>
        </p:nvSpPr>
        <p:spPr bwMode="auto">
          <a:xfrm>
            <a:off x="0" y="819987"/>
            <a:ext cx="121894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2F2F2F"/>
                </a:solidFill>
                <a:latin typeface="+mj-lt"/>
                <a:ea typeface="Cambria Math" panose="02040503050406030204" pitchFamily="18" charset="0"/>
              </a:rPr>
              <a:t>Fill 8</a:t>
            </a:r>
            <a:r>
              <a:rPr lang="fr-FR" b="1">
                <a:solidFill>
                  <a:srgbClr val="2F2F2F"/>
                </a:solidFill>
                <a:latin typeface="+mj-lt"/>
                <a:ea typeface="Cambria Math" panose="02040503050406030204" pitchFamily="18" charset="0"/>
              </a:rPr>
              <a:t>872</a:t>
            </a:r>
            <a:r>
              <a:rPr lang="fr-FR" sz="1800" b="1">
                <a:solidFill>
                  <a:srgbClr val="2F2F2F"/>
                </a:solidFill>
                <a:latin typeface="+mj-lt"/>
                <a:ea typeface="Cambria Math" panose="02040503050406030204" pitchFamily="18" charset="0"/>
              </a:rPr>
              <a:t> (04/06/2022, 13:42)</a:t>
            </a:r>
            <a:endParaRPr lang="en-GB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51A39CC-E213-C036-B310-5B0CF8BBB266}"/>
              </a:ext>
            </a:extLst>
          </p:cNvPr>
          <p:cNvCxnSpPr>
            <a:cxnSpLocks/>
          </p:cNvCxnSpPr>
          <p:nvPr/>
        </p:nvCxnSpPr>
        <p:spPr bwMode="auto">
          <a:xfrm>
            <a:off x="10985852" y="1201346"/>
            <a:ext cx="0" cy="3594690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9F9E436-A37C-3FF2-A148-8AC531E7DFB3}"/>
                  </a:ext>
                </a:extLst>
              </p:cNvPr>
              <p:cNvSpPr txBox="1"/>
              <p:nvPr/>
            </p:nvSpPr>
            <p:spPr bwMode="auto">
              <a:xfrm>
                <a:off x="191343" y="5531509"/>
                <a:ext cx="1174671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algn="ctr">
                  <a:defRPr/>
                </a:pPr>
                <a:r>
                  <a:rPr lang="fr-FR" sz="1800" b="1">
                    <a:solidFill>
                      <a:srgbClr val="FF0000"/>
                    </a:solidFill>
                    <a:latin typeface="+mj-lt"/>
                    <a:ea typeface="Cambria" panose="02040503050406030204" pitchFamily="18" charset="0"/>
                  </a:rPr>
                  <a:t>At injection, the intensity seems to follow a linear evolution after a certain number of bunches are injected.</a:t>
                </a:r>
              </a:p>
              <a:p>
                <a:pPr marL="0" lvl="1" algn="ctr">
                  <a:defRPr/>
                </a:pPr>
                <a:r>
                  <a:rPr lang="fr-FR" sz="1800" b="1">
                    <a:solidFill>
                      <a:srgbClr val="FF0000"/>
                    </a:solidFill>
                    <a:latin typeface="+mj-lt"/>
                    <a:ea typeface="Cambria Math" panose="02040503050406030204" pitchFamily="18" charset="0"/>
                  </a:rPr>
                  <a:t>Two interesting parameters</a:t>
                </a:r>
                <a:r>
                  <a:rPr lang="fr-FR" sz="1800" b="1">
                    <a:solidFill>
                      <a:srgbClr val="2F2F2F"/>
                    </a:solidFill>
                    <a:latin typeface="+mj-lt"/>
                    <a:ea typeface="Cambria Math" panose="02040503050406030204" pitchFamily="18" charset="0"/>
                  </a:rPr>
                  <a:t>:</a:t>
                </a:r>
                <a:r>
                  <a:rPr lang="fr-FR" b="1">
                    <a:solidFill>
                      <a:srgbClr val="2F2F2F"/>
                    </a:solidFill>
                    <a:latin typeface="+mj-lt"/>
                    <a:ea typeface="Cambria" panose="02040503050406030204" pitchFamily="18" charset="0"/>
                  </a:rPr>
                  <a:t> linear coefficient </a:t>
                </a:r>
                <a14:m>
                  <m:oMath xmlns:m="http://schemas.openxmlformats.org/officeDocument/2006/math">
                    <m:r>
                      <a:rPr lang="en-GB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fr-FR" b="1">
                    <a:solidFill>
                      <a:srgbClr val="FF0000"/>
                    </a:solidFill>
                    <a:latin typeface="+mj-lt"/>
                    <a:ea typeface="Cambria" panose="02040503050406030204" pitchFamily="18" charset="0"/>
                  </a:rPr>
                  <a:t> </a:t>
                </a:r>
                <a:r>
                  <a:rPr lang="fr-FR" b="1">
                    <a:solidFill>
                      <a:srgbClr val="2F2F2F"/>
                    </a:solidFill>
                    <a:latin typeface="+mj-lt"/>
                    <a:ea typeface="Cambria" panose="02040503050406030204" pitchFamily="18" charset="0"/>
                  </a:rPr>
                  <a:t>and the linear regime threshold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</m:oMath>
                </a14:m>
                <a:endParaRPr lang="en-GB" b="1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9F9E436-A37C-3FF2-A148-8AC531E7DF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1343" y="5531509"/>
                <a:ext cx="11746717" cy="646331"/>
              </a:xfrm>
              <a:prstGeom prst="rect">
                <a:avLst/>
              </a:prstGeom>
              <a:blipFill>
                <a:blip r:embed="rId5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2DE298F-FBD0-BF12-995B-C6F3D6F6B27A}"/>
                  </a:ext>
                </a:extLst>
              </p:cNvPr>
              <p:cNvSpPr txBox="1"/>
              <p:nvPr/>
            </p:nvSpPr>
            <p:spPr bwMode="auto">
              <a:xfrm>
                <a:off x="4061877" y="2847761"/>
                <a:ext cx="35956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</m:oMath>
                  </m:oMathPara>
                </a14:m>
                <a:endParaRPr lang="en-GB" sz="240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2DE298F-FBD0-BF12-995B-C6F3D6F6B2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61877" y="2847761"/>
                <a:ext cx="359568" cy="461665"/>
              </a:xfrm>
              <a:prstGeom prst="rect">
                <a:avLst/>
              </a:prstGeom>
              <a:blipFill>
                <a:blip r:embed="rId6"/>
                <a:stretch>
                  <a:fillRect r="-50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11F7236-8EFE-1741-9E3D-A02E3F7B1E16}"/>
              </a:ext>
            </a:extLst>
          </p:cNvPr>
          <p:cNvCxnSpPr>
            <a:cxnSpLocks/>
          </p:cNvCxnSpPr>
          <p:nvPr/>
        </p:nvCxnSpPr>
        <p:spPr bwMode="auto">
          <a:xfrm>
            <a:off x="10989722" y="4796036"/>
            <a:ext cx="0" cy="2171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B51FAE9-9821-2602-9A4C-E1BF6C06133E}"/>
              </a:ext>
            </a:extLst>
          </p:cNvPr>
          <p:cNvCxnSpPr>
            <a:cxnSpLocks/>
          </p:cNvCxnSpPr>
          <p:nvPr/>
        </p:nvCxnSpPr>
        <p:spPr bwMode="auto">
          <a:xfrm>
            <a:off x="2223590" y="1201346"/>
            <a:ext cx="0" cy="3739822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499F3983-ABC6-BD1F-6D16-7F761D68764C}"/>
              </a:ext>
            </a:extLst>
          </p:cNvPr>
          <p:cNvSpPr txBox="1"/>
          <p:nvPr/>
        </p:nvSpPr>
        <p:spPr bwMode="auto">
          <a:xfrm>
            <a:off x="2143634" y="1646020"/>
            <a:ext cx="20161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Linear </a:t>
            </a:r>
          </a:p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regime</a:t>
            </a:r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E18E81C-E579-087A-7B22-492EF0DAFFF6}"/>
              </a:ext>
            </a:extLst>
          </p:cNvPr>
          <p:cNvSpPr txBox="1"/>
          <p:nvPr/>
        </p:nvSpPr>
        <p:spPr bwMode="auto">
          <a:xfrm>
            <a:off x="470171" y="1652866"/>
            <a:ext cx="20161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Transitory </a:t>
            </a:r>
          </a:p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regime</a:t>
            </a:r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91E8A88-8491-23E2-1C84-BF916048696C}"/>
              </a:ext>
            </a:extLst>
          </p:cNvPr>
          <p:cNvSpPr txBox="1"/>
          <p:nvPr/>
        </p:nvSpPr>
        <p:spPr bwMode="auto">
          <a:xfrm>
            <a:off x="7701182" y="2182657"/>
            <a:ext cx="20161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Transitory </a:t>
            </a:r>
          </a:p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regime</a:t>
            </a:r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CD4EDF-F89E-14BF-A101-9175D1A3FDEA}"/>
              </a:ext>
            </a:extLst>
          </p:cNvPr>
          <p:cNvSpPr txBox="1"/>
          <p:nvPr/>
        </p:nvSpPr>
        <p:spPr bwMode="auto">
          <a:xfrm>
            <a:off x="10928841" y="2182657"/>
            <a:ext cx="10092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Linear </a:t>
            </a:r>
          </a:p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regime</a:t>
            </a:r>
            <a:endParaRPr lang="en-GB"/>
          </a:p>
        </p:txBody>
      </p:sp>
      <p:sp>
        <p:nvSpPr>
          <p:cNvPr id="4" name="Rectangle: Rounded Corners 8">
            <a:extLst>
              <a:ext uri="{FF2B5EF4-FFF2-40B4-BE49-F238E27FC236}">
                <a16:creationId xmlns:a16="http://schemas.microsoft.com/office/drawing/2014/main" id="{AD8ECC9A-1ADD-CB4B-EC06-6DA1FEAD36F7}"/>
              </a:ext>
            </a:extLst>
          </p:cNvPr>
          <p:cNvSpPr/>
          <p:nvPr/>
        </p:nvSpPr>
        <p:spPr bwMode="auto">
          <a:xfrm>
            <a:off x="520751" y="5531508"/>
            <a:ext cx="11069030" cy="64633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74731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55225C64-6036-E29E-AEFC-C1733F4FE748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: Rounded Corners 8">
                <a:extLst>
                  <a:ext uri="{FF2B5EF4-FFF2-40B4-BE49-F238E27FC236}">
                    <a16:creationId xmlns:a16="http://schemas.microsoft.com/office/drawing/2014/main" id="{B5F7E376-C234-F4AB-75A6-D2173DE639D6}"/>
                  </a:ext>
                </a:extLst>
              </p:cNvPr>
              <p:cNvSpPr/>
              <p:nvPr/>
            </p:nvSpPr>
            <p:spPr bwMode="auto">
              <a:xfrm>
                <a:off x="119336" y="5496577"/>
                <a:ext cx="11953328" cy="741007"/>
              </a:xfrm>
              <a:prstGeom prst="roundRect">
                <a:avLst/>
              </a:prstGeom>
              <a:solidFill>
                <a:schemeClr val="bg1"/>
              </a:solidFill>
              <a:ln w="57150">
                <a:solidFill>
                  <a:srgbClr val="0000FF">
                    <a:alpha val="69804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3600" b="1">
                    <a:solidFill>
                      <a:srgbClr val="0000FF"/>
                    </a:solidFill>
                  </a:rPr>
                  <a:t>How do </a:t>
                </a:r>
                <a14:m>
                  <m:oMath xmlns:m="http://schemas.openxmlformats.org/officeDocument/2006/math">
                    <m:r>
                      <a:rPr lang="en-GB" sz="3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fr-FR" sz="3600" b="1">
                    <a:solidFill>
                      <a:srgbClr val="0000FF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</m:oMath>
                </a14:m>
                <a:r>
                  <a:rPr lang="fr-FR" sz="3600" b="1">
                    <a:solidFill>
                      <a:srgbClr val="0000FF"/>
                    </a:solidFill>
                  </a:rPr>
                  <a:t> change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 sz="36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fr-FR" sz="3600" b="1">
                    <a:solidFill>
                      <a:srgbClr val="0000FF"/>
                    </a:solidFill>
                  </a:rPr>
                  <a:t>?  </a:t>
                </a:r>
              </a:p>
            </p:txBody>
          </p:sp>
        </mc:Choice>
        <mc:Fallback xmlns="">
          <p:sp>
            <p:nvSpPr>
              <p:cNvPr id="4" name="Rectangle: Rounded Corners 8">
                <a:extLst>
                  <a:ext uri="{FF2B5EF4-FFF2-40B4-BE49-F238E27FC236}">
                    <a16:creationId xmlns:a16="http://schemas.microsoft.com/office/drawing/2014/main" id="{B5F7E376-C234-F4AB-75A6-D2173DE639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9336" y="5496577"/>
                <a:ext cx="11953328" cy="741007"/>
              </a:xfrm>
              <a:prstGeom prst="roundRect">
                <a:avLst/>
              </a:prstGeom>
              <a:blipFill>
                <a:blip r:embed="rId2"/>
                <a:stretch>
                  <a:fillRect t="-3077" b="-19231"/>
                </a:stretch>
              </a:blipFill>
              <a:ln w="57150">
                <a:solidFill>
                  <a:srgbClr val="0000FF">
                    <a:alpha val="69804"/>
                  </a:srgb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 descr="A graph with green dots and numbers&#10;&#10;AI-generated content may be incorrect.">
            <a:extLst>
              <a:ext uri="{FF2B5EF4-FFF2-40B4-BE49-F238E27FC236}">
                <a16:creationId xmlns:a16="http://schemas.microsoft.com/office/drawing/2014/main" id="{6915A797-2EC1-C48A-77AD-83EC76B178F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9897"/>
          <a:stretch/>
        </p:blipFill>
        <p:spPr bwMode="auto">
          <a:xfrm>
            <a:off x="6096000" y="566691"/>
            <a:ext cx="5842061" cy="4862844"/>
          </a:xfrm>
          <a:prstGeom prst="rect">
            <a:avLst/>
          </a:prstGeom>
        </p:spPr>
      </p:pic>
      <p:pic>
        <p:nvPicPr>
          <p:cNvPr id="66" name="Picture 65" descr="A graph with green dots and numbers&#10;&#10;AI-generated content may be incorrect.">
            <a:extLst>
              <a:ext uri="{FF2B5EF4-FFF2-40B4-BE49-F238E27FC236}">
                <a16:creationId xmlns:a16="http://schemas.microsoft.com/office/drawing/2014/main" id="{47E389A7-18D7-3513-3E69-62ADC2E5226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5969"/>
          <a:stretch/>
        </p:blipFill>
        <p:spPr>
          <a:xfrm>
            <a:off x="2501" y="572892"/>
            <a:ext cx="6101306" cy="486644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2CB85BB-DE72-90D6-D9D7-6F012AFA793A}"/>
              </a:ext>
            </a:extLst>
          </p:cNvPr>
          <p:cNvCxnSpPr>
            <a:cxnSpLocks/>
          </p:cNvCxnSpPr>
          <p:nvPr/>
        </p:nvCxnSpPr>
        <p:spPr>
          <a:xfrm flipH="1">
            <a:off x="2223590" y="1473634"/>
            <a:ext cx="3593534" cy="2905615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8A6A0F6-8B56-CA43-0D3F-EAEB38CB404C}"/>
                  </a:ext>
                </a:extLst>
              </p:cNvPr>
              <p:cNvSpPr txBox="1"/>
              <p:nvPr/>
            </p:nvSpPr>
            <p:spPr bwMode="auto">
              <a:xfrm>
                <a:off x="10782302" y="5127707"/>
                <a:ext cx="45467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fr-FR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𝒕𝒉</m:t>
                          </m:r>
                        </m:sub>
                      </m:sSub>
                    </m:oMath>
                  </m:oMathPara>
                </a14:m>
                <a:endParaRPr lang="en-GB" sz="2000" b="1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8A6A0F6-8B56-CA43-0D3F-EAEB38CB40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82302" y="5127707"/>
                <a:ext cx="454676" cy="307777"/>
              </a:xfrm>
              <a:prstGeom prst="rect">
                <a:avLst/>
              </a:prstGeom>
              <a:blipFill>
                <a:blip r:embed="rId5"/>
                <a:stretch>
                  <a:fillRect l="-14865" r="-9459" b="-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989F02F-BCAE-EE16-3DE0-744AF848248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6B48C0E-AC07-86EA-41DC-9512EA1E9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FD8526FD-EA0C-51D9-AC71-5BC51EBA6BED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BFA9CA2-DAE2-757D-DC45-1171F613AF4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784012" cy="634655"/>
          </a:xfrm>
        </p:spPr>
        <p:txBody>
          <a:bodyPr/>
          <a:lstStyle/>
          <a:p>
            <a:r>
              <a:rPr lang="fr-FR"/>
              <a:t>Electron cloud response of copper during injection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D33B5B-A084-5F80-CCD7-011ACC4E3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18</a:t>
            </a:fld>
            <a:endParaRPr lang="en-US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1D105B-E0BD-07DA-19DA-4EE21C3CB777}"/>
              </a:ext>
            </a:extLst>
          </p:cNvPr>
          <p:cNvSpPr txBox="1"/>
          <p:nvPr/>
        </p:nvSpPr>
        <p:spPr bwMode="auto">
          <a:xfrm>
            <a:off x="0" y="819987"/>
            <a:ext cx="121894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2F2F2F"/>
                </a:solidFill>
                <a:latin typeface="+mj-lt"/>
                <a:ea typeface="Cambria Math" panose="02040503050406030204" pitchFamily="18" charset="0"/>
              </a:rPr>
              <a:t>Fill 8</a:t>
            </a:r>
            <a:r>
              <a:rPr lang="fr-FR" b="1">
                <a:solidFill>
                  <a:srgbClr val="2F2F2F"/>
                </a:solidFill>
                <a:latin typeface="+mj-lt"/>
                <a:ea typeface="Cambria Math" panose="02040503050406030204" pitchFamily="18" charset="0"/>
              </a:rPr>
              <a:t>872</a:t>
            </a:r>
            <a:r>
              <a:rPr lang="fr-FR" sz="1800" b="1">
                <a:solidFill>
                  <a:srgbClr val="2F2F2F"/>
                </a:solidFill>
                <a:latin typeface="+mj-lt"/>
                <a:ea typeface="Cambria Math" panose="02040503050406030204" pitchFamily="18" charset="0"/>
              </a:rPr>
              <a:t> (04/06/2022, 13:42)</a:t>
            </a:r>
            <a:endParaRPr lang="en-GB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BB0ACA60-380F-1F32-B33A-674B334DE334}"/>
              </a:ext>
            </a:extLst>
          </p:cNvPr>
          <p:cNvCxnSpPr>
            <a:cxnSpLocks/>
          </p:cNvCxnSpPr>
          <p:nvPr/>
        </p:nvCxnSpPr>
        <p:spPr bwMode="auto">
          <a:xfrm>
            <a:off x="10985852" y="1201346"/>
            <a:ext cx="0" cy="3594690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92DDC9A-E0DC-3D56-822C-5B4BE6858D61}"/>
                  </a:ext>
                </a:extLst>
              </p:cNvPr>
              <p:cNvSpPr txBox="1"/>
              <p:nvPr/>
            </p:nvSpPr>
            <p:spPr bwMode="auto">
              <a:xfrm>
                <a:off x="4061877" y="2847761"/>
                <a:ext cx="35956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</m:oMath>
                  </m:oMathPara>
                </a14:m>
                <a:endParaRPr lang="en-GB" sz="240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92DDC9A-E0DC-3D56-822C-5B4BE6858D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61877" y="2847761"/>
                <a:ext cx="359568" cy="461665"/>
              </a:xfrm>
              <a:prstGeom prst="rect">
                <a:avLst/>
              </a:prstGeom>
              <a:blipFill>
                <a:blip r:embed="rId6"/>
                <a:stretch>
                  <a:fillRect r="-50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4DEDB31-9DCF-34BB-D7B4-CBE2E8578C02}"/>
              </a:ext>
            </a:extLst>
          </p:cNvPr>
          <p:cNvCxnSpPr>
            <a:cxnSpLocks/>
          </p:cNvCxnSpPr>
          <p:nvPr/>
        </p:nvCxnSpPr>
        <p:spPr bwMode="auto">
          <a:xfrm>
            <a:off x="10989722" y="4796036"/>
            <a:ext cx="0" cy="2171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CD9CED5-2F84-593C-3016-0C73A7F1938F}"/>
              </a:ext>
            </a:extLst>
          </p:cNvPr>
          <p:cNvCxnSpPr>
            <a:cxnSpLocks/>
          </p:cNvCxnSpPr>
          <p:nvPr/>
        </p:nvCxnSpPr>
        <p:spPr bwMode="auto">
          <a:xfrm>
            <a:off x="2223590" y="1201346"/>
            <a:ext cx="0" cy="3739822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8BF486B1-769D-274D-1037-52E76BD2CC26}"/>
              </a:ext>
            </a:extLst>
          </p:cNvPr>
          <p:cNvSpPr txBox="1"/>
          <p:nvPr/>
        </p:nvSpPr>
        <p:spPr bwMode="auto">
          <a:xfrm>
            <a:off x="2143634" y="1646020"/>
            <a:ext cx="20161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Linear </a:t>
            </a:r>
          </a:p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regime</a:t>
            </a:r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A305676-F703-3CBF-CE65-EFF0CF7425F9}"/>
              </a:ext>
            </a:extLst>
          </p:cNvPr>
          <p:cNvSpPr txBox="1"/>
          <p:nvPr/>
        </p:nvSpPr>
        <p:spPr bwMode="auto">
          <a:xfrm>
            <a:off x="470171" y="1652866"/>
            <a:ext cx="20161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Transitory </a:t>
            </a:r>
          </a:p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regime</a:t>
            </a:r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645E03-574C-C86E-6FC5-1DD00B5EE7A5}"/>
              </a:ext>
            </a:extLst>
          </p:cNvPr>
          <p:cNvSpPr txBox="1"/>
          <p:nvPr/>
        </p:nvSpPr>
        <p:spPr bwMode="auto">
          <a:xfrm>
            <a:off x="7701182" y="2182657"/>
            <a:ext cx="20161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Transitory </a:t>
            </a:r>
          </a:p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regime</a:t>
            </a:r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4E1DCF8-4A61-3651-F7F8-D2035C6168E3}"/>
              </a:ext>
            </a:extLst>
          </p:cNvPr>
          <p:cNvSpPr txBox="1"/>
          <p:nvPr/>
        </p:nvSpPr>
        <p:spPr bwMode="auto">
          <a:xfrm>
            <a:off x="10928841" y="2182657"/>
            <a:ext cx="10092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Linear </a:t>
            </a:r>
          </a:p>
          <a:p>
            <a:pPr algn="ctr"/>
            <a:r>
              <a:rPr lang="fr-FR" sz="1800">
                <a:latin typeface="+mj-lt"/>
                <a:ea typeface="Cambria" panose="02040503050406030204" pitchFamily="18" charset="0"/>
              </a:rPr>
              <a:t>regime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0391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20769A-9988-AF22-9935-0C29B45A78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58FA7F-9F62-A9C0-52F2-8C29D0D1D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896129"/>
            <a:ext cx="11376025" cy="1065742"/>
          </a:xfrm>
        </p:spPr>
        <p:txBody>
          <a:bodyPr anchor="ctr"/>
          <a:lstStyle/>
          <a:p>
            <a:pPr marL="1028700" indent="-1028700" algn="ctr">
              <a:buFont typeface="+mj-lt"/>
              <a:buAutoNum type="romanUcPeriod" startAt="2"/>
            </a:pPr>
            <a:r>
              <a:rPr kumimoji="0" lang="en-US" sz="5000" b="1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Electron-cloud simulation with the PyECLOUD program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E8F4DD-5CDD-35BA-8D98-8EF929A1C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2758" y="6397995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19</a:t>
            </a:fld>
            <a:endParaRPr lang="en-US" sz="140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DCFF48F-AF5C-01DD-C43D-57BC39FD6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01D96E8F-BD81-B41C-93C9-FD750FCFBE7E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478E3EE3-ABA9-8140-2ED6-B7579173B302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30/06/2025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526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B1ED4FB-5F29-0055-464B-B2FB6A2AD5E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844824"/>
                <a:ext cx="11376024" cy="4355950"/>
              </a:xfrm>
            </p:spPr>
            <p:txBody>
              <a:bodyPr anchor="t"/>
              <a:lstStyle/>
              <a:p>
                <a:pPr marL="514350" indent="-514350">
                  <a:buFont typeface="+mj-lt"/>
                  <a:buAutoNum type="romanUcPeriod"/>
                </a:pPr>
                <a:r>
                  <a:rPr lang="fr-FR" sz="2400">
                    <a:solidFill>
                      <a:srgbClr val="2F2F2F"/>
                    </a:solidFill>
                  </a:rPr>
                  <a:t> Experimental description</a:t>
                </a:r>
                <a:endParaRPr lang="en-GB" sz="2400">
                  <a:solidFill>
                    <a:srgbClr val="2F2F2F"/>
                  </a:solidFill>
                </a:endParaRPr>
              </a:p>
              <a:p>
                <a:pPr marL="514350" indent="-514350">
                  <a:buFont typeface="+mj-lt"/>
                  <a:buAutoNum type="romanUcPeriod"/>
                </a:pPr>
                <a:r>
                  <a:rPr lang="en-GB" sz="2400">
                    <a:solidFill>
                      <a:srgbClr val="2F2F2F"/>
                    </a:solidFill>
                  </a:rPr>
                  <a:t> Electron-cloud simulation with the PyECLOUD program</a:t>
                </a:r>
              </a:p>
              <a:p>
                <a:pPr marL="514350" indent="-514350">
                  <a:buFont typeface="+mj-lt"/>
                  <a:buAutoNum type="romanUcPeriod"/>
                </a:pPr>
                <a:r>
                  <a:rPr lang="en-GB" sz="2400">
                    <a:solidFill>
                      <a:srgbClr val="2F2F2F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 sz="2400" b="1" i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en-GB" sz="2400">
                    <a:solidFill>
                      <a:srgbClr val="2F2F2F"/>
                    </a:solidFill>
                  </a:rPr>
                  <a:t> determination using the number of bunches at injection</a:t>
                </a:r>
                <a:endParaRPr lang="fr-FR" sz="2400" dirty="0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B1ED4FB-5F29-0055-464B-B2FB6A2AD5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844824"/>
                <a:ext cx="11376024" cy="4355950"/>
              </a:xfrm>
              <a:blipFill>
                <a:blip r:embed="rId3"/>
                <a:stretch>
                  <a:fillRect l="-1715" t="-35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60989A3F-AAE4-FB27-016F-A0B8A0AAE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fr-FR" sz="4800" dirty="0" err="1"/>
              <a:t>Outline</a:t>
            </a:r>
            <a:endParaRPr lang="fr-FR" sz="4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E6604-07F3-33A5-8551-9D443881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2759" y="6397995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2</a:t>
            </a:fld>
            <a:endParaRPr lang="en-US" sz="140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DED89F6-AD20-E6B0-71FD-3174A3F24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7F9E9D0-53BD-D530-F2B0-8F9A95DD8263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5D7ABFB8-95D7-53C4-65D3-57505D6BD3D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30/06/2025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18525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BEF030DC-73B7-3A7F-AD90-ADFAC2DA17D7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8" name="Picture 57">
            <a:extLst>
              <a:ext uri="{FF2B5EF4-FFF2-40B4-BE49-F238E27FC236}">
                <a16:creationId xmlns:a16="http://schemas.microsoft.com/office/drawing/2014/main" id="{89820668-9E36-F693-C183-246F319E3D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4724" y="373592"/>
            <a:ext cx="2846545" cy="55729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0E254F-9652-C4BE-0111-72A4C9F6B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224516" cy="634655"/>
          </a:xfrm>
        </p:spPr>
        <p:txBody>
          <a:bodyPr/>
          <a:lstStyle/>
          <a:p>
            <a:r>
              <a:rPr lang="fr-FR"/>
              <a:t>SEY curve modelisation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E943895-7C33-BB5B-1D46-AF544188F1A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A8C71E4-E282-BF8F-9202-D94EABCA3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47454EF2-1D17-846C-E1EE-B85C51D67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20</a:t>
            </a:fld>
            <a:endParaRPr lang="en-US" sz="120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A7B6E57-4265-26C6-C2F6-D9C06A0E45F9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63" name="Content Placeholder 1">
            <a:extLst>
              <a:ext uri="{FF2B5EF4-FFF2-40B4-BE49-F238E27FC236}">
                <a16:creationId xmlns:a16="http://schemas.microsoft.com/office/drawing/2014/main" id="{F7367EDE-A1C6-3052-592F-F08671A777D1}"/>
              </a:ext>
            </a:extLst>
          </p:cNvPr>
          <p:cNvSpPr txBox="1">
            <a:spLocks/>
          </p:cNvSpPr>
          <p:nvPr/>
        </p:nvSpPr>
        <p:spPr bwMode="auto">
          <a:xfrm>
            <a:off x="281884" y="2996138"/>
            <a:ext cx="6094816" cy="2775198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Font typeface="Arial"/>
              <a:buNone/>
              <a:defRPr/>
            </a:pPr>
            <a:r>
              <a:rPr lang="fr-FR" sz="2000" b="1">
                <a:solidFill>
                  <a:srgbClr val="FF0000"/>
                </a:solidFill>
              </a:rPr>
              <a:t>SEY = Reflected + True Secondary Electrons (TSE)</a:t>
            </a:r>
            <a:endParaRPr lang="fr-FR" sz="2000" b="1" dirty="0">
              <a:solidFill>
                <a:srgbClr val="FF0000"/>
              </a:solidFill>
            </a:endParaRPr>
          </a:p>
          <a:p>
            <a:pPr marL="0" lvl="1" indent="0" algn="just">
              <a:buNone/>
              <a:defRPr/>
            </a:pPr>
            <a:endParaRPr lang="fr-FR" sz="2000" b="1">
              <a:solidFill>
                <a:srgbClr val="FF0000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822BF871-474E-4A95-FED2-34CF58E6ED9B}"/>
              </a:ext>
            </a:extLst>
          </p:cNvPr>
          <p:cNvSpPr/>
          <p:nvPr/>
        </p:nvSpPr>
        <p:spPr>
          <a:xfrm>
            <a:off x="1685977" y="1257827"/>
            <a:ext cx="99024" cy="9902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5137CF4-D055-4D66-EA5F-9B82E0DA2AB4}"/>
              </a:ext>
            </a:extLst>
          </p:cNvPr>
          <p:cNvGrpSpPr/>
          <p:nvPr/>
        </p:nvGrpSpPr>
        <p:grpSpPr>
          <a:xfrm>
            <a:off x="1517477" y="1710494"/>
            <a:ext cx="3491854" cy="696233"/>
            <a:chOff x="767408" y="1579720"/>
            <a:chExt cx="3491854" cy="634655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1E7FAE67-732E-D9C3-08F0-5F327B852142}"/>
                </a:ext>
              </a:extLst>
            </p:cNvPr>
            <p:cNvSpPr/>
            <p:nvPr/>
          </p:nvSpPr>
          <p:spPr>
            <a:xfrm>
              <a:off x="767408" y="1579720"/>
              <a:ext cx="3491854" cy="63465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74F07C00-DB11-E8EE-87C5-FAD0F18ADB04}"/>
                </a:ext>
              </a:extLst>
            </p:cNvPr>
            <p:cNvCxnSpPr/>
            <p:nvPr/>
          </p:nvCxnSpPr>
          <p:spPr>
            <a:xfrm>
              <a:off x="767408" y="1579720"/>
              <a:ext cx="3491854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A7C2AD7A-2D17-95C5-24F8-B94CE7A02D11}"/>
              </a:ext>
            </a:extLst>
          </p:cNvPr>
          <p:cNvCxnSpPr>
            <a:cxnSpLocks/>
          </p:cNvCxnSpPr>
          <p:nvPr/>
        </p:nvCxnSpPr>
        <p:spPr>
          <a:xfrm>
            <a:off x="2804921" y="1710493"/>
            <a:ext cx="1633464" cy="566379"/>
          </a:xfrm>
          <a:prstGeom prst="straightConnector1">
            <a:avLst/>
          </a:prstGeom>
          <a:ln w="19050">
            <a:solidFill>
              <a:srgbClr val="2F2F2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95902BC1-FEAD-C1FE-37C2-017D84E803FF}"/>
              </a:ext>
            </a:extLst>
          </p:cNvPr>
          <p:cNvCxnSpPr>
            <a:cxnSpLocks/>
            <a:stCxn id="66" idx="5"/>
          </p:cNvCxnSpPr>
          <p:nvPr/>
        </p:nvCxnSpPr>
        <p:spPr>
          <a:xfrm>
            <a:off x="1770499" y="1342349"/>
            <a:ext cx="955610" cy="336870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2AABD8CF-AFF1-F544-61D9-29F183DE581C}"/>
              </a:ext>
            </a:extLst>
          </p:cNvPr>
          <p:cNvCxnSpPr>
            <a:cxnSpLocks/>
          </p:cNvCxnSpPr>
          <p:nvPr/>
        </p:nvCxnSpPr>
        <p:spPr>
          <a:xfrm flipV="1">
            <a:off x="2726109" y="1449198"/>
            <a:ext cx="716323" cy="230021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F85C6D9C-0962-F783-D673-ABAB2F92F60F}"/>
              </a:ext>
            </a:extLst>
          </p:cNvPr>
          <p:cNvCxnSpPr>
            <a:cxnSpLocks/>
          </p:cNvCxnSpPr>
          <p:nvPr/>
        </p:nvCxnSpPr>
        <p:spPr>
          <a:xfrm flipV="1">
            <a:off x="4017096" y="1484784"/>
            <a:ext cx="0" cy="63299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53D3FA56-7A9E-680F-20B6-A8B015678E86}"/>
              </a:ext>
            </a:extLst>
          </p:cNvPr>
          <p:cNvCxnSpPr>
            <a:cxnSpLocks/>
          </p:cNvCxnSpPr>
          <p:nvPr/>
        </p:nvCxnSpPr>
        <p:spPr>
          <a:xfrm flipV="1">
            <a:off x="4113741" y="1579720"/>
            <a:ext cx="0" cy="56901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675C9B6A-927E-DB77-1F8E-005076B7C3CB}"/>
              </a:ext>
            </a:extLst>
          </p:cNvPr>
          <p:cNvCxnSpPr>
            <a:cxnSpLocks/>
          </p:cNvCxnSpPr>
          <p:nvPr/>
        </p:nvCxnSpPr>
        <p:spPr>
          <a:xfrm flipV="1">
            <a:off x="3917620" y="1412776"/>
            <a:ext cx="0" cy="66451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B8E00DA2-2B4D-715A-8144-4D22B62EA531}"/>
              </a:ext>
            </a:extLst>
          </p:cNvPr>
          <p:cNvSpPr txBox="1"/>
          <p:nvPr/>
        </p:nvSpPr>
        <p:spPr bwMode="auto">
          <a:xfrm>
            <a:off x="1298573" y="987519"/>
            <a:ext cx="5760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2F2F2F"/>
                </a:solidFill>
              </a:rPr>
              <a:t>e</a:t>
            </a:r>
            <a:r>
              <a:rPr lang="fr-FR" sz="1800">
                <a:solidFill>
                  <a:srgbClr val="2F2F2F"/>
                </a:solidFill>
              </a:rPr>
              <a:t>-</a:t>
            </a:r>
            <a:endParaRPr lang="en-GB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6258B320-4C1D-E257-E506-DBE472131790}"/>
              </a:ext>
            </a:extLst>
          </p:cNvPr>
          <p:cNvSpPr/>
          <p:nvPr/>
        </p:nvSpPr>
        <p:spPr>
          <a:xfrm>
            <a:off x="3871487" y="1272257"/>
            <a:ext cx="99024" cy="9902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0EEAFB5F-D07F-BE08-EE99-D1CFFC6BBD73}"/>
              </a:ext>
            </a:extLst>
          </p:cNvPr>
          <p:cNvSpPr/>
          <p:nvPr/>
        </p:nvSpPr>
        <p:spPr>
          <a:xfrm>
            <a:off x="3971552" y="1353473"/>
            <a:ext cx="99024" cy="9902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E772879C-958D-48D8-7D8A-388CA4466049}"/>
              </a:ext>
            </a:extLst>
          </p:cNvPr>
          <p:cNvSpPr/>
          <p:nvPr/>
        </p:nvSpPr>
        <p:spPr>
          <a:xfrm>
            <a:off x="4061848" y="1449198"/>
            <a:ext cx="99024" cy="9902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4A1910FF-2675-CACB-4DDF-DB529E5F4AB4}"/>
              </a:ext>
            </a:extLst>
          </p:cNvPr>
          <p:cNvSpPr/>
          <p:nvPr/>
        </p:nvSpPr>
        <p:spPr>
          <a:xfrm>
            <a:off x="3471499" y="1371281"/>
            <a:ext cx="99024" cy="9902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53091A52-603A-0113-AF13-3C71FF0B7584}"/>
              </a:ext>
            </a:extLst>
          </p:cNvPr>
          <p:cNvSpPr/>
          <p:nvPr/>
        </p:nvSpPr>
        <p:spPr>
          <a:xfrm>
            <a:off x="4474085" y="2249204"/>
            <a:ext cx="99024" cy="9902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563AAE5C-A0FF-22B9-B18A-0C8EBBA7C4B0}"/>
              </a:ext>
            </a:extLst>
          </p:cNvPr>
          <p:cNvSpPr txBox="1"/>
          <p:nvPr/>
        </p:nvSpPr>
        <p:spPr bwMode="auto">
          <a:xfrm>
            <a:off x="2440605" y="1005881"/>
            <a:ext cx="11488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600">
                <a:solidFill>
                  <a:srgbClr val="00B050"/>
                </a:solidFill>
              </a:rPr>
              <a:t>Reflected e-</a:t>
            </a:r>
            <a:endParaRPr lang="en-GB" sz="1600">
              <a:solidFill>
                <a:srgbClr val="00B050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CC4F0889-AF47-F682-854A-8CA78F801FD2}"/>
              </a:ext>
            </a:extLst>
          </p:cNvPr>
          <p:cNvSpPr txBox="1"/>
          <p:nvPr/>
        </p:nvSpPr>
        <p:spPr bwMode="auto">
          <a:xfrm>
            <a:off x="4010681" y="1110644"/>
            <a:ext cx="6187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600">
                <a:solidFill>
                  <a:srgbClr val="0033A0"/>
                </a:solidFill>
              </a:rPr>
              <a:t>TSE</a:t>
            </a:r>
            <a:endParaRPr lang="en-GB" sz="1600">
              <a:solidFill>
                <a:srgbClr val="0033A0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A298734-EE22-3ECD-CC0D-B8A2CD7EF0E3}"/>
              </a:ext>
            </a:extLst>
          </p:cNvPr>
          <p:cNvSpPr txBox="1"/>
          <p:nvPr/>
        </p:nvSpPr>
        <p:spPr bwMode="auto">
          <a:xfrm>
            <a:off x="1517476" y="2098667"/>
            <a:ext cx="17006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chemeClr val="tx2"/>
                </a:solidFill>
              </a:rPr>
              <a:t>Beam pipe</a:t>
            </a:r>
            <a:endParaRPr lang="en-GB" sz="1400">
              <a:solidFill>
                <a:schemeClr val="tx2"/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ECC74EC-A2F6-262E-9AE5-436A8CD480A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0087" t="41965" b="46647"/>
          <a:stretch/>
        </p:blipFill>
        <p:spPr bwMode="auto">
          <a:xfrm>
            <a:off x="8248525" y="509331"/>
            <a:ext cx="1266749" cy="47139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07BC9BC-9F2F-169C-B493-88D658FD5EF8}"/>
              </a:ext>
            </a:extLst>
          </p:cNvPr>
          <p:cNvSpPr/>
          <p:nvPr/>
        </p:nvSpPr>
        <p:spPr>
          <a:xfrm>
            <a:off x="7864775" y="2774172"/>
            <a:ext cx="1604432" cy="5828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: Rounded Corners 8">
            <a:extLst>
              <a:ext uri="{FF2B5EF4-FFF2-40B4-BE49-F238E27FC236}">
                <a16:creationId xmlns:a16="http://schemas.microsoft.com/office/drawing/2014/main" id="{C9808350-CF3D-F700-2A07-8EE1197CDC6C}"/>
              </a:ext>
            </a:extLst>
          </p:cNvPr>
          <p:cNvSpPr/>
          <p:nvPr/>
        </p:nvSpPr>
        <p:spPr bwMode="auto">
          <a:xfrm>
            <a:off x="138885" y="2647819"/>
            <a:ext cx="6365670" cy="93072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0024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CF4F1A36-15AD-52B2-4D24-88C2809B7699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8" name="Picture 57">
            <a:extLst>
              <a:ext uri="{FF2B5EF4-FFF2-40B4-BE49-F238E27FC236}">
                <a16:creationId xmlns:a16="http://schemas.microsoft.com/office/drawing/2014/main" id="{A5A4A5EE-3260-4D18-BFF7-B6115A2767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4724" y="373592"/>
            <a:ext cx="2846545" cy="55729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803BFDD7-C302-FE13-B8C7-BFADBB85B5D2}"/>
                  </a:ext>
                </a:extLst>
              </p:cNvPr>
              <p:cNvSpPr txBox="1"/>
              <p:nvPr/>
            </p:nvSpPr>
            <p:spPr bwMode="auto">
              <a:xfrm>
                <a:off x="6328154" y="2460258"/>
                <a:ext cx="86661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𝐑</m:t>
                        </m:r>
                      </m:e>
                      <m:sub>
                        <m:r>
                          <a:rPr lang="fr-FR" sz="18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GB" sz="1800">
                    <a:solidFill>
                      <a:srgbClr val="00B050"/>
                    </a:solidFill>
                  </a:rPr>
                  <a:t> </a:t>
                </a:r>
                <a:endParaRPr lang="en-GB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1845905E-B9A4-5D46-56D4-4577D1986F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28154" y="2460258"/>
                <a:ext cx="866614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4D9C4B54-8B85-7464-474E-1F7C6512B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224516" cy="634655"/>
          </a:xfrm>
        </p:spPr>
        <p:txBody>
          <a:bodyPr/>
          <a:lstStyle/>
          <a:p>
            <a:r>
              <a:rPr lang="fr-FR"/>
              <a:t>SEY curve modelisation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3FD176A-1CB5-D1FB-82C9-DB24DAB25C4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685D045-18E8-2E1E-3550-801587444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FE2594A-8E43-D613-96E0-51156C60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21</a:t>
            </a:fld>
            <a:endParaRPr lang="en-US" sz="120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918A724-8861-3FBB-B3AA-DB9111DCE785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7D49B18-0342-CE69-912E-CA44C69E56F7}"/>
              </a:ext>
            </a:extLst>
          </p:cNvPr>
          <p:cNvCxnSpPr>
            <a:cxnSpLocks/>
          </p:cNvCxnSpPr>
          <p:nvPr/>
        </p:nvCxnSpPr>
        <p:spPr>
          <a:xfrm flipH="1">
            <a:off x="6798724" y="618138"/>
            <a:ext cx="792088" cy="0"/>
          </a:xfrm>
          <a:prstGeom prst="line">
            <a:avLst/>
          </a:prstGeom>
          <a:ln w="28575">
            <a:solidFill>
              <a:srgbClr val="0033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875B32-8537-409D-0F11-4B6FFB815B2B}"/>
              </a:ext>
            </a:extLst>
          </p:cNvPr>
          <p:cNvCxnSpPr>
            <a:cxnSpLocks/>
          </p:cNvCxnSpPr>
          <p:nvPr/>
        </p:nvCxnSpPr>
        <p:spPr>
          <a:xfrm flipV="1">
            <a:off x="7595324" y="690920"/>
            <a:ext cx="0" cy="5111095"/>
          </a:xfrm>
          <a:prstGeom prst="line">
            <a:avLst/>
          </a:prstGeom>
          <a:ln w="28575">
            <a:solidFill>
              <a:srgbClr val="0033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899CB22-3B2D-047A-BFC2-FF0F644CBE1C}"/>
                  </a:ext>
                </a:extLst>
              </p:cNvPr>
              <p:cNvSpPr txBox="1"/>
              <p:nvPr/>
            </p:nvSpPr>
            <p:spPr bwMode="auto">
              <a:xfrm>
                <a:off x="6232662" y="433472"/>
                <a:ext cx="86661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1" i="0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 sz="1800" b="1" i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en-GB" sz="1800">
                    <a:solidFill>
                      <a:srgbClr val="0033A0"/>
                    </a:solidFill>
                  </a:rPr>
                  <a:t> </a:t>
                </a:r>
                <a:endParaRPr lang="en-GB">
                  <a:solidFill>
                    <a:srgbClr val="0033A0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5189CB8-02FA-BF90-7E02-BBD6825578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32662" y="433472"/>
                <a:ext cx="86661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97F62A6-59EF-8242-667D-97A03AE7D92B}"/>
                  </a:ext>
                </a:extLst>
              </p:cNvPr>
              <p:cNvSpPr txBox="1"/>
              <p:nvPr/>
            </p:nvSpPr>
            <p:spPr bwMode="auto">
              <a:xfrm>
                <a:off x="7157505" y="5802015"/>
                <a:ext cx="86661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1" i="0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𝐄</m:t>
                        </m:r>
                      </m:e>
                      <m:sub>
                        <m:r>
                          <a:rPr lang="en-GB" sz="1800" b="1" i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en-GB" sz="1800">
                    <a:solidFill>
                      <a:srgbClr val="0033A0"/>
                    </a:solidFill>
                  </a:rPr>
                  <a:t> </a:t>
                </a:r>
                <a:endParaRPr lang="en-GB">
                  <a:solidFill>
                    <a:srgbClr val="0033A0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9DF29A9-0628-055B-BFC0-61DDD30148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57505" y="5802015"/>
                <a:ext cx="86661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35FA1CB-1FD2-D1A0-762B-D7E235801A73}"/>
              </a:ext>
            </a:extLst>
          </p:cNvPr>
          <p:cNvCxnSpPr>
            <a:cxnSpLocks/>
          </p:cNvCxnSpPr>
          <p:nvPr/>
        </p:nvCxnSpPr>
        <p:spPr>
          <a:xfrm flipH="1">
            <a:off x="6869473" y="2821578"/>
            <a:ext cx="183825" cy="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A1E3ECBD-859F-4736-8EFB-A0A51A30175C}"/>
                  </a:ext>
                </a:extLst>
              </p:cNvPr>
              <p:cNvSpPr txBox="1"/>
              <p:nvPr/>
            </p:nvSpPr>
            <p:spPr bwMode="auto">
              <a:xfrm rot="2116393">
                <a:off x="8051207" y="1244119"/>
                <a:ext cx="86661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FR" sz="18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GB" sz="1800">
                    <a:solidFill>
                      <a:srgbClr val="0033A0"/>
                    </a:solidFill>
                  </a:rPr>
                  <a:t> </a:t>
                </a:r>
                <a:endParaRPr lang="en-GB">
                  <a:solidFill>
                    <a:srgbClr val="0033A0"/>
                  </a:solidFill>
                </a:endParaRP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A1E3ECBD-859F-4736-8EFB-A0A51A3017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2116393">
                <a:off x="8051207" y="1244119"/>
                <a:ext cx="86661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Content Placeholder 1">
            <a:extLst>
              <a:ext uri="{FF2B5EF4-FFF2-40B4-BE49-F238E27FC236}">
                <a16:creationId xmlns:a16="http://schemas.microsoft.com/office/drawing/2014/main" id="{8CF8EC40-84BB-AE54-2A79-F7FF16A63ED2}"/>
              </a:ext>
            </a:extLst>
          </p:cNvPr>
          <p:cNvSpPr txBox="1">
            <a:spLocks/>
          </p:cNvSpPr>
          <p:nvPr/>
        </p:nvSpPr>
        <p:spPr bwMode="auto">
          <a:xfrm>
            <a:off x="281884" y="2996138"/>
            <a:ext cx="6094816" cy="2775198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Font typeface="Arial"/>
              <a:buNone/>
              <a:defRPr/>
            </a:pPr>
            <a:r>
              <a:rPr lang="fr-FR" sz="2000" b="1">
                <a:solidFill>
                  <a:srgbClr val="FF0000"/>
                </a:solidFill>
              </a:rPr>
              <a:t>SEY = Reflected + True Secondary Electrons (TSE)</a:t>
            </a:r>
            <a:endParaRPr lang="fr-FR" sz="2000" b="1" dirty="0">
              <a:solidFill>
                <a:srgbClr val="FF0000"/>
              </a:solidFill>
            </a:endParaRPr>
          </a:p>
          <a:p>
            <a:pPr marL="0" lvl="1" indent="0" algn="just">
              <a:buNone/>
              <a:defRPr/>
            </a:pPr>
            <a:endParaRPr lang="fr-FR" sz="2000" b="1">
              <a:solidFill>
                <a:srgbClr val="FF0000"/>
              </a:solidFill>
            </a:endParaRPr>
          </a:p>
        </p:txBody>
      </p:sp>
      <p:sp>
        <p:nvSpPr>
          <p:cNvPr id="64" name="Rectangle: Rounded Corners 8">
            <a:extLst>
              <a:ext uri="{FF2B5EF4-FFF2-40B4-BE49-F238E27FC236}">
                <a16:creationId xmlns:a16="http://schemas.microsoft.com/office/drawing/2014/main" id="{A0892371-E6DF-3114-FA91-AA04DC3B9A30}"/>
              </a:ext>
            </a:extLst>
          </p:cNvPr>
          <p:cNvSpPr/>
          <p:nvPr/>
        </p:nvSpPr>
        <p:spPr bwMode="auto">
          <a:xfrm>
            <a:off x="138885" y="2647819"/>
            <a:ext cx="6365670" cy="12106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DD2C3096-949D-3982-57E8-65485DBF3D5D}"/>
                  </a:ext>
                </a:extLst>
              </p:cNvPr>
              <p:cNvSpPr txBox="1"/>
              <p:nvPr/>
            </p:nvSpPr>
            <p:spPr bwMode="auto">
              <a:xfrm rot="2373035">
                <a:off x="6979772" y="4925227"/>
                <a:ext cx="86661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𝐄</m:t>
                        </m:r>
                      </m:e>
                      <m:sub>
                        <m:r>
                          <a:rPr lang="fr-FR" sz="18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GB" sz="1800">
                    <a:solidFill>
                      <a:srgbClr val="00B050"/>
                    </a:solidFill>
                  </a:rPr>
                  <a:t> </a:t>
                </a:r>
                <a:endParaRPr lang="en-GB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AB222B21-3B79-0F25-2F79-C56F8ECB67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2373035">
                <a:off x="6979772" y="4925227"/>
                <a:ext cx="866614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Oval 65">
            <a:extLst>
              <a:ext uri="{FF2B5EF4-FFF2-40B4-BE49-F238E27FC236}">
                <a16:creationId xmlns:a16="http://schemas.microsoft.com/office/drawing/2014/main" id="{12416F3B-C82E-E698-3C2A-BB5AD470EE31}"/>
              </a:ext>
            </a:extLst>
          </p:cNvPr>
          <p:cNvSpPr/>
          <p:nvPr/>
        </p:nvSpPr>
        <p:spPr>
          <a:xfrm>
            <a:off x="1685977" y="1257827"/>
            <a:ext cx="99024" cy="9902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147A713-69FA-4796-E6D0-B3F1DB415C13}"/>
              </a:ext>
            </a:extLst>
          </p:cNvPr>
          <p:cNvGrpSpPr/>
          <p:nvPr/>
        </p:nvGrpSpPr>
        <p:grpSpPr>
          <a:xfrm>
            <a:off x="1517477" y="1710494"/>
            <a:ext cx="3491854" cy="696233"/>
            <a:chOff x="767408" y="1579720"/>
            <a:chExt cx="3491854" cy="634655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7BA9A037-12F1-6E0C-5CA1-AA1C53D5C914}"/>
                </a:ext>
              </a:extLst>
            </p:cNvPr>
            <p:cNvSpPr/>
            <p:nvPr/>
          </p:nvSpPr>
          <p:spPr>
            <a:xfrm>
              <a:off x="767408" y="1579720"/>
              <a:ext cx="3491854" cy="63465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A772042D-0A79-237A-0FEC-575467578DC4}"/>
                </a:ext>
              </a:extLst>
            </p:cNvPr>
            <p:cNvCxnSpPr/>
            <p:nvPr/>
          </p:nvCxnSpPr>
          <p:spPr>
            <a:xfrm>
              <a:off x="767408" y="1579720"/>
              <a:ext cx="3491854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436C5226-E64B-50E8-511F-93315B036E88}"/>
              </a:ext>
            </a:extLst>
          </p:cNvPr>
          <p:cNvCxnSpPr>
            <a:cxnSpLocks/>
          </p:cNvCxnSpPr>
          <p:nvPr/>
        </p:nvCxnSpPr>
        <p:spPr>
          <a:xfrm>
            <a:off x="2804921" y="1710493"/>
            <a:ext cx="1633464" cy="566379"/>
          </a:xfrm>
          <a:prstGeom prst="straightConnector1">
            <a:avLst/>
          </a:prstGeom>
          <a:ln w="19050">
            <a:solidFill>
              <a:srgbClr val="2F2F2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F086862D-480E-5554-4D77-E0989FF9E5F8}"/>
              </a:ext>
            </a:extLst>
          </p:cNvPr>
          <p:cNvCxnSpPr>
            <a:cxnSpLocks/>
            <a:stCxn id="66" idx="5"/>
          </p:cNvCxnSpPr>
          <p:nvPr/>
        </p:nvCxnSpPr>
        <p:spPr>
          <a:xfrm>
            <a:off x="1770499" y="1342349"/>
            <a:ext cx="955610" cy="336870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CC683D9D-0B1F-4602-D2AD-17BB329616BF}"/>
              </a:ext>
            </a:extLst>
          </p:cNvPr>
          <p:cNvCxnSpPr>
            <a:cxnSpLocks/>
          </p:cNvCxnSpPr>
          <p:nvPr/>
        </p:nvCxnSpPr>
        <p:spPr>
          <a:xfrm flipV="1">
            <a:off x="2726109" y="1449198"/>
            <a:ext cx="716323" cy="230021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C6E575A9-E22E-DA0A-2702-A10B83EF939D}"/>
              </a:ext>
            </a:extLst>
          </p:cNvPr>
          <p:cNvCxnSpPr>
            <a:cxnSpLocks/>
          </p:cNvCxnSpPr>
          <p:nvPr/>
        </p:nvCxnSpPr>
        <p:spPr>
          <a:xfrm flipV="1">
            <a:off x="4017096" y="1484784"/>
            <a:ext cx="0" cy="63299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1CC74547-AECB-1BE7-15BE-9F9D052E061C}"/>
              </a:ext>
            </a:extLst>
          </p:cNvPr>
          <p:cNvCxnSpPr>
            <a:cxnSpLocks/>
          </p:cNvCxnSpPr>
          <p:nvPr/>
        </p:nvCxnSpPr>
        <p:spPr>
          <a:xfrm flipV="1">
            <a:off x="4113741" y="1579720"/>
            <a:ext cx="0" cy="56901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0B3BF944-036F-A122-85FB-A006671AAA5C}"/>
              </a:ext>
            </a:extLst>
          </p:cNvPr>
          <p:cNvCxnSpPr>
            <a:cxnSpLocks/>
          </p:cNvCxnSpPr>
          <p:nvPr/>
        </p:nvCxnSpPr>
        <p:spPr>
          <a:xfrm flipV="1">
            <a:off x="3917620" y="1412776"/>
            <a:ext cx="0" cy="66451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F2C8F2DA-3CA6-7CF8-BA92-2E3941A89750}"/>
              </a:ext>
            </a:extLst>
          </p:cNvPr>
          <p:cNvSpPr txBox="1"/>
          <p:nvPr/>
        </p:nvSpPr>
        <p:spPr bwMode="auto">
          <a:xfrm>
            <a:off x="1298573" y="987519"/>
            <a:ext cx="5760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2F2F2F"/>
                </a:solidFill>
              </a:rPr>
              <a:t>e</a:t>
            </a:r>
            <a:r>
              <a:rPr lang="fr-FR" sz="1800">
                <a:solidFill>
                  <a:srgbClr val="2F2F2F"/>
                </a:solidFill>
              </a:rPr>
              <a:t>-</a:t>
            </a:r>
            <a:endParaRPr lang="en-GB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2F6D4AEC-6D4B-41C0-730F-C2FFE916ACD7}"/>
              </a:ext>
            </a:extLst>
          </p:cNvPr>
          <p:cNvSpPr/>
          <p:nvPr/>
        </p:nvSpPr>
        <p:spPr>
          <a:xfrm>
            <a:off x="3871487" y="1272257"/>
            <a:ext cx="99024" cy="9902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75735C7B-1A6B-2EDD-9B29-EEF92F2CD301}"/>
              </a:ext>
            </a:extLst>
          </p:cNvPr>
          <p:cNvSpPr/>
          <p:nvPr/>
        </p:nvSpPr>
        <p:spPr>
          <a:xfrm>
            <a:off x="3971552" y="1353473"/>
            <a:ext cx="99024" cy="9902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2F0CB2BB-F614-14D8-6EAF-AEFEAD28FCD9}"/>
              </a:ext>
            </a:extLst>
          </p:cNvPr>
          <p:cNvSpPr/>
          <p:nvPr/>
        </p:nvSpPr>
        <p:spPr>
          <a:xfrm>
            <a:off x="4061848" y="1449198"/>
            <a:ext cx="99024" cy="9902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E0A839AA-7373-AB51-36CD-616DC5134ED6}"/>
              </a:ext>
            </a:extLst>
          </p:cNvPr>
          <p:cNvSpPr/>
          <p:nvPr/>
        </p:nvSpPr>
        <p:spPr>
          <a:xfrm>
            <a:off x="3471499" y="1371281"/>
            <a:ext cx="99024" cy="9902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C716112A-7587-8EC0-81AA-20AB3CBA015B}"/>
              </a:ext>
            </a:extLst>
          </p:cNvPr>
          <p:cNvSpPr/>
          <p:nvPr/>
        </p:nvSpPr>
        <p:spPr>
          <a:xfrm>
            <a:off x="4474085" y="2249204"/>
            <a:ext cx="99024" cy="9902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3808573-B453-32A2-3728-BDAB944DAF3A}"/>
              </a:ext>
            </a:extLst>
          </p:cNvPr>
          <p:cNvSpPr txBox="1"/>
          <p:nvPr/>
        </p:nvSpPr>
        <p:spPr bwMode="auto">
          <a:xfrm>
            <a:off x="2440605" y="1005881"/>
            <a:ext cx="11488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600">
                <a:solidFill>
                  <a:srgbClr val="00B050"/>
                </a:solidFill>
              </a:rPr>
              <a:t>Reflected e-</a:t>
            </a:r>
            <a:endParaRPr lang="en-GB" sz="1600">
              <a:solidFill>
                <a:srgbClr val="00B050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4F2937A4-F4A5-5E4F-AF1A-E5602B846158}"/>
              </a:ext>
            </a:extLst>
          </p:cNvPr>
          <p:cNvSpPr txBox="1"/>
          <p:nvPr/>
        </p:nvSpPr>
        <p:spPr bwMode="auto">
          <a:xfrm>
            <a:off x="4010681" y="1110644"/>
            <a:ext cx="6187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600">
                <a:solidFill>
                  <a:srgbClr val="0033A0"/>
                </a:solidFill>
              </a:rPr>
              <a:t>TSE</a:t>
            </a:r>
            <a:endParaRPr lang="en-GB" sz="1600">
              <a:solidFill>
                <a:srgbClr val="0033A0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6DAD7E8-DE66-7A5C-A4F3-38EC8D7EE6C8}"/>
              </a:ext>
            </a:extLst>
          </p:cNvPr>
          <p:cNvSpPr txBox="1"/>
          <p:nvPr/>
        </p:nvSpPr>
        <p:spPr bwMode="auto">
          <a:xfrm>
            <a:off x="1517476" y="2098667"/>
            <a:ext cx="17006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chemeClr val="tx2"/>
                </a:solidFill>
              </a:rPr>
              <a:t>Beam pipe</a:t>
            </a:r>
            <a:endParaRPr lang="en-GB" sz="140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98959C0-F6B2-EE62-047D-882BAA5521C5}"/>
                  </a:ext>
                </a:extLst>
              </p:cNvPr>
              <p:cNvSpPr txBox="1"/>
              <p:nvPr/>
            </p:nvSpPr>
            <p:spPr bwMode="auto">
              <a:xfrm>
                <a:off x="7590812" y="3948834"/>
                <a:ext cx="1898489" cy="11695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4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 b="0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fr-FR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=1.3</m:t>
                      </m:r>
                    </m:oMath>
                  </m:oMathPara>
                </a14:m>
                <a:endParaRPr lang="en-GB" sz="140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4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 b="0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fr-FR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=332</m:t>
                      </m:r>
                    </m:oMath>
                  </m:oMathPara>
                </a14:m>
                <a:endParaRPr lang="en-GB" sz="140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fr-FR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=1.35</m:t>
                      </m:r>
                    </m:oMath>
                  </m:oMathPara>
                </a14:m>
                <a:endParaRPr lang="en-GB" sz="140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4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fr-FR" sz="14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=0.7</m:t>
                      </m:r>
                    </m:oMath>
                  </m:oMathPara>
                </a14:m>
                <a:endParaRPr lang="en-GB" sz="140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4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a:rPr lang="fr-FR" sz="14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=150</m:t>
                      </m:r>
                    </m:oMath>
                  </m:oMathPara>
                </a14:m>
                <a:endParaRPr lang="en-GB" sz="140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98959C0-F6B2-EE62-047D-882BAA5521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90812" y="3948834"/>
                <a:ext cx="1898489" cy="116955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30A4F50-DDCB-C863-1D78-B498C30B78EF}"/>
                  </a:ext>
                </a:extLst>
              </p:cNvPr>
              <p:cNvSpPr txBox="1"/>
              <p:nvPr/>
            </p:nvSpPr>
            <p:spPr bwMode="auto">
              <a:xfrm>
                <a:off x="934551" y="3244334"/>
                <a:ext cx="116059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indent="0" algn="ctr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fr-FR" sz="1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8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8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fr-FR" sz="18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1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a:rPr lang="fr-FR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1800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30A4F50-DDCB-C863-1D78-B498C30B78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34551" y="3244334"/>
                <a:ext cx="1160590" cy="369332"/>
              </a:xfrm>
              <a:prstGeom prst="rect">
                <a:avLst/>
              </a:prstGeom>
              <a:blipFill>
                <a:blip r:embed="rId12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5B907AB-AF28-16C8-0B08-1C896254F954}"/>
                  </a:ext>
                </a:extLst>
              </p:cNvPr>
              <p:cNvSpPr txBox="1"/>
              <p:nvPr/>
            </p:nvSpPr>
            <p:spPr bwMode="auto">
              <a:xfrm>
                <a:off x="2316172" y="3238826"/>
                <a:ext cx="245036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fr-FR" sz="1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8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8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800" b="0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fr-FR" sz="1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fr-FR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fr-FR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fr-FR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180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5B907AB-AF28-16C8-0B08-1C896254F9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16172" y="3238826"/>
                <a:ext cx="2450368" cy="369332"/>
              </a:xfrm>
              <a:prstGeom prst="rect">
                <a:avLst/>
              </a:prstGeom>
              <a:blipFill>
                <a:blip r:embed="rId1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>
            <a:extLst>
              <a:ext uri="{FF2B5EF4-FFF2-40B4-BE49-F238E27FC236}">
                <a16:creationId xmlns:a16="http://schemas.microsoft.com/office/drawing/2014/main" id="{6A8BC207-FBEE-6D14-0868-9CF8A1F95F4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0087" t="41965" b="46647"/>
          <a:stretch/>
        </p:blipFill>
        <p:spPr bwMode="auto">
          <a:xfrm>
            <a:off x="8248525" y="509331"/>
            <a:ext cx="1266749" cy="47139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04A71186-D1D0-77A3-D350-E6EAA80E1C72}"/>
              </a:ext>
            </a:extLst>
          </p:cNvPr>
          <p:cNvSpPr/>
          <p:nvPr/>
        </p:nvSpPr>
        <p:spPr>
          <a:xfrm>
            <a:off x="7864775" y="2774172"/>
            <a:ext cx="1604432" cy="5828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B52D7F-886D-05A9-9AD2-2B3A526AA111}"/>
              </a:ext>
            </a:extLst>
          </p:cNvPr>
          <p:cNvSpPr txBox="1"/>
          <p:nvPr/>
        </p:nvSpPr>
        <p:spPr bwMode="auto">
          <a:xfrm>
            <a:off x="7280841" y="2539942"/>
            <a:ext cx="15532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i="1">
                <a:solidFill>
                  <a:srgbClr val="2F2F2F"/>
                </a:solidFill>
              </a:rPr>
              <a:t>define the decrease</a:t>
            </a:r>
            <a:endParaRPr lang="en-GB" sz="1400" i="1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DA2FE70-1672-2DF9-0DAC-7A811033F6CA}"/>
              </a:ext>
            </a:extLst>
          </p:cNvPr>
          <p:cNvCxnSpPr>
            <a:cxnSpLocks/>
            <a:stCxn id="4" idx="0"/>
            <a:endCxn id="61" idx="2"/>
          </p:cNvCxnSpPr>
          <p:nvPr/>
        </p:nvCxnSpPr>
        <p:spPr>
          <a:xfrm flipV="1">
            <a:off x="8057460" y="1579548"/>
            <a:ext cx="320414" cy="960394"/>
          </a:xfrm>
          <a:prstGeom prst="straightConnector1">
            <a:avLst/>
          </a:prstGeom>
          <a:ln w="95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AC9483D-5229-12F1-1423-D342C0F09D2E}"/>
              </a:ext>
            </a:extLst>
          </p:cNvPr>
          <p:cNvCxnSpPr>
            <a:cxnSpLocks/>
            <a:stCxn id="4" idx="2"/>
            <a:endCxn id="65" idx="0"/>
          </p:cNvCxnSpPr>
          <p:nvPr/>
        </p:nvCxnSpPr>
        <p:spPr>
          <a:xfrm flipH="1">
            <a:off x="7530667" y="3063162"/>
            <a:ext cx="526793" cy="1904342"/>
          </a:xfrm>
          <a:prstGeom prst="straightConnector1">
            <a:avLst/>
          </a:prstGeom>
          <a:ln w="95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99738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97729308-F32D-6A84-C262-61728662EFF7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8" name="Picture 57">
            <a:extLst>
              <a:ext uri="{FF2B5EF4-FFF2-40B4-BE49-F238E27FC236}">
                <a16:creationId xmlns:a16="http://schemas.microsoft.com/office/drawing/2014/main" id="{ADC7443D-093E-7A1E-D233-B5731F2115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4724" y="373592"/>
            <a:ext cx="2846545" cy="55729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A9CA8D03-00F5-91B8-E4BE-5C54DEE82202}"/>
                  </a:ext>
                </a:extLst>
              </p:cNvPr>
              <p:cNvSpPr txBox="1"/>
              <p:nvPr/>
            </p:nvSpPr>
            <p:spPr bwMode="auto">
              <a:xfrm>
                <a:off x="6328154" y="2460258"/>
                <a:ext cx="86661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𝐑</m:t>
                        </m:r>
                      </m:e>
                      <m:sub>
                        <m:r>
                          <a:rPr lang="fr-FR" sz="18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GB" sz="1800">
                    <a:solidFill>
                      <a:srgbClr val="00B050"/>
                    </a:solidFill>
                  </a:rPr>
                  <a:t> </a:t>
                </a:r>
                <a:endParaRPr lang="en-GB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1845905E-B9A4-5D46-56D4-4577D1986F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28154" y="2460258"/>
                <a:ext cx="866614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835DA2E5-E10A-8E5F-319A-C9ACFA6D8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224516" cy="634655"/>
          </a:xfrm>
        </p:spPr>
        <p:txBody>
          <a:bodyPr/>
          <a:lstStyle/>
          <a:p>
            <a:r>
              <a:rPr lang="fr-FR"/>
              <a:t>SEY curve modelisation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077DA61-520E-DF5F-7BB1-E80C118D40D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1CEA7FF-B889-3F50-5475-3E5032916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8276DCDC-A69C-327E-A7EE-1975C1484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22</a:t>
            </a:fld>
            <a:endParaRPr lang="en-US" sz="120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A25B43D-CFAC-D42C-9B0A-098D92773D01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FD83459-9CBB-E4EB-0974-924447883B10}"/>
              </a:ext>
            </a:extLst>
          </p:cNvPr>
          <p:cNvCxnSpPr>
            <a:cxnSpLocks/>
          </p:cNvCxnSpPr>
          <p:nvPr/>
        </p:nvCxnSpPr>
        <p:spPr>
          <a:xfrm flipH="1">
            <a:off x="6798724" y="618138"/>
            <a:ext cx="792088" cy="0"/>
          </a:xfrm>
          <a:prstGeom prst="line">
            <a:avLst/>
          </a:prstGeom>
          <a:ln w="28575">
            <a:solidFill>
              <a:srgbClr val="0033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67D4545-9C58-5CA4-EAAB-98AFB86080BD}"/>
              </a:ext>
            </a:extLst>
          </p:cNvPr>
          <p:cNvCxnSpPr>
            <a:cxnSpLocks/>
          </p:cNvCxnSpPr>
          <p:nvPr/>
        </p:nvCxnSpPr>
        <p:spPr>
          <a:xfrm flipV="1">
            <a:off x="7595324" y="690920"/>
            <a:ext cx="0" cy="5111095"/>
          </a:xfrm>
          <a:prstGeom prst="line">
            <a:avLst/>
          </a:prstGeom>
          <a:ln w="28575">
            <a:solidFill>
              <a:srgbClr val="0033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1B66D4D-EE3D-4241-67FF-0868B3EC59C1}"/>
                  </a:ext>
                </a:extLst>
              </p:cNvPr>
              <p:cNvSpPr txBox="1"/>
              <p:nvPr/>
            </p:nvSpPr>
            <p:spPr bwMode="auto">
              <a:xfrm>
                <a:off x="6232662" y="433472"/>
                <a:ext cx="86661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1" i="0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 sz="1800" b="1" i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en-GB" sz="1800">
                    <a:solidFill>
                      <a:srgbClr val="0033A0"/>
                    </a:solidFill>
                  </a:rPr>
                  <a:t> </a:t>
                </a:r>
                <a:endParaRPr lang="en-GB">
                  <a:solidFill>
                    <a:srgbClr val="0033A0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5189CB8-02FA-BF90-7E02-BBD6825578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32662" y="433472"/>
                <a:ext cx="86661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FFA36CC-34F5-AC5A-96A1-61762F458CA5}"/>
                  </a:ext>
                </a:extLst>
              </p:cNvPr>
              <p:cNvSpPr txBox="1"/>
              <p:nvPr/>
            </p:nvSpPr>
            <p:spPr bwMode="auto">
              <a:xfrm>
                <a:off x="7157505" y="5802015"/>
                <a:ext cx="86661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1" i="0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𝐄</m:t>
                        </m:r>
                      </m:e>
                      <m:sub>
                        <m:r>
                          <a:rPr lang="en-GB" sz="1800" b="1" i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en-GB" sz="1800">
                    <a:solidFill>
                      <a:srgbClr val="0033A0"/>
                    </a:solidFill>
                  </a:rPr>
                  <a:t> </a:t>
                </a:r>
                <a:endParaRPr lang="en-GB">
                  <a:solidFill>
                    <a:srgbClr val="0033A0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9DF29A9-0628-055B-BFC0-61DDD30148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57505" y="5802015"/>
                <a:ext cx="86661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E2DDC980-A2E3-781A-3B56-CFE9FE9B70D1}"/>
              </a:ext>
            </a:extLst>
          </p:cNvPr>
          <p:cNvCxnSpPr>
            <a:cxnSpLocks/>
          </p:cNvCxnSpPr>
          <p:nvPr/>
        </p:nvCxnSpPr>
        <p:spPr>
          <a:xfrm flipH="1">
            <a:off x="6869473" y="2821578"/>
            <a:ext cx="183825" cy="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>
            <a:extLst>
              <a:ext uri="{FF2B5EF4-FFF2-40B4-BE49-F238E27FC236}">
                <a16:creationId xmlns:a16="http://schemas.microsoft.com/office/drawing/2014/main" id="{CC547867-7E07-958B-9E8A-50380A2204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49844" y="373592"/>
            <a:ext cx="2594984" cy="55426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BEB62560-F8D5-163B-7A7C-7BE34C4759F4}"/>
                  </a:ext>
                </a:extLst>
              </p:cNvPr>
              <p:cNvSpPr txBox="1"/>
              <p:nvPr/>
            </p:nvSpPr>
            <p:spPr bwMode="auto">
              <a:xfrm rot="2116393">
                <a:off x="8051207" y="1244119"/>
                <a:ext cx="86661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FR" sz="18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GB" sz="1800">
                    <a:solidFill>
                      <a:srgbClr val="0033A0"/>
                    </a:solidFill>
                  </a:rPr>
                  <a:t> </a:t>
                </a:r>
                <a:endParaRPr lang="en-GB">
                  <a:solidFill>
                    <a:srgbClr val="0033A0"/>
                  </a:solidFill>
                </a:endParaRP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BEB62560-F8D5-163B-7A7C-7BE34C4759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2116393">
                <a:off x="8051207" y="1244119"/>
                <a:ext cx="86661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D00A4B34-CEE6-C305-3576-12F668003863}"/>
                  </a:ext>
                </a:extLst>
              </p:cNvPr>
              <p:cNvSpPr txBox="1"/>
              <p:nvPr/>
            </p:nvSpPr>
            <p:spPr bwMode="auto">
              <a:xfrm>
                <a:off x="10488952" y="3099887"/>
                <a:ext cx="1645842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fr-FR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=1.0828</m:t>
                      </m:r>
                    </m:oMath>
                  </m:oMathPara>
                </a14:m>
                <a:endParaRPr lang="en-GB" sz="1400">
                  <a:solidFill>
                    <a:schemeClr val="tx2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fr-FR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=1.6636</m:t>
                      </m:r>
                    </m:oMath>
                  </m:oMathPara>
                </a14:m>
                <a:endParaRPr lang="en-GB" sz="140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D00A4B34-CEE6-C305-3576-12F6680038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488952" y="3099887"/>
                <a:ext cx="1645842" cy="5232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ontent Placeholder 1">
                <a:extLst>
                  <a:ext uri="{FF2B5EF4-FFF2-40B4-BE49-F238E27FC236}">
                    <a16:creationId xmlns:a16="http://schemas.microsoft.com/office/drawing/2014/main" id="{2A4DB40A-A818-B81B-EBDA-C883B5DD076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81884" y="2996138"/>
                <a:ext cx="6094816" cy="2775198"/>
              </a:xfrm>
              <a:prstGeom prst="rect">
                <a:avLst/>
              </a:prstGeom>
            </p:spPr>
            <p:txBody>
              <a:bodyPr vert="horz" lIns="0" tIns="0" rIns="0" bIns="0" numCol="1" spcCol="108000" rtlCol="0">
                <a:noAutofit/>
              </a:bodyPr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 algn="just">
                  <a:buFont typeface="Arial"/>
                  <a:buNone/>
                  <a:defRPr/>
                </a:pPr>
                <a:r>
                  <a:rPr lang="fr-FR" sz="2000" b="1">
                    <a:solidFill>
                      <a:srgbClr val="FF0000"/>
                    </a:solidFill>
                  </a:rPr>
                  <a:t>SEY = Reflected + True Secondary Electrons (TSE)</a:t>
                </a:r>
                <a:endParaRPr lang="fr-FR" sz="2000" b="1" dirty="0">
                  <a:solidFill>
                    <a:srgbClr val="FF0000"/>
                  </a:solidFill>
                </a:endParaRPr>
              </a:p>
              <a:p>
                <a:pPr marL="0" lvl="1" indent="0" algn="just">
                  <a:buNone/>
                  <a:defRPr/>
                </a:pPr>
                <a:endParaRPr lang="fr-FR" sz="2000" b="1">
                  <a:solidFill>
                    <a:srgbClr val="FF0000"/>
                  </a:solidFill>
                </a:endParaRPr>
              </a:p>
              <a:p>
                <a:pPr marL="0" lvl="1" indent="0" algn="just">
                  <a:buNone/>
                  <a:defRPr/>
                </a:pPr>
                <a:endParaRPr lang="fr-FR" sz="2000" b="1">
                  <a:solidFill>
                    <a:srgbClr val="FF0000"/>
                  </a:solidFill>
                </a:endParaRPr>
              </a:p>
              <a:p>
                <a:pPr marL="0" lvl="1" indent="0" algn="just">
                  <a:buNone/>
                  <a:defRPr/>
                </a:pPr>
                <a:r>
                  <a:rPr lang="fr-FR" sz="2000" b="1">
                    <a:solidFill>
                      <a:srgbClr val="FF0000"/>
                    </a:solidFill>
                  </a:rPr>
                  <a:t>TSE energy distribution modelled by a lognormal function:</a:t>
                </a:r>
              </a:p>
              <a:p>
                <a:pPr marL="0" lvl="1" indent="0" algn="just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000">
                          <a:latin typeface="Cambria Math" panose="02040503050406030204" pitchFamily="18" charset="0"/>
                        </a:rPr>
                        <m:t>f</m:t>
                      </m:r>
                      <m:d>
                        <m:d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</m:d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  <m: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ad>
                            <m:radPr>
                              <m:degHide m:val="on"/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r>
                        <m:rPr>
                          <m:sty m:val="p"/>
                        </m:rPr>
                        <a:rPr lang="fr-FR" sz="2000" b="0" i="0" smtClean="0">
                          <a:latin typeface="Cambria Math" panose="02040503050406030204" pitchFamily="18" charset="0"/>
                        </a:rPr>
                        <m:t>exp</m:t>
                      </m:r>
                      <m:d>
                        <m:d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fr-FR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unc>
                                        <m:funcPr>
                                          <m:ctrlPr>
                                            <a:rPr lang="fr-FR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fr-FR" sz="2000" b="0" i="0" smtClean="0">
                                              <a:latin typeface="Cambria Math" panose="02040503050406030204" pitchFamily="18" charset="0"/>
                                            </a:rPr>
                                            <m:t>ln</m:t>
                                          </m:r>
                                        </m:fName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fr-FR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E</m:t>
                                          </m:r>
                                        </m:e>
                                      </m:func>
                                      <m:r>
                                        <a:rPr lang="fr-FR" sz="20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fr-FR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fr-FR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fr-FR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GB" sz="2000"/>
              </a:p>
              <a:p>
                <a:pPr marL="0" lvl="1" indent="0" algn="just">
                  <a:buNone/>
                  <a:defRPr/>
                </a:pPr>
                <a:endParaRPr lang="fr-FR" sz="2000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63" name="Content Placeholder 1">
                <a:extLst>
                  <a:ext uri="{FF2B5EF4-FFF2-40B4-BE49-F238E27FC236}">
                    <a16:creationId xmlns:a16="http://schemas.microsoft.com/office/drawing/2014/main" id="{2A4DB40A-A818-B81B-EBDA-C883B5DD07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1884" y="2996138"/>
                <a:ext cx="6094816" cy="2775198"/>
              </a:xfrm>
              <a:prstGeom prst="rect">
                <a:avLst/>
              </a:prstGeom>
              <a:blipFill>
                <a:blip r:embed="rId9"/>
                <a:stretch>
                  <a:fillRect l="-2500" t="-2851" r="-26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Rectangle: Rounded Corners 8">
            <a:extLst>
              <a:ext uri="{FF2B5EF4-FFF2-40B4-BE49-F238E27FC236}">
                <a16:creationId xmlns:a16="http://schemas.microsoft.com/office/drawing/2014/main" id="{6BBEED7E-6C1C-563A-3E01-09ED14875B03}"/>
              </a:ext>
            </a:extLst>
          </p:cNvPr>
          <p:cNvSpPr/>
          <p:nvPr/>
        </p:nvSpPr>
        <p:spPr bwMode="auto">
          <a:xfrm>
            <a:off x="138885" y="2647818"/>
            <a:ext cx="6365670" cy="344255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E5D11433-5CF3-E8A5-7774-D3121E2FE616}"/>
                  </a:ext>
                </a:extLst>
              </p:cNvPr>
              <p:cNvSpPr txBox="1"/>
              <p:nvPr/>
            </p:nvSpPr>
            <p:spPr bwMode="auto">
              <a:xfrm rot="2373035">
                <a:off x="6979772" y="4925227"/>
                <a:ext cx="86661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𝐄</m:t>
                        </m:r>
                      </m:e>
                      <m:sub>
                        <m:r>
                          <a:rPr lang="fr-FR" sz="18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GB" sz="1800">
                    <a:solidFill>
                      <a:srgbClr val="00B050"/>
                    </a:solidFill>
                  </a:rPr>
                  <a:t> </a:t>
                </a:r>
                <a:endParaRPr lang="en-GB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AB222B21-3B79-0F25-2F79-C56F8ECB67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2373035">
                <a:off x="6979772" y="4925227"/>
                <a:ext cx="866614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Oval 65">
            <a:extLst>
              <a:ext uri="{FF2B5EF4-FFF2-40B4-BE49-F238E27FC236}">
                <a16:creationId xmlns:a16="http://schemas.microsoft.com/office/drawing/2014/main" id="{B8B4EE03-AA72-6D46-C546-19405FCB24BD}"/>
              </a:ext>
            </a:extLst>
          </p:cNvPr>
          <p:cNvSpPr/>
          <p:nvPr/>
        </p:nvSpPr>
        <p:spPr>
          <a:xfrm>
            <a:off x="1685977" y="1257827"/>
            <a:ext cx="99024" cy="9902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1ABE490-DEED-CC14-4E94-A4279BD2BE40}"/>
              </a:ext>
            </a:extLst>
          </p:cNvPr>
          <p:cNvGrpSpPr/>
          <p:nvPr/>
        </p:nvGrpSpPr>
        <p:grpSpPr>
          <a:xfrm>
            <a:off x="1517477" y="1710494"/>
            <a:ext cx="3491854" cy="696233"/>
            <a:chOff x="767408" y="1579720"/>
            <a:chExt cx="3491854" cy="634655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5269A40-7167-56B3-9767-3A4DBBA68399}"/>
                </a:ext>
              </a:extLst>
            </p:cNvPr>
            <p:cNvSpPr/>
            <p:nvPr/>
          </p:nvSpPr>
          <p:spPr>
            <a:xfrm>
              <a:off x="767408" y="1579720"/>
              <a:ext cx="3491854" cy="63465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3502DAE0-5ACA-5727-412E-1148A9267489}"/>
                </a:ext>
              </a:extLst>
            </p:cNvPr>
            <p:cNvCxnSpPr/>
            <p:nvPr/>
          </p:nvCxnSpPr>
          <p:spPr>
            <a:xfrm>
              <a:off x="767408" y="1579720"/>
              <a:ext cx="3491854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70DBC22-89D9-ACA4-7491-BAB43F11886A}"/>
              </a:ext>
            </a:extLst>
          </p:cNvPr>
          <p:cNvCxnSpPr>
            <a:cxnSpLocks/>
          </p:cNvCxnSpPr>
          <p:nvPr/>
        </p:nvCxnSpPr>
        <p:spPr>
          <a:xfrm>
            <a:off x="2804921" y="1710493"/>
            <a:ext cx="1633464" cy="566379"/>
          </a:xfrm>
          <a:prstGeom prst="straightConnector1">
            <a:avLst/>
          </a:prstGeom>
          <a:ln w="19050">
            <a:solidFill>
              <a:srgbClr val="2F2F2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2ED66F14-8F48-1C3B-C403-76EAAB4B00F6}"/>
              </a:ext>
            </a:extLst>
          </p:cNvPr>
          <p:cNvCxnSpPr>
            <a:cxnSpLocks/>
            <a:stCxn id="66" idx="5"/>
          </p:cNvCxnSpPr>
          <p:nvPr/>
        </p:nvCxnSpPr>
        <p:spPr>
          <a:xfrm>
            <a:off x="1770499" y="1342349"/>
            <a:ext cx="955610" cy="336870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09AB427A-5F52-C46B-3FE8-9FE85D1865C9}"/>
              </a:ext>
            </a:extLst>
          </p:cNvPr>
          <p:cNvCxnSpPr>
            <a:cxnSpLocks/>
          </p:cNvCxnSpPr>
          <p:nvPr/>
        </p:nvCxnSpPr>
        <p:spPr>
          <a:xfrm flipV="1">
            <a:off x="2726109" y="1449198"/>
            <a:ext cx="716323" cy="230021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E94BAE01-6FAC-0917-8C60-BE256AC483B5}"/>
              </a:ext>
            </a:extLst>
          </p:cNvPr>
          <p:cNvCxnSpPr>
            <a:cxnSpLocks/>
          </p:cNvCxnSpPr>
          <p:nvPr/>
        </p:nvCxnSpPr>
        <p:spPr>
          <a:xfrm flipV="1">
            <a:off x="4017096" y="1484784"/>
            <a:ext cx="0" cy="63299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41A47D76-2883-4C28-F77A-D85994DE3F78}"/>
              </a:ext>
            </a:extLst>
          </p:cNvPr>
          <p:cNvCxnSpPr>
            <a:cxnSpLocks/>
          </p:cNvCxnSpPr>
          <p:nvPr/>
        </p:nvCxnSpPr>
        <p:spPr>
          <a:xfrm flipV="1">
            <a:off x="4113741" y="1579720"/>
            <a:ext cx="0" cy="56901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E7DBB22C-78DB-DAF5-05C2-217962BA8C44}"/>
              </a:ext>
            </a:extLst>
          </p:cNvPr>
          <p:cNvCxnSpPr>
            <a:cxnSpLocks/>
          </p:cNvCxnSpPr>
          <p:nvPr/>
        </p:nvCxnSpPr>
        <p:spPr>
          <a:xfrm flipV="1">
            <a:off x="3917620" y="1412776"/>
            <a:ext cx="0" cy="66451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375707D7-3B1A-C9E4-51F3-728C91FCC632}"/>
              </a:ext>
            </a:extLst>
          </p:cNvPr>
          <p:cNvSpPr txBox="1"/>
          <p:nvPr/>
        </p:nvSpPr>
        <p:spPr bwMode="auto">
          <a:xfrm>
            <a:off x="1298573" y="987519"/>
            <a:ext cx="5760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2F2F2F"/>
                </a:solidFill>
              </a:rPr>
              <a:t>e</a:t>
            </a:r>
            <a:r>
              <a:rPr lang="fr-FR" sz="1800">
                <a:solidFill>
                  <a:srgbClr val="2F2F2F"/>
                </a:solidFill>
              </a:rPr>
              <a:t>-</a:t>
            </a:r>
            <a:endParaRPr lang="en-GB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C7857177-228F-ADE5-B585-7240BA49A757}"/>
              </a:ext>
            </a:extLst>
          </p:cNvPr>
          <p:cNvSpPr/>
          <p:nvPr/>
        </p:nvSpPr>
        <p:spPr>
          <a:xfrm>
            <a:off x="3871487" y="1272257"/>
            <a:ext cx="99024" cy="9902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D9FF3A53-13F5-5F3B-B8F5-D0D0AA03CCD0}"/>
              </a:ext>
            </a:extLst>
          </p:cNvPr>
          <p:cNvSpPr/>
          <p:nvPr/>
        </p:nvSpPr>
        <p:spPr>
          <a:xfrm>
            <a:off x="3971552" y="1353473"/>
            <a:ext cx="99024" cy="9902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B4C8C757-84CF-A0BF-5411-65E926BAD1CC}"/>
              </a:ext>
            </a:extLst>
          </p:cNvPr>
          <p:cNvSpPr/>
          <p:nvPr/>
        </p:nvSpPr>
        <p:spPr>
          <a:xfrm>
            <a:off x="4061848" y="1449198"/>
            <a:ext cx="99024" cy="9902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02BE64CA-A4A8-C2CF-E0AC-69D869FCD998}"/>
              </a:ext>
            </a:extLst>
          </p:cNvPr>
          <p:cNvSpPr/>
          <p:nvPr/>
        </p:nvSpPr>
        <p:spPr>
          <a:xfrm>
            <a:off x="3471499" y="1371281"/>
            <a:ext cx="99024" cy="9902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E59EC069-4926-94C1-551D-84293EAF2FBF}"/>
              </a:ext>
            </a:extLst>
          </p:cNvPr>
          <p:cNvSpPr/>
          <p:nvPr/>
        </p:nvSpPr>
        <p:spPr>
          <a:xfrm>
            <a:off x="4474085" y="2249204"/>
            <a:ext cx="99024" cy="9902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5FD42EB-14BA-CDC9-1DFD-F7D1D25AB7FF}"/>
              </a:ext>
            </a:extLst>
          </p:cNvPr>
          <p:cNvSpPr txBox="1"/>
          <p:nvPr/>
        </p:nvSpPr>
        <p:spPr bwMode="auto">
          <a:xfrm>
            <a:off x="2440605" y="1005881"/>
            <a:ext cx="11488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600">
                <a:solidFill>
                  <a:srgbClr val="00B050"/>
                </a:solidFill>
              </a:rPr>
              <a:t>Reflected e-</a:t>
            </a:r>
            <a:endParaRPr lang="en-GB" sz="1600">
              <a:solidFill>
                <a:srgbClr val="00B050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562218D-5B5A-49F0-A41F-58900365B3E8}"/>
              </a:ext>
            </a:extLst>
          </p:cNvPr>
          <p:cNvSpPr txBox="1"/>
          <p:nvPr/>
        </p:nvSpPr>
        <p:spPr bwMode="auto">
          <a:xfrm>
            <a:off x="4010681" y="1110644"/>
            <a:ext cx="6187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600">
                <a:solidFill>
                  <a:srgbClr val="0033A0"/>
                </a:solidFill>
              </a:rPr>
              <a:t>TSE</a:t>
            </a:r>
            <a:endParaRPr lang="en-GB" sz="1600">
              <a:solidFill>
                <a:srgbClr val="0033A0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62567006-7800-86C9-2CE4-3922434A8F2A}"/>
              </a:ext>
            </a:extLst>
          </p:cNvPr>
          <p:cNvSpPr txBox="1"/>
          <p:nvPr/>
        </p:nvSpPr>
        <p:spPr bwMode="auto">
          <a:xfrm>
            <a:off x="1517476" y="2098667"/>
            <a:ext cx="17006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chemeClr val="tx2"/>
                </a:solidFill>
              </a:rPr>
              <a:t>Beam pipe</a:t>
            </a:r>
            <a:endParaRPr lang="en-GB" sz="140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FC71886-033C-1C43-1504-6C384B48DC84}"/>
                  </a:ext>
                </a:extLst>
              </p:cNvPr>
              <p:cNvSpPr txBox="1"/>
              <p:nvPr/>
            </p:nvSpPr>
            <p:spPr bwMode="auto">
              <a:xfrm>
                <a:off x="7590812" y="3948834"/>
                <a:ext cx="1898489" cy="11695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4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 b="0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fr-FR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=1.3</m:t>
                      </m:r>
                    </m:oMath>
                  </m:oMathPara>
                </a14:m>
                <a:endParaRPr lang="en-GB" sz="140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4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 b="0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fr-FR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=332</m:t>
                      </m:r>
                    </m:oMath>
                  </m:oMathPara>
                </a14:m>
                <a:endParaRPr lang="en-GB" sz="140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fr-FR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=1.35</m:t>
                      </m:r>
                    </m:oMath>
                  </m:oMathPara>
                </a14:m>
                <a:endParaRPr lang="en-GB" sz="140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4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fr-FR" sz="14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=0.7</m:t>
                      </m:r>
                    </m:oMath>
                  </m:oMathPara>
                </a14:m>
                <a:endParaRPr lang="en-GB" sz="140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4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a:rPr lang="fr-FR" sz="14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=150</m:t>
                      </m:r>
                    </m:oMath>
                  </m:oMathPara>
                </a14:m>
                <a:endParaRPr lang="en-GB" sz="140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FC71886-033C-1C43-1504-6C384B48DC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90812" y="3948834"/>
                <a:ext cx="1898489" cy="116955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D456849-2C66-CEA3-774E-CA12CD70391D}"/>
                  </a:ext>
                </a:extLst>
              </p:cNvPr>
              <p:cNvSpPr txBox="1"/>
              <p:nvPr/>
            </p:nvSpPr>
            <p:spPr bwMode="auto">
              <a:xfrm>
                <a:off x="934551" y="3244334"/>
                <a:ext cx="116059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indent="0" algn="ctr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fr-FR" sz="1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8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8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fr-FR" sz="18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1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a:rPr lang="fr-FR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1800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D456849-2C66-CEA3-774E-CA12CD7039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34551" y="3244334"/>
                <a:ext cx="1160590" cy="369332"/>
              </a:xfrm>
              <a:prstGeom prst="rect">
                <a:avLst/>
              </a:prstGeom>
              <a:blipFill>
                <a:blip r:embed="rId12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958AE7C-1127-0ADF-0B16-A970408950F1}"/>
                  </a:ext>
                </a:extLst>
              </p:cNvPr>
              <p:cNvSpPr txBox="1"/>
              <p:nvPr/>
            </p:nvSpPr>
            <p:spPr bwMode="auto">
              <a:xfrm>
                <a:off x="2316172" y="3238826"/>
                <a:ext cx="245036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fr-FR" sz="18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8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8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800" b="0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fr-FR" sz="1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fr-FR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fr-FR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fr-FR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180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958AE7C-1127-0ADF-0B16-A970408950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16172" y="3238826"/>
                <a:ext cx="2450368" cy="369332"/>
              </a:xfrm>
              <a:prstGeom prst="rect">
                <a:avLst/>
              </a:prstGeom>
              <a:blipFill>
                <a:blip r:embed="rId1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>
            <a:extLst>
              <a:ext uri="{FF2B5EF4-FFF2-40B4-BE49-F238E27FC236}">
                <a16:creationId xmlns:a16="http://schemas.microsoft.com/office/drawing/2014/main" id="{3ECEA43D-6B3C-0AEA-B99E-46D24DDAB4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0087" t="41965" b="46647"/>
          <a:stretch/>
        </p:blipFill>
        <p:spPr bwMode="auto">
          <a:xfrm>
            <a:off x="8248525" y="509331"/>
            <a:ext cx="1266749" cy="47139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20C0A458-7AB5-66A2-1881-991BE5855A4D}"/>
              </a:ext>
            </a:extLst>
          </p:cNvPr>
          <p:cNvSpPr/>
          <p:nvPr/>
        </p:nvSpPr>
        <p:spPr>
          <a:xfrm>
            <a:off x="7864775" y="2774172"/>
            <a:ext cx="1604432" cy="5828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446BC5-B185-915F-2632-539A0E81836C}"/>
              </a:ext>
            </a:extLst>
          </p:cNvPr>
          <p:cNvSpPr txBox="1"/>
          <p:nvPr/>
        </p:nvSpPr>
        <p:spPr bwMode="auto">
          <a:xfrm>
            <a:off x="7280841" y="2539942"/>
            <a:ext cx="15532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i="1">
                <a:solidFill>
                  <a:srgbClr val="2F2F2F"/>
                </a:solidFill>
              </a:rPr>
              <a:t>define the decrease</a:t>
            </a:r>
            <a:endParaRPr lang="en-GB" sz="1400" i="1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35FB4DB-D2CE-6349-4C32-D7EF9AB4CCC1}"/>
              </a:ext>
            </a:extLst>
          </p:cNvPr>
          <p:cNvCxnSpPr>
            <a:cxnSpLocks/>
            <a:stCxn id="4" idx="0"/>
            <a:endCxn id="61" idx="2"/>
          </p:cNvCxnSpPr>
          <p:nvPr/>
        </p:nvCxnSpPr>
        <p:spPr>
          <a:xfrm flipV="1">
            <a:off x="8057460" y="1579548"/>
            <a:ext cx="320414" cy="960394"/>
          </a:xfrm>
          <a:prstGeom prst="straightConnector1">
            <a:avLst/>
          </a:prstGeom>
          <a:ln w="95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C6B3FA4-30A8-2047-D729-E2254B6CDCFC}"/>
              </a:ext>
            </a:extLst>
          </p:cNvPr>
          <p:cNvCxnSpPr>
            <a:cxnSpLocks/>
            <a:stCxn id="4" idx="2"/>
            <a:endCxn id="65" idx="0"/>
          </p:cNvCxnSpPr>
          <p:nvPr/>
        </p:nvCxnSpPr>
        <p:spPr>
          <a:xfrm flipH="1">
            <a:off x="7530667" y="3063162"/>
            <a:ext cx="526793" cy="1904342"/>
          </a:xfrm>
          <a:prstGeom prst="straightConnector1">
            <a:avLst/>
          </a:prstGeom>
          <a:ln w="95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3BCFAA3-5831-4BAD-1ABF-AF1ED9573854}"/>
              </a:ext>
            </a:extLst>
          </p:cNvPr>
          <p:cNvSpPr txBox="1"/>
          <p:nvPr/>
        </p:nvSpPr>
        <p:spPr bwMode="auto">
          <a:xfrm>
            <a:off x="10302865" y="2407215"/>
            <a:ext cx="15532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i="1">
                <a:solidFill>
                  <a:srgbClr val="2F2F2F"/>
                </a:solidFill>
              </a:rPr>
              <a:t>~mediane</a:t>
            </a:r>
            <a:endParaRPr lang="en-GB" sz="1400" i="1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C099B9-670B-6A3D-09AB-612721EC3340}"/>
              </a:ext>
            </a:extLst>
          </p:cNvPr>
          <p:cNvSpPr txBox="1"/>
          <p:nvPr/>
        </p:nvSpPr>
        <p:spPr bwMode="auto">
          <a:xfrm>
            <a:off x="10302865" y="4034467"/>
            <a:ext cx="15532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i="1">
                <a:solidFill>
                  <a:srgbClr val="2F2F2F"/>
                </a:solidFill>
              </a:rPr>
              <a:t>~width</a:t>
            </a:r>
            <a:endParaRPr lang="en-GB" sz="1400" i="1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F6C9B3A5-762C-84D1-312E-58546A416FBD}"/>
              </a:ext>
            </a:extLst>
          </p:cNvPr>
          <p:cNvCxnSpPr>
            <a:cxnSpLocks/>
            <a:stCxn id="42" idx="2"/>
          </p:cNvCxnSpPr>
          <p:nvPr/>
        </p:nvCxnSpPr>
        <p:spPr>
          <a:xfrm flipH="1">
            <a:off x="10946125" y="2714992"/>
            <a:ext cx="133359" cy="402563"/>
          </a:xfrm>
          <a:prstGeom prst="straightConnector1">
            <a:avLst/>
          </a:prstGeom>
          <a:ln w="95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173E043-2F3E-7BB9-9591-177E69E4F4B3}"/>
              </a:ext>
            </a:extLst>
          </p:cNvPr>
          <p:cNvCxnSpPr>
            <a:cxnSpLocks/>
            <a:stCxn id="43" idx="0"/>
          </p:cNvCxnSpPr>
          <p:nvPr/>
        </p:nvCxnSpPr>
        <p:spPr>
          <a:xfrm flipH="1" flipV="1">
            <a:off x="10946125" y="3641424"/>
            <a:ext cx="133359" cy="393043"/>
          </a:xfrm>
          <a:prstGeom prst="straightConnector1">
            <a:avLst/>
          </a:prstGeom>
          <a:ln w="95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64921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E262427B-67EE-A02E-76D4-E68BF294853F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C27570B0-53C1-D002-65C1-9F3533C856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412" b="19789"/>
          <a:stretch>
            <a:fillRect/>
          </a:stretch>
        </p:blipFill>
        <p:spPr>
          <a:xfrm>
            <a:off x="6459446" y="136924"/>
            <a:ext cx="4310246" cy="2628016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A9DD868-FCA7-A7A5-4967-D72F863EE528}"/>
              </a:ext>
            </a:extLst>
          </p:cNvPr>
          <p:cNvCxnSpPr>
            <a:cxnSpLocks/>
          </p:cNvCxnSpPr>
          <p:nvPr/>
        </p:nvCxnSpPr>
        <p:spPr>
          <a:xfrm>
            <a:off x="2627010" y="4266328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508682C-98A7-0FA3-74B2-06AC88212C14}"/>
              </a:ext>
            </a:extLst>
          </p:cNvPr>
          <p:cNvCxnSpPr>
            <a:cxnSpLocks/>
          </p:cNvCxnSpPr>
          <p:nvPr/>
        </p:nvCxnSpPr>
        <p:spPr>
          <a:xfrm>
            <a:off x="2627010" y="3453864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B697496-84BD-3222-C098-143B96F5FD50}"/>
              </a:ext>
            </a:extLst>
          </p:cNvPr>
          <p:cNvCxnSpPr>
            <a:cxnSpLocks/>
          </p:cNvCxnSpPr>
          <p:nvPr/>
        </p:nvCxnSpPr>
        <p:spPr>
          <a:xfrm>
            <a:off x="2627010" y="2643723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0083B5C-D4D5-9C46-B091-995B78790CA1}"/>
              </a:ext>
            </a:extLst>
          </p:cNvPr>
          <p:cNvCxnSpPr>
            <a:cxnSpLocks/>
          </p:cNvCxnSpPr>
          <p:nvPr/>
        </p:nvCxnSpPr>
        <p:spPr>
          <a:xfrm>
            <a:off x="2627010" y="1833582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D917786-ADE9-A187-47E5-5B370B0EDF4A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03B404A-380D-641C-4427-F7FA516A3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54A3D70-1956-399F-1469-BCEE2883E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23</a:t>
            </a:fld>
            <a:endParaRPr lang="en-US" sz="120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A7E47D1-D6C4-116B-CEC6-1B14B453AB1B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D985623-96FA-9ADA-3C3F-3F2DAEF973D6}"/>
              </a:ext>
            </a:extLst>
          </p:cNvPr>
          <p:cNvSpPr/>
          <p:nvPr/>
        </p:nvSpPr>
        <p:spPr>
          <a:xfrm>
            <a:off x="610786" y="1510611"/>
            <a:ext cx="4032448" cy="63465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Beam Intensity Estimation</a:t>
            </a:r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AF4CA8F-51A7-4776-5C9E-7AB165E5A668}"/>
              </a:ext>
            </a:extLst>
          </p:cNvPr>
          <p:cNvSpPr/>
          <p:nvPr/>
        </p:nvSpPr>
        <p:spPr>
          <a:xfrm>
            <a:off x="610786" y="2320752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chemeClr val="bg2">
                    <a:lumMod val="10000"/>
                  </a:schemeClr>
                </a:solidFill>
              </a:rPr>
              <a:t>Primary Electron Generation</a:t>
            </a:r>
            <a:endParaRPr lang="en-GB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4D72173-78BF-8128-C8CB-D8B754C81B28}"/>
              </a:ext>
            </a:extLst>
          </p:cNvPr>
          <p:cNvSpPr/>
          <p:nvPr/>
        </p:nvSpPr>
        <p:spPr>
          <a:xfrm>
            <a:off x="610786" y="3130893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chemeClr val="bg2">
                    <a:lumMod val="10000"/>
                  </a:schemeClr>
                </a:solidFill>
              </a:rPr>
              <a:t>Electric Field Computation</a:t>
            </a:r>
            <a:endParaRPr lang="en-GB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7E3ABC-1EE4-C99D-90D4-23963BCFB558}"/>
              </a:ext>
            </a:extLst>
          </p:cNvPr>
          <p:cNvSpPr/>
          <p:nvPr/>
        </p:nvSpPr>
        <p:spPr>
          <a:xfrm>
            <a:off x="610786" y="3941034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chemeClr val="bg2">
                    <a:lumMod val="10000"/>
                  </a:schemeClr>
                </a:solidFill>
              </a:rPr>
              <a:t>Macroparticle Motion</a:t>
            </a:r>
            <a:endParaRPr lang="en-GB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07EA6AD-F47D-709D-70D6-3A451A9E4163}"/>
              </a:ext>
            </a:extLst>
          </p:cNvPr>
          <p:cNvSpPr/>
          <p:nvPr/>
        </p:nvSpPr>
        <p:spPr>
          <a:xfrm>
            <a:off x="610786" y="4751175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chemeClr val="bg2">
                    <a:lumMod val="10000"/>
                  </a:schemeClr>
                </a:solidFill>
              </a:rPr>
              <a:t>Secondary Electron Generation</a:t>
            </a:r>
            <a:endParaRPr lang="en-GB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6F15040-E410-2272-B651-4EDD74F8F592}"/>
              </a:ext>
            </a:extLst>
          </p:cNvPr>
          <p:cNvCxnSpPr>
            <a:cxnSpLocks/>
            <a:endCxn id="3" idx="0"/>
          </p:cNvCxnSpPr>
          <p:nvPr/>
        </p:nvCxnSpPr>
        <p:spPr>
          <a:xfrm>
            <a:off x="2627010" y="1023441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7A9308C-567D-BDEF-9EF8-337B0337DC75}"/>
              </a:ext>
            </a:extLst>
          </p:cNvPr>
          <p:cNvCxnSpPr/>
          <p:nvPr/>
        </p:nvCxnSpPr>
        <p:spPr>
          <a:xfrm>
            <a:off x="2639616" y="1042491"/>
            <a:ext cx="2376264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2506BC2-2FDF-A32E-56C4-8764E6B3B5F0}"/>
              </a:ext>
            </a:extLst>
          </p:cNvPr>
          <p:cNvCxnSpPr>
            <a:cxnSpLocks/>
          </p:cNvCxnSpPr>
          <p:nvPr/>
        </p:nvCxnSpPr>
        <p:spPr>
          <a:xfrm>
            <a:off x="5013193" y="1023441"/>
            <a:ext cx="0" cy="4752528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A9FE33C-69D4-61D3-7E67-0DC0B6117507}"/>
              </a:ext>
            </a:extLst>
          </p:cNvPr>
          <p:cNvCxnSpPr/>
          <p:nvPr/>
        </p:nvCxnSpPr>
        <p:spPr>
          <a:xfrm>
            <a:off x="2639616" y="5759634"/>
            <a:ext cx="2376264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0B585F2-4EB5-7FF4-6C17-063328E91767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2627010" y="5385830"/>
            <a:ext cx="0" cy="390139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CA9666E1-A6A7-6A92-F795-4DFC4AA6866B}"/>
              </a:ext>
            </a:extLst>
          </p:cNvPr>
          <p:cNvSpPr>
            <a:spLocks/>
          </p:cNvSpPr>
          <p:nvPr/>
        </p:nvSpPr>
        <p:spPr>
          <a:xfrm>
            <a:off x="8327381" y="1151424"/>
            <a:ext cx="640631" cy="637809"/>
          </a:xfrm>
          <a:prstGeom prst="ellipse">
            <a:avLst/>
          </a:prstGeom>
          <a:solidFill>
            <a:srgbClr val="C00000"/>
          </a:solidFill>
          <a:ln>
            <a:solidFill>
              <a:srgbClr val="2F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p+</a:t>
            </a:r>
            <a:endParaRPr lang="en-GB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4266450-9A9C-F74C-FE29-67776D545CE8}"/>
                  </a:ext>
                </a:extLst>
              </p:cNvPr>
              <p:cNvSpPr txBox="1"/>
              <p:nvPr/>
            </p:nvSpPr>
            <p:spPr bwMode="auto">
              <a:xfrm>
                <a:off x="2639616" y="1055331"/>
                <a:ext cx="237089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fr-FR" sz="20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4266450-9A9C-F74C-FE29-67776D545C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9616" y="1055331"/>
                <a:ext cx="2370890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>
            <a:extLst>
              <a:ext uri="{FF2B5EF4-FFF2-40B4-BE49-F238E27FC236}">
                <a16:creationId xmlns:a16="http://schemas.microsoft.com/office/drawing/2014/main" id="{C919CD05-D291-83B8-0A63-744144CB0A40}"/>
              </a:ext>
            </a:extLst>
          </p:cNvPr>
          <p:cNvSpPr txBox="1"/>
          <p:nvPr/>
        </p:nvSpPr>
        <p:spPr bwMode="auto">
          <a:xfrm>
            <a:off x="6950920" y="2756079"/>
            <a:ext cx="33935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2F2F2F"/>
                </a:solidFill>
              </a:rPr>
              <a:t>Beam pipe</a:t>
            </a:r>
            <a:endParaRPr lang="en-GB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6DD3DF58-355A-899A-988A-FCD5E33481CB}"/>
                  </a:ext>
                </a:extLst>
              </p:cNvPr>
              <p:cNvSpPr txBox="1"/>
              <p:nvPr/>
            </p:nvSpPr>
            <p:spPr bwMode="auto">
              <a:xfrm>
                <a:off x="2639616" y="5751400"/>
                <a:ext cx="237089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fr-FR" sz="20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6DD3DF58-355A-899A-988A-FCD5E33481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9616" y="5751400"/>
                <a:ext cx="2370890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Box 52">
            <a:extLst>
              <a:ext uri="{FF2B5EF4-FFF2-40B4-BE49-F238E27FC236}">
                <a16:creationId xmlns:a16="http://schemas.microsoft.com/office/drawing/2014/main" id="{D802C254-4955-2737-BB29-D33696794B9B}"/>
              </a:ext>
            </a:extLst>
          </p:cNvPr>
          <p:cNvSpPr txBox="1"/>
          <p:nvPr/>
        </p:nvSpPr>
        <p:spPr bwMode="auto">
          <a:xfrm>
            <a:off x="8511018" y="1125476"/>
            <a:ext cx="1751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C00000"/>
                </a:solidFill>
              </a:rPr>
              <a:t>Bunch</a:t>
            </a:r>
            <a:endParaRPr lang="en-GB" b="1">
              <a:solidFill>
                <a:srgbClr val="C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46F08A-050B-5749-E4C4-648435486A33}"/>
              </a:ext>
            </a:extLst>
          </p:cNvPr>
          <p:cNvSpPr txBox="1"/>
          <p:nvPr/>
        </p:nvSpPr>
        <p:spPr bwMode="auto">
          <a:xfrm>
            <a:off x="58212" y="5926504"/>
            <a:ext cx="24373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>
                <a:solidFill>
                  <a:schemeClr val="tx2"/>
                </a:solidFill>
              </a:rPr>
              <a:t>[G. Iadarola, </a:t>
            </a:r>
            <a:r>
              <a:rPr lang="en-GB" sz="1400" i="1">
                <a:solidFill>
                  <a:schemeClr val="tx2"/>
                </a:solidFill>
              </a:rPr>
              <a:t>ECLOUD’12, 2012]</a:t>
            </a:r>
          </a:p>
        </p:txBody>
      </p:sp>
      <p:sp>
        <p:nvSpPr>
          <p:cNvPr id="13" name="Rectangle: Rounded Corners 8">
            <a:extLst>
              <a:ext uri="{FF2B5EF4-FFF2-40B4-BE49-F238E27FC236}">
                <a16:creationId xmlns:a16="http://schemas.microsoft.com/office/drawing/2014/main" id="{DE3546E9-D435-FA8A-D313-9E1C43038021}"/>
              </a:ext>
            </a:extLst>
          </p:cNvPr>
          <p:cNvSpPr/>
          <p:nvPr/>
        </p:nvSpPr>
        <p:spPr bwMode="auto">
          <a:xfrm>
            <a:off x="5519939" y="3100663"/>
            <a:ext cx="6408709" cy="73619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4DE85F0C-4950-0A65-8324-24A8A7F38E79}"/>
              </a:ext>
            </a:extLst>
          </p:cNvPr>
          <p:cNvSpPr txBox="1">
            <a:spLocks/>
          </p:cNvSpPr>
          <p:nvPr/>
        </p:nvSpPr>
        <p:spPr bwMode="auto">
          <a:xfrm>
            <a:off x="5817368" y="3314626"/>
            <a:ext cx="5832579" cy="522230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Font typeface="Arial"/>
              <a:buNone/>
              <a:defRPr/>
            </a:pPr>
            <a:r>
              <a:rPr lang="fr-FR" sz="2000" b="1">
                <a:solidFill>
                  <a:srgbClr val="FF0000"/>
                </a:solidFill>
              </a:rPr>
              <a:t>2D time-iterative electron density algorithm</a:t>
            </a:r>
            <a:endParaRPr lang="fr-FR" sz="2000" b="1">
              <a:solidFill>
                <a:srgbClr val="2F2F2F"/>
              </a:solidFill>
            </a:endParaRPr>
          </a:p>
          <a:p>
            <a:pPr marL="0" lvl="1" indent="0" algn="just">
              <a:buNone/>
              <a:defRPr/>
            </a:pPr>
            <a:endParaRPr lang="fr-FR" sz="2000">
              <a:solidFill>
                <a:srgbClr val="2F2F2F"/>
              </a:solidFill>
            </a:endParaRPr>
          </a:p>
          <a:p>
            <a:pPr lvl="1" algn="just">
              <a:defRPr/>
            </a:pPr>
            <a:endParaRPr lang="fr-FR" sz="2000">
              <a:solidFill>
                <a:srgbClr val="2F2F2F"/>
              </a:solidFill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8994ED3-9271-CBAC-2BC4-9235CE7DBA3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0224516" cy="634655"/>
          </a:xfrm>
        </p:spPr>
        <p:txBody>
          <a:bodyPr/>
          <a:lstStyle/>
          <a:p>
            <a:r>
              <a:rPr lang="fr-FR" sz="3200"/>
              <a:t>PyECLOUD simulation principle</a:t>
            </a:r>
            <a:endParaRPr lang="en-GB" sz="3200"/>
          </a:p>
        </p:txBody>
      </p:sp>
    </p:spTree>
    <p:extLst>
      <p:ext uri="{BB962C8B-B14F-4D97-AF65-F5344CB8AC3E}">
        <p14:creationId xmlns:p14="http://schemas.microsoft.com/office/powerpoint/2010/main" val="4349822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A2877E4D-B025-0E55-8EA7-4DC3BE8F1DCD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8" name="Picture 67">
            <a:extLst>
              <a:ext uri="{FF2B5EF4-FFF2-40B4-BE49-F238E27FC236}">
                <a16:creationId xmlns:a16="http://schemas.microsoft.com/office/drawing/2014/main" id="{B2321B2B-0C7B-AB0C-A3FA-178C2843738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412" b="19789"/>
          <a:stretch>
            <a:fillRect/>
          </a:stretch>
        </p:blipFill>
        <p:spPr bwMode="auto">
          <a:xfrm>
            <a:off x="6459446" y="136924"/>
            <a:ext cx="4310246" cy="2628016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31F4B65-C31C-A751-FAEB-8AD2BC5FD355}"/>
              </a:ext>
            </a:extLst>
          </p:cNvPr>
          <p:cNvCxnSpPr>
            <a:cxnSpLocks/>
          </p:cNvCxnSpPr>
          <p:nvPr/>
        </p:nvCxnSpPr>
        <p:spPr>
          <a:xfrm>
            <a:off x="2627010" y="4266328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5F568DF-D64A-1EB0-7979-09CA27A0EB32}"/>
              </a:ext>
            </a:extLst>
          </p:cNvPr>
          <p:cNvCxnSpPr>
            <a:cxnSpLocks/>
          </p:cNvCxnSpPr>
          <p:nvPr/>
        </p:nvCxnSpPr>
        <p:spPr>
          <a:xfrm>
            <a:off x="2627010" y="3453864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A93FAF4-BEAC-5E79-304C-777E21876C0F}"/>
              </a:ext>
            </a:extLst>
          </p:cNvPr>
          <p:cNvCxnSpPr>
            <a:cxnSpLocks/>
          </p:cNvCxnSpPr>
          <p:nvPr/>
        </p:nvCxnSpPr>
        <p:spPr>
          <a:xfrm>
            <a:off x="2627010" y="2643723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683DB53-9815-4043-C4BA-344047A1C50C}"/>
              </a:ext>
            </a:extLst>
          </p:cNvPr>
          <p:cNvCxnSpPr>
            <a:cxnSpLocks/>
          </p:cNvCxnSpPr>
          <p:nvPr/>
        </p:nvCxnSpPr>
        <p:spPr>
          <a:xfrm>
            <a:off x="2627010" y="1833582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79D1DBF-3DF2-B8CA-434F-41558F795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224516" cy="634655"/>
          </a:xfrm>
        </p:spPr>
        <p:txBody>
          <a:bodyPr/>
          <a:lstStyle/>
          <a:p>
            <a:r>
              <a:rPr lang="fr-FR" sz="3200"/>
              <a:t>PyECLOUD simulation principle</a:t>
            </a:r>
            <a:endParaRPr lang="en-GB" sz="320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E5FEBAF-FFF8-3C07-168E-4DB39518E7D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09ACC79-B143-8958-DCF1-BFE18F293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33372F1-008D-1D06-2129-41C0D837A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24</a:t>
            </a:fld>
            <a:endParaRPr lang="en-US" sz="120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EB05C33-0A36-5C72-6B1D-D369A7745FD7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6029466-FC6E-3CC5-1A98-1FA7774FCF53}"/>
              </a:ext>
            </a:extLst>
          </p:cNvPr>
          <p:cNvSpPr/>
          <p:nvPr/>
        </p:nvSpPr>
        <p:spPr>
          <a:xfrm>
            <a:off x="610786" y="1510611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Beam Intensity Estimation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9672CD0-6D6B-7EA9-AD0F-C7FF1ADEA10E}"/>
              </a:ext>
            </a:extLst>
          </p:cNvPr>
          <p:cNvSpPr/>
          <p:nvPr/>
        </p:nvSpPr>
        <p:spPr>
          <a:xfrm>
            <a:off x="610786" y="2320752"/>
            <a:ext cx="4032448" cy="63465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Primary Electron Generation</a:t>
            </a:r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D3D922F-432E-7DE1-2FB3-75BD1075BC3F}"/>
              </a:ext>
            </a:extLst>
          </p:cNvPr>
          <p:cNvSpPr/>
          <p:nvPr/>
        </p:nvSpPr>
        <p:spPr>
          <a:xfrm>
            <a:off x="610786" y="3130893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Electric Field Computation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2C6F985-0A56-383B-777F-4E1FCE43E722}"/>
              </a:ext>
            </a:extLst>
          </p:cNvPr>
          <p:cNvSpPr/>
          <p:nvPr/>
        </p:nvSpPr>
        <p:spPr>
          <a:xfrm>
            <a:off x="610786" y="3941034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Macroparticle Motion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8F48C6D-DDA2-6629-D32B-D74CE579A64C}"/>
              </a:ext>
            </a:extLst>
          </p:cNvPr>
          <p:cNvSpPr/>
          <p:nvPr/>
        </p:nvSpPr>
        <p:spPr>
          <a:xfrm>
            <a:off x="610786" y="4751175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Secondary Electron Generation</a:t>
            </a:r>
            <a:endParaRPr lang="en-GB">
              <a:solidFill>
                <a:srgbClr val="2F2F2F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DEFF240-1D01-9923-6DB9-FA634BA46847}"/>
              </a:ext>
            </a:extLst>
          </p:cNvPr>
          <p:cNvCxnSpPr>
            <a:cxnSpLocks/>
            <a:endCxn id="3" idx="0"/>
          </p:cNvCxnSpPr>
          <p:nvPr/>
        </p:nvCxnSpPr>
        <p:spPr>
          <a:xfrm>
            <a:off x="2627010" y="1023441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9BF2B05-654E-490B-D3AF-DDBC357B8CD9}"/>
              </a:ext>
            </a:extLst>
          </p:cNvPr>
          <p:cNvCxnSpPr/>
          <p:nvPr/>
        </p:nvCxnSpPr>
        <p:spPr>
          <a:xfrm>
            <a:off x="2639616" y="1042491"/>
            <a:ext cx="2376264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988BEB7-D3D8-2A21-F7EF-1D8C251FBDAF}"/>
              </a:ext>
            </a:extLst>
          </p:cNvPr>
          <p:cNvCxnSpPr>
            <a:cxnSpLocks/>
          </p:cNvCxnSpPr>
          <p:nvPr/>
        </p:nvCxnSpPr>
        <p:spPr>
          <a:xfrm>
            <a:off x="5013193" y="1023441"/>
            <a:ext cx="0" cy="4752528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63EC7E2-D634-D33E-06A3-441E2D9F1C14}"/>
              </a:ext>
            </a:extLst>
          </p:cNvPr>
          <p:cNvCxnSpPr/>
          <p:nvPr/>
        </p:nvCxnSpPr>
        <p:spPr>
          <a:xfrm>
            <a:off x="2639616" y="5759634"/>
            <a:ext cx="2376264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EA064E6-529E-1A5A-2998-F080EC07E3D6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2627010" y="5385830"/>
            <a:ext cx="0" cy="390139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D5C20436-722E-0410-4334-6BD750612EF3}"/>
              </a:ext>
            </a:extLst>
          </p:cNvPr>
          <p:cNvSpPr>
            <a:spLocks/>
          </p:cNvSpPr>
          <p:nvPr/>
        </p:nvSpPr>
        <p:spPr>
          <a:xfrm>
            <a:off x="8327381" y="1151424"/>
            <a:ext cx="640631" cy="637809"/>
          </a:xfrm>
          <a:prstGeom prst="ellipse">
            <a:avLst/>
          </a:prstGeom>
          <a:solidFill>
            <a:srgbClr val="C00000"/>
          </a:solidFill>
          <a:ln>
            <a:solidFill>
              <a:srgbClr val="2F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p+</a:t>
            </a:r>
            <a:endParaRPr lang="en-GB" b="1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EDF3820-4C13-265E-3682-D6C99972E757}"/>
              </a:ext>
            </a:extLst>
          </p:cNvPr>
          <p:cNvSpPr>
            <a:spLocks/>
          </p:cNvSpPr>
          <p:nvPr/>
        </p:nvSpPr>
        <p:spPr>
          <a:xfrm>
            <a:off x="6651411" y="1389537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D9620C7-2F75-B1CE-CD0E-930D199BE799}"/>
              </a:ext>
            </a:extLst>
          </p:cNvPr>
          <p:cNvSpPr>
            <a:spLocks/>
          </p:cNvSpPr>
          <p:nvPr/>
        </p:nvSpPr>
        <p:spPr>
          <a:xfrm>
            <a:off x="6661205" y="1729727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AA5D6BA-1104-7208-5714-1968FBFA7626}"/>
              </a:ext>
            </a:extLst>
          </p:cNvPr>
          <p:cNvSpPr>
            <a:spLocks/>
          </p:cNvSpPr>
          <p:nvPr/>
        </p:nvSpPr>
        <p:spPr>
          <a:xfrm>
            <a:off x="6652723" y="1025531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F20F55DA-BEFD-3E57-5555-626B0934AB83}"/>
              </a:ext>
            </a:extLst>
          </p:cNvPr>
          <p:cNvSpPr>
            <a:spLocks/>
          </p:cNvSpPr>
          <p:nvPr/>
        </p:nvSpPr>
        <p:spPr>
          <a:xfrm>
            <a:off x="8237365" y="1973854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14EC5DD1-EC5C-0126-1E07-7783E630A4B0}"/>
              </a:ext>
            </a:extLst>
          </p:cNvPr>
          <p:cNvSpPr>
            <a:spLocks/>
          </p:cNvSpPr>
          <p:nvPr/>
        </p:nvSpPr>
        <p:spPr>
          <a:xfrm>
            <a:off x="8900574" y="1962861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9D425106-0936-12EE-589D-B8696B1135E6}"/>
              </a:ext>
            </a:extLst>
          </p:cNvPr>
          <p:cNvSpPr>
            <a:spLocks/>
          </p:cNvSpPr>
          <p:nvPr/>
        </p:nvSpPr>
        <p:spPr>
          <a:xfrm>
            <a:off x="8569086" y="1961956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357C15F6-EACE-24BA-DC20-F8BDF21D7F26}"/>
              </a:ext>
            </a:extLst>
          </p:cNvPr>
          <p:cNvSpPr>
            <a:spLocks/>
          </p:cNvSpPr>
          <p:nvPr/>
        </p:nvSpPr>
        <p:spPr>
          <a:xfrm>
            <a:off x="8234825" y="822528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A82670D9-D42D-0873-029F-D66F3DA21FA0}"/>
              </a:ext>
            </a:extLst>
          </p:cNvPr>
          <p:cNvSpPr>
            <a:spLocks/>
          </p:cNvSpPr>
          <p:nvPr/>
        </p:nvSpPr>
        <p:spPr>
          <a:xfrm>
            <a:off x="8898034" y="811535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2E422A6-D86C-50E9-5BFF-0E8015436C7C}"/>
              </a:ext>
            </a:extLst>
          </p:cNvPr>
          <p:cNvSpPr>
            <a:spLocks/>
          </p:cNvSpPr>
          <p:nvPr/>
        </p:nvSpPr>
        <p:spPr>
          <a:xfrm>
            <a:off x="8566546" y="810630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8D12AF0-23F3-693A-FDA0-B0724FEB0528}"/>
              </a:ext>
            </a:extLst>
          </p:cNvPr>
          <p:cNvSpPr txBox="1"/>
          <p:nvPr/>
        </p:nvSpPr>
        <p:spPr bwMode="auto">
          <a:xfrm>
            <a:off x="6950920" y="2756079"/>
            <a:ext cx="33935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2F2F2F"/>
                </a:solidFill>
              </a:rPr>
              <a:t>Beam pipe</a:t>
            </a:r>
            <a:endParaRPr lang="en-GB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1AFF0F92-1D54-4585-1CD4-2F12720FA1C7}"/>
                  </a:ext>
                </a:extLst>
              </p:cNvPr>
              <p:cNvSpPr txBox="1"/>
              <p:nvPr/>
            </p:nvSpPr>
            <p:spPr bwMode="auto">
              <a:xfrm>
                <a:off x="2639616" y="1055331"/>
                <a:ext cx="237089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fr-FR" sz="20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1AFF0F92-1D54-4585-1CD4-2F12720FA1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9616" y="1055331"/>
                <a:ext cx="2370890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6F87A811-9BC3-44A0-3D07-67E8ECD1D40C}"/>
                  </a:ext>
                </a:extLst>
              </p:cNvPr>
              <p:cNvSpPr txBox="1"/>
              <p:nvPr/>
            </p:nvSpPr>
            <p:spPr bwMode="auto">
              <a:xfrm>
                <a:off x="2639616" y="5751400"/>
                <a:ext cx="237089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fr-FR" sz="20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6F87A811-9BC3-44A0-3D07-67E8ECD1D4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9616" y="5751400"/>
                <a:ext cx="2370890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TextBox 79">
            <a:extLst>
              <a:ext uri="{FF2B5EF4-FFF2-40B4-BE49-F238E27FC236}">
                <a16:creationId xmlns:a16="http://schemas.microsoft.com/office/drawing/2014/main" id="{49927491-9CCD-CC28-D340-3382C22590C0}"/>
              </a:ext>
            </a:extLst>
          </p:cNvPr>
          <p:cNvSpPr txBox="1"/>
          <p:nvPr/>
        </p:nvSpPr>
        <p:spPr bwMode="auto">
          <a:xfrm>
            <a:off x="10769692" y="1158809"/>
            <a:ext cx="14223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0033A0"/>
                </a:solidFill>
              </a:rPr>
              <a:t>Ionisation electrons</a:t>
            </a:r>
            <a:endParaRPr lang="en-GB" b="1">
              <a:solidFill>
                <a:srgbClr val="0033A0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929565D-E441-FD1C-4445-97AAEDE85C32}"/>
              </a:ext>
            </a:extLst>
          </p:cNvPr>
          <p:cNvSpPr txBox="1"/>
          <p:nvPr/>
        </p:nvSpPr>
        <p:spPr bwMode="auto">
          <a:xfrm>
            <a:off x="4997389" y="1125476"/>
            <a:ext cx="14223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0033A0"/>
                </a:solidFill>
              </a:rPr>
              <a:t>Photo-electrons</a:t>
            </a:r>
            <a:endParaRPr lang="en-GB" b="1">
              <a:solidFill>
                <a:srgbClr val="0033A0"/>
              </a:solidFill>
            </a:endParaRP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DE23E474-093E-51D0-8E8A-5659DFAF0F20}"/>
              </a:ext>
            </a:extLst>
          </p:cNvPr>
          <p:cNvCxnSpPr>
            <a:cxnSpLocks/>
          </p:cNvCxnSpPr>
          <p:nvPr/>
        </p:nvCxnSpPr>
        <p:spPr>
          <a:xfrm flipH="1" flipV="1">
            <a:off x="9386721" y="897941"/>
            <a:ext cx="1548705" cy="583580"/>
          </a:xfrm>
          <a:prstGeom prst="straightConnector1">
            <a:avLst/>
          </a:prstGeom>
          <a:ln w="381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38AD91E1-E8B8-0E59-A617-4C8872755514}"/>
              </a:ext>
            </a:extLst>
          </p:cNvPr>
          <p:cNvCxnSpPr>
            <a:cxnSpLocks/>
          </p:cNvCxnSpPr>
          <p:nvPr/>
        </p:nvCxnSpPr>
        <p:spPr>
          <a:xfrm flipH="1">
            <a:off x="9386721" y="1486518"/>
            <a:ext cx="1551245" cy="568493"/>
          </a:xfrm>
          <a:prstGeom prst="straightConnector1">
            <a:avLst/>
          </a:prstGeom>
          <a:ln w="381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F8CE42A5-9263-39EC-FE16-6BC8B6BA743E}"/>
              </a:ext>
            </a:extLst>
          </p:cNvPr>
          <p:cNvCxnSpPr>
            <a:cxnSpLocks/>
          </p:cNvCxnSpPr>
          <p:nvPr/>
        </p:nvCxnSpPr>
        <p:spPr>
          <a:xfrm>
            <a:off x="6111622" y="1469987"/>
            <a:ext cx="483736" cy="0"/>
          </a:xfrm>
          <a:prstGeom prst="straightConnector1">
            <a:avLst/>
          </a:prstGeom>
          <a:ln w="381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73FC688-CF54-86F0-080F-A12B9ECD19D0}"/>
              </a:ext>
            </a:extLst>
          </p:cNvPr>
          <p:cNvSpPr txBox="1"/>
          <p:nvPr/>
        </p:nvSpPr>
        <p:spPr bwMode="auto">
          <a:xfrm>
            <a:off x="7920755" y="567943"/>
            <a:ext cx="5572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>
                <a:solidFill>
                  <a:srgbClr val="0033A0"/>
                </a:solidFill>
              </a:rPr>
              <a:t>e</a:t>
            </a:r>
            <a:r>
              <a:rPr lang="fr-FR" sz="1800" b="1">
                <a:solidFill>
                  <a:srgbClr val="0033A0"/>
                </a:solidFill>
              </a:rPr>
              <a:t>-</a:t>
            </a:r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2956F4-09E7-9C94-C0BD-0EB1F9C5CB86}"/>
              </a:ext>
            </a:extLst>
          </p:cNvPr>
          <p:cNvSpPr txBox="1"/>
          <p:nvPr/>
        </p:nvSpPr>
        <p:spPr bwMode="auto">
          <a:xfrm>
            <a:off x="58212" y="5926504"/>
            <a:ext cx="24373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>
                <a:solidFill>
                  <a:schemeClr val="tx2"/>
                </a:solidFill>
              </a:rPr>
              <a:t>[G. Iadarola, </a:t>
            </a:r>
            <a:r>
              <a:rPr lang="en-GB" sz="1400" i="1">
                <a:solidFill>
                  <a:schemeClr val="tx2"/>
                </a:solidFill>
              </a:rPr>
              <a:t>ECLOUD’12, 2012]</a:t>
            </a:r>
          </a:p>
        </p:txBody>
      </p:sp>
      <p:sp>
        <p:nvSpPr>
          <p:cNvPr id="16" name="Rectangle: Rounded Corners 8">
            <a:extLst>
              <a:ext uri="{FF2B5EF4-FFF2-40B4-BE49-F238E27FC236}">
                <a16:creationId xmlns:a16="http://schemas.microsoft.com/office/drawing/2014/main" id="{62B3BB6E-EA2D-A38C-488E-871FBDB4FAB2}"/>
              </a:ext>
            </a:extLst>
          </p:cNvPr>
          <p:cNvSpPr/>
          <p:nvPr/>
        </p:nvSpPr>
        <p:spPr bwMode="auto">
          <a:xfrm>
            <a:off x="5519939" y="3100663"/>
            <a:ext cx="6408709" cy="73619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FFEF1ECB-17D2-D995-9E46-8F26BB24BA35}"/>
              </a:ext>
            </a:extLst>
          </p:cNvPr>
          <p:cNvSpPr txBox="1">
            <a:spLocks/>
          </p:cNvSpPr>
          <p:nvPr/>
        </p:nvSpPr>
        <p:spPr bwMode="auto">
          <a:xfrm>
            <a:off x="5817368" y="3314626"/>
            <a:ext cx="5832579" cy="522230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Font typeface="Arial"/>
              <a:buNone/>
              <a:defRPr/>
            </a:pPr>
            <a:r>
              <a:rPr lang="fr-FR" sz="2000" b="1">
                <a:solidFill>
                  <a:srgbClr val="FF0000"/>
                </a:solidFill>
              </a:rPr>
              <a:t>2D time-iterative electron density algorithm</a:t>
            </a:r>
            <a:endParaRPr lang="fr-FR" sz="2000" b="1">
              <a:solidFill>
                <a:srgbClr val="2F2F2F"/>
              </a:solidFill>
            </a:endParaRPr>
          </a:p>
          <a:p>
            <a:pPr marL="0" lvl="1" indent="0" algn="just">
              <a:buNone/>
              <a:defRPr/>
            </a:pPr>
            <a:endParaRPr lang="fr-FR" sz="2000">
              <a:solidFill>
                <a:srgbClr val="2F2F2F"/>
              </a:solidFill>
            </a:endParaRPr>
          </a:p>
          <a:p>
            <a:pPr lvl="1" algn="just">
              <a:defRPr/>
            </a:pPr>
            <a:endParaRPr lang="fr-FR" sz="2000">
              <a:solidFill>
                <a:srgbClr val="2F2F2F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9DC4B3E-EF12-0C2A-9C0D-6DA76DB51ABD}"/>
              </a:ext>
            </a:extLst>
          </p:cNvPr>
          <p:cNvSpPr txBox="1"/>
          <p:nvPr/>
        </p:nvSpPr>
        <p:spPr bwMode="auto">
          <a:xfrm>
            <a:off x="5002261" y="1702427"/>
            <a:ext cx="14780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>
                <a:solidFill>
                  <a:srgbClr val="2F2F2F"/>
                </a:solidFill>
              </a:rPr>
              <a:t>(for E</a:t>
            </a:r>
            <a:r>
              <a:rPr lang="fr-FR" sz="1400" baseline="-25000">
                <a:solidFill>
                  <a:srgbClr val="2F2F2F"/>
                </a:solidFill>
              </a:rPr>
              <a:t>beam</a:t>
            </a:r>
            <a:r>
              <a:rPr lang="fr-FR" sz="1400">
                <a:solidFill>
                  <a:srgbClr val="2F2F2F"/>
                </a:solidFill>
              </a:rPr>
              <a:t> &gt; 2 TeV)</a:t>
            </a: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0617273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9AB18131-2F9D-9FD8-A9EA-718D3AD9CF97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8" name="Picture 67">
            <a:extLst>
              <a:ext uri="{FF2B5EF4-FFF2-40B4-BE49-F238E27FC236}">
                <a16:creationId xmlns:a16="http://schemas.microsoft.com/office/drawing/2014/main" id="{8667413A-9F0B-DBE1-70B5-C533ACD65A6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412" b="19789"/>
          <a:stretch>
            <a:fillRect/>
          </a:stretch>
        </p:blipFill>
        <p:spPr bwMode="auto">
          <a:xfrm>
            <a:off x="6459446" y="136924"/>
            <a:ext cx="4310246" cy="2628016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F653CD0-175C-97E1-B9DE-9177A2F7C692}"/>
              </a:ext>
            </a:extLst>
          </p:cNvPr>
          <p:cNvCxnSpPr>
            <a:cxnSpLocks/>
          </p:cNvCxnSpPr>
          <p:nvPr/>
        </p:nvCxnSpPr>
        <p:spPr>
          <a:xfrm>
            <a:off x="2627010" y="4266328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8B5B6DB-2BFA-8395-1E1C-901F04D3B9EF}"/>
              </a:ext>
            </a:extLst>
          </p:cNvPr>
          <p:cNvCxnSpPr>
            <a:cxnSpLocks/>
          </p:cNvCxnSpPr>
          <p:nvPr/>
        </p:nvCxnSpPr>
        <p:spPr>
          <a:xfrm>
            <a:off x="2627010" y="3453864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FD4F524-7FD6-9459-15DD-0D0FF97FF11A}"/>
              </a:ext>
            </a:extLst>
          </p:cNvPr>
          <p:cNvCxnSpPr>
            <a:cxnSpLocks/>
          </p:cNvCxnSpPr>
          <p:nvPr/>
        </p:nvCxnSpPr>
        <p:spPr>
          <a:xfrm>
            <a:off x="2627010" y="2643723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DBED7C4-25EF-F8C6-AE78-6D729C738E56}"/>
              </a:ext>
            </a:extLst>
          </p:cNvPr>
          <p:cNvCxnSpPr>
            <a:cxnSpLocks/>
          </p:cNvCxnSpPr>
          <p:nvPr/>
        </p:nvCxnSpPr>
        <p:spPr>
          <a:xfrm>
            <a:off x="2627010" y="1833582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B3209FD-7B96-B700-C042-4941B8AB21D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0EDD095-F355-8257-55E9-530E7F51E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ABF503D-084C-1DB2-395B-6159632EE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25</a:t>
            </a:fld>
            <a:endParaRPr lang="en-US" sz="120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71231EF-71D1-7669-639F-57EB6AAE40AA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D1E61EA-CA09-A993-4469-4785456AAA6C}"/>
              </a:ext>
            </a:extLst>
          </p:cNvPr>
          <p:cNvSpPr/>
          <p:nvPr/>
        </p:nvSpPr>
        <p:spPr>
          <a:xfrm>
            <a:off x="610786" y="1510611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Beam Intensity Estimation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850BC60-BE19-AD31-B883-FA189C151A5E}"/>
              </a:ext>
            </a:extLst>
          </p:cNvPr>
          <p:cNvSpPr/>
          <p:nvPr/>
        </p:nvSpPr>
        <p:spPr>
          <a:xfrm>
            <a:off x="610786" y="2320752"/>
            <a:ext cx="4032448" cy="63465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Primary Electron Generation</a:t>
            </a:r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FA56739-2228-D676-B220-A758E25E2A56}"/>
              </a:ext>
            </a:extLst>
          </p:cNvPr>
          <p:cNvSpPr/>
          <p:nvPr/>
        </p:nvSpPr>
        <p:spPr>
          <a:xfrm>
            <a:off x="610786" y="3130893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Electric Field Computation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642780A-63C7-1B40-FF36-A1291AC14C98}"/>
              </a:ext>
            </a:extLst>
          </p:cNvPr>
          <p:cNvSpPr/>
          <p:nvPr/>
        </p:nvSpPr>
        <p:spPr>
          <a:xfrm>
            <a:off x="610786" y="3941034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Macroparticle Motion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05EACCD-27D1-EB9E-869A-99F360795FD2}"/>
              </a:ext>
            </a:extLst>
          </p:cNvPr>
          <p:cNvSpPr/>
          <p:nvPr/>
        </p:nvSpPr>
        <p:spPr>
          <a:xfrm>
            <a:off x="610786" y="4751175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Secondary Electron Generation</a:t>
            </a:r>
            <a:endParaRPr lang="en-GB">
              <a:solidFill>
                <a:srgbClr val="2F2F2F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8342C05-F7D5-152F-13ED-2E338D646167}"/>
              </a:ext>
            </a:extLst>
          </p:cNvPr>
          <p:cNvCxnSpPr>
            <a:cxnSpLocks/>
            <a:endCxn id="3" idx="0"/>
          </p:cNvCxnSpPr>
          <p:nvPr/>
        </p:nvCxnSpPr>
        <p:spPr>
          <a:xfrm>
            <a:off x="2627010" y="1023441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FCE6DA5-0C8F-56AC-956B-D9E5EE1DC6A7}"/>
              </a:ext>
            </a:extLst>
          </p:cNvPr>
          <p:cNvCxnSpPr/>
          <p:nvPr/>
        </p:nvCxnSpPr>
        <p:spPr>
          <a:xfrm>
            <a:off x="2639616" y="1042491"/>
            <a:ext cx="2376264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DAFE07C-BCE3-0D85-475E-8A3E207D91F8}"/>
              </a:ext>
            </a:extLst>
          </p:cNvPr>
          <p:cNvCxnSpPr>
            <a:cxnSpLocks/>
          </p:cNvCxnSpPr>
          <p:nvPr/>
        </p:nvCxnSpPr>
        <p:spPr>
          <a:xfrm>
            <a:off x="5013193" y="1023441"/>
            <a:ext cx="0" cy="4752528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9B742A3-287B-B0EC-61B7-F29359E8F2ED}"/>
              </a:ext>
            </a:extLst>
          </p:cNvPr>
          <p:cNvCxnSpPr/>
          <p:nvPr/>
        </p:nvCxnSpPr>
        <p:spPr>
          <a:xfrm>
            <a:off x="2639616" y="5759634"/>
            <a:ext cx="2376264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23C9183-936A-F566-FAB4-134CF733209E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2627010" y="5385830"/>
            <a:ext cx="0" cy="390139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8944C6CE-98E8-88A9-C134-313CC86C3C43}"/>
              </a:ext>
            </a:extLst>
          </p:cNvPr>
          <p:cNvSpPr>
            <a:spLocks/>
          </p:cNvSpPr>
          <p:nvPr/>
        </p:nvSpPr>
        <p:spPr>
          <a:xfrm>
            <a:off x="8327381" y="1151424"/>
            <a:ext cx="640631" cy="637809"/>
          </a:xfrm>
          <a:prstGeom prst="ellipse">
            <a:avLst/>
          </a:prstGeom>
          <a:solidFill>
            <a:srgbClr val="C00000"/>
          </a:solidFill>
          <a:ln>
            <a:solidFill>
              <a:srgbClr val="2F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p+</a:t>
            </a:r>
            <a:endParaRPr lang="en-GB" b="1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6F0D817-2702-5AE6-03E5-E77275F663F0}"/>
              </a:ext>
            </a:extLst>
          </p:cNvPr>
          <p:cNvSpPr>
            <a:spLocks/>
          </p:cNvSpPr>
          <p:nvPr/>
        </p:nvSpPr>
        <p:spPr>
          <a:xfrm>
            <a:off x="6651411" y="1389537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D7E25BD-8640-ECD5-D8AF-6AC0C3C878C5}"/>
              </a:ext>
            </a:extLst>
          </p:cNvPr>
          <p:cNvSpPr>
            <a:spLocks/>
          </p:cNvSpPr>
          <p:nvPr/>
        </p:nvSpPr>
        <p:spPr>
          <a:xfrm>
            <a:off x="6661205" y="1729727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BD0A33D-E608-CE55-BB5F-DD1640F9FDDD}"/>
              </a:ext>
            </a:extLst>
          </p:cNvPr>
          <p:cNvSpPr>
            <a:spLocks/>
          </p:cNvSpPr>
          <p:nvPr/>
        </p:nvSpPr>
        <p:spPr>
          <a:xfrm>
            <a:off x="6652723" y="1025531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717254F5-9277-7170-034B-AB829CFF762B}"/>
              </a:ext>
            </a:extLst>
          </p:cNvPr>
          <p:cNvSpPr>
            <a:spLocks/>
          </p:cNvSpPr>
          <p:nvPr/>
        </p:nvSpPr>
        <p:spPr>
          <a:xfrm>
            <a:off x="8237365" y="1973854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8073700-C7B4-2943-F4E9-86C1FE85B0F8}"/>
              </a:ext>
            </a:extLst>
          </p:cNvPr>
          <p:cNvSpPr>
            <a:spLocks/>
          </p:cNvSpPr>
          <p:nvPr/>
        </p:nvSpPr>
        <p:spPr>
          <a:xfrm>
            <a:off x="8900574" y="1962861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168F7819-A4E0-A5F5-A8EC-FD709E61F5CA}"/>
              </a:ext>
            </a:extLst>
          </p:cNvPr>
          <p:cNvSpPr>
            <a:spLocks/>
          </p:cNvSpPr>
          <p:nvPr/>
        </p:nvSpPr>
        <p:spPr>
          <a:xfrm>
            <a:off x="8569086" y="1961956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A6E074F0-3C57-FC4F-9FE8-759BE9130587}"/>
              </a:ext>
            </a:extLst>
          </p:cNvPr>
          <p:cNvSpPr>
            <a:spLocks/>
          </p:cNvSpPr>
          <p:nvPr/>
        </p:nvSpPr>
        <p:spPr>
          <a:xfrm>
            <a:off x="8234825" y="822528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F0C3D2C-9896-684D-1777-A70D7A07AFFE}"/>
              </a:ext>
            </a:extLst>
          </p:cNvPr>
          <p:cNvSpPr>
            <a:spLocks/>
          </p:cNvSpPr>
          <p:nvPr/>
        </p:nvSpPr>
        <p:spPr>
          <a:xfrm>
            <a:off x="8898034" y="811535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CB702820-FC11-55C8-2FDF-49425CA86E8D}"/>
              </a:ext>
            </a:extLst>
          </p:cNvPr>
          <p:cNvSpPr>
            <a:spLocks/>
          </p:cNvSpPr>
          <p:nvPr/>
        </p:nvSpPr>
        <p:spPr>
          <a:xfrm>
            <a:off x="8566546" y="810630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F41CE4FA-5ADD-9C50-82BC-FEA32627DAC7}"/>
              </a:ext>
            </a:extLst>
          </p:cNvPr>
          <p:cNvSpPr>
            <a:spLocks/>
          </p:cNvSpPr>
          <p:nvPr/>
        </p:nvSpPr>
        <p:spPr>
          <a:xfrm rot="5400000">
            <a:off x="8513475" y="246257"/>
            <a:ext cx="256966" cy="1289029"/>
          </a:xfrm>
          <a:prstGeom prst="ellipse">
            <a:avLst/>
          </a:prstGeom>
          <a:noFill/>
          <a:ln w="38100">
            <a:solidFill>
              <a:srgbClr val="6E246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EF08FD5-1F48-7811-6F3C-5B6CA8DAB10C}"/>
              </a:ext>
            </a:extLst>
          </p:cNvPr>
          <p:cNvSpPr>
            <a:spLocks/>
          </p:cNvSpPr>
          <p:nvPr/>
        </p:nvSpPr>
        <p:spPr>
          <a:xfrm rot="5400000">
            <a:off x="8516015" y="1403980"/>
            <a:ext cx="256966" cy="1289029"/>
          </a:xfrm>
          <a:prstGeom prst="ellipse">
            <a:avLst/>
          </a:prstGeom>
          <a:noFill/>
          <a:ln w="38100">
            <a:solidFill>
              <a:srgbClr val="6E246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55DEE95-DD12-6EDB-705B-B45E8C3F431B}"/>
              </a:ext>
            </a:extLst>
          </p:cNvPr>
          <p:cNvSpPr>
            <a:spLocks/>
          </p:cNvSpPr>
          <p:nvPr/>
        </p:nvSpPr>
        <p:spPr>
          <a:xfrm rot="10800000">
            <a:off x="6605099" y="831396"/>
            <a:ext cx="256966" cy="1289029"/>
          </a:xfrm>
          <a:prstGeom prst="ellipse">
            <a:avLst/>
          </a:prstGeom>
          <a:noFill/>
          <a:ln w="38100">
            <a:solidFill>
              <a:srgbClr val="6E246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014054B-F9A3-B33B-A79C-DDB926F69155}"/>
              </a:ext>
            </a:extLst>
          </p:cNvPr>
          <p:cNvSpPr txBox="1"/>
          <p:nvPr/>
        </p:nvSpPr>
        <p:spPr bwMode="auto">
          <a:xfrm>
            <a:off x="6950920" y="2756079"/>
            <a:ext cx="33935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2F2F2F"/>
                </a:solidFill>
              </a:rPr>
              <a:t>Beam pipe</a:t>
            </a:r>
            <a:endParaRPr lang="en-GB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CDF919DE-E684-1330-04E4-D0AFABA29023}"/>
                  </a:ext>
                </a:extLst>
              </p:cNvPr>
              <p:cNvSpPr txBox="1"/>
              <p:nvPr/>
            </p:nvSpPr>
            <p:spPr bwMode="auto">
              <a:xfrm>
                <a:off x="2639616" y="1055331"/>
                <a:ext cx="237089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fr-FR" sz="20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1AFF0F92-1D54-4585-1CD4-2F12720FA1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9616" y="1055331"/>
                <a:ext cx="2370890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907FACA9-31BD-18DF-B195-54EE22A8AB16}"/>
                  </a:ext>
                </a:extLst>
              </p:cNvPr>
              <p:cNvSpPr txBox="1"/>
              <p:nvPr/>
            </p:nvSpPr>
            <p:spPr bwMode="auto">
              <a:xfrm>
                <a:off x="2639616" y="5751400"/>
                <a:ext cx="237089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fr-FR" sz="20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6F87A811-9BC3-44A0-3D07-67E8ECD1D4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9616" y="5751400"/>
                <a:ext cx="2370890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9" name="TextBox 78">
            <a:extLst>
              <a:ext uri="{FF2B5EF4-FFF2-40B4-BE49-F238E27FC236}">
                <a16:creationId xmlns:a16="http://schemas.microsoft.com/office/drawing/2014/main" id="{D02AC81D-9AD8-D547-5082-D78939FE6198}"/>
              </a:ext>
            </a:extLst>
          </p:cNvPr>
          <p:cNvSpPr txBox="1"/>
          <p:nvPr/>
        </p:nvSpPr>
        <p:spPr bwMode="auto">
          <a:xfrm>
            <a:off x="7649297" y="358063"/>
            <a:ext cx="19671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6E2466"/>
                </a:solidFill>
              </a:rPr>
              <a:t>« Macroparticle »</a:t>
            </a:r>
            <a:endParaRPr lang="en-GB" b="1">
              <a:solidFill>
                <a:srgbClr val="6E2466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90C6C06-FA52-5977-E9D2-E64E855D634B}"/>
              </a:ext>
            </a:extLst>
          </p:cNvPr>
          <p:cNvSpPr txBox="1"/>
          <p:nvPr/>
        </p:nvSpPr>
        <p:spPr bwMode="auto">
          <a:xfrm>
            <a:off x="10769692" y="1158809"/>
            <a:ext cx="14223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0033A0"/>
                </a:solidFill>
              </a:rPr>
              <a:t>Ionisation electrons</a:t>
            </a:r>
            <a:endParaRPr lang="en-GB" b="1">
              <a:solidFill>
                <a:srgbClr val="0033A0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BE65B179-7B02-069D-B51E-9ACEEF89DF73}"/>
              </a:ext>
            </a:extLst>
          </p:cNvPr>
          <p:cNvSpPr txBox="1"/>
          <p:nvPr/>
        </p:nvSpPr>
        <p:spPr bwMode="auto">
          <a:xfrm>
            <a:off x="4997389" y="1125476"/>
            <a:ext cx="14223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0033A0"/>
                </a:solidFill>
              </a:rPr>
              <a:t>Photo-electrons</a:t>
            </a:r>
            <a:endParaRPr lang="en-GB" b="1">
              <a:solidFill>
                <a:srgbClr val="0033A0"/>
              </a:solidFill>
            </a:endParaRP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B5B415B0-8EE1-D0A6-9BCF-18CE9FA45433}"/>
              </a:ext>
            </a:extLst>
          </p:cNvPr>
          <p:cNvCxnSpPr>
            <a:cxnSpLocks/>
          </p:cNvCxnSpPr>
          <p:nvPr/>
        </p:nvCxnSpPr>
        <p:spPr>
          <a:xfrm flipH="1" flipV="1">
            <a:off x="9386721" y="897941"/>
            <a:ext cx="1548705" cy="583580"/>
          </a:xfrm>
          <a:prstGeom prst="straightConnector1">
            <a:avLst/>
          </a:prstGeom>
          <a:ln w="381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E54EC8D4-572A-AE43-A633-3C49E626E2E8}"/>
              </a:ext>
            </a:extLst>
          </p:cNvPr>
          <p:cNvCxnSpPr>
            <a:cxnSpLocks/>
          </p:cNvCxnSpPr>
          <p:nvPr/>
        </p:nvCxnSpPr>
        <p:spPr>
          <a:xfrm flipH="1">
            <a:off x="9386721" y="1486518"/>
            <a:ext cx="1551245" cy="568493"/>
          </a:xfrm>
          <a:prstGeom prst="straightConnector1">
            <a:avLst/>
          </a:prstGeom>
          <a:ln w="381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C2BCDE7A-D59B-3FF9-A29A-144CEDDFEA04}"/>
              </a:ext>
            </a:extLst>
          </p:cNvPr>
          <p:cNvCxnSpPr>
            <a:cxnSpLocks/>
          </p:cNvCxnSpPr>
          <p:nvPr/>
        </p:nvCxnSpPr>
        <p:spPr>
          <a:xfrm>
            <a:off x="6111622" y="1469987"/>
            <a:ext cx="483736" cy="0"/>
          </a:xfrm>
          <a:prstGeom prst="straightConnector1">
            <a:avLst/>
          </a:prstGeom>
          <a:ln w="381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C690D9A-0DA1-05E6-4AAD-6A02A563DBB3}"/>
              </a:ext>
            </a:extLst>
          </p:cNvPr>
          <p:cNvSpPr txBox="1"/>
          <p:nvPr/>
        </p:nvSpPr>
        <p:spPr bwMode="auto">
          <a:xfrm>
            <a:off x="58212" y="5926504"/>
            <a:ext cx="24373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>
                <a:solidFill>
                  <a:schemeClr val="tx2"/>
                </a:solidFill>
              </a:rPr>
              <a:t>[G. Iadarola, </a:t>
            </a:r>
            <a:r>
              <a:rPr lang="en-GB" sz="1400" i="1">
                <a:solidFill>
                  <a:schemeClr val="tx2"/>
                </a:solidFill>
              </a:rPr>
              <a:t>ECLOUD’12, 2012]</a:t>
            </a:r>
          </a:p>
        </p:txBody>
      </p:sp>
      <p:sp>
        <p:nvSpPr>
          <p:cNvPr id="16" name="Rectangle: Rounded Corners 8">
            <a:extLst>
              <a:ext uri="{FF2B5EF4-FFF2-40B4-BE49-F238E27FC236}">
                <a16:creationId xmlns:a16="http://schemas.microsoft.com/office/drawing/2014/main" id="{49FF87C4-8123-3652-7E1E-6A74B9520620}"/>
              </a:ext>
            </a:extLst>
          </p:cNvPr>
          <p:cNvSpPr/>
          <p:nvPr/>
        </p:nvSpPr>
        <p:spPr bwMode="auto">
          <a:xfrm>
            <a:off x="5519939" y="3100663"/>
            <a:ext cx="6408709" cy="73619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66A98BDA-DE18-7FE4-1713-A301BEED4AE8}"/>
              </a:ext>
            </a:extLst>
          </p:cNvPr>
          <p:cNvSpPr txBox="1">
            <a:spLocks/>
          </p:cNvSpPr>
          <p:nvPr/>
        </p:nvSpPr>
        <p:spPr bwMode="auto">
          <a:xfrm>
            <a:off x="5817368" y="3314626"/>
            <a:ext cx="5832579" cy="522230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Font typeface="Arial"/>
              <a:buNone/>
              <a:defRPr/>
            </a:pPr>
            <a:r>
              <a:rPr lang="fr-FR" sz="2000" b="1">
                <a:solidFill>
                  <a:srgbClr val="FF0000"/>
                </a:solidFill>
              </a:rPr>
              <a:t>2D time-iterative electron density algorithm</a:t>
            </a:r>
            <a:endParaRPr lang="fr-FR" sz="2000" b="1">
              <a:solidFill>
                <a:srgbClr val="2F2F2F"/>
              </a:solidFill>
            </a:endParaRPr>
          </a:p>
          <a:p>
            <a:pPr marL="0" lvl="1" indent="0" algn="just">
              <a:buNone/>
              <a:defRPr/>
            </a:pPr>
            <a:endParaRPr lang="fr-FR" sz="2000">
              <a:solidFill>
                <a:srgbClr val="2F2F2F"/>
              </a:solidFill>
            </a:endParaRPr>
          </a:p>
          <a:p>
            <a:pPr lvl="1" algn="just">
              <a:defRPr/>
            </a:pPr>
            <a:endParaRPr lang="fr-FR" sz="2000">
              <a:solidFill>
                <a:srgbClr val="2F2F2F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95F16EC9-4451-6F83-758C-52F6C9F02F3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0224516" cy="634655"/>
          </a:xfrm>
        </p:spPr>
        <p:txBody>
          <a:bodyPr/>
          <a:lstStyle/>
          <a:p>
            <a:r>
              <a:rPr lang="fr-FR" sz="3200"/>
              <a:t>PyECLOUD simulation principle</a:t>
            </a:r>
            <a:endParaRPr lang="en-GB" sz="3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6D6C6EE-6376-4DC2-5F77-F8D8212A5596}"/>
              </a:ext>
            </a:extLst>
          </p:cNvPr>
          <p:cNvSpPr txBox="1"/>
          <p:nvPr/>
        </p:nvSpPr>
        <p:spPr bwMode="auto">
          <a:xfrm>
            <a:off x="5002261" y="1702427"/>
            <a:ext cx="14780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>
                <a:solidFill>
                  <a:srgbClr val="2F2F2F"/>
                </a:solidFill>
              </a:rPr>
              <a:t>(for E</a:t>
            </a:r>
            <a:r>
              <a:rPr lang="fr-FR" sz="1400" baseline="-25000">
                <a:solidFill>
                  <a:srgbClr val="2F2F2F"/>
                </a:solidFill>
              </a:rPr>
              <a:t>beam</a:t>
            </a:r>
            <a:r>
              <a:rPr lang="fr-FR" sz="1400">
                <a:solidFill>
                  <a:srgbClr val="2F2F2F"/>
                </a:solidFill>
              </a:rPr>
              <a:t> &gt; 2 TeV)</a:t>
            </a: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0623522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F7BFD673-ABBC-8082-FB1F-F255EAC77CFB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4" name="Picture 163">
            <a:extLst>
              <a:ext uri="{FF2B5EF4-FFF2-40B4-BE49-F238E27FC236}">
                <a16:creationId xmlns:a16="http://schemas.microsoft.com/office/drawing/2014/main" id="{D3224EC3-126B-479C-1D3F-4C6D7F74C85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412" b="19789"/>
          <a:stretch>
            <a:fillRect/>
          </a:stretch>
        </p:blipFill>
        <p:spPr bwMode="auto">
          <a:xfrm>
            <a:off x="6459446" y="136924"/>
            <a:ext cx="4310246" cy="2628016"/>
          </a:xfrm>
          <a:prstGeom prst="rect">
            <a:avLst/>
          </a:prstGeom>
        </p:spPr>
      </p:pic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D9CFA34B-2B12-9FFD-4317-0BF5833F6B73}"/>
              </a:ext>
            </a:extLst>
          </p:cNvPr>
          <p:cNvCxnSpPr>
            <a:cxnSpLocks/>
          </p:cNvCxnSpPr>
          <p:nvPr/>
        </p:nvCxnSpPr>
        <p:spPr>
          <a:xfrm>
            <a:off x="6537251" y="1469196"/>
            <a:ext cx="4206427" cy="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20538DD5-F2C8-0B9C-028B-1AD4E2CED2AA}"/>
              </a:ext>
            </a:extLst>
          </p:cNvPr>
          <p:cNvCxnSpPr>
            <a:cxnSpLocks/>
          </p:cNvCxnSpPr>
          <p:nvPr/>
        </p:nvCxnSpPr>
        <p:spPr>
          <a:xfrm>
            <a:off x="8646760" y="211138"/>
            <a:ext cx="0" cy="2537812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F832BF3D-CBA9-5091-0E71-62806534C484}"/>
              </a:ext>
            </a:extLst>
          </p:cNvPr>
          <p:cNvCxnSpPr>
            <a:cxnSpLocks/>
          </p:cNvCxnSpPr>
          <p:nvPr/>
        </p:nvCxnSpPr>
        <p:spPr>
          <a:xfrm>
            <a:off x="6989913" y="202239"/>
            <a:ext cx="3328448" cy="254671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41EFE8D3-53E0-D6FC-8F3F-14E6A6FFDE79}"/>
              </a:ext>
            </a:extLst>
          </p:cNvPr>
          <p:cNvCxnSpPr>
            <a:cxnSpLocks/>
          </p:cNvCxnSpPr>
          <p:nvPr/>
        </p:nvCxnSpPr>
        <p:spPr>
          <a:xfrm flipV="1">
            <a:off x="6989913" y="211137"/>
            <a:ext cx="3307347" cy="2537812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4AD04D4-F265-9A6D-8D90-D45777E8D017}"/>
              </a:ext>
            </a:extLst>
          </p:cNvPr>
          <p:cNvCxnSpPr>
            <a:cxnSpLocks/>
          </p:cNvCxnSpPr>
          <p:nvPr/>
        </p:nvCxnSpPr>
        <p:spPr>
          <a:xfrm>
            <a:off x="2627010" y="4266328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3507659-39E3-32A1-BC92-32EAA54CA974}"/>
              </a:ext>
            </a:extLst>
          </p:cNvPr>
          <p:cNvCxnSpPr>
            <a:cxnSpLocks/>
          </p:cNvCxnSpPr>
          <p:nvPr/>
        </p:nvCxnSpPr>
        <p:spPr>
          <a:xfrm>
            <a:off x="2627010" y="3453864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B3D94F4-23E8-FE87-AF64-12CEF41C6F67}"/>
              </a:ext>
            </a:extLst>
          </p:cNvPr>
          <p:cNvCxnSpPr>
            <a:cxnSpLocks/>
          </p:cNvCxnSpPr>
          <p:nvPr/>
        </p:nvCxnSpPr>
        <p:spPr>
          <a:xfrm>
            <a:off x="2627010" y="2643723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41175BA-1C2C-1ED0-30F4-8A7300A2AD38}"/>
              </a:ext>
            </a:extLst>
          </p:cNvPr>
          <p:cNvCxnSpPr>
            <a:cxnSpLocks/>
          </p:cNvCxnSpPr>
          <p:nvPr/>
        </p:nvCxnSpPr>
        <p:spPr>
          <a:xfrm>
            <a:off x="2627010" y="1833582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316B24A-61E9-4A81-C7F5-45F9711A3745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FBF1480-BDDC-2D80-4025-6856D056B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4BBBB0E-E36B-6721-F49B-B2435D723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26</a:t>
            </a:fld>
            <a:endParaRPr lang="en-US" sz="120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08B9EC86-465E-B7E4-298C-D329EC937776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41BDF4A-FD43-6EFD-26E2-E8298D5F7916}"/>
              </a:ext>
            </a:extLst>
          </p:cNvPr>
          <p:cNvSpPr/>
          <p:nvPr/>
        </p:nvSpPr>
        <p:spPr>
          <a:xfrm>
            <a:off x="610786" y="1510611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Beam Intensity Estimation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CF20FBD-E809-DA2D-F333-0DF539FD7FBC}"/>
              </a:ext>
            </a:extLst>
          </p:cNvPr>
          <p:cNvSpPr/>
          <p:nvPr/>
        </p:nvSpPr>
        <p:spPr>
          <a:xfrm>
            <a:off x="610786" y="2320752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Primary Electron Generation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E593ABF-DA3F-97B0-D02C-D15E94008979}"/>
              </a:ext>
            </a:extLst>
          </p:cNvPr>
          <p:cNvSpPr/>
          <p:nvPr/>
        </p:nvSpPr>
        <p:spPr>
          <a:xfrm>
            <a:off x="610786" y="3130893"/>
            <a:ext cx="4032448" cy="63465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Electric Field Computation</a:t>
            </a:r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B1C2A6F-6A45-694E-8312-87A646FBD9D7}"/>
              </a:ext>
            </a:extLst>
          </p:cNvPr>
          <p:cNvSpPr/>
          <p:nvPr/>
        </p:nvSpPr>
        <p:spPr>
          <a:xfrm>
            <a:off x="610786" y="3941034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Macroparticle Motion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59ADED3-AE9E-F709-D282-724A1A847E65}"/>
              </a:ext>
            </a:extLst>
          </p:cNvPr>
          <p:cNvSpPr/>
          <p:nvPr/>
        </p:nvSpPr>
        <p:spPr>
          <a:xfrm>
            <a:off x="610786" y="4751175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Secondary Electron Generation</a:t>
            </a:r>
            <a:endParaRPr lang="en-GB">
              <a:solidFill>
                <a:srgbClr val="2F2F2F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656A477-6EB3-694F-1598-6923F1963353}"/>
              </a:ext>
            </a:extLst>
          </p:cNvPr>
          <p:cNvCxnSpPr>
            <a:cxnSpLocks/>
            <a:endCxn id="3" idx="0"/>
          </p:cNvCxnSpPr>
          <p:nvPr/>
        </p:nvCxnSpPr>
        <p:spPr>
          <a:xfrm>
            <a:off x="2627010" y="1023441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16FFC1C-FC09-28A0-7307-FFD7164B59E0}"/>
              </a:ext>
            </a:extLst>
          </p:cNvPr>
          <p:cNvCxnSpPr/>
          <p:nvPr/>
        </p:nvCxnSpPr>
        <p:spPr>
          <a:xfrm>
            <a:off x="2639616" y="1042491"/>
            <a:ext cx="2376264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4E0EAF-7CA6-4029-2BE8-2520FF8D080C}"/>
              </a:ext>
            </a:extLst>
          </p:cNvPr>
          <p:cNvCxnSpPr>
            <a:cxnSpLocks/>
          </p:cNvCxnSpPr>
          <p:nvPr/>
        </p:nvCxnSpPr>
        <p:spPr>
          <a:xfrm>
            <a:off x="5013193" y="1023441"/>
            <a:ext cx="0" cy="4752528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A02136E-7D3B-265E-445A-ED2027165B9F}"/>
              </a:ext>
            </a:extLst>
          </p:cNvPr>
          <p:cNvCxnSpPr/>
          <p:nvPr/>
        </p:nvCxnSpPr>
        <p:spPr>
          <a:xfrm>
            <a:off x="2639616" y="5759634"/>
            <a:ext cx="2376264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E2B53EB-6160-37DB-F9DC-6CA131A40C43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2627010" y="5385830"/>
            <a:ext cx="0" cy="390139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4C23F91-1BEA-DAD9-1CAA-3DD7F477C1DB}"/>
              </a:ext>
            </a:extLst>
          </p:cNvPr>
          <p:cNvSpPr>
            <a:spLocks/>
          </p:cNvSpPr>
          <p:nvPr/>
        </p:nvSpPr>
        <p:spPr>
          <a:xfrm>
            <a:off x="8327381" y="1151424"/>
            <a:ext cx="640631" cy="637809"/>
          </a:xfrm>
          <a:prstGeom prst="ellipse">
            <a:avLst/>
          </a:prstGeom>
          <a:solidFill>
            <a:srgbClr val="C00000"/>
          </a:solidFill>
          <a:ln>
            <a:solidFill>
              <a:srgbClr val="2F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p+</a:t>
            </a:r>
            <a:endParaRPr lang="en-GB" b="1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10441363-9AD7-1034-1663-B31D7E1D69A8}"/>
              </a:ext>
            </a:extLst>
          </p:cNvPr>
          <p:cNvSpPr>
            <a:spLocks/>
          </p:cNvSpPr>
          <p:nvPr/>
        </p:nvSpPr>
        <p:spPr>
          <a:xfrm>
            <a:off x="8237365" y="1973854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F232DB89-FB59-8118-F6D6-C406CF5093C1}"/>
              </a:ext>
            </a:extLst>
          </p:cNvPr>
          <p:cNvSpPr>
            <a:spLocks/>
          </p:cNvSpPr>
          <p:nvPr/>
        </p:nvSpPr>
        <p:spPr>
          <a:xfrm>
            <a:off x="8900574" y="1962861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E7EEFB5F-1F82-8475-0F82-7B62490C693E}"/>
              </a:ext>
            </a:extLst>
          </p:cNvPr>
          <p:cNvSpPr>
            <a:spLocks/>
          </p:cNvSpPr>
          <p:nvPr/>
        </p:nvSpPr>
        <p:spPr>
          <a:xfrm>
            <a:off x="8569086" y="1961956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8E977987-82BD-B18C-8449-2856998DC195}"/>
              </a:ext>
            </a:extLst>
          </p:cNvPr>
          <p:cNvSpPr>
            <a:spLocks/>
          </p:cNvSpPr>
          <p:nvPr/>
        </p:nvSpPr>
        <p:spPr>
          <a:xfrm>
            <a:off x="8234825" y="822528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406502F6-DB82-5E01-3E95-539C36A86E94}"/>
              </a:ext>
            </a:extLst>
          </p:cNvPr>
          <p:cNvSpPr>
            <a:spLocks/>
          </p:cNvSpPr>
          <p:nvPr/>
        </p:nvSpPr>
        <p:spPr>
          <a:xfrm>
            <a:off x="8898034" y="811535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DBCDF009-6B33-2BC7-E368-8134E766CADF}"/>
              </a:ext>
            </a:extLst>
          </p:cNvPr>
          <p:cNvSpPr>
            <a:spLocks/>
          </p:cNvSpPr>
          <p:nvPr/>
        </p:nvSpPr>
        <p:spPr>
          <a:xfrm>
            <a:off x="8566546" y="810630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BEB7D84B-5D91-FE85-5114-A859CE95343A}"/>
              </a:ext>
            </a:extLst>
          </p:cNvPr>
          <p:cNvSpPr>
            <a:spLocks/>
          </p:cNvSpPr>
          <p:nvPr/>
        </p:nvSpPr>
        <p:spPr>
          <a:xfrm rot="5400000">
            <a:off x="8513475" y="246257"/>
            <a:ext cx="256966" cy="1289029"/>
          </a:xfrm>
          <a:prstGeom prst="ellipse">
            <a:avLst/>
          </a:prstGeom>
          <a:noFill/>
          <a:ln w="38100">
            <a:solidFill>
              <a:srgbClr val="6E246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A109E082-A0B9-1103-0051-311660663C24}"/>
              </a:ext>
            </a:extLst>
          </p:cNvPr>
          <p:cNvSpPr>
            <a:spLocks/>
          </p:cNvSpPr>
          <p:nvPr/>
        </p:nvSpPr>
        <p:spPr>
          <a:xfrm rot="5400000">
            <a:off x="8516015" y="1403980"/>
            <a:ext cx="256966" cy="1289029"/>
          </a:xfrm>
          <a:prstGeom prst="ellipse">
            <a:avLst/>
          </a:prstGeom>
          <a:noFill/>
          <a:ln w="38100">
            <a:solidFill>
              <a:srgbClr val="6E246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60A1DACA-ABE8-D520-8BFB-60CB9A1C83A6}"/>
              </a:ext>
            </a:extLst>
          </p:cNvPr>
          <p:cNvCxnSpPr>
            <a:cxnSpLocks/>
          </p:cNvCxnSpPr>
          <p:nvPr/>
        </p:nvCxnSpPr>
        <p:spPr>
          <a:xfrm>
            <a:off x="7700723" y="744798"/>
            <a:ext cx="56718" cy="46600"/>
          </a:xfrm>
          <a:prstGeom prst="straightConnector1">
            <a:avLst/>
          </a:prstGeom>
          <a:ln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0F2AA5B7-88FF-B3F2-F457-34D3885CCC3B}"/>
              </a:ext>
            </a:extLst>
          </p:cNvPr>
          <p:cNvCxnSpPr>
            <a:cxnSpLocks/>
          </p:cNvCxnSpPr>
          <p:nvPr/>
        </p:nvCxnSpPr>
        <p:spPr>
          <a:xfrm flipH="1" flipV="1">
            <a:off x="9595444" y="2193389"/>
            <a:ext cx="21611" cy="17756"/>
          </a:xfrm>
          <a:prstGeom prst="straightConnector1">
            <a:avLst/>
          </a:prstGeom>
          <a:ln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43D4A163-1907-A37D-458D-614A1864CDDD}"/>
              </a:ext>
            </a:extLst>
          </p:cNvPr>
          <p:cNvCxnSpPr>
            <a:cxnSpLocks/>
          </p:cNvCxnSpPr>
          <p:nvPr/>
        </p:nvCxnSpPr>
        <p:spPr>
          <a:xfrm>
            <a:off x="8646770" y="313155"/>
            <a:ext cx="0" cy="98644"/>
          </a:xfrm>
          <a:prstGeom prst="straightConnector1">
            <a:avLst/>
          </a:prstGeom>
          <a:ln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CDB82158-DC18-80A7-4B52-9DD817251B00}"/>
              </a:ext>
            </a:extLst>
          </p:cNvPr>
          <p:cNvCxnSpPr>
            <a:cxnSpLocks/>
          </p:cNvCxnSpPr>
          <p:nvPr/>
        </p:nvCxnSpPr>
        <p:spPr>
          <a:xfrm flipV="1">
            <a:off x="8644230" y="2499601"/>
            <a:ext cx="0" cy="109460"/>
          </a:xfrm>
          <a:prstGeom prst="straightConnector1">
            <a:avLst/>
          </a:prstGeom>
          <a:ln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9E6E63C6-E15D-1E70-0EB6-BFF816E8007A}"/>
              </a:ext>
            </a:extLst>
          </p:cNvPr>
          <p:cNvCxnSpPr>
            <a:cxnSpLocks/>
          </p:cNvCxnSpPr>
          <p:nvPr/>
        </p:nvCxnSpPr>
        <p:spPr>
          <a:xfrm flipH="1">
            <a:off x="9528894" y="739609"/>
            <a:ext cx="72191" cy="55976"/>
          </a:xfrm>
          <a:prstGeom prst="straightConnector1">
            <a:avLst/>
          </a:prstGeom>
          <a:ln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EDC786F1-B9E8-CB08-F2A3-9E7C9469B94C}"/>
              </a:ext>
            </a:extLst>
          </p:cNvPr>
          <p:cNvCxnSpPr>
            <a:cxnSpLocks/>
          </p:cNvCxnSpPr>
          <p:nvPr/>
        </p:nvCxnSpPr>
        <p:spPr>
          <a:xfrm flipH="1">
            <a:off x="9756909" y="1466768"/>
            <a:ext cx="109968" cy="0"/>
          </a:xfrm>
          <a:prstGeom prst="straightConnector1">
            <a:avLst/>
          </a:prstGeom>
          <a:ln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6139A23F-668F-AC4D-4A4C-02E73C217943}"/>
              </a:ext>
            </a:extLst>
          </p:cNvPr>
          <p:cNvCxnSpPr>
            <a:cxnSpLocks/>
          </p:cNvCxnSpPr>
          <p:nvPr/>
        </p:nvCxnSpPr>
        <p:spPr>
          <a:xfrm>
            <a:off x="7464152" y="1466768"/>
            <a:ext cx="68324" cy="0"/>
          </a:xfrm>
          <a:prstGeom prst="straightConnector1">
            <a:avLst/>
          </a:prstGeom>
          <a:ln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6E3F1438-4F01-6E5F-DC11-945E0E88C907}"/>
              </a:ext>
            </a:extLst>
          </p:cNvPr>
          <p:cNvCxnSpPr>
            <a:cxnSpLocks/>
          </p:cNvCxnSpPr>
          <p:nvPr/>
        </p:nvCxnSpPr>
        <p:spPr>
          <a:xfrm flipV="1">
            <a:off x="7708099" y="2146365"/>
            <a:ext cx="63894" cy="47024"/>
          </a:xfrm>
          <a:prstGeom prst="straightConnector1">
            <a:avLst/>
          </a:prstGeom>
          <a:ln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Oval 159">
            <a:extLst>
              <a:ext uri="{FF2B5EF4-FFF2-40B4-BE49-F238E27FC236}">
                <a16:creationId xmlns:a16="http://schemas.microsoft.com/office/drawing/2014/main" id="{8A7BCB3D-24A2-44FE-BBF7-87E73CA01877}"/>
              </a:ext>
            </a:extLst>
          </p:cNvPr>
          <p:cNvSpPr>
            <a:spLocks/>
          </p:cNvSpPr>
          <p:nvPr/>
        </p:nvSpPr>
        <p:spPr bwMode="auto">
          <a:xfrm>
            <a:off x="6651411" y="1389537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C55FC22F-381E-6BD0-FCE1-B05FB371B9B0}"/>
              </a:ext>
            </a:extLst>
          </p:cNvPr>
          <p:cNvSpPr>
            <a:spLocks/>
          </p:cNvSpPr>
          <p:nvPr/>
        </p:nvSpPr>
        <p:spPr bwMode="auto">
          <a:xfrm>
            <a:off x="6661205" y="1729727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1C3369A6-84B8-4882-BA84-D4DCBA7D9519}"/>
              </a:ext>
            </a:extLst>
          </p:cNvPr>
          <p:cNvSpPr>
            <a:spLocks/>
          </p:cNvSpPr>
          <p:nvPr/>
        </p:nvSpPr>
        <p:spPr bwMode="auto">
          <a:xfrm>
            <a:off x="6652723" y="1025531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5C2D6369-135A-0D0B-CDF5-5534CCD30022}"/>
              </a:ext>
            </a:extLst>
          </p:cNvPr>
          <p:cNvSpPr>
            <a:spLocks/>
          </p:cNvSpPr>
          <p:nvPr/>
        </p:nvSpPr>
        <p:spPr bwMode="auto">
          <a:xfrm rot="10800000">
            <a:off x="6605099" y="831396"/>
            <a:ext cx="256966" cy="1289029"/>
          </a:xfrm>
          <a:prstGeom prst="ellipse">
            <a:avLst/>
          </a:prstGeom>
          <a:noFill/>
          <a:ln w="38100">
            <a:solidFill>
              <a:srgbClr val="6E246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E5230604-4A8A-08AE-E82C-DE2DDE534730}"/>
              </a:ext>
            </a:extLst>
          </p:cNvPr>
          <p:cNvSpPr txBox="1"/>
          <p:nvPr/>
        </p:nvSpPr>
        <p:spPr bwMode="auto">
          <a:xfrm>
            <a:off x="6950920" y="2756079"/>
            <a:ext cx="33935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2F2F2F"/>
                </a:solidFill>
              </a:rPr>
              <a:t>Beam pipe</a:t>
            </a:r>
            <a:endParaRPr lang="en-GB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7E3CF2FA-1586-3CDC-4AFB-76453EA97399}"/>
                  </a:ext>
                </a:extLst>
              </p:cNvPr>
              <p:cNvSpPr txBox="1"/>
              <p:nvPr/>
            </p:nvSpPr>
            <p:spPr bwMode="auto">
              <a:xfrm>
                <a:off x="2639616" y="1055331"/>
                <a:ext cx="237089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fr-FR" sz="20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7E3CF2FA-1586-3CDC-4AFB-76453EA973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9616" y="1055331"/>
                <a:ext cx="2370890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7A815420-CAF2-78F0-2CF8-006E67F06937}"/>
                  </a:ext>
                </a:extLst>
              </p:cNvPr>
              <p:cNvSpPr txBox="1"/>
              <p:nvPr/>
            </p:nvSpPr>
            <p:spPr bwMode="auto">
              <a:xfrm>
                <a:off x="2639616" y="5751400"/>
                <a:ext cx="237089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fr-FR" sz="20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7A815420-CAF2-78F0-2CF8-006E67F069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9616" y="5751400"/>
                <a:ext cx="2370890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F4772B41-F47C-11DB-1C70-F0D939D3C076}"/>
              </a:ext>
            </a:extLst>
          </p:cNvPr>
          <p:cNvSpPr txBox="1"/>
          <p:nvPr/>
        </p:nvSpPr>
        <p:spPr bwMode="auto">
          <a:xfrm>
            <a:off x="58212" y="5926504"/>
            <a:ext cx="24373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>
                <a:solidFill>
                  <a:schemeClr val="tx2"/>
                </a:solidFill>
              </a:rPr>
              <a:t>[G. Iadarola, </a:t>
            </a:r>
            <a:r>
              <a:rPr lang="en-GB" sz="1400" i="1">
                <a:solidFill>
                  <a:schemeClr val="tx2"/>
                </a:solidFill>
              </a:rPr>
              <a:t>ECLOUD’12, 2012]</a:t>
            </a:r>
          </a:p>
        </p:txBody>
      </p:sp>
      <p:sp>
        <p:nvSpPr>
          <p:cNvPr id="14" name="Rectangle: Rounded Corners 8">
            <a:extLst>
              <a:ext uri="{FF2B5EF4-FFF2-40B4-BE49-F238E27FC236}">
                <a16:creationId xmlns:a16="http://schemas.microsoft.com/office/drawing/2014/main" id="{F3817400-5C4A-2856-B3EA-407CC580956F}"/>
              </a:ext>
            </a:extLst>
          </p:cNvPr>
          <p:cNvSpPr/>
          <p:nvPr/>
        </p:nvSpPr>
        <p:spPr bwMode="auto">
          <a:xfrm>
            <a:off x="5519939" y="3100663"/>
            <a:ext cx="6408709" cy="73619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4A0CF57A-FF95-6532-734E-CA25D6F2C486}"/>
              </a:ext>
            </a:extLst>
          </p:cNvPr>
          <p:cNvSpPr txBox="1">
            <a:spLocks/>
          </p:cNvSpPr>
          <p:nvPr/>
        </p:nvSpPr>
        <p:spPr bwMode="auto">
          <a:xfrm>
            <a:off x="5817368" y="3314626"/>
            <a:ext cx="5832579" cy="522230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Font typeface="Arial"/>
              <a:buNone/>
              <a:defRPr/>
            </a:pPr>
            <a:r>
              <a:rPr lang="fr-FR" sz="2000" b="1">
                <a:solidFill>
                  <a:srgbClr val="FF0000"/>
                </a:solidFill>
              </a:rPr>
              <a:t>2D time-iterative electron density algorithm</a:t>
            </a:r>
            <a:endParaRPr lang="fr-FR" sz="2000" b="1">
              <a:solidFill>
                <a:srgbClr val="2F2F2F"/>
              </a:solidFill>
            </a:endParaRPr>
          </a:p>
          <a:p>
            <a:pPr marL="0" lvl="1" indent="0" algn="just">
              <a:buNone/>
              <a:defRPr/>
            </a:pPr>
            <a:endParaRPr lang="fr-FR" sz="2000">
              <a:solidFill>
                <a:srgbClr val="2F2F2F"/>
              </a:solidFill>
            </a:endParaRPr>
          </a:p>
          <a:p>
            <a:pPr lvl="1" algn="just">
              <a:defRPr/>
            </a:pPr>
            <a:endParaRPr lang="fr-FR" sz="2000">
              <a:solidFill>
                <a:srgbClr val="2F2F2F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BC30A24-E1B8-EAB9-2BD4-3EB1AAF7E445}"/>
              </a:ext>
            </a:extLst>
          </p:cNvPr>
          <p:cNvSpPr txBox="1">
            <a:spLocks/>
          </p:cNvSpPr>
          <p:nvPr/>
        </p:nvSpPr>
        <p:spPr bwMode="auto">
          <a:xfrm>
            <a:off x="407988" y="373593"/>
            <a:ext cx="10224516" cy="63465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/>
              <a:t>PyECLOUD simulation principle</a:t>
            </a:r>
            <a:endParaRPr lang="en-GB" sz="3200"/>
          </a:p>
        </p:txBody>
      </p:sp>
    </p:spTree>
    <p:extLst>
      <p:ext uri="{BB962C8B-B14F-4D97-AF65-F5344CB8AC3E}">
        <p14:creationId xmlns:p14="http://schemas.microsoft.com/office/powerpoint/2010/main" val="17883180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6EFBF440-C1FB-0BF5-8929-9D6C44758781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7" name="Picture 66">
            <a:extLst>
              <a:ext uri="{FF2B5EF4-FFF2-40B4-BE49-F238E27FC236}">
                <a16:creationId xmlns:a16="http://schemas.microsoft.com/office/drawing/2014/main" id="{ECA84EA7-8E5B-EA8C-0DA6-6EBF47E661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412" b="19789"/>
          <a:stretch>
            <a:fillRect/>
          </a:stretch>
        </p:blipFill>
        <p:spPr bwMode="auto">
          <a:xfrm>
            <a:off x="6459446" y="136924"/>
            <a:ext cx="4310246" cy="2628016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6C561B3-BC5A-5ACE-09E6-7575D9A30C32}"/>
              </a:ext>
            </a:extLst>
          </p:cNvPr>
          <p:cNvCxnSpPr>
            <a:cxnSpLocks/>
          </p:cNvCxnSpPr>
          <p:nvPr/>
        </p:nvCxnSpPr>
        <p:spPr>
          <a:xfrm>
            <a:off x="2627010" y="4266328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01D7362-D31B-A1F6-1D17-F59002C6A09B}"/>
              </a:ext>
            </a:extLst>
          </p:cNvPr>
          <p:cNvCxnSpPr>
            <a:cxnSpLocks/>
          </p:cNvCxnSpPr>
          <p:nvPr/>
        </p:nvCxnSpPr>
        <p:spPr>
          <a:xfrm>
            <a:off x="2627010" y="3453864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A9C473D-5400-D80A-DEE2-1F973DCDCE96}"/>
              </a:ext>
            </a:extLst>
          </p:cNvPr>
          <p:cNvCxnSpPr>
            <a:cxnSpLocks/>
          </p:cNvCxnSpPr>
          <p:nvPr/>
        </p:nvCxnSpPr>
        <p:spPr>
          <a:xfrm>
            <a:off x="2627010" y="2643723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E4E4B82-530D-B353-C83B-24CC62F267EA}"/>
              </a:ext>
            </a:extLst>
          </p:cNvPr>
          <p:cNvCxnSpPr>
            <a:cxnSpLocks/>
          </p:cNvCxnSpPr>
          <p:nvPr/>
        </p:nvCxnSpPr>
        <p:spPr>
          <a:xfrm>
            <a:off x="2627010" y="1833582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FDE7ABE-FD74-B44F-AF0E-478F73261CC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3AA6BA6-21A5-24E3-A1DF-20A10D3E6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7D1D923-2CF8-2F83-B1BD-6042D9A80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27</a:t>
            </a:fld>
            <a:endParaRPr lang="en-US" sz="120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4C0C407-66AD-C77B-5671-98018256C536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09C8AE9-ED21-C125-0656-8147B5B46076}"/>
              </a:ext>
            </a:extLst>
          </p:cNvPr>
          <p:cNvSpPr/>
          <p:nvPr/>
        </p:nvSpPr>
        <p:spPr>
          <a:xfrm>
            <a:off x="610786" y="1510611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Beam Intensity Estimation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5F2E92F-E092-937A-908B-1DEA771C030B}"/>
              </a:ext>
            </a:extLst>
          </p:cNvPr>
          <p:cNvSpPr/>
          <p:nvPr/>
        </p:nvSpPr>
        <p:spPr>
          <a:xfrm>
            <a:off x="610786" y="2320752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Primary Electron Generation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902E662-4C0B-5167-8628-5D059A80D9F2}"/>
              </a:ext>
            </a:extLst>
          </p:cNvPr>
          <p:cNvSpPr/>
          <p:nvPr/>
        </p:nvSpPr>
        <p:spPr>
          <a:xfrm>
            <a:off x="610786" y="3130893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Electric Field Computation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DD7E358-B76E-D7DB-BE3A-6B6891BD11EF}"/>
              </a:ext>
            </a:extLst>
          </p:cNvPr>
          <p:cNvSpPr/>
          <p:nvPr/>
        </p:nvSpPr>
        <p:spPr>
          <a:xfrm>
            <a:off x="610786" y="3941034"/>
            <a:ext cx="4032448" cy="63465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Macroparticle Motion</a:t>
            </a:r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954FC5D-F313-DDC0-E625-3B49EDA67EA7}"/>
              </a:ext>
            </a:extLst>
          </p:cNvPr>
          <p:cNvSpPr/>
          <p:nvPr/>
        </p:nvSpPr>
        <p:spPr>
          <a:xfrm>
            <a:off x="610786" y="4751175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Secondary Electron Generation</a:t>
            </a:r>
            <a:endParaRPr lang="en-GB">
              <a:solidFill>
                <a:srgbClr val="2F2F2F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8708351-21CC-39FA-574B-3297C68409E9}"/>
              </a:ext>
            </a:extLst>
          </p:cNvPr>
          <p:cNvCxnSpPr>
            <a:cxnSpLocks/>
            <a:endCxn id="3" idx="0"/>
          </p:cNvCxnSpPr>
          <p:nvPr/>
        </p:nvCxnSpPr>
        <p:spPr>
          <a:xfrm>
            <a:off x="2627010" y="1023441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ACDA012-ACAE-7F67-FC6B-CD922A65B8D0}"/>
              </a:ext>
            </a:extLst>
          </p:cNvPr>
          <p:cNvCxnSpPr/>
          <p:nvPr/>
        </p:nvCxnSpPr>
        <p:spPr>
          <a:xfrm>
            <a:off x="2639616" y="1042491"/>
            <a:ext cx="2376264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E60DDD9-3B9F-9F24-63FA-3238860E2787}"/>
              </a:ext>
            </a:extLst>
          </p:cNvPr>
          <p:cNvCxnSpPr>
            <a:cxnSpLocks/>
          </p:cNvCxnSpPr>
          <p:nvPr/>
        </p:nvCxnSpPr>
        <p:spPr>
          <a:xfrm>
            <a:off x="5013193" y="1023441"/>
            <a:ext cx="0" cy="4752528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FD180AF-C597-4A7B-A7E9-FE3F5B8E74CA}"/>
              </a:ext>
            </a:extLst>
          </p:cNvPr>
          <p:cNvCxnSpPr/>
          <p:nvPr/>
        </p:nvCxnSpPr>
        <p:spPr>
          <a:xfrm>
            <a:off x="2639616" y="5759634"/>
            <a:ext cx="2376264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87074F8-2853-4761-46FA-01582138EA1A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2627010" y="5385830"/>
            <a:ext cx="0" cy="390139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>
            <a:extLst>
              <a:ext uri="{FF2B5EF4-FFF2-40B4-BE49-F238E27FC236}">
                <a16:creationId xmlns:a16="http://schemas.microsoft.com/office/drawing/2014/main" id="{878C4A39-2E0D-36F2-31FE-E93F8A26AD29}"/>
              </a:ext>
            </a:extLst>
          </p:cNvPr>
          <p:cNvSpPr>
            <a:spLocks/>
          </p:cNvSpPr>
          <p:nvPr/>
        </p:nvSpPr>
        <p:spPr>
          <a:xfrm>
            <a:off x="8237365" y="1973854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EA894D3-ED73-B01B-9493-0380F18524C8}"/>
              </a:ext>
            </a:extLst>
          </p:cNvPr>
          <p:cNvSpPr>
            <a:spLocks/>
          </p:cNvSpPr>
          <p:nvPr/>
        </p:nvSpPr>
        <p:spPr>
          <a:xfrm>
            <a:off x="8900574" y="1962861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9574FF5F-7D99-C425-B342-31807DD8DA4C}"/>
              </a:ext>
            </a:extLst>
          </p:cNvPr>
          <p:cNvSpPr>
            <a:spLocks/>
          </p:cNvSpPr>
          <p:nvPr/>
        </p:nvSpPr>
        <p:spPr>
          <a:xfrm>
            <a:off x="8569086" y="1961956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8FF2F337-D643-9E61-FD4A-E8BC6D695C3F}"/>
              </a:ext>
            </a:extLst>
          </p:cNvPr>
          <p:cNvSpPr>
            <a:spLocks/>
          </p:cNvSpPr>
          <p:nvPr/>
        </p:nvSpPr>
        <p:spPr>
          <a:xfrm>
            <a:off x="8234825" y="822528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52E834C7-BF26-460F-CB3F-1A2FDE0E6880}"/>
              </a:ext>
            </a:extLst>
          </p:cNvPr>
          <p:cNvSpPr>
            <a:spLocks/>
          </p:cNvSpPr>
          <p:nvPr/>
        </p:nvSpPr>
        <p:spPr>
          <a:xfrm>
            <a:off x="8898034" y="811535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83C848EE-6E40-14B2-690D-85D14E49F7F4}"/>
              </a:ext>
            </a:extLst>
          </p:cNvPr>
          <p:cNvSpPr>
            <a:spLocks/>
          </p:cNvSpPr>
          <p:nvPr/>
        </p:nvSpPr>
        <p:spPr>
          <a:xfrm>
            <a:off x="8566546" y="810630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0EA73DDD-F3AC-E3D2-6EB1-22AA4B63E2B2}"/>
              </a:ext>
            </a:extLst>
          </p:cNvPr>
          <p:cNvSpPr>
            <a:spLocks/>
          </p:cNvSpPr>
          <p:nvPr/>
        </p:nvSpPr>
        <p:spPr>
          <a:xfrm rot="5400000">
            <a:off x="8513475" y="246257"/>
            <a:ext cx="256966" cy="1289029"/>
          </a:xfrm>
          <a:prstGeom prst="ellipse">
            <a:avLst/>
          </a:prstGeom>
          <a:noFill/>
          <a:ln w="38100">
            <a:solidFill>
              <a:srgbClr val="6E246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5566486E-78E7-0AD2-470F-F318A38AAC3A}"/>
              </a:ext>
            </a:extLst>
          </p:cNvPr>
          <p:cNvSpPr>
            <a:spLocks/>
          </p:cNvSpPr>
          <p:nvPr/>
        </p:nvSpPr>
        <p:spPr>
          <a:xfrm rot="5400000">
            <a:off x="8516015" y="1403980"/>
            <a:ext cx="256966" cy="1289029"/>
          </a:xfrm>
          <a:prstGeom prst="ellipse">
            <a:avLst/>
          </a:prstGeom>
          <a:noFill/>
          <a:ln w="38100">
            <a:solidFill>
              <a:srgbClr val="6E246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82CCFB0-6AAD-5BCD-F8F2-32F3760A7720}"/>
              </a:ext>
            </a:extLst>
          </p:cNvPr>
          <p:cNvCxnSpPr>
            <a:cxnSpLocks/>
            <a:stCxn id="96" idx="6"/>
          </p:cNvCxnSpPr>
          <p:nvPr/>
        </p:nvCxnSpPr>
        <p:spPr>
          <a:xfrm>
            <a:off x="8641958" y="1019255"/>
            <a:ext cx="0" cy="280896"/>
          </a:xfrm>
          <a:prstGeom prst="straightConnector1">
            <a:avLst/>
          </a:prstGeom>
          <a:ln w="38100">
            <a:solidFill>
              <a:srgbClr val="6E246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8E9470F-8394-3571-BD05-7A8DB7A31208}"/>
              </a:ext>
            </a:extLst>
          </p:cNvPr>
          <p:cNvCxnSpPr>
            <a:cxnSpLocks/>
            <a:stCxn id="97" idx="2"/>
          </p:cNvCxnSpPr>
          <p:nvPr/>
        </p:nvCxnSpPr>
        <p:spPr>
          <a:xfrm flipV="1">
            <a:off x="8644498" y="1638406"/>
            <a:ext cx="0" cy="281606"/>
          </a:xfrm>
          <a:prstGeom prst="straightConnector1">
            <a:avLst/>
          </a:prstGeom>
          <a:ln w="38100">
            <a:solidFill>
              <a:srgbClr val="6E246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465083CF-C9E9-9E55-B3C3-FAEE2E9C148E}"/>
              </a:ext>
            </a:extLst>
          </p:cNvPr>
          <p:cNvSpPr>
            <a:spLocks/>
          </p:cNvSpPr>
          <p:nvPr/>
        </p:nvSpPr>
        <p:spPr bwMode="auto">
          <a:xfrm>
            <a:off x="6651411" y="1389537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9A9B4D9-5BEF-67F1-EA53-914E2A39F970}"/>
              </a:ext>
            </a:extLst>
          </p:cNvPr>
          <p:cNvSpPr>
            <a:spLocks/>
          </p:cNvSpPr>
          <p:nvPr/>
        </p:nvSpPr>
        <p:spPr bwMode="auto">
          <a:xfrm>
            <a:off x="6661205" y="1729727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8FC7422-C1BF-8A6A-C4D6-EE7C5CE69190}"/>
              </a:ext>
            </a:extLst>
          </p:cNvPr>
          <p:cNvSpPr>
            <a:spLocks/>
          </p:cNvSpPr>
          <p:nvPr/>
        </p:nvSpPr>
        <p:spPr bwMode="auto">
          <a:xfrm>
            <a:off x="6652723" y="1025531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868F8189-909F-C035-056B-5CF686CC6304}"/>
              </a:ext>
            </a:extLst>
          </p:cNvPr>
          <p:cNvSpPr>
            <a:spLocks/>
          </p:cNvSpPr>
          <p:nvPr/>
        </p:nvSpPr>
        <p:spPr bwMode="auto">
          <a:xfrm rot="10800000">
            <a:off x="6605099" y="831396"/>
            <a:ext cx="256966" cy="1289029"/>
          </a:xfrm>
          <a:prstGeom prst="ellipse">
            <a:avLst/>
          </a:prstGeom>
          <a:noFill/>
          <a:ln w="38100">
            <a:solidFill>
              <a:srgbClr val="6E246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E6445F73-BEBD-D639-61BC-D5335AB3848F}"/>
              </a:ext>
            </a:extLst>
          </p:cNvPr>
          <p:cNvCxnSpPr>
            <a:cxnSpLocks/>
            <a:stCxn id="62" idx="2"/>
          </p:cNvCxnSpPr>
          <p:nvPr/>
        </p:nvCxnSpPr>
        <p:spPr>
          <a:xfrm>
            <a:off x="6862065" y="1475910"/>
            <a:ext cx="890119" cy="0"/>
          </a:xfrm>
          <a:prstGeom prst="straightConnector1">
            <a:avLst/>
          </a:prstGeom>
          <a:ln w="38100">
            <a:solidFill>
              <a:srgbClr val="6E246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B72455FD-09D8-7885-6161-C9B50355EE0D}"/>
              </a:ext>
            </a:extLst>
          </p:cNvPr>
          <p:cNvSpPr txBox="1"/>
          <p:nvPr/>
        </p:nvSpPr>
        <p:spPr bwMode="auto">
          <a:xfrm>
            <a:off x="6950920" y="2756079"/>
            <a:ext cx="33935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2F2F2F"/>
                </a:solidFill>
              </a:rPr>
              <a:t>Beam pipe</a:t>
            </a:r>
            <a:endParaRPr lang="en-GB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A5F1646-85B0-8AA2-B6DD-956AE02DB258}"/>
                  </a:ext>
                </a:extLst>
              </p:cNvPr>
              <p:cNvSpPr txBox="1"/>
              <p:nvPr/>
            </p:nvSpPr>
            <p:spPr bwMode="auto">
              <a:xfrm>
                <a:off x="2639616" y="1055331"/>
                <a:ext cx="237089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fr-FR" sz="20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A5F1646-85B0-8AA2-B6DD-956AE02DB2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9616" y="1055331"/>
                <a:ext cx="2370890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13192B87-1CF4-4809-F7E9-87E0103320CE}"/>
                  </a:ext>
                </a:extLst>
              </p:cNvPr>
              <p:cNvSpPr txBox="1"/>
              <p:nvPr/>
            </p:nvSpPr>
            <p:spPr bwMode="auto">
              <a:xfrm>
                <a:off x="2639616" y="5751400"/>
                <a:ext cx="237089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fr-FR" sz="20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13192B87-1CF4-4809-F7E9-87E0103320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9616" y="5751400"/>
                <a:ext cx="2370890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689D180E-7AF0-C158-6209-F3BAF8F78D7E}"/>
              </a:ext>
            </a:extLst>
          </p:cNvPr>
          <p:cNvSpPr txBox="1"/>
          <p:nvPr/>
        </p:nvSpPr>
        <p:spPr bwMode="auto">
          <a:xfrm>
            <a:off x="58212" y="5926504"/>
            <a:ext cx="24373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>
                <a:solidFill>
                  <a:schemeClr val="tx2"/>
                </a:solidFill>
              </a:rPr>
              <a:t>[G. Iadarola, </a:t>
            </a:r>
            <a:r>
              <a:rPr lang="en-GB" sz="1400" i="1">
                <a:solidFill>
                  <a:schemeClr val="tx2"/>
                </a:solidFill>
              </a:rPr>
              <a:t>ECLOUD’12, 2012]</a:t>
            </a:r>
          </a:p>
        </p:txBody>
      </p:sp>
      <p:sp>
        <p:nvSpPr>
          <p:cNvPr id="14" name="Rectangle: Rounded Corners 8">
            <a:extLst>
              <a:ext uri="{FF2B5EF4-FFF2-40B4-BE49-F238E27FC236}">
                <a16:creationId xmlns:a16="http://schemas.microsoft.com/office/drawing/2014/main" id="{2A3B274A-7E19-D37C-6B0C-FF2E446A01F8}"/>
              </a:ext>
            </a:extLst>
          </p:cNvPr>
          <p:cNvSpPr/>
          <p:nvPr/>
        </p:nvSpPr>
        <p:spPr bwMode="auto">
          <a:xfrm>
            <a:off x="5519939" y="3100663"/>
            <a:ext cx="6408709" cy="73619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1F0EA639-657E-3C7F-A598-4C48C8866FE4}"/>
              </a:ext>
            </a:extLst>
          </p:cNvPr>
          <p:cNvSpPr txBox="1">
            <a:spLocks/>
          </p:cNvSpPr>
          <p:nvPr/>
        </p:nvSpPr>
        <p:spPr bwMode="auto">
          <a:xfrm>
            <a:off x="5817368" y="3314626"/>
            <a:ext cx="5832579" cy="522230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Font typeface="Arial"/>
              <a:buNone/>
              <a:defRPr/>
            </a:pPr>
            <a:r>
              <a:rPr lang="fr-FR" sz="2000" b="1">
                <a:solidFill>
                  <a:srgbClr val="FF0000"/>
                </a:solidFill>
              </a:rPr>
              <a:t>2D time-iterative electron density algorithm</a:t>
            </a:r>
            <a:endParaRPr lang="fr-FR" sz="2000" b="1">
              <a:solidFill>
                <a:srgbClr val="2F2F2F"/>
              </a:solidFill>
            </a:endParaRPr>
          </a:p>
          <a:p>
            <a:pPr marL="0" lvl="1" indent="0" algn="just">
              <a:buNone/>
              <a:defRPr/>
            </a:pPr>
            <a:endParaRPr lang="fr-FR" sz="2000">
              <a:solidFill>
                <a:srgbClr val="2F2F2F"/>
              </a:solidFill>
            </a:endParaRPr>
          </a:p>
          <a:p>
            <a:pPr lvl="1" algn="just">
              <a:defRPr/>
            </a:pPr>
            <a:endParaRPr lang="fr-FR" sz="2000">
              <a:solidFill>
                <a:srgbClr val="2F2F2F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8AE60F5-A580-F62D-7925-3A17C0D72D6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0224516" cy="634655"/>
          </a:xfrm>
        </p:spPr>
        <p:txBody>
          <a:bodyPr/>
          <a:lstStyle/>
          <a:p>
            <a:r>
              <a:rPr lang="fr-FR" sz="3200"/>
              <a:t>PyECLOUD simulation principle</a:t>
            </a:r>
            <a:endParaRPr lang="en-GB" sz="3200"/>
          </a:p>
        </p:txBody>
      </p:sp>
    </p:spTree>
    <p:extLst>
      <p:ext uri="{BB962C8B-B14F-4D97-AF65-F5344CB8AC3E}">
        <p14:creationId xmlns:p14="http://schemas.microsoft.com/office/powerpoint/2010/main" val="20566708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5B5E2A5C-C9E6-8D40-C591-C444813C6279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F2CBC35-6113-382B-E436-3500BFE2BA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412" b="19789"/>
          <a:stretch>
            <a:fillRect/>
          </a:stretch>
        </p:blipFill>
        <p:spPr bwMode="auto">
          <a:xfrm>
            <a:off x="6459446" y="136924"/>
            <a:ext cx="4310246" cy="2628016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4E35189-7543-1A7D-A862-B0544A06DA09}"/>
              </a:ext>
            </a:extLst>
          </p:cNvPr>
          <p:cNvCxnSpPr>
            <a:cxnSpLocks/>
          </p:cNvCxnSpPr>
          <p:nvPr/>
        </p:nvCxnSpPr>
        <p:spPr>
          <a:xfrm>
            <a:off x="2627010" y="4266328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9DB38C2-C792-A75A-5F59-88062611D970}"/>
              </a:ext>
            </a:extLst>
          </p:cNvPr>
          <p:cNvCxnSpPr>
            <a:cxnSpLocks/>
          </p:cNvCxnSpPr>
          <p:nvPr/>
        </p:nvCxnSpPr>
        <p:spPr>
          <a:xfrm>
            <a:off x="2627010" y="3453864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A30CD3E-E192-20B1-1267-F2F57CA67BAE}"/>
              </a:ext>
            </a:extLst>
          </p:cNvPr>
          <p:cNvCxnSpPr>
            <a:cxnSpLocks/>
          </p:cNvCxnSpPr>
          <p:nvPr/>
        </p:nvCxnSpPr>
        <p:spPr>
          <a:xfrm>
            <a:off x="2627010" y="2643723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D507F70-0BD4-407C-D08B-C3243DDB60BA}"/>
              </a:ext>
            </a:extLst>
          </p:cNvPr>
          <p:cNvCxnSpPr>
            <a:cxnSpLocks/>
          </p:cNvCxnSpPr>
          <p:nvPr/>
        </p:nvCxnSpPr>
        <p:spPr>
          <a:xfrm>
            <a:off x="2627010" y="1833582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69AB56F-DFBB-C6F8-1178-B7F3F5A6107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9976D69-8930-2072-04EB-65202413C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474FA77-3A5E-128E-FB6A-E2F7E748B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28</a:t>
            </a:fld>
            <a:endParaRPr lang="en-US" sz="120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2E6833F-8F24-F46C-127D-DA5989FAAF0D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A52312A-FC54-BF24-083C-7C0867CD171B}"/>
              </a:ext>
            </a:extLst>
          </p:cNvPr>
          <p:cNvSpPr/>
          <p:nvPr/>
        </p:nvSpPr>
        <p:spPr>
          <a:xfrm>
            <a:off x="610786" y="1510611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Beam Intensity Estimation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6BBEC94-87B7-5986-6CDA-F5335C84CAA0}"/>
              </a:ext>
            </a:extLst>
          </p:cNvPr>
          <p:cNvSpPr/>
          <p:nvPr/>
        </p:nvSpPr>
        <p:spPr>
          <a:xfrm>
            <a:off x="610786" y="2320752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Primary Electron Generation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5C14BBB-181E-5671-5B1A-78046320138E}"/>
              </a:ext>
            </a:extLst>
          </p:cNvPr>
          <p:cNvSpPr/>
          <p:nvPr/>
        </p:nvSpPr>
        <p:spPr>
          <a:xfrm>
            <a:off x="610786" y="3130893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Electric Field Computation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B999BF9-5C34-D514-E63D-9C88BE63D1CB}"/>
              </a:ext>
            </a:extLst>
          </p:cNvPr>
          <p:cNvSpPr/>
          <p:nvPr/>
        </p:nvSpPr>
        <p:spPr>
          <a:xfrm>
            <a:off x="610786" y="3941034"/>
            <a:ext cx="4032448" cy="63465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Macroparticle Motion</a:t>
            </a:r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6602059-5818-E2FF-92A3-FFE3F4FB0554}"/>
              </a:ext>
            </a:extLst>
          </p:cNvPr>
          <p:cNvSpPr/>
          <p:nvPr/>
        </p:nvSpPr>
        <p:spPr>
          <a:xfrm>
            <a:off x="610786" y="4751175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Secondary Electron Generation</a:t>
            </a:r>
            <a:endParaRPr lang="en-GB">
              <a:solidFill>
                <a:srgbClr val="2F2F2F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2EDCCC4-A722-0FB0-CCCD-0134A2A720AE}"/>
              </a:ext>
            </a:extLst>
          </p:cNvPr>
          <p:cNvCxnSpPr>
            <a:cxnSpLocks/>
            <a:endCxn id="3" idx="0"/>
          </p:cNvCxnSpPr>
          <p:nvPr/>
        </p:nvCxnSpPr>
        <p:spPr>
          <a:xfrm>
            <a:off x="2627010" y="1023441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A3CE396-BA41-1DB8-BDB4-09679C78084A}"/>
              </a:ext>
            </a:extLst>
          </p:cNvPr>
          <p:cNvCxnSpPr/>
          <p:nvPr/>
        </p:nvCxnSpPr>
        <p:spPr>
          <a:xfrm>
            <a:off x="2639616" y="1042491"/>
            <a:ext cx="2376264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32CD322-C2AB-85C6-0045-EAA020D75CB5}"/>
              </a:ext>
            </a:extLst>
          </p:cNvPr>
          <p:cNvCxnSpPr>
            <a:cxnSpLocks/>
          </p:cNvCxnSpPr>
          <p:nvPr/>
        </p:nvCxnSpPr>
        <p:spPr>
          <a:xfrm>
            <a:off x="5013193" y="1023441"/>
            <a:ext cx="0" cy="4752528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4B8DA87-15AF-2013-1DC0-17A0E79DFE4C}"/>
              </a:ext>
            </a:extLst>
          </p:cNvPr>
          <p:cNvCxnSpPr/>
          <p:nvPr/>
        </p:nvCxnSpPr>
        <p:spPr>
          <a:xfrm>
            <a:off x="2639616" y="5759634"/>
            <a:ext cx="2376264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A31B23F-A1FE-51B2-8AFE-B0E45D06023A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2627010" y="5385830"/>
            <a:ext cx="0" cy="390139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>
            <a:extLst>
              <a:ext uri="{FF2B5EF4-FFF2-40B4-BE49-F238E27FC236}">
                <a16:creationId xmlns:a16="http://schemas.microsoft.com/office/drawing/2014/main" id="{C5386746-6D80-2009-CC47-1620FA180C1B}"/>
              </a:ext>
            </a:extLst>
          </p:cNvPr>
          <p:cNvSpPr>
            <a:spLocks/>
          </p:cNvSpPr>
          <p:nvPr/>
        </p:nvSpPr>
        <p:spPr>
          <a:xfrm>
            <a:off x="8237365" y="1615787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02A919C5-C0D5-2AB5-7F8C-A60FFE81A027}"/>
              </a:ext>
            </a:extLst>
          </p:cNvPr>
          <p:cNvSpPr>
            <a:spLocks/>
          </p:cNvSpPr>
          <p:nvPr/>
        </p:nvSpPr>
        <p:spPr>
          <a:xfrm>
            <a:off x="8900574" y="1604794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0AD168B8-F7F9-7BD9-4A83-7A350A550DDB}"/>
              </a:ext>
            </a:extLst>
          </p:cNvPr>
          <p:cNvSpPr>
            <a:spLocks/>
          </p:cNvSpPr>
          <p:nvPr/>
        </p:nvSpPr>
        <p:spPr>
          <a:xfrm>
            <a:off x="8569086" y="1603889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92955D01-8FA1-3C50-1599-DD3EB06C6CA3}"/>
              </a:ext>
            </a:extLst>
          </p:cNvPr>
          <p:cNvSpPr>
            <a:spLocks/>
          </p:cNvSpPr>
          <p:nvPr/>
        </p:nvSpPr>
        <p:spPr>
          <a:xfrm>
            <a:off x="8234825" y="1211870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46BFB16-8521-B141-400D-73E7453DAE9D}"/>
              </a:ext>
            </a:extLst>
          </p:cNvPr>
          <p:cNvSpPr>
            <a:spLocks/>
          </p:cNvSpPr>
          <p:nvPr/>
        </p:nvSpPr>
        <p:spPr>
          <a:xfrm>
            <a:off x="8898034" y="1200877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8BC8F02D-991B-0D80-1959-0C5776A5B2A6}"/>
              </a:ext>
            </a:extLst>
          </p:cNvPr>
          <p:cNvSpPr>
            <a:spLocks/>
          </p:cNvSpPr>
          <p:nvPr/>
        </p:nvSpPr>
        <p:spPr>
          <a:xfrm>
            <a:off x="8566546" y="1199972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6B052959-B365-5FD3-7600-DEB30CE3B596}"/>
              </a:ext>
            </a:extLst>
          </p:cNvPr>
          <p:cNvSpPr>
            <a:spLocks/>
          </p:cNvSpPr>
          <p:nvPr/>
        </p:nvSpPr>
        <p:spPr>
          <a:xfrm rot="5400000">
            <a:off x="8513475" y="635599"/>
            <a:ext cx="256966" cy="1289029"/>
          </a:xfrm>
          <a:prstGeom prst="ellipse">
            <a:avLst/>
          </a:prstGeom>
          <a:noFill/>
          <a:ln w="38100">
            <a:solidFill>
              <a:srgbClr val="6E246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8D74EA1-8FA0-4085-E5F8-15BEF3A54A22}"/>
              </a:ext>
            </a:extLst>
          </p:cNvPr>
          <p:cNvSpPr>
            <a:spLocks/>
          </p:cNvSpPr>
          <p:nvPr/>
        </p:nvSpPr>
        <p:spPr>
          <a:xfrm rot="5400000">
            <a:off x="8516015" y="1045913"/>
            <a:ext cx="256966" cy="1289029"/>
          </a:xfrm>
          <a:prstGeom prst="ellipse">
            <a:avLst/>
          </a:prstGeom>
          <a:noFill/>
          <a:ln w="38100">
            <a:solidFill>
              <a:srgbClr val="6E246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626F243-4B58-70B3-D367-015CD9EB0FBD}"/>
              </a:ext>
            </a:extLst>
          </p:cNvPr>
          <p:cNvCxnSpPr>
            <a:cxnSpLocks/>
            <a:stCxn id="96" idx="6"/>
          </p:cNvCxnSpPr>
          <p:nvPr/>
        </p:nvCxnSpPr>
        <p:spPr>
          <a:xfrm>
            <a:off x="8641958" y="1408597"/>
            <a:ext cx="0" cy="280896"/>
          </a:xfrm>
          <a:prstGeom prst="straightConnector1">
            <a:avLst/>
          </a:prstGeom>
          <a:ln w="38100">
            <a:solidFill>
              <a:srgbClr val="6E246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73A7FB7-4079-9344-1798-1C256F7B36F4}"/>
              </a:ext>
            </a:extLst>
          </p:cNvPr>
          <p:cNvCxnSpPr>
            <a:cxnSpLocks/>
            <a:stCxn id="97" idx="2"/>
          </p:cNvCxnSpPr>
          <p:nvPr/>
        </p:nvCxnSpPr>
        <p:spPr>
          <a:xfrm flipV="1">
            <a:off x="8644498" y="1280339"/>
            <a:ext cx="0" cy="281606"/>
          </a:xfrm>
          <a:prstGeom prst="straightConnector1">
            <a:avLst/>
          </a:prstGeom>
          <a:ln w="38100">
            <a:solidFill>
              <a:srgbClr val="6E246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E29D0CD6-E382-217F-3D62-9AF74B93F761}"/>
              </a:ext>
            </a:extLst>
          </p:cNvPr>
          <p:cNvSpPr>
            <a:spLocks/>
          </p:cNvSpPr>
          <p:nvPr/>
        </p:nvSpPr>
        <p:spPr bwMode="auto">
          <a:xfrm>
            <a:off x="7485159" y="1389537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DAE9F38-0265-A252-033D-19A58F4DE49E}"/>
              </a:ext>
            </a:extLst>
          </p:cNvPr>
          <p:cNvSpPr>
            <a:spLocks/>
          </p:cNvSpPr>
          <p:nvPr/>
        </p:nvSpPr>
        <p:spPr bwMode="auto">
          <a:xfrm>
            <a:off x="7494953" y="1729727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0E00000-CA5E-CA62-8A59-557EFDD2AB2F}"/>
              </a:ext>
            </a:extLst>
          </p:cNvPr>
          <p:cNvSpPr>
            <a:spLocks/>
          </p:cNvSpPr>
          <p:nvPr/>
        </p:nvSpPr>
        <p:spPr bwMode="auto">
          <a:xfrm>
            <a:off x="7486471" y="1025531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5AC280-C6A9-5BA1-95C5-8A6037F52DB6}"/>
              </a:ext>
            </a:extLst>
          </p:cNvPr>
          <p:cNvSpPr>
            <a:spLocks/>
          </p:cNvSpPr>
          <p:nvPr/>
        </p:nvSpPr>
        <p:spPr bwMode="auto">
          <a:xfrm rot="10800000">
            <a:off x="7438847" y="831396"/>
            <a:ext cx="256966" cy="1289029"/>
          </a:xfrm>
          <a:prstGeom prst="ellipse">
            <a:avLst/>
          </a:prstGeom>
          <a:noFill/>
          <a:ln w="38100">
            <a:solidFill>
              <a:srgbClr val="6E246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B6CF8181-42F8-C5BA-9CB6-BBFD3D75B7EF}"/>
              </a:ext>
            </a:extLst>
          </p:cNvPr>
          <p:cNvCxnSpPr>
            <a:cxnSpLocks/>
            <a:stCxn id="62" idx="2"/>
          </p:cNvCxnSpPr>
          <p:nvPr/>
        </p:nvCxnSpPr>
        <p:spPr>
          <a:xfrm>
            <a:off x="7695813" y="1475910"/>
            <a:ext cx="890119" cy="0"/>
          </a:xfrm>
          <a:prstGeom prst="straightConnector1">
            <a:avLst/>
          </a:prstGeom>
          <a:ln w="38100">
            <a:solidFill>
              <a:srgbClr val="6E246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64F58E9-2B88-4DE8-F24A-1B5F98B515D4}"/>
              </a:ext>
            </a:extLst>
          </p:cNvPr>
          <p:cNvSpPr txBox="1"/>
          <p:nvPr/>
        </p:nvSpPr>
        <p:spPr bwMode="auto">
          <a:xfrm>
            <a:off x="6950920" y="2756079"/>
            <a:ext cx="33935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2F2F2F"/>
                </a:solidFill>
              </a:rPr>
              <a:t>Beam pipe</a:t>
            </a:r>
            <a:endParaRPr lang="en-GB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56D9576-6BF8-AF6C-D6A3-B3BDF33A7B70}"/>
                  </a:ext>
                </a:extLst>
              </p:cNvPr>
              <p:cNvSpPr txBox="1"/>
              <p:nvPr/>
            </p:nvSpPr>
            <p:spPr bwMode="auto">
              <a:xfrm>
                <a:off x="2639616" y="1055331"/>
                <a:ext cx="237089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fr-FR" sz="20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56D9576-6BF8-AF6C-D6A3-B3BDF33A7B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9616" y="1055331"/>
                <a:ext cx="2370890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4A5F6F6-3862-76F4-0A31-3F3DDC1C8583}"/>
                  </a:ext>
                </a:extLst>
              </p:cNvPr>
              <p:cNvSpPr txBox="1"/>
              <p:nvPr/>
            </p:nvSpPr>
            <p:spPr bwMode="auto">
              <a:xfrm>
                <a:off x="2639616" y="5751400"/>
                <a:ext cx="237089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fr-FR" sz="20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4A5F6F6-3862-76F4-0A31-3F3DDC1C85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9616" y="5751400"/>
                <a:ext cx="2370890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A04F9DAC-DBAA-2E80-7B92-3669DDA795CE}"/>
              </a:ext>
            </a:extLst>
          </p:cNvPr>
          <p:cNvSpPr txBox="1"/>
          <p:nvPr/>
        </p:nvSpPr>
        <p:spPr bwMode="auto">
          <a:xfrm>
            <a:off x="58212" y="5926504"/>
            <a:ext cx="24373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>
                <a:solidFill>
                  <a:schemeClr val="tx2"/>
                </a:solidFill>
              </a:rPr>
              <a:t>[G. Iadarola, </a:t>
            </a:r>
            <a:r>
              <a:rPr lang="en-GB" sz="1400" i="1">
                <a:solidFill>
                  <a:schemeClr val="tx2"/>
                </a:solidFill>
              </a:rPr>
              <a:t>ECLOUD’12, 2012]</a:t>
            </a:r>
          </a:p>
        </p:txBody>
      </p:sp>
      <p:sp>
        <p:nvSpPr>
          <p:cNvPr id="19" name="Rectangle: Rounded Corners 8">
            <a:extLst>
              <a:ext uri="{FF2B5EF4-FFF2-40B4-BE49-F238E27FC236}">
                <a16:creationId xmlns:a16="http://schemas.microsoft.com/office/drawing/2014/main" id="{FC30637D-B1D5-28AC-A187-A43AA1508CCB}"/>
              </a:ext>
            </a:extLst>
          </p:cNvPr>
          <p:cNvSpPr/>
          <p:nvPr/>
        </p:nvSpPr>
        <p:spPr bwMode="auto">
          <a:xfrm>
            <a:off x="5519939" y="3100663"/>
            <a:ext cx="6408709" cy="73619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2FD7DE0B-814E-6999-A709-5F3F909576BC}"/>
              </a:ext>
            </a:extLst>
          </p:cNvPr>
          <p:cNvSpPr txBox="1">
            <a:spLocks/>
          </p:cNvSpPr>
          <p:nvPr/>
        </p:nvSpPr>
        <p:spPr bwMode="auto">
          <a:xfrm>
            <a:off x="5817368" y="3314626"/>
            <a:ext cx="5832579" cy="522230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Font typeface="Arial"/>
              <a:buNone/>
              <a:defRPr/>
            </a:pPr>
            <a:r>
              <a:rPr lang="fr-FR" sz="2000" b="1">
                <a:solidFill>
                  <a:srgbClr val="FF0000"/>
                </a:solidFill>
              </a:rPr>
              <a:t>2D time-iterative electron density algorithm</a:t>
            </a:r>
            <a:endParaRPr lang="fr-FR" sz="2000" b="1">
              <a:solidFill>
                <a:srgbClr val="2F2F2F"/>
              </a:solidFill>
            </a:endParaRPr>
          </a:p>
          <a:p>
            <a:pPr marL="0" lvl="1" indent="0" algn="just">
              <a:buNone/>
              <a:defRPr/>
            </a:pPr>
            <a:endParaRPr lang="fr-FR" sz="2000">
              <a:solidFill>
                <a:srgbClr val="2F2F2F"/>
              </a:solidFill>
            </a:endParaRPr>
          </a:p>
          <a:p>
            <a:pPr lvl="1" algn="just">
              <a:defRPr/>
            </a:pPr>
            <a:endParaRPr lang="fr-FR" sz="2000">
              <a:solidFill>
                <a:srgbClr val="2F2F2F"/>
              </a:solidFill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3417AE49-CDAF-8178-70B9-EAC099D222E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0224516" cy="634655"/>
          </a:xfrm>
        </p:spPr>
        <p:txBody>
          <a:bodyPr/>
          <a:lstStyle/>
          <a:p>
            <a:r>
              <a:rPr lang="fr-FR" sz="3200"/>
              <a:t>PyECLOUD simulation principle</a:t>
            </a:r>
            <a:endParaRPr lang="en-GB" sz="3200"/>
          </a:p>
        </p:txBody>
      </p:sp>
    </p:spTree>
    <p:extLst>
      <p:ext uri="{BB962C8B-B14F-4D97-AF65-F5344CB8AC3E}">
        <p14:creationId xmlns:p14="http://schemas.microsoft.com/office/powerpoint/2010/main" val="36562082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8FE48BFF-D055-2927-4C4C-4711702F124E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17986D6-A857-904F-B415-A0F0EF31C4B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412" b="19789"/>
          <a:stretch>
            <a:fillRect/>
          </a:stretch>
        </p:blipFill>
        <p:spPr bwMode="auto">
          <a:xfrm>
            <a:off x="6459446" y="136924"/>
            <a:ext cx="4310246" cy="2628016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274617B-FD30-4262-D196-58CA1E84C763}"/>
              </a:ext>
            </a:extLst>
          </p:cNvPr>
          <p:cNvCxnSpPr>
            <a:cxnSpLocks/>
          </p:cNvCxnSpPr>
          <p:nvPr/>
        </p:nvCxnSpPr>
        <p:spPr>
          <a:xfrm>
            <a:off x="2627010" y="4266328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FE00815-3B9E-4882-A3F4-E5745A658139}"/>
              </a:ext>
            </a:extLst>
          </p:cNvPr>
          <p:cNvCxnSpPr>
            <a:cxnSpLocks/>
          </p:cNvCxnSpPr>
          <p:nvPr/>
        </p:nvCxnSpPr>
        <p:spPr>
          <a:xfrm>
            <a:off x="2627010" y="3453864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7519770-432F-1DC5-58A8-D045C60A40ED}"/>
              </a:ext>
            </a:extLst>
          </p:cNvPr>
          <p:cNvCxnSpPr>
            <a:cxnSpLocks/>
          </p:cNvCxnSpPr>
          <p:nvPr/>
        </p:nvCxnSpPr>
        <p:spPr>
          <a:xfrm>
            <a:off x="2627010" y="2643723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DE233BC-0F05-8380-A37D-BFAF2A3FB8B1}"/>
              </a:ext>
            </a:extLst>
          </p:cNvPr>
          <p:cNvCxnSpPr>
            <a:cxnSpLocks/>
          </p:cNvCxnSpPr>
          <p:nvPr/>
        </p:nvCxnSpPr>
        <p:spPr>
          <a:xfrm>
            <a:off x="2627010" y="1833582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395809B-FA21-1F08-4977-E1B7858D558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89907C8-5C95-9B43-D871-5366F28AC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496E48DB-33E9-FFEB-11A0-5BC799AD4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29</a:t>
            </a:fld>
            <a:endParaRPr lang="en-US" sz="120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20F90C0-CA80-827D-359D-9134EA3AC713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13F24BF-AF00-89D3-79F9-2D0880C27ED6}"/>
              </a:ext>
            </a:extLst>
          </p:cNvPr>
          <p:cNvSpPr/>
          <p:nvPr/>
        </p:nvSpPr>
        <p:spPr>
          <a:xfrm>
            <a:off x="610786" y="1510611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Beam Intensity Estimation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40EB285-6D7C-1A33-0949-1585F1613368}"/>
              </a:ext>
            </a:extLst>
          </p:cNvPr>
          <p:cNvSpPr/>
          <p:nvPr/>
        </p:nvSpPr>
        <p:spPr>
          <a:xfrm>
            <a:off x="610786" y="2320752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Primary Electron Generation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BA2115-5048-A648-09B3-83B8482A8DCA}"/>
              </a:ext>
            </a:extLst>
          </p:cNvPr>
          <p:cNvSpPr/>
          <p:nvPr/>
        </p:nvSpPr>
        <p:spPr>
          <a:xfrm>
            <a:off x="610786" y="3130893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Electric Field Computation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B280EE2-12ED-0101-9A4B-E852F246B07F}"/>
              </a:ext>
            </a:extLst>
          </p:cNvPr>
          <p:cNvSpPr/>
          <p:nvPr/>
        </p:nvSpPr>
        <p:spPr>
          <a:xfrm>
            <a:off x="610786" y="3941034"/>
            <a:ext cx="4032448" cy="63465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Macroparticle Motion</a:t>
            </a:r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5EA5CBD-106A-AA02-68F7-A326AA76CEBC}"/>
              </a:ext>
            </a:extLst>
          </p:cNvPr>
          <p:cNvSpPr/>
          <p:nvPr/>
        </p:nvSpPr>
        <p:spPr>
          <a:xfrm>
            <a:off x="610786" y="4751175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Secondary Electron Generation</a:t>
            </a:r>
            <a:endParaRPr lang="en-GB">
              <a:solidFill>
                <a:srgbClr val="2F2F2F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E391793-4BC2-4A28-E1A1-8929A5AD3700}"/>
              </a:ext>
            </a:extLst>
          </p:cNvPr>
          <p:cNvCxnSpPr>
            <a:cxnSpLocks/>
            <a:endCxn id="3" idx="0"/>
          </p:cNvCxnSpPr>
          <p:nvPr/>
        </p:nvCxnSpPr>
        <p:spPr>
          <a:xfrm>
            <a:off x="2627010" y="1023441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C67E4A4-C3FC-4B6A-43C2-3D9024476E0F}"/>
              </a:ext>
            </a:extLst>
          </p:cNvPr>
          <p:cNvCxnSpPr/>
          <p:nvPr/>
        </p:nvCxnSpPr>
        <p:spPr>
          <a:xfrm>
            <a:off x="2639616" y="1042491"/>
            <a:ext cx="2376264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A0CC509-B32B-8C86-818B-536B1D969B41}"/>
              </a:ext>
            </a:extLst>
          </p:cNvPr>
          <p:cNvCxnSpPr>
            <a:cxnSpLocks/>
          </p:cNvCxnSpPr>
          <p:nvPr/>
        </p:nvCxnSpPr>
        <p:spPr>
          <a:xfrm>
            <a:off x="5013193" y="1023441"/>
            <a:ext cx="0" cy="4752528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F6BA634-0128-9817-8D75-BCD35A1290DD}"/>
              </a:ext>
            </a:extLst>
          </p:cNvPr>
          <p:cNvCxnSpPr/>
          <p:nvPr/>
        </p:nvCxnSpPr>
        <p:spPr>
          <a:xfrm>
            <a:off x="2639616" y="5759634"/>
            <a:ext cx="2376264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3E876DA-302A-6EE3-E9C5-875BC2C7985A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2627010" y="5385830"/>
            <a:ext cx="0" cy="390139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>
            <a:extLst>
              <a:ext uri="{FF2B5EF4-FFF2-40B4-BE49-F238E27FC236}">
                <a16:creationId xmlns:a16="http://schemas.microsoft.com/office/drawing/2014/main" id="{71D34553-06EA-9DE3-152D-4CEAF3AC74E4}"/>
              </a:ext>
            </a:extLst>
          </p:cNvPr>
          <p:cNvSpPr>
            <a:spLocks/>
          </p:cNvSpPr>
          <p:nvPr/>
        </p:nvSpPr>
        <p:spPr>
          <a:xfrm>
            <a:off x="8237366" y="546540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FC5C49BD-733D-8881-AD04-D3E8ACF0AF10}"/>
              </a:ext>
            </a:extLst>
          </p:cNvPr>
          <p:cNvSpPr>
            <a:spLocks/>
          </p:cNvSpPr>
          <p:nvPr/>
        </p:nvSpPr>
        <p:spPr>
          <a:xfrm>
            <a:off x="8900575" y="535547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49FFC8BD-B479-6225-D5CE-7CAA745EEF4F}"/>
              </a:ext>
            </a:extLst>
          </p:cNvPr>
          <p:cNvSpPr>
            <a:spLocks/>
          </p:cNvSpPr>
          <p:nvPr/>
        </p:nvSpPr>
        <p:spPr>
          <a:xfrm>
            <a:off x="8569087" y="534642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C4E5C300-9359-443F-5269-D980D2C238CB}"/>
              </a:ext>
            </a:extLst>
          </p:cNvPr>
          <p:cNvSpPr>
            <a:spLocks/>
          </p:cNvSpPr>
          <p:nvPr/>
        </p:nvSpPr>
        <p:spPr>
          <a:xfrm>
            <a:off x="8234825" y="2241343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4CB9F5A2-969C-F91E-BA73-F2F93554A468}"/>
              </a:ext>
            </a:extLst>
          </p:cNvPr>
          <p:cNvSpPr>
            <a:spLocks/>
          </p:cNvSpPr>
          <p:nvPr/>
        </p:nvSpPr>
        <p:spPr>
          <a:xfrm>
            <a:off x="8898034" y="2230350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9B65D463-4E0D-49B2-B916-5FABD9DB310D}"/>
              </a:ext>
            </a:extLst>
          </p:cNvPr>
          <p:cNvSpPr>
            <a:spLocks/>
          </p:cNvSpPr>
          <p:nvPr/>
        </p:nvSpPr>
        <p:spPr>
          <a:xfrm>
            <a:off x="8566546" y="2229445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1D0AC70D-C24F-0BDE-CC7A-DA8293E9DE62}"/>
              </a:ext>
            </a:extLst>
          </p:cNvPr>
          <p:cNvSpPr>
            <a:spLocks/>
          </p:cNvSpPr>
          <p:nvPr/>
        </p:nvSpPr>
        <p:spPr>
          <a:xfrm rot="5400000">
            <a:off x="8513475" y="1665072"/>
            <a:ext cx="256966" cy="1289029"/>
          </a:xfrm>
          <a:prstGeom prst="ellipse">
            <a:avLst/>
          </a:prstGeom>
          <a:noFill/>
          <a:ln w="38100">
            <a:solidFill>
              <a:srgbClr val="6E246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CAD491D6-B6F7-2073-6E65-CE240B84D2EC}"/>
              </a:ext>
            </a:extLst>
          </p:cNvPr>
          <p:cNvSpPr>
            <a:spLocks/>
          </p:cNvSpPr>
          <p:nvPr/>
        </p:nvSpPr>
        <p:spPr>
          <a:xfrm rot="5400000">
            <a:off x="8516016" y="-23334"/>
            <a:ext cx="256966" cy="1289029"/>
          </a:xfrm>
          <a:prstGeom prst="ellipse">
            <a:avLst/>
          </a:prstGeom>
          <a:noFill/>
          <a:ln w="38100">
            <a:solidFill>
              <a:srgbClr val="6E246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4E78650-434B-64BE-4332-D793654C4DA5}"/>
              </a:ext>
            </a:extLst>
          </p:cNvPr>
          <p:cNvCxnSpPr>
            <a:cxnSpLocks/>
            <a:stCxn id="96" idx="6"/>
          </p:cNvCxnSpPr>
          <p:nvPr/>
        </p:nvCxnSpPr>
        <p:spPr>
          <a:xfrm>
            <a:off x="8641958" y="2438070"/>
            <a:ext cx="0" cy="280896"/>
          </a:xfrm>
          <a:prstGeom prst="straightConnector1">
            <a:avLst/>
          </a:prstGeom>
          <a:ln w="38100">
            <a:solidFill>
              <a:srgbClr val="6E246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B456D314-0917-4D01-1F23-0F0987BEF8A0}"/>
              </a:ext>
            </a:extLst>
          </p:cNvPr>
          <p:cNvCxnSpPr>
            <a:cxnSpLocks/>
            <a:stCxn id="97" idx="2"/>
          </p:cNvCxnSpPr>
          <p:nvPr/>
        </p:nvCxnSpPr>
        <p:spPr>
          <a:xfrm flipV="1">
            <a:off x="8644499" y="211092"/>
            <a:ext cx="0" cy="281606"/>
          </a:xfrm>
          <a:prstGeom prst="straightConnector1">
            <a:avLst/>
          </a:prstGeom>
          <a:ln w="38100">
            <a:solidFill>
              <a:srgbClr val="6E246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8B6C3F42-FE83-1D4D-CEE7-4C7DD8A65065}"/>
              </a:ext>
            </a:extLst>
          </p:cNvPr>
          <p:cNvSpPr>
            <a:spLocks/>
          </p:cNvSpPr>
          <p:nvPr/>
        </p:nvSpPr>
        <p:spPr bwMode="auto">
          <a:xfrm>
            <a:off x="9607555" y="1389537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EE889692-5D6C-A16B-846B-50526E2B8718}"/>
              </a:ext>
            </a:extLst>
          </p:cNvPr>
          <p:cNvSpPr>
            <a:spLocks/>
          </p:cNvSpPr>
          <p:nvPr/>
        </p:nvSpPr>
        <p:spPr bwMode="auto">
          <a:xfrm>
            <a:off x="9617349" y="1729727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79B7A0E-A9D6-7C3C-2272-C87897605073}"/>
              </a:ext>
            </a:extLst>
          </p:cNvPr>
          <p:cNvSpPr>
            <a:spLocks/>
          </p:cNvSpPr>
          <p:nvPr/>
        </p:nvSpPr>
        <p:spPr bwMode="auto">
          <a:xfrm>
            <a:off x="9608867" y="1025531"/>
            <a:ext cx="150827" cy="1508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91603DD5-74C3-314F-11C2-1BE8AD9C12A5}"/>
              </a:ext>
            </a:extLst>
          </p:cNvPr>
          <p:cNvSpPr>
            <a:spLocks/>
          </p:cNvSpPr>
          <p:nvPr/>
        </p:nvSpPr>
        <p:spPr bwMode="auto">
          <a:xfrm rot="10800000">
            <a:off x="9561243" y="831396"/>
            <a:ext cx="256966" cy="1289029"/>
          </a:xfrm>
          <a:prstGeom prst="ellipse">
            <a:avLst/>
          </a:prstGeom>
          <a:noFill/>
          <a:ln w="38100">
            <a:solidFill>
              <a:srgbClr val="6E246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1D056E2-9325-42AB-7B57-A2E5389ADFA3}"/>
              </a:ext>
            </a:extLst>
          </p:cNvPr>
          <p:cNvCxnSpPr>
            <a:cxnSpLocks/>
            <a:stCxn id="62" idx="2"/>
          </p:cNvCxnSpPr>
          <p:nvPr/>
        </p:nvCxnSpPr>
        <p:spPr>
          <a:xfrm>
            <a:off x="9818209" y="1475910"/>
            <a:ext cx="890119" cy="0"/>
          </a:xfrm>
          <a:prstGeom prst="straightConnector1">
            <a:avLst/>
          </a:prstGeom>
          <a:ln w="38100">
            <a:solidFill>
              <a:srgbClr val="6E246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11B78A9-2EC4-B2DA-7AEC-56A373194798}"/>
              </a:ext>
            </a:extLst>
          </p:cNvPr>
          <p:cNvSpPr txBox="1"/>
          <p:nvPr/>
        </p:nvSpPr>
        <p:spPr bwMode="auto">
          <a:xfrm>
            <a:off x="6950920" y="2756079"/>
            <a:ext cx="33935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2F2F2F"/>
                </a:solidFill>
              </a:rPr>
              <a:t>Beam pipe</a:t>
            </a:r>
            <a:endParaRPr lang="en-GB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7048BC1-EBE2-EE5A-CB58-F1D1DE1ED56A}"/>
                  </a:ext>
                </a:extLst>
              </p:cNvPr>
              <p:cNvSpPr txBox="1"/>
              <p:nvPr/>
            </p:nvSpPr>
            <p:spPr bwMode="auto">
              <a:xfrm>
                <a:off x="2639616" y="1055331"/>
                <a:ext cx="237089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fr-FR" sz="20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7048BC1-EBE2-EE5A-CB58-F1D1DE1ED5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9616" y="1055331"/>
                <a:ext cx="2370890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4EEE43C-4F2D-DAC0-F17A-B73FEC79B57F}"/>
                  </a:ext>
                </a:extLst>
              </p:cNvPr>
              <p:cNvSpPr txBox="1"/>
              <p:nvPr/>
            </p:nvSpPr>
            <p:spPr bwMode="auto">
              <a:xfrm>
                <a:off x="2639616" y="5751400"/>
                <a:ext cx="237089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fr-FR" sz="20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4EEE43C-4F2D-DAC0-F17A-B73FEC79B5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9616" y="5751400"/>
                <a:ext cx="2370890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E499F102-7622-9DC9-9AA3-D0ACDE56A399}"/>
              </a:ext>
            </a:extLst>
          </p:cNvPr>
          <p:cNvSpPr txBox="1"/>
          <p:nvPr/>
        </p:nvSpPr>
        <p:spPr bwMode="auto">
          <a:xfrm>
            <a:off x="58212" y="5926504"/>
            <a:ext cx="24373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>
                <a:solidFill>
                  <a:schemeClr val="tx2"/>
                </a:solidFill>
              </a:rPr>
              <a:t>[G. Iadarola, </a:t>
            </a:r>
            <a:r>
              <a:rPr lang="en-GB" sz="1400" i="1">
                <a:solidFill>
                  <a:schemeClr val="tx2"/>
                </a:solidFill>
              </a:rPr>
              <a:t>ECLOUD’12, 2012]</a:t>
            </a:r>
          </a:p>
        </p:txBody>
      </p:sp>
      <p:sp>
        <p:nvSpPr>
          <p:cNvPr id="19" name="Rectangle: Rounded Corners 8">
            <a:extLst>
              <a:ext uri="{FF2B5EF4-FFF2-40B4-BE49-F238E27FC236}">
                <a16:creationId xmlns:a16="http://schemas.microsoft.com/office/drawing/2014/main" id="{1586F4F4-CA2C-0B69-0109-0AAE1B9DC7FD}"/>
              </a:ext>
            </a:extLst>
          </p:cNvPr>
          <p:cNvSpPr/>
          <p:nvPr/>
        </p:nvSpPr>
        <p:spPr bwMode="auto">
          <a:xfrm>
            <a:off x="5519939" y="3100663"/>
            <a:ext cx="6408709" cy="73619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87C277C2-19DD-3F5C-9CEE-A1FC9F34B76D}"/>
              </a:ext>
            </a:extLst>
          </p:cNvPr>
          <p:cNvSpPr txBox="1">
            <a:spLocks/>
          </p:cNvSpPr>
          <p:nvPr/>
        </p:nvSpPr>
        <p:spPr bwMode="auto">
          <a:xfrm>
            <a:off x="5817368" y="3314626"/>
            <a:ext cx="5832579" cy="522230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Font typeface="Arial"/>
              <a:buNone/>
              <a:defRPr/>
            </a:pPr>
            <a:r>
              <a:rPr lang="fr-FR" sz="2000" b="1">
                <a:solidFill>
                  <a:srgbClr val="FF0000"/>
                </a:solidFill>
              </a:rPr>
              <a:t>2D time-iterative electron density algorithm</a:t>
            </a:r>
            <a:endParaRPr lang="fr-FR" sz="2000" b="1">
              <a:solidFill>
                <a:srgbClr val="2F2F2F"/>
              </a:solidFill>
            </a:endParaRPr>
          </a:p>
          <a:p>
            <a:pPr marL="0" lvl="1" indent="0" algn="just">
              <a:buNone/>
              <a:defRPr/>
            </a:pPr>
            <a:endParaRPr lang="fr-FR" sz="2000">
              <a:solidFill>
                <a:srgbClr val="2F2F2F"/>
              </a:solidFill>
            </a:endParaRPr>
          </a:p>
          <a:p>
            <a:pPr lvl="1" algn="just">
              <a:defRPr/>
            </a:pPr>
            <a:endParaRPr lang="fr-FR" sz="2000">
              <a:solidFill>
                <a:srgbClr val="2F2F2F"/>
              </a:solidFill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89ED1598-470F-E404-A5E7-D5B8672BB7D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0224516" cy="634655"/>
          </a:xfrm>
        </p:spPr>
        <p:txBody>
          <a:bodyPr/>
          <a:lstStyle/>
          <a:p>
            <a:r>
              <a:rPr lang="fr-FR" sz="3200"/>
              <a:t>PyECLOUD simulation principle</a:t>
            </a:r>
            <a:endParaRPr lang="en-GB" sz="3200"/>
          </a:p>
        </p:txBody>
      </p:sp>
    </p:spTree>
    <p:extLst>
      <p:ext uri="{BB962C8B-B14F-4D97-AF65-F5344CB8AC3E}">
        <p14:creationId xmlns:p14="http://schemas.microsoft.com/office/powerpoint/2010/main" val="1558198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0989A3F-AAE4-FB27-016F-A0B8A0AAE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896129"/>
            <a:ext cx="11376025" cy="1065742"/>
          </a:xfrm>
        </p:spPr>
        <p:txBody>
          <a:bodyPr anchor="ctr"/>
          <a:lstStyle/>
          <a:p>
            <a:pPr marL="1028700" indent="-1028700" algn="ctr">
              <a:buFont typeface="+mj-lt"/>
              <a:buAutoNum type="romanUcPeriod"/>
            </a:pPr>
            <a:r>
              <a:rPr kumimoji="0" lang="en-GB" sz="5000" b="1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Experimental Description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E6604-07F3-33A5-8551-9D443881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2759" y="6397995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3</a:t>
            </a:fld>
            <a:endParaRPr lang="en-US" sz="140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DED89F6-AD20-E6B0-71FD-3174A3F24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7F9E9D0-53BD-D530-F2B0-8F9A95DD8263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5D7ABFB8-95D7-53C4-65D3-57505D6BD3D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30/06/2025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08704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261BD7BF-304F-8047-FBC1-56F86D3915F9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68333D53-35CE-8A13-2303-BBE1040E871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412" b="19789"/>
          <a:stretch>
            <a:fillRect/>
          </a:stretch>
        </p:blipFill>
        <p:spPr bwMode="auto">
          <a:xfrm>
            <a:off x="6459446" y="136924"/>
            <a:ext cx="4310246" cy="2628016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A087D49-5BAA-C6D0-0C27-343ED41CD885}"/>
              </a:ext>
            </a:extLst>
          </p:cNvPr>
          <p:cNvCxnSpPr>
            <a:cxnSpLocks/>
          </p:cNvCxnSpPr>
          <p:nvPr/>
        </p:nvCxnSpPr>
        <p:spPr>
          <a:xfrm>
            <a:off x="2627010" y="4266328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5219EC0-FD49-5029-D302-2907B4CA6E5F}"/>
              </a:ext>
            </a:extLst>
          </p:cNvPr>
          <p:cNvCxnSpPr>
            <a:cxnSpLocks/>
          </p:cNvCxnSpPr>
          <p:nvPr/>
        </p:nvCxnSpPr>
        <p:spPr>
          <a:xfrm>
            <a:off x="2627010" y="3453864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5EF7E37-0232-D124-05AB-4C85B01CD6BB}"/>
              </a:ext>
            </a:extLst>
          </p:cNvPr>
          <p:cNvCxnSpPr>
            <a:cxnSpLocks/>
          </p:cNvCxnSpPr>
          <p:nvPr/>
        </p:nvCxnSpPr>
        <p:spPr>
          <a:xfrm>
            <a:off x="2627010" y="2643723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90B05C2-B0D6-802B-59BE-FDF0EF54FA02}"/>
              </a:ext>
            </a:extLst>
          </p:cNvPr>
          <p:cNvCxnSpPr>
            <a:cxnSpLocks/>
          </p:cNvCxnSpPr>
          <p:nvPr/>
        </p:nvCxnSpPr>
        <p:spPr>
          <a:xfrm>
            <a:off x="2627010" y="1833582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7482880-827D-0CB8-6DAB-571E66FDB92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E1CEBAF-A85D-BF82-7F9A-BC20E93E9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679B4C3-1FFA-CC8F-EE0C-1717A1F51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30</a:t>
            </a:fld>
            <a:endParaRPr lang="en-US" sz="120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41532A1-E954-9C1F-CC39-D6CD15C90D06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0026E36-4B0B-57E2-E8F3-03795F77CCDD}"/>
              </a:ext>
            </a:extLst>
          </p:cNvPr>
          <p:cNvSpPr/>
          <p:nvPr/>
        </p:nvSpPr>
        <p:spPr>
          <a:xfrm>
            <a:off x="610786" y="1510611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Beam Intensity Estimation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ECC238A-CAEF-3A8C-D7C8-188E2FBE0714}"/>
              </a:ext>
            </a:extLst>
          </p:cNvPr>
          <p:cNvSpPr/>
          <p:nvPr/>
        </p:nvSpPr>
        <p:spPr>
          <a:xfrm>
            <a:off x="610786" y="2320752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Primary Electron Generation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B09CB92-DB8F-D0B2-0A47-F5C9BFA85DDB}"/>
              </a:ext>
            </a:extLst>
          </p:cNvPr>
          <p:cNvSpPr/>
          <p:nvPr/>
        </p:nvSpPr>
        <p:spPr>
          <a:xfrm>
            <a:off x="610786" y="3130893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Electric Field Computation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127F250-4A02-C07D-0710-EFF83E24E103}"/>
              </a:ext>
            </a:extLst>
          </p:cNvPr>
          <p:cNvSpPr/>
          <p:nvPr/>
        </p:nvSpPr>
        <p:spPr>
          <a:xfrm>
            <a:off x="610786" y="3941034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Macroparticle Motion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52E207E-0790-134F-1D30-4599BCBE8864}"/>
              </a:ext>
            </a:extLst>
          </p:cNvPr>
          <p:cNvSpPr/>
          <p:nvPr/>
        </p:nvSpPr>
        <p:spPr>
          <a:xfrm>
            <a:off x="610786" y="4751175"/>
            <a:ext cx="4032448" cy="63465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Secondary Electron Generation</a:t>
            </a:r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9A0AC7F-63C4-B453-E6FF-B3E82C3C4D65}"/>
              </a:ext>
            </a:extLst>
          </p:cNvPr>
          <p:cNvCxnSpPr>
            <a:cxnSpLocks/>
            <a:endCxn id="3" idx="0"/>
          </p:cNvCxnSpPr>
          <p:nvPr/>
        </p:nvCxnSpPr>
        <p:spPr>
          <a:xfrm>
            <a:off x="2627010" y="1023441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B9C3EF8-E465-3386-9ECC-6C0167802ECF}"/>
              </a:ext>
            </a:extLst>
          </p:cNvPr>
          <p:cNvCxnSpPr/>
          <p:nvPr/>
        </p:nvCxnSpPr>
        <p:spPr>
          <a:xfrm>
            <a:off x="2639616" y="1042491"/>
            <a:ext cx="2376264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2C6C8E8-7421-5BF7-B98D-CC64158E416D}"/>
              </a:ext>
            </a:extLst>
          </p:cNvPr>
          <p:cNvCxnSpPr>
            <a:cxnSpLocks/>
          </p:cNvCxnSpPr>
          <p:nvPr/>
        </p:nvCxnSpPr>
        <p:spPr>
          <a:xfrm>
            <a:off x="5013193" y="1023441"/>
            <a:ext cx="0" cy="4752528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FE570DD-2BC4-3FDB-6494-A55483E6033E}"/>
              </a:ext>
            </a:extLst>
          </p:cNvPr>
          <p:cNvCxnSpPr/>
          <p:nvPr/>
        </p:nvCxnSpPr>
        <p:spPr>
          <a:xfrm>
            <a:off x="2639616" y="5759634"/>
            <a:ext cx="2376264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9FD833B-F73A-17FB-8B23-CE9FA0842ECE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2627010" y="5385830"/>
            <a:ext cx="0" cy="390139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>
            <a:extLst>
              <a:ext uri="{FF2B5EF4-FFF2-40B4-BE49-F238E27FC236}">
                <a16:creationId xmlns:a16="http://schemas.microsoft.com/office/drawing/2014/main" id="{E95EC85B-2C94-DB9D-02D0-14E5EBC8AFB2}"/>
              </a:ext>
            </a:extLst>
          </p:cNvPr>
          <p:cNvSpPr>
            <a:spLocks/>
          </p:cNvSpPr>
          <p:nvPr/>
        </p:nvSpPr>
        <p:spPr>
          <a:xfrm>
            <a:off x="7825963" y="377211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7C75E5B-E9A6-E5E0-E814-8A67D82DA81C}"/>
              </a:ext>
            </a:extLst>
          </p:cNvPr>
          <p:cNvSpPr>
            <a:spLocks/>
          </p:cNvSpPr>
          <p:nvPr/>
        </p:nvSpPr>
        <p:spPr>
          <a:xfrm>
            <a:off x="8506547" y="716031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AC365CA3-A193-103B-EA9C-0D806E4FB0AD}"/>
              </a:ext>
            </a:extLst>
          </p:cNvPr>
          <p:cNvSpPr>
            <a:spLocks/>
          </p:cNvSpPr>
          <p:nvPr/>
        </p:nvSpPr>
        <p:spPr>
          <a:xfrm>
            <a:off x="8169417" y="551597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FE28C78C-3260-7A0F-0E0F-21FA4E61C830}"/>
              </a:ext>
            </a:extLst>
          </p:cNvPr>
          <p:cNvSpPr>
            <a:spLocks/>
          </p:cNvSpPr>
          <p:nvPr/>
        </p:nvSpPr>
        <p:spPr>
          <a:xfrm>
            <a:off x="8002329" y="2215220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E9C44C48-AD9B-F8B4-76BE-896F0AA1E4CC}"/>
              </a:ext>
            </a:extLst>
          </p:cNvPr>
          <p:cNvSpPr>
            <a:spLocks/>
          </p:cNvSpPr>
          <p:nvPr/>
        </p:nvSpPr>
        <p:spPr>
          <a:xfrm>
            <a:off x="8772556" y="2095773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9A31A057-CB01-EDDA-532A-C07D9D08B070}"/>
              </a:ext>
            </a:extLst>
          </p:cNvPr>
          <p:cNvSpPr>
            <a:spLocks/>
          </p:cNvSpPr>
          <p:nvPr/>
        </p:nvSpPr>
        <p:spPr>
          <a:xfrm>
            <a:off x="8379514" y="2146808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5DA8C1BA-762E-F3EF-25BD-3B404EE8AB92}"/>
              </a:ext>
            </a:extLst>
          </p:cNvPr>
          <p:cNvSpPr>
            <a:spLocks/>
          </p:cNvSpPr>
          <p:nvPr/>
        </p:nvSpPr>
        <p:spPr>
          <a:xfrm rot="4887939">
            <a:off x="8368733" y="1581531"/>
            <a:ext cx="256966" cy="1289029"/>
          </a:xfrm>
          <a:prstGeom prst="ellipse">
            <a:avLst/>
          </a:prstGeom>
          <a:noFill/>
          <a:ln w="38100">
            <a:solidFill>
              <a:srgbClr val="6E246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AD9096AB-C716-F09A-FBC3-CD2BB247B2D0}"/>
              </a:ext>
            </a:extLst>
          </p:cNvPr>
          <p:cNvSpPr>
            <a:spLocks/>
          </p:cNvSpPr>
          <p:nvPr/>
        </p:nvSpPr>
        <p:spPr>
          <a:xfrm rot="6996718">
            <a:off x="8158107" y="-5642"/>
            <a:ext cx="256966" cy="1289029"/>
          </a:xfrm>
          <a:prstGeom prst="ellipse">
            <a:avLst/>
          </a:prstGeom>
          <a:noFill/>
          <a:ln w="38100">
            <a:solidFill>
              <a:srgbClr val="6E246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EE0C3BE-2048-4B58-8B2E-74A3005611E4}"/>
              </a:ext>
            </a:extLst>
          </p:cNvPr>
          <p:cNvCxnSpPr>
            <a:cxnSpLocks/>
            <a:endCxn id="96" idx="6"/>
          </p:cNvCxnSpPr>
          <p:nvPr/>
        </p:nvCxnSpPr>
        <p:spPr>
          <a:xfrm flipH="1" flipV="1">
            <a:off x="8516283" y="2353106"/>
            <a:ext cx="125675" cy="354424"/>
          </a:xfrm>
          <a:prstGeom prst="straightConnector1">
            <a:avLst/>
          </a:prstGeom>
          <a:ln w="38100">
            <a:solidFill>
              <a:srgbClr val="6E246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5861BAF-70E6-93B9-9272-54DFB4562C6C}"/>
              </a:ext>
            </a:extLst>
          </p:cNvPr>
          <p:cNvCxnSpPr>
            <a:cxnSpLocks/>
            <a:endCxn id="97" idx="2"/>
          </p:cNvCxnSpPr>
          <p:nvPr/>
        </p:nvCxnSpPr>
        <p:spPr>
          <a:xfrm flipH="1">
            <a:off x="8344143" y="211883"/>
            <a:ext cx="303312" cy="312118"/>
          </a:xfrm>
          <a:prstGeom prst="straightConnector1">
            <a:avLst/>
          </a:prstGeom>
          <a:ln w="38100">
            <a:solidFill>
              <a:srgbClr val="6E246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B047644C-2739-3D60-A5FC-7222D8572CA6}"/>
              </a:ext>
            </a:extLst>
          </p:cNvPr>
          <p:cNvSpPr>
            <a:spLocks/>
          </p:cNvSpPr>
          <p:nvPr/>
        </p:nvSpPr>
        <p:spPr bwMode="auto">
          <a:xfrm rot="1449920">
            <a:off x="10103049" y="1054551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408C3CEC-18E4-7478-5572-C49BAD2514B0}"/>
              </a:ext>
            </a:extLst>
          </p:cNvPr>
          <p:cNvSpPr>
            <a:spLocks/>
          </p:cNvSpPr>
          <p:nvPr/>
        </p:nvSpPr>
        <p:spPr bwMode="auto">
          <a:xfrm rot="1449920">
            <a:off x="9952392" y="1401272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5A970E5-15E1-E8B4-2666-BE3F262FE897}"/>
              </a:ext>
            </a:extLst>
          </p:cNvPr>
          <p:cNvSpPr>
            <a:spLocks/>
          </p:cNvSpPr>
          <p:nvPr/>
        </p:nvSpPr>
        <p:spPr bwMode="auto">
          <a:xfrm rot="1449920">
            <a:off x="10258660" y="703516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CEB834F-85A3-1A04-49C6-BF716DDC48D4}"/>
              </a:ext>
            </a:extLst>
          </p:cNvPr>
          <p:cNvSpPr>
            <a:spLocks/>
          </p:cNvSpPr>
          <p:nvPr/>
        </p:nvSpPr>
        <p:spPr bwMode="auto">
          <a:xfrm rot="12249920">
            <a:off x="10034866" y="511728"/>
            <a:ext cx="256966" cy="1289029"/>
          </a:xfrm>
          <a:prstGeom prst="ellipse">
            <a:avLst/>
          </a:prstGeom>
          <a:noFill/>
          <a:ln w="38100">
            <a:solidFill>
              <a:srgbClr val="6E246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06846896-D777-D364-55A7-457092A2A31E}"/>
              </a:ext>
            </a:extLst>
          </p:cNvPr>
          <p:cNvCxnSpPr>
            <a:cxnSpLocks/>
            <a:endCxn id="62" idx="2"/>
          </p:cNvCxnSpPr>
          <p:nvPr/>
        </p:nvCxnSpPr>
        <p:spPr>
          <a:xfrm flipH="1" flipV="1">
            <a:off x="10280573" y="1208839"/>
            <a:ext cx="427008" cy="270416"/>
          </a:xfrm>
          <a:prstGeom prst="straightConnector1">
            <a:avLst/>
          </a:prstGeom>
          <a:ln w="38100">
            <a:solidFill>
              <a:srgbClr val="6E246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5008FA07-ABE1-6596-8A69-55CF13B132D7}"/>
              </a:ext>
            </a:extLst>
          </p:cNvPr>
          <p:cNvSpPr>
            <a:spLocks/>
          </p:cNvSpPr>
          <p:nvPr/>
        </p:nvSpPr>
        <p:spPr>
          <a:xfrm>
            <a:off x="7995182" y="460388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E0C3F83-2B6E-AC65-B3F8-9FADA37AC380}"/>
              </a:ext>
            </a:extLst>
          </p:cNvPr>
          <p:cNvSpPr>
            <a:spLocks/>
          </p:cNvSpPr>
          <p:nvPr/>
        </p:nvSpPr>
        <p:spPr>
          <a:xfrm>
            <a:off x="8340853" y="622463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7C0FB39-109D-90C2-54BA-F2258D5AB5CB}"/>
              </a:ext>
            </a:extLst>
          </p:cNvPr>
          <p:cNvSpPr>
            <a:spLocks/>
          </p:cNvSpPr>
          <p:nvPr/>
        </p:nvSpPr>
        <p:spPr>
          <a:xfrm>
            <a:off x="8189218" y="2179451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F4837C4-5D9E-0DE4-113B-E9CF2F03340F}"/>
              </a:ext>
            </a:extLst>
          </p:cNvPr>
          <p:cNvSpPr>
            <a:spLocks/>
          </p:cNvSpPr>
          <p:nvPr/>
        </p:nvSpPr>
        <p:spPr>
          <a:xfrm>
            <a:off x="8575895" y="2111920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7945F55-51EF-C9F8-465B-619D22216881}"/>
              </a:ext>
            </a:extLst>
          </p:cNvPr>
          <p:cNvSpPr>
            <a:spLocks/>
          </p:cNvSpPr>
          <p:nvPr/>
        </p:nvSpPr>
        <p:spPr bwMode="auto">
          <a:xfrm rot="1449920">
            <a:off x="10028940" y="1234521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711B994-3D44-8A77-2A05-3CD2176F7AC0}"/>
              </a:ext>
            </a:extLst>
          </p:cNvPr>
          <p:cNvSpPr>
            <a:spLocks/>
          </p:cNvSpPr>
          <p:nvPr/>
        </p:nvSpPr>
        <p:spPr bwMode="auto">
          <a:xfrm rot="1449920">
            <a:off x="10180855" y="899129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A99EB30-1281-224B-9D54-06FE2BD5F1A8}"/>
              </a:ext>
            </a:extLst>
          </p:cNvPr>
          <p:cNvSpPr txBox="1"/>
          <p:nvPr/>
        </p:nvSpPr>
        <p:spPr bwMode="auto">
          <a:xfrm>
            <a:off x="6950920" y="2756079"/>
            <a:ext cx="33935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2F2F2F"/>
                </a:solidFill>
              </a:rPr>
              <a:t>Beam pipe</a:t>
            </a:r>
            <a:endParaRPr lang="en-GB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5A77534-31D5-581B-04E7-D6EBB96A6D2C}"/>
                  </a:ext>
                </a:extLst>
              </p:cNvPr>
              <p:cNvSpPr txBox="1"/>
              <p:nvPr/>
            </p:nvSpPr>
            <p:spPr bwMode="auto">
              <a:xfrm>
                <a:off x="2639616" y="1055331"/>
                <a:ext cx="237089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fr-FR" sz="20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5A77534-31D5-581B-04E7-D6EBB96A6D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9616" y="1055331"/>
                <a:ext cx="2370890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29CB05BD-4A1E-208E-C94C-BA3401859C39}"/>
                  </a:ext>
                </a:extLst>
              </p:cNvPr>
              <p:cNvSpPr txBox="1"/>
              <p:nvPr/>
            </p:nvSpPr>
            <p:spPr bwMode="auto">
              <a:xfrm>
                <a:off x="2639616" y="5751400"/>
                <a:ext cx="237089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fr-FR" sz="20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29CB05BD-4A1E-208E-C94C-BA3401859C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9616" y="5751400"/>
                <a:ext cx="2370890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>
            <a:extLst>
              <a:ext uri="{FF2B5EF4-FFF2-40B4-BE49-F238E27FC236}">
                <a16:creationId xmlns:a16="http://schemas.microsoft.com/office/drawing/2014/main" id="{DF0D58F3-692F-74B0-4E76-E5CD2127F429}"/>
              </a:ext>
            </a:extLst>
          </p:cNvPr>
          <p:cNvSpPr txBox="1"/>
          <p:nvPr/>
        </p:nvSpPr>
        <p:spPr bwMode="auto">
          <a:xfrm>
            <a:off x="6644084" y="1128016"/>
            <a:ext cx="13128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Secondary electrons</a:t>
            </a:r>
            <a:endParaRPr lang="en-GB" b="1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BE92BF9-138F-057C-9F78-C8D50D7D0C25}"/>
              </a:ext>
            </a:extLst>
          </p:cNvPr>
          <p:cNvCxnSpPr>
            <a:cxnSpLocks/>
            <a:stCxn id="49" idx="3"/>
          </p:cNvCxnSpPr>
          <p:nvPr/>
        </p:nvCxnSpPr>
        <p:spPr bwMode="auto">
          <a:xfrm flipV="1">
            <a:off x="7956976" y="1208839"/>
            <a:ext cx="2027456" cy="24234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E527E61-F4D8-5395-3177-0007F749E968}"/>
              </a:ext>
            </a:extLst>
          </p:cNvPr>
          <p:cNvCxnSpPr>
            <a:cxnSpLocks/>
            <a:stCxn id="49" idx="2"/>
          </p:cNvCxnSpPr>
          <p:nvPr/>
        </p:nvCxnSpPr>
        <p:spPr bwMode="auto">
          <a:xfrm>
            <a:off x="7300530" y="1774347"/>
            <a:ext cx="1078984" cy="32142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04E40787-44B1-5F6C-A314-4A1100E7BCBE}"/>
              </a:ext>
            </a:extLst>
          </p:cNvPr>
          <p:cNvCxnSpPr>
            <a:cxnSpLocks/>
            <a:stCxn id="49" idx="0"/>
          </p:cNvCxnSpPr>
          <p:nvPr/>
        </p:nvCxnSpPr>
        <p:spPr bwMode="auto">
          <a:xfrm flipV="1">
            <a:off x="7300530" y="716031"/>
            <a:ext cx="811694" cy="411985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: Rounded Corners 8">
            <a:extLst>
              <a:ext uri="{FF2B5EF4-FFF2-40B4-BE49-F238E27FC236}">
                <a16:creationId xmlns:a16="http://schemas.microsoft.com/office/drawing/2014/main" id="{544288F7-9D58-4297-08EC-F7068277A39C}"/>
              </a:ext>
            </a:extLst>
          </p:cNvPr>
          <p:cNvSpPr/>
          <p:nvPr/>
        </p:nvSpPr>
        <p:spPr bwMode="auto">
          <a:xfrm>
            <a:off x="5519939" y="3100663"/>
            <a:ext cx="6408709" cy="73619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252D1DFA-2B35-4EA0-3C73-E2D76FE5E533}"/>
              </a:ext>
            </a:extLst>
          </p:cNvPr>
          <p:cNvSpPr txBox="1">
            <a:spLocks/>
          </p:cNvSpPr>
          <p:nvPr/>
        </p:nvSpPr>
        <p:spPr bwMode="auto">
          <a:xfrm>
            <a:off x="5817368" y="3314626"/>
            <a:ext cx="5832579" cy="522230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Font typeface="Arial"/>
              <a:buNone/>
              <a:defRPr/>
            </a:pPr>
            <a:r>
              <a:rPr lang="fr-FR" sz="2000" b="1">
                <a:solidFill>
                  <a:srgbClr val="FF0000"/>
                </a:solidFill>
              </a:rPr>
              <a:t>2D time-iterative electron density algorithm</a:t>
            </a:r>
            <a:endParaRPr lang="fr-FR" sz="2000" b="1">
              <a:solidFill>
                <a:srgbClr val="2F2F2F"/>
              </a:solidFill>
            </a:endParaRPr>
          </a:p>
          <a:p>
            <a:pPr marL="0" lvl="1" indent="0" algn="just">
              <a:buNone/>
              <a:defRPr/>
            </a:pPr>
            <a:endParaRPr lang="fr-FR" sz="2000">
              <a:solidFill>
                <a:srgbClr val="2F2F2F"/>
              </a:solidFill>
            </a:endParaRPr>
          </a:p>
          <a:p>
            <a:pPr lvl="1" algn="just">
              <a:defRPr/>
            </a:pPr>
            <a:endParaRPr lang="fr-FR" sz="2000">
              <a:solidFill>
                <a:srgbClr val="2F2F2F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E03E73-9397-81E5-2746-24271EF8FD18}"/>
              </a:ext>
            </a:extLst>
          </p:cNvPr>
          <p:cNvSpPr txBox="1"/>
          <p:nvPr/>
        </p:nvSpPr>
        <p:spPr bwMode="auto">
          <a:xfrm>
            <a:off x="58212" y="5926504"/>
            <a:ext cx="24373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>
                <a:solidFill>
                  <a:schemeClr val="tx2"/>
                </a:solidFill>
              </a:rPr>
              <a:t>[G. Iadarola, </a:t>
            </a:r>
            <a:r>
              <a:rPr lang="en-GB" sz="1400" i="1">
                <a:solidFill>
                  <a:schemeClr val="tx2"/>
                </a:solidFill>
              </a:rPr>
              <a:t>ECLOUD’12, 2012]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F441E827-925B-9DAF-D3CD-F3033481E5C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0224516" cy="634655"/>
          </a:xfrm>
        </p:spPr>
        <p:txBody>
          <a:bodyPr/>
          <a:lstStyle/>
          <a:p>
            <a:r>
              <a:rPr lang="fr-FR" sz="3200"/>
              <a:t>PyECLOUD simulation principle</a:t>
            </a:r>
            <a:endParaRPr lang="en-GB" sz="3200"/>
          </a:p>
        </p:txBody>
      </p:sp>
    </p:spTree>
    <p:extLst>
      <p:ext uri="{BB962C8B-B14F-4D97-AF65-F5344CB8AC3E}">
        <p14:creationId xmlns:p14="http://schemas.microsoft.com/office/powerpoint/2010/main" val="16292860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5F0BBF08-59DD-ED01-CBA9-1D5BC00ACA31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DF22DB0-3B93-3EF2-D7EF-8805D6B1CA25}"/>
              </a:ext>
            </a:extLst>
          </p:cNvPr>
          <p:cNvCxnSpPr>
            <a:cxnSpLocks/>
          </p:cNvCxnSpPr>
          <p:nvPr/>
        </p:nvCxnSpPr>
        <p:spPr>
          <a:xfrm>
            <a:off x="2627010" y="4266328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12344A9-2973-5551-19CD-CB310E81EF8F}"/>
              </a:ext>
            </a:extLst>
          </p:cNvPr>
          <p:cNvCxnSpPr>
            <a:cxnSpLocks/>
          </p:cNvCxnSpPr>
          <p:nvPr/>
        </p:nvCxnSpPr>
        <p:spPr>
          <a:xfrm>
            <a:off x="2627010" y="3453864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22B6155-5A29-5167-26B1-483E7E9F3DB1}"/>
              </a:ext>
            </a:extLst>
          </p:cNvPr>
          <p:cNvCxnSpPr>
            <a:cxnSpLocks/>
          </p:cNvCxnSpPr>
          <p:nvPr/>
        </p:nvCxnSpPr>
        <p:spPr>
          <a:xfrm>
            <a:off x="2627010" y="2643723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143E9FA-79BC-BC7E-EF6B-31B042E32038}"/>
              </a:ext>
            </a:extLst>
          </p:cNvPr>
          <p:cNvCxnSpPr>
            <a:cxnSpLocks/>
          </p:cNvCxnSpPr>
          <p:nvPr/>
        </p:nvCxnSpPr>
        <p:spPr>
          <a:xfrm>
            <a:off x="2627010" y="1833582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B3700D9-3EFD-7AF6-6086-1EA685FEF37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2268535-B509-719B-FB2D-B8B7C6454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97B2019-9BE2-1337-F4DF-A332A6082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31</a:t>
            </a:fld>
            <a:endParaRPr lang="en-US" sz="120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0FD357F8-B756-A03D-DAA2-A9F5F8A763E8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2A754D5-02B6-C0DE-EA73-DCE689443A3D}"/>
              </a:ext>
            </a:extLst>
          </p:cNvPr>
          <p:cNvSpPr/>
          <p:nvPr/>
        </p:nvSpPr>
        <p:spPr>
          <a:xfrm>
            <a:off x="610786" y="1510611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Beam Intensity Estimation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60C1B7C-BBCF-32B6-BC48-A2073CBC307D}"/>
              </a:ext>
            </a:extLst>
          </p:cNvPr>
          <p:cNvSpPr/>
          <p:nvPr/>
        </p:nvSpPr>
        <p:spPr>
          <a:xfrm>
            <a:off x="610786" y="2320752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Primary Electron Generation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4E661CF-CEE8-A2DF-0D60-5A2EBD43E4BA}"/>
              </a:ext>
            </a:extLst>
          </p:cNvPr>
          <p:cNvSpPr/>
          <p:nvPr/>
        </p:nvSpPr>
        <p:spPr>
          <a:xfrm>
            <a:off x="610786" y="3130893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Electric Field Computation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44740C7-4DFB-736B-FB9A-C2A1F033FD6A}"/>
              </a:ext>
            </a:extLst>
          </p:cNvPr>
          <p:cNvSpPr/>
          <p:nvPr/>
        </p:nvSpPr>
        <p:spPr>
          <a:xfrm>
            <a:off x="610786" y="3941034"/>
            <a:ext cx="4032448" cy="634655"/>
          </a:xfrm>
          <a:prstGeom prst="round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2F2F2F"/>
                </a:solidFill>
              </a:rPr>
              <a:t>Macroparticle Motion</a:t>
            </a:r>
            <a:endParaRPr lang="en-GB">
              <a:solidFill>
                <a:srgbClr val="2F2F2F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BCCCDBB-47B3-3016-6E38-851FB2C7493A}"/>
              </a:ext>
            </a:extLst>
          </p:cNvPr>
          <p:cNvSpPr/>
          <p:nvPr/>
        </p:nvSpPr>
        <p:spPr>
          <a:xfrm>
            <a:off x="610786" y="4751175"/>
            <a:ext cx="4032448" cy="63465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Secondary Electron Generation</a:t>
            </a:r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48D4FD9-17EC-D38E-A645-58544055FF31}"/>
              </a:ext>
            </a:extLst>
          </p:cNvPr>
          <p:cNvCxnSpPr>
            <a:cxnSpLocks/>
            <a:endCxn id="3" idx="0"/>
          </p:cNvCxnSpPr>
          <p:nvPr/>
        </p:nvCxnSpPr>
        <p:spPr>
          <a:xfrm>
            <a:off x="2627010" y="1023441"/>
            <a:ext cx="0" cy="48717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3E843E3-85AA-5A9E-FA02-072CEF9FC33D}"/>
              </a:ext>
            </a:extLst>
          </p:cNvPr>
          <p:cNvCxnSpPr/>
          <p:nvPr/>
        </p:nvCxnSpPr>
        <p:spPr>
          <a:xfrm>
            <a:off x="2639616" y="1042491"/>
            <a:ext cx="2376264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55E1BAB-D4D4-C313-9068-B35913B95706}"/>
              </a:ext>
            </a:extLst>
          </p:cNvPr>
          <p:cNvCxnSpPr>
            <a:cxnSpLocks/>
          </p:cNvCxnSpPr>
          <p:nvPr/>
        </p:nvCxnSpPr>
        <p:spPr>
          <a:xfrm>
            <a:off x="5013193" y="1023441"/>
            <a:ext cx="0" cy="4752528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8B7F9B9-CEBE-F586-1D3A-E33A85051537}"/>
              </a:ext>
            </a:extLst>
          </p:cNvPr>
          <p:cNvCxnSpPr/>
          <p:nvPr/>
        </p:nvCxnSpPr>
        <p:spPr>
          <a:xfrm>
            <a:off x="2639616" y="5759634"/>
            <a:ext cx="2376264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5EF508F-D1D9-C3C5-2DC0-673FC26A804F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2627010" y="5385830"/>
            <a:ext cx="0" cy="390139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A834C01-4FD6-AE41-43EC-3FFA4E218F80}"/>
                  </a:ext>
                </a:extLst>
              </p:cNvPr>
              <p:cNvSpPr txBox="1"/>
              <p:nvPr/>
            </p:nvSpPr>
            <p:spPr bwMode="auto">
              <a:xfrm>
                <a:off x="2639616" y="1055331"/>
                <a:ext cx="237089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fr-FR" sz="20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5A77534-31D5-581B-04E7-D6EBB96A6D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9616" y="1055331"/>
                <a:ext cx="2370890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350F13B-F0DA-DF5F-B301-AB20E6F42765}"/>
                  </a:ext>
                </a:extLst>
              </p:cNvPr>
              <p:cNvSpPr txBox="1"/>
              <p:nvPr/>
            </p:nvSpPr>
            <p:spPr bwMode="auto">
              <a:xfrm>
                <a:off x="2639616" y="5751400"/>
                <a:ext cx="237089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r>
                        <a:rPr lang="fr-FR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fr-FR" sz="20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29CB05BD-4A1E-208E-C94C-BA3401859C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9616" y="5751400"/>
                <a:ext cx="2370890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Rectangle: Rounded Corners 8">
            <a:extLst>
              <a:ext uri="{FF2B5EF4-FFF2-40B4-BE49-F238E27FC236}">
                <a16:creationId xmlns:a16="http://schemas.microsoft.com/office/drawing/2014/main" id="{53C36613-557E-B315-F4B4-13FF18FB36A9}"/>
              </a:ext>
            </a:extLst>
          </p:cNvPr>
          <p:cNvSpPr/>
          <p:nvPr/>
        </p:nvSpPr>
        <p:spPr bwMode="auto">
          <a:xfrm>
            <a:off x="5519939" y="3100663"/>
            <a:ext cx="6408709" cy="315579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1D6DAFB4-3B36-1265-70E7-34A978BE3759}"/>
              </a:ext>
            </a:extLst>
          </p:cNvPr>
          <p:cNvSpPr txBox="1">
            <a:spLocks/>
          </p:cNvSpPr>
          <p:nvPr/>
        </p:nvSpPr>
        <p:spPr bwMode="auto">
          <a:xfrm>
            <a:off x="5817368" y="3314625"/>
            <a:ext cx="5832579" cy="2778671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Font typeface="Arial"/>
              <a:buNone/>
              <a:defRPr/>
            </a:pPr>
            <a:r>
              <a:rPr lang="fr-FR" sz="2000" b="1">
                <a:solidFill>
                  <a:srgbClr val="FF0000"/>
                </a:solidFill>
              </a:rPr>
              <a:t>2D time-iterative electron density algorithm</a:t>
            </a:r>
          </a:p>
          <a:p>
            <a:pPr marL="0" lvl="1" indent="0" algn="just">
              <a:buFont typeface="Arial"/>
              <a:buNone/>
              <a:defRPr/>
            </a:pPr>
            <a:endParaRPr lang="fr-FR" sz="2000" b="1">
              <a:solidFill>
                <a:srgbClr val="FF0000"/>
              </a:solidFill>
            </a:endParaRPr>
          </a:p>
          <a:p>
            <a:pPr marL="0" lvl="1" indent="0" algn="just">
              <a:buNone/>
              <a:defRPr/>
            </a:pPr>
            <a:r>
              <a:rPr lang="fr-FR" sz="2000" b="1">
                <a:solidFill>
                  <a:srgbClr val="FF0000"/>
                </a:solidFill>
              </a:rPr>
              <a:t>Main results to extract:</a:t>
            </a:r>
          </a:p>
          <a:p>
            <a:pPr lvl="1" algn="just">
              <a:defRPr/>
            </a:pPr>
            <a:r>
              <a:rPr lang="fr-FR" sz="2000" b="1">
                <a:solidFill>
                  <a:srgbClr val="2F2F2F"/>
                </a:solidFill>
              </a:rPr>
              <a:t>Energy distribution at the beam pipe wall</a:t>
            </a:r>
          </a:p>
          <a:p>
            <a:pPr lvl="1" algn="just">
              <a:defRPr/>
            </a:pPr>
            <a:r>
              <a:rPr lang="fr-FR" sz="2000" b="1">
                <a:solidFill>
                  <a:srgbClr val="2F2F2F"/>
                </a:solidFill>
              </a:rPr>
              <a:t>Electron-cloud build-up at the nanosecond scale</a:t>
            </a:r>
          </a:p>
          <a:p>
            <a:pPr lvl="1" algn="just">
              <a:defRPr/>
            </a:pPr>
            <a:r>
              <a:rPr lang="fr-FR" sz="2000" b="1">
                <a:solidFill>
                  <a:srgbClr val="2F2F2F"/>
                </a:solidFill>
              </a:rPr>
              <a:t>Electron-induced power deposition at the nanosecond scale</a:t>
            </a:r>
          </a:p>
          <a:p>
            <a:pPr marL="0" lvl="1" indent="0" algn="just">
              <a:buFont typeface="Arial"/>
              <a:buNone/>
              <a:defRPr/>
            </a:pPr>
            <a:endParaRPr lang="fr-FR" sz="2000" b="1">
              <a:solidFill>
                <a:srgbClr val="2F2F2F"/>
              </a:solidFill>
            </a:endParaRPr>
          </a:p>
          <a:p>
            <a:pPr marL="0" lvl="1" indent="0" algn="just">
              <a:buNone/>
              <a:defRPr/>
            </a:pPr>
            <a:endParaRPr lang="fr-FR" sz="2000">
              <a:solidFill>
                <a:srgbClr val="2F2F2F"/>
              </a:solidFill>
            </a:endParaRPr>
          </a:p>
          <a:p>
            <a:pPr lvl="1" algn="just">
              <a:defRPr/>
            </a:pPr>
            <a:endParaRPr lang="fr-FR" sz="2000">
              <a:solidFill>
                <a:srgbClr val="2F2F2F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7105095-17A7-0E32-1449-C8FC2FA87D87}"/>
              </a:ext>
            </a:extLst>
          </p:cNvPr>
          <p:cNvSpPr txBox="1"/>
          <p:nvPr/>
        </p:nvSpPr>
        <p:spPr bwMode="auto">
          <a:xfrm>
            <a:off x="58212" y="5926504"/>
            <a:ext cx="24373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>
                <a:solidFill>
                  <a:schemeClr val="tx2"/>
                </a:solidFill>
              </a:rPr>
              <a:t>[G. Iadarola, </a:t>
            </a:r>
            <a:r>
              <a:rPr lang="en-GB" sz="1400" i="1">
                <a:solidFill>
                  <a:schemeClr val="tx2"/>
                </a:solidFill>
              </a:rPr>
              <a:t>ECLOUD’12, 2012]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35DAE5B6-2E60-91A5-D6DB-5061F53138F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0224516" cy="634655"/>
          </a:xfrm>
        </p:spPr>
        <p:txBody>
          <a:bodyPr/>
          <a:lstStyle/>
          <a:p>
            <a:r>
              <a:rPr lang="fr-FR" sz="3200"/>
              <a:t>PyECLOUD simulation principle</a:t>
            </a:r>
            <a:endParaRPr lang="en-GB" sz="320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87584624-B872-E817-97E6-77AAE587D9E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9412" b="19789"/>
          <a:stretch>
            <a:fillRect/>
          </a:stretch>
        </p:blipFill>
        <p:spPr bwMode="auto">
          <a:xfrm>
            <a:off x="6459446" y="136924"/>
            <a:ext cx="4310246" cy="2628016"/>
          </a:xfrm>
          <a:prstGeom prst="rect">
            <a:avLst/>
          </a:prstGeom>
        </p:spPr>
      </p:pic>
      <p:sp>
        <p:nvSpPr>
          <p:cNvPr id="33" name="Oval 32">
            <a:extLst>
              <a:ext uri="{FF2B5EF4-FFF2-40B4-BE49-F238E27FC236}">
                <a16:creationId xmlns:a16="http://schemas.microsoft.com/office/drawing/2014/main" id="{4A7D8F56-3CC0-8133-E203-2ADE11AF5C01}"/>
              </a:ext>
            </a:extLst>
          </p:cNvPr>
          <p:cNvSpPr>
            <a:spLocks/>
          </p:cNvSpPr>
          <p:nvPr/>
        </p:nvSpPr>
        <p:spPr bwMode="auto">
          <a:xfrm>
            <a:off x="7825963" y="377211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28A563B-E4C5-A098-E598-66846866FE98}"/>
              </a:ext>
            </a:extLst>
          </p:cNvPr>
          <p:cNvSpPr>
            <a:spLocks/>
          </p:cNvSpPr>
          <p:nvPr/>
        </p:nvSpPr>
        <p:spPr bwMode="auto">
          <a:xfrm>
            <a:off x="8506547" y="716031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5A97240-F169-D4EF-3923-A47D5087F286}"/>
              </a:ext>
            </a:extLst>
          </p:cNvPr>
          <p:cNvSpPr>
            <a:spLocks/>
          </p:cNvSpPr>
          <p:nvPr/>
        </p:nvSpPr>
        <p:spPr bwMode="auto">
          <a:xfrm>
            <a:off x="8169417" y="551597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62DFAE5-D636-C94F-3790-1829098DD96B}"/>
              </a:ext>
            </a:extLst>
          </p:cNvPr>
          <p:cNvSpPr>
            <a:spLocks/>
          </p:cNvSpPr>
          <p:nvPr/>
        </p:nvSpPr>
        <p:spPr bwMode="auto">
          <a:xfrm>
            <a:off x="8002329" y="2215220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4701292-B59F-B875-B1FA-D3CB10D5AA30}"/>
              </a:ext>
            </a:extLst>
          </p:cNvPr>
          <p:cNvSpPr>
            <a:spLocks/>
          </p:cNvSpPr>
          <p:nvPr/>
        </p:nvSpPr>
        <p:spPr bwMode="auto">
          <a:xfrm>
            <a:off x="8772556" y="2095773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B8ADAF2-0441-62ED-9137-EED38698BE3D}"/>
              </a:ext>
            </a:extLst>
          </p:cNvPr>
          <p:cNvSpPr>
            <a:spLocks/>
          </p:cNvSpPr>
          <p:nvPr/>
        </p:nvSpPr>
        <p:spPr bwMode="auto">
          <a:xfrm>
            <a:off x="8379514" y="2146808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E7076A8-25C1-DBC0-725C-C84DC48AF9E2}"/>
              </a:ext>
            </a:extLst>
          </p:cNvPr>
          <p:cNvSpPr>
            <a:spLocks/>
          </p:cNvSpPr>
          <p:nvPr/>
        </p:nvSpPr>
        <p:spPr bwMode="auto">
          <a:xfrm rot="4887939">
            <a:off x="8368733" y="1581531"/>
            <a:ext cx="256966" cy="1289029"/>
          </a:xfrm>
          <a:prstGeom prst="ellipse">
            <a:avLst/>
          </a:prstGeom>
          <a:noFill/>
          <a:ln w="38100">
            <a:solidFill>
              <a:srgbClr val="6E246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EEA3ADB-74D6-0FCD-2CC7-C8BA3DE96411}"/>
              </a:ext>
            </a:extLst>
          </p:cNvPr>
          <p:cNvSpPr>
            <a:spLocks/>
          </p:cNvSpPr>
          <p:nvPr/>
        </p:nvSpPr>
        <p:spPr bwMode="auto">
          <a:xfrm rot="6996718">
            <a:off x="8158107" y="-5642"/>
            <a:ext cx="256966" cy="1289029"/>
          </a:xfrm>
          <a:prstGeom prst="ellipse">
            <a:avLst/>
          </a:prstGeom>
          <a:noFill/>
          <a:ln w="38100">
            <a:solidFill>
              <a:srgbClr val="6E246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5E35741-93D8-018A-DA91-5C06E8619F43}"/>
              </a:ext>
            </a:extLst>
          </p:cNvPr>
          <p:cNvCxnSpPr>
            <a:cxnSpLocks/>
            <a:endCxn id="39" idx="6"/>
          </p:cNvCxnSpPr>
          <p:nvPr/>
        </p:nvCxnSpPr>
        <p:spPr bwMode="auto">
          <a:xfrm flipH="1" flipV="1">
            <a:off x="8516283" y="2353106"/>
            <a:ext cx="125675" cy="354424"/>
          </a:xfrm>
          <a:prstGeom prst="straightConnector1">
            <a:avLst/>
          </a:prstGeom>
          <a:ln w="38100">
            <a:solidFill>
              <a:srgbClr val="6E246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3B494C28-0EB4-13EA-1B1B-269B504558A3}"/>
              </a:ext>
            </a:extLst>
          </p:cNvPr>
          <p:cNvCxnSpPr>
            <a:cxnSpLocks/>
            <a:endCxn id="41" idx="2"/>
          </p:cNvCxnSpPr>
          <p:nvPr/>
        </p:nvCxnSpPr>
        <p:spPr bwMode="auto">
          <a:xfrm flipH="1">
            <a:off x="8344143" y="211883"/>
            <a:ext cx="303312" cy="312118"/>
          </a:xfrm>
          <a:prstGeom prst="straightConnector1">
            <a:avLst/>
          </a:prstGeom>
          <a:ln w="38100">
            <a:solidFill>
              <a:srgbClr val="6E246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20DCB36A-47F4-50FC-FFC3-A66F1683EF23}"/>
              </a:ext>
            </a:extLst>
          </p:cNvPr>
          <p:cNvSpPr>
            <a:spLocks/>
          </p:cNvSpPr>
          <p:nvPr/>
        </p:nvSpPr>
        <p:spPr bwMode="auto">
          <a:xfrm rot="1449920">
            <a:off x="10103049" y="1054551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2AD28A5-B9C4-D946-FB3F-CB913384CFA4}"/>
              </a:ext>
            </a:extLst>
          </p:cNvPr>
          <p:cNvSpPr>
            <a:spLocks/>
          </p:cNvSpPr>
          <p:nvPr/>
        </p:nvSpPr>
        <p:spPr bwMode="auto">
          <a:xfrm rot="1449920">
            <a:off x="9952392" y="1401272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F11D6F29-F95F-6315-8C71-F73C2DF53590}"/>
              </a:ext>
            </a:extLst>
          </p:cNvPr>
          <p:cNvSpPr>
            <a:spLocks/>
          </p:cNvSpPr>
          <p:nvPr/>
        </p:nvSpPr>
        <p:spPr bwMode="auto">
          <a:xfrm rot="1449920">
            <a:off x="10258660" y="703516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45358D6E-A7CA-4CD1-3173-97350B909B0F}"/>
              </a:ext>
            </a:extLst>
          </p:cNvPr>
          <p:cNvSpPr>
            <a:spLocks/>
          </p:cNvSpPr>
          <p:nvPr/>
        </p:nvSpPr>
        <p:spPr bwMode="auto">
          <a:xfrm rot="12249920">
            <a:off x="10034866" y="511728"/>
            <a:ext cx="256966" cy="1289029"/>
          </a:xfrm>
          <a:prstGeom prst="ellipse">
            <a:avLst/>
          </a:prstGeom>
          <a:noFill/>
          <a:ln w="38100">
            <a:solidFill>
              <a:srgbClr val="6E246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70B38E1-BE38-6BC8-DD6A-A0BA8429F8EA}"/>
              </a:ext>
            </a:extLst>
          </p:cNvPr>
          <p:cNvCxnSpPr>
            <a:cxnSpLocks/>
            <a:endCxn id="55" idx="2"/>
          </p:cNvCxnSpPr>
          <p:nvPr/>
        </p:nvCxnSpPr>
        <p:spPr bwMode="auto">
          <a:xfrm flipH="1" flipV="1">
            <a:off x="10280573" y="1208839"/>
            <a:ext cx="427008" cy="270416"/>
          </a:xfrm>
          <a:prstGeom prst="straightConnector1">
            <a:avLst/>
          </a:prstGeom>
          <a:ln w="38100">
            <a:solidFill>
              <a:srgbClr val="6E246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5F0EE5BC-CCD6-4AC5-062E-FE71891657DD}"/>
              </a:ext>
            </a:extLst>
          </p:cNvPr>
          <p:cNvSpPr>
            <a:spLocks/>
          </p:cNvSpPr>
          <p:nvPr/>
        </p:nvSpPr>
        <p:spPr bwMode="auto">
          <a:xfrm>
            <a:off x="7995182" y="460388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E517B80D-C9DE-BFDB-7275-19BE0C69488C}"/>
              </a:ext>
            </a:extLst>
          </p:cNvPr>
          <p:cNvSpPr>
            <a:spLocks/>
          </p:cNvSpPr>
          <p:nvPr/>
        </p:nvSpPr>
        <p:spPr bwMode="auto">
          <a:xfrm>
            <a:off x="8340853" y="622463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39D69755-0CA7-90F0-2286-EFD2839E7A98}"/>
              </a:ext>
            </a:extLst>
          </p:cNvPr>
          <p:cNvSpPr>
            <a:spLocks/>
          </p:cNvSpPr>
          <p:nvPr/>
        </p:nvSpPr>
        <p:spPr bwMode="auto">
          <a:xfrm>
            <a:off x="8189218" y="2179451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2274787-9760-2708-306F-DF65352F8FA1}"/>
              </a:ext>
            </a:extLst>
          </p:cNvPr>
          <p:cNvSpPr>
            <a:spLocks/>
          </p:cNvSpPr>
          <p:nvPr/>
        </p:nvSpPr>
        <p:spPr bwMode="auto">
          <a:xfrm>
            <a:off x="8575895" y="2111920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7AAF57AD-1D66-D56C-7F9E-2191A5FADAD6}"/>
              </a:ext>
            </a:extLst>
          </p:cNvPr>
          <p:cNvSpPr>
            <a:spLocks/>
          </p:cNvSpPr>
          <p:nvPr/>
        </p:nvSpPr>
        <p:spPr bwMode="auto">
          <a:xfrm rot="1449920">
            <a:off x="10028940" y="1234521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FD06F9DE-E8B5-6348-4CF8-B28CB98BCA8E}"/>
              </a:ext>
            </a:extLst>
          </p:cNvPr>
          <p:cNvSpPr>
            <a:spLocks/>
          </p:cNvSpPr>
          <p:nvPr/>
        </p:nvSpPr>
        <p:spPr bwMode="auto">
          <a:xfrm rot="1449920">
            <a:off x="10180855" y="899129"/>
            <a:ext cx="150827" cy="1508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CB13A91-D104-0311-1700-F9F46CD7D2ED}"/>
              </a:ext>
            </a:extLst>
          </p:cNvPr>
          <p:cNvSpPr txBox="1"/>
          <p:nvPr/>
        </p:nvSpPr>
        <p:spPr bwMode="auto">
          <a:xfrm>
            <a:off x="6950920" y="2756079"/>
            <a:ext cx="33935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2F2F2F"/>
                </a:solidFill>
              </a:rPr>
              <a:t>Beam pipe</a:t>
            </a:r>
            <a:endParaRPr lang="en-GB" b="1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7CA4EE2-1E34-6F11-9EBB-8B7C5C9396CA}"/>
              </a:ext>
            </a:extLst>
          </p:cNvPr>
          <p:cNvSpPr txBox="1"/>
          <p:nvPr/>
        </p:nvSpPr>
        <p:spPr bwMode="auto">
          <a:xfrm>
            <a:off x="6644084" y="1128016"/>
            <a:ext cx="13128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Secondary electrons</a:t>
            </a:r>
            <a:endParaRPr lang="en-GB" b="1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95654293-326F-37C6-AA50-242517170390}"/>
              </a:ext>
            </a:extLst>
          </p:cNvPr>
          <p:cNvCxnSpPr>
            <a:cxnSpLocks/>
            <a:stCxn id="73" idx="3"/>
          </p:cNvCxnSpPr>
          <p:nvPr/>
        </p:nvCxnSpPr>
        <p:spPr bwMode="auto">
          <a:xfrm flipV="1">
            <a:off x="7956976" y="1208839"/>
            <a:ext cx="2027456" cy="24234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B966C184-D493-3A28-58A9-71EDF6A5F969}"/>
              </a:ext>
            </a:extLst>
          </p:cNvPr>
          <p:cNvCxnSpPr>
            <a:cxnSpLocks/>
            <a:stCxn id="73" idx="2"/>
          </p:cNvCxnSpPr>
          <p:nvPr/>
        </p:nvCxnSpPr>
        <p:spPr bwMode="auto">
          <a:xfrm>
            <a:off x="7300530" y="1774347"/>
            <a:ext cx="1078984" cy="32142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EA73FDD2-944E-11C6-5D7E-B63593BC92A0}"/>
              </a:ext>
            </a:extLst>
          </p:cNvPr>
          <p:cNvCxnSpPr>
            <a:cxnSpLocks/>
            <a:stCxn id="73" idx="0"/>
          </p:cNvCxnSpPr>
          <p:nvPr/>
        </p:nvCxnSpPr>
        <p:spPr bwMode="auto">
          <a:xfrm flipV="1">
            <a:off x="7300530" y="716031"/>
            <a:ext cx="811694" cy="411985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32831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0B5BE0-C008-F97E-5D1C-B97825E323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2C80A126-CC4A-2E77-F4B3-D3E33DDD424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07988" y="2852936"/>
                <a:ext cx="11376025" cy="1065742"/>
              </a:xfrm>
            </p:spPr>
            <p:txBody>
              <a:bodyPr anchor="ctr"/>
              <a:lstStyle/>
              <a:p>
                <a:pPr marL="1028700" indent="-1028700" algn="ctr">
                  <a:buFont typeface="+mj-lt"/>
                  <a:buAutoNum type="romanUcPeriod" startAt="3"/>
                </a:pPr>
                <a:r>
                  <a:rPr lang="en-GB" sz="5400">
                    <a:solidFill>
                      <a:srgbClr val="0033A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540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5400" b="1" i="0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 sz="5400" b="1" i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  <m:r>
                      <a:rPr lang="en-GB" sz="5400" b="1" i="0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0" lang="en-US" sz="5000" b="1" i="0" u="none" strike="noStrike" kern="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Source Sans Pro"/>
                    <a:cs typeface="Arial"/>
                  </a:rPr>
                  <a:t>determination using the number of bunches at</a:t>
                </a:r>
                <a:r>
                  <a:rPr kumimoji="0" lang="en-US" sz="5000" b="1" i="0" u="none" strike="noStrike" kern="0" cap="none" spc="0" normalizeH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Source Sans Pro"/>
                    <a:cs typeface="Arial"/>
                  </a:rPr>
                  <a:t> injection</a:t>
                </a:r>
                <a:endParaRPr lang="fr-FR" sz="4800" dirty="0"/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2C80A126-CC4A-2E77-F4B3-D3E33DDD42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07988" y="2852936"/>
                <a:ext cx="11376025" cy="1065742"/>
              </a:xfrm>
              <a:blipFill>
                <a:blip r:embed="rId3"/>
                <a:stretch>
                  <a:fillRect t="-48571" b="-52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38E4D-8C7A-9575-3F3C-0B0CEF1E8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2758" y="6397995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32</a:t>
            </a:fld>
            <a:endParaRPr lang="en-US" sz="140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886C6C7-5067-9943-727D-EA9E77AFC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7088379A-1EF5-A4E5-9D88-7001E823B598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2D5E5691-C577-FD98-0F3D-24B05F3AEEA2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30/06/2025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22088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C1BFCC47-D591-2EC3-55B4-BA83A0A997D9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CE8E8D8-C128-FADE-89A7-DE4E585440ED}"/>
                  </a:ext>
                </a:extLst>
              </p:cNvPr>
              <p:cNvSpPr txBox="1"/>
              <p:nvPr/>
            </p:nvSpPr>
            <p:spPr>
              <a:xfrm>
                <a:off x="183849" y="1919369"/>
                <a:ext cx="11824302" cy="220472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lvl="0" indent="-342900" rtl="0">
                  <a:buFont typeface="+mj-lt"/>
                  <a:buAutoNum type="arabicPeriod"/>
                  <a:defRPr/>
                </a:pPr>
                <a:r>
                  <a:rPr lang="fr-FR" b="1" kern="1200">
                    <a:solidFill>
                      <a:prstClr val="black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Which parameter to use: </a:t>
                </a:r>
                <a14:m>
                  <m:oMath xmlns:m="http://schemas.openxmlformats.org/officeDocument/2006/math">
                    <m:r>
                      <a:rPr lang="en-GB" sz="18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fr-FR" sz="1800" b="1">
                    <a:solidFill>
                      <a:schemeClr val="tx2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sz="18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</m:oMath>
                </a14:m>
                <a:r>
                  <a:rPr lang="fr-FR" b="1">
                    <a:solidFill>
                      <a:schemeClr val="tx2"/>
                    </a:solidFill>
                  </a:rPr>
                  <a:t>?</a:t>
                </a:r>
                <a:endParaRPr lang="fr-FR" b="1" kern="1200">
                  <a:solidFill>
                    <a:schemeClr val="tx2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  <a:p>
                <a:pPr marL="342900" lvl="0" indent="-342900" rtl="0">
                  <a:buFont typeface="+mj-lt"/>
                  <a:buAutoNum type="arabicPeriod"/>
                  <a:defRPr/>
                </a:pPr>
                <a:endParaRPr kumimoji="0" lang="fr-FR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cs typeface="+mn-cs"/>
                </a:endParaRPr>
              </a:p>
              <a:p>
                <a:pPr marL="342900" indent="-342900" rtl="0">
                  <a:buFont typeface="+mj-lt"/>
                  <a:buAutoNum type="arabicPeriod"/>
                  <a:defRPr/>
                </a:pPr>
                <a:r>
                  <a:rPr kumimoji="0" lang="fr-FR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ource Sans Pro" panose="020B0503030403020204" pitchFamily="34" charset="0"/>
                    <a:ea typeface="Source Sans Pro" panose="020B0503030403020204" pitchFamily="34" charset="0"/>
                    <a:cs typeface="+mn-cs"/>
                  </a:rPr>
                  <a:t>Identify a filling pattern</a:t>
                </a:r>
              </a:p>
              <a:p>
                <a:pPr marL="342900" indent="-342900" rtl="0">
                  <a:buFont typeface="+mj-lt"/>
                  <a:buAutoNum type="arabicPeriod"/>
                  <a:defRPr/>
                </a:pPr>
                <a:endParaRPr kumimoji="0" lang="fr-FR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cs typeface="+mn-cs"/>
                </a:endParaRP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lang="fr-FR" b="1" kern="1200">
                    <a:solidFill>
                      <a:prstClr val="black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Launch PyECLOUD computation  for different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1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 sz="1800" b="1" i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endParaRPr kumimoji="0" lang="fr-FR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cs typeface="+mn-cs"/>
                </a:endParaRP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fr-FR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cs typeface="+mn-cs"/>
                </a:endParaRPr>
              </a:p>
              <a:p>
                <a:pPr marL="342900" lvl="0" indent="-342900" rtl="0">
                  <a:buFont typeface="+mj-lt"/>
                  <a:buAutoNum type="arabicPeriod"/>
                  <a:defRPr/>
                </a:pPr>
                <a:r>
                  <a:rPr lang="fr-FR" b="1" kern="1200">
                    <a:solidFill>
                      <a:prstClr val="black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Identify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 b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kumimoji="0" lang="fr-FR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ource Sans Pro" panose="020B0503030403020204" pitchFamily="34" charset="0"/>
                    <a:ea typeface="Source Sans Pro" panose="020B0503030403020204" pitchFamily="34" charset="0"/>
                    <a:cs typeface="+mn-cs"/>
                  </a:rPr>
                  <a:t> which best matches the measurements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CE8E8D8-C128-FADE-89A7-DE4E585440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849" y="1919369"/>
                <a:ext cx="11824302" cy="2204728"/>
              </a:xfrm>
              <a:prstGeom prst="rect">
                <a:avLst/>
              </a:prstGeom>
              <a:blipFill>
                <a:blip r:embed="rId2"/>
                <a:stretch>
                  <a:fillRect l="-464" t="-1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18305B4-F1C6-2154-171D-4A182F2C0D8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07988" y="373593"/>
                <a:ext cx="11380812" cy="634655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  <m:r>
                      <a:rPr lang="en-GB" i="1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/>
                  <a:t>assessment methodology</a:t>
                </a:r>
                <a:endParaRPr lang="en-GB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18305B4-F1C6-2154-171D-4A182F2C0D8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07988" y="373593"/>
                <a:ext cx="11380812" cy="634655"/>
              </a:xfrm>
              <a:blipFill>
                <a:blip r:embed="rId3"/>
                <a:stretch>
                  <a:fillRect t="-30769" b="-22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66728A0-9188-9256-9FDE-11AEFFC2891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3E5BF93-E8C5-1F09-2B2D-DBD3F88C8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7A1A27BF-3B2E-F8D2-173C-2DD079F7424D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FD45657-7B19-8D1D-F75C-1E3B1C9F1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33</a:t>
            </a:fld>
            <a:endParaRPr lang="en-US" sz="12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467B650-C498-734D-0957-F7DCD3A62516}"/>
              </a:ext>
            </a:extLst>
          </p:cNvPr>
          <p:cNvSpPr txBox="1"/>
          <p:nvPr/>
        </p:nvSpPr>
        <p:spPr bwMode="auto">
          <a:xfrm>
            <a:off x="407989" y="5413797"/>
            <a:ext cx="11380812" cy="64633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 marL="342900" lvl="0" indent="-342900" rtl="0">
              <a:buFont typeface="+mj-lt"/>
              <a:buAutoNum type="arabicPeriod"/>
              <a:defRPr b="1" kern="120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pPr marL="0" indent="0" algn="ctr">
              <a:buNone/>
            </a:pPr>
            <a:r>
              <a:rPr lang="fr-FR" sz="2000">
                <a:solidFill>
                  <a:srgbClr val="FF0000"/>
                </a:solidFill>
              </a:rPr>
              <a:t>At injection (450 GeV), there’s no photoelectron. </a:t>
            </a:r>
          </a:p>
          <a:p>
            <a:pPr marL="0" indent="0" algn="ctr">
              <a:buNone/>
            </a:pPr>
            <a:r>
              <a:rPr lang="fr-FR" sz="2000">
                <a:solidFill>
                  <a:srgbClr val="FF0000"/>
                </a:solidFill>
              </a:rPr>
              <a:t>Electron-cloud = Electrons from gas ionisation + Secondary electrons</a:t>
            </a:r>
            <a:endParaRPr lang="en-GB" sz="2000">
              <a:solidFill>
                <a:srgbClr val="FF0000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4452C67-EB77-BC04-27CA-E1BCE753FF0D}"/>
              </a:ext>
            </a:extLst>
          </p:cNvPr>
          <p:cNvSpPr/>
          <p:nvPr/>
        </p:nvSpPr>
        <p:spPr bwMode="auto">
          <a:xfrm>
            <a:off x="377790" y="5297952"/>
            <a:ext cx="11449272" cy="86838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98913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D622F1BF-E4A6-D70E-B713-5F0DADA5F97E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2" name="Picture 21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79E61EB9-B338-4132-BBB7-5047830B73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200" y="589080"/>
            <a:ext cx="6105418" cy="4564151"/>
          </a:xfrm>
          <a:prstGeom prst="rect">
            <a:avLst/>
          </a:prstGeom>
        </p:spPr>
      </p:pic>
      <p:pic>
        <p:nvPicPr>
          <p:cNvPr id="47" name="Picture 46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B4AE747F-119C-614A-2DD3-C2BAC16D96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0841" y="589080"/>
            <a:ext cx="6105418" cy="45960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F84FB80-9F10-9817-2FDE-8C9E35BD9EE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07988" y="373593"/>
                <a:ext cx="11380812" cy="634655"/>
              </a:xfrm>
            </p:spPr>
            <p:txBody>
              <a:bodyPr/>
              <a:lstStyle/>
              <a:p>
                <a:pPr marL="742950" indent="-742950" rtl="0">
                  <a:buFont typeface="+mj-lt"/>
                  <a:buAutoNum type="arabicPeriod"/>
                </a:pPr>
                <a:r>
                  <a:rPr lang="fr-FR"/>
                  <a:t>Which parameter to use? </a:t>
                </a:r>
                <a:r>
                  <a:rPr lang="fr-FR">
                    <a:solidFill>
                      <a:schemeClr val="tx2"/>
                    </a:solidFill>
                  </a:rPr>
                  <a:t>Case of </a:t>
                </a:r>
                <a14:m>
                  <m:oMath xmlns:m="http://schemas.openxmlformats.org/officeDocument/2006/math">
                    <m:r>
                      <a:rPr lang="en-GB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𝜶</m:t>
                    </m:r>
                  </m:oMath>
                </a14:m>
                <a:endParaRPr lang="en-GB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F84FB80-9F10-9817-2FDE-8C9E35BD9E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07988" y="373593"/>
                <a:ext cx="11380812" cy="634655"/>
              </a:xfrm>
              <a:blipFill>
                <a:blip r:embed="rId4"/>
                <a:stretch>
                  <a:fillRect l="-2571" t="-34615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4EC64DE-879A-1BA6-A6FF-D3807150BB1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4DA225D-C5AE-0DF3-8513-D18247B40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1D3B634-7EA3-F360-1AAE-E54F9A55202F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6B24A93-5815-8F8D-2E7C-9C56326C6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34</a:t>
            </a:fld>
            <a:endParaRPr lang="en-US" sz="1200"/>
          </a:p>
        </p:txBody>
      </p:sp>
      <p:pic>
        <p:nvPicPr>
          <p:cNvPr id="48" name="Picture 47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68E525FF-E311-16F5-B9C7-1549922FA74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828" t="86027" r="88275" b="7230"/>
          <a:stretch/>
        </p:blipFill>
        <p:spPr bwMode="auto">
          <a:xfrm>
            <a:off x="6382573" y="4537695"/>
            <a:ext cx="360040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4129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0DA11D59-8995-B915-0ACE-3AB6EBE4EEC4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2" name="Picture 21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248A581E-892A-D13A-BC7D-61C6BE856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200" y="589080"/>
            <a:ext cx="6105418" cy="4564151"/>
          </a:xfrm>
          <a:prstGeom prst="rect">
            <a:avLst/>
          </a:prstGeom>
        </p:spPr>
      </p:pic>
      <p:pic>
        <p:nvPicPr>
          <p:cNvPr id="47" name="Picture 46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6D444837-17D3-0376-2DAE-CB93BE45AD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0841" y="589080"/>
            <a:ext cx="6105418" cy="45960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807E8B9-5089-A8CE-9E51-DEC488AFA88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07988" y="373593"/>
                <a:ext cx="11380812" cy="634655"/>
              </a:xfrm>
            </p:spPr>
            <p:txBody>
              <a:bodyPr/>
              <a:lstStyle/>
              <a:p>
                <a:pPr marL="742950" indent="-742950" rtl="0">
                  <a:buFont typeface="+mj-lt"/>
                  <a:buAutoNum type="arabicPeriod"/>
                </a:pPr>
                <a:r>
                  <a:rPr lang="fr-FR"/>
                  <a:t>Which parameter to use? </a:t>
                </a:r>
                <a:r>
                  <a:rPr lang="fr-FR">
                    <a:solidFill>
                      <a:schemeClr val="tx2"/>
                    </a:solidFill>
                  </a:rPr>
                  <a:t>Case of </a:t>
                </a:r>
                <a14:m>
                  <m:oMath xmlns:m="http://schemas.openxmlformats.org/officeDocument/2006/math">
                    <m:r>
                      <a:rPr lang="en-GB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𝜶</m:t>
                    </m:r>
                  </m:oMath>
                </a14:m>
                <a:endParaRPr lang="en-GB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807E8B9-5089-A8CE-9E51-DEC488AFA8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07988" y="373593"/>
                <a:ext cx="11380812" cy="634655"/>
              </a:xfrm>
              <a:blipFill>
                <a:blip r:embed="rId4"/>
                <a:stretch>
                  <a:fillRect l="-2571" t="-34615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CB66352-2D67-5A15-1143-D6E369CCD46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FB7FCCC-9C8A-B63B-F218-44C0190F8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1D5B498-4FB0-8116-F723-3F651D44BB55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B84F6DD-D277-19CF-BA19-F85097114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35</a:t>
            </a:fld>
            <a:endParaRPr lang="en-US" sz="12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82498F4-929D-A1B6-F48A-3C4E8F41B10A}"/>
                  </a:ext>
                </a:extLst>
              </p:cNvPr>
              <p:cNvSpPr txBox="1"/>
              <p:nvPr/>
            </p:nvSpPr>
            <p:spPr bwMode="auto">
              <a:xfrm>
                <a:off x="1415480" y="1506615"/>
                <a:ext cx="33862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1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82498F4-929D-A1B6-F48A-3C4E8F41B1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15480" y="1506615"/>
                <a:ext cx="33862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791C3FE-E188-BF5D-D76B-14744FECFFAE}"/>
                  </a:ext>
                </a:extLst>
              </p:cNvPr>
              <p:cNvSpPr txBox="1"/>
              <p:nvPr/>
            </p:nvSpPr>
            <p:spPr bwMode="auto">
              <a:xfrm>
                <a:off x="1837652" y="1820786"/>
                <a:ext cx="33862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1" smtClean="0">
                          <a:solidFill>
                            <a:srgbClr val="775A5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</m:oMath>
                  </m:oMathPara>
                </a14:m>
                <a:endParaRPr lang="en-GB">
                  <a:solidFill>
                    <a:srgbClr val="775A54"/>
                  </a:solidFill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791C3FE-E188-BF5D-D76B-14744FECFF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37652" y="1820786"/>
                <a:ext cx="33862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D9C69A20-5F9C-FDC9-D442-ED59E298BFAB}"/>
                  </a:ext>
                </a:extLst>
              </p:cNvPr>
              <p:cNvSpPr txBox="1"/>
              <p:nvPr/>
            </p:nvSpPr>
            <p:spPr bwMode="auto">
              <a:xfrm>
                <a:off x="2298789" y="2132856"/>
                <a:ext cx="33862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</m:oMath>
                  </m:oMathPara>
                </a14:m>
                <a:endParaRPr lang="en-GB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D9C69A20-5F9C-FDC9-D442-ED59E298BF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98789" y="2132856"/>
                <a:ext cx="338626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FA865E3-11A6-CF98-A1AD-03861B644274}"/>
                  </a:ext>
                </a:extLst>
              </p:cNvPr>
              <p:cNvSpPr txBox="1"/>
              <p:nvPr/>
            </p:nvSpPr>
            <p:spPr bwMode="auto">
              <a:xfrm>
                <a:off x="3572545" y="3079006"/>
                <a:ext cx="33862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</m:oMath>
                  </m:oMathPara>
                </a14:m>
                <a:endParaRPr lang="en-GB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FA865E3-11A6-CF98-A1AD-03861B6442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72545" y="3079006"/>
                <a:ext cx="33862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81EE79CE-7CD8-B4A6-0AA8-C3F36F788DCD}"/>
                  </a:ext>
                </a:extLst>
              </p:cNvPr>
              <p:cNvSpPr txBox="1"/>
              <p:nvPr/>
            </p:nvSpPr>
            <p:spPr bwMode="auto">
              <a:xfrm>
                <a:off x="4295800" y="3616449"/>
                <a:ext cx="33862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</m:oMath>
                  </m:oMathPara>
                </a14:m>
                <a:endParaRPr lang="en-GB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81EE79CE-7CD8-B4A6-0AA8-C3F36F788D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95800" y="3616449"/>
                <a:ext cx="33862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4C64CB9-A977-9EF9-1E16-4FA1B8FCE7F8}"/>
                  </a:ext>
                </a:extLst>
              </p:cNvPr>
              <p:cNvSpPr txBox="1"/>
              <p:nvPr/>
            </p:nvSpPr>
            <p:spPr bwMode="auto">
              <a:xfrm>
                <a:off x="5165889" y="4275916"/>
                <a:ext cx="33862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</m:oMath>
                  </m:oMathPara>
                </a14:m>
                <a:endParaRPr lang="en-GB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4C64CB9-A977-9EF9-1E16-4FA1B8FCE7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65889" y="4275916"/>
                <a:ext cx="33862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" name="Picture 47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8BF1F67F-6ED2-8500-2375-9262436C3DB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828" t="86027" r="88275" b="7230"/>
          <a:stretch/>
        </p:blipFill>
        <p:spPr bwMode="auto">
          <a:xfrm>
            <a:off x="6382573" y="4537695"/>
            <a:ext cx="360040" cy="3077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1B8BBF0-53F9-7EC6-0837-D6F5990E67FC}"/>
                  </a:ext>
                </a:extLst>
              </p:cNvPr>
              <p:cNvSpPr txBox="1"/>
              <p:nvPr/>
            </p:nvSpPr>
            <p:spPr bwMode="auto">
              <a:xfrm>
                <a:off x="7140457" y="1766720"/>
                <a:ext cx="33862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</m:oMath>
                  </m:oMathPara>
                </a14:m>
                <a:endParaRPr lang="en-GB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1B8BBF0-53F9-7EC6-0837-D6F5990E67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40457" y="1766720"/>
                <a:ext cx="33862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851592E-CAFE-B20D-8B88-4FC69740FB28}"/>
                  </a:ext>
                </a:extLst>
              </p:cNvPr>
              <p:cNvSpPr txBox="1"/>
              <p:nvPr/>
            </p:nvSpPr>
            <p:spPr bwMode="auto">
              <a:xfrm>
                <a:off x="7692392" y="2005452"/>
                <a:ext cx="33862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</m:oMath>
                  </m:oMathPara>
                </a14:m>
                <a:endParaRPr lang="en-GB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851592E-CAFE-B20D-8B88-4FC69740FB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92392" y="2005452"/>
                <a:ext cx="338626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4453294-0842-F818-8590-4A02F32CF05D}"/>
                  </a:ext>
                </a:extLst>
              </p:cNvPr>
              <p:cNvSpPr txBox="1"/>
              <p:nvPr/>
            </p:nvSpPr>
            <p:spPr bwMode="auto">
              <a:xfrm>
                <a:off x="8044501" y="2175004"/>
                <a:ext cx="33862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</m:oMath>
                  </m:oMathPara>
                </a14:m>
                <a:endParaRPr lang="en-GB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4453294-0842-F818-8590-4A02F32CF0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044501" y="2175004"/>
                <a:ext cx="33862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AEF2781F-5AC3-741E-B883-DA77D871447A}"/>
                  </a:ext>
                </a:extLst>
              </p:cNvPr>
              <p:cNvSpPr txBox="1"/>
              <p:nvPr/>
            </p:nvSpPr>
            <p:spPr bwMode="auto">
              <a:xfrm>
                <a:off x="8378031" y="2317522"/>
                <a:ext cx="33862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</m:oMath>
                  </m:oMathPara>
                </a14:m>
                <a:endParaRPr lang="en-GB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AEF2781F-5AC3-741E-B883-DA77D87144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78031" y="2317522"/>
                <a:ext cx="338626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F16443E0-FBBF-6097-F142-89FF13E3E188}"/>
                  </a:ext>
                </a:extLst>
              </p:cNvPr>
              <p:cNvSpPr txBox="1"/>
              <p:nvPr/>
            </p:nvSpPr>
            <p:spPr bwMode="auto">
              <a:xfrm>
                <a:off x="8710827" y="2480877"/>
                <a:ext cx="33862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1" smtClean="0">
                          <a:solidFill>
                            <a:srgbClr val="146FA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</m:oMath>
                  </m:oMathPara>
                </a14:m>
                <a:endParaRPr lang="en-GB">
                  <a:solidFill>
                    <a:srgbClr val="146FAF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F16443E0-FBBF-6097-F142-89FF13E3E1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10827" y="2480877"/>
                <a:ext cx="338626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: Rounded Corners 8">
            <a:extLst>
              <a:ext uri="{FF2B5EF4-FFF2-40B4-BE49-F238E27FC236}">
                <a16:creationId xmlns:a16="http://schemas.microsoft.com/office/drawing/2014/main" id="{34A6F6A4-645C-4F5F-9AC2-19446974CF1F}"/>
              </a:ext>
            </a:extLst>
          </p:cNvPr>
          <p:cNvSpPr/>
          <p:nvPr/>
        </p:nvSpPr>
        <p:spPr bwMode="auto">
          <a:xfrm>
            <a:off x="1343472" y="5425346"/>
            <a:ext cx="3384377" cy="61359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1E8D537-5C75-ADB7-A004-7C8AE93CF159}"/>
                  </a:ext>
                </a:extLst>
              </p:cNvPr>
              <p:cNvSpPr txBox="1"/>
              <p:nvPr/>
            </p:nvSpPr>
            <p:spPr bwMode="auto">
              <a:xfrm>
                <a:off x="1507149" y="5545373"/>
                <a:ext cx="3081702" cy="369332"/>
              </a:xfrm>
              <a:prstGeom prst="rect">
                <a:avLst/>
              </a:prstGeom>
              <a:noFill/>
            </p:spPr>
            <p:txBody>
              <a:bodyPr wrap="square" anchor="ctr">
                <a:spAutoFit/>
              </a:bodyPr>
              <a:lstStyle/>
              <a:p>
                <a:pPr marL="0" lvl="1" indent="0" algn="just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  <m:r>
                        <a:rPr lang="fr-FR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fr-FR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b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𝛅</m:t>
                              </m:r>
                            </m:e>
                            <m:sub>
                              <m:r>
                                <a:rPr lang="en-GB" sz="1800" b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</m:sSub>
                          <m:r>
                            <a:rPr lang="fr-FR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𝐑</m:t>
                              </m:r>
                            </m:e>
                            <m:sub>
                              <m:r>
                                <a:rPr lang="fr-FR" sz="18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fr-FR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𝐄</m:t>
                              </m:r>
                            </m:e>
                            <m:sub>
                              <m:r>
                                <a:rPr lang="fr-FR" sz="18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</m:sSub>
                          <m:r>
                            <a:rPr lang="fr-FR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𝐄</m:t>
                              </m:r>
                            </m:e>
                            <m:sub>
                              <m:r>
                                <a:rPr lang="fr-FR" sz="1800" b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fr-FR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,…</m:t>
                          </m:r>
                        </m:e>
                      </m:d>
                    </m:oMath>
                  </m:oMathPara>
                </a14:m>
                <a:endParaRPr lang="fr-FR" sz="1800" b="1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1E8D537-5C75-ADB7-A004-7C8AE93CF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07149" y="5545373"/>
                <a:ext cx="3081702" cy="369332"/>
              </a:xfrm>
              <a:prstGeom prst="rect">
                <a:avLst/>
              </a:prstGeom>
              <a:blipFill>
                <a:blip r:embed="rId1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57486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0A7FEBD9-7CE3-DEE6-570D-CE71695F8A1B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0" name="Picture 59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B77AB008-496F-E08C-BD59-780466D95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3200" y="590369"/>
            <a:ext cx="6105418" cy="4564151"/>
          </a:xfrm>
          <a:prstGeom prst="rect">
            <a:avLst/>
          </a:prstGeom>
        </p:spPr>
      </p:pic>
      <p:pic>
        <p:nvPicPr>
          <p:cNvPr id="62" name="Picture 61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FBD591A2-7A68-75CC-9BE6-5321435912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846" y="599535"/>
            <a:ext cx="6091625" cy="45787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6C1015A-A2AB-BADE-8A7C-B81A2F1CED5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07988" y="373593"/>
                <a:ext cx="11380812" cy="634655"/>
              </a:xfrm>
            </p:spPr>
            <p:txBody>
              <a:bodyPr/>
              <a:lstStyle/>
              <a:p>
                <a:pPr marL="742950" indent="-742950" rtl="0">
                  <a:buFont typeface="+mj-lt"/>
                  <a:buAutoNum type="arabicPeriod"/>
                </a:pPr>
                <a:r>
                  <a:rPr lang="fr-FR"/>
                  <a:t>Which parameter to use? </a:t>
                </a:r>
                <a:r>
                  <a:rPr lang="fr-FR">
                    <a:solidFill>
                      <a:schemeClr val="tx2"/>
                    </a:solidFill>
                  </a:rPr>
                  <a:t>Case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</m:oMath>
                </a14:m>
                <a:endParaRPr lang="en-GB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6C1015A-A2AB-BADE-8A7C-B81A2F1CED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07988" y="373593"/>
                <a:ext cx="11380812" cy="634655"/>
              </a:xfrm>
              <a:blipFill>
                <a:blip r:embed="rId4"/>
                <a:stretch>
                  <a:fillRect l="-2571" t="-34615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A6C8922-39D2-8E97-6908-C297F4CEFE0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52DA29E-BD41-543B-BFFE-6F9688BC8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B13AD034-9B9A-7F30-AC58-79E4F42CFBA4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9824A16-1A8D-9A39-B994-6B5B9915E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36</a:t>
            </a:fld>
            <a:endParaRPr lang="en-US" sz="1200"/>
          </a:p>
        </p:txBody>
      </p:sp>
      <p:sp>
        <p:nvSpPr>
          <p:cNvPr id="25" name="Rectangle: Rounded Corners 8">
            <a:extLst>
              <a:ext uri="{FF2B5EF4-FFF2-40B4-BE49-F238E27FC236}">
                <a16:creationId xmlns:a16="http://schemas.microsoft.com/office/drawing/2014/main" id="{D08FB9A8-8D8A-2D9C-B461-57748FE85406}"/>
              </a:ext>
            </a:extLst>
          </p:cNvPr>
          <p:cNvSpPr/>
          <p:nvPr/>
        </p:nvSpPr>
        <p:spPr bwMode="auto">
          <a:xfrm>
            <a:off x="1343472" y="5425346"/>
            <a:ext cx="3384377" cy="61359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56B80FBF-1B93-6FAB-1BEA-2B178993613E}"/>
                  </a:ext>
                </a:extLst>
              </p:cNvPr>
              <p:cNvSpPr txBox="1"/>
              <p:nvPr/>
            </p:nvSpPr>
            <p:spPr bwMode="auto">
              <a:xfrm>
                <a:off x="1507149" y="5545373"/>
                <a:ext cx="3081702" cy="369332"/>
              </a:xfrm>
              <a:prstGeom prst="rect">
                <a:avLst/>
              </a:prstGeom>
              <a:noFill/>
            </p:spPr>
            <p:txBody>
              <a:bodyPr wrap="square" anchor="ctr">
                <a:spAutoFit/>
              </a:bodyPr>
              <a:lstStyle/>
              <a:p>
                <a:pPr marL="0" lvl="1" indent="0" algn="just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  <m:r>
                        <a:rPr lang="fr-FR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fr-FR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b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𝛅</m:t>
                              </m:r>
                            </m:e>
                            <m:sub>
                              <m:r>
                                <a:rPr lang="en-GB" sz="1800" b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</m:sSub>
                          <m:r>
                            <a:rPr lang="fr-FR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𝐑</m:t>
                              </m:r>
                            </m:e>
                            <m:sub>
                              <m:r>
                                <a:rPr lang="fr-FR" sz="18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fr-FR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𝐄</m:t>
                              </m:r>
                            </m:e>
                            <m:sub>
                              <m:r>
                                <a:rPr lang="fr-FR" sz="18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</m:sSub>
                          <m:r>
                            <a:rPr lang="fr-FR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𝐄</m:t>
                              </m:r>
                            </m:e>
                            <m:sub>
                              <m:r>
                                <a:rPr lang="fr-FR" sz="1800" b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fr-FR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,…</m:t>
                          </m:r>
                        </m:e>
                      </m:d>
                    </m:oMath>
                  </m:oMathPara>
                </a14:m>
                <a:endParaRPr lang="fr-FR" sz="1800" b="1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56B80FBF-1B93-6FAB-1BEA-2B17899361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07149" y="5545373"/>
                <a:ext cx="3081702" cy="369332"/>
              </a:xfrm>
              <a:prstGeom prst="rect">
                <a:avLst/>
              </a:prstGeom>
              <a:blipFill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98934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511A1346-7C32-8840-C5E0-C9BD7EF9D2D9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0" name="Picture 59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51CF8F1B-8E23-E08A-D514-1EF37697A1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3200" y="590369"/>
            <a:ext cx="6105418" cy="4564151"/>
          </a:xfrm>
          <a:prstGeom prst="rect">
            <a:avLst/>
          </a:prstGeom>
        </p:spPr>
      </p:pic>
      <p:pic>
        <p:nvPicPr>
          <p:cNvPr id="62" name="Picture 61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B56ED275-6140-EF9B-D2FB-BAF5BBCDFE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846" y="599535"/>
            <a:ext cx="6091625" cy="45787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1CA9E03-4CA9-B6D6-C303-E1AC6518195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07988" y="373593"/>
                <a:ext cx="11380812" cy="634655"/>
              </a:xfrm>
            </p:spPr>
            <p:txBody>
              <a:bodyPr/>
              <a:lstStyle/>
              <a:p>
                <a:pPr marL="742950" indent="-742950" rtl="0">
                  <a:buFont typeface="+mj-lt"/>
                  <a:buAutoNum type="arabicPeriod"/>
                </a:pPr>
                <a:r>
                  <a:rPr lang="fr-FR"/>
                  <a:t>Which parameter to use? </a:t>
                </a:r>
                <a:r>
                  <a:rPr lang="fr-FR">
                    <a:solidFill>
                      <a:schemeClr val="tx2"/>
                    </a:solidFill>
                  </a:rPr>
                  <a:t>Case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</m:oMath>
                </a14:m>
                <a:endParaRPr lang="en-GB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1CA9E03-4CA9-B6D6-C303-E1AC651819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07988" y="373593"/>
                <a:ext cx="11380812" cy="634655"/>
              </a:xfrm>
              <a:blipFill>
                <a:blip r:embed="rId4"/>
                <a:stretch>
                  <a:fillRect l="-2571" t="-34615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B9B8611-D5CC-1C69-1D1D-713B4F1A3A8E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56FF331-C19E-D54E-7505-D60626B9A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889D486-C7E2-6CB6-B70E-F7888ACFCDAC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CEED77B-3AC9-763B-9D0F-00E5DB7B0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37</a:t>
            </a:fld>
            <a:endParaRPr lang="en-US" sz="1200"/>
          </a:p>
        </p:txBody>
      </p:sp>
      <p:sp>
        <p:nvSpPr>
          <p:cNvPr id="25" name="Rectangle: Rounded Corners 8">
            <a:extLst>
              <a:ext uri="{FF2B5EF4-FFF2-40B4-BE49-F238E27FC236}">
                <a16:creationId xmlns:a16="http://schemas.microsoft.com/office/drawing/2014/main" id="{0D424965-2469-A15F-2470-AFA96D13F6AD}"/>
              </a:ext>
            </a:extLst>
          </p:cNvPr>
          <p:cNvSpPr/>
          <p:nvPr/>
        </p:nvSpPr>
        <p:spPr bwMode="auto">
          <a:xfrm>
            <a:off x="1343472" y="5297952"/>
            <a:ext cx="3384377" cy="86838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9BA2CAE-97FA-A29B-E4D1-DD879DF534DB}"/>
              </a:ext>
            </a:extLst>
          </p:cNvPr>
          <p:cNvCxnSpPr>
            <a:cxnSpLocks/>
          </p:cNvCxnSpPr>
          <p:nvPr/>
        </p:nvCxnSpPr>
        <p:spPr bwMode="auto">
          <a:xfrm>
            <a:off x="4033922" y="1148006"/>
            <a:ext cx="0" cy="3505130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893ADC2-F6AC-26EB-C2C0-A12B8A4FDF8E}"/>
              </a:ext>
            </a:extLst>
          </p:cNvPr>
          <p:cNvCxnSpPr>
            <a:cxnSpLocks/>
          </p:cNvCxnSpPr>
          <p:nvPr/>
        </p:nvCxnSpPr>
        <p:spPr bwMode="auto">
          <a:xfrm flipH="1">
            <a:off x="4430441" y="1148006"/>
            <a:ext cx="412" cy="3505130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87ED975-4850-56EF-0EE1-F515F0289085}"/>
              </a:ext>
            </a:extLst>
          </p:cNvPr>
          <p:cNvCxnSpPr>
            <a:cxnSpLocks/>
          </p:cNvCxnSpPr>
          <p:nvPr/>
        </p:nvCxnSpPr>
        <p:spPr bwMode="auto">
          <a:xfrm>
            <a:off x="4990356" y="1148006"/>
            <a:ext cx="0" cy="3505130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6722BE4-D977-D049-963F-06AA2485A9D8}"/>
              </a:ext>
            </a:extLst>
          </p:cNvPr>
          <p:cNvCxnSpPr>
            <a:cxnSpLocks/>
          </p:cNvCxnSpPr>
          <p:nvPr/>
        </p:nvCxnSpPr>
        <p:spPr bwMode="auto">
          <a:xfrm>
            <a:off x="9552384" y="1148006"/>
            <a:ext cx="0" cy="3505130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7829531A-402D-0F02-7AAB-A9E0E5D05E88}"/>
                  </a:ext>
                </a:extLst>
              </p:cNvPr>
              <p:cNvSpPr txBox="1"/>
              <p:nvPr/>
            </p:nvSpPr>
            <p:spPr bwMode="auto">
              <a:xfrm>
                <a:off x="3875513" y="861194"/>
                <a:ext cx="316818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fr-FR" sz="14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𝒕𝒉</m:t>
                          </m:r>
                        </m:sub>
                      </m:sSub>
                    </m:oMath>
                  </m:oMathPara>
                </a14:m>
                <a:endParaRPr lang="en-GB" sz="1400" b="1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7829531A-402D-0F02-7AAB-A9E0E5D05E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75513" y="861194"/>
                <a:ext cx="316818" cy="215444"/>
              </a:xfrm>
              <a:prstGeom prst="rect">
                <a:avLst/>
              </a:prstGeom>
              <a:blipFill>
                <a:blip r:embed="rId5"/>
                <a:stretch>
                  <a:fillRect l="-13462" r="-5769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E4015C9-6C52-F633-5CF2-27C727B55363}"/>
              </a:ext>
            </a:extLst>
          </p:cNvPr>
          <p:cNvCxnSpPr>
            <a:cxnSpLocks/>
            <a:stCxn id="47" idx="2"/>
          </p:cNvCxnSpPr>
          <p:nvPr/>
        </p:nvCxnSpPr>
        <p:spPr bwMode="auto">
          <a:xfrm>
            <a:off x="4033922" y="1076638"/>
            <a:ext cx="0" cy="129638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F588C9D-EE96-C762-8604-60C4B26805D4}"/>
                  </a:ext>
                </a:extLst>
              </p:cNvPr>
              <p:cNvSpPr txBox="1"/>
              <p:nvPr/>
            </p:nvSpPr>
            <p:spPr bwMode="auto">
              <a:xfrm>
                <a:off x="4272032" y="861194"/>
                <a:ext cx="316818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fr-FR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𝒕𝒉</m:t>
                          </m:r>
                        </m:sub>
                      </m:sSub>
                    </m:oMath>
                  </m:oMathPara>
                </a14:m>
                <a:endParaRPr lang="en-GB" sz="1400" b="1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F588C9D-EE96-C762-8604-60C4B26805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72032" y="861194"/>
                <a:ext cx="316818" cy="215444"/>
              </a:xfrm>
              <a:prstGeom prst="rect">
                <a:avLst/>
              </a:prstGeom>
              <a:blipFill>
                <a:blip r:embed="rId6"/>
                <a:stretch>
                  <a:fillRect l="-13462" r="-5769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1AA90F1-926C-1134-AEA1-4D84F7FA8017}"/>
              </a:ext>
            </a:extLst>
          </p:cNvPr>
          <p:cNvCxnSpPr>
            <a:cxnSpLocks/>
            <a:stCxn id="51" idx="2"/>
          </p:cNvCxnSpPr>
          <p:nvPr/>
        </p:nvCxnSpPr>
        <p:spPr bwMode="auto">
          <a:xfrm>
            <a:off x="4430441" y="1076638"/>
            <a:ext cx="0" cy="12963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3228624-9D40-33E0-A5F5-BAC2CBF0BE44}"/>
                  </a:ext>
                </a:extLst>
              </p:cNvPr>
              <p:cNvSpPr txBox="1"/>
              <p:nvPr/>
            </p:nvSpPr>
            <p:spPr bwMode="auto">
              <a:xfrm>
                <a:off x="4831947" y="861194"/>
                <a:ext cx="316818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fr-FR" sz="1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𝒕𝒉</m:t>
                          </m:r>
                        </m:sub>
                      </m:sSub>
                    </m:oMath>
                  </m:oMathPara>
                </a14:m>
                <a:endParaRPr lang="en-GB" sz="1400" b="1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3228624-9D40-33E0-A5F5-BAC2CBF0BE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31947" y="861194"/>
                <a:ext cx="316818" cy="215444"/>
              </a:xfrm>
              <a:prstGeom prst="rect">
                <a:avLst/>
              </a:prstGeom>
              <a:blipFill>
                <a:blip r:embed="rId7"/>
                <a:stretch>
                  <a:fillRect l="-13462" r="-5769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895722F-3F18-DC69-A413-A9FD99CBB3D9}"/>
              </a:ext>
            </a:extLst>
          </p:cNvPr>
          <p:cNvCxnSpPr>
            <a:cxnSpLocks/>
            <a:stCxn id="53" idx="2"/>
          </p:cNvCxnSpPr>
          <p:nvPr/>
        </p:nvCxnSpPr>
        <p:spPr bwMode="auto">
          <a:xfrm>
            <a:off x="4990356" y="1076638"/>
            <a:ext cx="0" cy="12963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241E07B-1EEC-5DC4-6926-A00372161381}"/>
                  </a:ext>
                </a:extLst>
              </p:cNvPr>
              <p:cNvSpPr txBox="1"/>
              <p:nvPr/>
            </p:nvSpPr>
            <p:spPr bwMode="auto">
              <a:xfrm>
                <a:off x="9393975" y="861194"/>
                <a:ext cx="316818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fr-FR" sz="1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𝒕𝒉</m:t>
                          </m:r>
                        </m:sub>
                      </m:sSub>
                    </m:oMath>
                  </m:oMathPara>
                </a14:m>
                <a:endParaRPr lang="en-GB" sz="1400" b="1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241E07B-1EEC-5DC4-6926-A003721613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393975" y="861194"/>
                <a:ext cx="316818" cy="215444"/>
              </a:xfrm>
              <a:prstGeom prst="rect">
                <a:avLst/>
              </a:prstGeom>
              <a:blipFill>
                <a:blip r:embed="rId8"/>
                <a:stretch>
                  <a:fillRect l="-13462" r="-7692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61ADA00-63E7-8558-FFD0-052E51CCADCB}"/>
              </a:ext>
            </a:extLst>
          </p:cNvPr>
          <p:cNvCxnSpPr>
            <a:cxnSpLocks/>
            <a:stCxn id="58" idx="2"/>
          </p:cNvCxnSpPr>
          <p:nvPr/>
        </p:nvCxnSpPr>
        <p:spPr bwMode="auto">
          <a:xfrm>
            <a:off x="9552384" y="1076638"/>
            <a:ext cx="0" cy="12963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A9E1B46-FCE4-C438-F41E-D8D798157F82}"/>
                  </a:ext>
                </a:extLst>
              </p:cNvPr>
              <p:cNvSpPr txBox="1"/>
              <p:nvPr/>
            </p:nvSpPr>
            <p:spPr bwMode="auto">
              <a:xfrm>
                <a:off x="1507149" y="5406874"/>
                <a:ext cx="3081702" cy="646331"/>
              </a:xfrm>
              <a:prstGeom prst="rect">
                <a:avLst/>
              </a:prstGeom>
              <a:noFill/>
            </p:spPr>
            <p:txBody>
              <a:bodyPr wrap="square" anchor="ctr">
                <a:spAutoFit/>
              </a:bodyPr>
              <a:lstStyle/>
              <a:p>
                <a:pPr marL="0" lvl="1" indent="0" algn="just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  <m:r>
                        <a:rPr lang="fr-FR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fr-FR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b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𝛅</m:t>
                              </m:r>
                            </m:e>
                            <m:sub>
                              <m:r>
                                <a:rPr lang="en-GB" sz="1800" b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</m:sSub>
                          <m:r>
                            <a:rPr lang="fr-FR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𝐑</m:t>
                              </m:r>
                            </m:e>
                            <m:sub>
                              <m:r>
                                <a:rPr lang="fr-FR" sz="18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fr-FR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𝐄</m:t>
                              </m:r>
                            </m:e>
                            <m:sub>
                              <m:r>
                                <a:rPr lang="fr-FR" sz="18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</m:sSub>
                          <m:r>
                            <a:rPr lang="fr-FR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𝐄</m:t>
                              </m:r>
                            </m:e>
                            <m:sub>
                              <m:r>
                                <a:rPr lang="fr-FR" sz="1800" b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fr-FR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,…</m:t>
                          </m:r>
                        </m:e>
                      </m:d>
                    </m:oMath>
                  </m:oMathPara>
                </a14:m>
                <a:endParaRPr lang="fr-FR" sz="1800" b="1">
                  <a:solidFill>
                    <a:schemeClr val="tx2"/>
                  </a:solidFill>
                </a:endParaRPr>
              </a:p>
              <a:p>
                <a:pPr marL="0" lvl="1" algn="just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fr-FR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𝒕𝒉</m:t>
                          </m:r>
                        </m:sub>
                      </m:sSub>
                      <m:r>
                        <a:rPr lang="fr-FR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𝒇</m:t>
                      </m:r>
                      <m:r>
                        <a:rPr lang="fr-FR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𝛅</m:t>
                          </m:r>
                        </m:e>
                        <m:sub>
                          <m:r>
                            <a:rPr lang="en-GB" sz="1800" b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fr-FR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1800" b="1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A9E1B46-FCE4-C438-F41E-D8D798157F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07149" y="5406874"/>
                <a:ext cx="3081702" cy="646331"/>
              </a:xfrm>
              <a:prstGeom prst="rect">
                <a:avLst/>
              </a:prstGeom>
              <a:blipFill>
                <a:blip r:embed="rId9"/>
                <a:stretch>
                  <a:fillRect b="-75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51228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DF2955F8-9473-AE8C-2172-E29A1566D6D9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0" name="Picture 59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AC0C8DF6-CACC-92FB-61CF-6CC3B246D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3200" y="590369"/>
            <a:ext cx="6105418" cy="4564151"/>
          </a:xfrm>
          <a:prstGeom prst="rect">
            <a:avLst/>
          </a:prstGeom>
        </p:spPr>
      </p:pic>
      <p:pic>
        <p:nvPicPr>
          <p:cNvPr id="62" name="Picture 61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1E202E10-2DBE-FCCF-857A-14641DE81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846" y="599535"/>
            <a:ext cx="6091625" cy="45787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1713E68-ABDE-45E0-3FB5-9543C3261DD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07988" y="373593"/>
                <a:ext cx="11380812" cy="634655"/>
              </a:xfrm>
            </p:spPr>
            <p:txBody>
              <a:bodyPr/>
              <a:lstStyle/>
              <a:p>
                <a:pPr marL="742950" indent="-742950" rtl="0">
                  <a:buFont typeface="+mj-lt"/>
                  <a:buAutoNum type="arabicPeriod"/>
                </a:pPr>
                <a:r>
                  <a:rPr lang="fr-FR"/>
                  <a:t>Which parameter to use? </a:t>
                </a:r>
                <a:r>
                  <a:rPr lang="fr-FR">
                    <a:solidFill>
                      <a:schemeClr val="tx2"/>
                    </a:solidFill>
                  </a:rPr>
                  <a:t>Case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</m:oMath>
                </a14:m>
                <a:endParaRPr lang="en-GB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1713E68-ABDE-45E0-3FB5-9543C3261D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07988" y="373593"/>
                <a:ext cx="11380812" cy="634655"/>
              </a:xfrm>
              <a:blipFill>
                <a:blip r:embed="rId4"/>
                <a:stretch>
                  <a:fillRect l="-2571" t="-34615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06ACFD3-ED02-B815-2E6A-06047F838125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4D1FA5A-B0FD-239A-A628-7337AF211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B9AF21D9-EFAC-EB41-AC99-126F80E4500D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81A9A7C-62DC-F93A-AF65-04D6DE31A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38</a:t>
            </a:fld>
            <a:endParaRPr lang="en-US" sz="1200"/>
          </a:p>
        </p:txBody>
      </p:sp>
      <p:sp>
        <p:nvSpPr>
          <p:cNvPr id="25" name="Rectangle: Rounded Corners 8">
            <a:extLst>
              <a:ext uri="{FF2B5EF4-FFF2-40B4-BE49-F238E27FC236}">
                <a16:creationId xmlns:a16="http://schemas.microsoft.com/office/drawing/2014/main" id="{057B1D37-2124-4911-5E73-AC70923FB6C0}"/>
              </a:ext>
            </a:extLst>
          </p:cNvPr>
          <p:cNvSpPr/>
          <p:nvPr/>
        </p:nvSpPr>
        <p:spPr bwMode="auto">
          <a:xfrm>
            <a:off x="1343472" y="5297952"/>
            <a:ext cx="3384377" cy="86838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ontent Placeholder 1">
                <a:extLst>
                  <a:ext uri="{FF2B5EF4-FFF2-40B4-BE49-F238E27FC236}">
                    <a16:creationId xmlns:a16="http://schemas.microsoft.com/office/drawing/2014/main" id="{E6A325DE-7CE9-1AB6-1947-2EFB54A8FA4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176078" y="5527517"/>
                <a:ext cx="3931468" cy="364954"/>
              </a:xfrm>
              <a:prstGeom prst="rect">
                <a:avLst/>
              </a:prstGeom>
            </p:spPr>
            <p:txBody>
              <a:bodyPr vert="horz" lIns="0" tIns="0" rIns="0" bIns="0" numCol="1" spcCol="108000" rtlCol="0">
                <a:noAutofit/>
              </a:bodyPr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 algn="ctr"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</m:oMath>
                </a14:m>
                <a:r>
                  <a:rPr lang="fr-FR" sz="2000" b="1">
                    <a:solidFill>
                      <a:srgbClr val="FF0000"/>
                    </a:solidFill>
                  </a:rPr>
                  <a:t> is to be used to assess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fr-FR" sz="2000" b="1">
                    <a:solidFill>
                      <a:srgbClr val="FF0000"/>
                    </a:solidFill>
                  </a:rPr>
                  <a:t>!</a:t>
                </a:r>
              </a:p>
            </p:txBody>
          </p:sp>
        </mc:Choice>
        <mc:Fallback xmlns="">
          <p:sp>
            <p:nvSpPr>
              <p:cNvPr id="26" name="Content Placeholder 1">
                <a:extLst>
                  <a:ext uri="{FF2B5EF4-FFF2-40B4-BE49-F238E27FC236}">
                    <a16:creationId xmlns:a16="http://schemas.microsoft.com/office/drawing/2014/main" id="{E6A325DE-7CE9-1AB6-1947-2EFB54A8FA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76078" y="5527517"/>
                <a:ext cx="3931468" cy="364954"/>
              </a:xfrm>
              <a:prstGeom prst="rect">
                <a:avLst/>
              </a:prstGeom>
              <a:blipFill>
                <a:blip r:embed="rId5"/>
                <a:stretch>
                  <a:fillRect t="-21667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8503428-E273-DA62-24C0-E2660D65ACDB}"/>
              </a:ext>
            </a:extLst>
          </p:cNvPr>
          <p:cNvCxnSpPr>
            <a:cxnSpLocks/>
          </p:cNvCxnSpPr>
          <p:nvPr/>
        </p:nvCxnSpPr>
        <p:spPr bwMode="auto">
          <a:xfrm>
            <a:off x="4033922" y="1148006"/>
            <a:ext cx="0" cy="3505130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9469643-AE36-8CB2-D5C9-3CF27AADC71E}"/>
              </a:ext>
            </a:extLst>
          </p:cNvPr>
          <p:cNvCxnSpPr>
            <a:cxnSpLocks/>
          </p:cNvCxnSpPr>
          <p:nvPr/>
        </p:nvCxnSpPr>
        <p:spPr bwMode="auto">
          <a:xfrm flipH="1">
            <a:off x="4430441" y="1148006"/>
            <a:ext cx="412" cy="3505130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72259D-5F1C-7A66-AD2E-5439982DD1A5}"/>
              </a:ext>
            </a:extLst>
          </p:cNvPr>
          <p:cNvCxnSpPr>
            <a:cxnSpLocks/>
          </p:cNvCxnSpPr>
          <p:nvPr/>
        </p:nvCxnSpPr>
        <p:spPr bwMode="auto">
          <a:xfrm>
            <a:off x="4990356" y="1148006"/>
            <a:ext cx="0" cy="3505130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DBC47FF-AA01-7A6F-9DA1-4E58C6C76951}"/>
              </a:ext>
            </a:extLst>
          </p:cNvPr>
          <p:cNvCxnSpPr>
            <a:cxnSpLocks/>
          </p:cNvCxnSpPr>
          <p:nvPr/>
        </p:nvCxnSpPr>
        <p:spPr bwMode="auto">
          <a:xfrm>
            <a:off x="9552384" y="1148006"/>
            <a:ext cx="0" cy="3505130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11C5996-3D33-33CA-8E3C-60224E452154}"/>
                  </a:ext>
                </a:extLst>
              </p:cNvPr>
              <p:cNvSpPr txBox="1"/>
              <p:nvPr/>
            </p:nvSpPr>
            <p:spPr bwMode="auto">
              <a:xfrm>
                <a:off x="3875513" y="861194"/>
                <a:ext cx="316818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fr-FR" sz="14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𝒕𝒉</m:t>
                          </m:r>
                        </m:sub>
                      </m:sSub>
                    </m:oMath>
                  </m:oMathPara>
                </a14:m>
                <a:endParaRPr lang="en-GB" sz="1400" b="1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11C5996-3D33-33CA-8E3C-60224E4521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75513" y="861194"/>
                <a:ext cx="316818" cy="215444"/>
              </a:xfrm>
              <a:prstGeom prst="rect">
                <a:avLst/>
              </a:prstGeom>
              <a:blipFill>
                <a:blip r:embed="rId6"/>
                <a:stretch>
                  <a:fillRect l="-13462" r="-5769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BD29D26-0B0E-E160-F731-AA3FAB9475E1}"/>
              </a:ext>
            </a:extLst>
          </p:cNvPr>
          <p:cNvCxnSpPr>
            <a:cxnSpLocks/>
            <a:stCxn id="47" idx="2"/>
          </p:cNvCxnSpPr>
          <p:nvPr/>
        </p:nvCxnSpPr>
        <p:spPr bwMode="auto">
          <a:xfrm>
            <a:off x="4033922" y="1076638"/>
            <a:ext cx="0" cy="129638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41A2E66-5DAF-C611-409D-77347D615C52}"/>
                  </a:ext>
                </a:extLst>
              </p:cNvPr>
              <p:cNvSpPr txBox="1"/>
              <p:nvPr/>
            </p:nvSpPr>
            <p:spPr bwMode="auto">
              <a:xfrm>
                <a:off x="4272032" y="861194"/>
                <a:ext cx="316818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fr-FR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𝒕𝒉</m:t>
                          </m:r>
                        </m:sub>
                      </m:sSub>
                    </m:oMath>
                  </m:oMathPara>
                </a14:m>
                <a:endParaRPr lang="en-GB" sz="1400" b="1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41A2E66-5DAF-C611-409D-77347D615C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72032" y="861194"/>
                <a:ext cx="316818" cy="215444"/>
              </a:xfrm>
              <a:prstGeom prst="rect">
                <a:avLst/>
              </a:prstGeom>
              <a:blipFill>
                <a:blip r:embed="rId7"/>
                <a:stretch>
                  <a:fillRect l="-13462" r="-5769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82BDB20-4F98-59A6-D074-412E74039B52}"/>
              </a:ext>
            </a:extLst>
          </p:cNvPr>
          <p:cNvCxnSpPr>
            <a:cxnSpLocks/>
            <a:stCxn id="51" idx="2"/>
          </p:cNvCxnSpPr>
          <p:nvPr/>
        </p:nvCxnSpPr>
        <p:spPr bwMode="auto">
          <a:xfrm>
            <a:off x="4430441" y="1076638"/>
            <a:ext cx="0" cy="12963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1B07EC9-9622-786D-690B-0E2453D5D042}"/>
                  </a:ext>
                </a:extLst>
              </p:cNvPr>
              <p:cNvSpPr txBox="1"/>
              <p:nvPr/>
            </p:nvSpPr>
            <p:spPr bwMode="auto">
              <a:xfrm>
                <a:off x="4831947" y="861194"/>
                <a:ext cx="316818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fr-FR" sz="1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𝒕𝒉</m:t>
                          </m:r>
                        </m:sub>
                      </m:sSub>
                    </m:oMath>
                  </m:oMathPara>
                </a14:m>
                <a:endParaRPr lang="en-GB" sz="1400" b="1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1B07EC9-9622-786D-690B-0E2453D5D0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31947" y="861194"/>
                <a:ext cx="316818" cy="215444"/>
              </a:xfrm>
              <a:prstGeom prst="rect">
                <a:avLst/>
              </a:prstGeom>
              <a:blipFill>
                <a:blip r:embed="rId8"/>
                <a:stretch>
                  <a:fillRect l="-13462" r="-5769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AAE149F-F8C0-7301-04F4-648C2BFBC170}"/>
              </a:ext>
            </a:extLst>
          </p:cNvPr>
          <p:cNvCxnSpPr>
            <a:cxnSpLocks/>
            <a:stCxn id="53" idx="2"/>
          </p:cNvCxnSpPr>
          <p:nvPr/>
        </p:nvCxnSpPr>
        <p:spPr bwMode="auto">
          <a:xfrm>
            <a:off x="4990356" y="1076638"/>
            <a:ext cx="0" cy="12963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6845428D-8FC3-73F1-E721-1D51262AFDDD}"/>
                  </a:ext>
                </a:extLst>
              </p:cNvPr>
              <p:cNvSpPr txBox="1"/>
              <p:nvPr/>
            </p:nvSpPr>
            <p:spPr bwMode="auto">
              <a:xfrm>
                <a:off x="9393975" y="861194"/>
                <a:ext cx="316818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fr-FR" sz="1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𝒕𝒉</m:t>
                          </m:r>
                        </m:sub>
                      </m:sSub>
                    </m:oMath>
                  </m:oMathPara>
                </a14:m>
                <a:endParaRPr lang="en-GB" sz="1400" b="1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6845428D-8FC3-73F1-E721-1D51262AFD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393975" y="861194"/>
                <a:ext cx="316818" cy="215444"/>
              </a:xfrm>
              <a:prstGeom prst="rect">
                <a:avLst/>
              </a:prstGeom>
              <a:blipFill>
                <a:blip r:embed="rId9"/>
                <a:stretch>
                  <a:fillRect l="-13462" r="-7692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4BAD343-85D4-D660-3928-99CAADA46B34}"/>
              </a:ext>
            </a:extLst>
          </p:cNvPr>
          <p:cNvCxnSpPr>
            <a:cxnSpLocks/>
            <a:stCxn id="58" idx="2"/>
          </p:cNvCxnSpPr>
          <p:nvPr/>
        </p:nvCxnSpPr>
        <p:spPr bwMode="auto">
          <a:xfrm>
            <a:off x="9552384" y="1076638"/>
            <a:ext cx="0" cy="12963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EADB86C-AA9A-85DD-00DF-344F3B12C83E}"/>
                  </a:ext>
                </a:extLst>
              </p:cNvPr>
              <p:cNvSpPr txBox="1"/>
              <p:nvPr/>
            </p:nvSpPr>
            <p:spPr bwMode="auto">
              <a:xfrm>
                <a:off x="1507149" y="5406874"/>
                <a:ext cx="3081702" cy="646331"/>
              </a:xfrm>
              <a:prstGeom prst="rect">
                <a:avLst/>
              </a:prstGeom>
              <a:noFill/>
            </p:spPr>
            <p:txBody>
              <a:bodyPr wrap="square" anchor="ctr">
                <a:spAutoFit/>
              </a:bodyPr>
              <a:lstStyle/>
              <a:p>
                <a:pPr marL="0" lvl="1" indent="0" algn="just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  <m:r>
                        <a:rPr lang="fr-FR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fr-FR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b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𝛅</m:t>
                              </m:r>
                            </m:e>
                            <m:sub>
                              <m:r>
                                <a:rPr lang="en-GB" sz="1800" b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</m:sSub>
                          <m:r>
                            <a:rPr lang="fr-FR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𝐑</m:t>
                              </m:r>
                            </m:e>
                            <m:sub>
                              <m:r>
                                <a:rPr lang="fr-FR" sz="18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fr-FR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𝐄</m:t>
                              </m:r>
                            </m:e>
                            <m:sub>
                              <m:r>
                                <a:rPr lang="fr-FR" sz="18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</m:sSub>
                          <m:r>
                            <a:rPr lang="fr-FR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𝐄</m:t>
                              </m:r>
                            </m:e>
                            <m:sub>
                              <m:r>
                                <a:rPr lang="fr-FR" sz="1800" b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fr-FR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,…</m:t>
                          </m:r>
                        </m:e>
                      </m:d>
                    </m:oMath>
                  </m:oMathPara>
                </a14:m>
                <a:endParaRPr lang="fr-FR" sz="1800" b="1">
                  <a:solidFill>
                    <a:schemeClr val="tx2"/>
                  </a:solidFill>
                </a:endParaRPr>
              </a:p>
              <a:p>
                <a:pPr marL="0" lvl="1" algn="just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fr-FR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𝒕𝒉</m:t>
                          </m:r>
                        </m:sub>
                      </m:sSub>
                      <m:r>
                        <a:rPr lang="fr-FR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𝒇</m:t>
                      </m:r>
                      <m:r>
                        <a:rPr lang="fr-FR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𝛅</m:t>
                          </m:r>
                        </m:e>
                        <m:sub>
                          <m:r>
                            <a:rPr lang="en-GB" sz="1800" b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fr-FR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1800" b="1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EADB86C-AA9A-85DD-00DF-344F3B12C8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07149" y="5406874"/>
                <a:ext cx="3081702" cy="646331"/>
              </a:xfrm>
              <a:prstGeom prst="rect">
                <a:avLst/>
              </a:prstGeom>
              <a:blipFill>
                <a:blip r:embed="rId10"/>
                <a:stretch>
                  <a:fillRect b="-75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Rectangle: Rounded Corners 8">
            <a:extLst>
              <a:ext uri="{FF2B5EF4-FFF2-40B4-BE49-F238E27FC236}">
                <a16:creationId xmlns:a16="http://schemas.microsoft.com/office/drawing/2014/main" id="{2D426816-F762-212D-9D09-644BE1E60D91}"/>
              </a:ext>
            </a:extLst>
          </p:cNvPr>
          <p:cNvSpPr/>
          <p:nvPr/>
        </p:nvSpPr>
        <p:spPr bwMode="auto">
          <a:xfrm>
            <a:off x="7032104" y="5297952"/>
            <a:ext cx="4248472" cy="86838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9207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DB4177B5-C448-7419-5EFC-BB0F12429251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A6D36F7-669F-1075-AB30-BC542C1ADD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280" y="1538509"/>
            <a:ext cx="6472491" cy="47525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3FE8AF-2D88-7D76-9E43-E244F523F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80812" cy="634655"/>
          </a:xfrm>
        </p:spPr>
        <p:txBody>
          <a:bodyPr/>
          <a:lstStyle/>
          <a:p>
            <a:pPr marL="742950" indent="-742950">
              <a:buFont typeface="+mj-lt"/>
              <a:buAutoNum type="arabicPeriod" startAt="2"/>
            </a:pPr>
            <a:r>
              <a:rPr lang="en-GB"/>
              <a:t>Identify a filling pattern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7770C7F-30AC-1B57-61F6-BF0784F345C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BF0E8D6-28C1-7570-084F-29EC25B4F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7FAC3F3-7205-FEC8-DC7B-42421E1A672E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9734042-FF21-0026-8992-B3CD72440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39</a:t>
            </a:fld>
            <a:endParaRPr lang="en-US" sz="1200"/>
          </a:p>
        </p:txBody>
      </p:sp>
      <p:sp>
        <p:nvSpPr>
          <p:cNvPr id="6" name="Rectangle: Rounded Corners 8">
            <a:extLst>
              <a:ext uri="{FF2B5EF4-FFF2-40B4-BE49-F238E27FC236}">
                <a16:creationId xmlns:a16="http://schemas.microsoft.com/office/drawing/2014/main" id="{F0254343-DBBD-9586-F91D-BC05141E2FAB}"/>
              </a:ext>
            </a:extLst>
          </p:cNvPr>
          <p:cNvSpPr/>
          <p:nvPr/>
        </p:nvSpPr>
        <p:spPr bwMode="auto">
          <a:xfrm>
            <a:off x="6568780" y="1596545"/>
            <a:ext cx="5523380" cy="168045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44AB1477-9BAC-69C4-3FF7-3233CAC9A14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800511" y="1794204"/>
                <a:ext cx="5056130" cy="3810440"/>
              </a:xfrm>
              <a:prstGeom prst="rect">
                <a:avLst/>
              </a:prstGeom>
            </p:spPr>
            <p:txBody>
              <a:bodyPr vert="horz" lIns="0" tIns="0" rIns="0" bIns="0" numCol="1" spcCol="108000" rtlCol="0">
                <a:noAutofit/>
              </a:bodyPr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 algn="just">
                  <a:buNone/>
                  <a:defRPr/>
                </a:pPr>
                <a:r>
                  <a:rPr lang="fr-FR" sz="2000" b="1">
                    <a:solidFill>
                      <a:srgbClr val="2F2F2F"/>
                    </a:solidFill>
                  </a:rPr>
                  <a:t>For a same filling pattern, </a:t>
                </a:r>
                <a:r>
                  <a:rPr lang="fr-FR" sz="2000" b="1">
                    <a:solidFill>
                      <a:srgbClr val="FF0000"/>
                    </a:solidFill>
                  </a:rPr>
                  <a:t>increasing the bunch population </a:t>
                </a:r>
                <a:r>
                  <a:rPr lang="fr-FR" sz="2000" b="1"/>
                  <a:t>(from 1.35E11 to 1.50E11 protons per bunch) </a:t>
                </a:r>
                <a:r>
                  <a:rPr lang="fr-FR" sz="2000" b="1">
                    <a:solidFill>
                      <a:srgbClr val="FF0000"/>
                    </a:solidFill>
                  </a:rPr>
                  <a:t>decreases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</m:oMath>
                </a14:m>
                <a:r>
                  <a:rPr lang="fr-FR" sz="2000" b="1"/>
                  <a:t>.</a:t>
                </a:r>
              </a:p>
              <a:p>
                <a:pPr lvl="1" algn="just">
                  <a:buFont typeface="Wingdings" panose="05000000000000000000" pitchFamily="2" charset="2"/>
                  <a:buChar char="Ø"/>
                  <a:defRPr/>
                </a:pPr>
                <a:r>
                  <a:rPr lang="fr-FR" sz="2000" b="1">
                    <a:solidFill>
                      <a:srgbClr val="FF0000"/>
                    </a:solidFill>
                  </a:rPr>
                  <a:t>Lower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fr-FR" sz="2000" b="1">
                    <a:solidFill>
                      <a:srgbClr val="FF0000"/>
                    </a:solidFill>
                  </a:rPr>
                  <a:t> can be observed!</a:t>
                </a:r>
                <a:endParaRPr lang="fr-FR" sz="2000" b="1"/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44AB1477-9BAC-69C4-3FF7-3233CAC9A1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00511" y="1794204"/>
                <a:ext cx="5056130" cy="3810440"/>
              </a:xfrm>
              <a:prstGeom prst="rect">
                <a:avLst/>
              </a:prstGeom>
              <a:blipFill>
                <a:blip r:embed="rId3"/>
                <a:stretch>
                  <a:fillRect l="-3136" t="-2080" r="-30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5DDA028D-6BE5-AB9F-8ACE-C888160E088D}"/>
              </a:ext>
            </a:extLst>
          </p:cNvPr>
          <p:cNvSpPr txBox="1"/>
          <p:nvPr/>
        </p:nvSpPr>
        <p:spPr bwMode="auto">
          <a:xfrm>
            <a:off x="551383" y="1207910"/>
            <a:ext cx="35650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600" i="1">
                <a:solidFill>
                  <a:srgbClr val="2F2F2F"/>
                </a:solidFill>
              </a:rPr>
              <a:t>ppb = protons per bunch</a:t>
            </a:r>
            <a:endParaRPr lang="en-GB" sz="1600" i="1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FDAF5DE-AEBB-5D91-95D2-00251C488B44}"/>
              </a:ext>
            </a:extLst>
          </p:cNvPr>
          <p:cNvGrpSpPr/>
          <p:nvPr/>
        </p:nvGrpSpPr>
        <p:grpSpPr>
          <a:xfrm>
            <a:off x="935239" y="1642317"/>
            <a:ext cx="2880320" cy="3154835"/>
            <a:chOff x="935239" y="1642317"/>
            <a:chExt cx="2880320" cy="3154835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3A3CC6D9-9B32-AA63-2FBF-9C83C065CF7F}"/>
                </a:ext>
              </a:extLst>
            </p:cNvPr>
            <p:cNvSpPr/>
            <p:nvPr/>
          </p:nvSpPr>
          <p:spPr>
            <a:xfrm>
              <a:off x="935239" y="1674228"/>
              <a:ext cx="2880320" cy="3122924"/>
            </a:xfrm>
            <a:prstGeom prst="roundRect">
              <a:avLst>
                <a:gd name="adj" fmla="val 959"/>
              </a:avLst>
            </a:prstGeom>
            <a:solidFill>
              <a:srgbClr val="F7F7F7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D3F0F52B-A75A-8680-10E5-B9EAA5403FA0}"/>
                    </a:ext>
                  </a:extLst>
                </p:cNvPr>
                <p:cNvSpPr txBox="1"/>
                <p:nvPr/>
              </p:nvSpPr>
              <p:spPr bwMode="auto">
                <a:xfrm>
                  <a:off x="935239" y="2562222"/>
                  <a:ext cx="840282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1.15</m:t>
                        </m:r>
                      </m:oMath>
                    </m:oMathPara>
                  </a14:m>
                  <a:endParaRPr lang="en-GB" sz="140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D3F0F52B-A75A-8680-10E5-B9EAA5403F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35239" y="2562222"/>
                  <a:ext cx="840282" cy="30777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A62321CF-CE00-FA99-F1FE-F62A355757A2}"/>
                    </a:ext>
                  </a:extLst>
                </p:cNvPr>
                <p:cNvSpPr txBox="1"/>
                <p:nvPr/>
              </p:nvSpPr>
              <p:spPr bwMode="auto">
                <a:xfrm>
                  <a:off x="935239" y="2969224"/>
                  <a:ext cx="840282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1.17</m:t>
                        </m:r>
                      </m:oMath>
                    </m:oMathPara>
                  </a14:m>
                  <a:endParaRPr lang="en-GB" sz="140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A62321CF-CE00-FA99-F1FE-F62A355757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35239" y="2969224"/>
                  <a:ext cx="840282" cy="30777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1E09A6C4-8182-20E2-3C87-0F3A2F307090}"/>
                    </a:ext>
                  </a:extLst>
                </p:cNvPr>
                <p:cNvSpPr txBox="1"/>
                <p:nvPr/>
              </p:nvSpPr>
              <p:spPr bwMode="auto">
                <a:xfrm>
                  <a:off x="935239" y="3415615"/>
                  <a:ext cx="840282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1.20</m:t>
                        </m:r>
                      </m:oMath>
                    </m:oMathPara>
                  </a14:m>
                  <a:endParaRPr lang="en-GB" sz="140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1E09A6C4-8182-20E2-3C87-0F3A2F30709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35239" y="3415615"/>
                  <a:ext cx="840282" cy="30777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DBDEBD82-4481-3446-B350-2855D28FADE1}"/>
                    </a:ext>
                  </a:extLst>
                </p:cNvPr>
                <p:cNvSpPr txBox="1"/>
                <p:nvPr/>
              </p:nvSpPr>
              <p:spPr bwMode="auto">
                <a:xfrm>
                  <a:off x="935239" y="3879492"/>
                  <a:ext cx="840282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1.25</m:t>
                        </m:r>
                      </m:oMath>
                    </m:oMathPara>
                  </a14:m>
                  <a:endParaRPr lang="en-GB" sz="140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DBDEBD82-4481-3446-B350-2855D28FAD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35239" y="3879492"/>
                  <a:ext cx="840282" cy="30777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154B76A8-3D82-9B0F-96CC-CAA43E3F4689}"/>
                    </a:ext>
                  </a:extLst>
                </p:cNvPr>
                <p:cNvSpPr txBox="1"/>
                <p:nvPr/>
              </p:nvSpPr>
              <p:spPr bwMode="auto">
                <a:xfrm>
                  <a:off x="935239" y="4306833"/>
                  <a:ext cx="840282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1.30</m:t>
                        </m:r>
                      </m:oMath>
                    </m:oMathPara>
                  </a14:m>
                  <a:endParaRPr lang="en-GB" sz="140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154B76A8-3D82-9B0F-96CC-CAA43E3F468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35239" y="4306833"/>
                  <a:ext cx="840282" cy="30777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07A538F-F684-D3B7-8CE4-8ABE2227C082}"/>
                </a:ext>
              </a:extLst>
            </p:cNvPr>
            <p:cNvCxnSpPr>
              <a:cxnSpLocks/>
            </p:cNvCxnSpPr>
            <p:nvPr/>
          </p:nvCxnSpPr>
          <p:spPr>
            <a:xfrm>
              <a:off x="942382" y="1681371"/>
              <a:ext cx="833138" cy="689122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6D56E5B-2F34-E6F2-EC8D-C6F0ED63E7E2}"/>
                </a:ext>
              </a:extLst>
            </p:cNvPr>
            <p:cNvCxnSpPr>
              <a:cxnSpLocks/>
            </p:cNvCxnSpPr>
            <p:nvPr/>
          </p:nvCxnSpPr>
          <p:spPr>
            <a:xfrm>
              <a:off x="942382" y="2370493"/>
              <a:ext cx="2873177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F43C750-EB84-DB3D-3A3D-B0DB73DE6A82}"/>
                </a:ext>
              </a:extLst>
            </p:cNvPr>
            <p:cNvCxnSpPr>
              <a:cxnSpLocks/>
            </p:cNvCxnSpPr>
            <p:nvPr/>
          </p:nvCxnSpPr>
          <p:spPr>
            <a:xfrm>
              <a:off x="1775520" y="1665136"/>
              <a:ext cx="0" cy="3132016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3588DCF5-96D4-8E9D-D940-08E11FFFC91F}"/>
                    </a:ext>
                  </a:extLst>
                </p:cNvPr>
                <p:cNvSpPr txBox="1"/>
                <p:nvPr/>
              </p:nvSpPr>
              <p:spPr bwMode="auto">
                <a:xfrm>
                  <a:off x="951658" y="1982981"/>
                  <a:ext cx="541594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𝜹</m:t>
                            </m:r>
                          </m:e>
                          <m:sub>
                            <m:r>
                              <a:rPr lang="fr-FR" sz="1400" b="1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</m:oMath>
                    </m:oMathPara>
                  </a14:m>
                  <a:endParaRPr lang="en-GB" sz="1400" b="1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3588DCF5-96D4-8E9D-D940-08E11FFFC91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51658" y="1982981"/>
                  <a:ext cx="541594" cy="30777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B67C8CE3-B12E-7205-5C9E-5E40ABD7F634}"/>
                    </a:ext>
                  </a:extLst>
                </p:cNvPr>
                <p:cNvSpPr txBox="1"/>
                <p:nvPr/>
              </p:nvSpPr>
              <p:spPr bwMode="auto">
                <a:xfrm>
                  <a:off x="1274477" y="1642317"/>
                  <a:ext cx="541594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𝒑𝒑𝒃</m:t>
                        </m:r>
                      </m:oMath>
                    </m:oMathPara>
                  </a14:m>
                  <a:endParaRPr lang="en-GB" sz="1400" b="1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B67C8CE3-B12E-7205-5C9E-5E40ABD7F6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274477" y="1642317"/>
                  <a:ext cx="541594" cy="307777"/>
                </a:xfrm>
                <a:prstGeom prst="rect">
                  <a:avLst/>
                </a:prstGeom>
                <a:blipFill>
                  <a:blip r:embed="rId10"/>
                  <a:stretch>
                    <a:fillRect b="-784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813B2361-3014-479C-E0BE-3A83C208DC12}"/>
                    </a:ext>
                  </a:extLst>
                </p:cNvPr>
                <p:cNvSpPr txBox="1"/>
                <p:nvPr/>
              </p:nvSpPr>
              <p:spPr bwMode="auto">
                <a:xfrm>
                  <a:off x="1779655" y="1876636"/>
                  <a:ext cx="948720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1.35</m:t>
                        </m:r>
                      </m:oMath>
                    </m:oMathPara>
                  </a14:m>
                  <a:endParaRPr lang="fr-FR" sz="1400" b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813B2361-3014-479C-E0BE-3A83C208DC1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779655" y="1876636"/>
                  <a:ext cx="948720" cy="307777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DEEF8E1C-E96E-968B-303D-19076EBDA46D}"/>
                    </a:ext>
                  </a:extLst>
                </p:cNvPr>
                <p:cNvSpPr txBox="1"/>
                <p:nvPr/>
              </p:nvSpPr>
              <p:spPr bwMode="auto">
                <a:xfrm>
                  <a:off x="1242895" y="1832299"/>
                  <a:ext cx="595308" cy="21544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[1</m:t>
                        </m:r>
                        <m:r>
                          <m:rPr>
                            <m:sty m:val="p"/>
                          </m:rPr>
                          <a:rPr lang="fr-FR" sz="8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  <m:r>
                          <a:rPr lang="fr-FR" sz="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11 </m:t>
                        </m:r>
                        <m:sSup>
                          <m:sSupPr>
                            <m:ctrlPr>
                              <a:rPr lang="fr-FR" sz="8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8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fr-FR" sz="8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fr-FR" sz="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lang="en-GB" sz="80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DEEF8E1C-E96E-968B-303D-19076EBDA4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242895" y="1832299"/>
                  <a:ext cx="595308" cy="215444"/>
                </a:xfrm>
                <a:prstGeom prst="rect">
                  <a:avLst/>
                </a:prstGeom>
                <a:blipFill>
                  <a:blip r:embed="rId12"/>
                  <a:stretch>
                    <a:fillRect b="-28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273A535D-F01D-841E-3A02-CAE9060D6B49}"/>
                    </a:ext>
                  </a:extLst>
                </p:cNvPr>
                <p:cNvSpPr txBox="1"/>
                <p:nvPr/>
              </p:nvSpPr>
              <p:spPr bwMode="auto">
                <a:xfrm>
                  <a:off x="2817701" y="1876636"/>
                  <a:ext cx="948720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1.50</m:t>
                        </m:r>
                      </m:oMath>
                    </m:oMathPara>
                  </a14:m>
                  <a:endParaRPr lang="fr-FR" sz="1400" b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273A535D-F01D-841E-3A02-CAE9060D6B4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817701" y="1876636"/>
                  <a:ext cx="948720" cy="30777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C4CA319A-8F78-FF57-73CE-3CB667895C8E}"/>
                </a:ext>
              </a:extLst>
            </p:cNvPr>
            <p:cNvCxnSpPr>
              <a:cxnSpLocks/>
            </p:cNvCxnSpPr>
            <p:nvPr/>
          </p:nvCxnSpPr>
          <p:spPr>
            <a:xfrm>
              <a:off x="3043087" y="2706804"/>
              <a:ext cx="576064" cy="0"/>
            </a:xfrm>
            <a:prstGeom prst="line">
              <a:avLst/>
            </a:prstGeom>
            <a:ln w="28575">
              <a:solidFill>
                <a:srgbClr val="146FA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77EC240-B946-EC37-76F8-83DD4BCFDF07}"/>
                </a:ext>
              </a:extLst>
            </p:cNvPr>
            <p:cNvCxnSpPr>
              <a:cxnSpLocks/>
            </p:cNvCxnSpPr>
            <p:nvPr/>
          </p:nvCxnSpPr>
          <p:spPr>
            <a:xfrm>
              <a:off x="2063552" y="2706329"/>
              <a:ext cx="514188" cy="0"/>
            </a:xfrm>
            <a:prstGeom prst="line">
              <a:avLst/>
            </a:prstGeom>
            <a:ln w="28575">
              <a:solidFill>
                <a:srgbClr val="146FA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1607A92B-BCD9-349C-2462-E3ECA9ADC34A}"/>
                </a:ext>
              </a:extLst>
            </p:cNvPr>
            <p:cNvCxnSpPr>
              <a:cxnSpLocks/>
            </p:cNvCxnSpPr>
            <p:nvPr/>
          </p:nvCxnSpPr>
          <p:spPr>
            <a:xfrm>
              <a:off x="3043087" y="3141443"/>
              <a:ext cx="576064" cy="0"/>
            </a:xfrm>
            <a:prstGeom prst="line">
              <a:avLst/>
            </a:prstGeom>
            <a:ln w="28575">
              <a:solidFill>
                <a:srgbClr val="E15E3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ED5DA5FD-5D95-C985-DDCC-9BAE7FD1B481}"/>
                </a:ext>
              </a:extLst>
            </p:cNvPr>
            <p:cNvCxnSpPr>
              <a:cxnSpLocks/>
            </p:cNvCxnSpPr>
            <p:nvPr/>
          </p:nvCxnSpPr>
          <p:spPr>
            <a:xfrm>
              <a:off x="2063552" y="3140968"/>
              <a:ext cx="514188" cy="0"/>
            </a:xfrm>
            <a:prstGeom prst="line">
              <a:avLst/>
            </a:prstGeom>
            <a:ln w="28575">
              <a:solidFill>
                <a:srgbClr val="E15E3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DADFC0CC-F5BD-42C2-1E75-C131A76F193B}"/>
                </a:ext>
              </a:extLst>
            </p:cNvPr>
            <p:cNvCxnSpPr>
              <a:cxnSpLocks/>
            </p:cNvCxnSpPr>
            <p:nvPr/>
          </p:nvCxnSpPr>
          <p:spPr>
            <a:xfrm>
              <a:off x="3043087" y="3573491"/>
              <a:ext cx="576064" cy="0"/>
            </a:xfrm>
            <a:prstGeom prst="line">
              <a:avLst/>
            </a:prstGeom>
            <a:ln w="28575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44095362-1795-0E52-06AC-1C6E7FBB0CE6}"/>
                </a:ext>
              </a:extLst>
            </p:cNvPr>
            <p:cNvCxnSpPr>
              <a:cxnSpLocks/>
            </p:cNvCxnSpPr>
            <p:nvPr/>
          </p:nvCxnSpPr>
          <p:spPr>
            <a:xfrm>
              <a:off x="2063552" y="3573016"/>
              <a:ext cx="514188" cy="0"/>
            </a:xfrm>
            <a:prstGeom prst="line">
              <a:avLst/>
            </a:prstGeom>
            <a:ln w="28575">
              <a:solidFill>
                <a:srgbClr val="00B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5D74250-A3D6-E16F-36D1-C6D5247F5A90}"/>
                </a:ext>
              </a:extLst>
            </p:cNvPr>
            <p:cNvCxnSpPr>
              <a:cxnSpLocks/>
            </p:cNvCxnSpPr>
            <p:nvPr/>
          </p:nvCxnSpPr>
          <p:spPr>
            <a:xfrm>
              <a:off x="3043087" y="4024591"/>
              <a:ext cx="576064" cy="0"/>
            </a:xfrm>
            <a:prstGeom prst="line">
              <a:avLst/>
            </a:prstGeom>
            <a:ln w="28575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62BE253-3504-A68D-904E-4A108C210912}"/>
                </a:ext>
              </a:extLst>
            </p:cNvPr>
            <p:cNvCxnSpPr>
              <a:cxnSpLocks/>
            </p:cNvCxnSpPr>
            <p:nvPr/>
          </p:nvCxnSpPr>
          <p:spPr>
            <a:xfrm>
              <a:off x="2063552" y="4024116"/>
              <a:ext cx="514188" cy="0"/>
            </a:xfrm>
            <a:prstGeom prst="line">
              <a:avLst/>
            </a:prstGeom>
            <a:ln w="28575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81A9D65B-7382-ECC7-6DE7-EFD3DA399A1B}"/>
                </a:ext>
              </a:extLst>
            </p:cNvPr>
            <p:cNvCxnSpPr>
              <a:cxnSpLocks/>
            </p:cNvCxnSpPr>
            <p:nvPr/>
          </p:nvCxnSpPr>
          <p:spPr>
            <a:xfrm>
              <a:off x="3043087" y="4466731"/>
              <a:ext cx="576064" cy="0"/>
            </a:xfrm>
            <a:prstGeom prst="line">
              <a:avLst/>
            </a:prstGeom>
            <a:ln w="28575"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31A22D3-8850-3648-9ABC-4AC14EC45CAB}"/>
                </a:ext>
              </a:extLst>
            </p:cNvPr>
            <p:cNvCxnSpPr>
              <a:cxnSpLocks/>
            </p:cNvCxnSpPr>
            <p:nvPr/>
          </p:nvCxnSpPr>
          <p:spPr>
            <a:xfrm>
              <a:off x="2063552" y="4466256"/>
              <a:ext cx="514188" cy="0"/>
            </a:xfrm>
            <a:prstGeom prst="line">
              <a:avLst/>
            </a:prstGeom>
            <a:ln w="28575">
              <a:solidFill>
                <a:srgbClr val="7030A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318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General VPS layout</a:t>
            </a:r>
            <a:endParaRPr lang="en-GB" dirty="0"/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 bwMode="auto">
          <a:xfrm>
            <a:off x="925998" y="1340768"/>
            <a:ext cx="5818074" cy="3173511"/>
          </a:xfrm>
        </p:spPr>
        <p:txBody>
          <a:bodyPr numCol="1" spcCol="108000"/>
          <a:lstStyle/>
          <a:p>
            <a:pPr marL="0" lvl="1" indent="0">
              <a:buNone/>
              <a:defRPr/>
            </a:pPr>
            <a:r>
              <a:rPr lang="fr-FR" b="1">
                <a:solidFill>
                  <a:srgbClr val="E15E32"/>
                </a:solidFill>
              </a:rPr>
              <a:t>Vacuum Pilot Sector </a:t>
            </a:r>
            <a:r>
              <a:rPr lang="fr-FR">
                <a:solidFill>
                  <a:srgbClr val="E15E32"/>
                </a:solidFill>
              </a:rPr>
              <a:t>(VPS)</a:t>
            </a:r>
          </a:p>
          <a:p>
            <a:pPr lvl="1">
              <a:defRPr/>
            </a:pPr>
            <a:r>
              <a:rPr lang="fr-FR" b="1">
                <a:solidFill>
                  <a:srgbClr val="6E2466"/>
                </a:solidFill>
              </a:rPr>
              <a:t>Location: </a:t>
            </a:r>
            <a:r>
              <a:rPr lang="fr-FR"/>
              <a:t>close to LHCb</a:t>
            </a:r>
          </a:p>
          <a:p>
            <a:pPr lvl="1">
              <a:defRPr/>
            </a:pPr>
            <a:r>
              <a:rPr lang="fr-FR" b="1">
                <a:solidFill>
                  <a:srgbClr val="6E2466"/>
                </a:solidFill>
              </a:rPr>
              <a:t>2 beamlines physically separated</a:t>
            </a:r>
          </a:p>
          <a:p>
            <a:pPr lvl="1">
              <a:defRPr/>
            </a:pPr>
            <a:r>
              <a:rPr lang="fr-FR" b="1">
                <a:solidFill>
                  <a:srgbClr val="6E2466"/>
                </a:solidFill>
              </a:rPr>
              <a:t>Installed in 2015 in its latest version:</a:t>
            </a:r>
          </a:p>
          <a:p>
            <a:pPr marL="666900" lvl="2" indent="-342900">
              <a:buFont typeface="+mj-lt"/>
              <a:buAutoNum type="arabicPeriod"/>
              <a:defRPr/>
            </a:pPr>
            <a:r>
              <a:rPr lang="fr-FR">
                <a:solidFill>
                  <a:srgbClr val="2F2F2F"/>
                </a:solidFill>
              </a:rPr>
              <a:t>1.4 m-long NEG coating</a:t>
            </a:r>
          </a:p>
          <a:p>
            <a:pPr marL="666900" lvl="2" indent="-342900">
              <a:buFont typeface="+mj-lt"/>
              <a:buAutoNum type="arabicPeriod"/>
              <a:defRPr/>
            </a:pPr>
            <a:r>
              <a:rPr lang="fr-FR">
                <a:solidFill>
                  <a:srgbClr val="2F2F2F"/>
                </a:solidFill>
              </a:rPr>
              <a:t>1.4 m-long thick a-C coating ~500 nm</a:t>
            </a:r>
          </a:p>
          <a:p>
            <a:pPr marL="666900" lvl="2" indent="-342900">
              <a:buFont typeface="+mj-lt"/>
              <a:buAutoNum type="arabicPeriod"/>
              <a:defRPr/>
            </a:pPr>
            <a:r>
              <a:rPr lang="fr-FR">
                <a:solidFill>
                  <a:srgbClr val="2F2F2F"/>
                </a:solidFill>
              </a:rPr>
              <a:t>1.4 m-long bulk Cu « New »</a:t>
            </a:r>
          </a:p>
          <a:p>
            <a:pPr marL="666900" lvl="2" indent="-342900">
              <a:buFont typeface="+mj-lt"/>
              <a:buAutoNum type="arabicPeriod"/>
              <a:defRPr/>
            </a:pPr>
            <a:r>
              <a:rPr lang="fr-FR">
                <a:solidFill>
                  <a:srgbClr val="2F2F2F"/>
                </a:solidFill>
              </a:rPr>
              <a:t>1.4 m-long bulk Cu « Old » (installed in 2014)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094675-9188-75A6-62A3-2A45E74B71F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30/06/2025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6A00DAB9-3CD7-1B63-FC54-DD0313F90C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514279"/>
            <a:ext cx="12192000" cy="1803806"/>
          </a:xfrm>
          <a:prstGeom prst="rect">
            <a:avLst/>
          </a:prstGeom>
        </p:spPr>
      </p:pic>
      <p:pic>
        <p:nvPicPr>
          <p:cNvPr id="1048" name="Picture 1047">
            <a:extLst>
              <a:ext uri="{FF2B5EF4-FFF2-40B4-BE49-F238E27FC236}">
                <a16:creationId xmlns:a16="http://schemas.microsoft.com/office/drawing/2014/main" id="{E5606063-58E4-9C76-E06E-579058CB70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4072" y="373593"/>
            <a:ext cx="4824536" cy="411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4144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8991621C-6BBA-1634-1850-19ACC214936F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3DC86A5-F8DA-7D1F-6B55-43849591A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280" y="1538509"/>
            <a:ext cx="6472491" cy="47525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1FE6B6-5786-CA1C-6DA4-9CDA0C7D8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80812" cy="634655"/>
          </a:xfrm>
        </p:spPr>
        <p:txBody>
          <a:bodyPr/>
          <a:lstStyle/>
          <a:p>
            <a:pPr marL="742950" indent="-742950">
              <a:buFont typeface="+mj-lt"/>
              <a:buAutoNum type="arabicPeriod" startAt="2"/>
            </a:pPr>
            <a:r>
              <a:rPr lang="en-GB"/>
              <a:t>Identify a filling pattern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0A37F0D-7519-95D7-D7BD-F4D1092F9C8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1834B0E-1AD3-FA6F-63A0-5CF9F8444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BD1E900-BAF2-1BDE-FA81-902EF1060945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6CFA11E-8B73-177A-1EA8-1A23991CE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40</a:t>
            </a:fld>
            <a:endParaRPr lang="en-US" sz="1200"/>
          </a:p>
        </p:txBody>
      </p:sp>
      <p:sp>
        <p:nvSpPr>
          <p:cNvPr id="6" name="Rectangle: Rounded Corners 8">
            <a:extLst>
              <a:ext uri="{FF2B5EF4-FFF2-40B4-BE49-F238E27FC236}">
                <a16:creationId xmlns:a16="http://schemas.microsoft.com/office/drawing/2014/main" id="{FE022BCB-198B-7318-C5B5-4CA419753E13}"/>
              </a:ext>
            </a:extLst>
          </p:cNvPr>
          <p:cNvSpPr/>
          <p:nvPr/>
        </p:nvSpPr>
        <p:spPr bwMode="auto">
          <a:xfrm>
            <a:off x="6568780" y="1596545"/>
            <a:ext cx="5523380" cy="168045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417B7267-9B60-B949-E38B-8D88732B9CF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800511" y="1794204"/>
                <a:ext cx="5056130" cy="3810440"/>
              </a:xfrm>
              <a:prstGeom prst="rect">
                <a:avLst/>
              </a:prstGeom>
            </p:spPr>
            <p:txBody>
              <a:bodyPr vert="horz" lIns="0" tIns="0" rIns="0" bIns="0" numCol="1" spcCol="108000" rtlCol="0">
                <a:noAutofit/>
              </a:bodyPr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 algn="just">
                  <a:buNone/>
                  <a:defRPr/>
                </a:pPr>
                <a:r>
                  <a:rPr lang="fr-FR" sz="2000" b="1">
                    <a:solidFill>
                      <a:srgbClr val="2F2F2F"/>
                    </a:solidFill>
                  </a:rPr>
                  <a:t>For a same filling pattern, </a:t>
                </a:r>
                <a:r>
                  <a:rPr lang="fr-FR" sz="2000" b="1">
                    <a:solidFill>
                      <a:srgbClr val="FF0000"/>
                    </a:solidFill>
                  </a:rPr>
                  <a:t>increasing the bunch population </a:t>
                </a:r>
                <a:r>
                  <a:rPr lang="fr-FR" sz="2000" b="1"/>
                  <a:t>(from 1.35E11 to 1.50E11 protons per bunch) </a:t>
                </a:r>
                <a:r>
                  <a:rPr lang="fr-FR" sz="2000" b="1">
                    <a:solidFill>
                      <a:srgbClr val="FF0000"/>
                    </a:solidFill>
                  </a:rPr>
                  <a:t>decreases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</m:oMath>
                </a14:m>
                <a:r>
                  <a:rPr lang="fr-FR" sz="2000" b="1"/>
                  <a:t>.</a:t>
                </a:r>
              </a:p>
              <a:p>
                <a:pPr lvl="1" algn="just">
                  <a:buFont typeface="Wingdings" panose="05000000000000000000" pitchFamily="2" charset="2"/>
                  <a:buChar char="Ø"/>
                  <a:defRPr/>
                </a:pPr>
                <a:r>
                  <a:rPr lang="fr-FR" sz="2000" b="1">
                    <a:solidFill>
                      <a:srgbClr val="FF0000"/>
                    </a:solidFill>
                  </a:rPr>
                  <a:t>Lower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fr-FR" sz="2000" b="1">
                    <a:solidFill>
                      <a:srgbClr val="FF0000"/>
                    </a:solidFill>
                  </a:rPr>
                  <a:t> can be observed!</a:t>
                </a:r>
              </a:p>
              <a:p>
                <a:pPr lvl="1" algn="just">
                  <a:buFont typeface="Wingdings" panose="05000000000000000000" pitchFamily="2" charset="2"/>
                  <a:buChar char="Ø"/>
                  <a:defRPr/>
                </a:pPr>
                <a:endParaRPr lang="fr-FR" sz="2000" b="1">
                  <a:solidFill>
                    <a:srgbClr val="FF0000"/>
                  </a:solidFill>
                </a:endParaRPr>
              </a:p>
              <a:p>
                <a:pPr lvl="1" algn="just">
                  <a:buFont typeface="Wingdings" panose="05000000000000000000" pitchFamily="2" charset="2"/>
                  <a:buChar char="Ø"/>
                  <a:defRPr/>
                </a:pPr>
                <a:endParaRPr lang="fr-FR" sz="2000" b="1">
                  <a:solidFill>
                    <a:srgbClr val="FF0000"/>
                  </a:solidFill>
                </a:endParaRPr>
              </a:p>
              <a:p>
                <a:pPr marL="0" lvl="1" indent="0" algn="just">
                  <a:buNone/>
                  <a:defRPr/>
                </a:pPr>
                <a:r>
                  <a:rPr lang="fr-FR" sz="2000"/>
                  <a:t>Filling patterns used to obtain the next results:</a:t>
                </a:r>
              </a:p>
              <a:p>
                <a:pPr lvl="1" algn="just">
                  <a:defRPr/>
                </a:pPr>
                <a:r>
                  <a:rPr lang="fr-FR" sz="2000">
                    <a:solidFill>
                      <a:srgbClr val="2F2F2F"/>
                    </a:solidFill>
                  </a:rPr>
                  <a:t>&gt; 1000 bunches</a:t>
                </a:r>
              </a:p>
              <a:p>
                <a:pPr lvl="1" algn="just">
                  <a:defRPr/>
                </a:pPr>
                <a:r>
                  <a:rPr lang="fr-FR" sz="2000">
                    <a:solidFill>
                      <a:srgbClr val="2F2F2F"/>
                    </a:solidFill>
                  </a:rPr>
                  <a:t>&gt; 1.05 x 10</a:t>
                </a:r>
                <a:r>
                  <a:rPr lang="fr-FR" sz="2000" baseline="30000">
                    <a:solidFill>
                      <a:srgbClr val="2F2F2F"/>
                    </a:solidFill>
                  </a:rPr>
                  <a:t>11</a:t>
                </a:r>
                <a:r>
                  <a:rPr lang="fr-FR" sz="2000">
                    <a:solidFill>
                      <a:srgbClr val="2F2F2F"/>
                    </a:solidFill>
                  </a:rPr>
                  <a:t> protons per bunch (ppb)</a:t>
                </a:r>
              </a:p>
              <a:p>
                <a:pPr lvl="1" algn="just">
                  <a:defRPr/>
                </a:pPr>
                <a:r>
                  <a:rPr lang="fr-FR" sz="2000">
                    <a:solidFill>
                      <a:srgbClr val="2F2F2F"/>
                    </a:solidFill>
                  </a:rPr>
                  <a:t>Used many times in 2022</a:t>
                </a:r>
              </a:p>
              <a:p>
                <a:pPr lvl="1" algn="just">
                  <a:defRPr/>
                </a:pPr>
                <a:endParaRPr lang="fr-FR" sz="2000" b="1"/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417B7267-9B60-B949-E38B-8D88732B9C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00511" y="1794204"/>
                <a:ext cx="5056130" cy="3810440"/>
              </a:xfrm>
              <a:prstGeom prst="rect">
                <a:avLst/>
              </a:prstGeom>
              <a:blipFill>
                <a:blip r:embed="rId3"/>
                <a:stretch>
                  <a:fillRect l="-3136" t="-2080" r="-3016" b="-28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36F779DD-AE35-DC35-72F1-CD20F7F47704}"/>
              </a:ext>
            </a:extLst>
          </p:cNvPr>
          <p:cNvSpPr txBox="1"/>
          <p:nvPr/>
        </p:nvSpPr>
        <p:spPr bwMode="auto">
          <a:xfrm>
            <a:off x="551383" y="1207910"/>
            <a:ext cx="35650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600" i="1">
                <a:solidFill>
                  <a:srgbClr val="2F2F2F"/>
                </a:solidFill>
              </a:rPr>
              <a:t>ppb = protons per bunch</a:t>
            </a:r>
            <a:endParaRPr lang="en-GB" sz="1600" i="1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ED0DC82A-96F1-6C27-D024-8C63ECAE063B}"/>
              </a:ext>
            </a:extLst>
          </p:cNvPr>
          <p:cNvGrpSpPr/>
          <p:nvPr/>
        </p:nvGrpSpPr>
        <p:grpSpPr>
          <a:xfrm>
            <a:off x="935239" y="1642317"/>
            <a:ext cx="2880320" cy="3154835"/>
            <a:chOff x="935239" y="1642317"/>
            <a:chExt cx="2880320" cy="3154835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F7CD70C4-D844-53C6-B99A-24845F399238}"/>
                </a:ext>
              </a:extLst>
            </p:cNvPr>
            <p:cNvSpPr/>
            <p:nvPr/>
          </p:nvSpPr>
          <p:spPr>
            <a:xfrm>
              <a:off x="935239" y="1674228"/>
              <a:ext cx="2880320" cy="3122924"/>
            </a:xfrm>
            <a:prstGeom prst="roundRect">
              <a:avLst>
                <a:gd name="adj" fmla="val 959"/>
              </a:avLst>
            </a:prstGeom>
            <a:solidFill>
              <a:srgbClr val="F7F7F7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D6006999-0700-D4A8-9C91-C8C6B7EE4B90}"/>
                    </a:ext>
                  </a:extLst>
                </p:cNvPr>
                <p:cNvSpPr txBox="1"/>
                <p:nvPr/>
              </p:nvSpPr>
              <p:spPr bwMode="auto">
                <a:xfrm>
                  <a:off x="935239" y="2562222"/>
                  <a:ext cx="840282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1.15</m:t>
                        </m:r>
                      </m:oMath>
                    </m:oMathPara>
                  </a14:m>
                  <a:endParaRPr lang="en-GB" sz="140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D6006999-0700-D4A8-9C91-C8C6B7EE4B9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35239" y="2562222"/>
                  <a:ext cx="840282" cy="30777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ED2048E0-6494-167E-224F-4B83E8A7FFB9}"/>
                    </a:ext>
                  </a:extLst>
                </p:cNvPr>
                <p:cNvSpPr txBox="1"/>
                <p:nvPr/>
              </p:nvSpPr>
              <p:spPr bwMode="auto">
                <a:xfrm>
                  <a:off x="935239" y="2969224"/>
                  <a:ext cx="840282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1.17</m:t>
                        </m:r>
                      </m:oMath>
                    </m:oMathPara>
                  </a14:m>
                  <a:endParaRPr lang="en-GB" sz="140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ED2048E0-6494-167E-224F-4B83E8A7FFB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35239" y="2969224"/>
                  <a:ext cx="840282" cy="30777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4B74EB75-FB0F-9E56-8296-3EE2115F9714}"/>
                    </a:ext>
                  </a:extLst>
                </p:cNvPr>
                <p:cNvSpPr txBox="1"/>
                <p:nvPr/>
              </p:nvSpPr>
              <p:spPr bwMode="auto">
                <a:xfrm>
                  <a:off x="935239" y="3415615"/>
                  <a:ext cx="840282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1.20</m:t>
                        </m:r>
                      </m:oMath>
                    </m:oMathPara>
                  </a14:m>
                  <a:endParaRPr lang="en-GB" sz="140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4B74EB75-FB0F-9E56-8296-3EE2115F971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35239" y="3415615"/>
                  <a:ext cx="840282" cy="30777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055F97F7-8777-E4F0-A798-51D87C7C6549}"/>
                    </a:ext>
                  </a:extLst>
                </p:cNvPr>
                <p:cNvSpPr txBox="1"/>
                <p:nvPr/>
              </p:nvSpPr>
              <p:spPr bwMode="auto">
                <a:xfrm>
                  <a:off x="935239" y="3879492"/>
                  <a:ext cx="840282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1.25</m:t>
                        </m:r>
                      </m:oMath>
                    </m:oMathPara>
                  </a14:m>
                  <a:endParaRPr lang="en-GB" sz="140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055F97F7-8777-E4F0-A798-51D87C7C654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35239" y="3879492"/>
                  <a:ext cx="840282" cy="30777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057083E0-ECCB-0E72-A1ED-17D3A4AFD819}"/>
                    </a:ext>
                  </a:extLst>
                </p:cNvPr>
                <p:cNvSpPr txBox="1"/>
                <p:nvPr/>
              </p:nvSpPr>
              <p:spPr bwMode="auto">
                <a:xfrm>
                  <a:off x="935239" y="4306833"/>
                  <a:ext cx="840282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1.30</m:t>
                        </m:r>
                      </m:oMath>
                    </m:oMathPara>
                  </a14:m>
                  <a:endParaRPr lang="en-GB" sz="140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057083E0-ECCB-0E72-A1ED-17D3A4AFD8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35239" y="4306833"/>
                  <a:ext cx="840282" cy="30777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1641B68-D9F4-CC35-9B78-426DC975BF73}"/>
                </a:ext>
              </a:extLst>
            </p:cNvPr>
            <p:cNvCxnSpPr>
              <a:cxnSpLocks/>
            </p:cNvCxnSpPr>
            <p:nvPr/>
          </p:nvCxnSpPr>
          <p:spPr>
            <a:xfrm>
              <a:off x="942382" y="1681371"/>
              <a:ext cx="833138" cy="689122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B9964ED-E1D7-ADAA-B929-B1EAC296C228}"/>
                </a:ext>
              </a:extLst>
            </p:cNvPr>
            <p:cNvCxnSpPr>
              <a:cxnSpLocks/>
            </p:cNvCxnSpPr>
            <p:nvPr/>
          </p:nvCxnSpPr>
          <p:spPr>
            <a:xfrm>
              <a:off x="942382" y="2370493"/>
              <a:ext cx="2873177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9136274-11A1-B0EA-BF05-DA77E7CDA374}"/>
                </a:ext>
              </a:extLst>
            </p:cNvPr>
            <p:cNvCxnSpPr>
              <a:cxnSpLocks/>
            </p:cNvCxnSpPr>
            <p:nvPr/>
          </p:nvCxnSpPr>
          <p:spPr>
            <a:xfrm>
              <a:off x="1775520" y="1665136"/>
              <a:ext cx="0" cy="3132016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D4C0E5C3-ED40-2E3D-0FA4-4135475CF124}"/>
                    </a:ext>
                  </a:extLst>
                </p:cNvPr>
                <p:cNvSpPr txBox="1"/>
                <p:nvPr/>
              </p:nvSpPr>
              <p:spPr bwMode="auto">
                <a:xfrm>
                  <a:off x="951658" y="1982981"/>
                  <a:ext cx="541594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𝜹</m:t>
                            </m:r>
                          </m:e>
                          <m:sub>
                            <m:r>
                              <a:rPr lang="fr-FR" sz="1400" b="1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</m:oMath>
                    </m:oMathPara>
                  </a14:m>
                  <a:endParaRPr lang="en-GB" sz="1400" b="1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D4C0E5C3-ED40-2E3D-0FA4-4135475CF12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51658" y="1982981"/>
                  <a:ext cx="541594" cy="30777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01431B46-9B0E-8D61-49A7-D80B45FDBB88}"/>
                    </a:ext>
                  </a:extLst>
                </p:cNvPr>
                <p:cNvSpPr txBox="1"/>
                <p:nvPr/>
              </p:nvSpPr>
              <p:spPr bwMode="auto">
                <a:xfrm>
                  <a:off x="1274477" y="1642317"/>
                  <a:ext cx="541594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𝒑𝒑𝒃</m:t>
                        </m:r>
                      </m:oMath>
                    </m:oMathPara>
                  </a14:m>
                  <a:endParaRPr lang="en-GB" sz="1400" b="1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01431B46-9B0E-8D61-49A7-D80B45FDBB8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274477" y="1642317"/>
                  <a:ext cx="541594" cy="307777"/>
                </a:xfrm>
                <a:prstGeom prst="rect">
                  <a:avLst/>
                </a:prstGeom>
                <a:blipFill>
                  <a:blip r:embed="rId10"/>
                  <a:stretch>
                    <a:fillRect b="-784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4482F324-F452-AA81-5D7C-CBFC0E620657}"/>
                    </a:ext>
                  </a:extLst>
                </p:cNvPr>
                <p:cNvSpPr txBox="1"/>
                <p:nvPr/>
              </p:nvSpPr>
              <p:spPr bwMode="auto">
                <a:xfrm>
                  <a:off x="1779655" y="1876636"/>
                  <a:ext cx="948720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1.35</m:t>
                        </m:r>
                      </m:oMath>
                    </m:oMathPara>
                  </a14:m>
                  <a:endParaRPr lang="fr-FR" sz="1400" b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4482F324-F452-AA81-5D7C-CBFC0E62065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779655" y="1876636"/>
                  <a:ext cx="948720" cy="307777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C10FFE5E-445F-AC8F-7BEC-EE677750B61A}"/>
                    </a:ext>
                  </a:extLst>
                </p:cNvPr>
                <p:cNvSpPr txBox="1"/>
                <p:nvPr/>
              </p:nvSpPr>
              <p:spPr bwMode="auto">
                <a:xfrm>
                  <a:off x="1242895" y="1832299"/>
                  <a:ext cx="595308" cy="21544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[1</m:t>
                        </m:r>
                        <m:r>
                          <m:rPr>
                            <m:sty m:val="p"/>
                          </m:rPr>
                          <a:rPr lang="fr-FR" sz="8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  <m:r>
                          <a:rPr lang="fr-FR" sz="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11 </m:t>
                        </m:r>
                        <m:sSup>
                          <m:sSupPr>
                            <m:ctrlPr>
                              <a:rPr lang="fr-FR" sz="8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8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fr-FR" sz="8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fr-FR" sz="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lang="en-GB" sz="80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C10FFE5E-445F-AC8F-7BEC-EE677750B6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242895" y="1832299"/>
                  <a:ext cx="595308" cy="215444"/>
                </a:xfrm>
                <a:prstGeom prst="rect">
                  <a:avLst/>
                </a:prstGeom>
                <a:blipFill>
                  <a:blip r:embed="rId12"/>
                  <a:stretch>
                    <a:fillRect b="-28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48BDDE18-54A5-51C1-4E4D-073132265F47}"/>
                    </a:ext>
                  </a:extLst>
                </p:cNvPr>
                <p:cNvSpPr txBox="1"/>
                <p:nvPr/>
              </p:nvSpPr>
              <p:spPr bwMode="auto">
                <a:xfrm>
                  <a:off x="2817701" y="1876636"/>
                  <a:ext cx="948720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1.50</m:t>
                        </m:r>
                      </m:oMath>
                    </m:oMathPara>
                  </a14:m>
                  <a:endParaRPr lang="fr-FR" sz="1400" b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48BDDE18-54A5-51C1-4E4D-073132265F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817701" y="1876636"/>
                  <a:ext cx="948720" cy="30777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8C3503E2-0612-CFD9-966D-7D18CA6E0BAF}"/>
                </a:ext>
              </a:extLst>
            </p:cNvPr>
            <p:cNvCxnSpPr>
              <a:cxnSpLocks/>
            </p:cNvCxnSpPr>
            <p:nvPr/>
          </p:nvCxnSpPr>
          <p:spPr>
            <a:xfrm>
              <a:off x="3043087" y="2706804"/>
              <a:ext cx="576064" cy="0"/>
            </a:xfrm>
            <a:prstGeom prst="line">
              <a:avLst/>
            </a:prstGeom>
            <a:ln w="28575">
              <a:solidFill>
                <a:srgbClr val="146FA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D0046D62-8A55-56EC-2C8A-23C718BF5448}"/>
                </a:ext>
              </a:extLst>
            </p:cNvPr>
            <p:cNvCxnSpPr>
              <a:cxnSpLocks/>
            </p:cNvCxnSpPr>
            <p:nvPr/>
          </p:nvCxnSpPr>
          <p:spPr>
            <a:xfrm>
              <a:off x="2063552" y="2706329"/>
              <a:ext cx="514188" cy="0"/>
            </a:xfrm>
            <a:prstGeom prst="line">
              <a:avLst/>
            </a:prstGeom>
            <a:ln w="28575">
              <a:solidFill>
                <a:srgbClr val="146FA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C64552C8-CE12-A6F7-9233-D01B8B1AAE29}"/>
                </a:ext>
              </a:extLst>
            </p:cNvPr>
            <p:cNvCxnSpPr>
              <a:cxnSpLocks/>
            </p:cNvCxnSpPr>
            <p:nvPr/>
          </p:nvCxnSpPr>
          <p:spPr>
            <a:xfrm>
              <a:off x="3043087" y="3141443"/>
              <a:ext cx="576064" cy="0"/>
            </a:xfrm>
            <a:prstGeom prst="line">
              <a:avLst/>
            </a:prstGeom>
            <a:ln w="28575">
              <a:solidFill>
                <a:srgbClr val="E15E3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1354F6BC-2A2D-563A-9318-7A2116E77664}"/>
                </a:ext>
              </a:extLst>
            </p:cNvPr>
            <p:cNvCxnSpPr>
              <a:cxnSpLocks/>
            </p:cNvCxnSpPr>
            <p:nvPr/>
          </p:nvCxnSpPr>
          <p:spPr>
            <a:xfrm>
              <a:off x="2063552" y="3140968"/>
              <a:ext cx="514188" cy="0"/>
            </a:xfrm>
            <a:prstGeom prst="line">
              <a:avLst/>
            </a:prstGeom>
            <a:ln w="28575">
              <a:solidFill>
                <a:srgbClr val="E15E3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EF312757-9CE0-9129-4DF0-A6821648F713}"/>
                </a:ext>
              </a:extLst>
            </p:cNvPr>
            <p:cNvCxnSpPr>
              <a:cxnSpLocks/>
            </p:cNvCxnSpPr>
            <p:nvPr/>
          </p:nvCxnSpPr>
          <p:spPr>
            <a:xfrm>
              <a:off x="3043087" y="3573491"/>
              <a:ext cx="576064" cy="0"/>
            </a:xfrm>
            <a:prstGeom prst="line">
              <a:avLst/>
            </a:prstGeom>
            <a:ln w="28575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38500B5A-9179-D733-B215-28FE4F95EACD}"/>
                </a:ext>
              </a:extLst>
            </p:cNvPr>
            <p:cNvCxnSpPr>
              <a:cxnSpLocks/>
            </p:cNvCxnSpPr>
            <p:nvPr/>
          </p:nvCxnSpPr>
          <p:spPr>
            <a:xfrm>
              <a:off x="2063552" y="3573016"/>
              <a:ext cx="514188" cy="0"/>
            </a:xfrm>
            <a:prstGeom prst="line">
              <a:avLst/>
            </a:prstGeom>
            <a:ln w="28575">
              <a:solidFill>
                <a:srgbClr val="00B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47861E3C-A375-D2C9-1C33-D641B9A6EB26}"/>
                </a:ext>
              </a:extLst>
            </p:cNvPr>
            <p:cNvCxnSpPr>
              <a:cxnSpLocks/>
            </p:cNvCxnSpPr>
            <p:nvPr/>
          </p:nvCxnSpPr>
          <p:spPr>
            <a:xfrm>
              <a:off x="3043087" y="4024591"/>
              <a:ext cx="576064" cy="0"/>
            </a:xfrm>
            <a:prstGeom prst="line">
              <a:avLst/>
            </a:prstGeom>
            <a:ln w="28575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3011A7EE-7477-177D-B89E-7AE8105C94C3}"/>
                </a:ext>
              </a:extLst>
            </p:cNvPr>
            <p:cNvCxnSpPr>
              <a:cxnSpLocks/>
            </p:cNvCxnSpPr>
            <p:nvPr/>
          </p:nvCxnSpPr>
          <p:spPr>
            <a:xfrm>
              <a:off x="2063552" y="4024116"/>
              <a:ext cx="514188" cy="0"/>
            </a:xfrm>
            <a:prstGeom prst="line">
              <a:avLst/>
            </a:prstGeom>
            <a:ln w="28575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AA9E3D3-3476-2FE7-0A0A-2CAA7C5E6F29}"/>
                </a:ext>
              </a:extLst>
            </p:cNvPr>
            <p:cNvCxnSpPr>
              <a:cxnSpLocks/>
            </p:cNvCxnSpPr>
            <p:nvPr/>
          </p:nvCxnSpPr>
          <p:spPr>
            <a:xfrm>
              <a:off x="3043087" y="4466731"/>
              <a:ext cx="576064" cy="0"/>
            </a:xfrm>
            <a:prstGeom prst="line">
              <a:avLst/>
            </a:prstGeom>
            <a:ln w="28575"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840D7B00-6211-7116-FB4E-58411283F308}"/>
                </a:ext>
              </a:extLst>
            </p:cNvPr>
            <p:cNvCxnSpPr>
              <a:cxnSpLocks/>
            </p:cNvCxnSpPr>
            <p:nvPr/>
          </p:nvCxnSpPr>
          <p:spPr>
            <a:xfrm>
              <a:off x="2063552" y="4466256"/>
              <a:ext cx="514188" cy="0"/>
            </a:xfrm>
            <a:prstGeom prst="line">
              <a:avLst/>
            </a:prstGeom>
            <a:ln w="28575">
              <a:solidFill>
                <a:srgbClr val="7030A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167777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025CFCEE-C63F-2CE2-EBE4-5743E4453C2F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E10D977A-838C-821C-0CF6-217EE7EA8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0" y="995631"/>
            <a:ext cx="3773408" cy="52336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861B36D-5354-12E1-7BD6-2B4ACA1AD61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07988" y="373593"/>
                <a:ext cx="11380812" cy="634655"/>
              </a:xfrm>
            </p:spPr>
            <p:txBody>
              <a:bodyPr/>
              <a:lstStyle/>
              <a:p>
                <a:pPr marL="742950" indent="-742950">
                  <a:buFont typeface="+mj-lt"/>
                  <a:buAutoNum type="arabicPeriod" startAt="3"/>
                </a:pPr>
                <a:r>
                  <a:rPr lang="fr-FR" kern="1200">
                    <a:solidFill>
                      <a:schemeClr val="tx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Launch PyECLOUD computation  for different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endParaRPr lang="en-GB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9E04B78-BAD9-A6B9-AFD7-EE80495844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07988" y="373593"/>
                <a:ext cx="11380812" cy="634655"/>
              </a:xfrm>
              <a:blipFill>
                <a:blip r:embed="rId3"/>
                <a:stretch>
                  <a:fillRect l="-2571" t="-34615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8BFD82C-6D0F-C23F-AE3E-BF82A722DE1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E086AB9-CCE9-ED48-0EFB-2899E058D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4DBB979-D182-9226-A7BB-A5C276394B3D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4427B97-0D69-8B4F-0921-619EE8E89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41</a:t>
            </a:fld>
            <a:endParaRPr lang="en-US" sz="120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845406B-6B23-2488-7FCB-EBD9050EE7A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917"/>
          <a:stretch>
            <a:fillRect/>
          </a:stretch>
        </p:blipFill>
        <p:spPr bwMode="auto">
          <a:xfrm>
            <a:off x="3791745" y="1358290"/>
            <a:ext cx="8381918" cy="221734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5CA5073-BB63-2802-CEC3-E3B3E2174B0F}"/>
              </a:ext>
            </a:extLst>
          </p:cNvPr>
          <p:cNvSpPr txBox="1"/>
          <p:nvPr/>
        </p:nvSpPr>
        <p:spPr bwMode="auto">
          <a:xfrm rot="16200000">
            <a:off x="3554761" y="1682466"/>
            <a:ext cx="981896" cy="3561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/>
            <a:r>
              <a:rPr lang="fr-FR" sz="1200">
                <a:solidFill>
                  <a:schemeClr val="tx2"/>
                </a:solidFill>
              </a:rPr>
              <a:t>Bunches</a:t>
            </a:r>
            <a:endParaRPr lang="en-GB" sz="120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1029A9-45C2-4429-C0F1-18C588312FF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0640" t="64221" r="28828" b="8261"/>
          <a:stretch>
            <a:fillRect/>
          </a:stretch>
        </p:blipFill>
        <p:spPr bwMode="auto">
          <a:xfrm>
            <a:off x="11540183" y="2529990"/>
            <a:ext cx="595607" cy="7541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37F475-8650-53A6-5702-E34938AB57C8}"/>
              </a:ext>
            </a:extLst>
          </p:cNvPr>
          <p:cNvSpPr txBox="1"/>
          <p:nvPr/>
        </p:nvSpPr>
        <p:spPr bwMode="auto">
          <a:xfrm rot="16200000">
            <a:off x="3371159" y="2755631"/>
            <a:ext cx="126993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>
                <a:solidFill>
                  <a:schemeClr val="tx2"/>
                </a:solidFill>
              </a:rPr>
              <a:t>Wall linear electron density</a:t>
            </a:r>
            <a:endParaRPr lang="en-GB" sz="120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6885D90-65A0-7C16-E0A4-46E919227DA0}"/>
                  </a:ext>
                </a:extLst>
              </p:cNvPr>
              <p:cNvSpPr txBox="1"/>
              <p:nvPr/>
            </p:nvSpPr>
            <p:spPr bwMode="auto">
              <a:xfrm>
                <a:off x="4579664" y="924791"/>
                <a:ext cx="72043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>
                    <a:solidFill>
                      <a:schemeClr val="tx2"/>
                    </a:solidFill>
                  </a:rPr>
                  <a:t>1 LHC revolution: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fr-FR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fr-FR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𝐿𝐻𝐶</m:t>
                        </m:r>
                      </m:sub>
                    </m:sSub>
                    <m:r>
                      <a:rPr lang="fr-FR" sz="1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=88.9 µ</m:t>
                    </m:r>
                    <m:r>
                      <m:rPr>
                        <m:sty m:val="p"/>
                      </m:rPr>
                      <a:rPr lang="fr-FR" sz="1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endParaRPr lang="en-GB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6885D90-65A0-7C16-E0A4-46E919227D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9664" y="924791"/>
                <a:ext cx="7204348" cy="369332"/>
              </a:xfrm>
              <a:prstGeom prst="rect">
                <a:avLst/>
              </a:prstGeom>
              <a:blipFill>
                <a:blip r:embed="rId5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FD82DF5-3EDB-45F3-134C-24E7FC185CAE}"/>
              </a:ext>
            </a:extLst>
          </p:cNvPr>
          <p:cNvCxnSpPr/>
          <p:nvPr/>
        </p:nvCxnSpPr>
        <p:spPr bwMode="auto">
          <a:xfrm>
            <a:off x="4579664" y="1287702"/>
            <a:ext cx="7204968" cy="0"/>
          </a:xfrm>
          <a:prstGeom prst="straightConnector1">
            <a:avLst/>
          </a:prstGeom>
          <a:ln w="28575"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051236A-22BA-ABC7-44DC-27F8C5144FF4}"/>
                  </a:ext>
                </a:extLst>
              </p:cNvPr>
              <p:cNvSpPr txBox="1"/>
              <p:nvPr/>
            </p:nvSpPr>
            <p:spPr bwMode="auto">
              <a:xfrm rot="16200000">
                <a:off x="4059130" y="2784478"/>
                <a:ext cx="67173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FR" sz="18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051236A-22BA-ABC7-44DC-27F8C5144F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6200000">
                <a:off x="4059130" y="2784478"/>
                <a:ext cx="67173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42651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CDBE6F00-690D-8A9B-96FF-76D93D825FFE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" name="Picture 8" descr="A graph with colored lines&#10;&#10;AI-generated content may be incorrect.">
            <a:extLst>
              <a:ext uri="{FF2B5EF4-FFF2-40B4-BE49-F238E27FC236}">
                <a16:creationId xmlns:a16="http://schemas.microsoft.com/office/drawing/2014/main" id="{9DC819B7-18E1-8DF9-2F9C-E4CDD48AE53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262" t="11065" r="9804"/>
          <a:stretch/>
        </p:blipFill>
        <p:spPr>
          <a:xfrm>
            <a:off x="4223792" y="3666157"/>
            <a:ext cx="7943521" cy="1130995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5E7B7AE3-7C6E-E157-5795-D8A85C218AC1}"/>
              </a:ext>
            </a:extLst>
          </p:cNvPr>
          <p:cNvSpPr/>
          <p:nvPr/>
        </p:nvSpPr>
        <p:spPr>
          <a:xfrm>
            <a:off x="4266215" y="3689967"/>
            <a:ext cx="335842" cy="5549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AF7EABF-A16A-92E7-8301-ACC9329F6B12}"/>
                  </a:ext>
                </a:extLst>
              </p:cNvPr>
              <p:cNvSpPr txBox="1"/>
              <p:nvPr/>
            </p:nvSpPr>
            <p:spPr bwMode="auto">
              <a:xfrm>
                <a:off x="4579664" y="924791"/>
                <a:ext cx="72043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>
                    <a:solidFill>
                      <a:schemeClr val="tx2"/>
                    </a:solidFill>
                  </a:rPr>
                  <a:t>1 LHC revolution: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fr-FR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fr-FR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𝐿𝐻𝐶</m:t>
                        </m:r>
                      </m:sub>
                    </m:sSub>
                    <m:r>
                      <a:rPr lang="fr-FR" sz="1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=88.9 µ</m:t>
                    </m:r>
                    <m:r>
                      <m:rPr>
                        <m:sty m:val="p"/>
                      </m:rPr>
                      <a:rPr lang="fr-FR" sz="1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endParaRPr lang="en-GB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AF7EABF-A16A-92E7-8301-ACC9329F6B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9664" y="924791"/>
                <a:ext cx="7204348" cy="369332"/>
              </a:xfrm>
              <a:prstGeom prst="rect">
                <a:avLst/>
              </a:prstGeom>
              <a:blipFill>
                <a:blip r:embed="rId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6919BC47-0BB6-58BE-30F5-DC09DE48E6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10" y="995631"/>
            <a:ext cx="3773408" cy="52336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AC2FE1C-FB62-AD43-D1A2-8473E756601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07988" y="373593"/>
                <a:ext cx="11380812" cy="634655"/>
              </a:xfrm>
            </p:spPr>
            <p:txBody>
              <a:bodyPr/>
              <a:lstStyle/>
              <a:p>
                <a:pPr marL="742950" indent="-742950">
                  <a:buFont typeface="+mj-lt"/>
                  <a:buAutoNum type="arabicPeriod" startAt="3"/>
                </a:pPr>
                <a:r>
                  <a:rPr lang="fr-FR" kern="1200">
                    <a:solidFill>
                      <a:schemeClr val="tx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Launch PyECLOUD computation  for different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endParaRPr lang="en-GB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9E04B78-BAD9-A6B9-AFD7-EE80495844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07988" y="373593"/>
                <a:ext cx="11380812" cy="634655"/>
              </a:xfrm>
              <a:blipFill>
                <a:blip r:embed="rId5"/>
                <a:stretch>
                  <a:fillRect l="-2571" t="-34615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EC219D7-2BAD-AA47-49B7-A0FE43ABE94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86B5777-41A5-5342-0C3F-FE56492B4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F390B7C8-E272-C891-DB5E-19DBE24F0894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B9A5CC3-13EB-89B6-551B-87F1BA09C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42</a:t>
            </a:fld>
            <a:endParaRPr lang="en-US" sz="120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4C0424F-CAB4-94AF-B9F4-433132AF332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916" b="3542"/>
          <a:stretch/>
        </p:blipFill>
        <p:spPr bwMode="auto">
          <a:xfrm>
            <a:off x="3791745" y="1358291"/>
            <a:ext cx="8381918" cy="2137272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0D64061-8A60-CC77-CF1B-E143C8C87375}"/>
              </a:ext>
            </a:extLst>
          </p:cNvPr>
          <p:cNvCxnSpPr/>
          <p:nvPr/>
        </p:nvCxnSpPr>
        <p:spPr>
          <a:xfrm>
            <a:off x="4579664" y="1287702"/>
            <a:ext cx="7204968" cy="0"/>
          </a:xfrm>
          <a:prstGeom prst="straightConnector1">
            <a:avLst/>
          </a:prstGeom>
          <a:ln w="28575"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B7F02F5-CAFB-A807-DFC8-FD8AF3433E4D}"/>
              </a:ext>
            </a:extLst>
          </p:cNvPr>
          <p:cNvSpPr txBox="1"/>
          <p:nvPr/>
        </p:nvSpPr>
        <p:spPr bwMode="auto">
          <a:xfrm rot="16200000">
            <a:off x="3554761" y="1682466"/>
            <a:ext cx="981896" cy="3561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/>
            <a:r>
              <a:rPr lang="fr-FR" sz="1200">
                <a:solidFill>
                  <a:schemeClr val="tx2"/>
                </a:solidFill>
              </a:rPr>
              <a:t>Bunches</a:t>
            </a:r>
            <a:endParaRPr lang="en-GB" sz="120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A00295-394B-525B-2ECC-7C2A25666E2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0640" t="64221" r="28828" b="8261"/>
          <a:stretch>
            <a:fillRect/>
          </a:stretch>
        </p:blipFill>
        <p:spPr bwMode="auto">
          <a:xfrm>
            <a:off x="11540183" y="2529990"/>
            <a:ext cx="595607" cy="7541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1FA52E-D831-B7A8-90D7-C1546C7C098A}"/>
              </a:ext>
            </a:extLst>
          </p:cNvPr>
          <p:cNvSpPr txBox="1"/>
          <p:nvPr/>
        </p:nvSpPr>
        <p:spPr bwMode="auto">
          <a:xfrm rot="16200000">
            <a:off x="3371159" y="2755631"/>
            <a:ext cx="126993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>
                <a:solidFill>
                  <a:schemeClr val="tx2"/>
                </a:solidFill>
              </a:rPr>
              <a:t>Wall linear electron density</a:t>
            </a:r>
            <a:endParaRPr lang="en-GB" sz="1200">
              <a:solidFill>
                <a:schemeClr val="tx2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EBC4349-8E16-F825-DD73-93BEE9D849E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0640" t="64221" r="28828" b="8261"/>
          <a:stretch>
            <a:fillRect/>
          </a:stretch>
        </p:blipFill>
        <p:spPr bwMode="auto">
          <a:xfrm>
            <a:off x="4621620" y="3688239"/>
            <a:ext cx="595607" cy="75412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81A6832-6F92-6030-CE29-593919FAE723}"/>
              </a:ext>
            </a:extLst>
          </p:cNvPr>
          <p:cNvSpPr txBox="1"/>
          <p:nvPr/>
        </p:nvSpPr>
        <p:spPr bwMode="auto">
          <a:xfrm rot="16200000">
            <a:off x="3275558" y="3979768"/>
            <a:ext cx="1461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>
                <a:solidFill>
                  <a:schemeClr val="tx2"/>
                </a:solidFill>
              </a:rPr>
              <a:t>Wall surface electron intensity</a:t>
            </a:r>
            <a:endParaRPr lang="en-GB" sz="1200">
              <a:solidFill>
                <a:schemeClr val="tx2"/>
              </a:solidFill>
            </a:endParaRPr>
          </a:p>
        </p:txBody>
      </p:sp>
      <p:sp>
        <p:nvSpPr>
          <p:cNvPr id="8" name="Rectangle: Rounded Corners 8">
            <a:extLst>
              <a:ext uri="{FF2B5EF4-FFF2-40B4-BE49-F238E27FC236}">
                <a16:creationId xmlns:a16="http://schemas.microsoft.com/office/drawing/2014/main" id="{89519033-D58B-CDA7-00DB-9EF33EC39A88}"/>
              </a:ext>
            </a:extLst>
          </p:cNvPr>
          <p:cNvSpPr/>
          <p:nvPr/>
        </p:nvSpPr>
        <p:spPr bwMode="auto">
          <a:xfrm>
            <a:off x="3935760" y="4871021"/>
            <a:ext cx="8017203" cy="135822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">
                <a:extLst>
                  <a:ext uri="{FF2B5EF4-FFF2-40B4-BE49-F238E27FC236}">
                    <a16:creationId xmlns:a16="http://schemas.microsoft.com/office/drawing/2014/main" id="{AB2CDD5E-3AB9-2D70-E52A-E52BA3101E7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051979" y="4970081"/>
                <a:ext cx="7804662" cy="1198681"/>
              </a:xfrm>
              <a:prstGeom prst="rect">
                <a:avLst/>
              </a:prstGeom>
            </p:spPr>
            <p:txBody>
              <a:bodyPr vert="horz" lIns="0" tIns="0" rIns="0" bIns="0" numCol="1" spcCol="108000" rtlCol="0">
                <a:noAutofit/>
              </a:bodyPr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 algn="just">
                  <a:buNone/>
                  <a:defRPr/>
                </a:pPr>
                <a:r>
                  <a:rPr lang="fr-FR" sz="1400" b="1">
                    <a:solidFill>
                      <a:srgbClr val="FF0000"/>
                    </a:solidFill>
                  </a:rPr>
                  <a:t>The cumulative number of electrons divided by the beam revolution time and the pickup surface is computed to get the surface intensity as a function of the number of injected bunches.</a:t>
                </a:r>
              </a:p>
              <a:p>
                <a:pPr marL="0" lvl="1" indent="0" algn="just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FR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fr-FR" sz="16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16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sz="16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fr-FR" sz="1600" b="0" i="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fr-FR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160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fr-FR" sz="1600" b="0" i="0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fr-FR" sz="16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fr-FR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1600" b="0" i="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fr-FR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fr-FR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fr-FR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𝐿𝐻𝐶</m:t>
                              </m:r>
                            </m:sub>
                          </m:sSub>
                          <m:d>
                            <m:dPr>
                              <m:begChr m:val="["/>
                              <m:endChr m:val="]"/>
                              <m:ctrlPr>
                                <a:rPr lang="fr-FR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1600" b="0" i="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</m:t>
                              </m:r>
                            </m:e>
                          </m:d>
                        </m:den>
                      </m:f>
                      <m:f>
                        <m:fPr>
                          <m:ctrlPr>
                            <a:rPr lang="fr-FR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fr-FR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fr-FR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1600" b="0" i="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</m:t>
                              </m:r>
                            </m:e>
                          </m:d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fr-FR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fr-FR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fr-FR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m:rPr>
                              <m:brk m:alnAt="7"/>
                            </m:rPr>
                            <a:rPr lang="fr-FR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r>
                            <a:rPr lang="fr-FR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fr-FR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FR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fr-FR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fr-FR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fr-FR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fr-FR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fr-FR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fr-FR" sz="16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1600" b="0" i="0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e</m:t>
                                      </m:r>
                                    </m:e>
                                    <m:sup>
                                      <m:r>
                                        <a:rPr lang="fr-FR" sz="16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fr-FR" sz="1600" b="0" i="0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fr-FR" sz="160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Content Placeholder 1">
                <a:extLst>
                  <a:ext uri="{FF2B5EF4-FFF2-40B4-BE49-F238E27FC236}">
                    <a16:creationId xmlns:a16="http://schemas.microsoft.com/office/drawing/2014/main" id="{AB2CDD5E-3AB9-2D70-E52A-E52BA3101E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51979" y="4970081"/>
                <a:ext cx="7804662" cy="1198681"/>
              </a:xfrm>
              <a:prstGeom prst="rect">
                <a:avLst/>
              </a:prstGeom>
              <a:blipFill>
                <a:blip r:embed="rId7"/>
                <a:stretch>
                  <a:fillRect l="-1406" t="-4569" r="-14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63E9DD92-5E2C-6245-4749-EE0F3962FA70}"/>
              </a:ext>
            </a:extLst>
          </p:cNvPr>
          <p:cNvSpPr txBox="1"/>
          <p:nvPr/>
        </p:nvSpPr>
        <p:spPr bwMode="auto">
          <a:xfrm>
            <a:off x="4295800" y="5983210"/>
            <a:ext cx="155323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100" i="1">
                <a:solidFill>
                  <a:srgbClr val="2F2F2F"/>
                </a:solidFill>
              </a:rPr>
              <a:t>beam pipe radius</a:t>
            </a:r>
            <a:endParaRPr lang="en-GB" sz="1100" i="1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B6769BD-8008-846B-ED3E-EC8296C8054F}"/>
              </a:ext>
            </a:extLst>
          </p:cNvPr>
          <p:cNvCxnSpPr>
            <a:cxnSpLocks/>
          </p:cNvCxnSpPr>
          <p:nvPr/>
        </p:nvCxnSpPr>
        <p:spPr bwMode="auto">
          <a:xfrm>
            <a:off x="5591944" y="6130396"/>
            <a:ext cx="2477234" cy="0"/>
          </a:xfrm>
          <a:prstGeom prst="straightConnector1">
            <a:avLst/>
          </a:prstGeom>
          <a:ln w="9525">
            <a:solidFill>
              <a:schemeClr val="tx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42A80C3-A790-451D-D340-E2ED248E6DA4}"/>
              </a:ext>
            </a:extLst>
          </p:cNvPr>
          <p:cNvCxnSpPr>
            <a:cxnSpLocks/>
          </p:cNvCxnSpPr>
          <p:nvPr/>
        </p:nvCxnSpPr>
        <p:spPr bwMode="auto">
          <a:xfrm flipV="1">
            <a:off x="8064416" y="5987685"/>
            <a:ext cx="104491" cy="141656"/>
          </a:xfrm>
          <a:prstGeom prst="straightConnector1">
            <a:avLst/>
          </a:prstGeom>
          <a:ln w="95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8553768-CD3D-BB18-C54B-A33A60EE90C7}"/>
                  </a:ext>
                </a:extLst>
              </p:cNvPr>
              <p:cNvSpPr txBox="1"/>
              <p:nvPr/>
            </p:nvSpPr>
            <p:spPr bwMode="auto">
              <a:xfrm rot="16200000">
                <a:off x="4059130" y="2784478"/>
                <a:ext cx="67173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FR" sz="18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8553768-CD3D-BB18-C54B-A33A60EE90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6200000">
                <a:off x="4059130" y="2784478"/>
                <a:ext cx="67173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FA715C6-BDB9-60CA-6CF8-32047E496243}"/>
                  </a:ext>
                </a:extLst>
              </p:cNvPr>
              <p:cNvSpPr txBox="1"/>
              <p:nvPr/>
            </p:nvSpPr>
            <p:spPr bwMode="auto">
              <a:xfrm rot="16200000">
                <a:off x="4059650" y="3974585"/>
                <a:ext cx="67173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FR" sz="18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FA715C6-BDB9-60CA-6CF8-32047E4962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6200000">
                <a:off x="4059650" y="3974585"/>
                <a:ext cx="67173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20627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C38F6809-B38E-B935-EBF2-021E3D91373F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Picture 1" descr="A graph with green dots and numbers&#10;&#10;AI-generated content may be incorrect.">
            <a:extLst>
              <a:ext uri="{FF2B5EF4-FFF2-40B4-BE49-F238E27FC236}">
                <a16:creationId xmlns:a16="http://schemas.microsoft.com/office/drawing/2014/main" id="{833C412F-7C8D-A85E-4C31-D1910C38EC7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9897"/>
          <a:stretch/>
        </p:blipFill>
        <p:spPr bwMode="auto">
          <a:xfrm>
            <a:off x="-3870" y="928358"/>
            <a:ext cx="6459909" cy="5377132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676D14D-1E9B-DB08-4529-678CDD570F3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0F834C3-AE74-E46F-A703-0431883B5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F3A12C0C-B22D-EA00-119A-1570DA82D64C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AA301-3892-6997-2149-5A3B1DF73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43</a:t>
            </a:fld>
            <a:endParaRPr lang="en-US" sz="12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AA65947E-EC7E-89DA-7386-924534A8796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 bwMode="auto">
              <a:xfrm>
                <a:off x="407988" y="373593"/>
                <a:ext cx="11380812" cy="634655"/>
              </a:xfrm>
            </p:spPr>
            <p:txBody>
              <a:bodyPr/>
              <a:lstStyle/>
              <a:p>
                <a:pPr marL="742950" lvl="0" indent="-742950" rtl="0">
                  <a:buFont typeface="+mj-lt"/>
                  <a:buAutoNum type="arabicPeriod" startAt="4"/>
                  <a:defRPr/>
                </a:pPr>
                <a:r>
                  <a:rPr lang="fr-FR" kern="1200">
                    <a:solidFill>
                      <a:schemeClr val="tx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Identify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fr-FR" kern="1200">
                    <a:solidFill>
                      <a:schemeClr val="tx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 which best matches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</m:oMath>
                </a14:m>
                <a:endParaRPr lang="fr-FR" kern="120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mc:Choice>
        <mc:Fallback xmlns="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AA65947E-EC7E-89DA-7386-924534A879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 bwMode="auto">
              <a:xfrm>
                <a:off x="407988" y="373593"/>
                <a:ext cx="11380812" cy="634655"/>
              </a:xfrm>
              <a:blipFill>
                <a:blip r:embed="rId3"/>
                <a:stretch>
                  <a:fillRect l="-2571" t="-34615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168F5EA-EFB7-0F1E-6CBB-543E9C2E1258}"/>
              </a:ext>
            </a:extLst>
          </p:cNvPr>
          <p:cNvCxnSpPr>
            <a:cxnSpLocks/>
          </p:cNvCxnSpPr>
          <p:nvPr/>
        </p:nvCxnSpPr>
        <p:spPr bwMode="auto">
          <a:xfrm>
            <a:off x="5409828" y="1628800"/>
            <a:ext cx="0" cy="3974876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854524-B9B3-5AE8-48BE-FBAB2CD47926}"/>
              </a:ext>
            </a:extLst>
          </p:cNvPr>
          <p:cNvCxnSpPr>
            <a:cxnSpLocks/>
          </p:cNvCxnSpPr>
          <p:nvPr/>
        </p:nvCxnSpPr>
        <p:spPr bwMode="auto">
          <a:xfrm>
            <a:off x="5413698" y="5603676"/>
            <a:ext cx="0" cy="21714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59B1997-B2A2-9D97-BBD8-E66EE6DCC4AD}"/>
                  </a:ext>
                </a:extLst>
              </p:cNvPr>
              <p:cNvSpPr txBox="1"/>
              <p:nvPr/>
            </p:nvSpPr>
            <p:spPr bwMode="auto">
              <a:xfrm>
                <a:off x="5029911" y="1133858"/>
                <a:ext cx="3096345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  <m:r>
                      <a:rPr lang="fr-FR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𝟕𝟎𝟎</m:t>
                    </m:r>
                  </m:oMath>
                </a14:m>
                <a:r>
                  <a:rPr lang="en-GB" sz="2400" b="1">
                    <a:solidFill>
                      <a:schemeClr val="tx2"/>
                    </a:solidFill>
                  </a:rPr>
                  <a:t> bunches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59B1997-B2A2-9D97-BBD8-E66EE6DCC4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29911" y="1133858"/>
                <a:ext cx="3096345" cy="369332"/>
              </a:xfrm>
              <a:prstGeom prst="rect">
                <a:avLst/>
              </a:prstGeom>
              <a:blipFill>
                <a:blip r:embed="rId4"/>
                <a:stretch>
                  <a:fillRect t="-24590" b="-475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617915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87FC31C3-E89D-D255-0402-2471E2E5EE8A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" name="Picture 11" descr="A graph with green and purple dots&#10;&#10;AI-generated content may be incorrect.">
            <a:extLst>
              <a:ext uri="{FF2B5EF4-FFF2-40B4-BE49-F238E27FC236}">
                <a16:creationId xmlns:a16="http://schemas.microsoft.com/office/drawing/2014/main" id="{4B243A8B-F7BC-C826-407C-C45591351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2" y="918584"/>
            <a:ext cx="7168518" cy="5376388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BAE4943-7D61-5CE4-F25E-FA5BA10636C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9BC23C7-DFD0-CE50-3514-B2E6AF253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6EC000A-1DFA-BCC0-8EE3-846847217CC7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ECF090-8710-CBC1-6290-A499395CC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44</a:t>
            </a:fld>
            <a:endParaRPr lang="en-US" sz="12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B743746B-C2E4-09F7-6EC3-C42E0C02159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 bwMode="auto">
              <a:xfrm>
                <a:off x="407988" y="373593"/>
                <a:ext cx="11380812" cy="634655"/>
              </a:xfrm>
            </p:spPr>
            <p:txBody>
              <a:bodyPr/>
              <a:lstStyle/>
              <a:p>
                <a:pPr marL="742950" lvl="0" indent="-742950" rtl="0">
                  <a:buFont typeface="+mj-lt"/>
                  <a:buAutoNum type="arabicPeriod" startAt="4"/>
                  <a:defRPr/>
                </a:pPr>
                <a:r>
                  <a:rPr lang="fr-FR" kern="120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Identify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fr-FR" kern="120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 which best matches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</m:oMath>
                </a14:m>
                <a:endParaRPr lang="fr-FR" kern="120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mc:Choice>
        <mc:Fallback xmlns="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B743746B-C2E4-09F7-6EC3-C42E0C0215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 bwMode="auto">
              <a:xfrm>
                <a:off x="407988" y="373593"/>
                <a:ext cx="11380812" cy="634655"/>
              </a:xfrm>
              <a:blipFill>
                <a:blip r:embed="rId3"/>
                <a:stretch>
                  <a:fillRect l="-2571" t="-34615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3CDB45B-998D-EA0A-4F1F-DBC44F496592}"/>
              </a:ext>
            </a:extLst>
          </p:cNvPr>
          <p:cNvCxnSpPr>
            <a:cxnSpLocks/>
          </p:cNvCxnSpPr>
          <p:nvPr/>
        </p:nvCxnSpPr>
        <p:spPr bwMode="auto">
          <a:xfrm>
            <a:off x="5409828" y="1628800"/>
            <a:ext cx="0" cy="3974876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75E8751-02DA-5D4F-2F04-9EBB78801CE7}"/>
              </a:ext>
            </a:extLst>
          </p:cNvPr>
          <p:cNvCxnSpPr>
            <a:cxnSpLocks/>
          </p:cNvCxnSpPr>
          <p:nvPr/>
        </p:nvCxnSpPr>
        <p:spPr bwMode="auto">
          <a:xfrm>
            <a:off x="5413698" y="5603676"/>
            <a:ext cx="0" cy="21714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78D9A5F-EFD7-E3B5-42AB-19B61CA083D9}"/>
                  </a:ext>
                </a:extLst>
              </p:cNvPr>
              <p:cNvSpPr txBox="1"/>
              <p:nvPr/>
            </p:nvSpPr>
            <p:spPr bwMode="auto">
              <a:xfrm>
                <a:off x="5029911" y="1133858"/>
                <a:ext cx="3096345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  <m:r>
                      <a:rPr lang="fr-FR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𝟕𝟎𝟎</m:t>
                    </m:r>
                  </m:oMath>
                </a14:m>
                <a:r>
                  <a:rPr lang="en-GB" sz="2400" b="1">
                    <a:solidFill>
                      <a:schemeClr val="tx2"/>
                    </a:solidFill>
                  </a:rPr>
                  <a:t> bunches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78D9A5F-EFD7-E3B5-42AB-19B61CA083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29911" y="1133858"/>
                <a:ext cx="3096345" cy="369332"/>
              </a:xfrm>
              <a:prstGeom prst="rect">
                <a:avLst/>
              </a:prstGeom>
              <a:blipFill>
                <a:blip r:embed="rId4"/>
                <a:stretch>
                  <a:fillRect t="-24590" b="-475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382FF1D-37D7-961C-3066-1E1CCE8C2023}"/>
              </a:ext>
            </a:extLst>
          </p:cNvPr>
          <p:cNvCxnSpPr>
            <a:cxnSpLocks/>
          </p:cNvCxnSpPr>
          <p:nvPr/>
        </p:nvCxnSpPr>
        <p:spPr bwMode="auto">
          <a:xfrm>
            <a:off x="4871864" y="1628800"/>
            <a:ext cx="0" cy="4104456"/>
          </a:xfrm>
          <a:prstGeom prst="line">
            <a:avLst/>
          </a:prstGeom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885053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F43720CE-A661-8E93-CF5F-99F7B730427A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" name="Picture 11" descr="A graph with numbers and a number of bunches&#10;&#10;AI-generated content may be incorrect.">
            <a:extLst>
              <a:ext uri="{FF2B5EF4-FFF2-40B4-BE49-F238E27FC236}">
                <a16:creationId xmlns:a16="http://schemas.microsoft.com/office/drawing/2014/main" id="{C40A35FB-1502-13A7-10E3-CC52BA3B21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70" y="923844"/>
            <a:ext cx="7179990" cy="5384993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6A5A758-8B19-1E66-8800-2AA00514BFF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452BFF5-C385-3C50-F816-E35629144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A5D8BF3-9D98-45E0-FFB5-A074EBE2D019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56D16-B0D9-BDD5-6AE4-7C547CBB7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45</a:t>
            </a:fld>
            <a:endParaRPr lang="en-US" sz="12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itle 1">
                <a:extLst>
                  <a:ext uri="{FF2B5EF4-FFF2-40B4-BE49-F238E27FC236}">
                    <a16:creationId xmlns:a16="http://schemas.microsoft.com/office/drawing/2014/main" id="{B92055CE-A586-4C9D-9C3B-2101792BF52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 bwMode="auto">
              <a:xfrm>
                <a:off x="407988" y="373593"/>
                <a:ext cx="11380812" cy="634655"/>
              </a:xfrm>
            </p:spPr>
            <p:txBody>
              <a:bodyPr/>
              <a:lstStyle/>
              <a:p>
                <a:pPr marL="742950" lvl="0" indent="-742950" rtl="0">
                  <a:buFont typeface="+mj-lt"/>
                  <a:buAutoNum type="arabicPeriod" startAt="4"/>
                  <a:defRPr/>
                </a:pPr>
                <a:r>
                  <a:rPr lang="fr-FR" kern="120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Identify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fr-FR" kern="120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 which best matches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</m:oMath>
                </a14:m>
                <a:endParaRPr lang="fr-FR" kern="120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mc:Choice>
        <mc:Fallback xmlns="">
          <p:sp>
            <p:nvSpPr>
              <p:cNvPr id="9" name="Title 1">
                <a:extLst>
                  <a:ext uri="{FF2B5EF4-FFF2-40B4-BE49-F238E27FC236}">
                    <a16:creationId xmlns:a16="http://schemas.microsoft.com/office/drawing/2014/main" id="{B92055CE-A586-4C9D-9C3B-2101792BF5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 bwMode="auto">
              <a:xfrm>
                <a:off x="407988" y="373593"/>
                <a:ext cx="11380812" cy="634655"/>
              </a:xfrm>
              <a:blipFill>
                <a:blip r:embed="rId3"/>
                <a:stretch>
                  <a:fillRect l="-2571" t="-34615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4B6FAC3-8773-3A8D-9106-B434EEB5A652}"/>
              </a:ext>
            </a:extLst>
          </p:cNvPr>
          <p:cNvCxnSpPr>
            <a:cxnSpLocks/>
          </p:cNvCxnSpPr>
          <p:nvPr/>
        </p:nvCxnSpPr>
        <p:spPr bwMode="auto">
          <a:xfrm>
            <a:off x="5409828" y="1628800"/>
            <a:ext cx="0" cy="3974876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F30337F-9DD8-07F1-B078-1B73ECCB268B}"/>
              </a:ext>
            </a:extLst>
          </p:cNvPr>
          <p:cNvCxnSpPr>
            <a:cxnSpLocks/>
          </p:cNvCxnSpPr>
          <p:nvPr/>
        </p:nvCxnSpPr>
        <p:spPr bwMode="auto">
          <a:xfrm>
            <a:off x="5413698" y="5603676"/>
            <a:ext cx="0" cy="21714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EF044AF-AD78-3AA8-7CF0-0BF1608EE21E}"/>
                  </a:ext>
                </a:extLst>
              </p:cNvPr>
              <p:cNvSpPr txBox="1"/>
              <p:nvPr/>
            </p:nvSpPr>
            <p:spPr bwMode="auto">
              <a:xfrm>
                <a:off x="5029911" y="1133858"/>
                <a:ext cx="3096345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  <m:r>
                      <a:rPr lang="fr-FR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𝟕𝟎𝟎</m:t>
                    </m:r>
                  </m:oMath>
                </a14:m>
                <a:r>
                  <a:rPr lang="en-GB" sz="2400" b="1">
                    <a:solidFill>
                      <a:schemeClr val="tx2"/>
                    </a:solidFill>
                  </a:rPr>
                  <a:t> bunches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EF044AF-AD78-3AA8-7CF0-0BF1608EE2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29911" y="1133858"/>
                <a:ext cx="3096345" cy="369332"/>
              </a:xfrm>
              <a:prstGeom prst="rect">
                <a:avLst/>
              </a:prstGeom>
              <a:blipFill>
                <a:blip r:embed="rId4"/>
                <a:stretch>
                  <a:fillRect t="-24590" b="-475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C501DF-8453-FCBA-286B-29DD5B76BE5A}"/>
              </a:ext>
            </a:extLst>
          </p:cNvPr>
          <p:cNvCxnSpPr>
            <a:cxnSpLocks/>
          </p:cNvCxnSpPr>
          <p:nvPr/>
        </p:nvCxnSpPr>
        <p:spPr bwMode="auto">
          <a:xfrm>
            <a:off x="5069220" y="1628800"/>
            <a:ext cx="0" cy="4104456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252770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79D01424-EC96-4D64-4C97-8F2833FD0606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" name="Picture 11" descr="A graph showing the number of bunches&#10;&#10;AI-generated content may be incorrect.">
            <a:extLst>
              <a:ext uri="{FF2B5EF4-FFF2-40B4-BE49-F238E27FC236}">
                <a16:creationId xmlns:a16="http://schemas.microsoft.com/office/drawing/2014/main" id="{0E1035A9-39E2-706B-C2FA-C099CE4CD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" y="927966"/>
            <a:ext cx="7172585" cy="5379439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4AB16ED-9495-761D-D0F9-82FF62CEC422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28F15B8-8FDC-F9B2-C6F0-9E09D680B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FDFEDBA-BED2-5AD5-CEB9-04B8E6B6837F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B850ED-AD5D-A08B-22F3-D535F3000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46</a:t>
            </a:fld>
            <a:endParaRPr lang="en-US" sz="12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BE396A9B-C7D4-AF13-7FAF-01F60F5D886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 bwMode="auto">
              <a:xfrm>
                <a:off x="407988" y="373593"/>
                <a:ext cx="11380812" cy="634655"/>
              </a:xfrm>
            </p:spPr>
            <p:txBody>
              <a:bodyPr/>
              <a:lstStyle/>
              <a:p>
                <a:pPr marL="742950" lvl="0" indent="-742950" rtl="0">
                  <a:buFont typeface="+mj-lt"/>
                  <a:buAutoNum type="arabicPeriod" startAt="4"/>
                  <a:defRPr/>
                </a:pPr>
                <a:r>
                  <a:rPr lang="fr-FR" kern="120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Identify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fr-FR" kern="120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 which best matches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</m:oMath>
                </a14:m>
                <a:endParaRPr lang="fr-FR" kern="120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mc:Choice>
        <mc:Fallback xmlns="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BE396A9B-C7D4-AF13-7FAF-01F60F5D88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 bwMode="auto">
              <a:xfrm>
                <a:off x="407988" y="373593"/>
                <a:ext cx="11380812" cy="634655"/>
              </a:xfrm>
              <a:blipFill>
                <a:blip r:embed="rId3"/>
                <a:stretch>
                  <a:fillRect l="-2571" t="-34615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1FB3ABB-EF7F-7A9E-1479-008765A453AD}"/>
              </a:ext>
            </a:extLst>
          </p:cNvPr>
          <p:cNvCxnSpPr>
            <a:cxnSpLocks/>
          </p:cNvCxnSpPr>
          <p:nvPr/>
        </p:nvCxnSpPr>
        <p:spPr bwMode="auto">
          <a:xfrm>
            <a:off x="5409828" y="1628800"/>
            <a:ext cx="0" cy="3974876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18CA3C-238A-C5A3-6D63-EDD10FA1E3E5}"/>
              </a:ext>
            </a:extLst>
          </p:cNvPr>
          <p:cNvCxnSpPr>
            <a:cxnSpLocks/>
          </p:cNvCxnSpPr>
          <p:nvPr/>
        </p:nvCxnSpPr>
        <p:spPr bwMode="auto">
          <a:xfrm>
            <a:off x="5413698" y="5603676"/>
            <a:ext cx="0" cy="21714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45916B4-17BF-7D4E-352D-78FD227D5E56}"/>
                  </a:ext>
                </a:extLst>
              </p:cNvPr>
              <p:cNvSpPr txBox="1"/>
              <p:nvPr/>
            </p:nvSpPr>
            <p:spPr bwMode="auto">
              <a:xfrm>
                <a:off x="5029911" y="1133858"/>
                <a:ext cx="3096345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  <m:r>
                      <a:rPr lang="fr-FR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𝟕𝟎𝟎</m:t>
                    </m:r>
                  </m:oMath>
                </a14:m>
                <a:r>
                  <a:rPr lang="en-GB" sz="2400" b="1">
                    <a:solidFill>
                      <a:schemeClr val="tx2"/>
                    </a:solidFill>
                  </a:rPr>
                  <a:t> bunches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45916B4-17BF-7D4E-352D-78FD227D5E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29911" y="1133858"/>
                <a:ext cx="3096345" cy="369332"/>
              </a:xfrm>
              <a:prstGeom prst="rect">
                <a:avLst/>
              </a:prstGeom>
              <a:blipFill>
                <a:blip r:embed="rId4"/>
                <a:stretch>
                  <a:fillRect t="-24590" b="-475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D7FD198-045E-DA08-3BC1-F9A64DCC61CA}"/>
              </a:ext>
            </a:extLst>
          </p:cNvPr>
          <p:cNvCxnSpPr>
            <a:cxnSpLocks/>
          </p:cNvCxnSpPr>
          <p:nvPr/>
        </p:nvCxnSpPr>
        <p:spPr bwMode="auto">
          <a:xfrm>
            <a:off x="5285244" y="1628800"/>
            <a:ext cx="0" cy="4104456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79872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4E7295BB-3AC0-120E-C23C-593D895368EF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" name="Picture 11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A96ED75A-2938-FF14-4DC7-40700241F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" y="921763"/>
            <a:ext cx="7172585" cy="5379439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E9CA3F3-D948-93F4-CF5C-2C3F23235C0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6785234-7939-F4D9-9B23-5BFC2C314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D145E79-4440-B20C-B100-101733BFFB01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43C438-F8AE-5E95-ABEF-1DB0EADCF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47</a:t>
            </a:fld>
            <a:endParaRPr lang="en-US" sz="12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AC7B2DCE-A74C-8F74-36A6-EFF80A99F5F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 bwMode="auto">
              <a:xfrm>
                <a:off x="407988" y="373593"/>
                <a:ext cx="11380812" cy="634655"/>
              </a:xfrm>
            </p:spPr>
            <p:txBody>
              <a:bodyPr/>
              <a:lstStyle/>
              <a:p>
                <a:pPr marL="742950" lvl="0" indent="-742950" rtl="0">
                  <a:buFont typeface="+mj-lt"/>
                  <a:buAutoNum type="arabicPeriod" startAt="4"/>
                  <a:defRPr/>
                </a:pPr>
                <a:r>
                  <a:rPr lang="fr-FR" kern="120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Identify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fr-FR" kern="120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 which best matches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</m:oMath>
                </a14:m>
                <a:endParaRPr lang="fr-FR" kern="120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mc:Choice>
        <mc:Fallback xmlns="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AC7B2DCE-A74C-8F74-36A6-EFF80A99F5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 bwMode="auto">
              <a:xfrm>
                <a:off x="407988" y="373593"/>
                <a:ext cx="11380812" cy="634655"/>
              </a:xfrm>
              <a:blipFill>
                <a:blip r:embed="rId3"/>
                <a:stretch>
                  <a:fillRect l="-2571" t="-34615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18B5296-D8BE-02B5-ADEC-9CC90001B88C}"/>
              </a:ext>
            </a:extLst>
          </p:cNvPr>
          <p:cNvCxnSpPr>
            <a:cxnSpLocks/>
          </p:cNvCxnSpPr>
          <p:nvPr/>
        </p:nvCxnSpPr>
        <p:spPr bwMode="auto">
          <a:xfrm>
            <a:off x="5409828" y="1628800"/>
            <a:ext cx="0" cy="3974876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357B34-FEE0-258F-6F9D-D1C55B2E3C0B}"/>
              </a:ext>
            </a:extLst>
          </p:cNvPr>
          <p:cNvCxnSpPr>
            <a:cxnSpLocks/>
          </p:cNvCxnSpPr>
          <p:nvPr/>
        </p:nvCxnSpPr>
        <p:spPr bwMode="auto">
          <a:xfrm>
            <a:off x="5413698" y="5603676"/>
            <a:ext cx="0" cy="21714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87D8534-A611-7826-CB87-373257766D0E}"/>
                  </a:ext>
                </a:extLst>
              </p:cNvPr>
              <p:cNvSpPr txBox="1"/>
              <p:nvPr/>
            </p:nvSpPr>
            <p:spPr bwMode="auto">
              <a:xfrm>
                <a:off x="5029911" y="1133858"/>
                <a:ext cx="3096345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  <m:r>
                      <a:rPr lang="fr-FR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𝟕𝟎𝟎</m:t>
                    </m:r>
                  </m:oMath>
                </a14:m>
                <a:r>
                  <a:rPr lang="en-GB" sz="2400" b="1">
                    <a:solidFill>
                      <a:schemeClr val="tx2"/>
                    </a:solidFill>
                  </a:rPr>
                  <a:t> bunches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87D8534-A611-7826-CB87-373257766D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29911" y="1133858"/>
                <a:ext cx="3096345" cy="369332"/>
              </a:xfrm>
              <a:prstGeom prst="rect">
                <a:avLst/>
              </a:prstGeom>
              <a:blipFill>
                <a:blip r:embed="rId4"/>
                <a:stretch>
                  <a:fillRect t="-24590" b="-475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5EE9C85-F5FD-E127-EA11-97441DD69A5B}"/>
              </a:ext>
            </a:extLst>
          </p:cNvPr>
          <p:cNvCxnSpPr>
            <a:cxnSpLocks/>
          </p:cNvCxnSpPr>
          <p:nvPr/>
        </p:nvCxnSpPr>
        <p:spPr bwMode="auto">
          <a:xfrm>
            <a:off x="5591944" y="1628800"/>
            <a:ext cx="0" cy="4104456"/>
          </a:xfrm>
          <a:prstGeom prst="line">
            <a:avLst/>
          </a:prstGeom>
          <a:ln w="28575"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41766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A4C29719-5A8A-D18B-73C9-031A2F977A79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" name="Picture 11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C7C62F32-38DB-D29C-4D03-536BCDB2B0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70" y="916209"/>
            <a:ext cx="7179990" cy="5384993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6909059-751C-F9C5-E2F7-BC8C93D9966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DD8322F-6726-3220-59A8-A5C9F36BC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742734C1-3D09-D57E-158F-B29D486992E2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85DD64-604A-FCBD-2F4D-410F0858B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48</a:t>
            </a:fld>
            <a:endParaRPr lang="en-US" sz="12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5D3AC341-C55E-E891-709B-E017A086DC2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 bwMode="auto">
              <a:xfrm>
                <a:off x="407988" y="373593"/>
                <a:ext cx="11380812" cy="634655"/>
              </a:xfrm>
            </p:spPr>
            <p:txBody>
              <a:bodyPr/>
              <a:lstStyle/>
              <a:p>
                <a:pPr marL="742950" lvl="0" indent="-742950" rtl="0">
                  <a:buFont typeface="+mj-lt"/>
                  <a:buAutoNum type="arabicPeriod" startAt="4"/>
                  <a:defRPr/>
                </a:pPr>
                <a:r>
                  <a:rPr lang="fr-FR" kern="120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Identify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fr-FR" kern="120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 which best matches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</m:oMath>
                </a14:m>
                <a:endParaRPr lang="fr-FR" kern="120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mc:Choice>
        <mc:Fallback xmlns="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5D3AC341-C55E-E891-709B-E017A086DC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 bwMode="auto">
              <a:xfrm>
                <a:off x="407988" y="373593"/>
                <a:ext cx="11380812" cy="634655"/>
              </a:xfrm>
              <a:blipFill>
                <a:blip r:embed="rId3"/>
                <a:stretch>
                  <a:fillRect l="-2571" t="-34615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2474F25-25C8-197F-8A3E-FD7DA9EFEFBF}"/>
              </a:ext>
            </a:extLst>
          </p:cNvPr>
          <p:cNvCxnSpPr>
            <a:cxnSpLocks/>
          </p:cNvCxnSpPr>
          <p:nvPr/>
        </p:nvCxnSpPr>
        <p:spPr bwMode="auto">
          <a:xfrm>
            <a:off x="5409828" y="1628800"/>
            <a:ext cx="0" cy="3974876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DFC5EB-6068-22F9-BEA7-5483DD525D95}"/>
              </a:ext>
            </a:extLst>
          </p:cNvPr>
          <p:cNvCxnSpPr>
            <a:cxnSpLocks/>
          </p:cNvCxnSpPr>
          <p:nvPr/>
        </p:nvCxnSpPr>
        <p:spPr bwMode="auto">
          <a:xfrm>
            <a:off x="5413698" y="5603676"/>
            <a:ext cx="0" cy="21714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450A097-00A8-4AE9-182C-2D5DD76B6BF9}"/>
                  </a:ext>
                </a:extLst>
              </p:cNvPr>
              <p:cNvSpPr txBox="1"/>
              <p:nvPr/>
            </p:nvSpPr>
            <p:spPr bwMode="auto">
              <a:xfrm>
                <a:off x="5029911" y="1133858"/>
                <a:ext cx="3096345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  <m:r>
                      <a:rPr lang="fr-FR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𝟕𝟎𝟎</m:t>
                    </m:r>
                  </m:oMath>
                </a14:m>
                <a:r>
                  <a:rPr lang="en-GB" sz="2400" b="1">
                    <a:solidFill>
                      <a:schemeClr val="tx2"/>
                    </a:solidFill>
                  </a:rPr>
                  <a:t> bunches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450A097-00A8-4AE9-182C-2D5DD76B6B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29911" y="1133858"/>
                <a:ext cx="3096345" cy="369332"/>
              </a:xfrm>
              <a:prstGeom prst="rect">
                <a:avLst/>
              </a:prstGeom>
              <a:blipFill>
                <a:blip r:embed="rId4"/>
                <a:stretch>
                  <a:fillRect t="-24590" b="-475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D63CDAE-4188-3A09-908F-3DC6EEC8F9F6}"/>
              </a:ext>
            </a:extLst>
          </p:cNvPr>
          <p:cNvCxnSpPr>
            <a:cxnSpLocks/>
          </p:cNvCxnSpPr>
          <p:nvPr/>
        </p:nvCxnSpPr>
        <p:spPr bwMode="auto">
          <a:xfrm>
            <a:off x="6312024" y="1628800"/>
            <a:ext cx="0" cy="4104456"/>
          </a:xfrm>
          <a:prstGeom prst="line">
            <a:avLst/>
          </a:prstGeom>
          <a:ln w="28575">
            <a:solidFill>
              <a:srgbClr val="146FA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71693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F00974DB-B2C3-7EC9-E1F6-464CA3134741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" name="Picture 11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6B8CD034-9D61-9EDB-516F-3758580430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70" y="916209"/>
            <a:ext cx="7179990" cy="5384993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7721809-AAD8-CEFB-9D1E-8BF8336699B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EF95C32-B3B8-1A9E-AC51-3CB30BE25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08B83468-09EA-EF73-9698-94EA75BF095A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32E8D5-A14A-E135-1E0A-C479E627F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49</a:t>
            </a:fld>
            <a:endParaRPr lang="en-US" sz="12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763183D1-0248-4B35-0E94-4649E0B8CEB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 bwMode="auto">
              <a:xfrm>
                <a:off x="407988" y="373593"/>
                <a:ext cx="11380812" cy="634655"/>
              </a:xfrm>
            </p:spPr>
            <p:txBody>
              <a:bodyPr/>
              <a:lstStyle/>
              <a:p>
                <a:pPr marL="742950" lvl="0" indent="-742950" rtl="0">
                  <a:buFont typeface="+mj-lt"/>
                  <a:buAutoNum type="arabicPeriod" startAt="4"/>
                  <a:defRPr/>
                </a:pPr>
                <a:r>
                  <a:rPr lang="fr-FR" kern="120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Identify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fr-FR" kern="120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 which best matches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</m:oMath>
                </a14:m>
                <a:endParaRPr lang="fr-FR" kern="120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mc:Choice>
        <mc:Fallback xmlns="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763183D1-0248-4B35-0E94-4649E0B8CE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 bwMode="auto">
              <a:xfrm>
                <a:off x="407988" y="373593"/>
                <a:ext cx="11380812" cy="634655"/>
              </a:xfrm>
              <a:blipFill>
                <a:blip r:embed="rId3"/>
                <a:stretch>
                  <a:fillRect l="-2571" t="-34615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EC80AEF-39DC-8822-B51B-5EE1D82B411A}"/>
              </a:ext>
            </a:extLst>
          </p:cNvPr>
          <p:cNvCxnSpPr>
            <a:cxnSpLocks/>
          </p:cNvCxnSpPr>
          <p:nvPr/>
        </p:nvCxnSpPr>
        <p:spPr bwMode="auto">
          <a:xfrm>
            <a:off x="5409828" y="1628800"/>
            <a:ext cx="0" cy="3974876"/>
          </a:xfrm>
          <a:prstGeom prst="line">
            <a:avLst/>
          </a:prstGeom>
          <a:ln w="28575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2DBF93E-9EE2-E1BA-C8DD-AFFC2552C6FD}"/>
              </a:ext>
            </a:extLst>
          </p:cNvPr>
          <p:cNvCxnSpPr>
            <a:cxnSpLocks/>
          </p:cNvCxnSpPr>
          <p:nvPr/>
        </p:nvCxnSpPr>
        <p:spPr bwMode="auto">
          <a:xfrm>
            <a:off x="5413698" y="5603676"/>
            <a:ext cx="0" cy="21714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C0D8937-EDC0-1C2E-E45E-89A1203E7B87}"/>
                  </a:ext>
                </a:extLst>
              </p:cNvPr>
              <p:cNvSpPr txBox="1"/>
              <p:nvPr/>
            </p:nvSpPr>
            <p:spPr bwMode="auto">
              <a:xfrm>
                <a:off x="5029911" y="1133858"/>
                <a:ext cx="3096345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  <m:r>
                      <a:rPr lang="fr-FR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𝟕𝟎𝟎</m:t>
                    </m:r>
                  </m:oMath>
                </a14:m>
                <a:r>
                  <a:rPr lang="en-GB" sz="2400" b="1">
                    <a:solidFill>
                      <a:schemeClr val="tx2"/>
                    </a:solidFill>
                  </a:rPr>
                  <a:t> bunches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C0D8937-EDC0-1C2E-E45E-89A1203E7B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29911" y="1133858"/>
                <a:ext cx="3096345" cy="369332"/>
              </a:xfrm>
              <a:prstGeom prst="rect">
                <a:avLst/>
              </a:prstGeom>
              <a:blipFill>
                <a:blip r:embed="rId4"/>
                <a:stretch>
                  <a:fillRect t="-24590" b="-475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: Rounded Corners 8">
            <a:extLst>
              <a:ext uri="{FF2B5EF4-FFF2-40B4-BE49-F238E27FC236}">
                <a16:creationId xmlns:a16="http://schemas.microsoft.com/office/drawing/2014/main" id="{A5FB0A97-6515-F07F-9910-DDF862D35EE9}"/>
              </a:ext>
            </a:extLst>
          </p:cNvPr>
          <p:cNvSpPr/>
          <p:nvPr/>
        </p:nvSpPr>
        <p:spPr bwMode="auto">
          <a:xfrm>
            <a:off x="6827128" y="2752113"/>
            <a:ext cx="5004932" cy="165618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4">
                <a:extLst>
                  <a:ext uri="{FF2B5EF4-FFF2-40B4-BE49-F238E27FC236}">
                    <a16:creationId xmlns:a16="http://schemas.microsoft.com/office/drawing/2014/main" id="{5B3EA0B4-472E-7D4A-7B5A-F24529E1EB9F}"/>
                  </a:ext>
                </a:extLst>
              </p:cNvPr>
              <p:cNvSpPr txBox="1"/>
              <p:nvPr/>
            </p:nvSpPr>
            <p:spPr bwMode="auto">
              <a:xfrm>
                <a:off x="6930424" y="2900418"/>
                <a:ext cx="4785240" cy="1345195"/>
              </a:xfrm>
              <a:prstGeom prst="rect">
                <a:avLst/>
              </a:prstGeom>
              <a:noFill/>
            </p:spPr>
            <p:txBody>
              <a:bodyPr wrap="square">
                <a:noAutofit/>
              </a:bodyPr>
              <a:lstStyle/>
              <a:p>
                <a:pPr marL="0" lvl="1" algn="just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fr-FR" sz="20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FR" sz="20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𝟏𝟕</m:t>
                      </m:r>
                      <m:r>
                        <a:rPr lang="fr-FR" sz="20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𝛅</m:t>
                          </m:r>
                        </m:e>
                        <m:sub>
                          <m:r>
                            <a:rPr lang="en-GB" sz="2000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fr-FR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fr-FR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fr-FR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FR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</m:oMath>
                  </m:oMathPara>
                </a14:m>
                <a:endParaRPr lang="fr-FR" sz="2000" i="1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lvl="1" algn="just">
                  <a:defRPr/>
                </a:pPr>
                <a:endParaRPr lang="fr-FR" sz="2000" i="1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lvl="1" algn="just"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 sz="20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fr-FR" sz="2000" b="1">
                    <a:solidFill>
                      <a:srgbClr val="FF0000"/>
                    </a:solidFill>
                    <a:ea typeface="Cambria" panose="02040503050406030204" pitchFamily="18" charset="0"/>
                  </a:rPr>
                  <a:t> under ~1.16 cannot be assessed by this technique with this filling scheme.</a:t>
                </a:r>
              </a:p>
            </p:txBody>
          </p:sp>
        </mc:Choice>
        <mc:Fallback xmlns="">
          <p:sp>
            <p:nvSpPr>
              <p:cNvPr id="10" name="ZoneTexte 4">
                <a:extLst>
                  <a:ext uri="{FF2B5EF4-FFF2-40B4-BE49-F238E27FC236}">
                    <a16:creationId xmlns:a16="http://schemas.microsoft.com/office/drawing/2014/main" id="{5B3EA0B4-472E-7D4A-7B5A-F24529E1EB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30424" y="2900418"/>
                <a:ext cx="4785240" cy="1345195"/>
              </a:xfrm>
              <a:prstGeom prst="rect">
                <a:avLst/>
              </a:prstGeom>
              <a:blipFill>
                <a:blip r:embed="rId5"/>
                <a:stretch>
                  <a:fillRect l="-1401" r="-1274" b="-59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E11FD237-0339-DC9B-2C89-B9172C52BF0C}"/>
              </a:ext>
            </a:extLst>
          </p:cNvPr>
          <p:cNvSpPr txBox="1"/>
          <p:nvPr/>
        </p:nvSpPr>
        <p:spPr bwMode="auto">
          <a:xfrm>
            <a:off x="5735959" y="4315956"/>
            <a:ext cx="7200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46FAF"/>
                </a:solidFill>
              </a:rPr>
              <a:t>limit</a:t>
            </a:r>
            <a:endParaRPr lang="en-GB">
              <a:solidFill>
                <a:srgbClr val="146FAF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23831B6-276C-D9E6-0A26-DAD042FD06DC}"/>
              </a:ext>
            </a:extLst>
          </p:cNvPr>
          <p:cNvCxnSpPr>
            <a:cxnSpLocks/>
            <a:stCxn id="13" idx="0"/>
          </p:cNvCxnSpPr>
          <p:nvPr/>
        </p:nvCxnSpPr>
        <p:spPr bwMode="auto">
          <a:xfrm flipV="1">
            <a:off x="6096000" y="3573016"/>
            <a:ext cx="0" cy="742940"/>
          </a:xfrm>
          <a:prstGeom prst="straightConnector1">
            <a:avLst/>
          </a:prstGeom>
          <a:ln w="19050">
            <a:solidFill>
              <a:srgbClr val="146FA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5074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7" name="Picture 176">
            <a:extLst>
              <a:ext uri="{FF2B5EF4-FFF2-40B4-BE49-F238E27FC236}">
                <a16:creationId xmlns:a16="http://schemas.microsoft.com/office/drawing/2014/main" id="{E271A7A8-C47F-53DC-91FD-B7FB990464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051" y="764005"/>
            <a:ext cx="6553767" cy="285495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48A0A88-F6BA-653D-CA9E-2E89E9AAAD46}"/>
              </a:ext>
            </a:extLst>
          </p:cNvPr>
          <p:cNvSpPr/>
          <p:nvPr/>
        </p:nvSpPr>
        <p:spPr>
          <a:xfrm>
            <a:off x="5690520" y="3074478"/>
            <a:ext cx="1728192" cy="4032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F64BE568-3DD0-A691-1829-AFADE043DB59}"/>
              </a:ext>
            </a:extLst>
          </p:cNvPr>
          <p:cNvSpPr txBox="1">
            <a:spLocks/>
          </p:cNvSpPr>
          <p:nvPr/>
        </p:nvSpPr>
        <p:spPr bwMode="auto">
          <a:xfrm>
            <a:off x="113636" y="1093835"/>
            <a:ext cx="5429415" cy="2586720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/>
              <a:buNone/>
              <a:defRPr/>
            </a:pPr>
            <a:r>
              <a:rPr lang="fr-FR" b="1">
                <a:solidFill>
                  <a:srgbClr val="E15E32"/>
                </a:solidFill>
              </a:rPr>
              <a:t>Electron cloud </a:t>
            </a:r>
            <a:r>
              <a:rPr lang="fr-FR" b="1" dirty="0">
                <a:solidFill>
                  <a:srgbClr val="E15E32"/>
                </a:solidFill>
              </a:rPr>
              <a:t>= </a:t>
            </a:r>
            <a:r>
              <a:rPr lang="fr-FR" b="1" dirty="0" err="1">
                <a:solidFill>
                  <a:srgbClr val="E15E32"/>
                </a:solidFill>
              </a:rPr>
              <a:t>Primary</a:t>
            </a:r>
            <a:r>
              <a:rPr lang="fr-FR" b="1" dirty="0">
                <a:solidFill>
                  <a:srgbClr val="E15E32"/>
                </a:solidFill>
              </a:rPr>
              <a:t> + </a:t>
            </a:r>
            <a:r>
              <a:rPr lang="fr-FR" b="1" dirty="0" err="1">
                <a:solidFill>
                  <a:srgbClr val="E15E32"/>
                </a:solidFill>
              </a:rPr>
              <a:t>Secondary</a:t>
            </a:r>
            <a:r>
              <a:rPr lang="fr-FR" b="1" dirty="0">
                <a:solidFill>
                  <a:srgbClr val="E15E32"/>
                </a:solidFill>
              </a:rPr>
              <a:t> </a:t>
            </a:r>
            <a:r>
              <a:rPr lang="fr-FR" b="1" dirty="0" err="1">
                <a:solidFill>
                  <a:srgbClr val="E15E32"/>
                </a:solidFill>
              </a:rPr>
              <a:t>electrons</a:t>
            </a:r>
            <a:endParaRPr lang="fr-FR" b="1" dirty="0">
              <a:solidFill>
                <a:srgbClr val="E15E32"/>
              </a:solidFill>
            </a:endParaRPr>
          </a:p>
          <a:p>
            <a:pPr lvl="1">
              <a:defRPr/>
            </a:pPr>
            <a:r>
              <a:rPr lang="fr-FR" b="1" dirty="0" err="1">
                <a:solidFill>
                  <a:srgbClr val="6E2466"/>
                </a:solidFill>
              </a:rPr>
              <a:t>Primary</a:t>
            </a:r>
            <a:r>
              <a:rPr lang="fr-FR" b="1" dirty="0">
                <a:solidFill>
                  <a:srgbClr val="6E2466"/>
                </a:solidFill>
              </a:rPr>
              <a:t> </a:t>
            </a:r>
            <a:r>
              <a:rPr lang="fr-FR" b="1" dirty="0" err="1">
                <a:solidFill>
                  <a:srgbClr val="6E2466"/>
                </a:solidFill>
              </a:rPr>
              <a:t>electrons</a:t>
            </a:r>
            <a:r>
              <a:rPr lang="fr-FR" b="1" dirty="0">
                <a:solidFill>
                  <a:srgbClr val="6E2466"/>
                </a:solidFill>
              </a:rPr>
              <a:t>:</a:t>
            </a:r>
          </a:p>
          <a:p>
            <a:pPr lvl="2">
              <a:defRPr/>
            </a:pPr>
            <a:r>
              <a:rPr lang="fr-FR" dirty="0" err="1">
                <a:solidFill>
                  <a:srgbClr val="2F2F2F"/>
                </a:solidFill>
              </a:rPr>
              <a:t>Photoelectrons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induced</a:t>
            </a:r>
            <a:r>
              <a:rPr lang="fr-FR" dirty="0">
                <a:solidFill>
                  <a:srgbClr val="2F2F2F"/>
                </a:solidFill>
              </a:rPr>
              <a:t> by </a:t>
            </a:r>
            <a:r>
              <a:rPr lang="fr-FR" dirty="0" err="1">
                <a:solidFill>
                  <a:srgbClr val="2F2F2F"/>
                </a:solidFill>
              </a:rPr>
              <a:t>photoelectric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effect</a:t>
            </a:r>
            <a:endParaRPr lang="fr-FR" dirty="0">
              <a:solidFill>
                <a:srgbClr val="2F2F2F"/>
              </a:solidFill>
            </a:endParaRPr>
          </a:p>
          <a:p>
            <a:pPr lvl="2">
              <a:defRPr/>
            </a:pPr>
            <a:r>
              <a:rPr lang="fr-FR" dirty="0">
                <a:solidFill>
                  <a:srgbClr val="2F2F2F"/>
                </a:solidFill>
              </a:rPr>
              <a:t>Free </a:t>
            </a:r>
            <a:r>
              <a:rPr lang="fr-FR" dirty="0" err="1">
                <a:solidFill>
                  <a:srgbClr val="2F2F2F"/>
                </a:solidFill>
              </a:rPr>
              <a:t>electrons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induced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>
                <a:solidFill>
                  <a:srgbClr val="2F2F2F"/>
                </a:solidFill>
              </a:rPr>
              <a:t>by residual gas ionisation (bunch, photons, or electrons induced)</a:t>
            </a:r>
            <a:endParaRPr lang="fr-FR" dirty="0">
              <a:solidFill>
                <a:srgbClr val="2F2F2F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Electron cloud build-up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094675-9188-75A6-62A3-2A45E74B71F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30/06/2025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46" name="Rectangle: Rounded Corners 8">
            <a:extLst>
              <a:ext uri="{FF2B5EF4-FFF2-40B4-BE49-F238E27FC236}">
                <a16:creationId xmlns:a16="http://schemas.microsoft.com/office/drawing/2014/main" id="{48063293-D6E5-DD33-50B7-83BFD502878D}"/>
              </a:ext>
            </a:extLst>
          </p:cNvPr>
          <p:cNvSpPr/>
          <p:nvPr/>
        </p:nvSpPr>
        <p:spPr bwMode="auto">
          <a:xfrm>
            <a:off x="280755" y="3837436"/>
            <a:ext cx="5169543" cy="169403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93D773D3-4670-3196-A27C-64F8D38D91C2}"/>
                  </a:ext>
                </a:extLst>
              </p:cNvPr>
              <p:cNvSpPr txBox="1"/>
              <p:nvPr/>
            </p:nvSpPr>
            <p:spPr bwMode="auto">
              <a:xfrm>
                <a:off x="340400" y="3837436"/>
                <a:ext cx="5085442" cy="16496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indent="0" algn="just">
                  <a:buNone/>
                  <a:defRPr/>
                </a:pPr>
                <a:r>
                  <a:rPr lang="fr-FR" sz="2000" b="1" dirty="0">
                    <a:solidFill>
                      <a:srgbClr val="FF0000"/>
                    </a:solidFill>
                  </a:rPr>
                  <a:t>Two main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material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properties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for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ecloud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:</a:t>
                </a: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 err="1">
                    <a:solidFill>
                      <a:srgbClr val="FF0000"/>
                    </a:solidFill>
                  </a:rPr>
                  <a:t>Photoelectron</a:t>
                </a:r>
                <a:r>
                  <a:rPr lang="fr-FR" sz="2000" b="1">
                    <a:solidFill>
                      <a:srgbClr val="FF0000"/>
                    </a:solidFill>
                  </a:rPr>
                  <a:t> Yield </a:t>
                </a:r>
                <a:r>
                  <a:rPr lang="fr-FR" sz="2000">
                    <a:solidFill>
                      <a:schemeClr val="tx2"/>
                    </a:solidFill>
                  </a:rPr>
                  <a:t>(PEY)</a:t>
                </a: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endParaRPr lang="fr-FR" sz="2000" dirty="0">
                  <a:solidFill>
                    <a:schemeClr val="tx2"/>
                  </a:solidFill>
                </a:endParaRPr>
              </a:p>
              <a:p>
                <a:pPr marL="0" lvl="1" indent="0" algn="ctr">
                  <a:buNone/>
                  <a:defRPr/>
                </a:pPr>
                <a14:m>
                  <m:oMath xmlns:m="http://schemas.openxmlformats.org/officeDocument/2006/math">
                    <m:r>
                      <a:rPr lang="fr-FR" sz="2400" b="1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𝐏𝐄𝐘</m:t>
                    </m:r>
                    <m:r>
                      <a:rPr lang="fr-FR" sz="2400" b="1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sSup>
                              <m:sSupPr>
                                <m:ctrlP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𝒑𝒉𝒐𝒕𝒐</m:t>
                                </m:r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𝜸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sz="2400" b="1">
                    <a:solidFill>
                      <a:srgbClr val="2F2F2F"/>
                    </a:solidFill>
                    <a:ea typeface="Cambria Math" panose="02040503050406030204" pitchFamily="18" charset="0"/>
                  </a:rPr>
                  <a:t>	</a:t>
                </a:r>
                <a:endParaRPr lang="fr-FR" sz="2400" b="1" dirty="0">
                  <a:solidFill>
                    <a:srgbClr val="0033A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93D773D3-4670-3196-A27C-64F8D38D91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0400" y="3837436"/>
                <a:ext cx="5085442" cy="1649619"/>
              </a:xfrm>
              <a:prstGeom prst="rect">
                <a:avLst/>
              </a:prstGeom>
              <a:blipFill>
                <a:blip r:embed="rId4"/>
                <a:stretch>
                  <a:fillRect l="-1319" t="-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49C6B1D4-1F3F-4ED5-29B5-8990AE3210B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1622" t="80810" r="52009"/>
          <a:stretch/>
        </p:blipFill>
        <p:spPr>
          <a:xfrm>
            <a:off x="5702840" y="3069715"/>
            <a:ext cx="1728192" cy="54868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CA6BF079-4613-85B1-931F-AE1A8BB3FFE1}"/>
              </a:ext>
            </a:extLst>
          </p:cNvPr>
          <p:cNvGrpSpPr/>
          <p:nvPr/>
        </p:nvGrpSpPr>
        <p:grpSpPr>
          <a:xfrm>
            <a:off x="10555734" y="731754"/>
            <a:ext cx="1541084" cy="1545118"/>
            <a:chOff x="10555734" y="731754"/>
            <a:chExt cx="1541084" cy="154511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B912F10-FCCB-150F-5599-58281F004F10}"/>
                </a:ext>
              </a:extLst>
            </p:cNvPr>
            <p:cNvSpPr/>
            <p:nvPr/>
          </p:nvSpPr>
          <p:spPr>
            <a:xfrm>
              <a:off x="10632504" y="731754"/>
              <a:ext cx="1464314" cy="15451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4F36716-C1A1-3903-E8A0-B9CAA597B5C8}"/>
                </a:ext>
              </a:extLst>
            </p:cNvPr>
            <p:cNvSpPr/>
            <p:nvPr/>
          </p:nvSpPr>
          <p:spPr>
            <a:xfrm>
              <a:off x="10560496" y="741280"/>
              <a:ext cx="1464314" cy="70758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5868EF49-ADD0-A656-13DA-C2A36B5CCC2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21622" t="80810" r="52009"/>
            <a:stretch/>
          </p:blipFill>
          <p:spPr>
            <a:xfrm>
              <a:off x="10555734" y="1220971"/>
              <a:ext cx="1517868" cy="548680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41C13BC-347D-3C41-D206-27CA13997343}"/>
              </a:ext>
            </a:extLst>
          </p:cNvPr>
          <p:cNvGrpSpPr/>
          <p:nvPr/>
        </p:nvGrpSpPr>
        <p:grpSpPr>
          <a:xfrm>
            <a:off x="7320136" y="1093835"/>
            <a:ext cx="936104" cy="735912"/>
            <a:chOff x="7320136" y="1093835"/>
            <a:chExt cx="936104" cy="735912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CE7A521-5021-A141-E7EA-06CCCC72C246}"/>
                </a:ext>
              </a:extLst>
            </p:cNvPr>
            <p:cNvSpPr/>
            <p:nvPr/>
          </p:nvSpPr>
          <p:spPr>
            <a:xfrm>
              <a:off x="7320136" y="1093835"/>
              <a:ext cx="432048" cy="2562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1EB45C4-A988-53AA-9D65-106B6451EEFB}"/>
                </a:ext>
              </a:extLst>
            </p:cNvPr>
            <p:cNvSpPr/>
            <p:nvPr/>
          </p:nvSpPr>
          <p:spPr>
            <a:xfrm>
              <a:off x="7392144" y="1456005"/>
              <a:ext cx="72008" cy="220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8A68EDB-252D-1338-66DA-7786ACFD55D4}"/>
                </a:ext>
              </a:extLst>
            </p:cNvPr>
            <p:cNvSpPr/>
            <p:nvPr/>
          </p:nvSpPr>
          <p:spPr>
            <a:xfrm>
              <a:off x="7330584" y="1551653"/>
              <a:ext cx="205576" cy="892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D5EEE4C-1A27-AB28-2D9C-365F0BA135C2}"/>
                </a:ext>
              </a:extLst>
            </p:cNvPr>
            <p:cNvSpPr/>
            <p:nvPr/>
          </p:nvSpPr>
          <p:spPr>
            <a:xfrm>
              <a:off x="7770847" y="1456005"/>
              <a:ext cx="127734" cy="220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BE60DB7-D2F5-3FEF-75B7-E8CB79FB63DE}"/>
                </a:ext>
              </a:extLst>
            </p:cNvPr>
            <p:cNvSpPr/>
            <p:nvPr/>
          </p:nvSpPr>
          <p:spPr>
            <a:xfrm>
              <a:off x="7756915" y="1551653"/>
              <a:ext cx="205576" cy="892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F58FBDF-B13D-EDD8-89F7-CC0E5EBCFFC5}"/>
                </a:ext>
              </a:extLst>
            </p:cNvPr>
            <p:cNvSpPr/>
            <p:nvPr/>
          </p:nvSpPr>
          <p:spPr>
            <a:xfrm>
              <a:off x="7574831" y="1679602"/>
              <a:ext cx="681409" cy="1501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CA776F4-A89D-5FBB-4683-A233D4408EE2}"/>
              </a:ext>
            </a:extLst>
          </p:cNvPr>
          <p:cNvGrpSpPr/>
          <p:nvPr/>
        </p:nvGrpSpPr>
        <p:grpSpPr>
          <a:xfrm>
            <a:off x="6384032" y="1452409"/>
            <a:ext cx="1656184" cy="1708711"/>
            <a:chOff x="6384032" y="1452409"/>
            <a:chExt cx="1656184" cy="1708711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1C010BA-9DEB-13E8-A01F-B1D5BCEE2DAF}"/>
                </a:ext>
              </a:extLst>
            </p:cNvPr>
            <p:cNvGrpSpPr/>
            <p:nvPr/>
          </p:nvGrpSpPr>
          <p:grpSpPr>
            <a:xfrm>
              <a:off x="6384032" y="2387552"/>
              <a:ext cx="720080" cy="773568"/>
              <a:chOff x="6384032" y="2387552"/>
              <a:chExt cx="720080" cy="773568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9F4A161-BA39-2EBD-B889-9C08882F6FCC}"/>
                  </a:ext>
                </a:extLst>
              </p:cNvPr>
              <p:cNvSpPr/>
              <p:nvPr/>
            </p:nvSpPr>
            <p:spPr bwMode="auto">
              <a:xfrm>
                <a:off x="6384032" y="2387552"/>
                <a:ext cx="576064" cy="65669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94EC005-8F31-D552-D0E6-111B58424BF8}"/>
                  </a:ext>
                </a:extLst>
              </p:cNvPr>
              <p:cNvSpPr/>
              <p:nvPr/>
            </p:nvSpPr>
            <p:spPr bwMode="auto">
              <a:xfrm>
                <a:off x="6384032" y="2504426"/>
                <a:ext cx="720080" cy="65669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B16DC66A-589A-A5B5-08CE-B73DCE53F247}"/>
                </a:ext>
              </a:extLst>
            </p:cNvPr>
            <p:cNvGrpSpPr/>
            <p:nvPr/>
          </p:nvGrpSpPr>
          <p:grpSpPr>
            <a:xfrm>
              <a:off x="6456822" y="1452409"/>
              <a:ext cx="1583394" cy="912421"/>
              <a:chOff x="6456822" y="1452409"/>
              <a:chExt cx="1583394" cy="912421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75D4AC1E-B19B-17A1-669E-D2A60D0A354F}"/>
                  </a:ext>
                </a:extLst>
              </p:cNvPr>
              <p:cNvSpPr/>
              <p:nvPr/>
            </p:nvSpPr>
            <p:spPr bwMode="auto">
              <a:xfrm>
                <a:off x="6672064" y="2128093"/>
                <a:ext cx="288032" cy="23673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6E8D4B7F-7362-0496-9E5A-CE882252F0C9}"/>
                  </a:ext>
                </a:extLst>
              </p:cNvPr>
              <p:cNvSpPr/>
              <p:nvPr/>
            </p:nvSpPr>
            <p:spPr bwMode="auto">
              <a:xfrm rot="19031490">
                <a:off x="6693701" y="1738580"/>
                <a:ext cx="925526" cy="30554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AC477ADB-9B33-527B-3A4B-E4D9423BB536}"/>
                  </a:ext>
                </a:extLst>
              </p:cNvPr>
              <p:cNvSpPr/>
              <p:nvPr/>
            </p:nvSpPr>
            <p:spPr bwMode="auto">
              <a:xfrm>
                <a:off x="6456822" y="1452409"/>
                <a:ext cx="1583394" cy="30554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0ACC7D2-912B-DE0C-EE8F-519A7F3C90D5}"/>
              </a:ext>
            </a:extLst>
          </p:cNvPr>
          <p:cNvGrpSpPr/>
          <p:nvPr/>
        </p:nvGrpSpPr>
        <p:grpSpPr>
          <a:xfrm>
            <a:off x="8400256" y="1093835"/>
            <a:ext cx="1440160" cy="2555539"/>
            <a:chOff x="8400256" y="1093835"/>
            <a:chExt cx="1440160" cy="2555539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2F8F2BBD-9447-A621-D5A2-AD8D8E06ED6C}"/>
                </a:ext>
              </a:extLst>
            </p:cNvPr>
            <p:cNvSpPr/>
            <p:nvPr/>
          </p:nvSpPr>
          <p:spPr bwMode="auto">
            <a:xfrm>
              <a:off x="8819934" y="1093835"/>
              <a:ext cx="728472" cy="3055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5B157C2-0FB5-D942-62CF-8170932B3963}"/>
                </a:ext>
              </a:extLst>
            </p:cNvPr>
            <p:cNvSpPr/>
            <p:nvPr/>
          </p:nvSpPr>
          <p:spPr bwMode="auto">
            <a:xfrm>
              <a:off x="8819934" y="1457746"/>
              <a:ext cx="804458" cy="4590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74F7705-CCD0-4AE6-09F1-82AC43F1AFDB}"/>
                </a:ext>
              </a:extLst>
            </p:cNvPr>
            <p:cNvSpPr/>
            <p:nvPr/>
          </p:nvSpPr>
          <p:spPr bwMode="auto">
            <a:xfrm>
              <a:off x="8603910" y="1655236"/>
              <a:ext cx="1236506" cy="3266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880CF58F-C360-629D-152C-4A328FF1981F}"/>
                </a:ext>
              </a:extLst>
            </p:cNvPr>
            <p:cNvSpPr/>
            <p:nvPr/>
          </p:nvSpPr>
          <p:spPr bwMode="auto">
            <a:xfrm>
              <a:off x="8400256" y="2576337"/>
              <a:ext cx="1440160" cy="6566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0B81D965-0B27-E3B5-B336-A7862BAEC17A}"/>
                </a:ext>
              </a:extLst>
            </p:cNvPr>
            <p:cNvSpPr/>
            <p:nvPr/>
          </p:nvSpPr>
          <p:spPr bwMode="auto">
            <a:xfrm>
              <a:off x="8819934" y="3343832"/>
              <a:ext cx="728472" cy="3055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358808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A2119133-FAE2-62F3-7BE3-E765CF36F4B0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69AD7A4-90C2-4E11-DFCC-F62349DE6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4505" y="1028425"/>
            <a:ext cx="7262990" cy="2981451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62FED16-D5F1-5A40-130D-E3ADE3F426B9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01377FE-8779-4397-FEE1-365A3D4F9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216180C-3C7E-9946-107F-F68B954A36EF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538B9DA-192A-20FC-C562-8AE9B41A621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784012" cy="634655"/>
          </a:xfrm>
        </p:spPr>
        <p:txBody>
          <a:bodyPr/>
          <a:lstStyle/>
          <a:p>
            <a:r>
              <a:rPr lang="fr-FR"/>
              <a:t>SEY dose dependence after LS2 (long deconditioning time)</a:t>
            </a:r>
            <a:endParaRPr lang="en-GB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D6D02106-B720-37F5-AB80-99880D9B0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50</a:t>
            </a:fld>
            <a:endParaRPr lang="en-US" sz="1200"/>
          </a:p>
        </p:txBody>
      </p:sp>
      <p:sp>
        <p:nvSpPr>
          <p:cNvPr id="16" name="Rectangle: Rounded Corners 8">
            <a:extLst>
              <a:ext uri="{FF2B5EF4-FFF2-40B4-BE49-F238E27FC236}">
                <a16:creationId xmlns:a16="http://schemas.microsoft.com/office/drawing/2014/main" id="{77760A79-508A-FBF6-DDA7-4DB0597B0B62}"/>
              </a:ext>
            </a:extLst>
          </p:cNvPr>
          <p:cNvSpPr/>
          <p:nvPr/>
        </p:nvSpPr>
        <p:spPr bwMode="auto">
          <a:xfrm>
            <a:off x="191345" y="4196184"/>
            <a:ext cx="11809312" cy="196192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4">
                <a:extLst>
                  <a:ext uri="{FF2B5EF4-FFF2-40B4-BE49-F238E27FC236}">
                    <a16:creationId xmlns:a16="http://schemas.microsoft.com/office/drawing/2014/main" id="{B20BC609-6265-7EC5-55EE-96DB3EB996F0}"/>
                  </a:ext>
                </a:extLst>
              </p:cNvPr>
              <p:cNvSpPr txBox="1"/>
              <p:nvPr/>
            </p:nvSpPr>
            <p:spPr bwMode="auto">
              <a:xfrm>
                <a:off x="335360" y="4340200"/>
                <a:ext cx="11522309" cy="1614536"/>
              </a:xfrm>
              <a:prstGeom prst="rect">
                <a:avLst/>
              </a:prstGeom>
              <a:noFill/>
            </p:spPr>
            <p:txBody>
              <a:bodyPr wrap="square">
                <a:noAutofit/>
              </a:bodyPr>
              <a:lstStyle/>
              <a:p>
                <a:pPr marL="0" lvl="1" algn="just">
                  <a:defRPr/>
                </a:pPr>
                <a:r>
                  <a:rPr lang="fr-FR" sz="2000" b="1">
                    <a:solidFill>
                      <a:srgbClr val="FF0000"/>
                    </a:solidFill>
                    <a:latin typeface="+mj-lt"/>
                    <a:ea typeface="Cambria" panose="02040503050406030204" pitchFamily="18" charset="0"/>
                  </a:rPr>
                  <a:t>The conditioning effect can be illustrated by this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 sz="20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fr-FR" sz="2000" b="1">
                    <a:solidFill>
                      <a:srgbClr val="FF0000"/>
                    </a:solidFill>
                    <a:latin typeface="+mj-lt"/>
                    <a:ea typeface="Cambria" panose="02040503050406030204" pitchFamily="18" charset="0"/>
                  </a:rPr>
                  <a:t> assessment method.</a:t>
                </a: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>
                    <a:solidFill>
                      <a:schemeClr val="tx2"/>
                    </a:solidFill>
                    <a:latin typeface="+mj-lt"/>
                    <a:ea typeface="Cambria" panose="02040503050406030204" pitchFamily="18" charset="0"/>
                  </a:rPr>
                  <a:t>Both copper Stations exhibit the same conditioning trend, reaching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 sz="2000" b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fr-FR" sz="2000" b="1">
                    <a:solidFill>
                      <a:schemeClr val="tx2"/>
                    </a:solidFill>
                    <a:ea typeface="Cambria" panose="02040503050406030204" pitchFamily="18" charset="0"/>
                  </a:rPr>
                  <a:t> = 1.3 within less than       1 mC/mm²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 sz="2000" b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fr-FR" sz="2000" b="1">
                    <a:solidFill>
                      <a:schemeClr val="tx2"/>
                    </a:solidFill>
                    <a:ea typeface="Cambria" panose="02040503050406030204" pitchFamily="18" charset="0"/>
                  </a:rPr>
                  <a:t> = 1.2 by the end of 2022.</a:t>
                </a:r>
                <a:endParaRPr lang="fr-FR" sz="2000" b="1">
                  <a:solidFill>
                    <a:schemeClr val="tx2"/>
                  </a:solidFill>
                  <a:latin typeface="+mj-lt"/>
                  <a:ea typeface="Cambria" panose="02040503050406030204" pitchFamily="18" charset="0"/>
                </a:endParaRP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>
                    <a:solidFill>
                      <a:schemeClr val="tx2"/>
                    </a:solidFill>
                    <a:latin typeface="+mj-lt"/>
                    <a:ea typeface="Cambria" panose="02040503050406030204" pitchFamily="18" charset="0"/>
                  </a:rPr>
                  <a:t>The NEG Station conditions faster and decreases below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 sz="2000" b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fr-FR" sz="2000" b="1">
                    <a:solidFill>
                      <a:schemeClr val="tx2"/>
                    </a:solidFill>
                    <a:ea typeface="Cambria" panose="02040503050406030204" pitchFamily="18" charset="0"/>
                  </a:rPr>
                  <a:t> = </a:t>
                </a:r>
                <a:r>
                  <a:rPr lang="fr-FR" sz="2000" b="1">
                    <a:solidFill>
                      <a:schemeClr val="tx2"/>
                    </a:solidFill>
                    <a:latin typeface="+mj-lt"/>
                    <a:ea typeface="Cambria" panose="02040503050406030204" pitchFamily="18" charset="0"/>
                  </a:rPr>
                  <a:t>1.2.</a:t>
                </a: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>
                    <a:solidFill>
                      <a:schemeClr val="tx2"/>
                    </a:solidFill>
                    <a:latin typeface="+mj-lt"/>
                    <a:ea typeface="Cambria" panose="02040503050406030204" pitchFamily="18" charset="0"/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 sz="2000" b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fr-FR" sz="2000" b="1">
                    <a:solidFill>
                      <a:schemeClr val="tx2"/>
                    </a:solidFill>
                    <a:latin typeface="+mj-lt"/>
                    <a:ea typeface="Cambria" panose="02040503050406030204" pitchFamily="18" charset="0"/>
                  </a:rPr>
                  <a:t> of amorphous Carbon Station couldn’t be assessed as below the limit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fr-FR" sz="2000" b="1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𝐥𝐢𝐦𝐢𝐭</m:t>
                        </m:r>
                      </m:sub>
                    </m:sSub>
                  </m:oMath>
                </a14:m>
                <a:r>
                  <a:rPr lang="fr-FR" sz="2000" b="1">
                    <a:solidFill>
                      <a:schemeClr val="tx2"/>
                    </a:solidFill>
                    <a:ea typeface="Cambria" panose="02040503050406030204" pitchFamily="18" charset="0"/>
                  </a:rPr>
                  <a:t> = </a:t>
                </a:r>
                <a:r>
                  <a:rPr lang="fr-FR" sz="2000" b="1">
                    <a:solidFill>
                      <a:schemeClr val="tx2"/>
                    </a:solidFill>
                    <a:latin typeface="+mj-lt"/>
                    <a:ea typeface="Cambria" panose="02040503050406030204" pitchFamily="18" charset="0"/>
                  </a:rPr>
                  <a:t>1.16.</a:t>
                </a:r>
              </a:p>
            </p:txBody>
          </p:sp>
        </mc:Choice>
        <mc:Fallback xmlns="">
          <p:sp>
            <p:nvSpPr>
              <p:cNvPr id="17" name="ZoneTexte 4">
                <a:extLst>
                  <a:ext uri="{FF2B5EF4-FFF2-40B4-BE49-F238E27FC236}">
                    <a16:creationId xmlns:a16="http://schemas.microsoft.com/office/drawing/2014/main" id="{B20BC609-6265-7EC5-55EE-96DB3EB996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5360" y="4340200"/>
                <a:ext cx="11522309" cy="1614536"/>
              </a:xfrm>
              <a:prstGeom prst="rect">
                <a:avLst/>
              </a:prstGeom>
              <a:blipFill>
                <a:blip r:embed="rId3"/>
                <a:stretch>
                  <a:fillRect l="-529" t="-2264" r="-582" b="-67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909682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6D1BD1D8-BD75-8C3F-156C-395370616B40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6485A04-19BA-6B4E-6108-312BDD06CA9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94D0CE83-F1B9-488F-B61C-4163B0CCD014}" type="datetime1">
              <a:rPr lang="en-GB" sz="1200" smtClean="0"/>
              <a:t>30/06/2025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B9A2DAF-DE0B-DAD0-DF18-A7CB95D3A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AB96BCE-F2E6-687D-BBA5-A0EC541E05F9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8EA2BB2-C25B-5E73-3663-995B9954F7D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784012" cy="634655"/>
          </a:xfrm>
        </p:spPr>
        <p:txBody>
          <a:bodyPr/>
          <a:lstStyle/>
          <a:p>
            <a:r>
              <a:rPr lang="fr-FR"/>
              <a:t>Conclusion</a:t>
            </a:r>
            <a:endParaRPr lang="en-GB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A004C6C-E26A-7F41-76E9-F2A2779F4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200"/>
              <a:t>51</a:t>
            </a:fld>
            <a:endParaRPr lang="en-US" sz="12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4">
                <a:extLst>
                  <a:ext uri="{FF2B5EF4-FFF2-40B4-BE49-F238E27FC236}">
                    <a16:creationId xmlns:a16="http://schemas.microsoft.com/office/drawing/2014/main" id="{AA696022-00B6-B256-9431-A5CDFF34DEBC}"/>
                  </a:ext>
                </a:extLst>
              </p:cNvPr>
              <p:cNvSpPr txBox="1"/>
              <p:nvPr/>
            </p:nvSpPr>
            <p:spPr bwMode="auto">
              <a:xfrm>
                <a:off x="335361" y="1230776"/>
                <a:ext cx="11453440" cy="4646496"/>
              </a:xfrm>
              <a:prstGeom prst="rect">
                <a:avLst/>
              </a:prstGeom>
              <a:noFill/>
            </p:spPr>
            <p:txBody>
              <a:bodyPr wrap="square">
                <a:noAutofit/>
              </a:bodyPr>
              <a:lstStyle/>
              <a:p>
                <a:pPr marL="0" lvl="1" algn="just"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GB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fr-FR" sz="2000" b="1">
                    <a:solidFill>
                      <a:srgbClr val="FF0000"/>
                    </a:solidFill>
                    <a:latin typeface="+mj-lt"/>
                    <a:ea typeface="Cambria" panose="02040503050406030204" pitchFamily="18" charset="0"/>
                  </a:rPr>
                  <a:t> in-situ assessment is possible with VPS measurements and PyECLOUD simulations, provided conditions are fulfilled for electron-cloud build-up:</a:t>
                </a: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>
                    <a:solidFill>
                      <a:schemeClr val="tx2"/>
                    </a:solidFill>
                    <a:latin typeface="+mj-lt"/>
                    <a:ea typeface="Cambria" panose="02040503050406030204" pitchFamily="18" charset="0"/>
                  </a:rPr>
                  <a:t>Dense filling pattern</a:t>
                </a: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>
                    <a:solidFill>
                      <a:schemeClr val="tx2"/>
                    </a:solidFill>
                    <a:latin typeface="+mj-lt"/>
                    <a:ea typeface="Cambria" panose="02040503050406030204" pitchFamily="18" charset="0"/>
                  </a:rPr>
                  <a:t>Highly populated bunches</a:t>
                </a: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>
                    <a:solidFill>
                      <a:schemeClr val="tx2"/>
                    </a:solidFill>
                    <a:latin typeface="+mj-lt"/>
                    <a:ea typeface="Cambria" panose="02040503050406030204" pitchFamily="18" charset="0"/>
                  </a:rPr>
                  <a:t>High number of bunches</a:t>
                </a: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>
                    <a:solidFill>
                      <a:schemeClr val="tx2"/>
                    </a:solidFill>
                    <a:latin typeface="+mj-lt"/>
                    <a:ea typeface="Cambria" panose="02040503050406030204" pitchFamily="18" charset="0"/>
                  </a:rPr>
                  <a:t>Not too-low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</m:oMath>
                </a14:m>
                <a:endParaRPr lang="fr-FR" sz="2000">
                  <a:solidFill>
                    <a:srgbClr val="FF0000"/>
                  </a:solidFill>
                  <a:latin typeface="+mj-lt"/>
                  <a:ea typeface="Cambria" panose="02040503050406030204" pitchFamily="18" charset="0"/>
                </a:endParaRP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endParaRPr lang="fr-FR" sz="2000">
                  <a:solidFill>
                    <a:srgbClr val="FF0000"/>
                  </a:solidFill>
                  <a:latin typeface="+mj-lt"/>
                  <a:ea typeface="Cambria" panose="02040503050406030204" pitchFamily="18" charset="0"/>
                </a:endParaRPr>
              </a:p>
              <a:p>
                <a:pPr marL="0" lvl="1" algn="just">
                  <a:defRPr/>
                </a:pPr>
                <a:r>
                  <a:rPr lang="fr-FR" sz="2000" b="1">
                    <a:solidFill>
                      <a:srgbClr val="FF0000"/>
                    </a:solidFill>
                    <a:latin typeface="+mj-lt"/>
                    <a:ea typeface="Cambria" panose="02040503050406030204" pitchFamily="18" charset="0"/>
                  </a:rPr>
                  <a:t>Small variations of bunch population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GB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fr-FR" sz="2000" b="1">
                    <a:solidFill>
                      <a:srgbClr val="FF0000"/>
                    </a:solidFill>
                    <a:latin typeface="+mj-lt"/>
                    <a:ea typeface="Cambria" panose="02040503050406030204" pitchFamily="18" charset="0"/>
                  </a:rPr>
                  <a:t> may lead to switch on/off the electron build-up:</a:t>
                </a: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>
                    <a:solidFill>
                      <a:schemeClr val="tx2"/>
                    </a:solidFill>
                    <a:latin typeface="+mj-lt"/>
                    <a:ea typeface="Cambria" panose="02040503050406030204" pitchFamily="18" charset="0"/>
                  </a:rPr>
                  <a:t>Increasing the bunch population allows lower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fr-FR" sz="2000">
                    <a:solidFill>
                      <a:srgbClr val="FF0000"/>
                    </a:solidFill>
                    <a:latin typeface="+mj-lt"/>
                    <a:ea typeface="Cambria" panose="02040503050406030204" pitchFamily="18" charset="0"/>
                  </a:rPr>
                  <a:t> </a:t>
                </a:r>
                <a:r>
                  <a:rPr lang="fr-FR" sz="2000">
                    <a:solidFill>
                      <a:schemeClr val="tx2"/>
                    </a:solidFill>
                    <a:latin typeface="+mj-lt"/>
                    <a:ea typeface="Cambria" panose="02040503050406030204" pitchFamily="18" charset="0"/>
                  </a:rPr>
                  <a:t>investigation.</a:t>
                </a: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>
                    <a:solidFill>
                      <a:schemeClr val="tx2"/>
                    </a:solidFill>
                    <a:latin typeface="+mj-lt"/>
                    <a:ea typeface="Cambria" panose="02040503050406030204" pitchFamily="18" charset="0"/>
                  </a:rPr>
                  <a:t>Small deconditioning may lead to significant electron-cloud intensity increases.</a:t>
                </a: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endParaRPr lang="fr-FR" sz="2000">
                  <a:solidFill>
                    <a:schemeClr val="tx2"/>
                  </a:solidFill>
                  <a:latin typeface="+mj-lt"/>
                  <a:ea typeface="Cambria" panose="02040503050406030204" pitchFamily="18" charset="0"/>
                </a:endParaRPr>
              </a:p>
              <a:p>
                <a:pPr marL="0" lvl="1" algn="just">
                  <a:defRPr/>
                </a:pPr>
                <a:r>
                  <a:rPr lang="fr-FR" sz="2000" b="1">
                    <a:solidFill>
                      <a:srgbClr val="FF0000"/>
                    </a:solidFill>
                    <a:latin typeface="+mj-lt"/>
                    <a:ea typeface="Cambria" panose="02040503050406030204" pitchFamily="18" charset="0"/>
                  </a:rPr>
                  <a:t>Surface conditioning could be observed during the year 2022:</a:t>
                </a: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>
                    <a:solidFill>
                      <a:schemeClr val="tx2"/>
                    </a:solidFill>
                    <a:latin typeface="+mj-lt"/>
                    <a:ea typeface="Cambria" panose="02040503050406030204" pitchFamily="18" charset="0"/>
                  </a:rPr>
                  <a:t>Copper could condition down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fr-FR" sz="2000">
                    <a:solidFill>
                      <a:schemeClr val="tx2"/>
                    </a:solidFill>
                    <a:latin typeface="+mj-lt"/>
                    <a:ea typeface="Cambria" panose="02040503050406030204" pitchFamily="18" charset="0"/>
                  </a:rPr>
                  <a:t> = 1.3 within less than </a:t>
                </a:r>
                <a:r>
                  <a:rPr lang="fr-FR" sz="2000">
                    <a:solidFill>
                      <a:schemeClr val="tx2"/>
                    </a:solidFill>
                    <a:ea typeface="Cambria" panose="02040503050406030204" pitchFamily="18" charset="0"/>
                  </a:rPr>
                  <a:t>1 mC/mm² </a:t>
                </a: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>
                    <a:solidFill>
                      <a:schemeClr val="tx2"/>
                    </a:solidFill>
                    <a:latin typeface="+mj-lt"/>
                    <a:ea typeface="Cambria" panose="02040503050406030204" pitchFamily="18" charset="0"/>
                  </a:rPr>
                  <a:t>NEG conditioned faster than copper</a:t>
                </a: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>
                    <a:solidFill>
                      <a:schemeClr val="tx2"/>
                    </a:solidFill>
                    <a:latin typeface="+mj-lt"/>
                    <a:ea typeface="Cambria" panose="02040503050406030204" pitchFamily="18" charset="0"/>
                  </a:rPr>
                  <a:t>Amorphous Carbon couldn’t be assessed as under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fr-FR" sz="2000">
                    <a:solidFill>
                      <a:schemeClr val="tx2"/>
                    </a:solidFill>
                    <a:latin typeface="+mj-lt"/>
                    <a:ea typeface="Cambria" panose="02040503050406030204" pitchFamily="18" charset="0"/>
                  </a:rPr>
                  <a:t> = 1.16</a:t>
                </a:r>
              </a:p>
            </p:txBody>
          </p:sp>
        </mc:Choice>
        <mc:Fallback xmlns="">
          <p:sp>
            <p:nvSpPr>
              <p:cNvPr id="4" name="ZoneTexte 4">
                <a:extLst>
                  <a:ext uri="{FF2B5EF4-FFF2-40B4-BE49-F238E27FC236}">
                    <a16:creationId xmlns:a16="http://schemas.microsoft.com/office/drawing/2014/main" id="{AA696022-00B6-B256-9431-A5CDFF34DE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5361" y="1230776"/>
                <a:ext cx="11453440" cy="4646496"/>
              </a:xfrm>
              <a:prstGeom prst="rect">
                <a:avLst/>
              </a:prstGeom>
              <a:blipFill>
                <a:blip r:embed="rId2"/>
                <a:stretch>
                  <a:fillRect l="-532" t="-787" r="-585" b="-27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748582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78ABA263-F154-77FE-3613-AE4F46A3EA82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7" name="Picture 176">
            <a:extLst>
              <a:ext uri="{FF2B5EF4-FFF2-40B4-BE49-F238E27FC236}">
                <a16:creationId xmlns:a16="http://schemas.microsoft.com/office/drawing/2014/main" id="{B81668D0-152F-4CBB-0435-573216F1E7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051" y="764005"/>
            <a:ext cx="6553767" cy="285495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82654A9-CA4E-87AD-C85C-587B8266F8B7}"/>
              </a:ext>
            </a:extLst>
          </p:cNvPr>
          <p:cNvSpPr/>
          <p:nvPr/>
        </p:nvSpPr>
        <p:spPr>
          <a:xfrm>
            <a:off x="5690520" y="3074478"/>
            <a:ext cx="1728192" cy="4032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97CA3DA7-4B9F-FA2C-795E-72AC778B4411}"/>
              </a:ext>
            </a:extLst>
          </p:cNvPr>
          <p:cNvSpPr txBox="1">
            <a:spLocks/>
          </p:cNvSpPr>
          <p:nvPr/>
        </p:nvSpPr>
        <p:spPr bwMode="auto">
          <a:xfrm>
            <a:off x="113636" y="1093835"/>
            <a:ext cx="5429415" cy="2586720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/>
              <a:buNone/>
              <a:defRPr/>
            </a:pPr>
            <a:r>
              <a:rPr lang="fr-FR" b="1">
                <a:solidFill>
                  <a:srgbClr val="E15E32"/>
                </a:solidFill>
              </a:rPr>
              <a:t>Electron cloud </a:t>
            </a:r>
            <a:r>
              <a:rPr lang="fr-FR" b="1" dirty="0">
                <a:solidFill>
                  <a:srgbClr val="E15E32"/>
                </a:solidFill>
              </a:rPr>
              <a:t>= </a:t>
            </a:r>
            <a:r>
              <a:rPr lang="fr-FR" b="1" dirty="0" err="1">
                <a:solidFill>
                  <a:srgbClr val="E15E32"/>
                </a:solidFill>
              </a:rPr>
              <a:t>Primary</a:t>
            </a:r>
            <a:r>
              <a:rPr lang="fr-FR" b="1" dirty="0">
                <a:solidFill>
                  <a:srgbClr val="E15E32"/>
                </a:solidFill>
              </a:rPr>
              <a:t> + </a:t>
            </a:r>
            <a:r>
              <a:rPr lang="fr-FR" b="1" dirty="0" err="1">
                <a:solidFill>
                  <a:srgbClr val="E15E32"/>
                </a:solidFill>
              </a:rPr>
              <a:t>Secondary</a:t>
            </a:r>
            <a:r>
              <a:rPr lang="fr-FR" b="1" dirty="0">
                <a:solidFill>
                  <a:srgbClr val="E15E32"/>
                </a:solidFill>
              </a:rPr>
              <a:t> </a:t>
            </a:r>
            <a:r>
              <a:rPr lang="fr-FR" b="1" dirty="0" err="1">
                <a:solidFill>
                  <a:srgbClr val="E15E32"/>
                </a:solidFill>
              </a:rPr>
              <a:t>electrons</a:t>
            </a:r>
            <a:endParaRPr lang="fr-FR" b="1" dirty="0">
              <a:solidFill>
                <a:srgbClr val="E15E32"/>
              </a:solidFill>
            </a:endParaRPr>
          </a:p>
          <a:p>
            <a:pPr lvl="1">
              <a:defRPr/>
            </a:pPr>
            <a:r>
              <a:rPr lang="fr-FR" b="1" dirty="0" err="1">
                <a:solidFill>
                  <a:srgbClr val="6E2466"/>
                </a:solidFill>
              </a:rPr>
              <a:t>Primary</a:t>
            </a:r>
            <a:r>
              <a:rPr lang="fr-FR" b="1" dirty="0">
                <a:solidFill>
                  <a:srgbClr val="6E2466"/>
                </a:solidFill>
              </a:rPr>
              <a:t> </a:t>
            </a:r>
            <a:r>
              <a:rPr lang="fr-FR" b="1" dirty="0" err="1">
                <a:solidFill>
                  <a:srgbClr val="6E2466"/>
                </a:solidFill>
              </a:rPr>
              <a:t>electrons</a:t>
            </a:r>
            <a:r>
              <a:rPr lang="fr-FR" b="1" dirty="0">
                <a:solidFill>
                  <a:srgbClr val="6E2466"/>
                </a:solidFill>
              </a:rPr>
              <a:t>:</a:t>
            </a:r>
          </a:p>
          <a:p>
            <a:pPr lvl="2">
              <a:defRPr/>
            </a:pPr>
            <a:r>
              <a:rPr lang="fr-FR" dirty="0" err="1">
                <a:solidFill>
                  <a:srgbClr val="2F2F2F"/>
                </a:solidFill>
              </a:rPr>
              <a:t>Photoelectrons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induced</a:t>
            </a:r>
            <a:r>
              <a:rPr lang="fr-FR" dirty="0">
                <a:solidFill>
                  <a:srgbClr val="2F2F2F"/>
                </a:solidFill>
              </a:rPr>
              <a:t> by </a:t>
            </a:r>
            <a:r>
              <a:rPr lang="fr-FR" dirty="0" err="1">
                <a:solidFill>
                  <a:srgbClr val="2F2F2F"/>
                </a:solidFill>
              </a:rPr>
              <a:t>photoelectric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effect</a:t>
            </a:r>
            <a:endParaRPr lang="fr-FR" dirty="0">
              <a:solidFill>
                <a:srgbClr val="2F2F2F"/>
              </a:solidFill>
            </a:endParaRPr>
          </a:p>
          <a:p>
            <a:pPr lvl="2">
              <a:defRPr/>
            </a:pPr>
            <a:r>
              <a:rPr lang="fr-FR" dirty="0">
                <a:solidFill>
                  <a:srgbClr val="2F2F2F"/>
                </a:solidFill>
              </a:rPr>
              <a:t>Free </a:t>
            </a:r>
            <a:r>
              <a:rPr lang="fr-FR" dirty="0" err="1">
                <a:solidFill>
                  <a:srgbClr val="2F2F2F"/>
                </a:solidFill>
              </a:rPr>
              <a:t>electrons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induced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>
                <a:solidFill>
                  <a:srgbClr val="2F2F2F"/>
                </a:solidFill>
              </a:rPr>
              <a:t>by residual gas ionisation (bunch, photons, or electrons induced)</a:t>
            </a:r>
            <a:endParaRPr lang="fr-FR" dirty="0">
              <a:solidFill>
                <a:srgbClr val="2F2F2F"/>
              </a:solidFill>
            </a:endParaRP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A587548-47ED-A44F-3144-F4C3DFB46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644AE65-459E-B247-74DD-2AEA2DE09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77E0C11-FB9D-BF84-0740-75332BC99072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596850-F65D-E2D0-3097-ED3E21F30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Electron cloud build-up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1D7472A-3F47-8A66-B4DA-D43ECB3443A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30/06/2025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46" name="Rectangle: Rounded Corners 8">
            <a:extLst>
              <a:ext uri="{FF2B5EF4-FFF2-40B4-BE49-F238E27FC236}">
                <a16:creationId xmlns:a16="http://schemas.microsoft.com/office/drawing/2014/main" id="{577C8696-7958-F1FB-2F0B-9343E9E3ED44}"/>
              </a:ext>
            </a:extLst>
          </p:cNvPr>
          <p:cNvSpPr/>
          <p:nvPr/>
        </p:nvSpPr>
        <p:spPr bwMode="auto">
          <a:xfrm>
            <a:off x="280755" y="3837436"/>
            <a:ext cx="5169543" cy="169403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8AB193DB-A20F-3B87-C43F-CB9897DB8AE7}"/>
                  </a:ext>
                </a:extLst>
              </p:cNvPr>
              <p:cNvSpPr txBox="1"/>
              <p:nvPr/>
            </p:nvSpPr>
            <p:spPr bwMode="auto">
              <a:xfrm>
                <a:off x="340400" y="3837436"/>
                <a:ext cx="5085442" cy="16496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indent="0" algn="just">
                  <a:buNone/>
                  <a:defRPr/>
                </a:pPr>
                <a:r>
                  <a:rPr lang="fr-FR" sz="2000" b="1" dirty="0">
                    <a:solidFill>
                      <a:srgbClr val="FF0000"/>
                    </a:solidFill>
                  </a:rPr>
                  <a:t>Two main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material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properties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for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ecloud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:</a:t>
                </a: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 err="1">
                    <a:solidFill>
                      <a:srgbClr val="FF0000"/>
                    </a:solidFill>
                  </a:rPr>
                  <a:t>Photoelectron</a:t>
                </a:r>
                <a:r>
                  <a:rPr lang="fr-FR" sz="2000" b="1">
                    <a:solidFill>
                      <a:srgbClr val="FF0000"/>
                    </a:solidFill>
                  </a:rPr>
                  <a:t> Yield </a:t>
                </a:r>
                <a:r>
                  <a:rPr lang="fr-FR" sz="2000">
                    <a:solidFill>
                      <a:schemeClr val="tx2"/>
                    </a:solidFill>
                  </a:rPr>
                  <a:t>(PEY)</a:t>
                </a: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endParaRPr lang="fr-FR" sz="2000" dirty="0">
                  <a:solidFill>
                    <a:schemeClr val="tx2"/>
                  </a:solidFill>
                </a:endParaRPr>
              </a:p>
              <a:p>
                <a:pPr marL="0" lvl="1" indent="0" algn="ctr">
                  <a:buNone/>
                  <a:defRPr/>
                </a:pPr>
                <a14:m>
                  <m:oMath xmlns:m="http://schemas.openxmlformats.org/officeDocument/2006/math">
                    <m:r>
                      <a:rPr lang="fr-FR" sz="2400" b="1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𝐏𝐄𝐘</m:t>
                    </m:r>
                    <m:r>
                      <a:rPr lang="fr-FR" sz="2400" b="1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sSup>
                              <m:sSupPr>
                                <m:ctrlP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𝒑𝒉𝒐𝒕𝒐</m:t>
                                </m:r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𝜸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sz="2400" b="1">
                    <a:solidFill>
                      <a:srgbClr val="2F2F2F"/>
                    </a:solidFill>
                    <a:ea typeface="Cambria Math" panose="02040503050406030204" pitchFamily="18" charset="0"/>
                  </a:rPr>
                  <a:t>	</a:t>
                </a:r>
                <a:endParaRPr lang="fr-FR" sz="2400" b="1" dirty="0">
                  <a:solidFill>
                    <a:srgbClr val="0033A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8AB193DB-A20F-3B87-C43F-CB9897DB8A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0400" y="3837436"/>
                <a:ext cx="5085442" cy="1649619"/>
              </a:xfrm>
              <a:prstGeom prst="rect">
                <a:avLst/>
              </a:prstGeom>
              <a:blipFill>
                <a:blip r:embed="rId4"/>
                <a:stretch>
                  <a:fillRect l="-1319" t="-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0316AA41-9784-3BFA-E4EE-7A103C6CC49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1622" t="80810" r="52009"/>
          <a:stretch/>
        </p:blipFill>
        <p:spPr>
          <a:xfrm>
            <a:off x="5702840" y="3069715"/>
            <a:ext cx="1728192" cy="54868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7EA13A77-2C0A-C19B-EB3E-C50EBF7BB0AA}"/>
              </a:ext>
            </a:extLst>
          </p:cNvPr>
          <p:cNvGrpSpPr/>
          <p:nvPr/>
        </p:nvGrpSpPr>
        <p:grpSpPr>
          <a:xfrm>
            <a:off x="10555734" y="731754"/>
            <a:ext cx="1541084" cy="1545118"/>
            <a:chOff x="10555734" y="731754"/>
            <a:chExt cx="1541084" cy="154511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16B9B92-C690-3E15-877C-211DD5938416}"/>
                </a:ext>
              </a:extLst>
            </p:cNvPr>
            <p:cNvSpPr/>
            <p:nvPr/>
          </p:nvSpPr>
          <p:spPr>
            <a:xfrm>
              <a:off x="10632504" y="731754"/>
              <a:ext cx="1464314" cy="15451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03226CC-3654-542C-139B-5A9FC6EC5D51}"/>
                </a:ext>
              </a:extLst>
            </p:cNvPr>
            <p:cNvSpPr/>
            <p:nvPr/>
          </p:nvSpPr>
          <p:spPr>
            <a:xfrm>
              <a:off x="10560496" y="741280"/>
              <a:ext cx="1464314" cy="70758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9F3CB93-549A-42A1-85E7-EEE3853DA4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21622" t="80810" r="52009"/>
            <a:stretch/>
          </p:blipFill>
          <p:spPr>
            <a:xfrm>
              <a:off x="10555734" y="1220971"/>
              <a:ext cx="1517868" cy="548680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581EBD5-127D-A2EA-B253-C6B0FE155476}"/>
              </a:ext>
            </a:extLst>
          </p:cNvPr>
          <p:cNvGrpSpPr/>
          <p:nvPr/>
        </p:nvGrpSpPr>
        <p:grpSpPr>
          <a:xfrm>
            <a:off x="7320136" y="1093835"/>
            <a:ext cx="936104" cy="735912"/>
            <a:chOff x="7320136" y="1093835"/>
            <a:chExt cx="936104" cy="735912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D00D4C5-D95C-787A-3888-C666A0C3875F}"/>
                </a:ext>
              </a:extLst>
            </p:cNvPr>
            <p:cNvSpPr/>
            <p:nvPr/>
          </p:nvSpPr>
          <p:spPr>
            <a:xfrm>
              <a:off x="7320136" y="1093835"/>
              <a:ext cx="432048" cy="2562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3065299-359A-AD81-E70E-726D349342C7}"/>
                </a:ext>
              </a:extLst>
            </p:cNvPr>
            <p:cNvSpPr/>
            <p:nvPr/>
          </p:nvSpPr>
          <p:spPr>
            <a:xfrm>
              <a:off x="7392144" y="1456005"/>
              <a:ext cx="72008" cy="220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26EBC8D-C0A3-7A15-A4BA-71B403604AFD}"/>
                </a:ext>
              </a:extLst>
            </p:cNvPr>
            <p:cNvSpPr/>
            <p:nvPr/>
          </p:nvSpPr>
          <p:spPr>
            <a:xfrm>
              <a:off x="7330584" y="1551653"/>
              <a:ext cx="205576" cy="892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962765D-816D-A566-AF54-7A96EDA98239}"/>
                </a:ext>
              </a:extLst>
            </p:cNvPr>
            <p:cNvSpPr/>
            <p:nvPr/>
          </p:nvSpPr>
          <p:spPr>
            <a:xfrm>
              <a:off x="7770847" y="1456005"/>
              <a:ext cx="127734" cy="220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8481B00-F282-D612-3BC1-598A8DAB89F0}"/>
                </a:ext>
              </a:extLst>
            </p:cNvPr>
            <p:cNvSpPr/>
            <p:nvPr/>
          </p:nvSpPr>
          <p:spPr>
            <a:xfrm>
              <a:off x="7756915" y="1551653"/>
              <a:ext cx="205576" cy="892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7D253C9-0AE6-A56F-AAC8-C25AEE8416D9}"/>
                </a:ext>
              </a:extLst>
            </p:cNvPr>
            <p:cNvSpPr/>
            <p:nvPr/>
          </p:nvSpPr>
          <p:spPr>
            <a:xfrm>
              <a:off x="7574831" y="1679602"/>
              <a:ext cx="681409" cy="1501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2C5CDD-D511-BF9E-34C1-769B466EE273}"/>
              </a:ext>
            </a:extLst>
          </p:cNvPr>
          <p:cNvGrpSpPr/>
          <p:nvPr/>
        </p:nvGrpSpPr>
        <p:grpSpPr>
          <a:xfrm>
            <a:off x="8400256" y="1093835"/>
            <a:ext cx="1440160" cy="2555539"/>
            <a:chOff x="8400256" y="1093835"/>
            <a:chExt cx="1440160" cy="2555539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7FF445A-8EF5-EEB5-3FB9-A61AB15B69FD}"/>
                </a:ext>
              </a:extLst>
            </p:cNvPr>
            <p:cNvSpPr/>
            <p:nvPr/>
          </p:nvSpPr>
          <p:spPr bwMode="auto">
            <a:xfrm>
              <a:off x="8819934" y="1093835"/>
              <a:ext cx="728472" cy="3055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3090F9C-48ED-007D-DAF1-60E001CA6A4A}"/>
                </a:ext>
              </a:extLst>
            </p:cNvPr>
            <p:cNvSpPr/>
            <p:nvPr/>
          </p:nvSpPr>
          <p:spPr bwMode="auto">
            <a:xfrm>
              <a:off x="8819934" y="1457746"/>
              <a:ext cx="804458" cy="4590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F6AFC36-0644-2AE4-F939-925633CD1FA9}"/>
                </a:ext>
              </a:extLst>
            </p:cNvPr>
            <p:cNvSpPr/>
            <p:nvPr/>
          </p:nvSpPr>
          <p:spPr bwMode="auto">
            <a:xfrm>
              <a:off x="8603910" y="1655236"/>
              <a:ext cx="1236506" cy="3266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BA9E509-448F-E515-4541-EED61F8EA6C3}"/>
                </a:ext>
              </a:extLst>
            </p:cNvPr>
            <p:cNvSpPr/>
            <p:nvPr/>
          </p:nvSpPr>
          <p:spPr bwMode="auto">
            <a:xfrm>
              <a:off x="8400256" y="2576337"/>
              <a:ext cx="1440160" cy="6566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AA9D037-15B2-E6B8-3D0B-3212D8215B89}"/>
                </a:ext>
              </a:extLst>
            </p:cNvPr>
            <p:cNvSpPr/>
            <p:nvPr/>
          </p:nvSpPr>
          <p:spPr bwMode="auto">
            <a:xfrm>
              <a:off x="8819934" y="3343832"/>
              <a:ext cx="728472" cy="3055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77967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F1214B07-2076-6B57-5922-9104D219E5EF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7" name="Picture 176">
            <a:extLst>
              <a:ext uri="{FF2B5EF4-FFF2-40B4-BE49-F238E27FC236}">
                <a16:creationId xmlns:a16="http://schemas.microsoft.com/office/drawing/2014/main" id="{2E8529EA-208C-2251-F433-C71D07424D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051" y="764005"/>
            <a:ext cx="6553767" cy="285495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EA3DC7E-5AE4-83D7-479F-4BC69180DEF7}"/>
              </a:ext>
            </a:extLst>
          </p:cNvPr>
          <p:cNvSpPr/>
          <p:nvPr/>
        </p:nvSpPr>
        <p:spPr>
          <a:xfrm>
            <a:off x="5690520" y="3074478"/>
            <a:ext cx="1728192" cy="4032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C5DE8EBC-E869-64FE-4D8D-4D2DF7431046}"/>
              </a:ext>
            </a:extLst>
          </p:cNvPr>
          <p:cNvSpPr txBox="1">
            <a:spLocks/>
          </p:cNvSpPr>
          <p:nvPr/>
        </p:nvSpPr>
        <p:spPr bwMode="auto">
          <a:xfrm>
            <a:off x="113636" y="1093835"/>
            <a:ext cx="5429415" cy="2586720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/>
              <a:buNone/>
              <a:defRPr/>
            </a:pPr>
            <a:r>
              <a:rPr lang="fr-FR" b="1">
                <a:solidFill>
                  <a:srgbClr val="E15E32"/>
                </a:solidFill>
              </a:rPr>
              <a:t>Electron cloud </a:t>
            </a:r>
            <a:r>
              <a:rPr lang="fr-FR" b="1" dirty="0">
                <a:solidFill>
                  <a:srgbClr val="E15E32"/>
                </a:solidFill>
              </a:rPr>
              <a:t>= </a:t>
            </a:r>
            <a:r>
              <a:rPr lang="fr-FR" b="1" dirty="0" err="1">
                <a:solidFill>
                  <a:srgbClr val="E15E32"/>
                </a:solidFill>
              </a:rPr>
              <a:t>Primary</a:t>
            </a:r>
            <a:r>
              <a:rPr lang="fr-FR" b="1" dirty="0">
                <a:solidFill>
                  <a:srgbClr val="E15E32"/>
                </a:solidFill>
              </a:rPr>
              <a:t> + </a:t>
            </a:r>
            <a:r>
              <a:rPr lang="fr-FR" b="1" dirty="0" err="1">
                <a:solidFill>
                  <a:srgbClr val="E15E32"/>
                </a:solidFill>
              </a:rPr>
              <a:t>Secondary</a:t>
            </a:r>
            <a:r>
              <a:rPr lang="fr-FR" b="1" dirty="0">
                <a:solidFill>
                  <a:srgbClr val="E15E32"/>
                </a:solidFill>
              </a:rPr>
              <a:t> </a:t>
            </a:r>
            <a:r>
              <a:rPr lang="fr-FR" b="1" dirty="0" err="1">
                <a:solidFill>
                  <a:srgbClr val="E15E32"/>
                </a:solidFill>
              </a:rPr>
              <a:t>electrons</a:t>
            </a:r>
            <a:endParaRPr lang="fr-FR" b="1" dirty="0">
              <a:solidFill>
                <a:srgbClr val="E15E32"/>
              </a:solidFill>
            </a:endParaRPr>
          </a:p>
          <a:p>
            <a:pPr lvl="1">
              <a:defRPr/>
            </a:pPr>
            <a:r>
              <a:rPr lang="fr-FR" b="1" dirty="0" err="1">
                <a:solidFill>
                  <a:srgbClr val="6E2466"/>
                </a:solidFill>
              </a:rPr>
              <a:t>Primary</a:t>
            </a:r>
            <a:r>
              <a:rPr lang="fr-FR" b="1" dirty="0">
                <a:solidFill>
                  <a:srgbClr val="6E2466"/>
                </a:solidFill>
              </a:rPr>
              <a:t> </a:t>
            </a:r>
            <a:r>
              <a:rPr lang="fr-FR" b="1" dirty="0" err="1">
                <a:solidFill>
                  <a:srgbClr val="6E2466"/>
                </a:solidFill>
              </a:rPr>
              <a:t>electrons</a:t>
            </a:r>
            <a:r>
              <a:rPr lang="fr-FR" b="1" dirty="0">
                <a:solidFill>
                  <a:srgbClr val="6E2466"/>
                </a:solidFill>
              </a:rPr>
              <a:t>:</a:t>
            </a:r>
          </a:p>
          <a:p>
            <a:pPr lvl="2">
              <a:defRPr/>
            </a:pPr>
            <a:r>
              <a:rPr lang="fr-FR" dirty="0" err="1">
                <a:solidFill>
                  <a:srgbClr val="2F2F2F"/>
                </a:solidFill>
              </a:rPr>
              <a:t>Photoelectrons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induced</a:t>
            </a:r>
            <a:r>
              <a:rPr lang="fr-FR" dirty="0">
                <a:solidFill>
                  <a:srgbClr val="2F2F2F"/>
                </a:solidFill>
              </a:rPr>
              <a:t> by </a:t>
            </a:r>
            <a:r>
              <a:rPr lang="fr-FR" dirty="0" err="1">
                <a:solidFill>
                  <a:srgbClr val="2F2F2F"/>
                </a:solidFill>
              </a:rPr>
              <a:t>photoelectric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effect</a:t>
            </a:r>
            <a:endParaRPr lang="fr-FR" dirty="0">
              <a:solidFill>
                <a:srgbClr val="2F2F2F"/>
              </a:solidFill>
            </a:endParaRPr>
          </a:p>
          <a:p>
            <a:pPr lvl="2">
              <a:defRPr/>
            </a:pPr>
            <a:r>
              <a:rPr lang="fr-FR" dirty="0">
                <a:solidFill>
                  <a:srgbClr val="2F2F2F"/>
                </a:solidFill>
              </a:rPr>
              <a:t>Free </a:t>
            </a:r>
            <a:r>
              <a:rPr lang="fr-FR" dirty="0" err="1">
                <a:solidFill>
                  <a:srgbClr val="2F2F2F"/>
                </a:solidFill>
              </a:rPr>
              <a:t>electrons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induced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>
                <a:solidFill>
                  <a:srgbClr val="2F2F2F"/>
                </a:solidFill>
              </a:rPr>
              <a:t>by residual gas ionisation (bunch, photons, or electrons induced)</a:t>
            </a:r>
            <a:endParaRPr lang="fr-FR" dirty="0">
              <a:solidFill>
                <a:srgbClr val="2F2F2F"/>
              </a:solidFill>
            </a:endParaRPr>
          </a:p>
          <a:p>
            <a:pPr lvl="1">
              <a:defRPr/>
            </a:pPr>
            <a:r>
              <a:rPr lang="fr-FR" b="1" dirty="0" err="1">
                <a:solidFill>
                  <a:srgbClr val="6E2466"/>
                </a:solidFill>
              </a:rPr>
              <a:t>Secondary</a:t>
            </a:r>
            <a:r>
              <a:rPr lang="fr-FR" b="1" dirty="0">
                <a:solidFill>
                  <a:srgbClr val="6E2466"/>
                </a:solidFill>
              </a:rPr>
              <a:t> </a:t>
            </a:r>
            <a:r>
              <a:rPr lang="fr-FR" b="1" dirty="0" err="1">
                <a:solidFill>
                  <a:srgbClr val="6E2466"/>
                </a:solidFill>
              </a:rPr>
              <a:t>electrons</a:t>
            </a:r>
            <a:r>
              <a:rPr lang="fr-FR" b="1" dirty="0">
                <a:solidFill>
                  <a:srgbClr val="6E2466"/>
                </a:solidFill>
              </a:rPr>
              <a:t>: </a:t>
            </a:r>
            <a:r>
              <a:rPr lang="fr-FR" dirty="0" err="1">
                <a:solidFill>
                  <a:srgbClr val="2F2F2F"/>
                </a:solidFill>
              </a:rPr>
              <a:t>induced</a:t>
            </a:r>
            <a:r>
              <a:rPr lang="fr-FR" dirty="0">
                <a:solidFill>
                  <a:srgbClr val="2F2F2F"/>
                </a:solidFill>
              </a:rPr>
              <a:t> by </a:t>
            </a:r>
            <a:r>
              <a:rPr lang="fr-FR" dirty="0" err="1">
                <a:solidFill>
                  <a:srgbClr val="2F2F2F"/>
                </a:solidFill>
              </a:rPr>
              <a:t>primary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electrons</a:t>
            </a:r>
            <a:r>
              <a:rPr lang="fr-FR" dirty="0">
                <a:solidFill>
                  <a:srgbClr val="2F2F2F"/>
                </a:solidFill>
              </a:rPr>
              <a:t>, </a:t>
            </a:r>
            <a:r>
              <a:rPr lang="fr-FR" dirty="0" err="1">
                <a:solidFill>
                  <a:srgbClr val="2F2F2F"/>
                </a:solidFill>
              </a:rPr>
              <a:t>accelerated</a:t>
            </a:r>
            <a:r>
              <a:rPr lang="fr-FR" dirty="0">
                <a:solidFill>
                  <a:srgbClr val="2F2F2F"/>
                </a:solidFill>
              </a:rPr>
              <a:t> by successive </a:t>
            </a:r>
            <a:r>
              <a:rPr lang="fr-FR" dirty="0" err="1">
                <a:solidFill>
                  <a:srgbClr val="2F2F2F"/>
                </a:solidFill>
              </a:rPr>
              <a:t>bunches</a:t>
            </a:r>
            <a:r>
              <a:rPr lang="fr-FR" dirty="0">
                <a:solidFill>
                  <a:srgbClr val="2F2F2F"/>
                </a:solidFill>
              </a:rPr>
              <a:t>, </a:t>
            </a:r>
            <a:r>
              <a:rPr lang="fr-FR" dirty="0" err="1">
                <a:solidFill>
                  <a:srgbClr val="2F2F2F"/>
                </a:solidFill>
              </a:rPr>
              <a:t>hitting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>
                <a:solidFill>
                  <a:srgbClr val="2F2F2F"/>
                </a:solidFill>
              </a:rPr>
              <a:t>the surface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E2E03C7-9D9B-739E-E8FA-573A17679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93B8185-166A-4AC2-B694-3B899CDBF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39057C1-E64A-7FFE-0771-DD162D81A8A2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831F87-428E-36B7-03B3-AF8E817AC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Electron cloud build-up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29367F3-0EDA-D513-A401-C7CA8D3D364F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30/06/2025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46" name="Rectangle: Rounded Corners 8">
            <a:extLst>
              <a:ext uri="{FF2B5EF4-FFF2-40B4-BE49-F238E27FC236}">
                <a16:creationId xmlns:a16="http://schemas.microsoft.com/office/drawing/2014/main" id="{91198DE2-D9F3-802C-E2D8-F60E4BD8E412}"/>
              </a:ext>
            </a:extLst>
          </p:cNvPr>
          <p:cNvSpPr/>
          <p:nvPr/>
        </p:nvSpPr>
        <p:spPr bwMode="auto">
          <a:xfrm>
            <a:off x="280755" y="3837436"/>
            <a:ext cx="5169543" cy="169403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996AF898-D7D7-8E8A-A9E2-F3D9DEB58B97}"/>
                  </a:ext>
                </a:extLst>
              </p:cNvPr>
              <p:cNvSpPr txBox="1"/>
              <p:nvPr/>
            </p:nvSpPr>
            <p:spPr bwMode="auto">
              <a:xfrm>
                <a:off x="340400" y="3837436"/>
                <a:ext cx="5085442" cy="16496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indent="0" algn="just">
                  <a:buNone/>
                  <a:defRPr/>
                </a:pPr>
                <a:r>
                  <a:rPr lang="fr-FR" sz="2000" b="1" dirty="0">
                    <a:solidFill>
                      <a:srgbClr val="FF0000"/>
                    </a:solidFill>
                  </a:rPr>
                  <a:t>Two main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material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properties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for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ecloud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:</a:t>
                </a: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 err="1">
                    <a:solidFill>
                      <a:srgbClr val="FF0000"/>
                    </a:solidFill>
                  </a:rPr>
                  <a:t>Photoelectron</a:t>
                </a:r>
                <a:r>
                  <a:rPr lang="fr-FR" sz="2000" b="1">
                    <a:solidFill>
                      <a:srgbClr val="FF0000"/>
                    </a:solidFill>
                  </a:rPr>
                  <a:t> Yield </a:t>
                </a:r>
                <a:r>
                  <a:rPr lang="fr-FR" sz="2000">
                    <a:solidFill>
                      <a:schemeClr val="tx2"/>
                    </a:solidFill>
                  </a:rPr>
                  <a:t>(PEY)</a:t>
                </a:r>
                <a:endParaRPr lang="fr-FR" sz="2000" dirty="0">
                  <a:solidFill>
                    <a:schemeClr val="tx2"/>
                  </a:solidFill>
                </a:endParaRP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 dirty="0" err="1">
                    <a:solidFill>
                      <a:srgbClr val="FF0000"/>
                    </a:solidFill>
                  </a:rPr>
                  <a:t>Secondary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fr-FR" sz="2000" b="1">
                    <a:solidFill>
                      <a:srgbClr val="FF0000"/>
                    </a:solidFill>
                  </a:rPr>
                  <a:t>Electron Yield </a:t>
                </a:r>
                <a:r>
                  <a:rPr lang="fr-FR" sz="2000">
                    <a:solidFill>
                      <a:schemeClr val="tx2"/>
                    </a:solidFill>
                  </a:rPr>
                  <a:t>(SEY,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fr-FR" sz="2000">
                    <a:solidFill>
                      <a:schemeClr val="tx2"/>
                    </a:solidFill>
                  </a:rPr>
                  <a:t>)</a:t>
                </a:r>
                <a:endParaRPr lang="fr-FR" b="1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lvl="1" indent="0" algn="ctr">
                  <a:buNone/>
                  <a:defRPr/>
                </a:pPr>
                <a14:m>
                  <m:oMath xmlns:m="http://schemas.openxmlformats.org/officeDocument/2006/math">
                    <m:r>
                      <a:rPr lang="fr-FR" sz="2400" b="1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𝐏𝐄𝐘</m:t>
                    </m:r>
                    <m:r>
                      <a:rPr lang="fr-FR" sz="2400" b="1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sSup>
                              <m:sSupPr>
                                <m:ctrlP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𝒑𝒉𝒐𝒕𝒐</m:t>
                                </m:r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𝜸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sz="2400" b="1" dirty="0">
                    <a:solidFill>
                      <a:srgbClr val="2F2F2F"/>
                    </a:solidFill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GB" sz="2400" b="1" i="1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𝛅</m:t>
                    </m:r>
                    <m:r>
                      <a:rPr lang="fr-FR" sz="2400" b="1" i="1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sSup>
                              <m:sSupPr>
                                <m:ctrlP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𝒔𝒆𝒄</m:t>
                                </m:r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𝒊𝒏𝒄𝒊𝒅𝒆𝒏𝒕</m:t>
                            </m:r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den>
                    </m:f>
                  </m:oMath>
                </a14:m>
                <a:endParaRPr lang="fr-FR" sz="2400" b="1" dirty="0">
                  <a:solidFill>
                    <a:srgbClr val="0033A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996AF898-D7D7-8E8A-A9E2-F3D9DEB58B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0400" y="3837436"/>
                <a:ext cx="5085442" cy="1649619"/>
              </a:xfrm>
              <a:prstGeom prst="rect">
                <a:avLst/>
              </a:prstGeom>
              <a:blipFill>
                <a:blip r:embed="rId4"/>
                <a:stretch>
                  <a:fillRect l="-1319" t="-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11B2FBC7-0D6E-95BD-1726-849362A1F5D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1622" t="80810" r="52009"/>
          <a:stretch/>
        </p:blipFill>
        <p:spPr>
          <a:xfrm>
            <a:off x="5702840" y="3069715"/>
            <a:ext cx="1728192" cy="54868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5786D806-1EDE-DB57-2922-AAB32A6E1039}"/>
              </a:ext>
            </a:extLst>
          </p:cNvPr>
          <p:cNvGrpSpPr/>
          <p:nvPr/>
        </p:nvGrpSpPr>
        <p:grpSpPr>
          <a:xfrm>
            <a:off x="10555734" y="731754"/>
            <a:ext cx="1541084" cy="1545118"/>
            <a:chOff x="10555734" y="731754"/>
            <a:chExt cx="1541084" cy="154511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44E888C-A114-063D-809C-A4D779AD2EB7}"/>
                </a:ext>
              </a:extLst>
            </p:cNvPr>
            <p:cNvSpPr/>
            <p:nvPr/>
          </p:nvSpPr>
          <p:spPr>
            <a:xfrm>
              <a:off x="10632504" y="731754"/>
              <a:ext cx="1464314" cy="15451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3C3ECC9-4D9E-2026-F734-CE97849A1E11}"/>
                </a:ext>
              </a:extLst>
            </p:cNvPr>
            <p:cNvSpPr/>
            <p:nvPr/>
          </p:nvSpPr>
          <p:spPr>
            <a:xfrm>
              <a:off x="10560496" y="741280"/>
              <a:ext cx="1464314" cy="70758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4263274-9006-602E-CB1D-8A53A54A60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21622" t="80810" r="52009"/>
            <a:stretch/>
          </p:blipFill>
          <p:spPr>
            <a:xfrm>
              <a:off x="10555734" y="1220971"/>
              <a:ext cx="1517868" cy="548680"/>
            </a:xfrm>
            <a:prstGeom prst="rect">
              <a:avLst/>
            </a:prstGeom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2E8F47C-0D86-510B-321A-BD7B99D6D859}"/>
              </a:ext>
            </a:extLst>
          </p:cNvPr>
          <p:cNvGrpSpPr/>
          <p:nvPr/>
        </p:nvGrpSpPr>
        <p:grpSpPr>
          <a:xfrm>
            <a:off x="8400256" y="1093835"/>
            <a:ext cx="1440160" cy="2555539"/>
            <a:chOff x="8400256" y="1093835"/>
            <a:chExt cx="1440160" cy="2555539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1A16E7B-C92C-8509-9535-2FF06AE153BD}"/>
                </a:ext>
              </a:extLst>
            </p:cNvPr>
            <p:cNvSpPr/>
            <p:nvPr/>
          </p:nvSpPr>
          <p:spPr bwMode="auto">
            <a:xfrm>
              <a:off x="8819934" y="1093835"/>
              <a:ext cx="728472" cy="3055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CD4AD49-E9FC-B472-9CC8-01FC06C22698}"/>
                </a:ext>
              </a:extLst>
            </p:cNvPr>
            <p:cNvSpPr/>
            <p:nvPr/>
          </p:nvSpPr>
          <p:spPr bwMode="auto">
            <a:xfrm>
              <a:off x="8819934" y="1457746"/>
              <a:ext cx="804458" cy="4590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058E591-8273-FB94-C292-37563E78A9B4}"/>
                </a:ext>
              </a:extLst>
            </p:cNvPr>
            <p:cNvSpPr/>
            <p:nvPr/>
          </p:nvSpPr>
          <p:spPr bwMode="auto">
            <a:xfrm>
              <a:off x="8603910" y="1655236"/>
              <a:ext cx="1236506" cy="3266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0332843-901F-F150-F6A1-538675511474}"/>
                </a:ext>
              </a:extLst>
            </p:cNvPr>
            <p:cNvSpPr/>
            <p:nvPr/>
          </p:nvSpPr>
          <p:spPr bwMode="auto">
            <a:xfrm>
              <a:off x="8400256" y="2576337"/>
              <a:ext cx="1440160" cy="6566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C9F08F3-D25E-B512-DBF6-EF3A01275D7E}"/>
                </a:ext>
              </a:extLst>
            </p:cNvPr>
            <p:cNvSpPr/>
            <p:nvPr/>
          </p:nvSpPr>
          <p:spPr bwMode="auto">
            <a:xfrm>
              <a:off x="8819934" y="3343832"/>
              <a:ext cx="728472" cy="3055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45303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07272891-46B0-030B-285A-E32C6DB51D10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7" name="Picture 176">
            <a:extLst>
              <a:ext uri="{FF2B5EF4-FFF2-40B4-BE49-F238E27FC236}">
                <a16:creationId xmlns:a16="http://schemas.microsoft.com/office/drawing/2014/main" id="{D2DB81B5-48D6-C679-69C4-48B0FDEB9C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051" y="764005"/>
            <a:ext cx="6553767" cy="285495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51E6421-948F-E22F-1E7B-138E18C0D2A2}"/>
              </a:ext>
            </a:extLst>
          </p:cNvPr>
          <p:cNvSpPr/>
          <p:nvPr/>
        </p:nvSpPr>
        <p:spPr>
          <a:xfrm>
            <a:off x="5690520" y="3074478"/>
            <a:ext cx="1728192" cy="4032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5A71231A-D90E-8500-A414-607A0091DE0F}"/>
              </a:ext>
            </a:extLst>
          </p:cNvPr>
          <p:cNvSpPr txBox="1">
            <a:spLocks/>
          </p:cNvSpPr>
          <p:nvPr/>
        </p:nvSpPr>
        <p:spPr bwMode="auto">
          <a:xfrm>
            <a:off x="113636" y="1093835"/>
            <a:ext cx="5429415" cy="2586720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/>
              <a:buNone/>
              <a:defRPr/>
            </a:pPr>
            <a:r>
              <a:rPr lang="fr-FR" b="1">
                <a:solidFill>
                  <a:srgbClr val="E15E32"/>
                </a:solidFill>
              </a:rPr>
              <a:t>Electron cloud </a:t>
            </a:r>
            <a:r>
              <a:rPr lang="fr-FR" b="1" dirty="0">
                <a:solidFill>
                  <a:srgbClr val="E15E32"/>
                </a:solidFill>
              </a:rPr>
              <a:t>= </a:t>
            </a:r>
            <a:r>
              <a:rPr lang="fr-FR" b="1" dirty="0" err="1">
                <a:solidFill>
                  <a:srgbClr val="E15E32"/>
                </a:solidFill>
              </a:rPr>
              <a:t>Primary</a:t>
            </a:r>
            <a:r>
              <a:rPr lang="fr-FR" b="1" dirty="0">
                <a:solidFill>
                  <a:srgbClr val="E15E32"/>
                </a:solidFill>
              </a:rPr>
              <a:t> + </a:t>
            </a:r>
            <a:r>
              <a:rPr lang="fr-FR" b="1" dirty="0" err="1">
                <a:solidFill>
                  <a:srgbClr val="E15E32"/>
                </a:solidFill>
              </a:rPr>
              <a:t>Secondary</a:t>
            </a:r>
            <a:r>
              <a:rPr lang="fr-FR" b="1" dirty="0">
                <a:solidFill>
                  <a:srgbClr val="E15E32"/>
                </a:solidFill>
              </a:rPr>
              <a:t> </a:t>
            </a:r>
            <a:r>
              <a:rPr lang="fr-FR" b="1" dirty="0" err="1">
                <a:solidFill>
                  <a:srgbClr val="E15E32"/>
                </a:solidFill>
              </a:rPr>
              <a:t>electrons</a:t>
            </a:r>
            <a:endParaRPr lang="fr-FR" b="1" dirty="0">
              <a:solidFill>
                <a:srgbClr val="E15E32"/>
              </a:solidFill>
            </a:endParaRPr>
          </a:p>
          <a:p>
            <a:pPr lvl="1">
              <a:defRPr/>
            </a:pPr>
            <a:r>
              <a:rPr lang="fr-FR" b="1" dirty="0" err="1">
                <a:solidFill>
                  <a:srgbClr val="6E2466"/>
                </a:solidFill>
              </a:rPr>
              <a:t>Primary</a:t>
            </a:r>
            <a:r>
              <a:rPr lang="fr-FR" b="1" dirty="0">
                <a:solidFill>
                  <a:srgbClr val="6E2466"/>
                </a:solidFill>
              </a:rPr>
              <a:t> </a:t>
            </a:r>
            <a:r>
              <a:rPr lang="fr-FR" b="1" dirty="0" err="1">
                <a:solidFill>
                  <a:srgbClr val="6E2466"/>
                </a:solidFill>
              </a:rPr>
              <a:t>electrons</a:t>
            </a:r>
            <a:r>
              <a:rPr lang="fr-FR" b="1" dirty="0">
                <a:solidFill>
                  <a:srgbClr val="6E2466"/>
                </a:solidFill>
              </a:rPr>
              <a:t>:</a:t>
            </a:r>
          </a:p>
          <a:p>
            <a:pPr lvl="2">
              <a:defRPr/>
            </a:pPr>
            <a:r>
              <a:rPr lang="fr-FR" dirty="0" err="1">
                <a:solidFill>
                  <a:srgbClr val="2F2F2F"/>
                </a:solidFill>
              </a:rPr>
              <a:t>Photoelectrons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induced</a:t>
            </a:r>
            <a:r>
              <a:rPr lang="fr-FR" dirty="0">
                <a:solidFill>
                  <a:srgbClr val="2F2F2F"/>
                </a:solidFill>
              </a:rPr>
              <a:t> by </a:t>
            </a:r>
            <a:r>
              <a:rPr lang="fr-FR" dirty="0" err="1">
                <a:solidFill>
                  <a:srgbClr val="2F2F2F"/>
                </a:solidFill>
              </a:rPr>
              <a:t>photoelectric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effect</a:t>
            </a:r>
            <a:endParaRPr lang="fr-FR" dirty="0">
              <a:solidFill>
                <a:srgbClr val="2F2F2F"/>
              </a:solidFill>
            </a:endParaRPr>
          </a:p>
          <a:p>
            <a:pPr lvl="2">
              <a:defRPr/>
            </a:pPr>
            <a:r>
              <a:rPr lang="fr-FR" dirty="0">
                <a:solidFill>
                  <a:srgbClr val="2F2F2F"/>
                </a:solidFill>
              </a:rPr>
              <a:t>Free </a:t>
            </a:r>
            <a:r>
              <a:rPr lang="fr-FR" dirty="0" err="1">
                <a:solidFill>
                  <a:srgbClr val="2F2F2F"/>
                </a:solidFill>
              </a:rPr>
              <a:t>electrons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induced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>
                <a:solidFill>
                  <a:srgbClr val="2F2F2F"/>
                </a:solidFill>
              </a:rPr>
              <a:t>by residual gas ionisation (bunch, photons, or electrons induced)</a:t>
            </a:r>
            <a:endParaRPr lang="fr-FR" dirty="0">
              <a:solidFill>
                <a:srgbClr val="2F2F2F"/>
              </a:solidFill>
            </a:endParaRPr>
          </a:p>
          <a:p>
            <a:pPr lvl="1">
              <a:defRPr/>
            </a:pPr>
            <a:r>
              <a:rPr lang="fr-FR" b="1" dirty="0" err="1">
                <a:solidFill>
                  <a:srgbClr val="6E2466"/>
                </a:solidFill>
              </a:rPr>
              <a:t>Secondary</a:t>
            </a:r>
            <a:r>
              <a:rPr lang="fr-FR" b="1" dirty="0">
                <a:solidFill>
                  <a:srgbClr val="6E2466"/>
                </a:solidFill>
              </a:rPr>
              <a:t> </a:t>
            </a:r>
            <a:r>
              <a:rPr lang="fr-FR" b="1" dirty="0" err="1">
                <a:solidFill>
                  <a:srgbClr val="6E2466"/>
                </a:solidFill>
              </a:rPr>
              <a:t>electrons</a:t>
            </a:r>
            <a:r>
              <a:rPr lang="fr-FR" b="1" dirty="0">
                <a:solidFill>
                  <a:srgbClr val="6E2466"/>
                </a:solidFill>
              </a:rPr>
              <a:t>: </a:t>
            </a:r>
            <a:r>
              <a:rPr lang="fr-FR" dirty="0" err="1">
                <a:solidFill>
                  <a:srgbClr val="2F2F2F"/>
                </a:solidFill>
              </a:rPr>
              <a:t>induced</a:t>
            </a:r>
            <a:r>
              <a:rPr lang="fr-FR" dirty="0">
                <a:solidFill>
                  <a:srgbClr val="2F2F2F"/>
                </a:solidFill>
              </a:rPr>
              <a:t> by </a:t>
            </a:r>
            <a:r>
              <a:rPr lang="fr-FR" dirty="0" err="1">
                <a:solidFill>
                  <a:srgbClr val="2F2F2F"/>
                </a:solidFill>
              </a:rPr>
              <a:t>primary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electrons</a:t>
            </a:r>
            <a:r>
              <a:rPr lang="fr-FR" dirty="0">
                <a:solidFill>
                  <a:srgbClr val="2F2F2F"/>
                </a:solidFill>
              </a:rPr>
              <a:t>, </a:t>
            </a:r>
            <a:r>
              <a:rPr lang="fr-FR" dirty="0" err="1">
                <a:solidFill>
                  <a:srgbClr val="2F2F2F"/>
                </a:solidFill>
              </a:rPr>
              <a:t>accelerated</a:t>
            </a:r>
            <a:r>
              <a:rPr lang="fr-FR" dirty="0">
                <a:solidFill>
                  <a:srgbClr val="2F2F2F"/>
                </a:solidFill>
              </a:rPr>
              <a:t> by successive </a:t>
            </a:r>
            <a:r>
              <a:rPr lang="fr-FR" dirty="0" err="1">
                <a:solidFill>
                  <a:srgbClr val="2F2F2F"/>
                </a:solidFill>
              </a:rPr>
              <a:t>bunches</a:t>
            </a:r>
            <a:r>
              <a:rPr lang="fr-FR" dirty="0">
                <a:solidFill>
                  <a:srgbClr val="2F2F2F"/>
                </a:solidFill>
              </a:rPr>
              <a:t>, </a:t>
            </a:r>
            <a:r>
              <a:rPr lang="fr-FR" dirty="0" err="1">
                <a:solidFill>
                  <a:srgbClr val="2F2F2F"/>
                </a:solidFill>
              </a:rPr>
              <a:t>hitting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>
                <a:solidFill>
                  <a:srgbClr val="2F2F2F"/>
                </a:solidFill>
              </a:rPr>
              <a:t>the surface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DFD388D-90E3-DE53-068F-ACFBC50CE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B576E40-D38C-BA2D-900D-5D79B4B3C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B09F094-843D-E95C-E0C5-082DE6A95129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5DD1A1-A17E-3EFD-5E07-E776E2C1D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Electron cloud build-up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38AA4B7-4244-2B97-D2AC-F72792E9743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30/06/2025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46" name="Rectangle: Rounded Corners 8">
            <a:extLst>
              <a:ext uri="{FF2B5EF4-FFF2-40B4-BE49-F238E27FC236}">
                <a16:creationId xmlns:a16="http://schemas.microsoft.com/office/drawing/2014/main" id="{21A73524-EF6C-DE87-538D-D05B4A476ED9}"/>
              </a:ext>
            </a:extLst>
          </p:cNvPr>
          <p:cNvSpPr/>
          <p:nvPr/>
        </p:nvSpPr>
        <p:spPr bwMode="auto">
          <a:xfrm>
            <a:off x="280755" y="3837436"/>
            <a:ext cx="5169543" cy="169403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C11D6B8A-8683-57B5-00F9-044C5710B33C}"/>
                  </a:ext>
                </a:extLst>
              </p:cNvPr>
              <p:cNvSpPr txBox="1"/>
              <p:nvPr/>
            </p:nvSpPr>
            <p:spPr bwMode="auto">
              <a:xfrm>
                <a:off x="340400" y="3837436"/>
                <a:ext cx="5085442" cy="16496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indent="0" algn="just">
                  <a:buNone/>
                  <a:defRPr/>
                </a:pPr>
                <a:r>
                  <a:rPr lang="fr-FR" sz="2000" b="1" dirty="0">
                    <a:solidFill>
                      <a:srgbClr val="FF0000"/>
                    </a:solidFill>
                  </a:rPr>
                  <a:t>Two main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material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properties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for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ecloud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:</a:t>
                </a: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 err="1">
                    <a:solidFill>
                      <a:srgbClr val="FF0000"/>
                    </a:solidFill>
                  </a:rPr>
                  <a:t>Photoelectron</a:t>
                </a:r>
                <a:r>
                  <a:rPr lang="fr-FR" sz="2000" b="1">
                    <a:solidFill>
                      <a:srgbClr val="FF0000"/>
                    </a:solidFill>
                  </a:rPr>
                  <a:t> Yield </a:t>
                </a:r>
                <a:r>
                  <a:rPr lang="fr-FR" sz="2000">
                    <a:solidFill>
                      <a:schemeClr val="tx2"/>
                    </a:solidFill>
                  </a:rPr>
                  <a:t>(PEY)</a:t>
                </a:r>
                <a:endParaRPr lang="fr-FR" sz="2000" dirty="0">
                  <a:solidFill>
                    <a:schemeClr val="tx2"/>
                  </a:solidFill>
                </a:endParaRP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 dirty="0" err="1">
                    <a:solidFill>
                      <a:srgbClr val="FF0000"/>
                    </a:solidFill>
                  </a:rPr>
                  <a:t>Secondary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fr-FR" sz="2000" b="1">
                    <a:solidFill>
                      <a:srgbClr val="FF0000"/>
                    </a:solidFill>
                  </a:rPr>
                  <a:t>Electron Yield </a:t>
                </a:r>
                <a:r>
                  <a:rPr lang="fr-FR" sz="2000">
                    <a:solidFill>
                      <a:schemeClr val="tx2"/>
                    </a:solidFill>
                  </a:rPr>
                  <a:t>(SEY,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fr-FR" sz="2000">
                    <a:solidFill>
                      <a:schemeClr val="tx2"/>
                    </a:solidFill>
                  </a:rPr>
                  <a:t>)</a:t>
                </a:r>
                <a:endParaRPr lang="fr-FR" b="1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lvl="1" indent="0" algn="ctr">
                  <a:buNone/>
                  <a:defRPr/>
                </a:pPr>
                <a14:m>
                  <m:oMath xmlns:m="http://schemas.openxmlformats.org/officeDocument/2006/math">
                    <m:r>
                      <a:rPr lang="fr-FR" sz="2400" b="1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𝐏𝐄𝐘</m:t>
                    </m:r>
                    <m:r>
                      <a:rPr lang="fr-FR" sz="2400" b="1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sSup>
                              <m:sSupPr>
                                <m:ctrlP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𝒑𝒉𝒐𝒕𝒐</m:t>
                                </m:r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𝜸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sz="2400" b="1" dirty="0">
                    <a:solidFill>
                      <a:srgbClr val="2F2F2F"/>
                    </a:solidFill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GB" sz="2400" b="1" i="1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𝛅</m:t>
                    </m:r>
                    <m:r>
                      <a:rPr lang="fr-FR" sz="2400" b="1" i="1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sSup>
                              <m:sSupPr>
                                <m:ctrlP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𝒔𝒆𝒄</m:t>
                                </m:r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𝒊𝒏𝒄𝒊𝒅𝒆𝒏𝒕</m:t>
                            </m:r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den>
                    </m:f>
                  </m:oMath>
                </a14:m>
                <a:endParaRPr lang="fr-FR" sz="2400" b="1" dirty="0">
                  <a:solidFill>
                    <a:srgbClr val="0033A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C11D6B8A-8683-57B5-00F9-044C5710B3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0400" y="3837436"/>
                <a:ext cx="5085442" cy="1649619"/>
              </a:xfrm>
              <a:prstGeom prst="rect">
                <a:avLst/>
              </a:prstGeom>
              <a:blipFill>
                <a:blip r:embed="rId4"/>
                <a:stretch>
                  <a:fillRect l="-1319" t="-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Rectangle: Rounded Corners 8">
            <a:extLst>
              <a:ext uri="{FF2B5EF4-FFF2-40B4-BE49-F238E27FC236}">
                <a16:creationId xmlns:a16="http://schemas.microsoft.com/office/drawing/2014/main" id="{6AEF90A8-05FC-9403-F415-0B5581CE089D}"/>
              </a:ext>
            </a:extLst>
          </p:cNvPr>
          <p:cNvSpPr/>
          <p:nvPr/>
        </p:nvSpPr>
        <p:spPr bwMode="auto">
          <a:xfrm>
            <a:off x="6023992" y="3834864"/>
            <a:ext cx="5832648" cy="169660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ZoneTexte 46">
                <a:extLst>
                  <a:ext uri="{FF2B5EF4-FFF2-40B4-BE49-F238E27FC236}">
                    <a16:creationId xmlns:a16="http://schemas.microsoft.com/office/drawing/2014/main" id="{B08EE0D1-D1BB-C08A-2027-45E4608CD4E3}"/>
                  </a:ext>
                </a:extLst>
              </p:cNvPr>
              <p:cNvSpPr txBox="1"/>
              <p:nvPr/>
            </p:nvSpPr>
            <p:spPr bwMode="auto">
              <a:xfrm>
                <a:off x="6096001" y="3855841"/>
                <a:ext cx="5814746" cy="16521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indent="0" algn="just">
                  <a:buNone/>
                  <a:defRPr/>
                </a:pPr>
                <a:r>
                  <a:rPr lang="fr-FR" sz="2000" b="1" dirty="0">
                    <a:solidFill>
                      <a:srgbClr val="FF0000"/>
                    </a:solidFill>
                  </a:rPr>
                  <a:t>Two main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material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properties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fr-FR" sz="2000" b="1">
                    <a:solidFill>
                      <a:srgbClr val="FF0000"/>
                    </a:solidFill>
                  </a:rPr>
                  <a:t>for gas desorption:</a:t>
                </a:r>
                <a:endParaRPr lang="fr-FR" sz="2000" b="1" dirty="0">
                  <a:solidFill>
                    <a:srgbClr val="FF0000"/>
                  </a:solidFill>
                </a:endParaRP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>
                    <a:solidFill>
                      <a:srgbClr val="FF0000"/>
                    </a:solidFill>
                  </a:rPr>
                  <a:t>Photon-Stimulated Desorption </a:t>
                </a:r>
                <a:r>
                  <a:rPr lang="fr-FR" sz="2000">
                    <a:solidFill>
                      <a:schemeClr val="tx2"/>
                    </a:solidFill>
                  </a:rPr>
                  <a:t>(PSD)</a:t>
                </a:r>
                <a:endParaRPr lang="fr-FR" sz="2000" dirty="0">
                  <a:solidFill>
                    <a:schemeClr val="tx2"/>
                  </a:solidFill>
                </a:endParaRP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>
                    <a:solidFill>
                      <a:srgbClr val="FF0000"/>
                    </a:solidFill>
                  </a:rPr>
                  <a:t>Electron-Stimulated Desorption</a:t>
                </a:r>
                <a:r>
                  <a:rPr lang="fr-FR" sz="2000">
                    <a:solidFill>
                      <a:schemeClr val="tx2"/>
                    </a:solidFill>
                  </a:rPr>
                  <a:t>(ESD)</a:t>
                </a:r>
                <a:endParaRPr lang="fr-FR" b="1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lvl="1" indent="0" algn="ctr"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𝐏𝐒𝐃</m:t>
                        </m:r>
                      </m:e>
                      <m:sub>
                        <m: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𝒈𝒂𝒔</m:t>
                        </m:r>
                      </m:sub>
                    </m:sSub>
                    <m:r>
                      <a:rPr lang="fr-FR" sz="2400" b="1" i="1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𝚫</m:t>
                            </m:r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𝒈𝒂𝒔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𝜸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sz="2400" b="1" dirty="0">
                    <a:solidFill>
                      <a:srgbClr val="2F2F2F"/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fr-FR" sz="2400" b="1" dirty="0">
                    <a:solidFill>
                      <a:srgbClr val="2F2F2F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𝐄𝐒𝐃</m:t>
                        </m:r>
                      </m:e>
                      <m:sub>
                        <m: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𝒈𝒂𝒔</m:t>
                        </m:r>
                      </m:sub>
                    </m:sSub>
                    <m:r>
                      <a:rPr lang="fr-FR" sz="2400" b="1" i="1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𝚫</m:t>
                            </m:r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𝒈𝒂𝒔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sSup>
                              <m:sSupPr>
                                <m:ctrlP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den>
                    </m:f>
                  </m:oMath>
                </a14:m>
                <a:endParaRPr lang="fr-FR" sz="2400" b="1" dirty="0">
                  <a:solidFill>
                    <a:srgbClr val="0033A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6" name="ZoneTexte 46">
                <a:extLst>
                  <a:ext uri="{FF2B5EF4-FFF2-40B4-BE49-F238E27FC236}">
                    <a16:creationId xmlns:a16="http://schemas.microsoft.com/office/drawing/2014/main" id="{C5BA4669-E612-03FC-2E32-DA81E51490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1" y="3855841"/>
                <a:ext cx="5814746" cy="1652119"/>
              </a:xfrm>
              <a:prstGeom prst="rect">
                <a:avLst/>
              </a:prstGeom>
              <a:blipFill>
                <a:blip r:embed="rId5"/>
                <a:stretch>
                  <a:fillRect l="-1048" t="-22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5FE2C8AE-F039-E49B-372E-4E699E26F18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1622" t="80810" r="52009"/>
          <a:stretch/>
        </p:blipFill>
        <p:spPr>
          <a:xfrm>
            <a:off x="5702840" y="3069715"/>
            <a:ext cx="1728192" cy="54868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36847F77-E197-4E88-041E-42046CC01BFA}"/>
              </a:ext>
            </a:extLst>
          </p:cNvPr>
          <p:cNvGrpSpPr/>
          <p:nvPr/>
        </p:nvGrpSpPr>
        <p:grpSpPr>
          <a:xfrm>
            <a:off x="10555734" y="731754"/>
            <a:ext cx="1541084" cy="1545118"/>
            <a:chOff x="10555734" y="731754"/>
            <a:chExt cx="1541084" cy="154511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7CAF88B-294F-9922-3634-576A52C8A01C}"/>
                </a:ext>
              </a:extLst>
            </p:cNvPr>
            <p:cNvSpPr/>
            <p:nvPr/>
          </p:nvSpPr>
          <p:spPr>
            <a:xfrm>
              <a:off x="10632504" y="731754"/>
              <a:ext cx="1464314" cy="15451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2FE7D7B-EF73-F524-19E6-EDFF3A600DA3}"/>
                </a:ext>
              </a:extLst>
            </p:cNvPr>
            <p:cNvSpPr/>
            <p:nvPr/>
          </p:nvSpPr>
          <p:spPr>
            <a:xfrm>
              <a:off x="10560496" y="741280"/>
              <a:ext cx="1464314" cy="70758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4071B7F-0C0D-A531-BFD5-B3B7F2FD36E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21622" t="80810" r="52009"/>
            <a:stretch/>
          </p:blipFill>
          <p:spPr>
            <a:xfrm>
              <a:off x="10555734" y="1220971"/>
              <a:ext cx="1517868" cy="5486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44167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44D1B6E4-AA9C-71AB-C74B-F7E140C7D061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7" name="Picture 176">
            <a:extLst>
              <a:ext uri="{FF2B5EF4-FFF2-40B4-BE49-F238E27FC236}">
                <a16:creationId xmlns:a16="http://schemas.microsoft.com/office/drawing/2014/main" id="{D2AA6B22-C34E-009D-043B-1A3F1E7296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051" y="764005"/>
            <a:ext cx="6553767" cy="285495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D02C72F-A213-1A50-87B8-B843D4898B64}"/>
              </a:ext>
            </a:extLst>
          </p:cNvPr>
          <p:cNvSpPr/>
          <p:nvPr/>
        </p:nvSpPr>
        <p:spPr>
          <a:xfrm>
            <a:off x="5690520" y="3074478"/>
            <a:ext cx="1728192" cy="4032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7291B4F2-41AA-F516-DB6E-2922BA49C13A}"/>
              </a:ext>
            </a:extLst>
          </p:cNvPr>
          <p:cNvSpPr txBox="1">
            <a:spLocks/>
          </p:cNvSpPr>
          <p:nvPr/>
        </p:nvSpPr>
        <p:spPr bwMode="auto">
          <a:xfrm>
            <a:off x="113636" y="1093835"/>
            <a:ext cx="5429415" cy="2586720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/>
              <a:buNone/>
              <a:defRPr/>
            </a:pPr>
            <a:r>
              <a:rPr lang="fr-FR" b="1">
                <a:solidFill>
                  <a:srgbClr val="E15E32"/>
                </a:solidFill>
              </a:rPr>
              <a:t>Electron cloud </a:t>
            </a:r>
            <a:r>
              <a:rPr lang="fr-FR" b="1" dirty="0">
                <a:solidFill>
                  <a:srgbClr val="E15E32"/>
                </a:solidFill>
              </a:rPr>
              <a:t>= </a:t>
            </a:r>
            <a:r>
              <a:rPr lang="fr-FR" b="1" dirty="0" err="1">
                <a:solidFill>
                  <a:srgbClr val="E15E32"/>
                </a:solidFill>
              </a:rPr>
              <a:t>Primary</a:t>
            </a:r>
            <a:r>
              <a:rPr lang="fr-FR" b="1" dirty="0">
                <a:solidFill>
                  <a:srgbClr val="E15E32"/>
                </a:solidFill>
              </a:rPr>
              <a:t> + </a:t>
            </a:r>
            <a:r>
              <a:rPr lang="fr-FR" b="1" dirty="0" err="1">
                <a:solidFill>
                  <a:srgbClr val="E15E32"/>
                </a:solidFill>
              </a:rPr>
              <a:t>Secondary</a:t>
            </a:r>
            <a:r>
              <a:rPr lang="fr-FR" b="1" dirty="0">
                <a:solidFill>
                  <a:srgbClr val="E15E32"/>
                </a:solidFill>
              </a:rPr>
              <a:t> </a:t>
            </a:r>
            <a:r>
              <a:rPr lang="fr-FR" b="1" dirty="0" err="1">
                <a:solidFill>
                  <a:srgbClr val="E15E32"/>
                </a:solidFill>
              </a:rPr>
              <a:t>electrons</a:t>
            </a:r>
            <a:endParaRPr lang="fr-FR" b="1" dirty="0">
              <a:solidFill>
                <a:srgbClr val="E15E32"/>
              </a:solidFill>
            </a:endParaRPr>
          </a:p>
          <a:p>
            <a:pPr lvl="1">
              <a:defRPr/>
            </a:pPr>
            <a:r>
              <a:rPr lang="fr-FR" b="1" dirty="0" err="1">
                <a:solidFill>
                  <a:srgbClr val="6E2466"/>
                </a:solidFill>
              </a:rPr>
              <a:t>Primary</a:t>
            </a:r>
            <a:r>
              <a:rPr lang="fr-FR" b="1" dirty="0">
                <a:solidFill>
                  <a:srgbClr val="6E2466"/>
                </a:solidFill>
              </a:rPr>
              <a:t> </a:t>
            </a:r>
            <a:r>
              <a:rPr lang="fr-FR" b="1" dirty="0" err="1">
                <a:solidFill>
                  <a:srgbClr val="6E2466"/>
                </a:solidFill>
              </a:rPr>
              <a:t>electrons</a:t>
            </a:r>
            <a:r>
              <a:rPr lang="fr-FR" b="1" dirty="0">
                <a:solidFill>
                  <a:srgbClr val="6E2466"/>
                </a:solidFill>
              </a:rPr>
              <a:t>:</a:t>
            </a:r>
          </a:p>
          <a:p>
            <a:pPr lvl="2">
              <a:defRPr/>
            </a:pPr>
            <a:r>
              <a:rPr lang="fr-FR" dirty="0" err="1">
                <a:solidFill>
                  <a:srgbClr val="2F2F2F"/>
                </a:solidFill>
              </a:rPr>
              <a:t>Photoelectrons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induced</a:t>
            </a:r>
            <a:r>
              <a:rPr lang="fr-FR" dirty="0">
                <a:solidFill>
                  <a:srgbClr val="2F2F2F"/>
                </a:solidFill>
              </a:rPr>
              <a:t> by </a:t>
            </a:r>
            <a:r>
              <a:rPr lang="fr-FR" dirty="0" err="1">
                <a:solidFill>
                  <a:srgbClr val="2F2F2F"/>
                </a:solidFill>
              </a:rPr>
              <a:t>photoelectric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effect</a:t>
            </a:r>
            <a:endParaRPr lang="fr-FR" dirty="0">
              <a:solidFill>
                <a:srgbClr val="2F2F2F"/>
              </a:solidFill>
            </a:endParaRPr>
          </a:p>
          <a:p>
            <a:pPr lvl="2">
              <a:defRPr/>
            </a:pPr>
            <a:r>
              <a:rPr lang="fr-FR" dirty="0">
                <a:solidFill>
                  <a:srgbClr val="2F2F2F"/>
                </a:solidFill>
              </a:rPr>
              <a:t>Free </a:t>
            </a:r>
            <a:r>
              <a:rPr lang="fr-FR" dirty="0" err="1">
                <a:solidFill>
                  <a:srgbClr val="2F2F2F"/>
                </a:solidFill>
              </a:rPr>
              <a:t>electrons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induced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>
                <a:solidFill>
                  <a:srgbClr val="2F2F2F"/>
                </a:solidFill>
              </a:rPr>
              <a:t>by residual gas ionisation (bunch, photons, or electrons induced)</a:t>
            </a:r>
            <a:endParaRPr lang="fr-FR" dirty="0">
              <a:solidFill>
                <a:srgbClr val="2F2F2F"/>
              </a:solidFill>
            </a:endParaRPr>
          </a:p>
          <a:p>
            <a:pPr lvl="1">
              <a:defRPr/>
            </a:pPr>
            <a:r>
              <a:rPr lang="fr-FR" b="1" dirty="0" err="1">
                <a:solidFill>
                  <a:srgbClr val="6E2466"/>
                </a:solidFill>
              </a:rPr>
              <a:t>Secondary</a:t>
            </a:r>
            <a:r>
              <a:rPr lang="fr-FR" b="1" dirty="0">
                <a:solidFill>
                  <a:srgbClr val="6E2466"/>
                </a:solidFill>
              </a:rPr>
              <a:t> </a:t>
            </a:r>
            <a:r>
              <a:rPr lang="fr-FR" b="1" dirty="0" err="1">
                <a:solidFill>
                  <a:srgbClr val="6E2466"/>
                </a:solidFill>
              </a:rPr>
              <a:t>electrons</a:t>
            </a:r>
            <a:r>
              <a:rPr lang="fr-FR" b="1" dirty="0">
                <a:solidFill>
                  <a:srgbClr val="6E2466"/>
                </a:solidFill>
              </a:rPr>
              <a:t>: </a:t>
            </a:r>
            <a:r>
              <a:rPr lang="fr-FR" dirty="0" err="1">
                <a:solidFill>
                  <a:srgbClr val="2F2F2F"/>
                </a:solidFill>
              </a:rPr>
              <a:t>induced</a:t>
            </a:r>
            <a:r>
              <a:rPr lang="fr-FR" dirty="0">
                <a:solidFill>
                  <a:srgbClr val="2F2F2F"/>
                </a:solidFill>
              </a:rPr>
              <a:t> by </a:t>
            </a:r>
            <a:r>
              <a:rPr lang="fr-FR" dirty="0" err="1">
                <a:solidFill>
                  <a:srgbClr val="2F2F2F"/>
                </a:solidFill>
              </a:rPr>
              <a:t>primary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electrons</a:t>
            </a:r>
            <a:r>
              <a:rPr lang="fr-FR" dirty="0">
                <a:solidFill>
                  <a:srgbClr val="2F2F2F"/>
                </a:solidFill>
              </a:rPr>
              <a:t>, </a:t>
            </a:r>
            <a:r>
              <a:rPr lang="fr-FR" dirty="0" err="1">
                <a:solidFill>
                  <a:srgbClr val="2F2F2F"/>
                </a:solidFill>
              </a:rPr>
              <a:t>accelerated</a:t>
            </a:r>
            <a:r>
              <a:rPr lang="fr-FR" dirty="0">
                <a:solidFill>
                  <a:srgbClr val="2F2F2F"/>
                </a:solidFill>
              </a:rPr>
              <a:t> by successive </a:t>
            </a:r>
            <a:r>
              <a:rPr lang="fr-FR" dirty="0" err="1">
                <a:solidFill>
                  <a:srgbClr val="2F2F2F"/>
                </a:solidFill>
              </a:rPr>
              <a:t>bunches</a:t>
            </a:r>
            <a:r>
              <a:rPr lang="fr-FR" dirty="0">
                <a:solidFill>
                  <a:srgbClr val="2F2F2F"/>
                </a:solidFill>
              </a:rPr>
              <a:t>, </a:t>
            </a:r>
            <a:r>
              <a:rPr lang="fr-FR" dirty="0" err="1">
                <a:solidFill>
                  <a:srgbClr val="2F2F2F"/>
                </a:solidFill>
              </a:rPr>
              <a:t>hitting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>
                <a:solidFill>
                  <a:srgbClr val="2F2F2F"/>
                </a:solidFill>
              </a:rPr>
              <a:t>the surface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6EA7435-C863-7871-E328-6DDFE0B57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024E783-2F84-47B2-1A6D-FBB67BEC4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FF6787D-63DA-937B-3BF0-D30D14284293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101A90-BC53-F27A-58C2-BDC427B2B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Electron cloud build-up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EF331B4-C2F6-8671-871D-F3BFA4F462AF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30/06/2025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46" name="Rectangle: Rounded Corners 8">
            <a:extLst>
              <a:ext uri="{FF2B5EF4-FFF2-40B4-BE49-F238E27FC236}">
                <a16:creationId xmlns:a16="http://schemas.microsoft.com/office/drawing/2014/main" id="{755F9FB6-925A-69B4-B195-0BC6D56662DA}"/>
              </a:ext>
            </a:extLst>
          </p:cNvPr>
          <p:cNvSpPr/>
          <p:nvPr/>
        </p:nvSpPr>
        <p:spPr bwMode="auto">
          <a:xfrm>
            <a:off x="280755" y="3837436"/>
            <a:ext cx="5169543" cy="169403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7F1FCE88-2BF9-C04F-175B-669CD495F806}"/>
                  </a:ext>
                </a:extLst>
              </p:cNvPr>
              <p:cNvSpPr txBox="1"/>
              <p:nvPr/>
            </p:nvSpPr>
            <p:spPr bwMode="auto">
              <a:xfrm>
                <a:off x="340400" y="3837436"/>
                <a:ext cx="5085442" cy="16496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indent="0" algn="just">
                  <a:buNone/>
                  <a:defRPr/>
                </a:pPr>
                <a:r>
                  <a:rPr lang="fr-FR" sz="2000" b="1" dirty="0">
                    <a:solidFill>
                      <a:srgbClr val="FF0000"/>
                    </a:solidFill>
                  </a:rPr>
                  <a:t>Two main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material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properties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for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ecloud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:</a:t>
                </a: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 err="1">
                    <a:solidFill>
                      <a:srgbClr val="FF0000"/>
                    </a:solidFill>
                  </a:rPr>
                  <a:t>Photoelectron</a:t>
                </a:r>
                <a:r>
                  <a:rPr lang="fr-FR" sz="2000" b="1">
                    <a:solidFill>
                      <a:srgbClr val="FF0000"/>
                    </a:solidFill>
                  </a:rPr>
                  <a:t> Yield </a:t>
                </a:r>
                <a:r>
                  <a:rPr lang="fr-FR" sz="2000">
                    <a:solidFill>
                      <a:schemeClr val="tx2"/>
                    </a:solidFill>
                  </a:rPr>
                  <a:t>(PEY)</a:t>
                </a:r>
                <a:endParaRPr lang="fr-FR" sz="2000" dirty="0">
                  <a:solidFill>
                    <a:schemeClr val="tx2"/>
                  </a:solidFill>
                </a:endParaRP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 dirty="0" err="1">
                    <a:solidFill>
                      <a:srgbClr val="FF0000"/>
                    </a:solidFill>
                  </a:rPr>
                  <a:t>Secondary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fr-FR" sz="2000" b="1">
                    <a:solidFill>
                      <a:srgbClr val="FF0000"/>
                    </a:solidFill>
                  </a:rPr>
                  <a:t>Electron Yield </a:t>
                </a:r>
                <a:r>
                  <a:rPr lang="fr-FR" sz="2000">
                    <a:solidFill>
                      <a:schemeClr val="tx2"/>
                    </a:solidFill>
                  </a:rPr>
                  <a:t>(SEY,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fr-FR" sz="2000">
                    <a:solidFill>
                      <a:schemeClr val="tx2"/>
                    </a:solidFill>
                  </a:rPr>
                  <a:t>)</a:t>
                </a:r>
                <a:endParaRPr lang="fr-FR" b="1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lvl="1" indent="0" algn="ctr">
                  <a:buNone/>
                  <a:defRPr/>
                </a:pPr>
                <a14:m>
                  <m:oMath xmlns:m="http://schemas.openxmlformats.org/officeDocument/2006/math">
                    <m:r>
                      <a:rPr lang="fr-FR" sz="2400" b="1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𝐏𝐄𝐘</m:t>
                    </m:r>
                    <m:r>
                      <a:rPr lang="fr-FR" sz="2400" b="1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sSup>
                              <m:sSupPr>
                                <m:ctrlP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𝒑𝒉𝒐𝒕𝒐</m:t>
                                </m:r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𝜸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sz="2400" b="1" dirty="0">
                    <a:solidFill>
                      <a:srgbClr val="2F2F2F"/>
                    </a:solidFill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GB" sz="2400" b="1" i="1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𝛅</m:t>
                    </m:r>
                    <m:r>
                      <a:rPr lang="fr-FR" sz="2400" b="1" i="1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sSup>
                              <m:sSupPr>
                                <m:ctrlP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𝒔𝒆𝒄</m:t>
                                </m:r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𝒊𝒏𝒄𝒊𝒅𝒆𝒏𝒕</m:t>
                            </m:r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den>
                    </m:f>
                  </m:oMath>
                </a14:m>
                <a:endParaRPr lang="fr-FR" sz="2400" b="1" dirty="0">
                  <a:solidFill>
                    <a:srgbClr val="0033A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7F1FCE88-2BF9-C04F-175B-669CD495F8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0400" y="3837436"/>
                <a:ext cx="5085442" cy="1649619"/>
              </a:xfrm>
              <a:prstGeom prst="rect">
                <a:avLst/>
              </a:prstGeom>
              <a:blipFill>
                <a:blip r:embed="rId4"/>
                <a:stretch>
                  <a:fillRect l="-1319" t="-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Rectangle: Rounded Corners 8">
            <a:extLst>
              <a:ext uri="{FF2B5EF4-FFF2-40B4-BE49-F238E27FC236}">
                <a16:creationId xmlns:a16="http://schemas.microsoft.com/office/drawing/2014/main" id="{09CDA087-0B00-14B0-BDE8-BE0B8EB44579}"/>
              </a:ext>
            </a:extLst>
          </p:cNvPr>
          <p:cNvSpPr/>
          <p:nvPr/>
        </p:nvSpPr>
        <p:spPr bwMode="auto">
          <a:xfrm>
            <a:off x="6023992" y="3834864"/>
            <a:ext cx="5832648" cy="169660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ZoneTexte 46">
                <a:extLst>
                  <a:ext uri="{FF2B5EF4-FFF2-40B4-BE49-F238E27FC236}">
                    <a16:creationId xmlns:a16="http://schemas.microsoft.com/office/drawing/2014/main" id="{363E6FC1-088C-97AC-77F0-24C843361B75}"/>
                  </a:ext>
                </a:extLst>
              </p:cNvPr>
              <p:cNvSpPr txBox="1"/>
              <p:nvPr/>
            </p:nvSpPr>
            <p:spPr bwMode="auto">
              <a:xfrm>
                <a:off x="6096001" y="3855841"/>
                <a:ext cx="5814746" cy="16521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indent="0" algn="just">
                  <a:buNone/>
                  <a:defRPr/>
                </a:pPr>
                <a:r>
                  <a:rPr lang="fr-FR" sz="2000" b="1" dirty="0">
                    <a:solidFill>
                      <a:srgbClr val="FF0000"/>
                    </a:solidFill>
                  </a:rPr>
                  <a:t>Two main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material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properties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fr-FR" sz="2000" b="1">
                    <a:solidFill>
                      <a:srgbClr val="FF0000"/>
                    </a:solidFill>
                  </a:rPr>
                  <a:t>for gas desorption:</a:t>
                </a:r>
                <a:endParaRPr lang="fr-FR" sz="2000" b="1" dirty="0">
                  <a:solidFill>
                    <a:srgbClr val="FF0000"/>
                  </a:solidFill>
                </a:endParaRP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>
                    <a:solidFill>
                      <a:srgbClr val="FF0000"/>
                    </a:solidFill>
                  </a:rPr>
                  <a:t>Photon-Stimulated Desorption </a:t>
                </a:r>
                <a:r>
                  <a:rPr lang="fr-FR" sz="2000">
                    <a:solidFill>
                      <a:schemeClr val="tx2"/>
                    </a:solidFill>
                  </a:rPr>
                  <a:t>(PSD)</a:t>
                </a:r>
                <a:endParaRPr lang="fr-FR" sz="2000" dirty="0">
                  <a:solidFill>
                    <a:schemeClr val="tx2"/>
                  </a:solidFill>
                </a:endParaRP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>
                    <a:solidFill>
                      <a:srgbClr val="FF0000"/>
                    </a:solidFill>
                  </a:rPr>
                  <a:t>Electron-Stimulated Desorption</a:t>
                </a:r>
                <a:r>
                  <a:rPr lang="fr-FR" sz="2000">
                    <a:solidFill>
                      <a:schemeClr val="tx2"/>
                    </a:solidFill>
                  </a:rPr>
                  <a:t>(ESD)</a:t>
                </a:r>
                <a:endParaRPr lang="fr-FR" b="1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lvl="1" indent="0" algn="ctr"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𝐏𝐒𝐃</m:t>
                        </m:r>
                      </m:e>
                      <m:sub>
                        <m: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𝒈𝒂𝒔</m:t>
                        </m:r>
                      </m:sub>
                    </m:sSub>
                    <m:r>
                      <a:rPr lang="fr-FR" sz="2400" b="1" i="1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𝚫</m:t>
                            </m:r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𝒈𝒂𝒔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𝜸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sz="2400" b="1" dirty="0">
                    <a:solidFill>
                      <a:srgbClr val="2F2F2F"/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fr-FR" sz="2400" b="1" dirty="0">
                    <a:solidFill>
                      <a:srgbClr val="2F2F2F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𝐄𝐒𝐃</m:t>
                        </m:r>
                      </m:e>
                      <m:sub>
                        <m: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𝒈𝒂𝒔</m:t>
                        </m:r>
                      </m:sub>
                    </m:sSub>
                    <m:r>
                      <a:rPr lang="fr-FR" sz="2400" b="1" i="1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𝚫</m:t>
                            </m:r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𝒈𝒂𝒔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sSup>
                              <m:sSupPr>
                                <m:ctrlP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den>
                    </m:f>
                  </m:oMath>
                </a14:m>
                <a:endParaRPr lang="fr-FR" sz="2400" b="1" dirty="0">
                  <a:solidFill>
                    <a:srgbClr val="0033A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6" name="ZoneTexte 46">
                <a:extLst>
                  <a:ext uri="{FF2B5EF4-FFF2-40B4-BE49-F238E27FC236}">
                    <a16:creationId xmlns:a16="http://schemas.microsoft.com/office/drawing/2014/main" id="{C5BA4669-E612-03FC-2E32-DA81E51490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1" y="3855841"/>
                <a:ext cx="5814746" cy="1652119"/>
              </a:xfrm>
              <a:prstGeom prst="rect">
                <a:avLst/>
              </a:prstGeom>
              <a:blipFill>
                <a:blip r:embed="rId5"/>
                <a:stretch>
                  <a:fillRect l="-1048" t="-22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4F2BF277-6F89-23C5-E72B-83DAC5A791F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1622" t="80810" r="52009"/>
          <a:stretch/>
        </p:blipFill>
        <p:spPr>
          <a:xfrm>
            <a:off x="5702840" y="3069715"/>
            <a:ext cx="1728192" cy="548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369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Corporate 16x9_OnlyOffice_PPT_Source Sans Pro" id="{F11624F6-6BAA-4543-85D8-8333456F0987}" vid="{318475FB-D47A-2449-BCDD-6ADD6CDE85C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16x9_OnlyOffice_PPT_Source Sans Pro</Template>
  <TotalTime>82559</TotalTime>
  <Words>3015</Words>
  <Application>Microsoft Office PowerPoint</Application>
  <DocSecurity>0</DocSecurity>
  <PresentationFormat>Widescreen</PresentationFormat>
  <Paragraphs>684</Paragraphs>
  <Slides>52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9" baseType="lpstr">
      <vt:lpstr>Arial</vt:lpstr>
      <vt:lpstr>Calibri</vt:lpstr>
      <vt:lpstr>Cambria</vt:lpstr>
      <vt:lpstr>Cambria Math</vt:lpstr>
      <vt:lpstr>Source Sans Pro</vt:lpstr>
      <vt:lpstr>Wingdings</vt:lpstr>
      <vt:lpstr>Office Theme</vt:lpstr>
      <vt:lpstr>In-situ SEY determination with the LHC Vacuum Pilot Sector and PyECLOUD</vt:lpstr>
      <vt:lpstr>Outline</vt:lpstr>
      <vt:lpstr>Experimental Description</vt:lpstr>
      <vt:lpstr>General VPS layout</vt:lpstr>
      <vt:lpstr>Electron cloud build-up</vt:lpstr>
      <vt:lpstr>Electron cloud build-up</vt:lpstr>
      <vt:lpstr>Electron cloud build-up</vt:lpstr>
      <vt:lpstr>Electron cloud build-up</vt:lpstr>
      <vt:lpstr>Electron cloud build-up</vt:lpstr>
      <vt:lpstr>Electron cloud build-up</vt:lpstr>
      <vt:lpstr>VPS instrumentation overview</vt:lpstr>
      <vt:lpstr>VPS instrumentation overview</vt:lpstr>
      <vt:lpstr>Electron cloud response of copper during injection</vt:lpstr>
      <vt:lpstr>Electron cloud response of copper during injection</vt:lpstr>
      <vt:lpstr>Electron cloud response of copper during injection</vt:lpstr>
      <vt:lpstr>Electron cloud response of copper during injection</vt:lpstr>
      <vt:lpstr>Electron cloud response of copper during injection</vt:lpstr>
      <vt:lpstr>Electron cloud response of copper during injection</vt:lpstr>
      <vt:lpstr>Electron-cloud simulation with the PyECLOUD program</vt:lpstr>
      <vt:lpstr>SEY curve modelisation</vt:lpstr>
      <vt:lpstr>SEY curve modelisation</vt:lpstr>
      <vt:lpstr>SEY curve modelisation</vt:lpstr>
      <vt:lpstr>PyECLOUD simulation principle</vt:lpstr>
      <vt:lpstr>PyECLOUD simulation principle</vt:lpstr>
      <vt:lpstr>PyECLOUD simulation principle</vt:lpstr>
      <vt:lpstr>PowerPoint Presentation</vt:lpstr>
      <vt:lpstr>PyECLOUD simulation principle</vt:lpstr>
      <vt:lpstr>PyECLOUD simulation principle</vt:lpstr>
      <vt:lpstr>PyECLOUD simulation principle</vt:lpstr>
      <vt:lpstr>PyECLOUD simulation principle</vt:lpstr>
      <vt:lpstr>PyECLOUD simulation principle</vt:lpstr>
      <vt:lpstr> δ_max  determination using the number of bunches at injection</vt:lpstr>
      <vt:lpstr>δ_max  assessment methodology</vt:lpstr>
      <vt:lpstr>Which parameter to use? Case of α</vt:lpstr>
      <vt:lpstr>Which parameter to use? Case of α</vt:lpstr>
      <vt:lpstr>Which parameter to use? Case of N_th</vt:lpstr>
      <vt:lpstr>Which parameter to use? Case of N_th</vt:lpstr>
      <vt:lpstr>Which parameter to use? Case of N_th</vt:lpstr>
      <vt:lpstr>Identify a filling pattern</vt:lpstr>
      <vt:lpstr>Identify a filling pattern</vt:lpstr>
      <vt:lpstr>Launch PyECLOUD computation  for different δ_max</vt:lpstr>
      <vt:lpstr>Launch PyECLOUD computation  for different δ_max</vt:lpstr>
      <vt:lpstr>Identify δ_max which best matches N_th</vt:lpstr>
      <vt:lpstr>Identify δ_max which best matches N_th</vt:lpstr>
      <vt:lpstr>Identify δ_max which best matches N_th</vt:lpstr>
      <vt:lpstr>Identify δ_max which best matches N_th</vt:lpstr>
      <vt:lpstr>Identify δ_max which best matches N_th</vt:lpstr>
      <vt:lpstr>Identify δ_max which best matches N_th</vt:lpstr>
      <vt:lpstr>Identify δ_max which best matches N_th</vt:lpstr>
      <vt:lpstr>SEY dose dependence after LS2 (long deconditioning time)</vt:lpstr>
      <vt:lpstr>Conclusion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 Source Sans Pro 50pt  up to three lines</dc:title>
  <dc:subject/>
  <dc:creator>Quentin Duong</dc:creator>
  <cp:keywords/>
  <dc:description/>
  <cp:lastModifiedBy>Quentin Duong</cp:lastModifiedBy>
  <cp:revision>904</cp:revision>
  <cp:lastPrinted>2023-11-30T09:34:17Z</cp:lastPrinted>
  <dcterms:created xsi:type="dcterms:W3CDTF">2022-10-14T10:14:34Z</dcterms:created>
  <dcterms:modified xsi:type="dcterms:W3CDTF">2025-06-30T20:46:43Z</dcterms:modified>
  <cp:category/>
  <dc:identifier/>
  <cp:contentStatus/>
  <dc:language/>
  <cp:version/>
</cp:coreProperties>
</file>