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9" r:id="rId2"/>
    <p:sldId id="3484" r:id="rId3"/>
    <p:sldId id="3519" r:id="rId4"/>
    <p:sldId id="3490" r:id="rId5"/>
    <p:sldId id="3485" r:id="rId6"/>
    <p:sldId id="3496" r:id="rId7"/>
    <p:sldId id="3495" r:id="rId8"/>
    <p:sldId id="3497" r:id="rId9"/>
    <p:sldId id="3498" r:id="rId10"/>
    <p:sldId id="3486" r:id="rId11"/>
    <p:sldId id="3492" r:id="rId12"/>
    <p:sldId id="3500" r:id="rId13"/>
    <p:sldId id="3504" r:id="rId14"/>
    <p:sldId id="3501" r:id="rId15"/>
    <p:sldId id="3512" r:id="rId16"/>
    <p:sldId id="3510" r:id="rId17"/>
    <p:sldId id="3502" r:id="rId18"/>
    <p:sldId id="3503" r:id="rId19"/>
    <p:sldId id="3505" r:id="rId20"/>
    <p:sldId id="3506" r:id="rId21"/>
    <p:sldId id="3491" r:id="rId22"/>
    <p:sldId id="3507" r:id="rId23"/>
    <p:sldId id="3509" r:id="rId24"/>
    <p:sldId id="3514" r:id="rId25"/>
    <p:sldId id="3513" r:id="rId26"/>
    <p:sldId id="3517" r:id="rId27"/>
    <p:sldId id="3494" r:id="rId28"/>
    <p:sldId id="288" r:id="rId29"/>
    <p:sldId id="3520" r:id="rId30"/>
    <p:sldId id="3488" r:id="rId31"/>
    <p:sldId id="3522" r:id="rId32"/>
    <p:sldId id="3521" r:id="rId33"/>
    <p:sldId id="3524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3B"/>
    <a:srgbClr val="303030"/>
    <a:srgbClr val="2F2F2F"/>
    <a:srgbClr val="DA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86" autoAdjust="0"/>
  </p:normalViewPr>
  <p:slideViewPr>
    <p:cSldViewPr snapToObjects="1">
      <p:cViewPr varScale="1">
        <p:scale>
          <a:sx n="120" d="100"/>
          <a:sy n="120" d="100"/>
        </p:scale>
        <p:origin x="120" y="2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9T10:26:06.724"/>
    </inkml:context>
    <inkml:brush xml:id="br0">
      <inkml:brushProperty name="width" value="0.10583" units="cm"/>
      <inkml:brushProperty name="height" value="0.10583" units="cm"/>
      <inkml:brushProperty name="color" value="#FFC000"/>
    </inkml:brush>
  </inkml:definitions>
  <inkml:trace contextRef="#ctx0" brushRef="#br0">758 2593 24575,'-2'-21'0,"-2"0"0,0 0 0,-1 1 0,-1 0 0,-1-1 0,-16-31 0,1-2 0,-6-25 0,0-1 0,-65-127 0,-17-37 0,5 9 0,-75-84 0,150 253 0,24 49 0,-1 1 0,-1 0 0,-17-27 0,17 31 0,0-1 0,1 1 0,0-1 0,1-1 0,1 1 0,0-1 0,1 0 0,0-1 0,-2-26 0,2-5 0,4-83 0,2 54 0,-1 65 0,1-1 0,0 1 0,0 0 0,1 0 0,0 1 0,1-1 0,0 0 0,1 1 0,0 0 0,0 0 0,1 1 0,0-1 0,0 1 0,1 0 0,0 1 0,1 0 0,8-7 0,17-13 0,1 2 0,65-37 0,-38 30 0,0 2 0,2 3 0,1 3 0,1 3 0,1 2 0,1 3 0,99-9 0,39-12 0,9 0 0,38 5 0,-91 10 0,186-2 0,-96 22 0,321 6 0,-285 32 0,-79-7 0,196 24 0,-91-10 0,-191-25 0,58 5 0,50 7 0,-135-16 0,-42-6 0,235 40 0,74 16 0,-112-22 0,-186-30 0,136 29 0,81 24 0,-252-56 0,0 1 0,-1 1 0,0 1 0,44 27 0,-16-9 0,175 99 0,-193-104 0,0 1 0,-2 2 0,56 56 0,-81-71 0,0 0 0,0 0 0,-2 1 0,0 0 0,0 1 0,-1 0 0,-1 0 0,-1 1 0,0 0 0,-1 0 0,0 0 0,-2 1 0,0 0 0,0-1 0,-1 21 0,9 73 0,-6-79 0,2 55 0,-7-75 0,-1 0 0,0 1 0,-1-1 0,0 0 0,-1 0 0,0 0 0,0-1 0,-9 18 0,-35 58 0,-25 57 0,65-126 0,1 1 0,1 0 0,0 0 0,2 1 0,0-1 0,-1 32 0,6 1007 0,0-1025 0,9 57 0,-5-55 0,2 52 0,-8-60 0,1-1 0,2 1 0,7 33 0,-5-32 0,-2 0 0,1 30 0,-3-29 0,2-1 0,6 33 0,-2-17 0,-2 1 0,-2 0 0,-2 0 0,-4 47 0,0 10 0,3 49-1365,0-128-5461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17.12.2024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/>
              <a:t>Paolo Chiggiato | TE-VSC general meeting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17.12.2024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Chiggiato | TE-VSC general meeting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17.12.2024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it-IT"/>
              <a:t>Paolo Chiggiato | TE-VSC general meeting 2024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69" r:id="rId3"/>
    <p:sldLayoutId id="2147483655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2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microsoft.com/office/2007/relationships/hdphoto" Target="../media/hdphoto1.wdp"/><Relationship Id="rId11" Type="http://schemas.openxmlformats.org/officeDocument/2006/relationships/image" Target="../media/image44.png"/><Relationship Id="rId5" Type="http://schemas.openxmlformats.org/officeDocument/2006/relationships/image" Target="../media/image41.png"/><Relationship Id="rId10" Type="http://schemas.microsoft.com/office/2007/relationships/hdphoto" Target="../media/hdphoto3.wdp"/><Relationship Id="rId4" Type="http://schemas.openxmlformats.org/officeDocument/2006/relationships/image" Target="../media/image40.png"/><Relationship Id="rId9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microsoft.com/office/2007/relationships/hdphoto" Target="../media/hdphoto3.wdp"/><Relationship Id="rId7" Type="http://schemas.openxmlformats.org/officeDocument/2006/relationships/image" Target="../media/image49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10" Type="http://schemas.openxmlformats.org/officeDocument/2006/relationships/image" Target="../media/image51.png"/><Relationship Id="rId4" Type="http://schemas.openxmlformats.org/officeDocument/2006/relationships/image" Target="../media/image46.jpeg"/><Relationship Id="rId9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26377/1" TargetMode="External"/><Relationship Id="rId7" Type="http://schemas.openxmlformats.org/officeDocument/2006/relationships/image" Target="../media/image64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8.png"/><Relationship Id="rId7" Type="http://schemas.microsoft.com/office/2007/relationships/hdphoto" Target="../media/hdphoto6.wdp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microsoft.com/office/2007/relationships/hdphoto" Target="../media/hdphoto5.wdp"/><Relationship Id="rId4" Type="http://schemas.openxmlformats.org/officeDocument/2006/relationships/image" Target="../media/image7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7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ED40CA0-E6AA-DE74-7002-3036B81B22E1}"/>
              </a:ext>
            </a:extLst>
          </p:cNvPr>
          <p:cNvSpPr txBox="1">
            <a:spLocks/>
          </p:cNvSpPr>
          <p:nvPr/>
        </p:nvSpPr>
        <p:spPr>
          <a:xfrm>
            <a:off x="983432" y="5301208"/>
            <a:ext cx="10225136" cy="86409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0" dirty="0"/>
              <a:t>Iker LOBATO SOLA  (TE-VSC-ICM)</a:t>
            </a:r>
          </a:p>
          <a:p>
            <a:r>
              <a:rPr lang="en-GB" sz="2000" b="0" dirty="0"/>
              <a:t>TE-VSC Seminar </a:t>
            </a:r>
          </a:p>
          <a:p>
            <a:r>
              <a:rPr lang="en-GB" sz="2000" b="0" dirty="0"/>
              <a:t>25/11/2025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C806394-3E21-CE46-CFA4-65A5E83AEED6}"/>
              </a:ext>
            </a:extLst>
          </p:cNvPr>
          <p:cNvSpPr txBox="1">
            <a:spLocks/>
          </p:cNvSpPr>
          <p:nvPr/>
        </p:nvSpPr>
        <p:spPr>
          <a:xfrm>
            <a:off x="419454" y="3284984"/>
            <a:ext cx="11376025" cy="13765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400" b="0" dirty="0"/>
              <a:t>Influence of humidity and temperature on Penning gauge measurement</a:t>
            </a:r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4D7247-D2AC-2F36-42E3-73301093C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CD2F46-7FCB-2028-51E6-716EEF60C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Climatic Chamber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0D732-EEE8-F62F-E534-7DD87224D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078A7-AA16-E80B-C370-1BE72BB80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DAF27-6E5B-F899-6A8E-47E19342F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6167A3-B6E1-A033-BFFB-1ABBE219C762}"/>
              </a:ext>
            </a:extLst>
          </p:cNvPr>
          <p:cNvSpPr txBox="1"/>
          <p:nvPr/>
        </p:nvSpPr>
        <p:spPr>
          <a:xfrm>
            <a:off x="407988" y="1196752"/>
            <a:ext cx="11376026" cy="3477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Climats EXCAL 1423-HA (2013)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Temperature control from -70°C to +180°C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Humidity control from 10 to 98%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138L (550 x 500 x 500 mm)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Admissible dissipation at 20°C = 2.5kW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Location : b.13-S-011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EP-ESE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algn="l"/>
            <a:endParaRPr lang="en-GB" sz="1600" dirty="0"/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 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D50D93-8878-7292-B80D-D357E0134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58" y="3009970"/>
            <a:ext cx="3363260" cy="30215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C4CF9A-AEDB-183E-D358-E1A7815E2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3495" y="4239886"/>
            <a:ext cx="4135330" cy="17702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5F9719-A93F-D32E-27A9-A45315DE4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3087" y="250809"/>
            <a:ext cx="3440196" cy="4020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798949-88AA-FBE0-15C5-99C93227C37D}"/>
              </a:ext>
            </a:extLst>
          </p:cNvPr>
          <p:cNvSpPr txBox="1"/>
          <p:nvPr/>
        </p:nvSpPr>
        <p:spPr>
          <a:xfrm flipH="1">
            <a:off x="8428279" y="4360062"/>
            <a:ext cx="344019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Climats EXCAL 1423-HA climatic chamber</a:t>
            </a:r>
            <a:endParaRPr lang="en-GB" sz="1100" i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6212FD-011B-B0B2-857A-5A12A19BF0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3872" y="1850082"/>
            <a:ext cx="2859406" cy="19168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4A8E012-211D-1D0F-4EAE-2CB5B05B8596}"/>
              </a:ext>
            </a:extLst>
          </p:cNvPr>
          <p:cNvSpPr txBox="1"/>
          <p:nvPr/>
        </p:nvSpPr>
        <p:spPr>
          <a:xfrm flipH="1">
            <a:off x="4943872" y="3817644"/>
            <a:ext cx="28594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EXCAL 1423-HA touch panel and program</a:t>
            </a:r>
            <a:endParaRPr lang="en-GB" sz="1100" i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E7ED559-705B-50DC-D08C-13F754F7F623}"/>
              </a:ext>
            </a:extLst>
          </p:cNvPr>
          <p:cNvGrpSpPr/>
          <p:nvPr/>
        </p:nvGrpSpPr>
        <p:grpSpPr>
          <a:xfrm>
            <a:off x="8348604" y="4953707"/>
            <a:ext cx="3473492" cy="1007877"/>
            <a:chOff x="8315308" y="4869160"/>
            <a:chExt cx="3473492" cy="100787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869F6AF-F62E-40A2-E87F-1945D6AC2793}"/>
                </a:ext>
              </a:extLst>
            </p:cNvPr>
            <p:cNvSpPr txBox="1">
              <a:spLocks/>
            </p:cNvSpPr>
            <p:nvPr/>
          </p:nvSpPr>
          <p:spPr>
            <a:xfrm>
              <a:off x="8315308" y="4953707"/>
              <a:ext cx="3356688" cy="9233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1"/>
              <a:r>
                <a:rPr lang="en-GB" sz="1400" dirty="0">
                  <a:solidFill>
                    <a:schemeClr val="tx2"/>
                  </a:solidFill>
                </a:rPr>
                <a:t>Room controlled ambient conditions: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tx2"/>
                  </a:solidFill>
                </a:rPr>
                <a:t>~ 20°C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400" dirty="0">
                  <a:solidFill>
                    <a:schemeClr val="tx2"/>
                  </a:solidFill>
                </a:rPr>
                <a:t>~ 40%RH</a:t>
              </a:r>
            </a:p>
            <a:p>
              <a:pPr algn="l"/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C6BCE5E-DF2B-081D-6477-1BC823A2CCB0}"/>
                </a:ext>
              </a:extLst>
            </p:cNvPr>
            <p:cNvSpPr>
              <a:spLocks/>
            </p:cNvSpPr>
            <p:nvPr/>
          </p:nvSpPr>
          <p:spPr>
            <a:xfrm>
              <a:off x="8616280" y="4869160"/>
              <a:ext cx="3172520" cy="92333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39732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B4422-6B58-BBB6-536F-618768BE74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82D3C48-B632-B930-80B1-77B940401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B2597-1938-27FA-10BB-C22BB72FF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3585E5-591F-10E5-0B8A-5E2F8533F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AC1A2-1545-FF73-DDBE-31F88E5B8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AAEBC1-75F4-1905-E25F-EF8EC6D1E10E}"/>
              </a:ext>
            </a:extLst>
          </p:cNvPr>
          <p:cNvSpPr txBox="1"/>
          <p:nvPr/>
        </p:nvSpPr>
        <p:spPr>
          <a:xfrm>
            <a:off x="407988" y="1196752"/>
            <a:ext cx="4607892" cy="32470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Experimental setup prepared for the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Objective to be fitted into the EXCAL machine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Penning gauge (Pfeiffer IKR070)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NEG cartridge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Manual valve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Pinch-off 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algn="l"/>
            <a:endParaRPr lang="en-GB" sz="1600" dirty="0"/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 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A6FF7D-DEE8-274D-C39D-7B822D9F3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641" y="3152167"/>
            <a:ext cx="3096344" cy="2583256"/>
          </a:xfrm>
          <a:prstGeom prst="rect">
            <a:avLst/>
          </a:prstGeom>
        </p:spPr>
      </p:pic>
      <p:pic>
        <p:nvPicPr>
          <p:cNvPr id="12" name="Picture 11" descr="A metal object with a pipe&#10;&#10;AI-generated content may be incorrect.">
            <a:extLst>
              <a:ext uri="{FF2B5EF4-FFF2-40B4-BE49-F238E27FC236}">
                <a16:creationId xmlns:a16="http://schemas.microsoft.com/office/drawing/2014/main" id="{25E78B14-20C5-63BF-6C30-51D361C180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392" b="18303"/>
          <a:stretch>
            <a:fillRect/>
          </a:stretch>
        </p:blipFill>
        <p:spPr>
          <a:xfrm>
            <a:off x="2423593" y="2708920"/>
            <a:ext cx="3759882" cy="33239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FE9BB8-9A3E-C6B4-96ED-416E84225679}"/>
              </a:ext>
            </a:extLst>
          </p:cNvPr>
          <p:cNvSpPr txBox="1"/>
          <p:nvPr/>
        </p:nvSpPr>
        <p:spPr>
          <a:xfrm flipH="1">
            <a:off x="2423592" y="6043909"/>
            <a:ext cx="375988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VGP testing setup</a:t>
            </a:r>
            <a:endParaRPr lang="en-GB" sz="11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03E6ED-5A83-AEFC-C39C-664619DAF7B3}"/>
              </a:ext>
            </a:extLst>
          </p:cNvPr>
          <p:cNvSpPr txBox="1"/>
          <p:nvPr/>
        </p:nvSpPr>
        <p:spPr>
          <a:xfrm>
            <a:off x="6672064" y="1198447"/>
            <a:ext cx="5111328" cy="3477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/>
              <a:t>Features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Baked-out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Very low vacuum pressure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500" dirty="0"/>
              <a:t>E-12mbar range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500" dirty="0"/>
              <a:t>Penning reading under range (uR)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Powered NEG cartridge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500" dirty="0"/>
              <a:t>Increase the temperature to ignite the gauge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"/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algn="l"/>
            <a:endParaRPr lang="en-GB" sz="1600" dirty="0"/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63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3.33333E-6 L 0.31015 0.0240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08" y="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E23D6-E0AB-6760-FAB1-CC9FAC662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2F8159-B7F0-43DE-4040-6A67F03EE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898" y="1465173"/>
            <a:ext cx="8308289" cy="448410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010548-23B6-86D7-7239-BF7B3709F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First test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27354-C5CE-0B6D-95BE-D8C325A07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4091A-2D68-6A69-4D15-1D91067A7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FF89C-C590-37A8-9452-19B78B11F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FB7890-FD2A-1CDC-5856-F92B2D76F425}"/>
              </a:ext>
            </a:extLst>
          </p:cNvPr>
          <p:cNvSpPr txBox="1"/>
          <p:nvPr/>
        </p:nvSpPr>
        <p:spPr>
          <a:xfrm>
            <a:off x="407988" y="1196752"/>
            <a:ext cx="11232628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/>
              <a:t>Test performed by increasing 10% humidity every 3h. Fixed 25°C starting at 40%RH up to 90%RH and back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83F85B-E10D-87FA-792E-CAC00BAFDDEA}"/>
              </a:ext>
            </a:extLst>
          </p:cNvPr>
          <p:cNvSpPr txBox="1"/>
          <p:nvPr/>
        </p:nvSpPr>
        <p:spPr>
          <a:xfrm flipH="1">
            <a:off x="2458745" y="5996027"/>
            <a:ext cx="726459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Standard IKR070 VGP measurements at the EXCAL machine</a:t>
            </a:r>
            <a:endParaRPr lang="en-GB" sz="1100" i="1" dirty="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E80A0981-CAB5-85C5-02C9-ACCEC9EF0AE1}"/>
              </a:ext>
            </a:extLst>
          </p:cNvPr>
          <p:cNvSpPr/>
          <p:nvPr/>
        </p:nvSpPr>
        <p:spPr>
          <a:xfrm>
            <a:off x="10260822" y="1700808"/>
            <a:ext cx="412836" cy="2364435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7F601C-7B9F-B99C-30BE-B2BE136D257F}"/>
              </a:ext>
            </a:extLst>
          </p:cNvPr>
          <p:cNvSpPr txBox="1"/>
          <p:nvPr/>
        </p:nvSpPr>
        <p:spPr>
          <a:xfrm flipH="1">
            <a:off x="10758244" y="2699628"/>
            <a:ext cx="124241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l-GR" sz="1200" dirty="0"/>
              <a:t>Δ</a:t>
            </a:r>
            <a:r>
              <a:rPr lang="en-US" sz="1200" dirty="0"/>
              <a:t>I ~40pA</a:t>
            </a:r>
            <a:br>
              <a:rPr lang="en-US" sz="1200" dirty="0"/>
            </a:br>
            <a:r>
              <a:rPr lang="en-US" altLang="en-US" sz="1200" dirty="0"/>
              <a:t>Δ𝑃 ~6.0E-11 mbar</a:t>
            </a:r>
            <a:r>
              <a:rPr lang="en-US" sz="1200" dirty="0"/>
              <a:t>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9964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E23D6-E0AB-6760-FAB1-CC9FAC662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8D2CD02-9FB2-1F3E-A077-8BA6F209E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717" y="1392195"/>
            <a:ext cx="8213169" cy="46040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010548-23B6-86D7-7239-BF7B3709F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Second test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27354-C5CE-0B6D-95BE-D8C325A07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4091A-2D68-6A69-4D15-1D91067A7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FF89C-C590-37A8-9452-19B78B11F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FB7890-FD2A-1CDC-5856-F92B2D76F425}"/>
              </a:ext>
            </a:extLst>
          </p:cNvPr>
          <p:cNvSpPr txBox="1"/>
          <p:nvPr/>
        </p:nvSpPr>
        <p:spPr>
          <a:xfrm>
            <a:off x="407988" y="1196752"/>
            <a:ext cx="11232628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/>
              <a:t>Test performed by increasing 10% humidity every 24h. Fixed 25°C starting at 40%RH up to 80%RH and back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83F85B-E10D-87FA-792E-CAC00BAFDDEA}"/>
              </a:ext>
            </a:extLst>
          </p:cNvPr>
          <p:cNvSpPr txBox="1"/>
          <p:nvPr/>
        </p:nvSpPr>
        <p:spPr>
          <a:xfrm flipH="1">
            <a:off x="1952240" y="5996027"/>
            <a:ext cx="788817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Standard IKR070 VGP measurements at the EXCAL machine</a:t>
            </a:r>
            <a:endParaRPr lang="en-GB" sz="1100" i="1" dirty="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2D4BD61E-120E-1043-CC89-C10F70B9823B}"/>
              </a:ext>
            </a:extLst>
          </p:cNvPr>
          <p:cNvSpPr/>
          <p:nvPr/>
        </p:nvSpPr>
        <p:spPr>
          <a:xfrm>
            <a:off x="10003644" y="2060848"/>
            <a:ext cx="412836" cy="2736304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3CEFCA-6EA5-06CB-B710-5E9A3391AC11}"/>
              </a:ext>
            </a:extLst>
          </p:cNvPr>
          <p:cNvSpPr txBox="1"/>
          <p:nvPr/>
        </p:nvSpPr>
        <p:spPr>
          <a:xfrm flipH="1">
            <a:off x="10535206" y="3244334"/>
            <a:ext cx="14654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l-GR" sz="1200" dirty="0"/>
              <a:t>Δ</a:t>
            </a:r>
            <a:r>
              <a:rPr lang="en-US" sz="1200" dirty="0"/>
              <a:t>I ~200pA</a:t>
            </a:r>
            <a:br>
              <a:rPr lang="en-US" sz="1200" dirty="0"/>
            </a:br>
            <a:r>
              <a:rPr lang="en-US" altLang="en-US" sz="1200" dirty="0"/>
              <a:t>Δ𝑃 ~1.0E-10 mbar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0590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E23D6-E0AB-6760-FAB1-CC9FAC662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010548-23B6-86D7-7239-BF7B3709F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LEMO connector and HV cable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27354-C5CE-0B6D-95BE-D8C325A07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4091A-2D68-6A69-4D15-1D91067A7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FF89C-C590-37A8-9452-19B78B11F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FB7890-FD2A-1CDC-5856-F92B2D76F425}"/>
              </a:ext>
            </a:extLst>
          </p:cNvPr>
          <p:cNvSpPr txBox="1"/>
          <p:nvPr/>
        </p:nvSpPr>
        <p:spPr>
          <a:xfrm>
            <a:off x="407988" y="1196752"/>
            <a:ext cx="4895924" cy="1692771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marL="234950" lvl="1">
              <a:spcBef>
                <a:spcPts val="100"/>
              </a:spcBef>
              <a:buSzPts val="1000"/>
              <a:tabLst>
                <a:tab pos="457200" algn="l"/>
              </a:tabLst>
            </a:pPr>
            <a:r>
              <a:rPr lang="en-GB" sz="1500" dirty="0"/>
              <a:t>LEMO connectors</a:t>
            </a:r>
          </a:p>
          <a:p>
            <a:pPr marL="234950" lvl="1">
              <a:spcBef>
                <a:spcPts val="100"/>
              </a:spcBef>
              <a:buSzPts val="1000"/>
              <a:tabLst>
                <a:tab pos="457200" algn="l"/>
              </a:tabLst>
            </a:pPr>
            <a:r>
              <a:rPr lang="en-GB" sz="1500" dirty="0"/>
              <a:t>Plug      ref.: FFB.3S.460.CLAC10</a:t>
            </a:r>
          </a:p>
          <a:p>
            <a:pPr marL="234950" lvl="1">
              <a:spcBef>
                <a:spcPts val="100"/>
              </a:spcBef>
              <a:buSzPts val="1000"/>
              <a:tabLst>
                <a:tab pos="457200" algn="l"/>
              </a:tabLst>
            </a:pPr>
            <a:r>
              <a:rPr lang="en-GB" sz="1500" dirty="0"/>
              <a:t>Socket  ref.: EHP.3S.460.CLL</a:t>
            </a:r>
          </a:p>
          <a:p>
            <a:pPr marL="234950" lvl="1">
              <a:spcBef>
                <a:spcPts val="100"/>
              </a:spcBef>
              <a:buSzPts val="1000"/>
              <a:tabLst>
                <a:tab pos="457200" algn="l"/>
              </a:tabLst>
            </a:pPr>
            <a:endParaRPr lang="en-GB" sz="1500" dirty="0"/>
          </a:p>
          <a:p>
            <a:pPr marL="234950" lvl="1">
              <a:spcBef>
                <a:spcPts val="100"/>
              </a:spcBef>
              <a:buSzPts val="1000"/>
              <a:tabLst>
                <a:tab pos="457200" algn="l"/>
              </a:tabLst>
            </a:pPr>
            <a:r>
              <a:rPr lang="en-GB" sz="1500" dirty="0"/>
              <a:t>Operation thresholds:</a:t>
            </a:r>
          </a:p>
          <a:p>
            <a:pPr marL="520700" lvl="1" indent="-285750">
              <a:spcBef>
                <a:spcPts val="100"/>
              </a:spcBef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500" dirty="0"/>
              <a:t>Temp.: -55 °C to 250 °C</a:t>
            </a:r>
          </a:p>
          <a:p>
            <a:pPr marL="520700" lvl="1" indent="-285750">
              <a:spcBef>
                <a:spcPts val="100"/>
              </a:spcBef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500" dirty="0"/>
              <a:t>Hum.: </a:t>
            </a:r>
            <a:r>
              <a:rPr lang="da-DK" sz="1500" dirty="0"/>
              <a:t>95 %RH at 60 °C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83F85B-E10D-87FA-792E-CAC00BAFDDEA}"/>
              </a:ext>
            </a:extLst>
          </p:cNvPr>
          <p:cNvSpPr txBox="1"/>
          <p:nvPr/>
        </p:nvSpPr>
        <p:spPr>
          <a:xfrm flipH="1">
            <a:off x="407988" y="5613057"/>
            <a:ext cx="593004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LEMO socket on the left and plug on the right</a:t>
            </a:r>
            <a:endParaRPr lang="en-GB" sz="11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16CBCE-9A4A-72BB-1A50-B4AB2FF1EC2C}"/>
              </a:ext>
            </a:extLst>
          </p:cNvPr>
          <p:cNvSpPr txBox="1"/>
          <p:nvPr/>
        </p:nvSpPr>
        <p:spPr>
          <a:xfrm>
            <a:off x="6225009" y="1196752"/>
            <a:ext cx="4895924" cy="120545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marL="234950" lvl="1">
              <a:spcBef>
                <a:spcPts val="100"/>
              </a:spcBef>
              <a:buSzPts val="1000"/>
              <a:tabLst>
                <a:tab pos="457200" algn="l"/>
              </a:tabLst>
            </a:pPr>
            <a:r>
              <a:rPr lang="en-GB" sz="1500" dirty="0"/>
              <a:t>TFA3 cable – Triaxial FRNC</a:t>
            </a:r>
          </a:p>
          <a:p>
            <a:pPr marL="234950" lvl="1">
              <a:spcBef>
                <a:spcPts val="100"/>
              </a:spcBef>
              <a:buSzPts val="1000"/>
              <a:tabLst>
                <a:tab pos="457200" algn="l"/>
              </a:tabLst>
            </a:pPr>
            <a:endParaRPr lang="en-GB" sz="1500" dirty="0"/>
          </a:p>
          <a:p>
            <a:pPr marL="234950" lvl="1">
              <a:spcBef>
                <a:spcPts val="100"/>
              </a:spcBef>
              <a:buSzPts val="1000"/>
              <a:tabLst>
                <a:tab pos="457200" algn="l"/>
              </a:tabLst>
            </a:pPr>
            <a:r>
              <a:rPr lang="en-GB" sz="1500" dirty="0"/>
              <a:t>Operation thresholds:</a:t>
            </a:r>
          </a:p>
          <a:p>
            <a:pPr marL="520700" lvl="1" indent="-285750">
              <a:spcBef>
                <a:spcPts val="100"/>
              </a:spcBef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500" dirty="0"/>
              <a:t>Temp.: -20 °C to 60 °C</a:t>
            </a:r>
          </a:p>
          <a:p>
            <a:pPr marL="520700" lvl="1" indent="-285750">
              <a:spcBef>
                <a:spcPts val="100"/>
              </a:spcBef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500" dirty="0"/>
              <a:t>Hum.: no information</a:t>
            </a:r>
            <a:endParaRPr lang="en-GB" dirty="0"/>
          </a:p>
        </p:txBody>
      </p:sp>
      <p:pic>
        <p:nvPicPr>
          <p:cNvPr id="17" name="Air blowing during the LEMO connection program">
            <a:hlinkClick r:id="" action="ppaction://media"/>
            <a:extLst>
              <a:ext uri="{FF2B5EF4-FFF2-40B4-BE49-F238E27FC236}">
                <a16:creationId xmlns:a16="http://schemas.microsoft.com/office/drawing/2014/main" id="{E03BBE01-E9EA-4F12-052C-304C702DA0DF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9161.276599999999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61330" y="3089756"/>
            <a:ext cx="4320480" cy="24455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04A7FC-A9FD-C890-C3A6-4428BC88659B}"/>
              </a:ext>
            </a:extLst>
          </p:cNvPr>
          <p:cNvSpPr txBox="1"/>
          <p:nvPr/>
        </p:nvSpPr>
        <p:spPr>
          <a:xfrm flipH="1">
            <a:off x="6744072" y="5613057"/>
            <a:ext cx="503994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Insulated LEMO socket and TFA3 cable with a LEMO plug </a:t>
            </a:r>
            <a:br>
              <a:rPr lang="en-US" sz="1100" i="1" dirty="0"/>
            </a:br>
            <a:r>
              <a:rPr lang="en-US" sz="1100" i="1" dirty="0"/>
              <a:t>at the EXCAL chamber at %80RH and 25</a:t>
            </a:r>
            <a:r>
              <a:rPr lang="en-GB" sz="1100" i="1" dirty="0"/>
              <a:t> °</a:t>
            </a:r>
            <a:r>
              <a:rPr lang="en-US" sz="1100" i="1" dirty="0"/>
              <a:t>C</a:t>
            </a:r>
            <a:endParaRPr lang="en-GB" sz="1100" i="1" dirty="0"/>
          </a:p>
        </p:txBody>
      </p:sp>
      <p:pic>
        <p:nvPicPr>
          <p:cNvPr id="11" name="Picture 10" descr="A close up of a connector&#10;&#10;AI-generated content may be incorrect.">
            <a:extLst>
              <a:ext uri="{FF2B5EF4-FFF2-40B4-BE49-F238E27FC236}">
                <a16:creationId xmlns:a16="http://schemas.microsoft.com/office/drawing/2014/main" id="{2B65A4C3-9A54-3302-19D8-D916CD193F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4172" b="60789" l="38690" r="64484">
                        <a14:foregroundMark x1="46759" y1="45139" x2="39153" y2="50074"/>
                        <a14:foregroundMark x1="39153" y1="50074" x2="40542" y2="57242"/>
                        <a14:foregroundMark x1="40542" y1="57242" x2="49306" y2="60813"/>
                        <a14:foregroundMark x1="49306" y1="60813" x2="61442" y2="53299"/>
                        <a14:foregroundMark x1="61442" y1="53299" x2="63194" y2="55506"/>
                        <a14:foregroundMark x1="51587" y1="44816" x2="62103" y2="47148"/>
                        <a14:foregroundMark x1="62103" y1="47148" x2="64517" y2="54439"/>
                        <a14:foregroundMark x1="64517" y1="54439" x2="62467" y2="57366"/>
                        <a14:foregroundMark x1="45866" y1="45263" x2="38690" y2="50074"/>
                        <a14:foregroundMark x1="38690" y1="50074" x2="41898" y2="47247"/>
                        <a14:foregroundMark x1="51587" y1="44494" x2="56581" y2="44593"/>
                        <a14:foregroundMark x1="62599" y1="47892" x2="64187" y2="55184"/>
                        <a14:foregroundMark x1="64187" y1="55184" x2="60847" y2="58482"/>
                        <a14:foregroundMark x1="56581" y1="44494" x2="50265" y2="44494"/>
                        <a14:foregroundMark x1="52183" y1="44692" x2="50430" y2="44816"/>
                        <a14:foregroundMark x1="51290" y1="44692" x2="57308" y2="44494"/>
                      </a14:backgroundRemoval>
                    </a14:imgEffect>
                  </a14:imgLayer>
                </a14:imgProps>
              </a:ext>
            </a:extLst>
          </a:blip>
          <a:srcRect l="36000" t="42135" r="33201" b="37350"/>
          <a:stretch>
            <a:fillRect/>
          </a:stretch>
        </p:blipFill>
        <p:spPr>
          <a:xfrm>
            <a:off x="417914" y="3957566"/>
            <a:ext cx="1584176" cy="1406934"/>
          </a:xfrm>
          <a:prstGeom prst="rect">
            <a:avLst/>
          </a:prstGeom>
        </p:spPr>
      </p:pic>
      <p:pic>
        <p:nvPicPr>
          <p:cNvPr id="13" name="Picture 12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FAC25695-1146-F9CB-EE52-9C265FDDCF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1553" b="63839" l="30258" r="57110">
                        <a14:foregroundMark x1="56019" y1="22991" x2="48578" y2="20982"/>
                        <a14:foregroundMark x1="48578" y1="20982" x2="33433" y2="21329"/>
                        <a14:foregroundMark x1="30775" y1="40760" x2="30291" y2="44296"/>
                        <a14:foregroundMark x1="33433" y1="21329" x2="31845" y2="32939"/>
                        <a14:foregroundMark x1="30291" y1="44296" x2="57275" y2="46577"/>
                        <a14:foregroundMark x1="56258" y1="27795" x2="56250" y2="27654"/>
                        <a14:foregroundMark x1="56661" y1="35244" x2="56635" y2="34759"/>
                        <a14:foregroundMark x1="57275" y1="46577" x2="57022" y2="41935"/>
                        <a14:foregroundMark x1="55778" y1="27247" x2="49173" y2="21553"/>
                        <a14:foregroundMark x1="49173" y1="21553" x2="42725" y2="24231"/>
                        <a14:foregroundMark x1="42725" y1="24231" x2="46594" y2="42088"/>
                        <a14:foregroundMark x1="46594" y1="42088" x2="36905" y2="39707"/>
                        <a14:foregroundMark x1="36905" y1="39707" x2="39021" y2="31994"/>
                        <a14:foregroundMark x1="39021" y1="31994" x2="46197" y2="30878"/>
                        <a14:foregroundMark x1="46197" y1="30878" x2="51257" y2="36533"/>
                        <a14:foregroundMark x1="51257" y1="36533" x2="47553" y2="48462"/>
                        <a14:foregroundMark x1="55357" y1="62847" x2="48710" y2="65179"/>
                        <a14:foregroundMark x1="48710" y1="65179" x2="39716" y2="65724"/>
                        <a14:foregroundMark x1="39716" y1="65724" x2="32143" y2="63839"/>
                        <a14:foregroundMark x1="32143" y1="63839" x2="31911" y2="63244"/>
                        <a14:foregroundMark x1="55258" y1="53001" x2="55357" y2="56473"/>
                        <a14:foregroundMark x1="46660" y1="43180" x2="34292" y2="44023"/>
                        <a14:foregroundMark x1="34292" y1="44023" x2="43618" y2="42684"/>
                        <a14:foregroundMark x1="43618" y1="42684" x2="34458" y2="44097"/>
                        <a14:foregroundMark x1="34458" y1="44097" x2="43122" y2="43279"/>
                        <a14:foregroundMark x1="43122" y1="43279" x2="42361" y2="44246"/>
                        <a14:backgroundMark x1="32242" y1="27555" x2="31448" y2="39856"/>
                        <a14:backgroundMark x1="31448" y1="39856" x2="30192" y2="33953"/>
                        <a14:backgroundMark x1="30192" y1="33953" x2="30688" y2="39360"/>
                        <a14:backgroundMark x1="30688" y1="39360" x2="30688" y2="41096"/>
                        <a14:backgroundMark x1="30919" y1="37872" x2="31779" y2="33085"/>
                        <a14:backgroundMark x1="31250" y1="38294" x2="31349" y2="34251"/>
                        <a14:backgroundMark x1="31118" y1="36136" x2="30919" y2="34995"/>
                        <a14:backgroundMark x1="31250" y1="36235" x2="31581" y2="34400"/>
                        <a14:backgroundMark x1="31349" y1="37475" x2="31019" y2="40774"/>
                        <a14:backgroundMark x1="31349" y1="40774" x2="30688" y2="41443"/>
                        <a14:backgroundMark x1="30919" y1="40947" x2="31581" y2="41939"/>
                        <a14:backgroundMark x1="30589" y1="41270" x2="30126" y2="42262"/>
                        <a14:backgroundMark x1="31118" y1="42088" x2="30589" y2="41691"/>
                        <a14:backgroundMark x1="30456" y1="40600" x2="30026" y2="42014"/>
                        <a14:backgroundMark x1="30357" y1="41518" x2="30688" y2="41939"/>
                        <a14:backgroundMark x1="56812" y1="28125" x2="56481" y2="39683"/>
                        <a14:backgroundMark x1="56481" y1="39683" x2="56812" y2="34400"/>
                        <a14:backgroundMark x1="56349" y1="26885" x2="56151" y2="35243"/>
                        <a14:backgroundMark x1="56680" y1="28299" x2="56680" y2="34896"/>
                        <a14:backgroundMark x1="56581" y1="29539" x2="56581" y2="28199"/>
                        <a14:backgroundMark x1="56812" y1="32267" x2="56481" y2="34747"/>
                        <a14:backgroundMark x1="56581" y1="33507" x2="57143" y2="27455"/>
                        <a14:backgroundMark x1="57143" y1="36731" x2="56481" y2="42188"/>
                        <a14:backgroundMark x1="56481" y1="42188" x2="56680" y2="39360"/>
                        <a14:backgroundMark x1="57143" y1="40848" x2="57011" y2="36062"/>
                        <a14:backgroundMark x1="57242" y1="40600" x2="57011" y2="39211"/>
                        <a14:backgroundMark x1="57143" y1="41939" x2="56812" y2="39608"/>
                        <a14:backgroundMark x1="57242" y1="42584" x2="56812" y2="40947"/>
                        <a14:backgroundMark x1="57474" y1="43006" x2="57011" y2="39112"/>
                        <a14:backgroundMark x1="58003" y1="43750" x2="57474" y2="43428"/>
                        <a14:backgroundMark x1="58003" y1="43576" x2="57242" y2="42932"/>
                        <a14:backgroundMark x1="57242" y1="40947" x2="57011" y2="39534"/>
                        <a14:backgroundMark x1="57242" y1="42188" x2="57011" y2="43254"/>
                        <a14:backgroundMark x1="57474" y1="43180" x2="57011" y2="41939"/>
                        <a14:backgroundMark x1="57474" y1="42584" x2="57011" y2="42758"/>
                        <a14:backgroundMark x1="57011" y1="41096" x2="56911" y2="39360"/>
                        <a14:backgroundMark x1="57242" y1="42932" x2="57143" y2="42510"/>
                        <a14:backgroundMark x1="57474" y1="42758" x2="57143" y2="42336"/>
                        <a14:backgroundMark x1="57143" y1="33904" x2="56680" y2="28299"/>
                        <a14:backgroundMark x1="56812" y1="33160" x2="56581" y2="28547"/>
                        <a14:backgroundMark x1="57474" y1="41691" x2="57242" y2="42758"/>
                        <a14:backgroundMark x1="56911" y1="42510" x2="57011" y2="42014"/>
                        <a14:backgroundMark x1="57011" y1="32837" x2="56481" y2="32341"/>
                        <a14:backgroundMark x1="57573" y1="43006" x2="56911" y2="42262"/>
                        <a14:backgroundMark x1="57573" y1="42584" x2="57242" y2="42584"/>
                        <a14:backgroundMark x1="57573" y1="42510" x2="57011" y2="42510"/>
                        <a14:backgroundMark x1="52712" y1="65228" x2="50628" y2="65575"/>
                        <a14:backgroundMark x1="51521" y1="65402" x2="50728" y2="65402"/>
                        <a14:backgroundMark x1="51290" y1="65228" x2="50628" y2="65476"/>
                      </a14:backgroundRemoval>
                    </a14:imgEffect>
                  </a14:imgLayer>
                </a14:imgProps>
              </a:ext>
            </a:extLst>
          </a:blip>
          <a:srcRect l="26900" t="18501" r="39500" b="31888"/>
          <a:stretch>
            <a:fillRect/>
          </a:stretch>
        </p:blipFill>
        <p:spPr>
          <a:xfrm rot="16200000">
            <a:off x="903714" y="3587677"/>
            <a:ext cx="1173375" cy="2310082"/>
          </a:xfrm>
          <a:prstGeom prst="rect">
            <a:avLst/>
          </a:prstGeom>
        </p:spPr>
      </p:pic>
      <p:pic>
        <p:nvPicPr>
          <p:cNvPr id="15" name="Picture 14" descr="A close up of a cable&#10;&#10;AI-generated content may be incorrect.">
            <a:extLst>
              <a:ext uri="{FF2B5EF4-FFF2-40B4-BE49-F238E27FC236}">
                <a16:creationId xmlns:a16="http://schemas.microsoft.com/office/drawing/2014/main" id="{261E177F-2A9C-556B-BE69-655B3456BAB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3061" b="48065" l="6283" r="93122">
                        <a14:foregroundMark x1="10317" y1="38418" x2="1025" y2="38194"/>
                        <a14:foregroundMark x1="1025" y1="38194" x2="6349" y2="44668"/>
                        <a14:foregroundMark x1="6349" y1="44668" x2="11045" y2="44816"/>
                        <a14:foregroundMark x1="91567" y1="44469" x2="93386" y2="36632"/>
                        <a14:foregroundMark x1="93386" y1="36632" x2="85218" y2="40749"/>
                        <a14:foregroundMark x1="85218" y1="40749" x2="91832" y2="35367"/>
                        <a14:foregroundMark x1="91832" y1="35367" x2="89980" y2="42460"/>
                        <a14:foregroundMark x1="89980" y1="42460" x2="89649" y2="42485"/>
                        <a14:foregroundMark x1="92593" y1="43924" x2="93750" y2="36161"/>
                        <a14:foregroundMark x1="93750" y1="36161" x2="93122" y2="43080"/>
                        <a14:foregroundMark x1="93122" y1="43080" x2="92130" y2="44147"/>
                      </a14:backgroundRemoval>
                    </a14:imgEffect>
                  </a14:imgLayer>
                </a14:imgProps>
              </a:ext>
            </a:extLst>
          </a:blip>
          <a:srcRect l="19241" t="31245" r="3800" b="50000"/>
          <a:stretch>
            <a:fillRect/>
          </a:stretch>
        </p:blipFill>
        <p:spPr>
          <a:xfrm rot="10800000">
            <a:off x="2567881" y="4008374"/>
            <a:ext cx="3744143" cy="12166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CDDA819-DB9B-EFF4-B6D8-97C2B89315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7914" y="3809143"/>
            <a:ext cx="5920118" cy="172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3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1303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4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 mute="1">
                <p:cTn id="75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  <p:bldLst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9A872-5517-EF0C-24CD-AFEFA59E9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3B41AF8-B8E0-B736-A5BA-E2C4F7EDE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814" y="1468236"/>
            <a:ext cx="8784976" cy="453526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8ED9C17-7221-1AA8-F739-53B680324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LEMO connector and HV cable test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85230-649C-71B9-95BC-F22DB23E3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FC0ED-DB1C-C788-4B57-C0E08A251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86720-AD4D-25FE-5CA4-5516624B5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75C213-42B8-5954-52A6-437DDBA0E84D}"/>
              </a:ext>
            </a:extLst>
          </p:cNvPr>
          <p:cNvSpPr txBox="1"/>
          <p:nvPr/>
        </p:nvSpPr>
        <p:spPr>
          <a:xfrm>
            <a:off x="407988" y="1196752"/>
            <a:ext cx="11232628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/>
              <a:t>Test performed by increasing 10% humidity every 24h. Fixed 25°C starting at 40%RH up to 80%RH and back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0119EA-13D9-4AC0-DFE3-87675B54D89C}"/>
              </a:ext>
            </a:extLst>
          </p:cNvPr>
          <p:cNvSpPr txBox="1"/>
          <p:nvPr/>
        </p:nvSpPr>
        <p:spPr>
          <a:xfrm flipH="1">
            <a:off x="1952240" y="6030541"/>
            <a:ext cx="788817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Insulated LEMO connector measurements at the EXCAL machine</a:t>
            </a:r>
            <a:endParaRPr lang="en-GB" sz="11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805BD5-1E85-9F88-4A86-CB0C59E5561C}"/>
              </a:ext>
            </a:extLst>
          </p:cNvPr>
          <p:cNvSpPr txBox="1"/>
          <p:nvPr/>
        </p:nvSpPr>
        <p:spPr>
          <a:xfrm flipH="1">
            <a:off x="10301103" y="4937431"/>
            <a:ext cx="6733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i="1" dirty="0">
                <a:sym typeface="Wingdings" panose="05000000000000000000" pitchFamily="2" charset="2"/>
              </a:rPr>
              <a:t> uR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24536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2BE34-9B54-C535-CE15-DAF453625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cable&#10;&#10;AI-generated content may be incorrect.">
            <a:extLst>
              <a:ext uri="{FF2B5EF4-FFF2-40B4-BE49-F238E27FC236}">
                <a16:creationId xmlns:a16="http://schemas.microsoft.com/office/drawing/2014/main" id="{D7FBD320-9945-F63D-D9A3-7F2E1CBD3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3061" b="48065" l="6283" r="93122">
                        <a14:foregroundMark x1="10317" y1="38418" x2="1025" y2="38194"/>
                        <a14:foregroundMark x1="1025" y1="38194" x2="6349" y2="44668"/>
                        <a14:foregroundMark x1="6349" y1="44668" x2="11045" y2="44816"/>
                        <a14:foregroundMark x1="91567" y1="44469" x2="93386" y2="36632"/>
                        <a14:foregroundMark x1="93386" y1="36632" x2="85218" y2="40749"/>
                        <a14:foregroundMark x1="85218" y1="40749" x2="91832" y2="35367"/>
                        <a14:foregroundMark x1="91832" y1="35367" x2="89980" y2="42460"/>
                        <a14:foregroundMark x1="89980" y1="42460" x2="89649" y2="42485"/>
                        <a14:foregroundMark x1="92593" y1="43924" x2="93750" y2="36161"/>
                        <a14:foregroundMark x1="93750" y1="36161" x2="93122" y2="43080"/>
                        <a14:foregroundMark x1="93122" y1="43080" x2="92130" y2="44147"/>
                      </a14:backgroundRemoval>
                    </a14:imgEffect>
                  </a14:imgLayer>
                </a14:imgProps>
              </a:ext>
            </a:extLst>
          </a:blip>
          <a:srcRect l="19241" t="31245" r="3800" b="50000"/>
          <a:stretch>
            <a:fillRect/>
          </a:stretch>
        </p:blipFill>
        <p:spPr>
          <a:xfrm rot="5657133">
            <a:off x="9808535" y="1972354"/>
            <a:ext cx="2640518" cy="85801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2BEBE2A-13CD-723F-FA62-0B1FFB878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Heating collar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C75B41-A0CE-5E52-98A8-72A7D402A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85C78-DABC-52F9-C036-566DDEE06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80778-1E5D-8C77-35BF-B5F8A7B83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D48D56-54A8-F783-402B-F1BE208A8254}"/>
              </a:ext>
            </a:extLst>
          </p:cNvPr>
          <p:cNvSpPr txBox="1"/>
          <p:nvPr/>
        </p:nvSpPr>
        <p:spPr>
          <a:xfrm>
            <a:off x="407988" y="1196752"/>
            <a:ext cx="7414722" cy="2549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7850" lvl="1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500" dirty="0"/>
              <a:t>Heating collar: </a:t>
            </a:r>
            <a:r>
              <a:rPr lang="fr-FR" sz="1500" dirty="0"/>
              <a:t>DIMECA (F) 034 H60 230V 5W</a:t>
            </a:r>
          </a:p>
          <a:p>
            <a:pPr marL="1035050" lvl="2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500" dirty="0"/>
              <a:t>Adapter to ensure close contact</a:t>
            </a:r>
          </a:p>
          <a:p>
            <a:pPr marL="1035050" lvl="2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500" dirty="0"/>
              <a:t>Tested at room temperature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algn="l"/>
            <a:endParaRPr lang="en-GB" sz="1600" dirty="0"/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71A14E-EA9E-28EB-C8FC-08A4272E53D6}"/>
              </a:ext>
            </a:extLst>
          </p:cNvPr>
          <p:cNvSpPr txBox="1"/>
          <p:nvPr/>
        </p:nvSpPr>
        <p:spPr>
          <a:xfrm flipH="1">
            <a:off x="403217" y="5988112"/>
            <a:ext cx="853164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Heating collar temperature measurement versus time plot and setup photo</a:t>
            </a:r>
            <a:endParaRPr lang="en-GB" sz="1100" i="1" dirty="0"/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8A6631C5-4673-15C4-10F9-F52561F5E488}"/>
              </a:ext>
            </a:extLst>
          </p:cNvPr>
          <p:cNvSpPr txBox="1"/>
          <p:nvPr/>
        </p:nvSpPr>
        <p:spPr>
          <a:xfrm flipH="1">
            <a:off x="5244496" y="2180389"/>
            <a:ext cx="28222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Heating collar with cable</a:t>
            </a:r>
            <a:endParaRPr lang="en-GB" sz="1100" i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318B111-1387-30EA-E241-67B0133EB04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569" t="17283" r="28917" b="32150"/>
          <a:stretch>
            <a:fillRect/>
          </a:stretch>
        </p:blipFill>
        <p:spPr>
          <a:xfrm>
            <a:off x="8305401" y="614081"/>
            <a:ext cx="1800200" cy="1533761"/>
          </a:xfrm>
          <a:prstGeom prst="rect">
            <a:avLst/>
          </a:prstGeom>
        </p:spPr>
      </p:pic>
      <p:pic>
        <p:nvPicPr>
          <p:cNvPr id="14" name="Picture 13" descr="A black cable with a metal handle&#10;&#10;AI-generated content may be incorrect.">
            <a:extLst>
              <a:ext uri="{FF2B5EF4-FFF2-40B4-BE49-F238E27FC236}">
                <a16:creationId xmlns:a16="http://schemas.microsoft.com/office/drawing/2014/main" id="{19F2C04A-DA87-EE2E-BC13-16C786E168C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19" t="1176" r="5448" b="1962"/>
          <a:stretch>
            <a:fillRect/>
          </a:stretch>
        </p:blipFill>
        <p:spPr>
          <a:xfrm rot="16200000">
            <a:off x="5758704" y="-147559"/>
            <a:ext cx="1768597" cy="2822204"/>
          </a:xfrm>
          <a:prstGeom prst="rect">
            <a:avLst/>
          </a:prstGeom>
        </p:spPr>
      </p:pic>
      <p:sp>
        <p:nvSpPr>
          <p:cNvPr id="15" name="TextBox 6">
            <a:extLst>
              <a:ext uri="{FF2B5EF4-FFF2-40B4-BE49-F238E27FC236}">
                <a16:creationId xmlns:a16="http://schemas.microsoft.com/office/drawing/2014/main" id="{4DD496A0-A2DA-76F8-6665-B9659EF92F07}"/>
              </a:ext>
            </a:extLst>
          </p:cNvPr>
          <p:cNvSpPr txBox="1"/>
          <p:nvPr/>
        </p:nvSpPr>
        <p:spPr>
          <a:xfrm flipH="1">
            <a:off x="8305398" y="2180389"/>
            <a:ext cx="18002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Aluminum adapter</a:t>
            </a:r>
            <a:endParaRPr lang="en-GB" sz="1100" i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77F5D43-CCB7-476F-DD5D-65A961BF7FF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079"/>
          <a:stretch>
            <a:fillRect/>
          </a:stretch>
        </p:blipFill>
        <p:spPr>
          <a:xfrm>
            <a:off x="10575776" y="3746168"/>
            <a:ext cx="1007962" cy="22522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1839B3-2171-3206-569C-9DCC7CB964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461" b="92833" l="9804" r="89325">
                        <a14:foregroundMark x1="43137" y1="14334" x2="61438" y2="14676"/>
                        <a14:foregroundMark x1="21351" y1="68259" x2="32244" y2="89420"/>
                        <a14:foregroundMark x1="32244" y1="89420" x2="64488" y2="92662"/>
                        <a14:foregroundMark x1="64488" y1="92662" x2="77996" y2="70819"/>
                        <a14:foregroundMark x1="77996" y1="70819" x2="64488" y2="90956"/>
                        <a14:foregroundMark x1="64488" y1="90956" x2="30283" y2="88908"/>
                        <a14:foregroundMark x1="30283" y1="88908" x2="59477" y2="90956"/>
                        <a14:foregroundMark x1="59477" y1="90956" x2="31155" y2="87543"/>
                        <a14:foregroundMark x1="31155" y1="87543" x2="31590" y2="93003"/>
                        <a14:foregroundMark x1="25490" y1="86177" x2="21351" y2="64676"/>
                        <a14:foregroundMark x1="21351" y1="64676" x2="30283" y2="44881"/>
                        <a14:foregroundMark x1="30283" y1="44881" x2="38562" y2="41638"/>
                        <a14:foregroundMark x1="34858" y1="32082" x2="36166" y2="22355"/>
                        <a14:foregroundMark x1="41394" y1="14334" x2="56645" y2="13993"/>
                        <a14:foregroundMark x1="56209" y1="10922" x2="46841" y2="7679"/>
                        <a14:foregroundMark x1="39434" y1="12116" x2="59913" y2="13140"/>
                        <a14:foregroundMark x1="60784" y1="13481" x2="60784" y2="7338"/>
                        <a14:foregroundMark x1="62309" y1="12116" x2="60784" y2="9556"/>
                        <a14:foregroundMark x1="62309" y1="12457" x2="62309" y2="8362"/>
                        <a14:foregroundMark x1="61438" y1="11433" x2="57081" y2="6655"/>
                        <a14:foregroundMark x1="62309" y1="9215" x2="53377" y2="6314"/>
                        <a14:foregroundMark x1="55773" y1="6314" x2="47277" y2="6314"/>
                        <a14:foregroundMark x1="53813" y1="6314" x2="39434" y2="9898"/>
                        <a14:foregroundMark x1="42266" y1="13481" x2="45969" y2="5461"/>
                        <a14:foregroundMark x1="44009" y1="7679" x2="53813" y2="6655"/>
                        <a14:foregroundMark x1="54902" y1="6314" x2="40305" y2="8362"/>
                        <a14:foregroundMark x1="41394" y1="8362" x2="58170" y2="5802"/>
                        <a14:foregroundMark x1="25054" y1="84300" x2="24136" y2="82777"/>
                        <a14:backgroundMark x1="80828" y1="88737" x2="84532" y2="67235"/>
                        <a14:backgroundMark x1="84532" y1="67235" x2="79085" y2="86519"/>
                        <a14:backgroundMark x1="16558" y1="74403" x2="18519" y2="79522"/>
                        <a14:backgroundMark x1="18954" y1="79181" x2="20915" y2="83618"/>
                        <a14:backgroundMark x1="31155" y1="93003" x2="31155" y2="93003"/>
                        <a14:backgroundMark x1="32026" y1="94198" x2="30501" y2="93003"/>
                        <a14:backgroundMark x1="31155" y1="94198" x2="31155" y2="94198"/>
                      </a14:backgroundRemoval>
                    </a14:imgEffect>
                  </a14:imgLayer>
                </a14:imgProps>
              </a:ext>
            </a:extLst>
          </a:blip>
          <a:srcRect l="14680" r="14736"/>
          <a:stretch>
            <a:fillRect/>
          </a:stretch>
        </p:blipFill>
        <p:spPr>
          <a:xfrm>
            <a:off x="10371615" y="3570464"/>
            <a:ext cx="1413017" cy="25557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D50C02D-51C1-CBBA-B019-1EE7FEBC7F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85084" y="3427085"/>
            <a:ext cx="2302565" cy="24349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AC82D12-26F1-D864-112C-418D602261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4351" y="3169874"/>
            <a:ext cx="6324371" cy="2755215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7E2EBA7-2225-01DC-C88D-0B7BD45DE8E2}"/>
              </a:ext>
            </a:extLst>
          </p:cNvPr>
          <p:cNvSpPr/>
          <p:nvPr/>
        </p:nvSpPr>
        <p:spPr>
          <a:xfrm>
            <a:off x="10518569" y="3427085"/>
            <a:ext cx="288032" cy="81083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A99B5C0-5BAB-F426-4E2B-8AAEAC332E4C}"/>
              </a:ext>
            </a:extLst>
          </p:cNvPr>
          <p:cNvSpPr/>
          <p:nvPr/>
        </p:nvSpPr>
        <p:spPr>
          <a:xfrm>
            <a:off x="11370955" y="3440499"/>
            <a:ext cx="288032" cy="81083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A32F6A3-3EAC-CC76-20ED-DA80F6200A0F}"/>
              </a:ext>
            </a:extLst>
          </p:cNvPr>
          <p:cNvSpPr/>
          <p:nvPr/>
        </p:nvSpPr>
        <p:spPr>
          <a:xfrm>
            <a:off x="10313724" y="3427085"/>
            <a:ext cx="204845" cy="1654334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813C240-2D9F-BA06-8CD6-EE0031312262}"/>
              </a:ext>
            </a:extLst>
          </p:cNvPr>
          <p:cNvSpPr/>
          <p:nvPr/>
        </p:nvSpPr>
        <p:spPr>
          <a:xfrm>
            <a:off x="11663544" y="3440499"/>
            <a:ext cx="204845" cy="1662895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98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 L -0.00169 0.0974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4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5" grpId="0"/>
      <p:bldP spid="23" grpId="0" animBg="1"/>
      <p:bldP spid="24" grpId="0" animBg="1"/>
      <p:bldP spid="25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E23D6-E0AB-6760-FAB1-CC9FAC662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010548-23B6-86D7-7239-BF7B3709F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Setup with the heating collar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27354-C5CE-0B6D-95BE-D8C325A07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4091A-2D68-6A69-4D15-1D91067A7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FF89C-C590-37A8-9452-19B78B11F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FB7890-FD2A-1CDC-5856-F92B2D76F425}"/>
              </a:ext>
            </a:extLst>
          </p:cNvPr>
          <p:cNvSpPr txBox="1"/>
          <p:nvPr/>
        </p:nvSpPr>
        <p:spPr>
          <a:xfrm>
            <a:off x="407988" y="1196752"/>
            <a:ext cx="11232628" cy="18312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algn="l"/>
            <a:endParaRPr lang="en-GB" sz="1600" dirty="0"/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83F85B-E10D-87FA-792E-CAC00BAFDDEA}"/>
              </a:ext>
            </a:extLst>
          </p:cNvPr>
          <p:cNvSpPr txBox="1"/>
          <p:nvPr/>
        </p:nvSpPr>
        <p:spPr>
          <a:xfrm flipH="1">
            <a:off x="818251" y="5635987"/>
            <a:ext cx="1055549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VGP testing setup with the heating collar at the EXCAL climatic chamber</a:t>
            </a:r>
            <a:endParaRPr lang="en-GB" sz="1100" i="1" dirty="0"/>
          </a:p>
        </p:txBody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5447ECBC-F3C5-45EA-B83C-65B74E515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19" y="1499573"/>
            <a:ext cx="5504647" cy="4025789"/>
          </a:xfrm>
          <a:prstGeom prst="rect">
            <a:avLst/>
          </a:prstGeom>
        </p:spPr>
      </p:pic>
      <p:pic>
        <p:nvPicPr>
          <p:cNvPr id="9" name="Picture 8" descr="A metal piece of equipment&#10;&#10;AI-generated content may be incorrect.">
            <a:extLst>
              <a:ext uri="{FF2B5EF4-FFF2-40B4-BE49-F238E27FC236}">
                <a16:creationId xmlns:a16="http://schemas.microsoft.com/office/drawing/2014/main" id="{D2FDA421-3459-5EFA-F4F1-7BFF33365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1706" y="1484784"/>
            <a:ext cx="5387438" cy="4040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2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E23D6-E0AB-6760-FAB1-CC9FAC662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90D53AC-78F8-14FA-BB64-9CF412878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310" y="1476652"/>
            <a:ext cx="9096150" cy="4480369"/>
          </a:xfrm>
          <a:prstGeom prst="rect">
            <a:avLst/>
          </a:prstGeom>
        </p:spPr>
      </p:pic>
      <p:sp>
        <p:nvSpPr>
          <p:cNvPr id="11" name="Right Brace 10">
            <a:extLst>
              <a:ext uri="{FF2B5EF4-FFF2-40B4-BE49-F238E27FC236}">
                <a16:creationId xmlns:a16="http://schemas.microsoft.com/office/drawing/2014/main" id="{C2875DEF-4CC0-1375-A722-4E1DAA341263}"/>
              </a:ext>
            </a:extLst>
          </p:cNvPr>
          <p:cNvSpPr/>
          <p:nvPr/>
        </p:nvSpPr>
        <p:spPr>
          <a:xfrm>
            <a:off x="10128448" y="2060848"/>
            <a:ext cx="412836" cy="2625990"/>
          </a:xfrm>
          <a:prstGeom prst="rightBrac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010548-23B6-86D7-7239-BF7B3709F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Tests with and without the heating collar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27354-C5CE-0B6D-95BE-D8C325A07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4091A-2D68-6A69-4D15-1D91067A7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FF89C-C590-37A8-9452-19B78B11F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FB7890-FD2A-1CDC-5856-F92B2D76F425}"/>
              </a:ext>
            </a:extLst>
          </p:cNvPr>
          <p:cNvSpPr txBox="1"/>
          <p:nvPr/>
        </p:nvSpPr>
        <p:spPr>
          <a:xfrm>
            <a:off x="407988" y="1196752"/>
            <a:ext cx="11232628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/>
              <a:t>Test performed by increasing 10% humidity every 24h. Fixed 25°C starting at 40%RH up to 80%RH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83F85B-E10D-87FA-792E-CAC00BAFDDEA}"/>
              </a:ext>
            </a:extLst>
          </p:cNvPr>
          <p:cNvSpPr txBox="1"/>
          <p:nvPr/>
        </p:nvSpPr>
        <p:spPr>
          <a:xfrm flipH="1">
            <a:off x="1355711" y="6006089"/>
            <a:ext cx="885698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Standard IKR070 VGP with heating collar on/off comparison measurements at the EXCAL machine</a:t>
            </a:r>
            <a:endParaRPr lang="en-GB" sz="1100" i="1" dirty="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6DAD28DF-F2F3-C633-1399-E532E9C5C589}"/>
              </a:ext>
            </a:extLst>
          </p:cNvPr>
          <p:cNvSpPr/>
          <p:nvPr/>
        </p:nvSpPr>
        <p:spPr>
          <a:xfrm>
            <a:off x="10514690" y="4110774"/>
            <a:ext cx="304824" cy="576064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E2DF45-460F-8028-CD23-8D72C2B3E1D5}"/>
              </a:ext>
            </a:extLst>
          </p:cNvPr>
          <p:cNvSpPr txBox="1"/>
          <p:nvPr/>
        </p:nvSpPr>
        <p:spPr>
          <a:xfrm flipH="1">
            <a:off x="10819514" y="4222511"/>
            <a:ext cx="132515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l-GR" sz="1200" dirty="0"/>
              <a:t>Δ</a:t>
            </a:r>
            <a:r>
              <a:rPr lang="en-US" sz="1200" dirty="0"/>
              <a:t>I ~10pA</a:t>
            </a:r>
            <a:br>
              <a:rPr lang="en-US" sz="1200" dirty="0"/>
            </a:br>
            <a:r>
              <a:rPr lang="en-US" altLang="en-US" sz="1200" dirty="0"/>
              <a:t>Δ𝑃 ~2.3E-11 mbar</a:t>
            </a:r>
            <a:endParaRPr lang="en-GB" sz="1200" dirty="0"/>
          </a:p>
          <a:p>
            <a:endParaRPr lang="en-GB" sz="12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607BB6-ADA2-47ED-9A82-7ACA31C1A5B9}"/>
              </a:ext>
            </a:extLst>
          </p:cNvPr>
          <p:cNvSpPr txBox="1"/>
          <p:nvPr/>
        </p:nvSpPr>
        <p:spPr>
          <a:xfrm flipH="1">
            <a:off x="10541284" y="3174670"/>
            <a:ext cx="145937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l-GR" sz="1200" dirty="0">
                <a:solidFill>
                  <a:srgbClr val="00B050"/>
                </a:solidFill>
              </a:rPr>
              <a:t>Δ</a:t>
            </a:r>
            <a:r>
              <a:rPr lang="en-US" sz="1200" dirty="0">
                <a:solidFill>
                  <a:srgbClr val="00B050"/>
                </a:solidFill>
              </a:rPr>
              <a:t>I ~200pA</a:t>
            </a:r>
            <a:br>
              <a:rPr lang="en-US" sz="1200" dirty="0">
                <a:solidFill>
                  <a:srgbClr val="00B050"/>
                </a:solidFill>
              </a:rPr>
            </a:br>
            <a:r>
              <a:rPr lang="en-US" altLang="en-US" sz="1200" dirty="0">
                <a:solidFill>
                  <a:srgbClr val="00B050"/>
                </a:solidFill>
              </a:rPr>
              <a:t>Δ𝑃 ~1.0E-10 mbar</a:t>
            </a:r>
            <a:endParaRPr lang="en-GB" sz="1200" dirty="0">
              <a:solidFill>
                <a:srgbClr val="00B050"/>
              </a:solidFill>
            </a:endParaRPr>
          </a:p>
          <a:p>
            <a:endParaRPr lang="en-GB" sz="12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39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/>
      <p:bldP spid="8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E23D6-E0AB-6760-FAB1-CC9FAC662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raldite 2012 - Adhesivo epoxi de alta viscosidad - Antala Industri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4" t="10547" r="24447" b="8956"/>
          <a:stretch/>
        </p:blipFill>
        <p:spPr bwMode="auto">
          <a:xfrm>
            <a:off x="9351145" y="138001"/>
            <a:ext cx="1401014" cy="240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010548-23B6-86D7-7239-BF7B3709F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Araldite</a:t>
            </a:r>
            <a:r>
              <a:rPr lang="fr-FR" dirty="0"/>
              <a:t>®</a:t>
            </a:r>
            <a:r>
              <a:rPr lang="en-US" dirty="0"/>
              <a:t> 2012 adhesive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27354-C5CE-0B6D-95BE-D8C325A07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4091A-2D68-6A69-4D15-1D91067A7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FF89C-C590-37A8-9452-19B78B11F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FB7890-FD2A-1CDC-5856-F92B2D76F425}"/>
              </a:ext>
            </a:extLst>
          </p:cNvPr>
          <p:cNvSpPr txBox="1"/>
          <p:nvPr/>
        </p:nvSpPr>
        <p:spPr>
          <a:xfrm>
            <a:off x="407988" y="1196752"/>
            <a:ext cx="11232628" cy="25699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Characteristics and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Two-component epoxy adhesive (mix ratio 1 : 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Bonds a wide variety of metals and plastics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Rapid cure at room temperature (pot life approx. 5-8 min, fixture in ~20 min)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High strength and toughness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Self-levelling</a:t>
            </a:r>
          </a:p>
          <a:p>
            <a:endParaRPr lang="en-GB" sz="1500" b="1" dirty="0">
              <a:solidFill>
                <a:srgbClr val="DAA600"/>
              </a:solidFill>
            </a:endParaRPr>
          </a:p>
          <a:p>
            <a:r>
              <a:rPr lang="en-GB" sz="1500" b="1" dirty="0">
                <a:solidFill>
                  <a:srgbClr val="DAA600"/>
                </a:solidFill>
              </a:rPr>
              <a:t>C</a:t>
            </a:r>
            <a:r>
              <a:rPr lang="en-GB" sz="1600" b="1" dirty="0">
                <a:solidFill>
                  <a:srgbClr val="DAA600"/>
                </a:solidFill>
              </a:rPr>
              <a:t>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Maximum continuous operating temperature ~70 °C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Impossible to remove and </a:t>
            </a:r>
            <a:r>
              <a:rPr lang="en-GB" sz="1500"/>
              <a:t>to reopen </a:t>
            </a:r>
            <a:r>
              <a:rPr lang="en-GB" sz="1500" dirty="0"/>
              <a:t>the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Not easy to apply with precision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83F85B-E10D-87FA-792E-CAC00BAFDDEA}"/>
              </a:ext>
            </a:extLst>
          </p:cNvPr>
          <p:cNvSpPr txBox="1"/>
          <p:nvPr/>
        </p:nvSpPr>
        <p:spPr>
          <a:xfrm flipH="1">
            <a:off x="441372" y="5924019"/>
            <a:ext cx="675277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Applying the </a:t>
            </a:r>
            <a:r>
              <a:rPr lang="en-US" sz="1100" dirty="0"/>
              <a:t>Araldite</a:t>
            </a:r>
            <a:r>
              <a:rPr lang="fr-FR" sz="1100" dirty="0"/>
              <a:t>®</a:t>
            </a:r>
            <a:r>
              <a:rPr lang="en-US" sz="1100" dirty="0"/>
              <a:t> 2012 adhesive at the VGP PEEK and LEMO socket connector</a:t>
            </a:r>
            <a:r>
              <a:rPr lang="en-US" sz="1100" i="1" dirty="0"/>
              <a:t>  </a:t>
            </a:r>
            <a:endParaRPr lang="en-GB" sz="11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72" y="4142550"/>
            <a:ext cx="6763348" cy="1723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569" y="2780928"/>
            <a:ext cx="1656184" cy="3084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810" y="2780928"/>
            <a:ext cx="2160240" cy="3059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2F42F8-A9BB-C692-1339-BD90A108D708}"/>
              </a:ext>
            </a:extLst>
          </p:cNvPr>
          <p:cNvSpPr txBox="1"/>
          <p:nvPr/>
        </p:nvSpPr>
        <p:spPr>
          <a:xfrm flipH="1">
            <a:off x="7801568" y="5924019"/>
            <a:ext cx="393848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VGP with freshly applied adhesive on the left, and after the bake-out on the right  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424908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00CA33-0F1C-9581-4B25-B5FE7250C5C7}"/>
              </a:ext>
            </a:extLst>
          </p:cNvPr>
          <p:cNvSpPr txBox="1"/>
          <p:nvPr/>
        </p:nvSpPr>
        <p:spPr>
          <a:xfrm>
            <a:off x="407988" y="1196752"/>
            <a:ext cx="11376026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Pfeiffer IKR070 Penning gauge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Found issues or inconsistencies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First findings and actions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Investigation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Solutions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Conclusion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5767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E23D6-E0AB-6760-FAB1-CC9FAC662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7B8FCE9-DDE5-8C1B-D0E2-CDFC8F5BA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382" y="1427336"/>
            <a:ext cx="9017322" cy="45028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010548-23B6-86D7-7239-BF7B3709F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Araldite</a:t>
            </a:r>
            <a:r>
              <a:rPr lang="fr-FR" dirty="0"/>
              <a:t>®</a:t>
            </a:r>
            <a:r>
              <a:rPr lang="en-US" dirty="0"/>
              <a:t> 2012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27354-C5CE-0B6D-95BE-D8C325A07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4091A-2D68-6A69-4D15-1D91067A7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FF89C-C590-37A8-9452-19B78B11F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FB7890-FD2A-1CDC-5856-F92B2D76F425}"/>
              </a:ext>
            </a:extLst>
          </p:cNvPr>
          <p:cNvSpPr txBox="1"/>
          <p:nvPr/>
        </p:nvSpPr>
        <p:spPr>
          <a:xfrm>
            <a:off x="407988" y="1196752"/>
            <a:ext cx="11232628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/>
              <a:t>Test performed at high (&gt;80%RH) humidity and fixed 25°C during 14 days with pre and after drying periods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83F85B-E10D-87FA-792E-CAC00BAFDDEA}"/>
              </a:ext>
            </a:extLst>
          </p:cNvPr>
          <p:cNvSpPr txBox="1"/>
          <p:nvPr/>
        </p:nvSpPr>
        <p:spPr>
          <a:xfrm flipH="1">
            <a:off x="1662551" y="5996027"/>
            <a:ext cx="885698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Standard IKR070 VGP with the Araldite</a:t>
            </a:r>
            <a:r>
              <a:rPr lang="fr-FR" sz="1100" i="1" dirty="0"/>
              <a:t>®</a:t>
            </a:r>
            <a:r>
              <a:rPr lang="en-US" sz="1100" i="1" dirty="0"/>
              <a:t> 2012 adhesive measurements at the EXCAL machine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314991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A9A76-85EC-649B-CAA5-0871BC3C3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machine with a tube&#10;&#10;AI-generated content may be incorrect.">
            <a:extLst>
              <a:ext uri="{FF2B5EF4-FFF2-40B4-BE49-F238E27FC236}">
                <a16:creationId xmlns:a16="http://schemas.microsoft.com/office/drawing/2014/main" id="{3105A63A-F1E3-0597-8E01-488CCD296D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001" t="21651" r="8346" b="15350"/>
          <a:stretch>
            <a:fillRect/>
          </a:stretch>
        </p:blipFill>
        <p:spPr>
          <a:xfrm>
            <a:off x="1313900" y="3493021"/>
            <a:ext cx="2181953" cy="23910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E1704B-7FAC-E961-F743-BD0A5D15CEFC}"/>
              </a:ext>
            </a:extLst>
          </p:cNvPr>
          <p:cNvSpPr txBox="1"/>
          <p:nvPr/>
        </p:nvSpPr>
        <p:spPr>
          <a:xfrm flipH="1">
            <a:off x="1271463" y="5877272"/>
            <a:ext cx="224766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ELENA LNR.VGPB.0606 with heating collar</a:t>
            </a:r>
            <a:endParaRPr lang="en-GB" sz="1100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30E237-074B-AF23-10AE-BBAE4B1A0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Conclusion/actions after the first set of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2B205-6DCE-CDEC-8603-96FF65B78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FFA8F-CB95-96C6-6BDA-2E6FC4B95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2277F2-44AE-E220-2BB6-40F283462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954B8B-7260-788D-15C2-53BB325F281A}"/>
              </a:ext>
            </a:extLst>
          </p:cNvPr>
          <p:cNvSpPr txBox="1"/>
          <p:nvPr/>
        </p:nvSpPr>
        <p:spPr>
          <a:xfrm>
            <a:off x="407988" y="1196752"/>
            <a:ext cx="11376026" cy="22313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GB" sz="1000" dirty="0"/>
          </a:p>
          <a:p>
            <a:pPr lvl="1"/>
            <a:r>
              <a:rPr lang="en-GB" sz="1500" dirty="0"/>
              <a:t>     </a:t>
            </a:r>
            <a:r>
              <a:rPr lang="en-GB" sz="1600" dirty="0"/>
              <a:t>Conclusion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Leakage current correlation with humidity level confirmed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C00000"/>
                </a:solidFill>
              </a:rPr>
              <a:t>IKR070 not according to the specs </a:t>
            </a:r>
          </a:p>
          <a:p>
            <a:pPr lvl="1"/>
            <a:endParaRPr lang="en-GB" sz="1050" dirty="0"/>
          </a:p>
          <a:p>
            <a:pPr lvl="1"/>
            <a:r>
              <a:rPr lang="en-GB" sz="1500" dirty="0"/>
              <a:t>     </a:t>
            </a:r>
            <a:r>
              <a:rPr lang="en-GB" sz="1600" dirty="0"/>
              <a:t>Actions</a:t>
            </a:r>
            <a:endParaRPr lang="en-GB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Heating collar installed at ELENA ring VGP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500" dirty="0"/>
              <a:t>Significantly reduces the leakage current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Findings summarized on a Technical Note (</a:t>
            </a:r>
            <a:r>
              <a:rPr lang="en-GB" sz="1500" dirty="0">
                <a:hlinkClick r:id="rId3"/>
              </a:rPr>
              <a:t>EDMS3126377</a:t>
            </a:r>
            <a:r>
              <a:rPr lang="en-GB" sz="1500" dirty="0"/>
              <a:t>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500" dirty="0"/>
              <a:t>Manufacturer (Inficon) contacted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9D1D06-3BFC-D35B-5BE9-A5B641C6E7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3" t="4941"/>
          <a:stretch/>
        </p:blipFill>
        <p:spPr>
          <a:xfrm>
            <a:off x="8112224" y="1066254"/>
            <a:ext cx="3198019" cy="1656209"/>
          </a:xfrm>
          <a:prstGeom prst="rect">
            <a:avLst/>
          </a:prstGeom>
          <a:ln>
            <a:solidFill>
              <a:srgbClr val="2F2F2F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E92BD5B-DE7C-8B5F-CBEC-37A9A2E8F8B3}"/>
              </a:ext>
            </a:extLst>
          </p:cNvPr>
          <p:cNvSpPr/>
          <p:nvPr/>
        </p:nvSpPr>
        <p:spPr>
          <a:xfrm>
            <a:off x="8112224" y="2060794"/>
            <a:ext cx="2988833" cy="3869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1E6D1B-C978-3E6A-854E-27F15BE7DC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9936" y="3284984"/>
            <a:ext cx="1986325" cy="28070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3AE993-B3F6-C097-DEB4-3BA241A7B2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6320" y="4293096"/>
            <a:ext cx="2579007" cy="574316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D6DAD30E-2666-CB48-0C05-3243CE87290D}"/>
              </a:ext>
            </a:extLst>
          </p:cNvPr>
          <p:cNvSpPr/>
          <p:nvPr/>
        </p:nvSpPr>
        <p:spPr>
          <a:xfrm>
            <a:off x="7908863" y="4437112"/>
            <a:ext cx="779425" cy="386986"/>
          </a:xfrm>
          <a:prstGeom prst="rightArrow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C6DA54-34CE-14FA-B7C6-B6BCEB3A965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546991" y="3284983"/>
            <a:ext cx="4307260" cy="280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6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81481E-6 L -0.29557 -0.0155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79" y="-787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16000" y="116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57 -0.0155 L -0.57903 0.0261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0" y="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EDD4D8-67C9-159E-E467-D69CBD8AC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2C49F1-FA15-3F30-24B5-E0D4B461D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Investigation by Inficon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75A51-CC62-C257-6C47-A44D61E91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B9EF1-6E6C-A2B2-52AF-CD76FEAF7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216DEE-13B8-B49B-2F19-B4830FF1A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1278D1-365A-D763-3E14-DB439C0882C7}"/>
              </a:ext>
            </a:extLst>
          </p:cNvPr>
          <p:cNvSpPr txBox="1"/>
          <p:nvPr/>
        </p:nvSpPr>
        <p:spPr>
          <a:xfrm>
            <a:off x="407988" y="1196752"/>
            <a:ext cx="8568332" cy="46474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r>
              <a:rPr lang="en-GB" sz="1600" dirty="0"/>
              <a:t>Inficon confirmed our findings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They concluded that the humidity condensates at the atmospheric side of the ceramic feedthrough, generating a conductive layer at the surface level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231537-445A-2C82-3660-F73CC51DD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1173547"/>
            <a:ext cx="7399089" cy="3434718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94F7080-056D-4E4B-8772-7691D9B353AE}"/>
              </a:ext>
            </a:extLst>
          </p:cNvPr>
          <p:cNvSpPr txBox="1"/>
          <p:nvPr/>
        </p:nvSpPr>
        <p:spPr>
          <a:xfrm flipH="1">
            <a:off x="911421" y="4676677"/>
            <a:ext cx="7399090" cy="1692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Inficon slide (courtesy of R. Salemme)</a:t>
            </a:r>
            <a:endParaRPr lang="en-GB" sz="1100" i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91A9E33-1058-043E-187A-F71038587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4057" y="1684191"/>
            <a:ext cx="1590706" cy="3629758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E2FDBC0-7AC8-3F16-9EF3-CCEB65E50207}"/>
              </a:ext>
            </a:extLst>
          </p:cNvPr>
          <p:cNvCxnSpPr>
            <a:cxnSpLocks/>
          </p:cNvCxnSpPr>
          <p:nvPr/>
        </p:nvCxnSpPr>
        <p:spPr>
          <a:xfrm flipV="1">
            <a:off x="8472264" y="4437112"/>
            <a:ext cx="1728192" cy="10081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CC761C9-9DE4-E507-C543-1EC6875A2DC2}"/>
              </a:ext>
            </a:extLst>
          </p:cNvPr>
          <p:cNvCxnSpPr/>
          <p:nvPr/>
        </p:nvCxnSpPr>
        <p:spPr>
          <a:xfrm>
            <a:off x="10128448" y="4365104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73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81D499-10B4-4EF6-3514-58CA48B9E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558AF6-9547-686F-15C1-BB7985BFD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Solution proposed by Inficon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7A798-2AF1-F4BF-2EEE-A2ACD396A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F8841-511B-AAA8-A37E-F00BF5EF7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FDBBFD-CAA5-5E1C-34FB-5301F6A64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BEC46C-6F71-AB51-109A-D5D68D870F6E}"/>
              </a:ext>
            </a:extLst>
          </p:cNvPr>
          <p:cNvSpPr txBox="1"/>
          <p:nvPr/>
        </p:nvSpPr>
        <p:spPr>
          <a:xfrm>
            <a:off x="119336" y="1196752"/>
            <a:ext cx="5760020" cy="1877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1"/>
            <a:r>
              <a:rPr lang="en-GB" sz="1600" dirty="0"/>
              <a:t>Main requirements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To seal mechanically the inner volume of the HV feedthrough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Solution to be installed without the need of breaking vacuum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Mounting should be possible at any gauge mounting orientation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lvl="1"/>
            <a:r>
              <a:rPr lang="en-GB" sz="1600" dirty="0"/>
              <a:t>Proposed solution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O-rings to seal the critical feedthrough volume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Modified PEEK part to host the O-rings and a ferrule to guide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EB7FCE-C15A-0567-750A-5E8021891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5" y="3208682"/>
            <a:ext cx="3908854" cy="27827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4BE69E-284E-3803-D83C-C5CB60C0932E}"/>
              </a:ext>
            </a:extLst>
          </p:cNvPr>
          <p:cNvSpPr txBox="1"/>
          <p:nvPr/>
        </p:nvSpPr>
        <p:spPr>
          <a:xfrm flipH="1">
            <a:off x="695400" y="6015617"/>
            <a:ext cx="4052871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Standard IKR070 on the left, modified PEEK solution on the right</a:t>
            </a:r>
            <a:endParaRPr lang="en-GB" sz="11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3124EF-3100-3DB4-50F9-D50FEC8E500D}"/>
              </a:ext>
            </a:extLst>
          </p:cNvPr>
          <p:cNvSpPr txBox="1"/>
          <p:nvPr/>
        </p:nvSpPr>
        <p:spPr>
          <a:xfrm flipH="1">
            <a:off x="4775132" y="3839993"/>
            <a:ext cx="8436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O-rings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598D45-3CAD-2097-6337-6ACD5B7F77FE}"/>
              </a:ext>
            </a:extLst>
          </p:cNvPr>
          <p:cNvSpPr txBox="1"/>
          <p:nvPr/>
        </p:nvSpPr>
        <p:spPr>
          <a:xfrm flipH="1">
            <a:off x="4775132" y="4700272"/>
            <a:ext cx="84367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Ferrule</a:t>
            </a:r>
            <a:br>
              <a:rPr lang="en-US" sz="1400" dirty="0"/>
            </a:br>
            <a:r>
              <a:rPr lang="en-US" sz="1400" dirty="0"/>
              <a:t>(cone)</a:t>
            </a:r>
            <a:endParaRPr lang="en-GB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1DD79E3-1CEC-DFFF-36A3-36380A113E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6" y="3348645"/>
            <a:ext cx="4847502" cy="26093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6D902AF-BD23-C404-0362-EF33CD9C6CBE}"/>
              </a:ext>
            </a:extLst>
          </p:cNvPr>
          <p:cNvSpPr txBox="1"/>
          <p:nvPr/>
        </p:nvSpPr>
        <p:spPr>
          <a:xfrm flipH="1">
            <a:off x="6672064" y="6013571"/>
            <a:ext cx="4847501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Modified PEEK solution parts</a:t>
            </a:r>
            <a:endParaRPr lang="en-GB" sz="1100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7A2D05-0B40-1139-39DE-73F7AA9A9118}"/>
              </a:ext>
            </a:extLst>
          </p:cNvPr>
          <p:cNvSpPr txBox="1"/>
          <p:nvPr/>
        </p:nvSpPr>
        <p:spPr>
          <a:xfrm>
            <a:off x="5807969" y="1196752"/>
            <a:ext cx="6264695" cy="18158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1"/>
            <a:r>
              <a:rPr lang="en-GB" sz="1600" b="1" dirty="0">
                <a:solidFill>
                  <a:srgbClr val="00823B"/>
                </a:solidFill>
              </a:rPr>
              <a:t>Pros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Easy replacement / installation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No need to break vacuum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LEMO wall socket connector untouched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lvl="1"/>
            <a:r>
              <a:rPr lang="en-GB" sz="1600" b="1" dirty="0">
                <a:solidFill>
                  <a:srgbClr val="DAA600"/>
                </a:solidFill>
              </a:rPr>
              <a:t>Cons </a:t>
            </a:r>
            <a:r>
              <a:rPr lang="en-GB" sz="1600" dirty="0">
                <a:solidFill>
                  <a:srgbClr val="DAA600"/>
                </a:solidFill>
              </a:rPr>
              <a:t>(due to the FKM O-ring)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Continuous max. bakeout temperature reduced to 200°C resp. 250°C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Radiation tolerance reduced to 10</a:t>
            </a:r>
            <a:r>
              <a:rPr lang="en-GB" sz="1400" baseline="30000" dirty="0"/>
              <a:t>5</a:t>
            </a:r>
            <a:r>
              <a:rPr lang="en-GB" sz="1400" dirty="0"/>
              <a:t> Gy resp. 10</a:t>
            </a:r>
            <a:r>
              <a:rPr lang="en-GB" sz="1400" baseline="30000" dirty="0"/>
              <a:t>7 </a:t>
            </a:r>
            <a:r>
              <a:rPr lang="en-GB" sz="1400" dirty="0"/>
              <a:t>Gy</a:t>
            </a:r>
          </a:p>
        </p:txBody>
      </p:sp>
    </p:spTree>
    <p:extLst>
      <p:ext uri="{BB962C8B-B14F-4D97-AF65-F5344CB8AC3E}">
        <p14:creationId xmlns:p14="http://schemas.microsoft.com/office/powerpoint/2010/main" val="150852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ED1E46-AAAE-EC5C-92CA-64CBC23A03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D235D2-2E77-6FB8-6EEB-2E98EFC48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Modified setup with the PEEK solution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F8692-6432-76CE-45E2-D911DA505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1F6C4-FC44-DFBA-71A6-80F4773C5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331EF1-45C2-41FD-9528-99BC6545F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5AC1AE-CC76-7393-5776-0B9F81C9EA8B}"/>
              </a:ext>
            </a:extLst>
          </p:cNvPr>
          <p:cNvSpPr txBox="1"/>
          <p:nvPr/>
        </p:nvSpPr>
        <p:spPr>
          <a:xfrm>
            <a:off x="407988" y="1196752"/>
            <a:ext cx="11232628" cy="18312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algn="l"/>
            <a:endParaRPr lang="en-GB" sz="1600" dirty="0"/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64333A-F32D-0519-CCBC-F8A192524181}"/>
              </a:ext>
            </a:extLst>
          </p:cNvPr>
          <p:cNvSpPr txBox="1"/>
          <p:nvPr/>
        </p:nvSpPr>
        <p:spPr>
          <a:xfrm flipH="1">
            <a:off x="1012086" y="5793756"/>
            <a:ext cx="573116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VGP testing setup with two IKR070 gauges; Inficon modified PEEK on the left, standard PEEK with 1mm drilled hole on the right</a:t>
            </a:r>
            <a:endParaRPr lang="en-GB" sz="1100" i="1" dirty="0"/>
          </a:p>
        </p:txBody>
      </p:sp>
      <p:pic>
        <p:nvPicPr>
          <p:cNvPr id="10" name="Picture 9" descr="A metal pipe with valves&#10;&#10;AI-generated content may be incorrect.">
            <a:extLst>
              <a:ext uri="{FF2B5EF4-FFF2-40B4-BE49-F238E27FC236}">
                <a16:creationId xmlns:a16="http://schemas.microsoft.com/office/drawing/2014/main" id="{70A1131B-139D-EA6E-0B62-4686808F1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728483" y="737564"/>
            <a:ext cx="4298375" cy="5731166"/>
          </a:xfrm>
          <a:prstGeom prst="rect">
            <a:avLst/>
          </a:prstGeom>
        </p:spPr>
      </p:pic>
      <p:pic>
        <p:nvPicPr>
          <p:cNvPr id="9" name="Picture 8" descr="A machine with pipes and hoses&#10;&#10;AI-generated content may be incorrect.">
            <a:extLst>
              <a:ext uri="{FF2B5EF4-FFF2-40B4-BE49-F238E27FC236}">
                <a16:creationId xmlns:a16="http://schemas.microsoft.com/office/drawing/2014/main" id="{3649D9C0-16A3-3484-D844-1718115004B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1657"/>
          <a:stretch>
            <a:fillRect/>
          </a:stretch>
        </p:blipFill>
        <p:spPr>
          <a:xfrm>
            <a:off x="7392144" y="1453959"/>
            <a:ext cx="3649175" cy="42983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96E04BE-928A-7465-DB1F-3ABEC47D6534}"/>
              </a:ext>
            </a:extLst>
          </p:cNvPr>
          <p:cNvSpPr txBox="1"/>
          <p:nvPr/>
        </p:nvSpPr>
        <p:spPr>
          <a:xfrm flipH="1">
            <a:off x="7392141" y="5793756"/>
            <a:ext cx="3664369" cy="1712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VGP testing setup with two IKR070 gauges at the EXCAL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48141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D221E1-7327-F0ED-3794-CFD591D5D2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C8C0F7E-4FC0-7D41-DF41-AE1A71489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7858" y="1457837"/>
            <a:ext cx="7992888" cy="4533197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9228B7D4-E441-1BB2-CC36-27B5471F9DB0}"/>
              </a:ext>
            </a:extLst>
          </p:cNvPr>
          <p:cNvSpPr/>
          <p:nvPr/>
        </p:nvSpPr>
        <p:spPr>
          <a:xfrm>
            <a:off x="10003644" y="2708920"/>
            <a:ext cx="412836" cy="2304256"/>
          </a:xfrm>
          <a:prstGeom prst="rightBrace">
            <a:avLst/>
          </a:prstGeom>
          <a:ln w="19050">
            <a:solidFill>
              <a:srgbClr val="DAA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C82171-B9D7-219E-2AC2-FB0696A03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Modified PEEK solution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8E4C5-963E-AC75-37B8-D8445A6F9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0C6A5-0BD4-1B84-F85D-ADC5E6179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D0B85-5059-BB99-10CB-89607C5CF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C714A8-7122-7BCA-5344-928597591C87}"/>
              </a:ext>
            </a:extLst>
          </p:cNvPr>
          <p:cNvSpPr txBox="1"/>
          <p:nvPr/>
        </p:nvSpPr>
        <p:spPr>
          <a:xfrm>
            <a:off x="407988" y="1196752"/>
            <a:ext cx="11232628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/>
              <a:t>Test performed at high (&gt;80%RH) humidity and fixed 25°C during 14 days with pre and after drying periods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20C05A-1A1E-DC7B-03EB-FF1817588581}"/>
              </a:ext>
            </a:extLst>
          </p:cNvPr>
          <p:cNvSpPr txBox="1"/>
          <p:nvPr/>
        </p:nvSpPr>
        <p:spPr>
          <a:xfrm flipH="1">
            <a:off x="1662551" y="6021288"/>
            <a:ext cx="885698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VGP setup measurements at the EXCAL machine with two IKR070 gauges; Inficon modified PEEK and standard PEEK with 1mm drilled hole</a:t>
            </a:r>
            <a:endParaRPr lang="en-GB" sz="11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0E973F-014D-EF10-5024-FCDF79C9D221}"/>
              </a:ext>
            </a:extLst>
          </p:cNvPr>
          <p:cNvSpPr txBox="1"/>
          <p:nvPr/>
        </p:nvSpPr>
        <p:spPr>
          <a:xfrm flipH="1">
            <a:off x="10494555" y="3667090"/>
            <a:ext cx="136876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l-GR" sz="1200" dirty="0">
                <a:solidFill>
                  <a:srgbClr val="DAA600"/>
                </a:solidFill>
              </a:rPr>
              <a:t>Δ</a:t>
            </a:r>
            <a:r>
              <a:rPr lang="en-US" sz="1200" dirty="0">
                <a:solidFill>
                  <a:srgbClr val="DAA600"/>
                </a:solidFill>
              </a:rPr>
              <a:t>I ~210pA</a:t>
            </a:r>
            <a:br>
              <a:rPr lang="en-US" sz="1200" dirty="0">
                <a:solidFill>
                  <a:srgbClr val="DAA600"/>
                </a:solidFill>
              </a:rPr>
            </a:br>
            <a:r>
              <a:rPr lang="en-US" altLang="en-US" sz="1200" dirty="0">
                <a:solidFill>
                  <a:srgbClr val="DAA600"/>
                </a:solidFill>
              </a:rPr>
              <a:t>Δ𝑃 ~1.1E-10 mbar</a:t>
            </a:r>
            <a:endParaRPr lang="en-GB" sz="1200" dirty="0">
              <a:solidFill>
                <a:srgbClr val="DAA600"/>
              </a:solidFill>
            </a:endParaRPr>
          </a:p>
          <a:p>
            <a:endParaRPr lang="en-GB" sz="1200" i="1" dirty="0">
              <a:solidFill>
                <a:srgbClr val="DAA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14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406E7-8EC6-2759-6D69-C23128B6A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15E378-E090-239B-1E7D-76CB1B998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Conclusion and future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79E672-2A06-DA46-F501-4C7053C10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203C6-3E2C-6A5E-9F64-AE5557985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A2712-FD8A-AFFC-041A-F3028DE84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C42CE0-7467-3DFF-1D0A-0B536D54985E}"/>
              </a:ext>
            </a:extLst>
          </p:cNvPr>
          <p:cNvSpPr txBox="1"/>
          <p:nvPr/>
        </p:nvSpPr>
        <p:spPr>
          <a:xfrm>
            <a:off x="47328" y="1196752"/>
            <a:ext cx="5688012" cy="47089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1"/>
            <a:r>
              <a:rPr lang="en-GB" sz="1500" dirty="0"/>
              <a:t>Leakage current correlation with humidity level confirmed at the VGP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Pfeiffer IKR070 / Inficon MAG070 not according to the specs</a:t>
            </a:r>
          </a:p>
          <a:p>
            <a:pPr lvl="1"/>
            <a:endParaRPr lang="en-GB" sz="1400" dirty="0"/>
          </a:p>
          <a:p>
            <a:pPr lvl="1"/>
            <a:r>
              <a:rPr lang="en-GB" sz="1500" dirty="0"/>
              <a:t>Conditions to see the Leakage Current effect at the standard IKR070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Very low vacuum pressure (E-11mbar range)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High humidity (&gt;60%RH)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Machines on the surface with openings (e.g. AD/ELENA, LEIR)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Gauges close to cooling circuits and no ventilation (e.g. LHC P5 – CMS yoke)</a:t>
            </a:r>
          </a:p>
          <a:p>
            <a:pPr lvl="1"/>
            <a:endParaRPr lang="en-GB" sz="1400" dirty="0"/>
          </a:p>
          <a:p>
            <a:pPr lvl="1"/>
            <a:r>
              <a:rPr lang="en-GB" sz="1500" dirty="0"/>
              <a:t>CERN in-house solution – heating collar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Requires 230VAC near the VGP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Significantly decreases the leakage current</a:t>
            </a:r>
          </a:p>
          <a:p>
            <a:pPr lvl="1"/>
            <a:endParaRPr lang="en-GB" sz="1400" dirty="0"/>
          </a:p>
          <a:p>
            <a:pPr lvl="1"/>
            <a:r>
              <a:rPr lang="en-GB" sz="1500" dirty="0"/>
              <a:t>INFICON solution – modified PEEK with O-rings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Seals the HV feedthrough internal volume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Easy installation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Including retrofitting on installed gauges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06FC46-8132-AFD2-F514-9ADF3A3A0DC1}"/>
              </a:ext>
            </a:extLst>
          </p:cNvPr>
          <p:cNvSpPr txBox="1"/>
          <p:nvPr/>
        </p:nvSpPr>
        <p:spPr>
          <a:xfrm>
            <a:off x="5812754" y="1042673"/>
            <a:ext cx="6187902" cy="30931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GB" sz="1000" dirty="0"/>
          </a:p>
          <a:p>
            <a:pPr lvl="1"/>
            <a:r>
              <a:rPr lang="en-GB" sz="1600" b="1" i="1" dirty="0"/>
              <a:t>What now?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10 modified PEEK units to be received soon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To be installed at AD, ELENA and LEIR during YETS25/26</a:t>
            </a:r>
          </a:p>
          <a:p>
            <a:pPr lvl="1"/>
            <a:endParaRPr lang="en-GB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/>
              <a:t>Upon CERN acceptance*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A part number will be assigned by INFICON for ordering the modified PEEK part solution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A part number will be assigned by INFICON to order the MAG070 Penning gauge with the assembled modified PEEK</a:t>
            </a:r>
          </a:p>
          <a:p>
            <a:pPr lvl="2"/>
            <a:endParaRPr lang="en-GB" sz="1500" dirty="0"/>
          </a:p>
          <a:p>
            <a:pPr lvl="2"/>
            <a:r>
              <a:rPr lang="en-GB" sz="1500" dirty="0"/>
              <a:t>*</a:t>
            </a:r>
            <a:r>
              <a:rPr lang="en-GB" sz="1400" dirty="0"/>
              <a:t>We need to acknowledge the max. bakeout temperature of 200°C and the radiation tolerance of 10</a:t>
            </a:r>
            <a:r>
              <a:rPr lang="en-GB" sz="1400" baseline="30000" dirty="0"/>
              <a:t>5</a:t>
            </a:r>
            <a:r>
              <a:rPr lang="en-GB" sz="1400" dirty="0"/>
              <a:t> 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439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6FCFC-CBB0-F360-E89F-B9A2F80CB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18FD25-F727-DC30-D46E-1D7A12930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Acknowledgments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3B8A9-E1D1-F55F-915F-C7D0A7C52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9F432-8831-8840-8A9E-428E7C757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6F2A7F-8266-AD0E-DCB9-FCF681052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0CC40A-F84D-56C9-E155-7E1C306176B8}"/>
              </a:ext>
            </a:extLst>
          </p:cNvPr>
          <p:cNvSpPr txBox="1"/>
          <p:nvPr/>
        </p:nvSpPr>
        <p:spPr>
          <a:xfrm>
            <a:off x="407988" y="1196752"/>
            <a:ext cx="11376026" cy="46166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sz="1500" dirty="0"/>
              <a:t>Thanks to the main contributors; A. Sinturel, J.A. Ferreira, G. Pigny and ICM colleagues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500" dirty="0"/>
          </a:p>
          <a:p>
            <a:pPr algn="just"/>
            <a:r>
              <a:rPr lang="en-GB" sz="1500" dirty="0"/>
              <a:t>Especial thanks to other colleagues for the productive conversations, shared knowledge, and collaboration;</a:t>
            </a:r>
          </a:p>
          <a:p>
            <a:pPr algn="just"/>
            <a:endParaRPr lang="en-GB" sz="1500" dirty="0"/>
          </a:p>
          <a:p>
            <a:pPr algn="just"/>
            <a:r>
              <a:rPr lang="en-GB" sz="1500" dirty="0"/>
              <a:t>	TE-VSC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IVO 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BVO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VSM (S. Meunier)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SCC (B. Teissandier)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DLM (H. Rambeau)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500" dirty="0"/>
          </a:p>
          <a:p>
            <a:pPr algn="just"/>
            <a:r>
              <a:rPr lang="en-GB" sz="1500" dirty="0"/>
              <a:t>	BE-OP-AD</a:t>
            </a:r>
          </a:p>
          <a:p>
            <a:pPr algn="just"/>
            <a:endParaRPr lang="en-GB" sz="1500" dirty="0"/>
          </a:p>
          <a:p>
            <a:pPr algn="just"/>
            <a:r>
              <a:rPr lang="en-GB" sz="1500" dirty="0"/>
              <a:t>	EP-ESE (C. Richard)</a:t>
            </a:r>
          </a:p>
          <a:p>
            <a:pPr algn="just"/>
            <a:endParaRPr lang="en-GB" sz="1500" dirty="0"/>
          </a:p>
          <a:p>
            <a:pPr algn="just"/>
            <a:r>
              <a:rPr lang="en-GB" sz="1500" dirty="0"/>
              <a:t>	BE-CEM-EPR (S. Fiore)</a:t>
            </a:r>
          </a:p>
          <a:p>
            <a:pPr algn="just"/>
            <a:endParaRPr lang="en-GB" sz="1500" dirty="0"/>
          </a:p>
          <a:p>
            <a:pPr algn="just"/>
            <a:r>
              <a:rPr lang="en-GB" sz="1500" dirty="0"/>
              <a:t>	INFICON AG (Roberto, Oskar and Tim)</a:t>
            </a:r>
          </a:p>
          <a:p>
            <a:pPr algn="just"/>
            <a:endParaRPr lang="en-GB" sz="1500" dirty="0"/>
          </a:p>
          <a:p>
            <a:pPr algn="just"/>
            <a:r>
              <a:rPr lang="en-GB" sz="1500" dirty="0"/>
              <a:t>...and many others</a:t>
            </a:r>
          </a:p>
        </p:txBody>
      </p:sp>
    </p:spTree>
    <p:extLst>
      <p:ext uri="{BB962C8B-B14F-4D97-AF65-F5344CB8AC3E}">
        <p14:creationId xmlns:p14="http://schemas.microsoft.com/office/powerpoint/2010/main" val="30057751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E68717-E8FD-3693-0975-FCA4D9E563DD}"/>
              </a:ext>
            </a:extLst>
          </p:cNvPr>
          <p:cNvSpPr txBox="1"/>
          <p:nvPr/>
        </p:nvSpPr>
        <p:spPr>
          <a:xfrm>
            <a:off x="407988" y="2001614"/>
            <a:ext cx="11376026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b="1" dirty="0"/>
              <a:t>Thank you for your attention !</a:t>
            </a:r>
          </a:p>
          <a:p>
            <a:pPr algn="ctr"/>
            <a:endParaRPr lang="en-GB" sz="2800" b="1" dirty="0"/>
          </a:p>
          <a:p>
            <a:pPr algn="ctr"/>
            <a:r>
              <a:rPr lang="en-GB" sz="2400" b="1" dirty="0"/>
              <a:t>Any questions ?</a:t>
            </a:r>
            <a:endParaRPr lang="en-GB" sz="2400" dirty="0"/>
          </a:p>
          <a:p>
            <a:endParaRPr lang="en-GB" sz="1600" dirty="0"/>
          </a:p>
          <a:p>
            <a:r>
              <a:rPr lang="en-GB" sz="1600" dirty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6B88DA-FEDC-F691-863A-2A9A42FC3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BCA01D-2763-602E-6B36-AC86842B6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NEG cartridge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25951-6588-B8EE-5E2C-A0EBEBED4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80348-C9E2-919F-EA6C-CD2B9FA2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5EB7D-A75A-EF14-C9CE-D3914157F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52B234-60C5-A25C-DC0A-3CDC1A99B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553" y="1876568"/>
            <a:ext cx="5024895" cy="42703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DE6DA6-89B9-46AE-9168-1BDEE2A7A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423" y="3431110"/>
            <a:ext cx="2934489" cy="20971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F21917-37C4-4615-BE71-1DFF5B75B5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5550" y="1755722"/>
            <a:ext cx="2232248" cy="41761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350C006-2FE0-38FF-CAB5-C37BE4DDCFF6}"/>
              </a:ext>
            </a:extLst>
          </p:cNvPr>
          <p:cNvSpPr txBox="1"/>
          <p:nvPr/>
        </p:nvSpPr>
        <p:spPr>
          <a:xfrm>
            <a:off x="407988" y="1196752"/>
            <a:ext cx="11376026" cy="4744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34950" lvl="1">
              <a:spcBef>
                <a:spcPts val="100"/>
              </a:spcBef>
              <a:buSzPts val="1000"/>
              <a:tabLst>
                <a:tab pos="457200" algn="l"/>
              </a:tabLst>
            </a:pPr>
            <a:r>
              <a:rPr lang="en-GB" sz="1600" dirty="0"/>
              <a:t>NEG was heated during the EXCAL climatic chamber tests</a:t>
            </a:r>
          </a:p>
          <a:p>
            <a:pPr marL="1035050" lvl="2" indent="-342900">
              <a:spcBef>
                <a:spcPts val="10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/>
              <a:t>Powered with ~10.12W (5.06V / 2.00A)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4070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75B78-E692-157F-E9C6-FD99176F0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FDC83D4-F68A-5D19-867B-F4CBDD630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0147" y="3017949"/>
            <a:ext cx="1644731" cy="4996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F6ED39-CB24-7EB6-2BE1-E3CC62E9F2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176993" y="3004243"/>
            <a:ext cx="1271179" cy="51332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071915C-46AD-5800-D305-71E9AE301622}"/>
              </a:ext>
            </a:extLst>
          </p:cNvPr>
          <p:cNvSpPr txBox="1"/>
          <p:nvPr/>
        </p:nvSpPr>
        <p:spPr>
          <a:xfrm flipH="1">
            <a:off x="5999855" y="4945215"/>
            <a:ext cx="531743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i="1" dirty="0"/>
              <a:t>LHC P4 vacuum application synoptic example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97F40D-4DFA-B887-256F-D75F6F0A3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Pfeiffer IKR070 Penning gauge</a:t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48C69-ED1B-8C82-4F2C-47BFD20AC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8A883-59EB-AEFA-1021-1FBE465EC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21A8C-6C26-7167-3EF2-FE9F17FF2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B03116-6591-52C8-6521-7AAB9C115BB4}"/>
              </a:ext>
            </a:extLst>
          </p:cNvPr>
          <p:cNvSpPr txBox="1"/>
          <p:nvPr/>
        </p:nvSpPr>
        <p:spPr>
          <a:xfrm>
            <a:off x="407987" y="1196752"/>
            <a:ext cx="6938113" cy="5132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sz="1600" b="1" i="1" dirty="0"/>
              <a:t>What it is? </a:t>
            </a:r>
          </a:p>
          <a:p>
            <a:pPr algn="just"/>
            <a:endParaRPr lang="en-GB" sz="1000" dirty="0"/>
          </a:p>
          <a:p>
            <a:pPr algn="just"/>
            <a:r>
              <a:rPr lang="en-GB" sz="1500" dirty="0"/>
              <a:t>The Penning gauge or cold cathode ionization vacuum gauge (VGP) is a vacuum pressure measurement instrument which provides measurements in the range of </a:t>
            </a:r>
            <a:r>
              <a:rPr lang="en-GB" sz="1500" b="1" dirty="0"/>
              <a:t>10E-4 to 10E-11 mbar</a:t>
            </a:r>
          </a:p>
          <a:p>
            <a:pPr algn="just"/>
            <a:endParaRPr lang="en-GB" sz="2000" dirty="0"/>
          </a:p>
          <a:p>
            <a:pPr algn="just"/>
            <a:r>
              <a:rPr lang="en-GB" sz="1600" b="1" i="1" dirty="0"/>
              <a:t>Who is the manufacturer?</a:t>
            </a:r>
          </a:p>
          <a:p>
            <a:pPr algn="just"/>
            <a:endParaRPr lang="en-GB" sz="1050" dirty="0"/>
          </a:p>
          <a:p>
            <a:pPr algn="just"/>
            <a:r>
              <a:rPr lang="en-GB" sz="1500" dirty="0"/>
              <a:t>Distributed by Pfeiffer Vacuum</a:t>
            </a:r>
          </a:p>
          <a:p>
            <a:pPr algn="just"/>
            <a:r>
              <a:rPr lang="en-GB" sz="1500" dirty="0"/>
              <a:t>Designed and produced by INFICON AG (former Balzers)</a:t>
            </a:r>
          </a:p>
          <a:p>
            <a:pPr algn="just"/>
            <a:endParaRPr lang="en-GB" sz="2000" dirty="0"/>
          </a:p>
          <a:p>
            <a:pPr algn="just"/>
            <a:r>
              <a:rPr lang="en-GB" sz="1600" b="1" i="1" dirty="0"/>
              <a:t>What do we use them for?</a:t>
            </a:r>
          </a:p>
          <a:p>
            <a:pPr algn="just"/>
            <a:endParaRPr lang="en-GB" sz="1100" dirty="0"/>
          </a:p>
          <a:p>
            <a:pPr algn="just"/>
            <a:r>
              <a:rPr lang="en-GB" sz="1500" dirty="0"/>
              <a:t>To monitor the vacuum in our setups and accelerators</a:t>
            </a:r>
          </a:p>
          <a:p>
            <a:pPr algn="just"/>
            <a:r>
              <a:rPr lang="en-GB" sz="1500" dirty="0"/>
              <a:t>To give interlock to users and sector valves</a:t>
            </a:r>
          </a:p>
          <a:p>
            <a:pPr algn="just"/>
            <a:endParaRPr lang="en-GB" sz="2000" b="1" i="1" dirty="0"/>
          </a:p>
          <a:p>
            <a:pPr algn="just"/>
            <a:r>
              <a:rPr lang="en-GB" sz="1600" b="1" i="1" dirty="0"/>
              <a:t>How many are used at CERN?</a:t>
            </a:r>
          </a:p>
          <a:p>
            <a:pPr algn="just"/>
            <a:endParaRPr lang="en-GB" sz="1000" dirty="0"/>
          </a:p>
          <a:p>
            <a:pPr algn="just"/>
            <a:r>
              <a:rPr lang="en-GB" sz="1500" b="1" dirty="0"/>
              <a:t>More than 1000 units </a:t>
            </a:r>
            <a:r>
              <a:rPr lang="en-GB" sz="1500" dirty="0"/>
              <a:t>installed at:</a:t>
            </a:r>
          </a:p>
          <a:p>
            <a:pPr algn="just"/>
            <a:r>
              <a:rPr lang="en-GB" sz="1500" dirty="0"/>
              <a:t>cPS, SPS, LHC, experiments, etc.</a:t>
            </a:r>
          </a:p>
          <a:p>
            <a:pPr algn="just"/>
            <a:endParaRPr lang="en-GB" sz="1500" dirty="0"/>
          </a:p>
          <a:p>
            <a:pPr algn="just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C80384-E30F-9068-A34E-C544B32ADC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3640" y="344915"/>
            <a:ext cx="1817752" cy="23207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EB86DF-4A0E-94F1-8ECE-4BB317185F86}"/>
              </a:ext>
            </a:extLst>
          </p:cNvPr>
          <p:cNvSpPr txBox="1"/>
          <p:nvPr/>
        </p:nvSpPr>
        <p:spPr>
          <a:xfrm flipH="1">
            <a:off x="7763637" y="2751599"/>
            <a:ext cx="181775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i="1" dirty="0"/>
              <a:t>Pfeiffer IKR 070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DB5BD9-C106-689F-8CBC-079C70E55D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1048" y="344915"/>
            <a:ext cx="1817752" cy="23207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6CE6AF0-F06B-A102-CF29-2144DD0C45B0}"/>
              </a:ext>
            </a:extLst>
          </p:cNvPr>
          <p:cNvSpPr txBox="1"/>
          <p:nvPr/>
        </p:nvSpPr>
        <p:spPr>
          <a:xfrm flipH="1">
            <a:off x="9971045" y="2751599"/>
            <a:ext cx="181775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i="1" dirty="0"/>
              <a:t>INFICON MAG 070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D84637-7ECC-5B53-39AF-91F04557D3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9855" y="3929474"/>
            <a:ext cx="5317436" cy="97760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DFD3B0-1D5B-4305-F8CA-63B5E498B6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3608" y="3566399"/>
            <a:ext cx="3265563" cy="2641478"/>
          </a:xfrm>
          <a:prstGeom prst="rect">
            <a:avLst/>
          </a:prstGeom>
        </p:spPr>
      </p:pic>
      <p:sp>
        <p:nvSpPr>
          <p:cNvPr id="77" name="Oval 76">
            <a:extLst>
              <a:ext uri="{FF2B5EF4-FFF2-40B4-BE49-F238E27FC236}">
                <a16:creationId xmlns:a16="http://schemas.microsoft.com/office/drawing/2014/main" id="{BAE711C3-A393-9566-CBEB-9834136458FB}"/>
              </a:ext>
            </a:extLst>
          </p:cNvPr>
          <p:cNvSpPr/>
          <p:nvPr/>
        </p:nvSpPr>
        <p:spPr>
          <a:xfrm>
            <a:off x="7696344" y="4453803"/>
            <a:ext cx="360040" cy="57166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2BADEB84-8214-32A7-090F-30C78578F86B}"/>
              </a:ext>
            </a:extLst>
          </p:cNvPr>
          <p:cNvSpPr/>
          <p:nvPr/>
        </p:nvSpPr>
        <p:spPr>
          <a:xfrm>
            <a:off x="8264873" y="4122895"/>
            <a:ext cx="360040" cy="66181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27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56 -0.15602 L 1.875E-6 1.11111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7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9 -0.18541 L -3.75E-6 4.81481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7" grpId="0"/>
      <p:bldP spid="10" grpId="0"/>
      <p:bldP spid="77" grpId="0" animBg="1"/>
      <p:bldP spid="7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8D827-AAD6-D2E4-0B22-B01C473090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3FF5F6-9F63-5AEA-B1B5-42B7E30AD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IKR 070 disassembled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6C7F2-F62B-50A1-6410-695E96D7A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7A5D6-9CD0-77BC-9D4C-25D419E58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7E73E-9604-737C-D72B-118ABFFA1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 descr="A group of metal parts on a white surface&#10;&#10;AI-generated content may be incorrect.">
            <a:extLst>
              <a:ext uri="{FF2B5EF4-FFF2-40B4-BE49-F238E27FC236}">
                <a16:creationId xmlns:a16="http://schemas.microsoft.com/office/drawing/2014/main" id="{AAD54E34-3098-8AFC-3100-6FABDF8B40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412" t="3538" r="40550"/>
          <a:stretch>
            <a:fillRect/>
          </a:stretch>
        </p:blipFill>
        <p:spPr>
          <a:xfrm rot="16200000">
            <a:off x="4767599" y="-2226754"/>
            <a:ext cx="2656803" cy="1137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6834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F3139-C774-A412-9BB5-7300CF3C2A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0E659C-8A9D-AC68-E5F4-5911DD2AF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MAG 070 </a:t>
            </a:r>
            <a:r>
              <a:rPr lang="en-GB" dirty="0"/>
              <a:t>gauge model with new PEEK adapter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31086-0872-2CF9-864F-70265DE6B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421F1-152F-3BB4-EB27-2F43DC2BC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78130-24A9-D244-8B16-673F196D1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8" name="Picture 7" descr="A silver and yellow metal object&#10;&#10;AI-generated content may be incorrect.">
            <a:extLst>
              <a:ext uri="{FF2B5EF4-FFF2-40B4-BE49-F238E27FC236}">
                <a16:creationId xmlns:a16="http://schemas.microsoft.com/office/drawing/2014/main" id="{E8136B67-497F-FCAC-2155-C936D145C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1054780"/>
            <a:ext cx="3604418" cy="47971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6989C7-9E70-AC8A-A6E6-3A028F29EE81}"/>
              </a:ext>
            </a:extLst>
          </p:cNvPr>
          <p:cNvSpPr txBox="1"/>
          <p:nvPr/>
        </p:nvSpPr>
        <p:spPr>
          <a:xfrm>
            <a:off x="5231904" y="2276872"/>
            <a:ext cx="5400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34950" lvl="1">
              <a:spcBef>
                <a:spcPts val="100"/>
              </a:spcBef>
              <a:buSzPts val="1000"/>
              <a:tabLst>
                <a:tab pos="457200" algn="l"/>
              </a:tabLst>
            </a:pPr>
            <a:r>
              <a:rPr lang="en-GB" sz="1400" dirty="0"/>
              <a:t>A groove milled around the external surface of new PEEK adapter allows visually recognising and distinguishing the new part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218E466-DC45-A3D0-4B81-6462A3761DFD}"/>
              </a:ext>
            </a:extLst>
          </p:cNvPr>
          <p:cNvCxnSpPr/>
          <p:nvPr/>
        </p:nvCxnSpPr>
        <p:spPr>
          <a:xfrm flipH="1">
            <a:off x="4079776" y="2402916"/>
            <a:ext cx="1296144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2D73E52-CED4-FC5E-1AD9-98FAF757D1B4}"/>
              </a:ext>
            </a:extLst>
          </p:cNvPr>
          <p:cNvSpPr txBox="1"/>
          <p:nvPr/>
        </p:nvSpPr>
        <p:spPr>
          <a:xfrm flipH="1">
            <a:off x="2135560" y="5893337"/>
            <a:ext cx="2763441" cy="1692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CAD model courtesy of R. Salemme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21147540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EA001-A3B9-EFD7-89D0-40AA4DE3F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50009D-4D87-6F20-DF4A-FC9F3B950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Modified PEEK solution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66DE2-7416-035D-54FE-1E0267B2C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09485-DADE-8319-C1F1-F1875B586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6B7B0-06CF-7AF7-1B8E-7F1D213E5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8DADDD-7693-9CFC-484A-EFFF0609AED3}"/>
              </a:ext>
            </a:extLst>
          </p:cNvPr>
          <p:cNvSpPr txBox="1"/>
          <p:nvPr/>
        </p:nvSpPr>
        <p:spPr>
          <a:xfrm>
            <a:off x="407988" y="1196752"/>
            <a:ext cx="1137602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/>
              <a:t>Test performed at the b.30 ICM electronics lab under natural room conditions for both the controller and the gauges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B5C422E-2059-EE83-33A5-326BFE652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140" y="1559855"/>
            <a:ext cx="7561719" cy="43174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E7F927B-B946-14CC-743B-E9507CCD6915}"/>
              </a:ext>
            </a:extLst>
          </p:cNvPr>
          <p:cNvSpPr txBox="1"/>
          <p:nvPr/>
        </p:nvSpPr>
        <p:spPr>
          <a:xfrm flipH="1">
            <a:off x="1644703" y="5933674"/>
            <a:ext cx="885698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VGP setup measurements at the b.30 lab with two IKR070 gauges; Inficon modified PEEK and standard PEEK with 1mm drilled hole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21345305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AF82F9-E760-9E2C-A7DC-82676EB7A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5BE9B5A-937C-496A-6249-9766AE8FA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90" y="1708805"/>
            <a:ext cx="7296325" cy="42285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5115CF-14CF-67FC-3A7A-39015F802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4195" y="4830714"/>
            <a:ext cx="2299248" cy="719929"/>
          </a:xfrm>
          <a:prstGeom prst="rect">
            <a:avLst/>
          </a:prstGeom>
        </p:spPr>
      </p:pic>
      <p:pic>
        <p:nvPicPr>
          <p:cNvPr id="8" name="Picture 7" descr="A close-up of a metal device&#10;&#10;AI-generated content may be incorrect.">
            <a:extLst>
              <a:ext uri="{FF2B5EF4-FFF2-40B4-BE49-F238E27FC236}">
                <a16:creationId xmlns:a16="http://schemas.microsoft.com/office/drawing/2014/main" id="{55ED48B4-5963-E77F-902B-AC19B9070B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95" b="97173" l="9987" r="89980">
                        <a14:foregroundMark x1="27414" y1="85689" x2="30952" y2="97917"/>
                        <a14:foregroundMark x1="30952" y1="97917" x2="52579" y2="90154"/>
                        <a14:foregroundMark x1="52579" y1="90154" x2="30952" y2="91667"/>
                        <a14:foregroundMark x1="30952" y1="91667" x2="51885" y2="93031"/>
                        <a14:foregroundMark x1="51885" y1="93031" x2="67560" y2="83978"/>
                        <a14:foregroundMark x1="67560" y1="83978" x2="65774" y2="98586"/>
                        <a14:foregroundMark x1="65774" y1="98586" x2="45602" y2="99876"/>
                        <a14:foregroundMark x1="45602" y1="99876" x2="62202" y2="93204"/>
                        <a14:foregroundMark x1="62202" y1="93204" x2="43849" y2="91493"/>
                        <a14:foregroundMark x1="43849" y1="91493" x2="47421" y2="97173"/>
                        <a14:foregroundMark x1="56581" y1="37946" x2="50761" y2="41270"/>
                        <a14:foregroundMark x1="57705" y1="39410" x2="58003" y2="42113"/>
                      </a14:backgroundRemoval>
                    </a14:imgEffect>
                  </a14:imgLayer>
                </a14:imgProps>
              </a:ext>
            </a:extLst>
          </a:blip>
          <a:srcRect l="15819" t="26634" r="19342"/>
          <a:stretch>
            <a:fillRect/>
          </a:stretch>
        </p:blipFill>
        <p:spPr>
          <a:xfrm>
            <a:off x="10246825" y="2090754"/>
            <a:ext cx="1620788" cy="2445296"/>
          </a:xfrm>
          <a:prstGeom prst="rect">
            <a:avLst/>
          </a:prstGeom>
        </p:spPr>
      </p:pic>
      <p:pic>
        <p:nvPicPr>
          <p:cNvPr id="9" name="Picture 8" descr="A metal object on a table&#10;&#10;AI-generated content may be incorrect.">
            <a:extLst>
              <a:ext uri="{FF2B5EF4-FFF2-40B4-BE49-F238E27FC236}">
                <a16:creationId xmlns:a16="http://schemas.microsoft.com/office/drawing/2014/main" id="{D370BE87-4473-506F-279A-26F11E5743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4534" b="76910" l="463" r="94709">
                        <a14:foregroundMark x1="10086" y1="33904" x2="331" y2="35863"/>
                        <a14:foregroundMark x1="331" y1="35863" x2="7507" y2="42560"/>
                        <a14:foregroundMark x1="7507" y1="42560" x2="9755" y2="34871"/>
                        <a14:foregroundMark x1="9755" y1="34871" x2="3968" y2="41419"/>
                        <a14:foregroundMark x1="3968" y1="41419" x2="8102" y2="37599"/>
                        <a14:foregroundMark x1="1124" y1="34945" x2="661" y2="40625"/>
                        <a14:foregroundMark x1="28803" y1="20908" x2="30655" y2="14534"/>
                        <a14:foregroundMark x1="31581" y1="20561" x2="30655" y2="21131"/>
                        <a14:foregroundMark x1="31283" y1="14534" x2="31680" y2="21528"/>
                        <a14:foregroundMark x1="31680" y1="21528" x2="29563" y2="20908"/>
                        <a14:foregroundMark x1="30192" y1="20685" x2="30952" y2="14757"/>
                        <a14:foregroundMark x1="16898" y1="36086" x2="17196" y2="38765"/>
                        <a14:foregroundMark x1="86012" y1="35516" x2="95701" y2="36954"/>
                        <a14:foregroundMark x1="95701" y1="36954" x2="88194" y2="41691"/>
                        <a14:foregroundMark x1="88194" y1="41691" x2="94808" y2="36558"/>
                        <a14:foregroundMark x1="94808" y1="36558" x2="86938" y2="40625"/>
                        <a14:foregroundMark x1="61872" y1="63120" x2="56019" y2="68849"/>
                        <a14:foregroundMark x1="56019" y1="68849" x2="60813" y2="75620"/>
                        <a14:foregroundMark x1="60813" y1="75620" x2="69246" y2="70759"/>
                        <a14:foregroundMark x1="69246" y1="70759" x2="65708" y2="63467"/>
                        <a14:foregroundMark x1="65708" y1="63467" x2="57573" y2="67088"/>
                        <a14:foregroundMark x1="57573" y1="67088" x2="61905" y2="75471"/>
                        <a14:foregroundMark x1="61905" y1="75471" x2="64683" y2="68229"/>
                        <a14:foregroundMark x1="64683" y1="68229" x2="67130" y2="71577"/>
                        <a14:foregroundMark x1="34987" y1="26935" x2="36541" y2="26935"/>
                        <a14:foregroundMark x1="37136" y1="30060" x2="37136" y2="30754"/>
                        <a14:foregroundMark x1="34061" y1="43527" x2="12467" y2="44792"/>
                        <a14:foregroundMark x1="12467" y1="44792" x2="24702" y2="42212"/>
                        <a14:foregroundMark x1="24702" y1="42212" x2="33763" y2="43056"/>
                        <a14:foregroundMark x1="1455" y1="40972" x2="3439" y2="42014"/>
                        <a14:foregroundMark x1="40245" y1="43874" x2="50595" y2="45908"/>
                        <a14:foregroundMark x1="50595" y1="45908" x2="40509" y2="43899"/>
                        <a14:foregroundMark x1="40509" y1="43899" x2="49041" y2="45139"/>
                        <a14:foregroundMark x1="48280" y1="43750" x2="48743" y2="43626"/>
                        <a14:foregroundMark x1="48280" y1="43874" x2="48909" y2="44097"/>
                        <a14:foregroundMark x1="69147" y1="45833" x2="70238" y2="52555"/>
                        <a14:foregroundMark x1="69610" y1="48041" x2="70536" y2="46528"/>
                        <a14:foregroundMark x1="70536" y1="48512" x2="72255" y2="53026"/>
                        <a14:foregroundMark x1="71164" y1="47817" x2="72090" y2="53249"/>
                        <a14:foregroundMark x1="68386" y1="53943" x2="71164" y2="60218"/>
                        <a14:foregroundMark x1="53241" y1="55332" x2="54233" y2="62351"/>
                        <a14:foregroundMark x1="54233" y1="62351" x2="59259" y2="61731"/>
                        <a14:foregroundMark x1="68221" y1="59970" x2="68684" y2="62525"/>
                        <a14:foregroundMark x1="60483" y1="75050" x2="61574" y2="74826"/>
                        <a14:foregroundMark x1="60351" y1="75521" x2="59888" y2="73785"/>
                        <a14:foregroundMark x1="65906" y1="75397" x2="69312" y2="75645"/>
                        <a14:foregroundMark x1="65443" y1="75174" x2="60020" y2="76563"/>
                        <a14:foregroundMark x1="61739" y1="76910" x2="65443" y2="76910"/>
                        <a14:foregroundMark x1="60351" y1="75174" x2="56614" y2="74826"/>
                        <a14:foregroundMark x1="59094" y1="75298" x2="56481" y2="75298"/>
                        <a14:foregroundMark x1="48578" y1="43527" x2="48743" y2="44916"/>
                        <a14:foregroundMark x1="48578" y1="43750" x2="48446" y2="44668"/>
                        <a14:backgroundMark x1="33" y1="40154" x2="11210" y2="57986"/>
                        <a14:backgroundMark x1="11210" y1="57986" x2="22784" y2="54142"/>
                        <a14:backgroundMark x1="22784" y1="54142" x2="41501" y2="53373"/>
                        <a14:backgroundMark x1="41501" y1="53373" x2="47189" y2="53844"/>
                        <a14:backgroundMark x1="2381" y1="42932" x2="11938" y2="44940"/>
                        <a14:backgroundMark x1="11938" y1="44940" x2="15972" y2="48041"/>
                        <a14:backgroundMark x1="19213" y1="45610" x2="30985" y2="44320"/>
                        <a14:backgroundMark x1="30985" y1="44320" x2="43452" y2="46156"/>
                        <a14:backgroundMark x1="47717" y1="44557" x2="52249" y2="42857"/>
                        <a14:backgroundMark x1="43452" y1="46156" x2="45638" y2="45336"/>
                        <a14:backgroundMark x1="52249" y1="42857" x2="51058" y2="50050"/>
                        <a14:backgroundMark x1="51058" y1="50050" x2="20602" y2="46057"/>
                        <a14:backgroundMark x1="71925" y1="49777" x2="79200" y2="46429"/>
                        <a14:backgroundMark x1="72851" y1="61260" x2="81349" y2="64261"/>
                        <a14:backgroundMark x1="81349" y1="64261" x2="91204" y2="64162"/>
                        <a14:backgroundMark x1="91204" y1="64162" x2="77116" y2="60689"/>
                        <a14:backgroundMark x1="77116" y1="60689" x2="87996" y2="62971"/>
                        <a14:backgroundMark x1="87996" y1="62971" x2="91270" y2="62649"/>
                        <a14:backgroundMark x1="51521" y1="54415" x2="51389" y2="61533"/>
                        <a14:backgroundMark x1="51389" y1="61533" x2="50794" y2="54464"/>
                        <a14:backgroundMark x1="50794" y1="54464" x2="50430" y2="61260"/>
                      </a14:backgroundRemoval>
                    </a14:imgEffect>
                  </a14:imgLayer>
                </a14:imgProps>
              </a:ext>
            </a:extLst>
          </a:blip>
          <a:srcRect t="13251" b="21650"/>
          <a:stretch>
            <a:fillRect/>
          </a:stretch>
        </p:blipFill>
        <p:spPr>
          <a:xfrm rot="16200000">
            <a:off x="7617886" y="1820799"/>
            <a:ext cx="2986549" cy="259228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9AE81DA-A497-37D1-9DA6-D1DB475DF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dirty="0"/>
              <a:t>VFDS shrink tube test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9A292E-CE69-0CD4-7F17-A250A3CA3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87917-672B-89F1-C0F3-21843EB8E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7A6E8F-E374-5CE0-E8B9-AF62E680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130E0F-D1F9-ACDF-00D2-9B0895C76494}"/>
              </a:ext>
            </a:extLst>
          </p:cNvPr>
          <p:cNvSpPr txBox="1"/>
          <p:nvPr/>
        </p:nvSpPr>
        <p:spPr>
          <a:xfrm>
            <a:off x="407988" y="1196752"/>
            <a:ext cx="1137602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/>
              <a:t>Test performed at high (&gt;80%RH) humidity and fixed 25°C during 14 days with pre and after drying periods</a:t>
            </a:r>
            <a:endParaRPr lang="en-GB" sz="16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F00D74E-79B0-8AE0-221F-E0EABEA275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99416" y="5554403"/>
            <a:ext cx="2165214" cy="4907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DECEE01-ADB3-6943-5F45-B1299A637931}"/>
              </a:ext>
            </a:extLst>
          </p:cNvPr>
          <p:cNvSpPr txBox="1"/>
          <p:nvPr/>
        </p:nvSpPr>
        <p:spPr>
          <a:xfrm flipH="1">
            <a:off x="432990" y="5994037"/>
            <a:ext cx="729580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Standard IKR070 VGP covered with the Raytronics VFDS shrink tube measurements at the EXCAL machine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604075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F29B06-B3DB-F93E-177B-82B38B5BE1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138E27-C4B6-9AC3-D534-3662747D6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Pfeiffer IKR070 Penning gauge</a:t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DFDE5-A845-48CA-C16C-65606B48B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F2CAD-7DEF-EBE7-30F7-19CDEF759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C840EE-BEBE-4027-507A-657A29A85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803E67-BAB5-CCA9-BADD-5F823CC4FB84}"/>
              </a:ext>
            </a:extLst>
          </p:cNvPr>
          <p:cNvSpPr txBox="1"/>
          <p:nvPr/>
        </p:nvSpPr>
        <p:spPr>
          <a:xfrm>
            <a:off x="407987" y="980728"/>
            <a:ext cx="7466513" cy="29315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endParaRPr lang="en-GB" sz="1400" dirty="0"/>
          </a:p>
          <a:p>
            <a:pPr algn="just"/>
            <a:r>
              <a:rPr lang="en-GB" sz="1600" b="1" i="1" dirty="0"/>
              <a:t>How it works?</a:t>
            </a:r>
          </a:p>
          <a:p>
            <a:pPr algn="just"/>
            <a:endParaRPr lang="en-GB" sz="1000" dirty="0"/>
          </a:p>
          <a:p>
            <a:pPr algn="just"/>
            <a:r>
              <a:rPr lang="en-GB" sz="1500" dirty="0"/>
              <a:t>Consists of two electrodes, an anode and a cathode, between which a high voltage (3.3 kV DC) is applied. When the negatively charged electrons leave the cathode at high velocity toward the anode, they </a:t>
            </a:r>
            <a:r>
              <a:rPr lang="en-GB" sz="1500" b="1" dirty="0"/>
              <a:t>ionize the neutral gas molecules </a:t>
            </a:r>
            <a:r>
              <a:rPr lang="en-GB" sz="1500" dirty="0"/>
              <a:t>in the chamber, </a:t>
            </a:r>
            <a:r>
              <a:rPr lang="en-GB" sz="1500" b="1" dirty="0"/>
              <a:t>igniting a gas discharge</a:t>
            </a:r>
            <a:r>
              <a:rPr lang="en-GB" sz="1500" dirty="0"/>
              <a:t>. This gas discharge </a:t>
            </a:r>
            <a:r>
              <a:rPr lang="en-GB" sz="1500" b="1" dirty="0"/>
              <a:t>current is proportional to the pressure</a:t>
            </a:r>
          </a:p>
          <a:p>
            <a:pPr algn="just"/>
            <a:endParaRPr lang="en-GB" sz="1400" dirty="0"/>
          </a:p>
          <a:p>
            <a:pPr algn="just"/>
            <a:endParaRPr lang="en-GB" sz="1400" dirty="0"/>
          </a:p>
          <a:p>
            <a:pPr algn="just"/>
            <a:r>
              <a:rPr lang="en-GB" sz="1600" b="1" i="1" dirty="0"/>
              <a:t>Pressure vs current transfer function</a:t>
            </a:r>
          </a:p>
          <a:p>
            <a:pPr algn="just"/>
            <a:endParaRPr lang="en-GB" sz="1050" dirty="0"/>
          </a:p>
          <a:p>
            <a:pPr algn="just"/>
            <a:endParaRPr lang="en-GB" dirty="0"/>
          </a:p>
          <a:p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EA5BCB0-9A57-68BB-9A52-F625BE772087}"/>
              </a:ext>
            </a:extLst>
          </p:cNvPr>
          <p:cNvGrpSpPr/>
          <p:nvPr/>
        </p:nvGrpSpPr>
        <p:grpSpPr>
          <a:xfrm>
            <a:off x="8225623" y="730367"/>
            <a:ext cx="3757655" cy="2407697"/>
            <a:chOff x="5060331" y="3850364"/>
            <a:chExt cx="3757655" cy="240769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E2EAB58-E709-F404-76B2-9B875CE4B061}"/>
                </a:ext>
              </a:extLst>
            </p:cNvPr>
            <p:cNvGrpSpPr/>
            <p:nvPr/>
          </p:nvGrpSpPr>
          <p:grpSpPr>
            <a:xfrm>
              <a:off x="5060331" y="3850364"/>
              <a:ext cx="3757655" cy="2407697"/>
              <a:chOff x="4907931" y="3697964"/>
              <a:chExt cx="3757655" cy="2407697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7EBC226-DB9D-4B9B-DDC0-6BFCB9F519D5}"/>
                  </a:ext>
                </a:extLst>
              </p:cNvPr>
              <p:cNvSpPr/>
              <p:nvPr/>
            </p:nvSpPr>
            <p:spPr>
              <a:xfrm rot="16200000">
                <a:off x="5682912" y="4631244"/>
                <a:ext cx="1040840" cy="362027"/>
              </a:xfrm>
              <a:prstGeom prst="rect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A8F435C-068D-E13A-D368-34157BA5A674}"/>
                  </a:ext>
                </a:extLst>
              </p:cNvPr>
              <p:cNvSpPr/>
              <p:nvPr/>
            </p:nvSpPr>
            <p:spPr>
              <a:xfrm rot="16200000">
                <a:off x="7613930" y="4631245"/>
                <a:ext cx="1040840" cy="362027"/>
              </a:xfrm>
              <a:prstGeom prst="rect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E5402504-3B41-D3AF-2D22-8B05C3F2DA42}"/>
                  </a:ext>
                </a:extLst>
              </p:cNvPr>
              <p:cNvGrpSpPr/>
              <p:nvPr/>
            </p:nvGrpSpPr>
            <p:grpSpPr>
              <a:xfrm>
                <a:off x="6436685" y="4220825"/>
                <a:ext cx="1441558" cy="1196625"/>
                <a:chOff x="6436685" y="4258925"/>
                <a:chExt cx="1441558" cy="1196625"/>
              </a:xfrm>
            </p:grpSpPr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C7626234-64B5-1C2A-C6F2-BC9BEFE52F49}"/>
                    </a:ext>
                  </a:extLst>
                </p:cNvPr>
                <p:cNvSpPr/>
                <p:nvPr/>
              </p:nvSpPr>
              <p:spPr>
                <a:xfrm rot="16200000">
                  <a:off x="6557963" y="4137649"/>
                  <a:ext cx="1196624" cy="1439177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  <a:alpha val="20000"/>
                  </a:sysClr>
                </a:solidFill>
                <a:ln w="9525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3B609F4F-1670-8CF5-174D-A5CE95324ED3}"/>
                    </a:ext>
                  </a:extLst>
                </p:cNvPr>
                <p:cNvSpPr/>
                <p:nvPr/>
              </p:nvSpPr>
              <p:spPr>
                <a:xfrm rot="16200000">
                  <a:off x="5962636" y="4816574"/>
                  <a:ext cx="1030337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CE4031A1-A3C1-E88B-6A21-C8C7C9B9B910}"/>
                    </a:ext>
                  </a:extLst>
                </p:cNvPr>
                <p:cNvSpPr/>
                <p:nvPr/>
              </p:nvSpPr>
              <p:spPr>
                <a:xfrm rot="16200000">
                  <a:off x="7320397" y="4819749"/>
                  <a:ext cx="1030337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F0B08562-DF5A-D0C9-B8C0-34580AB000ED}"/>
                    </a:ext>
                  </a:extLst>
                </p:cNvPr>
                <p:cNvSpPr/>
                <p:nvPr/>
              </p:nvSpPr>
              <p:spPr>
                <a:xfrm rot="10800000">
                  <a:off x="6437491" y="5373308"/>
                  <a:ext cx="540000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CC675758-BB22-226D-CF78-907F9C95CA9E}"/>
                    </a:ext>
                  </a:extLst>
                </p:cNvPr>
                <p:cNvSpPr/>
                <p:nvPr/>
              </p:nvSpPr>
              <p:spPr>
                <a:xfrm rot="10800000">
                  <a:off x="7336686" y="5373308"/>
                  <a:ext cx="540000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E85681E1-A8D3-F681-6C04-54E29E8A1AC7}"/>
                    </a:ext>
                  </a:extLst>
                </p:cNvPr>
                <p:cNvSpPr/>
                <p:nvPr/>
              </p:nvSpPr>
              <p:spPr>
                <a:xfrm rot="10800000">
                  <a:off x="6436685" y="4258925"/>
                  <a:ext cx="540000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B5049236-6770-6FD2-F825-40C6BBED516D}"/>
                    </a:ext>
                  </a:extLst>
                </p:cNvPr>
                <p:cNvSpPr/>
                <p:nvPr/>
              </p:nvSpPr>
              <p:spPr>
                <a:xfrm rot="10800000">
                  <a:off x="7338243" y="4258926"/>
                  <a:ext cx="540000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754C437-8C9B-6321-D0AB-0F1FDC70AAC8}"/>
                  </a:ext>
                </a:extLst>
              </p:cNvPr>
              <p:cNvSpPr/>
              <p:nvPr/>
            </p:nvSpPr>
            <p:spPr>
              <a:xfrm rot="5400000">
                <a:off x="6551561" y="4778709"/>
                <a:ext cx="1201592" cy="82239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334197C-E4C3-CFC1-EBEF-B73CCE2A37F0}"/>
                  </a:ext>
                </a:extLst>
              </p:cNvPr>
              <p:cNvSpPr txBox="1"/>
              <p:nvPr/>
            </p:nvSpPr>
            <p:spPr>
              <a:xfrm>
                <a:off x="6037018" y="4276531"/>
                <a:ext cx="3576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rPr>
                  <a:t>N</a:t>
                </a: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760062A-A612-6FCA-C717-F8A5E5A2E56E}"/>
                  </a:ext>
                </a:extLst>
              </p:cNvPr>
              <p:cNvSpPr txBox="1"/>
              <p:nvPr/>
            </p:nvSpPr>
            <p:spPr>
              <a:xfrm>
                <a:off x="6064902" y="4963347"/>
                <a:ext cx="3017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rPr>
                  <a:t>S</a:t>
                </a: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49B0E04-1D61-D323-BF8D-FA711675FF81}"/>
                  </a:ext>
                </a:extLst>
              </p:cNvPr>
              <p:cNvSpPr txBox="1"/>
              <p:nvPr/>
            </p:nvSpPr>
            <p:spPr>
              <a:xfrm>
                <a:off x="7244782" y="5525658"/>
                <a:ext cx="7296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Anode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3690C139-EA2F-3A69-D508-9C6412EC855F}"/>
                  </a:ext>
                </a:extLst>
              </p:cNvPr>
              <p:cNvCxnSpPr>
                <a:stCxn id="39" idx="1"/>
              </p:cNvCxnSpPr>
              <p:nvPr/>
            </p:nvCxnSpPr>
            <p:spPr>
              <a:xfrm flipH="1" flipV="1">
                <a:off x="7152357" y="5473713"/>
                <a:ext cx="92425" cy="205834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409AA6B-BCDF-12A0-F6B3-92AF7535EDAB}"/>
                  </a:ext>
                </a:extLst>
              </p:cNvPr>
              <p:cNvSpPr txBox="1"/>
              <p:nvPr/>
            </p:nvSpPr>
            <p:spPr>
              <a:xfrm>
                <a:off x="6060004" y="3739063"/>
                <a:ext cx="8393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Cathode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2F9E9D5E-93B6-42EF-22BD-213BE3923D67}"/>
                  </a:ext>
                </a:extLst>
              </p:cNvPr>
              <p:cNvCxnSpPr>
                <a:endCxn id="73" idx="2"/>
              </p:cNvCxnSpPr>
              <p:nvPr/>
            </p:nvCxnSpPr>
            <p:spPr>
              <a:xfrm>
                <a:off x="6510268" y="4015988"/>
                <a:ext cx="196417" cy="204837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512891B0-6449-2C27-21CA-3D70D8D35C86}"/>
                  </a:ext>
                </a:extLst>
              </p:cNvPr>
              <p:cNvSpPr txBox="1"/>
              <p:nvPr/>
            </p:nvSpPr>
            <p:spPr>
              <a:xfrm>
                <a:off x="7884578" y="3697964"/>
                <a:ext cx="7810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Magnet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5B7F9724-0EF6-14C3-2607-507C727D67D9}"/>
                  </a:ext>
                </a:extLst>
              </p:cNvPr>
              <p:cNvCxnSpPr>
                <a:endCxn id="54" idx="0"/>
              </p:cNvCxnSpPr>
              <p:nvPr/>
            </p:nvCxnSpPr>
            <p:spPr>
              <a:xfrm flipH="1">
                <a:off x="8153235" y="4005741"/>
                <a:ext cx="121847" cy="264825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57F49074-19DC-D4C6-B71C-2E38488BD653}"/>
                  </a:ext>
                </a:extLst>
              </p:cNvPr>
              <p:cNvCxnSpPr/>
              <p:nvPr/>
            </p:nvCxnSpPr>
            <p:spPr>
              <a:xfrm>
                <a:off x="6608476" y="4694191"/>
                <a:ext cx="0" cy="303038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49F0E9F-B70A-C898-E096-895EAEEECBB9}"/>
                  </a:ext>
                </a:extLst>
              </p:cNvPr>
              <p:cNvSpPr txBox="1"/>
              <p:nvPr/>
            </p:nvSpPr>
            <p:spPr>
              <a:xfrm>
                <a:off x="6579401" y="4631924"/>
                <a:ext cx="2563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B</a:t>
                </a: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E05FB5AD-9053-FED2-DE15-FAA5FA78240A}"/>
                  </a:ext>
                </a:extLst>
              </p:cNvPr>
              <p:cNvCxnSpPr>
                <a:stCxn id="36" idx="1"/>
              </p:cNvCxnSpPr>
              <p:nvPr/>
            </p:nvCxnSpPr>
            <p:spPr>
              <a:xfrm flipV="1">
                <a:off x="7152357" y="3707283"/>
                <a:ext cx="0" cy="5117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8AD78117-B66B-9E62-DAFA-D204B8E14273}"/>
                  </a:ext>
                </a:extLst>
              </p:cNvPr>
              <p:cNvCxnSpPr/>
              <p:nvPr/>
            </p:nvCxnSpPr>
            <p:spPr>
              <a:xfrm flipH="1">
                <a:off x="5136856" y="3704108"/>
                <a:ext cx="2021067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CEE48786-C202-6056-4974-80A2FA614DF4}"/>
                  </a:ext>
                </a:extLst>
              </p:cNvPr>
              <p:cNvCxnSpPr/>
              <p:nvPr/>
            </p:nvCxnSpPr>
            <p:spPr>
              <a:xfrm flipH="1">
                <a:off x="5137804" y="5911475"/>
                <a:ext cx="1667641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5C4371CE-34CB-03EA-F8CD-E05974000CE6}"/>
                  </a:ext>
                </a:extLst>
              </p:cNvPr>
              <p:cNvCxnSpPr/>
              <p:nvPr/>
            </p:nvCxnSpPr>
            <p:spPr>
              <a:xfrm flipV="1">
                <a:off x="5136962" y="3702923"/>
                <a:ext cx="3069" cy="437693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DEF5C4D7-76FC-7B53-8588-0295A4D8328A}"/>
                  </a:ext>
                </a:extLst>
              </p:cNvPr>
              <p:cNvCxnSpPr/>
              <p:nvPr/>
            </p:nvCxnSpPr>
            <p:spPr>
              <a:xfrm flipV="1">
                <a:off x="5137804" y="5142049"/>
                <a:ext cx="485" cy="762297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9C5DEBC-D3DC-6BFB-F75E-C611665E81F9}"/>
                  </a:ext>
                </a:extLst>
              </p:cNvPr>
              <p:cNvCxnSpPr/>
              <p:nvPr/>
            </p:nvCxnSpPr>
            <p:spPr>
              <a:xfrm flipV="1">
                <a:off x="6803756" y="5417448"/>
                <a:ext cx="0" cy="494027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EA09FF6-9C9D-3CCE-3B7F-F411D9842D90}"/>
                  </a:ext>
                </a:extLst>
              </p:cNvPr>
              <p:cNvSpPr txBox="1"/>
              <p:nvPr/>
            </p:nvSpPr>
            <p:spPr>
              <a:xfrm>
                <a:off x="5141090" y="3792047"/>
                <a:ext cx="10285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3.3 kV</a:t>
                </a: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A9F13C8-F6C4-0D38-A1D0-6E7C10AF5106}"/>
                  </a:ext>
                </a:extLst>
              </p:cNvPr>
              <p:cNvSpPr txBox="1"/>
              <p:nvPr/>
            </p:nvSpPr>
            <p:spPr>
              <a:xfrm>
                <a:off x="7974401" y="4270566"/>
                <a:ext cx="3576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rPr>
                  <a:t>N</a:t>
                </a: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F93D7A2-5E0A-8992-B750-BFFF8B64169B}"/>
                  </a:ext>
                </a:extLst>
              </p:cNvPr>
              <p:cNvSpPr txBox="1"/>
              <p:nvPr/>
            </p:nvSpPr>
            <p:spPr>
              <a:xfrm>
                <a:off x="8006582" y="4963347"/>
                <a:ext cx="3017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rPr>
                  <a:t>S</a:t>
                </a: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C5D528DA-4DBC-2CDF-0FEF-AEA2FAA5EEDF}"/>
                  </a:ext>
                </a:extLst>
              </p:cNvPr>
              <p:cNvGrpSpPr/>
              <p:nvPr/>
            </p:nvGrpSpPr>
            <p:grpSpPr>
              <a:xfrm>
                <a:off x="6689858" y="5913744"/>
                <a:ext cx="216324" cy="191917"/>
                <a:chOff x="6685095" y="5913744"/>
                <a:chExt cx="216324" cy="191917"/>
              </a:xfrm>
            </p:grpSpPr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00072802-7AEA-098A-E9BA-92C7124221C9}"/>
                    </a:ext>
                  </a:extLst>
                </p:cNvPr>
                <p:cNvCxnSpPr/>
                <p:nvPr/>
              </p:nvCxnSpPr>
              <p:spPr>
                <a:xfrm>
                  <a:off x="6685095" y="6103125"/>
                  <a:ext cx="216324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2F0B1E15-71B1-5366-49B6-B143AF736875}"/>
                    </a:ext>
                  </a:extLst>
                </p:cNvPr>
                <p:cNvCxnSpPr/>
                <p:nvPr/>
              </p:nvCxnSpPr>
              <p:spPr>
                <a:xfrm>
                  <a:off x="6802367" y="5913744"/>
                  <a:ext cx="1" cy="191917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sp>
            <p:nvSpPr>
              <p:cNvPr id="57" name="Freeform 224">
                <a:extLst>
                  <a:ext uri="{FF2B5EF4-FFF2-40B4-BE49-F238E27FC236}">
                    <a16:creationId xmlns:a16="http://schemas.microsoft.com/office/drawing/2014/main" id="{1ADEFC3E-AD8E-E113-832E-4BAAF2D0670A}"/>
                  </a:ext>
                </a:extLst>
              </p:cNvPr>
              <p:cNvSpPr/>
              <p:nvPr/>
            </p:nvSpPr>
            <p:spPr>
              <a:xfrm>
                <a:off x="7187894" y="5372965"/>
                <a:ext cx="147638" cy="0"/>
              </a:xfrm>
              <a:custGeom>
                <a:avLst/>
                <a:gdLst>
                  <a:gd name="connsiteX0" fmla="*/ 0 w 147638"/>
                  <a:gd name="connsiteY0" fmla="*/ 0 h 0"/>
                  <a:gd name="connsiteX1" fmla="*/ 147638 w 147638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638">
                    <a:moveTo>
                      <a:pt x="0" y="0"/>
                    </a:moveTo>
                    <a:lnTo>
                      <a:pt x="147638" y="0"/>
                    </a:lnTo>
                  </a:path>
                </a:pathLst>
              </a:custGeom>
              <a:noFill/>
              <a:ln w="63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tailEnd type="arrow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21A1C5A3-EDE7-11AF-8D8C-321445B0D979}"/>
                  </a:ext>
                </a:extLst>
              </p:cNvPr>
              <p:cNvGrpSpPr/>
              <p:nvPr/>
            </p:nvGrpSpPr>
            <p:grpSpPr>
              <a:xfrm>
                <a:off x="4917787" y="4048751"/>
                <a:ext cx="432000" cy="576571"/>
                <a:chOff x="953801" y="3782828"/>
                <a:chExt cx="432000" cy="576571"/>
              </a:xfrm>
            </p:grpSpPr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E24F9124-B727-6DC4-4729-DC1DB2823B9D}"/>
                    </a:ext>
                  </a:extLst>
                </p:cNvPr>
                <p:cNvSpPr/>
                <p:nvPr/>
              </p:nvSpPr>
              <p:spPr>
                <a:xfrm>
                  <a:off x="953801" y="3865494"/>
                  <a:ext cx="432000" cy="432000"/>
                </a:xfrm>
                <a:prstGeom prst="ellips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78EA1C71-AA36-A36A-72CC-EC55FDAD6451}"/>
                    </a:ext>
                  </a:extLst>
                </p:cNvPr>
                <p:cNvSpPr txBox="1"/>
                <p:nvPr/>
              </p:nvSpPr>
              <p:spPr>
                <a:xfrm>
                  <a:off x="1025772" y="3782828"/>
                  <a:ext cx="2318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+</a:t>
                  </a: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8A4BDD0B-A992-9C58-FC45-EA91E66FC5BF}"/>
                    </a:ext>
                  </a:extLst>
                </p:cNvPr>
                <p:cNvSpPr txBox="1"/>
                <p:nvPr/>
              </p:nvSpPr>
              <p:spPr>
                <a:xfrm>
                  <a:off x="1041012" y="3990067"/>
                  <a:ext cx="2318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-</a:t>
                  </a: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4681EC3A-1F26-A0CC-3A17-AE63E82CE831}"/>
                  </a:ext>
                </a:extLst>
              </p:cNvPr>
              <p:cNvGrpSpPr/>
              <p:nvPr/>
            </p:nvGrpSpPr>
            <p:grpSpPr>
              <a:xfrm>
                <a:off x="4907931" y="4700723"/>
                <a:ext cx="432000" cy="432000"/>
                <a:chOff x="7884416" y="4365152"/>
                <a:chExt cx="432000" cy="432000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81D2D166-7C61-4B8E-66D5-851B48788646}"/>
                    </a:ext>
                  </a:extLst>
                </p:cNvPr>
                <p:cNvSpPr/>
                <p:nvPr/>
              </p:nvSpPr>
              <p:spPr>
                <a:xfrm>
                  <a:off x="7884416" y="4365152"/>
                  <a:ext cx="432000" cy="432000"/>
                </a:xfrm>
                <a:prstGeom prst="ellips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34173ADB-1AA8-AEA6-E866-8B99ACFA5648}"/>
                    </a:ext>
                  </a:extLst>
                </p:cNvPr>
                <p:cNvSpPr txBox="1"/>
                <p:nvPr/>
              </p:nvSpPr>
              <p:spPr>
                <a:xfrm>
                  <a:off x="7946863" y="4374154"/>
                  <a:ext cx="3600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A</a:t>
                  </a:r>
                </a:p>
              </p:txBody>
            </p:sp>
          </p:grp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4BF9AD1B-0D4F-3CE6-FB9A-BEB4C3776901}"/>
                  </a:ext>
                </a:extLst>
              </p:cNvPr>
              <p:cNvCxnSpPr/>
              <p:nvPr/>
            </p:nvCxnSpPr>
            <p:spPr>
              <a:xfrm flipV="1">
                <a:off x="5133471" y="4570325"/>
                <a:ext cx="0" cy="1252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A5F232D-650D-8803-8790-556BCF890959}"/>
                </a:ext>
              </a:extLst>
            </p:cNvPr>
            <p:cNvGrpSpPr>
              <a:grpSpLocks/>
            </p:cNvGrpSpPr>
            <p:nvPr/>
          </p:nvGrpSpPr>
          <p:grpSpPr>
            <a:xfrm rot="16200000">
              <a:off x="6881040" y="3937601"/>
              <a:ext cx="936000" cy="1080000"/>
              <a:chOff x="2654293" y="3794768"/>
              <a:chExt cx="1112243" cy="1041283"/>
            </a:xfrm>
          </p:grpSpPr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8E0B5FE6-C16E-B6D2-B590-76F4B8504B22}"/>
                  </a:ext>
                </a:extLst>
              </p:cNvPr>
              <p:cNvSpPr/>
              <p:nvPr/>
            </p:nvSpPr>
            <p:spPr>
              <a:xfrm rot="10800000">
                <a:off x="2952077" y="4085709"/>
                <a:ext cx="544032" cy="47496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1D63EB2A-C4E4-1555-27BC-8535AF98D4CC}"/>
                  </a:ext>
                </a:extLst>
              </p:cNvPr>
              <p:cNvSpPr/>
              <p:nvPr/>
            </p:nvSpPr>
            <p:spPr>
              <a:xfrm rot="10800000">
                <a:off x="2808900" y="3929921"/>
                <a:ext cx="805334" cy="759671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" name="Arc 31">
                <a:extLst>
                  <a:ext uri="{FF2B5EF4-FFF2-40B4-BE49-F238E27FC236}">
                    <a16:creationId xmlns:a16="http://schemas.microsoft.com/office/drawing/2014/main" id="{B80218F4-60A3-6D4F-2F25-3E5F2B75C8DD}"/>
                  </a:ext>
                </a:extLst>
              </p:cNvPr>
              <p:cNvSpPr/>
              <p:nvPr/>
            </p:nvSpPr>
            <p:spPr>
              <a:xfrm rot="10800000">
                <a:off x="2654293" y="3794768"/>
                <a:ext cx="1112243" cy="104128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112B286-B042-1C71-2F4D-61F48C98D458}"/>
                </a:ext>
              </a:extLst>
            </p:cNvPr>
            <p:cNvGrpSpPr>
              <a:grpSpLocks/>
            </p:cNvGrpSpPr>
            <p:nvPr/>
          </p:nvGrpSpPr>
          <p:grpSpPr>
            <a:xfrm rot="16200000">
              <a:off x="6882163" y="4941335"/>
              <a:ext cx="936000" cy="1080000"/>
              <a:chOff x="1288443" y="3818202"/>
              <a:chExt cx="1126760" cy="1008324"/>
            </a:xfrm>
          </p:grpSpPr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B2B9D1D7-746B-CF41-E615-46F3A15D762A}"/>
                  </a:ext>
                </a:extLst>
              </p:cNvPr>
              <p:cNvSpPr/>
              <p:nvPr/>
            </p:nvSpPr>
            <p:spPr>
              <a:xfrm rot="5400000">
                <a:off x="1347661" y="3758984"/>
                <a:ext cx="1008324" cy="112676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Arc 27">
                <a:extLst>
                  <a:ext uri="{FF2B5EF4-FFF2-40B4-BE49-F238E27FC236}">
                    <a16:creationId xmlns:a16="http://schemas.microsoft.com/office/drawing/2014/main" id="{B2015CFE-1B0F-CE26-8BA4-695F0775811C}"/>
                  </a:ext>
                </a:extLst>
              </p:cNvPr>
              <p:cNvSpPr/>
              <p:nvPr/>
            </p:nvSpPr>
            <p:spPr>
              <a:xfrm rot="5400000">
                <a:off x="1484311" y="3915299"/>
                <a:ext cx="730121" cy="818469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C2289983-9F99-5E76-EE3C-5EA230FEC55C}"/>
                  </a:ext>
                </a:extLst>
              </p:cNvPr>
              <p:cNvSpPr/>
              <p:nvPr/>
            </p:nvSpPr>
            <p:spPr>
              <a:xfrm rot="5400000">
                <a:off x="1613930" y="4050424"/>
                <a:ext cx="474962" cy="53919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9195F1E-5506-A098-0F6B-48E23E041326}"/>
                </a:ext>
              </a:extLst>
            </p:cNvPr>
            <p:cNvGrpSpPr>
              <a:grpSpLocks/>
            </p:cNvGrpSpPr>
            <p:nvPr/>
          </p:nvGrpSpPr>
          <p:grpSpPr>
            <a:xfrm rot="5400000">
              <a:off x="6785325" y="4935410"/>
              <a:ext cx="936000" cy="1080000"/>
              <a:chOff x="2654293" y="3794768"/>
              <a:chExt cx="1112243" cy="1041283"/>
            </a:xfrm>
          </p:grpSpPr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3ECDAB2F-E956-799C-2CF6-5012F6A18931}"/>
                  </a:ext>
                </a:extLst>
              </p:cNvPr>
              <p:cNvSpPr/>
              <p:nvPr/>
            </p:nvSpPr>
            <p:spPr>
              <a:xfrm rot="10800000">
                <a:off x="2952077" y="4085709"/>
                <a:ext cx="544032" cy="47496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6CA07E4D-A2F3-2026-B227-7F4F1CDD05C4}"/>
                  </a:ext>
                </a:extLst>
              </p:cNvPr>
              <p:cNvSpPr/>
              <p:nvPr/>
            </p:nvSpPr>
            <p:spPr>
              <a:xfrm rot="10800000">
                <a:off x="2808900" y="3929921"/>
                <a:ext cx="805334" cy="759671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674F307D-5291-C96C-31B0-93B2DB66EA6A}"/>
                  </a:ext>
                </a:extLst>
              </p:cNvPr>
              <p:cNvSpPr/>
              <p:nvPr/>
            </p:nvSpPr>
            <p:spPr>
              <a:xfrm rot="10800000">
                <a:off x="2654293" y="3794768"/>
                <a:ext cx="1112243" cy="104128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178BA24-6A95-D895-3693-8998738A6964}"/>
                </a:ext>
              </a:extLst>
            </p:cNvPr>
            <p:cNvGrpSpPr>
              <a:grpSpLocks/>
            </p:cNvGrpSpPr>
            <p:nvPr/>
          </p:nvGrpSpPr>
          <p:grpSpPr>
            <a:xfrm rot="5400000">
              <a:off x="6785325" y="3934841"/>
              <a:ext cx="936000" cy="1080000"/>
              <a:chOff x="1288443" y="3818202"/>
              <a:chExt cx="1126760" cy="1008324"/>
            </a:xfrm>
          </p:grpSpPr>
          <p:sp>
            <p:nvSpPr>
              <p:cNvPr id="21" name="Arc 20">
                <a:extLst>
                  <a:ext uri="{FF2B5EF4-FFF2-40B4-BE49-F238E27FC236}">
                    <a16:creationId xmlns:a16="http://schemas.microsoft.com/office/drawing/2014/main" id="{F513B941-FABE-DAD8-D799-C1CEB57D679B}"/>
                  </a:ext>
                </a:extLst>
              </p:cNvPr>
              <p:cNvSpPr/>
              <p:nvPr/>
            </p:nvSpPr>
            <p:spPr>
              <a:xfrm rot="5400000">
                <a:off x="1347661" y="3758984"/>
                <a:ext cx="1008324" cy="112676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" name="Arc 21">
                <a:extLst>
                  <a:ext uri="{FF2B5EF4-FFF2-40B4-BE49-F238E27FC236}">
                    <a16:creationId xmlns:a16="http://schemas.microsoft.com/office/drawing/2014/main" id="{0340D243-9F29-255F-6BF2-CD77E9899D30}"/>
                  </a:ext>
                </a:extLst>
              </p:cNvPr>
              <p:cNvSpPr/>
              <p:nvPr/>
            </p:nvSpPr>
            <p:spPr>
              <a:xfrm rot="5400000">
                <a:off x="1484311" y="3915299"/>
                <a:ext cx="730121" cy="818469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0B89B76B-B1B4-4114-4B58-982E3B5D67CA}"/>
                  </a:ext>
                </a:extLst>
              </p:cNvPr>
              <p:cNvSpPr/>
              <p:nvPr/>
            </p:nvSpPr>
            <p:spPr>
              <a:xfrm rot="5400000">
                <a:off x="1613930" y="4050424"/>
                <a:ext cx="474962" cy="53919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0" name="Freeform 187">
              <a:extLst>
                <a:ext uri="{FF2B5EF4-FFF2-40B4-BE49-F238E27FC236}">
                  <a16:creationId xmlns:a16="http://schemas.microsoft.com/office/drawing/2014/main" id="{0FB493D5-8BD4-7141-CB43-313E6C6856C2}"/>
                </a:ext>
              </a:extLst>
            </p:cNvPr>
            <p:cNvSpPr/>
            <p:nvPr/>
          </p:nvSpPr>
          <p:spPr>
            <a:xfrm rot="10800000">
              <a:off x="7125170" y="5525365"/>
              <a:ext cx="147638" cy="0"/>
            </a:xfrm>
            <a:custGeom>
              <a:avLst/>
              <a:gdLst>
                <a:gd name="connsiteX0" fmla="*/ 0 w 147638"/>
                <a:gd name="connsiteY0" fmla="*/ 0 h 0"/>
                <a:gd name="connsiteX1" fmla="*/ 147638 w 14763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7638">
                  <a:moveTo>
                    <a:pt x="0" y="0"/>
                  </a:moveTo>
                  <a:lnTo>
                    <a:pt x="147638" y="0"/>
                  </a:lnTo>
                </a:path>
              </a:pathLst>
            </a:custGeom>
            <a:noFill/>
            <a:ln w="63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F8BBE06-7188-5E2D-1965-27771AFDF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3284984"/>
            <a:ext cx="8251962" cy="265838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0785DF-0EE3-7C05-F89A-980D7B6540D9}"/>
              </a:ext>
            </a:extLst>
          </p:cNvPr>
          <p:cNvSpPr txBox="1"/>
          <p:nvPr/>
        </p:nvSpPr>
        <p:spPr>
          <a:xfrm flipH="1">
            <a:off x="407986" y="6039795"/>
            <a:ext cx="825196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i="1" dirty="0"/>
              <a:t>IKR070 transfer function P-I (courtesy of N. Chatzigeorgiou)</a:t>
            </a:r>
          </a:p>
          <a:p>
            <a:pPr algn="ctr"/>
            <a:endParaRPr lang="en-GB" sz="11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ADF99E-F4C8-5BE1-4822-22A5651FABDD}"/>
              </a:ext>
            </a:extLst>
          </p:cNvPr>
          <p:cNvSpPr txBox="1"/>
          <p:nvPr/>
        </p:nvSpPr>
        <p:spPr>
          <a:xfrm flipH="1">
            <a:off x="8758278" y="6039795"/>
            <a:ext cx="302573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100" i="1" dirty="0"/>
              <a:t>IKR070 Specs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45029753-DE29-6BBC-1453-1406E0D5B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0424" y="3286675"/>
            <a:ext cx="2376176" cy="2656697"/>
          </a:xfrm>
          <a:prstGeom prst="rect">
            <a:avLst/>
          </a:prstGeom>
          <a:ln>
            <a:solidFill>
              <a:srgbClr val="2F2F2F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211470-B04D-5C7B-FAF9-BC064223FB07}"/>
              </a:ext>
            </a:extLst>
          </p:cNvPr>
          <p:cNvSpPr txBox="1"/>
          <p:nvPr/>
        </p:nvSpPr>
        <p:spPr>
          <a:xfrm flipH="1">
            <a:off x="662404" y="4880458"/>
            <a:ext cx="150049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3pA = 1</a:t>
            </a:r>
            <a:r>
              <a:rPr lang="en-US" altLang="en-US" sz="1200" dirty="0"/>
              <a:t>.0E-11mbar</a:t>
            </a:r>
            <a:r>
              <a:rPr lang="en-US" sz="1200" dirty="0"/>
              <a:t> </a:t>
            </a:r>
            <a:endParaRPr lang="en-GB" sz="12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7BA91E3-3DF1-13F1-A59C-B2B105E8F713}"/>
              </a:ext>
            </a:extLst>
          </p:cNvPr>
          <p:cNvCxnSpPr>
            <a:cxnSpLocks/>
          </p:cNvCxnSpPr>
          <p:nvPr/>
        </p:nvCxnSpPr>
        <p:spPr>
          <a:xfrm>
            <a:off x="839416" y="5085184"/>
            <a:ext cx="189194" cy="224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41F96FB8-5B97-DDBA-45B0-E27CC5131F0C}"/>
              </a:ext>
            </a:extLst>
          </p:cNvPr>
          <p:cNvSpPr txBox="1"/>
          <p:nvPr/>
        </p:nvSpPr>
        <p:spPr>
          <a:xfrm flipH="1">
            <a:off x="1028610" y="5582337"/>
            <a:ext cx="18905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3pA </a:t>
            </a:r>
            <a:r>
              <a:rPr lang="en-GB" sz="1200" dirty="0"/>
              <a:t>≤</a:t>
            </a:r>
            <a:r>
              <a:rPr lang="en-US" sz="1200" dirty="0"/>
              <a:t> uR (Under range)</a:t>
            </a:r>
            <a:endParaRPr lang="en-GB" sz="12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6D15EE1-6EE4-F72D-B3AC-0161415A396F}"/>
              </a:ext>
            </a:extLst>
          </p:cNvPr>
          <p:cNvSpPr txBox="1"/>
          <p:nvPr/>
        </p:nvSpPr>
        <p:spPr>
          <a:xfrm flipH="1">
            <a:off x="6246714" y="3573016"/>
            <a:ext cx="150049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0,1mA = 2</a:t>
            </a:r>
            <a:r>
              <a:rPr lang="en-US" altLang="en-US" sz="1200" dirty="0"/>
              <a:t>.3E-05mbar</a:t>
            </a:r>
            <a:r>
              <a:rPr lang="en-US" sz="1200" dirty="0"/>
              <a:t> </a:t>
            </a:r>
            <a:endParaRPr lang="en-GB" sz="1200" dirty="0"/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BFD4593D-9DFF-8D2D-0699-E09F27C8B203}"/>
              </a:ext>
            </a:extLst>
          </p:cNvPr>
          <p:cNvCxnSpPr>
            <a:cxnSpLocks/>
          </p:cNvCxnSpPr>
          <p:nvPr/>
        </p:nvCxnSpPr>
        <p:spPr>
          <a:xfrm>
            <a:off x="7766270" y="3671435"/>
            <a:ext cx="459353" cy="2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48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7" grpId="0"/>
      <p:bldP spid="78" grpId="0"/>
      <p:bldP spid="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6799E9-07B1-0461-BDC2-85E5DE6B5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3F1A3D-95A2-1520-F1C1-837AC5EEC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The issue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18B92-CE1F-2839-F72C-7A3031EB6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73400-A570-EA64-F421-C3634F00B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58D04-9D06-4E18-1B74-D818AF7AB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9DCFCA-EFFB-7D42-40CD-59B5354D90E7}"/>
              </a:ext>
            </a:extLst>
          </p:cNvPr>
          <p:cNvSpPr txBox="1"/>
          <p:nvPr/>
        </p:nvSpPr>
        <p:spPr>
          <a:xfrm>
            <a:off x="407988" y="1196752"/>
            <a:ext cx="11376026" cy="46166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b="1" i="1" dirty="0"/>
              <a:t>First observation </a:t>
            </a:r>
          </a:p>
          <a:p>
            <a:pPr algn="just"/>
            <a:endParaRPr lang="en-GB" sz="1000" dirty="0"/>
          </a:p>
          <a:p>
            <a:pPr algn="just"/>
            <a:r>
              <a:rPr lang="en-GB" sz="1500"/>
              <a:t>AD and ELENA OP </a:t>
            </a:r>
            <a:r>
              <a:rPr lang="en-GB" sz="1500" dirty="0"/>
              <a:t>observed an abnormal pressure fluctuation in the ELENA ring </a:t>
            </a:r>
          </a:p>
          <a:p>
            <a:pPr algn="just"/>
            <a:endParaRPr lang="en-GB" sz="15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65B735-8A91-5DCE-6CBF-56DE715F5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2030568"/>
            <a:ext cx="6912148" cy="21188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D2F59FF-1F66-BE1A-E0B5-580D97238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0942" y="2005665"/>
            <a:ext cx="3744416" cy="214373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C2190B7-3899-D7E3-61EE-00D8B08F2611}"/>
              </a:ext>
            </a:extLst>
          </p:cNvPr>
          <p:cNvSpPr txBox="1"/>
          <p:nvPr/>
        </p:nvSpPr>
        <p:spPr>
          <a:xfrm flipH="1">
            <a:off x="623390" y="4191132"/>
            <a:ext cx="691215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AD Logbook screenshot</a:t>
            </a:r>
            <a:endParaRPr lang="en-GB" sz="1100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277035-D878-4863-C075-096AD125E5AC}"/>
              </a:ext>
            </a:extLst>
          </p:cNvPr>
          <p:cNvSpPr txBox="1"/>
          <p:nvPr/>
        </p:nvSpPr>
        <p:spPr>
          <a:xfrm flipH="1">
            <a:off x="7750942" y="4191132"/>
            <a:ext cx="37444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ELENA Logbook screenshot</a:t>
            </a:r>
            <a:endParaRPr lang="en-GB" sz="1100" i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D6C925E-FEAE-3357-7B05-9ABFE4CD31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7073" y="2996952"/>
            <a:ext cx="5026941" cy="317075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7E45EC2-DEC1-5B67-C2DB-AD546B5C2B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200" y="2996953"/>
            <a:ext cx="6237781" cy="31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7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BD7FEB-3333-C69D-3573-F7DC636459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1632EE-1D53-F9BD-9E23-963FDDA1A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The issue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FB790-3E30-50FE-9104-6FEF67DC9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B432D-3AF2-CD48-3FF9-6C42928B4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9342D-B889-C026-5647-F798ADEEB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7C7C84-96BB-81D6-B409-B5518DD2A438}"/>
              </a:ext>
            </a:extLst>
          </p:cNvPr>
          <p:cNvSpPr txBox="1"/>
          <p:nvPr/>
        </p:nvSpPr>
        <p:spPr>
          <a:xfrm>
            <a:off x="407988" y="1196752"/>
            <a:ext cx="1137602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b="1" i="1" dirty="0"/>
              <a:t>Our first observation</a:t>
            </a:r>
          </a:p>
          <a:p>
            <a:pPr algn="just"/>
            <a:endParaRPr lang="en-GB" sz="1000" dirty="0"/>
          </a:p>
          <a:p>
            <a:pPr algn="just"/>
            <a:r>
              <a:rPr lang="en-GB" sz="1500" dirty="0"/>
              <a:t>We noticed that an AD ring gauge showed the same behaviour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0C1CBE-FCE8-8B1E-1E6D-72981DA91A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36232" y="1989190"/>
            <a:ext cx="6329161" cy="3960090"/>
          </a:xfrm>
          <a:prstGeom prst="rect">
            <a:avLst/>
          </a:prstGeom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D281E3C-0550-CB43-C96D-DCA2B55EFC8A}"/>
              </a:ext>
            </a:extLst>
          </p:cNvPr>
          <p:cNvSpPr txBox="1"/>
          <p:nvPr/>
        </p:nvSpPr>
        <p:spPr>
          <a:xfrm flipH="1">
            <a:off x="2567605" y="6021288"/>
            <a:ext cx="64664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Timber plot of the AD and ELENA VGP readouts, July 2022</a:t>
            </a:r>
            <a:endParaRPr lang="en-GB" sz="11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757513-90A4-C82D-765A-C4FABB7D72E7}"/>
              </a:ext>
            </a:extLst>
          </p:cNvPr>
          <p:cNvSpPr txBox="1"/>
          <p:nvPr/>
        </p:nvSpPr>
        <p:spPr>
          <a:xfrm flipH="1">
            <a:off x="7798623" y="2262639"/>
            <a:ext cx="150049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AD VGP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827E4FA-9C56-BD0A-BE35-8EE9F6D743A6}"/>
              </a:ext>
            </a:extLst>
          </p:cNvPr>
          <p:cNvCxnSpPr>
            <a:cxnSpLocks/>
          </p:cNvCxnSpPr>
          <p:nvPr/>
        </p:nvCxnSpPr>
        <p:spPr>
          <a:xfrm flipH="1">
            <a:off x="7361872" y="2394701"/>
            <a:ext cx="390394" cy="79326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AA36E91-2CB8-9A1E-1FCF-0917D127DF9F}"/>
              </a:ext>
            </a:extLst>
          </p:cNvPr>
          <p:cNvSpPr txBox="1"/>
          <p:nvPr/>
        </p:nvSpPr>
        <p:spPr>
          <a:xfrm flipH="1">
            <a:off x="7104112" y="5130828"/>
            <a:ext cx="150049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ELENA VGP</a:t>
            </a:r>
            <a:endParaRPr lang="en-GB" sz="12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385130E-3B9D-5541-EBEF-514BF3FD3E1A}"/>
              </a:ext>
            </a:extLst>
          </p:cNvPr>
          <p:cNvCxnSpPr>
            <a:cxnSpLocks/>
          </p:cNvCxnSpPr>
          <p:nvPr/>
        </p:nvCxnSpPr>
        <p:spPr>
          <a:xfrm flipH="1" flipV="1">
            <a:off x="6600056" y="3429000"/>
            <a:ext cx="504056" cy="1678831"/>
          </a:xfrm>
          <a:prstGeom prst="straightConnector1">
            <a:avLst/>
          </a:prstGeom>
          <a:ln>
            <a:solidFill>
              <a:srgbClr val="0082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A79E9FB-D322-50AA-F8E4-E97E8F09D1A5}"/>
              </a:ext>
            </a:extLst>
          </p:cNvPr>
          <p:cNvCxnSpPr>
            <a:cxnSpLocks/>
          </p:cNvCxnSpPr>
          <p:nvPr/>
        </p:nvCxnSpPr>
        <p:spPr>
          <a:xfrm flipH="1" flipV="1">
            <a:off x="6456040" y="3982417"/>
            <a:ext cx="648072" cy="112541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0A481D7-9951-60CF-4426-88759086FC10}"/>
              </a:ext>
            </a:extLst>
          </p:cNvPr>
          <p:cNvCxnSpPr>
            <a:cxnSpLocks/>
          </p:cNvCxnSpPr>
          <p:nvPr/>
        </p:nvCxnSpPr>
        <p:spPr>
          <a:xfrm flipH="1" flipV="1">
            <a:off x="6419294" y="4529059"/>
            <a:ext cx="684818" cy="57877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6C9C728-E6F2-361D-3A39-214E22A14054}"/>
              </a:ext>
            </a:extLst>
          </p:cNvPr>
          <p:cNvCxnSpPr>
            <a:cxnSpLocks/>
          </p:cNvCxnSpPr>
          <p:nvPr/>
        </p:nvCxnSpPr>
        <p:spPr>
          <a:xfrm flipH="1" flipV="1">
            <a:off x="6492786" y="4904369"/>
            <a:ext cx="611326" cy="2034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02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50AC5D-26C9-836A-B265-688724774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1C21E1DB-CF17-5F64-724D-B0205C551FDD}"/>
                  </a:ext>
                </a:extLst>
              </p14:cNvPr>
              <p14:cNvContentPartPr/>
              <p14:nvPr/>
            </p14:nvContentPartPr>
            <p14:xfrm>
              <a:off x="1066997" y="2280254"/>
              <a:ext cx="2527560" cy="148536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1C21E1DB-CF17-5F64-724D-B0205C551FD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48277" y="2261174"/>
                <a:ext cx="2565360" cy="152316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AB45A605-75C2-1798-F6F5-16BF70214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The issue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383EE-9781-D3A0-52A4-D2B5491D1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708F8-D2FC-E7E3-7511-5E01EFDB8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46AA2-70E0-71B5-CAC6-BE20399D3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EB59AB-88E0-0A18-80F5-4EFD98686067}"/>
              </a:ext>
            </a:extLst>
          </p:cNvPr>
          <p:cNvSpPr txBox="1"/>
          <p:nvPr/>
        </p:nvSpPr>
        <p:spPr>
          <a:xfrm>
            <a:off x="407988" y="1196752"/>
            <a:ext cx="5009765" cy="17697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sz="1600" b="1" i="1" dirty="0"/>
              <a:t>First hypothesis</a:t>
            </a:r>
          </a:p>
          <a:p>
            <a:pPr algn="just"/>
            <a:endParaRPr lang="en-GB" sz="1000" dirty="0"/>
          </a:p>
          <a:p>
            <a:pPr algn="just"/>
            <a:r>
              <a:rPr lang="en-GB" sz="1500" dirty="0"/>
              <a:t>Controller, equipment or cabling issue or malfunction</a:t>
            </a:r>
            <a:endParaRPr lang="en-GB" sz="1500" b="1" dirty="0">
              <a:solidFill>
                <a:srgbClr val="FF0000"/>
              </a:solidFill>
            </a:endParaRPr>
          </a:p>
          <a:p>
            <a:pPr algn="just"/>
            <a:endParaRPr lang="en-GB" dirty="0"/>
          </a:p>
          <a:p>
            <a:pPr algn="just"/>
            <a:endParaRPr lang="en-GB" dirty="0"/>
          </a:p>
          <a:p>
            <a:pPr algn="just"/>
            <a:endParaRPr lang="en-GB" b="1" i="1" dirty="0"/>
          </a:p>
          <a:p>
            <a:pPr algn="just"/>
            <a:endParaRPr lang="en-GB" b="1" i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C267D6F-AB4A-9062-0803-418A5C53FC7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556929" y="1931901"/>
            <a:ext cx="6087907" cy="39930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E0677D-6EDC-9B06-0D5F-A4EFDDA5C319}"/>
              </a:ext>
            </a:extLst>
          </p:cNvPr>
          <p:cNvSpPr txBox="1"/>
          <p:nvPr/>
        </p:nvSpPr>
        <p:spPr>
          <a:xfrm flipH="1">
            <a:off x="5417753" y="5983396"/>
            <a:ext cx="636625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Timber plot of the AD and ELENA VGP readouts and LNR %RH sensor, July 2022</a:t>
            </a:r>
            <a:endParaRPr lang="en-GB" sz="1100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7E6D6D1-44E9-215A-B950-FEFF0FBC8DE7}"/>
              </a:ext>
            </a:extLst>
          </p:cNvPr>
          <p:cNvSpPr txBox="1"/>
          <p:nvPr/>
        </p:nvSpPr>
        <p:spPr>
          <a:xfrm>
            <a:off x="5417753" y="1194182"/>
            <a:ext cx="6510895" cy="6386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sz="1600" b="1" i="1" dirty="0"/>
              <a:t>First lead</a:t>
            </a:r>
          </a:p>
          <a:p>
            <a:pPr algn="just"/>
            <a:endParaRPr lang="en-GB" sz="1000" dirty="0"/>
          </a:p>
          <a:p>
            <a:pPr algn="just"/>
            <a:r>
              <a:rPr lang="en-GB" sz="1500" dirty="0"/>
              <a:t>Certain </a:t>
            </a:r>
            <a:r>
              <a:rPr lang="en-GB" sz="1500" i="1" dirty="0"/>
              <a:t>correlation</a:t>
            </a:r>
            <a:r>
              <a:rPr lang="en-GB" sz="1500" dirty="0"/>
              <a:t> between a %RH signal at the LNR and the pressure</a:t>
            </a:r>
            <a:endParaRPr lang="en-GB" sz="1500" b="1" i="1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39FF7DC-B460-E581-1CE6-6FE528CE0C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622378">
            <a:off x="3230467" y="3275847"/>
            <a:ext cx="620060" cy="44273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22812A7-350E-ED7E-1F82-512E66ABFB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54047">
            <a:off x="910468" y="2735885"/>
            <a:ext cx="620060" cy="44273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4B93823-A20D-3D8A-CEF7-AB12623447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957" y="3254905"/>
            <a:ext cx="1194564" cy="113169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3AFA6DA-4C4E-7E23-A6E0-BFF605A786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5624" y="3741267"/>
            <a:ext cx="1429745" cy="1825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9896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0B7DB-9483-4F28-9B85-EFDCF82A55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high angle view of a factory&#10;&#10;AI-generated content may be incorrect.">
            <a:extLst>
              <a:ext uri="{FF2B5EF4-FFF2-40B4-BE49-F238E27FC236}">
                <a16:creationId xmlns:a16="http://schemas.microsoft.com/office/drawing/2014/main" id="{D674AC3A-1E2B-95A6-4414-FA39CCB9F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2233" y="2971696"/>
            <a:ext cx="4095651" cy="307173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1EDC623-CC6A-58DC-CB39-A39EA4BDB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Logging hygrometry data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1E5D2-5C2F-26A6-F5B0-C6C0D286A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D09AA-F766-DEE7-83D6-3BA51950C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BA90B-FA9A-6E03-946D-46637E69D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2D34C4-56BB-EA34-054C-CB567E274414}"/>
              </a:ext>
            </a:extLst>
          </p:cNvPr>
          <p:cNvSpPr txBox="1"/>
          <p:nvPr/>
        </p:nvSpPr>
        <p:spPr>
          <a:xfrm>
            <a:off x="407988" y="1196752"/>
            <a:ext cx="1137602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b="1" i="1" dirty="0"/>
              <a:t>First action</a:t>
            </a:r>
          </a:p>
          <a:p>
            <a:pPr algn="just"/>
            <a:endParaRPr lang="en-GB" sz="1000" dirty="0"/>
          </a:p>
          <a:p>
            <a:pPr algn="just"/>
            <a:r>
              <a:rPr lang="en-GB" sz="1500" dirty="0"/>
              <a:t>We placed our own humidity and temperature Data Loggers “close” to the affected gauges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2A689CB-6AFC-C411-07E9-FC9030480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3186398"/>
            <a:ext cx="2596456" cy="840674"/>
          </a:xfrm>
          <a:prstGeom prst="rect">
            <a:avLst/>
          </a:prstGeom>
        </p:spPr>
      </p:pic>
      <p:pic>
        <p:nvPicPr>
          <p:cNvPr id="12" name="Picture 11" descr="A yellow elevator in a building&#10;&#10;AI-generated content may be incorrect.">
            <a:extLst>
              <a:ext uri="{FF2B5EF4-FFF2-40B4-BE49-F238E27FC236}">
                <a16:creationId xmlns:a16="http://schemas.microsoft.com/office/drawing/2014/main" id="{3FF4FBFB-814D-4E10-2F0F-480434673E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7611" y="2971693"/>
            <a:ext cx="4095651" cy="3071739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8D8ECE67-B306-6DB7-29A6-21ABF053F7FA}"/>
              </a:ext>
            </a:extLst>
          </p:cNvPr>
          <p:cNvSpPr/>
          <p:nvPr/>
        </p:nvSpPr>
        <p:spPr>
          <a:xfrm>
            <a:off x="10019948" y="4089866"/>
            <a:ext cx="339289" cy="17143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arge room with many machines&#10;&#10;AI-generated content may be incorrect.">
            <a:extLst>
              <a:ext uri="{FF2B5EF4-FFF2-40B4-BE49-F238E27FC236}">
                <a16:creationId xmlns:a16="http://schemas.microsoft.com/office/drawing/2014/main" id="{4E1C86A2-5A92-C114-E7C2-67D21649D8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8212" y="2971691"/>
            <a:ext cx="4095648" cy="307173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24D53A5-1CDF-5668-2FF9-9770FA5BAD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116" y="4310559"/>
            <a:ext cx="3485968" cy="1732875"/>
          </a:xfrm>
          <a:prstGeom prst="rect">
            <a:avLst/>
          </a:prstGeom>
        </p:spPr>
      </p:pic>
      <p:pic>
        <p:nvPicPr>
          <p:cNvPr id="23" name="Picture 22" descr="A yellow metal door with a red door and a red door&#10;&#10;AI-generated content may be incorrect.">
            <a:extLst>
              <a:ext uri="{FF2B5EF4-FFF2-40B4-BE49-F238E27FC236}">
                <a16:creationId xmlns:a16="http://schemas.microsoft.com/office/drawing/2014/main" id="{6CF5CA0B-030C-DB21-1484-5662327BE1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27612" y="2971691"/>
            <a:ext cx="4095650" cy="3071738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E9A2F5B6-FCCE-69B2-DA59-2C72243EE545}"/>
              </a:ext>
            </a:extLst>
          </p:cNvPr>
          <p:cNvSpPr/>
          <p:nvPr/>
        </p:nvSpPr>
        <p:spPr>
          <a:xfrm>
            <a:off x="5455803" y="4771891"/>
            <a:ext cx="288032" cy="36004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AC09FB3-10F6-4414-8742-12D1D5C28CEB}"/>
              </a:ext>
            </a:extLst>
          </p:cNvPr>
          <p:cNvSpPr/>
          <p:nvPr/>
        </p:nvSpPr>
        <p:spPr>
          <a:xfrm>
            <a:off x="9692375" y="4949681"/>
            <a:ext cx="339289" cy="75831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 descr="A large warehouse with a large door&#10;&#10;AI-generated content may be incorrect.">
            <a:extLst>
              <a:ext uri="{FF2B5EF4-FFF2-40B4-BE49-F238E27FC236}">
                <a16:creationId xmlns:a16="http://schemas.microsoft.com/office/drawing/2014/main" id="{319C7B9A-51E5-7CE9-99FE-236D681905F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1671" b="14658"/>
          <a:stretch>
            <a:fillRect/>
          </a:stretch>
        </p:blipFill>
        <p:spPr>
          <a:xfrm>
            <a:off x="9480376" y="132335"/>
            <a:ext cx="2216790" cy="247307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168C860-5CAF-D0EF-FE3B-3C688CAE6CC0}"/>
              </a:ext>
            </a:extLst>
          </p:cNvPr>
          <p:cNvSpPr txBox="1"/>
          <p:nvPr/>
        </p:nvSpPr>
        <p:spPr>
          <a:xfrm flipH="1">
            <a:off x="3727609" y="6068035"/>
            <a:ext cx="409565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AD ring access PAD area</a:t>
            </a:r>
            <a:endParaRPr lang="en-GB" sz="1100" i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F6AAD37-02E9-8D62-E459-8EF3DA1CEF90}"/>
              </a:ext>
            </a:extLst>
          </p:cNvPr>
          <p:cNvSpPr txBox="1"/>
          <p:nvPr/>
        </p:nvSpPr>
        <p:spPr>
          <a:xfrm flipH="1">
            <a:off x="7948208" y="6068035"/>
            <a:ext cx="409565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ELENA ring</a:t>
            </a:r>
            <a:endParaRPr lang="en-GB" sz="1100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64B956-E271-FE58-473C-86B7637E28FD}"/>
              </a:ext>
            </a:extLst>
          </p:cNvPr>
          <p:cNvSpPr txBox="1"/>
          <p:nvPr/>
        </p:nvSpPr>
        <p:spPr>
          <a:xfrm flipH="1">
            <a:off x="9480376" y="2605407"/>
            <a:ext cx="221679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AD/ELENA b.193</a:t>
            </a:r>
            <a:endParaRPr lang="en-GB" sz="11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1AB0E2-3A28-6672-861B-B142C720C5BA}"/>
              </a:ext>
            </a:extLst>
          </p:cNvPr>
          <p:cNvSpPr txBox="1"/>
          <p:nvPr/>
        </p:nvSpPr>
        <p:spPr>
          <a:xfrm flipH="1">
            <a:off x="140091" y="6043434"/>
            <a:ext cx="3489991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EL-USB-2 specs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2063057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6" grpId="0" animBg="1"/>
      <p:bldP spid="27" grpId="0" animBg="1"/>
      <p:bldP spid="33" grpId="0"/>
      <p:bldP spid="34" grpId="0"/>
      <p:bldP spid="35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01D317-16D9-B6AD-E0E3-5EA913BAD6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F30596-1814-AEA8-B83D-C0BBCE657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Logging hygrometry data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F4DD0-521B-BEB6-BFD7-CDA2A7025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25.11.2025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40D09-AB0A-9C01-6EF8-4874E5DFA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Iker LOBATO SOLA  |  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4C214-0D05-57F9-56D2-0D25E4AB9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0C29CD-1B45-1D20-21C5-C85CCBED591F}"/>
              </a:ext>
            </a:extLst>
          </p:cNvPr>
          <p:cNvSpPr txBox="1"/>
          <p:nvPr/>
        </p:nvSpPr>
        <p:spPr>
          <a:xfrm>
            <a:off x="407988" y="1196752"/>
            <a:ext cx="11376026" cy="661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b="1" i="1" dirty="0"/>
              <a:t>Logged Data</a:t>
            </a:r>
          </a:p>
          <a:p>
            <a:pPr algn="just"/>
            <a:endParaRPr lang="en-GB" sz="1000" dirty="0"/>
          </a:p>
          <a:p>
            <a:pPr algn="just"/>
            <a:r>
              <a:rPr lang="en-GB" sz="1500" dirty="0"/>
              <a:t>The warm weather, in addition to storms, affected the humidity and temperature levels in the hall, which affected the VGP readouts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959810-0A46-814E-8319-01F7D50337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274036" y="2331884"/>
            <a:ext cx="3514764" cy="35147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62E178-7ADF-250E-C04C-4985265E41D8}"/>
              </a:ext>
            </a:extLst>
          </p:cNvPr>
          <p:cNvSpPr txBox="1"/>
          <p:nvPr/>
        </p:nvSpPr>
        <p:spPr>
          <a:xfrm flipH="1">
            <a:off x="623389" y="6068035"/>
            <a:ext cx="727281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AD hygrometry data from July and August 2022</a:t>
            </a:r>
            <a:endParaRPr lang="en-GB" sz="1100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2ABB00-EA03-32AD-FC49-DCAFA93B0F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07757" y="1858472"/>
            <a:ext cx="7716715" cy="42095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94D554E-6E83-5B41-B518-878685081CC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33354" y="4861486"/>
            <a:ext cx="1644922" cy="655746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A7B624F-DBD2-A2EA-E4B6-818914F39C7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783632" y="4861485"/>
            <a:ext cx="1721332" cy="655746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2CA57D9-D4FE-295B-4902-601B05C1A5C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738765" y="4861486"/>
            <a:ext cx="1702638" cy="655745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9F4E0CD-4271-5E9D-7947-D46CB6268083}"/>
              </a:ext>
            </a:extLst>
          </p:cNvPr>
          <p:cNvSpPr txBox="1"/>
          <p:nvPr/>
        </p:nvSpPr>
        <p:spPr>
          <a:xfrm flipH="1">
            <a:off x="8544272" y="5846648"/>
            <a:ext cx="288032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i="1" dirty="0"/>
              <a:t>AD DR4.VGP3806 and dew point </a:t>
            </a:r>
          </a:p>
          <a:p>
            <a:pPr algn="ctr"/>
            <a:r>
              <a:rPr lang="en-US" sz="1100" i="1" dirty="0"/>
              <a:t>comparison (plot by J.A. Ferreira)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364567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3" id="{224BAE2C-9DAA-A04D-99CB-502A43584C5C}" vid="{F686E29C-2674-F34B-A343-B507461EDC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Cobranding_16x9 PPT_v2023</Template>
  <TotalTime>24898</TotalTime>
  <Words>2122</Words>
  <Application>Microsoft Office PowerPoint</Application>
  <PresentationFormat>Widescreen</PresentationFormat>
  <Paragraphs>454</Paragraphs>
  <Slides>33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Symbol</vt:lpstr>
      <vt:lpstr>Wingdings</vt:lpstr>
      <vt:lpstr>Office Theme</vt:lpstr>
      <vt:lpstr>PowerPoint Presentation</vt:lpstr>
      <vt:lpstr>Outlook</vt:lpstr>
      <vt:lpstr>Pfeiffer IKR070 Penning gauge </vt:lpstr>
      <vt:lpstr>Pfeiffer IKR070 Penning gauge </vt:lpstr>
      <vt:lpstr>The issue</vt:lpstr>
      <vt:lpstr>The issue</vt:lpstr>
      <vt:lpstr>The issue</vt:lpstr>
      <vt:lpstr>Logging hygrometry data</vt:lpstr>
      <vt:lpstr>Logging hygrometry data</vt:lpstr>
      <vt:lpstr>Climatic Chamber</vt:lpstr>
      <vt:lpstr>Setup</vt:lpstr>
      <vt:lpstr>First test</vt:lpstr>
      <vt:lpstr>Second test</vt:lpstr>
      <vt:lpstr>LEMO connector and HV cable</vt:lpstr>
      <vt:lpstr>LEMO connector and HV cable test</vt:lpstr>
      <vt:lpstr>Heating collar</vt:lpstr>
      <vt:lpstr>Setup with the heating collar</vt:lpstr>
      <vt:lpstr>Tests with and without the heating collar</vt:lpstr>
      <vt:lpstr>Araldite® 2012 adhesive</vt:lpstr>
      <vt:lpstr>Araldite® 2012 tests</vt:lpstr>
      <vt:lpstr>Conclusion/actions after the first set of tests</vt:lpstr>
      <vt:lpstr>Investigation by Inficon</vt:lpstr>
      <vt:lpstr>Solution proposed by Inficon</vt:lpstr>
      <vt:lpstr>Modified setup with the PEEK solution</vt:lpstr>
      <vt:lpstr>Modified PEEK solution tests</vt:lpstr>
      <vt:lpstr>Conclusion and future work</vt:lpstr>
      <vt:lpstr>Acknowledgments</vt:lpstr>
      <vt:lpstr>PowerPoint Presentation</vt:lpstr>
      <vt:lpstr>NEG cartridge</vt:lpstr>
      <vt:lpstr>IKR 070 disassembled</vt:lpstr>
      <vt:lpstr>MAG 070 gauge model with new PEEK adapter</vt:lpstr>
      <vt:lpstr>Modified PEEK solution tests</vt:lpstr>
      <vt:lpstr>VFDS shrink tube test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Influence of humidity and temperature on Penning gauge measurement</dc:title>
  <dc:subject>TE-VSC Seminar</dc:subject>
  <dc:creator>Iker Lobato</dc:creator>
  <cp:lastModifiedBy>Iker Lobato Sola</cp:lastModifiedBy>
  <cp:revision>849</cp:revision>
  <cp:lastPrinted>2020-01-30T13:49:18Z</cp:lastPrinted>
  <dcterms:created xsi:type="dcterms:W3CDTF">2023-11-21T08:27:42Z</dcterms:created>
  <dcterms:modified xsi:type="dcterms:W3CDTF">2025-11-25T08:15:25Z</dcterms:modified>
</cp:coreProperties>
</file>