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3"/>
  </p:notesMasterIdLst>
  <p:sldIdLst>
    <p:sldId id="510" r:id="rId2"/>
    <p:sldId id="476" r:id="rId3"/>
    <p:sldId id="504" r:id="rId4"/>
    <p:sldId id="478" r:id="rId5"/>
    <p:sldId id="479" r:id="rId6"/>
    <p:sldId id="483" r:id="rId7"/>
    <p:sldId id="482" r:id="rId8"/>
    <p:sldId id="505" r:id="rId9"/>
    <p:sldId id="506" r:id="rId10"/>
    <p:sldId id="507" r:id="rId11"/>
    <p:sldId id="508" r:id="rId12"/>
    <p:sldId id="509" r:id="rId13"/>
    <p:sldId id="511" r:id="rId14"/>
    <p:sldId id="512" r:id="rId15"/>
    <p:sldId id="513" r:id="rId16"/>
    <p:sldId id="514" r:id="rId17"/>
    <p:sldId id="515" r:id="rId18"/>
    <p:sldId id="522" r:id="rId19"/>
    <p:sldId id="524" r:id="rId20"/>
    <p:sldId id="525" r:id="rId21"/>
    <p:sldId id="526" r:id="rId22"/>
    <p:sldId id="528" r:id="rId23"/>
    <p:sldId id="529" r:id="rId24"/>
    <p:sldId id="531" r:id="rId25"/>
    <p:sldId id="533" r:id="rId26"/>
    <p:sldId id="532" r:id="rId27"/>
    <p:sldId id="534" r:id="rId28"/>
    <p:sldId id="536" r:id="rId29"/>
    <p:sldId id="535" r:id="rId30"/>
    <p:sldId id="537" r:id="rId31"/>
    <p:sldId id="538" r:id="rId32"/>
    <p:sldId id="539" r:id="rId33"/>
    <p:sldId id="540" r:id="rId34"/>
    <p:sldId id="541" r:id="rId35"/>
    <p:sldId id="545" r:id="rId36"/>
    <p:sldId id="546" r:id="rId37"/>
    <p:sldId id="550" r:id="rId38"/>
    <p:sldId id="551" r:id="rId39"/>
    <p:sldId id="542" r:id="rId40"/>
    <p:sldId id="549" r:id="rId41"/>
    <p:sldId id="552" r:id="rId42"/>
    <p:sldId id="553" r:id="rId43"/>
    <p:sldId id="548" r:id="rId44"/>
    <p:sldId id="554" r:id="rId45"/>
    <p:sldId id="547" r:id="rId46"/>
    <p:sldId id="555" r:id="rId47"/>
    <p:sldId id="556" r:id="rId48"/>
    <p:sldId id="557" r:id="rId49"/>
    <p:sldId id="543" r:id="rId50"/>
    <p:sldId id="527" r:id="rId51"/>
    <p:sldId id="558" r:id="rId5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5794"/>
    <a:srgbClr val="1B416F"/>
    <a:srgbClr val="1839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404" autoAdjust="0"/>
  </p:normalViewPr>
  <p:slideViewPr>
    <p:cSldViewPr>
      <p:cViewPr varScale="1">
        <p:scale>
          <a:sx n="70" d="100"/>
          <a:sy n="70" d="100"/>
        </p:scale>
        <p:origin x="1184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5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4942E-BBCD-438C-90F6-621144C52277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B3B76-8758-4793-ACF3-6E11E3CF211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4638B-7D8A-4C48-9F2F-A2A47532E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765B944-63F8-0621-3CFB-68AF20B52E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8E296F9-9116-D8FC-1393-86B66D1A1E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888AFDF-78D2-1EC2-C2F3-B4F6BB5E06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5254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2CE54-5A30-424C-72F0-FB59E53F8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5C51652-4510-A993-9AAF-E4C8AF4338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BE89713-8AF1-6BEC-5831-774B75823D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4CCB9AC-FC9C-A726-1FD0-13A09F2980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628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111EF-FEA0-8549-9DA0-10D2A749A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7343ED8-6685-7FEE-C802-D9759A3AD6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0F03253-4936-E9A6-284F-03DABE9BF6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2792605-5230-1CD0-B692-AC3FA0C5C1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3383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A9897-EC01-0A73-2DD0-C0AA562B7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8A0A336-C9B5-4208-23C7-83C0925BAA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C1FE40B-D8C4-520B-1EE8-2DCD7BD9F2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9868C5A-0305-248A-51C5-33DF1EB15B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24336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09659-AD8D-AC98-0378-7F365FC7E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7A109FE-4138-F6E6-1F93-DD85A72BF4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399D25A-0EF5-D63C-3340-849372DEA7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10B8D1-366A-7870-0C0D-228F63619A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3856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B7F15-0CB2-3068-674A-AFA68EACA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3F262CC-3E8F-D728-7AA5-48CFFA6CC4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E7FD844-43BC-B707-0A91-037A95F5B0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91AFF7-CF08-9080-F2A3-64B455573E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6221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F3C24-9836-ED0D-B501-F669B5275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2ACDC8A-68EF-6251-4A77-BD734CCB45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4C61DBD-09CC-6C41-9F87-9E81840E12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B07AF0C-133A-6085-4BED-8422A870AF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88134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52143-3E7B-1012-0B69-68A1CDC98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EB3F5A3-02C0-FA9B-FCE1-5C6D374CFC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5353E9D-095B-BEF4-C88F-30E3D69C0E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4A0C9D-59CA-DD15-5C3E-E54A827AA4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4876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7DD79-5357-6534-9354-D169E1515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BB758D8-0C48-EB48-282E-B9D3299896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8E825A1-C8C0-C8E6-5F84-6F24DA611F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CBA72F-58E2-D729-6B22-DC80E0A2FF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8605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3C32F-EF16-8B65-27E6-B1B498BF2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835A3CE-B726-A683-EDAC-67B417BB9B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A12D0D3-4CEE-59EC-87E5-C5CA94AA58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C3B03D3-44A9-DC9B-4756-CA2D59CEC5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6138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AEC3A-7D6D-9F57-BA4C-E4B764B12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7535DF7-0B06-F207-AF70-48F0760B59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C1594D0-7442-8FC0-913A-30A5CDB34E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12D29F1-6536-A8CC-4C82-B744869C9E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22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4468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813D1-B159-E175-E847-04F050BAB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775C281-C032-6C06-62C3-12032F4601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AAA3E91-260F-0549-A93E-8C06E0A2FA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67121EB-EFED-FFC5-FE65-A4254AE127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61966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818ABD-0CCD-5080-CB37-4E50108FB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361646A-E573-5077-7F94-C1D4B5CA54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79E16CC-96E1-309F-10E4-0E467C6F4D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B716BB-9EC8-8AC8-DBAC-90DA993587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60636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074F1-A0A6-AF65-BD24-1825B28834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7959AD9-0442-57E6-3C70-A447916D08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8C56E05-1A37-09FC-A9BA-D92D691699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E401E4-C41A-7075-0CC2-F15A34D6CC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95044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21B6C-32F5-70A6-DB2E-9630AA599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F7ED0DD-039A-160C-4626-923DB72979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06C75A0-EB52-99FD-B124-B68165F7C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0CD6CB8-9A0B-CF8E-A8D4-EEF0AEBCBD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27330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555FC-F011-6B8A-0062-3345B1E74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32C1646-107D-FD09-8EF4-20EE1EF137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0738F92-18F8-8C85-5F98-6141D96C73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AC4D1A6-1641-3BD9-3EF7-A9E0A064DF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3852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5C3C4-2193-AAE8-B213-FB22E9D47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47B1BAE-224B-647B-93DB-1A19D7FAB3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6E572D4-F6F5-10D8-73A4-70EB85B561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770DD3C-76C5-FDD9-45ED-2EEE46C3DB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7302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2BA80-21CF-8345-91AE-4E204D391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57C365E-F835-5EAC-58FB-5440221F67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66D14B8-53DF-A073-E989-30E8F86C3D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B01C41D-1B00-521F-DBAB-EF4494AABC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40745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526F2-BB25-1F74-C9D8-808F866FF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188ED98-1BF3-172C-1A59-B8A2ED2B16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7583011-7D24-3143-4759-C66FDCCCD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9A32CD-3930-8CBA-A87C-C20E4540D2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6780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1FE5A-EDC8-0501-A577-DF3AC15BA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A343DEF-BAFB-4D20-CEC1-D95FAAE25E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3993D66-EDA0-909E-BB26-AE413E7FF1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DA1E594-426E-047F-2850-E8629A2509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4710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A5252-FA1D-DA2E-1DC8-C76FD7F81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107946C-1EBA-0174-E832-767AC19EF0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9ECC1AD-6E79-6AA5-B8DD-798D87CEAF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0E0A11C-BE73-7602-6D3C-C9CA12C72E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4978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33312-9F4B-4C81-20CA-83E132BD5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6202E10-8520-662A-9B46-AD21838BCD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D7ACA3C-2F54-9FB1-FA41-FB318B22E4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1FCEB5C-3F63-ABE5-B56C-E11DEA3E1D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592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750C21-DC91-5807-F539-0D3CF1C81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3DBA703-1BC9-3A22-D2DB-EBA18E6FBE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CABD5B2-F608-8E58-FC86-9FF97B6939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9B5A61D-E1F6-A717-F269-57867F5F74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47006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4C0B1-1527-0F55-51EA-597164937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BE10B50-D50C-81A6-5C84-779D40CBF8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97EBD30-0F18-BF0F-B05E-254C07AFF6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C3E4ADE-7B29-CE4E-406A-508F26546B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84032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870DB-69AC-0279-6112-3449FA406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87317D4-EA29-35A2-E836-AADA8529B2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48E7179-663A-23C1-E1CC-24B7B132D7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901992D-70A2-07DA-3D7B-6E92277484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58164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DA529C-D2C7-CF95-15D9-990C7254B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82271CA-C183-1E9F-B19A-0208AF1EFC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4AFDB42-86DC-62F9-B755-856EC067B4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2FBA0E6-6C09-B70D-94A9-A5E4192DEE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65928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24B3F-94A8-03CE-EB56-57034D1FF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29175AB-6347-3D8F-13DF-6CB9BF9B33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97B6FC2-7C96-9930-8DA0-C462AF4E11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0F54DEF-9AA8-E5D0-DA69-808454AD76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20251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555A4-1FFB-59DA-2A02-99713B1B0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4A71DC7-910C-689B-73E4-0C37A34262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EBA8FE4-590D-4F1E-874F-28BE406BCF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80F19C1-9F5E-2C00-CEDC-573B4222D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28880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D8788A-72A7-909B-95D3-B4B5734D58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F422794-1C86-1BA1-4FB5-1B5A26D370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61305D5-0F23-4AD2-3BCA-35A76BF835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363C5D8-B67B-27FE-A04E-7A6564AC19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616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C9248-98CD-57EB-9DC7-F245174B9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73DFD16-486A-42A7-00B1-927C9ADE15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C1AC6C7-EA43-84FD-8EF5-E6C0AFD7E1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883D99-6C65-A307-32DD-B48CF98CB3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6427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A01A7-248F-6F81-623E-D09776BD2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71D07F3-E7F4-6EE4-B6ED-EC0D77B21B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BDCBD87-DCA5-9C0B-DAFF-B0C1D48EC9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76E7C10-4CC9-ADF7-5BF2-7F8390F59E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907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B9F9C-4DEE-1830-29BA-4F1029785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4094864-03C9-3441-E77F-D3A7B695BC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9C74125-E354-A2E5-B255-A631D37364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6F4C0EE-7205-C3C0-D7CB-5D59395817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37785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48875-2B8F-60AC-3828-F26C15EBF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8185D79-68A1-0185-27D4-41CFC49CC5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5A17056-AA6A-1249-9FAB-3E9F2E0EE2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0635896-D570-B7DD-9703-A99966FC68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8306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40E85-0CEF-5C05-037F-3DA7B1112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810253B-966B-642C-3A4B-7A7D34CB37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B320B7A-D684-AE5B-3D1F-078A2E9FAB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19D96E9-91F9-24CC-C1BA-8B6BCE624C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061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26A8E-B22C-7C6B-3DE4-FCE2E3799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B294C30-77B0-DA22-CFCF-59185D784B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E8808F2-3B72-2131-107E-C38B62D46F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8D9E4D-AB98-966D-BCDF-5868236AF1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6129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17/09/2025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7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0.png"/><Relationship Id="rId5" Type="http://schemas.openxmlformats.org/officeDocument/2006/relationships/image" Target="../media/image26.png"/><Relationship Id="rId4" Type="http://schemas.openxmlformats.org/officeDocument/2006/relationships/image" Target="../media/image2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emf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wmf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7" Type="http://schemas.openxmlformats.org/officeDocument/2006/relationships/image" Target="../media/image58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7.bin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emf"/><Relationship Id="rId5" Type="http://schemas.openxmlformats.org/officeDocument/2006/relationships/image" Target="../media/image39.emf"/><Relationship Id="rId4" Type="http://schemas.openxmlformats.org/officeDocument/2006/relationships/image" Target="../media/image40.emf"/><Relationship Id="rId9" Type="http://schemas.openxmlformats.org/officeDocument/2006/relationships/image" Target="../media/image66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76.png"/><Relationship Id="rId9" Type="http://schemas.openxmlformats.org/officeDocument/2006/relationships/image" Target="../media/image79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13" Type="http://schemas.openxmlformats.org/officeDocument/2006/relationships/oleObject" Target="../embeddings/oleObject17.bin"/><Relationship Id="rId18" Type="http://schemas.openxmlformats.org/officeDocument/2006/relationships/image" Target="../media/image87.wmf"/><Relationship Id="rId3" Type="http://schemas.openxmlformats.org/officeDocument/2006/relationships/oleObject" Target="../embeddings/oleObject12.bin"/><Relationship Id="rId21" Type="http://schemas.openxmlformats.org/officeDocument/2006/relationships/oleObject" Target="../embeddings/oleObject21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84.wmf"/><Relationship Id="rId17" Type="http://schemas.openxmlformats.org/officeDocument/2006/relationships/oleObject" Target="../embeddings/oleObject19.bin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86.wmf"/><Relationship Id="rId20" Type="http://schemas.openxmlformats.org/officeDocument/2006/relationships/image" Target="../media/image8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wmf"/><Relationship Id="rId11" Type="http://schemas.openxmlformats.org/officeDocument/2006/relationships/oleObject" Target="../embeddings/oleObject16.bin"/><Relationship Id="rId24" Type="http://schemas.openxmlformats.org/officeDocument/2006/relationships/image" Target="../media/image91.png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23" Type="http://schemas.openxmlformats.org/officeDocument/2006/relationships/image" Target="../media/image90.wmf"/><Relationship Id="rId10" Type="http://schemas.openxmlformats.org/officeDocument/2006/relationships/image" Target="../media/image83.wmf"/><Relationship Id="rId19" Type="http://schemas.openxmlformats.org/officeDocument/2006/relationships/oleObject" Target="../embeddings/oleObject20.bin"/><Relationship Id="rId4" Type="http://schemas.openxmlformats.org/officeDocument/2006/relationships/image" Target="../media/image80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85.wmf"/><Relationship Id="rId22" Type="http://schemas.openxmlformats.org/officeDocument/2006/relationships/image" Target="../media/image89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47CA6-56E8-EC32-236C-A60EFE52D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aria aperta, albero, Aerofotogrammetria, acqua&#10;&#10;Il contenuto generato dall'IA potrebbe non essere corretto.">
            <a:extLst>
              <a:ext uri="{FF2B5EF4-FFF2-40B4-BE49-F238E27FC236}">
                <a16:creationId xmlns:a16="http://schemas.microsoft.com/office/drawing/2014/main" id="{F1E5ECF5-478E-D2B8-D273-4F596576A1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1"/>
          <a:stretch>
            <a:fillRect/>
          </a:stretch>
        </p:blipFill>
        <p:spPr>
          <a:xfrm>
            <a:off x="0" y="1356581"/>
            <a:ext cx="9144000" cy="437667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E96C1BE8-AB52-F152-4AD4-D61D09DC3CF7}"/>
              </a:ext>
            </a:extLst>
          </p:cNvPr>
          <p:cNvSpPr txBox="1"/>
          <p:nvPr/>
        </p:nvSpPr>
        <p:spPr>
          <a:xfrm>
            <a:off x="283571" y="1684546"/>
            <a:ext cx="85324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dirty="0">
                <a:solidFill>
                  <a:schemeClr val="bg1"/>
                </a:solidFill>
                <a:latin typeface="+mj-lt"/>
              </a:rPr>
              <a:t>RPC and (M)RPC:</a:t>
            </a:r>
          </a:p>
          <a:p>
            <a:pPr algn="ctr"/>
            <a:r>
              <a:rPr lang="it-IT" sz="4400" dirty="0">
                <a:solidFill>
                  <a:schemeClr val="bg1"/>
                </a:solidFill>
                <a:latin typeface="+mj-lt"/>
              </a:rPr>
              <a:t>an </a:t>
            </a:r>
            <a:r>
              <a:rPr lang="it-IT" sz="4400" dirty="0" err="1">
                <a:solidFill>
                  <a:schemeClr val="bg1"/>
                </a:solidFill>
                <a:latin typeface="+mj-lt"/>
              </a:rPr>
              <a:t>historical-conceptual</a:t>
            </a:r>
            <a:r>
              <a:rPr lang="it-IT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it-IT" sz="4400" dirty="0" err="1">
                <a:solidFill>
                  <a:schemeClr val="bg1"/>
                </a:solidFill>
                <a:latin typeface="+mj-lt"/>
              </a:rPr>
              <a:t>approach</a:t>
            </a:r>
            <a:endParaRPr lang="it-IT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83F3E04-29E5-008F-FCEF-4FA9F7127CFB}"/>
              </a:ext>
            </a:extLst>
          </p:cNvPr>
          <p:cNvSpPr txBox="1"/>
          <p:nvPr/>
        </p:nvSpPr>
        <p:spPr>
          <a:xfrm>
            <a:off x="2534093" y="3933056"/>
            <a:ext cx="39044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dirty="0">
                <a:solidFill>
                  <a:srgbClr val="FFFF00"/>
                </a:solidFill>
              </a:rPr>
              <a:t>Marcello Abbrescia</a:t>
            </a:r>
          </a:p>
          <a:p>
            <a:pPr algn="ctr"/>
            <a:r>
              <a:rPr lang="it-IT" sz="2400" dirty="0">
                <a:solidFill>
                  <a:srgbClr val="FFFF00"/>
                </a:solidFill>
              </a:rPr>
              <a:t>University and INFN Bari, </a:t>
            </a:r>
            <a:r>
              <a:rPr lang="it-IT" sz="2400" dirty="0" err="1">
                <a:solidFill>
                  <a:srgbClr val="FFFF00"/>
                </a:solidFill>
              </a:rPr>
              <a:t>Italy</a:t>
            </a:r>
            <a:endParaRPr lang="it-IT" sz="2400" dirty="0">
              <a:solidFill>
                <a:srgbClr val="FFFF00"/>
              </a:solidFill>
            </a:endParaRPr>
          </a:p>
        </p:txBody>
      </p:sp>
      <p:pic>
        <p:nvPicPr>
          <p:cNvPr id="3" name="Immagine 2" descr="Immagine che contiene emblema, cresta, Marchio, simbolo&#10;&#10;Descrizione generata automaticamente">
            <a:extLst>
              <a:ext uri="{FF2B5EF4-FFF2-40B4-BE49-F238E27FC236}">
                <a16:creationId xmlns:a16="http://schemas.microsoft.com/office/drawing/2014/main" id="{6073BEFE-25CC-B045-9FFC-3DF85A7278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152" y="-1999"/>
            <a:ext cx="1117848" cy="112674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1402302-9DD5-6ED9-8E17-94CA466A0F94}"/>
              </a:ext>
            </a:extLst>
          </p:cNvPr>
          <p:cNvSpPr txBox="1"/>
          <p:nvPr/>
        </p:nvSpPr>
        <p:spPr>
          <a:xfrm>
            <a:off x="1619672" y="6093296"/>
            <a:ext cx="64807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rgbClr val="0070C0"/>
                </a:solidFill>
              </a:rPr>
              <a:t>DRD1 </a:t>
            </a:r>
            <a:r>
              <a:rPr lang="it-IT" sz="2000" dirty="0" err="1">
                <a:solidFill>
                  <a:srgbClr val="0070C0"/>
                </a:solidFill>
              </a:rPr>
              <a:t>gaseous</a:t>
            </a:r>
            <a:r>
              <a:rPr lang="it-IT" sz="2000" dirty="0">
                <a:solidFill>
                  <a:srgbClr val="0070C0"/>
                </a:solidFill>
              </a:rPr>
              <a:t> detector school</a:t>
            </a:r>
          </a:p>
          <a:p>
            <a:pPr algn="ctr"/>
            <a:r>
              <a:rPr lang="it-IT" sz="2000" b="1" dirty="0">
                <a:solidFill>
                  <a:srgbClr val="0070C0"/>
                </a:solidFill>
              </a:rPr>
              <a:t>FTD, University of Bonn, Germany</a:t>
            </a:r>
            <a:r>
              <a:rPr lang="it-IT" sz="2000" dirty="0">
                <a:solidFill>
                  <a:srgbClr val="0070C0"/>
                </a:solidFill>
              </a:rPr>
              <a:t>, </a:t>
            </a:r>
            <a:r>
              <a:rPr lang="it-IT" sz="2000" dirty="0" err="1">
                <a:solidFill>
                  <a:srgbClr val="0070C0"/>
                </a:solidFill>
              </a:rPr>
              <a:t>September</a:t>
            </a:r>
            <a:r>
              <a:rPr lang="it-IT" sz="2000" dirty="0">
                <a:solidFill>
                  <a:srgbClr val="0070C0"/>
                </a:solidFill>
              </a:rPr>
              <a:t> 17-24, 2025</a:t>
            </a:r>
          </a:p>
        </p:txBody>
      </p:sp>
      <p:pic>
        <p:nvPicPr>
          <p:cNvPr id="12" name="Immagine 11" descr="Immagine che contiene Elementi grafici, Carattere, schermata, logo&#10;&#10;Descrizione generata automaticamente">
            <a:extLst>
              <a:ext uri="{FF2B5EF4-FFF2-40B4-BE49-F238E27FC236}">
                <a16:creationId xmlns:a16="http://schemas.microsoft.com/office/drawing/2014/main" id="{EA990FE2-DFD6-F880-DEA4-02BD51E18A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8598"/>
            <a:ext cx="1016706" cy="10167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Immagine 13" descr="Immagine che contiene Elementi grafici, disegno, schizzo, arte&#10;&#10;Descrizione generata automaticamente">
            <a:extLst>
              <a:ext uri="{FF2B5EF4-FFF2-40B4-BE49-F238E27FC236}">
                <a16:creationId xmlns:a16="http://schemas.microsoft.com/office/drawing/2014/main" id="{1EE07588-666A-E969-22FB-3665D6FDDC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082" y="-1999"/>
            <a:ext cx="2159224" cy="121456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22BBF20-7D3F-375B-8889-01502CE83E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9079" y="8599"/>
            <a:ext cx="2924896" cy="11134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7AFBC35-6A56-445A-CD32-31DF5033D1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5816" y="10485"/>
            <a:ext cx="1526431" cy="111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773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C34A0-6645-894C-9F41-B8B812E9E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FA57A9-38AE-39EC-2CC6-12B93114B8B0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Let’s dimension such a detector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49CD4ABD-F679-4BF5-87BD-46C5521F84B9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2F2EEBA2-D94A-6DDA-AECE-15CADEB40235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915BE66E-1ED9-FFE8-51C3-3A9FAF1161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10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11F77B7F-2FD0-4690-BD8F-E3DA3988BF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DEF4E91B-0EA0-9130-12BD-5D195ED6E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3EC3610-0C00-7B17-239E-95A0BCDF241D}"/>
              </a:ext>
            </a:extLst>
          </p:cNvPr>
          <p:cNvSpPr txBox="1"/>
          <p:nvPr/>
        </p:nvSpPr>
        <p:spPr>
          <a:xfrm>
            <a:off x="171331" y="827420"/>
            <a:ext cx="87931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Using a 1 cm gap, in </a:t>
            </a:r>
            <a:r>
              <a:rPr lang="it-IT" sz="2000" dirty="0" err="1"/>
              <a:t>order</a:t>
            </a:r>
            <a:r>
              <a:rPr lang="it-IT" sz="2000" dirty="0"/>
              <a:t> to </a:t>
            </a:r>
            <a:r>
              <a:rPr lang="it-IT" sz="2000" dirty="0" err="1"/>
              <a:t>reach</a:t>
            </a:r>
            <a:r>
              <a:rPr lang="it-IT" sz="2000" dirty="0"/>
              <a:t> an </a:t>
            </a:r>
            <a:r>
              <a:rPr lang="it-IT" sz="2000" dirty="0" err="1"/>
              <a:t>electric</a:t>
            </a:r>
            <a:r>
              <a:rPr lang="it-IT" sz="2000" dirty="0"/>
              <a:t> field </a:t>
            </a:r>
            <a:r>
              <a:rPr lang="it-IT" sz="2000" dirty="0" err="1"/>
              <a:t>around</a:t>
            </a:r>
            <a:r>
              <a:rPr lang="it-IT" sz="2000" dirty="0"/>
              <a:t> </a:t>
            </a:r>
            <a:r>
              <a:rPr lang="en-GB" altLang="it-IT" sz="2000" dirty="0"/>
              <a:t>5.18 x 10 </a:t>
            </a:r>
            <a:r>
              <a:rPr lang="en-GB" altLang="it-IT" sz="2000" baseline="30000" dirty="0"/>
              <a:t>6</a:t>
            </a:r>
            <a:r>
              <a:rPr lang="en-GB" altLang="it-IT" sz="2000" dirty="0"/>
              <a:t> V/m</a:t>
            </a:r>
            <a:r>
              <a:rPr lang="it-IT" altLang="it-IT" sz="2000" dirty="0"/>
              <a:t>, </a:t>
            </a:r>
            <a:r>
              <a:rPr lang="it-IT" altLang="it-IT" sz="2000" dirty="0" err="1"/>
              <a:t>we</a:t>
            </a:r>
            <a:r>
              <a:rPr lang="it-IT" altLang="it-IT" sz="2000" dirty="0"/>
              <a:t> </a:t>
            </a:r>
            <a:r>
              <a:rPr lang="it-IT" altLang="it-IT" sz="2000" dirty="0" err="1"/>
              <a:t>would</a:t>
            </a:r>
            <a:r>
              <a:rPr lang="it-IT" altLang="it-IT" sz="2000" dirty="0"/>
              <a:t> </a:t>
            </a:r>
            <a:r>
              <a:rPr lang="it-IT" altLang="it-IT" sz="2000" dirty="0" err="1"/>
              <a:t>need</a:t>
            </a:r>
            <a:r>
              <a:rPr lang="it-IT" altLang="it-IT" sz="2000" dirty="0"/>
              <a:t> 51.8 kV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000" dirty="0"/>
              <a:t>A </a:t>
            </a:r>
            <a:r>
              <a:rPr lang="it-IT" sz="2000" dirty="0" err="1"/>
              <a:t>problem</a:t>
            </a:r>
            <a:r>
              <a:rPr lang="it-IT" sz="2000" dirty="0"/>
              <a:t> </a:t>
            </a:r>
            <a:r>
              <a:rPr lang="it-IT" sz="2000" dirty="0" err="1"/>
              <a:t>even</a:t>
            </a:r>
            <a:r>
              <a:rPr lang="it-IT" sz="2000" dirty="0"/>
              <a:t> </a:t>
            </a:r>
            <a:r>
              <a:rPr lang="it-IT" sz="2000" b="1" dirty="0">
                <a:solidFill>
                  <a:srgbClr val="C00000"/>
                </a:solidFill>
              </a:rPr>
              <a:t>for </a:t>
            </a:r>
            <a:r>
              <a:rPr lang="it-IT" sz="2000" b="1" dirty="0" err="1">
                <a:solidFill>
                  <a:srgbClr val="C00000"/>
                </a:solidFill>
              </a:rPr>
              <a:t>nowdays</a:t>
            </a:r>
            <a:r>
              <a:rPr lang="it-IT" sz="2000" b="1" dirty="0">
                <a:solidFill>
                  <a:srgbClr val="C00000"/>
                </a:solidFill>
              </a:rPr>
              <a:t> power suppliers</a:t>
            </a:r>
            <a:r>
              <a:rPr lang="it-IT" sz="2000" dirty="0"/>
              <a:t>.</a:t>
            </a:r>
          </a:p>
        </p:txBody>
      </p:sp>
      <p:graphicFrame>
        <p:nvGraphicFramePr>
          <p:cNvPr id="4" name="Object 18">
            <a:extLst>
              <a:ext uri="{FF2B5EF4-FFF2-40B4-BE49-F238E27FC236}">
                <a16:creationId xmlns:a16="http://schemas.microsoft.com/office/drawing/2014/main" id="{6768E04E-526A-4E5B-B373-3B27F3D8E6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922259"/>
              </p:ext>
            </p:extLst>
          </p:nvPr>
        </p:nvGraphicFramePr>
        <p:xfrm>
          <a:off x="381000" y="1844824"/>
          <a:ext cx="4267200" cy="271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933333" imgH="1867161" progId="Paint.Picture">
                  <p:embed/>
                </p:oleObj>
              </mc:Choice>
              <mc:Fallback>
                <p:oleObj name="Bitmap Image" r:id="rId2" imgW="2933333" imgH="1867161" progId="Paint.Picture">
                  <p:embed/>
                  <p:pic>
                    <p:nvPicPr>
                      <p:cNvPr id="54290" name="Object 18">
                        <a:extLst>
                          <a:ext uri="{FF2B5EF4-FFF2-40B4-BE49-F238E27FC236}">
                            <a16:creationId xmlns:a16="http://schemas.microsoft.com/office/drawing/2014/main" id="{D0F1D4D9-BCA9-4727-4537-6255B6BBD9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844824"/>
                        <a:ext cx="4267200" cy="271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D8ECB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60FC44CD-09E6-A1EE-C685-ABF529EC79BF}"/>
              </a:ext>
            </a:extLst>
          </p:cNvPr>
          <p:cNvSpPr txBox="1"/>
          <p:nvPr/>
        </p:nvSpPr>
        <p:spPr>
          <a:xfrm>
            <a:off x="4860032" y="2132856"/>
            <a:ext cx="35283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Therefore</a:t>
            </a:r>
            <a:r>
              <a:rPr lang="it-IT" sz="2000" dirty="0"/>
              <a:t> a </a:t>
            </a:r>
            <a:r>
              <a:rPr lang="it-IT" sz="2000" dirty="0" err="1"/>
              <a:t>suitable</a:t>
            </a:r>
            <a:r>
              <a:rPr lang="it-IT" sz="2000" dirty="0"/>
              <a:t> </a:t>
            </a:r>
            <a:r>
              <a:rPr lang="it-IT" sz="2000" dirty="0" err="1"/>
              <a:t>solution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to reduce the gap </a:t>
            </a:r>
            <a:r>
              <a:rPr lang="it-IT" sz="2000" dirty="0" err="1"/>
              <a:t>thickness</a:t>
            </a:r>
            <a:endParaRPr lang="it-IT" sz="2000" dirty="0"/>
          </a:p>
          <a:p>
            <a:pPr marL="285750" indent="-285750">
              <a:buFontTx/>
              <a:buChar char="-"/>
            </a:pPr>
            <a:r>
              <a:rPr lang="it-IT" sz="2000" dirty="0" err="1"/>
              <a:t>Typically</a:t>
            </a:r>
            <a:r>
              <a:rPr lang="it-IT" sz="2000" dirty="0"/>
              <a:t> down to 1-2 mm</a:t>
            </a:r>
          </a:p>
          <a:p>
            <a:pPr marL="285750" indent="-285750">
              <a:buFontTx/>
              <a:buChar char="-"/>
            </a:pPr>
            <a:r>
              <a:rPr lang="it-IT" sz="2000" dirty="0"/>
              <a:t>1 mm gas gap </a:t>
            </a:r>
            <a:r>
              <a:rPr lang="it-IT" sz="2000" dirty="0">
                <a:sym typeface="Wingdings" panose="05000000000000000000" pitchFamily="2" charset="2"/>
              </a:rPr>
              <a:t> ≈ 5 kV of </a:t>
            </a:r>
            <a:r>
              <a:rPr lang="it-IT" sz="2000" dirty="0" err="1">
                <a:sym typeface="Wingdings" panose="05000000000000000000" pitchFamily="2" charset="2"/>
              </a:rPr>
              <a:t>applied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voltage</a:t>
            </a:r>
            <a:endParaRPr lang="it-IT" sz="20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2B922D3-6C59-7FFE-1B4F-6EC055F27CEC}"/>
              </a:ext>
            </a:extLst>
          </p:cNvPr>
          <p:cNvSpPr txBox="1"/>
          <p:nvPr/>
        </p:nvSpPr>
        <p:spPr>
          <a:xfrm>
            <a:off x="395536" y="4377298"/>
            <a:ext cx="8201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Primary</a:t>
            </a:r>
            <a:r>
              <a:rPr lang="it-IT" sz="2000" dirty="0"/>
              <a:t> </a:t>
            </a:r>
            <a:r>
              <a:rPr lang="it-IT" sz="2000" dirty="0" err="1"/>
              <a:t>ionization</a:t>
            </a:r>
            <a:r>
              <a:rPr lang="it-IT" sz="2000" dirty="0"/>
              <a:t> follows Poisson </a:t>
            </a:r>
            <a:r>
              <a:rPr lang="it-IT" sz="2000" dirty="0" err="1"/>
              <a:t>statistics</a:t>
            </a:r>
            <a:r>
              <a:rPr lang="it-IT" sz="2000" dirty="0"/>
              <a:t>, </a:t>
            </a:r>
            <a:r>
              <a:rPr lang="it-IT" sz="2000" dirty="0" err="1"/>
              <a:t>therefore</a:t>
            </a:r>
            <a:r>
              <a:rPr lang="it-IT" sz="2000" dirty="0"/>
              <a:t> the </a:t>
            </a:r>
            <a:r>
              <a:rPr lang="it-IT" sz="2000" dirty="0" err="1"/>
              <a:t>probability</a:t>
            </a:r>
            <a:r>
              <a:rPr lang="it-IT" sz="2000" dirty="0"/>
              <a:t> of NOT </a:t>
            </a:r>
            <a:r>
              <a:rPr lang="it-IT" sz="2000" dirty="0" err="1"/>
              <a:t>having</a:t>
            </a:r>
            <a:r>
              <a:rPr lang="it-IT" sz="2000" dirty="0"/>
              <a:t> </a:t>
            </a:r>
            <a:r>
              <a:rPr lang="it-IT" sz="2000" dirty="0" err="1"/>
              <a:t>any</a:t>
            </a:r>
            <a:r>
              <a:rPr lang="it-IT" sz="2000" dirty="0"/>
              <a:t> </a:t>
            </a:r>
            <a:r>
              <a:rPr lang="it-IT" sz="2000" dirty="0" err="1"/>
              <a:t>primary</a:t>
            </a:r>
            <a:r>
              <a:rPr lang="it-IT" sz="2000" dirty="0"/>
              <a:t> </a:t>
            </a:r>
            <a:r>
              <a:rPr lang="it-IT" sz="2000" dirty="0" err="1"/>
              <a:t>ion</a:t>
            </a:r>
            <a:r>
              <a:rPr lang="it-IT" sz="2000" dirty="0"/>
              <a:t>-electron </a:t>
            </a:r>
            <a:r>
              <a:rPr lang="it-IT" sz="2000" dirty="0" err="1"/>
              <a:t>pair</a:t>
            </a:r>
            <a:r>
              <a:rPr lang="it-IT" sz="2000" dirty="0"/>
              <a:t> in a </a:t>
            </a:r>
            <a:r>
              <a:rPr lang="it-IT" sz="2000" dirty="0" err="1"/>
              <a:t>thickness</a:t>
            </a:r>
            <a:r>
              <a:rPr lang="it-IT" sz="2000" dirty="0"/>
              <a:t> g (</a:t>
            </a:r>
            <a:r>
              <a:rPr lang="it-IT" sz="2000" dirty="0" err="1"/>
              <a:t>intrinsic</a:t>
            </a:r>
            <a:r>
              <a:rPr lang="it-IT" sz="2000" dirty="0"/>
              <a:t> </a:t>
            </a:r>
            <a:r>
              <a:rPr lang="it-IT" sz="2000" dirty="0" err="1"/>
              <a:t>inefficiency</a:t>
            </a:r>
            <a:r>
              <a:rPr lang="it-IT" sz="2000" dirty="0"/>
              <a:t>) </a:t>
            </a:r>
            <a:r>
              <a:rPr lang="it-IT" sz="2000" dirty="0" err="1"/>
              <a:t>is</a:t>
            </a:r>
            <a:r>
              <a:rPr lang="it-IT" sz="20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87A008B1-EA68-2681-62A6-6291DB215298}"/>
                  </a:ext>
                </a:extLst>
              </p:cNvPr>
              <p:cNvSpPr txBox="1"/>
              <p:nvPr/>
            </p:nvSpPr>
            <p:spPr>
              <a:xfrm>
                <a:off x="547142" y="5229200"/>
                <a:ext cx="840096" cy="4510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</a:rPr>
                            <m:t>ε</m:t>
                          </m:r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it-IT" sz="2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p>
                      </m:sSup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87A008B1-EA68-2681-62A6-6291DB2152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42" y="5229200"/>
                <a:ext cx="840096" cy="451086"/>
              </a:xfrm>
              <a:prstGeom prst="rect">
                <a:avLst/>
              </a:prstGeom>
              <a:blipFill>
                <a:blip r:embed="rId4"/>
                <a:stretch>
                  <a:fillRect r="-1297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CC34667-B936-95FF-B259-302C489EE4F8}"/>
              </a:ext>
            </a:extLst>
          </p:cNvPr>
          <p:cNvSpPr txBox="1"/>
          <p:nvPr/>
        </p:nvSpPr>
        <p:spPr>
          <a:xfrm>
            <a:off x="2699792" y="5158933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Where</a:t>
            </a:r>
            <a:r>
              <a:rPr lang="it-IT" dirty="0"/>
              <a:t> </a:t>
            </a:r>
            <a:r>
              <a:rPr lang="el-GR" dirty="0"/>
              <a:t>λ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number</a:t>
            </a:r>
            <a:r>
              <a:rPr lang="it-IT" dirty="0"/>
              <a:t> of </a:t>
            </a:r>
            <a:r>
              <a:rPr lang="it-IT" dirty="0" err="1"/>
              <a:t>primaries</a:t>
            </a:r>
            <a:r>
              <a:rPr lang="it-IT" dirty="0"/>
              <a:t> per </a:t>
            </a:r>
            <a:r>
              <a:rPr lang="it-IT" dirty="0" err="1"/>
              <a:t>unit</a:t>
            </a:r>
            <a:r>
              <a:rPr lang="it-IT" dirty="0"/>
              <a:t> </a:t>
            </a:r>
            <a:r>
              <a:rPr lang="it-IT" dirty="0" err="1"/>
              <a:t>lenght</a:t>
            </a:r>
            <a:r>
              <a:rPr lang="it-IT" dirty="0"/>
              <a:t> (</a:t>
            </a:r>
            <a:r>
              <a:rPr lang="it-IT" dirty="0" err="1"/>
              <a:t>around</a:t>
            </a:r>
            <a:r>
              <a:rPr lang="it-IT" dirty="0"/>
              <a:t> 5-6/mm for the gas </a:t>
            </a:r>
            <a:r>
              <a:rPr lang="it-IT" dirty="0" err="1"/>
              <a:t>typically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in </a:t>
            </a:r>
            <a:r>
              <a:rPr lang="it-IT" dirty="0" err="1"/>
              <a:t>these</a:t>
            </a:r>
            <a:r>
              <a:rPr lang="it-IT" dirty="0"/>
              <a:t> devices).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E8057937-DF0C-6330-722B-BA0364080610}"/>
                  </a:ext>
                </a:extLst>
              </p:cNvPr>
              <p:cNvSpPr txBox="1"/>
              <p:nvPr/>
            </p:nvSpPr>
            <p:spPr>
              <a:xfrm>
                <a:off x="723073" y="5961520"/>
                <a:ext cx="298306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b="1" dirty="0">
                    <a:solidFill>
                      <a:srgbClr val="FF0000"/>
                    </a:solidFill>
                  </a:rPr>
                  <a:t>For 1 mm, </a:t>
                </a:r>
                <a14:m>
                  <m:oMath xmlns:m="http://schemas.openxmlformats.org/officeDocument/2006/math">
                    <m:r>
                      <a:rPr lang="it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it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l-GR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𝜺</m:t>
                    </m:r>
                    <m:r>
                      <a:rPr lang="it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it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% </m:t>
                    </m:r>
                  </m:oMath>
                </a14:m>
                <a:endParaRPr lang="it-IT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E8057937-DF0C-6330-722B-BA03640806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073" y="5961520"/>
                <a:ext cx="2983061" cy="400110"/>
              </a:xfrm>
              <a:prstGeom prst="rect">
                <a:avLst/>
              </a:prstGeom>
              <a:blipFill>
                <a:blip r:embed="rId5"/>
                <a:stretch>
                  <a:fillRect l="-2249" t="-9091" b="-257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9A159CE9-F422-E935-DA3D-489F110FB6CC}"/>
                  </a:ext>
                </a:extLst>
              </p:cNvPr>
              <p:cNvSpPr txBox="1"/>
              <p:nvPr/>
            </p:nvSpPr>
            <p:spPr>
              <a:xfrm>
                <a:off x="4892016" y="5975348"/>
                <a:ext cx="287578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dirty="0"/>
                  <a:t>For 0.5 mm,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1−</m:t>
                    </m:r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</a:rPr>
                      <m:t>ε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=8 % </m:t>
                    </m:r>
                  </m:oMath>
                </a14:m>
                <a:endParaRPr lang="it-IT" sz="2000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9A159CE9-F422-E935-DA3D-489F110FB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016" y="5975348"/>
                <a:ext cx="2875787" cy="400110"/>
              </a:xfrm>
              <a:prstGeom prst="rect">
                <a:avLst/>
              </a:prstGeom>
              <a:blipFill>
                <a:blip r:embed="rId6"/>
                <a:stretch>
                  <a:fillRect l="-2119" t="-7576" b="-257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34DE2C3-E0D1-91D3-C37B-FBADF45B2971}"/>
              </a:ext>
            </a:extLst>
          </p:cNvPr>
          <p:cNvSpPr txBox="1"/>
          <p:nvPr/>
        </p:nvSpPr>
        <p:spPr>
          <a:xfrm>
            <a:off x="7767803" y="5982157"/>
            <a:ext cx="591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(!!!)</a:t>
            </a:r>
          </a:p>
        </p:txBody>
      </p:sp>
    </p:spTree>
    <p:extLst>
      <p:ext uri="{BB962C8B-B14F-4D97-AF65-F5344CB8AC3E}">
        <p14:creationId xmlns:p14="http://schemas.microsoft.com/office/powerpoint/2010/main" val="1746233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E68E0-921F-330C-719F-4930E9EF4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3">
            <a:extLst>
              <a:ext uri="{FF2B5EF4-FFF2-40B4-BE49-F238E27FC236}">
                <a16:creationId xmlns:a16="http://schemas.microsoft.com/office/drawing/2014/main" id="{CFA0C6F0-ECA6-4764-B9B5-4B5D124F8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272" y="3796555"/>
            <a:ext cx="4648200" cy="294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C55CE7-8009-0A01-9B70-EFC6227793FB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Keuffel’s</a:t>
            </a: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PPC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F3E96963-18D0-0EB7-85D4-5E92C6C2F27E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05E417E0-4264-0344-55B6-5D1963395D33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5D45B017-10BA-EED7-DC32-5B62817600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11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3BA7C760-2571-2470-A9C8-6E23BA12D2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4EFD4A3C-3237-3823-9F60-90E17145E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pic>
        <p:nvPicPr>
          <p:cNvPr id="16" name="Picture 1042">
            <a:extLst>
              <a:ext uri="{FF2B5EF4-FFF2-40B4-BE49-F238E27FC236}">
                <a16:creationId xmlns:a16="http://schemas.microsoft.com/office/drawing/2014/main" id="{4E6ACD50-7E09-ACB3-E0DF-B2C7369EA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40768"/>
            <a:ext cx="388937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D612C45-7A88-DD90-FE4E-A59E79888429}"/>
              </a:ext>
            </a:extLst>
          </p:cNvPr>
          <p:cNvSpPr txBox="1"/>
          <p:nvPr/>
        </p:nvSpPr>
        <p:spPr>
          <a:xfrm>
            <a:off x="755576" y="834735"/>
            <a:ext cx="6832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Built</a:t>
            </a:r>
            <a:r>
              <a:rPr lang="it-IT" sz="2000" dirty="0"/>
              <a:t> for the first time in 1949. </a:t>
            </a:r>
            <a:r>
              <a:rPr lang="it-IT" sz="2000" dirty="0" err="1"/>
              <a:t>Quite</a:t>
            </a:r>
            <a:r>
              <a:rPr lang="it-IT" sz="2000" dirty="0"/>
              <a:t> </a:t>
            </a:r>
            <a:r>
              <a:rPr lang="it-IT" sz="2000" dirty="0" err="1"/>
              <a:t>similar</a:t>
            </a:r>
            <a:r>
              <a:rPr lang="it-IT" sz="2000" dirty="0"/>
              <a:t> to planar </a:t>
            </a:r>
            <a:r>
              <a:rPr lang="it-IT" sz="2000" dirty="0" err="1"/>
              <a:t>capacitors</a:t>
            </a:r>
            <a:r>
              <a:rPr lang="it-IT" sz="2000" dirty="0"/>
              <a:t>.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503B253-DCE0-6A0E-6A60-D19A5FDD7F36}"/>
              </a:ext>
            </a:extLst>
          </p:cNvPr>
          <p:cNvSpPr txBox="1"/>
          <p:nvPr/>
        </p:nvSpPr>
        <p:spPr>
          <a:xfrm>
            <a:off x="4140708" y="1423209"/>
            <a:ext cx="48237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it-IT" dirty="0"/>
              <a:t>First prototype: two </a:t>
            </a:r>
            <a:r>
              <a:rPr lang="en-GB" altLang="it-IT" dirty="0" err="1"/>
              <a:t>Molibdenium</a:t>
            </a:r>
            <a:r>
              <a:rPr lang="en-GB" altLang="it-IT" dirty="0"/>
              <a:t> disks separated by  3 mm and with an area of  31 cm</a:t>
            </a:r>
            <a:r>
              <a:rPr lang="en-GB" altLang="it-IT" baseline="30000" dirty="0"/>
              <a:t>2</a:t>
            </a:r>
            <a:endParaRPr lang="en-GB" altLang="it-IT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379EE75C-210D-70A0-F886-5C0FEAB862B3}"/>
              </a:ext>
            </a:extLst>
          </p:cNvPr>
          <p:cNvSpPr txBox="1"/>
          <p:nvPr/>
        </p:nvSpPr>
        <p:spPr>
          <a:xfrm>
            <a:off x="4234278" y="2202396"/>
            <a:ext cx="46222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it-IT" dirty="0"/>
              <a:t>Subsequently, </a:t>
            </a:r>
            <a:r>
              <a:rPr lang="en-GB" altLang="it-IT" dirty="0" err="1"/>
              <a:t>Keuffel</a:t>
            </a:r>
            <a:r>
              <a:rPr lang="en-GB" altLang="it-IT" dirty="0"/>
              <a:t> used two Copper plates (or iron/copper plated plates): d=2.5 mm, A=35 cm</a:t>
            </a:r>
            <a:r>
              <a:rPr lang="en-GB" altLang="it-IT" baseline="30000" dirty="0"/>
              <a:t>2</a:t>
            </a:r>
            <a:endParaRPr lang="en-GB" altLang="it-IT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0E87F264-9F26-3CF2-8D18-B9EA1D531656}"/>
              </a:ext>
            </a:extLst>
          </p:cNvPr>
          <p:cNvSpPr txBox="1"/>
          <p:nvPr/>
        </p:nvSpPr>
        <p:spPr>
          <a:xfrm>
            <a:off x="4139952" y="3214717"/>
            <a:ext cx="4922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it-IT" dirty="0"/>
              <a:t>Gas mixture: </a:t>
            </a:r>
            <a:r>
              <a:rPr lang="en-GB" altLang="it-IT" dirty="0" err="1"/>
              <a:t>xilene</a:t>
            </a:r>
            <a:r>
              <a:rPr lang="en-GB" altLang="it-IT" dirty="0"/>
              <a:t> (C</a:t>
            </a:r>
            <a:r>
              <a:rPr lang="en-GB" altLang="it-IT" baseline="-25000" dirty="0"/>
              <a:t>6</a:t>
            </a:r>
            <a:r>
              <a:rPr lang="en-GB" altLang="it-IT" dirty="0"/>
              <a:t>H</a:t>
            </a:r>
            <a:r>
              <a:rPr lang="en-GB" altLang="it-IT" baseline="-25000" dirty="0"/>
              <a:t>12</a:t>
            </a:r>
            <a:r>
              <a:rPr lang="en-GB" altLang="it-IT" dirty="0"/>
              <a:t>(CH</a:t>
            </a:r>
            <a:r>
              <a:rPr lang="en-GB" altLang="it-IT" baseline="-25000" dirty="0"/>
              <a:t>3</a:t>
            </a:r>
            <a:r>
              <a:rPr lang="en-GB" altLang="it-IT" dirty="0"/>
              <a:t>)</a:t>
            </a:r>
            <a:r>
              <a:rPr lang="en-GB" altLang="it-IT" baseline="-25000" dirty="0"/>
              <a:t>2</a:t>
            </a:r>
            <a:r>
              <a:rPr lang="en-GB" altLang="it-IT" dirty="0"/>
              <a:t>)   </a:t>
            </a:r>
            <a:r>
              <a:rPr lang="en-GB" altLang="it-IT" dirty="0" err="1"/>
              <a:t>p</a:t>
            </a:r>
            <a:r>
              <a:rPr lang="en-GB" altLang="it-IT" baseline="-25000" dirty="0" err="1"/>
              <a:t>parz</a:t>
            </a:r>
            <a:r>
              <a:rPr lang="en-GB" altLang="it-IT" dirty="0"/>
              <a:t> = 6 mmHg</a:t>
            </a:r>
          </a:p>
          <a:p>
            <a:r>
              <a:rPr lang="en-GB" altLang="it-IT" dirty="0"/>
              <a:t>              	     argon                             </a:t>
            </a:r>
            <a:r>
              <a:rPr lang="en-GB" altLang="it-IT" dirty="0" err="1"/>
              <a:t>p</a:t>
            </a:r>
            <a:r>
              <a:rPr lang="en-GB" altLang="it-IT" baseline="-25000" dirty="0" err="1"/>
              <a:t>tot</a:t>
            </a:r>
            <a:r>
              <a:rPr lang="en-GB" altLang="it-IT" dirty="0"/>
              <a:t> = 0.5 </a:t>
            </a:r>
            <a:r>
              <a:rPr lang="en-GB" altLang="it-IT" dirty="0" err="1"/>
              <a:t>Atm</a:t>
            </a:r>
            <a:endParaRPr lang="it-IT" dirty="0"/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7743AB03-7407-E2A1-9263-A222768D0CE6}"/>
              </a:ext>
            </a:extLst>
          </p:cNvPr>
          <p:cNvSpPr/>
          <p:nvPr/>
        </p:nvSpPr>
        <p:spPr>
          <a:xfrm rot="20865557">
            <a:off x="4987863" y="5517232"/>
            <a:ext cx="936104" cy="25304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15BD6A3-F658-427A-6022-01B157312190}"/>
              </a:ext>
            </a:extLst>
          </p:cNvPr>
          <p:cNvSpPr txBox="1"/>
          <p:nvPr/>
        </p:nvSpPr>
        <p:spPr>
          <a:xfrm>
            <a:off x="1907704" y="5745450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C00000"/>
                </a:solidFill>
              </a:rPr>
              <a:t>World record time </a:t>
            </a:r>
            <a:r>
              <a:rPr lang="it-IT" sz="2000" b="1" dirty="0" err="1">
                <a:solidFill>
                  <a:srgbClr val="C00000"/>
                </a:solidFill>
              </a:rPr>
              <a:t>resolution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dirty="0"/>
              <a:t>for </a:t>
            </a:r>
            <a:r>
              <a:rPr lang="it-IT" sz="2000" dirty="0" err="1"/>
              <a:t>gaseous</a:t>
            </a:r>
            <a:r>
              <a:rPr lang="it-IT" sz="2000" dirty="0"/>
              <a:t> detectors</a:t>
            </a:r>
          </a:p>
        </p:txBody>
      </p:sp>
    </p:spTree>
    <p:extLst>
      <p:ext uri="{BB962C8B-B14F-4D97-AF65-F5344CB8AC3E}">
        <p14:creationId xmlns:p14="http://schemas.microsoft.com/office/powerpoint/2010/main" val="2385635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92A1C0-00A2-F2C4-1407-087618148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FC174E-8167-B778-1CBC-BAA37C27C407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Pros and </a:t>
            </a:r>
            <a:r>
              <a:rPr lang="en-US" sz="36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conts</a:t>
            </a: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of </a:t>
            </a:r>
            <a:r>
              <a:rPr lang="en-US" sz="36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Keuffel’s</a:t>
            </a: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PPC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659207CE-221A-1520-C989-F780C7B79BAD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45C42DD0-421F-21A8-D793-96AC702DD934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FC4CD058-6A71-A178-53D7-2989BA9B83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12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6F4A0223-C6BB-6B96-4EBE-8A46FEA960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95277F82-B038-CA2C-79DE-0034E10FF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D2D81C9-7D22-1CE0-F09B-897B228F2F4D}"/>
              </a:ext>
            </a:extLst>
          </p:cNvPr>
          <p:cNvSpPr txBox="1"/>
          <p:nvPr/>
        </p:nvSpPr>
        <p:spPr>
          <a:xfrm>
            <a:off x="260332" y="876164"/>
            <a:ext cx="462229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altLang="it-IT" sz="2000" dirty="0">
                <a:solidFill>
                  <a:srgbClr val="C00000"/>
                </a:solidFill>
              </a:rPr>
              <a:t>Characteristics of </a:t>
            </a:r>
            <a:r>
              <a:rPr lang="en-GB" altLang="it-IT" sz="2000" dirty="0" err="1">
                <a:solidFill>
                  <a:srgbClr val="C00000"/>
                </a:solidFill>
              </a:rPr>
              <a:t>Keuffel’s</a:t>
            </a:r>
            <a:r>
              <a:rPr lang="en-GB" altLang="it-IT" sz="2000" dirty="0">
                <a:solidFill>
                  <a:srgbClr val="C00000"/>
                </a:solidFill>
              </a:rPr>
              <a:t> PPC</a:t>
            </a:r>
            <a:r>
              <a:rPr lang="en-GB" altLang="it-IT" sz="2000" dirty="0"/>
              <a:t>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GB" altLang="it-IT" sz="2000" dirty="0"/>
              <a:t>large signals ≈ 100 V (on 50 </a:t>
            </a:r>
            <a:r>
              <a:rPr lang="en-GB" altLang="it-IT" sz="2000" dirty="0">
                <a:sym typeface="Symbol" panose="05050102010706020507" pitchFamily="18" charset="2"/>
              </a:rPr>
              <a:t>)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GB" altLang="it-IT" sz="2000" dirty="0"/>
              <a:t>time resolution ≈ 5 </a:t>
            </a:r>
            <a:r>
              <a:rPr lang="en-GB" altLang="it-IT" sz="2000" dirty="0">
                <a:sym typeface="Symbol" panose="05050102010706020507" pitchFamily="18" charset="2"/>
              </a:rPr>
              <a:t> </a:t>
            </a:r>
            <a:r>
              <a:rPr lang="en-GB" altLang="it-IT" sz="2000" dirty="0"/>
              <a:t>10</a:t>
            </a:r>
            <a:r>
              <a:rPr lang="en-GB" altLang="it-IT" sz="2000" baseline="30000" dirty="0"/>
              <a:t>-9</a:t>
            </a:r>
            <a:r>
              <a:rPr lang="en-GB" altLang="it-IT" sz="2000" dirty="0"/>
              <a:t> s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GB" altLang="it-IT" sz="2000" dirty="0"/>
              <a:t>efficiency ≈ 90%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GB" altLang="it-IT" sz="2000" dirty="0"/>
              <a:t>plateau from 0.9 to 3 kV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913ABBA-5991-83D4-F83F-25027EDE4483}"/>
              </a:ext>
            </a:extLst>
          </p:cNvPr>
          <p:cNvSpPr txBox="1"/>
          <p:nvPr/>
        </p:nvSpPr>
        <p:spPr>
          <a:xfrm>
            <a:off x="4659332" y="665401"/>
            <a:ext cx="40891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it-IT" sz="2000" dirty="0">
                <a:solidFill>
                  <a:srgbClr val="C00000"/>
                </a:solidFill>
              </a:rPr>
              <a:t>Problems:</a:t>
            </a:r>
          </a:p>
          <a:p>
            <a:r>
              <a:rPr lang="en-GB" altLang="it-IT" sz="2000" dirty="0"/>
              <a:t>To get intense electric fields, the electrodes are at few mm distance </a:t>
            </a:r>
          </a:p>
        </p:txBody>
      </p:sp>
      <p:sp>
        <p:nvSpPr>
          <p:cNvPr id="4" name="Text Box 20">
            <a:extLst>
              <a:ext uri="{FF2B5EF4-FFF2-40B4-BE49-F238E27FC236}">
                <a16:creationId xmlns:a16="http://schemas.microsoft.com/office/drawing/2014/main" id="{57BA9535-80ED-CC9B-9AC2-027F1418B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6148" y="1961545"/>
            <a:ext cx="423432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it-IT" sz="2000" dirty="0">
                <a:solidFill>
                  <a:srgbClr val="C00000"/>
                </a:solidFill>
              </a:rPr>
              <a:t>Detector lifetime: </a:t>
            </a:r>
            <a:r>
              <a:rPr lang="en-GB" altLang="it-IT" sz="2000" u="sng" dirty="0">
                <a:solidFill>
                  <a:srgbClr val="C00000"/>
                </a:solidFill>
              </a:rPr>
              <a:t>few months</a:t>
            </a:r>
            <a:endParaRPr lang="en-GB" altLang="it-IT" sz="2000" dirty="0">
              <a:solidFill>
                <a:srgbClr val="C00000"/>
              </a:solidFill>
            </a:endParaRPr>
          </a:p>
          <a:p>
            <a:r>
              <a:rPr lang="en-GB" altLang="it-IT" sz="2000" dirty="0"/>
              <a:t>Limited because of the formation of a (micro) point on the electrodes where a discharge always originates</a:t>
            </a:r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A4BAED6A-365A-5CC6-CF92-9ADB339D11DB}"/>
              </a:ext>
            </a:extLst>
          </p:cNvPr>
          <p:cNvSpPr/>
          <p:nvPr/>
        </p:nvSpPr>
        <p:spPr>
          <a:xfrm>
            <a:off x="6228184" y="1673513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C4BF466-CA3D-FF66-4489-BEE9275728E4}"/>
              </a:ext>
            </a:extLst>
          </p:cNvPr>
          <p:cNvSpPr txBox="1"/>
          <p:nvPr/>
        </p:nvSpPr>
        <p:spPr>
          <a:xfrm>
            <a:off x="683568" y="378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A4B9436-3573-DA40-5363-FD7B2509B3D2}"/>
              </a:ext>
            </a:extLst>
          </p:cNvPr>
          <p:cNvSpPr txBox="1"/>
          <p:nvPr/>
        </p:nvSpPr>
        <p:spPr>
          <a:xfrm>
            <a:off x="251520" y="3089280"/>
            <a:ext cx="562867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Extremely laborious surface preparation</a:t>
            </a:r>
            <a:endParaRPr lang="it-IT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cleaning of the electrodes with increasingly fine sandpaper;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washing with xylene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vacuum tube assembly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re-washing with xylene, alcohol, and distilled water;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evacuation of the tube under vacuum and heating for two hours at 200 °C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introduction of hydrogen (to reduce any oxides)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evacuation down to 10⁻⁵ mm Hg (or better)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cooling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filling with the active mixture: first xylene and then </a:t>
            </a:r>
            <a:r>
              <a:rPr lang="en-US" dirty="0" err="1"/>
              <a:t>Ar</a:t>
            </a:r>
            <a:r>
              <a:rPr lang="en-US" dirty="0"/>
              <a:t>, to form a layer of xylene on the electrodes</a:t>
            </a:r>
            <a:endParaRPr lang="it-IT" dirty="0"/>
          </a:p>
        </p:txBody>
      </p:sp>
      <p:pic>
        <p:nvPicPr>
          <p:cNvPr id="26" name="Immagine 25" descr="Immagine che contiene cartone animato, design, illustrazione&#10;&#10;Il contenuto generato dall'IA potrebbe non essere corretto.">
            <a:extLst>
              <a:ext uri="{FF2B5EF4-FFF2-40B4-BE49-F238E27FC236}">
                <a16:creationId xmlns:a16="http://schemas.microsoft.com/office/drawing/2014/main" id="{50FA1640-2CFF-DDE6-06F8-C77C8C3AAC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200" y="4188556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543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18CD6-4C71-EDA8-F995-3B2221D67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87CDF5-A06D-702C-8239-0D9F8C15633A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Choice of the gas filling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F1894EE4-4372-4C68-9FD8-3F046215A0CA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A498964B-36E2-EB6E-8D41-AF6965C2FD72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B24EB16C-15E8-D381-4C03-08DE68D258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13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F34F167F-609C-F401-4A9D-F754A972A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8B30F47A-C0D1-FFA2-DA8F-FD2685109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pic>
        <p:nvPicPr>
          <p:cNvPr id="13" name="Picture 23">
            <a:extLst>
              <a:ext uri="{FF2B5EF4-FFF2-40B4-BE49-F238E27FC236}">
                <a16:creationId xmlns:a16="http://schemas.microsoft.com/office/drawing/2014/main" id="{DB3C8469-CAEA-8715-D9F9-DE84071E0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4902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7" name="Object 15">
            <a:extLst>
              <a:ext uri="{FF2B5EF4-FFF2-40B4-BE49-F238E27FC236}">
                <a16:creationId xmlns:a16="http://schemas.microsoft.com/office/drawing/2014/main" id="{5A0E2779-80A7-9EDF-1B15-7E99FAF731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853000"/>
              </p:ext>
            </p:extLst>
          </p:nvPr>
        </p:nvGraphicFramePr>
        <p:xfrm>
          <a:off x="5777339" y="1961281"/>
          <a:ext cx="2816225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1552792" imgH="1171429" progId="Paint.Picture">
                  <p:embed/>
                </p:oleObj>
              </mc:Choice>
              <mc:Fallback>
                <p:oleObj name="Bitmap Image" r:id="rId3" imgW="1552792" imgH="1171429" progId="Paint.Picture">
                  <p:embed/>
                  <p:pic>
                    <p:nvPicPr>
                      <p:cNvPr id="97295" name="Object 15">
                        <a:extLst>
                          <a:ext uri="{FF2B5EF4-FFF2-40B4-BE49-F238E27FC236}">
                            <a16:creationId xmlns:a16="http://schemas.microsoft.com/office/drawing/2014/main" id="{5A2351E8-12F2-F5F1-9A7D-E3248E1EC65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7339" y="1961281"/>
                        <a:ext cx="2816225" cy="212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6">
            <a:extLst>
              <a:ext uri="{FF2B5EF4-FFF2-40B4-BE49-F238E27FC236}">
                <a16:creationId xmlns:a16="http://schemas.microsoft.com/office/drawing/2014/main" id="{DE697EA2-A787-1638-CB83-6C7C1B3A0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3280" y="4102075"/>
            <a:ext cx="16943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it-IT" dirty="0">
                <a:solidFill>
                  <a:schemeClr val="accent2"/>
                </a:solidFill>
              </a:rPr>
              <a:t>New avalanches</a:t>
            </a:r>
          </a:p>
        </p:txBody>
      </p:sp>
      <p:sp>
        <p:nvSpPr>
          <p:cNvPr id="19" name="Text Box 17">
            <a:extLst>
              <a:ext uri="{FF2B5EF4-FFF2-40B4-BE49-F238E27FC236}">
                <a16:creationId xmlns:a16="http://schemas.microsoft.com/office/drawing/2014/main" id="{34EF28C7-2A58-889D-7035-8B373CBE9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6256" y="4787860"/>
            <a:ext cx="20818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it-IT" dirty="0" err="1">
                <a:solidFill>
                  <a:schemeClr val="accent2"/>
                </a:solidFill>
              </a:rPr>
              <a:t>Continuos</a:t>
            </a:r>
            <a:r>
              <a:rPr lang="en-GB" altLang="it-IT" dirty="0">
                <a:solidFill>
                  <a:schemeClr val="accent2"/>
                </a:solidFill>
              </a:rPr>
              <a:t> discharge</a:t>
            </a:r>
          </a:p>
        </p:txBody>
      </p:sp>
      <p:sp>
        <p:nvSpPr>
          <p:cNvPr id="20" name="Text Box 22">
            <a:extLst>
              <a:ext uri="{FF2B5EF4-FFF2-40B4-BE49-F238E27FC236}">
                <a16:creationId xmlns:a16="http://schemas.microsoft.com/office/drawing/2014/main" id="{CE065A96-A3B0-DB50-A258-55A1D6369E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66" y="5471327"/>
            <a:ext cx="820583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it-IT" sz="2000" dirty="0"/>
              <a:t>De-excitation of noble gases can happen via photo-emission; for instance, </a:t>
            </a:r>
            <a:r>
              <a:rPr lang="en-GB" altLang="it-IT" sz="2000" dirty="0" err="1"/>
              <a:t>Ar</a:t>
            </a:r>
            <a:r>
              <a:rPr lang="en-GB" altLang="it-IT" sz="2000" dirty="0"/>
              <a:t> produces 11.6 eV photons.</a:t>
            </a:r>
            <a:r>
              <a:rPr lang="en-GB" altLang="it-IT" sz="2000" dirty="0">
                <a:solidFill>
                  <a:schemeClr val="accent2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altLang="it-IT" sz="2000" dirty="0"/>
              <a:t>This can be large then the extraction energy for many metals: Cu - 7.7 eV</a:t>
            </a:r>
          </a:p>
        </p:txBody>
      </p:sp>
      <p:sp>
        <p:nvSpPr>
          <p:cNvPr id="21" name="AutoShape 24">
            <a:extLst>
              <a:ext uri="{FF2B5EF4-FFF2-40B4-BE49-F238E27FC236}">
                <a16:creationId xmlns:a16="http://schemas.microsoft.com/office/drawing/2014/main" id="{E6874A43-4B2C-0606-65F3-8C6582D8A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928" y="3797275"/>
            <a:ext cx="304800" cy="45720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2" name="AutoShape 26">
            <a:extLst>
              <a:ext uri="{FF2B5EF4-FFF2-40B4-BE49-F238E27FC236}">
                <a16:creationId xmlns:a16="http://schemas.microsoft.com/office/drawing/2014/main" id="{AB5FA013-A29D-82A0-3C03-AEABA3ADD895}"/>
              </a:ext>
            </a:extLst>
          </p:cNvPr>
          <p:cNvSpPr>
            <a:spLocks noChangeArrowheads="1"/>
          </p:cNvSpPr>
          <p:nvPr/>
        </p:nvSpPr>
        <p:spPr bwMode="auto">
          <a:xfrm rot="-2556614">
            <a:off x="7638855" y="4406875"/>
            <a:ext cx="304800" cy="45720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3" name="TextBox 4">
            <a:extLst>
              <a:ext uri="{FF2B5EF4-FFF2-40B4-BE49-F238E27FC236}">
                <a16:creationId xmlns:a16="http://schemas.microsoft.com/office/drawing/2014/main" id="{E0DD556E-9C37-C110-F790-E4C4BC11ED6B}"/>
              </a:ext>
            </a:extLst>
          </p:cNvPr>
          <p:cNvSpPr txBox="1"/>
          <p:nvPr/>
        </p:nvSpPr>
        <p:spPr>
          <a:xfrm>
            <a:off x="251521" y="764704"/>
            <a:ext cx="8712968" cy="1565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solidFill>
                  <a:srgbClr val="FF0906"/>
                </a:solidFill>
              </a:rPr>
              <a:t>Noble gases </a:t>
            </a:r>
            <a:r>
              <a:rPr lang="en-US" sz="2400" dirty="0"/>
              <a:t>are preferentially used due to the absence of vibrational and rotational states </a:t>
            </a:r>
            <a:r>
              <a:rPr lang="en-US" sz="2400" dirty="0">
                <a:latin typeface="Wingdings"/>
              </a:rPr>
              <a:t></a:t>
            </a:r>
            <a:r>
              <a:rPr lang="en-US" sz="2400" b="1" dirty="0">
                <a:solidFill>
                  <a:srgbClr val="FF0000"/>
                </a:solidFill>
              </a:rPr>
              <a:t>ionization dominates.</a:t>
            </a:r>
            <a:endParaRPr lang="en-US" sz="2000" b="1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10000"/>
              </a:lnSpc>
              <a:buFont typeface="Wingdings" charset="0"/>
              <a:buChar char="à"/>
            </a:pPr>
            <a:r>
              <a:rPr lang="en-US" sz="2000" dirty="0"/>
              <a:t>Possible electron multiplication at low electric field </a:t>
            </a:r>
          </a:p>
          <a:p>
            <a:pPr marL="285750" indent="-285750">
              <a:lnSpc>
                <a:spcPct val="110000"/>
              </a:lnSpc>
              <a:buFont typeface="Wingdings" charset="0"/>
              <a:buChar char="à"/>
            </a:pPr>
            <a:r>
              <a:rPr lang="en-US" sz="2000" dirty="0"/>
              <a:t>Choose cheap noble gases with </a:t>
            </a:r>
            <a:r>
              <a:rPr lang="en-US" sz="2000" u="sng" dirty="0"/>
              <a:t>low ionization </a:t>
            </a:r>
            <a:r>
              <a:rPr lang="en-US" sz="2000" dirty="0"/>
              <a:t>potential</a:t>
            </a:r>
          </a:p>
        </p:txBody>
      </p:sp>
    </p:spTree>
    <p:extLst>
      <p:ext uri="{BB962C8B-B14F-4D97-AF65-F5344CB8AC3E}">
        <p14:creationId xmlns:p14="http://schemas.microsoft.com/office/powerpoint/2010/main" val="1673582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8778D-E850-AEAC-7A53-0E5ED2977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F5331AD-3D67-4D63-77FF-E642F2AEC509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Quencher gases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0826235E-CEFA-3DA9-BEC5-A0A091250ADB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E7B028B6-2503-6279-4BBF-3DE6037E6C8C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D06E449D-EEF6-C53D-A758-D2B390A7FA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14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CE1055C4-D97D-D5C5-B833-858EEDBA2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D7055BBD-E2A9-EFE7-CABC-8A9F47FEC6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pic>
        <p:nvPicPr>
          <p:cNvPr id="4" name="Picture 22">
            <a:extLst>
              <a:ext uri="{FF2B5EF4-FFF2-40B4-BE49-F238E27FC236}">
                <a16:creationId xmlns:a16="http://schemas.microsoft.com/office/drawing/2014/main" id="{595634B0-20E0-2501-3B83-6AD71F000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309" y="2740744"/>
            <a:ext cx="5437187" cy="378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Object 16">
            <a:extLst>
              <a:ext uri="{FF2B5EF4-FFF2-40B4-BE49-F238E27FC236}">
                <a16:creationId xmlns:a16="http://schemas.microsoft.com/office/drawing/2014/main" id="{646EBED1-5623-8308-3F15-E132971869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596558"/>
              </p:ext>
            </p:extLst>
          </p:nvPr>
        </p:nvGraphicFramePr>
        <p:xfrm>
          <a:off x="281880" y="1221904"/>
          <a:ext cx="2590800" cy="243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1467055" imgH="1380952" progId="Paint.Picture">
                  <p:embed/>
                </p:oleObj>
              </mc:Choice>
              <mc:Fallback>
                <p:oleObj name="Bitmap Image" r:id="rId3" imgW="1467055" imgH="1380952" progId="Paint.Picture">
                  <p:embed/>
                  <p:pic>
                    <p:nvPicPr>
                      <p:cNvPr id="98320" name="Object 16">
                        <a:extLst>
                          <a:ext uri="{FF2B5EF4-FFF2-40B4-BE49-F238E27FC236}">
                            <a16:creationId xmlns:a16="http://schemas.microsoft.com/office/drawing/2014/main" id="{196E969F-EE9E-1330-8F9A-098D27AE860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880" y="1221904"/>
                        <a:ext cx="2590800" cy="2439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7">
            <a:extLst>
              <a:ext uri="{FF2B5EF4-FFF2-40B4-BE49-F238E27FC236}">
                <a16:creationId xmlns:a16="http://schemas.microsoft.com/office/drawing/2014/main" id="{3D8E0ADE-F076-F32F-A825-AB3257E41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3679" y="972835"/>
            <a:ext cx="5437186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it-IT" sz="2000" b="1" dirty="0">
                <a:solidFill>
                  <a:srgbClr val="FF0000"/>
                </a:solidFill>
              </a:rPr>
              <a:t>Solution: add poly-atomic gases as “quenchers”</a:t>
            </a:r>
            <a:endParaRPr lang="en-GB" altLang="it-IT" sz="2000" b="1" dirty="0">
              <a:solidFill>
                <a:schemeClr val="accent2"/>
              </a:solidFill>
            </a:endParaRPr>
          </a:p>
        </p:txBody>
      </p:sp>
      <p:sp>
        <p:nvSpPr>
          <p:cNvPr id="14" name="Text Box 18">
            <a:extLst>
              <a:ext uri="{FF2B5EF4-FFF2-40B4-BE49-F238E27FC236}">
                <a16:creationId xmlns:a16="http://schemas.microsoft.com/office/drawing/2014/main" id="{5839F86A-586A-D270-4D41-758C03D69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864" y="1556792"/>
            <a:ext cx="513893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it-IT" sz="2000" dirty="0"/>
              <a:t>Because of the presence of many vibrational and rotational levels, these gases absorb photons in a wide range of energy.</a:t>
            </a:r>
          </a:p>
        </p:txBody>
      </p:sp>
      <p:sp>
        <p:nvSpPr>
          <p:cNvPr id="15" name="Text Box 19">
            <a:extLst>
              <a:ext uri="{FF2B5EF4-FFF2-40B4-BE49-F238E27FC236}">
                <a16:creationId xmlns:a16="http://schemas.microsoft.com/office/drawing/2014/main" id="{88F02B0B-A385-3E09-037C-00D83446A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3861048"/>
            <a:ext cx="30899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it-IT" sz="2000" dirty="0"/>
              <a:t>Methane: absorption band between 7.9 and 14.5 eV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BED3DAC-D559-0CA0-9CDF-8795D5DB83CE}"/>
              </a:ext>
            </a:extLst>
          </p:cNvPr>
          <p:cNvSpPr txBox="1"/>
          <p:nvPr/>
        </p:nvSpPr>
        <p:spPr>
          <a:xfrm>
            <a:off x="214943" y="4913873"/>
            <a:ext cx="3276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</a:rPr>
              <a:t>The </a:t>
            </a:r>
            <a:r>
              <a:rPr lang="it-IT" sz="2000" dirty="0" err="1">
                <a:solidFill>
                  <a:srgbClr val="C00000"/>
                </a:solidFill>
              </a:rPr>
              <a:t>result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is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that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photons</a:t>
            </a:r>
            <a:r>
              <a:rPr lang="it-IT" sz="2000" dirty="0">
                <a:solidFill>
                  <a:srgbClr val="C00000"/>
                </a:solidFill>
              </a:rPr>
              <a:t> are </a:t>
            </a:r>
            <a:r>
              <a:rPr lang="it-IT" sz="2000" dirty="0" err="1">
                <a:solidFill>
                  <a:srgbClr val="C00000"/>
                </a:solidFill>
              </a:rPr>
              <a:t>prevented</a:t>
            </a:r>
            <a:r>
              <a:rPr lang="it-IT" sz="2000" dirty="0">
                <a:solidFill>
                  <a:srgbClr val="C00000"/>
                </a:solidFill>
              </a:rPr>
              <a:t> from </a:t>
            </a:r>
            <a:r>
              <a:rPr lang="it-IT" sz="2000" dirty="0" err="1">
                <a:solidFill>
                  <a:srgbClr val="C00000"/>
                </a:solidFill>
              </a:rPr>
              <a:t>covering</a:t>
            </a:r>
            <a:r>
              <a:rPr lang="it-IT" sz="2000" dirty="0">
                <a:solidFill>
                  <a:srgbClr val="C00000"/>
                </a:solidFill>
              </a:rPr>
              <a:t> long </a:t>
            </a:r>
            <a:r>
              <a:rPr lang="it-IT" sz="2000" dirty="0" err="1">
                <a:solidFill>
                  <a:srgbClr val="C00000"/>
                </a:solidFill>
              </a:rPr>
              <a:t>distances</a:t>
            </a:r>
            <a:r>
              <a:rPr lang="it-IT" sz="2000" dirty="0">
                <a:solidFill>
                  <a:srgbClr val="C00000"/>
                </a:solidFill>
              </a:rPr>
              <a:t>, and electron photo-production </a:t>
            </a:r>
            <a:r>
              <a:rPr lang="it-IT" sz="2000" dirty="0" err="1">
                <a:solidFill>
                  <a:srgbClr val="C00000"/>
                </a:solidFill>
              </a:rPr>
              <a:t>is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reduced</a:t>
            </a:r>
            <a:r>
              <a:rPr lang="it-IT" sz="2000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369419DB-7603-4EED-8261-9462F0341253}"/>
              </a:ext>
            </a:extLst>
          </p:cNvPr>
          <p:cNvSpPr/>
          <p:nvPr/>
        </p:nvSpPr>
        <p:spPr>
          <a:xfrm>
            <a:off x="3347864" y="4149080"/>
            <a:ext cx="1080120" cy="41985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060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1D541-4CED-FE20-0DA0-64A095BE1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 descr="Immagine che contiene diagramma, linea, Piano, design&#10;&#10;Il contenuto generato dall'IA potrebbe non essere corretto.">
            <a:extLst>
              <a:ext uri="{FF2B5EF4-FFF2-40B4-BE49-F238E27FC236}">
                <a16:creationId xmlns:a16="http://schemas.microsoft.com/office/drawing/2014/main" id="{DB247757-C7B3-F4F8-CA2F-4870ED4B4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33" y="1286061"/>
            <a:ext cx="3162958" cy="217088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176814-5716-EE27-B3B4-E1A8851A7A38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 game of Switch on and off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D270FED1-C6F1-78F6-A998-B841BD58B9D7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D3EFF260-7048-A965-657D-3AC2FE293B85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6E5794FC-BC61-C492-224F-D599F6486D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15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21FA8151-7B34-D2C8-5AB5-832B8F3745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8525BAEF-F3D4-EE6A-A0E1-99E9B9F9A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0C1FFE9-411E-B795-03B6-3692084B8780}"/>
              </a:ext>
            </a:extLst>
          </p:cNvPr>
          <p:cNvSpPr txBox="1"/>
          <p:nvPr/>
        </p:nvSpPr>
        <p:spPr>
          <a:xfrm>
            <a:off x="261484" y="850231"/>
            <a:ext cx="8338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A </a:t>
            </a:r>
            <a:r>
              <a:rPr lang="it-IT" sz="2000" dirty="0" err="1"/>
              <a:t>typical</a:t>
            </a:r>
            <a:r>
              <a:rPr lang="it-IT" sz="2000" dirty="0"/>
              <a:t> PPC </a:t>
            </a:r>
            <a:r>
              <a:rPr lang="it-IT" sz="2000" dirty="0" err="1"/>
              <a:t>is</a:t>
            </a:r>
            <a:r>
              <a:rPr lang="it-IT" sz="2000" dirty="0"/>
              <a:t> a planar </a:t>
            </a:r>
            <a:r>
              <a:rPr lang="it-IT" sz="2000" dirty="0" err="1"/>
              <a:t>capacitor</a:t>
            </a:r>
            <a:r>
              <a:rPr lang="it-IT" sz="2000" dirty="0"/>
              <a:t>: </a:t>
            </a:r>
            <a:r>
              <a:rPr lang="it-IT" sz="2000" dirty="0" err="1"/>
              <a:t>hence</a:t>
            </a:r>
            <a:r>
              <a:rPr lang="it-IT" sz="2000" dirty="0"/>
              <a:t> the </a:t>
            </a:r>
            <a:r>
              <a:rPr lang="it-IT" sz="2000" dirty="0" err="1"/>
              <a:t>equivalent</a:t>
            </a:r>
            <a:r>
              <a:rPr lang="it-IT" sz="2000" dirty="0"/>
              <a:t> </a:t>
            </a:r>
            <a:r>
              <a:rPr lang="it-IT" sz="2000" dirty="0" err="1"/>
              <a:t>circuit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an RC </a:t>
            </a:r>
            <a:r>
              <a:rPr lang="it-IT" sz="2000" dirty="0" err="1"/>
              <a:t>circuit</a:t>
            </a:r>
            <a:r>
              <a:rPr lang="it-IT" sz="2000" dirty="0"/>
              <a:t>.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3C65801-E6EE-4B75-342B-3B86873514D6}"/>
              </a:ext>
            </a:extLst>
          </p:cNvPr>
          <p:cNvSpPr txBox="1"/>
          <p:nvPr/>
        </p:nvSpPr>
        <p:spPr>
          <a:xfrm>
            <a:off x="3419872" y="2917393"/>
            <a:ext cx="543128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it-IT" sz="2000" dirty="0">
                <a:solidFill>
                  <a:srgbClr val="C00000"/>
                </a:solidFill>
              </a:rPr>
              <a:t>Differently to what happens in cylindrical gaseous detectors, </a:t>
            </a:r>
            <a:r>
              <a:rPr lang="en-GB" altLang="it-IT" sz="2000" u="sng" dirty="0">
                <a:solidFill>
                  <a:srgbClr val="C00000"/>
                </a:solidFill>
              </a:rPr>
              <a:t>in planar gaseous detectors a discharge continues until the applied HV is removed.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FC027BC-AB26-70B1-5482-E40BAEF51FEE}"/>
              </a:ext>
            </a:extLst>
          </p:cNvPr>
          <p:cNvSpPr txBox="1"/>
          <p:nvPr/>
        </p:nvSpPr>
        <p:spPr>
          <a:xfrm>
            <a:off x="3923928" y="1549241"/>
            <a:ext cx="44891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 </a:t>
            </a:r>
            <a:r>
              <a:rPr lang="it-IT" sz="2000" dirty="0" err="1"/>
              <a:t>discharge</a:t>
            </a:r>
            <a:r>
              <a:rPr lang="it-IT" sz="2000" dirty="0"/>
              <a:t> in the gas volume </a:t>
            </a:r>
            <a:r>
              <a:rPr lang="it-IT" sz="2000" dirty="0" err="1"/>
              <a:t>behaves</a:t>
            </a:r>
            <a:r>
              <a:rPr lang="it-IT" sz="2000" dirty="0"/>
              <a:t> like a short </a:t>
            </a:r>
            <a:r>
              <a:rPr lang="it-IT" sz="2000" dirty="0" err="1"/>
              <a:t>circuit</a:t>
            </a:r>
            <a:r>
              <a:rPr lang="it-IT" sz="2000" dirty="0"/>
              <a:t> </a:t>
            </a:r>
            <a:r>
              <a:rPr lang="it-IT" sz="2000" dirty="0" err="1"/>
              <a:t>connecting</a:t>
            </a:r>
            <a:r>
              <a:rPr lang="it-IT" sz="2000" dirty="0"/>
              <a:t> </a:t>
            </a:r>
            <a:r>
              <a:rPr lang="it-IT" sz="2000" dirty="0" err="1"/>
              <a:t>anode</a:t>
            </a:r>
            <a:r>
              <a:rPr lang="it-IT" sz="2000" dirty="0"/>
              <a:t> and </a:t>
            </a:r>
            <a:r>
              <a:rPr lang="it-IT" sz="2000" dirty="0" err="1"/>
              <a:t>cathode</a:t>
            </a:r>
            <a:r>
              <a:rPr lang="it-IT" sz="2000" dirty="0"/>
              <a:t> of the </a:t>
            </a:r>
            <a:r>
              <a:rPr lang="it-IT" sz="2000" dirty="0" err="1"/>
              <a:t>capacitor</a:t>
            </a:r>
            <a:r>
              <a:rPr lang="it-IT" sz="2000" dirty="0"/>
              <a:t>.</a:t>
            </a: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0A06A0EC-BCEF-E886-1C9A-970490A09192}"/>
              </a:ext>
            </a:extLst>
          </p:cNvPr>
          <p:cNvSpPr/>
          <p:nvPr/>
        </p:nvSpPr>
        <p:spPr>
          <a:xfrm>
            <a:off x="1365060" y="2348880"/>
            <a:ext cx="1334732" cy="115212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3C5245A-4F54-24EA-6D2B-785DA5A3589B}"/>
              </a:ext>
            </a:extLst>
          </p:cNvPr>
          <p:cNvSpPr txBox="1"/>
          <p:nvPr/>
        </p:nvSpPr>
        <p:spPr>
          <a:xfrm>
            <a:off x="486650" y="3354432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PPC</a:t>
            </a:r>
          </a:p>
        </p:txBody>
      </p:sp>
      <p:sp>
        <p:nvSpPr>
          <p:cNvPr id="21" name="Freccia a destra 20">
            <a:extLst>
              <a:ext uri="{FF2B5EF4-FFF2-40B4-BE49-F238E27FC236}">
                <a16:creationId xmlns:a16="http://schemas.microsoft.com/office/drawing/2014/main" id="{09D7A6F5-6689-93F0-6534-C32B87C2BC27}"/>
              </a:ext>
            </a:extLst>
          </p:cNvPr>
          <p:cNvSpPr/>
          <p:nvPr/>
        </p:nvSpPr>
        <p:spPr>
          <a:xfrm rot="20818869">
            <a:off x="1139307" y="3116577"/>
            <a:ext cx="451504" cy="2520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giù 23">
            <a:extLst>
              <a:ext uri="{FF2B5EF4-FFF2-40B4-BE49-F238E27FC236}">
                <a16:creationId xmlns:a16="http://schemas.microsoft.com/office/drawing/2014/main" id="{7430E5D1-3677-6B78-CBC7-D2822D295A7F}"/>
              </a:ext>
            </a:extLst>
          </p:cNvPr>
          <p:cNvSpPr/>
          <p:nvPr/>
        </p:nvSpPr>
        <p:spPr>
          <a:xfrm>
            <a:off x="5508104" y="2636912"/>
            <a:ext cx="440967" cy="28048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B8A8222-EB9E-2DA3-5049-393EB9816C2A}"/>
              </a:ext>
            </a:extLst>
          </p:cNvPr>
          <p:cNvSpPr txBox="1"/>
          <p:nvPr/>
        </p:nvSpPr>
        <p:spPr>
          <a:xfrm>
            <a:off x="260332" y="4069521"/>
            <a:ext cx="85908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it-IT" sz="2000" dirty="0"/>
              <a:t>After the passage of an ionizing particle, the applied HV was removed for a certain time (0.01-0.05 s) </a:t>
            </a:r>
            <a:r>
              <a:rPr lang="en-GB" altLang="it-IT" sz="2000" dirty="0">
                <a:sym typeface="Wingdings" panose="05000000000000000000" pitchFamily="2" charset="2"/>
              </a:rPr>
              <a:t> suitable switch-off electronic circuits </a:t>
            </a:r>
            <a:r>
              <a:rPr lang="en-GB" altLang="it-IT" sz="2000" dirty="0">
                <a:sym typeface="Symbol" panose="05050102010706020507" pitchFamily="18" charset="2"/>
              </a:rPr>
              <a:t>(</a:t>
            </a:r>
            <a:r>
              <a:rPr lang="en-GB" altLang="it-IT" sz="2000" dirty="0" err="1">
                <a:sym typeface="Symbol" panose="05050102010706020507" pitchFamily="18" charset="2"/>
              </a:rPr>
              <a:t>Franzinetti</a:t>
            </a:r>
            <a:r>
              <a:rPr lang="en-GB" altLang="it-IT" sz="2000" dirty="0">
                <a:sym typeface="Symbol" panose="05050102010706020507" pitchFamily="18" charset="2"/>
              </a:rPr>
              <a:t> e Bella, Focardi, Torelli, Rubbia ...)</a:t>
            </a:r>
            <a:endParaRPr lang="en-GB" altLang="it-IT" sz="2000" dirty="0"/>
          </a:p>
        </p:txBody>
      </p:sp>
      <p:sp>
        <p:nvSpPr>
          <p:cNvPr id="27" name="Text Box 12">
            <a:extLst>
              <a:ext uri="{FF2B5EF4-FFF2-40B4-BE49-F238E27FC236}">
                <a16:creationId xmlns:a16="http://schemas.microsoft.com/office/drawing/2014/main" id="{27212445-4293-AC82-F287-935D49EF3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072" y="5169386"/>
            <a:ext cx="8534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altLang="it-IT" sz="2000" dirty="0"/>
              <a:t>The time needed to charge up again a capacitor is related to the time constant of the circuit </a:t>
            </a:r>
            <a:r>
              <a:rPr lang="el-GR" altLang="it-IT" sz="2000" dirty="0"/>
              <a:t>τ</a:t>
            </a:r>
            <a:r>
              <a:rPr lang="it-IT" altLang="it-IT" sz="2000" dirty="0"/>
              <a:t>=RC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D9687AB4-5E20-06B8-0359-F08DD17F5984}"/>
              </a:ext>
            </a:extLst>
          </p:cNvPr>
          <p:cNvSpPr txBox="1"/>
          <p:nvPr/>
        </p:nvSpPr>
        <p:spPr>
          <a:xfrm>
            <a:off x="683568" y="6021288"/>
            <a:ext cx="7827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altLang="it-IT" sz="2000" b="1" dirty="0">
                <a:solidFill>
                  <a:srgbClr val="C00000"/>
                </a:solidFill>
              </a:rPr>
              <a:t>The maximum frequency of </a:t>
            </a:r>
            <a:r>
              <a:rPr lang="it-IT" altLang="it-IT" sz="2000" b="1" dirty="0" err="1">
                <a:solidFill>
                  <a:srgbClr val="C00000"/>
                </a:solidFill>
              </a:rPr>
              <a:t>particle</a:t>
            </a:r>
            <a:r>
              <a:rPr lang="it-IT" altLang="it-IT" sz="2000" b="1" dirty="0">
                <a:solidFill>
                  <a:srgbClr val="C00000"/>
                </a:solidFill>
              </a:rPr>
              <a:t> </a:t>
            </a:r>
            <a:r>
              <a:rPr lang="it-IT" altLang="it-IT" sz="2000" b="1" dirty="0" err="1">
                <a:solidFill>
                  <a:srgbClr val="C00000"/>
                </a:solidFill>
              </a:rPr>
              <a:t>detection</a:t>
            </a:r>
            <a:r>
              <a:rPr lang="it-IT" altLang="it-IT" sz="2000" b="1" dirty="0">
                <a:solidFill>
                  <a:srgbClr val="C00000"/>
                </a:solidFill>
              </a:rPr>
              <a:t> (</a:t>
            </a:r>
            <a:r>
              <a:rPr lang="it-IT" altLang="it-IT" sz="2000" b="1" u="sng" dirty="0">
                <a:solidFill>
                  <a:srgbClr val="C00000"/>
                </a:solidFill>
              </a:rPr>
              <a:t>rate capability</a:t>
            </a:r>
            <a:r>
              <a:rPr lang="it-IT" altLang="it-IT" sz="2000" b="1" dirty="0">
                <a:solidFill>
                  <a:srgbClr val="C00000"/>
                </a:solidFill>
              </a:rPr>
              <a:t>) </a:t>
            </a:r>
            <a:r>
              <a:rPr lang="it-IT" altLang="it-IT" sz="2000" b="1" dirty="0" err="1">
                <a:solidFill>
                  <a:srgbClr val="C00000"/>
                </a:solidFill>
              </a:rPr>
              <a:t>is</a:t>
            </a:r>
            <a:r>
              <a:rPr lang="it-IT" altLang="it-IT" sz="2000" b="1" dirty="0">
                <a:solidFill>
                  <a:srgbClr val="C00000"/>
                </a:solidFill>
              </a:rPr>
              <a:t> limited</a:t>
            </a:r>
            <a:r>
              <a:rPr lang="it-IT" altLang="it-IT" dirty="0">
                <a:solidFill>
                  <a:schemeClr val="accent2"/>
                </a:solidFill>
              </a:rPr>
              <a:t>.</a:t>
            </a:r>
            <a:endParaRPr lang="en-GB" altLang="it-IT" dirty="0"/>
          </a:p>
        </p:txBody>
      </p:sp>
      <p:sp>
        <p:nvSpPr>
          <p:cNvPr id="29" name="Freccia in giù 28">
            <a:extLst>
              <a:ext uri="{FF2B5EF4-FFF2-40B4-BE49-F238E27FC236}">
                <a16:creationId xmlns:a16="http://schemas.microsoft.com/office/drawing/2014/main" id="{DBEF3220-1F16-38A4-D882-E801017CBE64}"/>
              </a:ext>
            </a:extLst>
          </p:cNvPr>
          <p:cNvSpPr/>
          <p:nvPr/>
        </p:nvSpPr>
        <p:spPr>
          <a:xfrm>
            <a:off x="4131033" y="5668799"/>
            <a:ext cx="440967" cy="28048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9072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C4246-A95D-E218-8319-DA1DE95D3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5CFF36F-87EC-7D5A-A4FD-1B0FD102B00D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Conversi’s flash chambers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122271AD-8371-9444-CBFA-923F9BE89240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F0E74169-7F91-AD09-83CE-13CD9F66437A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EA2BF47E-6E64-9C5F-4E47-64320B746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16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1520065B-F367-5FF5-A088-5D722DE2F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8256052C-0418-244E-C363-9DD6EDC9F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841A912-506E-2BCB-ED06-4B11A2FDFF3A}"/>
              </a:ext>
            </a:extLst>
          </p:cNvPr>
          <p:cNvSpPr txBox="1"/>
          <p:nvPr/>
        </p:nvSpPr>
        <p:spPr>
          <a:xfrm>
            <a:off x="271141" y="796642"/>
            <a:ext cx="903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</a:rPr>
              <a:t>Planar </a:t>
            </a:r>
            <a:r>
              <a:rPr lang="it-IT" sz="2000" dirty="0" err="1">
                <a:solidFill>
                  <a:srgbClr val="C00000"/>
                </a:solidFill>
              </a:rPr>
              <a:t>gaseous</a:t>
            </a:r>
            <a:r>
              <a:rPr lang="it-IT" sz="2000" dirty="0">
                <a:solidFill>
                  <a:srgbClr val="C00000"/>
                </a:solidFill>
              </a:rPr>
              <a:t> detector </a:t>
            </a:r>
            <a:r>
              <a:rPr lang="it-IT" sz="2000" dirty="0" err="1">
                <a:solidFill>
                  <a:srgbClr val="C00000"/>
                </a:solidFill>
              </a:rPr>
              <a:t>had</a:t>
            </a:r>
            <a:r>
              <a:rPr lang="it-IT" sz="2000" dirty="0">
                <a:solidFill>
                  <a:srgbClr val="C00000"/>
                </a:solidFill>
              </a:rPr>
              <a:t> an </a:t>
            </a:r>
            <a:r>
              <a:rPr lang="it-IT" sz="2000" dirty="0" err="1">
                <a:solidFill>
                  <a:srgbClr val="C00000"/>
                </a:solidFill>
              </a:rPr>
              <a:t>incredible</a:t>
            </a:r>
            <a:r>
              <a:rPr lang="it-IT" sz="2000" dirty="0">
                <a:solidFill>
                  <a:srgbClr val="C00000"/>
                </a:solidFill>
              </a:rPr>
              <a:t> success. </a:t>
            </a:r>
            <a:r>
              <a:rPr lang="it-IT" sz="2000" dirty="0"/>
              <a:t>Here one </a:t>
            </a:r>
            <a:r>
              <a:rPr lang="it-IT" sz="2000" dirty="0" err="1"/>
              <a:t>curious</a:t>
            </a:r>
            <a:r>
              <a:rPr lang="it-IT" sz="2000" dirty="0"/>
              <a:t> </a:t>
            </a:r>
            <a:r>
              <a:rPr lang="it-IT" sz="2000" dirty="0" err="1"/>
              <a:t>example</a:t>
            </a:r>
            <a:r>
              <a:rPr lang="it-IT" sz="2000" dirty="0"/>
              <a:t> (1955).</a:t>
            </a:r>
          </a:p>
        </p:txBody>
      </p:sp>
      <p:pic>
        <p:nvPicPr>
          <p:cNvPr id="10" name="Picture 29">
            <a:extLst>
              <a:ext uri="{FF2B5EF4-FFF2-40B4-BE49-F238E27FC236}">
                <a16:creationId xmlns:a16="http://schemas.microsoft.com/office/drawing/2014/main" id="{996609DF-A733-BE23-3E27-151AA18F7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0"/>
          <a:stretch>
            <a:fillRect/>
          </a:stretch>
        </p:blipFill>
        <p:spPr bwMode="auto">
          <a:xfrm>
            <a:off x="152400" y="1124744"/>
            <a:ext cx="3235325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val 32">
            <a:extLst>
              <a:ext uri="{FF2B5EF4-FFF2-40B4-BE49-F238E27FC236}">
                <a16:creationId xmlns:a16="http://schemas.microsoft.com/office/drawing/2014/main" id="{D0321255-13D5-DE0E-3FF3-4EDCF6EFE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38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" name="Oval 33">
            <a:extLst>
              <a:ext uri="{FF2B5EF4-FFF2-40B4-BE49-F238E27FC236}">
                <a16:creationId xmlns:a16="http://schemas.microsoft.com/office/drawing/2014/main" id="{A6921FBB-6627-417A-0522-7C3BB97FB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3850" y="25537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2" name="Oval 34">
            <a:extLst>
              <a:ext uri="{FF2B5EF4-FFF2-40B4-BE49-F238E27FC236}">
                <a16:creationId xmlns:a16="http://schemas.microsoft.com/office/drawing/2014/main" id="{FFC2B79E-42D0-878D-68B5-F8B8B3BEF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250" y="23251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" name="Oval 35">
            <a:extLst>
              <a:ext uri="{FF2B5EF4-FFF2-40B4-BE49-F238E27FC236}">
                <a16:creationId xmlns:a16="http://schemas.microsoft.com/office/drawing/2014/main" id="{7F0EA34B-682C-6CF5-3A23-C2170F082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8850" y="23251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" name="Oval 36">
            <a:extLst>
              <a:ext uri="{FF2B5EF4-FFF2-40B4-BE49-F238E27FC236}">
                <a16:creationId xmlns:a16="http://schemas.microsoft.com/office/drawing/2014/main" id="{3E6345C3-A1BC-8283-A058-4FF4EE811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450" y="2325172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1" name="Oval 37">
            <a:extLst>
              <a:ext uri="{FF2B5EF4-FFF2-40B4-BE49-F238E27FC236}">
                <a16:creationId xmlns:a16="http://schemas.microsoft.com/office/drawing/2014/main" id="{1B0BC0EF-AE22-E047-C75B-80BE6B3B1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6050" y="23251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2" name="Oval 38">
            <a:extLst>
              <a:ext uri="{FF2B5EF4-FFF2-40B4-BE49-F238E27FC236}">
                <a16:creationId xmlns:a16="http://schemas.microsoft.com/office/drawing/2014/main" id="{9180A24F-6FD6-7A56-996E-265F850D1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0" y="23251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" name="Oval 39">
            <a:extLst>
              <a:ext uri="{FF2B5EF4-FFF2-40B4-BE49-F238E27FC236}">
                <a16:creationId xmlns:a16="http://schemas.microsoft.com/office/drawing/2014/main" id="{C2D50CDF-25BE-89B1-0CD2-101D6E5EC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23251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4" name="Oval 40">
            <a:extLst>
              <a:ext uri="{FF2B5EF4-FFF2-40B4-BE49-F238E27FC236}">
                <a16:creationId xmlns:a16="http://schemas.microsoft.com/office/drawing/2014/main" id="{72EC3875-9C9B-4E8C-F64E-D484443C5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1850" y="23251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5" name="Oval 41">
            <a:extLst>
              <a:ext uri="{FF2B5EF4-FFF2-40B4-BE49-F238E27FC236}">
                <a16:creationId xmlns:a16="http://schemas.microsoft.com/office/drawing/2014/main" id="{286A1464-CE4B-3A50-1D5E-2502313E7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0450" y="23251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6" name="Oval 42">
            <a:extLst>
              <a:ext uri="{FF2B5EF4-FFF2-40B4-BE49-F238E27FC236}">
                <a16:creationId xmlns:a16="http://schemas.microsoft.com/office/drawing/2014/main" id="{C340B2E6-B987-061F-8B11-B0E69E09F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9050" y="23251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7" name="Oval 43">
            <a:extLst>
              <a:ext uri="{FF2B5EF4-FFF2-40B4-BE49-F238E27FC236}">
                <a16:creationId xmlns:a16="http://schemas.microsoft.com/office/drawing/2014/main" id="{4427A755-C311-1BAB-68C2-73B0F00C6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650" y="23251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8" name="Oval 44">
            <a:extLst>
              <a:ext uri="{FF2B5EF4-FFF2-40B4-BE49-F238E27FC236}">
                <a16:creationId xmlns:a16="http://schemas.microsoft.com/office/drawing/2014/main" id="{E170B371-6F44-85E2-CB17-D45F890A4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7850" y="25537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9" name="Oval 45">
            <a:extLst>
              <a:ext uri="{FF2B5EF4-FFF2-40B4-BE49-F238E27FC236}">
                <a16:creationId xmlns:a16="http://schemas.microsoft.com/office/drawing/2014/main" id="{7D3E1B5A-378F-1FC4-1778-2C8278B00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6450" y="25537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0" name="Oval 46">
            <a:extLst>
              <a:ext uri="{FF2B5EF4-FFF2-40B4-BE49-F238E27FC236}">
                <a16:creationId xmlns:a16="http://schemas.microsoft.com/office/drawing/2014/main" id="{D22D57C8-CB4C-37C8-B644-04FB67E71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5050" y="25537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1" name="Oval 47">
            <a:extLst>
              <a:ext uri="{FF2B5EF4-FFF2-40B4-BE49-F238E27FC236}">
                <a16:creationId xmlns:a16="http://schemas.microsoft.com/office/drawing/2014/main" id="{BAE86022-A660-1B54-37E8-C25EE60AD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3650" y="2553772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2" name="Oval 48">
            <a:extLst>
              <a:ext uri="{FF2B5EF4-FFF2-40B4-BE49-F238E27FC236}">
                <a16:creationId xmlns:a16="http://schemas.microsoft.com/office/drawing/2014/main" id="{C2E892DC-90E8-5434-0761-50FDEE03F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2553772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3" name="Oval 49">
            <a:extLst>
              <a:ext uri="{FF2B5EF4-FFF2-40B4-BE49-F238E27FC236}">
                <a16:creationId xmlns:a16="http://schemas.microsoft.com/office/drawing/2014/main" id="{C0F14005-EBA9-862E-A671-64F868C67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0850" y="25537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4" name="Oval 50">
            <a:extLst>
              <a:ext uri="{FF2B5EF4-FFF2-40B4-BE49-F238E27FC236}">
                <a16:creationId xmlns:a16="http://schemas.microsoft.com/office/drawing/2014/main" id="{039C0C99-F77C-72FD-CF64-85089B748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9450" y="25537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5" name="Oval 51">
            <a:extLst>
              <a:ext uri="{FF2B5EF4-FFF2-40B4-BE49-F238E27FC236}">
                <a16:creationId xmlns:a16="http://schemas.microsoft.com/office/drawing/2014/main" id="{84211142-D38C-270A-8349-EF30DBBB1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8050" y="25537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6" name="Oval 52">
            <a:extLst>
              <a:ext uri="{FF2B5EF4-FFF2-40B4-BE49-F238E27FC236}">
                <a16:creationId xmlns:a16="http://schemas.microsoft.com/office/drawing/2014/main" id="{BD35046C-D35C-64E6-BC75-AB0B0C862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6650" y="25537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7" name="Oval 53">
            <a:extLst>
              <a:ext uri="{FF2B5EF4-FFF2-40B4-BE49-F238E27FC236}">
                <a16:creationId xmlns:a16="http://schemas.microsoft.com/office/drawing/2014/main" id="{C14EB240-BF7D-E459-501B-0B1AC2A75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250" y="25537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8" name="Oval 54">
            <a:extLst>
              <a:ext uri="{FF2B5EF4-FFF2-40B4-BE49-F238E27FC236}">
                <a16:creationId xmlns:a16="http://schemas.microsoft.com/office/drawing/2014/main" id="{BDE46311-134F-2601-C078-7BDC50720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250" y="27823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" name="Oval 55">
            <a:extLst>
              <a:ext uri="{FF2B5EF4-FFF2-40B4-BE49-F238E27FC236}">
                <a16:creationId xmlns:a16="http://schemas.microsoft.com/office/drawing/2014/main" id="{616CE03D-1579-9F2D-AB4C-C2A816F7F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8850" y="27823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0" name="Oval 56">
            <a:extLst>
              <a:ext uri="{FF2B5EF4-FFF2-40B4-BE49-F238E27FC236}">
                <a16:creationId xmlns:a16="http://schemas.microsoft.com/office/drawing/2014/main" id="{8DF2EE1E-49FE-F081-2AB2-FA69491C2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450" y="27823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" name="Oval 57">
            <a:extLst>
              <a:ext uri="{FF2B5EF4-FFF2-40B4-BE49-F238E27FC236}">
                <a16:creationId xmlns:a16="http://schemas.microsoft.com/office/drawing/2014/main" id="{C5BC1B8A-5C8E-7D76-C03A-CC6A45448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6050" y="2782372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2" name="Oval 58">
            <a:extLst>
              <a:ext uri="{FF2B5EF4-FFF2-40B4-BE49-F238E27FC236}">
                <a16:creationId xmlns:a16="http://schemas.microsoft.com/office/drawing/2014/main" id="{2B5D51E2-54A1-EB45-8A41-FDDCE3BE3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0" y="2782372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3" name="Oval 59">
            <a:extLst>
              <a:ext uri="{FF2B5EF4-FFF2-40B4-BE49-F238E27FC236}">
                <a16:creationId xmlns:a16="http://schemas.microsoft.com/office/drawing/2014/main" id="{DDB0AB63-2769-E00B-43CC-546130B9B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27823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4" name="Oval 60">
            <a:extLst>
              <a:ext uri="{FF2B5EF4-FFF2-40B4-BE49-F238E27FC236}">
                <a16:creationId xmlns:a16="http://schemas.microsoft.com/office/drawing/2014/main" id="{6F5237F4-822C-5371-F658-A1E77D8F8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1850" y="27823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5" name="Oval 61">
            <a:extLst>
              <a:ext uri="{FF2B5EF4-FFF2-40B4-BE49-F238E27FC236}">
                <a16:creationId xmlns:a16="http://schemas.microsoft.com/office/drawing/2014/main" id="{69451D45-09B9-4EDB-6D64-28B75E98F1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0450" y="27823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6" name="Oval 62">
            <a:extLst>
              <a:ext uri="{FF2B5EF4-FFF2-40B4-BE49-F238E27FC236}">
                <a16:creationId xmlns:a16="http://schemas.microsoft.com/office/drawing/2014/main" id="{78606911-2942-1C68-BEAC-5FE79B9CE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9050" y="27823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7" name="Oval 63">
            <a:extLst>
              <a:ext uri="{FF2B5EF4-FFF2-40B4-BE49-F238E27FC236}">
                <a16:creationId xmlns:a16="http://schemas.microsoft.com/office/drawing/2014/main" id="{406B2C91-BDE6-1A99-2B5C-F49C0B894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650" y="27823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8" name="Oval 64">
            <a:extLst>
              <a:ext uri="{FF2B5EF4-FFF2-40B4-BE49-F238E27FC236}">
                <a16:creationId xmlns:a16="http://schemas.microsoft.com/office/drawing/2014/main" id="{FBFAE734-C10A-FA56-2753-A94DFC6B6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78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9" name="Oval 65">
            <a:extLst>
              <a:ext uri="{FF2B5EF4-FFF2-40B4-BE49-F238E27FC236}">
                <a16:creationId xmlns:a16="http://schemas.microsoft.com/office/drawing/2014/main" id="{DC70DC2F-161C-CAB8-48F6-CAC2A2C9A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64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0" name="Oval 66">
            <a:extLst>
              <a:ext uri="{FF2B5EF4-FFF2-40B4-BE49-F238E27FC236}">
                <a16:creationId xmlns:a16="http://schemas.microsoft.com/office/drawing/2014/main" id="{088463E1-607D-0194-B49A-869A347742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50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1" name="Oval 67">
            <a:extLst>
              <a:ext uri="{FF2B5EF4-FFF2-40B4-BE49-F238E27FC236}">
                <a16:creationId xmlns:a16="http://schemas.microsoft.com/office/drawing/2014/main" id="{5B8AEC6E-A8C1-B2E1-A18E-3B4E5CE2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36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2" name="Oval 68">
            <a:extLst>
              <a:ext uri="{FF2B5EF4-FFF2-40B4-BE49-F238E27FC236}">
                <a16:creationId xmlns:a16="http://schemas.microsoft.com/office/drawing/2014/main" id="{62B02389-4B46-880F-DBD6-B979DFEA3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3" name="Oval 69">
            <a:extLst>
              <a:ext uri="{FF2B5EF4-FFF2-40B4-BE49-F238E27FC236}">
                <a16:creationId xmlns:a16="http://schemas.microsoft.com/office/drawing/2014/main" id="{8D4513E4-4B00-317F-27F4-997ACD8DA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0850" y="3010972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4" name="Oval 70">
            <a:extLst>
              <a:ext uri="{FF2B5EF4-FFF2-40B4-BE49-F238E27FC236}">
                <a16:creationId xmlns:a16="http://schemas.microsoft.com/office/drawing/2014/main" id="{E6D15C89-E850-5CC6-B86C-F0B222962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94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5" name="Oval 71">
            <a:extLst>
              <a:ext uri="{FF2B5EF4-FFF2-40B4-BE49-F238E27FC236}">
                <a16:creationId xmlns:a16="http://schemas.microsoft.com/office/drawing/2014/main" id="{F2F260E2-D0FA-CD7A-7DD2-104E06AB3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80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6" name="Oval 72">
            <a:extLst>
              <a:ext uri="{FF2B5EF4-FFF2-40B4-BE49-F238E27FC236}">
                <a16:creationId xmlns:a16="http://schemas.microsoft.com/office/drawing/2014/main" id="{C9D161EE-EAC9-B902-CE09-CACCA0456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66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7" name="Oval 73">
            <a:extLst>
              <a:ext uri="{FF2B5EF4-FFF2-40B4-BE49-F238E27FC236}">
                <a16:creationId xmlns:a16="http://schemas.microsoft.com/office/drawing/2014/main" id="{EF4D7B28-DAE7-F7AD-7D8B-270955C59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250" y="30109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8" name="Oval 74">
            <a:extLst>
              <a:ext uri="{FF2B5EF4-FFF2-40B4-BE49-F238E27FC236}">
                <a16:creationId xmlns:a16="http://schemas.microsoft.com/office/drawing/2014/main" id="{41DA05B0-D094-6FFD-60B4-945D99690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250" y="32395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9" name="Oval 75">
            <a:extLst>
              <a:ext uri="{FF2B5EF4-FFF2-40B4-BE49-F238E27FC236}">
                <a16:creationId xmlns:a16="http://schemas.microsoft.com/office/drawing/2014/main" id="{FB4EBEC3-4E51-36EB-E42E-8DC1338E7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8850" y="32395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0" name="Oval 76">
            <a:extLst>
              <a:ext uri="{FF2B5EF4-FFF2-40B4-BE49-F238E27FC236}">
                <a16:creationId xmlns:a16="http://schemas.microsoft.com/office/drawing/2014/main" id="{83D36BD6-FE8E-EB4D-76D0-B730B8BE6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450" y="32395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" name="Oval 77">
            <a:extLst>
              <a:ext uri="{FF2B5EF4-FFF2-40B4-BE49-F238E27FC236}">
                <a16:creationId xmlns:a16="http://schemas.microsoft.com/office/drawing/2014/main" id="{A45F48B1-AC9C-6615-CEF5-3BA25339C2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6050" y="32395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2" name="Oval 78">
            <a:extLst>
              <a:ext uri="{FF2B5EF4-FFF2-40B4-BE49-F238E27FC236}">
                <a16:creationId xmlns:a16="http://schemas.microsoft.com/office/drawing/2014/main" id="{7ADCCFCF-22BE-EC85-1A5F-25777E308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4650" y="32395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3" name="Oval 79">
            <a:extLst>
              <a:ext uri="{FF2B5EF4-FFF2-40B4-BE49-F238E27FC236}">
                <a16:creationId xmlns:a16="http://schemas.microsoft.com/office/drawing/2014/main" id="{794FD7C0-1533-563A-E485-AD1536158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239572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4" name="Oval 80">
            <a:extLst>
              <a:ext uri="{FF2B5EF4-FFF2-40B4-BE49-F238E27FC236}">
                <a16:creationId xmlns:a16="http://schemas.microsoft.com/office/drawing/2014/main" id="{F9380C2B-78F6-1B2A-8E22-E89FFEE8D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1850" y="32395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5" name="Oval 81">
            <a:extLst>
              <a:ext uri="{FF2B5EF4-FFF2-40B4-BE49-F238E27FC236}">
                <a16:creationId xmlns:a16="http://schemas.microsoft.com/office/drawing/2014/main" id="{E6BBAB5F-EC31-2CE9-0498-30D0B837E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0450" y="32395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6" name="Oval 82">
            <a:extLst>
              <a:ext uri="{FF2B5EF4-FFF2-40B4-BE49-F238E27FC236}">
                <a16:creationId xmlns:a16="http://schemas.microsoft.com/office/drawing/2014/main" id="{2FBC2304-2444-999F-1A11-A13586FF3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9050" y="32395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7" name="Oval 83">
            <a:extLst>
              <a:ext uri="{FF2B5EF4-FFF2-40B4-BE49-F238E27FC236}">
                <a16:creationId xmlns:a16="http://schemas.microsoft.com/office/drawing/2014/main" id="{943D9562-E1BD-9CD6-97AF-92E0FEE7E1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650" y="3239572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8" name="Line 84">
            <a:extLst>
              <a:ext uri="{FF2B5EF4-FFF2-40B4-BE49-F238E27FC236}">
                <a16:creationId xmlns:a16="http://schemas.microsoft.com/office/drawing/2014/main" id="{908DFFD0-827A-AE84-F62C-3E75F0AADB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7850" y="2248972"/>
            <a:ext cx="2514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  <a:contourClr>
              <a:srgbClr val="FF0000"/>
            </a:contour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79" name="Line 85">
            <a:extLst>
              <a:ext uri="{FF2B5EF4-FFF2-40B4-BE49-F238E27FC236}">
                <a16:creationId xmlns:a16="http://schemas.microsoft.com/office/drawing/2014/main" id="{0ABAD6A9-5080-A8A5-0F9B-F87386B487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64050" y="3544372"/>
            <a:ext cx="2514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  <a:contourClr>
              <a:srgbClr val="FF0000"/>
            </a:contour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0" name="Line 86">
            <a:extLst>
              <a:ext uri="{FF2B5EF4-FFF2-40B4-BE49-F238E27FC236}">
                <a16:creationId xmlns:a16="http://schemas.microsoft.com/office/drawing/2014/main" id="{37D2AD05-68A9-E8F7-36A2-ADE61856C98E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6450" y="1563172"/>
            <a:ext cx="1524000" cy="2514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1" name="Rectangle 87">
            <a:extLst>
              <a:ext uri="{FF2B5EF4-FFF2-40B4-BE49-F238E27FC236}">
                <a16:creationId xmlns:a16="http://schemas.microsoft.com/office/drawing/2014/main" id="{3A30DE82-C7E7-49D0-6BD7-861BC677F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0" y="2020372"/>
            <a:ext cx="2971800" cy="17526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  <a:contourClr>
              <a:srgbClr val="CC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D8ECB3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2" name="Line 88">
            <a:extLst>
              <a:ext uri="{FF2B5EF4-FFF2-40B4-BE49-F238E27FC236}">
                <a16:creationId xmlns:a16="http://schemas.microsoft.com/office/drawing/2014/main" id="{B46CA779-45AA-D140-6361-482D2D5DF7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59650" y="2782372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3" name="Text Box 89">
            <a:extLst>
              <a:ext uri="{FF2B5EF4-FFF2-40B4-BE49-F238E27FC236}">
                <a16:creationId xmlns:a16="http://schemas.microsoft.com/office/drawing/2014/main" id="{E49C7AE2-374C-04E5-3B67-A6032B7E0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7175" y="2644259"/>
            <a:ext cx="10390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GB" altLang="it-IT" dirty="0"/>
              <a:t>Shielding</a:t>
            </a:r>
          </a:p>
        </p:txBody>
      </p:sp>
      <p:sp>
        <p:nvSpPr>
          <p:cNvPr id="84" name="Line 90">
            <a:extLst>
              <a:ext uri="{FF2B5EF4-FFF2-40B4-BE49-F238E27FC236}">
                <a16:creationId xmlns:a16="http://schemas.microsoft.com/office/drawing/2014/main" id="{C9389BB5-7AAD-A6C3-8D3E-97E2B3BC099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50050" y="1715572"/>
            <a:ext cx="83820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5" name="Line 91">
            <a:extLst>
              <a:ext uri="{FF2B5EF4-FFF2-40B4-BE49-F238E27FC236}">
                <a16:creationId xmlns:a16="http://schemas.microsoft.com/office/drawing/2014/main" id="{831BFEC0-414C-4072-DB49-663B92AC35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97650" y="1944172"/>
            <a:ext cx="99060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6" name="Text Box 92">
            <a:extLst>
              <a:ext uri="{FF2B5EF4-FFF2-40B4-BE49-F238E27FC236}">
                <a16:creationId xmlns:a16="http://schemas.microsoft.com/office/drawing/2014/main" id="{E4172642-ABDD-7474-3BDE-35085B83CA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375" y="1729859"/>
            <a:ext cx="14970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GB" altLang="it-IT" dirty="0"/>
              <a:t>HV electrodes</a:t>
            </a:r>
          </a:p>
        </p:txBody>
      </p:sp>
      <p:sp>
        <p:nvSpPr>
          <p:cNvPr id="87" name="Line 93">
            <a:extLst>
              <a:ext uri="{FF2B5EF4-FFF2-40B4-BE49-F238E27FC236}">
                <a16:creationId xmlns:a16="http://schemas.microsoft.com/office/drawing/2014/main" id="{267F2661-9427-A726-F18E-D75CC51B0A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92850" y="3391972"/>
            <a:ext cx="1260101" cy="68455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8" name="Text Box 94">
            <a:extLst>
              <a:ext uri="{FF2B5EF4-FFF2-40B4-BE49-F238E27FC236}">
                <a16:creationId xmlns:a16="http://schemas.microsoft.com/office/drawing/2014/main" id="{2A2DD24C-0E3B-DD5B-273D-D82968C44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3450" y="3646765"/>
            <a:ext cx="197107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GB" altLang="it-IT" dirty="0">
                <a:solidFill>
                  <a:srgbClr val="C00000"/>
                </a:solidFill>
              </a:rPr>
              <a:t>Wireless tubes filled with Ne</a:t>
            </a:r>
          </a:p>
        </p:txBody>
      </p:sp>
      <p:sp>
        <p:nvSpPr>
          <p:cNvPr id="89" name="Text Box 95">
            <a:extLst>
              <a:ext uri="{FF2B5EF4-FFF2-40B4-BE49-F238E27FC236}">
                <a16:creationId xmlns:a16="http://schemas.microsoft.com/office/drawing/2014/main" id="{EB4CB085-DB0F-44B1-B4D5-FCD7F0799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2975" y="1052736"/>
            <a:ext cx="287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GB" altLang="it-IT">
                <a:sym typeface="Symbol" panose="05050102010706020507" pitchFamily="18" charset="2"/>
              </a:rPr>
              <a:t></a:t>
            </a:r>
            <a:endParaRPr lang="en-GB" altLang="it-IT"/>
          </a:p>
        </p:txBody>
      </p: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06532063-8DE3-84A2-F45C-1548732D358E}"/>
              </a:ext>
            </a:extLst>
          </p:cNvPr>
          <p:cNvSpPr txBox="1"/>
          <p:nvPr/>
        </p:nvSpPr>
        <p:spPr>
          <a:xfrm>
            <a:off x="3491106" y="255377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>
                <a:solidFill>
                  <a:srgbClr val="C00000"/>
                </a:solidFill>
              </a:rPr>
              <a:t>=</a:t>
            </a: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92" name="Picture 2149">
            <a:extLst>
              <a:ext uri="{FF2B5EF4-FFF2-40B4-BE49-F238E27FC236}">
                <a16:creationId xmlns:a16="http://schemas.microsoft.com/office/drawing/2014/main" id="{E823C4AB-0CF3-FB81-9C48-05D279A72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42768" y="3400285"/>
            <a:ext cx="1219200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886D0457-571A-5BCA-CC47-744DFE5E30FF}"/>
              </a:ext>
            </a:extLst>
          </p:cNvPr>
          <p:cNvSpPr txBox="1"/>
          <p:nvPr/>
        </p:nvSpPr>
        <p:spPr>
          <a:xfrm>
            <a:off x="574984" y="5180999"/>
            <a:ext cx="3025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Since</a:t>
            </a:r>
            <a:r>
              <a:rPr lang="it-IT" dirty="0"/>
              <a:t> Ne </a:t>
            </a:r>
            <a:r>
              <a:rPr lang="it-IT" dirty="0" err="1"/>
              <a:t>produces</a:t>
            </a:r>
            <a:r>
              <a:rPr lang="it-IT" dirty="0"/>
              <a:t> </a:t>
            </a:r>
            <a:r>
              <a:rPr lang="it-IT" dirty="0" err="1"/>
              <a:t>fluorescence</a:t>
            </a:r>
            <a:r>
              <a:rPr lang="it-IT" dirty="0"/>
              <a:t> </a:t>
            </a:r>
            <a:r>
              <a:rPr lang="it-IT" dirty="0" err="1"/>
              <a:t>photons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a </a:t>
            </a:r>
            <a:r>
              <a:rPr lang="it-IT" dirty="0" err="1"/>
              <a:t>discharge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b="1" dirty="0" err="1">
                <a:solidFill>
                  <a:srgbClr val="C00000"/>
                </a:solidFill>
              </a:rPr>
              <a:t>directly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visualize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dirty="0"/>
              <a:t>the </a:t>
            </a:r>
            <a:r>
              <a:rPr lang="it-IT" dirty="0" err="1"/>
              <a:t>particles</a:t>
            </a:r>
            <a:r>
              <a:rPr lang="it-IT" dirty="0"/>
              <a:t> </a:t>
            </a:r>
          </a:p>
        </p:txBody>
      </p:sp>
      <p:sp>
        <p:nvSpPr>
          <p:cNvPr id="96" name="Text Box 2164">
            <a:extLst>
              <a:ext uri="{FF2B5EF4-FFF2-40B4-BE49-F238E27FC236}">
                <a16:creationId xmlns:a16="http://schemas.microsoft.com/office/drawing/2014/main" id="{3F8AE370-81F7-83F3-477C-2E982C789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144" y="4581128"/>
            <a:ext cx="730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GB" altLang="it-IT" dirty="0">
                <a:solidFill>
                  <a:schemeClr val="accent2"/>
                </a:solidFill>
                <a:sym typeface="Symbol" panose="05050102010706020507" pitchFamily="18" charset="2"/>
              </a:rPr>
              <a:t></a:t>
            </a:r>
            <a:r>
              <a:rPr lang="en-GB" altLang="it-IT" dirty="0" err="1">
                <a:solidFill>
                  <a:schemeClr val="accent2"/>
                </a:solidFill>
                <a:sym typeface="Symbol" panose="05050102010706020507" pitchFamily="18" charset="2"/>
              </a:rPr>
              <a:t>e</a:t>
            </a:r>
            <a:r>
              <a:rPr lang="en-GB" altLang="it-IT" baseline="30000" dirty="0" err="1">
                <a:solidFill>
                  <a:schemeClr val="accent2"/>
                </a:solidFill>
                <a:sym typeface="Symbol" panose="05050102010706020507" pitchFamily="18" charset="2"/>
              </a:rPr>
              <a:t>+</a:t>
            </a:r>
            <a:r>
              <a:rPr lang="en-GB" altLang="it-IT" dirty="0" err="1">
                <a:solidFill>
                  <a:schemeClr val="accent2"/>
                </a:solidFill>
                <a:sym typeface="Symbol" panose="05050102010706020507" pitchFamily="18" charset="2"/>
              </a:rPr>
              <a:t>e</a:t>
            </a:r>
            <a:r>
              <a:rPr lang="en-GB" altLang="it-IT" baseline="30000" dirty="0">
                <a:solidFill>
                  <a:schemeClr val="accent2"/>
                </a:solidFill>
                <a:sym typeface="Symbol" panose="05050102010706020507" pitchFamily="18" charset="2"/>
              </a:rPr>
              <a:t>-</a:t>
            </a:r>
            <a:endParaRPr lang="en-GB" altLang="it-IT" dirty="0">
              <a:solidFill>
                <a:schemeClr val="accent2"/>
              </a:solidFill>
            </a:endParaRPr>
          </a:p>
        </p:txBody>
      </p:sp>
      <p:sp>
        <p:nvSpPr>
          <p:cNvPr id="97" name="Freccia a destra 96">
            <a:extLst>
              <a:ext uri="{FF2B5EF4-FFF2-40B4-BE49-F238E27FC236}">
                <a16:creationId xmlns:a16="http://schemas.microsoft.com/office/drawing/2014/main" id="{B0A25562-363E-F418-9808-2C8AE5D70F98}"/>
              </a:ext>
            </a:extLst>
          </p:cNvPr>
          <p:cNvSpPr/>
          <p:nvPr/>
        </p:nvSpPr>
        <p:spPr>
          <a:xfrm>
            <a:off x="3628400" y="5373216"/>
            <a:ext cx="439544" cy="30777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4827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858CE-F429-CAFF-1D13-C3EDC5BA8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B0CBC3-D905-DB90-B5E9-3B2869A3F3E2}"/>
              </a:ext>
            </a:extLst>
          </p:cNvPr>
          <p:cNvSpPr/>
          <p:nvPr/>
        </p:nvSpPr>
        <p:spPr>
          <a:xfrm>
            <a:off x="72008" y="1120676"/>
            <a:ext cx="910850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OK, this is really nice.</a:t>
            </a:r>
          </a:p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BUT</a:t>
            </a:r>
          </a:p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Is there a smarter way than continuously switching OFF and ON the detectors</a:t>
            </a:r>
          </a:p>
        </p:txBody>
      </p:sp>
      <p:grpSp>
        <p:nvGrpSpPr>
          <p:cNvPr id="6" name="9 Grupo">
            <a:extLst>
              <a:ext uri="{FF2B5EF4-FFF2-40B4-BE49-F238E27FC236}">
                <a16:creationId xmlns:a16="http://schemas.microsoft.com/office/drawing/2014/main" id="{07C86704-C868-1B2C-AE0F-CF9ED728D623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2C529FFA-A373-BDE8-B414-A7664BE278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17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508E2DA6-1EF8-F411-F792-BA8A282E2F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5CB1E1CA-A33F-96C4-D679-10E8CF2D0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graphicFrame>
        <p:nvGraphicFramePr>
          <p:cNvPr id="4" name="Object 22">
            <a:extLst>
              <a:ext uri="{FF2B5EF4-FFF2-40B4-BE49-F238E27FC236}">
                <a16:creationId xmlns:a16="http://schemas.microsoft.com/office/drawing/2014/main" id="{95C67292-2508-1B9F-B185-1EB7F64FE6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59388"/>
              </p:ext>
            </p:extLst>
          </p:nvPr>
        </p:nvGraphicFramePr>
        <p:xfrm>
          <a:off x="3622961" y="3789040"/>
          <a:ext cx="2173175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4046400" imgH="3352320" progId="MS_ClipArt_Gallery.2">
                  <p:embed/>
                </p:oleObj>
              </mc:Choice>
              <mc:Fallback>
                <p:oleObj name="Clip" r:id="rId3" imgW="4046400" imgH="3352320" progId="MS_ClipArt_Gallery.2">
                  <p:embed/>
                  <p:pic>
                    <p:nvPicPr>
                      <p:cNvPr id="355350" name="Object 22">
                        <a:extLst>
                          <a:ext uri="{FF2B5EF4-FFF2-40B4-BE49-F238E27FC236}">
                            <a16:creationId xmlns:a16="http://schemas.microsoft.com/office/drawing/2014/main" id="{47BF1F4D-241A-AA42-0EEC-8A4424221F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2961" y="3789040"/>
                        <a:ext cx="2173175" cy="18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1043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0C9E4-97F6-CC27-4FA5-DD12E8078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F84508-66FD-2242-AF5C-80C4979D20DF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Include resistive elements in gaseous detectors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1150B15C-723D-CABC-2CB3-69D105334A3E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6BD835DB-25E9-2EA6-CAA1-8B3F6D894516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F25F2358-E48C-7CF0-C4A2-DE0A8CD180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18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D8EB0D0E-19F2-364E-B17B-0DB3AF0815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ECD7557B-CA7F-8F39-CBC3-575BB1542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70BD1B1-D3EF-3296-7B97-2F67BF5CD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3E288D5E-A66C-0212-4271-E43A721D010E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BB298978-CB43-1B1D-4D1C-D0DE4D7AB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428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9245829F-9B39-BA3F-7A2E-D8DA8F30D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2381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1CC44233-1E86-6DBF-F862-2D120DE85929}"/>
              </a:ext>
            </a:extLst>
          </p:cNvPr>
          <p:cNvSpPr txBox="1"/>
          <p:nvPr/>
        </p:nvSpPr>
        <p:spPr>
          <a:xfrm>
            <a:off x="467544" y="869811"/>
            <a:ext cx="8210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Put in front of the HV </a:t>
            </a:r>
            <a:r>
              <a:rPr lang="it-IT" sz="2400" dirty="0" err="1"/>
              <a:t>metallic</a:t>
            </a:r>
            <a:r>
              <a:rPr lang="it-IT" sz="2400" dirty="0"/>
              <a:t> planar </a:t>
            </a:r>
            <a:r>
              <a:rPr lang="it-IT" sz="2400" dirty="0" err="1"/>
              <a:t>electrodes</a:t>
            </a:r>
            <a:r>
              <a:rPr lang="it-IT" sz="2400" dirty="0"/>
              <a:t>, </a:t>
            </a:r>
            <a:r>
              <a:rPr lang="it-IT" sz="2400" b="1" dirty="0">
                <a:solidFill>
                  <a:srgbClr val="C00000"/>
                </a:solidFill>
              </a:rPr>
              <a:t>resistive </a:t>
            </a:r>
            <a:r>
              <a:rPr lang="it-IT" sz="2400" b="1" dirty="0" err="1">
                <a:solidFill>
                  <a:srgbClr val="C00000"/>
                </a:solidFill>
              </a:rPr>
              <a:t>plates</a:t>
            </a:r>
            <a:r>
              <a:rPr lang="it-IT" sz="2400" b="1" dirty="0">
                <a:solidFill>
                  <a:srgbClr val="C00000"/>
                </a:solidFill>
              </a:rPr>
              <a:t> of </a:t>
            </a:r>
            <a:r>
              <a:rPr lang="it-IT" sz="2400" b="1" dirty="0" err="1">
                <a:solidFill>
                  <a:srgbClr val="C00000"/>
                </a:solidFill>
              </a:rPr>
              <a:t>suitable</a:t>
            </a:r>
            <a:r>
              <a:rPr lang="it-IT" sz="2400" b="1" dirty="0">
                <a:solidFill>
                  <a:srgbClr val="C00000"/>
                </a:solidFill>
              </a:rPr>
              <a:t> </a:t>
            </a:r>
            <a:r>
              <a:rPr lang="it-IT" sz="2400" b="1" dirty="0" err="1">
                <a:solidFill>
                  <a:srgbClr val="C00000"/>
                </a:solidFill>
              </a:rPr>
              <a:t>material</a:t>
            </a:r>
            <a:r>
              <a:rPr lang="it-IT" sz="24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D0D7EDCB-A690-2B09-97FA-D17D25E1CDC4}"/>
              </a:ext>
            </a:extLst>
          </p:cNvPr>
          <p:cNvSpPr txBox="1"/>
          <p:nvPr/>
        </p:nvSpPr>
        <p:spPr>
          <a:xfrm>
            <a:off x="467544" y="560143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In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configuration</a:t>
            </a:r>
            <a:r>
              <a:rPr lang="it-IT" sz="2000" dirty="0"/>
              <a:t>, the detector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still</a:t>
            </a:r>
            <a:r>
              <a:rPr lang="it-IT" sz="2000" dirty="0"/>
              <a:t> a planar </a:t>
            </a:r>
            <a:r>
              <a:rPr lang="it-IT" sz="2000" dirty="0" err="1"/>
              <a:t>capacitor</a:t>
            </a:r>
            <a:r>
              <a:rPr lang="it-IT" sz="2000" dirty="0"/>
              <a:t>, </a:t>
            </a:r>
            <a:r>
              <a:rPr lang="it-IT" sz="2000" dirty="0" err="1"/>
              <a:t>but</a:t>
            </a:r>
            <a:r>
              <a:rPr lang="it-IT" sz="2000" dirty="0"/>
              <a:t> </a:t>
            </a:r>
            <a:r>
              <a:rPr lang="it-IT" sz="2000" dirty="0" err="1"/>
              <a:t>partially</a:t>
            </a:r>
            <a:r>
              <a:rPr lang="it-IT" sz="2000" dirty="0"/>
              <a:t> </a:t>
            </a:r>
            <a:r>
              <a:rPr lang="it-IT" sz="2000" dirty="0" err="1"/>
              <a:t>filled</a:t>
            </a:r>
            <a:r>
              <a:rPr lang="it-IT" sz="2000" dirty="0"/>
              <a:t> with a resistive </a:t>
            </a:r>
            <a:r>
              <a:rPr lang="it-IT" sz="2000" dirty="0" err="1"/>
              <a:t>material</a:t>
            </a:r>
            <a:r>
              <a:rPr lang="it-IT" sz="2000" dirty="0"/>
              <a:t>.</a:t>
            </a:r>
          </a:p>
        </p:txBody>
      </p:sp>
      <p:pic>
        <p:nvPicPr>
          <p:cNvPr id="5" name="Immagine 4" descr="Immagine che contiene testo, schermata, linea, Carattere&#10;&#10;Il contenuto generato dall'IA potrebbe non essere corretto.">
            <a:extLst>
              <a:ext uri="{FF2B5EF4-FFF2-40B4-BE49-F238E27FC236}">
                <a16:creationId xmlns:a16="http://schemas.microsoft.com/office/drawing/2014/main" id="{A3C80A98-7089-E5BB-25A9-874B3EA565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15918"/>
            <a:ext cx="7019788" cy="2702910"/>
          </a:xfrm>
          <a:prstGeom prst="rect">
            <a:avLst/>
          </a:prstGeom>
        </p:spPr>
      </p:pic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390081FD-5763-5EAA-27FE-DC1212DE482A}"/>
              </a:ext>
            </a:extLst>
          </p:cNvPr>
          <p:cNvCxnSpPr>
            <a:cxnSpLocks/>
          </p:cNvCxnSpPr>
          <p:nvPr/>
        </p:nvCxnSpPr>
        <p:spPr>
          <a:xfrm>
            <a:off x="1619672" y="2852936"/>
            <a:ext cx="0" cy="57606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DE0E104D-E4F6-EC31-D757-FF4492AF90C9}"/>
              </a:ext>
            </a:extLst>
          </p:cNvPr>
          <p:cNvCxnSpPr>
            <a:cxnSpLocks/>
          </p:cNvCxnSpPr>
          <p:nvPr/>
        </p:nvCxnSpPr>
        <p:spPr>
          <a:xfrm>
            <a:off x="1619672" y="3717032"/>
            <a:ext cx="0" cy="648072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CCAA97FC-4850-6C15-E150-4ECE357B53BC}"/>
              </a:ext>
            </a:extLst>
          </p:cNvPr>
          <p:cNvCxnSpPr>
            <a:cxnSpLocks/>
          </p:cNvCxnSpPr>
          <p:nvPr/>
        </p:nvCxnSpPr>
        <p:spPr>
          <a:xfrm flipH="1">
            <a:off x="1179240" y="3429000"/>
            <a:ext cx="87248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FDC7FC1E-A421-87C5-B8BB-028027CAA4AE}"/>
              </a:ext>
            </a:extLst>
          </p:cNvPr>
          <p:cNvCxnSpPr>
            <a:cxnSpLocks/>
          </p:cNvCxnSpPr>
          <p:nvPr/>
        </p:nvCxnSpPr>
        <p:spPr>
          <a:xfrm flipH="1">
            <a:off x="1403648" y="3717032"/>
            <a:ext cx="43204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431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23FA8-21E3-114D-8FDD-BCCCAC522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>
            <a:extLst>
              <a:ext uri="{FF2B5EF4-FFF2-40B4-BE49-F238E27FC236}">
                <a16:creationId xmlns:a16="http://schemas.microsoft.com/office/drawing/2014/main" id="{1866EE40-9B94-5252-BE3F-04D20E62D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478" y="849324"/>
            <a:ext cx="6179299" cy="229164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1C7A7C5-7EAA-C6DC-E3DB-4310384DA8A1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As usual, put some numbers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A2D0F0BE-AB14-D137-9369-F1E2417C5B76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6BDADF64-6FEC-E75F-B46A-762B94DBCEA4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28EA4FF2-CF3E-B1AA-35ED-2D9CDAA6E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19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29FA26CD-8F05-BB54-C8B4-FD4C685F39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86B58B9B-06CD-4023-AAC2-BF3DEC795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A6CD4AFE-E1C0-43B2-07B6-9E335C403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A187530D-25C4-9D6C-CD8F-5E1920136EA4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EF504CA3-3514-2DC1-ED23-3636553E32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5FE9A918-051A-C8B2-9480-C3A6EBE0D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CD91D24-6E73-1895-FE09-D4B3B1553295}"/>
              </a:ext>
            </a:extLst>
          </p:cNvPr>
          <p:cNvSpPr txBox="1"/>
          <p:nvPr/>
        </p:nvSpPr>
        <p:spPr>
          <a:xfrm>
            <a:off x="395536" y="764704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</a:t>
            </a:r>
            <a:r>
              <a:rPr lang="it-IT" sz="2000" dirty="0" err="1"/>
              <a:t>electrical</a:t>
            </a:r>
            <a:r>
              <a:rPr lang="it-IT" sz="2000" dirty="0"/>
              <a:t> </a:t>
            </a:r>
            <a:r>
              <a:rPr lang="it-IT" sz="2000" dirty="0" err="1"/>
              <a:t>equivalent</a:t>
            </a:r>
            <a:r>
              <a:rPr lang="it-IT" sz="2000" dirty="0"/>
              <a:t> of an RPC </a:t>
            </a:r>
            <a:r>
              <a:rPr lang="it-IT" sz="2000" dirty="0" err="1"/>
              <a:t>is</a:t>
            </a:r>
            <a:r>
              <a:rPr lang="it-IT" sz="2000" dirty="0"/>
              <a:t> the following: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0A2B5F4-A0B0-4C82-E5B5-D5DB8E6E25BD}"/>
              </a:ext>
            </a:extLst>
          </p:cNvPr>
          <p:cNvSpPr txBox="1"/>
          <p:nvPr/>
        </p:nvSpPr>
        <p:spPr>
          <a:xfrm>
            <a:off x="395537" y="3153162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Once </a:t>
            </a:r>
            <a:r>
              <a:rPr lang="it-IT" sz="2000" dirty="0" err="1"/>
              <a:t>that</a:t>
            </a:r>
            <a:r>
              <a:rPr lang="it-IT" sz="2000" dirty="0"/>
              <a:t> the </a:t>
            </a:r>
            <a:r>
              <a:rPr lang="it-IT" sz="2000" dirty="0" err="1"/>
              <a:t>capacitor</a:t>
            </a:r>
            <a:r>
              <a:rPr lang="it-IT" sz="2000" dirty="0"/>
              <a:t> </a:t>
            </a:r>
            <a:r>
              <a:rPr lang="it-IT" sz="2000" dirty="0" err="1"/>
              <a:t>representing</a:t>
            </a:r>
            <a:r>
              <a:rPr lang="it-IT" sz="2000" dirty="0"/>
              <a:t> the gas gap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discharged</a:t>
            </a:r>
            <a:r>
              <a:rPr lang="it-IT" sz="2000" dirty="0"/>
              <a:t> </a:t>
            </a:r>
            <a:r>
              <a:rPr lang="it-IT" sz="2000" dirty="0" err="1"/>
              <a:t>because</a:t>
            </a:r>
            <a:r>
              <a:rPr lang="it-IT" sz="2000" dirty="0"/>
              <a:t> of the </a:t>
            </a:r>
            <a:r>
              <a:rPr lang="it-IT" sz="2000" dirty="0" err="1"/>
              <a:t>passage</a:t>
            </a:r>
            <a:r>
              <a:rPr lang="it-IT" sz="2000" dirty="0"/>
              <a:t> of an </a:t>
            </a:r>
            <a:r>
              <a:rPr lang="it-IT" sz="2000" dirty="0" err="1"/>
              <a:t>ionizing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r>
              <a:rPr lang="it-IT" sz="2000" dirty="0"/>
              <a:t> and </a:t>
            </a:r>
            <a:r>
              <a:rPr lang="it-IT" sz="2000" dirty="0" err="1"/>
              <a:t>subseguent</a:t>
            </a:r>
            <a:r>
              <a:rPr lang="it-IT" sz="2000" dirty="0"/>
              <a:t> </a:t>
            </a:r>
            <a:r>
              <a:rPr lang="it-IT" sz="2000" dirty="0" err="1"/>
              <a:t>discharge</a:t>
            </a:r>
            <a:r>
              <a:rPr lang="it-IT" sz="2000" dirty="0"/>
              <a:t>, </a:t>
            </a:r>
            <a:r>
              <a:rPr lang="it-IT" sz="2000" dirty="0" err="1"/>
              <a:t>its</a:t>
            </a:r>
            <a:r>
              <a:rPr lang="it-IT" sz="2000" dirty="0"/>
              <a:t> re-</a:t>
            </a:r>
            <a:r>
              <a:rPr lang="it-IT" sz="2000" dirty="0" err="1"/>
              <a:t>charging</a:t>
            </a:r>
            <a:r>
              <a:rPr lang="it-IT" sz="2000" dirty="0"/>
              <a:t> time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related</a:t>
            </a:r>
            <a:r>
              <a:rPr lang="it-IT" sz="2000" dirty="0"/>
              <a:t> to the time </a:t>
            </a:r>
            <a:r>
              <a:rPr lang="it-IT" sz="2000" dirty="0" err="1"/>
              <a:t>constant</a:t>
            </a:r>
            <a:r>
              <a:rPr lang="it-IT" sz="2000" dirty="0"/>
              <a:t> of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circuit</a:t>
            </a:r>
            <a:r>
              <a:rPr lang="it-IT" sz="2000" dirty="0"/>
              <a:t>:</a:t>
            </a:r>
          </a:p>
        </p:txBody>
      </p:sp>
      <p:graphicFrame>
        <p:nvGraphicFramePr>
          <p:cNvPr id="14" name="Object 33">
            <a:extLst>
              <a:ext uri="{FF2B5EF4-FFF2-40B4-BE49-F238E27FC236}">
                <a16:creationId xmlns:a16="http://schemas.microsoft.com/office/drawing/2014/main" id="{10ADB2E2-0511-43AF-7111-AD6AD6AB78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348342"/>
              </p:ext>
            </p:extLst>
          </p:nvPr>
        </p:nvGraphicFramePr>
        <p:xfrm>
          <a:off x="506760" y="4305290"/>
          <a:ext cx="1905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04840" imgH="457200" progId="Equation.3">
                  <p:embed/>
                </p:oleObj>
              </mc:Choice>
              <mc:Fallback>
                <p:oleObj name="Equation" r:id="rId4" imgW="1104840" imgH="457200" progId="Equation.3">
                  <p:embed/>
                  <p:pic>
                    <p:nvPicPr>
                      <p:cNvPr id="188449" name="Object 33">
                        <a:extLst>
                          <a:ext uri="{FF2B5EF4-FFF2-40B4-BE49-F238E27FC236}">
                            <a16:creationId xmlns:a16="http://schemas.microsoft.com/office/drawing/2014/main" id="{35F7D9C4-45FD-9635-77D3-BA7442C094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60" y="4305290"/>
                        <a:ext cx="1905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DA3505C-E895-DC0D-388A-A167D03B83D4}"/>
              </a:ext>
            </a:extLst>
          </p:cNvPr>
          <p:cNvSpPr txBox="1"/>
          <p:nvPr/>
        </p:nvSpPr>
        <p:spPr>
          <a:xfrm>
            <a:off x="3995936" y="4305290"/>
            <a:ext cx="4152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i="1" dirty="0"/>
              <a:t>d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thickness</a:t>
            </a:r>
            <a:r>
              <a:rPr lang="it-IT" dirty="0"/>
              <a:t> of the resistive </a:t>
            </a:r>
            <a:r>
              <a:rPr lang="it-IT" dirty="0" err="1"/>
              <a:t>plates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i="1" dirty="0"/>
              <a:t>g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thickness</a:t>
            </a:r>
            <a:r>
              <a:rPr lang="it-IT" dirty="0"/>
              <a:t> of the gas gap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3D2FEE7-E67A-2A39-5DBD-0B04B357A784}"/>
              </a:ext>
            </a:extLst>
          </p:cNvPr>
          <p:cNvSpPr txBox="1"/>
          <p:nvPr/>
        </p:nvSpPr>
        <p:spPr>
          <a:xfrm>
            <a:off x="395536" y="5241394"/>
            <a:ext cx="65572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For d=g=2 mm and ρ = 10 </a:t>
            </a:r>
            <a:r>
              <a:rPr lang="it-IT" sz="2000" baseline="30000" dirty="0"/>
              <a:t>11</a:t>
            </a:r>
            <a:r>
              <a:rPr lang="it-IT" sz="2000" dirty="0"/>
              <a:t> </a:t>
            </a:r>
            <a:r>
              <a:rPr lang="el-GR" sz="2000" dirty="0"/>
              <a:t>Ω</a:t>
            </a:r>
            <a:r>
              <a:rPr lang="it-IT" sz="2000" dirty="0"/>
              <a:t>cm, </a:t>
            </a:r>
            <a:r>
              <a:rPr lang="el-GR" sz="2000" b="1" dirty="0">
                <a:solidFill>
                  <a:srgbClr val="C00000"/>
                </a:solidFill>
              </a:rPr>
              <a:t>τ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is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few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ms</a:t>
            </a:r>
            <a:r>
              <a:rPr lang="it-IT" sz="2000" b="1" dirty="0">
                <a:solidFill>
                  <a:srgbClr val="C00000"/>
                </a:solidFill>
              </a:rPr>
              <a:t> (</a:t>
            </a:r>
            <a:r>
              <a:rPr lang="it-IT" sz="2000" b="1" dirty="0" err="1">
                <a:solidFill>
                  <a:srgbClr val="C00000"/>
                </a:solidFill>
              </a:rPr>
              <a:t>milliseconds</a:t>
            </a:r>
            <a:r>
              <a:rPr lang="it-IT" sz="2000" b="1" dirty="0">
                <a:solidFill>
                  <a:srgbClr val="C00000"/>
                </a:solidFill>
              </a:rPr>
              <a:t>)!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BA3D72E-B33D-B8CB-0644-D74E68CDB698}"/>
              </a:ext>
            </a:extLst>
          </p:cNvPr>
          <p:cNvSpPr txBox="1"/>
          <p:nvPr/>
        </p:nvSpPr>
        <p:spPr>
          <a:xfrm>
            <a:off x="251520" y="5817458"/>
            <a:ext cx="8507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Electrons</a:t>
            </a:r>
            <a:r>
              <a:rPr lang="it-IT" sz="2000" dirty="0"/>
              <a:t> are </a:t>
            </a:r>
            <a:r>
              <a:rPr lang="it-IT" sz="2000" dirty="0" err="1"/>
              <a:t>collected</a:t>
            </a:r>
            <a:r>
              <a:rPr lang="it-IT" sz="2000" dirty="0"/>
              <a:t> on the </a:t>
            </a:r>
            <a:r>
              <a:rPr lang="it-IT" sz="2000" dirty="0" err="1"/>
              <a:t>anode</a:t>
            </a:r>
            <a:r>
              <a:rPr lang="it-IT" sz="2000" dirty="0"/>
              <a:t> in times of the </a:t>
            </a:r>
            <a:r>
              <a:rPr lang="it-IT" sz="2000" dirty="0" err="1"/>
              <a:t>order</a:t>
            </a:r>
            <a:r>
              <a:rPr lang="it-IT" sz="2000" dirty="0"/>
              <a:t> of </a:t>
            </a:r>
            <a:r>
              <a:rPr lang="it-IT" sz="2000" b="1" dirty="0" err="1">
                <a:solidFill>
                  <a:srgbClr val="C00000"/>
                </a:solidFill>
              </a:rPr>
              <a:t>few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tens</a:t>
            </a:r>
            <a:r>
              <a:rPr lang="it-IT" sz="2000" b="1" dirty="0">
                <a:solidFill>
                  <a:srgbClr val="C00000"/>
                </a:solidFill>
              </a:rPr>
              <a:t> of 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Ions</a:t>
            </a:r>
            <a:r>
              <a:rPr lang="it-IT" sz="2000" dirty="0"/>
              <a:t> are </a:t>
            </a:r>
            <a:r>
              <a:rPr lang="it-IT" sz="2000" dirty="0" err="1"/>
              <a:t>collected</a:t>
            </a:r>
            <a:r>
              <a:rPr lang="it-IT" sz="2000" dirty="0"/>
              <a:t> on the </a:t>
            </a:r>
            <a:r>
              <a:rPr lang="it-IT" sz="2000" dirty="0" err="1"/>
              <a:t>anode</a:t>
            </a:r>
            <a:r>
              <a:rPr lang="it-IT" sz="2000" dirty="0"/>
              <a:t> in times of the </a:t>
            </a:r>
            <a:r>
              <a:rPr lang="it-IT" sz="2000" dirty="0" err="1"/>
              <a:t>order</a:t>
            </a:r>
            <a:r>
              <a:rPr lang="it-IT" sz="2000" dirty="0"/>
              <a:t> of </a:t>
            </a:r>
            <a:r>
              <a:rPr lang="it-IT" sz="2000" b="1" dirty="0" err="1">
                <a:solidFill>
                  <a:srgbClr val="C00000"/>
                </a:solidFill>
              </a:rPr>
              <a:t>few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tens</a:t>
            </a:r>
            <a:r>
              <a:rPr lang="it-IT" sz="2000" b="1" dirty="0">
                <a:solidFill>
                  <a:srgbClr val="C00000"/>
                </a:solidFill>
              </a:rPr>
              <a:t> of </a:t>
            </a:r>
            <a:r>
              <a:rPr lang="it-IT" sz="2000" b="1" dirty="0" err="1">
                <a:solidFill>
                  <a:srgbClr val="C00000"/>
                </a:solidFill>
              </a:rPr>
              <a:t>μs</a:t>
            </a:r>
            <a:endParaRPr lang="it-IT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63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11B621-AA3B-C485-6CD5-F681C65CDFDE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Ingredients for a gaseous detector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61BBE770-41A5-E9BE-7A7F-20C4F0B968D0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F1F5AE6C-1BDE-3662-7139-0C9A56CE87B7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7823A1DA-3C58-CD5E-5C2C-C8E2481F32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AA7F6625-A397-3D2A-DF7B-8B687FE2B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6751BDAA-9858-1155-7E61-6D834CDE8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58F05C3-4A06-05B3-424F-3A2660191119}"/>
              </a:ext>
            </a:extLst>
          </p:cNvPr>
          <p:cNvSpPr txBox="1"/>
          <p:nvPr/>
        </p:nvSpPr>
        <p:spPr>
          <a:xfrm>
            <a:off x="2771800" y="1988840"/>
            <a:ext cx="62240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it-IT" sz="2000" dirty="0"/>
          </a:p>
          <a:p>
            <a:r>
              <a:rPr lang="it-IT" sz="2400" dirty="0">
                <a:solidFill>
                  <a:srgbClr val="FF0000"/>
                </a:solidFill>
              </a:rPr>
              <a:t>2. An </a:t>
            </a:r>
            <a:r>
              <a:rPr lang="it-IT" sz="2400" dirty="0" err="1">
                <a:solidFill>
                  <a:srgbClr val="FF0000"/>
                </a:solidFill>
              </a:rPr>
              <a:t>electric</a:t>
            </a:r>
            <a:r>
              <a:rPr lang="it-IT" sz="2400" dirty="0">
                <a:solidFill>
                  <a:srgbClr val="FF0000"/>
                </a:solidFill>
              </a:rPr>
              <a:t> field: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ion</a:t>
            </a:r>
            <a:r>
              <a:rPr lang="it-IT" sz="2000" dirty="0"/>
              <a:t>-electron </a:t>
            </a:r>
            <a:r>
              <a:rPr lang="it-IT" sz="2000" dirty="0" err="1"/>
              <a:t>recombination</a:t>
            </a:r>
            <a:r>
              <a:rPr lang="it-IT" sz="2000" dirty="0"/>
              <a:t> in </a:t>
            </a:r>
            <a:r>
              <a:rPr lang="it-IT" sz="2000" dirty="0" err="1"/>
              <a:t>its</a:t>
            </a:r>
            <a:r>
              <a:rPr lang="it-IT" sz="2000" dirty="0"/>
              <a:t> </a:t>
            </a:r>
            <a:r>
              <a:rPr lang="it-IT" sz="2000" dirty="0" err="1"/>
              <a:t>absence</a:t>
            </a:r>
            <a:r>
              <a:rPr lang="it-IT" sz="2000" dirty="0"/>
              <a:t>;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/>
              <a:t>must be intense </a:t>
            </a:r>
            <a:r>
              <a:rPr lang="it-IT" sz="2000" dirty="0" err="1"/>
              <a:t>enough</a:t>
            </a:r>
            <a:r>
              <a:rPr lang="it-IT" sz="2000" dirty="0"/>
              <a:t> (</a:t>
            </a:r>
            <a:r>
              <a:rPr lang="it-IT" sz="2000" dirty="0" err="1"/>
              <a:t>order</a:t>
            </a:r>
            <a:r>
              <a:rPr lang="it-IT" sz="2000" dirty="0"/>
              <a:t> of 1 MV/m) to </a:t>
            </a:r>
            <a:r>
              <a:rPr lang="it-IT" sz="2000" dirty="0" err="1"/>
              <a:t>allow</a:t>
            </a:r>
            <a:r>
              <a:rPr lang="it-IT" sz="2000" dirty="0"/>
              <a:t> </a:t>
            </a:r>
            <a:r>
              <a:rPr lang="it-IT" sz="2000" dirty="0" err="1"/>
              <a:t>multiplication</a:t>
            </a:r>
            <a:r>
              <a:rPr lang="it-IT" sz="2000" dirty="0"/>
              <a:t> </a:t>
            </a:r>
            <a:r>
              <a:rPr lang="it-IT" sz="2000" dirty="0" err="1"/>
              <a:t>processes</a:t>
            </a:r>
            <a:r>
              <a:rPr lang="it-IT" sz="2000" dirty="0"/>
              <a:t>;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multiplication</a:t>
            </a:r>
            <a:r>
              <a:rPr lang="it-IT" sz="2000" dirty="0"/>
              <a:t> </a:t>
            </a:r>
            <a:r>
              <a:rPr lang="it-IT" sz="2000" dirty="0" err="1"/>
              <a:t>processes</a:t>
            </a:r>
            <a:r>
              <a:rPr lang="it-IT" sz="2000" dirty="0"/>
              <a:t> are </a:t>
            </a:r>
            <a:r>
              <a:rPr lang="it-IT" sz="2000" dirty="0" err="1"/>
              <a:t>necessary</a:t>
            </a:r>
            <a:r>
              <a:rPr lang="it-IT" sz="2000" dirty="0"/>
              <a:t> </a:t>
            </a:r>
            <a:r>
              <a:rPr lang="it-IT" sz="2000" dirty="0" err="1"/>
              <a:t>because</a:t>
            </a:r>
            <a:r>
              <a:rPr lang="it-IT" sz="2000" dirty="0"/>
              <a:t> </a:t>
            </a:r>
            <a:r>
              <a:rPr lang="it-IT" sz="2000" dirty="0" err="1"/>
              <a:t>number</a:t>
            </a:r>
            <a:r>
              <a:rPr lang="it-IT" sz="2000" dirty="0"/>
              <a:t> of </a:t>
            </a:r>
            <a:r>
              <a:rPr lang="it-IT" sz="2000" dirty="0" err="1"/>
              <a:t>primary</a:t>
            </a:r>
            <a:r>
              <a:rPr lang="it-IT" sz="2000" dirty="0"/>
              <a:t> </a:t>
            </a:r>
            <a:r>
              <a:rPr lang="it-IT" sz="2000" dirty="0" err="1"/>
              <a:t>ion</a:t>
            </a:r>
            <a:r>
              <a:rPr lang="it-IT" sz="2000" dirty="0"/>
              <a:t>-electron </a:t>
            </a:r>
            <a:r>
              <a:rPr lang="it-IT" sz="2000" dirty="0" err="1"/>
              <a:t>pairs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just </a:t>
            </a:r>
            <a:r>
              <a:rPr lang="it-IT" sz="2000" dirty="0" err="1"/>
              <a:t>few</a:t>
            </a:r>
            <a:r>
              <a:rPr lang="it-IT" sz="2000" dirty="0"/>
              <a:t> </a:t>
            </a:r>
            <a:r>
              <a:rPr lang="it-IT" sz="2000" dirty="0" err="1"/>
              <a:t>tens</a:t>
            </a:r>
            <a:r>
              <a:rPr lang="it-IT" sz="2000" dirty="0"/>
              <a:t>/mm (to be </a:t>
            </a:r>
            <a:r>
              <a:rPr lang="it-IT" sz="2000" dirty="0" err="1"/>
              <a:t>compared</a:t>
            </a:r>
            <a:r>
              <a:rPr lang="it-IT" sz="2000" dirty="0"/>
              <a:t> with 23400 </a:t>
            </a:r>
            <a:r>
              <a:rPr lang="it-IT" sz="2000" dirty="0" err="1"/>
              <a:t>electrons</a:t>
            </a:r>
            <a:r>
              <a:rPr lang="it-IT" sz="2000" dirty="0"/>
              <a:t>-hole </a:t>
            </a:r>
            <a:r>
              <a:rPr lang="it-IT" sz="2000" dirty="0" err="1"/>
              <a:t>pairs</a:t>
            </a:r>
            <a:r>
              <a:rPr lang="it-IT" sz="2000" dirty="0"/>
              <a:t> in 300 </a:t>
            </a:r>
            <a:r>
              <a:rPr lang="el-GR" sz="2000" dirty="0"/>
              <a:t>μ</a:t>
            </a:r>
            <a:r>
              <a:rPr lang="it-IT" sz="2000" dirty="0"/>
              <a:t>m of Si).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it-IT" sz="2000" dirty="0"/>
          </a:p>
          <a:p>
            <a:pPr lvl="1"/>
            <a:endParaRPr lang="it-IT" sz="2000" dirty="0"/>
          </a:p>
        </p:txBody>
      </p:sp>
      <p:pic>
        <p:nvPicPr>
          <p:cNvPr id="5" name="Immagine 4" descr="Immagine che contiene linea, schizzo, arte, design&#10;&#10;Il contenuto generato dall'IA potrebbe non essere corretto.">
            <a:extLst>
              <a:ext uri="{FF2B5EF4-FFF2-40B4-BE49-F238E27FC236}">
                <a16:creationId xmlns:a16="http://schemas.microsoft.com/office/drawing/2014/main" id="{66C1B05B-9565-C948-041C-969064B12B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94" y="2720053"/>
            <a:ext cx="2051304" cy="197815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CD62470-96FE-C6D8-1294-EB4F70EBCD5A}"/>
              </a:ext>
            </a:extLst>
          </p:cNvPr>
          <p:cNvSpPr txBox="1"/>
          <p:nvPr/>
        </p:nvSpPr>
        <p:spPr>
          <a:xfrm>
            <a:off x="214269" y="836712"/>
            <a:ext cx="50276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1. A gas volume: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where</a:t>
            </a:r>
            <a:r>
              <a:rPr lang="it-IT" sz="2000" dirty="0"/>
              <a:t> (</a:t>
            </a:r>
            <a:r>
              <a:rPr lang="it-IT" sz="2000" dirty="0" err="1"/>
              <a:t>almost</a:t>
            </a:r>
            <a:r>
              <a:rPr lang="it-IT" sz="2000" dirty="0"/>
              <a:t>) </a:t>
            </a:r>
            <a:r>
              <a:rPr lang="it-IT" sz="2000" dirty="0" err="1"/>
              <a:t>everything</a:t>
            </a:r>
            <a:r>
              <a:rPr lang="it-IT" sz="2000" dirty="0"/>
              <a:t> takes place;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/>
              <a:t>in </a:t>
            </a:r>
            <a:r>
              <a:rPr lang="it-IT" sz="2000" dirty="0" err="1"/>
              <a:t>principle</a:t>
            </a:r>
            <a:r>
              <a:rPr lang="it-IT" sz="2000" dirty="0"/>
              <a:t> can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arbitrary</a:t>
            </a:r>
            <a:r>
              <a:rPr lang="it-IT" sz="2000" dirty="0"/>
              <a:t> </a:t>
            </a:r>
            <a:r>
              <a:rPr lang="it-IT" sz="2000" dirty="0" err="1"/>
              <a:t>shape</a:t>
            </a:r>
            <a:r>
              <a:rPr lang="it-IT" sz="2000" dirty="0"/>
              <a:t>.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AA89FDC-0142-3CBF-87A7-B0ED68848827}"/>
              </a:ext>
            </a:extLst>
          </p:cNvPr>
          <p:cNvSpPr txBox="1"/>
          <p:nvPr/>
        </p:nvSpPr>
        <p:spPr>
          <a:xfrm>
            <a:off x="148144" y="5051598"/>
            <a:ext cx="592087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3. </a:t>
            </a:r>
            <a:r>
              <a:rPr lang="it-IT" sz="2400" dirty="0" err="1">
                <a:solidFill>
                  <a:srgbClr val="FF0000"/>
                </a:solidFill>
              </a:rPr>
              <a:t>Suitable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readout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electrodes</a:t>
            </a:r>
            <a:r>
              <a:rPr lang="it-IT" sz="2400" dirty="0">
                <a:solidFill>
                  <a:srgbClr val="FF0000"/>
                </a:solidFill>
              </a:rPr>
              <a:t>: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readout</a:t>
            </a:r>
            <a:r>
              <a:rPr lang="it-IT" sz="2000" dirty="0"/>
              <a:t> </a:t>
            </a:r>
            <a:r>
              <a:rPr lang="it-IT" sz="2000" dirty="0" err="1"/>
              <a:t>electrodes</a:t>
            </a:r>
            <a:r>
              <a:rPr lang="it-IT" sz="2000" dirty="0"/>
              <a:t> </a:t>
            </a:r>
            <a:r>
              <a:rPr lang="it-IT" sz="2000" dirty="0" err="1"/>
              <a:t>sometimes</a:t>
            </a:r>
            <a:r>
              <a:rPr lang="it-IT" sz="2000" dirty="0"/>
              <a:t> coincide with high </a:t>
            </a:r>
            <a:r>
              <a:rPr lang="it-IT" sz="2000" dirty="0" err="1"/>
              <a:t>voltage</a:t>
            </a:r>
            <a:r>
              <a:rPr lang="it-IT" sz="2000" dirty="0"/>
              <a:t> </a:t>
            </a:r>
            <a:r>
              <a:rPr lang="it-IT" sz="2000" dirty="0" err="1"/>
              <a:t>electrodes</a:t>
            </a:r>
            <a:r>
              <a:rPr lang="it-IT" sz="2000" dirty="0"/>
              <a:t>, </a:t>
            </a:r>
            <a:r>
              <a:rPr lang="it-IT" sz="2000" dirty="0" err="1"/>
              <a:t>but</a:t>
            </a:r>
            <a:r>
              <a:rPr lang="it-IT" sz="2000" dirty="0"/>
              <a:t> </a:t>
            </a:r>
            <a:r>
              <a:rPr lang="it-IT" sz="2000" dirty="0" err="1"/>
              <a:t>they</a:t>
            </a:r>
            <a:r>
              <a:rPr lang="it-IT" sz="2000" dirty="0"/>
              <a:t> are </a:t>
            </a:r>
            <a:r>
              <a:rPr lang="it-IT" sz="2000" dirty="0" err="1"/>
              <a:t>conceptually</a:t>
            </a:r>
            <a:r>
              <a:rPr lang="it-IT" sz="2000" dirty="0"/>
              <a:t> </a:t>
            </a:r>
            <a:r>
              <a:rPr lang="it-IT" sz="2000" dirty="0" err="1"/>
              <a:t>different</a:t>
            </a:r>
            <a:r>
              <a:rPr lang="it-IT" sz="2000" dirty="0"/>
              <a:t>.</a:t>
            </a:r>
          </a:p>
          <a:p>
            <a:endParaRPr lang="it-IT" dirty="0"/>
          </a:p>
        </p:txBody>
      </p:sp>
      <p:pic>
        <p:nvPicPr>
          <p:cNvPr id="15" name="Immagine 14" descr="Immagine che contiene caramella&#10;&#10;Il contenuto generato dall'IA potrebbe non essere corretto.">
            <a:extLst>
              <a:ext uri="{FF2B5EF4-FFF2-40B4-BE49-F238E27FC236}">
                <a16:creationId xmlns:a16="http://schemas.microsoft.com/office/drawing/2014/main" id="{6D4B2F37-E81A-B667-0BEC-8898BD6E1F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4" t="34745" r="36663"/>
          <a:stretch>
            <a:fillRect/>
          </a:stretch>
        </p:blipFill>
        <p:spPr>
          <a:xfrm>
            <a:off x="5888332" y="692696"/>
            <a:ext cx="1553378" cy="1978153"/>
          </a:xfrm>
          <a:prstGeom prst="rect">
            <a:avLst/>
          </a:prstGeom>
        </p:spPr>
      </p:pic>
      <p:pic>
        <p:nvPicPr>
          <p:cNvPr id="17" name="Immagine 16" descr="Immagine che contiene legno, Asse, pavimento, compensato&#10;&#10;Il contenuto generato dall'IA potrebbe non essere corretto.">
            <a:extLst>
              <a:ext uri="{FF2B5EF4-FFF2-40B4-BE49-F238E27FC236}">
                <a16:creationId xmlns:a16="http://schemas.microsoft.com/office/drawing/2014/main" id="{A06C31FB-AD44-C028-F0BC-2DE36DB796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01738" y="4845135"/>
            <a:ext cx="1407216" cy="188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4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E439C-E501-6D2A-2341-74384996F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06F171F-288D-32F0-6299-7F190DD954A5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From the practical point of view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CEB7E64E-9172-BB06-6325-A88919310751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5804905C-CFA6-FF68-AD23-4D6F78F953FD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C67865F8-61FD-6785-26FD-73415B3FE7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20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CACD36B8-39ED-DD74-5CF7-BDDB79805C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C4A030C9-CF1C-2296-574B-00EB1B479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DE1ADACD-EF0E-DAD9-FCEF-16A69E831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0E47B93D-A995-BB2A-CD63-CFC2E4B9F15E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26E1C3A0-1EE7-E2D9-E3D1-E3652AB07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3A218664-3805-D045-29C9-9B7B62650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95F5128-0B1D-16E7-8FB8-61B0A2C34F01}"/>
              </a:ext>
            </a:extLst>
          </p:cNvPr>
          <p:cNvSpPr txBox="1"/>
          <p:nvPr/>
        </p:nvSpPr>
        <p:spPr>
          <a:xfrm>
            <a:off x="251530" y="737409"/>
            <a:ext cx="8640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means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during</a:t>
            </a:r>
            <a:r>
              <a:rPr lang="it-IT" sz="2000" dirty="0"/>
              <a:t> the </a:t>
            </a:r>
            <a:r>
              <a:rPr lang="it-IT" sz="2000" dirty="0" err="1"/>
              <a:t>discharge</a:t>
            </a:r>
            <a:r>
              <a:rPr lang="it-IT" sz="2000" dirty="0"/>
              <a:t>, and </a:t>
            </a:r>
            <a:r>
              <a:rPr lang="it-IT" sz="2000" dirty="0" err="1"/>
              <a:t>well</a:t>
            </a:r>
            <a:r>
              <a:rPr lang="it-IT" sz="2000" dirty="0"/>
              <a:t> after </a:t>
            </a:r>
            <a:r>
              <a:rPr lang="it-IT" sz="2000" dirty="0" err="1"/>
              <a:t>even</a:t>
            </a:r>
            <a:r>
              <a:rPr lang="it-IT" sz="2000" dirty="0"/>
              <a:t> the </a:t>
            </a:r>
            <a:r>
              <a:rPr lang="it-IT" sz="2000" dirty="0" err="1"/>
              <a:t>ions</a:t>
            </a:r>
            <a:r>
              <a:rPr lang="it-IT" sz="2000" dirty="0"/>
              <a:t> are </a:t>
            </a:r>
            <a:r>
              <a:rPr lang="it-IT" sz="2000" dirty="0" err="1"/>
              <a:t>collected</a:t>
            </a:r>
            <a:r>
              <a:rPr lang="it-IT" sz="2000" dirty="0"/>
              <a:t>, the resistive </a:t>
            </a:r>
            <a:r>
              <a:rPr lang="it-IT" sz="2000" dirty="0" err="1"/>
              <a:t>material</a:t>
            </a:r>
            <a:r>
              <a:rPr lang="it-IT" sz="2000" dirty="0"/>
              <a:t> </a:t>
            </a:r>
            <a:r>
              <a:rPr lang="it-IT" sz="2000" dirty="0" err="1"/>
              <a:t>behaves</a:t>
            </a:r>
            <a:r>
              <a:rPr lang="it-IT" sz="2000" dirty="0"/>
              <a:t> like an </a:t>
            </a:r>
            <a:r>
              <a:rPr lang="it-IT" sz="2000" dirty="0" err="1"/>
              <a:t>insulator</a:t>
            </a:r>
            <a:r>
              <a:rPr lang="it-IT" sz="2000" dirty="0"/>
              <a:t>.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4DF8E9E-0086-9CFD-50EE-50D36A002928}"/>
              </a:ext>
            </a:extLst>
          </p:cNvPr>
          <p:cNvSpPr txBox="1"/>
          <p:nvPr/>
        </p:nvSpPr>
        <p:spPr>
          <a:xfrm>
            <a:off x="441448" y="3230974"/>
            <a:ext cx="485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Also</a:t>
            </a:r>
            <a:r>
              <a:rPr lang="it-IT" sz="2000" dirty="0"/>
              <a:t>, after the </a:t>
            </a:r>
            <a:r>
              <a:rPr lang="it-IT" sz="2000" dirty="0" err="1"/>
              <a:t>electrons</a:t>
            </a:r>
            <a:r>
              <a:rPr lang="it-IT" sz="2000" dirty="0"/>
              <a:t> are </a:t>
            </a:r>
            <a:r>
              <a:rPr lang="it-IT" sz="2000" dirty="0" err="1"/>
              <a:t>collected</a:t>
            </a:r>
            <a:r>
              <a:rPr lang="it-IT" sz="2000" dirty="0"/>
              <a:t> on the </a:t>
            </a:r>
            <a:r>
              <a:rPr lang="it-IT" sz="2000" dirty="0" err="1"/>
              <a:t>anode</a:t>
            </a:r>
            <a:r>
              <a:rPr lang="it-IT" sz="2000" dirty="0"/>
              <a:t>, </a:t>
            </a:r>
            <a:r>
              <a:rPr lang="it-IT" sz="2000" dirty="0" err="1"/>
              <a:t>they</a:t>
            </a:r>
            <a:r>
              <a:rPr lang="it-IT" sz="2000" dirty="0"/>
              <a:t> </a:t>
            </a:r>
            <a:r>
              <a:rPr lang="it-IT" sz="2000" dirty="0" err="1"/>
              <a:t>remain</a:t>
            </a:r>
            <a:r>
              <a:rPr lang="it-IT" sz="2000" dirty="0"/>
              <a:t> </a:t>
            </a:r>
            <a:r>
              <a:rPr lang="it-IT" sz="2000" dirty="0" err="1"/>
              <a:t>there</a:t>
            </a:r>
            <a:r>
              <a:rPr lang="it-IT" sz="2000" dirty="0"/>
              <a:t> for «ages» </a:t>
            </a:r>
            <a:r>
              <a:rPr lang="it-IT" sz="2000" dirty="0" err="1"/>
              <a:t>before</a:t>
            </a:r>
            <a:r>
              <a:rPr lang="it-IT" sz="2000" dirty="0"/>
              <a:t> </a:t>
            </a:r>
            <a:r>
              <a:rPr lang="it-IT" sz="2000" dirty="0" err="1"/>
              <a:t>they</a:t>
            </a:r>
            <a:r>
              <a:rPr lang="it-IT" sz="2000" dirty="0"/>
              <a:t> are </a:t>
            </a:r>
            <a:r>
              <a:rPr lang="it-IT" sz="2000" dirty="0" err="1"/>
              <a:t>neutralized</a:t>
            </a:r>
            <a:r>
              <a:rPr lang="it-IT" sz="2000" dirty="0"/>
              <a:t> by the </a:t>
            </a:r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flowing</a:t>
            </a:r>
            <a:r>
              <a:rPr lang="it-IT" sz="2000" dirty="0"/>
              <a:t> from the HV </a:t>
            </a:r>
            <a:r>
              <a:rPr lang="it-IT" sz="2000" dirty="0" err="1"/>
              <a:t>electrodes</a:t>
            </a:r>
            <a:r>
              <a:rPr lang="it-IT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b="1" dirty="0" err="1">
                <a:solidFill>
                  <a:srgbClr val="C00000"/>
                </a:solidFill>
              </a:rPr>
              <a:t>Locally</a:t>
            </a:r>
            <a:r>
              <a:rPr lang="it-IT" sz="2000" b="1" dirty="0">
                <a:solidFill>
                  <a:srgbClr val="C00000"/>
                </a:solidFill>
              </a:rPr>
              <a:t>, the </a:t>
            </a:r>
            <a:r>
              <a:rPr lang="it-IT" sz="2000" b="1" dirty="0" err="1">
                <a:solidFill>
                  <a:srgbClr val="C00000"/>
                </a:solidFill>
              </a:rPr>
              <a:t>electric</a:t>
            </a:r>
            <a:r>
              <a:rPr lang="it-IT" sz="2000" b="1" dirty="0">
                <a:solidFill>
                  <a:srgbClr val="C00000"/>
                </a:solidFill>
              </a:rPr>
              <a:t> field </a:t>
            </a:r>
            <a:r>
              <a:rPr lang="it-IT" sz="2000" b="1" dirty="0" err="1">
                <a:solidFill>
                  <a:srgbClr val="C00000"/>
                </a:solidFill>
              </a:rPr>
              <a:t>goes</a:t>
            </a:r>
            <a:r>
              <a:rPr lang="it-IT" sz="2000" b="1" dirty="0">
                <a:solidFill>
                  <a:srgbClr val="C00000"/>
                </a:solidFill>
              </a:rPr>
              <a:t> to zero.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If</a:t>
            </a:r>
            <a:r>
              <a:rPr lang="it-IT" sz="2000" dirty="0"/>
              <a:t> </a:t>
            </a:r>
            <a:r>
              <a:rPr lang="it-IT" sz="2000" dirty="0" err="1"/>
              <a:t>another</a:t>
            </a:r>
            <a:r>
              <a:rPr lang="it-IT" sz="2000" dirty="0"/>
              <a:t> </a:t>
            </a:r>
            <a:r>
              <a:rPr lang="it-IT" sz="2000" dirty="0" err="1"/>
              <a:t>ionizing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r>
              <a:rPr lang="it-IT" sz="2000" dirty="0"/>
              <a:t> </a:t>
            </a:r>
            <a:r>
              <a:rPr lang="it-IT" sz="2000" dirty="0" err="1"/>
              <a:t>passes</a:t>
            </a:r>
            <a:r>
              <a:rPr lang="it-IT" sz="2000" dirty="0"/>
              <a:t> close the «dead» area,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cannot</a:t>
            </a:r>
            <a:r>
              <a:rPr lang="it-IT" sz="2000" dirty="0"/>
              <a:t> be </a:t>
            </a:r>
            <a:r>
              <a:rPr lang="it-IT" sz="2000" dirty="0" err="1"/>
              <a:t>revealed</a:t>
            </a:r>
            <a:r>
              <a:rPr lang="it-IT" sz="2000" dirty="0"/>
              <a:t> </a:t>
            </a:r>
            <a:r>
              <a:rPr lang="it-IT" sz="2000" dirty="0" err="1"/>
              <a:t>because</a:t>
            </a:r>
            <a:r>
              <a:rPr lang="it-IT" sz="2000" dirty="0"/>
              <a:t> the </a:t>
            </a:r>
            <a:r>
              <a:rPr lang="it-IT" sz="2000" dirty="0" err="1"/>
              <a:t>electric</a:t>
            </a:r>
            <a:r>
              <a:rPr lang="it-IT" sz="2000" dirty="0"/>
              <a:t> field </a:t>
            </a:r>
            <a:r>
              <a:rPr lang="it-IT" sz="2000" dirty="0" err="1"/>
              <a:t>is</a:t>
            </a:r>
            <a:r>
              <a:rPr lang="it-IT" sz="2000" dirty="0"/>
              <a:t> under </a:t>
            </a:r>
            <a:r>
              <a:rPr lang="it-IT" sz="2000" dirty="0" err="1"/>
              <a:t>threshold</a:t>
            </a:r>
            <a:r>
              <a:rPr lang="it-IT" sz="2000" dirty="0"/>
              <a:t> for </a:t>
            </a:r>
            <a:r>
              <a:rPr lang="it-IT" sz="2000" dirty="0" err="1"/>
              <a:t>multiplication</a:t>
            </a:r>
            <a:endParaRPr lang="it-IT" sz="2000" dirty="0"/>
          </a:p>
        </p:txBody>
      </p:sp>
      <p:pic>
        <p:nvPicPr>
          <p:cNvPr id="20" name="Picture 1043">
            <a:extLst>
              <a:ext uri="{FF2B5EF4-FFF2-40B4-BE49-F238E27FC236}">
                <a16:creationId xmlns:a16="http://schemas.microsoft.com/office/drawing/2014/main" id="{C8C04811-54DE-C543-6CAD-940D0CCCA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990552"/>
            <a:ext cx="3136900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>
            <a:extLst>
              <a:ext uri="{FF2B5EF4-FFF2-40B4-BE49-F238E27FC236}">
                <a16:creationId xmlns:a16="http://schemas.microsoft.com/office/drawing/2014/main" id="{338DF7A9-5D86-806F-4B64-93AF9D5CA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96" y="1221370"/>
            <a:ext cx="16002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ACB5B53-44DB-EFFD-CB68-434E6C846B68}"/>
              </a:ext>
            </a:extLst>
          </p:cNvPr>
          <p:cNvSpPr txBox="1"/>
          <p:nvPr/>
        </p:nvSpPr>
        <p:spPr>
          <a:xfrm>
            <a:off x="2123728" y="1785010"/>
            <a:ext cx="6906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There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no more a short </a:t>
            </a:r>
            <a:r>
              <a:rPr lang="it-IT" sz="2000" dirty="0" err="1"/>
              <a:t>circuit</a:t>
            </a:r>
            <a:r>
              <a:rPr lang="it-IT" sz="2000" dirty="0"/>
              <a:t> </a:t>
            </a:r>
            <a:r>
              <a:rPr lang="it-IT" sz="2000" dirty="0" err="1"/>
              <a:t>between</a:t>
            </a:r>
            <a:r>
              <a:rPr lang="it-IT" sz="2000" dirty="0"/>
              <a:t> </a:t>
            </a:r>
            <a:r>
              <a:rPr lang="it-IT" sz="2000" dirty="0" err="1"/>
              <a:t>anode</a:t>
            </a:r>
            <a:r>
              <a:rPr lang="it-IT" sz="2000" dirty="0"/>
              <a:t> and </a:t>
            </a:r>
            <a:r>
              <a:rPr lang="it-IT" sz="2000" dirty="0" err="1"/>
              <a:t>cathod</a:t>
            </a:r>
            <a:r>
              <a:rPr lang="it-IT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C00000"/>
                </a:solidFill>
              </a:rPr>
              <a:t>No </a:t>
            </a:r>
            <a:r>
              <a:rPr lang="it-IT" sz="2000" b="1" dirty="0" err="1">
                <a:solidFill>
                  <a:srgbClr val="C00000"/>
                </a:solidFill>
              </a:rPr>
              <a:t>need</a:t>
            </a:r>
            <a:r>
              <a:rPr lang="it-IT" sz="2000" b="1" dirty="0">
                <a:solidFill>
                  <a:srgbClr val="C00000"/>
                </a:solidFill>
              </a:rPr>
              <a:t> to switch ON and OFF the </a:t>
            </a:r>
            <a:r>
              <a:rPr lang="it-IT" sz="2000" b="1" dirty="0" err="1">
                <a:solidFill>
                  <a:srgbClr val="C00000"/>
                </a:solidFill>
              </a:rPr>
              <a:t>applied</a:t>
            </a:r>
            <a:r>
              <a:rPr lang="it-IT" sz="2000" b="1" dirty="0">
                <a:solidFill>
                  <a:srgbClr val="C00000"/>
                </a:solidFill>
              </a:rPr>
              <a:t> HV </a:t>
            </a:r>
            <a:r>
              <a:rPr lang="it-IT" sz="2000" b="1" dirty="0" err="1">
                <a:solidFill>
                  <a:srgbClr val="C00000"/>
                </a:solidFill>
              </a:rPr>
              <a:t>voltage</a:t>
            </a:r>
            <a:r>
              <a:rPr lang="it-IT" sz="2000" b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0084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67888-4FF3-B0D5-091C-4CD3DDCB1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469FFA-0375-60A1-4D3C-589A291F8D7A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Limitation in rate capability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26DA201F-139D-0DE3-E531-53BB9B179684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8435EE5A-6F2C-CDF8-C7A1-23F5F2CA4098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3F35EA37-6E57-FE94-CF98-051E00A72D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21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91168F50-DA1C-D5FC-E26C-053F83E7C6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D21E8605-299C-0EC9-4189-2BF8C4FFC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4C7664F-AA34-C048-9334-CC1641F73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2BB1A42-4FA1-B2A5-BEEF-489B3A7C6EA0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936EBA5F-4108-474A-C67F-3A5BEAD65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1D257E61-7273-7210-8E07-2B28B9AA2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50D1693-3921-8052-4DA5-51716B32F546}"/>
              </a:ext>
            </a:extLst>
          </p:cNvPr>
          <p:cNvSpPr txBox="1"/>
          <p:nvPr/>
        </p:nvSpPr>
        <p:spPr>
          <a:xfrm>
            <a:off x="251530" y="764704"/>
            <a:ext cx="8640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In a </a:t>
            </a:r>
            <a:r>
              <a:rPr lang="it-IT" sz="2000" dirty="0" err="1"/>
              <a:t>Parallel</a:t>
            </a:r>
            <a:r>
              <a:rPr lang="it-IT" sz="2000" dirty="0"/>
              <a:t> Plate Detector, with </a:t>
            </a:r>
            <a:r>
              <a:rPr lang="it-IT" sz="2000" dirty="0" err="1"/>
              <a:t>metallic</a:t>
            </a:r>
            <a:r>
              <a:rPr lang="it-IT" sz="2000" dirty="0"/>
              <a:t> </a:t>
            </a:r>
            <a:r>
              <a:rPr lang="it-IT" sz="2000" dirty="0" err="1"/>
              <a:t>electrodes</a:t>
            </a:r>
            <a:r>
              <a:rPr lang="it-IT" sz="2000" dirty="0"/>
              <a:t>, </a:t>
            </a:r>
            <a:r>
              <a:rPr lang="it-IT" sz="2000" b="1" dirty="0">
                <a:solidFill>
                  <a:srgbClr val="C00000"/>
                </a:solidFill>
              </a:rPr>
              <a:t>the </a:t>
            </a:r>
            <a:r>
              <a:rPr lang="it-IT" sz="2000" b="1" dirty="0" err="1">
                <a:solidFill>
                  <a:srgbClr val="C00000"/>
                </a:solidFill>
              </a:rPr>
              <a:t>whole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electrodes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as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discharged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dirty="0" err="1"/>
              <a:t>as</a:t>
            </a:r>
            <a:r>
              <a:rPr lang="it-IT" sz="2000" dirty="0"/>
              <a:t> a </a:t>
            </a:r>
            <a:r>
              <a:rPr lang="it-IT" sz="2000" dirty="0" err="1"/>
              <a:t>consequence</a:t>
            </a:r>
            <a:r>
              <a:rPr lang="it-IT" sz="2000" dirty="0"/>
              <a:t> of the </a:t>
            </a:r>
            <a:r>
              <a:rPr lang="it-IT" sz="2000" dirty="0" err="1"/>
              <a:t>development</a:t>
            </a:r>
            <a:r>
              <a:rPr lang="it-IT" sz="2000" dirty="0"/>
              <a:t> of a </a:t>
            </a:r>
            <a:r>
              <a:rPr lang="it-IT" sz="2000" dirty="0" err="1"/>
              <a:t>discharge</a:t>
            </a:r>
            <a:r>
              <a:rPr lang="it-IT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1B416F"/>
                </a:solidFill>
              </a:rPr>
              <a:t>In a Resistive Plate Chamber (RPC), </a:t>
            </a:r>
            <a:r>
              <a:rPr lang="it-IT" sz="2000" b="1" dirty="0" err="1">
                <a:solidFill>
                  <a:srgbClr val="C00000"/>
                </a:solidFill>
              </a:rPr>
              <a:t>only</a:t>
            </a:r>
            <a:r>
              <a:rPr lang="it-IT" sz="2000" b="1" dirty="0">
                <a:solidFill>
                  <a:srgbClr val="C00000"/>
                </a:solidFill>
              </a:rPr>
              <a:t> a </a:t>
            </a:r>
            <a:r>
              <a:rPr lang="it-IT" sz="2000" b="1" dirty="0" err="1">
                <a:solidFill>
                  <a:srgbClr val="C00000"/>
                </a:solidFill>
              </a:rPr>
              <a:t>localized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region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is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discharged</a:t>
            </a:r>
            <a:r>
              <a:rPr lang="it-IT" sz="2000" dirty="0">
                <a:solidFill>
                  <a:srgbClr val="1B416F"/>
                </a:solidFill>
              </a:rPr>
              <a:t>, with </a:t>
            </a:r>
            <a:r>
              <a:rPr lang="it-IT" sz="2000" dirty="0" err="1">
                <a:solidFill>
                  <a:srgbClr val="1B416F"/>
                </a:solidFill>
              </a:rPr>
              <a:t>dimensions</a:t>
            </a:r>
            <a:r>
              <a:rPr lang="it-IT" sz="2000" dirty="0">
                <a:solidFill>
                  <a:srgbClr val="1B416F"/>
                </a:solidFill>
              </a:rPr>
              <a:t> close to the </a:t>
            </a:r>
            <a:r>
              <a:rPr lang="it-IT" sz="2000" dirty="0" err="1">
                <a:solidFill>
                  <a:srgbClr val="1B416F"/>
                </a:solidFill>
              </a:rPr>
              <a:t>avalanche</a:t>
            </a:r>
            <a:r>
              <a:rPr lang="it-IT" sz="2000" dirty="0">
                <a:solidFill>
                  <a:srgbClr val="1B416F"/>
                </a:solidFill>
              </a:rPr>
              <a:t> disk size.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rgbClr val="C00000"/>
                </a:solidFill>
              </a:rPr>
              <a:t>BUT </a:t>
            </a:r>
            <a:r>
              <a:rPr lang="it-IT" sz="2000" b="1" dirty="0" err="1">
                <a:solidFill>
                  <a:srgbClr val="C00000"/>
                </a:solidFill>
              </a:rPr>
              <a:t>it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remains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discharged</a:t>
            </a:r>
            <a:r>
              <a:rPr lang="it-IT" sz="2000" b="1" dirty="0">
                <a:solidFill>
                  <a:srgbClr val="C00000"/>
                </a:solidFill>
              </a:rPr>
              <a:t> for </a:t>
            </a:r>
            <a:r>
              <a:rPr lang="it-IT" sz="2000" b="1" dirty="0" err="1">
                <a:solidFill>
                  <a:srgbClr val="C00000"/>
                </a:solidFill>
              </a:rPr>
              <a:t>much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longer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dirty="0"/>
              <a:t>time, </a:t>
            </a:r>
            <a:r>
              <a:rPr lang="it-IT" sz="2000" dirty="0" err="1"/>
              <a:t>because</a:t>
            </a:r>
            <a:r>
              <a:rPr lang="it-IT" sz="2000" dirty="0"/>
              <a:t> the resistive component of the time </a:t>
            </a:r>
            <a:r>
              <a:rPr lang="it-IT" sz="2000" dirty="0" err="1"/>
              <a:t>constant</a:t>
            </a:r>
            <a:r>
              <a:rPr lang="it-IT" sz="2000" dirty="0"/>
              <a:t> </a:t>
            </a:r>
            <a:r>
              <a:rPr lang="el-GR" sz="2000" dirty="0"/>
              <a:t>τ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much</a:t>
            </a:r>
            <a:r>
              <a:rPr lang="it-IT" sz="2000" dirty="0"/>
              <a:t> (MUCH) </a:t>
            </a:r>
            <a:r>
              <a:rPr lang="it-IT" sz="2000" dirty="0" err="1"/>
              <a:t>larger</a:t>
            </a:r>
            <a:r>
              <a:rPr lang="it-IT" sz="2000" dirty="0"/>
              <a:t>.</a:t>
            </a:r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88FEC79B-5E78-15C5-C258-D2BF47A5618C}"/>
              </a:ext>
            </a:extLst>
          </p:cNvPr>
          <p:cNvGrpSpPr/>
          <p:nvPr/>
        </p:nvGrpSpPr>
        <p:grpSpPr>
          <a:xfrm>
            <a:off x="4716016" y="2882031"/>
            <a:ext cx="3886200" cy="3643313"/>
            <a:chOff x="2054696" y="2788096"/>
            <a:chExt cx="3886200" cy="3643313"/>
          </a:xfrm>
        </p:grpSpPr>
        <p:pic>
          <p:nvPicPr>
            <p:cNvPr id="4" name="Picture 1035">
              <a:extLst>
                <a:ext uri="{FF2B5EF4-FFF2-40B4-BE49-F238E27FC236}">
                  <a16:creationId xmlns:a16="http://schemas.microsoft.com/office/drawing/2014/main" id="{F9A2EC9F-3B79-BD72-622A-CA623E038E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4696" y="2788096"/>
              <a:ext cx="3886200" cy="36433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Line 1036">
              <a:extLst>
                <a:ext uri="{FF2B5EF4-FFF2-40B4-BE49-F238E27FC236}">
                  <a16:creationId xmlns:a16="http://schemas.microsoft.com/office/drawing/2014/main" id="{74501ECE-E3FD-D6B9-22CE-00B22C82F6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8096" y="3092896"/>
              <a:ext cx="3200400" cy="838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Text Box 1038">
              <a:extLst>
                <a:ext uri="{FF2B5EF4-FFF2-40B4-BE49-F238E27FC236}">
                  <a16:creationId xmlns:a16="http://schemas.microsoft.com/office/drawing/2014/main" id="{E68C95B7-40F3-6AF6-A734-1D6DA743C9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5309" y="3136830"/>
              <a:ext cx="151188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 altLang="it-IT" dirty="0">
                  <a:solidFill>
                    <a:schemeClr val="accent2"/>
                  </a:solidFill>
                </a:rPr>
                <a:t>Low resistivity</a:t>
              </a:r>
            </a:p>
          </p:txBody>
        </p:sp>
        <p:sp>
          <p:nvSpPr>
            <p:cNvPr id="19" name="Text Box 1039">
              <a:extLst>
                <a:ext uri="{FF2B5EF4-FFF2-40B4-BE49-F238E27FC236}">
                  <a16:creationId xmlns:a16="http://schemas.microsoft.com/office/drawing/2014/main" id="{540097A7-3FBD-9938-8FA9-69135249F0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4666" y="4127430"/>
              <a:ext cx="155606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 altLang="it-IT" dirty="0">
                  <a:solidFill>
                    <a:schemeClr val="accent2"/>
                  </a:solidFill>
                </a:rPr>
                <a:t>High resistivity</a:t>
              </a:r>
            </a:p>
          </p:txBody>
        </p:sp>
        <p:sp>
          <p:nvSpPr>
            <p:cNvPr id="22" name="Line 1052">
              <a:extLst>
                <a:ext uri="{FF2B5EF4-FFF2-40B4-BE49-F238E27FC236}">
                  <a16:creationId xmlns:a16="http://schemas.microsoft.com/office/drawing/2014/main" id="{23D63153-0D51-8BCE-A5D3-0FF348D98D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1896" y="3092896"/>
              <a:ext cx="3124200" cy="2209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A742482-1233-513F-0D8B-11545FFBDCD4}"/>
              </a:ext>
            </a:extLst>
          </p:cNvPr>
          <p:cNvSpPr txBox="1"/>
          <p:nvPr/>
        </p:nvSpPr>
        <p:spPr>
          <a:xfrm>
            <a:off x="268511" y="3277433"/>
            <a:ext cx="45915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Net </a:t>
            </a:r>
            <a:r>
              <a:rPr lang="it-IT" sz="2000" dirty="0" err="1"/>
              <a:t>result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C00000"/>
                </a:solidFill>
              </a:rPr>
              <a:t>a </a:t>
            </a:r>
            <a:r>
              <a:rPr lang="it-IT" sz="2000" dirty="0" err="1">
                <a:solidFill>
                  <a:srgbClr val="C00000"/>
                </a:solidFill>
              </a:rPr>
              <a:t>decrease</a:t>
            </a:r>
            <a:r>
              <a:rPr lang="it-IT" sz="2000" dirty="0">
                <a:solidFill>
                  <a:srgbClr val="C00000"/>
                </a:solidFill>
              </a:rPr>
              <a:t> of the </a:t>
            </a:r>
            <a:r>
              <a:rPr lang="it-IT" sz="2000" dirty="0" err="1">
                <a:solidFill>
                  <a:srgbClr val="C00000"/>
                </a:solidFill>
              </a:rPr>
              <a:t>efficiency</a:t>
            </a:r>
            <a:r>
              <a:rPr lang="it-IT" sz="2000" dirty="0">
                <a:solidFill>
                  <a:srgbClr val="C00000"/>
                </a:solidFill>
              </a:rPr>
              <a:t> vs. rate of </a:t>
            </a:r>
            <a:r>
              <a:rPr lang="it-IT" sz="2000" dirty="0" err="1">
                <a:solidFill>
                  <a:srgbClr val="C00000"/>
                </a:solidFill>
              </a:rPr>
              <a:t>impinging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particles</a:t>
            </a:r>
            <a:r>
              <a:rPr lang="it-IT" sz="2000" dirty="0"/>
              <a:t>, </a:t>
            </a:r>
            <a:r>
              <a:rPr lang="it-IT" sz="2000" dirty="0" err="1"/>
              <a:t>depending</a:t>
            </a:r>
            <a:r>
              <a:rPr lang="it-IT" sz="2000" dirty="0"/>
              <a:t> on the </a:t>
            </a:r>
            <a:r>
              <a:rPr lang="it-IT" sz="2000" dirty="0" err="1"/>
              <a:t>resistivity</a:t>
            </a:r>
            <a:r>
              <a:rPr lang="it-IT" sz="2000" dirty="0"/>
              <a:t> </a:t>
            </a:r>
            <a:r>
              <a:rPr lang="it-IT" sz="2000" dirty="0" err="1"/>
              <a:t>value</a:t>
            </a:r>
            <a:r>
              <a:rPr lang="it-IT" sz="2000" dirty="0"/>
              <a:t>.</a:t>
            </a:r>
          </a:p>
        </p:txBody>
      </p:sp>
      <p:sp>
        <p:nvSpPr>
          <p:cNvPr id="27" name="Freccia in giù 26">
            <a:extLst>
              <a:ext uri="{FF2B5EF4-FFF2-40B4-BE49-F238E27FC236}">
                <a16:creationId xmlns:a16="http://schemas.microsoft.com/office/drawing/2014/main" id="{6021BD02-2A25-DFD9-613E-D6CDA405D9CE}"/>
              </a:ext>
            </a:extLst>
          </p:cNvPr>
          <p:cNvSpPr/>
          <p:nvPr/>
        </p:nvSpPr>
        <p:spPr>
          <a:xfrm>
            <a:off x="2339752" y="2882031"/>
            <a:ext cx="288032" cy="40295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DEFF1931-5AFE-FDBD-697C-F0548EFBEF35}"/>
              </a:ext>
            </a:extLst>
          </p:cNvPr>
          <p:cNvSpPr txBox="1"/>
          <p:nvPr/>
        </p:nvSpPr>
        <p:spPr>
          <a:xfrm>
            <a:off x="376988" y="5313402"/>
            <a:ext cx="44110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245794"/>
                </a:solidFill>
              </a:rPr>
              <a:t>Note: </a:t>
            </a:r>
            <a:r>
              <a:rPr lang="it-IT" sz="2000" dirty="0" err="1">
                <a:solidFill>
                  <a:srgbClr val="245794"/>
                </a:solidFill>
              </a:rPr>
              <a:t>this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 err="1">
                <a:solidFill>
                  <a:srgbClr val="245794"/>
                </a:solidFill>
              </a:rPr>
              <a:t>is</a:t>
            </a:r>
            <a:r>
              <a:rPr lang="it-IT" sz="2000" dirty="0">
                <a:solidFill>
                  <a:srgbClr val="245794"/>
                </a:solidFill>
              </a:rPr>
              <a:t> a </a:t>
            </a:r>
            <a:r>
              <a:rPr lang="it-IT" sz="2000" dirty="0" err="1">
                <a:solidFill>
                  <a:srgbClr val="245794"/>
                </a:solidFill>
              </a:rPr>
              <a:t>result</a:t>
            </a:r>
            <a:r>
              <a:rPr lang="it-IT" sz="2000" dirty="0">
                <a:solidFill>
                  <a:srgbClr val="245794"/>
                </a:solidFill>
              </a:rPr>
              <a:t> of the </a:t>
            </a:r>
            <a:r>
              <a:rPr lang="it-IT" sz="2000" dirty="0" err="1">
                <a:solidFill>
                  <a:srgbClr val="245794"/>
                </a:solidFill>
              </a:rPr>
              <a:t>beginning</a:t>
            </a:r>
            <a:r>
              <a:rPr lang="it-IT" sz="2000" dirty="0">
                <a:solidFill>
                  <a:srgbClr val="245794"/>
                </a:solidFill>
              </a:rPr>
              <a:t> of 1990s: </a:t>
            </a:r>
            <a:r>
              <a:rPr lang="it-IT" sz="2000" dirty="0" err="1">
                <a:solidFill>
                  <a:srgbClr val="245794"/>
                </a:solidFill>
              </a:rPr>
              <a:t>now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 err="1">
                <a:solidFill>
                  <a:srgbClr val="245794"/>
                </a:solidFill>
              </a:rPr>
              <a:t>we</a:t>
            </a:r>
            <a:r>
              <a:rPr lang="it-IT" sz="2000" dirty="0">
                <a:solidFill>
                  <a:srgbClr val="245794"/>
                </a:solidFill>
              </a:rPr>
              <a:t> can do </a:t>
            </a:r>
            <a:r>
              <a:rPr lang="it-IT" sz="2000" dirty="0" err="1">
                <a:solidFill>
                  <a:srgbClr val="245794"/>
                </a:solidFill>
              </a:rPr>
              <a:t>much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 err="1">
                <a:solidFill>
                  <a:srgbClr val="245794"/>
                </a:solidFill>
              </a:rPr>
              <a:t>better</a:t>
            </a:r>
            <a:r>
              <a:rPr lang="it-IT" sz="2000" dirty="0">
                <a:solidFill>
                  <a:srgbClr val="245794"/>
                </a:solidFill>
              </a:rPr>
              <a:t>!</a:t>
            </a:r>
          </a:p>
        </p:txBody>
      </p:sp>
      <p:sp>
        <p:nvSpPr>
          <p:cNvPr id="29" name="Freccia a destra 28">
            <a:extLst>
              <a:ext uri="{FF2B5EF4-FFF2-40B4-BE49-F238E27FC236}">
                <a16:creationId xmlns:a16="http://schemas.microsoft.com/office/drawing/2014/main" id="{CEF6A7C7-B340-F79E-4941-8232238DE548}"/>
              </a:ext>
            </a:extLst>
          </p:cNvPr>
          <p:cNvSpPr/>
          <p:nvPr/>
        </p:nvSpPr>
        <p:spPr>
          <a:xfrm rot="20162614">
            <a:off x="4749323" y="5137449"/>
            <a:ext cx="677416" cy="30777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3483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79237-625B-D4B9-573F-9E897846F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DC9C6A-FD49-294B-509C-2735187F7C34}"/>
              </a:ext>
            </a:extLst>
          </p:cNvPr>
          <p:cNvSpPr/>
          <p:nvPr/>
        </p:nvSpPr>
        <p:spPr>
          <a:xfrm>
            <a:off x="-180528" y="40"/>
            <a:ext cx="95770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Inclusion of resistive elements </a:t>
            </a:r>
          </a:p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 gaseous detectors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AF69AC18-8B8F-6459-46E8-44DA1FA106C2}"/>
              </a:ext>
            </a:extLst>
          </p:cNvPr>
          <p:cNvCxnSpPr>
            <a:cxnSpLocks/>
          </p:cNvCxnSpPr>
          <p:nvPr/>
        </p:nvCxnSpPr>
        <p:spPr>
          <a:xfrm>
            <a:off x="0" y="121291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9A37C2BA-EBF1-F223-20C6-F968CCA38B0B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69CE1D3D-D045-9CB7-A44F-0EDF63EE32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22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9C653210-9953-384F-EBA5-7ABEBFB0A0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20962E47-41CF-4FBB-3159-FB36B117D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D87F430C-05A9-DA28-9520-923D3590D007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Immagine 4" descr="Immagine che contiene testo, libro, design&#10;&#10;Descrizione generata automaticamente">
            <a:extLst>
              <a:ext uri="{FF2B5EF4-FFF2-40B4-BE49-F238E27FC236}">
                <a16:creationId xmlns:a16="http://schemas.microsoft.com/office/drawing/2014/main" id="{514E4075-CDAA-C7E9-CD91-5FCD216F0D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204864"/>
            <a:ext cx="3240360" cy="3240360"/>
          </a:xfrm>
          <a:prstGeom prst="rect">
            <a:avLst/>
          </a:prstGeom>
        </p:spPr>
      </p:pic>
      <p:pic>
        <p:nvPicPr>
          <p:cNvPr id="14" name="Immagine 13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278DA5BA-40BD-EA70-B6D2-B3975E040B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337863"/>
            <a:ext cx="2088232" cy="299599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A982480-37FA-80D6-14DA-988F5A032CF6}"/>
              </a:ext>
            </a:extLst>
          </p:cNvPr>
          <p:cNvSpPr txBox="1"/>
          <p:nvPr/>
        </p:nvSpPr>
        <p:spPr>
          <a:xfrm>
            <a:off x="395536" y="2420888"/>
            <a:ext cx="33123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Crazy guys </a:t>
            </a:r>
            <a:r>
              <a:rPr lang="it-IT" sz="2000" dirty="0" err="1"/>
              <a:t>even</a:t>
            </a:r>
            <a:r>
              <a:rPr lang="it-IT" sz="2000" dirty="0"/>
              <a:t> </a:t>
            </a:r>
            <a:r>
              <a:rPr lang="it-IT" sz="2000" dirty="0" err="1"/>
              <a:t>wanted</a:t>
            </a:r>
            <a:r>
              <a:rPr lang="it-IT" sz="2000" dirty="0"/>
              <a:t> to </a:t>
            </a:r>
            <a:r>
              <a:rPr lang="it-IT" sz="2000" dirty="0" err="1"/>
              <a:t>write</a:t>
            </a:r>
            <a:r>
              <a:rPr lang="it-IT" sz="2000" dirty="0"/>
              <a:t> a book on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revolutionary</a:t>
            </a:r>
            <a:r>
              <a:rPr lang="it-IT" sz="2000" dirty="0"/>
              <a:t> concept.</a:t>
            </a:r>
          </a:p>
          <a:p>
            <a:r>
              <a:rPr lang="it-IT" sz="2000" b="1" dirty="0">
                <a:solidFill>
                  <a:srgbClr val="C00000"/>
                </a:solidFill>
              </a:rPr>
              <a:t>THANKS Paulo and Vladimir:</a:t>
            </a:r>
            <a:r>
              <a:rPr lang="it-IT" sz="2000" dirty="0"/>
              <a:t> writing </a:t>
            </a:r>
            <a:r>
              <a:rPr lang="it-IT" sz="2000" dirty="0" err="1"/>
              <a:t>this</a:t>
            </a:r>
            <a:r>
              <a:rPr lang="it-IT" sz="2000" dirty="0"/>
              <a:t> book </a:t>
            </a:r>
            <a:r>
              <a:rPr lang="it-IT" sz="2000" dirty="0" err="1"/>
              <a:t>was</a:t>
            </a:r>
            <a:r>
              <a:rPr lang="it-IT" sz="2000" dirty="0"/>
              <a:t> the </a:t>
            </a:r>
            <a:r>
              <a:rPr lang="it-IT" sz="2000" dirty="0" err="1"/>
              <a:t>most</a:t>
            </a:r>
            <a:r>
              <a:rPr lang="it-IT" sz="2000" dirty="0"/>
              <a:t> </a:t>
            </a:r>
            <a:r>
              <a:rPr lang="it-IT" sz="2000" dirty="0" err="1"/>
              <a:t>exciting</a:t>
            </a:r>
            <a:r>
              <a:rPr lang="it-IT" sz="2000" dirty="0"/>
              <a:t>, </a:t>
            </a:r>
            <a:r>
              <a:rPr lang="it-IT" sz="2000" dirty="0" err="1"/>
              <a:t>instructive</a:t>
            </a:r>
            <a:r>
              <a:rPr lang="it-IT" sz="2000" dirty="0"/>
              <a:t> and </a:t>
            </a:r>
            <a:r>
              <a:rPr lang="it-IT" sz="2000" dirty="0" err="1"/>
              <a:t>rewarding</a:t>
            </a:r>
            <a:r>
              <a:rPr lang="it-IT" sz="2000" dirty="0"/>
              <a:t> </a:t>
            </a:r>
            <a:r>
              <a:rPr lang="it-IT" sz="2000" dirty="0" err="1"/>
              <a:t>experience</a:t>
            </a:r>
            <a:r>
              <a:rPr lang="it-IT" sz="2000" dirty="0"/>
              <a:t> in </a:t>
            </a:r>
            <a:r>
              <a:rPr lang="it-IT" sz="2000" dirty="0" err="1"/>
              <a:t>my</a:t>
            </a:r>
            <a:r>
              <a:rPr lang="it-IT" sz="2000" dirty="0"/>
              <a:t> </a:t>
            </a:r>
            <a:r>
              <a:rPr lang="it-IT" sz="2000" dirty="0" err="1"/>
              <a:t>entire</a:t>
            </a:r>
            <a:r>
              <a:rPr lang="it-IT" sz="2000" dirty="0"/>
              <a:t> </a:t>
            </a:r>
            <a:r>
              <a:rPr lang="it-IT" sz="2000" dirty="0" err="1"/>
              <a:t>academic</a:t>
            </a:r>
            <a:r>
              <a:rPr lang="it-IT" sz="2000" dirty="0"/>
              <a:t> life!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FB25D0B-41CB-196E-D433-FAA557DCA2A0}"/>
              </a:ext>
            </a:extLst>
          </p:cNvPr>
          <p:cNvSpPr txBox="1"/>
          <p:nvPr/>
        </p:nvSpPr>
        <p:spPr>
          <a:xfrm>
            <a:off x="217004" y="1323222"/>
            <a:ext cx="87474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 err="1"/>
              <a:t>Including</a:t>
            </a:r>
            <a:r>
              <a:rPr lang="it-IT" sz="2400" dirty="0"/>
              <a:t> resistive </a:t>
            </a:r>
            <a:r>
              <a:rPr lang="it-IT" sz="2400" dirty="0" err="1"/>
              <a:t>elements</a:t>
            </a:r>
            <a:r>
              <a:rPr lang="it-IT" sz="2400" dirty="0"/>
              <a:t> in </a:t>
            </a:r>
            <a:r>
              <a:rPr lang="it-IT" sz="2400" dirty="0" err="1"/>
              <a:t>gaseous</a:t>
            </a:r>
            <a:r>
              <a:rPr lang="it-IT" sz="2400" dirty="0"/>
              <a:t> detectors </a:t>
            </a:r>
            <a:r>
              <a:rPr lang="it-IT" sz="2400" dirty="0" err="1"/>
              <a:t>was</a:t>
            </a:r>
            <a:r>
              <a:rPr lang="it-IT" sz="2400" dirty="0"/>
              <a:t> (and </a:t>
            </a:r>
            <a:r>
              <a:rPr lang="it-IT" sz="2400" dirty="0" err="1"/>
              <a:t>is</a:t>
            </a:r>
            <a:r>
              <a:rPr lang="it-IT" sz="2400" dirty="0"/>
              <a:t>) </a:t>
            </a:r>
            <a:r>
              <a:rPr lang="it-IT" sz="2400" b="1" dirty="0">
                <a:solidFill>
                  <a:srgbClr val="C00000"/>
                </a:solidFill>
              </a:rPr>
              <a:t>a major </a:t>
            </a:r>
            <a:r>
              <a:rPr lang="it-IT" sz="2400" b="1" dirty="0" err="1">
                <a:solidFill>
                  <a:srgbClr val="C00000"/>
                </a:solidFill>
              </a:rPr>
              <a:t>breakthrough</a:t>
            </a:r>
            <a:r>
              <a:rPr lang="it-IT" sz="2400" dirty="0"/>
              <a:t> in GD R&amp;D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813966A-166D-6413-2C7E-B7D28369BCED}"/>
              </a:ext>
            </a:extLst>
          </p:cNvPr>
          <p:cNvSpPr txBox="1"/>
          <p:nvPr/>
        </p:nvSpPr>
        <p:spPr>
          <a:xfrm>
            <a:off x="186896" y="5877272"/>
            <a:ext cx="8993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Disclaimer: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NOT advertising. The book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available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C00000"/>
                </a:solidFill>
              </a:rPr>
              <a:t>for FREE </a:t>
            </a:r>
            <a:r>
              <a:rPr lang="it-IT" sz="2000" dirty="0" err="1"/>
              <a:t>at</a:t>
            </a:r>
            <a:r>
              <a:rPr lang="it-IT" sz="2000" dirty="0"/>
              <a:t> the CERN library.</a:t>
            </a:r>
          </a:p>
        </p:txBody>
      </p:sp>
    </p:spTree>
    <p:extLst>
      <p:ext uri="{BB962C8B-B14F-4D97-AF65-F5344CB8AC3E}">
        <p14:creationId xmlns:p14="http://schemas.microsoft.com/office/powerpoint/2010/main" val="1646073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57B25-AAFE-8E20-E14D-05827B898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09DC9A6-A2A8-7872-D031-BF48B341B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5" t="24155" r="1952" b="18115"/>
          <a:stretch>
            <a:fillRect/>
          </a:stretch>
        </p:blipFill>
        <p:spPr bwMode="auto">
          <a:xfrm>
            <a:off x="3923928" y="764704"/>
            <a:ext cx="5123585" cy="207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C33C9C7-CF85-098B-2B34-686C1E5FB54A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Pestov’s Planar Spark Chambers (PSC)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E2D0C0E8-D5F6-B031-00DB-0C485F5207BF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A817B873-C24D-E795-62E8-3A0F1B99E454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89511032-D3E9-022E-92F8-3823FAE368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23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9D3E68E9-0A62-AE74-F1D7-4C6D72168B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DB49FD59-94B0-E649-0DA4-98A92B510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A451EE-E5D1-1FFA-3790-FFBB0028C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02272DEB-FA45-AA99-65A6-8D1714E0AC8F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1036">
            <a:extLst>
              <a:ext uri="{FF2B5EF4-FFF2-40B4-BE49-F238E27FC236}">
                <a16:creationId xmlns:a16="http://schemas.microsoft.com/office/drawing/2014/main" id="{9F97E98E-14CC-9871-BE83-9EE48DEC2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425" y="3140968"/>
            <a:ext cx="3752031" cy="2979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E1BCA72-EFD0-211F-4F9E-94CA91FCFF74}"/>
              </a:ext>
            </a:extLst>
          </p:cNvPr>
          <p:cNvSpPr txBox="1"/>
          <p:nvPr/>
        </p:nvSpPr>
        <p:spPr>
          <a:xfrm>
            <a:off x="259196" y="722747"/>
            <a:ext cx="37801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They</a:t>
            </a:r>
            <a:r>
              <a:rPr lang="it-IT" sz="2000" dirty="0"/>
              <a:t> </a:t>
            </a:r>
            <a:r>
              <a:rPr lang="it-IT" sz="2000" dirty="0" err="1"/>
              <a:t>were</a:t>
            </a:r>
            <a:r>
              <a:rPr lang="it-IT" sz="2000" dirty="0"/>
              <a:t> the first (1970) </a:t>
            </a:r>
            <a:r>
              <a:rPr lang="it-IT" sz="2000" dirty="0" err="1"/>
              <a:t>implementation</a:t>
            </a:r>
            <a:r>
              <a:rPr lang="it-IT" sz="2000" dirty="0"/>
              <a:t> of a planar </a:t>
            </a:r>
            <a:r>
              <a:rPr lang="it-IT" sz="2000" dirty="0" err="1"/>
              <a:t>gaseous</a:t>
            </a:r>
            <a:r>
              <a:rPr lang="it-IT" sz="2000" dirty="0"/>
              <a:t> detector with ONE resistive (glass) </a:t>
            </a:r>
            <a:r>
              <a:rPr lang="it-IT" sz="2000" dirty="0" err="1"/>
              <a:t>plate</a:t>
            </a:r>
            <a:r>
              <a:rPr lang="it-IT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100 </a:t>
            </a:r>
            <a:r>
              <a:rPr lang="it-IT" sz="2000" dirty="0" err="1"/>
              <a:t>μm</a:t>
            </a:r>
            <a:r>
              <a:rPr lang="it-IT" sz="2000" dirty="0"/>
              <a:t> gap «</a:t>
            </a:r>
            <a:r>
              <a:rPr lang="it-IT" sz="2000" dirty="0" err="1"/>
              <a:t>compensated</a:t>
            </a:r>
            <a:r>
              <a:rPr lang="it-IT" sz="2000" dirty="0"/>
              <a:t>» by the use of a Ar/Ne/</a:t>
            </a:r>
            <a:r>
              <a:rPr lang="it-IT" sz="2000" dirty="0" err="1"/>
              <a:t>quencher</a:t>
            </a:r>
            <a:r>
              <a:rPr lang="it-IT" sz="2000" dirty="0"/>
              <a:t> gas  </a:t>
            </a:r>
            <a:r>
              <a:rPr lang="it-IT" sz="2000" dirty="0" err="1"/>
              <a:t>mixture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10 Atm</a:t>
            </a:r>
          </a:p>
        </p:txBody>
      </p:sp>
      <p:pic>
        <p:nvPicPr>
          <p:cNvPr id="20" name="Picture 2058">
            <a:extLst>
              <a:ext uri="{FF2B5EF4-FFF2-40B4-BE49-F238E27FC236}">
                <a16:creationId xmlns:a16="http://schemas.microsoft.com/office/drawing/2014/main" id="{27CE7B8B-AD4F-7CD6-0210-5F8F759D4A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74"/>
          <a:stretch>
            <a:fillRect/>
          </a:stretch>
        </p:blipFill>
        <p:spPr bwMode="auto">
          <a:xfrm>
            <a:off x="840904" y="3645024"/>
            <a:ext cx="3198431" cy="279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8072826-6FE6-378E-FC0A-C0FFD4E656D8}"/>
              </a:ext>
            </a:extLst>
          </p:cNvPr>
          <p:cNvSpPr txBox="1"/>
          <p:nvPr/>
        </p:nvSpPr>
        <p:spPr>
          <a:xfrm>
            <a:off x="974979" y="3216869"/>
            <a:ext cx="2876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C00000"/>
                </a:solidFill>
              </a:rPr>
              <a:t>Exceptional</a:t>
            </a:r>
            <a:r>
              <a:rPr lang="it-IT" b="1" dirty="0">
                <a:solidFill>
                  <a:srgbClr val="C00000"/>
                </a:solidFill>
              </a:rPr>
              <a:t> time </a:t>
            </a:r>
            <a:r>
              <a:rPr lang="it-IT" b="1" dirty="0" err="1">
                <a:solidFill>
                  <a:srgbClr val="C00000"/>
                </a:solidFill>
              </a:rPr>
              <a:t>resolution</a:t>
            </a:r>
            <a:r>
              <a:rPr lang="it-IT" b="1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11B1159-C9A2-64E1-846A-225BF57DEA5D}"/>
              </a:ext>
            </a:extLst>
          </p:cNvPr>
          <p:cNvSpPr txBox="1"/>
          <p:nvPr/>
        </p:nvSpPr>
        <p:spPr>
          <a:xfrm>
            <a:off x="5204030" y="6093296"/>
            <a:ext cx="340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Used</a:t>
            </a:r>
            <a:r>
              <a:rPr lang="it-IT" dirty="0"/>
              <a:t> in NA49 with limited </a:t>
            </a:r>
            <a:r>
              <a:rPr lang="it-IT" dirty="0" err="1"/>
              <a:t>lifetime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507340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EE44F-7DF4-0BAF-E324-AB8A913CC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F519FD-2E0A-3A2D-21C6-605FC05CCF9F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Signals in planar gaseous detectors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06B09EB0-22A1-FCFE-5784-EE300713AB50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8E7405E6-1F14-0F1A-6CBF-C653B98634F1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6B2198FA-65B6-B6A1-A8BF-6606F69243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24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4CBF540B-332E-2624-6625-6F2B976D11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B72CE434-A12C-C25C-1C97-0EED643CA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AF99FE95-F8FA-7DF3-5678-A59F16E52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31DC73E4-673C-5649-3BA1-45BDFD63DC49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1F8AB5E-AD77-5B9E-156F-1E3014F0612B}"/>
              </a:ext>
            </a:extLst>
          </p:cNvPr>
          <p:cNvSpPr txBox="1"/>
          <p:nvPr/>
        </p:nvSpPr>
        <p:spPr>
          <a:xfrm>
            <a:off x="251520" y="764704"/>
            <a:ext cx="8532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Ionization</a:t>
            </a:r>
            <a:r>
              <a:rPr lang="it-IT" sz="2000" dirty="0"/>
              <a:t> </a:t>
            </a:r>
            <a:r>
              <a:rPr lang="it-IT" sz="2000" dirty="0" err="1"/>
              <a:t>probabilty</a:t>
            </a:r>
            <a:r>
              <a:rPr lang="it-IT" sz="2000" dirty="0"/>
              <a:t> (and gain) </a:t>
            </a:r>
            <a:r>
              <a:rPr lang="it-IT" sz="2000" dirty="0">
                <a:solidFill>
                  <a:srgbClr val="0070C0"/>
                </a:solidFill>
              </a:rPr>
              <a:t>are </a:t>
            </a:r>
            <a:r>
              <a:rPr lang="it-IT" sz="2000" dirty="0" err="1">
                <a:solidFill>
                  <a:srgbClr val="0070C0"/>
                </a:solidFill>
              </a:rPr>
              <a:t>not</a:t>
            </a:r>
            <a:r>
              <a:rPr lang="it-IT" sz="2000" dirty="0">
                <a:solidFill>
                  <a:srgbClr val="0070C0"/>
                </a:solidFill>
              </a:rPr>
              <a:t> the </a:t>
            </a:r>
            <a:r>
              <a:rPr lang="it-IT" sz="2000" dirty="0" err="1">
                <a:solidFill>
                  <a:srgbClr val="0070C0"/>
                </a:solidFill>
              </a:rPr>
              <a:t>only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parameters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/>
              <a:t>to be </a:t>
            </a:r>
            <a:r>
              <a:rPr lang="it-IT" sz="2000" dirty="0" err="1"/>
              <a:t>optimized</a:t>
            </a:r>
            <a:r>
              <a:rPr lang="it-IT" sz="2000" dirty="0"/>
              <a:t> in </a:t>
            </a:r>
            <a:r>
              <a:rPr lang="it-IT" sz="2000" dirty="0" err="1"/>
              <a:t>gaseous</a:t>
            </a:r>
            <a:r>
              <a:rPr lang="it-IT" sz="2000" dirty="0"/>
              <a:t> detectors: time </a:t>
            </a:r>
            <a:r>
              <a:rPr lang="it-IT" sz="2000" dirty="0" err="1"/>
              <a:t>resolution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quite</a:t>
            </a:r>
            <a:r>
              <a:rPr lang="it-IT" sz="2000" dirty="0"/>
              <a:t> </a:t>
            </a:r>
            <a:r>
              <a:rPr lang="it-IT" sz="2000" dirty="0" err="1"/>
              <a:t>relevant</a:t>
            </a:r>
            <a:r>
              <a:rPr lang="it-IT" sz="2000" dirty="0"/>
              <a:t>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4D1A947-B97B-3B47-99C5-268AB97F2194}"/>
              </a:ext>
            </a:extLst>
          </p:cNvPr>
          <p:cNvSpPr txBox="1"/>
          <p:nvPr/>
        </p:nvSpPr>
        <p:spPr>
          <a:xfrm>
            <a:off x="323528" y="1700808"/>
            <a:ext cx="8532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Given the </a:t>
            </a:r>
            <a:r>
              <a:rPr lang="it-IT" sz="2000" dirty="0" err="1"/>
              <a:t>fact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the </a:t>
            </a:r>
            <a:r>
              <a:rPr lang="it-IT" sz="2000" dirty="0" err="1"/>
              <a:t>electric</a:t>
            </a:r>
            <a:r>
              <a:rPr lang="it-IT" sz="2000" dirty="0"/>
              <a:t> field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uniform</a:t>
            </a:r>
            <a:r>
              <a:rPr lang="it-IT" sz="2000" dirty="0"/>
              <a:t> in the gas gap of a planar </a:t>
            </a:r>
            <a:r>
              <a:rPr lang="it-IT" sz="2000" dirty="0" err="1"/>
              <a:t>gaseous</a:t>
            </a:r>
            <a:r>
              <a:rPr lang="it-IT" sz="2000" dirty="0"/>
              <a:t> detector (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least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low rate</a:t>
            </a:r>
            <a:r>
              <a:rPr lang="it-IT" sz="2000" b="1" dirty="0">
                <a:solidFill>
                  <a:srgbClr val="C00000"/>
                </a:solidFill>
              </a:rPr>
              <a:t>), semi-</a:t>
            </a:r>
            <a:r>
              <a:rPr lang="it-IT" sz="2000" b="1" dirty="0" err="1">
                <a:solidFill>
                  <a:srgbClr val="C00000"/>
                </a:solidFill>
              </a:rPr>
              <a:t>analytical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description</a:t>
            </a:r>
            <a:r>
              <a:rPr lang="it-IT" sz="2000" b="1" dirty="0">
                <a:solidFill>
                  <a:srgbClr val="C00000"/>
                </a:solidFill>
              </a:rPr>
              <a:t> of </a:t>
            </a:r>
            <a:r>
              <a:rPr lang="it-IT" sz="2000" b="1" dirty="0" err="1">
                <a:solidFill>
                  <a:srgbClr val="C00000"/>
                </a:solidFill>
              </a:rPr>
              <a:t>its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behaviour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dirty="0"/>
              <a:t>can be </a:t>
            </a:r>
            <a:r>
              <a:rPr lang="it-IT" sz="2000" dirty="0" err="1"/>
              <a:t>found</a:t>
            </a:r>
            <a:r>
              <a:rPr lang="it-IT" sz="2000" dirty="0"/>
              <a:t>. </a:t>
            </a:r>
            <a:r>
              <a:rPr lang="it-IT" sz="2000" dirty="0" err="1"/>
              <a:t>Signals</a:t>
            </a:r>
            <a:r>
              <a:rPr lang="it-IT" sz="2000" dirty="0"/>
              <a:t> </a:t>
            </a:r>
            <a:r>
              <a:rPr lang="it-IT" sz="2000" dirty="0" err="1"/>
              <a:t>developed</a:t>
            </a:r>
            <a:r>
              <a:rPr lang="it-IT" sz="2000" dirty="0"/>
              <a:t> can be </a:t>
            </a:r>
            <a:r>
              <a:rPr lang="it-IT" sz="2000" dirty="0" err="1"/>
              <a:t>approximated</a:t>
            </a:r>
            <a:r>
              <a:rPr lang="it-IT" sz="2000" dirty="0"/>
              <a:t> like follows: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38C7960-20E1-F5B6-6678-163D25240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561" y="2752231"/>
            <a:ext cx="4697703" cy="110881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90110B6-8E8E-7823-5D67-0F6030A1C589}"/>
              </a:ext>
            </a:extLst>
          </p:cNvPr>
          <p:cNvSpPr txBox="1"/>
          <p:nvPr/>
        </p:nvSpPr>
        <p:spPr>
          <a:xfrm>
            <a:off x="323528" y="3861048"/>
            <a:ext cx="83597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Here,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245794"/>
                </a:solidFill>
              </a:rPr>
              <a:t>neglect </a:t>
            </a:r>
            <a:r>
              <a:rPr lang="it-IT" sz="2000" dirty="0" err="1">
                <a:solidFill>
                  <a:srgbClr val="245794"/>
                </a:solidFill>
              </a:rPr>
              <a:t>saturation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 err="1">
                <a:solidFill>
                  <a:srgbClr val="245794"/>
                </a:solidFill>
              </a:rPr>
              <a:t>effects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/>
              <a:t>(</a:t>
            </a:r>
            <a:r>
              <a:rPr lang="it-IT" sz="2000" dirty="0" err="1"/>
              <a:t>correct</a:t>
            </a:r>
            <a:r>
              <a:rPr lang="it-IT" sz="2000" dirty="0"/>
              <a:t> </a:t>
            </a:r>
            <a:r>
              <a:rPr lang="it-IT" sz="2000" dirty="0" err="1"/>
              <a:t>if</a:t>
            </a:r>
            <a:r>
              <a:rPr lang="it-IT" sz="2000" dirty="0"/>
              <a:t>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consider</a:t>
            </a:r>
            <a:r>
              <a:rPr lang="it-IT" sz="2000" dirty="0"/>
              <a:t> the </a:t>
            </a:r>
            <a:r>
              <a:rPr lang="it-IT" sz="2000" dirty="0" err="1"/>
              <a:t>initial</a:t>
            </a:r>
            <a:r>
              <a:rPr lang="it-IT" sz="2000" dirty="0"/>
              <a:t> stages of the </a:t>
            </a:r>
            <a:r>
              <a:rPr lang="it-IT" sz="2000" dirty="0" err="1"/>
              <a:t>avalanches</a:t>
            </a:r>
            <a:r>
              <a:rPr lang="it-IT" sz="2000" dirty="0"/>
              <a:t>), and: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b="1" dirty="0" err="1"/>
              <a:t>v</a:t>
            </a:r>
            <a:r>
              <a:rPr lang="it-IT" sz="2000" baseline="-25000" dirty="0" err="1"/>
              <a:t>d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electron </a:t>
            </a:r>
            <a:r>
              <a:rPr lang="it-IT" sz="2000" dirty="0" err="1"/>
              <a:t>drift</a:t>
            </a:r>
            <a:r>
              <a:rPr lang="it-IT" sz="2000" dirty="0"/>
              <a:t> </a:t>
            </a:r>
            <a:r>
              <a:rPr lang="it-IT" sz="2000" dirty="0" err="1"/>
              <a:t>velocity</a:t>
            </a:r>
            <a:r>
              <a:rPr lang="it-IT" sz="2000" dirty="0"/>
              <a:t> (</a:t>
            </a:r>
            <a:r>
              <a:rPr lang="it-IT" sz="2000" dirty="0" err="1"/>
              <a:t>assumed</a:t>
            </a:r>
            <a:r>
              <a:rPr lang="it-IT" sz="2000" dirty="0"/>
              <a:t> </a:t>
            </a:r>
            <a:r>
              <a:rPr lang="it-IT" sz="2000" dirty="0" err="1"/>
              <a:t>constant</a:t>
            </a:r>
            <a:r>
              <a:rPr lang="it-IT" sz="2000" dirty="0"/>
              <a:t> with time);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b="1" dirty="0" err="1"/>
              <a:t>E</a:t>
            </a:r>
            <a:r>
              <a:rPr lang="it-IT" sz="2000" baseline="-25000" dirty="0" err="1"/>
              <a:t>w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weighting</a:t>
            </a:r>
            <a:r>
              <a:rPr lang="it-IT" sz="2000" dirty="0"/>
              <a:t> field (</a:t>
            </a:r>
            <a:r>
              <a:rPr lang="it-IT" sz="2000" dirty="0" err="1"/>
              <a:t>assumed</a:t>
            </a:r>
            <a:r>
              <a:rPr lang="it-IT" sz="2000" dirty="0"/>
              <a:t> </a:t>
            </a:r>
            <a:r>
              <a:rPr lang="it-IT" sz="2000" dirty="0" err="1"/>
              <a:t>uniform</a:t>
            </a:r>
            <a:r>
              <a:rPr lang="it-IT" sz="2000" dirty="0"/>
              <a:t> in </a:t>
            </a:r>
            <a:r>
              <a:rPr lang="it-IT" sz="2000" dirty="0" err="1"/>
              <a:t>space</a:t>
            </a:r>
            <a:r>
              <a:rPr lang="it-IT" sz="2000" dirty="0"/>
              <a:t>);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l-GR" sz="2000" dirty="0"/>
              <a:t>η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first </a:t>
            </a:r>
            <a:r>
              <a:rPr lang="it-IT" sz="2000" dirty="0" err="1"/>
              <a:t>effective</a:t>
            </a:r>
            <a:r>
              <a:rPr lang="it-IT" sz="2000" dirty="0"/>
              <a:t> Townsend </a:t>
            </a:r>
            <a:r>
              <a:rPr lang="it-IT" sz="2000" dirty="0" err="1"/>
              <a:t>coefficient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M</a:t>
            </a:r>
            <a:r>
              <a:rPr lang="it-IT" sz="2000" baseline="-25000" dirty="0" err="1"/>
              <a:t>j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avalanche</a:t>
            </a:r>
            <a:r>
              <a:rPr lang="it-IT" sz="2000" dirty="0"/>
              <a:t> </a:t>
            </a:r>
            <a:r>
              <a:rPr lang="it-IT" sz="2000" dirty="0" err="1"/>
              <a:t>fluctuation</a:t>
            </a:r>
            <a:r>
              <a:rPr lang="it-IT" sz="2000" dirty="0"/>
              <a:t> </a:t>
            </a:r>
            <a:r>
              <a:rPr lang="it-IT" sz="2000" dirty="0" err="1"/>
              <a:t>coefficient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t </a:t>
            </a:r>
            <a:r>
              <a:rPr lang="it-IT" sz="2000" dirty="0" err="1"/>
              <a:t>is</a:t>
            </a:r>
            <a:r>
              <a:rPr lang="it-IT" sz="2000" dirty="0"/>
              <a:t> the time </a:t>
            </a:r>
            <a:r>
              <a:rPr lang="it-IT" sz="2000" dirty="0" err="1"/>
              <a:t>elapsed</a:t>
            </a:r>
            <a:r>
              <a:rPr lang="it-IT" sz="2000" dirty="0"/>
              <a:t> </a:t>
            </a:r>
            <a:r>
              <a:rPr lang="it-IT" sz="2000" dirty="0" err="1"/>
              <a:t>since</a:t>
            </a:r>
            <a:r>
              <a:rPr lang="it-IT" sz="2000" dirty="0"/>
              <a:t> the </a:t>
            </a:r>
            <a:r>
              <a:rPr lang="it-IT" sz="2000" dirty="0" err="1"/>
              <a:t>passage</a:t>
            </a:r>
            <a:r>
              <a:rPr lang="it-IT" sz="2000" dirty="0"/>
              <a:t> of the </a:t>
            </a:r>
            <a:r>
              <a:rPr lang="it-IT" sz="2000" dirty="0" err="1"/>
              <a:t>ionizing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92319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3D5D8-28D9-D431-A51B-266899240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3DD529-293B-95AF-9CB0-7D2C98BA56A7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Time resolution in 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F392E390-24DC-58AE-91E5-C5F6373770B6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143A61D9-D84A-2B11-F32F-38B3FDAC8817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21577ED4-8875-EDD3-0E3C-DC3B0C98C2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25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60603F5B-C8C2-78A3-E0D7-9B80FFE79C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91176CFB-406C-8512-9277-2C740E85F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06FD9621-298E-F52D-5160-3F01B04AF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A988B719-30D5-E49C-D0B7-CD46690BE602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CD1949D-91D4-4B71-2395-7AAE7610265D}"/>
              </a:ext>
            </a:extLst>
          </p:cNvPr>
          <p:cNvSpPr txBox="1"/>
          <p:nvPr/>
        </p:nvSpPr>
        <p:spPr>
          <a:xfrm>
            <a:off x="251520" y="764704"/>
            <a:ext cx="8532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Inverting</a:t>
            </a:r>
            <a:r>
              <a:rPr lang="it-IT" sz="2000" dirty="0"/>
              <a:t> the </a:t>
            </a:r>
            <a:r>
              <a:rPr lang="it-IT" sz="2000" dirty="0" err="1"/>
              <a:t>previous</a:t>
            </a:r>
            <a:r>
              <a:rPr lang="it-IT" sz="2000" dirty="0"/>
              <a:t> </a:t>
            </a:r>
            <a:r>
              <a:rPr lang="it-IT" sz="2000" dirty="0" err="1"/>
              <a:t>equation</a:t>
            </a:r>
            <a:r>
              <a:rPr lang="it-IT" sz="2000" dirty="0"/>
              <a:t> (with some </a:t>
            </a:r>
            <a:r>
              <a:rPr lang="it-IT" sz="2000" dirty="0" err="1"/>
              <a:t>approximations</a:t>
            </a:r>
            <a:r>
              <a:rPr lang="it-IT" sz="2000" dirty="0"/>
              <a:t>), one can </a:t>
            </a:r>
            <a:r>
              <a:rPr lang="it-IT" sz="2000" dirty="0">
                <a:solidFill>
                  <a:srgbClr val="C00000"/>
                </a:solidFill>
              </a:rPr>
              <a:t>deduce an estimate for the time </a:t>
            </a:r>
            <a:r>
              <a:rPr lang="it-IT" sz="2000" dirty="0" err="1">
                <a:solidFill>
                  <a:srgbClr val="C00000"/>
                </a:solidFill>
              </a:rPr>
              <a:t>resolution</a:t>
            </a:r>
            <a:r>
              <a:rPr lang="it-IT" sz="2000" dirty="0">
                <a:solidFill>
                  <a:srgbClr val="C00000"/>
                </a:solidFill>
              </a:rPr>
              <a:t> of an RPC</a:t>
            </a:r>
            <a:r>
              <a:rPr lang="it-IT" sz="2000" dirty="0"/>
              <a:t>: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A633E94-3A08-438F-E440-89AD63325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412776"/>
            <a:ext cx="7416824" cy="925588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DC34A6D-119B-3266-1A46-ADDDB6CA8250}"/>
              </a:ext>
            </a:extLst>
          </p:cNvPr>
          <p:cNvSpPr txBox="1"/>
          <p:nvPr/>
        </p:nvSpPr>
        <p:spPr>
          <a:xfrm>
            <a:off x="395536" y="2361074"/>
            <a:ext cx="849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solidFill>
                  <a:srgbClr val="183962"/>
                </a:solidFill>
              </a:rPr>
              <a:t>Factors</a:t>
            </a:r>
            <a:r>
              <a:rPr lang="it-IT" sz="2000" dirty="0">
                <a:solidFill>
                  <a:srgbClr val="183962"/>
                </a:solidFill>
              </a:rPr>
              <a:t> under the </a:t>
            </a:r>
            <a:r>
              <a:rPr lang="it-IT" sz="2000" dirty="0" err="1">
                <a:solidFill>
                  <a:srgbClr val="183962"/>
                </a:solidFill>
              </a:rPr>
              <a:t>square</a:t>
            </a:r>
            <a:r>
              <a:rPr lang="it-IT" sz="2000" dirty="0">
                <a:solidFill>
                  <a:srgbClr val="183962"/>
                </a:solidFill>
              </a:rPr>
              <a:t> root </a:t>
            </a:r>
            <a:r>
              <a:rPr lang="it-IT" sz="2000" dirty="0" err="1">
                <a:solidFill>
                  <a:srgbClr val="183962"/>
                </a:solidFill>
              </a:rPr>
              <a:t>depend</a:t>
            </a:r>
            <a:r>
              <a:rPr lang="it-IT" sz="2000" dirty="0">
                <a:solidFill>
                  <a:srgbClr val="183962"/>
                </a:solidFill>
              </a:rPr>
              <a:t> on the </a:t>
            </a:r>
            <a:r>
              <a:rPr lang="it-IT" sz="2000" dirty="0" err="1">
                <a:solidFill>
                  <a:srgbClr val="183962"/>
                </a:solidFill>
              </a:rPr>
              <a:t>specific</a:t>
            </a:r>
            <a:r>
              <a:rPr lang="it-IT" sz="2000" dirty="0">
                <a:solidFill>
                  <a:srgbClr val="183962"/>
                </a:solidFill>
              </a:rPr>
              <a:t> gas or </a:t>
            </a:r>
            <a:r>
              <a:rPr lang="it-IT" sz="2000" dirty="0" err="1">
                <a:solidFill>
                  <a:srgbClr val="183962"/>
                </a:solidFill>
              </a:rPr>
              <a:t>statistic</a:t>
            </a:r>
            <a:r>
              <a:rPr lang="it-IT" sz="2000" dirty="0">
                <a:solidFill>
                  <a:srgbClr val="183962"/>
                </a:solidFill>
              </a:rPr>
              <a:t> and </a:t>
            </a:r>
            <a:r>
              <a:rPr lang="it-IT" sz="2000" dirty="0" err="1">
                <a:solidFill>
                  <a:srgbClr val="183962"/>
                </a:solidFill>
              </a:rPr>
              <a:t>little</a:t>
            </a:r>
            <a:r>
              <a:rPr lang="it-IT" sz="2000" dirty="0">
                <a:solidFill>
                  <a:srgbClr val="183962"/>
                </a:solidFill>
              </a:rPr>
              <a:t> can be </a:t>
            </a:r>
            <a:r>
              <a:rPr lang="it-IT" sz="2000" dirty="0" err="1">
                <a:solidFill>
                  <a:srgbClr val="183962"/>
                </a:solidFill>
              </a:rPr>
              <a:t>done</a:t>
            </a:r>
            <a:r>
              <a:rPr lang="it-IT" sz="2000" dirty="0">
                <a:solidFill>
                  <a:srgbClr val="183962"/>
                </a:solidFill>
              </a:rPr>
              <a:t>.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74C1B03-685A-523B-E2A9-4DE77EB5C6FF}"/>
              </a:ext>
            </a:extLst>
          </p:cNvPr>
          <p:cNvSpPr txBox="1"/>
          <p:nvPr/>
        </p:nvSpPr>
        <p:spPr>
          <a:xfrm>
            <a:off x="395536" y="3185681"/>
            <a:ext cx="84249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Here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clear </a:t>
            </a:r>
            <a:r>
              <a:rPr lang="it-IT" sz="2000" dirty="0" err="1"/>
              <a:t>what</a:t>
            </a:r>
            <a:r>
              <a:rPr lang="it-IT" sz="2000" dirty="0"/>
              <a:t> an </a:t>
            </a:r>
            <a:r>
              <a:rPr lang="it-IT" sz="2000" dirty="0" err="1"/>
              <a:t>experimentalist</a:t>
            </a:r>
            <a:r>
              <a:rPr lang="it-IT" sz="2000" dirty="0"/>
              <a:t> can do to </a:t>
            </a:r>
            <a:r>
              <a:rPr lang="it-IT" sz="2000" dirty="0" err="1"/>
              <a:t>improve</a:t>
            </a:r>
            <a:r>
              <a:rPr lang="it-IT" sz="2000" dirty="0"/>
              <a:t> time </a:t>
            </a:r>
            <a:r>
              <a:rPr lang="it-IT" sz="2000" dirty="0" err="1"/>
              <a:t>resolution</a:t>
            </a:r>
            <a:r>
              <a:rPr lang="it-IT" sz="20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>
                <a:solidFill>
                  <a:srgbClr val="C00000"/>
                </a:solidFill>
              </a:rPr>
              <a:t>Improve</a:t>
            </a:r>
            <a:r>
              <a:rPr lang="it-IT" sz="2000" dirty="0">
                <a:solidFill>
                  <a:srgbClr val="C00000"/>
                </a:solidFill>
              </a:rPr>
              <a:t> drift </a:t>
            </a:r>
            <a:r>
              <a:rPr lang="it-IT" sz="2000" dirty="0" err="1">
                <a:solidFill>
                  <a:srgbClr val="C00000"/>
                </a:solidFill>
              </a:rPr>
              <a:t>velocity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v</a:t>
            </a:r>
            <a:r>
              <a:rPr lang="it-IT" sz="2000" baseline="-25000" dirty="0" err="1">
                <a:solidFill>
                  <a:srgbClr val="C00000"/>
                </a:solidFill>
              </a:rPr>
              <a:t>d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</a:p>
          <a:p>
            <a:r>
              <a:rPr lang="it-IT" sz="2000" dirty="0"/>
              <a:t>      (</a:t>
            </a:r>
            <a:r>
              <a:rPr lang="it-IT" sz="2000" dirty="0" err="1"/>
              <a:t>choose</a:t>
            </a:r>
            <a:r>
              <a:rPr lang="it-IT" sz="2000" dirty="0"/>
              <a:t> the </a:t>
            </a:r>
            <a:r>
              <a:rPr lang="it-IT" sz="2000" dirty="0" err="1"/>
              <a:t>suitable</a:t>
            </a:r>
            <a:r>
              <a:rPr lang="it-IT" sz="2000" dirty="0"/>
              <a:t> gas, </a:t>
            </a:r>
            <a:r>
              <a:rPr lang="it-IT" sz="2000" dirty="0" err="1"/>
              <a:t>since</a:t>
            </a:r>
            <a:r>
              <a:rPr lang="it-IT" sz="2000" dirty="0"/>
              <a:t>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tends</a:t>
            </a:r>
            <a:r>
              <a:rPr lang="it-IT" sz="2000" dirty="0"/>
              <a:t> to saturate </a:t>
            </a:r>
            <a:r>
              <a:rPr lang="it-IT" sz="2000" dirty="0" err="1"/>
              <a:t>at</a:t>
            </a:r>
            <a:r>
              <a:rPr lang="it-IT" sz="2000" dirty="0"/>
              <a:t> high fields)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b="1" dirty="0" err="1">
                <a:solidFill>
                  <a:srgbClr val="C00000"/>
                </a:solidFill>
              </a:rPr>
              <a:t>Increase</a:t>
            </a:r>
            <a:r>
              <a:rPr lang="it-IT" sz="2000" b="1" dirty="0">
                <a:solidFill>
                  <a:srgbClr val="C00000"/>
                </a:solidFill>
              </a:rPr>
              <a:t> first Townsend </a:t>
            </a:r>
            <a:r>
              <a:rPr lang="it-IT" sz="2000" b="1" dirty="0" err="1">
                <a:solidFill>
                  <a:srgbClr val="C00000"/>
                </a:solidFill>
              </a:rPr>
              <a:t>coefficient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dirty="0">
                <a:sym typeface="Wingdings" panose="05000000000000000000" pitchFamily="2" charset="2"/>
              </a:rPr>
              <a:t> high </a:t>
            </a:r>
            <a:r>
              <a:rPr lang="it-IT" sz="2000" dirty="0" err="1">
                <a:sym typeface="Wingdings" panose="05000000000000000000" pitchFamily="2" charset="2"/>
              </a:rPr>
              <a:t>electric</a:t>
            </a:r>
            <a:r>
              <a:rPr lang="it-IT" sz="2000" dirty="0">
                <a:sym typeface="Wingdings" panose="05000000000000000000" pitchFamily="2" charset="2"/>
              </a:rPr>
              <a:t> fields</a:t>
            </a:r>
            <a:endParaRPr lang="it-IT" sz="20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74ECC37-94BE-D7A6-A37F-430274BBEED1}"/>
              </a:ext>
            </a:extLst>
          </p:cNvPr>
          <p:cNvSpPr txBox="1"/>
          <p:nvPr/>
        </p:nvSpPr>
        <p:spPr>
          <a:xfrm>
            <a:off x="458124" y="4665330"/>
            <a:ext cx="55540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</a:t>
            </a:r>
            <a:r>
              <a:rPr lang="it-IT" sz="2000" dirty="0" err="1"/>
              <a:t>applied</a:t>
            </a:r>
            <a:r>
              <a:rPr lang="it-IT" sz="2000" dirty="0"/>
              <a:t> HV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somehow</a:t>
            </a:r>
            <a:r>
              <a:rPr lang="it-IT" sz="2000" dirty="0"/>
              <a:t> limited by </a:t>
            </a:r>
            <a:r>
              <a:rPr lang="it-IT" sz="2000" dirty="0" err="1"/>
              <a:t>technological</a:t>
            </a:r>
            <a:r>
              <a:rPr lang="it-IT" sz="2000" dirty="0"/>
              <a:t> </a:t>
            </a:r>
            <a:r>
              <a:rPr lang="it-IT" sz="2000" dirty="0" err="1"/>
              <a:t>reasons</a:t>
            </a:r>
            <a:r>
              <a:rPr lang="it-IT" sz="2000" dirty="0"/>
              <a:t>, so the way </a:t>
            </a:r>
            <a:r>
              <a:rPr lang="it-IT" sz="2000" dirty="0" err="1"/>
              <a:t>that</a:t>
            </a:r>
            <a:r>
              <a:rPr lang="it-IT" sz="2000" dirty="0"/>
              <a:t> Pestov </a:t>
            </a:r>
            <a:r>
              <a:rPr lang="it-IT" sz="2000" dirty="0" err="1"/>
              <a:t>choose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to use </a:t>
            </a:r>
            <a:r>
              <a:rPr lang="it-IT" sz="2000" b="1" dirty="0">
                <a:solidFill>
                  <a:srgbClr val="C00000"/>
                </a:solidFill>
              </a:rPr>
              <a:t>a </a:t>
            </a:r>
            <a:r>
              <a:rPr lang="it-IT" sz="2000" b="1" dirty="0" err="1">
                <a:solidFill>
                  <a:srgbClr val="C00000"/>
                </a:solidFill>
              </a:rPr>
              <a:t>very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narrow</a:t>
            </a:r>
            <a:r>
              <a:rPr lang="it-IT" sz="2000" b="1" dirty="0">
                <a:solidFill>
                  <a:srgbClr val="C00000"/>
                </a:solidFill>
              </a:rPr>
              <a:t> gap with a </a:t>
            </a:r>
            <a:r>
              <a:rPr lang="it-IT" sz="2000" b="1" dirty="0" err="1">
                <a:solidFill>
                  <a:srgbClr val="C00000"/>
                </a:solidFill>
              </a:rPr>
              <a:t>quite</a:t>
            </a:r>
            <a:r>
              <a:rPr lang="it-IT" sz="2000" b="1" dirty="0">
                <a:solidFill>
                  <a:srgbClr val="C00000"/>
                </a:solidFill>
              </a:rPr>
              <a:t> intense </a:t>
            </a:r>
            <a:r>
              <a:rPr lang="it-IT" sz="2000" b="1" dirty="0" err="1">
                <a:solidFill>
                  <a:srgbClr val="C00000"/>
                </a:solidFill>
              </a:rPr>
              <a:t>electric</a:t>
            </a:r>
            <a:r>
              <a:rPr lang="it-IT" sz="2000" b="1" dirty="0">
                <a:solidFill>
                  <a:srgbClr val="C00000"/>
                </a:solidFill>
              </a:rPr>
              <a:t> field</a:t>
            </a:r>
            <a:r>
              <a:rPr lang="it-IT" sz="2000" dirty="0"/>
              <a:t>.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C43C38C-EADF-4073-4CEE-2455345B68B3}"/>
              </a:ext>
            </a:extLst>
          </p:cNvPr>
          <p:cNvSpPr txBox="1"/>
          <p:nvPr/>
        </p:nvSpPr>
        <p:spPr>
          <a:xfrm>
            <a:off x="1691680" y="5823451"/>
            <a:ext cx="3587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>
                <a:solidFill>
                  <a:srgbClr val="1B416F"/>
                </a:solidFill>
              </a:rPr>
              <a:t>Results</a:t>
            </a:r>
            <a:r>
              <a:rPr lang="it-IT" sz="2000" dirty="0">
                <a:solidFill>
                  <a:srgbClr val="1B416F"/>
                </a:solidFill>
              </a:rPr>
              <a:t> do NOT come by chance!</a:t>
            </a:r>
          </a:p>
        </p:txBody>
      </p:sp>
      <p:pic>
        <p:nvPicPr>
          <p:cNvPr id="20" name="Immagine 19" descr="Immagine che contiene testo, cerchio, schermata, design&#10;&#10;Il contenuto generato dall'IA potrebbe non essere corretto.">
            <a:extLst>
              <a:ext uri="{FF2B5EF4-FFF2-40B4-BE49-F238E27FC236}">
                <a16:creationId xmlns:a16="http://schemas.microsoft.com/office/drawing/2014/main" id="{8D2251C2-2C0C-BC79-C171-251065C9B1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94"/>
          <a:stretch>
            <a:fillRect/>
          </a:stretch>
        </p:blipFill>
        <p:spPr>
          <a:xfrm>
            <a:off x="6444208" y="4723109"/>
            <a:ext cx="1914525" cy="156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35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E50245-21D4-9B0D-E150-038114B46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12E08B2-4C25-62FB-C223-43D24D29B571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Finally… the 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D72D6BA2-DA81-E14D-E66D-1B03D5A4357A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D93423E2-9CE3-2703-8824-E33EBC88D0AE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C79BF453-B45C-FB8D-0430-A3AE76AD74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26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6664F279-B6A2-E998-90C8-2C068BF589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FF0151E8-B55F-1D25-856C-C896655BC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FC7B324E-9BFD-9E5F-285F-8B7185862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A0854121-05DD-8B64-60DE-77C29F622A87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6EAC27E-79B8-A098-D837-07F889EACADC}"/>
              </a:ext>
            </a:extLst>
          </p:cNvPr>
          <p:cNvSpPr txBox="1"/>
          <p:nvPr/>
        </p:nvSpPr>
        <p:spPr>
          <a:xfrm>
            <a:off x="260332" y="692696"/>
            <a:ext cx="87041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They</a:t>
            </a:r>
            <a:r>
              <a:rPr lang="it-IT" sz="2000" dirty="0"/>
              <a:t> are made by </a:t>
            </a:r>
            <a:r>
              <a:rPr lang="it-IT" sz="2000" dirty="0" err="1"/>
              <a:t>two</a:t>
            </a:r>
            <a:r>
              <a:rPr lang="it-IT" sz="2000" dirty="0"/>
              <a:t> </a:t>
            </a:r>
            <a:r>
              <a:rPr lang="it-IT" sz="2000" dirty="0" err="1"/>
              <a:t>plates</a:t>
            </a:r>
            <a:r>
              <a:rPr lang="it-IT" sz="2000" dirty="0"/>
              <a:t> of «bakelite» (HPL, high pressure </a:t>
            </a:r>
            <a:r>
              <a:rPr lang="it-IT" sz="2000" dirty="0" err="1"/>
              <a:t>phenolic</a:t>
            </a:r>
            <a:r>
              <a:rPr lang="it-IT" sz="2000" dirty="0"/>
              <a:t> </a:t>
            </a:r>
            <a:r>
              <a:rPr lang="it-IT" sz="2000" dirty="0" err="1"/>
              <a:t>laminates</a:t>
            </a:r>
            <a:r>
              <a:rPr lang="it-IT" sz="2000" dirty="0"/>
              <a:t>), a </a:t>
            </a:r>
            <a:r>
              <a:rPr lang="it-IT" sz="2000" dirty="0" err="1"/>
              <a:t>plastic</a:t>
            </a:r>
            <a:r>
              <a:rPr lang="it-IT" sz="2000" dirty="0"/>
              <a:t> </a:t>
            </a:r>
            <a:r>
              <a:rPr lang="it-IT" sz="2000" dirty="0" err="1"/>
              <a:t>material</a:t>
            </a:r>
            <a:r>
              <a:rPr lang="it-IT" sz="2000" dirty="0"/>
              <a:t> </a:t>
            </a:r>
            <a:r>
              <a:rPr lang="it-IT" sz="2000" dirty="0" err="1"/>
              <a:t>widely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, </a:t>
            </a:r>
            <a:r>
              <a:rPr lang="it-IT" sz="2000" dirty="0" err="1"/>
              <a:t>obtained</a:t>
            </a:r>
            <a:r>
              <a:rPr lang="it-IT" sz="2000" dirty="0"/>
              <a:t> </a:t>
            </a:r>
            <a:r>
              <a:rPr lang="it-IT" sz="2000" dirty="0" err="1"/>
              <a:t>impregnating</a:t>
            </a:r>
            <a:r>
              <a:rPr lang="it-IT" sz="2000" dirty="0"/>
              <a:t> paper with </a:t>
            </a:r>
            <a:r>
              <a:rPr lang="it-IT" sz="2000" dirty="0" err="1"/>
              <a:t>phenolic</a:t>
            </a:r>
            <a:r>
              <a:rPr lang="it-IT" sz="2000" dirty="0"/>
              <a:t> </a:t>
            </a:r>
            <a:r>
              <a:rPr lang="it-IT" sz="2000" dirty="0" err="1"/>
              <a:t>resins</a:t>
            </a:r>
            <a:r>
              <a:rPr lang="it-IT" sz="2000" dirty="0"/>
              <a:t>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Later</a:t>
            </a:r>
            <a:r>
              <a:rPr lang="it-IT" sz="2000" dirty="0"/>
              <a:t> on glass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Bakelite </a:t>
            </a:r>
            <a:r>
              <a:rPr lang="it-IT" sz="2000" dirty="0" err="1"/>
              <a:t>plates</a:t>
            </a:r>
            <a:r>
              <a:rPr lang="it-IT" sz="2000" dirty="0"/>
              <a:t> </a:t>
            </a:r>
            <a:r>
              <a:rPr lang="it-IT" sz="2000" dirty="0" err="1"/>
              <a:t>were</a:t>
            </a:r>
            <a:r>
              <a:rPr lang="it-IT" sz="2000" dirty="0"/>
              <a:t> </a:t>
            </a:r>
            <a:r>
              <a:rPr lang="it-IT" sz="2000" dirty="0" err="1"/>
              <a:t>coated</a:t>
            </a:r>
            <a:r>
              <a:rPr lang="it-IT" sz="2000" dirty="0"/>
              <a:t> from one side with </a:t>
            </a:r>
            <a:r>
              <a:rPr lang="it-IT" sz="2000" dirty="0" err="1"/>
              <a:t>graphite</a:t>
            </a:r>
            <a:r>
              <a:rPr lang="it-IT" sz="2000" dirty="0"/>
              <a:t>, to </a:t>
            </a:r>
            <a:r>
              <a:rPr lang="it-IT" sz="2000" dirty="0" err="1"/>
              <a:t>manufacture</a:t>
            </a:r>
            <a:r>
              <a:rPr lang="it-IT" sz="2000" dirty="0"/>
              <a:t> the HV </a:t>
            </a:r>
            <a:r>
              <a:rPr lang="it-IT" sz="2000" dirty="0" err="1"/>
              <a:t>electrodes</a:t>
            </a:r>
            <a:r>
              <a:rPr lang="it-IT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On the side </a:t>
            </a:r>
            <a:r>
              <a:rPr lang="it-IT" sz="2000" dirty="0" err="1"/>
              <a:t>toward</a:t>
            </a:r>
            <a:r>
              <a:rPr lang="it-IT" sz="2000" dirty="0"/>
              <a:t> the gas gap </a:t>
            </a:r>
            <a:r>
              <a:rPr lang="it-IT" sz="2000" dirty="0" err="1"/>
              <a:t>they</a:t>
            </a:r>
            <a:r>
              <a:rPr lang="it-IT" sz="2000" dirty="0"/>
              <a:t> </a:t>
            </a:r>
            <a:r>
              <a:rPr lang="it-IT" sz="2000" dirty="0" err="1"/>
              <a:t>were</a:t>
            </a:r>
            <a:r>
              <a:rPr lang="it-IT" sz="2000" dirty="0"/>
              <a:t> </a:t>
            </a:r>
            <a:r>
              <a:rPr lang="it-IT" sz="2000" dirty="0" err="1"/>
              <a:t>coated</a:t>
            </a:r>
            <a:r>
              <a:rPr lang="it-IT" sz="2000" dirty="0"/>
              <a:t> with </a:t>
            </a:r>
            <a:r>
              <a:rPr lang="it-IT" sz="2000" dirty="0" err="1"/>
              <a:t>linseed</a:t>
            </a:r>
            <a:r>
              <a:rPr lang="it-IT" sz="2000" dirty="0"/>
              <a:t> oil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They</a:t>
            </a:r>
            <a:r>
              <a:rPr lang="it-IT" sz="2000" dirty="0"/>
              <a:t> </a:t>
            </a:r>
            <a:r>
              <a:rPr lang="it-IT" sz="2000" dirty="0" err="1"/>
              <a:t>were</a:t>
            </a:r>
            <a:r>
              <a:rPr lang="it-IT" sz="2000" dirty="0"/>
              <a:t> </a:t>
            </a:r>
            <a:r>
              <a:rPr lang="it-IT" sz="2000" dirty="0" err="1"/>
              <a:t>typically</a:t>
            </a:r>
            <a:r>
              <a:rPr lang="it-IT" sz="2000" dirty="0"/>
              <a:t> </a:t>
            </a:r>
            <a:r>
              <a:rPr lang="it-IT" sz="2000" dirty="0" err="1"/>
              <a:t>readout</a:t>
            </a:r>
            <a:r>
              <a:rPr lang="it-IT" sz="2000" dirty="0"/>
              <a:t> by </a:t>
            </a:r>
            <a:r>
              <a:rPr lang="it-IT" sz="2000" dirty="0" err="1"/>
              <a:t>means</a:t>
            </a:r>
            <a:r>
              <a:rPr lang="it-IT" sz="2000" dirty="0"/>
              <a:t> of </a:t>
            </a:r>
            <a:r>
              <a:rPr lang="it-IT" sz="2000" dirty="0" err="1"/>
              <a:t>copper</a:t>
            </a:r>
            <a:r>
              <a:rPr lang="it-IT" sz="2000" dirty="0"/>
              <a:t> </a:t>
            </a:r>
            <a:r>
              <a:rPr lang="it-IT" sz="2000" dirty="0" err="1"/>
              <a:t>readout</a:t>
            </a:r>
            <a:r>
              <a:rPr lang="it-IT" sz="2000" dirty="0"/>
              <a:t> strips or </a:t>
            </a:r>
            <a:r>
              <a:rPr lang="it-IT" sz="2000" dirty="0" err="1"/>
              <a:t>pads</a:t>
            </a:r>
            <a:r>
              <a:rPr lang="it-IT" sz="2000" dirty="0"/>
              <a:t>.</a:t>
            </a:r>
          </a:p>
        </p:txBody>
      </p:sp>
      <p:pic>
        <p:nvPicPr>
          <p:cNvPr id="36" name="Picture 16">
            <a:extLst>
              <a:ext uri="{FF2B5EF4-FFF2-40B4-BE49-F238E27FC236}">
                <a16:creationId xmlns:a16="http://schemas.microsoft.com/office/drawing/2014/main" id="{9F78F715-DCA0-A604-D414-DDB2397E3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5" t="21211" r="7742" b="57477"/>
          <a:stretch>
            <a:fillRect/>
          </a:stretch>
        </p:blipFill>
        <p:spPr bwMode="auto">
          <a:xfrm>
            <a:off x="1729680" y="3466393"/>
            <a:ext cx="7162800" cy="264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" name="Text Box 11">
            <a:extLst>
              <a:ext uri="{FF2B5EF4-FFF2-40B4-BE49-F238E27FC236}">
                <a16:creationId xmlns:a16="http://schemas.microsoft.com/office/drawing/2014/main" id="{ACB89892-9A12-0527-28BC-02E3AB647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5070" y="6074645"/>
            <a:ext cx="41914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GB" altLang="it-IT" sz="2000" dirty="0">
                <a:solidFill>
                  <a:srgbClr val="C00000"/>
                </a:solidFill>
              </a:rPr>
              <a:t>Bakelite of resistivity 10 </a:t>
            </a:r>
            <a:r>
              <a:rPr lang="en-GB" altLang="it-IT" sz="2000" baseline="30000" dirty="0">
                <a:solidFill>
                  <a:srgbClr val="C00000"/>
                </a:solidFill>
              </a:rPr>
              <a:t>10</a:t>
            </a:r>
            <a:r>
              <a:rPr lang="en-GB" altLang="it-IT" sz="2000" dirty="0">
                <a:solidFill>
                  <a:srgbClr val="C00000"/>
                </a:solidFill>
              </a:rPr>
              <a:t>- 10 </a:t>
            </a:r>
            <a:r>
              <a:rPr lang="en-GB" altLang="it-IT" sz="2000" baseline="30000" dirty="0">
                <a:solidFill>
                  <a:srgbClr val="C00000"/>
                </a:solidFill>
              </a:rPr>
              <a:t>12</a:t>
            </a:r>
            <a:r>
              <a:rPr lang="en-GB" altLang="it-IT" sz="2000" dirty="0">
                <a:solidFill>
                  <a:srgbClr val="C00000"/>
                </a:solidFill>
              </a:rPr>
              <a:t> </a:t>
            </a:r>
            <a:r>
              <a:rPr lang="en-GB" altLang="it-IT" sz="2000" dirty="0">
                <a:solidFill>
                  <a:srgbClr val="C00000"/>
                </a:solidFill>
                <a:sym typeface="Symbol" panose="05050102010706020507" pitchFamily="18" charset="2"/>
              </a:rPr>
              <a:t>cm</a:t>
            </a:r>
            <a:r>
              <a:rPr lang="en-GB" altLang="it-IT" sz="20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9" name="Text Box 11">
            <a:extLst>
              <a:ext uri="{FF2B5EF4-FFF2-40B4-BE49-F238E27FC236}">
                <a16:creationId xmlns:a16="http://schemas.microsoft.com/office/drawing/2014/main" id="{20AE85E2-843F-7F61-8BC3-2E0534904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6197242"/>
            <a:ext cx="29523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GB" altLang="it-IT" sz="2000" dirty="0">
                <a:solidFill>
                  <a:srgbClr val="C00000"/>
                </a:solidFill>
              </a:rPr>
              <a:t>HV electrodes </a:t>
            </a:r>
          </a:p>
        </p:txBody>
      </p:sp>
      <p:sp>
        <p:nvSpPr>
          <p:cNvPr id="40" name="Text Box 11">
            <a:extLst>
              <a:ext uri="{FF2B5EF4-FFF2-40B4-BE49-F238E27FC236}">
                <a16:creationId xmlns:a16="http://schemas.microsoft.com/office/drawing/2014/main" id="{AF6EA940-3845-8404-77B3-6D31B5B28C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0" y="3212976"/>
            <a:ext cx="24482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GB" altLang="it-IT" sz="2000" dirty="0"/>
              <a:t>Readout strips </a:t>
            </a:r>
          </a:p>
        </p:txBody>
      </p:sp>
      <p:sp>
        <p:nvSpPr>
          <p:cNvPr id="42" name="Freccia in su 41">
            <a:extLst>
              <a:ext uri="{FF2B5EF4-FFF2-40B4-BE49-F238E27FC236}">
                <a16:creationId xmlns:a16="http://schemas.microsoft.com/office/drawing/2014/main" id="{F0BD4490-C9DB-1E0D-DFD8-F2F8C30A4FEB}"/>
              </a:ext>
            </a:extLst>
          </p:cNvPr>
          <p:cNvSpPr/>
          <p:nvPr/>
        </p:nvSpPr>
        <p:spPr>
          <a:xfrm rot="18918384">
            <a:off x="5994352" y="5195001"/>
            <a:ext cx="157425" cy="978408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Freccia in su 42">
            <a:extLst>
              <a:ext uri="{FF2B5EF4-FFF2-40B4-BE49-F238E27FC236}">
                <a16:creationId xmlns:a16="http://schemas.microsoft.com/office/drawing/2014/main" id="{0EBE7FBF-EA9C-557E-BDB2-4A2C4710B99E}"/>
              </a:ext>
            </a:extLst>
          </p:cNvPr>
          <p:cNvSpPr/>
          <p:nvPr/>
        </p:nvSpPr>
        <p:spPr>
          <a:xfrm rot="21287183">
            <a:off x="6386083" y="4473223"/>
            <a:ext cx="148882" cy="1610672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4" name="Freccia in su 43">
            <a:extLst>
              <a:ext uri="{FF2B5EF4-FFF2-40B4-BE49-F238E27FC236}">
                <a16:creationId xmlns:a16="http://schemas.microsoft.com/office/drawing/2014/main" id="{8DC22CA3-8455-6FBB-3BD8-64AA555A5387}"/>
              </a:ext>
            </a:extLst>
          </p:cNvPr>
          <p:cNvSpPr/>
          <p:nvPr/>
        </p:nvSpPr>
        <p:spPr>
          <a:xfrm rot="3155633">
            <a:off x="2256324" y="5315891"/>
            <a:ext cx="157860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Freccia in su 44">
            <a:extLst>
              <a:ext uri="{FF2B5EF4-FFF2-40B4-BE49-F238E27FC236}">
                <a16:creationId xmlns:a16="http://schemas.microsoft.com/office/drawing/2014/main" id="{225FD2BF-1147-8237-6920-0087F367DE33}"/>
              </a:ext>
            </a:extLst>
          </p:cNvPr>
          <p:cNvSpPr/>
          <p:nvPr/>
        </p:nvSpPr>
        <p:spPr>
          <a:xfrm rot="2329592">
            <a:off x="2239719" y="4264671"/>
            <a:ext cx="160353" cy="216112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Freccia in su 45">
            <a:extLst>
              <a:ext uri="{FF2B5EF4-FFF2-40B4-BE49-F238E27FC236}">
                <a16:creationId xmlns:a16="http://schemas.microsoft.com/office/drawing/2014/main" id="{B9BCB922-06DF-9BFE-AF82-168C467C8A7D}"/>
              </a:ext>
            </a:extLst>
          </p:cNvPr>
          <p:cNvSpPr/>
          <p:nvPr/>
        </p:nvSpPr>
        <p:spPr>
          <a:xfrm rot="14461602">
            <a:off x="6111522" y="3354043"/>
            <a:ext cx="157425" cy="978408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id="{EDADBCFC-8BDE-879B-F2AC-DAF43ACFB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3717032"/>
            <a:ext cx="29523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GB" altLang="it-IT" sz="2000" dirty="0">
                <a:solidFill>
                  <a:srgbClr val="C00000"/>
                </a:solidFill>
              </a:rPr>
              <a:t>Copper strips </a:t>
            </a:r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6680F6D5-A6B9-6A37-69FF-A8B3D4184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04" y="4365104"/>
            <a:ext cx="16002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6575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7DB68-CE5E-7BAE-1C8D-5540378EF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57EF7F-D7C5-BCD8-E3C3-F7691A92ED52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Finally… the 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CF23CAD6-6F1E-6E2D-AA8A-883704B25CE7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79CDEFA0-D9BA-E060-9D88-7C0C5E2A8298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FC12335B-90D5-88F2-BF0A-5C626AA099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27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CEAC9E77-1D94-54EB-D225-B15B599DB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51533E3F-64C4-A346-DE3F-E5636AF5F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2AD79F62-0C46-F534-5245-95DFA51A5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4340FA45-19CC-2482-856C-858BB1DD0F7F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36F30B-24E2-29E9-D758-2CFE65F4ACE9}"/>
              </a:ext>
            </a:extLst>
          </p:cNvPr>
          <p:cNvSpPr txBox="1"/>
          <p:nvPr/>
        </p:nvSpPr>
        <p:spPr>
          <a:xfrm>
            <a:off x="493198" y="868077"/>
            <a:ext cx="84969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/>
              <a:t>Invented</a:t>
            </a:r>
            <a:r>
              <a:rPr lang="it-IT" sz="2200" dirty="0"/>
              <a:t> </a:t>
            </a:r>
            <a:r>
              <a:rPr lang="it-IT" sz="2200" dirty="0" err="1"/>
              <a:t>at</a:t>
            </a:r>
            <a:r>
              <a:rPr lang="it-IT" sz="2200" dirty="0"/>
              <a:t> the </a:t>
            </a:r>
            <a:r>
              <a:rPr lang="it-IT" sz="2200" dirty="0" err="1"/>
              <a:t>beginning</a:t>
            </a:r>
            <a:r>
              <a:rPr lang="it-IT" sz="2200" dirty="0"/>
              <a:t> of the ‘90s by R. Santonico and R. Cardarelli.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3365D1-D08B-2864-C06C-189A788AF093}"/>
              </a:ext>
            </a:extLst>
          </p:cNvPr>
          <p:cNvSpPr txBox="1"/>
          <p:nvPr/>
        </p:nvSpPr>
        <p:spPr>
          <a:xfrm>
            <a:off x="395536" y="1765846"/>
            <a:ext cx="371819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C00000"/>
                </a:solidFill>
              </a:rPr>
              <a:t>Easy to build and </a:t>
            </a:r>
            <a:r>
              <a:rPr lang="it-IT" sz="2000" b="1" dirty="0" err="1">
                <a:solidFill>
                  <a:srgbClr val="C00000"/>
                </a:solidFill>
              </a:rPr>
              <a:t>not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expensive</a:t>
            </a:r>
            <a:endParaRPr lang="it-IT" sz="20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2 mm gap, 8-10 HV </a:t>
            </a:r>
            <a:r>
              <a:rPr lang="it-IT" sz="2000" dirty="0" err="1"/>
              <a:t>applied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Ar/</a:t>
            </a:r>
            <a:r>
              <a:rPr lang="it-IT" sz="2000" dirty="0" err="1"/>
              <a:t>isobutane</a:t>
            </a:r>
            <a:r>
              <a:rPr lang="it-IT" sz="2000" dirty="0"/>
              <a:t>/CF</a:t>
            </a:r>
            <a:r>
              <a:rPr lang="it-IT" sz="2000" baseline="-25000" dirty="0"/>
              <a:t>3</a:t>
            </a:r>
            <a:r>
              <a:rPr lang="it-IT" sz="2000" dirty="0"/>
              <a:t>Br </a:t>
            </a:r>
            <a:r>
              <a:rPr lang="it-IT" sz="2000" dirty="0" err="1"/>
              <a:t>mixture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Full </a:t>
            </a:r>
            <a:r>
              <a:rPr lang="it-IT" sz="2000" dirty="0" err="1"/>
              <a:t>efficiency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Time </a:t>
            </a:r>
            <a:r>
              <a:rPr lang="it-IT" sz="2000" dirty="0" err="1"/>
              <a:t>resolution</a:t>
            </a:r>
            <a:r>
              <a:rPr lang="it-IT" sz="2000" dirty="0"/>
              <a:t> </a:t>
            </a:r>
            <a:r>
              <a:rPr lang="it-IT" sz="2000" dirty="0" err="1"/>
              <a:t>around</a:t>
            </a:r>
            <a:r>
              <a:rPr lang="it-IT" sz="2000" dirty="0"/>
              <a:t> 1-2 ns </a:t>
            </a:r>
          </a:p>
        </p:txBody>
      </p:sp>
      <p:pic>
        <p:nvPicPr>
          <p:cNvPr id="17" name="Immagine 16" descr="Immagine che contiene design, Rettangolo, schermata, arte&#10;&#10;Il contenuto generato dall'IA potrebbe non essere corretto.">
            <a:extLst>
              <a:ext uri="{FF2B5EF4-FFF2-40B4-BE49-F238E27FC236}">
                <a16:creationId xmlns:a16="http://schemas.microsoft.com/office/drawing/2014/main" id="{489C3843-C0FB-2FC8-F837-8924790A7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668870"/>
            <a:ext cx="4777030" cy="1938660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381EB32-D898-ECFD-AFDD-2264C77EF065}"/>
              </a:ext>
            </a:extLst>
          </p:cNvPr>
          <p:cNvSpPr txBox="1"/>
          <p:nvPr/>
        </p:nvSpPr>
        <p:spPr>
          <a:xfrm>
            <a:off x="323528" y="4973106"/>
            <a:ext cx="8608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Immediately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many</a:t>
            </a:r>
            <a:r>
              <a:rPr lang="it-IT" sz="2000" dirty="0"/>
              <a:t> </a:t>
            </a:r>
            <a:r>
              <a:rPr lang="it-IT" sz="2000" dirty="0" err="1"/>
              <a:t>experiments</a:t>
            </a:r>
            <a:r>
              <a:rPr lang="it-IT" sz="2000" dirty="0"/>
              <a:t>, </a:t>
            </a:r>
            <a:r>
              <a:rPr lang="it-IT" sz="2000" dirty="0" err="1"/>
              <a:t>both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accelerators</a:t>
            </a:r>
            <a:r>
              <a:rPr lang="it-IT" sz="2000" dirty="0"/>
              <a:t> and for </a:t>
            </a:r>
            <a:r>
              <a:rPr lang="it-IT" sz="2000" dirty="0" err="1"/>
              <a:t>cosmic</a:t>
            </a:r>
            <a:r>
              <a:rPr lang="it-IT" sz="2000" dirty="0"/>
              <a:t> rays.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7520527-4905-F869-7BBC-A877C0AB414C}"/>
              </a:ext>
            </a:extLst>
          </p:cNvPr>
          <p:cNvSpPr txBox="1"/>
          <p:nvPr/>
        </p:nvSpPr>
        <p:spPr>
          <a:xfrm>
            <a:off x="831671" y="4293096"/>
            <a:ext cx="7268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Made planar </a:t>
            </a:r>
            <a:r>
              <a:rPr lang="it-IT" sz="2000" dirty="0" err="1"/>
              <a:t>gaseous</a:t>
            </a:r>
            <a:r>
              <a:rPr lang="it-IT" sz="2000" dirty="0"/>
              <a:t> detectors </a:t>
            </a:r>
            <a:r>
              <a:rPr lang="it-IT" sz="2000" dirty="0" err="1"/>
              <a:t>very</a:t>
            </a:r>
            <a:r>
              <a:rPr lang="it-IT" sz="2000" dirty="0"/>
              <a:t> «</a:t>
            </a:r>
            <a:r>
              <a:rPr lang="it-IT" sz="2000" dirty="0" err="1"/>
              <a:t>democratic</a:t>
            </a:r>
            <a:r>
              <a:rPr lang="it-IT" sz="2000" dirty="0"/>
              <a:t>», i.e. easy to build</a:t>
            </a: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BE9C4D40-FDE9-239B-FF55-9DE35D5B7A13}"/>
              </a:ext>
            </a:extLst>
          </p:cNvPr>
          <p:cNvSpPr/>
          <p:nvPr/>
        </p:nvSpPr>
        <p:spPr>
          <a:xfrm>
            <a:off x="4427984" y="4725144"/>
            <a:ext cx="57606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5C2F241-9A40-8295-680B-6172CAC4D454}"/>
              </a:ext>
            </a:extLst>
          </p:cNvPr>
          <p:cNvSpPr/>
          <p:nvPr/>
        </p:nvSpPr>
        <p:spPr>
          <a:xfrm>
            <a:off x="260332" y="4149081"/>
            <a:ext cx="8671643" cy="144016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67583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4EF62-1B82-F7ED-7E35-D002128B8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63137B-4963-DE3E-CE21-24D7B74C6038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Some experiment of the past using 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0030A826-A560-8CEC-BA0B-32DD6A174324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F91BCBDE-DF01-6721-A9A0-729B4126AFE6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42ECF807-E3A8-004E-D308-7A19991525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28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0A8E4A22-A4F5-FC55-FB55-37231ABC08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64CB0C27-1819-250B-9047-8F8F67B788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980AB8B1-9CE0-57AB-4A6A-F2886241D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Immagine 14" descr="Immagine che contiene interno, tavolo, arredo, muro&#10;&#10;Il contenuto generato dall'IA potrebbe non essere corretto.">
            <a:extLst>
              <a:ext uri="{FF2B5EF4-FFF2-40B4-BE49-F238E27FC236}">
                <a16:creationId xmlns:a16="http://schemas.microsoft.com/office/drawing/2014/main" id="{27A56DA8-F382-760D-65AF-A1D5B33F3F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355905"/>
            <a:ext cx="3199319" cy="2030773"/>
          </a:xfrm>
          <a:prstGeom prst="rect">
            <a:avLst/>
          </a:prstGeom>
        </p:spPr>
      </p:pic>
      <p:pic>
        <p:nvPicPr>
          <p:cNvPr id="19" name="Immagine 18" descr="Immagine che contiene cielo, nuvola, aria aperta, terreno&#10;&#10;Il contenuto generato dall'IA potrebbe non essere corretto.">
            <a:extLst>
              <a:ext uri="{FF2B5EF4-FFF2-40B4-BE49-F238E27FC236}">
                <a16:creationId xmlns:a16="http://schemas.microsoft.com/office/drawing/2014/main" id="{2D1EE7D4-846F-3138-F920-52D81DE61B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4062472" cy="2189926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FFD20FA-48F6-2BFA-049D-B8811068FC0D}"/>
              </a:ext>
            </a:extLst>
          </p:cNvPr>
          <p:cNvSpPr txBox="1"/>
          <p:nvPr/>
        </p:nvSpPr>
        <p:spPr>
          <a:xfrm>
            <a:off x="1098793" y="868650"/>
            <a:ext cx="68575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</a:rPr>
              <a:t>Argo-YBJ </a:t>
            </a:r>
            <a:r>
              <a:rPr lang="it-IT" sz="2000" dirty="0" err="1">
                <a:solidFill>
                  <a:srgbClr val="C00000"/>
                </a:solidFill>
              </a:rPr>
              <a:t>experiment</a:t>
            </a:r>
            <a:r>
              <a:rPr lang="it-IT" sz="2000" dirty="0">
                <a:solidFill>
                  <a:srgbClr val="C00000"/>
                </a:solidFill>
              </a:rPr>
              <a:t>, on the Tibet, </a:t>
            </a:r>
            <a:r>
              <a:rPr lang="it-IT" sz="2000" dirty="0" err="1">
                <a:solidFill>
                  <a:srgbClr val="C00000"/>
                </a:solidFill>
              </a:rPr>
              <a:t>fully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implemented</a:t>
            </a:r>
            <a:r>
              <a:rPr lang="it-IT" sz="2000" dirty="0">
                <a:solidFill>
                  <a:srgbClr val="C00000"/>
                </a:solidFill>
              </a:rPr>
              <a:t> with </a:t>
            </a:r>
            <a:r>
              <a:rPr lang="it-IT" sz="2000" dirty="0" err="1">
                <a:solidFill>
                  <a:srgbClr val="C00000"/>
                </a:solidFill>
              </a:rPr>
              <a:t>RPCs</a:t>
            </a:r>
            <a:endParaRPr lang="it-IT" sz="2000" dirty="0">
              <a:solidFill>
                <a:srgbClr val="C00000"/>
              </a:solidFill>
            </a:endParaRPr>
          </a:p>
        </p:txBody>
      </p:sp>
      <p:pic>
        <p:nvPicPr>
          <p:cNvPr id="16" name="Picture 20">
            <a:extLst>
              <a:ext uri="{FF2B5EF4-FFF2-40B4-BE49-F238E27FC236}">
                <a16:creationId xmlns:a16="http://schemas.microsoft.com/office/drawing/2014/main" id="{C065775D-5896-3962-87A2-B9FD4355E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656" y="692696"/>
            <a:ext cx="1066848" cy="92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051">
            <a:extLst>
              <a:ext uri="{FF2B5EF4-FFF2-40B4-BE49-F238E27FC236}">
                <a16:creationId xmlns:a16="http://schemas.microsoft.com/office/drawing/2014/main" id="{D1628E60-BFEC-80C6-92AC-4C5444C3E3EA}"/>
              </a:ext>
            </a:extLst>
          </p:cNvPr>
          <p:cNvGrpSpPr>
            <a:grpSpLocks/>
          </p:cNvGrpSpPr>
          <p:nvPr/>
        </p:nvGrpSpPr>
        <p:grpSpPr bwMode="auto">
          <a:xfrm>
            <a:off x="1619672" y="3717097"/>
            <a:ext cx="4578079" cy="2463786"/>
            <a:chOff x="288" y="1776"/>
            <a:chExt cx="3687" cy="2418"/>
          </a:xfrm>
        </p:grpSpPr>
        <p:grpSp>
          <p:nvGrpSpPr>
            <p:cNvPr id="21" name="Group 1052">
              <a:extLst>
                <a:ext uri="{FF2B5EF4-FFF2-40B4-BE49-F238E27FC236}">
                  <a16:creationId xmlns:a16="http://schemas.microsoft.com/office/drawing/2014/main" id="{DE99C232-F2E8-DE2C-BAE3-831CE2E95B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776"/>
              <a:ext cx="3168" cy="2418"/>
              <a:chOff x="288" y="1776"/>
              <a:chExt cx="3168" cy="2418"/>
            </a:xfrm>
          </p:grpSpPr>
          <p:pic>
            <p:nvPicPr>
              <p:cNvPr id="30" name="Picture 1053">
                <a:extLst>
                  <a:ext uri="{FF2B5EF4-FFF2-40B4-BE49-F238E27FC236}">
                    <a16:creationId xmlns:a16="http://schemas.microsoft.com/office/drawing/2014/main" id="{D76CCC20-4E18-2376-6014-73804E8688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97" t="10980" r="9697" b="9412"/>
              <a:stretch>
                <a:fillRect/>
              </a:stretch>
            </p:blipFill>
            <p:spPr bwMode="auto">
              <a:xfrm>
                <a:off x="288" y="1776"/>
                <a:ext cx="3168" cy="2418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Text Box 1054">
                <a:extLst>
                  <a:ext uri="{FF2B5EF4-FFF2-40B4-BE49-F238E27FC236}">
                    <a16:creationId xmlns:a16="http://schemas.microsoft.com/office/drawing/2014/main" id="{5FE6C28C-6C88-0EDA-F626-EF85A1A56D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6" y="1824"/>
                <a:ext cx="41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8ECB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/>
                <a:r>
                  <a:rPr lang="en-GB" altLang="it-IT" sz="1600"/>
                  <a:t>E771</a:t>
                </a:r>
                <a:endParaRPr lang="en-GB" altLang="it-IT"/>
              </a:p>
            </p:txBody>
          </p:sp>
        </p:grpSp>
        <p:grpSp>
          <p:nvGrpSpPr>
            <p:cNvPr id="22" name="Group 1055">
              <a:extLst>
                <a:ext uri="{FF2B5EF4-FFF2-40B4-BE49-F238E27FC236}">
                  <a16:creationId xmlns:a16="http://schemas.microsoft.com/office/drawing/2014/main" id="{97143310-C061-10C3-808A-686468D92C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2448"/>
              <a:ext cx="1575" cy="1063"/>
              <a:chOff x="2400" y="1584"/>
              <a:chExt cx="1575" cy="1063"/>
            </a:xfrm>
          </p:grpSpPr>
          <p:sp>
            <p:nvSpPr>
              <p:cNvPr id="23" name="Text Box 1056">
                <a:extLst>
                  <a:ext uri="{FF2B5EF4-FFF2-40B4-BE49-F238E27FC236}">
                    <a16:creationId xmlns:a16="http://schemas.microsoft.com/office/drawing/2014/main" id="{35774F39-360E-A20E-8BAC-A567E208E74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00" y="2345"/>
                <a:ext cx="1575" cy="3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8ECB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/>
                <a:r>
                  <a:rPr lang="en-GB" altLang="it-IT" dirty="0">
                    <a:solidFill>
                      <a:srgbClr val="FF0000"/>
                    </a:solidFill>
                  </a:rPr>
                  <a:t>Three planes of RPCs</a:t>
                </a:r>
              </a:p>
            </p:txBody>
          </p:sp>
          <p:sp>
            <p:nvSpPr>
              <p:cNvPr id="24" name="Line 1057">
                <a:extLst>
                  <a:ext uri="{FF2B5EF4-FFF2-40B4-BE49-F238E27FC236}">
                    <a16:creationId xmlns:a16="http://schemas.microsoft.com/office/drawing/2014/main" id="{E196A5A3-8DAB-03C5-95E6-A2BCD30B97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832" y="2208"/>
                <a:ext cx="240" cy="14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" name="Line 1058">
                <a:extLst>
                  <a:ext uri="{FF2B5EF4-FFF2-40B4-BE49-F238E27FC236}">
                    <a16:creationId xmlns:a16="http://schemas.microsoft.com/office/drawing/2014/main" id="{011791BE-A369-8E21-6062-68B76DDCB0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72" y="2112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6" name="Line 1059">
                <a:extLst>
                  <a:ext uri="{FF2B5EF4-FFF2-40B4-BE49-F238E27FC236}">
                    <a16:creationId xmlns:a16="http://schemas.microsoft.com/office/drawing/2014/main" id="{2B25BDB5-1762-3F0C-5147-8D9859D028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72" y="2064"/>
                <a:ext cx="144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7" name="Line 1060">
                <a:extLst>
                  <a:ext uri="{FF2B5EF4-FFF2-40B4-BE49-F238E27FC236}">
                    <a16:creationId xmlns:a16="http://schemas.microsoft.com/office/drawing/2014/main" id="{60FE62A4-BDE7-AC38-347F-A5282EC5B1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6" y="1584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8" name="Line 1061">
                <a:extLst>
                  <a:ext uri="{FF2B5EF4-FFF2-40B4-BE49-F238E27FC236}">
                    <a16:creationId xmlns:a16="http://schemas.microsoft.com/office/drawing/2014/main" id="{16B65F9F-E2C0-D33D-2CD3-9D3543B5DB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2" y="1776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9" name="Line 1062">
                <a:extLst>
                  <a:ext uri="{FF2B5EF4-FFF2-40B4-BE49-F238E27FC236}">
                    <a16:creationId xmlns:a16="http://schemas.microsoft.com/office/drawing/2014/main" id="{C97455FE-6C58-D121-F01C-E2DB819709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2" y="1728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pic>
        <p:nvPicPr>
          <p:cNvPr id="35" name="Picture 1042">
            <a:extLst>
              <a:ext uri="{FF2B5EF4-FFF2-40B4-BE49-F238E27FC236}">
                <a16:creationId xmlns:a16="http://schemas.microsoft.com/office/drawing/2014/main" id="{CB0A6082-7444-53C5-07FD-3B9E32CE3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088" y="3958803"/>
            <a:ext cx="279400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Line 1045">
            <a:extLst>
              <a:ext uri="{FF2B5EF4-FFF2-40B4-BE49-F238E27FC236}">
                <a16:creationId xmlns:a16="http://schemas.microsoft.com/office/drawing/2014/main" id="{B887BA69-765F-65E3-B8D2-DD679AA72DB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78488" y="3882603"/>
            <a:ext cx="2133600" cy="1981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7" name="Text Box 1046">
            <a:extLst>
              <a:ext uri="{FF2B5EF4-FFF2-40B4-BE49-F238E27FC236}">
                <a16:creationId xmlns:a16="http://schemas.microsoft.com/office/drawing/2014/main" id="{E370EE32-0EAB-1507-B971-C99A34101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9888" y="5799401"/>
            <a:ext cx="2514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r>
              <a:rPr lang="en-GB" altLang="it-IT" sz="1800" dirty="0">
                <a:solidFill>
                  <a:schemeClr val="accent2"/>
                </a:solidFill>
                <a:latin typeface="+mn-lt"/>
              </a:rPr>
              <a:t>Used for trigger and simple reconstruction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D5CDE4DD-7BF7-9315-E7FE-AB7FA6A94A52}"/>
              </a:ext>
            </a:extLst>
          </p:cNvPr>
          <p:cNvSpPr txBox="1"/>
          <p:nvPr/>
        </p:nvSpPr>
        <p:spPr>
          <a:xfrm>
            <a:off x="260332" y="4077072"/>
            <a:ext cx="1232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</a:rPr>
              <a:t>E771 </a:t>
            </a:r>
            <a:r>
              <a:rPr lang="it-IT" sz="2000" dirty="0" err="1">
                <a:solidFill>
                  <a:srgbClr val="C00000"/>
                </a:solidFill>
              </a:rPr>
              <a:t>at</a:t>
            </a:r>
            <a:r>
              <a:rPr lang="it-IT" sz="2000" dirty="0">
                <a:solidFill>
                  <a:srgbClr val="C00000"/>
                </a:solidFill>
              </a:rPr>
              <a:t> Fermilab</a:t>
            </a:r>
          </a:p>
        </p:txBody>
      </p:sp>
    </p:spTree>
    <p:extLst>
      <p:ext uri="{BB962C8B-B14F-4D97-AF65-F5344CB8AC3E}">
        <p14:creationId xmlns:p14="http://schemas.microsoft.com/office/powerpoint/2010/main" val="13471937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43DD50-72E8-54E0-AF15-E713FE210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038">
            <a:extLst>
              <a:ext uri="{FF2B5EF4-FFF2-40B4-BE49-F238E27FC236}">
                <a16:creationId xmlns:a16="http://schemas.microsoft.com/office/drawing/2014/main" id="{4B474B84-B6DF-A166-1CC2-A72612C70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689747"/>
            <a:ext cx="4040188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7031CF5-0491-D536-B159-432B8ADFD3C1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Avalanche and discharge processes in 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C769474E-7A81-DD64-81E6-4DC37233ABCA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5EAED4DC-00F5-686B-FA30-9809B2D80187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8EA9613B-4EBC-1FDD-F89A-12BB6FFAC2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29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27D2B5B9-02C1-8273-F5BF-BA23CBF04D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86A89F09-1441-EF1D-C2B6-DCFEFD1CF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23199CC-AEEC-29F3-FF6E-0C93303C3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6E418CC0-DE97-C709-809E-FE1B8858959F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9" name="Picture 1032">
            <a:extLst>
              <a:ext uri="{FF2B5EF4-FFF2-40B4-BE49-F238E27FC236}">
                <a16:creationId xmlns:a16="http://schemas.microsoft.com/office/drawing/2014/main" id="{B275062C-7C79-FD80-CBF5-C973E6278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894928"/>
            <a:ext cx="20193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36">
            <a:extLst>
              <a:ext uri="{FF2B5EF4-FFF2-40B4-BE49-F238E27FC236}">
                <a16:creationId xmlns:a16="http://schemas.microsoft.com/office/drawing/2014/main" id="{FC130B77-B05C-F09A-457D-8E9CCA143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818728"/>
            <a:ext cx="3365500" cy="433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37">
            <a:extLst>
              <a:ext uri="{FF2B5EF4-FFF2-40B4-BE49-F238E27FC236}">
                <a16:creationId xmlns:a16="http://schemas.microsoft.com/office/drawing/2014/main" id="{61D981B7-6DCA-500B-BDA3-54935FC6E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723728"/>
            <a:ext cx="19177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453E89D-9726-47AA-62A5-9824991CF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826" y="1015310"/>
            <a:ext cx="2667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it-IT" sz="1800" dirty="0">
                <a:latin typeface="+mj-lt"/>
              </a:rPr>
              <a:t>Avalanche: it grows because of subsequent ionization processes due to the drifting electrons. </a:t>
            </a:r>
          </a:p>
        </p:txBody>
      </p:sp>
      <p:sp>
        <p:nvSpPr>
          <p:cNvPr id="26" name="AutoShape 1042">
            <a:extLst>
              <a:ext uri="{FF2B5EF4-FFF2-40B4-BE49-F238E27FC236}">
                <a16:creationId xmlns:a16="http://schemas.microsoft.com/office/drawing/2014/main" id="{DD96A769-39FA-7EDA-6B41-2D90C4F1CCF9}"/>
              </a:ext>
            </a:extLst>
          </p:cNvPr>
          <p:cNvSpPr>
            <a:spLocks noChangeArrowheads="1"/>
          </p:cNvSpPr>
          <p:nvPr/>
        </p:nvSpPr>
        <p:spPr bwMode="auto">
          <a:xfrm rot="20095868">
            <a:off x="4892675" y="1423566"/>
            <a:ext cx="1143000" cy="304800"/>
          </a:xfrm>
          <a:prstGeom prst="rightArrow">
            <a:avLst>
              <a:gd name="adj1" fmla="val 50000"/>
              <a:gd name="adj2" fmla="val 937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27" name="AutoShape 1043">
            <a:extLst>
              <a:ext uri="{FF2B5EF4-FFF2-40B4-BE49-F238E27FC236}">
                <a16:creationId xmlns:a16="http://schemas.microsoft.com/office/drawing/2014/main" id="{E77D56BF-9072-27C8-A0B8-F146F4DD3561}"/>
              </a:ext>
            </a:extLst>
          </p:cNvPr>
          <p:cNvSpPr>
            <a:spLocks noChangeArrowheads="1"/>
          </p:cNvSpPr>
          <p:nvPr/>
        </p:nvSpPr>
        <p:spPr bwMode="auto">
          <a:xfrm rot="18231160">
            <a:off x="4647407" y="2805484"/>
            <a:ext cx="2451100" cy="74613"/>
          </a:xfrm>
          <a:prstGeom prst="rightArrow">
            <a:avLst>
              <a:gd name="adj1" fmla="val 50000"/>
              <a:gd name="adj2" fmla="val 821271"/>
            </a:avLst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9900"/>
            </a:extrusionClr>
            <a:contourClr>
              <a:srgbClr val="FF99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28" name="AutoShape 1044">
            <a:extLst>
              <a:ext uri="{FF2B5EF4-FFF2-40B4-BE49-F238E27FC236}">
                <a16:creationId xmlns:a16="http://schemas.microsoft.com/office/drawing/2014/main" id="{EED64D7E-5BA3-2A3D-76C9-EA55CB5C7DE8}"/>
              </a:ext>
            </a:extLst>
          </p:cNvPr>
          <p:cNvSpPr>
            <a:spLocks noChangeArrowheads="1"/>
          </p:cNvSpPr>
          <p:nvPr/>
        </p:nvSpPr>
        <p:spPr bwMode="auto">
          <a:xfrm rot="20095868">
            <a:off x="5137150" y="3325391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9900"/>
            </a:extrusionClr>
            <a:contourClr>
              <a:srgbClr val="FF99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29" name="AutoShape 1045">
            <a:extLst>
              <a:ext uri="{FF2B5EF4-FFF2-40B4-BE49-F238E27FC236}">
                <a16:creationId xmlns:a16="http://schemas.microsoft.com/office/drawing/2014/main" id="{724619E1-3E75-7121-58B8-EBE1E8007D6C}"/>
              </a:ext>
            </a:extLst>
          </p:cNvPr>
          <p:cNvSpPr>
            <a:spLocks noChangeArrowheads="1"/>
          </p:cNvSpPr>
          <p:nvPr/>
        </p:nvSpPr>
        <p:spPr bwMode="auto">
          <a:xfrm rot="1799475">
            <a:off x="5065713" y="3876253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9900"/>
            </a:extrusionClr>
            <a:contourClr>
              <a:srgbClr val="FF99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30" name="AutoShape 1046">
            <a:extLst>
              <a:ext uri="{FF2B5EF4-FFF2-40B4-BE49-F238E27FC236}">
                <a16:creationId xmlns:a16="http://schemas.microsoft.com/office/drawing/2014/main" id="{96940AEB-96D0-11FD-6EC1-347C13473365}"/>
              </a:ext>
            </a:extLst>
          </p:cNvPr>
          <p:cNvSpPr>
            <a:spLocks noChangeArrowheads="1"/>
          </p:cNvSpPr>
          <p:nvPr/>
        </p:nvSpPr>
        <p:spPr bwMode="auto">
          <a:xfrm rot="670172">
            <a:off x="4860925" y="1807741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31" name="AutoShape 1047">
            <a:extLst>
              <a:ext uri="{FF2B5EF4-FFF2-40B4-BE49-F238E27FC236}">
                <a16:creationId xmlns:a16="http://schemas.microsoft.com/office/drawing/2014/main" id="{D7776043-EB60-0274-0E5E-3F86C558FB9C}"/>
              </a:ext>
            </a:extLst>
          </p:cNvPr>
          <p:cNvSpPr>
            <a:spLocks noChangeArrowheads="1"/>
          </p:cNvSpPr>
          <p:nvPr/>
        </p:nvSpPr>
        <p:spPr bwMode="auto">
          <a:xfrm rot="2147343">
            <a:off x="4595813" y="2271291"/>
            <a:ext cx="1752600" cy="152400"/>
          </a:xfrm>
          <a:prstGeom prst="rightArrow">
            <a:avLst>
              <a:gd name="adj1" fmla="val 50000"/>
              <a:gd name="adj2" fmla="val 2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32" name="Text Box 1048">
            <a:extLst>
              <a:ext uri="{FF2B5EF4-FFF2-40B4-BE49-F238E27FC236}">
                <a16:creationId xmlns:a16="http://schemas.microsoft.com/office/drawing/2014/main" id="{9C7ED1EC-3D44-B84F-C45D-98DA47580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5169966"/>
            <a:ext cx="39347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it-IT" sz="1800" dirty="0">
                <a:solidFill>
                  <a:schemeClr val="accent2"/>
                </a:solidFill>
                <a:latin typeface="+mn-lt"/>
              </a:rPr>
              <a:t>The separation between avalanche and streamers decreases as the voltage increases.</a:t>
            </a:r>
          </a:p>
        </p:txBody>
      </p:sp>
      <p:sp>
        <p:nvSpPr>
          <p:cNvPr id="33" name="Text Box 1039">
            <a:extLst>
              <a:ext uri="{FF2B5EF4-FFF2-40B4-BE49-F238E27FC236}">
                <a16:creationId xmlns:a16="http://schemas.microsoft.com/office/drawing/2014/main" id="{6F686F87-2F84-4077-8A85-32F9127F6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301" y="2668210"/>
            <a:ext cx="295381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it-IT" sz="1800" dirty="0">
                <a:latin typeface="+mj-lt"/>
              </a:rPr>
              <a:t>Streamer: because of space charge effects, secondary avalanches are created via photo-ionization</a:t>
            </a:r>
          </a:p>
        </p:txBody>
      </p:sp>
      <p:sp>
        <p:nvSpPr>
          <p:cNvPr id="34" name="Text Box 1039">
            <a:extLst>
              <a:ext uri="{FF2B5EF4-FFF2-40B4-BE49-F238E27FC236}">
                <a16:creationId xmlns:a16="http://schemas.microsoft.com/office/drawing/2014/main" id="{3431EB5C-CBC7-AFCB-C5DF-596BDFBA3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672" y="4065473"/>
            <a:ext cx="29538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it-IT" sz="1800" dirty="0">
                <a:latin typeface="+mj-lt"/>
              </a:rPr>
              <a:t>Spark: short circuit between anode and cathode</a:t>
            </a:r>
          </a:p>
        </p:txBody>
      </p:sp>
      <p:pic>
        <p:nvPicPr>
          <p:cNvPr id="4" name="Picture 41">
            <a:extLst>
              <a:ext uri="{FF2B5EF4-FFF2-40B4-BE49-F238E27FC236}">
                <a16:creationId xmlns:a16="http://schemas.microsoft.com/office/drawing/2014/main" id="{F7C14628-BB1E-EEC7-1193-3B542FA2F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1" b="44536"/>
          <a:stretch>
            <a:fillRect/>
          </a:stretch>
        </p:blipFill>
        <p:spPr bwMode="auto">
          <a:xfrm>
            <a:off x="4734131" y="5963072"/>
            <a:ext cx="426720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438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AAD4D-E43F-7DBE-C349-8A9AEF83C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685DAF-61F2-0264-78D4-2E122C3F4766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Working principles of gaseous detectors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4FFE9B43-7824-A61A-C1E7-0F1FF3007935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231C4F22-FA96-A469-6D0F-FA73BB1E29A0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6A50E5A5-96D6-7C31-03B0-9CA5F505D2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7E7908E3-9E48-4BB6-5FFF-7C2361AC31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95BABD2A-9A17-37F6-7E95-D507C82649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C00AB37F-382F-3C2C-FEAA-2385D9BBC1A5}"/>
              </a:ext>
            </a:extLst>
          </p:cNvPr>
          <p:cNvGrpSpPr/>
          <p:nvPr/>
        </p:nvGrpSpPr>
        <p:grpSpPr>
          <a:xfrm>
            <a:off x="611560" y="1052736"/>
            <a:ext cx="7776864" cy="4407795"/>
            <a:chOff x="683568" y="1253453"/>
            <a:chExt cx="7776864" cy="4407795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694F18B8-4601-E09F-C0C0-A320B6828C45}"/>
                </a:ext>
              </a:extLst>
            </p:cNvPr>
            <p:cNvGrpSpPr/>
            <p:nvPr/>
          </p:nvGrpSpPr>
          <p:grpSpPr>
            <a:xfrm>
              <a:off x="683568" y="1253453"/>
              <a:ext cx="7776864" cy="4407795"/>
              <a:chOff x="213023" y="1524272"/>
              <a:chExt cx="8715419" cy="4876800"/>
            </a:xfrm>
          </p:grpSpPr>
          <p:pic>
            <p:nvPicPr>
              <p:cNvPr id="14" name="Picture 2">
                <a:extLst>
                  <a:ext uri="{FF2B5EF4-FFF2-40B4-BE49-F238E27FC236}">
                    <a16:creationId xmlns:a16="http://schemas.microsoft.com/office/drawing/2014/main" id="{B9D10F89-B806-A99D-125D-CAE19646F5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4113"/>
              <a:stretch>
                <a:fillRect/>
              </a:stretch>
            </p:blipFill>
            <p:spPr bwMode="auto">
              <a:xfrm>
                <a:off x="1375345" y="1524272"/>
                <a:ext cx="7553097" cy="487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3">
                <a:extLst>
                  <a:ext uri="{FF2B5EF4-FFF2-40B4-BE49-F238E27FC236}">
                    <a16:creationId xmlns:a16="http://schemas.microsoft.com/office/drawing/2014/main" id="{4A3125DE-E87D-7F3A-075D-8D61379829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3023" y="1772816"/>
                <a:ext cx="1190625" cy="4257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89D14B4F-B2B0-486C-CBDE-866EC84997A4}"/>
                  </a:ext>
                </a:extLst>
              </p:cNvPr>
              <p:cNvSpPr/>
              <p:nvPr/>
            </p:nvSpPr>
            <p:spPr>
              <a:xfrm>
                <a:off x="6660232" y="4653136"/>
                <a:ext cx="1728192" cy="792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7" name="Picture 4">
                <a:extLst>
                  <a:ext uri="{FF2B5EF4-FFF2-40B4-BE49-F238E27FC236}">
                    <a16:creationId xmlns:a16="http://schemas.microsoft.com/office/drawing/2014/main" id="{9E774A7A-28D5-6920-C81D-CE9E9FF1F0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643"/>
              <a:stretch>
                <a:fillRect/>
              </a:stretch>
            </p:blipFill>
            <p:spPr bwMode="auto">
              <a:xfrm>
                <a:off x="7596336" y="1556792"/>
                <a:ext cx="1326075" cy="4438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815B8827-CD8A-C88B-49E4-9B0DECBCA3F3}"/>
                </a:ext>
              </a:extLst>
            </p:cNvPr>
            <p:cNvSpPr/>
            <p:nvPr/>
          </p:nvSpPr>
          <p:spPr>
            <a:xfrm>
              <a:off x="1763688" y="1340768"/>
              <a:ext cx="23042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F5839237-F301-9FBD-07DD-21853E9E49CB}"/>
                </a:ext>
              </a:extLst>
            </p:cNvPr>
            <p:cNvSpPr/>
            <p:nvPr/>
          </p:nvSpPr>
          <p:spPr>
            <a:xfrm>
              <a:off x="3779912" y="5013176"/>
              <a:ext cx="23042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5083414D-F0FE-E3B3-87E7-BF4A4722D2E4}"/>
                </a:ext>
              </a:extLst>
            </p:cNvPr>
            <p:cNvSpPr txBox="1"/>
            <p:nvPr/>
          </p:nvSpPr>
          <p:spPr>
            <a:xfrm>
              <a:off x="5004048" y="2001401"/>
              <a:ext cx="229178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dirty="0"/>
                <a:t>Drift and </a:t>
              </a:r>
              <a:r>
                <a:rPr lang="it-IT" dirty="0" err="1"/>
                <a:t>amplification</a:t>
              </a:r>
              <a:endParaRPr lang="it-IT" dirty="0"/>
            </a:p>
            <a:p>
              <a:r>
                <a:rPr lang="it-IT" dirty="0"/>
                <a:t>due to </a:t>
              </a:r>
              <a:r>
                <a:rPr lang="it-IT" dirty="0" err="1"/>
                <a:t>electric</a:t>
              </a:r>
              <a:r>
                <a:rPr lang="it-IT" dirty="0"/>
                <a:t> field</a:t>
              </a:r>
            </a:p>
          </p:txBody>
        </p:sp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FE9B052-8D35-518A-24ED-A299E99902C1}"/>
              </a:ext>
            </a:extLst>
          </p:cNvPr>
          <p:cNvSpPr txBox="1"/>
          <p:nvPr/>
        </p:nvSpPr>
        <p:spPr>
          <a:xfrm>
            <a:off x="125760" y="5676554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Detection</a:t>
            </a:r>
            <a:r>
              <a:rPr lang="it-IT" sz="2400" dirty="0"/>
              <a:t> of an </a:t>
            </a:r>
            <a:r>
              <a:rPr lang="it-IT" sz="2400" dirty="0" err="1"/>
              <a:t>impinging</a:t>
            </a:r>
            <a:r>
              <a:rPr lang="it-IT" sz="2400" dirty="0"/>
              <a:t> </a:t>
            </a:r>
            <a:r>
              <a:rPr lang="it-IT" sz="2400" dirty="0" err="1"/>
              <a:t>particle</a:t>
            </a:r>
            <a:r>
              <a:rPr lang="it-IT" sz="2400" dirty="0"/>
              <a:t> takes place </a:t>
            </a:r>
            <a:r>
              <a:rPr lang="it-IT" sz="2400" dirty="0" err="1"/>
              <a:t>because</a:t>
            </a:r>
            <a:r>
              <a:rPr lang="it-IT" sz="2400" dirty="0"/>
              <a:t> </a:t>
            </a:r>
            <a:r>
              <a:rPr lang="it-IT" sz="2400" dirty="0" err="1"/>
              <a:t>this</a:t>
            </a:r>
            <a:r>
              <a:rPr lang="it-IT" sz="2400" dirty="0"/>
              <a:t> </a:t>
            </a:r>
            <a:r>
              <a:rPr lang="it-IT" sz="2400" dirty="0" err="1"/>
              <a:t>ionizes</a:t>
            </a:r>
            <a:r>
              <a:rPr lang="it-IT" sz="2400" dirty="0"/>
              <a:t> the gas, </a:t>
            </a:r>
            <a:r>
              <a:rPr lang="it-IT" sz="2400" dirty="0" err="1"/>
              <a:t>generating</a:t>
            </a:r>
            <a:r>
              <a:rPr lang="it-IT" sz="2400" dirty="0"/>
              <a:t> </a:t>
            </a:r>
            <a:r>
              <a:rPr lang="it-IT" sz="2400" dirty="0" err="1"/>
              <a:t>ion</a:t>
            </a:r>
            <a:r>
              <a:rPr lang="it-IT" sz="2400" dirty="0"/>
              <a:t>-electron </a:t>
            </a:r>
            <a:r>
              <a:rPr lang="it-IT" sz="2400" dirty="0" err="1"/>
              <a:t>pairs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88169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1A1E4-15A5-C3B0-F035-FFE75494C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59347E-7742-09B2-B378-AAD275F26B4E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problem of the rate capability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3A100E15-7462-FBC5-B3F0-95A9A2431569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01D3332F-E1F3-326B-9308-D435068E6842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A7C3DCB0-68BE-786F-8DED-8CBC3E7BDB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30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6A3EFF5C-2333-1BB2-13DB-984CDEC3EE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A5978E11-C204-BA66-0441-B819E8F55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41EA094-5347-B0A6-9135-776EEB30E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A21458BB-35DD-00CF-CE1E-B92A3416F154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4EC5DF0-F1D0-C266-3C9D-23270F2CC4B2}"/>
              </a:ext>
            </a:extLst>
          </p:cNvPr>
          <p:cNvSpPr txBox="1"/>
          <p:nvPr/>
        </p:nvSpPr>
        <p:spPr>
          <a:xfrm>
            <a:off x="393768" y="864402"/>
            <a:ext cx="832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At the </a:t>
            </a:r>
            <a:r>
              <a:rPr lang="it-IT" sz="2000" dirty="0" err="1"/>
              <a:t>beginning</a:t>
            </a:r>
            <a:r>
              <a:rPr lang="it-IT" sz="2000" dirty="0"/>
              <a:t> of ‘90s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urgent</a:t>
            </a:r>
            <a:r>
              <a:rPr lang="it-IT" sz="2000" dirty="0"/>
              <a:t> to design the </a:t>
            </a:r>
            <a:r>
              <a:rPr lang="it-IT" sz="2000" dirty="0" err="1"/>
              <a:t>experiment</a:t>
            </a:r>
            <a:r>
              <a:rPr lang="it-IT" sz="2000" dirty="0"/>
              <a:t> for the (future) LHC. Given the </a:t>
            </a:r>
            <a:r>
              <a:rPr lang="it-IT" sz="2000" dirty="0" err="1"/>
              <a:t>expected</a:t>
            </a:r>
            <a:r>
              <a:rPr lang="it-IT" sz="2000" dirty="0"/>
              <a:t> </a:t>
            </a:r>
            <a:r>
              <a:rPr lang="it-IT" sz="2000" dirty="0" err="1"/>
              <a:t>fluxes</a:t>
            </a:r>
            <a:r>
              <a:rPr lang="it-IT" sz="2000" dirty="0"/>
              <a:t>, the </a:t>
            </a:r>
            <a:r>
              <a:rPr lang="it-IT" sz="2000" dirty="0" err="1"/>
              <a:t>limitation</a:t>
            </a:r>
            <a:r>
              <a:rPr lang="it-IT" sz="2000" dirty="0"/>
              <a:t> in rate capability of </a:t>
            </a:r>
            <a:r>
              <a:rPr lang="it-IT" sz="2000" dirty="0" err="1"/>
              <a:t>RPCs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relevant</a:t>
            </a:r>
            <a:r>
              <a:rPr lang="it-IT" sz="2000" dirty="0"/>
              <a:t>. </a:t>
            </a:r>
            <a:r>
              <a:rPr lang="it-IT" sz="2000" dirty="0">
                <a:solidFill>
                  <a:srgbClr val="245794"/>
                </a:solidFill>
              </a:rPr>
              <a:t>RPC </a:t>
            </a:r>
            <a:r>
              <a:rPr lang="it-IT" sz="2000" dirty="0" err="1">
                <a:solidFill>
                  <a:srgbClr val="245794"/>
                </a:solidFill>
              </a:rPr>
              <a:t>were</a:t>
            </a:r>
            <a:r>
              <a:rPr lang="it-IT" sz="2000" dirty="0">
                <a:solidFill>
                  <a:srgbClr val="245794"/>
                </a:solidFill>
              </a:rPr>
              <a:t> NOT a «fast» detector</a:t>
            </a:r>
            <a:r>
              <a:rPr lang="it-IT" sz="2000" dirty="0"/>
              <a:t>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DEDFB51-6B18-0E6A-1234-21B0BBFF592D}"/>
              </a:ext>
            </a:extLst>
          </p:cNvPr>
          <p:cNvSpPr txBox="1"/>
          <p:nvPr/>
        </p:nvSpPr>
        <p:spPr>
          <a:xfrm>
            <a:off x="393768" y="2145050"/>
            <a:ext cx="849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RPCs</a:t>
            </a:r>
            <a:r>
              <a:rPr lang="it-IT" sz="2000" dirty="0"/>
              <a:t> </a:t>
            </a:r>
            <a:r>
              <a:rPr lang="it-IT" sz="2000" dirty="0" err="1"/>
              <a:t>represented</a:t>
            </a:r>
            <a:r>
              <a:rPr lang="it-IT" sz="2000" dirty="0"/>
              <a:t> an </a:t>
            </a:r>
            <a:r>
              <a:rPr lang="it-IT" sz="2000" dirty="0" err="1"/>
              <a:t>attractive</a:t>
            </a:r>
            <a:r>
              <a:rPr lang="it-IT" sz="2000" dirty="0"/>
              <a:t> </a:t>
            </a:r>
            <a:r>
              <a:rPr lang="it-IT" sz="2000" dirty="0" err="1"/>
              <a:t>solution</a:t>
            </a:r>
            <a:r>
              <a:rPr lang="it-IT" sz="2000" dirty="0"/>
              <a:t> for the </a:t>
            </a:r>
            <a:r>
              <a:rPr lang="it-IT" sz="2000" dirty="0" err="1"/>
              <a:t>muon</a:t>
            </a:r>
            <a:r>
              <a:rPr lang="it-IT" sz="2000" dirty="0"/>
              <a:t> system of the LHC </a:t>
            </a:r>
            <a:r>
              <a:rPr lang="it-IT" sz="2000" dirty="0" err="1"/>
              <a:t>experiments</a:t>
            </a:r>
            <a:r>
              <a:rPr lang="it-IT" sz="2000" dirty="0"/>
              <a:t>, </a:t>
            </a:r>
            <a:r>
              <a:rPr lang="it-IT" sz="2000" dirty="0" err="1"/>
              <a:t>but</a:t>
            </a:r>
            <a:r>
              <a:rPr lang="it-IT" sz="2000" dirty="0"/>
              <a:t> </a:t>
            </a:r>
            <a:r>
              <a:rPr lang="it-IT" sz="2000" dirty="0" err="1"/>
              <a:t>they</a:t>
            </a:r>
            <a:r>
              <a:rPr lang="it-IT" sz="2000" dirty="0"/>
              <a:t> </a:t>
            </a:r>
            <a:r>
              <a:rPr lang="it-IT" sz="2000" dirty="0" err="1"/>
              <a:t>were</a:t>
            </a:r>
            <a:r>
              <a:rPr lang="it-IT" sz="2000" dirty="0"/>
              <a:t> to be </a:t>
            </a:r>
            <a:r>
              <a:rPr lang="it-IT" sz="2000" dirty="0" err="1"/>
              <a:t>operated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fluxes</a:t>
            </a:r>
            <a:r>
              <a:rPr lang="it-IT" sz="2000" dirty="0"/>
              <a:t> </a:t>
            </a:r>
            <a:r>
              <a:rPr lang="it-IT" sz="2000" dirty="0" err="1"/>
              <a:t>around</a:t>
            </a:r>
            <a:r>
              <a:rPr lang="it-IT" sz="2000" dirty="0"/>
              <a:t> </a:t>
            </a:r>
            <a:r>
              <a:rPr lang="it-IT" sz="2000" dirty="0" err="1"/>
              <a:t>hundred</a:t>
            </a:r>
            <a:r>
              <a:rPr lang="it-IT" sz="2000" dirty="0"/>
              <a:t>(s) Hz/cm</a:t>
            </a:r>
            <a:r>
              <a:rPr lang="it-IT" sz="2000" baseline="30000" dirty="0"/>
              <a:t>2</a:t>
            </a:r>
            <a:r>
              <a:rPr lang="it-IT" sz="2000" dirty="0"/>
              <a:t>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0A4EBF7-AC18-0119-0828-567521425113}"/>
              </a:ext>
            </a:extLst>
          </p:cNvPr>
          <p:cNvSpPr txBox="1"/>
          <p:nvPr/>
        </p:nvSpPr>
        <p:spPr>
          <a:xfrm>
            <a:off x="467554" y="2925811"/>
            <a:ext cx="8496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</a:t>
            </a:r>
            <a:r>
              <a:rPr lang="it-IT" sz="2000" dirty="0" err="1"/>
              <a:t>limitation</a:t>
            </a:r>
            <a:r>
              <a:rPr lang="it-IT" sz="2000" dirty="0"/>
              <a:t> in the time </a:t>
            </a:r>
            <a:r>
              <a:rPr lang="it-IT" sz="2000" dirty="0" err="1"/>
              <a:t>constant</a:t>
            </a:r>
            <a:r>
              <a:rPr lang="it-IT" sz="2000" dirty="0"/>
              <a:t> of an RPC </a:t>
            </a:r>
            <a:r>
              <a:rPr lang="it-IT" sz="2000" dirty="0" err="1"/>
              <a:t>canNOT</a:t>
            </a:r>
            <a:r>
              <a:rPr lang="it-IT" sz="2000" dirty="0"/>
              <a:t> be </a:t>
            </a:r>
            <a:r>
              <a:rPr lang="it-IT" sz="2000" dirty="0" err="1"/>
              <a:t>overcome</a:t>
            </a:r>
            <a:r>
              <a:rPr lang="it-IT" sz="2000" dirty="0"/>
              <a:t> (in </a:t>
            </a:r>
            <a:r>
              <a:rPr lang="it-IT" sz="2000" dirty="0" err="1"/>
              <a:t>principle</a:t>
            </a:r>
            <a:r>
              <a:rPr lang="it-IT" sz="2000" dirty="0"/>
              <a:t>):</a:t>
            </a:r>
          </a:p>
        </p:txBody>
      </p:sp>
      <p:graphicFrame>
        <p:nvGraphicFramePr>
          <p:cNvPr id="12" name="Object 33">
            <a:extLst>
              <a:ext uri="{FF2B5EF4-FFF2-40B4-BE49-F238E27FC236}">
                <a16:creationId xmlns:a16="http://schemas.microsoft.com/office/drawing/2014/main" id="{D10BFBA3-03E7-7EBE-6546-D91F34AA5A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1506080"/>
              </p:ext>
            </p:extLst>
          </p:nvPr>
        </p:nvGraphicFramePr>
        <p:xfrm>
          <a:off x="539552" y="3397929"/>
          <a:ext cx="1905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04840" imgH="457200" progId="Equation.3">
                  <p:embed/>
                </p:oleObj>
              </mc:Choice>
              <mc:Fallback>
                <p:oleObj name="Equation" r:id="rId3" imgW="1104840" imgH="457200" progId="Equation.3">
                  <p:embed/>
                  <p:pic>
                    <p:nvPicPr>
                      <p:cNvPr id="14" name="Object 33">
                        <a:extLst>
                          <a:ext uri="{FF2B5EF4-FFF2-40B4-BE49-F238E27FC236}">
                            <a16:creationId xmlns:a16="http://schemas.microsoft.com/office/drawing/2014/main" id="{10ADB2E2-0511-43AF-7111-AD6AD6AB78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397929"/>
                        <a:ext cx="190500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magine 13">
            <a:extLst>
              <a:ext uri="{FF2B5EF4-FFF2-40B4-BE49-F238E27FC236}">
                <a16:creationId xmlns:a16="http://schemas.microsoft.com/office/drawing/2014/main" id="{87E94CBE-E899-9A7D-D780-34E0041104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1309" y="3357481"/>
            <a:ext cx="4464496" cy="1655695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DD97726-A652-B4D1-9870-1343B722C775}"/>
              </a:ext>
            </a:extLst>
          </p:cNvPr>
          <p:cNvSpPr txBox="1"/>
          <p:nvPr/>
        </p:nvSpPr>
        <p:spPr>
          <a:xfrm>
            <a:off x="549880" y="4428106"/>
            <a:ext cx="2007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Reduce </a:t>
            </a:r>
            <a:r>
              <a:rPr lang="it-IT" sz="2000" dirty="0" err="1"/>
              <a:t>resistivity</a:t>
            </a:r>
            <a:endParaRPr lang="it-IT" sz="2000" dirty="0"/>
          </a:p>
        </p:txBody>
      </p:sp>
      <p:sp>
        <p:nvSpPr>
          <p:cNvPr id="16" name="Freccia in su 15">
            <a:extLst>
              <a:ext uri="{FF2B5EF4-FFF2-40B4-BE49-F238E27FC236}">
                <a16:creationId xmlns:a16="http://schemas.microsoft.com/office/drawing/2014/main" id="{6C2A9FBA-BF88-AFA0-538D-D64BEDCB5A38}"/>
              </a:ext>
            </a:extLst>
          </p:cNvPr>
          <p:cNvSpPr/>
          <p:nvPr/>
        </p:nvSpPr>
        <p:spPr>
          <a:xfrm>
            <a:off x="1043608" y="4071616"/>
            <a:ext cx="144016" cy="301579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1B6B516-591E-0FD3-5B51-E2C001715C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5665911"/>
            <a:ext cx="2545974" cy="499393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95E82B24-2DD0-CD5E-C530-07BBCA2EAA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8802" y="5441390"/>
            <a:ext cx="4881424" cy="939938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09B43EC-867A-8A68-B1A4-88C34DD4C5C6}"/>
              </a:ext>
            </a:extLst>
          </p:cNvPr>
          <p:cNvSpPr txBox="1"/>
          <p:nvPr/>
        </p:nvSpPr>
        <p:spPr>
          <a:xfrm>
            <a:off x="702280" y="5189130"/>
            <a:ext cx="71729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</a:rPr>
              <a:t>On the AVERAGE</a:t>
            </a:r>
            <a:r>
              <a:rPr lang="it-IT" sz="2000" dirty="0"/>
              <a:t>, the </a:t>
            </a:r>
            <a:r>
              <a:rPr lang="it-IT" sz="2000" dirty="0" err="1"/>
              <a:t>voltage</a:t>
            </a:r>
            <a:r>
              <a:rPr lang="it-IT" sz="2000" dirty="0"/>
              <a:t> drop in the resistive </a:t>
            </a:r>
            <a:r>
              <a:rPr lang="it-IT" sz="2000" dirty="0" err="1"/>
              <a:t>plates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given</a:t>
            </a:r>
            <a:r>
              <a:rPr lang="it-IT" sz="2000" dirty="0"/>
              <a:t> by:</a:t>
            </a:r>
          </a:p>
        </p:txBody>
      </p:sp>
      <p:grpSp>
        <p:nvGrpSpPr>
          <p:cNvPr id="27" name="Group 25">
            <a:extLst>
              <a:ext uri="{FF2B5EF4-FFF2-40B4-BE49-F238E27FC236}">
                <a16:creationId xmlns:a16="http://schemas.microsoft.com/office/drawing/2014/main" id="{D76F2971-390F-97D1-8310-4B3A7E5DBD18}"/>
              </a:ext>
            </a:extLst>
          </p:cNvPr>
          <p:cNvGrpSpPr>
            <a:grpSpLocks/>
          </p:cNvGrpSpPr>
          <p:nvPr/>
        </p:nvGrpSpPr>
        <p:grpSpPr bwMode="auto">
          <a:xfrm>
            <a:off x="5717232" y="1603648"/>
            <a:ext cx="2743200" cy="457200"/>
            <a:chOff x="1056" y="3792"/>
            <a:chExt cx="1728" cy="288"/>
          </a:xfrm>
        </p:grpSpPr>
        <p:graphicFrame>
          <p:nvGraphicFramePr>
            <p:cNvPr id="28" name="Object 21">
              <a:extLst>
                <a:ext uri="{FF2B5EF4-FFF2-40B4-BE49-F238E27FC236}">
                  <a16:creationId xmlns:a16="http://schemas.microsoft.com/office/drawing/2014/main" id="{F418E2B4-8B22-6487-616D-1FC3B3AEFFA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80" y="3792"/>
            <a:ext cx="1104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8" imgW="6545263" imgH="1706563" progId="MS_ClipArt_Gallery.2">
                    <p:embed/>
                  </p:oleObj>
                </mc:Choice>
                <mc:Fallback>
                  <p:oleObj name="Clip" r:id="rId8" imgW="6545263" imgH="1706563" progId="MS_ClipArt_Gallery.2">
                    <p:embed/>
                    <p:pic>
                      <p:nvPicPr>
                        <p:cNvPr id="25620" name="Object 21">
                          <a:extLst>
                            <a:ext uri="{FF2B5EF4-FFF2-40B4-BE49-F238E27FC236}">
                              <a16:creationId xmlns:a16="http://schemas.microsoft.com/office/drawing/2014/main" id="{A2073FA4-42A3-50E7-7219-E92288F59B3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0" y="3792"/>
                          <a:ext cx="1104" cy="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Line 22">
              <a:extLst>
                <a:ext uri="{FF2B5EF4-FFF2-40B4-BE49-F238E27FC236}">
                  <a16:creationId xmlns:a16="http://schemas.microsoft.com/office/drawing/2014/main" id="{76474809-6849-1B22-AF31-7D77CFF98D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6" y="3792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  <a:contourClr>
                <a:srgbClr val="000000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30" name="Line 23">
              <a:extLst>
                <a:ext uri="{FF2B5EF4-FFF2-40B4-BE49-F238E27FC236}">
                  <a16:creationId xmlns:a16="http://schemas.microsoft.com/office/drawing/2014/main" id="{43B41511-D97F-3046-73D2-8289A3D16F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2" y="3888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  <a:contourClr>
                <a:srgbClr val="000000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31" name="Line 24">
              <a:extLst>
                <a:ext uri="{FF2B5EF4-FFF2-40B4-BE49-F238E27FC236}">
                  <a16:creationId xmlns:a16="http://schemas.microsoft.com/office/drawing/2014/main" id="{CF5A710A-E388-EC59-2887-4F4C36090C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56" y="3984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  <a:contourClr>
                <a:srgbClr val="000000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6107438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018652-1CE3-A7F0-C5BF-FF5F6A407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7F12BE-1605-2BD0-7706-0307BA4D8373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solution: another change of </a:t>
            </a:r>
            <a:r>
              <a:rPr lang="en-US" sz="36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paradygm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B79F5538-6E9C-3F31-D3D9-78342AB533A9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D158C899-7603-95F4-6ABE-781CDF8B513A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1BC0A4A0-67D9-2EA6-3508-7A9D04892F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31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F8CE39E6-BB17-DACF-101F-261D40C8D0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51D36563-2CE6-59EF-F93E-74934F79E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7B609181-D1BE-2061-35FA-B4F013E18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16329278-7806-6ECB-77DF-FF317A2168DE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F5C9E0F-0FDD-7ADE-CCFC-D50615973491}"/>
              </a:ext>
            </a:extLst>
          </p:cNvPr>
          <p:cNvSpPr txBox="1"/>
          <p:nvPr/>
        </p:nvSpPr>
        <p:spPr>
          <a:xfrm>
            <a:off x="589037" y="836712"/>
            <a:ext cx="4104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</a:t>
            </a:r>
            <a:r>
              <a:rPr lang="it-IT" sz="2000" dirty="0" err="1"/>
              <a:t>localized</a:t>
            </a:r>
            <a:r>
              <a:rPr lang="it-IT" sz="2000" dirty="0"/>
              <a:t> </a:t>
            </a:r>
            <a:r>
              <a:rPr lang="it-IT" sz="2000" dirty="0" err="1"/>
              <a:t>voltage</a:t>
            </a:r>
            <a:r>
              <a:rPr lang="it-IT" sz="2000" dirty="0"/>
              <a:t> drop in and RPC </a:t>
            </a:r>
            <a:r>
              <a:rPr lang="it-IT" sz="2000" b="1" dirty="0" err="1">
                <a:solidFill>
                  <a:srgbClr val="C00000"/>
                </a:solidFill>
              </a:rPr>
              <a:t>is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proportional</a:t>
            </a:r>
            <a:r>
              <a:rPr lang="it-IT" sz="2000" b="1" dirty="0">
                <a:solidFill>
                  <a:srgbClr val="C00000"/>
                </a:solidFill>
              </a:rPr>
              <a:t> to the size of the </a:t>
            </a:r>
            <a:r>
              <a:rPr lang="it-IT" sz="2000" b="1" dirty="0" err="1">
                <a:solidFill>
                  <a:srgbClr val="C00000"/>
                </a:solidFill>
              </a:rPr>
              <a:t>avalanche</a:t>
            </a:r>
            <a:r>
              <a:rPr lang="it-IT" sz="2000" b="1" dirty="0">
                <a:solidFill>
                  <a:srgbClr val="C00000"/>
                </a:solidFill>
              </a:rPr>
              <a:t>/streamer </a:t>
            </a:r>
            <a:r>
              <a:rPr lang="it-IT" sz="2000" b="1" dirty="0" err="1">
                <a:solidFill>
                  <a:srgbClr val="C00000"/>
                </a:solidFill>
              </a:rPr>
              <a:t>developed</a:t>
            </a:r>
            <a:r>
              <a:rPr lang="it-IT" sz="2000" dirty="0"/>
              <a:t>.</a:t>
            </a:r>
          </a:p>
          <a:p>
            <a:r>
              <a:rPr lang="it-IT" sz="2000" dirty="0"/>
              <a:t>Note: an RPC </a:t>
            </a:r>
            <a:r>
              <a:rPr lang="it-IT" sz="2000" dirty="0" err="1"/>
              <a:t>is</a:t>
            </a:r>
            <a:r>
              <a:rPr lang="it-IT" sz="2000" dirty="0"/>
              <a:t> NOT a </a:t>
            </a:r>
            <a:r>
              <a:rPr lang="it-IT" sz="2000" dirty="0" err="1"/>
              <a:t>proportional</a:t>
            </a:r>
            <a:r>
              <a:rPr lang="it-IT" sz="2000" dirty="0"/>
              <a:t> counter: </a:t>
            </a:r>
            <a:r>
              <a:rPr lang="it-IT" sz="2000" b="1" dirty="0">
                <a:solidFill>
                  <a:srgbClr val="C00000"/>
                </a:solidFill>
              </a:rPr>
              <a:t>the </a:t>
            </a:r>
            <a:r>
              <a:rPr lang="it-IT" sz="2000" b="1" dirty="0" err="1">
                <a:solidFill>
                  <a:srgbClr val="C00000"/>
                </a:solidFill>
              </a:rPr>
              <a:t>final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dirty="0"/>
              <a:t>size of the </a:t>
            </a:r>
            <a:r>
              <a:rPr lang="it-IT" sz="2000" dirty="0" err="1"/>
              <a:t>avalanches</a:t>
            </a:r>
            <a:r>
              <a:rPr lang="it-IT" sz="2000" dirty="0"/>
              <a:t> </a:t>
            </a:r>
            <a:r>
              <a:rPr lang="it-IT" sz="2000" dirty="0" err="1"/>
              <a:t>depend</a:t>
            </a:r>
            <a:r>
              <a:rPr lang="it-IT" sz="2000" dirty="0"/>
              <a:t> on the </a:t>
            </a:r>
            <a:r>
              <a:rPr lang="it-IT" sz="2000" dirty="0" err="1"/>
              <a:t>distance</a:t>
            </a:r>
            <a:r>
              <a:rPr lang="it-IT" sz="2000" dirty="0"/>
              <a:t> from the </a:t>
            </a:r>
            <a:r>
              <a:rPr lang="it-IT" sz="2000" dirty="0" err="1"/>
              <a:t>anode</a:t>
            </a:r>
            <a:r>
              <a:rPr lang="it-IT" sz="2000" dirty="0"/>
              <a:t> the are </a:t>
            </a:r>
            <a:r>
              <a:rPr lang="it-IT" sz="2000" dirty="0" err="1"/>
              <a:t>originated</a:t>
            </a:r>
            <a:r>
              <a:rPr lang="it-IT" sz="2000" dirty="0"/>
              <a:t>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77190EA-6FC0-7E87-92C6-E61222908DEF}"/>
              </a:ext>
            </a:extLst>
          </p:cNvPr>
          <p:cNvSpPr txBox="1"/>
          <p:nvPr/>
        </p:nvSpPr>
        <p:spPr>
          <a:xfrm>
            <a:off x="387088" y="5057889"/>
            <a:ext cx="85773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245794"/>
                </a:solidFill>
              </a:rPr>
              <a:t>The </a:t>
            </a:r>
            <a:r>
              <a:rPr lang="it-IT" sz="2000" b="1" dirty="0" err="1">
                <a:solidFill>
                  <a:srgbClr val="245794"/>
                </a:solidFill>
              </a:rPr>
              <a:t>solution</a:t>
            </a:r>
            <a:r>
              <a:rPr lang="it-IT" sz="2000" b="1" dirty="0">
                <a:solidFill>
                  <a:srgbClr val="245794"/>
                </a:solidFill>
              </a:rPr>
              <a:t> </a:t>
            </a:r>
            <a:r>
              <a:rPr lang="it-IT" sz="2000" b="1" dirty="0" err="1">
                <a:solidFill>
                  <a:srgbClr val="245794"/>
                </a:solidFill>
              </a:rPr>
              <a:t>was</a:t>
            </a:r>
            <a:r>
              <a:rPr lang="it-IT" sz="2000" b="1" dirty="0">
                <a:solidFill>
                  <a:srgbClr val="245794"/>
                </a:solidFill>
              </a:rPr>
              <a:t> </a:t>
            </a:r>
            <a:r>
              <a:rPr lang="it-IT" sz="2000" b="1" dirty="0" err="1">
                <a:solidFill>
                  <a:srgbClr val="245794"/>
                </a:solidFill>
              </a:rPr>
              <a:t>reducing</a:t>
            </a:r>
            <a:r>
              <a:rPr lang="it-IT" sz="2000" b="1" dirty="0">
                <a:solidFill>
                  <a:srgbClr val="245794"/>
                </a:solidFill>
              </a:rPr>
              <a:t> </a:t>
            </a:r>
            <a:r>
              <a:rPr lang="it-IT" sz="2000" b="1" dirty="0" err="1">
                <a:solidFill>
                  <a:srgbClr val="245794"/>
                </a:solidFill>
              </a:rPr>
              <a:t>as</a:t>
            </a:r>
            <a:r>
              <a:rPr lang="it-IT" sz="2000" b="1" dirty="0">
                <a:solidFill>
                  <a:srgbClr val="245794"/>
                </a:solidFill>
              </a:rPr>
              <a:t> </a:t>
            </a:r>
            <a:r>
              <a:rPr lang="it-IT" sz="2000" b="1" dirty="0" err="1">
                <a:solidFill>
                  <a:srgbClr val="245794"/>
                </a:solidFill>
              </a:rPr>
              <a:t>much</a:t>
            </a:r>
            <a:r>
              <a:rPr lang="it-IT" sz="2000" b="1" dirty="0">
                <a:solidFill>
                  <a:srgbClr val="245794"/>
                </a:solidFill>
              </a:rPr>
              <a:t> </a:t>
            </a:r>
            <a:r>
              <a:rPr lang="it-IT" sz="2000" b="1" dirty="0" err="1">
                <a:solidFill>
                  <a:srgbClr val="245794"/>
                </a:solidFill>
              </a:rPr>
              <a:t>as</a:t>
            </a:r>
            <a:r>
              <a:rPr lang="it-IT" sz="2000" b="1" dirty="0">
                <a:solidFill>
                  <a:srgbClr val="245794"/>
                </a:solidFill>
              </a:rPr>
              <a:t> </a:t>
            </a:r>
            <a:r>
              <a:rPr lang="it-IT" sz="2000" b="1" dirty="0" err="1">
                <a:solidFill>
                  <a:srgbClr val="245794"/>
                </a:solidFill>
              </a:rPr>
              <a:t>possible</a:t>
            </a:r>
            <a:r>
              <a:rPr lang="it-IT" sz="2000" b="1" dirty="0">
                <a:solidFill>
                  <a:srgbClr val="245794"/>
                </a:solidFill>
              </a:rPr>
              <a:t> the </a:t>
            </a:r>
            <a:r>
              <a:rPr lang="it-IT" sz="2000" b="1" dirty="0" err="1">
                <a:solidFill>
                  <a:srgbClr val="245794"/>
                </a:solidFill>
              </a:rPr>
              <a:t>percentage</a:t>
            </a:r>
            <a:r>
              <a:rPr lang="it-IT" sz="2000" b="1" dirty="0">
                <a:solidFill>
                  <a:srgbClr val="245794"/>
                </a:solidFill>
              </a:rPr>
              <a:t> of streamers</a:t>
            </a:r>
            <a:r>
              <a:rPr lang="it-IT" sz="2000" dirty="0"/>
              <a:t>, and </a:t>
            </a:r>
            <a:r>
              <a:rPr lang="it-IT" sz="2000" dirty="0" err="1"/>
              <a:t>reducing</a:t>
            </a:r>
            <a:r>
              <a:rPr lang="it-IT" sz="2000" dirty="0"/>
              <a:t> the size of the </a:t>
            </a:r>
            <a:r>
              <a:rPr lang="it-IT" sz="2000" dirty="0" err="1"/>
              <a:t>avalanches</a:t>
            </a:r>
            <a:r>
              <a:rPr lang="it-IT" sz="2000" dirty="0"/>
              <a:t>. In </a:t>
            </a:r>
            <a:r>
              <a:rPr lang="it-IT" sz="2000" dirty="0" err="1"/>
              <a:t>practise</a:t>
            </a:r>
            <a:r>
              <a:rPr lang="it-IT" sz="20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C00000"/>
                </a:solidFill>
              </a:rPr>
              <a:t>Reduce the </a:t>
            </a:r>
            <a:r>
              <a:rPr lang="it-IT" sz="2000" dirty="0" err="1">
                <a:solidFill>
                  <a:srgbClr val="C00000"/>
                </a:solidFill>
              </a:rPr>
              <a:t>operating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voltage</a:t>
            </a:r>
            <a:endParaRPr lang="it-IT" sz="2000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Transfer the </a:t>
            </a:r>
            <a:r>
              <a:rPr lang="it-IT" sz="2000" dirty="0" err="1"/>
              <a:t>needed</a:t>
            </a:r>
            <a:r>
              <a:rPr lang="it-IT" sz="2000" dirty="0"/>
              <a:t> </a:t>
            </a:r>
            <a:r>
              <a:rPr lang="it-IT" sz="2000" dirty="0" err="1"/>
              <a:t>amplification</a:t>
            </a:r>
            <a:r>
              <a:rPr lang="it-IT" sz="2000" dirty="0"/>
              <a:t> from the gas to the front-end </a:t>
            </a:r>
            <a:r>
              <a:rPr lang="it-IT" sz="2000" dirty="0" err="1"/>
              <a:t>electronics</a:t>
            </a:r>
            <a:r>
              <a:rPr lang="it-IT" sz="2000" dirty="0"/>
              <a:t>.</a:t>
            </a:r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474D5835-1561-5BE4-D8EB-005EC16AB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129" y="836712"/>
            <a:ext cx="3606031" cy="415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Immagine 13" descr="Immagine che contiene testo, schermata, diagramma, Carattere&#10;&#10;Il contenuto generato dall'IA potrebbe non essere corretto.">
            <a:extLst>
              <a:ext uri="{FF2B5EF4-FFF2-40B4-BE49-F238E27FC236}">
                <a16:creationId xmlns:a16="http://schemas.microsoft.com/office/drawing/2014/main" id="{1F33DFDE-4BAD-CC87-A469-3FABB73711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284984"/>
            <a:ext cx="3606031" cy="168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9854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26B56-3306-15B6-5F72-43AB3A721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75BB05-9825-B34F-97F8-A1A8749CFE55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role of “Freon”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A578F1A8-B5B7-4AA1-D2E5-B7BD7C9A500A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90E1D723-BF5F-3FA9-E951-7593195A08D5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D5124F6C-A373-4732-CE7B-A548BCE8D9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32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422B7259-1B20-7110-5687-781BA77B1B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96A6AFC3-7537-9890-8A27-54AA2E3B21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34DF7-F9CA-EB31-8994-9ADC9F66D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ECCD7511-F47E-1C71-8710-277F9687FFD8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2802CE-3193-B68F-D620-86038B4A1C6C}"/>
              </a:ext>
            </a:extLst>
          </p:cNvPr>
          <p:cNvSpPr txBox="1"/>
          <p:nvPr/>
        </p:nvSpPr>
        <p:spPr>
          <a:xfrm>
            <a:off x="189915" y="665779"/>
            <a:ext cx="85773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found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using</a:t>
            </a:r>
            <a:r>
              <a:rPr lang="it-IT" sz="2000" dirty="0"/>
              <a:t> </a:t>
            </a:r>
            <a:r>
              <a:rPr lang="it-IT" sz="2000" dirty="0" err="1"/>
              <a:t>strongly</a:t>
            </a:r>
            <a:r>
              <a:rPr lang="it-IT" sz="2000" dirty="0"/>
              <a:t> quenching gas </a:t>
            </a:r>
            <a:r>
              <a:rPr lang="it-IT" sz="2000" dirty="0" err="1"/>
              <a:t>mixtures</a:t>
            </a:r>
            <a:r>
              <a:rPr lang="it-IT" sz="2000" dirty="0"/>
              <a:t> </a:t>
            </a:r>
            <a:r>
              <a:rPr lang="it-IT" sz="2000" dirty="0" err="1"/>
              <a:t>helped</a:t>
            </a:r>
            <a:r>
              <a:rPr lang="it-IT" sz="2000" dirty="0"/>
              <a:t> in </a:t>
            </a:r>
            <a:r>
              <a:rPr lang="it-IT" sz="2000" dirty="0" err="1"/>
              <a:t>obtaining</a:t>
            </a:r>
            <a:r>
              <a:rPr lang="it-IT" sz="2000" dirty="0"/>
              <a:t> a «Pure </a:t>
            </a:r>
            <a:r>
              <a:rPr lang="it-IT" sz="2000" dirty="0" err="1"/>
              <a:t>avalanche</a:t>
            </a:r>
            <a:r>
              <a:rPr lang="it-IT" sz="2000" dirty="0"/>
              <a:t>» mode of </a:t>
            </a:r>
            <a:r>
              <a:rPr lang="it-IT" sz="2000" dirty="0" err="1"/>
              <a:t>operation</a:t>
            </a:r>
            <a:r>
              <a:rPr lang="it-IT" sz="2000" dirty="0"/>
              <a:t>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Increasing</a:t>
            </a:r>
            <a:r>
              <a:rPr lang="it-IT" sz="2000" dirty="0"/>
              <a:t> </a:t>
            </a:r>
            <a:r>
              <a:rPr lang="it-IT" sz="2000" dirty="0" err="1"/>
              <a:t>fractions</a:t>
            </a:r>
            <a:r>
              <a:rPr lang="it-IT" sz="2000" dirty="0"/>
              <a:t> of CF</a:t>
            </a:r>
            <a:r>
              <a:rPr lang="it-IT" sz="2000" baseline="-25000" dirty="0"/>
              <a:t>3</a:t>
            </a:r>
            <a:r>
              <a:rPr lang="it-IT" sz="2000" dirty="0"/>
              <a:t>Br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Then</a:t>
            </a:r>
            <a:r>
              <a:rPr lang="it-IT" sz="2000" dirty="0"/>
              <a:t> </a:t>
            </a:r>
            <a:r>
              <a:rPr lang="it-IT" sz="2000" dirty="0" err="1"/>
              <a:t>replaced</a:t>
            </a:r>
            <a:r>
              <a:rPr lang="it-IT" sz="2000" dirty="0"/>
              <a:t> with </a:t>
            </a:r>
            <a:r>
              <a:rPr lang="it-IT" sz="2000" dirty="0" err="1"/>
              <a:t>mixtures</a:t>
            </a:r>
            <a:r>
              <a:rPr lang="it-IT" sz="2000" dirty="0"/>
              <a:t> made </a:t>
            </a:r>
            <a:r>
              <a:rPr lang="it-IT" sz="2000" dirty="0" err="1"/>
              <a:t>almost</a:t>
            </a:r>
            <a:r>
              <a:rPr lang="it-IT" sz="2000" dirty="0"/>
              <a:t> </a:t>
            </a:r>
            <a:r>
              <a:rPr lang="it-IT" sz="2000" dirty="0" err="1"/>
              <a:t>all</a:t>
            </a:r>
            <a:r>
              <a:rPr lang="it-IT" sz="2000" dirty="0"/>
              <a:t> of C</a:t>
            </a:r>
            <a:r>
              <a:rPr lang="it-IT" sz="2000" baseline="-25000" dirty="0"/>
              <a:t>2</a:t>
            </a:r>
            <a:r>
              <a:rPr lang="it-IT" sz="2000" dirty="0"/>
              <a:t>H</a:t>
            </a:r>
            <a:r>
              <a:rPr lang="it-IT" sz="2000" baseline="-25000" dirty="0"/>
              <a:t>2</a:t>
            </a:r>
            <a:r>
              <a:rPr lang="it-IT" sz="2000" dirty="0"/>
              <a:t>F</a:t>
            </a:r>
            <a:r>
              <a:rPr lang="it-IT" sz="2000" baseline="-25000" dirty="0"/>
              <a:t>4</a:t>
            </a:r>
            <a:r>
              <a:rPr lang="it-IT" sz="2000" dirty="0"/>
              <a:t> (</a:t>
            </a:r>
            <a:r>
              <a:rPr lang="it-IT" sz="2000" dirty="0" err="1"/>
              <a:t>tetrafluoroethane</a:t>
            </a:r>
            <a:r>
              <a:rPr lang="it-IT" sz="2000" dirty="0"/>
              <a:t>)</a:t>
            </a: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1C82DCCB-7D51-011D-1BF0-84EECA6AE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8884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pic>
        <p:nvPicPr>
          <p:cNvPr id="14" name="Picture 27">
            <a:extLst>
              <a:ext uri="{FF2B5EF4-FFF2-40B4-BE49-F238E27FC236}">
                <a16:creationId xmlns:a16="http://schemas.microsoft.com/office/drawing/2014/main" id="{25D291D6-E214-52EC-EE69-35E185077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r="50264" b="48109"/>
          <a:stretch>
            <a:fillRect/>
          </a:stretch>
        </p:blipFill>
        <p:spPr bwMode="auto">
          <a:xfrm>
            <a:off x="702568" y="1988840"/>
            <a:ext cx="3198813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36">
            <a:extLst>
              <a:ext uri="{FF2B5EF4-FFF2-40B4-BE49-F238E27FC236}">
                <a16:creationId xmlns:a16="http://schemas.microsoft.com/office/drawing/2014/main" id="{F9E4C80D-921F-F277-C339-667FF98F1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1368" y="2124849"/>
            <a:ext cx="12017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r>
              <a:rPr lang="en-GB" altLang="it-IT" sz="1800" dirty="0">
                <a:solidFill>
                  <a:srgbClr val="FF0000"/>
                </a:solidFill>
                <a:latin typeface="+mj-lt"/>
              </a:rPr>
              <a:t>CF</a:t>
            </a:r>
            <a:r>
              <a:rPr lang="en-GB" altLang="it-IT" sz="1800" baseline="-25000" dirty="0">
                <a:solidFill>
                  <a:srgbClr val="FF0000"/>
                </a:solidFill>
                <a:latin typeface="+mj-lt"/>
              </a:rPr>
              <a:t>3</a:t>
            </a:r>
            <a:r>
              <a:rPr lang="en-GB" altLang="it-IT" sz="1800" dirty="0">
                <a:solidFill>
                  <a:srgbClr val="FF0000"/>
                </a:solidFill>
                <a:latin typeface="+mj-lt"/>
              </a:rPr>
              <a:t>Br 0%</a:t>
            </a:r>
          </a:p>
        </p:txBody>
      </p:sp>
      <p:sp>
        <p:nvSpPr>
          <p:cNvPr id="16" name="AutoShape 39">
            <a:extLst>
              <a:ext uri="{FF2B5EF4-FFF2-40B4-BE49-F238E27FC236}">
                <a16:creationId xmlns:a16="http://schemas.microsoft.com/office/drawing/2014/main" id="{ADCB2EC3-C7DF-C8E9-B43A-285C076E7998}"/>
              </a:ext>
            </a:extLst>
          </p:cNvPr>
          <p:cNvSpPr>
            <a:spLocks noChangeArrowheads="1"/>
          </p:cNvSpPr>
          <p:nvPr/>
        </p:nvSpPr>
        <p:spPr bwMode="auto">
          <a:xfrm rot="17873069">
            <a:off x="3445768" y="3665240"/>
            <a:ext cx="228600" cy="533400"/>
          </a:xfrm>
          <a:prstGeom prst="upArrow">
            <a:avLst>
              <a:gd name="adj1" fmla="val 50000"/>
              <a:gd name="adj2" fmla="val 58333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17" name="Text Box 42">
            <a:extLst>
              <a:ext uri="{FF2B5EF4-FFF2-40B4-BE49-F238E27FC236}">
                <a16:creationId xmlns:a16="http://schemas.microsoft.com/office/drawing/2014/main" id="{C0232E29-FEF9-DBC1-16FF-8BDD4B800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3168" y="2832874"/>
            <a:ext cx="14519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r>
              <a:rPr lang="en-GB" altLang="it-IT" sz="1800" dirty="0">
                <a:solidFill>
                  <a:schemeClr val="accent2"/>
                </a:solidFill>
                <a:latin typeface="+mj-lt"/>
              </a:rPr>
              <a:t>&lt;</a:t>
            </a:r>
            <a:r>
              <a:rPr lang="en-GB" altLang="it-IT" sz="1800" dirty="0" err="1">
                <a:solidFill>
                  <a:schemeClr val="accent2"/>
                </a:solidFill>
                <a:latin typeface="+mj-lt"/>
              </a:rPr>
              <a:t>q</a:t>
            </a:r>
            <a:r>
              <a:rPr lang="en-GB" altLang="it-IT" sz="1800" baseline="-25000" dirty="0" err="1">
                <a:solidFill>
                  <a:schemeClr val="accent2"/>
                </a:solidFill>
                <a:latin typeface="+mj-lt"/>
              </a:rPr>
              <a:t>ind</a:t>
            </a:r>
            <a:r>
              <a:rPr lang="en-GB" altLang="it-IT" sz="1800" dirty="0">
                <a:solidFill>
                  <a:schemeClr val="accent2"/>
                </a:solidFill>
                <a:latin typeface="+mj-lt"/>
              </a:rPr>
              <a:t>&gt;=500pC</a:t>
            </a: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2255FA0C-4369-35E3-05DA-076A72BE9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5160" y="4154760"/>
            <a:ext cx="10668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pic>
        <p:nvPicPr>
          <p:cNvPr id="19" name="Picture 28">
            <a:extLst>
              <a:ext uri="{FF2B5EF4-FFF2-40B4-BE49-F238E27FC236}">
                <a16:creationId xmlns:a16="http://schemas.microsoft.com/office/drawing/2014/main" id="{0D0A8CC4-6124-C38C-9085-6DF7D9CF8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0" t="51546" r="25133" b="1718"/>
          <a:stretch>
            <a:fillRect/>
          </a:stretch>
        </p:blipFill>
        <p:spPr bwMode="auto">
          <a:xfrm>
            <a:off x="571128" y="4260776"/>
            <a:ext cx="33528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38">
            <a:extLst>
              <a:ext uri="{FF2B5EF4-FFF2-40B4-BE49-F238E27FC236}">
                <a16:creationId xmlns:a16="http://schemas.microsoft.com/office/drawing/2014/main" id="{9BAE28EC-61F6-3F9D-EC5E-EAEA11C9B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776" y="4396785"/>
            <a:ext cx="12017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r>
              <a:rPr lang="en-GB" altLang="it-IT" sz="1800" u="sng" dirty="0">
                <a:solidFill>
                  <a:srgbClr val="FF0000"/>
                </a:solidFill>
                <a:latin typeface="+mj-lt"/>
              </a:rPr>
              <a:t>CF</a:t>
            </a:r>
            <a:r>
              <a:rPr lang="en-GB" altLang="it-IT" sz="1800" u="sng" baseline="-25000" dirty="0">
                <a:solidFill>
                  <a:srgbClr val="FF0000"/>
                </a:solidFill>
                <a:latin typeface="+mj-lt"/>
              </a:rPr>
              <a:t>3</a:t>
            </a:r>
            <a:r>
              <a:rPr lang="en-GB" altLang="it-IT" sz="1800" u="sng" dirty="0">
                <a:solidFill>
                  <a:srgbClr val="FF0000"/>
                </a:solidFill>
                <a:latin typeface="+mj-lt"/>
              </a:rPr>
              <a:t>Br</a:t>
            </a:r>
            <a:r>
              <a:rPr lang="en-GB" altLang="it-IT" sz="1800" dirty="0">
                <a:solidFill>
                  <a:srgbClr val="FF0000"/>
                </a:solidFill>
                <a:latin typeface="+mj-lt"/>
              </a:rPr>
              <a:t> 8%</a:t>
            </a:r>
          </a:p>
        </p:txBody>
      </p:sp>
      <p:sp>
        <p:nvSpPr>
          <p:cNvPr id="22" name="Text Box 44">
            <a:extLst>
              <a:ext uri="{FF2B5EF4-FFF2-40B4-BE49-F238E27FC236}">
                <a16:creationId xmlns:a16="http://schemas.microsoft.com/office/drawing/2014/main" id="{FED238B9-3060-A6B9-25C0-1CC25A9E2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5528" y="5066710"/>
            <a:ext cx="15022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r>
              <a:rPr lang="en-GB" altLang="it-IT" sz="1800" dirty="0">
                <a:solidFill>
                  <a:schemeClr val="accent2"/>
                </a:solidFill>
                <a:latin typeface="+mj-lt"/>
              </a:rPr>
              <a:t>&lt;</a:t>
            </a:r>
            <a:r>
              <a:rPr lang="en-GB" altLang="it-IT" sz="1800" dirty="0" err="1">
                <a:solidFill>
                  <a:schemeClr val="accent2"/>
                </a:solidFill>
                <a:latin typeface="+mj-lt"/>
              </a:rPr>
              <a:t>q</a:t>
            </a:r>
            <a:r>
              <a:rPr lang="en-GB" altLang="it-IT" sz="1800" baseline="-25000" dirty="0" err="1">
                <a:solidFill>
                  <a:schemeClr val="accent2"/>
                </a:solidFill>
                <a:latin typeface="+mj-lt"/>
              </a:rPr>
              <a:t>ind</a:t>
            </a:r>
            <a:r>
              <a:rPr lang="en-GB" altLang="it-IT" sz="1800" dirty="0">
                <a:solidFill>
                  <a:schemeClr val="accent2"/>
                </a:solidFill>
                <a:latin typeface="+mj-lt"/>
              </a:rPr>
              <a:t>&gt;=60pC</a:t>
            </a:r>
          </a:p>
        </p:txBody>
      </p:sp>
      <p:pic>
        <p:nvPicPr>
          <p:cNvPr id="24" name="Picture 25">
            <a:extLst>
              <a:ext uri="{FF2B5EF4-FFF2-40B4-BE49-F238E27FC236}">
                <a16:creationId xmlns:a16="http://schemas.microsoft.com/office/drawing/2014/main" id="{A0ACFFF1-1105-0F81-BB7A-6982429FD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883495"/>
            <a:ext cx="434340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" name="Text Box 23">
            <a:extLst>
              <a:ext uri="{FF2B5EF4-FFF2-40B4-BE49-F238E27FC236}">
                <a16:creationId xmlns:a16="http://schemas.microsoft.com/office/drawing/2014/main" id="{6992FE8A-59A5-C9C4-0EB9-94235AF89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2525" y="2475478"/>
            <a:ext cx="4344779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it-IT" sz="1800" dirty="0">
                <a:solidFill>
                  <a:srgbClr val="FF0000"/>
                </a:solidFill>
                <a:latin typeface="+mj-lt"/>
              </a:rPr>
              <a:t>Increase of the rate of a factor more than 10</a:t>
            </a:r>
          </a:p>
        </p:txBody>
      </p:sp>
      <p:sp>
        <p:nvSpPr>
          <p:cNvPr id="28" name="Freeform 26">
            <a:extLst>
              <a:ext uri="{FF2B5EF4-FFF2-40B4-BE49-F238E27FC236}">
                <a16:creationId xmlns:a16="http://schemas.microsoft.com/office/drawing/2014/main" id="{AE265F9E-C648-AEE3-9556-BB3616065DE8}"/>
              </a:ext>
            </a:extLst>
          </p:cNvPr>
          <p:cNvSpPr>
            <a:spLocks/>
          </p:cNvSpPr>
          <p:nvPr/>
        </p:nvSpPr>
        <p:spPr bwMode="auto">
          <a:xfrm>
            <a:off x="5029200" y="3093045"/>
            <a:ext cx="2463800" cy="1765300"/>
          </a:xfrm>
          <a:custGeom>
            <a:avLst/>
            <a:gdLst>
              <a:gd name="T0" fmla="*/ 0 w 1552"/>
              <a:gd name="T1" fmla="*/ 12700 h 1112"/>
              <a:gd name="T2" fmla="*/ 990600 w 1552"/>
              <a:gd name="T3" fmla="*/ 12700 h 1112"/>
              <a:gd name="T4" fmla="*/ 1447800 w 1552"/>
              <a:gd name="T5" fmla="*/ 12700 h 1112"/>
              <a:gd name="T6" fmla="*/ 1828800 w 1552"/>
              <a:gd name="T7" fmla="*/ 88900 h 1112"/>
              <a:gd name="T8" fmla="*/ 2133600 w 1552"/>
              <a:gd name="T9" fmla="*/ 381000 h 1112"/>
              <a:gd name="T10" fmla="*/ 2311400 w 1552"/>
              <a:gd name="T11" fmla="*/ 939800 h 1112"/>
              <a:gd name="T12" fmla="*/ 2463800 w 1552"/>
              <a:gd name="T13" fmla="*/ 1765300 h 1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52" h="1112">
                <a:moveTo>
                  <a:pt x="0" y="8"/>
                </a:moveTo>
                <a:cubicBezTo>
                  <a:pt x="236" y="8"/>
                  <a:pt x="472" y="8"/>
                  <a:pt x="624" y="8"/>
                </a:cubicBezTo>
                <a:cubicBezTo>
                  <a:pt x="776" y="8"/>
                  <a:pt x="824" y="0"/>
                  <a:pt x="912" y="8"/>
                </a:cubicBezTo>
                <a:cubicBezTo>
                  <a:pt x="1000" y="16"/>
                  <a:pt x="1080" y="17"/>
                  <a:pt x="1152" y="56"/>
                </a:cubicBezTo>
                <a:cubicBezTo>
                  <a:pt x="1224" y="95"/>
                  <a:pt x="1293" y="151"/>
                  <a:pt x="1344" y="240"/>
                </a:cubicBezTo>
                <a:cubicBezTo>
                  <a:pt x="1395" y="329"/>
                  <a:pt x="1421" y="447"/>
                  <a:pt x="1456" y="592"/>
                </a:cubicBezTo>
                <a:cubicBezTo>
                  <a:pt x="1491" y="737"/>
                  <a:pt x="1536" y="1025"/>
                  <a:pt x="1552" y="1112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8A725401-FF7C-04CE-319E-131E939B074F}"/>
              </a:ext>
            </a:extLst>
          </p:cNvPr>
          <p:cNvSpPr txBox="1"/>
          <p:nvPr/>
        </p:nvSpPr>
        <p:spPr>
          <a:xfrm>
            <a:off x="4564560" y="6165304"/>
            <a:ext cx="4039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Passing</a:t>
            </a:r>
            <a:r>
              <a:rPr lang="it-IT" dirty="0"/>
              <a:t> from 100 Hz/cm</a:t>
            </a:r>
            <a:r>
              <a:rPr lang="it-IT" baseline="30000" dirty="0"/>
              <a:t>2</a:t>
            </a:r>
            <a:r>
              <a:rPr lang="it-IT" dirty="0"/>
              <a:t> to 1-2 kHz/cm</a:t>
            </a:r>
            <a:r>
              <a:rPr lang="it-IT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810400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F51C3-AC4A-1446-FAA9-087ACA82A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8836DB-1AE9-C6DE-82B6-41A8FC46B8C6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Summarizing…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6823295A-2839-80C2-1B02-E19CDF9D8A8C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81541E49-048E-A03B-5C87-6B556DCF1F5C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7E57191A-CEB0-35F1-0F4C-42A84E064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33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BD56DBBF-0E52-3CCC-2A27-FA8D32826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00602CBF-F568-F051-051A-068572668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7D0FE8D-AD88-1A2D-C067-D8C869578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1B2173CD-BA17-D157-CA48-82E98C4FC0E8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F00F6ED-6AA3-BBF0-3F9E-2D557AC7B54D}"/>
              </a:ext>
            </a:extLst>
          </p:cNvPr>
          <p:cNvSpPr txBox="1"/>
          <p:nvPr/>
        </p:nvSpPr>
        <p:spPr>
          <a:xfrm>
            <a:off x="189915" y="809417"/>
            <a:ext cx="85773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idea </a:t>
            </a:r>
            <a:r>
              <a:rPr lang="it-IT" sz="2000" dirty="0" err="1"/>
              <a:t>was</a:t>
            </a:r>
            <a:r>
              <a:rPr lang="it-IT" sz="2000" dirty="0"/>
              <a:t> to pass from </a:t>
            </a:r>
            <a:r>
              <a:rPr lang="it-IT" sz="2000" b="1" dirty="0">
                <a:solidFill>
                  <a:srgbClr val="C00000"/>
                </a:solidFill>
              </a:rPr>
              <a:t>«streamer» mode of </a:t>
            </a:r>
            <a:r>
              <a:rPr lang="it-IT" sz="2000" b="1" dirty="0" err="1">
                <a:solidFill>
                  <a:srgbClr val="C00000"/>
                </a:solidFill>
              </a:rPr>
              <a:t>operation</a:t>
            </a:r>
            <a:r>
              <a:rPr lang="it-IT" sz="2000" b="1" dirty="0">
                <a:solidFill>
                  <a:srgbClr val="C00000"/>
                </a:solidFill>
              </a:rPr>
              <a:t> to «</a:t>
            </a:r>
            <a:r>
              <a:rPr lang="it-IT" sz="2000" b="1" dirty="0" err="1">
                <a:solidFill>
                  <a:srgbClr val="C00000"/>
                </a:solidFill>
              </a:rPr>
              <a:t>avalanche</a:t>
            </a:r>
            <a:r>
              <a:rPr lang="it-IT" sz="2000" b="1" dirty="0">
                <a:solidFill>
                  <a:srgbClr val="C00000"/>
                </a:solidFill>
              </a:rPr>
              <a:t>» mode of </a:t>
            </a:r>
            <a:r>
              <a:rPr lang="it-IT" sz="2000" b="1" dirty="0" err="1">
                <a:solidFill>
                  <a:srgbClr val="C00000"/>
                </a:solidFill>
              </a:rPr>
              <a:t>operation</a:t>
            </a:r>
            <a:r>
              <a:rPr lang="it-IT" sz="2000" dirty="0"/>
              <a:t> (or «</a:t>
            </a:r>
            <a:r>
              <a:rPr lang="it-IT" sz="2000" dirty="0" err="1"/>
              <a:t>saturated</a:t>
            </a:r>
            <a:r>
              <a:rPr lang="it-IT" sz="2000" dirty="0"/>
              <a:t> </a:t>
            </a:r>
            <a:r>
              <a:rPr lang="it-IT" sz="2000" dirty="0" err="1"/>
              <a:t>avalanche</a:t>
            </a:r>
            <a:r>
              <a:rPr lang="it-IT" sz="2000" dirty="0"/>
              <a:t>»).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term</a:t>
            </a:r>
            <a:r>
              <a:rPr lang="it-IT" sz="2000" dirty="0"/>
              <a:t> «</a:t>
            </a:r>
            <a:r>
              <a:rPr lang="it-IT" sz="2000" dirty="0" err="1"/>
              <a:t>saturated</a:t>
            </a:r>
            <a:r>
              <a:rPr lang="it-IT" sz="2000" dirty="0"/>
              <a:t> </a:t>
            </a:r>
            <a:r>
              <a:rPr lang="it-IT" sz="2000" dirty="0" err="1"/>
              <a:t>avalanche</a:t>
            </a:r>
            <a:r>
              <a:rPr lang="it-IT" sz="2000" dirty="0"/>
              <a:t>» </a:t>
            </a:r>
            <a:r>
              <a:rPr lang="it-IT" sz="2000" dirty="0" err="1"/>
              <a:t>derives</a:t>
            </a:r>
            <a:r>
              <a:rPr lang="it-IT" sz="2000" dirty="0"/>
              <a:t> from the </a:t>
            </a:r>
            <a:r>
              <a:rPr lang="it-IT" sz="2000" dirty="0" err="1"/>
              <a:t>fact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the size of the </a:t>
            </a:r>
            <a:r>
              <a:rPr lang="it-IT" sz="2000" dirty="0" err="1"/>
              <a:t>avalanche</a:t>
            </a:r>
            <a:r>
              <a:rPr lang="it-IT" sz="2000" dirty="0"/>
              <a:t> in </a:t>
            </a:r>
            <a:r>
              <a:rPr lang="it-IT" sz="2000" dirty="0" err="1"/>
              <a:t>RPCs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such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C00000"/>
                </a:solidFill>
              </a:rPr>
              <a:t>space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charge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effects</a:t>
            </a:r>
            <a:r>
              <a:rPr lang="it-IT" sz="2000" dirty="0">
                <a:solidFill>
                  <a:srgbClr val="C00000"/>
                </a:solidFill>
              </a:rPr>
              <a:t> are </a:t>
            </a:r>
            <a:r>
              <a:rPr lang="it-IT" sz="2000" dirty="0" err="1">
                <a:solidFill>
                  <a:srgbClr val="C00000"/>
                </a:solidFill>
              </a:rPr>
              <a:t>not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negligible</a:t>
            </a:r>
            <a:r>
              <a:rPr lang="it-IT" sz="2000" dirty="0"/>
              <a:t> </a:t>
            </a:r>
            <a:r>
              <a:rPr lang="it-IT" sz="2000" dirty="0">
                <a:sym typeface="Wingdings" panose="05000000000000000000" pitchFamily="2" charset="2"/>
              </a:rPr>
              <a:t> the </a:t>
            </a:r>
            <a:r>
              <a:rPr lang="it-IT" sz="2000" dirty="0" err="1">
                <a:sym typeface="Wingdings" panose="05000000000000000000" pitchFamily="2" charset="2"/>
              </a:rPr>
              <a:t>avalanche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growth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is</a:t>
            </a:r>
            <a:r>
              <a:rPr lang="it-IT" sz="2000" dirty="0">
                <a:sym typeface="Wingdings" panose="05000000000000000000" pitchFamily="2" charset="2"/>
              </a:rPr>
              <a:t> no more </a:t>
            </a:r>
            <a:r>
              <a:rPr lang="it-IT" sz="2000" dirty="0" err="1">
                <a:sym typeface="Wingdings" panose="05000000000000000000" pitchFamily="2" charset="2"/>
              </a:rPr>
              <a:t>exponential</a:t>
            </a:r>
            <a:r>
              <a:rPr lang="it-IT" sz="2000" dirty="0">
                <a:sym typeface="Wingdings" panose="05000000000000000000" pitchFamily="2" charset="2"/>
              </a:rPr>
              <a:t>. </a:t>
            </a:r>
          </a:p>
          <a:p>
            <a:r>
              <a:rPr lang="it-IT" sz="2000" dirty="0" err="1">
                <a:solidFill>
                  <a:srgbClr val="245794"/>
                </a:solidFill>
                <a:sym typeface="Wingdings" panose="05000000000000000000" pitchFamily="2" charset="2"/>
              </a:rPr>
              <a:t>This</a:t>
            </a:r>
            <a:r>
              <a:rPr lang="it-IT" sz="2000" dirty="0">
                <a:solidFill>
                  <a:srgbClr val="245794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245794"/>
                </a:solidFill>
                <a:sym typeface="Wingdings" panose="05000000000000000000" pitchFamily="2" charset="2"/>
              </a:rPr>
              <a:t>passage</a:t>
            </a:r>
            <a:r>
              <a:rPr lang="it-IT" sz="2000" dirty="0">
                <a:solidFill>
                  <a:srgbClr val="245794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245794"/>
                </a:solidFill>
                <a:sym typeface="Wingdings" panose="05000000000000000000" pitchFamily="2" charset="2"/>
              </a:rPr>
              <a:t>implied</a:t>
            </a:r>
            <a:r>
              <a:rPr lang="it-IT" sz="2000" dirty="0">
                <a:solidFill>
                  <a:srgbClr val="245794"/>
                </a:solidFill>
                <a:sym typeface="Wingdings" panose="05000000000000000000" pitchFamily="2" charset="2"/>
              </a:rPr>
              <a:t> the use of more sophisticated </a:t>
            </a:r>
            <a:r>
              <a:rPr lang="it-IT" sz="2000" dirty="0" err="1">
                <a:solidFill>
                  <a:srgbClr val="245794"/>
                </a:solidFill>
                <a:sym typeface="Wingdings" panose="05000000000000000000" pitchFamily="2" charset="2"/>
              </a:rPr>
              <a:t>electronics</a:t>
            </a:r>
            <a:r>
              <a:rPr lang="it-IT" sz="2000" dirty="0">
                <a:sym typeface="Wingdings" panose="05000000000000000000" pitchFamily="2" charset="2"/>
              </a:rPr>
              <a:t> (</a:t>
            </a:r>
            <a:r>
              <a:rPr lang="it-IT" sz="2000" dirty="0" err="1">
                <a:sym typeface="Wingdings" panose="05000000000000000000" pitchFamily="2" charset="2"/>
              </a:rPr>
              <a:t>widely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available</a:t>
            </a:r>
            <a:r>
              <a:rPr lang="it-IT" sz="2000" dirty="0">
                <a:sym typeface="Wingdings" panose="05000000000000000000" pitchFamily="2" charset="2"/>
              </a:rPr>
              <a:t> in the 90’s)</a:t>
            </a:r>
            <a:endParaRPr lang="it-IT" sz="2000" dirty="0"/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E29FDC2E-A6F9-CC20-ACE0-D640BDCFA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8884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1C24B7CF-9F27-1BC8-30B5-35AB4D769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3397"/>
            <a:ext cx="5410464" cy="372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20560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16764-64D8-5456-76CF-C6624DE4E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F72DD4-A292-59F3-4B07-11D04A2C2BA1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RPCs at the LHC experiments: CMS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CC186816-F68A-6422-99A4-E52DD140BB7D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7D8A3246-C99C-0368-EA07-ACEE159BD51B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45E3B340-B77E-9FDB-C5F4-78D46F72BA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34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BCC8632F-B3EF-4DEC-87ED-E97DB30456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6F106247-3049-D3D4-F547-B4BB70DE5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9F1B7AA8-6028-C590-4F6B-D861A7364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E02754FB-C8EB-4568-B0A6-3789E9C71820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C33B8367-E6BC-2A2E-244E-C0E0202595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2276872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pic>
        <p:nvPicPr>
          <p:cNvPr id="4" name="Picture 10" descr="MuonInstall.jpg">
            <a:extLst>
              <a:ext uri="{FF2B5EF4-FFF2-40B4-BE49-F238E27FC236}">
                <a16:creationId xmlns:a16="http://schemas.microsoft.com/office/drawing/2014/main" id="{FAE39F05-D521-59A8-2DF8-1CF6557850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755328"/>
            <a:ext cx="3805857" cy="2854392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5777B90-41BD-224B-24D5-E112056BE5B3}"/>
              </a:ext>
            </a:extLst>
          </p:cNvPr>
          <p:cNvSpPr txBox="1"/>
          <p:nvPr/>
        </p:nvSpPr>
        <p:spPr>
          <a:xfrm>
            <a:off x="5162186" y="4785417"/>
            <a:ext cx="37668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</a:t>
            </a:r>
            <a:r>
              <a:rPr lang="it-IT" sz="2000" dirty="0" err="1"/>
              <a:t>RPCs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the LHC </a:t>
            </a:r>
            <a:r>
              <a:rPr lang="it-IT" sz="2000" dirty="0" err="1"/>
              <a:t>experiments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contributed</a:t>
            </a:r>
            <a:r>
              <a:rPr lang="it-IT" sz="2000" dirty="0"/>
              <a:t> to the </a:t>
            </a:r>
            <a:r>
              <a:rPr lang="it-IT" sz="2000" b="1" dirty="0" err="1">
                <a:solidFill>
                  <a:srgbClr val="245794"/>
                </a:solidFill>
              </a:rPr>
              <a:t>discovery</a:t>
            </a:r>
            <a:r>
              <a:rPr lang="it-IT" sz="2000" b="1" dirty="0">
                <a:solidFill>
                  <a:srgbClr val="245794"/>
                </a:solidFill>
              </a:rPr>
              <a:t> of the Higgs </a:t>
            </a:r>
            <a:r>
              <a:rPr lang="it-IT" sz="2000" b="1" dirty="0" err="1">
                <a:solidFill>
                  <a:srgbClr val="245794"/>
                </a:solidFill>
              </a:rPr>
              <a:t>boson</a:t>
            </a:r>
            <a:r>
              <a:rPr lang="it-IT" b="1" dirty="0">
                <a:solidFill>
                  <a:srgbClr val="245794"/>
                </a:solidFill>
              </a:rPr>
              <a:t>.</a:t>
            </a: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7796F852-37BC-76A1-B0E9-E5A3AEB16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265" y="889484"/>
            <a:ext cx="414801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lc="http://schemas.openxmlformats.org/drawingml/2006/lockedCanvas"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84C28971-42B5-487F-AEB3-0BB1B07F070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6"/>
          <a:stretch/>
        </p:blipFill>
        <p:spPr>
          <a:xfrm>
            <a:off x="3326163" y="3257738"/>
            <a:ext cx="1616446" cy="2736304"/>
          </a:xfrm>
          <a:prstGeom prst="rect">
            <a:avLst/>
          </a:prstGeom>
        </p:spPr>
      </p:pic>
      <p:pic>
        <p:nvPicPr>
          <p:cNvPr id="16" name="Image" descr="Image">
            <a:extLst>
              <a:ext uri="{FF2B5EF4-FFF2-40B4-BE49-F238E27FC236}">
                <a16:creationId xmlns:a16="http://schemas.microsoft.com/office/drawing/2014/main" id="{893667BE-3390-5B30-2EE0-8F37FAE0F86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53482" y="3529142"/>
            <a:ext cx="2350366" cy="3132735"/>
          </a:xfrm>
          <a:prstGeom prst="rect">
            <a:avLst/>
          </a:prstGeom>
          <a:effectLst>
            <a:outerShdw blurRad="127000" dist="38100" dir="2700000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24381622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97A31-455E-3B9B-D4D0-1227F9471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0098CC-56E0-C442-A659-7A09112AFC53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Problems to be addressed: Aging effects in 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808406D9-41D4-D8E6-E355-C4BA9DFBC22A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DFD0E23D-F3E0-D0DB-98AE-FED498038861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1FC670CF-680F-67B1-D2C2-4405D85743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35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363036BF-0C98-DDCD-7A92-7E0C66F746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C38BB16A-7736-7E55-AB83-6BE427907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A6EEA85-1A00-1E04-FD44-1B6929954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A9B5DE3A-7742-CAEE-80EA-5A04A702FEC5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2562D8E3-C741-4AE3-2D50-B9CC9C4D3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2637284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grpSp>
        <p:nvGrpSpPr>
          <p:cNvPr id="10" name="Group 8">
            <a:extLst>
              <a:ext uri="{FF2B5EF4-FFF2-40B4-BE49-F238E27FC236}">
                <a16:creationId xmlns:a16="http://schemas.microsoft.com/office/drawing/2014/main" id="{9D546560-2A39-CDBA-A395-D234CFEF7EED}"/>
              </a:ext>
            </a:extLst>
          </p:cNvPr>
          <p:cNvGrpSpPr>
            <a:grpSpLocks/>
          </p:cNvGrpSpPr>
          <p:nvPr/>
        </p:nvGrpSpPr>
        <p:grpSpPr bwMode="auto">
          <a:xfrm>
            <a:off x="5795963" y="1269132"/>
            <a:ext cx="3313112" cy="1727200"/>
            <a:chOff x="3787" y="945"/>
            <a:chExt cx="2087" cy="1088"/>
          </a:xfrm>
        </p:grpSpPr>
        <p:sp>
          <p:nvSpPr>
            <p:cNvPr id="14" name="Text Box 9">
              <a:extLst>
                <a:ext uri="{FF2B5EF4-FFF2-40B4-BE49-F238E27FC236}">
                  <a16:creationId xmlns:a16="http://schemas.microsoft.com/office/drawing/2014/main" id="{86C513FD-61A1-6BBC-D232-B06328739C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4" y="1036"/>
              <a:ext cx="1315" cy="2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it-IT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unreacted molecules</a:t>
              </a:r>
            </a:p>
          </p:txBody>
        </p:sp>
        <p:sp>
          <p:nvSpPr>
            <p:cNvPr id="15" name="AutoShape 10">
              <a:extLst>
                <a:ext uri="{FF2B5EF4-FFF2-40B4-BE49-F238E27FC236}">
                  <a16:creationId xmlns:a16="http://schemas.microsoft.com/office/drawing/2014/main" id="{A8700C7D-1653-8400-D4A8-588AA246D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" y="945"/>
              <a:ext cx="182" cy="1088"/>
            </a:xfrm>
            <a:prstGeom prst="leftBrace">
              <a:avLst>
                <a:gd name="adj1" fmla="val 4981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it-IT" altLang="it-IT"/>
            </a:p>
          </p:txBody>
        </p:sp>
        <p:sp>
          <p:nvSpPr>
            <p:cNvPr id="16" name="Text Box 11">
              <a:extLst>
                <a:ext uri="{FF2B5EF4-FFF2-40B4-BE49-F238E27FC236}">
                  <a16:creationId xmlns:a16="http://schemas.microsoft.com/office/drawing/2014/main" id="{10B4B0B0-55B3-474B-BF27-48908AF234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" y="1671"/>
              <a:ext cx="1407" cy="2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it-IT" sz="1800">
                  <a:latin typeface="Arial" panose="020B0604020202020204" pitchFamily="34" charset="0"/>
                </a:rPr>
                <a:t>+  </a:t>
              </a:r>
              <a:r>
                <a:rPr lang="en-US" altLang="it-IT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radiolytic products</a:t>
              </a:r>
            </a:p>
          </p:txBody>
        </p:sp>
        <p:sp>
          <p:nvSpPr>
            <p:cNvPr id="17" name="Text Box 12">
              <a:extLst>
                <a:ext uri="{FF2B5EF4-FFF2-40B4-BE49-F238E27FC236}">
                  <a16:creationId xmlns:a16="http://schemas.microsoft.com/office/drawing/2014/main" id="{B86849CC-6A48-105A-2C4C-B918AFEC95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" y="1353"/>
              <a:ext cx="862" cy="23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it-IT" sz="1800">
                  <a:latin typeface="Arial" panose="020B0604020202020204" pitchFamily="34" charset="0"/>
                </a:rPr>
                <a:t>+  </a:t>
              </a:r>
              <a:r>
                <a:rPr lang="en-US" altLang="it-IT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HF</a:t>
              </a:r>
            </a:p>
          </p:txBody>
        </p:sp>
      </p:grpSp>
      <p:grpSp>
        <p:nvGrpSpPr>
          <p:cNvPr id="18" name="Group 13">
            <a:extLst>
              <a:ext uri="{FF2B5EF4-FFF2-40B4-BE49-F238E27FC236}">
                <a16:creationId xmlns:a16="http://schemas.microsoft.com/office/drawing/2014/main" id="{84C0DE07-40FA-E377-5D69-2E25BCA8EA6C}"/>
              </a:ext>
            </a:extLst>
          </p:cNvPr>
          <p:cNvGrpSpPr>
            <a:grpSpLocks/>
          </p:cNvGrpSpPr>
          <p:nvPr/>
        </p:nvGrpSpPr>
        <p:grpSpPr bwMode="auto">
          <a:xfrm>
            <a:off x="4211638" y="1700932"/>
            <a:ext cx="1655762" cy="733425"/>
            <a:chOff x="2698" y="1244"/>
            <a:chExt cx="1044" cy="462"/>
          </a:xfrm>
        </p:grpSpPr>
        <p:grpSp>
          <p:nvGrpSpPr>
            <p:cNvPr id="19" name="Group 14">
              <a:extLst>
                <a:ext uri="{FF2B5EF4-FFF2-40B4-BE49-F238E27FC236}">
                  <a16:creationId xmlns:a16="http://schemas.microsoft.com/office/drawing/2014/main" id="{9E33C02E-E272-6F98-5F45-6B9446FC69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" y="1444"/>
              <a:ext cx="771" cy="91"/>
              <a:chOff x="2539" y="1660"/>
              <a:chExt cx="767" cy="92"/>
            </a:xfrm>
          </p:grpSpPr>
          <p:sp>
            <p:nvSpPr>
              <p:cNvPr id="22" name="Line 15">
                <a:extLst>
                  <a:ext uri="{FF2B5EF4-FFF2-40B4-BE49-F238E27FC236}">
                    <a16:creationId xmlns:a16="http://schemas.microsoft.com/office/drawing/2014/main" id="{6EA61A70-DD0E-2EF1-4264-213A062E3B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5" y="170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23" name="Group 16">
                <a:extLst>
                  <a:ext uri="{FF2B5EF4-FFF2-40B4-BE49-F238E27FC236}">
                    <a16:creationId xmlns:a16="http://schemas.microsoft.com/office/drawing/2014/main" id="{0A76008F-32E0-5CFF-CD2A-B612A135AD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17" y="1660"/>
                <a:ext cx="415" cy="92"/>
                <a:chOff x="2717" y="1660"/>
                <a:chExt cx="415" cy="92"/>
              </a:xfrm>
            </p:grpSpPr>
            <p:sp>
              <p:nvSpPr>
                <p:cNvPr id="25" name="Line 17">
                  <a:extLst>
                    <a:ext uri="{FF2B5EF4-FFF2-40B4-BE49-F238E27FC236}">
                      <a16:creationId xmlns:a16="http://schemas.microsoft.com/office/drawing/2014/main" id="{B9366894-DD4B-EFCC-05CD-C588139A54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2700000">
                  <a:off x="2744" y="170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6" name="Line 18">
                  <a:extLst>
                    <a:ext uri="{FF2B5EF4-FFF2-40B4-BE49-F238E27FC236}">
                      <a16:creationId xmlns:a16="http://schemas.microsoft.com/office/drawing/2014/main" id="{9570397F-A844-BA59-3270-2028CCB826D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2700000">
                  <a:off x="2880" y="1707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7" name="Line 19">
                  <a:extLst>
                    <a:ext uri="{FF2B5EF4-FFF2-40B4-BE49-F238E27FC236}">
                      <a16:creationId xmlns:a16="http://schemas.microsoft.com/office/drawing/2014/main" id="{0193C7B4-5075-9653-D572-86088CC0AA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2700000">
                  <a:off x="3015" y="1707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8" name="Line 20">
                  <a:extLst>
                    <a:ext uri="{FF2B5EF4-FFF2-40B4-BE49-F238E27FC236}">
                      <a16:creationId xmlns:a16="http://schemas.microsoft.com/office/drawing/2014/main" id="{85A9D32D-80F9-3BC7-B6B1-797F5C54E6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2700000">
                  <a:off x="2813" y="170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9" name="Line 21">
                  <a:extLst>
                    <a:ext uri="{FF2B5EF4-FFF2-40B4-BE49-F238E27FC236}">
                      <a16:creationId xmlns:a16="http://schemas.microsoft.com/office/drawing/2014/main" id="{2F4E6583-EA41-E994-DABC-C13899DB32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2700000">
                  <a:off x="2949" y="170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0" name="Line 22">
                  <a:extLst>
                    <a:ext uri="{FF2B5EF4-FFF2-40B4-BE49-F238E27FC236}">
                      <a16:creationId xmlns:a16="http://schemas.microsoft.com/office/drawing/2014/main" id="{620FF652-6FD1-3DA8-A488-78F9CF0C2C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2700000">
                  <a:off x="3087" y="1722"/>
                  <a:ext cx="45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1" name="Line 23">
                  <a:extLst>
                    <a:ext uri="{FF2B5EF4-FFF2-40B4-BE49-F238E27FC236}">
                      <a16:creationId xmlns:a16="http://schemas.microsoft.com/office/drawing/2014/main" id="{10A00C36-A2F7-32DA-9394-152D0AC312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2700000">
                  <a:off x="2717" y="1688"/>
                  <a:ext cx="45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24" name="Line 24">
                <a:extLst>
                  <a:ext uri="{FF2B5EF4-FFF2-40B4-BE49-F238E27FC236}">
                    <a16:creationId xmlns:a16="http://schemas.microsoft.com/office/drawing/2014/main" id="{D1F2D446-2CDC-3896-A883-383C5EE43D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9" y="170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20" name="Text Box 25">
              <a:extLst>
                <a:ext uri="{FF2B5EF4-FFF2-40B4-BE49-F238E27FC236}">
                  <a16:creationId xmlns:a16="http://schemas.microsoft.com/office/drawing/2014/main" id="{45F145A1-B72D-4FC1-E288-9817C6AF2F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" y="1244"/>
              <a:ext cx="99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it-IT" sz="1600" i="1">
                  <a:solidFill>
                    <a:srgbClr val="FF3300"/>
                  </a:solidFill>
                  <a:latin typeface="Arial" panose="020B0604020202020204" pitchFamily="34" charset="0"/>
                </a:rPr>
                <a:t>e</a:t>
              </a:r>
              <a:r>
                <a:rPr lang="en-US" altLang="it-IT" sz="1600" i="1" baseline="30000">
                  <a:solidFill>
                    <a:srgbClr val="FF3300"/>
                  </a:solidFill>
                  <a:latin typeface="Arial" panose="020B0604020202020204" pitchFamily="34" charset="0"/>
                </a:rPr>
                <a:t>-</a:t>
              </a:r>
              <a:r>
                <a:rPr lang="en-US" altLang="it-IT" sz="1600" i="1">
                  <a:solidFill>
                    <a:srgbClr val="FF3300"/>
                  </a:solidFill>
                  <a:latin typeface="Arial" panose="020B0604020202020204" pitchFamily="34" charset="0"/>
                </a:rPr>
                <a:t> ; </a:t>
              </a:r>
              <a:r>
                <a:rPr lang="en-US" altLang="it-IT" sz="1600" i="1">
                  <a:solidFill>
                    <a:srgbClr val="FF3300"/>
                  </a:solidFill>
                  <a:latin typeface="Arial" panose="020B0604020202020204" pitchFamily="34" charset="0"/>
                  <a:sym typeface="Symbol" panose="05050102010706020507" pitchFamily="18" charset="2"/>
                </a:rPr>
                <a:t> ; UV ; etc.</a:t>
              </a:r>
            </a:p>
          </p:txBody>
        </p:sp>
        <p:sp>
          <p:nvSpPr>
            <p:cNvPr id="21" name="Text Box 26">
              <a:extLst>
                <a:ext uri="{FF2B5EF4-FFF2-40B4-BE49-F238E27FC236}">
                  <a16:creationId xmlns:a16="http://schemas.microsoft.com/office/drawing/2014/main" id="{A3F69FF8-DC3F-58F2-4815-E4373F717B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8" y="1494"/>
              <a:ext cx="99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it-IT" sz="1600" i="1">
                  <a:solidFill>
                    <a:srgbClr val="FF3300"/>
                  </a:solidFill>
                  <a:latin typeface="Arial" panose="020B0604020202020204" pitchFamily="34" charset="0"/>
                </a:rPr>
                <a:t>avalanche</a:t>
              </a:r>
              <a:endParaRPr lang="en-US" altLang="it-IT" sz="1600" i="1">
                <a:solidFill>
                  <a:srgbClr val="FF3300"/>
                </a:solidFill>
                <a:latin typeface="Arial" panose="020B0604020202020204" pitchFamily="34" charset="0"/>
                <a:sym typeface="Symbol" panose="05050102010706020507" pitchFamily="18" charset="2"/>
              </a:endParaRPr>
            </a:p>
          </p:txBody>
        </p:sp>
      </p:grpSp>
      <p:grpSp>
        <p:nvGrpSpPr>
          <p:cNvPr id="32" name="Group 27">
            <a:extLst>
              <a:ext uri="{FF2B5EF4-FFF2-40B4-BE49-F238E27FC236}">
                <a16:creationId xmlns:a16="http://schemas.microsoft.com/office/drawing/2014/main" id="{9B4C7198-D996-8D02-F272-A0ED60CA8916}"/>
              </a:ext>
            </a:extLst>
          </p:cNvPr>
          <p:cNvGrpSpPr>
            <a:grpSpLocks/>
          </p:cNvGrpSpPr>
          <p:nvPr/>
        </p:nvGrpSpPr>
        <p:grpSpPr bwMode="auto">
          <a:xfrm>
            <a:off x="106363" y="1412007"/>
            <a:ext cx="4105275" cy="2216150"/>
            <a:chOff x="113" y="1036"/>
            <a:chExt cx="2586" cy="1396"/>
          </a:xfrm>
        </p:grpSpPr>
        <p:sp>
          <p:nvSpPr>
            <p:cNvPr id="33" name="Text Box 28">
              <a:extLst>
                <a:ext uri="{FF2B5EF4-FFF2-40B4-BE49-F238E27FC236}">
                  <a16:creationId xmlns:a16="http://schemas.microsoft.com/office/drawing/2014/main" id="{9572E16D-4613-1615-5187-1423E76C3C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" y="2201"/>
              <a:ext cx="167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it-IT" altLang="it-IT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34" name="Object 29">
              <a:extLst>
                <a:ext uri="{FF2B5EF4-FFF2-40B4-BE49-F238E27FC236}">
                  <a16:creationId xmlns:a16="http://schemas.microsoft.com/office/drawing/2014/main" id="{164B8913-629E-EAEC-1BC4-390A97C8F49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9" y="1240"/>
            <a:ext cx="635" cy="4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3" imgW="819048" imgH="600159" progId="MSPhotoEd.3">
                    <p:embed/>
                  </p:oleObj>
                </mc:Choice>
                <mc:Fallback>
                  <p:oleObj name="Photo Editor Photo" r:id="rId3" imgW="819048" imgH="600159" progId="MSPhotoEd.3">
                    <p:embed/>
                    <p:pic>
                      <p:nvPicPr>
                        <p:cNvPr id="146457" name="Object 29">
                          <a:extLst>
                            <a:ext uri="{FF2B5EF4-FFF2-40B4-BE49-F238E27FC236}">
                              <a16:creationId xmlns:a16="http://schemas.microsoft.com/office/drawing/2014/main" id="{FC99FD32-DDC3-37FD-85B8-AADEE098EDD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" y="1240"/>
                          <a:ext cx="635" cy="4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0">
              <a:extLst>
                <a:ext uri="{FF2B5EF4-FFF2-40B4-BE49-F238E27FC236}">
                  <a16:creationId xmlns:a16="http://schemas.microsoft.com/office/drawing/2014/main" id="{687075B4-975A-B1FB-57E1-BB09E7392D9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02" y="1213"/>
            <a:ext cx="590" cy="4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5" imgW="2142857" imgH="1905266" progId="MSPhotoEd.3">
                    <p:embed/>
                  </p:oleObj>
                </mc:Choice>
                <mc:Fallback>
                  <p:oleObj name="Photo Editor Photo" r:id="rId5" imgW="2142857" imgH="1905266" progId="MSPhotoEd.3">
                    <p:embed/>
                    <p:pic>
                      <p:nvPicPr>
                        <p:cNvPr id="146458" name="Object 30">
                          <a:extLst>
                            <a:ext uri="{FF2B5EF4-FFF2-40B4-BE49-F238E27FC236}">
                              <a16:creationId xmlns:a16="http://schemas.microsoft.com/office/drawing/2014/main" id="{F7F6EC67-4133-8C32-D065-4A0D9C9934D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1111" t="34084" r="31926" b="35666"/>
                        <a:stretch>
                          <a:fillRect/>
                        </a:stretch>
                      </p:blipFill>
                      <p:spPr bwMode="auto">
                        <a:xfrm>
                          <a:off x="1202" y="1213"/>
                          <a:ext cx="590" cy="4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31">
              <a:extLst>
                <a:ext uri="{FF2B5EF4-FFF2-40B4-BE49-F238E27FC236}">
                  <a16:creationId xmlns:a16="http://schemas.microsoft.com/office/drawing/2014/main" id="{3BBC3603-FA19-3B89-D60A-DC3D0CC12F2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09" y="1207"/>
            <a:ext cx="498" cy="5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7" imgW="2142857" imgH="1905266" progId="MSPhotoEd.3">
                    <p:embed/>
                  </p:oleObj>
                </mc:Choice>
                <mc:Fallback>
                  <p:oleObj name="Photo Editor Photo" r:id="rId7" imgW="2142857" imgH="1905266" progId="MSPhotoEd.3">
                    <p:embed/>
                    <p:pic>
                      <p:nvPicPr>
                        <p:cNvPr id="146459" name="Object 31">
                          <a:extLst>
                            <a:ext uri="{FF2B5EF4-FFF2-40B4-BE49-F238E27FC236}">
                              <a16:creationId xmlns:a16="http://schemas.microsoft.com/office/drawing/2014/main" id="{B2C50AED-50BD-E90E-4DB8-1006C988DFD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1111" t="26418" r="31926" b="28166"/>
                        <a:stretch>
                          <a:fillRect/>
                        </a:stretch>
                      </p:blipFill>
                      <p:spPr bwMode="auto">
                        <a:xfrm>
                          <a:off x="2109" y="1207"/>
                          <a:ext cx="498" cy="5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Text Box 32">
              <a:extLst>
                <a:ext uri="{FF2B5EF4-FFF2-40B4-BE49-F238E27FC236}">
                  <a16:creationId xmlns:a16="http://schemas.microsoft.com/office/drawing/2014/main" id="{C704F665-6B98-782F-658E-EFC9F92FA7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0" y="1346"/>
              <a:ext cx="22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it-IT" sz="2500">
                  <a:latin typeface="Arial" panose="020B0604020202020204" pitchFamily="34" charset="0"/>
                </a:rPr>
                <a:t>+</a:t>
              </a:r>
            </a:p>
          </p:txBody>
        </p:sp>
        <p:sp>
          <p:nvSpPr>
            <p:cNvPr id="38" name="Text Box 33">
              <a:extLst>
                <a:ext uri="{FF2B5EF4-FFF2-40B4-BE49-F238E27FC236}">
                  <a16:creationId xmlns:a16="http://schemas.microsoft.com/office/drawing/2014/main" id="{564A6564-649A-F81E-CCD7-BF13654B75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5" y="1336"/>
              <a:ext cx="22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it-IT" sz="2500">
                  <a:latin typeface="Arial" panose="020B0604020202020204" pitchFamily="34" charset="0"/>
                </a:rPr>
                <a:t>+</a:t>
              </a:r>
            </a:p>
          </p:txBody>
        </p:sp>
        <p:sp>
          <p:nvSpPr>
            <p:cNvPr id="39" name="Text Box 34">
              <a:extLst>
                <a:ext uri="{FF2B5EF4-FFF2-40B4-BE49-F238E27FC236}">
                  <a16:creationId xmlns:a16="http://schemas.microsoft.com/office/drawing/2014/main" id="{9DB2E4D3-9E4E-1F0C-B349-2D52829A51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" y="1707"/>
              <a:ext cx="544" cy="2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it-IT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R134a</a:t>
              </a:r>
            </a:p>
          </p:txBody>
        </p:sp>
        <p:sp>
          <p:nvSpPr>
            <p:cNvPr id="40" name="Text Box 35">
              <a:extLst>
                <a:ext uri="{FF2B5EF4-FFF2-40B4-BE49-F238E27FC236}">
                  <a16:creationId xmlns:a16="http://schemas.microsoft.com/office/drawing/2014/main" id="{AF5A9C63-CCB9-B973-95CC-F90992C9C5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7" y="1707"/>
              <a:ext cx="544" cy="2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it-IT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C</a:t>
              </a:r>
              <a:r>
                <a:rPr lang="en-US" altLang="it-IT" sz="16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4</a:t>
              </a:r>
              <a:r>
                <a:rPr lang="en-US" altLang="it-IT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H</a:t>
              </a:r>
              <a:r>
                <a:rPr lang="en-US" altLang="it-IT" sz="16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10</a:t>
              </a:r>
              <a:endParaRPr lang="en-US" altLang="it-IT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41" name="Text Box 36">
              <a:extLst>
                <a:ext uri="{FF2B5EF4-FFF2-40B4-BE49-F238E27FC236}">
                  <a16:creationId xmlns:a16="http://schemas.microsoft.com/office/drawing/2014/main" id="{F7255766-A235-79FA-BFED-1D87C8F561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5" y="1721"/>
              <a:ext cx="544" cy="2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it-IT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SF</a:t>
              </a:r>
              <a:r>
                <a:rPr lang="en-US" altLang="it-IT" sz="16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6</a:t>
              </a:r>
              <a:endParaRPr lang="en-US" altLang="it-IT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42" name="Text Box 37">
              <a:extLst>
                <a:ext uri="{FF2B5EF4-FFF2-40B4-BE49-F238E27FC236}">
                  <a16:creationId xmlns:a16="http://schemas.microsoft.com/office/drawing/2014/main" id="{F4F99368-DF71-18F1-63F6-32F4AFEA27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" y="2079"/>
              <a:ext cx="2358" cy="2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endParaRPr lang="it-IT" altLang="it-IT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sp>
          <p:nvSpPr>
            <p:cNvPr id="43" name="AutoShape 38">
              <a:extLst>
                <a:ext uri="{FF2B5EF4-FFF2-40B4-BE49-F238E27FC236}">
                  <a16:creationId xmlns:a16="http://schemas.microsoft.com/office/drawing/2014/main" id="{B9839DFF-CB8D-9560-F47B-FEFE87C6C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" y="1036"/>
              <a:ext cx="2586" cy="907"/>
            </a:xfrm>
            <a:prstGeom prst="bracePair">
              <a:avLst>
                <a:gd name="adj" fmla="val 833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it-IT" altLang="it-IT"/>
            </a:p>
          </p:txBody>
        </p:sp>
      </p:grpSp>
      <p:pic>
        <p:nvPicPr>
          <p:cNvPr id="44" name="Picture 40">
            <a:extLst>
              <a:ext uri="{FF2B5EF4-FFF2-40B4-BE49-F238E27FC236}">
                <a16:creationId xmlns:a16="http://schemas.microsoft.com/office/drawing/2014/main" id="{138C3251-C10B-0409-A61B-FFCB2515B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"/>
          <a:stretch>
            <a:fillRect/>
          </a:stretch>
        </p:blipFill>
        <p:spPr bwMode="auto">
          <a:xfrm>
            <a:off x="107950" y="3326532"/>
            <a:ext cx="6864350" cy="31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 Box 42">
            <a:extLst>
              <a:ext uri="{FF2B5EF4-FFF2-40B4-BE49-F238E27FC236}">
                <a16:creationId xmlns:a16="http://schemas.microsoft.com/office/drawing/2014/main" id="{9A8293DF-89BB-9278-B909-DAB4E234F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3166308"/>
            <a:ext cx="3889945" cy="16312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it-IT" sz="2000" dirty="0">
                <a:solidFill>
                  <a:srgbClr val="245794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The gas used in RPCs, and specifically </a:t>
            </a:r>
            <a:r>
              <a:rPr lang="en-GB" altLang="it-IT" sz="2000" dirty="0" err="1">
                <a:solidFill>
                  <a:srgbClr val="245794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tetrafluoroethane</a:t>
            </a:r>
            <a:r>
              <a:rPr lang="en-GB" altLang="it-IT" sz="2000" dirty="0">
                <a:solidFill>
                  <a:srgbClr val="245794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 can partially </a:t>
            </a:r>
            <a:r>
              <a:rPr lang="en-GB" altLang="it-IT" sz="2000" dirty="0">
                <a:solidFill>
                  <a:srgbClr val="C00000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dissociate because of avalanche processes</a:t>
            </a:r>
            <a:r>
              <a:rPr lang="en-GB" altLang="it-IT" sz="2000" dirty="0">
                <a:solidFill>
                  <a:srgbClr val="245794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and UV production.</a:t>
            </a:r>
          </a:p>
        </p:txBody>
      </p:sp>
      <p:sp>
        <p:nvSpPr>
          <p:cNvPr id="46" name="Text Box 43">
            <a:extLst>
              <a:ext uri="{FF2B5EF4-FFF2-40B4-BE49-F238E27FC236}">
                <a16:creationId xmlns:a16="http://schemas.microsoft.com/office/drawing/2014/main" id="{4CE0297C-3551-DD4A-D4D0-274406A9E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7449" y="5268105"/>
            <a:ext cx="35274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it-IT" sz="2000" dirty="0">
                <a:solidFill>
                  <a:schemeClr val="accent2"/>
                </a:solidFill>
                <a:latin typeface="+mn-lt"/>
              </a:rPr>
              <a:t>Chromatogram of the INPUT gas to an RPC</a:t>
            </a:r>
          </a:p>
        </p:txBody>
      </p:sp>
      <p:sp>
        <p:nvSpPr>
          <p:cNvPr id="47" name="AutoShape 44">
            <a:extLst>
              <a:ext uri="{FF2B5EF4-FFF2-40B4-BE49-F238E27FC236}">
                <a16:creationId xmlns:a16="http://schemas.microsoft.com/office/drawing/2014/main" id="{732383F1-4924-5768-32DD-546A3EE432B9}"/>
              </a:ext>
            </a:extLst>
          </p:cNvPr>
          <p:cNvSpPr>
            <a:spLocks noChangeArrowheads="1"/>
          </p:cNvSpPr>
          <p:nvPr/>
        </p:nvSpPr>
        <p:spPr bwMode="auto">
          <a:xfrm rot="839845">
            <a:off x="3062288" y="4580657"/>
            <a:ext cx="1077912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48" name="Text Box 45">
            <a:extLst>
              <a:ext uri="{FF2B5EF4-FFF2-40B4-BE49-F238E27FC236}">
                <a16:creationId xmlns:a16="http://schemas.microsoft.com/office/drawing/2014/main" id="{5F7C2F58-3558-53FC-8571-3BB16A421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4240" y="3274786"/>
            <a:ext cx="837089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it-IT" sz="2000" dirty="0">
                <a:solidFill>
                  <a:schemeClr val="accent2"/>
                </a:solidFill>
                <a:latin typeface="+mn-lt"/>
              </a:rPr>
              <a:t>R134a</a:t>
            </a:r>
          </a:p>
        </p:txBody>
      </p:sp>
      <p:sp>
        <p:nvSpPr>
          <p:cNvPr id="49" name="Text Box 46">
            <a:extLst>
              <a:ext uri="{FF2B5EF4-FFF2-40B4-BE49-F238E27FC236}">
                <a16:creationId xmlns:a16="http://schemas.microsoft.com/office/drawing/2014/main" id="{B4C97677-F55F-1517-8F35-487D7D286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1738" y="4204419"/>
            <a:ext cx="12234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it-IT" sz="2000" dirty="0">
                <a:solidFill>
                  <a:schemeClr val="accent2"/>
                </a:solidFill>
                <a:latin typeface="+mn-lt"/>
              </a:rPr>
              <a:t>Isobutane</a:t>
            </a:r>
          </a:p>
        </p:txBody>
      </p:sp>
      <p:sp>
        <p:nvSpPr>
          <p:cNvPr id="50" name="Text Box 47">
            <a:extLst>
              <a:ext uri="{FF2B5EF4-FFF2-40B4-BE49-F238E27FC236}">
                <a16:creationId xmlns:a16="http://schemas.microsoft.com/office/drawing/2014/main" id="{993A6962-47A5-3F93-5D26-96EACA8D5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2038" y="5212482"/>
            <a:ext cx="485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it-IT">
                <a:solidFill>
                  <a:schemeClr val="accent2"/>
                </a:solidFill>
              </a:rPr>
              <a:t>SF</a:t>
            </a:r>
            <a:r>
              <a:rPr lang="en-US" altLang="it-IT" baseline="-2500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51" name="Text Box 48">
            <a:extLst>
              <a:ext uri="{FF2B5EF4-FFF2-40B4-BE49-F238E27FC236}">
                <a16:creationId xmlns:a16="http://schemas.microsoft.com/office/drawing/2014/main" id="{B884C0A6-20A5-5E9C-8EEB-860833A8F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8838" y="5139457"/>
            <a:ext cx="498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it-IT">
                <a:solidFill>
                  <a:schemeClr val="accent2"/>
                </a:solidFill>
              </a:rPr>
              <a:t>H</a:t>
            </a:r>
            <a:r>
              <a:rPr lang="en-US" altLang="it-IT" baseline="-25000">
                <a:solidFill>
                  <a:schemeClr val="accent2"/>
                </a:solidFill>
              </a:rPr>
              <a:t>2</a:t>
            </a:r>
            <a:r>
              <a:rPr lang="en-US" altLang="it-IT">
                <a:solidFill>
                  <a:schemeClr val="accent2"/>
                </a:solidFill>
              </a:rPr>
              <a:t>0</a:t>
            </a:r>
          </a:p>
        </p:txBody>
      </p:sp>
      <p:sp>
        <p:nvSpPr>
          <p:cNvPr id="52" name="AutoShape 49">
            <a:extLst>
              <a:ext uri="{FF2B5EF4-FFF2-40B4-BE49-F238E27FC236}">
                <a16:creationId xmlns:a16="http://schemas.microsoft.com/office/drawing/2014/main" id="{8527FDCD-7D88-8283-A6E3-ADE4BAE93513}"/>
              </a:ext>
            </a:extLst>
          </p:cNvPr>
          <p:cNvSpPr>
            <a:spLocks noChangeArrowheads="1"/>
          </p:cNvSpPr>
          <p:nvPr/>
        </p:nvSpPr>
        <p:spPr bwMode="auto">
          <a:xfrm rot="839845">
            <a:off x="3422650" y="3572594"/>
            <a:ext cx="1077913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53" name="AutoShape 50">
            <a:extLst>
              <a:ext uri="{FF2B5EF4-FFF2-40B4-BE49-F238E27FC236}">
                <a16:creationId xmlns:a16="http://schemas.microsoft.com/office/drawing/2014/main" id="{1812CCCD-CDD5-DE07-B88D-C32007BB22A0}"/>
              </a:ext>
            </a:extLst>
          </p:cNvPr>
          <p:cNvSpPr>
            <a:spLocks noChangeArrowheads="1"/>
          </p:cNvSpPr>
          <p:nvPr/>
        </p:nvSpPr>
        <p:spPr bwMode="auto">
          <a:xfrm rot="7890818">
            <a:off x="1332706" y="5659363"/>
            <a:ext cx="1077913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54" name="AutoShape 51">
            <a:extLst>
              <a:ext uri="{FF2B5EF4-FFF2-40B4-BE49-F238E27FC236}">
                <a16:creationId xmlns:a16="http://schemas.microsoft.com/office/drawing/2014/main" id="{DD4F2F8A-8510-C5E7-B011-BDB461B927C3}"/>
              </a:ext>
            </a:extLst>
          </p:cNvPr>
          <p:cNvSpPr>
            <a:spLocks noChangeArrowheads="1"/>
          </p:cNvSpPr>
          <p:nvPr/>
        </p:nvSpPr>
        <p:spPr bwMode="auto">
          <a:xfrm rot="5588643">
            <a:off x="683419" y="5805413"/>
            <a:ext cx="1077913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  <a:contourClr>
              <a:srgbClr val="D8ECB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55" name="Oval 52">
            <a:extLst>
              <a:ext uri="{FF2B5EF4-FFF2-40B4-BE49-F238E27FC236}">
                <a16:creationId xmlns:a16="http://schemas.microsoft.com/office/drawing/2014/main" id="{92BFE7D7-40E7-B579-70A0-C22C1DC4F7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688" y="1772369"/>
            <a:ext cx="863600" cy="6477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it-IT" altLang="it-IT"/>
          </a:p>
        </p:txBody>
      </p:sp>
      <p:sp>
        <p:nvSpPr>
          <p:cNvPr id="56" name="Freccia a sinistra 55">
            <a:extLst>
              <a:ext uri="{FF2B5EF4-FFF2-40B4-BE49-F238E27FC236}">
                <a16:creationId xmlns:a16="http://schemas.microsoft.com/office/drawing/2014/main" id="{8E5E8998-4893-EE3D-06EA-A91942A373B3}"/>
              </a:ext>
            </a:extLst>
          </p:cNvPr>
          <p:cNvSpPr/>
          <p:nvPr/>
        </p:nvSpPr>
        <p:spPr>
          <a:xfrm>
            <a:off x="4796133" y="5472258"/>
            <a:ext cx="486390" cy="26137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6B4C6D4-D98E-E8AD-15DA-DEF420BF503F}"/>
              </a:ext>
            </a:extLst>
          </p:cNvPr>
          <p:cNvSpPr txBox="1"/>
          <p:nvPr/>
        </p:nvSpPr>
        <p:spPr>
          <a:xfrm>
            <a:off x="179512" y="764704"/>
            <a:ext cx="8920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When</a:t>
            </a:r>
            <a:r>
              <a:rPr lang="it-IT" sz="2000" dirty="0"/>
              <a:t> </a:t>
            </a:r>
            <a:r>
              <a:rPr lang="it-IT" sz="2000" dirty="0" err="1"/>
              <a:t>you</a:t>
            </a:r>
            <a:r>
              <a:rPr lang="it-IT" sz="2000" dirty="0"/>
              <a:t> </a:t>
            </a:r>
            <a:r>
              <a:rPr lang="it-IT" sz="2000" dirty="0" err="1"/>
              <a:t>install</a:t>
            </a:r>
            <a:r>
              <a:rPr lang="it-IT" sz="2000" dirty="0"/>
              <a:t> RPC </a:t>
            </a:r>
            <a:r>
              <a:rPr lang="it-IT" sz="2000" dirty="0" err="1"/>
              <a:t>at</a:t>
            </a:r>
            <a:r>
              <a:rPr lang="it-IT" sz="2000" dirty="0"/>
              <a:t> the LHC </a:t>
            </a:r>
            <a:r>
              <a:rPr lang="it-IT" sz="2000" dirty="0" err="1"/>
              <a:t>experiments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C00000"/>
                </a:solidFill>
              </a:rPr>
              <a:t>you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want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them</a:t>
            </a:r>
            <a:r>
              <a:rPr lang="it-IT" sz="2000" dirty="0">
                <a:solidFill>
                  <a:srgbClr val="C00000"/>
                </a:solidFill>
              </a:rPr>
              <a:t> to last the </a:t>
            </a:r>
            <a:r>
              <a:rPr lang="it-IT" sz="2000" dirty="0" err="1">
                <a:solidFill>
                  <a:srgbClr val="C00000"/>
                </a:solidFill>
              </a:rPr>
              <a:t>experiment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lifetime</a:t>
            </a:r>
            <a:r>
              <a:rPr lang="it-IT" sz="2000" dirty="0"/>
              <a:t> (≈30 </a:t>
            </a:r>
            <a:r>
              <a:rPr lang="it-IT" sz="2000" dirty="0" err="1"/>
              <a:t>years</a:t>
            </a:r>
            <a:r>
              <a:rPr lang="it-IT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5555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75004-6BD1-0243-ABB0-EEB808C90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58A468-39D2-56CC-87CE-4898DD77F6D6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Aging effects in 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0319988A-D235-ECE1-1942-750FA3FCB893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E8850FCD-F740-1434-D982-3FF77E7C9D91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A5464340-886E-CD72-B459-7F4D518D65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36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09755A78-C6A1-01F0-D3F6-ED1A1A6392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9FDCA7CC-75BE-C4FB-1AD4-9F39D5FB0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1127E58D-7835-7C6A-9B5F-17880B5033C3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57" name="Object 9">
            <a:extLst>
              <a:ext uri="{FF2B5EF4-FFF2-40B4-BE49-F238E27FC236}">
                <a16:creationId xmlns:a16="http://schemas.microsoft.com/office/drawing/2014/main" id="{CF15FAEF-AAF1-CCB8-1B2F-56EA119B24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6107627"/>
              </p:ext>
            </p:extLst>
          </p:nvPr>
        </p:nvGraphicFramePr>
        <p:xfrm>
          <a:off x="2438400" y="3693542"/>
          <a:ext cx="5143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839724" imgH="758952" progId="ChemDraw.Document.6.0">
                  <p:embed/>
                </p:oleObj>
              </mc:Choice>
              <mc:Fallback>
                <p:oleObj r:id="rId3" imgW="839724" imgH="758952" progId="ChemDraw.Document.6.0">
                  <p:embed/>
                  <p:pic>
                    <p:nvPicPr>
                      <p:cNvPr id="147465" name="Object 9">
                        <a:extLst>
                          <a:ext uri="{FF2B5EF4-FFF2-40B4-BE49-F238E27FC236}">
                            <a16:creationId xmlns:a16="http://schemas.microsoft.com/office/drawing/2014/main" id="{C93623E2-7231-6512-9A87-7355217B7D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693542"/>
                        <a:ext cx="5143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10">
            <a:extLst>
              <a:ext uri="{FF2B5EF4-FFF2-40B4-BE49-F238E27FC236}">
                <a16:creationId xmlns:a16="http://schemas.microsoft.com/office/drawing/2014/main" id="{CD02692F-E0AC-5BFC-FE6C-2B5F989A4D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341182"/>
              </p:ext>
            </p:extLst>
          </p:nvPr>
        </p:nvGraphicFramePr>
        <p:xfrm>
          <a:off x="2286000" y="4531742"/>
          <a:ext cx="47625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737616" imgH="670560" progId="ChemDraw.Document.6.0">
                  <p:embed/>
                </p:oleObj>
              </mc:Choice>
              <mc:Fallback>
                <p:oleObj r:id="rId5" imgW="737616" imgH="670560" progId="ChemDraw.Document.6.0">
                  <p:embed/>
                  <p:pic>
                    <p:nvPicPr>
                      <p:cNvPr id="147466" name="Object 10">
                        <a:extLst>
                          <a:ext uri="{FF2B5EF4-FFF2-40B4-BE49-F238E27FC236}">
                            <a16:creationId xmlns:a16="http://schemas.microsoft.com/office/drawing/2014/main" id="{1D138BE0-E78A-B73F-AEB6-35544C5714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531742"/>
                        <a:ext cx="476250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11">
            <a:extLst>
              <a:ext uri="{FF2B5EF4-FFF2-40B4-BE49-F238E27FC236}">
                <a16:creationId xmlns:a16="http://schemas.microsoft.com/office/drawing/2014/main" id="{7E639C73-FD19-A6D4-A75B-6E05348059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324147"/>
              </p:ext>
            </p:extLst>
          </p:nvPr>
        </p:nvGraphicFramePr>
        <p:xfrm>
          <a:off x="2590800" y="4988942"/>
          <a:ext cx="4095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736389" imgH="859627" progId="ChemDraw.Document.6.0">
                  <p:embed/>
                </p:oleObj>
              </mc:Choice>
              <mc:Fallback>
                <p:oleObj r:id="rId7" imgW="736389" imgH="859627" progId="ChemDraw.Document.6.0">
                  <p:embed/>
                  <p:pic>
                    <p:nvPicPr>
                      <p:cNvPr id="147467" name="Object 11">
                        <a:extLst>
                          <a:ext uri="{FF2B5EF4-FFF2-40B4-BE49-F238E27FC236}">
                            <a16:creationId xmlns:a16="http://schemas.microsoft.com/office/drawing/2014/main" id="{74F54302-0B76-4F43-A7F1-D1F66758F2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988942"/>
                        <a:ext cx="40957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12">
            <a:extLst>
              <a:ext uri="{FF2B5EF4-FFF2-40B4-BE49-F238E27FC236}">
                <a16:creationId xmlns:a16="http://schemas.microsoft.com/office/drawing/2014/main" id="{68423D32-A00F-FBD7-1DFC-E7D740EBCF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9765540"/>
              </p:ext>
            </p:extLst>
          </p:nvPr>
        </p:nvGraphicFramePr>
        <p:xfrm>
          <a:off x="3124200" y="4607942"/>
          <a:ext cx="5334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839724" imgH="758952" progId="ChemDraw.Document.6.0">
                  <p:embed/>
                </p:oleObj>
              </mc:Choice>
              <mc:Fallback>
                <p:oleObj r:id="rId9" imgW="839724" imgH="758952" progId="ChemDraw.Document.6.0">
                  <p:embed/>
                  <p:pic>
                    <p:nvPicPr>
                      <p:cNvPr id="147468" name="Object 12">
                        <a:extLst>
                          <a:ext uri="{FF2B5EF4-FFF2-40B4-BE49-F238E27FC236}">
                            <a16:creationId xmlns:a16="http://schemas.microsoft.com/office/drawing/2014/main" id="{9EDB3666-DA11-C15A-6921-88AA51D32C0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607942"/>
                        <a:ext cx="53340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13">
            <a:extLst>
              <a:ext uri="{FF2B5EF4-FFF2-40B4-BE49-F238E27FC236}">
                <a16:creationId xmlns:a16="http://schemas.microsoft.com/office/drawing/2014/main" id="{5147091E-E6EF-B377-3E34-1916E9300A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84091"/>
              </p:ext>
            </p:extLst>
          </p:nvPr>
        </p:nvGraphicFramePr>
        <p:xfrm>
          <a:off x="3581400" y="4684142"/>
          <a:ext cx="466725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691896" imgH="230124" progId="ChemDraw.Document.6.0">
                  <p:embed/>
                </p:oleObj>
              </mc:Choice>
              <mc:Fallback>
                <p:oleObj r:id="rId11" imgW="691896" imgH="230124" progId="ChemDraw.Document.6.0">
                  <p:embed/>
                  <p:pic>
                    <p:nvPicPr>
                      <p:cNvPr id="147469" name="Object 13">
                        <a:extLst>
                          <a:ext uri="{FF2B5EF4-FFF2-40B4-BE49-F238E27FC236}">
                            <a16:creationId xmlns:a16="http://schemas.microsoft.com/office/drawing/2014/main" id="{BE639DC5-3E64-E2E5-2EBE-93A68DC88C5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684142"/>
                        <a:ext cx="466725" cy="15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14">
            <a:extLst>
              <a:ext uri="{FF2B5EF4-FFF2-40B4-BE49-F238E27FC236}">
                <a16:creationId xmlns:a16="http://schemas.microsoft.com/office/drawing/2014/main" id="{29B256F1-434E-BF50-BAF0-5F7815F88B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273817"/>
              </p:ext>
            </p:extLst>
          </p:nvPr>
        </p:nvGraphicFramePr>
        <p:xfrm>
          <a:off x="3886200" y="4912742"/>
          <a:ext cx="4572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3" imgW="737321" imgH="261039" progId="ChemDraw.Document.6.0">
                  <p:embed/>
                </p:oleObj>
              </mc:Choice>
              <mc:Fallback>
                <p:oleObj r:id="rId13" imgW="737321" imgH="261039" progId="ChemDraw.Document.6.0">
                  <p:embed/>
                  <p:pic>
                    <p:nvPicPr>
                      <p:cNvPr id="147470" name="Object 14">
                        <a:extLst>
                          <a:ext uri="{FF2B5EF4-FFF2-40B4-BE49-F238E27FC236}">
                            <a16:creationId xmlns:a16="http://schemas.microsoft.com/office/drawing/2014/main" id="{2E543E4D-EF77-60D3-73DE-DA7002BBC1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4912742"/>
                        <a:ext cx="457200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15">
            <a:extLst>
              <a:ext uri="{FF2B5EF4-FFF2-40B4-BE49-F238E27FC236}">
                <a16:creationId xmlns:a16="http://schemas.microsoft.com/office/drawing/2014/main" id="{636CE6A5-FDE6-8EFF-7505-4EFC55C7A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416359"/>
              </p:ext>
            </p:extLst>
          </p:nvPr>
        </p:nvGraphicFramePr>
        <p:xfrm>
          <a:off x="4038600" y="5141342"/>
          <a:ext cx="4095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5" imgW="661416" imgH="758952" progId="ChemDraw.Document.6.0">
                  <p:embed/>
                </p:oleObj>
              </mc:Choice>
              <mc:Fallback>
                <p:oleObj r:id="rId15" imgW="661416" imgH="758952" progId="ChemDraw.Document.6.0">
                  <p:embed/>
                  <p:pic>
                    <p:nvPicPr>
                      <p:cNvPr id="147471" name="Object 15">
                        <a:extLst>
                          <a:ext uri="{FF2B5EF4-FFF2-40B4-BE49-F238E27FC236}">
                            <a16:creationId xmlns:a16="http://schemas.microsoft.com/office/drawing/2014/main" id="{DB3BABAA-0423-2C2E-5C5F-2DE2991B9C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5141342"/>
                        <a:ext cx="40957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16">
            <a:extLst>
              <a:ext uri="{FF2B5EF4-FFF2-40B4-BE49-F238E27FC236}">
                <a16:creationId xmlns:a16="http://schemas.microsoft.com/office/drawing/2014/main" id="{427EFD23-83D3-F818-69C6-02B567D0E5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36760"/>
              </p:ext>
            </p:extLst>
          </p:nvPr>
        </p:nvGraphicFramePr>
        <p:xfrm>
          <a:off x="4495800" y="4607942"/>
          <a:ext cx="39052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7" imgW="626364" imgH="758952" progId="ChemDraw.Document.6.0">
                  <p:embed/>
                </p:oleObj>
              </mc:Choice>
              <mc:Fallback>
                <p:oleObj r:id="rId17" imgW="626364" imgH="758952" progId="ChemDraw.Document.6.0">
                  <p:embed/>
                  <p:pic>
                    <p:nvPicPr>
                      <p:cNvPr id="147472" name="Object 16">
                        <a:extLst>
                          <a:ext uri="{FF2B5EF4-FFF2-40B4-BE49-F238E27FC236}">
                            <a16:creationId xmlns:a16="http://schemas.microsoft.com/office/drawing/2014/main" id="{07E57015-D447-31FE-15AB-08B1771B87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4607942"/>
                        <a:ext cx="39052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17">
            <a:extLst>
              <a:ext uri="{FF2B5EF4-FFF2-40B4-BE49-F238E27FC236}">
                <a16:creationId xmlns:a16="http://schemas.microsoft.com/office/drawing/2014/main" id="{689CD706-48EF-704F-3A62-2E383EF130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7300"/>
              </p:ext>
            </p:extLst>
          </p:nvPr>
        </p:nvGraphicFramePr>
        <p:xfrm>
          <a:off x="5410200" y="4760342"/>
          <a:ext cx="4953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9" imgW="713232" imgH="760476" progId="ChemDraw.Document.6.0">
                  <p:embed/>
                </p:oleObj>
              </mc:Choice>
              <mc:Fallback>
                <p:oleObj r:id="rId19" imgW="713232" imgH="760476" progId="ChemDraw.Document.6.0">
                  <p:embed/>
                  <p:pic>
                    <p:nvPicPr>
                      <p:cNvPr id="147473" name="Object 17">
                        <a:extLst>
                          <a:ext uri="{FF2B5EF4-FFF2-40B4-BE49-F238E27FC236}">
                            <a16:creationId xmlns:a16="http://schemas.microsoft.com/office/drawing/2014/main" id="{005E2B74-AF71-50A3-AE52-04B6A00F90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4760342"/>
                        <a:ext cx="4953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18">
            <a:extLst>
              <a:ext uri="{FF2B5EF4-FFF2-40B4-BE49-F238E27FC236}">
                <a16:creationId xmlns:a16="http://schemas.microsoft.com/office/drawing/2014/main" id="{4048CD25-47B9-3D33-B8C6-E449E318A4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029806"/>
              </p:ext>
            </p:extLst>
          </p:nvPr>
        </p:nvGraphicFramePr>
        <p:xfrm>
          <a:off x="6172200" y="3845942"/>
          <a:ext cx="41910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1" imgW="604021" imgH="387973" progId="ChemDraw.Document.6.0">
                  <p:embed/>
                </p:oleObj>
              </mc:Choice>
              <mc:Fallback>
                <p:oleObj r:id="rId21" imgW="604021" imgH="387973" progId="ChemDraw.Document.6.0">
                  <p:embed/>
                  <p:pic>
                    <p:nvPicPr>
                      <p:cNvPr id="147474" name="Object 18">
                        <a:extLst>
                          <a:ext uri="{FF2B5EF4-FFF2-40B4-BE49-F238E27FC236}">
                            <a16:creationId xmlns:a16="http://schemas.microsoft.com/office/drawing/2014/main" id="{570FA8EB-7CA9-966A-D458-0B4E21C008D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3845942"/>
                        <a:ext cx="419100" cy="27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7" name="Picture 19">
            <a:extLst>
              <a:ext uri="{FF2B5EF4-FFF2-40B4-BE49-F238E27FC236}">
                <a16:creationId xmlns:a16="http://schemas.microsoft.com/office/drawing/2014/main" id="{26E71D50-D9B0-9593-551C-7385F01922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39" y="2420888"/>
            <a:ext cx="7609129" cy="405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 Box 21">
            <a:extLst>
              <a:ext uri="{FF2B5EF4-FFF2-40B4-BE49-F238E27FC236}">
                <a16:creationId xmlns:a16="http://schemas.microsoft.com/office/drawing/2014/main" id="{20B62466-26DA-7709-4258-75DB8BB2D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0384" y="2392320"/>
            <a:ext cx="30647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it-IT" sz="2000" b="1" dirty="0">
                <a:solidFill>
                  <a:srgbClr val="245794"/>
                </a:solidFill>
                <a:latin typeface="+mn-lt"/>
              </a:rPr>
              <a:t>Chromatogram of the OUTPUT gas from an RPC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8B0EFE1-ED1E-136C-0700-A2F12DA2149C}"/>
              </a:ext>
            </a:extLst>
          </p:cNvPr>
          <p:cNvSpPr txBox="1"/>
          <p:nvPr/>
        </p:nvSpPr>
        <p:spPr>
          <a:xfrm>
            <a:off x="297306" y="764704"/>
            <a:ext cx="52107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Many</a:t>
            </a:r>
            <a:r>
              <a:rPr lang="it-IT" sz="2000" dirty="0"/>
              <a:t> </a:t>
            </a:r>
            <a:r>
              <a:rPr lang="it-IT" sz="2000" dirty="0" err="1"/>
              <a:t>stange</a:t>
            </a:r>
            <a:r>
              <a:rPr lang="it-IT" sz="2000" dirty="0"/>
              <a:t> </a:t>
            </a:r>
            <a:r>
              <a:rPr lang="it-IT" sz="2000" dirty="0" err="1"/>
              <a:t>compounds</a:t>
            </a:r>
            <a:r>
              <a:rPr lang="it-IT" sz="2000" dirty="0"/>
              <a:t> </a:t>
            </a:r>
            <a:r>
              <a:rPr lang="it-IT" sz="2000" dirty="0" err="1"/>
              <a:t>appear</a:t>
            </a:r>
            <a:r>
              <a:rPr lang="it-IT" sz="2000" dirty="0"/>
              <a:t>, the </a:t>
            </a:r>
            <a:r>
              <a:rPr lang="it-IT" sz="2000" dirty="0" err="1"/>
              <a:t>most</a:t>
            </a:r>
            <a:r>
              <a:rPr lang="it-IT" sz="2000" dirty="0"/>
              <a:t> </a:t>
            </a:r>
            <a:r>
              <a:rPr lang="it-IT" sz="2000" dirty="0" err="1"/>
              <a:t>dangerous</a:t>
            </a:r>
            <a:r>
              <a:rPr lang="it-IT" sz="2000" dirty="0"/>
              <a:t> </a:t>
            </a:r>
            <a:r>
              <a:rPr lang="it-IT" sz="2000" dirty="0" err="1"/>
              <a:t>being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C00000"/>
                </a:solidFill>
              </a:rPr>
              <a:t>hydrofluoric</a:t>
            </a:r>
            <a:r>
              <a:rPr lang="it-IT" sz="2000" dirty="0">
                <a:solidFill>
                  <a:srgbClr val="C00000"/>
                </a:solidFill>
              </a:rPr>
              <a:t> acid (HF), </a:t>
            </a:r>
            <a:r>
              <a:rPr lang="it-IT" sz="2000" dirty="0" err="1"/>
              <a:t>whose</a:t>
            </a:r>
            <a:r>
              <a:rPr lang="it-IT" sz="2000" dirty="0"/>
              <a:t> production </a:t>
            </a:r>
            <a:r>
              <a:rPr lang="it-IT" sz="2000" dirty="0" err="1"/>
              <a:t>resulted</a:t>
            </a:r>
            <a:r>
              <a:rPr lang="it-IT" sz="2000" dirty="0"/>
              <a:t> to be </a:t>
            </a:r>
            <a:r>
              <a:rPr lang="it-IT" sz="2000" dirty="0" err="1">
                <a:solidFill>
                  <a:srgbClr val="C00000"/>
                </a:solidFill>
              </a:rPr>
              <a:t>roughly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proportional</a:t>
            </a:r>
            <a:r>
              <a:rPr lang="it-IT" sz="2000" dirty="0">
                <a:solidFill>
                  <a:srgbClr val="C00000"/>
                </a:solidFill>
              </a:rPr>
              <a:t> to the </a:t>
            </a:r>
            <a:r>
              <a:rPr lang="it-IT" sz="2000" dirty="0" err="1">
                <a:solidFill>
                  <a:srgbClr val="C00000"/>
                </a:solidFill>
              </a:rPr>
              <a:t>average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avalanche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charge</a:t>
            </a:r>
            <a:r>
              <a:rPr lang="it-IT" sz="2000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5" name="Picture 41">
            <a:extLst>
              <a:ext uri="{FF2B5EF4-FFF2-40B4-BE49-F238E27FC236}">
                <a16:creationId xmlns:a16="http://schemas.microsoft.com/office/drawing/2014/main" id="{66AD70F0-11BC-5CFA-2246-81634B2C4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92696"/>
            <a:ext cx="3505200" cy="275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620F6925-F66E-FCAF-D123-B26D73B2B546}"/>
              </a:ext>
            </a:extLst>
          </p:cNvPr>
          <p:cNvSpPr/>
          <p:nvPr/>
        </p:nvSpPr>
        <p:spPr>
          <a:xfrm>
            <a:off x="3886200" y="3356992"/>
            <a:ext cx="325760" cy="648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1159261A-40AB-3CC7-B86C-E946F2673538}"/>
              </a:ext>
            </a:extLst>
          </p:cNvPr>
          <p:cNvSpPr/>
          <p:nvPr/>
        </p:nvSpPr>
        <p:spPr>
          <a:xfrm>
            <a:off x="5375896" y="1555977"/>
            <a:ext cx="613420" cy="3857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014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3FE7D-F3B0-AD67-9110-5F2D7B939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5757C4-0974-7789-F0A4-DC39107E6830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Conductive processes in </a:t>
            </a:r>
            <a:r>
              <a:rPr lang="en-US" sz="36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bakelite</a:t>
            </a:r>
            <a:endParaRPr lang="en-U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5FB51D2A-9820-16FE-C2B0-55B34DEAD2D1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86B8DE9B-ABC4-DE47-58D7-8B1B1DD0284A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39468CA2-D8A9-1786-AA71-0779B77391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37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976A4661-3872-5566-2BD8-052C8B72D0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339B7AD1-94BA-2424-0FBC-8DEBA5DB1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4A5BC869-7EF1-18FA-30E4-5AFBAE9CD53C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AE23513-E0C6-6CE5-2317-4E6CBA379AEF}"/>
              </a:ext>
            </a:extLst>
          </p:cNvPr>
          <p:cNvSpPr txBox="1"/>
          <p:nvPr/>
        </p:nvSpPr>
        <p:spPr>
          <a:xfrm>
            <a:off x="5778483" y="980728"/>
            <a:ext cx="29888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Experimentally</a:t>
            </a:r>
            <a:r>
              <a:rPr lang="it-IT" sz="2000" dirty="0"/>
              <a:t>, </a:t>
            </a:r>
            <a:r>
              <a:rPr lang="it-IT" sz="2000" dirty="0">
                <a:solidFill>
                  <a:srgbClr val="245794"/>
                </a:solidFill>
              </a:rPr>
              <a:t>bakelite </a:t>
            </a:r>
            <a:r>
              <a:rPr lang="it-IT" sz="2000" dirty="0" err="1">
                <a:solidFill>
                  <a:srgbClr val="245794"/>
                </a:solidFill>
              </a:rPr>
              <a:t>resitivity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 err="1">
                <a:solidFill>
                  <a:srgbClr val="245794"/>
                </a:solidFill>
              </a:rPr>
              <a:t>seems</a:t>
            </a:r>
            <a:r>
              <a:rPr lang="it-IT" sz="2000" dirty="0">
                <a:solidFill>
                  <a:srgbClr val="245794"/>
                </a:solidFill>
              </a:rPr>
              <a:t> to </a:t>
            </a:r>
            <a:r>
              <a:rPr lang="it-IT" sz="2000" dirty="0" err="1">
                <a:solidFill>
                  <a:srgbClr val="245794"/>
                </a:solidFill>
              </a:rPr>
              <a:t>increase</a:t>
            </a:r>
            <a:r>
              <a:rPr lang="it-IT" sz="2000" dirty="0">
                <a:solidFill>
                  <a:srgbClr val="245794"/>
                </a:solidFill>
              </a:rPr>
              <a:t> with time</a:t>
            </a:r>
            <a:r>
              <a:rPr lang="it-IT" sz="2000" dirty="0"/>
              <a:t>.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increase</a:t>
            </a:r>
            <a:r>
              <a:rPr lang="it-IT" sz="2000" dirty="0"/>
              <a:t> can be </a:t>
            </a:r>
            <a:r>
              <a:rPr lang="it-IT" sz="2000" dirty="0" err="1"/>
              <a:t>controlled</a:t>
            </a:r>
            <a:r>
              <a:rPr lang="it-IT" sz="2000" dirty="0"/>
              <a:t> by </a:t>
            </a:r>
            <a:r>
              <a:rPr lang="it-IT" sz="2000" dirty="0" err="1"/>
              <a:t>enriching</a:t>
            </a:r>
            <a:r>
              <a:rPr lang="it-IT" sz="2000" dirty="0"/>
              <a:t> with H</a:t>
            </a:r>
            <a:r>
              <a:rPr lang="it-IT" sz="2000" baseline="-25000" dirty="0"/>
              <a:t>2</a:t>
            </a:r>
            <a:r>
              <a:rPr lang="it-IT" sz="2000" dirty="0"/>
              <a:t>O vapor the </a:t>
            </a:r>
            <a:r>
              <a:rPr lang="it-IT" sz="2000" dirty="0">
                <a:solidFill>
                  <a:srgbClr val="C00000"/>
                </a:solidFill>
              </a:rPr>
              <a:t>gas </a:t>
            </a:r>
            <a:r>
              <a:rPr lang="it-IT" sz="2000" dirty="0" err="1">
                <a:solidFill>
                  <a:srgbClr val="C00000"/>
                </a:solidFill>
              </a:rPr>
              <a:t>mixture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used</a:t>
            </a:r>
            <a:r>
              <a:rPr lang="it-IT" sz="2000" dirty="0"/>
              <a:t>.</a:t>
            </a: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5465114F-0241-5250-C4F2-8CB2308D7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it-IT" sz="1200" b="1">
                <a:latin typeface="Times New Roman" panose="02020603050405020304" pitchFamily="18" charset="0"/>
              </a:rPr>
              <a:t>Marcello Abbrescia</a:t>
            </a:r>
            <a:r>
              <a:rPr lang="en-GB" altLang="it-IT" sz="1200">
                <a:latin typeface="Times New Roman" panose="02020603050405020304" pitchFamily="18" charset="0"/>
              </a:rPr>
              <a:t> - Universitá di  Bari, Italy</a:t>
            </a:r>
            <a:endParaRPr lang="en-GB" altLang="it-IT" sz="2400">
              <a:latin typeface="Times New Roman" panose="02020603050405020304" pitchFamily="18" charset="0"/>
            </a:endParaRPr>
          </a:p>
        </p:txBody>
      </p:sp>
      <p:pic>
        <p:nvPicPr>
          <p:cNvPr id="16" name="Picture 19">
            <a:extLst>
              <a:ext uri="{FF2B5EF4-FFF2-40B4-BE49-F238E27FC236}">
                <a16:creationId xmlns:a16="http://schemas.microsoft.com/office/drawing/2014/main" id="{45784E5F-47E4-0A18-FC6C-BEB496F8B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73" b="3780"/>
          <a:stretch>
            <a:fillRect/>
          </a:stretch>
        </p:blipFill>
        <p:spPr bwMode="auto">
          <a:xfrm>
            <a:off x="4427538" y="3689350"/>
            <a:ext cx="4321175" cy="278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18">
            <a:extLst>
              <a:ext uri="{FF2B5EF4-FFF2-40B4-BE49-F238E27FC236}">
                <a16:creationId xmlns:a16="http://schemas.microsoft.com/office/drawing/2014/main" id="{36461DD6-37E0-A3DD-8FCE-5AEBF24DA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08" t="2419" b="47552"/>
          <a:stretch>
            <a:fillRect/>
          </a:stretch>
        </p:blipFill>
        <p:spPr bwMode="auto">
          <a:xfrm>
            <a:off x="107950" y="836712"/>
            <a:ext cx="5400675" cy="328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" name="Text Box 24">
            <a:extLst>
              <a:ext uri="{FF2B5EF4-FFF2-40B4-BE49-F238E27FC236}">
                <a16:creationId xmlns:a16="http://schemas.microsoft.com/office/drawing/2014/main" id="{C98F0682-F994-46E5-B69C-802588889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337" y="4005064"/>
            <a:ext cx="37436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it-IT" sz="2000" dirty="0">
                <a:latin typeface="+mn-lt"/>
              </a:rPr>
              <a:t>Time when H</a:t>
            </a:r>
            <a:r>
              <a:rPr lang="en-GB" altLang="it-IT" sz="2000" baseline="-25000" dirty="0">
                <a:latin typeface="+mn-lt"/>
              </a:rPr>
              <a:t>2</a:t>
            </a:r>
            <a:r>
              <a:rPr lang="en-GB" altLang="it-IT" sz="2000" dirty="0">
                <a:latin typeface="+mn-lt"/>
              </a:rPr>
              <a:t>0 vapor was added </a:t>
            </a:r>
          </a:p>
        </p:txBody>
      </p:sp>
      <p:sp>
        <p:nvSpPr>
          <p:cNvPr id="24" name="Freccia in su 23">
            <a:extLst>
              <a:ext uri="{FF2B5EF4-FFF2-40B4-BE49-F238E27FC236}">
                <a16:creationId xmlns:a16="http://schemas.microsoft.com/office/drawing/2014/main" id="{C115E4F3-F9F5-01C9-FE6D-E1313F894E88}"/>
              </a:ext>
            </a:extLst>
          </p:cNvPr>
          <p:cNvSpPr/>
          <p:nvPr/>
        </p:nvSpPr>
        <p:spPr>
          <a:xfrm rot="1734767">
            <a:off x="3504465" y="2681352"/>
            <a:ext cx="131752" cy="1224136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C6DB8D3-AB97-E3FF-B886-30458AF5A96D}"/>
              </a:ext>
            </a:extLst>
          </p:cNvPr>
          <p:cNvSpPr txBox="1"/>
          <p:nvPr/>
        </p:nvSpPr>
        <p:spPr>
          <a:xfrm>
            <a:off x="290076" y="4611042"/>
            <a:ext cx="4281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conduction</a:t>
            </a:r>
            <a:r>
              <a:rPr lang="it-IT" sz="2000" dirty="0"/>
              <a:t> in </a:t>
            </a:r>
            <a:r>
              <a:rPr lang="it-IT" sz="2000" dirty="0">
                <a:solidFill>
                  <a:srgbClr val="C00000"/>
                </a:solidFill>
              </a:rPr>
              <a:t>bakelite </a:t>
            </a:r>
            <a:r>
              <a:rPr lang="it-IT" sz="2000" dirty="0" err="1">
                <a:solidFill>
                  <a:srgbClr val="C00000"/>
                </a:solidFill>
              </a:rPr>
              <a:t>is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ionic</a:t>
            </a:r>
            <a:r>
              <a:rPr lang="it-IT" sz="2000" dirty="0">
                <a:solidFill>
                  <a:srgbClr val="C00000"/>
                </a:solidFill>
              </a:rPr>
              <a:t>, and </a:t>
            </a:r>
            <a:r>
              <a:rPr lang="it-IT" sz="2000" dirty="0" err="1">
                <a:solidFill>
                  <a:srgbClr val="C00000"/>
                </a:solidFill>
              </a:rPr>
              <a:t>therefore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requires</a:t>
            </a:r>
            <a:r>
              <a:rPr lang="it-IT" sz="2000" dirty="0">
                <a:solidFill>
                  <a:srgbClr val="C00000"/>
                </a:solidFill>
              </a:rPr>
              <a:t> H</a:t>
            </a:r>
            <a:r>
              <a:rPr lang="it-IT" sz="2000" baseline="-25000" dirty="0">
                <a:solidFill>
                  <a:srgbClr val="C00000"/>
                </a:solidFill>
              </a:rPr>
              <a:t>2</a:t>
            </a:r>
            <a:r>
              <a:rPr lang="it-IT" sz="2000" dirty="0">
                <a:solidFill>
                  <a:srgbClr val="C00000"/>
                </a:solidFill>
              </a:rPr>
              <a:t>O to be </a:t>
            </a:r>
            <a:r>
              <a:rPr lang="it-IT" sz="2000" dirty="0" err="1">
                <a:solidFill>
                  <a:srgbClr val="C00000"/>
                </a:solidFill>
              </a:rPr>
              <a:t>sustained</a:t>
            </a:r>
            <a:r>
              <a:rPr lang="it-IT" sz="2000" dirty="0"/>
              <a:t> (J. </a:t>
            </a:r>
            <a:r>
              <a:rPr lang="it-IT" sz="2000" dirty="0" err="1"/>
              <a:t>Va’Vra</a:t>
            </a:r>
            <a:r>
              <a:rPr lang="it-IT" sz="2000" dirty="0"/>
              <a:t>, </a:t>
            </a:r>
            <a:r>
              <a:rPr lang="it-IT" sz="2000" dirty="0" err="1"/>
              <a:t>who</a:t>
            </a:r>
            <a:r>
              <a:rPr lang="it-IT" sz="2000" dirty="0"/>
              <a:t> </a:t>
            </a:r>
            <a:r>
              <a:rPr lang="it-IT" sz="2000" dirty="0" err="1"/>
              <a:t>cited</a:t>
            </a:r>
            <a:r>
              <a:rPr lang="it-IT" sz="2000" dirty="0"/>
              <a:t> a </a:t>
            </a:r>
            <a:r>
              <a:rPr lang="it-IT" sz="2000" dirty="0" err="1"/>
              <a:t>young</a:t>
            </a:r>
            <a:r>
              <a:rPr lang="it-IT" sz="2000" dirty="0"/>
              <a:t> M. Abbrescia in </a:t>
            </a:r>
            <a:r>
              <a:rPr lang="it-IT" sz="2000" dirty="0" err="1"/>
              <a:t>his</a:t>
            </a:r>
            <a:r>
              <a:rPr lang="it-IT" sz="2000" dirty="0"/>
              <a:t> </a:t>
            </a:r>
            <a:r>
              <a:rPr lang="it-IT" sz="2000" dirty="0" err="1"/>
              <a:t>diaries</a:t>
            </a:r>
            <a:r>
              <a:rPr lang="it-IT" sz="2000" dirty="0"/>
              <a:t>(.</a:t>
            </a:r>
          </a:p>
        </p:txBody>
      </p:sp>
    </p:spTree>
    <p:extLst>
      <p:ext uri="{BB962C8B-B14F-4D97-AF65-F5344CB8AC3E}">
        <p14:creationId xmlns:p14="http://schemas.microsoft.com/office/powerpoint/2010/main" val="32089360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E0D63-4347-8060-CF83-C22E6CF30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706159D-1057-C94D-F62A-8E5ADBD72E3F}"/>
              </a:ext>
            </a:extLst>
          </p:cNvPr>
          <p:cNvSpPr/>
          <p:nvPr/>
        </p:nvSpPr>
        <p:spPr>
          <a:xfrm>
            <a:off x="72008" y="2132856"/>
            <a:ext cx="91085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advent</a:t>
            </a:r>
          </a:p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OF</a:t>
            </a:r>
          </a:p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Multigap Resistive Plate Chambers (MRPCs)</a:t>
            </a:r>
          </a:p>
        </p:txBody>
      </p:sp>
      <p:grpSp>
        <p:nvGrpSpPr>
          <p:cNvPr id="6" name="9 Grupo">
            <a:extLst>
              <a:ext uri="{FF2B5EF4-FFF2-40B4-BE49-F238E27FC236}">
                <a16:creationId xmlns:a16="http://schemas.microsoft.com/office/drawing/2014/main" id="{20CE3B59-05EB-6089-3498-97EA9D25F3B9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58363517-9CBE-6974-F2DD-6E1F48DC9F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38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1683263C-9ED4-0DA2-9867-EE0066C7B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1D677D47-F48C-2B4F-85D7-A59AD2A063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</p:spTree>
    <p:extLst>
      <p:ext uri="{BB962C8B-B14F-4D97-AF65-F5344CB8AC3E}">
        <p14:creationId xmlns:p14="http://schemas.microsoft.com/office/powerpoint/2010/main" val="31351433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1595B-0557-6164-E872-7EF62F23D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783CA8-2ADD-7424-84A3-5A6712515C09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huge dynamic range of 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85C0582C-D82F-B448-BFA3-C07AB0ACB290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FC7FFEAA-6C4E-C126-C8AD-913380CE5ADF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CDDC346C-C587-D972-F50E-B5449548F7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39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DCA39BE2-2CE1-1A3F-0BCD-DBBC8E075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8DE7B1AC-928D-69D0-9E24-CDC567C04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037F0BE9-13F6-BE4B-0310-E1D110A8C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4DA4834C-9200-80BA-014F-95392B416FEC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BBD183CB-4EDB-B56B-5565-976705FF1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8884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317D0A1-02B6-3041-3B94-BDED41B0D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474" y="1700808"/>
            <a:ext cx="4541362" cy="295232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43110D6-37F6-C4AD-0DED-C6146761407A}"/>
              </a:ext>
            </a:extLst>
          </p:cNvPr>
          <p:cNvSpPr txBox="1"/>
          <p:nvPr/>
        </p:nvSpPr>
        <p:spPr>
          <a:xfrm>
            <a:off x="395536" y="808243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TRUE: in RPCs, </a:t>
            </a:r>
            <a:r>
              <a:rPr lang="en-US" sz="2000" dirty="0">
                <a:solidFill>
                  <a:srgbClr val="C00000"/>
                </a:solidFill>
              </a:rPr>
              <a:t>ALL electron avalanche processes start immediately</a:t>
            </a:r>
            <a:r>
              <a:rPr lang="en-US" sz="2000" dirty="0"/>
              <a:t>: the induced signal (due to movement of charge) </a:t>
            </a:r>
            <a:r>
              <a:rPr lang="en-US" sz="2000" dirty="0">
                <a:solidFill>
                  <a:srgbClr val="C00000"/>
                </a:solidFill>
              </a:rPr>
              <a:t>is the sum of all avalanches</a:t>
            </a:r>
            <a:r>
              <a:rPr lang="en-US" sz="2000" dirty="0"/>
              <a:t>: thus all </a:t>
            </a:r>
            <a:r>
              <a:rPr lang="en-US" sz="2000" dirty="0" err="1"/>
              <a:t>ionisation</a:t>
            </a:r>
            <a:r>
              <a:rPr lang="en-US" sz="2000" dirty="0"/>
              <a:t> produced in chamber plays a role. </a:t>
            </a:r>
            <a:endParaRPr lang="it-IT" sz="20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9CB8BF1-6DCF-F743-3E11-70CDD7044432}"/>
              </a:ext>
            </a:extLst>
          </p:cNvPr>
          <p:cNvSpPr txBox="1"/>
          <p:nvPr/>
        </p:nvSpPr>
        <p:spPr>
          <a:xfrm>
            <a:off x="260332" y="4564361"/>
            <a:ext cx="83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/>
              <a:t>However the avalanches grows across </a:t>
            </a:r>
            <a:r>
              <a:rPr lang="en-US" sz="2000" dirty="0">
                <a:solidFill>
                  <a:srgbClr val="C00000"/>
                </a:solidFill>
              </a:rPr>
              <a:t>the full gap width</a:t>
            </a:r>
            <a:r>
              <a:rPr lang="en-US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C00000"/>
                </a:solidFill>
              </a:rPr>
              <a:t>This is an exponential process</a:t>
            </a:r>
            <a:r>
              <a:rPr lang="en-US" sz="2000" dirty="0"/>
              <a:t>, depending on the distance from the anode.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132FA7F-748C-5493-7FC4-77D850E9551D}"/>
              </a:ext>
            </a:extLst>
          </p:cNvPr>
          <p:cNvSpPr txBox="1"/>
          <p:nvPr/>
        </p:nvSpPr>
        <p:spPr>
          <a:xfrm>
            <a:off x="243697" y="5589240"/>
            <a:ext cx="83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</a:t>
            </a:r>
            <a:r>
              <a:rPr lang="it-IT" sz="2000" dirty="0" err="1"/>
              <a:t>avalanches</a:t>
            </a:r>
            <a:r>
              <a:rPr lang="it-IT" sz="2000" dirty="0"/>
              <a:t> </a:t>
            </a:r>
            <a:r>
              <a:rPr lang="it-IT" sz="2000" dirty="0" err="1"/>
              <a:t>originating</a:t>
            </a:r>
            <a:r>
              <a:rPr lang="it-IT" sz="2000" dirty="0"/>
              <a:t> close to the </a:t>
            </a:r>
            <a:r>
              <a:rPr lang="it-IT" sz="2000" dirty="0" err="1"/>
              <a:t>anode</a:t>
            </a:r>
            <a:r>
              <a:rPr lang="it-IT" sz="2000" dirty="0"/>
              <a:t> </a:t>
            </a:r>
            <a:r>
              <a:rPr lang="it-IT" sz="2000" dirty="0" err="1"/>
              <a:t>might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grow</a:t>
            </a:r>
            <a:r>
              <a:rPr lang="it-IT" sz="2000" dirty="0"/>
              <a:t> large </a:t>
            </a:r>
            <a:r>
              <a:rPr lang="it-IT" sz="2000" dirty="0" err="1"/>
              <a:t>enough</a:t>
            </a:r>
            <a:r>
              <a:rPr lang="it-IT" sz="2000" dirty="0"/>
              <a:t> to </a:t>
            </a:r>
            <a:r>
              <a:rPr lang="it-IT" sz="2000" dirty="0" err="1"/>
              <a:t>give</a:t>
            </a:r>
            <a:r>
              <a:rPr lang="it-IT" sz="2000" dirty="0"/>
              <a:t> rise to a </a:t>
            </a:r>
            <a:r>
              <a:rPr lang="it-IT" sz="2000" dirty="0" err="1"/>
              <a:t>detectable</a:t>
            </a:r>
            <a:r>
              <a:rPr lang="it-IT" sz="2000" dirty="0"/>
              <a:t> </a:t>
            </a:r>
            <a:r>
              <a:rPr lang="it-IT" sz="2000" dirty="0" err="1"/>
              <a:t>signal</a:t>
            </a:r>
            <a:r>
              <a:rPr lang="it-IT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945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52E69B-7280-F4D5-0782-37D86FDEA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FF19A8-CA31-2E02-16E6-93583585D646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First gaseous detectors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4C2A8C92-1132-0101-EEB4-34B335CDA7DD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3A275F53-8DC3-EB55-D7EC-B33DDC06103A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20EC21B7-BD66-FA9A-B31B-34B856CB6B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2A2DD4AD-E7C4-AA8F-32A3-DFDED7713D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DCA81A4F-4258-BFBE-25AC-09C34CFCC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C2E24F5-A985-54D7-A800-B620363B09AC}"/>
              </a:ext>
            </a:extLst>
          </p:cNvPr>
          <p:cNvSpPr txBox="1"/>
          <p:nvPr/>
        </p:nvSpPr>
        <p:spPr>
          <a:xfrm>
            <a:off x="107504" y="868650"/>
            <a:ext cx="888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From the </a:t>
            </a:r>
            <a:r>
              <a:rPr lang="it-IT" sz="2000" dirty="0" err="1"/>
              <a:t>historical</a:t>
            </a:r>
            <a:r>
              <a:rPr lang="it-IT" sz="2000" dirty="0"/>
              <a:t> point of </a:t>
            </a:r>
            <a:r>
              <a:rPr lang="it-IT" sz="2000" dirty="0" err="1"/>
              <a:t>view</a:t>
            </a:r>
            <a:r>
              <a:rPr lang="it-IT" sz="2000" dirty="0"/>
              <a:t>, the first </a:t>
            </a:r>
            <a:r>
              <a:rPr lang="it-IT" sz="2000" dirty="0" err="1"/>
              <a:t>gaseous</a:t>
            </a:r>
            <a:r>
              <a:rPr lang="it-IT" sz="2000" dirty="0"/>
              <a:t> detector </a:t>
            </a:r>
            <a:r>
              <a:rPr lang="it-IT" sz="2000" b="1" dirty="0" err="1">
                <a:solidFill>
                  <a:srgbClr val="183962"/>
                </a:solidFill>
              </a:rPr>
              <a:t>had</a:t>
            </a:r>
            <a:r>
              <a:rPr lang="it-IT" sz="2000" b="1" dirty="0">
                <a:solidFill>
                  <a:srgbClr val="183962"/>
                </a:solidFill>
              </a:rPr>
              <a:t> a </a:t>
            </a:r>
            <a:r>
              <a:rPr lang="it-IT" sz="2000" b="1" dirty="0" err="1">
                <a:solidFill>
                  <a:srgbClr val="183962"/>
                </a:solidFill>
              </a:rPr>
              <a:t>cylindrical</a:t>
            </a:r>
            <a:r>
              <a:rPr lang="it-IT" sz="2000" b="1" dirty="0">
                <a:solidFill>
                  <a:srgbClr val="183962"/>
                </a:solidFill>
              </a:rPr>
              <a:t> </a:t>
            </a:r>
            <a:r>
              <a:rPr lang="it-IT" sz="2000" b="1" dirty="0" err="1">
                <a:solidFill>
                  <a:srgbClr val="183962"/>
                </a:solidFill>
              </a:rPr>
              <a:t>shape</a:t>
            </a:r>
            <a:r>
              <a:rPr lang="it-IT" sz="2000" b="1" dirty="0">
                <a:solidFill>
                  <a:srgbClr val="183962"/>
                </a:solidFill>
              </a:rPr>
              <a:t>. </a:t>
            </a:r>
            <a:endParaRPr lang="it-IT" b="1" dirty="0">
              <a:solidFill>
                <a:srgbClr val="183962"/>
              </a:solidFill>
            </a:endParaRPr>
          </a:p>
        </p:txBody>
      </p:sp>
      <p:pic>
        <p:nvPicPr>
          <p:cNvPr id="12" name="Picture 1038">
            <a:extLst>
              <a:ext uri="{FF2B5EF4-FFF2-40B4-BE49-F238E27FC236}">
                <a16:creationId xmlns:a16="http://schemas.microsoft.com/office/drawing/2014/main" id="{2A62ED4E-56E8-6485-FADB-8994A42B7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88" y="1456804"/>
            <a:ext cx="2578100" cy="29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42">
            <a:extLst>
              <a:ext uri="{FF2B5EF4-FFF2-40B4-BE49-F238E27FC236}">
                <a16:creationId xmlns:a16="http://schemas.microsoft.com/office/drawing/2014/main" id="{2DE3D22E-07E5-6FEC-2376-C1406477D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215" y="1484784"/>
            <a:ext cx="446722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Object 1043">
            <a:extLst>
              <a:ext uri="{FF2B5EF4-FFF2-40B4-BE49-F238E27FC236}">
                <a16:creationId xmlns:a16="http://schemas.microsoft.com/office/drawing/2014/main" id="{02A6D46D-B2E9-D401-FE79-3D07E165D9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066723"/>
              </p:ext>
            </p:extLst>
          </p:nvPr>
        </p:nvGraphicFramePr>
        <p:xfrm>
          <a:off x="6491808" y="1580207"/>
          <a:ext cx="1752600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65160" imgH="622080" progId="Equation.3">
                  <p:embed/>
                </p:oleObj>
              </mc:Choice>
              <mc:Fallback>
                <p:oleObj name="Equation" r:id="rId4" imgW="965160" imgH="622080" progId="Equation.3">
                  <p:embed/>
                  <p:pic>
                    <p:nvPicPr>
                      <p:cNvPr id="126995" name="Object 1043">
                        <a:extLst>
                          <a:ext uri="{FF2B5EF4-FFF2-40B4-BE49-F238E27FC236}">
                            <a16:creationId xmlns:a16="http://schemas.microsoft.com/office/drawing/2014/main" id="{5F7E6625-1E68-93AC-E81F-343DB9E7FF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1808" y="1580207"/>
                        <a:ext cx="1752600" cy="11287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045">
            <a:extLst>
              <a:ext uri="{FF2B5EF4-FFF2-40B4-BE49-F238E27FC236}">
                <a16:creationId xmlns:a16="http://schemas.microsoft.com/office/drawing/2014/main" id="{32A9FB68-6E1F-83E5-867A-32A9E3FE9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5816" y="5013176"/>
            <a:ext cx="20899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it-IT" dirty="0"/>
              <a:t>E(a)=5.18 x 10 </a:t>
            </a:r>
            <a:r>
              <a:rPr lang="en-GB" altLang="it-IT" baseline="30000" dirty="0"/>
              <a:t>6</a:t>
            </a:r>
            <a:r>
              <a:rPr lang="en-GB" altLang="it-IT" dirty="0"/>
              <a:t> V/m</a:t>
            </a:r>
          </a:p>
        </p:txBody>
      </p:sp>
      <p:sp>
        <p:nvSpPr>
          <p:cNvPr id="17" name="Text Box 1046">
            <a:extLst>
              <a:ext uri="{FF2B5EF4-FFF2-40B4-BE49-F238E27FC236}">
                <a16:creationId xmlns:a16="http://schemas.microsoft.com/office/drawing/2014/main" id="{F8B33950-76B2-579C-0BA4-E923419F1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5674022"/>
            <a:ext cx="90678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it-IT" dirty="0">
                <a:solidFill>
                  <a:schemeClr val="accent2"/>
                </a:solidFill>
              </a:rPr>
              <a:t> Multiplication takes place essentially close to the central wire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altLang="it-IT" dirty="0">
                <a:solidFill>
                  <a:schemeClr val="accent2"/>
                </a:solidFill>
              </a:rPr>
              <a:t>only the region with a distance from it less then 400 </a:t>
            </a:r>
            <a:r>
              <a:rPr lang="en-GB" altLang="it-IT" dirty="0" err="1">
                <a:solidFill>
                  <a:schemeClr val="accent2"/>
                </a:solidFill>
              </a:rPr>
              <a:t>μm</a:t>
            </a:r>
            <a:r>
              <a:rPr lang="en-GB" altLang="it-IT" dirty="0">
                <a:solidFill>
                  <a:schemeClr val="accent2"/>
                </a:solidFill>
              </a:rPr>
              <a:t>, namely around </a:t>
            </a:r>
            <a:r>
              <a:rPr lang="en-GB" altLang="it-IT" dirty="0">
                <a:solidFill>
                  <a:srgbClr val="FF0000"/>
                </a:solidFill>
              </a:rPr>
              <a:t>0.2% of the detector volume, is active for multiplication.</a:t>
            </a:r>
            <a:endParaRPr lang="en-GB" altLang="it-IT" dirty="0">
              <a:solidFill>
                <a:schemeClr val="accent2"/>
              </a:solidFill>
            </a:endParaRPr>
          </a:p>
        </p:txBody>
      </p:sp>
      <p:sp>
        <p:nvSpPr>
          <p:cNvPr id="18" name="AutoShape 1047">
            <a:extLst>
              <a:ext uri="{FF2B5EF4-FFF2-40B4-BE49-F238E27FC236}">
                <a16:creationId xmlns:a16="http://schemas.microsoft.com/office/drawing/2014/main" id="{33594737-1A7B-FD83-2A99-EFF46BC5B05F}"/>
              </a:ext>
            </a:extLst>
          </p:cNvPr>
          <p:cNvSpPr>
            <a:spLocks/>
          </p:cNvSpPr>
          <p:nvPr/>
        </p:nvSpPr>
        <p:spPr bwMode="auto">
          <a:xfrm>
            <a:off x="1979712" y="4907632"/>
            <a:ext cx="76200" cy="609600"/>
          </a:xfrm>
          <a:prstGeom prst="rightBrace">
            <a:avLst>
              <a:gd name="adj1" fmla="val 6666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0" name="Text Box 1049">
            <a:extLst>
              <a:ext uri="{FF2B5EF4-FFF2-40B4-BE49-F238E27FC236}">
                <a16:creationId xmlns:a16="http://schemas.microsoft.com/office/drawing/2014/main" id="{B930129F-19C6-7318-02FE-7EE231025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8995" y="4797152"/>
            <a:ext cx="298774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it-IT" dirty="0"/>
              <a:t>Indeed you can manufacture a detector like this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F804D23-238C-6962-8533-B1F26A9EC841}"/>
              </a:ext>
            </a:extLst>
          </p:cNvPr>
          <p:cNvSpPr txBox="1"/>
          <p:nvPr/>
        </p:nvSpPr>
        <p:spPr>
          <a:xfrm>
            <a:off x="139872" y="4437112"/>
            <a:ext cx="2736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Using «</a:t>
            </a:r>
            <a:r>
              <a:rPr lang="it-IT" dirty="0" err="1"/>
              <a:t>typical</a:t>
            </a:r>
            <a:r>
              <a:rPr lang="it-IT" dirty="0"/>
              <a:t>» </a:t>
            </a:r>
            <a:r>
              <a:rPr lang="it-IT" dirty="0" err="1"/>
              <a:t>parameters</a:t>
            </a:r>
            <a:endParaRPr lang="it-IT" dirty="0"/>
          </a:p>
          <a:p>
            <a:r>
              <a:rPr lang="it-IT" dirty="0"/>
              <a:t>A = 80 </a:t>
            </a:r>
            <a:r>
              <a:rPr lang="it-IT" dirty="0" err="1"/>
              <a:t>μm</a:t>
            </a:r>
            <a:endParaRPr lang="it-IT" dirty="0"/>
          </a:p>
          <a:p>
            <a:r>
              <a:rPr lang="it-IT" dirty="0"/>
              <a:t>B = 10 cm</a:t>
            </a:r>
          </a:p>
          <a:p>
            <a:r>
              <a:rPr lang="it-IT" dirty="0"/>
              <a:t>HV = 2000 V</a:t>
            </a:r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8871D54C-4470-3A25-8CF3-112DB3597D3D}"/>
              </a:ext>
            </a:extLst>
          </p:cNvPr>
          <p:cNvSpPr/>
          <p:nvPr/>
        </p:nvSpPr>
        <p:spPr>
          <a:xfrm>
            <a:off x="2339752" y="5013176"/>
            <a:ext cx="504056" cy="29732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56525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21D07-69FB-FBF5-E426-0E40F8570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8FADF5-2B15-F7A5-5B47-ED834486051E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introduction of Multigap-RPCs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0BE25E0C-AFEB-5283-C9BE-FC0279534651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4B987597-C5AC-098D-BB9C-8B8EB16DEAF6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4FAA7387-A86B-7353-EB08-66BC02F3B0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40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C371F6CF-5975-BC88-EAFC-18C1042721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A54D8B95-C865-A799-7D83-367BFDCB7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0251F4C-F1FB-F673-3DA3-497921F93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4C2EDA3E-7C20-3F8F-9F7A-3703FD9BF9A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0BC963ED-E96D-93CE-4EA1-FF7C91DB4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8884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0F8629-53AE-8D22-C7C0-DD5D3391B299}"/>
              </a:ext>
            </a:extLst>
          </p:cNvPr>
          <p:cNvSpPr txBox="1"/>
          <p:nvPr/>
        </p:nvSpPr>
        <p:spPr>
          <a:xfrm>
            <a:off x="4777007" y="1018471"/>
            <a:ext cx="38274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To get all these avalanches to produce EACH a detectable signal, </a:t>
            </a:r>
            <a:r>
              <a:rPr lang="en-US" sz="2000" dirty="0">
                <a:solidFill>
                  <a:srgbClr val="C00000"/>
                </a:solidFill>
              </a:rPr>
              <a:t>the gain (namely the electric field) is set very high</a:t>
            </a:r>
            <a:r>
              <a:rPr lang="en-US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This </a:t>
            </a:r>
            <a:r>
              <a:rPr lang="en-US" sz="2000" dirty="0">
                <a:solidFill>
                  <a:srgbClr val="C00000"/>
                </a:solidFill>
              </a:rPr>
              <a:t>implies production of streamers or sparks </a:t>
            </a:r>
            <a:r>
              <a:rPr lang="en-US" sz="2000" dirty="0"/>
              <a:t>from the avalanches starting close to the cathode.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E60B8DA-79CA-D017-92EF-FBB8C29FD657}"/>
              </a:ext>
            </a:extLst>
          </p:cNvPr>
          <p:cNvSpPr txBox="1"/>
          <p:nvPr/>
        </p:nvSpPr>
        <p:spPr>
          <a:xfrm>
            <a:off x="4788024" y="3938280"/>
            <a:ext cx="4032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Solution: </a:t>
            </a:r>
            <a:r>
              <a:rPr lang="en-US" sz="2000" dirty="0">
                <a:solidFill>
                  <a:srgbClr val="C00000"/>
                </a:solidFill>
              </a:rPr>
              <a:t>add barriers within the gas gap </a:t>
            </a:r>
            <a:r>
              <a:rPr lang="en-US" sz="2000" dirty="0"/>
              <a:t>to stop the development of the avalanche.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245794"/>
                </a:solidFill>
              </a:rPr>
              <a:t>Reduce the dynamic range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Since the gap is narrow, </a:t>
            </a:r>
            <a:r>
              <a:rPr lang="en-US" sz="2000" dirty="0">
                <a:solidFill>
                  <a:srgbClr val="C00000"/>
                </a:solidFill>
              </a:rPr>
              <a:t>the gain can be set very (VERY) high.</a:t>
            </a:r>
            <a:endParaRPr lang="it-IT" sz="2000" dirty="0">
              <a:solidFill>
                <a:srgbClr val="C00000"/>
              </a:solidFill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63100E6A-BD20-DF9F-C38E-0E481ED47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06" y="852529"/>
            <a:ext cx="4260303" cy="2513040"/>
          </a:xfrm>
          <a:prstGeom prst="rect">
            <a:avLst/>
          </a:prstGeom>
        </p:spPr>
      </p:pic>
      <p:grpSp>
        <p:nvGrpSpPr>
          <p:cNvPr id="20" name="Gruppo 19">
            <a:extLst>
              <a:ext uri="{FF2B5EF4-FFF2-40B4-BE49-F238E27FC236}">
                <a16:creationId xmlns:a16="http://schemas.microsoft.com/office/drawing/2014/main" id="{DA519DE6-77AB-03A8-8BAE-AF8CABB62D64}"/>
              </a:ext>
            </a:extLst>
          </p:cNvPr>
          <p:cNvGrpSpPr/>
          <p:nvPr/>
        </p:nvGrpSpPr>
        <p:grpSpPr>
          <a:xfrm>
            <a:off x="430614" y="3820135"/>
            <a:ext cx="4329978" cy="2332577"/>
            <a:chOff x="430614" y="3820135"/>
            <a:chExt cx="4329978" cy="2332577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942F360F-3342-4727-36FD-63855B57A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614" y="3820135"/>
              <a:ext cx="3932545" cy="2332577"/>
            </a:xfrm>
            <a:prstGeom prst="rect">
              <a:avLst/>
            </a:prstGeom>
          </p:spPr>
        </p:pic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01816004-2570-7531-F39F-32FBE9325874}"/>
                </a:ext>
              </a:extLst>
            </p:cNvPr>
            <p:cNvSpPr/>
            <p:nvPr/>
          </p:nvSpPr>
          <p:spPr>
            <a:xfrm>
              <a:off x="3995936" y="4005064"/>
              <a:ext cx="57606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F2AE395A-F279-9DAA-1447-3A58CB9BD44D}"/>
                </a:ext>
              </a:extLst>
            </p:cNvPr>
            <p:cNvSpPr/>
            <p:nvPr/>
          </p:nvSpPr>
          <p:spPr>
            <a:xfrm>
              <a:off x="3635895" y="5661248"/>
              <a:ext cx="727263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8002AAD9-7292-DD1F-D708-AF56DAFD025F}"/>
                </a:ext>
              </a:extLst>
            </p:cNvPr>
            <p:cNvSpPr/>
            <p:nvPr/>
          </p:nvSpPr>
          <p:spPr>
            <a:xfrm>
              <a:off x="4184528" y="4653136"/>
              <a:ext cx="57606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6178762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7FAED-57FF-6EDC-B2F5-F64D7E313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AE2BA8-7C72-67DE-7E13-D10CED879EC0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Structure of a Multigap-RPC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84095CBD-3B2B-2836-44A6-7AF53B42D38E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4A43C638-8C6B-EE04-DDEE-313146BCF5DA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B797B259-949A-62CB-634A-E5F85216C5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41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F9A272F3-8F67-9DF8-633C-FD0229C2F1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F9B7C8A7-FF0B-2E74-4D3A-4903BE3B8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90F33952-720F-50FE-9F57-F2403CACC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610912FC-B4CD-C101-1888-72EED1117600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05F61BC5-69D6-92B7-DA04-B74512016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8884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E896323-FD61-A005-63B6-0C9F02F43681}"/>
              </a:ext>
            </a:extLst>
          </p:cNvPr>
          <p:cNvSpPr txBox="1"/>
          <p:nvPr/>
        </p:nvSpPr>
        <p:spPr>
          <a:xfrm>
            <a:off x="4777007" y="1018471"/>
            <a:ext cx="382744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Stack of </a:t>
            </a:r>
            <a:r>
              <a:rPr lang="en-US" sz="2000" dirty="0">
                <a:solidFill>
                  <a:srgbClr val="C00000"/>
                </a:solidFill>
              </a:rPr>
              <a:t>equally-spaced resistive plates with voltage applied to external surfaces </a:t>
            </a:r>
            <a:r>
              <a:rPr lang="en-US" sz="2000" dirty="0"/>
              <a:t>(all internal plates electrically floating)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245794"/>
                </a:solidFill>
              </a:rPr>
              <a:t>Pickup electrodes on external surfaces </a:t>
            </a:r>
            <a:r>
              <a:rPr lang="en-US" sz="2000" dirty="0"/>
              <a:t>(resistive plates transparent to fast signal)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</a:rPr>
              <a:t>Internal plates take correct voltage </a:t>
            </a:r>
            <a:r>
              <a:rPr lang="en-US" sz="2000" dirty="0"/>
              <a:t>- initially due to electrostatics but kept at correct voltage by flow of electrons and positive ions – feedback principle that dictates equal gain in all gas gaps 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5E41588B-A8F6-6454-D045-6ADA16DB3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45192"/>
            <a:ext cx="4267200" cy="223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5" name="Group 18">
            <a:extLst>
              <a:ext uri="{FF2B5EF4-FFF2-40B4-BE49-F238E27FC236}">
                <a16:creationId xmlns:a16="http://schemas.microsoft.com/office/drawing/2014/main" id="{5D93A1EC-7DC1-A09A-4259-8396D102FD22}"/>
              </a:ext>
            </a:extLst>
          </p:cNvPr>
          <p:cNvGrpSpPr>
            <a:grpSpLocks/>
          </p:cNvGrpSpPr>
          <p:nvPr/>
        </p:nvGrpSpPr>
        <p:grpSpPr bwMode="auto">
          <a:xfrm>
            <a:off x="744558" y="3212976"/>
            <a:ext cx="1800200" cy="3152157"/>
            <a:chOff x="3936" y="1248"/>
            <a:chExt cx="1602" cy="2640"/>
          </a:xfrm>
        </p:grpSpPr>
        <p:pic>
          <p:nvPicPr>
            <p:cNvPr id="21" name="Picture 19">
              <a:extLst>
                <a:ext uri="{FF2B5EF4-FFF2-40B4-BE49-F238E27FC236}">
                  <a16:creationId xmlns:a16="http://schemas.microsoft.com/office/drawing/2014/main" id="{78E48F1A-B282-2B9A-A01B-648212A948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1248"/>
              <a:ext cx="1554" cy="2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2" name="Rectangle 20">
              <a:extLst>
                <a:ext uri="{FF2B5EF4-FFF2-40B4-BE49-F238E27FC236}">
                  <a16:creationId xmlns:a16="http://schemas.microsoft.com/office/drawing/2014/main" id="{C875959D-2D0F-6A31-24AF-31E0E597B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840"/>
              <a:ext cx="1296" cy="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1400">
                <a:latin typeface="Comic Sans MS" panose="030F0702030302020204" pitchFamily="66" charset="0"/>
              </a:endParaRPr>
            </a:p>
          </p:txBody>
        </p:sp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9C24A98-93BB-BE99-2FBF-3F22BAF827F0}"/>
              </a:ext>
            </a:extLst>
          </p:cNvPr>
          <p:cNvSpPr txBox="1"/>
          <p:nvPr/>
        </p:nvSpPr>
        <p:spPr>
          <a:xfrm>
            <a:off x="2563500" y="4049777"/>
            <a:ext cx="21525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signal is the analogic SUM of the signals from all the gaps.</a:t>
            </a:r>
          </a:p>
        </p:txBody>
      </p:sp>
    </p:spTree>
    <p:extLst>
      <p:ext uri="{BB962C8B-B14F-4D97-AF65-F5344CB8AC3E}">
        <p14:creationId xmlns:p14="http://schemas.microsoft.com/office/powerpoint/2010/main" val="32325343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CD2DCE-9540-AC9D-AFD1-93AC995EF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EB7FC485-23DF-AE37-CE18-A441C03666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9576"/>
          <a:stretch>
            <a:fillRect/>
          </a:stretch>
        </p:blipFill>
        <p:spPr>
          <a:xfrm>
            <a:off x="260332" y="1124745"/>
            <a:ext cx="4868926" cy="28961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8769273-C01C-1B07-8B82-09E551D1AE13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Performance of MRPCs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9680B7F2-F04C-DB0C-0BA9-49027AD86D70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751A6736-8D02-ED97-EA19-801F3BE05697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D92D5DC8-3C77-AD74-0559-78F67BAADD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42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8DF20F26-E135-B7BF-736D-06179A0BD7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E04B3B7C-C517-CC29-F638-97BD4996B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F6D9BCD-A3A9-2B59-7188-153B9DF31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5D437BB9-D05D-41E5-75EB-372BC0FE6F3E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0AC9F7AA-6BEE-6FF0-5FF7-51321B484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8884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A51359B-EFEA-AE56-A3C7-89C21B587268}"/>
              </a:ext>
            </a:extLst>
          </p:cNvPr>
          <p:cNvSpPr txBox="1"/>
          <p:nvPr/>
        </p:nvSpPr>
        <p:spPr>
          <a:xfrm>
            <a:off x="5569095" y="980728"/>
            <a:ext cx="33145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Using tiny gap, </a:t>
            </a:r>
            <a:r>
              <a:rPr lang="en-US" sz="2000" dirty="0">
                <a:solidFill>
                  <a:srgbClr val="245794"/>
                </a:solidFill>
              </a:rPr>
              <a:t>the electric field can be increased </a:t>
            </a:r>
            <a:r>
              <a:rPr lang="en-US" sz="2000" dirty="0"/>
              <a:t>quite high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The first Townsend coefficient </a:t>
            </a:r>
            <a:r>
              <a:rPr lang="en-US" sz="2000" dirty="0">
                <a:solidFill>
                  <a:srgbClr val="C00000"/>
                </a:solidFill>
              </a:rPr>
              <a:t>is really (REALLY) high.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B395664-3A7D-EAF2-4FAE-AAECFEA1964D}"/>
              </a:ext>
            </a:extLst>
          </p:cNvPr>
          <p:cNvSpPr txBox="1"/>
          <p:nvPr/>
        </p:nvSpPr>
        <p:spPr>
          <a:xfrm>
            <a:off x="840905" y="769207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250 </a:t>
            </a:r>
            <a:r>
              <a:rPr lang="el-GR" sz="2000" dirty="0">
                <a:solidFill>
                  <a:srgbClr val="FF0000"/>
                </a:solidFill>
              </a:rPr>
              <a:t>μ</a:t>
            </a:r>
            <a:r>
              <a:rPr lang="it-IT" sz="2000" dirty="0">
                <a:solidFill>
                  <a:srgbClr val="FF0000"/>
                </a:solidFill>
              </a:rPr>
              <a:t>m gas gaps (10 gaps in ALICE-TOF)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0E5E4979-CD62-A555-AFEF-1654290B7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141" y="4608431"/>
            <a:ext cx="3956486" cy="1416210"/>
          </a:xfrm>
          <a:prstGeom prst="rect">
            <a:avLst/>
          </a:prstGeom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ACD10C44-15B9-C2B5-2A97-F060D915B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626" y="3931804"/>
            <a:ext cx="4940876" cy="2533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C3DD4F9-C76C-B766-B194-8473EBA2BFAE}"/>
              </a:ext>
            </a:extLst>
          </p:cNvPr>
          <p:cNvSpPr txBox="1"/>
          <p:nvPr/>
        </p:nvSpPr>
        <p:spPr>
          <a:xfrm>
            <a:off x="5777339" y="3501008"/>
            <a:ext cx="282808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Excellent time resolution</a:t>
            </a:r>
          </a:p>
          <a:p>
            <a:endParaRPr lang="it-IT" dirty="0"/>
          </a:p>
        </p:txBody>
      </p:sp>
      <p:sp>
        <p:nvSpPr>
          <p:cNvPr id="20" name="Freccia in giù 19">
            <a:extLst>
              <a:ext uri="{FF2B5EF4-FFF2-40B4-BE49-F238E27FC236}">
                <a16:creationId xmlns:a16="http://schemas.microsoft.com/office/drawing/2014/main" id="{87F19C76-09B3-DCD1-5C16-22463C21BF76}"/>
              </a:ext>
            </a:extLst>
          </p:cNvPr>
          <p:cNvSpPr/>
          <p:nvPr/>
        </p:nvSpPr>
        <p:spPr>
          <a:xfrm>
            <a:off x="6884508" y="2978611"/>
            <a:ext cx="306872" cy="42682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46071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557D2-B237-4E06-8284-4E970E98E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09491C-13A4-AD22-059F-31AE5F978748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importance of the configuration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287C2306-965D-E500-1E54-A8A4985D9A92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9DA747FB-043C-C5E2-EE65-601C8226612F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863FD0F8-217A-B092-4DF0-64E5FEBE07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43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4E3E3348-A7FE-C167-CCC6-0AF7141AA1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0FF0F900-3998-DFD8-1146-4E489B802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025FEEB-CD8C-9386-316E-1FE53CF2E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BC3A7E54-B4D8-9C18-F228-445F0B96E88C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54121B9-D4C3-A671-8D44-EAA0B6565A69}"/>
              </a:ext>
            </a:extLst>
          </p:cNvPr>
          <p:cNvSpPr txBox="1"/>
          <p:nvPr/>
        </p:nvSpPr>
        <p:spPr>
          <a:xfrm>
            <a:off x="179512" y="764704"/>
            <a:ext cx="87849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might</a:t>
            </a:r>
            <a:r>
              <a:rPr lang="it-IT" sz="2000" dirty="0"/>
              <a:t> </a:t>
            </a:r>
            <a:r>
              <a:rPr lang="it-IT" sz="2000" dirty="0" err="1"/>
              <a:t>seem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increasing</a:t>
            </a:r>
            <a:r>
              <a:rPr lang="it-IT" sz="2000" dirty="0"/>
              <a:t> the </a:t>
            </a:r>
            <a:r>
              <a:rPr lang="it-IT" sz="2000" dirty="0" err="1"/>
              <a:t>number</a:t>
            </a:r>
            <a:r>
              <a:rPr lang="it-IT" sz="2000" dirty="0"/>
              <a:t> of gaps to infinte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would</a:t>
            </a:r>
            <a:r>
              <a:rPr lang="it-IT" sz="2000" dirty="0"/>
              <a:t> </a:t>
            </a:r>
            <a:r>
              <a:rPr lang="it-IT" sz="2000" dirty="0" err="1"/>
              <a:t>get</a:t>
            </a:r>
            <a:r>
              <a:rPr lang="it-IT" sz="2000" dirty="0"/>
              <a:t> the </a:t>
            </a:r>
            <a:r>
              <a:rPr lang="it-IT" sz="2000" dirty="0" err="1"/>
              <a:t>perfect</a:t>
            </a:r>
            <a:r>
              <a:rPr lang="it-IT" sz="2000" dirty="0"/>
              <a:t> detector. </a:t>
            </a:r>
            <a:r>
              <a:rPr lang="it-IT" sz="2000" dirty="0" err="1"/>
              <a:t>Actually</a:t>
            </a:r>
            <a:r>
              <a:rPr lang="it-IT" sz="2000" dirty="0"/>
              <a:t> the </a:t>
            </a:r>
            <a:r>
              <a:rPr lang="it-IT" sz="2000" dirty="0" err="1"/>
              <a:t>contribution</a:t>
            </a:r>
            <a:r>
              <a:rPr lang="it-IT" sz="2000" dirty="0"/>
              <a:t> of </a:t>
            </a:r>
            <a:r>
              <a:rPr lang="it-IT" sz="2000" dirty="0" err="1"/>
              <a:t>each</a:t>
            </a:r>
            <a:r>
              <a:rPr lang="it-IT" sz="2000" dirty="0"/>
              <a:t> gap </a:t>
            </a:r>
            <a:r>
              <a:rPr lang="it-IT" sz="2000" dirty="0">
                <a:solidFill>
                  <a:srgbClr val="C00000"/>
                </a:solidFill>
              </a:rPr>
              <a:t>to the </a:t>
            </a:r>
            <a:r>
              <a:rPr lang="it-IT" sz="2000" dirty="0" err="1">
                <a:solidFill>
                  <a:srgbClr val="C00000"/>
                </a:solidFill>
              </a:rPr>
              <a:t>induced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signal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reduces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increasing</a:t>
            </a:r>
            <a:r>
              <a:rPr lang="it-IT" sz="2000" dirty="0">
                <a:solidFill>
                  <a:srgbClr val="C00000"/>
                </a:solidFill>
              </a:rPr>
              <a:t> the </a:t>
            </a:r>
            <a:r>
              <a:rPr lang="it-IT" sz="2000" dirty="0" err="1">
                <a:solidFill>
                  <a:srgbClr val="C00000"/>
                </a:solidFill>
              </a:rPr>
              <a:t>number</a:t>
            </a:r>
            <a:r>
              <a:rPr lang="it-IT" sz="2000" dirty="0">
                <a:solidFill>
                  <a:srgbClr val="C00000"/>
                </a:solidFill>
              </a:rPr>
              <a:t> of gap</a:t>
            </a:r>
            <a:r>
              <a:rPr lang="it-IT" sz="2000" dirty="0"/>
              <a:t>. </a:t>
            </a:r>
          </a:p>
        </p:txBody>
      </p:sp>
      <p:grpSp>
        <p:nvGrpSpPr>
          <p:cNvPr id="57" name="Gruppo 56">
            <a:extLst>
              <a:ext uri="{FF2B5EF4-FFF2-40B4-BE49-F238E27FC236}">
                <a16:creationId xmlns:a16="http://schemas.microsoft.com/office/drawing/2014/main" id="{D07A006B-925D-5B80-51B1-994A2A67A729}"/>
              </a:ext>
            </a:extLst>
          </p:cNvPr>
          <p:cNvGrpSpPr/>
          <p:nvPr/>
        </p:nvGrpSpPr>
        <p:grpSpPr>
          <a:xfrm>
            <a:off x="457200" y="1827948"/>
            <a:ext cx="2905125" cy="4468226"/>
            <a:chOff x="457200" y="1827948"/>
            <a:chExt cx="2905125" cy="4468226"/>
          </a:xfrm>
        </p:grpSpPr>
        <p:sp>
          <p:nvSpPr>
            <p:cNvPr id="12" name="Text Box 26">
              <a:extLst>
                <a:ext uri="{FF2B5EF4-FFF2-40B4-BE49-F238E27FC236}">
                  <a16:creationId xmlns:a16="http://schemas.microsoft.com/office/drawing/2014/main" id="{DA2E164D-CD66-E4E4-3F43-09BA20FB8D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5293" y="1988840"/>
              <a:ext cx="1841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/>
              <a:endParaRPr lang="en-GB" altLang="it-IT"/>
            </a:p>
          </p:txBody>
        </p:sp>
        <p:grpSp>
          <p:nvGrpSpPr>
            <p:cNvPr id="10" name="Group 14">
              <a:extLst>
                <a:ext uri="{FF2B5EF4-FFF2-40B4-BE49-F238E27FC236}">
                  <a16:creationId xmlns:a16="http://schemas.microsoft.com/office/drawing/2014/main" id="{50ECAF93-CA37-4230-84DD-CC624EFD8F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400" y="2225824"/>
              <a:ext cx="2822575" cy="914400"/>
              <a:chOff x="576" y="1056"/>
              <a:chExt cx="1778" cy="576"/>
            </a:xfrm>
          </p:grpSpPr>
          <p:sp>
            <p:nvSpPr>
              <p:cNvPr id="47" name="Rectangle 15">
                <a:extLst>
                  <a:ext uri="{FF2B5EF4-FFF2-40B4-BE49-F238E27FC236}">
                    <a16:creationId xmlns:a16="http://schemas.microsoft.com/office/drawing/2014/main" id="{7977552C-50FA-A3A8-AA62-16ACA68A65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" y="1104"/>
                <a:ext cx="1104" cy="48"/>
              </a:xfrm>
              <a:prstGeom prst="rect">
                <a:avLst/>
              </a:prstGeom>
              <a:solidFill>
                <a:srgbClr val="CC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it-IT" altLang="it-IT" sz="1400">
                  <a:latin typeface="Comic Sans MS" panose="030F0702030302020204" pitchFamily="66" charset="0"/>
                </a:endParaRPr>
              </a:p>
            </p:txBody>
          </p:sp>
          <p:sp>
            <p:nvSpPr>
              <p:cNvPr id="48" name="Rectangle 16">
                <a:extLst>
                  <a:ext uri="{FF2B5EF4-FFF2-40B4-BE49-F238E27FC236}">
                    <a16:creationId xmlns:a16="http://schemas.microsoft.com/office/drawing/2014/main" id="{B75BA44E-663D-9A68-DC60-7CCD00AC5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" y="1536"/>
                <a:ext cx="1104" cy="48"/>
              </a:xfrm>
              <a:prstGeom prst="rect">
                <a:avLst/>
              </a:prstGeom>
              <a:solidFill>
                <a:srgbClr val="CC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it-IT" altLang="it-IT" sz="1400">
                  <a:latin typeface="Comic Sans MS" panose="030F0702030302020204" pitchFamily="66" charset="0"/>
                </a:endParaRPr>
              </a:p>
            </p:txBody>
          </p:sp>
          <p:sp>
            <p:nvSpPr>
              <p:cNvPr id="49" name="Line 17">
                <a:extLst>
                  <a:ext uri="{FF2B5EF4-FFF2-40B4-BE49-F238E27FC236}">
                    <a16:creationId xmlns:a16="http://schemas.microsoft.com/office/drawing/2014/main" id="{3FCFFF34-F9AC-E04F-58F5-A90BAE0952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6" y="1632"/>
                <a:ext cx="1104" cy="0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" name="Line 18">
                <a:extLst>
                  <a:ext uri="{FF2B5EF4-FFF2-40B4-BE49-F238E27FC236}">
                    <a16:creationId xmlns:a16="http://schemas.microsoft.com/office/drawing/2014/main" id="{956900CC-6726-2FD6-E56F-E4090FF07C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6" y="1056"/>
                <a:ext cx="1104" cy="0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51" name="Group 19">
                <a:extLst>
                  <a:ext uri="{FF2B5EF4-FFF2-40B4-BE49-F238E27FC236}">
                    <a16:creationId xmlns:a16="http://schemas.microsoft.com/office/drawing/2014/main" id="{1407DB85-1E64-5243-5F92-48D8306230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6" y="1152"/>
                <a:ext cx="144" cy="336"/>
                <a:chOff x="2688" y="1248"/>
                <a:chExt cx="192" cy="624"/>
              </a:xfrm>
            </p:grpSpPr>
            <p:sp>
              <p:nvSpPr>
                <p:cNvPr id="55" name="Oval 20">
                  <a:extLst>
                    <a:ext uri="{FF2B5EF4-FFF2-40B4-BE49-F238E27FC236}">
                      <a16:creationId xmlns:a16="http://schemas.microsoft.com/office/drawing/2014/main" id="{1D6C0F2C-9D1B-58AD-E97C-4C910ABE6D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8" y="1680"/>
                  <a:ext cx="192" cy="192"/>
                </a:xfrm>
                <a:prstGeom prst="ellipse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it-IT" altLang="it-IT" sz="1400"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6" name="Line 21">
                  <a:extLst>
                    <a:ext uri="{FF2B5EF4-FFF2-40B4-BE49-F238E27FC236}">
                      <a16:creationId xmlns:a16="http://schemas.microsoft.com/office/drawing/2014/main" id="{DB12477E-BF3B-5BEC-3BBA-8B6920BAED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784" y="1248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grpSp>
            <p:nvGrpSpPr>
              <p:cNvPr id="52" name="Group 22">
                <a:extLst>
                  <a:ext uri="{FF2B5EF4-FFF2-40B4-BE49-F238E27FC236}">
                    <a16:creationId xmlns:a16="http://schemas.microsoft.com/office/drawing/2014/main" id="{DAB5783C-733B-85EE-0B3B-64517A0188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28" y="1056"/>
                <a:ext cx="626" cy="576"/>
                <a:chOff x="3072" y="1104"/>
                <a:chExt cx="626" cy="384"/>
              </a:xfrm>
            </p:grpSpPr>
            <p:sp>
              <p:nvSpPr>
                <p:cNvPr id="53" name="Line 23">
                  <a:extLst>
                    <a:ext uri="{FF2B5EF4-FFF2-40B4-BE49-F238E27FC236}">
                      <a16:creationId xmlns:a16="http://schemas.microsoft.com/office/drawing/2014/main" id="{AD9CB6A5-3528-A90E-46C9-83458BBBAA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072" y="1104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4" name="Text Box 24">
                  <a:extLst>
                    <a:ext uri="{FF2B5EF4-FFF2-40B4-BE49-F238E27FC236}">
                      <a16:creationId xmlns:a16="http://schemas.microsoft.com/office/drawing/2014/main" id="{7A790C0B-6D3E-8997-B8F9-775D4AA66B4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20" y="1200"/>
                  <a:ext cx="578" cy="14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it-IT" sz="16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V</a:t>
                  </a:r>
                  <a:r>
                    <a:rPr lang="en-US" altLang="it-IT" sz="1600" baseline="-250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w</a:t>
                  </a:r>
                  <a:r>
                    <a:rPr lang="en-US" altLang="it-IT" sz="16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=1V</a:t>
                  </a:r>
                  <a:endParaRPr lang="en-US" altLang="it-IT" sz="1600">
                    <a:latin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ACAF50B9-A0DF-2712-9005-06CA2F8CC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00" y="4359424"/>
              <a:ext cx="1752600" cy="76200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1400">
                <a:latin typeface="Comic Sans MS" panose="030F0702030302020204" pitchFamily="66" charset="0"/>
              </a:endParaRPr>
            </a:p>
          </p:txBody>
        </p:sp>
        <p:sp>
          <p:nvSpPr>
            <p:cNvPr id="15" name="Rectangle 26">
              <a:extLst>
                <a:ext uri="{FF2B5EF4-FFF2-40B4-BE49-F238E27FC236}">
                  <a16:creationId xmlns:a16="http://schemas.microsoft.com/office/drawing/2014/main" id="{4B831DD4-8891-446E-01CA-03042028E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00" y="4588024"/>
              <a:ext cx="1752600" cy="76200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1400">
                <a:latin typeface="Comic Sans MS" panose="030F0702030302020204" pitchFamily="66" charset="0"/>
              </a:endParaRPr>
            </a:p>
          </p:txBody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7D63796C-1E57-9B19-6D0E-9A6B183BC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00" y="3902224"/>
              <a:ext cx="1752600" cy="76200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1400">
                <a:latin typeface="Comic Sans MS" panose="030F0702030302020204" pitchFamily="66" charset="0"/>
              </a:endParaRPr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33FD78B6-A939-8AFD-B493-29C339C3B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00" y="4130824"/>
              <a:ext cx="1752600" cy="76200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it-IT" altLang="it-IT" sz="1400">
                <a:latin typeface="Comic Sans MS" panose="030F0702030302020204" pitchFamily="66" charset="0"/>
              </a:endParaRPr>
            </a:p>
          </p:txBody>
        </p:sp>
        <p:sp>
          <p:nvSpPr>
            <p:cNvPr id="18" name="Line 29">
              <a:extLst>
                <a:ext uri="{FF2B5EF4-FFF2-40B4-BE49-F238E27FC236}">
                  <a16:creationId xmlns:a16="http://schemas.microsoft.com/office/drawing/2014/main" id="{14C963CA-0274-E087-7E88-75BD0A02B6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4283224"/>
              <a:ext cx="1828800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" name="Line 30">
              <a:extLst>
                <a:ext uri="{FF2B5EF4-FFF2-40B4-BE49-F238E27FC236}">
                  <a16:creationId xmlns:a16="http://schemas.microsoft.com/office/drawing/2014/main" id="{DD2A58E8-D2D4-19C8-5952-84A1C0BF0F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3826024"/>
              <a:ext cx="1752600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" name="Line 31">
              <a:extLst>
                <a:ext uri="{FF2B5EF4-FFF2-40B4-BE49-F238E27FC236}">
                  <a16:creationId xmlns:a16="http://schemas.microsoft.com/office/drawing/2014/main" id="{290AF287-378E-B5DC-CD47-9DFEF17895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4740424"/>
              <a:ext cx="1676400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21" name="Group 32">
              <a:extLst>
                <a:ext uri="{FF2B5EF4-FFF2-40B4-BE49-F238E27FC236}">
                  <a16:creationId xmlns:a16="http://schemas.microsoft.com/office/drawing/2014/main" id="{E9EEC162-D0BC-42E7-4D31-CA01A1BD4E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000" y="3826024"/>
              <a:ext cx="917575" cy="450850"/>
              <a:chOff x="1680" y="1872"/>
              <a:chExt cx="578" cy="284"/>
            </a:xfrm>
          </p:grpSpPr>
          <p:sp>
            <p:nvSpPr>
              <p:cNvPr id="45" name="Line 33">
                <a:extLst>
                  <a:ext uri="{FF2B5EF4-FFF2-40B4-BE49-F238E27FC236}">
                    <a16:creationId xmlns:a16="http://schemas.microsoft.com/office/drawing/2014/main" id="{F3F7A859-CB20-D9FD-1452-1D945D6A26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0" y="1872"/>
                <a:ext cx="0" cy="2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6" name="Text Box 34">
                <a:extLst>
                  <a:ext uri="{FF2B5EF4-FFF2-40B4-BE49-F238E27FC236}">
                    <a16:creationId xmlns:a16="http://schemas.microsoft.com/office/drawing/2014/main" id="{7115317A-4824-2729-3DFB-40C1640895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0" y="1920"/>
                <a:ext cx="57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it-IT" sz="1600">
                    <a:latin typeface="Times New Roman" panose="02020603050405020304" pitchFamily="18" charset="0"/>
                    <a:sym typeface="Symbol" panose="05050102010706020507" pitchFamily="18" charset="2"/>
                  </a:rPr>
                  <a:t>V</a:t>
                </a:r>
                <a:r>
                  <a:rPr lang="en-US" altLang="it-IT" sz="1600" baseline="-25000">
                    <a:latin typeface="Times New Roman" panose="02020603050405020304" pitchFamily="18" charset="0"/>
                    <a:sym typeface="Symbol" panose="05050102010706020507" pitchFamily="18" charset="2"/>
                  </a:rPr>
                  <a:t>w</a:t>
                </a:r>
                <a:r>
                  <a:rPr lang="en-US" altLang="it-IT" sz="1600">
                    <a:latin typeface="Times New Roman" panose="02020603050405020304" pitchFamily="18" charset="0"/>
                    <a:sym typeface="Symbol" panose="05050102010706020507" pitchFamily="18" charset="2"/>
                  </a:rPr>
                  <a:t>=1V</a:t>
                </a:r>
                <a:endParaRPr lang="en-US" altLang="it-IT" sz="16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2" name="Group 35">
              <a:extLst>
                <a:ext uri="{FF2B5EF4-FFF2-40B4-BE49-F238E27FC236}">
                  <a16:creationId xmlns:a16="http://schemas.microsoft.com/office/drawing/2014/main" id="{9BAF061A-19AC-4AAF-D086-3FBB6C2C77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000" y="4283224"/>
              <a:ext cx="917575" cy="450850"/>
              <a:chOff x="1680" y="1872"/>
              <a:chExt cx="578" cy="284"/>
            </a:xfrm>
          </p:grpSpPr>
          <p:sp>
            <p:nvSpPr>
              <p:cNvPr id="43" name="Line 36">
                <a:extLst>
                  <a:ext uri="{FF2B5EF4-FFF2-40B4-BE49-F238E27FC236}">
                    <a16:creationId xmlns:a16="http://schemas.microsoft.com/office/drawing/2014/main" id="{2F3F44D6-3E64-3546-BD59-12E1187DC3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0" y="1872"/>
                <a:ext cx="0" cy="2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4" name="Text Box 37">
                <a:extLst>
                  <a:ext uri="{FF2B5EF4-FFF2-40B4-BE49-F238E27FC236}">
                    <a16:creationId xmlns:a16="http://schemas.microsoft.com/office/drawing/2014/main" id="{0620B463-9503-97DD-914A-28E5AB24F9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80" y="1920"/>
                <a:ext cx="57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it-IT" sz="1600">
                    <a:latin typeface="Times New Roman" panose="02020603050405020304" pitchFamily="18" charset="0"/>
                    <a:sym typeface="Symbol" panose="05050102010706020507" pitchFamily="18" charset="2"/>
                  </a:rPr>
                  <a:t>V</a:t>
                </a:r>
                <a:r>
                  <a:rPr lang="en-US" altLang="it-IT" sz="1600" baseline="-25000">
                    <a:latin typeface="Times New Roman" panose="02020603050405020304" pitchFamily="18" charset="0"/>
                    <a:sym typeface="Symbol" panose="05050102010706020507" pitchFamily="18" charset="2"/>
                  </a:rPr>
                  <a:t>w</a:t>
                </a:r>
                <a:r>
                  <a:rPr lang="en-US" altLang="it-IT" sz="1600">
                    <a:latin typeface="Times New Roman" panose="02020603050405020304" pitchFamily="18" charset="0"/>
                    <a:sym typeface="Symbol" panose="05050102010706020507" pitchFamily="18" charset="2"/>
                  </a:rPr>
                  <a:t>=1V</a:t>
                </a:r>
                <a:endParaRPr lang="en-US" altLang="it-IT" sz="16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3" name="Group 38">
              <a:extLst>
                <a:ext uri="{FF2B5EF4-FFF2-40B4-BE49-F238E27FC236}">
                  <a16:creationId xmlns:a16="http://schemas.microsoft.com/office/drawing/2014/main" id="{D4CC9777-8F1B-15BE-994A-5C73F3430A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200" y="5350024"/>
              <a:ext cx="2905125" cy="946150"/>
              <a:chOff x="528" y="2976"/>
              <a:chExt cx="1830" cy="596"/>
            </a:xfrm>
          </p:grpSpPr>
          <p:grpSp>
            <p:nvGrpSpPr>
              <p:cNvPr id="27" name="Group 39">
                <a:extLst>
                  <a:ext uri="{FF2B5EF4-FFF2-40B4-BE49-F238E27FC236}">
                    <a16:creationId xmlns:a16="http://schemas.microsoft.com/office/drawing/2014/main" id="{A4DBB28B-7BEF-C3AD-FB44-B753CAC516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" y="2976"/>
                <a:ext cx="1104" cy="576"/>
                <a:chOff x="576" y="2736"/>
                <a:chExt cx="1104" cy="576"/>
              </a:xfrm>
            </p:grpSpPr>
            <p:sp>
              <p:nvSpPr>
                <p:cNvPr id="37" name="Rectangle 40">
                  <a:extLst>
                    <a:ext uri="{FF2B5EF4-FFF2-40B4-BE49-F238E27FC236}">
                      <a16:creationId xmlns:a16="http://schemas.microsoft.com/office/drawing/2014/main" id="{4296B607-8008-8311-5BC6-755447C481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6" y="2928"/>
                  <a:ext cx="1104" cy="48"/>
                </a:xfrm>
                <a:prstGeom prst="rect">
                  <a:avLst/>
                </a:prstGeom>
                <a:solidFill>
                  <a:srgbClr val="CC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it-IT" altLang="it-IT" sz="1400"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38" name="Rectangle 41">
                  <a:extLst>
                    <a:ext uri="{FF2B5EF4-FFF2-40B4-BE49-F238E27FC236}">
                      <a16:creationId xmlns:a16="http://schemas.microsoft.com/office/drawing/2014/main" id="{FD0A0DAB-DABC-D205-3E1C-26417B8105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1104" cy="48"/>
                </a:xfrm>
                <a:prstGeom prst="rect">
                  <a:avLst/>
                </a:prstGeom>
                <a:solidFill>
                  <a:srgbClr val="CC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it-IT" altLang="it-IT" sz="1400"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39" name="Rectangle 42">
                  <a:extLst>
                    <a:ext uri="{FF2B5EF4-FFF2-40B4-BE49-F238E27FC236}">
                      <a16:creationId xmlns:a16="http://schemas.microsoft.com/office/drawing/2014/main" id="{26094E39-B14F-F4B7-B823-713A3CF4C0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6" y="3216"/>
                  <a:ext cx="1104" cy="48"/>
                </a:xfrm>
                <a:prstGeom prst="rect">
                  <a:avLst/>
                </a:prstGeom>
                <a:solidFill>
                  <a:srgbClr val="CC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it-IT" altLang="it-IT" sz="1400"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40" name="Rectangle 43">
                  <a:extLst>
                    <a:ext uri="{FF2B5EF4-FFF2-40B4-BE49-F238E27FC236}">
                      <a16:creationId xmlns:a16="http://schemas.microsoft.com/office/drawing/2014/main" id="{8318B409-FF0D-37C7-32D8-06D26E9513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6" y="2784"/>
                  <a:ext cx="1104" cy="48"/>
                </a:xfrm>
                <a:prstGeom prst="rect">
                  <a:avLst/>
                </a:prstGeom>
                <a:solidFill>
                  <a:srgbClr val="CC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it-IT" altLang="it-IT" sz="1400"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41" name="Line 44">
                  <a:extLst>
                    <a:ext uri="{FF2B5EF4-FFF2-40B4-BE49-F238E27FC236}">
                      <a16:creationId xmlns:a16="http://schemas.microsoft.com/office/drawing/2014/main" id="{89897B4A-9CA4-8561-892E-920A08D0E0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76" y="3312"/>
                  <a:ext cx="1104" cy="0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2" name="Line 45">
                  <a:extLst>
                    <a:ext uri="{FF2B5EF4-FFF2-40B4-BE49-F238E27FC236}">
                      <a16:creationId xmlns:a16="http://schemas.microsoft.com/office/drawing/2014/main" id="{C9613751-0BBA-9B7A-298D-3C6B29298E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76" y="2736"/>
                  <a:ext cx="1104" cy="0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grpSp>
            <p:nvGrpSpPr>
              <p:cNvPr id="28" name="Group 46">
                <a:extLst>
                  <a:ext uri="{FF2B5EF4-FFF2-40B4-BE49-F238E27FC236}">
                    <a16:creationId xmlns:a16="http://schemas.microsoft.com/office/drawing/2014/main" id="{F47F3FD3-5B65-2C7A-16C3-FC0CD7B549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0" y="2976"/>
                <a:ext cx="678" cy="212"/>
                <a:chOff x="1920" y="2832"/>
                <a:chExt cx="678" cy="212"/>
              </a:xfrm>
            </p:grpSpPr>
            <p:sp>
              <p:nvSpPr>
                <p:cNvPr id="35" name="Line 47">
                  <a:extLst>
                    <a:ext uri="{FF2B5EF4-FFF2-40B4-BE49-F238E27FC236}">
                      <a16:creationId xmlns:a16="http://schemas.microsoft.com/office/drawing/2014/main" id="{9B677C1B-0958-FCD4-C94C-3D0AACE6DB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38" y="2832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36" name="Text Box 48">
                  <a:extLst>
                    <a:ext uri="{FF2B5EF4-FFF2-40B4-BE49-F238E27FC236}">
                      <a16:creationId xmlns:a16="http://schemas.microsoft.com/office/drawing/2014/main" id="{20D78355-0A8E-120A-7B70-F3AEDD71F66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20" y="2832"/>
                  <a:ext cx="678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it-IT" sz="16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V</a:t>
                  </a:r>
                  <a:r>
                    <a:rPr lang="en-US" altLang="it-IT" sz="1600" baseline="-250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w</a:t>
                  </a:r>
                  <a:r>
                    <a:rPr lang="en-US" altLang="it-IT" sz="16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=1/3V</a:t>
                  </a:r>
                  <a:endParaRPr lang="en-US" altLang="it-IT" sz="16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9" name="Group 49">
                <a:extLst>
                  <a:ext uri="{FF2B5EF4-FFF2-40B4-BE49-F238E27FC236}">
                    <a16:creationId xmlns:a16="http://schemas.microsoft.com/office/drawing/2014/main" id="{748CA725-BC9A-2B85-C24A-68783E26AB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0" y="3360"/>
                <a:ext cx="678" cy="212"/>
                <a:chOff x="1920" y="2832"/>
                <a:chExt cx="678" cy="212"/>
              </a:xfrm>
            </p:grpSpPr>
            <p:sp>
              <p:nvSpPr>
                <p:cNvPr id="33" name="Line 50">
                  <a:extLst>
                    <a:ext uri="{FF2B5EF4-FFF2-40B4-BE49-F238E27FC236}">
                      <a16:creationId xmlns:a16="http://schemas.microsoft.com/office/drawing/2014/main" id="{7D861A68-8CCB-80CE-0544-1D36BF2EEC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38" y="2832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34" name="Text Box 51">
                  <a:extLst>
                    <a:ext uri="{FF2B5EF4-FFF2-40B4-BE49-F238E27FC236}">
                      <a16:creationId xmlns:a16="http://schemas.microsoft.com/office/drawing/2014/main" id="{F85497F6-4A9D-2312-0444-FF59F503BD4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20" y="2832"/>
                  <a:ext cx="678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it-IT" sz="16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V</a:t>
                  </a:r>
                  <a:r>
                    <a:rPr lang="en-US" altLang="it-IT" sz="1600" baseline="-250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w</a:t>
                  </a:r>
                  <a:r>
                    <a:rPr lang="en-US" altLang="it-IT" sz="16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=1/3V</a:t>
                  </a:r>
                  <a:endParaRPr lang="en-US" altLang="it-IT" sz="16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0" name="Group 52">
                <a:extLst>
                  <a:ext uri="{FF2B5EF4-FFF2-40B4-BE49-F238E27FC236}">
                    <a16:creationId xmlns:a16="http://schemas.microsoft.com/office/drawing/2014/main" id="{BCD2A4D3-7A7F-2F22-6DB6-D0F0AE1D80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0" y="3168"/>
                <a:ext cx="678" cy="212"/>
                <a:chOff x="1920" y="2832"/>
                <a:chExt cx="678" cy="212"/>
              </a:xfrm>
            </p:grpSpPr>
            <p:sp>
              <p:nvSpPr>
                <p:cNvPr id="31" name="Line 53">
                  <a:extLst>
                    <a:ext uri="{FF2B5EF4-FFF2-40B4-BE49-F238E27FC236}">
                      <a16:creationId xmlns:a16="http://schemas.microsoft.com/office/drawing/2014/main" id="{165E2728-08C8-C4AA-9AD6-C2D7328373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38" y="2832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32" name="Text Box 54">
                  <a:extLst>
                    <a:ext uri="{FF2B5EF4-FFF2-40B4-BE49-F238E27FC236}">
                      <a16:creationId xmlns:a16="http://schemas.microsoft.com/office/drawing/2014/main" id="{33C07E1E-6A57-B6D5-8A66-CD418121D61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20" y="2832"/>
                  <a:ext cx="678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it-IT" sz="16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V</a:t>
                  </a:r>
                  <a:r>
                    <a:rPr lang="en-US" altLang="it-IT" sz="1600" baseline="-250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w</a:t>
                  </a:r>
                  <a:r>
                    <a:rPr lang="en-US" altLang="it-IT" sz="1600">
                      <a:latin typeface="Times New Roman" panose="02020603050405020304" pitchFamily="18" charset="0"/>
                      <a:sym typeface="Symbol" panose="05050102010706020507" pitchFamily="18" charset="2"/>
                    </a:rPr>
                    <a:t>=1/3V</a:t>
                  </a:r>
                  <a:endParaRPr lang="en-US" altLang="it-IT" sz="1600">
                    <a:latin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4" name="Text Box 58">
              <a:extLst>
                <a:ext uri="{FF2B5EF4-FFF2-40B4-BE49-F238E27FC236}">
                  <a16:creationId xmlns:a16="http://schemas.microsoft.com/office/drawing/2014/main" id="{8AA884A4-6E63-82A5-2B13-E789960F2D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8002" y="1827948"/>
              <a:ext cx="102245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it-IT" sz="1600" dirty="0">
                  <a:solidFill>
                    <a:schemeClr val="accent2"/>
                  </a:solidFill>
                  <a:latin typeface="+mn-lt"/>
                </a:rPr>
                <a:t>Single gap</a:t>
              </a:r>
              <a:endParaRPr lang="en-GB" altLang="it-IT" sz="1600" dirty="0">
                <a:latin typeface="+mn-lt"/>
              </a:endParaRPr>
            </a:p>
          </p:txBody>
        </p:sp>
        <p:sp>
          <p:nvSpPr>
            <p:cNvPr id="25" name="Text Box 59">
              <a:extLst>
                <a:ext uri="{FF2B5EF4-FFF2-40B4-BE49-F238E27FC236}">
                  <a16:creationId xmlns:a16="http://schemas.microsoft.com/office/drawing/2014/main" id="{CB582608-AC9E-2397-DAE8-2755A76961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666" y="3428148"/>
              <a:ext cx="1128258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it-IT" sz="1600" dirty="0">
                  <a:solidFill>
                    <a:schemeClr val="accent2"/>
                  </a:solidFill>
                  <a:latin typeface="+mn-lt"/>
                </a:rPr>
                <a:t>Double gap</a:t>
              </a:r>
            </a:p>
          </p:txBody>
        </p:sp>
        <p:sp>
          <p:nvSpPr>
            <p:cNvPr id="26" name="Text Box 60">
              <a:extLst>
                <a:ext uri="{FF2B5EF4-FFF2-40B4-BE49-F238E27FC236}">
                  <a16:creationId xmlns:a16="http://schemas.microsoft.com/office/drawing/2014/main" id="{2C6926BB-5536-43C9-B0A1-0AD5421D96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830" y="5028348"/>
              <a:ext cx="162519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it-IT" sz="1600" dirty="0">
                  <a:solidFill>
                    <a:schemeClr val="accent2"/>
                  </a:solidFill>
                  <a:latin typeface="+mn-lt"/>
                </a:rPr>
                <a:t>Multigap (3 gaps)</a:t>
              </a:r>
            </a:p>
          </p:txBody>
        </p:sp>
      </p:grpSp>
      <p:pic>
        <p:nvPicPr>
          <p:cNvPr id="58" name="Picture 71">
            <a:extLst>
              <a:ext uri="{FF2B5EF4-FFF2-40B4-BE49-F238E27FC236}">
                <a16:creationId xmlns:a16="http://schemas.microsoft.com/office/drawing/2014/main" id="{09406773-2165-F779-4EBB-63D3FB9DE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4038600" cy="362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EAE58D71-F6E5-70FB-0AD2-0B124C340D72}"/>
              </a:ext>
            </a:extLst>
          </p:cNvPr>
          <p:cNvSpPr txBox="1"/>
          <p:nvPr/>
        </p:nvSpPr>
        <p:spPr>
          <a:xfrm>
            <a:off x="4400157" y="2483604"/>
            <a:ext cx="4276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Ratio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>
                <a:solidFill>
                  <a:srgbClr val="C00000"/>
                </a:solidFill>
              </a:rPr>
              <a:t>induced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/>
              <a:t>and </a:t>
            </a:r>
            <a:r>
              <a:rPr lang="it-IT" dirty="0">
                <a:solidFill>
                  <a:srgbClr val="C00000"/>
                </a:solidFill>
              </a:rPr>
              <a:t>drifting </a:t>
            </a:r>
            <a:r>
              <a:rPr lang="it-IT" dirty="0" err="1">
                <a:solidFill>
                  <a:srgbClr val="C00000"/>
                </a:solidFill>
              </a:rPr>
              <a:t>charges</a:t>
            </a: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61" name="Immagine 60">
            <a:extLst>
              <a:ext uri="{FF2B5EF4-FFF2-40B4-BE49-F238E27FC236}">
                <a16:creationId xmlns:a16="http://schemas.microsoft.com/office/drawing/2014/main" id="{27FD4EDB-482E-6CCE-3EDC-8B341FCC6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9292" y="1628800"/>
            <a:ext cx="2051086" cy="749420"/>
          </a:xfrm>
          <a:prstGeom prst="rect">
            <a:avLst/>
          </a:prstGeom>
        </p:spPr>
      </p:pic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ABABBFF0-03AB-7107-685E-D2408523662E}"/>
              </a:ext>
            </a:extLst>
          </p:cNvPr>
          <p:cNvSpPr txBox="1"/>
          <p:nvPr/>
        </p:nvSpPr>
        <p:spPr>
          <a:xfrm>
            <a:off x="4199777" y="1876914"/>
            <a:ext cx="159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Ramo </a:t>
            </a:r>
            <a:r>
              <a:rPr lang="it-IT" dirty="0" err="1"/>
              <a:t>theorem</a:t>
            </a:r>
            <a:endParaRPr lang="it-IT" dirty="0"/>
          </a:p>
        </p:txBody>
      </p:sp>
      <p:sp>
        <p:nvSpPr>
          <p:cNvPr id="63" name="Freccia a destra 62">
            <a:extLst>
              <a:ext uri="{FF2B5EF4-FFF2-40B4-BE49-F238E27FC236}">
                <a16:creationId xmlns:a16="http://schemas.microsoft.com/office/drawing/2014/main" id="{3C0AC312-9AE2-FCEF-165A-A5CC759E88A1}"/>
              </a:ext>
            </a:extLst>
          </p:cNvPr>
          <p:cNvSpPr/>
          <p:nvPr/>
        </p:nvSpPr>
        <p:spPr>
          <a:xfrm>
            <a:off x="5940152" y="1988840"/>
            <a:ext cx="432048" cy="1776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22845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E02D1-C604-390E-FADA-3535CDAB3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B332A0-A4D2-2C47-1371-B827C4F11080}"/>
              </a:ext>
            </a:extLst>
          </p:cNvPr>
          <p:cNvSpPr/>
          <p:nvPr/>
        </p:nvSpPr>
        <p:spPr>
          <a:xfrm>
            <a:off x="72008" y="548680"/>
            <a:ext cx="91085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And now…</a:t>
            </a:r>
          </a:p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What’s next???</a:t>
            </a:r>
          </a:p>
        </p:txBody>
      </p:sp>
      <p:grpSp>
        <p:nvGrpSpPr>
          <p:cNvPr id="6" name="9 Grupo">
            <a:extLst>
              <a:ext uri="{FF2B5EF4-FFF2-40B4-BE49-F238E27FC236}">
                <a16:creationId xmlns:a16="http://schemas.microsoft.com/office/drawing/2014/main" id="{50E6751C-F52E-5638-34A9-DCF503ED2485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0351A06F-3075-143D-02E0-BA850B7B1B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44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6D810726-EFA0-EEED-C2EE-8B73315AB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51F82281-B91A-362F-8253-6BBD8B1DD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pic>
        <p:nvPicPr>
          <p:cNvPr id="10" name="Immagine 9" descr="Immagine che contiene aria aperta, Segnale stradale, cielo, segnaletica&#10;&#10;Il contenuto generato dall'IA potrebbe non essere corretto.">
            <a:extLst>
              <a:ext uri="{FF2B5EF4-FFF2-40B4-BE49-F238E27FC236}">
                <a16:creationId xmlns:a16="http://schemas.microsoft.com/office/drawing/2014/main" id="{4D99F8B9-5744-0AF5-D5CC-922C70D061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132855"/>
            <a:ext cx="5058181" cy="314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3997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25C93-8C75-4552-21F0-853E88165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5229CE-57B6-71E7-6E12-AC580DBA68AA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Use of </a:t>
            </a:r>
            <a:r>
              <a:rPr lang="en-US" sz="36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GreenHouse</a:t>
            </a: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Gases in HEP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C628E698-6CC2-6ED3-04E6-8981CF2FEEF1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1DE49F10-BA23-532E-C136-728E1A0F4D2A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BF80861B-028B-012F-986F-6F643739D3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45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67B1EF16-FFD0-116F-119C-173B67BB52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4682CFE6-6857-8689-798F-46BBD65C4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89AACF8-3D16-AB97-5651-1857C94DF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B59DB9C-AEBF-7DC6-97A1-21072BA8A9D2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F452C08C-B62F-E574-F491-36FA7C71F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8884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AF7F4C4-65A2-1A10-E3D1-58716CC70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39" y="1484784"/>
            <a:ext cx="8964157" cy="401799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A2D674-280E-A814-6D67-2354660A35A2}"/>
              </a:ext>
            </a:extLst>
          </p:cNvPr>
          <p:cNvSpPr txBox="1"/>
          <p:nvPr/>
        </p:nvSpPr>
        <p:spPr>
          <a:xfrm>
            <a:off x="395536" y="692696"/>
            <a:ext cx="849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GHGs</a:t>
            </a:r>
            <a:r>
              <a:rPr lang="it-IT" sz="2000" dirty="0"/>
              <a:t> are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several</a:t>
            </a:r>
            <a:r>
              <a:rPr lang="it-IT" sz="2000" dirty="0"/>
              <a:t> </a:t>
            </a:r>
            <a:r>
              <a:rPr lang="it-IT" sz="2000" dirty="0" err="1"/>
              <a:t>gaseous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r>
              <a:rPr lang="it-IT" sz="2000" dirty="0"/>
              <a:t> detectors due to </a:t>
            </a:r>
            <a:r>
              <a:rPr lang="it-IT" sz="2000" dirty="0" err="1"/>
              <a:t>their</a:t>
            </a:r>
            <a:r>
              <a:rPr lang="it-IT" sz="2000" dirty="0"/>
              <a:t> </a:t>
            </a:r>
            <a:r>
              <a:rPr lang="it-IT" sz="2000" dirty="0" err="1"/>
              <a:t>characteristics</a:t>
            </a:r>
            <a:r>
              <a:rPr lang="it-IT" sz="2000" dirty="0"/>
              <a:t> </a:t>
            </a:r>
            <a:r>
              <a:rPr lang="it-IT" sz="2000" dirty="0" err="1"/>
              <a:t>suitable</a:t>
            </a:r>
            <a:r>
              <a:rPr lang="it-IT" sz="2000" dirty="0"/>
              <a:t> for </a:t>
            </a:r>
            <a:r>
              <a:rPr lang="it-IT" sz="2000" dirty="0" err="1"/>
              <a:t>optimal</a:t>
            </a:r>
            <a:r>
              <a:rPr lang="it-IT" sz="2000" dirty="0"/>
              <a:t> detector performance AND long </a:t>
            </a:r>
            <a:r>
              <a:rPr lang="it-IT" sz="2000" dirty="0" err="1"/>
              <a:t>term</a:t>
            </a:r>
            <a:r>
              <a:rPr lang="it-IT" sz="2000" dirty="0"/>
              <a:t> </a:t>
            </a:r>
            <a:r>
              <a:rPr lang="it-IT" sz="2000" dirty="0" err="1"/>
              <a:t>operation</a:t>
            </a:r>
            <a:endParaRPr lang="it-IT" sz="20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5C6201B-ABC2-D635-E9B5-8B5C2CDDE5D9}"/>
              </a:ext>
            </a:extLst>
          </p:cNvPr>
          <p:cNvSpPr txBox="1"/>
          <p:nvPr/>
        </p:nvSpPr>
        <p:spPr>
          <a:xfrm>
            <a:off x="396180" y="5661248"/>
            <a:ext cx="849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30 </a:t>
            </a:r>
            <a:r>
              <a:rPr lang="it-IT" sz="2000" dirty="0" err="1"/>
              <a:t>years</a:t>
            </a:r>
            <a:r>
              <a:rPr lang="it-IT" sz="2000" dirty="0"/>
              <a:t> ago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had</a:t>
            </a:r>
            <a:r>
              <a:rPr lang="it-IT" sz="2000" dirty="0"/>
              <a:t> to </a:t>
            </a:r>
            <a:r>
              <a:rPr lang="it-IT" sz="2000" dirty="0" err="1"/>
              <a:t>get</a:t>
            </a:r>
            <a:r>
              <a:rPr lang="it-IT" sz="2000" dirty="0"/>
              <a:t> </a:t>
            </a:r>
            <a:r>
              <a:rPr lang="it-IT" sz="2000" dirty="0" err="1"/>
              <a:t>rid</a:t>
            </a:r>
            <a:r>
              <a:rPr lang="it-IT" sz="2000" dirty="0"/>
              <a:t> of </a:t>
            </a:r>
            <a:r>
              <a:rPr lang="it-IT" sz="2000" dirty="0" err="1"/>
              <a:t>Ozone</a:t>
            </a:r>
            <a:r>
              <a:rPr lang="it-IT" sz="2000" dirty="0"/>
              <a:t> </a:t>
            </a:r>
            <a:r>
              <a:rPr lang="it-IT" sz="2000" dirty="0" err="1"/>
              <a:t>Depletion</a:t>
            </a:r>
            <a:r>
              <a:rPr lang="it-IT" sz="2000" dirty="0"/>
              <a:t> </a:t>
            </a:r>
            <a:r>
              <a:rPr lang="it-IT" sz="2000" dirty="0" err="1"/>
              <a:t>gases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Now</a:t>
            </a:r>
            <a:r>
              <a:rPr lang="it-IT" sz="2000" dirty="0"/>
              <a:t>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to </a:t>
            </a:r>
            <a:r>
              <a:rPr lang="it-IT" sz="2000" dirty="0" err="1"/>
              <a:t>get</a:t>
            </a:r>
            <a:r>
              <a:rPr lang="it-IT" sz="2000" dirty="0"/>
              <a:t> </a:t>
            </a:r>
            <a:r>
              <a:rPr lang="it-IT" sz="2000" dirty="0" err="1"/>
              <a:t>rid</a:t>
            </a:r>
            <a:r>
              <a:rPr lang="it-IT" sz="2000" dirty="0"/>
              <a:t> of </a:t>
            </a:r>
            <a:r>
              <a:rPr lang="it-IT" sz="2000" dirty="0" err="1"/>
              <a:t>GHGs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7257243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4DB6C-BD66-983E-BB81-0B8E33316C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CB2BED-AE68-89E7-B571-E4FBC8EC9880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replacement of GHGs with eco-friendly gas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721713E2-4617-AD6E-A986-39BA1F3BD54F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FD0C3A42-B2F5-747A-0759-9CEED5F12AB4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579B3165-56E8-C3CA-FA5D-DEEFFB88DF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46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4A2A9272-EC79-1660-6214-5A7123BC0E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8F72CDFD-5E6B-8334-52AA-A9C7C0668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36A771FB-CB57-0A03-587F-1C8E1287E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E6E93FD9-0730-E271-875C-E757C0C8999E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72A2F4B0-904B-8A88-5179-A5369E864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16832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55FC75F-7458-BDBC-D3B1-AC9C28D33F9C}"/>
              </a:ext>
            </a:extLst>
          </p:cNvPr>
          <p:cNvSpPr txBox="1"/>
          <p:nvPr/>
        </p:nvSpPr>
        <p:spPr>
          <a:xfrm>
            <a:off x="251520" y="836712"/>
            <a:ext cx="864096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need</a:t>
            </a:r>
            <a:r>
              <a:rPr lang="it-IT" sz="2000" dirty="0"/>
              <a:t> to </a:t>
            </a:r>
            <a:r>
              <a:rPr lang="it-IT" sz="2000" dirty="0" err="1"/>
              <a:t>replace</a:t>
            </a:r>
            <a:r>
              <a:rPr lang="it-IT" sz="2000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C</a:t>
            </a:r>
            <a:r>
              <a:rPr lang="it-IT" sz="2000" baseline="-25000" dirty="0"/>
              <a:t>2</a:t>
            </a:r>
            <a:r>
              <a:rPr lang="it-IT" sz="2000" dirty="0"/>
              <a:t>H</a:t>
            </a:r>
            <a:r>
              <a:rPr lang="it-IT" sz="2000" baseline="-25000" dirty="0"/>
              <a:t>2</a:t>
            </a:r>
            <a:r>
              <a:rPr lang="it-IT" sz="2000" dirty="0"/>
              <a:t>F</a:t>
            </a:r>
            <a:r>
              <a:rPr lang="it-IT" sz="2000" baseline="-25000" dirty="0"/>
              <a:t>4</a:t>
            </a:r>
            <a:r>
              <a:rPr lang="it-IT" sz="2000" dirty="0"/>
              <a:t> = R134a = TFE </a:t>
            </a:r>
            <a:r>
              <a:rPr lang="it-IT" sz="2000" dirty="0" err="1"/>
              <a:t>mainly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RPCs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SF</a:t>
            </a:r>
            <a:r>
              <a:rPr lang="it-IT" sz="2000" baseline="-25000" dirty="0"/>
              <a:t>6</a:t>
            </a:r>
            <a:r>
              <a:rPr lang="it-IT" sz="2000" dirty="0"/>
              <a:t> </a:t>
            </a:r>
            <a:r>
              <a:rPr lang="it-IT" sz="2000" dirty="0" err="1"/>
              <a:t>mainly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RPCs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CF</a:t>
            </a:r>
            <a:r>
              <a:rPr lang="it-IT" sz="2000" baseline="-25000" dirty="0"/>
              <a:t>4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CSCs</a:t>
            </a:r>
            <a:r>
              <a:rPr lang="it-IT" sz="2000" dirty="0"/>
              <a:t>, </a:t>
            </a:r>
            <a:r>
              <a:rPr lang="it-IT" sz="2000" dirty="0" err="1"/>
              <a:t>GEMs</a:t>
            </a:r>
            <a:r>
              <a:rPr lang="it-IT" sz="2000" dirty="0"/>
              <a:t>, RICH, etc.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with more </a:t>
            </a:r>
            <a:r>
              <a:rPr lang="it-IT" sz="2000" dirty="0" err="1"/>
              <a:t>ecological</a:t>
            </a:r>
            <a:r>
              <a:rPr lang="it-IT" sz="2000" dirty="0"/>
              <a:t> </a:t>
            </a:r>
            <a:r>
              <a:rPr lang="it-IT" sz="2000" dirty="0" err="1"/>
              <a:t>gases</a:t>
            </a:r>
            <a:r>
              <a:rPr lang="it-IT" sz="2000" dirty="0"/>
              <a:t>, </a:t>
            </a:r>
            <a:r>
              <a:rPr lang="it-IT" sz="2000" dirty="0" err="1"/>
              <a:t>namely</a:t>
            </a:r>
            <a:r>
              <a:rPr lang="it-IT" sz="2000" dirty="0"/>
              <a:t> with a </a:t>
            </a:r>
            <a:r>
              <a:rPr lang="it-IT" sz="2000" dirty="0" err="1"/>
              <a:t>much</a:t>
            </a:r>
            <a:r>
              <a:rPr lang="it-IT" sz="2000" dirty="0"/>
              <a:t> </a:t>
            </a:r>
            <a:r>
              <a:rPr lang="it-IT" sz="2000" dirty="0" err="1"/>
              <a:t>lower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0070C0"/>
                </a:solidFill>
              </a:rPr>
              <a:t>Global Warming </a:t>
            </a:r>
            <a:r>
              <a:rPr lang="it-IT" sz="2000" dirty="0" err="1">
                <a:solidFill>
                  <a:srgbClr val="0070C0"/>
                </a:solidFill>
              </a:rPr>
              <a:t>Potential</a:t>
            </a:r>
            <a:r>
              <a:rPr lang="it-IT" sz="2000" dirty="0"/>
              <a:t>.</a:t>
            </a:r>
          </a:p>
          <a:p>
            <a:r>
              <a:rPr lang="it-IT" sz="2000" dirty="0" err="1"/>
              <a:t>Difficult</a:t>
            </a:r>
            <a:r>
              <a:rPr lang="it-IT" sz="2000" dirty="0"/>
              <a:t> </a:t>
            </a:r>
            <a:r>
              <a:rPr lang="it-IT" sz="2000" dirty="0" err="1"/>
              <a:t>problem</a:t>
            </a:r>
            <a:r>
              <a:rPr lang="it-IT" sz="2000" dirty="0"/>
              <a:t>: </a:t>
            </a:r>
            <a:r>
              <a:rPr lang="it-IT" sz="2000" dirty="0" err="1"/>
              <a:t>gases</a:t>
            </a:r>
            <a:r>
              <a:rPr lang="it-IT" sz="2000" dirty="0"/>
              <a:t> are </a:t>
            </a:r>
            <a:r>
              <a:rPr lang="it-IT" sz="2000" u="sng" dirty="0">
                <a:solidFill>
                  <a:srgbClr val="FF0000"/>
                </a:solidFill>
              </a:rPr>
              <a:t>the core of gas-</a:t>
            </a:r>
            <a:r>
              <a:rPr lang="it-IT" sz="2000" u="sng" dirty="0" err="1">
                <a:solidFill>
                  <a:srgbClr val="FF0000"/>
                </a:solidFill>
              </a:rPr>
              <a:t>filled</a:t>
            </a:r>
            <a:r>
              <a:rPr lang="it-IT" sz="2000" u="sng" dirty="0">
                <a:solidFill>
                  <a:srgbClr val="FF0000"/>
                </a:solidFill>
              </a:rPr>
              <a:t> detectors</a:t>
            </a:r>
            <a:r>
              <a:rPr lang="it-IT" sz="2000" dirty="0"/>
              <a:t>.</a:t>
            </a:r>
          </a:p>
          <a:p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need</a:t>
            </a:r>
            <a:r>
              <a:rPr lang="it-IT" sz="2000" dirty="0"/>
              <a:t>:</a:t>
            </a:r>
          </a:p>
          <a:p>
            <a:pPr lvl="1">
              <a:buFontTx/>
              <a:buChar char="-"/>
            </a:pPr>
            <a:r>
              <a:rPr lang="it-IT" sz="2000" dirty="0"/>
              <a:t> to </a:t>
            </a:r>
            <a:r>
              <a:rPr lang="it-IT" sz="2000" dirty="0" err="1"/>
              <a:t>get</a:t>
            </a:r>
            <a:r>
              <a:rPr lang="it-IT" sz="2000" dirty="0"/>
              <a:t> the </a:t>
            </a:r>
            <a:r>
              <a:rPr lang="it-IT" sz="2000" dirty="0" err="1"/>
              <a:t>same</a:t>
            </a:r>
            <a:r>
              <a:rPr lang="it-IT" sz="2000" dirty="0"/>
              <a:t> performance</a:t>
            </a:r>
          </a:p>
          <a:p>
            <a:pPr lvl="1">
              <a:buFontTx/>
              <a:buChar char="-"/>
            </a:pP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to </a:t>
            </a:r>
            <a:r>
              <a:rPr lang="it-IT" sz="2000" dirty="0" err="1"/>
              <a:t>change</a:t>
            </a:r>
            <a:r>
              <a:rPr lang="it-IT" sz="2000" dirty="0"/>
              <a:t> the </a:t>
            </a:r>
            <a:r>
              <a:rPr lang="it-IT" sz="2000" dirty="0" err="1"/>
              <a:t>electronics</a:t>
            </a:r>
            <a:r>
              <a:rPr lang="it-IT" sz="2000" dirty="0"/>
              <a:t> and HV (for </a:t>
            </a:r>
            <a:r>
              <a:rPr lang="it-IT" sz="2000" dirty="0" err="1"/>
              <a:t>existing</a:t>
            </a:r>
            <a:r>
              <a:rPr lang="it-IT" sz="2000" dirty="0"/>
              <a:t> systems)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4079F39-8ACF-81F6-03D2-4B1117445896}"/>
              </a:ext>
            </a:extLst>
          </p:cNvPr>
          <p:cNvSpPr txBox="1"/>
          <p:nvPr/>
        </p:nvSpPr>
        <p:spPr>
          <a:xfrm>
            <a:off x="600975" y="5157192"/>
            <a:ext cx="4043033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/>
              <a:t>Of </a:t>
            </a:r>
            <a:r>
              <a:rPr lang="it-IT" sz="2000" dirty="0" err="1"/>
              <a:t>course</a:t>
            </a:r>
            <a:r>
              <a:rPr lang="it-IT" sz="2000" dirty="0"/>
              <a:t> </a:t>
            </a:r>
            <a:r>
              <a:rPr lang="it-IT" sz="2000" dirty="0" err="1"/>
              <a:t>we</a:t>
            </a:r>
            <a:r>
              <a:rPr lang="it-IT" sz="2000" dirty="0"/>
              <a:t> can </a:t>
            </a:r>
            <a:r>
              <a:rPr lang="it-IT" sz="2000" dirty="0" err="1"/>
              <a:t>also</a:t>
            </a:r>
            <a:r>
              <a:rPr lang="it-IT" sz="2000" dirty="0"/>
              <a:t> re-circulate </a:t>
            </a:r>
          </a:p>
          <a:p>
            <a:r>
              <a:rPr lang="it-IT" sz="2000" dirty="0"/>
              <a:t>the </a:t>
            </a:r>
            <a:r>
              <a:rPr lang="it-IT" sz="2000" dirty="0" err="1"/>
              <a:t>gases</a:t>
            </a:r>
            <a:r>
              <a:rPr lang="it-IT" sz="2000" dirty="0"/>
              <a:t>  </a:t>
            </a:r>
            <a:r>
              <a:rPr lang="it-IT" sz="2000" dirty="0" err="1"/>
              <a:t>used</a:t>
            </a:r>
            <a:r>
              <a:rPr lang="it-IT" sz="2000" dirty="0"/>
              <a:t>, after </a:t>
            </a:r>
            <a:r>
              <a:rPr lang="it-IT" sz="2000" dirty="0" err="1"/>
              <a:t>purifying</a:t>
            </a:r>
            <a:r>
              <a:rPr lang="it-IT" sz="2000" dirty="0"/>
              <a:t> </a:t>
            </a:r>
            <a:r>
              <a:rPr lang="it-IT" sz="2000" dirty="0" err="1"/>
              <a:t>them</a:t>
            </a:r>
            <a:r>
              <a:rPr lang="it-IT" sz="2000" dirty="0"/>
              <a:t>, </a:t>
            </a:r>
          </a:p>
          <a:p>
            <a:r>
              <a:rPr lang="it-IT" sz="2000" dirty="0"/>
              <a:t>and reduce leaks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51E66D8-0014-1BA9-E537-E802BA36FDA1}"/>
              </a:ext>
            </a:extLst>
          </p:cNvPr>
          <p:cNvSpPr txBox="1"/>
          <p:nvPr/>
        </p:nvSpPr>
        <p:spPr>
          <a:xfrm>
            <a:off x="219643" y="3942012"/>
            <a:ext cx="83275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HEP </a:t>
            </a:r>
            <a:r>
              <a:rPr lang="it-IT" sz="2000" dirty="0" err="1"/>
              <a:t>experiments</a:t>
            </a:r>
            <a:r>
              <a:rPr lang="it-IT" sz="2000" dirty="0"/>
              <a:t>, </a:t>
            </a:r>
            <a:r>
              <a:rPr lang="it-IT" sz="2000" dirty="0" err="1"/>
              <a:t>present</a:t>
            </a:r>
            <a:r>
              <a:rPr lang="it-IT" sz="2000" dirty="0"/>
              <a:t> and future, last </a:t>
            </a:r>
            <a:r>
              <a:rPr lang="it-IT" sz="2000" dirty="0" err="1"/>
              <a:t>several</a:t>
            </a:r>
            <a:r>
              <a:rPr lang="it-IT" sz="2000" dirty="0"/>
              <a:t> (</a:t>
            </a:r>
            <a:r>
              <a:rPr lang="it-IT" sz="2000" dirty="0" err="1"/>
              <a:t>dozens</a:t>
            </a:r>
            <a:r>
              <a:rPr lang="it-IT" sz="2000" dirty="0"/>
              <a:t>) of </a:t>
            </a:r>
            <a:r>
              <a:rPr lang="it-IT" sz="2000" dirty="0" err="1"/>
              <a:t>year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       </a:t>
            </a:r>
            <a:r>
              <a:rPr lang="it-IT" sz="2000" dirty="0"/>
              <a:t>A good performance must be </a:t>
            </a:r>
            <a:r>
              <a:rPr lang="it-IT" sz="2000" dirty="0" err="1"/>
              <a:t>mantained</a:t>
            </a:r>
            <a:r>
              <a:rPr lang="it-IT" sz="2000" dirty="0"/>
              <a:t> for an </a:t>
            </a:r>
            <a:r>
              <a:rPr lang="it-IT" sz="2000" dirty="0" err="1"/>
              <a:t>adequate</a:t>
            </a:r>
            <a:r>
              <a:rPr lang="it-IT" sz="2000" dirty="0"/>
              <a:t> </a:t>
            </a:r>
            <a:r>
              <a:rPr lang="it-IT" sz="2000" dirty="0" err="1"/>
              <a:t>period</a:t>
            </a:r>
            <a:r>
              <a:rPr lang="it-IT" sz="2000" dirty="0"/>
              <a:t> of time</a:t>
            </a:r>
          </a:p>
          <a:p>
            <a:r>
              <a:rPr lang="it-IT" sz="2000" dirty="0">
                <a:sym typeface="Wingdings" panose="05000000000000000000" pitchFamily="2" charset="2"/>
              </a:rPr>
              <a:t>       </a:t>
            </a:r>
            <a:r>
              <a:rPr lang="it-IT" sz="2000" u="sng" dirty="0">
                <a:sym typeface="Wingdings" panose="05000000000000000000" pitchFamily="2" charset="2"/>
              </a:rPr>
              <a:t> </a:t>
            </a:r>
            <a:r>
              <a:rPr lang="it-IT" sz="2000" u="sng" dirty="0">
                <a:solidFill>
                  <a:srgbClr val="FF0000"/>
                </a:solidFill>
              </a:rPr>
              <a:t>Aging </a:t>
            </a:r>
            <a:r>
              <a:rPr lang="it-IT" sz="2000" u="sng" dirty="0" err="1">
                <a:solidFill>
                  <a:srgbClr val="FF0000"/>
                </a:solidFill>
              </a:rPr>
              <a:t>tests</a:t>
            </a:r>
            <a:r>
              <a:rPr lang="it-IT" sz="2000" u="sng" dirty="0">
                <a:solidFill>
                  <a:srgbClr val="FF0000"/>
                </a:solidFill>
              </a:rPr>
              <a:t> are </a:t>
            </a:r>
            <a:r>
              <a:rPr lang="it-IT" sz="2000" u="sng" dirty="0" err="1">
                <a:solidFill>
                  <a:srgbClr val="FF0000"/>
                </a:solidFill>
              </a:rPr>
              <a:t>needed</a:t>
            </a:r>
            <a:r>
              <a:rPr lang="it-IT" sz="2000" u="sng" dirty="0">
                <a:solidFill>
                  <a:srgbClr val="FF0000"/>
                </a:solidFill>
              </a:rPr>
              <a:t> </a:t>
            </a:r>
            <a:r>
              <a:rPr lang="it-IT" sz="2000" u="sng" dirty="0" err="1">
                <a:solidFill>
                  <a:srgbClr val="FF0000"/>
                </a:solidFill>
              </a:rPr>
              <a:t>as</a:t>
            </a:r>
            <a:r>
              <a:rPr lang="it-IT" sz="2000" u="sng" dirty="0">
                <a:solidFill>
                  <a:srgbClr val="FF0000"/>
                </a:solidFill>
              </a:rPr>
              <a:t> </a:t>
            </a:r>
            <a:r>
              <a:rPr lang="it-IT" sz="2000" u="sng" dirty="0" err="1">
                <a:solidFill>
                  <a:srgbClr val="FF0000"/>
                </a:solidFill>
              </a:rPr>
              <a:t>well</a:t>
            </a:r>
            <a:r>
              <a:rPr lang="it-IT" sz="2000" u="sng" dirty="0"/>
              <a:t>.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31BD1901-FD32-1E5F-A09B-6D16D07FF0CD}"/>
              </a:ext>
            </a:extLst>
          </p:cNvPr>
          <p:cNvSpPr/>
          <p:nvPr/>
        </p:nvSpPr>
        <p:spPr>
          <a:xfrm>
            <a:off x="2303176" y="1853968"/>
            <a:ext cx="237626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B079995-B4FD-837D-08D8-81E86E9B7CA7}"/>
              </a:ext>
            </a:extLst>
          </p:cNvPr>
          <p:cNvSpPr txBox="1"/>
          <p:nvPr/>
        </p:nvSpPr>
        <p:spPr>
          <a:xfrm>
            <a:off x="6732240" y="849486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It’s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a </a:t>
            </a:r>
            <a:r>
              <a:rPr lang="it-IT" dirty="0" err="1"/>
              <a:t>problem</a:t>
            </a:r>
            <a:r>
              <a:rPr lang="it-IT" dirty="0"/>
              <a:t> </a:t>
            </a:r>
            <a:r>
              <a:rPr lang="it-IT" dirty="0" err="1"/>
              <a:t>concerning</a:t>
            </a:r>
            <a:r>
              <a:rPr lang="it-IT" dirty="0"/>
              <a:t> just the RPC community</a:t>
            </a:r>
          </a:p>
        </p:txBody>
      </p:sp>
      <p:sp>
        <p:nvSpPr>
          <p:cNvPr id="20" name="Freccia a destra 19">
            <a:extLst>
              <a:ext uri="{FF2B5EF4-FFF2-40B4-BE49-F238E27FC236}">
                <a16:creationId xmlns:a16="http://schemas.microsoft.com/office/drawing/2014/main" id="{4737E0C8-C76A-2B93-2DBA-5A91E43995B1}"/>
              </a:ext>
            </a:extLst>
          </p:cNvPr>
          <p:cNvSpPr/>
          <p:nvPr/>
        </p:nvSpPr>
        <p:spPr>
          <a:xfrm rot="19918842">
            <a:off x="5232641" y="1490683"/>
            <a:ext cx="1611329" cy="2329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" name="Immagine 20" descr="Immagine che contiene simbolo, logo, verde, Carattere&#10;&#10;Descrizione generata automaticamente">
            <a:extLst>
              <a:ext uri="{FF2B5EF4-FFF2-40B4-BE49-F238E27FC236}">
                <a16:creationId xmlns:a16="http://schemas.microsoft.com/office/drawing/2014/main" id="{AF15397F-B18C-0BE0-1A26-5B4379A676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957675"/>
            <a:ext cx="1346055" cy="134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2010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EEFFB-15BA-F12C-FDE1-3825AE728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3F2F8B-EB4A-0E32-A8F4-D4D33A4903DD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importance of collaborative effort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A6160D5D-B727-CBBD-C797-D3C1D9B623DC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0F292CA2-1CCD-CC80-7466-49FADBB50A3D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4BC2FA81-EF26-CEAF-D22D-4913000C2D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47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B528E4BC-6CB6-773C-38C0-29E1CF0289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0A27C00D-17AD-0FE4-DF11-5609BF4B5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12CD019-58CE-C94C-98CB-A1A3D2942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847E34C-B876-A48C-0EA0-A2D143D88B32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360D230E-37C4-B811-5EBE-E6113376E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16832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C96FCB-1A24-8F8B-37CC-9F52C09DCA15}"/>
              </a:ext>
            </a:extLst>
          </p:cNvPr>
          <p:cNvSpPr txBox="1">
            <a:spLocks/>
          </p:cNvSpPr>
          <p:nvPr/>
        </p:nvSpPr>
        <p:spPr>
          <a:xfrm>
            <a:off x="8615465" y="6266049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8F165BAC-11A2-8934-F18C-54CFDC31F0EA}"/>
              </a:ext>
            </a:extLst>
          </p:cNvPr>
          <p:cNvSpPr/>
          <p:nvPr/>
        </p:nvSpPr>
        <p:spPr>
          <a:xfrm>
            <a:off x="323528" y="942320"/>
            <a:ext cx="84246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 err="1">
                <a:solidFill>
                  <a:prstClr val="black"/>
                </a:solidFill>
              </a:rPr>
              <a:t>All</a:t>
            </a:r>
            <a:r>
              <a:rPr lang="it-IT" sz="2000" dirty="0">
                <a:solidFill>
                  <a:prstClr val="black"/>
                </a:solidFill>
              </a:rPr>
              <a:t> high energy </a:t>
            </a:r>
            <a:r>
              <a:rPr lang="it-IT" sz="2000" dirty="0" err="1">
                <a:solidFill>
                  <a:prstClr val="black"/>
                </a:solidFill>
              </a:rPr>
              <a:t>experiments</a:t>
            </a:r>
            <a:r>
              <a:rPr lang="it-IT" sz="2000" dirty="0">
                <a:solidFill>
                  <a:prstClr val="black"/>
                </a:solidFill>
              </a:rPr>
              <a:t> (ALICE, ATLAS, CMS, </a:t>
            </a:r>
            <a:r>
              <a:rPr lang="it-IT" sz="2000" dirty="0" err="1">
                <a:solidFill>
                  <a:prstClr val="black"/>
                </a:solidFill>
              </a:rPr>
              <a:t>LHCb</a:t>
            </a:r>
            <a:r>
              <a:rPr lang="it-IT" sz="2000" dirty="0">
                <a:solidFill>
                  <a:prstClr val="black"/>
                </a:solidFill>
              </a:rPr>
              <a:t>, etc.) and the CERN gas group (CERN EP-DT) </a:t>
            </a:r>
            <a:r>
              <a:rPr lang="it-IT" sz="2000" dirty="0" err="1">
                <a:solidFill>
                  <a:prstClr val="black"/>
                </a:solidFill>
              </a:rPr>
              <a:t>started</a:t>
            </a:r>
            <a:r>
              <a:rPr lang="it-IT" sz="2000" dirty="0">
                <a:solidFill>
                  <a:prstClr val="black"/>
                </a:solidFill>
              </a:rPr>
              <a:t>, </a:t>
            </a:r>
            <a:r>
              <a:rPr lang="it-IT" sz="2000" dirty="0" err="1">
                <a:solidFill>
                  <a:prstClr val="black"/>
                </a:solidFill>
              </a:rPr>
              <a:t>already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several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years</a:t>
            </a:r>
            <a:r>
              <a:rPr lang="it-IT" sz="2000" dirty="0">
                <a:solidFill>
                  <a:prstClr val="black"/>
                </a:solidFill>
              </a:rPr>
              <a:t> ago, an </a:t>
            </a:r>
            <a:r>
              <a:rPr lang="it-IT" sz="2000" dirty="0">
                <a:solidFill>
                  <a:srgbClr val="0070C0"/>
                </a:solidFill>
              </a:rPr>
              <a:t>intense R&amp;D </a:t>
            </a:r>
            <a:r>
              <a:rPr lang="it-IT" sz="2000" dirty="0" err="1">
                <a:solidFill>
                  <a:srgbClr val="0070C0"/>
                </a:solidFill>
              </a:rPr>
              <a:t>program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>
                <a:solidFill>
                  <a:prstClr val="black"/>
                </a:solidFill>
              </a:rPr>
              <a:t>to </a:t>
            </a:r>
            <a:r>
              <a:rPr lang="it-IT" sz="2000" dirty="0" err="1">
                <a:solidFill>
                  <a:prstClr val="black"/>
                </a:solidFill>
              </a:rPr>
              <a:t>find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suitable</a:t>
            </a:r>
            <a:r>
              <a:rPr lang="it-IT" sz="2000" dirty="0">
                <a:solidFill>
                  <a:prstClr val="black"/>
                </a:solidFill>
              </a:rPr>
              <a:t> gas </a:t>
            </a:r>
            <a:r>
              <a:rPr lang="it-IT" sz="2000" dirty="0" err="1">
                <a:solidFill>
                  <a:prstClr val="black"/>
                </a:solidFill>
              </a:rPr>
              <a:t>mixtures</a:t>
            </a:r>
            <a:r>
              <a:rPr lang="it-IT" sz="20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8A8D32F-2F3E-2E5C-F3D1-95ABB4984FA5}"/>
              </a:ext>
            </a:extLst>
          </p:cNvPr>
          <p:cNvSpPr txBox="1"/>
          <p:nvPr/>
        </p:nvSpPr>
        <p:spPr>
          <a:xfrm>
            <a:off x="256032" y="2029991"/>
            <a:ext cx="8820472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Practically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0070C0"/>
                </a:solidFill>
              </a:rPr>
              <a:t>all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research</a:t>
            </a:r>
            <a:r>
              <a:rPr lang="it-IT" sz="2000" dirty="0">
                <a:solidFill>
                  <a:srgbClr val="0070C0"/>
                </a:solidFill>
              </a:rPr>
              <a:t> trendlines concentrate </a:t>
            </a:r>
            <a:r>
              <a:rPr lang="it-IT" sz="2000" dirty="0" err="1"/>
              <a:t>around</a:t>
            </a:r>
            <a:r>
              <a:rPr lang="it-IT" sz="2000" dirty="0"/>
              <a:t> the idea of </a:t>
            </a:r>
            <a:r>
              <a:rPr lang="it-IT" sz="2000" dirty="0" err="1"/>
              <a:t>replacing</a:t>
            </a:r>
            <a:r>
              <a:rPr lang="it-IT" sz="2000" dirty="0"/>
              <a:t>:</a:t>
            </a:r>
          </a:p>
          <a:p>
            <a:r>
              <a:rPr lang="it-IT" sz="2000" dirty="0">
                <a:solidFill>
                  <a:srgbClr val="C00000"/>
                </a:solidFill>
              </a:rPr>
              <a:t>      C</a:t>
            </a:r>
            <a:r>
              <a:rPr lang="it-IT" sz="2000" baseline="-25000" dirty="0">
                <a:solidFill>
                  <a:srgbClr val="C00000"/>
                </a:solidFill>
              </a:rPr>
              <a:t>2</a:t>
            </a:r>
            <a:r>
              <a:rPr lang="it-IT" sz="2000" dirty="0">
                <a:solidFill>
                  <a:srgbClr val="C00000"/>
                </a:solidFill>
              </a:rPr>
              <a:t>H</a:t>
            </a:r>
            <a:r>
              <a:rPr lang="it-IT" sz="2000" baseline="-25000" dirty="0">
                <a:solidFill>
                  <a:srgbClr val="C00000"/>
                </a:solidFill>
              </a:rPr>
              <a:t>2</a:t>
            </a:r>
            <a:r>
              <a:rPr lang="it-IT" sz="2000" dirty="0">
                <a:solidFill>
                  <a:srgbClr val="C00000"/>
                </a:solidFill>
              </a:rPr>
              <a:t>F</a:t>
            </a:r>
            <a:r>
              <a:rPr lang="it-IT" sz="2000" baseline="-25000" dirty="0">
                <a:solidFill>
                  <a:srgbClr val="C00000"/>
                </a:solidFill>
              </a:rPr>
              <a:t>4</a:t>
            </a:r>
            <a:r>
              <a:rPr lang="it-IT" sz="2000" dirty="0">
                <a:solidFill>
                  <a:srgbClr val="C00000"/>
                </a:solidFill>
              </a:rPr>
              <a:t> (GWP=1430)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 C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F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ze (GWP=4) </a:t>
            </a:r>
          </a:p>
          <a:p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                                               + CO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 (GWP=1) </a:t>
            </a:r>
            <a:r>
              <a:rPr lang="it-IT" sz="2000" dirty="0">
                <a:sym typeface="Wingdings" pitchFamily="2" charset="2"/>
              </a:rPr>
              <a:t>or He</a:t>
            </a:r>
            <a:endParaRPr lang="it-IT" sz="20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396B5E4-8D49-7DAC-B5B8-CD36A1FDA53D}"/>
              </a:ext>
            </a:extLst>
          </p:cNvPr>
          <p:cNvSpPr txBox="1"/>
          <p:nvPr/>
        </p:nvSpPr>
        <p:spPr>
          <a:xfrm>
            <a:off x="5724128" y="3043834"/>
            <a:ext cx="559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EEE</a:t>
            </a: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C1077892-CCF2-1F5A-7073-937A83CCC9A5}"/>
              </a:ext>
            </a:extLst>
          </p:cNvPr>
          <p:cNvSpPr/>
          <p:nvPr/>
        </p:nvSpPr>
        <p:spPr>
          <a:xfrm>
            <a:off x="4814312" y="2587767"/>
            <a:ext cx="504056" cy="498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AC21BAA-4F8E-CA1E-752F-2213B69B2976}"/>
              </a:ext>
            </a:extLst>
          </p:cNvPr>
          <p:cNvSpPr txBox="1"/>
          <p:nvPr/>
        </p:nvSpPr>
        <p:spPr>
          <a:xfrm>
            <a:off x="179512" y="3894648"/>
            <a:ext cx="88204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>
                <a:sym typeface="Wingdings" pitchFamily="2" charset="2"/>
              </a:rPr>
              <a:t>C</a:t>
            </a:r>
            <a:r>
              <a:rPr lang="it-IT" sz="2000" baseline="-25000" dirty="0">
                <a:sym typeface="Wingdings" pitchFamily="2" charset="2"/>
              </a:rPr>
              <a:t>3</a:t>
            </a:r>
            <a:r>
              <a:rPr lang="it-IT" sz="2000" dirty="0">
                <a:sym typeface="Wingdings" pitchFamily="2" charset="2"/>
              </a:rPr>
              <a:t>H</a:t>
            </a:r>
            <a:r>
              <a:rPr lang="it-IT" sz="2000" baseline="-25000" dirty="0">
                <a:sym typeface="Wingdings" pitchFamily="2" charset="2"/>
              </a:rPr>
              <a:t>2</a:t>
            </a:r>
            <a:r>
              <a:rPr lang="it-IT" sz="2000" dirty="0">
                <a:sym typeface="Wingdings" pitchFamily="2" charset="2"/>
              </a:rPr>
              <a:t>F</a:t>
            </a:r>
            <a:r>
              <a:rPr lang="it-IT" sz="2000" baseline="-25000" dirty="0">
                <a:sym typeface="Wingdings" pitchFamily="2" charset="2"/>
              </a:rPr>
              <a:t>4</a:t>
            </a:r>
            <a:r>
              <a:rPr lang="it-IT" sz="2000" dirty="0">
                <a:sym typeface="Wingdings" pitchFamily="2" charset="2"/>
              </a:rPr>
              <a:t> (</a:t>
            </a:r>
            <a:r>
              <a:rPr lang="it-IT" sz="2000" dirty="0" err="1">
                <a:sym typeface="Wingdings" pitchFamily="2" charset="2"/>
              </a:rPr>
              <a:t>here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indicated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as</a:t>
            </a:r>
            <a:r>
              <a:rPr lang="it-IT" sz="2000" dirty="0">
                <a:sym typeface="Wingdings" pitchFamily="2" charset="2"/>
              </a:rPr>
              <a:t> HFO for short) </a:t>
            </a:r>
            <a:r>
              <a:rPr lang="it-IT" sz="2000" dirty="0" err="1">
                <a:sym typeface="Wingdings" pitchFamily="2" charset="2"/>
              </a:rPr>
              <a:t>is</a:t>
            </a:r>
            <a:r>
              <a:rPr lang="it-IT" sz="2000" dirty="0">
                <a:sym typeface="Wingdings" pitchFamily="2" charset="2"/>
              </a:rPr>
              <a:t> the </a:t>
            </a:r>
            <a:r>
              <a:rPr lang="it-IT" sz="2000" dirty="0" err="1">
                <a:sym typeface="Wingdings" pitchFamily="2" charset="2"/>
              </a:rPr>
              <a:t>molecule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most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similar</a:t>
            </a:r>
            <a:r>
              <a:rPr lang="it-IT" sz="2000" dirty="0">
                <a:sym typeface="Wingdings" pitchFamily="2" charset="2"/>
              </a:rPr>
              <a:t> to TFE </a:t>
            </a:r>
            <a:r>
              <a:rPr lang="it-IT" sz="2000" dirty="0" err="1">
                <a:sym typeface="Wingdings" pitchFamily="2" charset="2"/>
              </a:rPr>
              <a:t>but</a:t>
            </a:r>
            <a:r>
              <a:rPr lang="it-IT" sz="2000" dirty="0">
                <a:sym typeface="Wingdings" pitchFamily="2" charset="2"/>
              </a:rPr>
              <a:t> with low GWP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>
                <a:sym typeface="Wingdings" pitchFamily="2" charset="2"/>
              </a:rPr>
              <a:t>CO</a:t>
            </a:r>
            <a:r>
              <a:rPr lang="it-IT" sz="2000" baseline="-25000" dirty="0">
                <a:sym typeface="Wingdings" pitchFamily="2" charset="2"/>
              </a:rPr>
              <a:t>2</a:t>
            </a:r>
            <a:r>
              <a:rPr lang="it-IT" sz="2000" dirty="0">
                <a:sym typeface="Wingdings" pitchFamily="2" charset="2"/>
              </a:rPr>
              <a:t> (or He) are </a:t>
            </a:r>
            <a:r>
              <a:rPr lang="it-IT" sz="2000" dirty="0" err="1">
                <a:sym typeface="Wingdings" pitchFamily="2" charset="2"/>
              </a:rPr>
              <a:t>essentially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added</a:t>
            </a:r>
            <a:r>
              <a:rPr lang="it-IT" sz="2000" dirty="0">
                <a:sym typeface="Wingdings" pitchFamily="2" charset="2"/>
              </a:rPr>
              <a:t> to reduce the </a:t>
            </a:r>
            <a:r>
              <a:rPr lang="it-IT" sz="2000" dirty="0" err="1">
                <a:sym typeface="Wingdings" pitchFamily="2" charset="2"/>
              </a:rPr>
              <a:t>operating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voltage</a:t>
            </a:r>
            <a:r>
              <a:rPr lang="it-IT" sz="2000" dirty="0">
                <a:sym typeface="Wingdings" pitchFamily="2" charset="2"/>
              </a:rPr>
              <a:t>.</a:t>
            </a:r>
            <a:endParaRPr lang="it-IT" sz="2000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3764B4F-4B1F-255B-18FD-CBAD4699D620}"/>
              </a:ext>
            </a:extLst>
          </p:cNvPr>
          <p:cNvSpPr txBox="1"/>
          <p:nvPr/>
        </p:nvSpPr>
        <p:spPr>
          <a:xfrm>
            <a:off x="197815" y="5171048"/>
            <a:ext cx="86226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RPC EcoGas@GIF++ </a:t>
            </a:r>
            <a:r>
              <a:rPr lang="it-IT" sz="2000" dirty="0" err="1"/>
              <a:t>is</a:t>
            </a:r>
            <a:r>
              <a:rPr lang="it-IT" sz="2000" dirty="0"/>
              <a:t> a Collaboration </a:t>
            </a:r>
            <a:r>
              <a:rPr lang="it-IT" sz="2000" b="1" dirty="0" err="1">
                <a:solidFill>
                  <a:srgbClr val="FF0000"/>
                </a:solidFill>
              </a:rPr>
              <a:t>transversal</a:t>
            </a:r>
            <a:r>
              <a:rPr lang="it-IT" sz="2000" b="1" dirty="0">
                <a:solidFill>
                  <a:srgbClr val="FF0000"/>
                </a:solidFill>
              </a:rPr>
              <a:t> to ALICE, ATLAS, CERN EP-DT, CMS</a:t>
            </a:r>
            <a:r>
              <a:rPr lang="it-IT" sz="2000" dirty="0"/>
              <a:t>, </a:t>
            </a:r>
            <a:r>
              <a:rPr lang="it-IT" sz="2000" b="1" dirty="0">
                <a:solidFill>
                  <a:srgbClr val="FF0000"/>
                </a:solidFill>
              </a:rPr>
              <a:t>and </a:t>
            </a:r>
            <a:r>
              <a:rPr lang="it-IT" sz="2000" b="1" dirty="0" err="1">
                <a:solidFill>
                  <a:srgbClr val="FF0000"/>
                </a:solidFill>
              </a:rPr>
              <a:t>LHCb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dirty="0" err="1"/>
              <a:t>willing</a:t>
            </a:r>
            <a:r>
              <a:rPr lang="it-IT" sz="2000" dirty="0"/>
              <a:t> to put </a:t>
            </a:r>
            <a:r>
              <a:rPr lang="it-IT" sz="2000" dirty="0" err="1"/>
              <a:t>together</a:t>
            </a:r>
            <a:r>
              <a:rPr lang="it-IT" sz="2000" dirty="0"/>
              <a:t> expertise and </a:t>
            </a:r>
            <a:r>
              <a:rPr lang="it-IT" sz="2000" dirty="0" err="1"/>
              <a:t>resources</a:t>
            </a:r>
            <a:r>
              <a:rPr lang="it-IT" sz="2000" dirty="0"/>
              <a:t> in </a:t>
            </a:r>
            <a:r>
              <a:rPr lang="it-IT" sz="2000" dirty="0" err="1"/>
              <a:t>order</a:t>
            </a:r>
            <a:r>
              <a:rPr lang="it-IT" sz="2000" dirty="0"/>
              <a:t> to test </a:t>
            </a:r>
            <a:r>
              <a:rPr lang="it-IT" sz="2000" dirty="0" err="1"/>
              <a:t>potential</a:t>
            </a:r>
            <a:r>
              <a:rPr lang="it-IT" sz="2000" dirty="0"/>
              <a:t> </a:t>
            </a:r>
            <a:r>
              <a:rPr lang="it-IT" sz="2000" dirty="0" err="1"/>
              <a:t>candidates</a:t>
            </a:r>
            <a:r>
              <a:rPr lang="it-IT" sz="2000" dirty="0"/>
              <a:t> of eco-friendly gas </a:t>
            </a:r>
            <a:r>
              <a:rPr lang="it-IT" sz="2000" dirty="0" err="1"/>
              <a:t>mixtures</a:t>
            </a:r>
            <a:r>
              <a:rPr lang="it-IT" sz="2000" dirty="0"/>
              <a:t> with </a:t>
            </a:r>
            <a:r>
              <a:rPr lang="it-IT" sz="2000" dirty="0" err="1"/>
              <a:t>different</a:t>
            </a:r>
            <a:r>
              <a:rPr lang="it-IT" sz="2000" dirty="0"/>
              <a:t> detectors and </a:t>
            </a:r>
            <a:r>
              <a:rPr lang="it-IT" sz="2000" dirty="0" err="1"/>
              <a:t>electronics</a:t>
            </a:r>
            <a:r>
              <a:rPr lang="it-IT" sz="2000" dirty="0"/>
              <a:t>.</a:t>
            </a:r>
          </a:p>
        </p:txBody>
      </p:sp>
      <p:pic>
        <p:nvPicPr>
          <p:cNvPr id="26" name="Picture 4" descr="File:HFO-1234ze alt.svg - Wikimedia Commons">
            <a:extLst>
              <a:ext uri="{FF2B5EF4-FFF2-40B4-BE49-F238E27FC236}">
                <a16:creationId xmlns:a16="http://schemas.microsoft.com/office/drawing/2014/main" id="{C4311DEB-BA81-11AB-A4EB-824368709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134" y="2806165"/>
            <a:ext cx="1294570" cy="1024025"/>
          </a:xfrm>
          <a:prstGeom prst="rect">
            <a:avLst/>
          </a:prstGeom>
          <a:noFill/>
        </p:spPr>
      </p:pic>
      <p:sp>
        <p:nvSpPr>
          <p:cNvPr id="27" name="Freccia a destra 26">
            <a:extLst>
              <a:ext uri="{FF2B5EF4-FFF2-40B4-BE49-F238E27FC236}">
                <a16:creationId xmlns:a16="http://schemas.microsoft.com/office/drawing/2014/main" id="{211801EE-BD5D-4CD6-C6F1-3949A9A6782D}"/>
              </a:ext>
            </a:extLst>
          </p:cNvPr>
          <p:cNvSpPr/>
          <p:nvPr/>
        </p:nvSpPr>
        <p:spPr>
          <a:xfrm rot="1183068">
            <a:off x="5232213" y="3025257"/>
            <a:ext cx="587213" cy="22850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C5AD5177-3B42-6FB7-3573-1D05C51072D7}"/>
              </a:ext>
            </a:extLst>
          </p:cNvPr>
          <p:cNvSpPr/>
          <p:nvPr/>
        </p:nvSpPr>
        <p:spPr>
          <a:xfrm>
            <a:off x="3194704" y="3835415"/>
            <a:ext cx="504056" cy="498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a destra 28">
            <a:extLst>
              <a:ext uri="{FF2B5EF4-FFF2-40B4-BE49-F238E27FC236}">
                <a16:creationId xmlns:a16="http://schemas.microsoft.com/office/drawing/2014/main" id="{BFBEC08F-45EF-7BD9-0BFD-BA4BC6A3CBBB}"/>
              </a:ext>
            </a:extLst>
          </p:cNvPr>
          <p:cNvSpPr/>
          <p:nvPr/>
        </p:nvSpPr>
        <p:spPr>
          <a:xfrm rot="11790203">
            <a:off x="1922901" y="3531458"/>
            <a:ext cx="898460" cy="20490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reccia a destra 29">
            <a:extLst>
              <a:ext uri="{FF2B5EF4-FFF2-40B4-BE49-F238E27FC236}">
                <a16:creationId xmlns:a16="http://schemas.microsoft.com/office/drawing/2014/main" id="{74107014-C449-C24A-2C8F-5315209F60C8}"/>
              </a:ext>
            </a:extLst>
          </p:cNvPr>
          <p:cNvSpPr/>
          <p:nvPr/>
        </p:nvSpPr>
        <p:spPr>
          <a:xfrm rot="5400000">
            <a:off x="4346991" y="4802276"/>
            <a:ext cx="428213" cy="52020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3418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EC96F-D40C-5760-2B0C-765064DAD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F38D543-11CC-CE00-53AE-79A6B46B79A0}"/>
              </a:ext>
            </a:extLst>
          </p:cNvPr>
          <p:cNvSpPr/>
          <p:nvPr/>
        </p:nvSpPr>
        <p:spPr>
          <a:xfrm>
            <a:off x="72008" y="548680"/>
            <a:ext cx="91085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Yeah…</a:t>
            </a:r>
          </a:p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But what about the REAL future???</a:t>
            </a:r>
          </a:p>
        </p:txBody>
      </p:sp>
      <p:grpSp>
        <p:nvGrpSpPr>
          <p:cNvPr id="6" name="9 Grupo">
            <a:extLst>
              <a:ext uri="{FF2B5EF4-FFF2-40B4-BE49-F238E27FC236}">
                <a16:creationId xmlns:a16="http://schemas.microsoft.com/office/drawing/2014/main" id="{C7A70CBD-B8E3-EEE6-14F5-899744AFB8A5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6D58A19A-4BB9-F55F-0B11-798DC7DA20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48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D89D5C51-6B7F-E6F5-F39D-2DD3AE1747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FC2F355C-61A9-3507-49FE-953B46787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pic>
        <p:nvPicPr>
          <p:cNvPr id="4" name="Immagine 3" descr="Immagine che contiene testo, schermata, aria aperta&#10;&#10;Il contenuto generato dall'IA potrebbe non essere corretto.">
            <a:extLst>
              <a:ext uri="{FF2B5EF4-FFF2-40B4-BE49-F238E27FC236}">
                <a16:creationId xmlns:a16="http://schemas.microsoft.com/office/drawing/2014/main" id="{3834B3AB-9A79-D866-14A9-80B472A56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946591"/>
            <a:ext cx="6660232" cy="374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2005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F240F-CFC5-EF77-CE78-B19EBD4DA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494C8A0-5271-0D12-8093-5E25369B1978}"/>
              </a:ext>
            </a:extLst>
          </p:cNvPr>
          <p:cNvSpPr/>
          <p:nvPr/>
        </p:nvSpPr>
        <p:spPr>
          <a:xfrm>
            <a:off x="-180528" y="40"/>
            <a:ext cx="9577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Recent and future trendlines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3BE9D9E6-369C-9F17-0090-880B995559A5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86AA1B86-438B-627F-8CEF-FA47D5D17BF3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98C4F878-C852-673E-5769-B790840E8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49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49401DC2-F5E0-CB26-D3A7-2E9701C914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B80DAE6C-63FB-D331-7DCA-CCE45ADFC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1E2364E4-A4DB-3D22-E4CD-B1794C857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1667CC97-231E-F9DE-6576-4C83FDE9BBE4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 Box 26">
            <a:extLst>
              <a:ext uri="{FF2B5EF4-FFF2-40B4-BE49-F238E27FC236}">
                <a16:creationId xmlns:a16="http://schemas.microsoft.com/office/drawing/2014/main" id="{2CE2806C-B4F2-6CA7-BC15-16CD16E0D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93" y="198884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/>
            <a:endParaRPr lang="en-GB" alt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97723B3-FF64-CE8D-D024-8CDCFE7B8829}"/>
              </a:ext>
            </a:extLst>
          </p:cNvPr>
          <p:cNvSpPr txBox="1"/>
          <p:nvPr/>
        </p:nvSpPr>
        <p:spPr>
          <a:xfrm>
            <a:off x="251520" y="836712"/>
            <a:ext cx="8515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We</a:t>
            </a:r>
            <a:r>
              <a:rPr lang="it-IT" sz="2000" dirty="0"/>
              <a:t> are </a:t>
            </a:r>
            <a:r>
              <a:rPr lang="it-IT" sz="2000" dirty="0" err="1"/>
              <a:t>now</a:t>
            </a:r>
            <a:r>
              <a:rPr lang="it-IT" sz="2000" dirty="0"/>
              <a:t> in a </a:t>
            </a:r>
            <a:r>
              <a:rPr lang="it-IT" sz="2000" dirty="0" err="1"/>
              <a:t>phase</a:t>
            </a:r>
            <a:r>
              <a:rPr lang="it-IT" sz="2000" dirty="0"/>
              <a:t> </a:t>
            </a:r>
            <a:r>
              <a:rPr lang="it-IT" sz="2000" dirty="0" err="1"/>
              <a:t>similar</a:t>
            </a:r>
            <a:r>
              <a:rPr lang="it-IT" sz="2000" dirty="0"/>
              <a:t> to the ‘90s, </a:t>
            </a:r>
            <a:r>
              <a:rPr lang="it-IT" sz="2000" dirty="0" err="1"/>
              <a:t>namely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245794"/>
                </a:solidFill>
              </a:rPr>
              <a:t>we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 err="1">
                <a:solidFill>
                  <a:srgbClr val="245794"/>
                </a:solidFill>
              </a:rPr>
              <a:t>need</a:t>
            </a:r>
            <a:r>
              <a:rPr lang="it-IT" sz="2000" dirty="0">
                <a:solidFill>
                  <a:srgbClr val="245794"/>
                </a:solidFill>
              </a:rPr>
              <a:t> to </a:t>
            </a:r>
            <a:r>
              <a:rPr lang="it-IT" sz="2000" dirty="0" err="1">
                <a:solidFill>
                  <a:srgbClr val="245794"/>
                </a:solidFill>
              </a:rPr>
              <a:t>develop</a:t>
            </a:r>
            <a:r>
              <a:rPr lang="it-IT" sz="2000" dirty="0">
                <a:solidFill>
                  <a:srgbClr val="245794"/>
                </a:solidFill>
              </a:rPr>
              <a:t> detectors </a:t>
            </a:r>
            <a:r>
              <a:rPr lang="it-IT" sz="2000" dirty="0" err="1">
                <a:solidFill>
                  <a:srgbClr val="245794"/>
                </a:solidFill>
              </a:rPr>
              <a:t>suitable</a:t>
            </a:r>
            <a:r>
              <a:rPr lang="it-IT" sz="2000" dirty="0">
                <a:solidFill>
                  <a:srgbClr val="245794"/>
                </a:solidFill>
              </a:rPr>
              <a:t> for the </a:t>
            </a:r>
            <a:r>
              <a:rPr lang="it-IT" sz="2000" dirty="0" err="1">
                <a:solidFill>
                  <a:srgbClr val="245794"/>
                </a:solidFill>
              </a:rPr>
              <a:t>next</a:t>
            </a:r>
            <a:r>
              <a:rPr lang="it-IT" sz="2000" dirty="0">
                <a:solidFill>
                  <a:srgbClr val="245794"/>
                </a:solidFill>
              </a:rPr>
              <a:t> generation </a:t>
            </a:r>
            <a:r>
              <a:rPr lang="it-IT" sz="2000" dirty="0" err="1">
                <a:solidFill>
                  <a:srgbClr val="245794"/>
                </a:solidFill>
              </a:rPr>
              <a:t>accelerators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/>
              <a:t>(FCC, ILC, </a:t>
            </a:r>
            <a:r>
              <a:rPr lang="it-IT" sz="2000" dirty="0" err="1"/>
              <a:t>Muon</a:t>
            </a:r>
            <a:r>
              <a:rPr lang="it-IT" sz="2000" dirty="0"/>
              <a:t> Collider…)</a:t>
            </a:r>
          </a:p>
          <a:p>
            <a:r>
              <a:rPr lang="it-IT" sz="2000" dirty="0"/>
              <a:t>- Much </a:t>
            </a:r>
            <a:r>
              <a:rPr lang="it-IT" sz="2000" dirty="0" err="1">
                <a:solidFill>
                  <a:srgbClr val="C00000"/>
                </a:solidFill>
              </a:rPr>
              <a:t>larger</a:t>
            </a:r>
            <a:r>
              <a:rPr lang="it-IT" sz="2000" dirty="0">
                <a:solidFill>
                  <a:srgbClr val="C00000"/>
                </a:solidFill>
              </a:rPr>
              <a:t> energy and </a:t>
            </a:r>
            <a:r>
              <a:rPr lang="it-IT" sz="2000" dirty="0" err="1">
                <a:solidFill>
                  <a:srgbClr val="C00000"/>
                </a:solidFill>
              </a:rPr>
              <a:t>luminosity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wrt</a:t>
            </a:r>
            <a:r>
              <a:rPr lang="it-IT" sz="2000" dirty="0">
                <a:solidFill>
                  <a:srgbClr val="C00000"/>
                </a:solidFill>
              </a:rPr>
              <a:t>. LHC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10814D2-9B1F-F927-1016-0315B1CF4C6D}"/>
              </a:ext>
            </a:extLst>
          </p:cNvPr>
          <p:cNvSpPr txBox="1"/>
          <p:nvPr/>
        </p:nvSpPr>
        <p:spPr>
          <a:xfrm>
            <a:off x="285784" y="1988840"/>
            <a:ext cx="83296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In general, one </a:t>
            </a:r>
            <a:r>
              <a:rPr lang="it-IT" sz="2000" dirty="0" err="1"/>
              <a:t>wants</a:t>
            </a:r>
            <a:r>
              <a:rPr lang="it-IT" sz="2000" dirty="0"/>
              <a:t> to </a:t>
            </a:r>
            <a:r>
              <a:rPr lang="it-IT" sz="2000" dirty="0" err="1"/>
              <a:t>push</a:t>
            </a:r>
            <a:r>
              <a:rPr lang="it-IT" sz="2000" dirty="0"/>
              <a:t> the detector </a:t>
            </a:r>
            <a:r>
              <a:rPr lang="it-IT" sz="2000" dirty="0" err="1"/>
              <a:t>perfomance</a:t>
            </a:r>
            <a:r>
              <a:rPr lang="it-IT" sz="2000" dirty="0"/>
              <a:t> </a:t>
            </a:r>
            <a:r>
              <a:rPr lang="it-IT" sz="2000" dirty="0" err="1"/>
              <a:t>forward</a:t>
            </a:r>
            <a:r>
              <a:rPr lang="it-IT" sz="2000" dirty="0"/>
              <a:t> in </a:t>
            </a:r>
            <a:r>
              <a:rPr lang="it-IT" sz="2000" dirty="0" err="1"/>
              <a:t>terms</a:t>
            </a:r>
            <a:r>
              <a:rPr lang="it-IT" sz="2000" dirty="0"/>
              <a:t> of: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C00000"/>
                </a:solidFill>
              </a:rPr>
              <a:t>Rate capability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C00000"/>
                </a:solidFill>
              </a:rPr>
              <a:t>Time </a:t>
            </a:r>
            <a:r>
              <a:rPr lang="it-IT" sz="2000" dirty="0" err="1">
                <a:solidFill>
                  <a:srgbClr val="C00000"/>
                </a:solidFill>
              </a:rPr>
              <a:t>resolution</a:t>
            </a:r>
            <a:endParaRPr lang="it-IT" sz="2000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(</a:t>
            </a:r>
            <a:r>
              <a:rPr lang="it-IT" sz="2000" dirty="0" err="1"/>
              <a:t>spatial</a:t>
            </a:r>
            <a:r>
              <a:rPr lang="it-IT" sz="2000" dirty="0"/>
              <a:t> </a:t>
            </a:r>
            <a:r>
              <a:rPr lang="it-IT" sz="2000" dirty="0" err="1"/>
              <a:t>resolution</a:t>
            </a:r>
            <a:r>
              <a:rPr lang="it-IT" sz="20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>
                <a:solidFill>
                  <a:srgbClr val="C00000"/>
                </a:solidFill>
              </a:rPr>
              <a:t>Longevity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2D96562A-EB9A-E3F0-3CE4-FA6DFABDB0DC}"/>
              </a:ext>
            </a:extLst>
          </p:cNvPr>
          <p:cNvSpPr/>
          <p:nvPr/>
        </p:nvSpPr>
        <p:spPr>
          <a:xfrm>
            <a:off x="0" y="3861048"/>
            <a:ext cx="91085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What would you do?</a:t>
            </a:r>
          </a:p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Suggestions are welcome!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07CA708-A5DE-55A4-609B-5F4A14D2B64C}"/>
              </a:ext>
            </a:extLst>
          </p:cNvPr>
          <p:cNvSpPr txBox="1"/>
          <p:nvPr/>
        </p:nvSpPr>
        <p:spPr>
          <a:xfrm>
            <a:off x="870577" y="5553468"/>
            <a:ext cx="7416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Here I </a:t>
            </a:r>
            <a:r>
              <a:rPr lang="it-IT" sz="2000" dirty="0" err="1"/>
              <a:t>have</a:t>
            </a:r>
            <a:r>
              <a:rPr lang="it-IT" sz="2000" dirty="0"/>
              <a:t> some </a:t>
            </a:r>
            <a:r>
              <a:rPr lang="it-IT" sz="2000" dirty="0" err="1"/>
              <a:t>considerations</a:t>
            </a:r>
            <a:r>
              <a:rPr lang="it-IT" sz="2000" dirty="0"/>
              <a:t> </a:t>
            </a:r>
            <a:r>
              <a:rPr lang="it-IT" sz="2000" dirty="0" err="1"/>
              <a:t>about</a:t>
            </a:r>
            <a:r>
              <a:rPr lang="it-IT" sz="2000" dirty="0"/>
              <a:t> </a:t>
            </a:r>
            <a:r>
              <a:rPr lang="it-IT" sz="2000" dirty="0" err="1"/>
              <a:t>what</a:t>
            </a:r>
            <a:r>
              <a:rPr lang="it-IT" sz="2000" dirty="0"/>
              <a:t> the community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doing</a:t>
            </a:r>
            <a:r>
              <a:rPr lang="it-IT" sz="2000" dirty="0"/>
              <a:t>: </a:t>
            </a:r>
            <a:r>
              <a:rPr lang="it-IT" sz="2000" dirty="0" err="1"/>
              <a:t>but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C00000"/>
                </a:solidFill>
              </a:rPr>
              <a:t>let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us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hear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what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would</a:t>
            </a:r>
            <a:r>
              <a:rPr lang="it-IT" sz="2000" dirty="0">
                <a:solidFill>
                  <a:srgbClr val="C00000"/>
                </a:solidFill>
              </a:rPr>
              <a:t> YOU do!</a:t>
            </a:r>
          </a:p>
        </p:txBody>
      </p:sp>
    </p:spTree>
    <p:extLst>
      <p:ext uri="{BB962C8B-B14F-4D97-AF65-F5344CB8AC3E}">
        <p14:creationId xmlns:p14="http://schemas.microsoft.com/office/powerpoint/2010/main" val="950616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9AA02-7C4E-2C9D-B1C3-B8DCBF9B3A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1B4F8B-9700-9A88-B811-698356506D54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Cylindrical gaseous detector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9DDA6BBC-FE7F-CB09-0E38-485B25AE9030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DE4EC9FA-4771-D022-4F30-1AA7DD54F312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97FF5CAD-E5D8-A053-4B56-CC572EC090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5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673E73EB-856C-982C-D77E-16B2E647DF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EB90FB0C-EBA6-36B1-3733-5AF4FCCFB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E1B83B4-961A-3480-3020-45BB2693F51D}"/>
              </a:ext>
            </a:extLst>
          </p:cNvPr>
          <p:cNvSpPr txBox="1"/>
          <p:nvPr/>
        </p:nvSpPr>
        <p:spPr>
          <a:xfrm>
            <a:off x="179512" y="764704"/>
            <a:ext cx="862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Cylindrical</a:t>
            </a:r>
            <a:r>
              <a:rPr lang="it-IT" sz="2000" dirty="0"/>
              <a:t> </a:t>
            </a:r>
            <a:r>
              <a:rPr lang="it-IT" sz="2000" dirty="0" err="1"/>
              <a:t>gaseous</a:t>
            </a:r>
            <a:r>
              <a:rPr lang="it-IT" sz="2000" dirty="0"/>
              <a:t> detectors, with a </a:t>
            </a:r>
            <a:r>
              <a:rPr lang="it-IT" sz="2000" dirty="0" err="1"/>
              <a:t>central</a:t>
            </a:r>
            <a:r>
              <a:rPr lang="it-IT" sz="2000" dirty="0"/>
              <a:t> </a:t>
            </a:r>
            <a:r>
              <a:rPr lang="it-IT" sz="2000" dirty="0" err="1"/>
              <a:t>wire</a:t>
            </a:r>
            <a:r>
              <a:rPr lang="it-IT" sz="2000" dirty="0"/>
              <a:t>, </a:t>
            </a:r>
            <a:r>
              <a:rPr lang="it-IT" sz="2000" dirty="0" err="1"/>
              <a:t>immediately</a:t>
            </a:r>
            <a:r>
              <a:rPr lang="it-IT" sz="2000" dirty="0"/>
              <a:t> </a:t>
            </a:r>
            <a:r>
              <a:rPr lang="it-IT" sz="2000" dirty="0" err="1"/>
              <a:t>had</a:t>
            </a:r>
            <a:r>
              <a:rPr lang="it-IT" sz="2000" dirty="0"/>
              <a:t> a </a:t>
            </a:r>
            <a:r>
              <a:rPr lang="it-IT" sz="2000" dirty="0" err="1"/>
              <a:t>tremendous</a:t>
            </a:r>
            <a:r>
              <a:rPr lang="it-IT" sz="2000" dirty="0"/>
              <a:t> success, and are </a:t>
            </a:r>
            <a:r>
              <a:rPr lang="it-IT" sz="2000" dirty="0" err="1"/>
              <a:t>widely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</a:t>
            </a:r>
            <a:r>
              <a:rPr lang="it-IT" sz="2000" dirty="0" err="1"/>
              <a:t>nowdays</a:t>
            </a:r>
            <a:r>
              <a:rPr lang="it-IT" sz="2000" dirty="0"/>
              <a:t>.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C6782969-ACF9-EB2E-EA37-47341E7DA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44" y="1700808"/>
            <a:ext cx="3622476" cy="1890060"/>
          </a:xfrm>
          <a:prstGeom prst="rect">
            <a:avLst/>
          </a:prstGeom>
        </p:spPr>
      </p:pic>
      <p:pic>
        <p:nvPicPr>
          <p:cNvPr id="11" name="Immagine 10" descr="Immagine che contiene interno, soffitto, piano, luce&#10;&#10;Il contenuto generato dall'IA potrebbe non essere corretto.">
            <a:extLst>
              <a:ext uri="{FF2B5EF4-FFF2-40B4-BE49-F238E27FC236}">
                <a16:creationId xmlns:a16="http://schemas.microsoft.com/office/drawing/2014/main" id="{21F90605-697E-C59F-F5E3-10B1B790E6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92" y="3789040"/>
            <a:ext cx="3924468" cy="2618494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4A45C75-D377-99DF-EB8B-F0F539E23766}"/>
              </a:ext>
            </a:extLst>
          </p:cNvPr>
          <p:cNvSpPr txBox="1"/>
          <p:nvPr/>
        </p:nvSpPr>
        <p:spPr>
          <a:xfrm>
            <a:off x="4211960" y="1556792"/>
            <a:ext cx="46222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/>
              <a:t>- A </a:t>
            </a:r>
            <a:r>
              <a:rPr lang="it-IT" sz="1800" dirty="0" err="1"/>
              <a:t>variation</a:t>
            </a:r>
            <a:r>
              <a:rPr lang="it-IT" sz="1800" dirty="0"/>
              <a:t> of </a:t>
            </a:r>
            <a:r>
              <a:rPr lang="it-IT" sz="1800" dirty="0" err="1"/>
              <a:t>this</a:t>
            </a:r>
            <a:r>
              <a:rPr lang="it-IT" sz="1800" dirty="0"/>
              <a:t> </a:t>
            </a:r>
            <a:r>
              <a:rPr lang="it-IT" sz="1800" dirty="0" err="1"/>
              <a:t>principle</a:t>
            </a:r>
            <a:r>
              <a:rPr lang="it-IT" sz="1800" dirty="0"/>
              <a:t> </a:t>
            </a:r>
            <a:r>
              <a:rPr lang="it-IT" sz="1800" dirty="0" err="1"/>
              <a:t>was</a:t>
            </a:r>
            <a:r>
              <a:rPr lang="it-IT" sz="1800" dirty="0"/>
              <a:t> the </a:t>
            </a:r>
            <a:r>
              <a:rPr lang="it-IT" sz="1800" dirty="0" err="1"/>
              <a:t>invention</a:t>
            </a:r>
            <a:r>
              <a:rPr lang="it-IT" sz="1800" dirty="0"/>
              <a:t> of the Multi-</a:t>
            </a:r>
            <a:r>
              <a:rPr lang="it-IT" sz="1800" dirty="0" err="1"/>
              <a:t>Wire</a:t>
            </a:r>
            <a:r>
              <a:rPr lang="it-IT" sz="1800" dirty="0"/>
              <a:t> </a:t>
            </a:r>
            <a:r>
              <a:rPr lang="it-IT" sz="1800" dirty="0" err="1"/>
              <a:t>Propotional</a:t>
            </a:r>
            <a:r>
              <a:rPr lang="it-IT" sz="1800" dirty="0"/>
              <a:t> Chamber, </a:t>
            </a:r>
            <a:r>
              <a:rPr lang="it-IT" sz="1800" dirty="0" err="1"/>
              <a:t>worth</a:t>
            </a:r>
            <a:r>
              <a:rPr lang="it-IT" sz="1800" dirty="0"/>
              <a:t> the Nobel </a:t>
            </a:r>
            <a:r>
              <a:rPr lang="it-IT" sz="1800" dirty="0" err="1"/>
              <a:t>prize</a:t>
            </a:r>
            <a:r>
              <a:rPr lang="it-IT" sz="1800" dirty="0"/>
              <a:t> to George </a:t>
            </a:r>
            <a:r>
              <a:rPr lang="it-IT" sz="1800" dirty="0" err="1"/>
              <a:t>Charpak</a:t>
            </a:r>
            <a:r>
              <a:rPr lang="it-IT" sz="1800" dirty="0"/>
              <a:t>.</a:t>
            </a:r>
          </a:p>
        </p:txBody>
      </p:sp>
      <p:pic>
        <p:nvPicPr>
          <p:cNvPr id="16" name="Immagine 15" descr="Immagine che contiene vestiti, persona, uomo, interno&#10;&#10;Il contenuto generato dall'IA potrebbe non essere corretto.">
            <a:extLst>
              <a:ext uri="{FF2B5EF4-FFF2-40B4-BE49-F238E27FC236}">
                <a16:creationId xmlns:a16="http://schemas.microsoft.com/office/drawing/2014/main" id="{8948193F-DCE5-A1E1-B7F8-92BE3EF4A0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47" y="2636912"/>
            <a:ext cx="3515869" cy="2666824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D648769-B680-59FE-8DE7-1E1195725C3C}"/>
              </a:ext>
            </a:extLst>
          </p:cNvPr>
          <p:cNvSpPr txBox="1"/>
          <p:nvPr/>
        </p:nvSpPr>
        <p:spPr>
          <a:xfrm>
            <a:off x="4572000" y="5734997"/>
            <a:ext cx="3771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Drift </a:t>
            </a:r>
            <a:r>
              <a:rPr lang="it-IT" dirty="0" err="1"/>
              <a:t>chambers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in the CMS </a:t>
            </a:r>
            <a:r>
              <a:rPr lang="it-IT" dirty="0" err="1"/>
              <a:t>experiment</a:t>
            </a:r>
            <a:r>
              <a:rPr lang="it-IT" dirty="0"/>
              <a:t> (with a </a:t>
            </a:r>
            <a:r>
              <a:rPr lang="it-IT" dirty="0" err="1"/>
              <a:t>squared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).</a:t>
            </a:r>
          </a:p>
        </p:txBody>
      </p:sp>
      <p:sp>
        <p:nvSpPr>
          <p:cNvPr id="18" name="Freccia in giù 17">
            <a:extLst>
              <a:ext uri="{FF2B5EF4-FFF2-40B4-BE49-F238E27FC236}">
                <a16:creationId xmlns:a16="http://schemas.microsoft.com/office/drawing/2014/main" id="{09F4D4C2-ED4F-D56A-D5C3-CB7AF187F9FB}"/>
              </a:ext>
            </a:extLst>
          </p:cNvPr>
          <p:cNvSpPr/>
          <p:nvPr/>
        </p:nvSpPr>
        <p:spPr>
          <a:xfrm>
            <a:off x="2051720" y="1472590"/>
            <a:ext cx="288032" cy="30805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in giù 18">
            <a:extLst>
              <a:ext uri="{FF2B5EF4-FFF2-40B4-BE49-F238E27FC236}">
                <a16:creationId xmlns:a16="http://schemas.microsoft.com/office/drawing/2014/main" id="{6551669C-99B3-FBE9-BF28-1F347BA0A563}"/>
              </a:ext>
            </a:extLst>
          </p:cNvPr>
          <p:cNvSpPr/>
          <p:nvPr/>
        </p:nvSpPr>
        <p:spPr>
          <a:xfrm>
            <a:off x="6372200" y="2472871"/>
            <a:ext cx="288032" cy="30805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in giù 19">
            <a:extLst>
              <a:ext uri="{FF2B5EF4-FFF2-40B4-BE49-F238E27FC236}">
                <a16:creationId xmlns:a16="http://schemas.microsoft.com/office/drawing/2014/main" id="{82CA51F2-612F-6224-6589-4AF461116D28}"/>
              </a:ext>
            </a:extLst>
          </p:cNvPr>
          <p:cNvSpPr/>
          <p:nvPr/>
        </p:nvSpPr>
        <p:spPr>
          <a:xfrm rot="5246326">
            <a:off x="4067944" y="5860520"/>
            <a:ext cx="288032" cy="30805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77227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6F6336-75DA-F30E-F9DD-73B27AC572B1}"/>
              </a:ext>
            </a:extLst>
          </p:cNvPr>
          <p:cNvSpPr/>
          <p:nvPr/>
        </p:nvSpPr>
        <p:spPr>
          <a:xfrm>
            <a:off x="35496" y="-87198"/>
            <a:ext cx="91085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40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Conclusions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51D08BF8-63EC-16CA-09EF-E447FDA9AF0F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9 Grupo">
            <a:extLst>
              <a:ext uri="{FF2B5EF4-FFF2-40B4-BE49-F238E27FC236}">
                <a16:creationId xmlns:a16="http://schemas.microsoft.com/office/drawing/2014/main" id="{28391510-AA1B-EA0C-E27A-380E7B97E9B8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5" name="Text Box 14">
              <a:extLst>
                <a:ext uri="{FF2B5EF4-FFF2-40B4-BE49-F238E27FC236}">
                  <a16:creationId xmlns:a16="http://schemas.microsoft.com/office/drawing/2014/main" id="{7A9051E3-D4F0-FDF0-9BD8-9A89FB56D8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50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6" name="Text Box 14">
              <a:extLst>
                <a:ext uri="{FF2B5EF4-FFF2-40B4-BE49-F238E27FC236}">
                  <a16:creationId xmlns:a16="http://schemas.microsoft.com/office/drawing/2014/main" id="{E8D137F9-009C-B852-34E8-FE1C2DBEF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7" name="Text Box 14">
            <a:extLst>
              <a:ext uri="{FF2B5EF4-FFF2-40B4-BE49-F238E27FC236}">
                <a16:creationId xmlns:a16="http://schemas.microsoft.com/office/drawing/2014/main" id="{03B93154-0556-45D2-5FCE-5A8DC7A03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EC010BA-1F1E-9685-D516-A45B23B6AF88}"/>
              </a:ext>
            </a:extLst>
          </p:cNvPr>
          <p:cNvSpPr txBox="1"/>
          <p:nvPr/>
        </p:nvSpPr>
        <p:spPr>
          <a:xfrm>
            <a:off x="251530" y="836712"/>
            <a:ext cx="86409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Using </a:t>
            </a:r>
            <a:r>
              <a:rPr lang="it-IT" sz="2000" dirty="0">
                <a:solidFill>
                  <a:srgbClr val="C00000"/>
                </a:solidFill>
              </a:rPr>
              <a:t>a planar </a:t>
            </a:r>
            <a:r>
              <a:rPr lang="it-IT" sz="2000" dirty="0" err="1">
                <a:solidFill>
                  <a:srgbClr val="C00000"/>
                </a:solidFill>
              </a:rPr>
              <a:t>geometry</a:t>
            </a:r>
            <a:r>
              <a:rPr lang="it-IT" sz="2000" dirty="0">
                <a:solidFill>
                  <a:srgbClr val="C00000"/>
                </a:solidFill>
              </a:rPr>
              <a:t> in </a:t>
            </a:r>
            <a:r>
              <a:rPr lang="it-IT" sz="2000" dirty="0" err="1">
                <a:solidFill>
                  <a:srgbClr val="C00000"/>
                </a:solidFill>
              </a:rPr>
              <a:t>gaseous</a:t>
            </a:r>
            <a:r>
              <a:rPr lang="it-IT" sz="2000" dirty="0">
                <a:solidFill>
                  <a:srgbClr val="C00000"/>
                </a:solidFill>
              </a:rPr>
              <a:t> detectors</a:t>
            </a:r>
            <a:r>
              <a:rPr lang="it-IT" sz="2000" dirty="0"/>
              <a:t>, in place of </a:t>
            </a:r>
            <a:r>
              <a:rPr lang="it-IT" sz="2000" dirty="0" err="1"/>
              <a:t>using</a:t>
            </a:r>
            <a:r>
              <a:rPr lang="it-IT" sz="2000" dirty="0"/>
              <a:t> </a:t>
            </a:r>
            <a:r>
              <a:rPr lang="it-IT" sz="2000" dirty="0" err="1"/>
              <a:t>cylindrical</a:t>
            </a:r>
            <a:r>
              <a:rPr lang="it-IT" sz="2000" dirty="0"/>
              <a:t> or more </a:t>
            </a:r>
            <a:r>
              <a:rPr lang="it-IT" sz="2000" dirty="0" err="1"/>
              <a:t>geometries</a:t>
            </a:r>
            <a:r>
              <a:rPr lang="it-IT" sz="2000" dirty="0"/>
              <a:t>, </a:t>
            </a:r>
            <a:r>
              <a:rPr lang="it-IT" sz="2000" dirty="0" err="1"/>
              <a:t>is</a:t>
            </a:r>
            <a:r>
              <a:rPr lang="it-IT" sz="2000" dirty="0"/>
              <a:t> a </a:t>
            </a:r>
            <a:r>
              <a:rPr lang="it-IT" sz="2000" dirty="0" err="1"/>
              <a:t>change</a:t>
            </a:r>
            <a:r>
              <a:rPr lang="it-IT" sz="2000" dirty="0"/>
              <a:t> of </a:t>
            </a:r>
            <a:r>
              <a:rPr lang="it-IT" sz="2000" dirty="0" err="1"/>
              <a:t>paradygm</a:t>
            </a:r>
            <a:r>
              <a:rPr lang="it-IT" sz="2000" dirty="0"/>
              <a:t>: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advantages</a:t>
            </a:r>
            <a:r>
              <a:rPr lang="it-IT" sz="2000" dirty="0"/>
              <a:t> and </a:t>
            </a:r>
            <a:r>
              <a:rPr lang="it-IT" sz="2000" dirty="0" err="1"/>
              <a:t>drawbacks</a:t>
            </a:r>
            <a:r>
              <a:rPr lang="it-IT" sz="2000" dirty="0"/>
              <a:t>, </a:t>
            </a:r>
            <a:r>
              <a:rPr lang="it-IT" sz="2000" dirty="0" err="1"/>
              <a:t>but</a:t>
            </a:r>
            <a:r>
              <a:rPr lang="it-IT" sz="2000" dirty="0"/>
              <a:t>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245794"/>
                </a:solidFill>
              </a:rPr>
              <a:t>something</a:t>
            </a:r>
            <a:r>
              <a:rPr lang="it-IT" sz="2000" dirty="0">
                <a:solidFill>
                  <a:srgbClr val="245794"/>
                </a:solidFill>
              </a:rPr>
              <a:t> NEW</a:t>
            </a:r>
            <a:r>
              <a:rPr lang="it-IT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The </a:t>
            </a:r>
            <a:r>
              <a:rPr lang="it-IT" sz="2000" dirty="0" err="1">
                <a:solidFill>
                  <a:srgbClr val="C00000"/>
                </a:solidFill>
              </a:rPr>
              <a:t>introduction</a:t>
            </a:r>
            <a:r>
              <a:rPr lang="it-IT" sz="2000" dirty="0">
                <a:solidFill>
                  <a:srgbClr val="C00000"/>
                </a:solidFill>
              </a:rPr>
              <a:t> of resistive </a:t>
            </a:r>
            <a:r>
              <a:rPr lang="it-IT" sz="2000" dirty="0" err="1">
                <a:solidFill>
                  <a:srgbClr val="C00000"/>
                </a:solidFill>
              </a:rPr>
              <a:t>elements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/>
              <a:t>in </a:t>
            </a:r>
            <a:r>
              <a:rPr lang="it-IT" sz="2000" dirty="0" err="1"/>
              <a:t>gaseous</a:t>
            </a:r>
            <a:r>
              <a:rPr lang="it-IT" sz="2000" dirty="0"/>
              <a:t> detectors </a:t>
            </a:r>
            <a:r>
              <a:rPr lang="it-IT" sz="2000" dirty="0" err="1"/>
              <a:t>was</a:t>
            </a:r>
            <a:r>
              <a:rPr lang="it-IT" sz="2000" dirty="0"/>
              <a:t> a </a:t>
            </a:r>
            <a:r>
              <a:rPr lang="it-IT" sz="2000" dirty="0" err="1"/>
              <a:t>breakthrough</a:t>
            </a:r>
            <a:r>
              <a:rPr lang="it-IT" sz="2000" dirty="0"/>
              <a:t>,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rapidly</a:t>
            </a:r>
            <a:r>
              <a:rPr lang="it-IT" sz="2000" dirty="0"/>
              <a:t> </a:t>
            </a:r>
            <a:r>
              <a:rPr lang="it-IT" sz="2000" dirty="0" err="1"/>
              <a:t>expanded</a:t>
            </a:r>
            <a:r>
              <a:rPr lang="it-IT" sz="2000" dirty="0"/>
              <a:t> </a:t>
            </a:r>
            <a:r>
              <a:rPr lang="it-IT" sz="2000" dirty="0" err="1"/>
              <a:t>beyond</a:t>
            </a:r>
            <a:r>
              <a:rPr lang="it-IT" sz="2000" dirty="0"/>
              <a:t> the </a:t>
            </a:r>
            <a:r>
              <a:rPr lang="it-IT" sz="2000" dirty="0" err="1"/>
              <a:t>realm</a:t>
            </a:r>
            <a:r>
              <a:rPr lang="it-IT" sz="2000" dirty="0"/>
              <a:t> of planar </a:t>
            </a:r>
            <a:r>
              <a:rPr lang="it-IT" sz="2000" dirty="0" err="1"/>
              <a:t>gaseous</a:t>
            </a:r>
            <a:r>
              <a:rPr lang="it-IT" sz="2000" dirty="0"/>
              <a:t> detectors: </a:t>
            </a:r>
            <a:r>
              <a:rPr lang="it-IT" sz="2000" dirty="0" err="1"/>
              <a:t>again</a:t>
            </a:r>
            <a:r>
              <a:rPr lang="it-IT" sz="2000" dirty="0">
                <a:solidFill>
                  <a:srgbClr val="245794"/>
                </a:solidFill>
              </a:rPr>
              <a:t>, </a:t>
            </a:r>
            <a:r>
              <a:rPr lang="it-IT" sz="2000" dirty="0" err="1">
                <a:solidFill>
                  <a:srgbClr val="245794"/>
                </a:solidFill>
              </a:rPr>
              <a:t>it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 err="1">
                <a:solidFill>
                  <a:srgbClr val="245794"/>
                </a:solidFill>
              </a:rPr>
              <a:t>was</a:t>
            </a:r>
            <a:r>
              <a:rPr lang="it-IT" sz="2000" dirty="0">
                <a:solidFill>
                  <a:srgbClr val="245794"/>
                </a:solidFill>
              </a:rPr>
              <a:t> </a:t>
            </a:r>
            <a:r>
              <a:rPr lang="it-IT" sz="2000" dirty="0" err="1">
                <a:solidFill>
                  <a:srgbClr val="245794"/>
                </a:solidFill>
              </a:rPr>
              <a:t>something</a:t>
            </a:r>
            <a:r>
              <a:rPr lang="it-IT" sz="2000" dirty="0">
                <a:solidFill>
                  <a:srgbClr val="245794"/>
                </a:solidFill>
              </a:rPr>
              <a:t> NEW</a:t>
            </a:r>
            <a:r>
              <a:rPr lang="it-IT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Further</a:t>
            </a:r>
            <a:r>
              <a:rPr lang="it-IT" sz="2000" dirty="0"/>
              <a:t> </a:t>
            </a:r>
            <a:r>
              <a:rPr lang="it-IT" sz="2000" dirty="0" err="1"/>
              <a:t>refinements</a:t>
            </a:r>
            <a:r>
              <a:rPr lang="it-IT" sz="2000" dirty="0"/>
              <a:t> </a:t>
            </a:r>
            <a:r>
              <a:rPr lang="it-IT" sz="2000" dirty="0" err="1"/>
              <a:t>came</a:t>
            </a:r>
            <a:r>
              <a:rPr lang="it-IT" sz="2000" dirty="0"/>
              <a:t>: </a:t>
            </a:r>
            <a:r>
              <a:rPr lang="it-IT" sz="2000" dirty="0" err="1"/>
              <a:t>passing</a:t>
            </a:r>
            <a:r>
              <a:rPr lang="it-IT" sz="2000" dirty="0"/>
              <a:t> from streamer to </a:t>
            </a:r>
            <a:r>
              <a:rPr lang="it-IT" sz="2000" dirty="0" err="1">
                <a:solidFill>
                  <a:srgbClr val="C00000"/>
                </a:solidFill>
              </a:rPr>
              <a:t>avalanche</a:t>
            </a:r>
            <a:r>
              <a:rPr lang="it-IT" sz="2000" dirty="0">
                <a:solidFill>
                  <a:srgbClr val="C00000"/>
                </a:solidFill>
              </a:rPr>
              <a:t> mode</a:t>
            </a:r>
            <a:r>
              <a:rPr lang="it-IT" sz="2000" dirty="0"/>
              <a:t>, the </a:t>
            </a:r>
            <a:r>
              <a:rPr lang="it-IT" sz="2000" dirty="0" err="1"/>
              <a:t>introduction</a:t>
            </a:r>
            <a:r>
              <a:rPr lang="it-IT" sz="2000" dirty="0"/>
              <a:t> of </a:t>
            </a:r>
            <a:r>
              <a:rPr lang="it-IT" sz="2000" dirty="0" err="1">
                <a:solidFill>
                  <a:srgbClr val="C00000"/>
                </a:solidFill>
              </a:rPr>
              <a:t>MRPCs</a:t>
            </a:r>
            <a:r>
              <a:rPr lang="it-IT" sz="2000" dirty="0"/>
              <a:t>: </a:t>
            </a:r>
            <a:r>
              <a:rPr lang="it-IT" sz="2000" dirty="0" err="1"/>
              <a:t>again</a:t>
            </a:r>
            <a:r>
              <a:rPr lang="it-IT" sz="2000" dirty="0"/>
              <a:t>, </a:t>
            </a:r>
            <a:r>
              <a:rPr lang="it-IT" sz="2000" dirty="0">
                <a:solidFill>
                  <a:srgbClr val="245794"/>
                </a:solidFill>
              </a:rPr>
              <a:t>NEW IDEAS</a:t>
            </a:r>
            <a:r>
              <a:rPr lang="it-IT" sz="2000" dirty="0"/>
              <a:t>.</a:t>
            </a:r>
          </a:p>
        </p:txBody>
      </p:sp>
      <p:pic>
        <p:nvPicPr>
          <p:cNvPr id="13" name="Immagine 12" descr="Immagine che contiene testo, cielo, nuvola, aria aperta&#10;&#10;Il contenuto generato dall'IA potrebbe non essere corretto.">
            <a:extLst>
              <a:ext uri="{FF2B5EF4-FFF2-40B4-BE49-F238E27FC236}">
                <a16:creationId xmlns:a16="http://schemas.microsoft.com/office/drawing/2014/main" id="{9C6AAD6E-CE7E-9739-6662-0BF510246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861048"/>
            <a:ext cx="3615623" cy="1999368"/>
          </a:xfrm>
          <a:prstGeom prst="rect">
            <a:avLst/>
          </a:prstGeom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9A788ECA-AEB7-5DC0-6BBD-BAD4BD6B6910}"/>
              </a:ext>
            </a:extLst>
          </p:cNvPr>
          <p:cNvSpPr/>
          <p:nvPr/>
        </p:nvSpPr>
        <p:spPr>
          <a:xfrm>
            <a:off x="3995936" y="4437112"/>
            <a:ext cx="1440160" cy="864096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0926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D25AF-F2DB-C7C5-A6A8-ECA6A3818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0E7D35D-E553-2680-E20B-290764F1A362}"/>
              </a:ext>
            </a:extLst>
          </p:cNvPr>
          <p:cNvSpPr/>
          <p:nvPr/>
        </p:nvSpPr>
        <p:spPr>
          <a:xfrm>
            <a:off x="35496" y="-87198"/>
            <a:ext cx="91085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40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Lesson to be learnt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1A13722C-07E8-F1BE-D2B0-FBF2D28E9E61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9 Grupo">
            <a:extLst>
              <a:ext uri="{FF2B5EF4-FFF2-40B4-BE49-F238E27FC236}">
                <a16:creationId xmlns:a16="http://schemas.microsoft.com/office/drawing/2014/main" id="{5D1940B4-13AD-DA16-D567-95F17C2CD9AE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5" name="Text Box 14">
              <a:extLst>
                <a:ext uri="{FF2B5EF4-FFF2-40B4-BE49-F238E27FC236}">
                  <a16:creationId xmlns:a16="http://schemas.microsoft.com/office/drawing/2014/main" id="{2D9E5713-7ABA-3295-2580-FBF43BE9DB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51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6" name="Text Box 14">
              <a:extLst>
                <a:ext uri="{FF2B5EF4-FFF2-40B4-BE49-F238E27FC236}">
                  <a16:creationId xmlns:a16="http://schemas.microsoft.com/office/drawing/2014/main" id="{625C2A8E-068C-4A40-61E4-2A8F18BA52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7" name="Text Box 14">
            <a:extLst>
              <a:ext uri="{FF2B5EF4-FFF2-40B4-BE49-F238E27FC236}">
                <a16:creationId xmlns:a16="http://schemas.microsoft.com/office/drawing/2014/main" id="{06168025-6796-F150-8203-F89DB1B3A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pic>
        <p:nvPicPr>
          <p:cNvPr id="12" name="Immagine 11" descr="Immagine che contiene testo, Carattere, tipografia, calligrafia&#10;&#10;Il contenuto generato dall'IA potrebbe non essere corretto.">
            <a:extLst>
              <a:ext uri="{FF2B5EF4-FFF2-40B4-BE49-F238E27FC236}">
                <a16:creationId xmlns:a16="http://schemas.microsoft.com/office/drawing/2014/main" id="{720BF044-3ED9-381A-7B7F-D1BE80677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855" y="2708920"/>
            <a:ext cx="4559409" cy="380193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4FAB4F29-E7B9-68E9-BDE0-BA0484551173}"/>
              </a:ext>
            </a:extLst>
          </p:cNvPr>
          <p:cNvSpPr txBox="1"/>
          <p:nvPr/>
        </p:nvSpPr>
        <p:spPr>
          <a:xfrm>
            <a:off x="260332" y="913944"/>
            <a:ext cx="8416124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u="sng" dirty="0">
                <a:solidFill>
                  <a:srgbClr val="245794"/>
                </a:solidFill>
              </a:rPr>
              <a:t>A </a:t>
            </a:r>
            <a:r>
              <a:rPr lang="it-IT" sz="2400" u="sng" dirty="0" err="1">
                <a:solidFill>
                  <a:srgbClr val="245794"/>
                </a:solidFill>
              </a:rPr>
              <a:t>particle</a:t>
            </a:r>
            <a:r>
              <a:rPr lang="it-IT" sz="2400" u="sng" dirty="0">
                <a:solidFill>
                  <a:srgbClr val="245794"/>
                </a:solidFill>
              </a:rPr>
              <a:t> detector </a:t>
            </a:r>
            <a:r>
              <a:rPr lang="it-IT" sz="2400" u="sng" dirty="0" err="1">
                <a:solidFill>
                  <a:srgbClr val="245794"/>
                </a:solidFill>
              </a:rPr>
              <a:t>is</a:t>
            </a:r>
            <a:r>
              <a:rPr lang="it-IT" sz="2400" u="sng" dirty="0">
                <a:solidFill>
                  <a:srgbClr val="245794"/>
                </a:solidFill>
              </a:rPr>
              <a:t> </a:t>
            </a:r>
            <a:r>
              <a:rPr lang="it-IT" sz="2400" u="sng" dirty="0" err="1">
                <a:solidFill>
                  <a:srgbClr val="245794"/>
                </a:solidFill>
              </a:rPr>
              <a:t>not</a:t>
            </a:r>
            <a:r>
              <a:rPr lang="it-IT" sz="2400" u="sng" dirty="0">
                <a:solidFill>
                  <a:srgbClr val="245794"/>
                </a:solidFill>
              </a:rPr>
              <a:t> made by </a:t>
            </a:r>
            <a:r>
              <a:rPr lang="it-IT" sz="2400" u="sng" dirty="0" err="1">
                <a:solidFill>
                  <a:srgbClr val="245794"/>
                </a:solidFill>
              </a:rPr>
              <a:t>putting</a:t>
            </a:r>
            <a:r>
              <a:rPr lang="it-IT" sz="2400" u="sng" dirty="0">
                <a:solidFill>
                  <a:srgbClr val="245794"/>
                </a:solidFill>
              </a:rPr>
              <a:t> </a:t>
            </a:r>
            <a:r>
              <a:rPr lang="it-IT" sz="2400" u="sng" dirty="0" err="1">
                <a:solidFill>
                  <a:srgbClr val="245794"/>
                </a:solidFill>
              </a:rPr>
              <a:t>together</a:t>
            </a:r>
            <a:r>
              <a:rPr lang="it-IT" sz="2400" u="sng" dirty="0">
                <a:solidFill>
                  <a:srgbClr val="245794"/>
                </a:solidFill>
              </a:rPr>
              <a:t> </a:t>
            </a:r>
            <a:r>
              <a:rPr lang="it-IT" sz="2400" u="sng" dirty="0" err="1">
                <a:solidFill>
                  <a:srgbClr val="245794"/>
                </a:solidFill>
              </a:rPr>
              <a:t>pieces</a:t>
            </a:r>
            <a:r>
              <a:rPr lang="it-IT" sz="2400" u="sng" dirty="0">
                <a:solidFill>
                  <a:srgbClr val="245794"/>
                </a:solidFill>
              </a:rPr>
              <a:t> of hardware.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/>
              <a:t>A </a:t>
            </a:r>
            <a:r>
              <a:rPr lang="it-IT" sz="2400" dirty="0" err="1"/>
              <a:t>particle</a:t>
            </a:r>
            <a:r>
              <a:rPr lang="it-IT" sz="2400" dirty="0"/>
              <a:t> detector </a:t>
            </a:r>
            <a:r>
              <a:rPr lang="it-IT" sz="2400" b="1" dirty="0" err="1">
                <a:solidFill>
                  <a:srgbClr val="C00000"/>
                </a:solidFill>
              </a:rPr>
              <a:t>is</a:t>
            </a:r>
            <a:r>
              <a:rPr lang="it-IT" sz="2400" b="1" dirty="0">
                <a:solidFill>
                  <a:srgbClr val="C00000"/>
                </a:solidFill>
              </a:rPr>
              <a:t> made by </a:t>
            </a:r>
            <a:r>
              <a:rPr lang="it-IT" sz="2400" b="1" dirty="0" err="1">
                <a:solidFill>
                  <a:srgbClr val="C00000"/>
                </a:solidFill>
              </a:rPr>
              <a:t>putting</a:t>
            </a:r>
            <a:r>
              <a:rPr lang="it-IT" sz="2400" b="1" dirty="0">
                <a:solidFill>
                  <a:srgbClr val="C00000"/>
                </a:solidFill>
              </a:rPr>
              <a:t> </a:t>
            </a:r>
            <a:r>
              <a:rPr lang="it-IT" sz="2400" b="1" dirty="0" err="1">
                <a:solidFill>
                  <a:srgbClr val="C00000"/>
                </a:solidFill>
              </a:rPr>
              <a:t>together</a:t>
            </a:r>
            <a:r>
              <a:rPr lang="it-IT" sz="2400" b="1" dirty="0">
                <a:solidFill>
                  <a:srgbClr val="C00000"/>
                </a:solidFill>
              </a:rPr>
              <a:t> IDEAS</a:t>
            </a:r>
            <a:r>
              <a:rPr lang="it-IT" sz="2400" dirty="0"/>
              <a:t>: </a:t>
            </a:r>
            <a:r>
              <a:rPr lang="it-IT" sz="2400" dirty="0" err="1"/>
              <a:t>chose</a:t>
            </a:r>
            <a:r>
              <a:rPr lang="it-IT" sz="2400" dirty="0"/>
              <a:t> </a:t>
            </a:r>
            <a:r>
              <a:rPr lang="it-IT" sz="2400" dirty="0" err="1"/>
              <a:t>them</a:t>
            </a:r>
            <a:r>
              <a:rPr lang="it-IT" sz="2400" dirty="0"/>
              <a:t> </a:t>
            </a:r>
            <a:r>
              <a:rPr lang="it-IT" sz="2400" dirty="0" err="1"/>
              <a:t>well</a:t>
            </a:r>
            <a:r>
              <a:rPr lang="it-IT" sz="2400" dirty="0"/>
              <a:t>, </a:t>
            </a:r>
            <a:r>
              <a:rPr lang="it-IT" sz="2400" dirty="0" err="1"/>
              <a:t>assemble</a:t>
            </a:r>
            <a:r>
              <a:rPr lang="it-IT" sz="2400" dirty="0"/>
              <a:t> </a:t>
            </a:r>
            <a:r>
              <a:rPr lang="it-IT" sz="2400" dirty="0" err="1"/>
              <a:t>them</a:t>
            </a:r>
            <a:r>
              <a:rPr lang="it-IT" sz="2400" dirty="0"/>
              <a:t> in the </a:t>
            </a:r>
            <a:r>
              <a:rPr lang="it-IT" sz="2400" dirty="0" err="1"/>
              <a:t>right</a:t>
            </a:r>
            <a:r>
              <a:rPr lang="it-IT" sz="2400" dirty="0"/>
              <a:t> way, and </a:t>
            </a:r>
            <a:r>
              <a:rPr lang="it-IT" sz="2400" b="1" dirty="0" err="1">
                <a:solidFill>
                  <a:srgbClr val="245794"/>
                </a:solidFill>
              </a:rPr>
              <a:t>it</a:t>
            </a:r>
            <a:r>
              <a:rPr lang="it-IT" sz="2400" b="1" dirty="0">
                <a:solidFill>
                  <a:srgbClr val="245794"/>
                </a:solidFill>
              </a:rPr>
              <a:t> </a:t>
            </a:r>
            <a:r>
              <a:rPr lang="it-IT" sz="2400" b="1" dirty="0" err="1">
                <a:solidFill>
                  <a:srgbClr val="245794"/>
                </a:solidFill>
              </a:rPr>
              <a:t>will</a:t>
            </a:r>
            <a:r>
              <a:rPr lang="it-IT" sz="2400" b="1" dirty="0">
                <a:solidFill>
                  <a:srgbClr val="245794"/>
                </a:solidFill>
              </a:rPr>
              <a:t> go like wind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4581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DCD85-F164-4AA6-F98D-6D5E40F98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o 17">
            <a:extLst>
              <a:ext uri="{FF2B5EF4-FFF2-40B4-BE49-F238E27FC236}">
                <a16:creationId xmlns:a16="http://schemas.microsoft.com/office/drawing/2014/main" id="{1A065E41-811F-55AA-56ED-CD638D3A2EA4}"/>
              </a:ext>
            </a:extLst>
          </p:cNvPr>
          <p:cNvGrpSpPr/>
          <p:nvPr/>
        </p:nvGrpSpPr>
        <p:grpSpPr>
          <a:xfrm>
            <a:off x="387000" y="1556792"/>
            <a:ext cx="3968976" cy="4032448"/>
            <a:chOff x="387000" y="1556792"/>
            <a:chExt cx="3968976" cy="4032448"/>
          </a:xfrm>
        </p:grpSpPr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BC262251-1352-B1DA-20D8-4876331425F5}"/>
                </a:ext>
              </a:extLst>
            </p:cNvPr>
            <p:cNvGrpSpPr/>
            <p:nvPr/>
          </p:nvGrpSpPr>
          <p:grpSpPr>
            <a:xfrm>
              <a:off x="387000" y="1556792"/>
              <a:ext cx="3968976" cy="3974264"/>
              <a:chOff x="387000" y="1904403"/>
              <a:chExt cx="3968976" cy="3974264"/>
            </a:xfrm>
          </p:grpSpPr>
          <p:pic>
            <p:nvPicPr>
              <p:cNvPr id="5" name="Immagine 4">
                <a:extLst>
                  <a:ext uri="{FF2B5EF4-FFF2-40B4-BE49-F238E27FC236}">
                    <a16:creationId xmlns:a16="http://schemas.microsoft.com/office/drawing/2014/main" id="{9AB1AC42-B72E-6AA6-2D66-B347AF7C66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7000" y="1904403"/>
                <a:ext cx="3714795" cy="3974264"/>
              </a:xfrm>
              <a:prstGeom prst="rect">
                <a:avLst/>
              </a:prstGeom>
            </p:spPr>
          </p:pic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5094A500-5D56-8587-7E2B-9C2E7975AABE}"/>
                  </a:ext>
                </a:extLst>
              </p:cNvPr>
              <p:cNvSpPr/>
              <p:nvPr/>
            </p:nvSpPr>
            <p:spPr>
              <a:xfrm>
                <a:off x="539552" y="2256063"/>
                <a:ext cx="2376264" cy="3808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" name="Rettangolo 13">
                <a:extLst>
                  <a:ext uri="{FF2B5EF4-FFF2-40B4-BE49-F238E27FC236}">
                    <a16:creationId xmlns:a16="http://schemas.microsoft.com/office/drawing/2014/main" id="{16883DBE-B897-5AAA-3059-32781928FED3}"/>
                  </a:ext>
                </a:extLst>
              </p:cNvPr>
              <p:cNvSpPr/>
              <p:nvPr/>
            </p:nvSpPr>
            <p:spPr>
              <a:xfrm>
                <a:off x="3779912" y="3336183"/>
                <a:ext cx="576064" cy="3808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Rettangolo 14">
                <a:extLst>
                  <a:ext uri="{FF2B5EF4-FFF2-40B4-BE49-F238E27FC236}">
                    <a16:creationId xmlns:a16="http://schemas.microsoft.com/office/drawing/2014/main" id="{FA5506D0-6BBD-E9F9-7BD6-AF7C0842692C}"/>
                  </a:ext>
                </a:extLst>
              </p:cNvPr>
              <p:cNvSpPr/>
              <p:nvPr/>
            </p:nvSpPr>
            <p:spPr>
              <a:xfrm>
                <a:off x="3203848" y="4797151"/>
                <a:ext cx="1008112" cy="7078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302D890E-20F4-A82E-5A73-483034AB6724}"/>
                </a:ext>
              </a:extLst>
            </p:cNvPr>
            <p:cNvSpPr/>
            <p:nvPr/>
          </p:nvSpPr>
          <p:spPr>
            <a:xfrm>
              <a:off x="683568" y="5104475"/>
              <a:ext cx="1463528" cy="484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59C13E6-BFFC-BC30-F018-E2FFA53FEEA3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Limitations of cylindrical gaseous detectors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D5A9B588-CF39-CA16-F38F-3E9D14272C75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0AEA8AC8-6732-6DF8-0DD0-DB300AF21962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F91E753D-D711-5761-26A1-ECF2850344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6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FE3DE0EF-7A12-AE70-46BA-1214B05F41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7A390BB2-72F1-1680-68F0-ED2FC3A29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C1DA3AB-D619-ACFC-1ADB-EA5B7379A762}"/>
              </a:ext>
            </a:extLst>
          </p:cNvPr>
          <p:cNvSpPr txBox="1"/>
          <p:nvPr/>
        </p:nvSpPr>
        <p:spPr>
          <a:xfrm>
            <a:off x="72008" y="764704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Time </a:t>
            </a:r>
            <a:r>
              <a:rPr lang="it-IT" sz="2000" dirty="0" err="1"/>
              <a:t>resolution</a:t>
            </a:r>
            <a:r>
              <a:rPr lang="it-IT" sz="2000" dirty="0"/>
              <a:t> in </a:t>
            </a:r>
            <a:r>
              <a:rPr lang="it-IT" sz="2000" dirty="0" err="1"/>
              <a:t>cylindrical</a:t>
            </a:r>
            <a:r>
              <a:rPr lang="it-IT" sz="2000" dirty="0"/>
              <a:t> </a:t>
            </a:r>
            <a:r>
              <a:rPr lang="it-IT" sz="2000" dirty="0" err="1"/>
              <a:t>gaseous</a:t>
            </a:r>
            <a:r>
              <a:rPr lang="it-IT" sz="2000" dirty="0"/>
              <a:t> detectors </a:t>
            </a:r>
            <a:r>
              <a:rPr lang="it-IT" sz="2000" dirty="0" err="1"/>
              <a:t>is</a:t>
            </a:r>
            <a:r>
              <a:rPr lang="it-IT" sz="2000" dirty="0"/>
              <a:t> limited by the </a:t>
            </a:r>
            <a:r>
              <a:rPr lang="it-IT" sz="2000" dirty="0" err="1"/>
              <a:t>variable</a:t>
            </a:r>
            <a:r>
              <a:rPr lang="it-IT" sz="2000" dirty="0"/>
              <a:t> </a:t>
            </a:r>
            <a:r>
              <a:rPr lang="it-IT" sz="2000" dirty="0" err="1"/>
              <a:t>amount</a:t>
            </a:r>
            <a:r>
              <a:rPr lang="it-IT" sz="2000" dirty="0"/>
              <a:t> of time the </a:t>
            </a:r>
            <a:r>
              <a:rPr lang="it-IT" sz="2000" dirty="0" err="1"/>
              <a:t>electrons</a:t>
            </a:r>
            <a:r>
              <a:rPr lang="it-IT" sz="2000" dirty="0"/>
              <a:t> </a:t>
            </a:r>
            <a:r>
              <a:rPr lang="it-IT" sz="2000" dirty="0" err="1"/>
              <a:t>need</a:t>
            </a:r>
            <a:r>
              <a:rPr lang="it-IT" sz="2000" dirty="0"/>
              <a:t> to drift from the points </a:t>
            </a:r>
            <a:r>
              <a:rPr lang="it-IT" sz="2000" dirty="0" err="1"/>
              <a:t>where</a:t>
            </a:r>
            <a:r>
              <a:rPr lang="it-IT" sz="2000" dirty="0"/>
              <a:t> </a:t>
            </a:r>
            <a:r>
              <a:rPr lang="it-IT" sz="2000" dirty="0" err="1"/>
              <a:t>they</a:t>
            </a:r>
            <a:r>
              <a:rPr lang="it-IT" sz="2000" dirty="0"/>
              <a:t> are </a:t>
            </a:r>
            <a:r>
              <a:rPr lang="it-IT" sz="2000" dirty="0" err="1"/>
              <a:t>produced</a:t>
            </a:r>
            <a:r>
              <a:rPr lang="it-IT" sz="2000" dirty="0"/>
              <a:t> to the </a:t>
            </a:r>
            <a:r>
              <a:rPr lang="it-IT" sz="2000" dirty="0" err="1"/>
              <a:t>region</a:t>
            </a:r>
            <a:r>
              <a:rPr lang="it-IT" sz="2000" dirty="0"/>
              <a:t> </a:t>
            </a:r>
            <a:r>
              <a:rPr lang="it-IT" sz="2000" dirty="0" err="1"/>
              <a:t>where</a:t>
            </a:r>
            <a:r>
              <a:rPr lang="it-IT" sz="2000" dirty="0"/>
              <a:t> </a:t>
            </a:r>
            <a:r>
              <a:rPr lang="it-IT" sz="2000" dirty="0" err="1"/>
              <a:t>multiplication</a:t>
            </a:r>
            <a:r>
              <a:rPr lang="it-IT" sz="2000" dirty="0"/>
              <a:t> takes place.   </a:t>
            </a:r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5F17E20-F1C4-78DD-1739-7F9E865A0348}"/>
              </a:ext>
            </a:extLst>
          </p:cNvPr>
          <p:cNvSpPr txBox="1"/>
          <p:nvPr/>
        </p:nvSpPr>
        <p:spPr>
          <a:xfrm>
            <a:off x="323528" y="5733256"/>
            <a:ext cx="8523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 1 cm drift </a:t>
            </a:r>
            <a:r>
              <a:rPr lang="it-IT" sz="2000" dirty="0" err="1"/>
              <a:t>length</a:t>
            </a:r>
            <a:r>
              <a:rPr lang="it-IT" sz="2000" dirty="0"/>
              <a:t> </a:t>
            </a:r>
            <a:r>
              <a:rPr lang="it-IT" sz="2000" dirty="0" err="1"/>
              <a:t>variability</a:t>
            </a:r>
            <a:r>
              <a:rPr lang="it-IT" sz="2000" dirty="0"/>
              <a:t>, </a:t>
            </a:r>
            <a:r>
              <a:rPr lang="it-IT" sz="2000" dirty="0" err="1"/>
              <a:t>considering</a:t>
            </a:r>
            <a:r>
              <a:rPr lang="it-IT" sz="2000" dirty="0"/>
              <a:t> a drift </a:t>
            </a:r>
            <a:r>
              <a:rPr lang="it-IT" sz="2000" dirty="0" err="1"/>
              <a:t>velocity</a:t>
            </a:r>
            <a:r>
              <a:rPr lang="it-IT" sz="2000" dirty="0"/>
              <a:t> </a:t>
            </a:r>
            <a:r>
              <a:rPr lang="it-IT" sz="2000" dirty="0" err="1"/>
              <a:t>v</a:t>
            </a:r>
            <a:r>
              <a:rPr lang="it-IT" sz="2000" baseline="-25000" dirty="0" err="1"/>
              <a:t>d</a:t>
            </a:r>
            <a:r>
              <a:rPr lang="it-IT" sz="2000" dirty="0"/>
              <a:t> ≈ 5 cm/</a:t>
            </a:r>
            <a:r>
              <a:rPr lang="el-GR" sz="2000" dirty="0"/>
              <a:t>μ</a:t>
            </a:r>
            <a:r>
              <a:rPr lang="it-IT" sz="2000" dirty="0"/>
              <a:t>s, </a:t>
            </a:r>
            <a:r>
              <a:rPr lang="it-IT" sz="2000" dirty="0" err="1"/>
              <a:t>implies</a:t>
            </a:r>
            <a:r>
              <a:rPr lang="it-IT" sz="2000" dirty="0"/>
              <a:t> a time </a:t>
            </a:r>
            <a:r>
              <a:rPr lang="it-IT" sz="2000" dirty="0" err="1"/>
              <a:t>uncertainty</a:t>
            </a:r>
            <a:r>
              <a:rPr lang="it-IT" sz="2000" dirty="0"/>
              <a:t> of </a:t>
            </a:r>
            <a:r>
              <a:rPr lang="it-IT" sz="2000" dirty="0" err="1"/>
              <a:t>around</a:t>
            </a:r>
            <a:r>
              <a:rPr lang="it-IT" sz="2000" dirty="0"/>
              <a:t> 200 ns.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ECD5B29-EC74-5B4C-277C-FA2E63023533}"/>
              </a:ext>
            </a:extLst>
          </p:cNvPr>
          <p:cNvSpPr txBox="1"/>
          <p:nvPr/>
        </p:nvSpPr>
        <p:spPr>
          <a:xfrm>
            <a:off x="4157614" y="1844824"/>
            <a:ext cx="4590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solidFill>
                  <a:srgbClr val="FF0000"/>
                </a:solidFill>
              </a:rPr>
              <a:t>Electrons</a:t>
            </a:r>
            <a:r>
              <a:rPr lang="it-IT" sz="2000" dirty="0">
                <a:solidFill>
                  <a:srgbClr val="FF0000"/>
                </a:solidFill>
              </a:rPr>
              <a:t> drift and </a:t>
            </a:r>
            <a:r>
              <a:rPr lang="it-IT" sz="2000" dirty="0" err="1">
                <a:solidFill>
                  <a:srgbClr val="FF0000"/>
                </a:solidFill>
              </a:rPr>
              <a:t>arrive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at</a:t>
            </a:r>
            <a:r>
              <a:rPr lang="it-IT" sz="2000" dirty="0">
                <a:solidFill>
                  <a:srgbClr val="FF0000"/>
                </a:solidFill>
              </a:rPr>
              <a:t> the </a:t>
            </a:r>
            <a:r>
              <a:rPr lang="it-IT" sz="2000" dirty="0" err="1">
                <a:solidFill>
                  <a:srgbClr val="FF0000"/>
                </a:solidFill>
              </a:rPr>
              <a:t>wire</a:t>
            </a:r>
            <a:r>
              <a:rPr lang="it-IT" sz="2000" dirty="0">
                <a:solidFill>
                  <a:srgbClr val="FF0000"/>
                </a:solidFill>
              </a:rPr>
              <a:t>, one after </a:t>
            </a:r>
            <a:r>
              <a:rPr lang="it-IT" sz="2000" dirty="0" err="1">
                <a:solidFill>
                  <a:srgbClr val="FF0000"/>
                </a:solidFill>
              </a:rPr>
              <a:t>another</a:t>
            </a:r>
            <a:r>
              <a:rPr lang="it-IT" sz="2000" dirty="0">
                <a:solidFill>
                  <a:srgbClr val="FF0000"/>
                </a:solidFill>
              </a:rPr>
              <a:t>, </a:t>
            </a:r>
            <a:r>
              <a:rPr lang="it-IT" sz="2000" dirty="0" err="1">
                <a:solidFill>
                  <a:srgbClr val="FF0000"/>
                </a:solidFill>
              </a:rPr>
              <a:t>depending</a:t>
            </a:r>
            <a:r>
              <a:rPr lang="it-IT" sz="2000" dirty="0">
                <a:solidFill>
                  <a:srgbClr val="FF0000"/>
                </a:solidFill>
              </a:rPr>
              <a:t> on drift </a:t>
            </a:r>
            <a:r>
              <a:rPr lang="it-IT" sz="2000" dirty="0" err="1">
                <a:solidFill>
                  <a:srgbClr val="FF0000"/>
                </a:solidFill>
              </a:rPr>
              <a:t>distance</a:t>
            </a:r>
            <a:r>
              <a:rPr lang="it-IT" sz="20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09C2945D-1438-1CB8-3240-3316DB3CBC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313" t="40280" r="27115"/>
          <a:stretch>
            <a:fillRect/>
          </a:stretch>
        </p:blipFill>
        <p:spPr>
          <a:xfrm>
            <a:off x="4769261" y="4147094"/>
            <a:ext cx="3367556" cy="1226122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7AA6C9D-B9B7-0FA9-B238-D8C537D3CF10}"/>
              </a:ext>
            </a:extLst>
          </p:cNvPr>
          <p:cNvSpPr txBox="1"/>
          <p:nvPr/>
        </p:nvSpPr>
        <p:spPr>
          <a:xfrm>
            <a:off x="4310014" y="2845385"/>
            <a:ext cx="4590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1B416F"/>
                </a:solidFill>
              </a:rPr>
              <a:t>The </a:t>
            </a:r>
            <a:r>
              <a:rPr lang="it-IT" sz="2000" dirty="0" err="1">
                <a:solidFill>
                  <a:srgbClr val="1B416F"/>
                </a:solidFill>
              </a:rPr>
              <a:t>signal</a:t>
            </a:r>
            <a:r>
              <a:rPr lang="it-IT" sz="2000" dirty="0">
                <a:solidFill>
                  <a:srgbClr val="1B416F"/>
                </a:solidFill>
              </a:rPr>
              <a:t> on the </a:t>
            </a:r>
            <a:r>
              <a:rPr lang="it-IT" sz="2000" dirty="0" err="1">
                <a:solidFill>
                  <a:srgbClr val="1B416F"/>
                </a:solidFill>
              </a:rPr>
              <a:t>wire</a:t>
            </a:r>
            <a:r>
              <a:rPr lang="it-IT" sz="2000" dirty="0">
                <a:solidFill>
                  <a:srgbClr val="1B416F"/>
                </a:solidFill>
              </a:rPr>
              <a:t> </a:t>
            </a:r>
            <a:r>
              <a:rPr lang="it-IT" sz="2000" dirty="0" err="1">
                <a:solidFill>
                  <a:srgbClr val="1B416F"/>
                </a:solidFill>
              </a:rPr>
              <a:t>comprises</a:t>
            </a:r>
            <a:r>
              <a:rPr lang="it-IT" sz="2000" dirty="0">
                <a:solidFill>
                  <a:srgbClr val="1B416F"/>
                </a:solidFill>
              </a:rPr>
              <a:t> a </a:t>
            </a:r>
            <a:r>
              <a:rPr lang="it-IT" sz="2000" dirty="0" err="1">
                <a:solidFill>
                  <a:srgbClr val="1B416F"/>
                </a:solidFill>
              </a:rPr>
              <a:t>series</a:t>
            </a:r>
            <a:r>
              <a:rPr lang="it-IT" sz="2000" dirty="0">
                <a:solidFill>
                  <a:srgbClr val="1B416F"/>
                </a:solidFill>
              </a:rPr>
              <a:t> of </a:t>
            </a:r>
            <a:r>
              <a:rPr lang="it-IT" sz="2000" dirty="0" err="1">
                <a:solidFill>
                  <a:srgbClr val="1B416F"/>
                </a:solidFill>
              </a:rPr>
              <a:t>signals</a:t>
            </a:r>
            <a:r>
              <a:rPr lang="it-IT" sz="2000" dirty="0">
                <a:solidFill>
                  <a:srgbClr val="1B416F"/>
                </a:solidFill>
              </a:rPr>
              <a:t> (and </a:t>
            </a:r>
            <a:r>
              <a:rPr lang="it-IT" sz="2000" dirty="0" err="1">
                <a:solidFill>
                  <a:srgbClr val="1B416F"/>
                </a:solidFill>
              </a:rPr>
              <a:t>typically</a:t>
            </a:r>
            <a:r>
              <a:rPr lang="it-IT" sz="2000" dirty="0">
                <a:solidFill>
                  <a:srgbClr val="1B416F"/>
                </a:solidFill>
              </a:rPr>
              <a:t> the first </a:t>
            </a:r>
            <a:r>
              <a:rPr lang="it-IT" sz="2000" dirty="0" err="1">
                <a:solidFill>
                  <a:srgbClr val="1B416F"/>
                </a:solidFill>
              </a:rPr>
              <a:t>is</a:t>
            </a:r>
            <a:r>
              <a:rPr lang="it-IT" sz="2000" dirty="0">
                <a:solidFill>
                  <a:srgbClr val="1B416F"/>
                </a:solidFill>
              </a:rPr>
              <a:t> </a:t>
            </a:r>
            <a:r>
              <a:rPr lang="it-IT" sz="2000" dirty="0" err="1">
                <a:solidFill>
                  <a:srgbClr val="1B416F"/>
                </a:solidFill>
              </a:rPr>
              <a:t>used</a:t>
            </a:r>
            <a:r>
              <a:rPr lang="it-IT" sz="2000" dirty="0">
                <a:solidFill>
                  <a:srgbClr val="1B416F"/>
                </a:solidFill>
              </a:rPr>
              <a:t> for timing) 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47D82167-2DBF-8930-64CA-D381CA88C875}"/>
              </a:ext>
            </a:extLst>
          </p:cNvPr>
          <p:cNvCxnSpPr>
            <a:cxnSpLocks/>
          </p:cNvCxnSpPr>
          <p:nvPr/>
        </p:nvCxnSpPr>
        <p:spPr>
          <a:xfrm>
            <a:off x="3131840" y="3573016"/>
            <a:ext cx="2160240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655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1113C-4449-FCF2-D777-09EC72BD5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>
            <a:extLst>
              <a:ext uri="{FF2B5EF4-FFF2-40B4-BE49-F238E27FC236}">
                <a16:creationId xmlns:a16="http://schemas.microsoft.com/office/drawing/2014/main" id="{E9721BB9-8EE7-DC71-5E53-A9DD391CE9B6}"/>
              </a:ext>
            </a:extLst>
          </p:cNvPr>
          <p:cNvGrpSpPr/>
          <p:nvPr/>
        </p:nvGrpSpPr>
        <p:grpSpPr>
          <a:xfrm>
            <a:off x="2483768" y="1484784"/>
            <a:ext cx="4748065" cy="3294326"/>
            <a:chOff x="2215715" y="3231018"/>
            <a:chExt cx="4748065" cy="3294326"/>
          </a:xfrm>
        </p:grpSpPr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6CCAAC51-3C9F-9056-8B39-C8BF39116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15715" y="3262855"/>
              <a:ext cx="4748065" cy="3262489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E172141E-F46A-347E-0DB8-FC30C37BE645}"/>
                </a:ext>
              </a:extLst>
            </p:cNvPr>
            <p:cNvSpPr txBox="1"/>
            <p:nvPr/>
          </p:nvSpPr>
          <p:spPr>
            <a:xfrm>
              <a:off x="2851957" y="3231018"/>
              <a:ext cx="164803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dirty="0"/>
                <a:t>HV </a:t>
              </a:r>
              <a:r>
                <a:rPr lang="it-IT" dirty="0" err="1"/>
                <a:t>electrodes</a:t>
              </a:r>
              <a:endParaRPr lang="it-IT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D9F9FD2-1265-5602-B804-32F0A73FF246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Using a uniform electric field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3790F867-201C-318E-729B-36ABC990B821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D7F12733-BF82-8302-6A1E-D62F1832FF25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10BBA854-D620-1DAD-CC98-43B8B7F879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7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5FA92AED-393F-B30F-A2D3-F4B4329BA1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40C1D0FF-4CAF-2C74-9BF9-27F08C4F4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BEF44D0-18B6-19BD-F6D3-1B812B120434}"/>
              </a:ext>
            </a:extLst>
          </p:cNvPr>
          <p:cNvSpPr txBox="1"/>
          <p:nvPr/>
        </p:nvSpPr>
        <p:spPr>
          <a:xfrm>
            <a:off x="107504" y="764704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clear from the </a:t>
            </a:r>
            <a:r>
              <a:rPr lang="it-IT" sz="2000" dirty="0" err="1"/>
              <a:t>beginning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the way to </a:t>
            </a:r>
            <a:r>
              <a:rPr lang="it-IT" sz="2000" dirty="0" err="1"/>
              <a:t>increase</a:t>
            </a:r>
            <a:r>
              <a:rPr lang="it-IT" sz="2000" dirty="0"/>
              <a:t> time </a:t>
            </a:r>
            <a:r>
              <a:rPr lang="it-IT" sz="2000" dirty="0" err="1"/>
              <a:t>resolution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using</a:t>
            </a:r>
            <a:r>
              <a:rPr lang="it-IT" sz="2000" dirty="0"/>
              <a:t> a </a:t>
            </a:r>
            <a:r>
              <a:rPr lang="it-IT" sz="2000" b="1" dirty="0" err="1">
                <a:solidFill>
                  <a:srgbClr val="C00000"/>
                </a:solidFill>
              </a:rPr>
              <a:t>uniform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electric</a:t>
            </a:r>
            <a:r>
              <a:rPr lang="it-IT" sz="2000" b="1" dirty="0">
                <a:solidFill>
                  <a:srgbClr val="C00000"/>
                </a:solidFill>
              </a:rPr>
              <a:t> field.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3A7D991-155D-63C3-FC68-7FA735B4ECEA}"/>
              </a:ext>
            </a:extLst>
          </p:cNvPr>
          <p:cNvSpPr txBox="1"/>
          <p:nvPr/>
        </p:nvSpPr>
        <p:spPr>
          <a:xfrm>
            <a:off x="292300" y="4985881"/>
            <a:ext cx="867217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If</a:t>
            </a:r>
            <a:r>
              <a:rPr lang="it-IT" sz="2000" dirty="0"/>
              <a:t> the </a:t>
            </a:r>
            <a:r>
              <a:rPr lang="it-IT" sz="2000" dirty="0" err="1"/>
              <a:t>electric</a:t>
            </a:r>
            <a:r>
              <a:rPr lang="it-IT" sz="2000" dirty="0"/>
              <a:t> field </a:t>
            </a:r>
            <a:r>
              <a:rPr lang="it-IT" sz="2000" dirty="0" err="1"/>
              <a:t>is</a:t>
            </a:r>
            <a:r>
              <a:rPr lang="it-IT" sz="2000" dirty="0"/>
              <a:t> intense </a:t>
            </a:r>
            <a:r>
              <a:rPr lang="it-IT" sz="2000" dirty="0" err="1"/>
              <a:t>enough</a:t>
            </a:r>
            <a:r>
              <a:rPr lang="it-IT" sz="2000" dirty="0"/>
              <a:t> </a:t>
            </a:r>
            <a:r>
              <a:rPr lang="it-IT" sz="2000" dirty="0" err="1"/>
              <a:t>everywhere</a:t>
            </a:r>
            <a:r>
              <a:rPr lang="it-IT" sz="2000" dirty="0"/>
              <a:t>, </a:t>
            </a:r>
            <a:r>
              <a:rPr lang="it-IT" sz="2000" dirty="0" err="1"/>
              <a:t>avalanches</a:t>
            </a:r>
            <a:r>
              <a:rPr lang="it-IT" sz="2000" dirty="0"/>
              <a:t> can </a:t>
            </a:r>
            <a:r>
              <a:rPr lang="it-IT" sz="2000" dirty="0" err="1"/>
              <a:t>grow</a:t>
            </a:r>
            <a:r>
              <a:rPr lang="it-IT" sz="2000" dirty="0"/>
              <a:t> </a:t>
            </a:r>
            <a:r>
              <a:rPr lang="it-IT" sz="2000" dirty="0" err="1"/>
              <a:t>everywhere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All</a:t>
            </a:r>
            <a:r>
              <a:rPr lang="it-IT" sz="2000" dirty="0"/>
              <a:t> clusters drift </a:t>
            </a:r>
            <a:r>
              <a:rPr lang="it-IT" sz="2000" dirty="0" err="1"/>
              <a:t>toward</a:t>
            </a:r>
            <a:r>
              <a:rPr lang="it-IT" sz="2000" dirty="0"/>
              <a:t> the </a:t>
            </a:r>
            <a:r>
              <a:rPr lang="it-IT" sz="2000" b="1" dirty="0" err="1">
                <a:solidFill>
                  <a:srgbClr val="C00000"/>
                </a:solidFill>
              </a:rPr>
              <a:t>anode</a:t>
            </a:r>
            <a:r>
              <a:rPr lang="it-IT" sz="2000" b="1" dirty="0">
                <a:solidFill>
                  <a:srgbClr val="C00000"/>
                </a:solidFill>
              </a:rPr>
              <a:t> with the </a:t>
            </a:r>
            <a:r>
              <a:rPr lang="it-IT" sz="2000" b="1" dirty="0" err="1">
                <a:solidFill>
                  <a:srgbClr val="C00000"/>
                </a:solidFill>
              </a:rPr>
              <a:t>same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velocity</a:t>
            </a:r>
            <a:r>
              <a:rPr lang="it-IT" sz="2000" b="1" dirty="0">
                <a:solidFill>
                  <a:srgbClr val="C00000"/>
                </a:solidFill>
              </a:rPr>
              <a:t> and </a:t>
            </a:r>
            <a:r>
              <a:rPr lang="it-IT" sz="2000" b="1" dirty="0" err="1">
                <a:solidFill>
                  <a:srgbClr val="C00000"/>
                </a:solidFill>
              </a:rPr>
              <a:t>simultaneosly</a:t>
            </a:r>
            <a:r>
              <a:rPr lang="it-IT" sz="2000" b="1" dirty="0">
                <a:solidFill>
                  <a:srgbClr val="C00000"/>
                </a:solidFill>
              </a:rPr>
              <a:t> originate </a:t>
            </a:r>
            <a:r>
              <a:rPr lang="it-IT" sz="2000" b="1" dirty="0" err="1">
                <a:solidFill>
                  <a:srgbClr val="C00000"/>
                </a:solidFill>
              </a:rPr>
              <a:t>avalanches</a:t>
            </a:r>
            <a:r>
              <a:rPr lang="it-IT" sz="2000" b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6852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AF556-AF7F-2915-D98E-065991769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F61D6B-622B-1CEF-BE6E-9E51B49094DB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REMIND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51680DB0-6E7B-87D6-FC83-CAEF427F4904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3CDC48C2-3F3B-3FD2-6DEF-79F2F683EAB4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75575B14-A938-BDE5-7229-33D0D4D1F9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8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24F11830-F869-79D2-C8C2-B5A19FE8A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2E27A904-41ED-2573-925F-C8206C812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490A579-67D8-8682-467C-953C551BA661}"/>
              </a:ext>
            </a:extLst>
          </p:cNvPr>
          <p:cNvSpPr txBox="1"/>
          <p:nvPr/>
        </p:nvSpPr>
        <p:spPr>
          <a:xfrm>
            <a:off x="107504" y="1353919"/>
            <a:ext cx="88836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In ANY detector the </a:t>
            </a:r>
            <a:r>
              <a:rPr lang="it-IT" sz="2000" dirty="0" err="1"/>
              <a:t>signal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NOT </a:t>
            </a:r>
            <a:r>
              <a:rPr lang="it-IT" sz="2000" dirty="0" err="1"/>
              <a:t>generated</a:t>
            </a:r>
            <a:r>
              <a:rPr lang="it-IT" sz="2000" dirty="0"/>
              <a:t> </a:t>
            </a:r>
            <a:r>
              <a:rPr lang="it-IT" sz="2000" dirty="0" err="1"/>
              <a:t>when</a:t>
            </a:r>
            <a:r>
              <a:rPr lang="it-IT" sz="2000" dirty="0"/>
              <a:t> the </a:t>
            </a:r>
            <a:r>
              <a:rPr lang="it-IT" sz="2000" dirty="0" err="1"/>
              <a:t>charges</a:t>
            </a:r>
            <a:r>
              <a:rPr lang="it-IT" sz="2000" dirty="0"/>
              <a:t> are </a:t>
            </a:r>
            <a:r>
              <a:rPr lang="it-IT" sz="2000" dirty="0" err="1"/>
              <a:t>collected</a:t>
            </a:r>
            <a:r>
              <a:rPr lang="it-IT" sz="2000" dirty="0"/>
              <a:t> by the </a:t>
            </a:r>
            <a:r>
              <a:rPr lang="it-IT" sz="2000" dirty="0" err="1"/>
              <a:t>readout</a:t>
            </a:r>
            <a:r>
              <a:rPr lang="it-IT" sz="2000" dirty="0"/>
              <a:t> </a:t>
            </a:r>
            <a:r>
              <a:rPr lang="it-IT" sz="2000" dirty="0" err="1"/>
              <a:t>electrodes</a:t>
            </a:r>
            <a:r>
              <a:rPr lang="it-IT" sz="20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C00000"/>
                </a:solidFill>
              </a:rPr>
              <a:t>The </a:t>
            </a:r>
            <a:r>
              <a:rPr lang="it-IT" sz="2000" b="1" dirty="0" err="1">
                <a:solidFill>
                  <a:srgbClr val="C00000"/>
                </a:solidFill>
              </a:rPr>
              <a:t>signal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is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generated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when</a:t>
            </a:r>
            <a:r>
              <a:rPr lang="it-IT" sz="2000" b="1" dirty="0">
                <a:solidFill>
                  <a:srgbClr val="C00000"/>
                </a:solidFill>
              </a:rPr>
              <a:t> the </a:t>
            </a:r>
            <a:r>
              <a:rPr lang="it-IT" sz="2000" b="1" dirty="0" err="1">
                <a:solidFill>
                  <a:srgbClr val="C00000"/>
                </a:solidFill>
              </a:rPr>
              <a:t>charges</a:t>
            </a:r>
            <a:r>
              <a:rPr lang="it-IT" sz="2000" b="1" dirty="0">
                <a:solidFill>
                  <a:srgbClr val="C00000"/>
                </a:solidFill>
              </a:rPr>
              <a:t> drift in the detector volume</a:t>
            </a:r>
            <a:r>
              <a:rPr lang="it-IT" sz="2000" dirty="0"/>
              <a:t>: </a:t>
            </a:r>
            <a:r>
              <a:rPr lang="it-IT" sz="2000" dirty="0" err="1"/>
              <a:t>when</a:t>
            </a:r>
            <a:r>
              <a:rPr lang="it-IT" sz="2000" dirty="0"/>
              <a:t> </a:t>
            </a:r>
            <a:r>
              <a:rPr lang="it-IT" sz="2000" dirty="0" err="1"/>
              <a:t>they</a:t>
            </a:r>
            <a:r>
              <a:rPr lang="it-IT" sz="2000" dirty="0"/>
              <a:t> are </a:t>
            </a:r>
            <a:r>
              <a:rPr lang="it-IT" sz="2000" dirty="0" err="1"/>
              <a:t>collected</a:t>
            </a:r>
            <a:r>
              <a:rPr lang="it-IT" sz="2000" dirty="0"/>
              <a:t> by the </a:t>
            </a:r>
            <a:r>
              <a:rPr lang="it-IT" sz="2000" dirty="0" err="1"/>
              <a:t>readout</a:t>
            </a:r>
            <a:r>
              <a:rPr lang="it-IT" sz="2000" dirty="0"/>
              <a:t> </a:t>
            </a:r>
            <a:r>
              <a:rPr lang="it-IT" sz="2000" dirty="0" err="1"/>
              <a:t>electrodes</a:t>
            </a:r>
            <a:r>
              <a:rPr lang="it-IT" sz="2000" dirty="0"/>
              <a:t>, </a:t>
            </a:r>
            <a:r>
              <a:rPr lang="it-IT" sz="2000" dirty="0" err="1"/>
              <a:t>everything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OVER.</a:t>
            </a:r>
          </a:p>
        </p:txBody>
      </p:sp>
      <p:grpSp>
        <p:nvGrpSpPr>
          <p:cNvPr id="11" name="Group 15">
            <a:extLst>
              <a:ext uri="{FF2B5EF4-FFF2-40B4-BE49-F238E27FC236}">
                <a16:creationId xmlns:a16="http://schemas.microsoft.com/office/drawing/2014/main" id="{2A5C3FAA-9998-2CD5-9F74-2DC863F31436}"/>
              </a:ext>
            </a:extLst>
          </p:cNvPr>
          <p:cNvGrpSpPr>
            <a:grpSpLocks/>
          </p:cNvGrpSpPr>
          <p:nvPr/>
        </p:nvGrpSpPr>
        <p:grpSpPr bwMode="auto">
          <a:xfrm>
            <a:off x="692951" y="2854410"/>
            <a:ext cx="3600464" cy="1870734"/>
            <a:chOff x="149" y="1728"/>
            <a:chExt cx="3106" cy="1632"/>
          </a:xfrm>
        </p:grpSpPr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id="{A83250EA-5A29-2DAA-9839-DF48ADA03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" y="1780"/>
              <a:ext cx="508" cy="501"/>
            </a:xfrm>
            <a:custGeom>
              <a:avLst/>
              <a:gdLst>
                <a:gd name="T0" fmla="*/ 27 w 299"/>
                <a:gd name="T1" fmla="*/ 208 h 232"/>
                <a:gd name="T2" fmla="*/ 51 w 299"/>
                <a:gd name="T3" fmla="*/ 0 h 232"/>
                <a:gd name="T4" fmla="*/ 259 w 299"/>
                <a:gd name="T5" fmla="*/ 48 h 232"/>
                <a:gd name="T6" fmla="*/ 299 w 299"/>
                <a:gd name="T7" fmla="*/ 128 h 232"/>
                <a:gd name="T8" fmla="*/ 251 w 299"/>
                <a:gd name="T9" fmla="*/ 144 h 232"/>
                <a:gd name="T10" fmla="*/ 203 w 299"/>
                <a:gd name="T11" fmla="*/ 184 h 232"/>
                <a:gd name="T12" fmla="*/ 43 w 299"/>
                <a:gd name="T13" fmla="*/ 232 h 232"/>
                <a:gd name="T14" fmla="*/ 27 w 299"/>
                <a:gd name="T15" fmla="*/ 20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9" h="232">
                  <a:moveTo>
                    <a:pt x="27" y="208"/>
                  </a:moveTo>
                  <a:cubicBezTo>
                    <a:pt x="35" y="139"/>
                    <a:pt x="40" y="69"/>
                    <a:pt x="51" y="0"/>
                  </a:cubicBezTo>
                  <a:cubicBezTo>
                    <a:pt x="138" y="6"/>
                    <a:pt x="190" y="2"/>
                    <a:pt x="259" y="48"/>
                  </a:cubicBezTo>
                  <a:cubicBezTo>
                    <a:pt x="279" y="109"/>
                    <a:pt x="265" y="83"/>
                    <a:pt x="299" y="128"/>
                  </a:cubicBezTo>
                  <a:cubicBezTo>
                    <a:pt x="283" y="133"/>
                    <a:pt x="263" y="132"/>
                    <a:pt x="251" y="144"/>
                  </a:cubicBezTo>
                  <a:cubicBezTo>
                    <a:pt x="236" y="159"/>
                    <a:pt x="223" y="175"/>
                    <a:pt x="203" y="184"/>
                  </a:cubicBezTo>
                  <a:cubicBezTo>
                    <a:pt x="153" y="206"/>
                    <a:pt x="96" y="219"/>
                    <a:pt x="43" y="232"/>
                  </a:cubicBezTo>
                  <a:cubicBezTo>
                    <a:pt x="6" y="213"/>
                    <a:pt x="0" y="221"/>
                    <a:pt x="27" y="208"/>
                  </a:cubicBezTo>
                  <a:close/>
                </a:path>
              </a:pathLst>
            </a:custGeom>
            <a:solidFill>
              <a:srgbClr val="D8ECB3"/>
            </a:solidFill>
            <a:ln w="9525" cap="flat" cmpd="sng">
              <a:prstDash val="solid"/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D8ECB3"/>
              </a:extrusionClr>
              <a:contourClr>
                <a:srgbClr val="D8ECB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10D092E8-F5A4-9C42-5730-FF744C66C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" y="1987"/>
              <a:ext cx="592" cy="649"/>
            </a:xfrm>
            <a:custGeom>
              <a:avLst/>
              <a:gdLst>
                <a:gd name="T0" fmla="*/ 100 w 348"/>
                <a:gd name="T1" fmla="*/ 12 h 300"/>
                <a:gd name="T2" fmla="*/ 68 w 348"/>
                <a:gd name="T3" fmla="*/ 68 h 300"/>
                <a:gd name="T4" fmla="*/ 60 w 348"/>
                <a:gd name="T5" fmla="*/ 92 h 300"/>
                <a:gd name="T6" fmla="*/ 44 w 348"/>
                <a:gd name="T7" fmla="*/ 124 h 300"/>
                <a:gd name="T8" fmla="*/ 12 w 348"/>
                <a:gd name="T9" fmla="*/ 172 h 300"/>
                <a:gd name="T10" fmla="*/ 4 w 348"/>
                <a:gd name="T11" fmla="*/ 204 h 300"/>
                <a:gd name="T12" fmla="*/ 36 w 348"/>
                <a:gd name="T13" fmla="*/ 228 h 300"/>
                <a:gd name="T14" fmla="*/ 180 w 348"/>
                <a:gd name="T15" fmla="*/ 300 h 300"/>
                <a:gd name="T16" fmla="*/ 308 w 348"/>
                <a:gd name="T17" fmla="*/ 252 h 300"/>
                <a:gd name="T18" fmla="*/ 244 w 348"/>
                <a:gd name="T19" fmla="*/ 180 h 300"/>
                <a:gd name="T20" fmla="*/ 228 w 348"/>
                <a:gd name="T21" fmla="*/ 148 h 300"/>
                <a:gd name="T22" fmla="*/ 348 w 348"/>
                <a:gd name="T23" fmla="*/ 84 h 300"/>
                <a:gd name="T24" fmla="*/ 196 w 348"/>
                <a:gd name="T25" fmla="*/ 4 h 300"/>
                <a:gd name="T26" fmla="*/ 100 w 348"/>
                <a:gd name="T2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" h="300">
                  <a:moveTo>
                    <a:pt x="100" y="12"/>
                  </a:moveTo>
                  <a:cubicBezTo>
                    <a:pt x="82" y="67"/>
                    <a:pt x="107" y="0"/>
                    <a:pt x="68" y="68"/>
                  </a:cubicBezTo>
                  <a:cubicBezTo>
                    <a:pt x="64" y="75"/>
                    <a:pt x="63" y="84"/>
                    <a:pt x="60" y="92"/>
                  </a:cubicBezTo>
                  <a:cubicBezTo>
                    <a:pt x="55" y="103"/>
                    <a:pt x="50" y="114"/>
                    <a:pt x="44" y="124"/>
                  </a:cubicBezTo>
                  <a:cubicBezTo>
                    <a:pt x="34" y="140"/>
                    <a:pt x="12" y="172"/>
                    <a:pt x="12" y="172"/>
                  </a:cubicBezTo>
                  <a:cubicBezTo>
                    <a:pt x="9" y="183"/>
                    <a:pt x="0" y="194"/>
                    <a:pt x="4" y="204"/>
                  </a:cubicBezTo>
                  <a:cubicBezTo>
                    <a:pt x="9" y="216"/>
                    <a:pt x="25" y="221"/>
                    <a:pt x="36" y="228"/>
                  </a:cubicBezTo>
                  <a:cubicBezTo>
                    <a:pt x="104" y="274"/>
                    <a:pt x="114" y="283"/>
                    <a:pt x="180" y="300"/>
                  </a:cubicBezTo>
                  <a:cubicBezTo>
                    <a:pt x="256" y="292"/>
                    <a:pt x="261" y="299"/>
                    <a:pt x="308" y="252"/>
                  </a:cubicBezTo>
                  <a:cubicBezTo>
                    <a:pt x="283" y="177"/>
                    <a:pt x="304" y="220"/>
                    <a:pt x="244" y="180"/>
                  </a:cubicBezTo>
                  <a:cubicBezTo>
                    <a:pt x="239" y="169"/>
                    <a:pt x="222" y="158"/>
                    <a:pt x="228" y="148"/>
                  </a:cubicBezTo>
                  <a:cubicBezTo>
                    <a:pt x="246" y="120"/>
                    <a:pt x="318" y="104"/>
                    <a:pt x="348" y="84"/>
                  </a:cubicBezTo>
                  <a:cubicBezTo>
                    <a:pt x="297" y="59"/>
                    <a:pt x="250" y="22"/>
                    <a:pt x="196" y="4"/>
                  </a:cubicBezTo>
                  <a:cubicBezTo>
                    <a:pt x="169" y="8"/>
                    <a:pt x="126" y="25"/>
                    <a:pt x="100" y="12"/>
                  </a:cubicBezTo>
                  <a:close/>
                </a:path>
              </a:pathLst>
            </a:custGeom>
            <a:solidFill>
              <a:srgbClr val="FF0000"/>
            </a:solidFill>
            <a:ln w="9525" cap="flat" cmpd="sng">
              <a:prstDash val="solid"/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FF0000"/>
              </a:extrusionClr>
              <a:contourClr>
                <a:srgbClr val="FF00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id="{8B545D0E-F4AF-803C-3261-94C20D8BE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" y="2593"/>
              <a:ext cx="577" cy="767"/>
            </a:xfrm>
            <a:custGeom>
              <a:avLst/>
              <a:gdLst>
                <a:gd name="T0" fmla="*/ 176 w 339"/>
                <a:gd name="T1" fmla="*/ 0 h 355"/>
                <a:gd name="T2" fmla="*/ 48 w 339"/>
                <a:gd name="T3" fmla="*/ 24 h 355"/>
                <a:gd name="T4" fmla="*/ 0 w 339"/>
                <a:gd name="T5" fmla="*/ 112 h 355"/>
                <a:gd name="T6" fmla="*/ 176 w 339"/>
                <a:gd name="T7" fmla="*/ 256 h 355"/>
                <a:gd name="T8" fmla="*/ 280 w 339"/>
                <a:gd name="T9" fmla="*/ 296 h 355"/>
                <a:gd name="T10" fmla="*/ 248 w 339"/>
                <a:gd name="T11" fmla="*/ 288 h 355"/>
                <a:gd name="T12" fmla="*/ 216 w 339"/>
                <a:gd name="T13" fmla="*/ 208 h 355"/>
                <a:gd name="T14" fmla="*/ 288 w 339"/>
                <a:gd name="T15" fmla="*/ 120 h 355"/>
                <a:gd name="T16" fmla="*/ 248 w 339"/>
                <a:gd name="T17" fmla="*/ 64 h 355"/>
                <a:gd name="T18" fmla="*/ 176 w 339"/>
                <a:gd name="T1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9" h="355">
                  <a:moveTo>
                    <a:pt x="176" y="0"/>
                  </a:moveTo>
                  <a:cubicBezTo>
                    <a:pt x="132" y="6"/>
                    <a:pt x="90" y="10"/>
                    <a:pt x="48" y="24"/>
                  </a:cubicBezTo>
                  <a:cubicBezTo>
                    <a:pt x="25" y="54"/>
                    <a:pt x="17" y="79"/>
                    <a:pt x="0" y="112"/>
                  </a:cubicBezTo>
                  <a:cubicBezTo>
                    <a:pt x="48" y="160"/>
                    <a:pt x="115" y="221"/>
                    <a:pt x="176" y="256"/>
                  </a:cubicBezTo>
                  <a:cubicBezTo>
                    <a:pt x="208" y="274"/>
                    <a:pt x="246" y="282"/>
                    <a:pt x="280" y="296"/>
                  </a:cubicBezTo>
                  <a:cubicBezTo>
                    <a:pt x="339" y="355"/>
                    <a:pt x="263" y="298"/>
                    <a:pt x="248" y="288"/>
                  </a:cubicBezTo>
                  <a:cubicBezTo>
                    <a:pt x="239" y="260"/>
                    <a:pt x="225" y="236"/>
                    <a:pt x="216" y="208"/>
                  </a:cubicBezTo>
                  <a:cubicBezTo>
                    <a:pt x="230" y="167"/>
                    <a:pt x="253" y="144"/>
                    <a:pt x="288" y="120"/>
                  </a:cubicBezTo>
                  <a:cubicBezTo>
                    <a:pt x="274" y="102"/>
                    <a:pt x="264" y="80"/>
                    <a:pt x="248" y="64"/>
                  </a:cubicBezTo>
                  <a:cubicBezTo>
                    <a:pt x="226" y="42"/>
                    <a:pt x="199" y="23"/>
                    <a:pt x="176" y="0"/>
                  </a:cubicBezTo>
                  <a:close/>
                </a:path>
              </a:pathLst>
            </a:custGeom>
            <a:solidFill>
              <a:srgbClr val="D8ECB3"/>
            </a:solidFill>
            <a:ln w="9525" cap="flat" cmpd="sng">
              <a:prstDash val="solid"/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D8ECB3"/>
              </a:extrusionClr>
              <a:contourClr>
                <a:srgbClr val="D8ECB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8C4BF8C0-035B-BEF8-D059-6661E9DD3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0" y="1728"/>
              <a:ext cx="1048" cy="225"/>
            </a:xfrm>
            <a:custGeom>
              <a:avLst/>
              <a:gdLst>
                <a:gd name="T0" fmla="*/ 16 w 616"/>
                <a:gd name="T1" fmla="*/ 0 h 104"/>
                <a:gd name="T2" fmla="*/ 616 w 616"/>
                <a:gd name="T3" fmla="*/ 48 h 104"/>
                <a:gd name="T4" fmla="*/ 608 w 616"/>
                <a:gd name="T5" fmla="*/ 72 h 104"/>
                <a:gd name="T6" fmla="*/ 496 w 616"/>
                <a:gd name="T7" fmla="*/ 104 h 104"/>
                <a:gd name="T8" fmla="*/ 240 w 616"/>
                <a:gd name="T9" fmla="*/ 56 h 104"/>
                <a:gd name="T10" fmla="*/ 16 w 616"/>
                <a:gd name="T11" fmla="*/ 48 h 104"/>
                <a:gd name="T12" fmla="*/ 16 w 616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6" h="104">
                  <a:moveTo>
                    <a:pt x="16" y="0"/>
                  </a:moveTo>
                  <a:cubicBezTo>
                    <a:pt x="219" y="6"/>
                    <a:pt x="414" y="26"/>
                    <a:pt x="616" y="48"/>
                  </a:cubicBezTo>
                  <a:cubicBezTo>
                    <a:pt x="613" y="56"/>
                    <a:pt x="615" y="67"/>
                    <a:pt x="608" y="72"/>
                  </a:cubicBezTo>
                  <a:cubicBezTo>
                    <a:pt x="599" y="79"/>
                    <a:pt x="513" y="98"/>
                    <a:pt x="496" y="104"/>
                  </a:cubicBezTo>
                  <a:cubicBezTo>
                    <a:pt x="415" y="92"/>
                    <a:pt x="322" y="61"/>
                    <a:pt x="240" y="56"/>
                  </a:cubicBezTo>
                  <a:cubicBezTo>
                    <a:pt x="165" y="51"/>
                    <a:pt x="88" y="66"/>
                    <a:pt x="16" y="48"/>
                  </a:cubicBezTo>
                  <a:cubicBezTo>
                    <a:pt x="0" y="44"/>
                    <a:pt x="16" y="16"/>
                    <a:pt x="16" y="0"/>
                  </a:cubicBezTo>
                  <a:close/>
                </a:path>
              </a:pathLst>
            </a:custGeom>
            <a:solidFill>
              <a:srgbClr val="D8ECB3"/>
            </a:solidFill>
            <a:ln w="9525" cap="flat" cmpd="sng">
              <a:prstDash val="solid"/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D8ECB3"/>
              </a:extrusionClr>
              <a:contourClr>
                <a:srgbClr val="D8ECB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DC15109-8E44-4161-DACD-AF792CB65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385"/>
              <a:ext cx="1252" cy="692"/>
            </a:xfrm>
            <a:custGeom>
              <a:avLst/>
              <a:gdLst>
                <a:gd name="T0" fmla="*/ 336 w 736"/>
                <a:gd name="T1" fmla="*/ 120 h 320"/>
                <a:gd name="T2" fmla="*/ 88 w 736"/>
                <a:gd name="T3" fmla="*/ 160 h 320"/>
                <a:gd name="T4" fmla="*/ 32 w 736"/>
                <a:gd name="T5" fmla="*/ 216 h 320"/>
                <a:gd name="T6" fmla="*/ 0 w 736"/>
                <a:gd name="T7" fmla="*/ 264 h 320"/>
                <a:gd name="T8" fmla="*/ 48 w 736"/>
                <a:gd name="T9" fmla="*/ 296 h 320"/>
                <a:gd name="T10" fmla="*/ 120 w 736"/>
                <a:gd name="T11" fmla="*/ 320 h 320"/>
                <a:gd name="T12" fmla="*/ 296 w 736"/>
                <a:gd name="T13" fmla="*/ 256 h 320"/>
                <a:gd name="T14" fmla="*/ 432 w 736"/>
                <a:gd name="T15" fmla="*/ 216 h 320"/>
                <a:gd name="T16" fmla="*/ 592 w 736"/>
                <a:gd name="T17" fmla="*/ 208 h 320"/>
                <a:gd name="T18" fmla="*/ 680 w 736"/>
                <a:gd name="T19" fmla="*/ 152 h 320"/>
                <a:gd name="T20" fmla="*/ 712 w 736"/>
                <a:gd name="T21" fmla="*/ 136 h 320"/>
                <a:gd name="T22" fmla="*/ 736 w 736"/>
                <a:gd name="T23" fmla="*/ 128 h 320"/>
                <a:gd name="T24" fmla="*/ 720 w 736"/>
                <a:gd name="T25" fmla="*/ 48 h 320"/>
                <a:gd name="T26" fmla="*/ 688 w 736"/>
                <a:gd name="T27" fmla="*/ 0 h 320"/>
                <a:gd name="T28" fmla="*/ 544 w 736"/>
                <a:gd name="T29" fmla="*/ 48 h 320"/>
                <a:gd name="T30" fmla="*/ 416 w 736"/>
                <a:gd name="T31" fmla="*/ 72 h 320"/>
                <a:gd name="T32" fmla="*/ 368 w 736"/>
                <a:gd name="T33" fmla="*/ 104 h 320"/>
                <a:gd name="T34" fmla="*/ 336 w 736"/>
                <a:gd name="T35" fmla="*/ 1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6" h="320">
                  <a:moveTo>
                    <a:pt x="336" y="120"/>
                  </a:moveTo>
                  <a:cubicBezTo>
                    <a:pt x="253" y="129"/>
                    <a:pt x="168" y="133"/>
                    <a:pt x="88" y="160"/>
                  </a:cubicBezTo>
                  <a:cubicBezTo>
                    <a:pt x="69" y="179"/>
                    <a:pt x="51" y="197"/>
                    <a:pt x="32" y="216"/>
                  </a:cubicBezTo>
                  <a:cubicBezTo>
                    <a:pt x="18" y="230"/>
                    <a:pt x="0" y="264"/>
                    <a:pt x="0" y="264"/>
                  </a:cubicBezTo>
                  <a:cubicBezTo>
                    <a:pt x="16" y="275"/>
                    <a:pt x="31" y="288"/>
                    <a:pt x="48" y="296"/>
                  </a:cubicBezTo>
                  <a:cubicBezTo>
                    <a:pt x="71" y="307"/>
                    <a:pt x="120" y="320"/>
                    <a:pt x="120" y="320"/>
                  </a:cubicBezTo>
                  <a:cubicBezTo>
                    <a:pt x="181" y="305"/>
                    <a:pt x="236" y="276"/>
                    <a:pt x="296" y="256"/>
                  </a:cubicBezTo>
                  <a:cubicBezTo>
                    <a:pt x="341" y="241"/>
                    <a:pt x="387" y="231"/>
                    <a:pt x="432" y="216"/>
                  </a:cubicBezTo>
                  <a:cubicBezTo>
                    <a:pt x="502" y="222"/>
                    <a:pt x="532" y="228"/>
                    <a:pt x="592" y="208"/>
                  </a:cubicBezTo>
                  <a:cubicBezTo>
                    <a:pt x="607" y="162"/>
                    <a:pt x="640" y="167"/>
                    <a:pt x="680" y="152"/>
                  </a:cubicBezTo>
                  <a:cubicBezTo>
                    <a:pt x="691" y="148"/>
                    <a:pt x="701" y="141"/>
                    <a:pt x="712" y="136"/>
                  </a:cubicBezTo>
                  <a:cubicBezTo>
                    <a:pt x="720" y="133"/>
                    <a:pt x="728" y="131"/>
                    <a:pt x="736" y="128"/>
                  </a:cubicBezTo>
                  <a:cubicBezTo>
                    <a:pt x="731" y="101"/>
                    <a:pt x="735" y="71"/>
                    <a:pt x="720" y="48"/>
                  </a:cubicBezTo>
                  <a:cubicBezTo>
                    <a:pt x="709" y="32"/>
                    <a:pt x="688" y="0"/>
                    <a:pt x="688" y="0"/>
                  </a:cubicBezTo>
                  <a:cubicBezTo>
                    <a:pt x="639" y="12"/>
                    <a:pt x="593" y="35"/>
                    <a:pt x="544" y="48"/>
                  </a:cubicBezTo>
                  <a:cubicBezTo>
                    <a:pt x="512" y="57"/>
                    <a:pt x="453" y="66"/>
                    <a:pt x="416" y="72"/>
                  </a:cubicBezTo>
                  <a:cubicBezTo>
                    <a:pt x="400" y="83"/>
                    <a:pt x="386" y="98"/>
                    <a:pt x="368" y="104"/>
                  </a:cubicBezTo>
                  <a:cubicBezTo>
                    <a:pt x="315" y="122"/>
                    <a:pt x="303" y="120"/>
                    <a:pt x="336" y="120"/>
                  </a:cubicBezTo>
                  <a:close/>
                </a:path>
              </a:pathLst>
            </a:custGeom>
            <a:solidFill>
              <a:srgbClr val="D8ECB3"/>
            </a:solidFill>
            <a:ln w="9525" cap="flat" cmpd="sng">
              <a:prstDash val="solid"/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D8ECB3"/>
              </a:extrusionClr>
              <a:contourClr>
                <a:srgbClr val="D8ECB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id="{259B9C91-A168-E7F1-A396-3EB6D5093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" y="2402"/>
              <a:ext cx="164" cy="415"/>
            </a:xfrm>
            <a:custGeom>
              <a:avLst/>
              <a:gdLst>
                <a:gd name="T0" fmla="*/ 96 w 96"/>
                <a:gd name="T1" fmla="*/ 0 h 192"/>
                <a:gd name="T2" fmla="*/ 0 w 96"/>
                <a:gd name="T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6" h="192">
                  <a:moveTo>
                    <a:pt x="96" y="0"/>
                  </a:moveTo>
                  <a:cubicBezTo>
                    <a:pt x="56" y="80"/>
                    <a:pt x="16" y="160"/>
                    <a:pt x="0" y="192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6D716BAD-C85D-1633-4842-D355A276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" y="2299"/>
              <a:ext cx="477" cy="518"/>
            </a:xfrm>
            <a:custGeom>
              <a:avLst/>
              <a:gdLst>
                <a:gd name="T0" fmla="*/ 280 w 280"/>
                <a:gd name="T1" fmla="*/ 0 h 240"/>
                <a:gd name="T2" fmla="*/ 40 w 280"/>
                <a:gd name="T3" fmla="*/ 96 h 240"/>
                <a:gd name="T4" fmla="*/ 40 w 28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0" h="240">
                  <a:moveTo>
                    <a:pt x="280" y="0"/>
                  </a:moveTo>
                  <a:cubicBezTo>
                    <a:pt x="180" y="28"/>
                    <a:pt x="80" y="56"/>
                    <a:pt x="40" y="96"/>
                  </a:cubicBezTo>
                  <a:cubicBezTo>
                    <a:pt x="0" y="136"/>
                    <a:pt x="40" y="216"/>
                    <a:pt x="40" y="24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54123673-7C0F-5EAC-E809-494A55C86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2074"/>
              <a:ext cx="653" cy="121"/>
            </a:xfrm>
            <a:custGeom>
              <a:avLst/>
              <a:gdLst>
                <a:gd name="T0" fmla="*/ 384 w 384"/>
                <a:gd name="T1" fmla="*/ 56 h 56"/>
                <a:gd name="T2" fmla="*/ 96 w 384"/>
                <a:gd name="T3" fmla="*/ 8 h 56"/>
                <a:gd name="T4" fmla="*/ 0 w 384"/>
                <a:gd name="T5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4" h="56">
                  <a:moveTo>
                    <a:pt x="384" y="56"/>
                  </a:moveTo>
                  <a:cubicBezTo>
                    <a:pt x="272" y="36"/>
                    <a:pt x="160" y="16"/>
                    <a:pt x="96" y="8"/>
                  </a:cubicBezTo>
                  <a:cubicBezTo>
                    <a:pt x="32" y="0"/>
                    <a:pt x="16" y="4"/>
                    <a:pt x="0" y="8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A5E1B926-EB52-F9DB-6463-7B49313DE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1780"/>
              <a:ext cx="272" cy="415"/>
            </a:xfrm>
            <a:custGeom>
              <a:avLst/>
              <a:gdLst>
                <a:gd name="T0" fmla="*/ 64 w 160"/>
                <a:gd name="T1" fmla="*/ 192 h 192"/>
                <a:gd name="T2" fmla="*/ 16 w 160"/>
                <a:gd name="T3" fmla="*/ 96 h 192"/>
                <a:gd name="T4" fmla="*/ 160 w 160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192">
                  <a:moveTo>
                    <a:pt x="64" y="192"/>
                  </a:moveTo>
                  <a:cubicBezTo>
                    <a:pt x="32" y="160"/>
                    <a:pt x="0" y="128"/>
                    <a:pt x="16" y="96"/>
                  </a:cubicBezTo>
                  <a:cubicBezTo>
                    <a:pt x="32" y="64"/>
                    <a:pt x="136" y="16"/>
                    <a:pt x="160" y="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id="{A5DB49F2-9CF7-B712-63AE-B06375EE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1884"/>
              <a:ext cx="490" cy="311"/>
            </a:xfrm>
            <a:custGeom>
              <a:avLst/>
              <a:gdLst>
                <a:gd name="T0" fmla="*/ 0 w 240"/>
                <a:gd name="T1" fmla="*/ 192 h 192"/>
                <a:gd name="T2" fmla="*/ 240 w 240"/>
                <a:gd name="T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0" h="192">
                  <a:moveTo>
                    <a:pt x="0" y="192"/>
                  </a:moveTo>
                  <a:cubicBezTo>
                    <a:pt x="0" y="192"/>
                    <a:pt x="120" y="96"/>
                    <a:pt x="240" y="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" name="Freeform 26">
              <a:extLst>
                <a:ext uri="{FF2B5EF4-FFF2-40B4-BE49-F238E27FC236}">
                  <a16:creationId xmlns:a16="http://schemas.microsoft.com/office/drawing/2014/main" id="{033AA20C-E245-0BF6-670C-9A471CB2B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" y="1884"/>
              <a:ext cx="816" cy="415"/>
            </a:xfrm>
            <a:custGeom>
              <a:avLst/>
              <a:gdLst>
                <a:gd name="T0" fmla="*/ 0 w 432"/>
                <a:gd name="T1" fmla="*/ 192 h 192"/>
                <a:gd name="T2" fmla="*/ 336 w 432"/>
                <a:gd name="T3" fmla="*/ 96 h 192"/>
                <a:gd name="T4" fmla="*/ 432 w 432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" h="192">
                  <a:moveTo>
                    <a:pt x="0" y="192"/>
                  </a:moveTo>
                  <a:cubicBezTo>
                    <a:pt x="132" y="160"/>
                    <a:pt x="264" y="128"/>
                    <a:pt x="336" y="96"/>
                  </a:cubicBezTo>
                  <a:cubicBezTo>
                    <a:pt x="408" y="64"/>
                    <a:pt x="416" y="16"/>
                    <a:pt x="432" y="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C8209BE1-77FA-A358-E7EF-98389F59E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" y="2368"/>
              <a:ext cx="1061" cy="242"/>
            </a:xfrm>
            <a:custGeom>
              <a:avLst/>
              <a:gdLst>
                <a:gd name="T0" fmla="*/ 0 w 624"/>
                <a:gd name="T1" fmla="*/ 16 h 112"/>
                <a:gd name="T2" fmla="*/ 432 w 624"/>
                <a:gd name="T3" fmla="*/ 16 h 112"/>
                <a:gd name="T4" fmla="*/ 624 w 624"/>
                <a:gd name="T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4" h="112">
                  <a:moveTo>
                    <a:pt x="0" y="16"/>
                  </a:moveTo>
                  <a:cubicBezTo>
                    <a:pt x="164" y="8"/>
                    <a:pt x="328" y="0"/>
                    <a:pt x="432" y="16"/>
                  </a:cubicBezTo>
                  <a:cubicBezTo>
                    <a:pt x="536" y="32"/>
                    <a:pt x="580" y="72"/>
                    <a:pt x="624" y="112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3855147B-14B8-BD73-DEEF-FA35993EF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" y="2506"/>
              <a:ext cx="327" cy="363"/>
            </a:xfrm>
            <a:custGeom>
              <a:avLst/>
              <a:gdLst>
                <a:gd name="T0" fmla="*/ 0 w 192"/>
                <a:gd name="T1" fmla="*/ 0 h 168"/>
                <a:gd name="T2" fmla="*/ 48 w 192"/>
                <a:gd name="T3" fmla="*/ 144 h 168"/>
                <a:gd name="T4" fmla="*/ 192 w 192"/>
                <a:gd name="T5" fmla="*/ 1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168">
                  <a:moveTo>
                    <a:pt x="0" y="0"/>
                  </a:moveTo>
                  <a:cubicBezTo>
                    <a:pt x="8" y="60"/>
                    <a:pt x="16" y="120"/>
                    <a:pt x="48" y="144"/>
                  </a:cubicBezTo>
                  <a:cubicBezTo>
                    <a:pt x="80" y="168"/>
                    <a:pt x="168" y="144"/>
                    <a:pt x="192" y="144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" name="Text Box 29">
              <a:extLst>
                <a:ext uri="{FF2B5EF4-FFF2-40B4-BE49-F238E27FC236}">
                  <a16:creationId xmlns:a16="http://schemas.microsoft.com/office/drawing/2014/main" id="{1840E9AF-7C9F-B0A0-FF98-F0916A1278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2" y="2518"/>
              <a:ext cx="263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 altLang="it-IT">
                  <a:solidFill>
                    <a:srgbClr val="FF0000"/>
                  </a:solidFill>
                </a:rPr>
                <a:t>1 V</a:t>
              </a:r>
              <a:endParaRPr lang="en-GB" altLang="it-IT"/>
            </a:p>
          </p:txBody>
        </p:sp>
        <p:sp>
          <p:nvSpPr>
            <p:cNvPr id="27" name="Text Box 30">
              <a:extLst>
                <a:ext uri="{FF2B5EF4-FFF2-40B4-BE49-F238E27FC236}">
                  <a16:creationId xmlns:a16="http://schemas.microsoft.com/office/drawing/2014/main" id="{5C066646-7D6A-0138-983D-609178A5BE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" y="2021"/>
              <a:ext cx="301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 altLang="it-IT">
                  <a:solidFill>
                    <a:srgbClr val="00CC00"/>
                  </a:solidFill>
                </a:rPr>
                <a:t>O V</a:t>
              </a:r>
              <a:endParaRPr lang="en-GB" altLang="it-IT"/>
            </a:p>
          </p:txBody>
        </p:sp>
        <p:sp>
          <p:nvSpPr>
            <p:cNvPr id="28" name="Text Box 31">
              <a:extLst>
                <a:ext uri="{FF2B5EF4-FFF2-40B4-BE49-F238E27FC236}">
                  <a16:creationId xmlns:a16="http://schemas.microsoft.com/office/drawing/2014/main" id="{1B8D4E1C-B723-8991-CE39-20EA33C31B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" y="2933"/>
              <a:ext cx="300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 altLang="it-IT">
                  <a:solidFill>
                    <a:srgbClr val="00CC00"/>
                  </a:solidFill>
                </a:rPr>
                <a:t>O V</a:t>
              </a:r>
              <a:endParaRPr lang="en-GB" altLang="it-IT"/>
            </a:p>
          </p:txBody>
        </p:sp>
        <p:sp>
          <p:nvSpPr>
            <p:cNvPr id="29" name="Oval 32">
              <a:extLst>
                <a:ext uri="{FF2B5EF4-FFF2-40B4-BE49-F238E27FC236}">
                  <a16:creationId xmlns:a16="http://schemas.microsoft.com/office/drawing/2014/main" id="{FAC860AE-01BC-ADD0-F1CC-FED5AB673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2016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" name="Line 33">
              <a:extLst>
                <a:ext uri="{FF2B5EF4-FFF2-40B4-BE49-F238E27FC236}">
                  <a16:creationId xmlns:a16="http://schemas.microsoft.com/office/drawing/2014/main" id="{DF73D3DF-620F-FEC1-2CE9-6088E1CCE0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152" y="1776"/>
              <a:ext cx="48" cy="2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" name="Text Box 34">
              <a:extLst>
                <a:ext uri="{FF2B5EF4-FFF2-40B4-BE49-F238E27FC236}">
                  <a16:creationId xmlns:a16="http://schemas.microsoft.com/office/drawing/2014/main" id="{6425727F-39A7-7268-E979-DF6E6A323F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" y="1733"/>
              <a:ext cx="336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  <a:flatTx/>
            </a:bodyPr>
            <a:lstStyle/>
            <a:p>
              <a:pPr algn="ctr"/>
              <a:r>
                <a:rPr lang="en-GB" altLang="it-IT">
                  <a:solidFill>
                    <a:schemeClr val="accent2"/>
                  </a:solidFill>
                </a:rPr>
                <a:t>V</a:t>
              </a:r>
              <a:r>
                <a:rPr lang="en-GB" altLang="it-IT" baseline="-25000">
                  <a:solidFill>
                    <a:schemeClr val="accent2"/>
                  </a:solidFill>
                </a:rPr>
                <a:t>d</a:t>
              </a:r>
              <a:endParaRPr lang="en-GB" altLang="it-IT"/>
            </a:p>
          </p:txBody>
        </p:sp>
      </p:grpSp>
      <p:graphicFrame>
        <p:nvGraphicFramePr>
          <p:cNvPr id="32" name="Object 11">
            <a:extLst>
              <a:ext uri="{FF2B5EF4-FFF2-40B4-BE49-F238E27FC236}">
                <a16:creationId xmlns:a16="http://schemas.microsoft.com/office/drawing/2014/main" id="{4E467688-E11A-6A6C-39FC-1E2F8BC110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602115"/>
              </p:ext>
            </p:extLst>
          </p:nvPr>
        </p:nvGraphicFramePr>
        <p:xfrm>
          <a:off x="5191733" y="3289244"/>
          <a:ext cx="23876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17440" imgH="228600" progId="Equation.3">
                  <p:embed/>
                </p:oleObj>
              </mc:Choice>
              <mc:Fallback>
                <p:oleObj name="Equation" r:id="rId2" imgW="1117440" imgH="228600" progId="Equation.3">
                  <p:embed/>
                  <p:pic>
                    <p:nvPicPr>
                      <p:cNvPr id="356363" name="Object 11">
                        <a:extLst>
                          <a:ext uri="{FF2B5EF4-FFF2-40B4-BE49-F238E27FC236}">
                            <a16:creationId xmlns:a16="http://schemas.microsoft.com/office/drawing/2014/main" id="{473C165F-260C-8F16-AC08-063DDB5B3D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733" y="3289244"/>
                        <a:ext cx="238760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A488F59A-B158-F097-7A98-15B512A4E6FB}"/>
              </a:ext>
            </a:extLst>
          </p:cNvPr>
          <p:cNvSpPr txBox="1"/>
          <p:nvPr/>
        </p:nvSpPr>
        <p:spPr>
          <a:xfrm>
            <a:off x="395536" y="5301208"/>
            <a:ext cx="82089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 err="1"/>
              <a:t>Since</a:t>
            </a:r>
            <a:r>
              <a:rPr lang="it-IT" sz="2000" dirty="0"/>
              <a:t> </a:t>
            </a:r>
            <a:r>
              <a:rPr lang="it-IT" sz="2000" dirty="0" err="1"/>
              <a:t>avalanches</a:t>
            </a:r>
            <a:r>
              <a:rPr lang="it-IT" sz="2000" dirty="0"/>
              <a:t> </a:t>
            </a:r>
            <a:r>
              <a:rPr lang="it-IT" sz="2000" dirty="0" err="1"/>
              <a:t>develop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the </a:t>
            </a:r>
            <a:r>
              <a:rPr lang="it-IT" sz="2000" dirty="0" err="1"/>
              <a:t>same</a:t>
            </a:r>
            <a:r>
              <a:rPr lang="it-IT" sz="2000" dirty="0"/>
              <a:t> time, </a:t>
            </a:r>
            <a:r>
              <a:rPr lang="it-IT" sz="2000" b="1" dirty="0">
                <a:solidFill>
                  <a:srgbClr val="C00000"/>
                </a:solidFill>
              </a:rPr>
              <a:t>the </a:t>
            </a:r>
            <a:r>
              <a:rPr lang="it-IT" sz="2000" b="1" dirty="0" err="1">
                <a:solidFill>
                  <a:srgbClr val="C00000"/>
                </a:solidFill>
              </a:rPr>
              <a:t>total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signal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is</a:t>
            </a:r>
            <a:r>
              <a:rPr lang="it-IT" sz="2000" b="1" dirty="0">
                <a:solidFill>
                  <a:srgbClr val="C00000"/>
                </a:solidFill>
              </a:rPr>
              <a:t> the SUM of the </a:t>
            </a:r>
            <a:r>
              <a:rPr lang="it-IT" sz="2000" b="1" dirty="0" err="1">
                <a:solidFill>
                  <a:srgbClr val="C00000"/>
                </a:solidFill>
              </a:rPr>
              <a:t>signal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/>
              <a:t>generated</a:t>
            </a:r>
            <a:r>
              <a:rPr lang="it-IT" sz="2000" dirty="0"/>
              <a:t> by multiple </a:t>
            </a:r>
            <a:r>
              <a:rPr lang="it-IT" sz="2000" dirty="0" err="1"/>
              <a:t>avalanches</a:t>
            </a:r>
            <a:r>
              <a:rPr lang="it-IT" sz="2000" dirty="0"/>
              <a:t>.</a:t>
            </a:r>
          </a:p>
        </p:txBody>
      </p:sp>
      <p:sp>
        <p:nvSpPr>
          <p:cNvPr id="13" name="Freccia in giù 12">
            <a:extLst>
              <a:ext uri="{FF2B5EF4-FFF2-40B4-BE49-F238E27FC236}">
                <a16:creationId xmlns:a16="http://schemas.microsoft.com/office/drawing/2014/main" id="{597B101E-26D2-2584-A5C9-7499AC0A11B1}"/>
              </a:ext>
            </a:extLst>
          </p:cNvPr>
          <p:cNvSpPr/>
          <p:nvPr/>
        </p:nvSpPr>
        <p:spPr>
          <a:xfrm>
            <a:off x="4293415" y="4515166"/>
            <a:ext cx="566617" cy="57001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6506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B9AAC1-C084-236F-0885-6265983F4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F0409A-7528-33A6-2BAF-681426FFBA4C}"/>
              </a:ext>
            </a:extLst>
          </p:cNvPr>
          <p:cNvSpPr/>
          <p:nvPr/>
        </p:nvSpPr>
        <p:spPr>
          <a:xfrm>
            <a:off x="35496" y="40"/>
            <a:ext cx="91085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3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 important difference</a:t>
            </a:r>
          </a:p>
        </p:txBody>
      </p:sp>
      <p:cxnSp>
        <p:nvCxnSpPr>
          <p:cNvPr id="3" name="11 Conector recto">
            <a:extLst>
              <a:ext uri="{FF2B5EF4-FFF2-40B4-BE49-F238E27FC236}">
                <a16:creationId xmlns:a16="http://schemas.microsoft.com/office/drawing/2014/main" id="{B8FA0ADB-2EB4-3064-083B-1F1071521BF4}"/>
              </a:ext>
            </a:extLst>
          </p:cNvPr>
          <p:cNvCxnSpPr>
            <a:cxnSpLocks/>
          </p:cNvCxnSpPr>
          <p:nvPr/>
        </p:nvCxnSpPr>
        <p:spPr>
          <a:xfrm>
            <a:off x="0" y="62519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9 Grupo">
            <a:extLst>
              <a:ext uri="{FF2B5EF4-FFF2-40B4-BE49-F238E27FC236}">
                <a16:creationId xmlns:a16="http://schemas.microsoft.com/office/drawing/2014/main" id="{9EB59264-832C-59D8-A8FE-F8AD117CAE36}"/>
              </a:ext>
            </a:extLst>
          </p:cNvPr>
          <p:cNvGrpSpPr/>
          <p:nvPr/>
        </p:nvGrpSpPr>
        <p:grpSpPr>
          <a:xfrm>
            <a:off x="260332" y="6505634"/>
            <a:ext cx="8704146" cy="307742"/>
            <a:chOff x="1923" y="6519738"/>
            <a:chExt cx="9088380" cy="279858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2ADB78D4-C478-80AD-266C-03D96E7558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84425" y="6525344"/>
              <a:ext cx="205878" cy="274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fld id="{206F41FC-E341-421B-B1FC-5412B2ACDC05}" type="slidenum">
                <a:rPr lang="en-US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pPr algn="ctr" eaLnBrk="1" hangingPunct="1"/>
                <a:t>9</a:t>
              </a:fld>
              <a:endParaRPr lang="en-US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54A0DAE7-6FAE-C69F-E729-A49036142E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3" y="6519738"/>
              <a:ext cx="1212403" cy="274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Marcello Abbrescia </a:t>
              </a:r>
            </a:p>
          </p:txBody>
        </p:sp>
      </p:grpSp>
      <p:sp>
        <p:nvSpPr>
          <p:cNvPr id="9" name="Text Box 14">
            <a:extLst>
              <a:ext uri="{FF2B5EF4-FFF2-40B4-BE49-F238E27FC236}">
                <a16:creationId xmlns:a16="http://schemas.microsoft.com/office/drawing/2014/main" id="{31EB6277-0ECD-2992-9765-5E6C5F5BD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64" y="6505599"/>
            <a:ext cx="2176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DRD1 school 2025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23E324E-DCE4-FA0C-CD7B-973B24DA1AA5}"/>
              </a:ext>
            </a:extLst>
          </p:cNvPr>
          <p:cNvSpPr txBox="1"/>
          <p:nvPr/>
        </p:nvSpPr>
        <p:spPr>
          <a:xfrm>
            <a:off x="235381" y="5276833"/>
            <a:ext cx="8708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tx2"/>
                </a:solidFill>
              </a:rPr>
              <a:t>First </a:t>
            </a:r>
            <a:r>
              <a:rPr lang="it-IT" sz="2000" b="1" dirty="0" err="1">
                <a:solidFill>
                  <a:schemeClr val="tx2"/>
                </a:solidFill>
              </a:rPr>
              <a:t>change</a:t>
            </a:r>
            <a:r>
              <a:rPr lang="it-IT" sz="2000" b="1" dirty="0">
                <a:solidFill>
                  <a:schemeClr val="tx2"/>
                </a:solidFill>
              </a:rPr>
              <a:t> of </a:t>
            </a:r>
            <a:r>
              <a:rPr lang="it-IT" sz="2000" b="1" dirty="0" err="1">
                <a:solidFill>
                  <a:schemeClr val="tx2"/>
                </a:solidFill>
              </a:rPr>
              <a:t>paradygm</a:t>
            </a:r>
            <a:r>
              <a:rPr lang="it-IT" sz="2000" b="1" dirty="0">
                <a:solidFill>
                  <a:schemeClr val="tx2"/>
                </a:solidFill>
              </a:rPr>
              <a:t>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passing</a:t>
            </a:r>
            <a:r>
              <a:rPr lang="it-IT" sz="2000" dirty="0"/>
              <a:t> from 1/r </a:t>
            </a:r>
            <a:r>
              <a:rPr lang="it-IT" sz="2000" dirty="0" err="1"/>
              <a:t>electric</a:t>
            </a:r>
            <a:r>
              <a:rPr lang="it-IT" sz="2000" dirty="0"/>
              <a:t> fields to </a:t>
            </a:r>
            <a:r>
              <a:rPr lang="it-IT" sz="2000" dirty="0" err="1"/>
              <a:t>uniform</a:t>
            </a:r>
            <a:r>
              <a:rPr lang="it-IT" sz="2000" dirty="0"/>
              <a:t> </a:t>
            </a:r>
            <a:r>
              <a:rPr lang="it-IT" sz="2000" dirty="0" err="1"/>
              <a:t>electric</a:t>
            </a:r>
            <a:r>
              <a:rPr lang="it-IT" sz="2000" dirty="0"/>
              <a:t> fields.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From </a:t>
            </a:r>
            <a:r>
              <a:rPr lang="it-IT" sz="2000" dirty="0" err="1"/>
              <a:t>cylindrical</a:t>
            </a:r>
            <a:r>
              <a:rPr lang="it-IT" sz="2000" dirty="0"/>
              <a:t> </a:t>
            </a:r>
            <a:r>
              <a:rPr lang="it-IT" sz="2000" dirty="0" err="1"/>
              <a:t>gaseous</a:t>
            </a:r>
            <a:r>
              <a:rPr lang="it-IT" sz="2000" dirty="0"/>
              <a:t> detectors </a:t>
            </a:r>
            <a:r>
              <a:rPr lang="it-IT" sz="2000" dirty="0">
                <a:sym typeface="Wingdings" panose="05000000000000000000" pitchFamily="2" charset="2"/>
              </a:rPr>
              <a:t> planar </a:t>
            </a:r>
            <a:r>
              <a:rPr lang="it-IT" sz="2000" dirty="0" err="1">
                <a:sym typeface="Wingdings" panose="05000000000000000000" pitchFamily="2" charset="2"/>
              </a:rPr>
              <a:t>gaseous</a:t>
            </a:r>
            <a:r>
              <a:rPr lang="it-IT" sz="2000" dirty="0">
                <a:sym typeface="Wingdings" panose="05000000000000000000" pitchFamily="2" charset="2"/>
              </a:rPr>
              <a:t> detectors</a:t>
            </a:r>
            <a:endParaRPr lang="it-IT" sz="2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F467ABF-946C-2331-31BD-5D8D748395CC}"/>
              </a:ext>
            </a:extLst>
          </p:cNvPr>
          <p:cNvSpPr txBox="1"/>
          <p:nvPr/>
        </p:nvSpPr>
        <p:spPr>
          <a:xfrm>
            <a:off x="207728" y="963127"/>
            <a:ext cx="8708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In a planar </a:t>
            </a:r>
            <a:r>
              <a:rPr lang="it-IT" sz="2000" dirty="0" err="1"/>
              <a:t>gaseous</a:t>
            </a:r>
            <a:r>
              <a:rPr lang="it-IT" sz="2000" dirty="0"/>
              <a:t> detector the </a:t>
            </a:r>
            <a:r>
              <a:rPr lang="it-IT" sz="2000" dirty="0" err="1"/>
              <a:t>whole</a:t>
            </a:r>
            <a:r>
              <a:rPr lang="it-IT" sz="2000" dirty="0"/>
              <a:t> detector volume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b="1" dirty="0">
                <a:solidFill>
                  <a:srgbClr val="C00000"/>
                </a:solidFill>
              </a:rPr>
              <a:t>the SAME time drift </a:t>
            </a:r>
            <a:r>
              <a:rPr lang="it-IT" sz="2000" b="1" dirty="0" err="1">
                <a:solidFill>
                  <a:srgbClr val="C00000"/>
                </a:solidFill>
              </a:rPr>
              <a:t>region</a:t>
            </a:r>
            <a:r>
              <a:rPr lang="it-IT" sz="2000" b="1" dirty="0">
                <a:solidFill>
                  <a:srgbClr val="C00000"/>
                </a:solidFill>
              </a:rPr>
              <a:t> and </a:t>
            </a:r>
            <a:r>
              <a:rPr lang="it-IT" sz="2000" b="1" dirty="0" err="1">
                <a:solidFill>
                  <a:srgbClr val="C00000"/>
                </a:solidFill>
              </a:rPr>
              <a:t>multiplication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region</a:t>
            </a:r>
            <a:endParaRPr lang="it-IT" sz="2000" b="1" dirty="0">
              <a:solidFill>
                <a:srgbClr val="C00000"/>
              </a:solidFill>
            </a:endParaRPr>
          </a:p>
        </p:txBody>
      </p:sp>
      <p:pic>
        <p:nvPicPr>
          <p:cNvPr id="13" name="Picture 4107">
            <a:extLst>
              <a:ext uri="{FF2B5EF4-FFF2-40B4-BE49-F238E27FC236}">
                <a16:creationId xmlns:a16="http://schemas.microsoft.com/office/drawing/2014/main" id="{3E684E25-12A4-F4BD-B727-6AB0E5E45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84" y="1755317"/>
            <a:ext cx="4747197" cy="272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12C42266-E4C3-6A91-8180-A87C90DB7B64}"/>
              </a:ext>
            </a:extLst>
          </p:cNvPr>
          <p:cNvSpPr txBox="1"/>
          <p:nvPr/>
        </p:nvSpPr>
        <p:spPr>
          <a:xfrm>
            <a:off x="5275773" y="1844824"/>
            <a:ext cx="3665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 </a:t>
            </a:r>
            <a:r>
              <a:rPr lang="it-IT" dirty="0" err="1"/>
              <a:t>wire</a:t>
            </a:r>
            <a:r>
              <a:rPr lang="it-IT" dirty="0"/>
              <a:t> </a:t>
            </a:r>
            <a:r>
              <a:rPr lang="it-IT" dirty="0" err="1"/>
              <a:t>chambers</a:t>
            </a:r>
            <a:r>
              <a:rPr lang="it-IT" dirty="0"/>
              <a:t> and MPGD drift </a:t>
            </a:r>
            <a:r>
              <a:rPr lang="it-IT" dirty="0" err="1"/>
              <a:t>region</a:t>
            </a:r>
            <a:r>
              <a:rPr lang="it-IT" dirty="0"/>
              <a:t> and </a:t>
            </a:r>
            <a:r>
              <a:rPr lang="it-IT" dirty="0" err="1"/>
              <a:t>multiplication</a:t>
            </a:r>
            <a:r>
              <a:rPr lang="it-IT" dirty="0"/>
              <a:t> </a:t>
            </a:r>
            <a:r>
              <a:rPr lang="it-IT" dirty="0" err="1"/>
              <a:t>region</a:t>
            </a:r>
            <a:r>
              <a:rPr lang="it-IT" dirty="0"/>
              <a:t> are </a:t>
            </a:r>
            <a:r>
              <a:rPr lang="it-IT" dirty="0" err="1"/>
              <a:t>separated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pic>
        <p:nvPicPr>
          <p:cNvPr id="37" name="Immagine 36" descr="Immagine che contiene schermata, testo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0F6D2513-37F2-FF14-C170-E419B5669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75"/>
          <a:stretch>
            <a:fillRect/>
          </a:stretch>
        </p:blipFill>
        <p:spPr>
          <a:xfrm>
            <a:off x="5071591" y="3122024"/>
            <a:ext cx="4036913" cy="1891152"/>
          </a:xfrm>
          <a:prstGeom prst="rect">
            <a:avLst/>
          </a:prstGeom>
        </p:spPr>
      </p:pic>
      <p:sp>
        <p:nvSpPr>
          <p:cNvPr id="38" name="Freccia in giù 37">
            <a:extLst>
              <a:ext uri="{FF2B5EF4-FFF2-40B4-BE49-F238E27FC236}">
                <a16:creationId xmlns:a16="http://schemas.microsoft.com/office/drawing/2014/main" id="{F9792F7D-EC1B-D499-127E-3D2F43338F6F}"/>
              </a:ext>
            </a:extLst>
          </p:cNvPr>
          <p:cNvSpPr/>
          <p:nvPr/>
        </p:nvSpPr>
        <p:spPr>
          <a:xfrm>
            <a:off x="1979712" y="1761053"/>
            <a:ext cx="288032" cy="34774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reccia in giù 38">
            <a:extLst>
              <a:ext uri="{FF2B5EF4-FFF2-40B4-BE49-F238E27FC236}">
                <a16:creationId xmlns:a16="http://schemas.microsoft.com/office/drawing/2014/main" id="{7803D324-68F4-0F55-0B30-916642F52D09}"/>
              </a:ext>
            </a:extLst>
          </p:cNvPr>
          <p:cNvSpPr/>
          <p:nvPr/>
        </p:nvSpPr>
        <p:spPr>
          <a:xfrm>
            <a:off x="6876256" y="2636912"/>
            <a:ext cx="288032" cy="34774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95663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4369</Words>
  <Application>Microsoft Office PowerPoint</Application>
  <PresentationFormat>Presentazione su schermo (4:3)</PresentationFormat>
  <Paragraphs>547</Paragraphs>
  <Slides>51</Slides>
  <Notes>36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5</vt:i4>
      </vt:variant>
      <vt:variant>
        <vt:lpstr>Titoli diapositive</vt:lpstr>
      </vt:variant>
      <vt:variant>
        <vt:i4>51</vt:i4>
      </vt:variant>
    </vt:vector>
  </HeadingPairs>
  <TitlesOfParts>
    <vt:vector size="64" baseType="lpstr">
      <vt:lpstr>Arial</vt:lpstr>
      <vt:lpstr>Calibri</vt:lpstr>
      <vt:lpstr>Cambria Math</vt:lpstr>
      <vt:lpstr>Comic Sans MS</vt:lpstr>
      <vt:lpstr>Symbol</vt:lpstr>
      <vt:lpstr>Times New Roman</vt:lpstr>
      <vt:lpstr>Wingdings</vt:lpstr>
      <vt:lpstr>Tema di Office</vt:lpstr>
      <vt:lpstr>Equation</vt:lpstr>
      <vt:lpstr>Bitmap Image</vt:lpstr>
      <vt:lpstr>Clip</vt:lpstr>
      <vt:lpstr>Photo Editor Photo</vt:lpstr>
      <vt:lpstr>ChemDraw.Document.6.0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definitions</dc:title>
  <dc:creator>Marcello</dc:creator>
  <cp:lastModifiedBy>Marcello Abbrescia</cp:lastModifiedBy>
  <cp:revision>256</cp:revision>
  <dcterms:created xsi:type="dcterms:W3CDTF">2021-09-14T07:13:54Z</dcterms:created>
  <dcterms:modified xsi:type="dcterms:W3CDTF">2025-09-17T10:01:49Z</dcterms:modified>
</cp:coreProperties>
</file>