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259" r:id="rId2"/>
    <p:sldId id="2146847263" r:id="rId3"/>
    <p:sldId id="2146847267" r:id="rId4"/>
    <p:sldId id="2146847268" r:id="rId5"/>
    <p:sldId id="2146847265" r:id="rId6"/>
    <p:sldId id="2147196673" r:id="rId7"/>
    <p:sldId id="2146847259" r:id="rId8"/>
    <p:sldId id="2147196680" r:id="rId9"/>
    <p:sldId id="2147196668" r:id="rId10"/>
    <p:sldId id="2147196809" r:id="rId11"/>
    <p:sldId id="2147196767" r:id="rId12"/>
    <p:sldId id="2147196755" r:id="rId13"/>
    <p:sldId id="2147196768" r:id="rId14"/>
    <p:sldId id="2147196769" r:id="rId15"/>
    <p:sldId id="2147196761" r:id="rId16"/>
    <p:sldId id="2147196806" r:id="rId17"/>
    <p:sldId id="2147196764" r:id="rId18"/>
    <p:sldId id="2147196765" r:id="rId19"/>
    <p:sldId id="2147196805" r:id="rId20"/>
    <p:sldId id="2147196744" r:id="rId21"/>
    <p:sldId id="2147196802" r:id="rId22"/>
    <p:sldId id="2147196803" r:id="rId23"/>
    <p:sldId id="2147196776" r:id="rId24"/>
    <p:sldId id="2146847246" r:id="rId25"/>
    <p:sldId id="2146847245" r:id="rId26"/>
    <p:sldId id="2147196799" r:id="rId27"/>
    <p:sldId id="2147196800" r:id="rId28"/>
    <p:sldId id="2147196810" r:id="rId29"/>
    <p:sldId id="2147196786" r:id="rId30"/>
    <p:sldId id="2147196787" r:id="rId31"/>
    <p:sldId id="2147196788" r:id="rId32"/>
    <p:sldId id="2147196808" r:id="rId33"/>
    <p:sldId id="2146847205" r:id="rId34"/>
    <p:sldId id="2146847169" r:id="rId35"/>
    <p:sldId id="2147196777" r:id="rId36"/>
    <p:sldId id="2147196780" r:id="rId37"/>
    <p:sldId id="214684722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FFFF00"/>
    <a:srgbClr val="303030"/>
    <a:srgbClr val="82D1EA"/>
    <a:srgbClr val="CCE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9" autoAdjust="0"/>
    <p:restoredTop sz="91622" autoAdjust="0"/>
  </p:normalViewPr>
  <p:slideViewPr>
    <p:cSldViewPr snapToObjects="1">
      <p:cViewPr varScale="1">
        <p:scale>
          <a:sx n="68" d="100"/>
          <a:sy n="68" d="100"/>
        </p:scale>
        <p:origin x="616" y="4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4/28/2025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dirty="0">
                <a:effectLst/>
              </a:rPr>
              <a:t>Wir schauen uns Observablen an, die man online nicht triggern kann. Ein Beispiel ist die Produktion von </a:t>
            </a:r>
            <a:r>
              <a:rPr lang="de-DE" sz="1200" dirty="0" err="1">
                <a:effectLst/>
              </a:rPr>
              <a:t>low-pT</a:t>
            </a:r>
            <a:r>
              <a:rPr lang="de-DE" sz="1200" dirty="0">
                <a:effectLst/>
              </a:rPr>
              <a:t> B-Mesonen (siehe Anhang). Wir können so die gesamte Anzahl an b-quarks bestimmen, die produziert werden (total </a:t>
            </a:r>
            <a:r>
              <a:rPr lang="de-DE" sz="1200" dirty="0" err="1">
                <a:effectLst/>
              </a:rPr>
              <a:t>bb</a:t>
            </a:r>
            <a:r>
              <a:rPr lang="de-DE" sz="1200" dirty="0">
                <a:effectLst/>
              </a:rPr>
              <a:t>-bar </a:t>
            </a:r>
            <a:r>
              <a:rPr lang="de-DE" sz="1200" dirty="0" err="1">
                <a:effectLst/>
              </a:rPr>
              <a:t>cross-section</a:t>
            </a:r>
            <a:r>
              <a:rPr lang="de-DE" sz="1200" dirty="0">
                <a:effectLst/>
              </a:rPr>
              <a:t>). Das testet einerseits </a:t>
            </a:r>
            <a:r>
              <a:rPr lang="de-DE" sz="1200" dirty="0" err="1">
                <a:effectLst/>
              </a:rPr>
              <a:t>pQCD</a:t>
            </a:r>
            <a:r>
              <a:rPr lang="de-DE" sz="1200" dirty="0">
                <a:effectLst/>
              </a:rPr>
              <a:t> und ist andererseits eine Referenzmessung für </a:t>
            </a:r>
            <a:r>
              <a:rPr lang="de-DE" sz="1200" dirty="0" err="1">
                <a:effectLst/>
              </a:rPr>
              <a:t>Pb-Pb</a:t>
            </a:r>
            <a:r>
              <a:rPr lang="de-DE" sz="1200" dirty="0">
                <a:effectLst/>
              </a:rPr>
              <a:t>, wo man untersucht wie die schweren b-quarks mit den leichteren </a:t>
            </a:r>
            <a:r>
              <a:rPr lang="de-DE" sz="1200" dirty="0" err="1">
                <a:effectLst/>
              </a:rPr>
              <a:t>u,d</a:t>
            </a:r>
            <a:r>
              <a:rPr lang="de-DE" sz="1200" dirty="0">
                <a:effectLst/>
              </a:rPr>
              <a:t>-quarks im QGP interagieren. Neben B-Mesonen schauen wir uns aber noch viele andere seltene Teilchen an, die wir nicht triggern können (anti-alpha, </a:t>
            </a:r>
            <a:r>
              <a:rPr lang="de-DE" sz="1200" dirty="0" err="1">
                <a:effectLst/>
              </a:rPr>
              <a:t>hypertriton</a:t>
            </a:r>
            <a:r>
              <a:rPr lang="de-DE" sz="1200" dirty="0">
                <a:effectLst/>
              </a:rPr>
              <a:t>, Omega aus </a:t>
            </a:r>
            <a:r>
              <a:rPr lang="de-DE" sz="1200" dirty="0" err="1">
                <a:effectLst/>
              </a:rPr>
              <a:t>charm</a:t>
            </a:r>
            <a:r>
              <a:rPr lang="de-DE" sz="1200" dirty="0">
                <a:effectLst/>
              </a:rPr>
              <a:t> Zerfällen).</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1894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335244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28.04.2025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J. Mnich | Status and News CERN &amp; Experiments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28.04.2025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 Mnich | Status and News CERN &amp;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28.04.2025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 Mnich | Status and News CERN &amp;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28.04.2025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 Mnich | Status and News CERN &amp;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28.04.2025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J. Mnich | Status and News CERN &amp; Experiments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28.04.2025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 Mnich | Status and News CERN &amp;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28.04.2025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 Mnich | Status and News CERN &amp;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28.04.2025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 Mnich | Status and News CERN &amp;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28.04.2025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 Mnich | Status and News CERN &amp;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28.04.2025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J. Mnich | Status and News CERN &amp; Experiments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28.04.2025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J. Mnich | Status and News CERN &amp; Experiments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28.04.2025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J. Mnich | Status and News CERN &amp; Experiments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28.04.2025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J. Mnich | Status and News CERN &amp; Experiments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28.04.2025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Status and News CERN &amp;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28.04.2025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Status and News CERN &amp;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28.04.2025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Status and News CERN &amp;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28.04.2025</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J. Mnich | Status and News CERN &amp; Experiments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28.04.2025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Status and News CERN &amp;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28.04.2025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J. Mnich | Status and News CERN &amp; Experiments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28.04.2025</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J. Mnich | Status and News CERN &amp; Experiments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13" Type="http://schemas.openxmlformats.org/officeDocument/2006/relationships/image" Target="../media/image300.png"/><Relationship Id="rId18" Type="http://schemas.openxmlformats.org/officeDocument/2006/relationships/image" Target="../media/image350.png"/><Relationship Id="rId3" Type="http://schemas.openxmlformats.org/officeDocument/2006/relationships/image" Target="../media/image23.jpeg"/><Relationship Id="rId21" Type="http://schemas.openxmlformats.org/officeDocument/2006/relationships/image" Target="../media/image25.png"/><Relationship Id="rId12" Type="http://schemas.openxmlformats.org/officeDocument/2006/relationships/image" Target="../media/image290.png"/><Relationship Id="rId17" Type="http://schemas.openxmlformats.org/officeDocument/2006/relationships/image" Target="../media/image340.png"/><Relationship Id="rId2" Type="http://schemas.openxmlformats.org/officeDocument/2006/relationships/image" Target="../media/image22.png"/><Relationship Id="rId16" Type="http://schemas.openxmlformats.org/officeDocument/2006/relationships/image" Target="../media/image330.png"/><Relationship Id="rId20" Type="http://schemas.openxmlformats.org/officeDocument/2006/relationships/image" Target="../media/image48.png"/><Relationship Id="rId1" Type="http://schemas.openxmlformats.org/officeDocument/2006/relationships/slideLayout" Target="../slideLayouts/slideLayout4.xml"/><Relationship Id="rId11" Type="http://schemas.openxmlformats.org/officeDocument/2006/relationships/image" Target="../media/image280.png"/><Relationship Id="rId24" Type="http://schemas.openxmlformats.org/officeDocument/2006/relationships/image" Target="../media/image28.png"/><Relationship Id="rId15" Type="http://schemas.openxmlformats.org/officeDocument/2006/relationships/image" Target="../media/image320.png"/><Relationship Id="rId23" Type="http://schemas.openxmlformats.org/officeDocument/2006/relationships/image" Target="../media/image27.png"/><Relationship Id="rId10" Type="http://schemas.openxmlformats.org/officeDocument/2006/relationships/image" Target="../media/image270.png"/><Relationship Id="rId19" Type="http://schemas.openxmlformats.org/officeDocument/2006/relationships/image" Target="../media/image47.png"/><Relationship Id="rId4" Type="http://schemas.openxmlformats.org/officeDocument/2006/relationships/image" Target="../media/image24.png"/><Relationship Id="rId14" Type="http://schemas.openxmlformats.org/officeDocument/2006/relationships/image" Target="../media/image310.png"/><Relationship Id="rId22"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image" Target="../media/image55.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tiff"/><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8" Type="http://schemas.openxmlformats.org/officeDocument/2006/relationships/image" Target="../media/image1190.png"/><Relationship Id="rId3" Type="http://schemas.openxmlformats.org/officeDocument/2006/relationships/image" Target="../media/image2800.png"/><Relationship Id="rId7" Type="http://schemas.openxmlformats.org/officeDocument/2006/relationships/image" Target="../media/image39.png"/><Relationship Id="rId2" Type="http://schemas.openxmlformats.org/officeDocument/2006/relationships/image" Target="../media/image32.tiff"/><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hyperlink" Target="https://home.cern/news/press-release/physics/new-piece-matter-antimatter-puzzl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30.png"/><Relationship Id="rId2" Type="http://schemas.openxmlformats.org/officeDocument/2006/relationships/image" Target="../media/image46.jpeg"/><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jpeg"/><Relationship Id="rId14" Type="http://schemas.openxmlformats.org/officeDocument/2006/relationships/image" Target="../media/image70.jpeg"/></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jpe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png"/><Relationship Id="rId1" Type="http://schemas.openxmlformats.org/officeDocument/2006/relationships/slideLayout" Target="../slideLayouts/slideLayout4.xml"/><Relationship Id="rId6" Type="http://schemas.openxmlformats.org/officeDocument/2006/relationships/hyperlink" Target="https://cds.cern.ch/record/2925455/files/LHCC-G-185.pdf" TargetMode="External"/><Relationship Id="rId5" Type="http://schemas.openxmlformats.org/officeDocument/2006/relationships/hyperlink" Target="https://cds.cern.ch/record/2903094/files/LHCB-TDR-026.pdf" TargetMode="External"/><Relationship Id="rId4" Type="http://schemas.openxmlformats.org/officeDocument/2006/relationships/image" Target="../media/image80.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4.xml"/><Relationship Id="rId4" Type="http://schemas.openxmlformats.org/officeDocument/2006/relationships/image" Target="../media/image86.png"/></Relationships>
</file>

<file path=ppt/slides/_rels/slide31.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439855/contributions/" TargetMode="External"/><Relationship Id="rId2" Type="http://schemas.openxmlformats.org/officeDocument/2006/relationships/image" Target="../media/image6.emf"/><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377516" y="4896465"/>
            <a:ext cx="11376026" cy="803787"/>
          </a:xfrm>
        </p:spPr>
        <p:txBody>
          <a:bodyPr/>
          <a:lstStyle/>
          <a:p>
            <a:r>
              <a:rPr lang="de-DE" sz="2400" dirty="0" err="1"/>
              <a:t>Plenary</a:t>
            </a:r>
            <a:r>
              <a:rPr lang="de-DE" sz="2400" dirty="0"/>
              <a:t> RRB 60</a:t>
            </a:r>
            <a:r>
              <a:rPr lang="de-DE" sz="2400" baseline="30000" dirty="0"/>
              <a:t>th</a:t>
            </a:r>
            <a:r>
              <a:rPr lang="de-DE" sz="2400" dirty="0"/>
              <a:t> Meeting</a:t>
            </a:r>
            <a:endParaRPr lang="en-US" sz="2400" dirty="0"/>
          </a:p>
          <a:p>
            <a:r>
              <a:rPr lang="en-US" sz="1800" dirty="0"/>
              <a:t>Joachim </a:t>
            </a:r>
            <a:r>
              <a:rPr lang="en-US" sz="1800" dirty="0" err="1"/>
              <a:t>Mnich</a:t>
            </a:r>
            <a:endParaRPr lang="en-US" sz="1800" dirty="0"/>
          </a:p>
          <a:p>
            <a:r>
              <a:rPr lang="de-DE" sz="1800" dirty="0"/>
              <a:t>April</a:t>
            </a:r>
            <a:r>
              <a:rPr lang="en-US" sz="1800" dirty="0"/>
              <a:t> 28</a:t>
            </a:r>
            <a:r>
              <a:rPr lang="en-US" sz="1800" baseline="30000" dirty="0"/>
              <a:t>th</a:t>
            </a:r>
            <a:r>
              <a:rPr lang="en-US" sz="1800" dirty="0"/>
              <a:t>, 2025</a:t>
            </a:r>
          </a:p>
        </p:txBody>
      </p:sp>
      <p:sp>
        <p:nvSpPr>
          <p:cNvPr id="5" name="Titel 4">
            <a:extLst>
              <a:ext uri="{FF2B5EF4-FFF2-40B4-BE49-F238E27FC236}">
                <a16:creationId xmlns:a16="http://schemas.microsoft.com/office/drawing/2014/main" id="{463CF42C-5DBC-44C2-8B53-6F8729403296}"/>
              </a:ext>
            </a:extLst>
          </p:cNvPr>
          <p:cNvSpPr>
            <a:spLocks noGrp="1"/>
          </p:cNvSpPr>
          <p:nvPr>
            <p:ph type="ctrTitle"/>
          </p:nvPr>
        </p:nvSpPr>
        <p:spPr>
          <a:xfrm>
            <a:off x="407987" y="3429001"/>
            <a:ext cx="11376025" cy="1152128"/>
          </a:xfrm>
        </p:spPr>
        <p:txBody>
          <a:bodyPr/>
          <a:lstStyle/>
          <a:p>
            <a:r>
              <a:rPr lang="en-US" dirty="0"/>
              <a:t>Status and News </a:t>
            </a:r>
            <a:br>
              <a:rPr lang="en-US" dirty="0"/>
            </a:br>
            <a:r>
              <a:rPr lang="en-US" dirty="0"/>
              <a:t>CERN &amp; Experiments</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4" descr="Content Placeholder 4">
            <a:extLst>
              <a:ext uri="{FF2B5EF4-FFF2-40B4-BE49-F238E27FC236}">
                <a16:creationId xmlns:a16="http://schemas.microsoft.com/office/drawing/2014/main" id="{6D0B90B1-1830-4B76-B0BD-ADBC4039037A}"/>
              </a:ext>
            </a:extLst>
          </p:cNvPr>
          <p:cNvPicPr>
            <a:picLocks noChangeAspect="1"/>
          </p:cNvPicPr>
          <p:nvPr/>
        </p:nvPicPr>
        <p:blipFill>
          <a:blip r:embed="rId2">
            <a:extLst/>
          </a:blip>
          <a:srcRect b="56306"/>
          <a:stretch>
            <a:fillRect/>
          </a:stretch>
        </p:blipFill>
        <p:spPr>
          <a:xfrm>
            <a:off x="1310245" y="3789040"/>
            <a:ext cx="2769531" cy="2081841"/>
          </a:xfrm>
          <a:prstGeom prst="rect">
            <a:avLst/>
          </a:prstGeom>
          <a:ln w="12700">
            <a:miter lim="400000"/>
          </a:ln>
        </p:spPr>
      </p:pic>
      <p:sp>
        <p:nvSpPr>
          <p:cNvPr id="3" name="Title 2">
            <a:extLst>
              <a:ext uri="{FF2B5EF4-FFF2-40B4-BE49-F238E27FC236}">
                <a16:creationId xmlns:a16="http://schemas.microsoft.com/office/drawing/2014/main" id="{55C832D0-62E3-4AB7-BA20-12B1ACEA24DB}"/>
              </a:ext>
            </a:extLst>
          </p:cNvPr>
          <p:cNvSpPr>
            <a:spLocks noGrp="1"/>
          </p:cNvSpPr>
          <p:nvPr>
            <p:ph type="title"/>
          </p:nvPr>
        </p:nvSpPr>
        <p:spPr>
          <a:xfrm>
            <a:off x="407988" y="335886"/>
            <a:ext cx="11376025" cy="1065742"/>
          </a:xfrm>
        </p:spPr>
        <p:txBody>
          <a:bodyPr/>
          <a:lstStyle/>
          <a:p>
            <a:r>
              <a:rPr lang="en-GB" dirty="0"/>
              <a:t>Recent Physics Results: ALICE</a:t>
            </a:r>
          </a:p>
        </p:txBody>
      </p:sp>
      <p:sp>
        <p:nvSpPr>
          <p:cNvPr id="4" name="Date Placeholder 3">
            <a:extLst>
              <a:ext uri="{FF2B5EF4-FFF2-40B4-BE49-F238E27FC236}">
                <a16:creationId xmlns:a16="http://schemas.microsoft.com/office/drawing/2014/main" id="{A5242579-183A-4CFD-AFD0-CA22BAF7D23A}"/>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B9DCBB34-FB42-4355-AE08-CA81252CC55B}"/>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D2E33FA1-14B6-4FE9-9411-95CF1DA7609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Content Placeholder 1">
            <a:extLst>
              <a:ext uri="{FF2B5EF4-FFF2-40B4-BE49-F238E27FC236}">
                <a16:creationId xmlns:a16="http://schemas.microsoft.com/office/drawing/2014/main" id="{50528FCD-A02D-4795-93BB-35096F8A6916}"/>
              </a:ext>
            </a:extLst>
          </p:cNvPr>
          <p:cNvSpPr txBox="1">
            <a:spLocks/>
          </p:cNvSpPr>
          <p:nvPr/>
        </p:nvSpPr>
        <p:spPr>
          <a:xfrm>
            <a:off x="263352" y="1124744"/>
            <a:ext cx="3528392" cy="295232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0"/>
              </a:spcBef>
              <a:spcAft>
                <a:spcPts val="600"/>
              </a:spcAft>
              <a:buFont typeface="Wingdings" panose="05000000000000000000" pitchFamily="2" charset="2"/>
              <a:buChar char="q"/>
            </a:pPr>
            <a:r>
              <a:rPr lang="en-GB" sz="1800" b="0" dirty="0">
                <a:solidFill>
                  <a:srgbClr val="000714"/>
                </a:solidFill>
              </a:rPr>
              <a:t>Key result from </a:t>
            </a:r>
            <a:r>
              <a:rPr lang="en-GB" sz="1800" b="0" dirty="0">
                <a:solidFill>
                  <a:srgbClr val="FF0000"/>
                </a:solidFill>
              </a:rPr>
              <a:t>Run 3 Pb-Pb </a:t>
            </a:r>
            <a:r>
              <a:rPr lang="en-GB" sz="1800" b="0" dirty="0">
                <a:solidFill>
                  <a:srgbClr val="000714"/>
                </a:solidFill>
              </a:rPr>
              <a:t>(full 2023 statistics): </a:t>
            </a:r>
            <a:br>
              <a:rPr lang="en-GB" sz="1800" b="0" dirty="0">
                <a:solidFill>
                  <a:srgbClr val="000714"/>
                </a:solidFill>
              </a:rPr>
            </a:br>
            <a:r>
              <a:rPr lang="en-GB" sz="1800" b="0" dirty="0">
                <a:solidFill>
                  <a:srgbClr val="000714"/>
                </a:solidFill>
              </a:rPr>
              <a:t>heavy flavour elliptic flow</a:t>
            </a:r>
          </a:p>
          <a:p>
            <a:pPr marL="609750" lvl="1" indent="-285750">
              <a:spcBef>
                <a:spcPts val="0"/>
              </a:spcBef>
              <a:spcAft>
                <a:spcPts val="600"/>
              </a:spcAft>
              <a:buFont typeface="Wingdings" panose="05000000000000000000" pitchFamily="2" charset="2"/>
              <a:buChar char="q"/>
            </a:pPr>
            <a:r>
              <a:rPr lang="en-GB" sz="1500" dirty="0" err="1">
                <a:solidFill>
                  <a:srgbClr val="000714"/>
                </a:solidFill>
              </a:rPr>
              <a:t>Lambda_c</a:t>
            </a:r>
            <a:r>
              <a:rPr lang="en-GB" sz="1500" dirty="0">
                <a:solidFill>
                  <a:srgbClr val="000714"/>
                </a:solidFill>
              </a:rPr>
              <a:t> is a first measurement </a:t>
            </a:r>
            <a:r>
              <a:rPr lang="en-GB" sz="1500" dirty="0">
                <a:solidFill>
                  <a:srgbClr val="FF0000"/>
                </a:solidFill>
              </a:rPr>
              <a:t>one of the </a:t>
            </a:r>
            <a:r>
              <a:rPr lang="en-GB" sz="1500" dirty="0" err="1">
                <a:solidFill>
                  <a:srgbClr val="FF0000"/>
                </a:solidFill>
              </a:rPr>
              <a:t>LoI</a:t>
            </a:r>
            <a:r>
              <a:rPr lang="en-GB" sz="1500" dirty="0">
                <a:solidFill>
                  <a:srgbClr val="FF0000"/>
                </a:solidFill>
              </a:rPr>
              <a:t> goals for ALICE 2</a:t>
            </a:r>
            <a:endParaRPr lang="en-GB" sz="1500" dirty="0">
              <a:solidFill>
                <a:srgbClr val="000714"/>
              </a:solidFill>
            </a:endParaRPr>
          </a:p>
          <a:p>
            <a:pPr marL="609750" lvl="1" indent="-285750">
              <a:spcBef>
                <a:spcPts val="0"/>
              </a:spcBef>
              <a:spcAft>
                <a:spcPts val="600"/>
              </a:spcAft>
              <a:buFont typeface="Wingdings" panose="05000000000000000000" pitchFamily="2" charset="2"/>
              <a:buChar char="q"/>
            </a:pPr>
            <a:r>
              <a:rPr lang="en-GB" sz="1500" dirty="0">
                <a:solidFill>
                  <a:srgbClr val="000714"/>
                </a:solidFill>
              </a:rPr>
              <a:t>Physics interest: </a:t>
            </a:r>
            <a:br>
              <a:rPr lang="en-GB" sz="1500" dirty="0">
                <a:solidFill>
                  <a:srgbClr val="000714"/>
                </a:solidFill>
              </a:rPr>
            </a:br>
            <a:r>
              <a:rPr lang="en-GB" sz="1500" dirty="0">
                <a:solidFill>
                  <a:srgbClr val="000714"/>
                </a:solidFill>
              </a:rPr>
              <a:t>baryon formation/coalescence </a:t>
            </a:r>
            <a:br>
              <a:rPr lang="en-GB" sz="1500" dirty="0">
                <a:solidFill>
                  <a:srgbClr val="000714"/>
                </a:solidFill>
              </a:rPr>
            </a:br>
            <a:r>
              <a:rPr lang="en-GB" sz="1500" dirty="0">
                <a:solidFill>
                  <a:srgbClr val="000714"/>
                </a:solidFill>
              </a:rPr>
              <a:t>(3 versus 2 quarks)</a:t>
            </a:r>
          </a:p>
          <a:p>
            <a:pPr marL="609750" lvl="1" indent="-285750">
              <a:spcBef>
                <a:spcPts val="0"/>
              </a:spcBef>
              <a:spcAft>
                <a:spcPts val="600"/>
              </a:spcAft>
              <a:buFont typeface="Wingdings" panose="05000000000000000000" pitchFamily="2" charset="2"/>
              <a:buChar char="q"/>
            </a:pPr>
            <a:r>
              <a:rPr lang="en-GB" sz="1500" dirty="0">
                <a:solidFill>
                  <a:srgbClr val="000714"/>
                </a:solidFill>
              </a:rPr>
              <a:t>Presented at Quark Matter </a:t>
            </a:r>
            <a:br>
              <a:rPr lang="en-GB" sz="1500" dirty="0">
                <a:solidFill>
                  <a:srgbClr val="000714"/>
                </a:solidFill>
              </a:rPr>
            </a:br>
            <a:r>
              <a:rPr lang="en-GB" sz="1500" dirty="0">
                <a:solidFill>
                  <a:srgbClr val="000714"/>
                </a:solidFill>
              </a:rPr>
              <a:t>April 2025 in Frankfurt</a:t>
            </a:r>
          </a:p>
        </p:txBody>
      </p:sp>
      <mc:AlternateContent xmlns:mc="http://schemas.openxmlformats.org/markup-compatibility/2006" xmlns:a14="http://schemas.microsoft.com/office/drawing/2010/main">
        <mc:Choice Requires="a14">
          <p:sp>
            <p:nvSpPr>
              <p:cNvPr id="10" name="Equation">
                <a:extLst>
                  <a:ext uri="{FF2B5EF4-FFF2-40B4-BE49-F238E27FC236}">
                    <a16:creationId xmlns:a16="http://schemas.microsoft.com/office/drawing/2014/main" id="{D1B7805A-9CB3-4975-8796-EF6124C92EAB}"/>
                  </a:ext>
                </a:extLst>
              </p:cNvPr>
              <p:cNvSpPr txBox="1"/>
              <p:nvPr/>
            </p:nvSpPr>
            <p:spPr>
              <a:xfrm>
                <a:off x="401606" y="5689167"/>
                <a:ext cx="2450479" cy="556691"/>
              </a:xfrm>
              <a:prstGeom prst="rect">
                <a:avLst/>
              </a:prstGeom>
              <a:ln w="12700">
                <a:miter lim="400000"/>
              </a:ln>
            </p:spPr>
            <p:txBody>
              <a:bodyPr wrap="square" lIns="0" tIns="0" rIns="0" bIns="0">
                <a:spAutoFit/>
              </a:bodyPr>
              <a:lstStyle/>
              <a:p>
                <a:pPr defTabSz="457200" latinLnBrk="1">
                  <a:defRPr sz="1800" b="0"/>
                </a:pPr>
                <a14:m>
                  <m:oMathPara xmlns:m="http://schemas.openxmlformats.org/officeDocument/2006/math">
                    <m:oMathParaPr>
                      <m:jc m:val="centerGroup"/>
                    </m:oMathParaPr>
                    <m:oMath xmlns:m="http://schemas.openxmlformats.org/officeDocument/2006/math">
                      <m:f>
                        <m:fPr>
                          <m:ctrlPr>
                            <a:rPr sz="1750" i="1">
                              <a:solidFill>
                                <a:srgbClr val="000000"/>
                              </a:solidFill>
                              <a:latin typeface="Cambria Math" panose="02040503050406030204" pitchFamily="18" charset="0"/>
                            </a:rPr>
                          </m:ctrlPr>
                        </m:fPr>
                        <m:num>
                          <m:r>
                            <a:rPr sz="1750" i="1">
                              <a:solidFill>
                                <a:srgbClr val="000000"/>
                              </a:solidFill>
                              <a:latin typeface="Cambria Math" panose="02040503050406030204" pitchFamily="18" charset="0"/>
                            </a:rPr>
                            <m:t>𝑑𝑁</m:t>
                          </m:r>
                        </m:num>
                        <m:den>
                          <m:r>
                            <a:rPr sz="1750" i="1">
                              <a:solidFill>
                                <a:srgbClr val="000000"/>
                              </a:solidFill>
                              <a:latin typeface="Cambria Math" panose="02040503050406030204" pitchFamily="18" charset="0"/>
                            </a:rPr>
                            <m:t>𝑑</m:t>
                          </m:r>
                          <m:r>
                            <a:rPr sz="1750" i="1">
                              <a:solidFill>
                                <a:srgbClr val="000000"/>
                              </a:solidFill>
                              <a:latin typeface="Cambria Math" panose="02040503050406030204" pitchFamily="18" charset="0"/>
                            </a:rPr>
                            <m:t>𝜙</m:t>
                          </m:r>
                        </m:den>
                      </m:f>
                      <m:r>
                        <a:rPr sz="1750" i="1">
                          <a:solidFill>
                            <a:srgbClr val="000000"/>
                          </a:solidFill>
                          <a:latin typeface="Cambria Math" panose="02040503050406030204" pitchFamily="18" charset="0"/>
                        </a:rPr>
                        <m:t>∝1+</m:t>
                      </m:r>
                      <m:sSub>
                        <m:sSubPr>
                          <m:ctrlPr>
                            <a:rPr sz="1750" i="1">
                              <a:solidFill>
                                <a:srgbClr val="000000"/>
                              </a:solidFill>
                              <a:latin typeface="Cambria Math" panose="02040503050406030204" pitchFamily="18" charset="0"/>
                            </a:rPr>
                          </m:ctrlPr>
                        </m:sSubPr>
                        <m:e>
                          <m:r>
                            <a:rPr sz="1750" i="1">
                              <a:solidFill>
                                <a:srgbClr val="000000"/>
                              </a:solidFill>
                              <a:latin typeface="Cambria Math" panose="02040503050406030204" pitchFamily="18" charset="0"/>
                            </a:rPr>
                            <m:t>𝑣</m:t>
                          </m:r>
                        </m:e>
                        <m:sub>
                          <m:r>
                            <a:rPr sz="1750" i="1">
                              <a:solidFill>
                                <a:srgbClr val="000000"/>
                              </a:solidFill>
                              <a:latin typeface="Cambria Math" panose="02040503050406030204" pitchFamily="18" charset="0"/>
                            </a:rPr>
                            <m:t>2</m:t>
                          </m:r>
                        </m:sub>
                      </m:sSub>
                      <m:r>
                        <m:rPr>
                          <m:sty m:val="p"/>
                        </m:rPr>
                        <a:rPr sz="1750" i="1">
                          <a:solidFill>
                            <a:srgbClr val="000000"/>
                          </a:solidFill>
                          <a:latin typeface="Cambria Math" panose="02040503050406030204" pitchFamily="18" charset="0"/>
                        </a:rPr>
                        <m:t>cos</m:t>
                      </m:r>
                      <m:r>
                        <a:rPr sz="1750" i="1">
                          <a:solidFill>
                            <a:srgbClr val="000000"/>
                          </a:solidFill>
                          <a:latin typeface="Cambria Math" panose="02040503050406030204" pitchFamily="18" charset="0"/>
                        </a:rPr>
                        <m:t>(</m:t>
                      </m:r>
                      <m:r>
                        <a:rPr sz="1750" i="1">
                          <a:solidFill>
                            <a:srgbClr val="000000"/>
                          </a:solidFill>
                          <a:latin typeface="Cambria Math" panose="02040503050406030204" pitchFamily="18" charset="0"/>
                        </a:rPr>
                        <m:t>𝜙</m:t>
                      </m:r>
                      <m:r>
                        <a:rPr sz="1750" i="1">
                          <a:solidFill>
                            <a:srgbClr val="000000"/>
                          </a:solidFill>
                          <a:latin typeface="Cambria Math" panose="02040503050406030204" pitchFamily="18" charset="0"/>
                        </a:rPr>
                        <m:t>−</m:t>
                      </m:r>
                      <m:sSub>
                        <m:sSubPr>
                          <m:ctrlPr>
                            <a:rPr sz="1750" i="1">
                              <a:solidFill>
                                <a:srgbClr val="000000"/>
                              </a:solidFill>
                              <a:latin typeface="Cambria Math" panose="02040503050406030204" pitchFamily="18" charset="0"/>
                            </a:rPr>
                          </m:ctrlPr>
                        </m:sSubPr>
                        <m:e>
                          <m:r>
                            <m:rPr>
                              <m:sty m:val="p"/>
                            </m:rPr>
                            <a:rPr sz="1750" i="1">
                              <a:solidFill>
                                <a:srgbClr val="000000"/>
                              </a:solidFill>
                              <a:latin typeface="Cambria Math" panose="02040503050406030204" pitchFamily="18" charset="0"/>
                            </a:rPr>
                            <m:t>Ψ</m:t>
                          </m:r>
                        </m:e>
                        <m:sub>
                          <m:r>
                            <a:rPr sz="1750" i="1">
                              <a:solidFill>
                                <a:srgbClr val="000000"/>
                              </a:solidFill>
                              <a:latin typeface="Cambria Math" panose="02040503050406030204" pitchFamily="18" charset="0"/>
                            </a:rPr>
                            <m:t>2</m:t>
                          </m:r>
                        </m:sub>
                      </m:sSub>
                      <m:r>
                        <a:rPr sz="1750" i="1">
                          <a:solidFill>
                            <a:srgbClr val="000000"/>
                          </a:solidFill>
                          <a:latin typeface="Cambria Math" panose="02040503050406030204" pitchFamily="18" charset="0"/>
                        </a:rPr>
                        <m:t>)</m:t>
                      </m:r>
                    </m:oMath>
                  </m:oMathPara>
                </a14:m>
                <a:endParaRPr sz="1750" dirty="0"/>
              </a:p>
            </p:txBody>
          </p:sp>
        </mc:Choice>
        <mc:Fallback xmlns="">
          <p:sp>
            <p:nvSpPr>
              <p:cNvPr id="10" name="Equation">
                <a:extLst>
                  <a:ext uri="{FF2B5EF4-FFF2-40B4-BE49-F238E27FC236}">
                    <a16:creationId xmlns:a16="http://schemas.microsoft.com/office/drawing/2014/main" id="{D1B7805A-9CB3-4975-8796-EF6124C92EAB}"/>
                  </a:ext>
                </a:extLst>
              </p:cNvPr>
              <p:cNvSpPr txBox="1">
                <a:spLocks noRot="1" noChangeAspect="1" noMove="1" noResize="1" noEditPoints="1" noAdjustHandles="1" noChangeArrowheads="1" noChangeShapeType="1" noTextEdit="1"/>
              </p:cNvSpPr>
              <p:nvPr/>
            </p:nvSpPr>
            <p:spPr>
              <a:xfrm>
                <a:off x="401606" y="5689167"/>
                <a:ext cx="2450479" cy="556691"/>
              </a:xfrm>
              <a:prstGeom prst="rect">
                <a:avLst/>
              </a:prstGeom>
              <a:blipFill>
                <a:blip r:embed="rId3"/>
                <a:stretch>
                  <a:fillRect/>
                </a:stretch>
              </a:blipFill>
              <a:ln w="12700">
                <a:miter lim="400000"/>
              </a:ln>
            </p:spPr>
            <p:txBody>
              <a:bodyPr/>
              <a:lstStyle/>
              <a:p>
                <a:r>
                  <a:rPr lang="en-GB">
                    <a:noFill/>
                  </a:rPr>
                  <a:t> </a:t>
                </a:r>
              </a:p>
            </p:txBody>
          </p:sp>
        </mc:Fallback>
      </mc:AlternateContent>
      <p:sp>
        <p:nvSpPr>
          <p:cNvPr id="11" name="Elliptic flow v2 of charm hadrons">
            <a:extLst>
              <a:ext uri="{FF2B5EF4-FFF2-40B4-BE49-F238E27FC236}">
                <a16:creationId xmlns:a16="http://schemas.microsoft.com/office/drawing/2014/main" id="{543FEA6F-1640-4F67-AB8D-A2DE96127778}"/>
              </a:ext>
            </a:extLst>
          </p:cNvPr>
          <p:cNvSpPr txBox="1"/>
          <p:nvPr/>
        </p:nvSpPr>
        <p:spPr>
          <a:xfrm>
            <a:off x="7753673" y="792874"/>
            <a:ext cx="2992807" cy="2728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lnSpc>
                <a:spcPct val="90000"/>
              </a:lnSpc>
              <a:spcAft>
                <a:spcPts val="600"/>
              </a:spcAft>
            </a:pPr>
            <a:r>
              <a:rPr sz="1600" dirty="0">
                <a:solidFill>
                  <a:srgbClr val="000714"/>
                </a:solidFill>
              </a:rPr>
              <a:t>Elliptic flow v</a:t>
            </a:r>
            <a:r>
              <a:rPr sz="1600" baseline="30000" dirty="0">
                <a:solidFill>
                  <a:srgbClr val="000714"/>
                </a:solidFill>
              </a:rPr>
              <a:t>2</a:t>
            </a:r>
            <a:r>
              <a:rPr sz="1600" dirty="0">
                <a:solidFill>
                  <a:srgbClr val="000714"/>
                </a:solidFill>
              </a:rPr>
              <a:t> of charm hadrons</a:t>
            </a:r>
          </a:p>
        </p:txBody>
      </p:sp>
      <p:grpSp>
        <p:nvGrpSpPr>
          <p:cNvPr id="18" name="Group 17">
            <a:extLst>
              <a:ext uri="{FF2B5EF4-FFF2-40B4-BE49-F238E27FC236}">
                <a16:creationId xmlns:a16="http://schemas.microsoft.com/office/drawing/2014/main" id="{46A707EE-D833-4561-A962-FA92E909E920}"/>
              </a:ext>
            </a:extLst>
          </p:cNvPr>
          <p:cNvGrpSpPr/>
          <p:nvPr/>
        </p:nvGrpSpPr>
        <p:grpSpPr>
          <a:xfrm>
            <a:off x="7176120" y="1112592"/>
            <a:ext cx="5016265" cy="3601688"/>
            <a:chOff x="7176120" y="1112592"/>
            <a:chExt cx="5016265" cy="3601688"/>
          </a:xfrm>
        </p:grpSpPr>
        <p:pic>
          <p:nvPicPr>
            <p:cNvPr id="12" name="charm_v2_3050_nolog_d0_lcpass4.pdf" descr="charm_v2_3050_nolog_d0_lcpass4.pdf">
              <a:extLst>
                <a:ext uri="{FF2B5EF4-FFF2-40B4-BE49-F238E27FC236}">
                  <a16:creationId xmlns:a16="http://schemas.microsoft.com/office/drawing/2014/main" id="{FBA5EA4C-5860-4BC9-A2E4-4C163C5AFC51}"/>
                </a:ext>
              </a:extLst>
            </p:cNvPr>
            <p:cNvPicPr>
              <a:picLocks noChangeAspect="1"/>
            </p:cNvPicPr>
            <p:nvPr/>
          </p:nvPicPr>
          <p:blipFill>
            <a:blip r:embed="rId4">
              <a:extLst/>
            </a:blip>
            <a:stretch>
              <a:fillRect/>
            </a:stretch>
          </p:blipFill>
          <p:spPr>
            <a:xfrm>
              <a:off x="7176120" y="1112592"/>
              <a:ext cx="3706274" cy="3601688"/>
            </a:xfrm>
            <a:prstGeom prst="rect">
              <a:avLst/>
            </a:prstGeom>
            <a:ln w="12700">
              <a:miter lim="400000"/>
            </a:ln>
          </p:spPr>
        </p:pic>
        <p:pic>
          <p:nvPicPr>
            <p:cNvPr id="13" name="Line Line" descr="Line Line">
              <a:extLst>
                <a:ext uri="{FF2B5EF4-FFF2-40B4-BE49-F238E27FC236}">
                  <a16:creationId xmlns:a16="http://schemas.microsoft.com/office/drawing/2014/main" id="{AD4AC8B8-9774-40D4-996E-9FA55377AD04}"/>
                </a:ext>
              </a:extLst>
            </p:cNvPr>
            <p:cNvPicPr>
              <a:picLocks/>
            </p:cNvPicPr>
            <p:nvPr/>
          </p:nvPicPr>
          <p:blipFill>
            <a:blip r:embed="rId5">
              <a:extLst/>
            </a:blip>
            <a:stretch>
              <a:fillRect/>
            </a:stretch>
          </p:blipFill>
          <p:spPr>
            <a:xfrm>
              <a:off x="8639795" y="3028057"/>
              <a:ext cx="2532964" cy="38101"/>
            </a:xfrm>
            <a:prstGeom prst="rect">
              <a:avLst/>
            </a:prstGeom>
          </p:spPr>
        </p:pic>
        <p:pic>
          <p:nvPicPr>
            <p:cNvPr id="14" name="Line Line" descr="Line Line">
              <a:extLst>
                <a:ext uri="{FF2B5EF4-FFF2-40B4-BE49-F238E27FC236}">
                  <a16:creationId xmlns:a16="http://schemas.microsoft.com/office/drawing/2014/main" id="{DD8A0563-6539-4854-880D-64502F0F2D00}"/>
                </a:ext>
              </a:extLst>
            </p:cNvPr>
            <p:cNvPicPr>
              <a:picLocks/>
            </p:cNvPicPr>
            <p:nvPr/>
          </p:nvPicPr>
          <p:blipFill>
            <a:blip r:embed="rId6">
              <a:extLst/>
            </a:blip>
            <a:stretch>
              <a:fillRect/>
            </a:stretch>
          </p:blipFill>
          <p:spPr>
            <a:xfrm>
              <a:off x="8639795" y="3441584"/>
              <a:ext cx="2532964" cy="38101"/>
            </a:xfrm>
            <a:prstGeom prst="rect">
              <a:avLst/>
            </a:prstGeom>
          </p:spPr>
        </p:pic>
        <mc:AlternateContent xmlns:mc="http://schemas.openxmlformats.org/markup-compatibility/2006" xmlns:a14="http://schemas.microsoft.com/office/drawing/2010/main">
          <mc:Choice Requires="a14">
            <p:sp>
              <p:nvSpPr>
                <p:cNvPr id="15" name=": c + 2 light quarks">
                  <a:extLst>
                    <a:ext uri="{FF2B5EF4-FFF2-40B4-BE49-F238E27FC236}">
                      <a16:creationId xmlns:a16="http://schemas.microsoft.com/office/drawing/2014/main" id="{BFF873E9-CE75-4095-900B-8325E98D932F}"/>
                    </a:ext>
                  </a:extLst>
                </p:cNvPr>
                <p:cNvSpPr txBox="1"/>
                <p:nvPr/>
              </p:nvSpPr>
              <p:spPr>
                <a:xfrm>
                  <a:off x="10930614" y="2658387"/>
                  <a:ext cx="1253613" cy="321948"/>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25400" tIns="25400" rIns="25400" bIns="25400" anchor="ctr">
                  <a:spAutoFit/>
                </a:bodyPr>
                <a:lstStyle/>
                <a:p>
                  <a:pPr>
                    <a:defRPr>
                      <a:solidFill>
                        <a:schemeClr val="accent3">
                          <a:hueOff val="362282"/>
                          <a:satOff val="31803"/>
                          <a:lumOff val="-18242"/>
                        </a:schemeClr>
                      </a:solidFill>
                    </a:defRPr>
                  </a:pPr>
                  <a14:m>
                    <m:oMath xmlns:m="http://schemas.openxmlformats.org/officeDocument/2006/math">
                      <m:sSubSup>
                        <m:sSubSupPr>
                          <m:ctrlPr>
                            <a:rPr i="1">
                              <a:solidFill>
                                <a:srgbClr val="1CB000"/>
                              </a:solidFill>
                              <a:latin typeface="Cambria Math" panose="02040503050406030204" pitchFamily="18" charset="0"/>
                            </a:rPr>
                          </m:ctrlPr>
                        </m:sSubSupPr>
                        <m:e>
                          <m:r>
                            <m:rPr>
                              <m:sty m:val="p"/>
                            </m:rPr>
                            <a:rPr i="1">
                              <a:solidFill>
                                <a:srgbClr val="1CB000"/>
                              </a:solidFill>
                              <a:latin typeface="Cambria Math" panose="02040503050406030204" pitchFamily="18" charset="0"/>
                            </a:rPr>
                            <m:t>Λ</m:t>
                          </m:r>
                        </m:e>
                        <m:sub>
                          <m:r>
                            <a:rPr i="1">
                              <a:solidFill>
                                <a:srgbClr val="1CB000"/>
                              </a:solidFill>
                              <a:latin typeface="Cambria Math" panose="02040503050406030204" pitchFamily="18" charset="0"/>
                            </a:rPr>
                            <m:t>𝑐</m:t>
                          </m:r>
                        </m:sub>
                        <m:sup>
                          <m:r>
                            <a:rPr i="1">
                              <a:solidFill>
                                <a:srgbClr val="1CB000"/>
                              </a:solidFill>
                              <a:latin typeface="Cambria Math" panose="02040503050406030204" pitchFamily="18" charset="0"/>
                            </a:rPr>
                            <m:t>+</m:t>
                          </m:r>
                        </m:sup>
                      </m:sSubSup>
                    </m:oMath>
                  </a14:m>
                  <a:r>
                    <a:rPr sz="900"/>
                    <a:t>: c + 2 light quarks</a:t>
                  </a:r>
                  <a:endParaRPr sz="900">
                    <a:solidFill>
                      <a:srgbClr val="1DB100"/>
                    </a:solidFill>
                  </a:endParaRPr>
                </a:p>
              </p:txBody>
            </p:sp>
          </mc:Choice>
          <mc:Fallback xmlns="">
            <p:sp>
              <p:nvSpPr>
                <p:cNvPr id="15" name=": c + 2 light quarks">
                  <a:extLst>
                    <a:ext uri="{FF2B5EF4-FFF2-40B4-BE49-F238E27FC236}">
                      <a16:creationId xmlns:a16="http://schemas.microsoft.com/office/drawing/2014/main" id="{BFF873E9-CE75-4095-900B-8325E98D932F}"/>
                    </a:ext>
                  </a:extLst>
                </p:cNvPr>
                <p:cNvSpPr txBox="1">
                  <a:spLocks noRot="1" noChangeAspect="1" noMove="1" noResize="1" noEditPoints="1" noAdjustHandles="1" noChangeArrowheads="1" noChangeShapeType="1" noTextEdit="1"/>
                </p:cNvSpPr>
                <p:nvPr/>
              </p:nvSpPr>
              <p:spPr>
                <a:xfrm>
                  <a:off x="10930614" y="2658387"/>
                  <a:ext cx="1253613" cy="321948"/>
                </a:xfrm>
                <a:prstGeom prst="rect">
                  <a:avLst/>
                </a:prstGeom>
                <a:blipFill>
                  <a:blip r:embed="rId7"/>
                  <a:stretch>
                    <a:fillRect l="-4369" r="-2427" b="-7547"/>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 c + 1 light quark">
                  <a:extLst>
                    <a:ext uri="{FF2B5EF4-FFF2-40B4-BE49-F238E27FC236}">
                      <a16:creationId xmlns:a16="http://schemas.microsoft.com/office/drawing/2014/main" id="{648DB0E9-2AE1-4B66-B57C-D9979173A20A}"/>
                    </a:ext>
                  </a:extLst>
                </p:cNvPr>
                <p:cNvSpPr txBox="1"/>
                <p:nvPr/>
              </p:nvSpPr>
              <p:spPr>
                <a:xfrm>
                  <a:off x="10985067" y="3494020"/>
                  <a:ext cx="1207318" cy="32746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25400" tIns="25400" rIns="25400" bIns="25400" anchor="ctr">
                  <a:spAutoFit/>
                </a:bodyPr>
                <a:lstStyle/>
                <a:p>
                  <a:pPr>
                    <a:defRPr>
                      <a:solidFill>
                        <a:schemeClr val="accent5">
                          <a:hueOff val="-82419"/>
                          <a:satOff val="-9513"/>
                          <a:lumOff val="-16343"/>
                        </a:schemeClr>
                      </a:solidFill>
                    </a:defRPr>
                  </a:pPr>
                  <a14:m>
                    <m:oMath xmlns:m="http://schemas.openxmlformats.org/officeDocument/2006/math">
                      <m:sSup>
                        <m:sSupPr>
                          <m:ctrlPr>
                            <a:rPr i="1">
                              <a:solidFill>
                                <a:srgbClr val="ED220B"/>
                              </a:solidFill>
                              <a:latin typeface="Cambria Math" panose="02040503050406030204" pitchFamily="18" charset="0"/>
                            </a:rPr>
                          </m:ctrlPr>
                        </m:sSupPr>
                        <m:e>
                          <m:r>
                            <a:rPr i="1">
                              <a:solidFill>
                                <a:srgbClr val="ED220B"/>
                              </a:solidFill>
                              <a:latin typeface="Cambria Math" panose="02040503050406030204" pitchFamily="18" charset="0"/>
                            </a:rPr>
                            <m:t>𝐷</m:t>
                          </m:r>
                        </m:e>
                        <m:sup>
                          <m:r>
                            <a:rPr i="1">
                              <a:solidFill>
                                <a:srgbClr val="ED220B"/>
                              </a:solidFill>
                              <a:latin typeface="Cambria Math" panose="02040503050406030204" pitchFamily="18" charset="0"/>
                            </a:rPr>
                            <m:t>0</m:t>
                          </m:r>
                        </m:sup>
                      </m:sSup>
                    </m:oMath>
                  </a14:m>
                  <a:r>
                    <a:rPr sz="900"/>
                    <a:t>: c + 1 light quark</a:t>
                  </a:r>
                  <a:endParaRPr sz="900">
                    <a:solidFill>
                      <a:srgbClr val="EE220C"/>
                    </a:solidFill>
                  </a:endParaRPr>
                </a:p>
              </p:txBody>
            </p:sp>
          </mc:Choice>
          <mc:Fallback xmlns="">
            <p:sp>
              <p:nvSpPr>
                <p:cNvPr id="16" name=": c + 1 light quark">
                  <a:extLst>
                    <a:ext uri="{FF2B5EF4-FFF2-40B4-BE49-F238E27FC236}">
                      <a16:creationId xmlns:a16="http://schemas.microsoft.com/office/drawing/2014/main" id="{648DB0E9-2AE1-4B66-B57C-D9979173A20A}"/>
                    </a:ext>
                  </a:extLst>
                </p:cNvPr>
                <p:cNvSpPr txBox="1">
                  <a:spLocks noRot="1" noChangeAspect="1" noMove="1" noResize="1" noEditPoints="1" noAdjustHandles="1" noChangeArrowheads="1" noChangeShapeType="1" noTextEdit="1"/>
                </p:cNvSpPr>
                <p:nvPr/>
              </p:nvSpPr>
              <p:spPr>
                <a:xfrm>
                  <a:off x="10985067" y="3494020"/>
                  <a:ext cx="1207318" cy="327462"/>
                </a:xfrm>
                <a:prstGeom prst="rect">
                  <a:avLst/>
                </a:prstGeom>
                <a:blipFill>
                  <a:blip r:embed="rId8"/>
                  <a:stretch>
                    <a:fillRect l="-4545" r="-2525" b="-7407"/>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GB">
                      <a:noFill/>
                    </a:rPr>
                    <a:t> </a:t>
                  </a:r>
                </a:p>
              </p:txBody>
            </p:sp>
          </mc:Fallback>
        </mc:AlternateContent>
      </p:grpSp>
      <p:sp>
        <p:nvSpPr>
          <p:cNvPr id="19" name="Content Placeholder 1">
            <a:extLst>
              <a:ext uri="{FF2B5EF4-FFF2-40B4-BE49-F238E27FC236}">
                <a16:creationId xmlns:a16="http://schemas.microsoft.com/office/drawing/2014/main" id="{55C69405-303B-47F7-BE89-8A25E0849651}"/>
              </a:ext>
            </a:extLst>
          </p:cNvPr>
          <p:cNvSpPr txBox="1">
            <a:spLocks/>
          </p:cNvSpPr>
          <p:nvPr/>
        </p:nvSpPr>
        <p:spPr>
          <a:xfrm>
            <a:off x="7392144" y="4941168"/>
            <a:ext cx="3888432" cy="57606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0"/>
              </a:spcBef>
              <a:spcAft>
                <a:spcPts val="600"/>
              </a:spcAft>
              <a:buFont typeface="Wingdings" panose="05000000000000000000" pitchFamily="2" charset="2"/>
              <a:buChar char="q"/>
              <a:defRPr sz="3200" b="0"/>
            </a:pPr>
            <a:r>
              <a:rPr lang="en-GB" sz="1600" dirty="0">
                <a:solidFill>
                  <a:srgbClr val="000714"/>
                </a:solidFill>
              </a:rPr>
              <a:t>Baryon v</a:t>
            </a:r>
            <a:r>
              <a:rPr lang="en-GB" sz="1600" baseline="-25000" dirty="0">
                <a:solidFill>
                  <a:srgbClr val="000714"/>
                </a:solidFill>
              </a:rPr>
              <a:t>2</a:t>
            </a:r>
            <a:r>
              <a:rPr lang="en-GB" sz="1600" dirty="0">
                <a:solidFill>
                  <a:srgbClr val="000714"/>
                </a:solidFill>
              </a:rPr>
              <a:t> approx. 3/2 times meson v</a:t>
            </a:r>
            <a:r>
              <a:rPr lang="en-GB" sz="1600" baseline="-25000" dirty="0">
                <a:solidFill>
                  <a:srgbClr val="000714"/>
                </a:solidFill>
              </a:rPr>
              <a:t>2</a:t>
            </a:r>
            <a:r>
              <a:rPr lang="en-GB" sz="1600" dirty="0">
                <a:solidFill>
                  <a:srgbClr val="000714"/>
                </a:solidFill>
              </a:rPr>
              <a:t>: </a:t>
            </a:r>
            <a:r>
              <a:rPr lang="en-GB" sz="1600" dirty="0" err="1">
                <a:solidFill>
                  <a:srgbClr val="000714"/>
                </a:solidFill>
              </a:rPr>
              <a:t>hadronisation</a:t>
            </a:r>
            <a:r>
              <a:rPr lang="en-GB" sz="1600" dirty="0">
                <a:solidFill>
                  <a:srgbClr val="000714"/>
                </a:solidFill>
              </a:rPr>
              <a:t> by quark coalescence</a:t>
            </a:r>
          </a:p>
          <a:p>
            <a:pPr marL="285750" indent="-285750">
              <a:spcBef>
                <a:spcPts val="0"/>
              </a:spcBef>
              <a:spcAft>
                <a:spcPts val="600"/>
              </a:spcAft>
              <a:buFont typeface="Wingdings" panose="05000000000000000000" pitchFamily="2" charset="2"/>
              <a:buChar char="q"/>
            </a:pPr>
            <a:endParaRPr lang="en-GB" sz="1500" dirty="0">
              <a:solidFill>
                <a:srgbClr val="000714"/>
              </a:solidFill>
            </a:endParaRPr>
          </a:p>
        </p:txBody>
      </p:sp>
      <p:pic>
        <p:nvPicPr>
          <p:cNvPr id="20" name="d0_invmassfitpass4.pdf" descr="d0_invmassfitpass4.pdf">
            <a:extLst>
              <a:ext uri="{FF2B5EF4-FFF2-40B4-BE49-F238E27FC236}">
                <a16:creationId xmlns:a16="http://schemas.microsoft.com/office/drawing/2014/main" id="{7F55079D-4C20-4B30-8380-1D21A682C2C9}"/>
              </a:ext>
            </a:extLst>
          </p:cNvPr>
          <p:cNvPicPr>
            <a:picLocks noChangeAspect="1"/>
          </p:cNvPicPr>
          <p:nvPr/>
        </p:nvPicPr>
        <p:blipFill>
          <a:blip r:embed="rId9">
            <a:extLst/>
          </a:blip>
          <a:stretch>
            <a:fillRect/>
          </a:stretch>
        </p:blipFill>
        <p:spPr>
          <a:xfrm>
            <a:off x="4131070" y="844353"/>
            <a:ext cx="2476144" cy="3628068"/>
          </a:xfrm>
          <a:prstGeom prst="rect">
            <a:avLst/>
          </a:prstGeom>
          <a:ln w="12700">
            <a:miter lim="400000"/>
          </a:ln>
        </p:spPr>
      </p:pic>
      <p:pic>
        <p:nvPicPr>
          <p:cNvPr id="21" name="Four_Colors_Logo.pdf" descr="Four_Colors_Logo.pdf">
            <a:extLst>
              <a:ext uri="{FF2B5EF4-FFF2-40B4-BE49-F238E27FC236}">
                <a16:creationId xmlns:a16="http://schemas.microsoft.com/office/drawing/2014/main" id="{285397B4-7256-4C2D-A559-A006AE61A9F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201275" y="7206"/>
            <a:ext cx="881758" cy="1150996"/>
          </a:xfrm>
          <a:prstGeom prst="rect">
            <a:avLst/>
          </a:prstGeom>
          <a:ln w="12700">
            <a:miter lim="400000"/>
          </a:ln>
        </p:spPr>
      </p:pic>
    </p:spTree>
    <p:extLst>
      <p:ext uri="{BB962C8B-B14F-4D97-AF65-F5344CB8AC3E}">
        <p14:creationId xmlns:p14="http://schemas.microsoft.com/office/powerpoint/2010/main" val="3124524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41FE4D-0364-493C-91FB-6C0067365863}"/>
              </a:ext>
            </a:extLst>
          </p:cNvPr>
          <p:cNvSpPr>
            <a:spLocks noGrp="1"/>
          </p:cNvSpPr>
          <p:nvPr>
            <p:ph type="title"/>
          </p:nvPr>
        </p:nvSpPr>
        <p:spPr/>
        <p:txBody>
          <a:bodyPr/>
          <a:lstStyle/>
          <a:p>
            <a:r>
              <a:rPr lang="en-GB" dirty="0"/>
              <a:t>ATLAS: Highly Boosted Tau-Pairs</a:t>
            </a:r>
          </a:p>
        </p:txBody>
      </p:sp>
      <p:sp>
        <p:nvSpPr>
          <p:cNvPr id="4" name="Date Placeholder 3">
            <a:extLst>
              <a:ext uri="{FF2B5EF4-FFF2-40B4-BE49-F238E27FC236}">
                <a16:creationId xmlns:a16="http://schemas.microsoft.com/office/drawing/2014/main" id="{3B39430D-94D1-4AA4-8964-39AF666FD0BA}"/>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06AF5337-A054-4195-BCFA-A486900AD1FC}"/>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96E0FBA4-E5F1-44D5-B007-050B7497F8A9}"/>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Picture 6">
            <a:extLst>
              <a:ext uri="{FF2B5EF4-FFF2-40B4-BE49-F238E27FC236}">
                <a16:creationId xmlns:a16="http://schemas.microsoft.com/office/drawing/2014/main" id="{3CBF2291-2D89-4F95-BE70-AB8830DE7940}"/>
              </a:ext>
            </a:extLst>
          </p:cNvPr>
          <p:cNvPicPr>
            <a:picLocks noChangeAspect="1"/>
          </p:cNvPicPr>
          <p:nvPr/>
        </p:nvPicPr>
        <p:blipFill>
          <a:blip r:embed="rId2"/>
          <a:stretch>
            <a:fillRect/>
          </a:stretch>
        </p:blipFill>
        <p:spPr>
          <a:xfrm>
            <a:off x="10701266" y="0"/>
            <a:ext cx="1490734" cy="785137"/>
          </a:xfrm>
          <a:prstGeom prst="rect">
            <a:avLst/>
          </a:prstGeom>
        </p:spPr>
      </p:pic>
      <p:grpSp>
        <p:nvGrpSpPr>
          <p:cNvPr id="9" name="Group">
            <a:extLst>
              <a:ext uri="{FF2B5EF4-FFF2-40B4-BE49-F238E27FC236}">
                <a16:creationId xmlns:a16="http://schemas.microsoft.com/office/drawing/2014/main" id="{6A63772E-FF64-40A4-A59E-7973DB1A00CA}"/>
              </a:ext>
            </a:extLst>
          </p:cNvPr>
          <p:cNvGrpSpPr/>
          <p:nvPr/>
        </p:nvGrpSpPr>
        <p:grpSpPr>
          <a:xfrm>
            <a:off x="481738" y="963355"/>
            <a:ext cx="3967512" cy="2053614"/>
            <a:chOff x="0" y="26413"/>
            <a:chExt cx="7935023" cy="4107227"/>
          </a:xfrm>
        </p:grpSpPr>
        <p:pic>
          <p:nvPicPr>
            <p:cNvPr id="10" name="cHJpdmF0ZS9sci9pbWFnZXMvd2Vic2l0ZS8yMDIyLTA3L3JtNTU5LWVsZW1lbnQtMTItcC5wbmc.png.jpeg" descr="cHJpdmF0ZS9sci9pbWFnZXMvd2Vic2l0ZS8yMDIyLTA3L3JtNTU5LWVsZW1lbnQtMTItcC5wbmc.png.jpeg">
              <a:extLst>
                <a:ext uri="{FF2B5EF4-FFF2-40B4-BE49-F238E27FC236}">
                  <a16:creationId xmlns:a16="http://schemas.microsoft.com/office/drawing/2014/main" id="{88397E82-B1FA-45BD-8E2F-68760E93E168}"/>
                </a:ext>
              </a:extLst>
            </p:cNvPr>
            <p:cNvPicPr>
              <a:picLocks noChangeAspect="1"/>
            </p:cNvPicPr>
            <p:nvPr/>
          </p:nvPicPr>
          <p:blipFill>
            <a:blip r:embed="rId3">
              <a:extLst/>
            </a:blip>
            <a:srcRect l="5211" t="36992" r="44757" b="36990"/>
            <a:stretch>
              <a:fillRect/>
            </a:stretch>
          </p:blipFill>
          <p:spPr>
            <a:xfrm rot="21180000">
              <a:off x="2869675" y="2617622"/>
              <a:ext cx="1154149" cy="200307"/>
            </a:xfrm>
            <a:custGeom>
              <a:avLst/>
              <a:gdLst/>
              <a:ahLst/>
              <a:cxnLst>
                <a:cxn ang="0">
                  <a:pos x="wd2" y="hd2"/>
                </a:cxn>
                <a:cxn ang="5400000">
                  <a:pos x="wd2" y="hd2"/>
                </a:cxn>
                <a:cxn ang="10800000">
                  <a:pos x="wd2" y="hd2"/>
                </a:cxn>
                <a:cxn ang="16200000">
                  <a:pos x="wd2" y="hd2"/>
                </a:cxn>
              </a:cxnLst>
              <a:rect l="0" t="0" r="r" b="b"/>
              <a:pathLst>
                <a:path w="21590" h="20935" extrusionOk="0">
                  <a:moveTo>
                    <a:pt x="454" y="26"/>
                  </a:moveTo>
                  <a:cubicBezTo>
                    <a:pt x="287" y="24"/>
                    <a:pt x="152" y="179"/>
                    <a:pt x="90" y="523"/>
                  </a:cubicBezTo>
                  <a:cubicBezTo>
                    <a:pt x="87" y="540"/>
                    <a:pt x="85" y="548"/>
                    <a:pt x="83" y="565"/>
                  </a:cubicBezTo>
                  <a:cubicBezTo>
                    <a:pt x="48" y="771"/>
                    <a:pt x="30" y="1015"/>
                    <a:pt x="16" y="1270"/>
                  </a:cubicBezTo>
                  <a:cubicBezTo>
                    <a:pt x="10" y="1423"/>
                    <a:pt x="3" y="1582"/>
                    <a:pt x="1" y="1768"/>
                  </a:cubicBezTo>
                  <a:cubicBezTo>
                    <a:pt x="-10" y="2866"/>
                    <a:pt x="119" y="4046"/>
                    <a:pt x="320" y="4049"/>
                  </a:cubicBezTo>
                  <a:cubicBezTo>
                    <a:pt x="577" y="4053"/>
                    <a:pt x="805" y="4502"/>
                    <a:pt x="1040" y="5542"/>
                  </a:cubicBezTo>
                  <a:cubicBezTo>
                    <a:pt x="1124" y="5894"/>
                    <a:pt x="1222" y="6441"/>
                    <a:pt x="1315" y="7036"/>
                  </a:cubicBezTo>
                  <a:cubicBezTo>
                    <a:pt x="1398" y="7542"/>
                    <a:pt x="1480" y="8160"/>
                    <a:pt x="1567" y="8819"/>
                  </a:cubicBezTo>
                  <a:cubicBezTo>
                    <a:pt x="1583" y="8938"/>
                    <a:pt x="1603" y="9067"/>
                    <a:pt x="1619" y="9193"/>
                  </a:cubicBezTo>
                  <a:cubicBezTo>
                    <a:pt x="1680" y="9657"/>
                    <a:pt x="1734" y="10023"/>
                    <a:pt x="1798" y="10562"/>
                  </a:cubicBezTo>
                  <a:cubicBezTo>
                    <a:pt x="2196" y="13927"/>
                    <a:pt x="2479" y="16095"/>
                    <a:pt x="2733" y="17572"/>
                  </a:cubicBezTo>
                  <a:cubicBezTo>
                    <a:pt x="2752" y="17677"/>
                    <a:pt x="2774" y="17803"/>
                    <a:pt x="2792" y="17903"/>
                  </a:cubicBezTo>
                  <a:cubicBezTo>
                    <a:pt x="3039" y="19265"/>
                    <a:pt x="3261" y="19963"/>
                    <a:pt x="3542" y="20475"/>
                  </a:cubicBezTo>
                  <a:cubicBezTo>
                    <a:pt x="3690" y="20745"/>
                    <a:pt x="3977" y="20913"/>
                    <a:pt x="4247" y="20848"/>
                  </a:cubicBezTo>
                  <a:cubicBezTo>
                    <a:pt x="4564" y="20773"/>
                    <a:pt x="4818" y="20445"/>
                    <a:pt x="5057" y="19770"/>
                  </a:cubicBezTo>
                  <a:cubicBezTo>
                    <a:pt x="5083" y="19691"/>
                    <a:pt x="5112" y="19607"/>
                    <a:pt x="5138" y="19521"/>
                  </a:cubicBezTo>
                  <a:cubicBezTo>
                    <a:pt x="5527" y="18259"/>
                    <a:pt x="5882" y="15898"/>
                    <a:pt x="6386" y="11599"/>
                  </a:cubicBezTo>
                  <a:cubicBezTo>
                    <a:pt x="6944" y="6837"/>
                    <a:pt x="7269" y="4933"/>
                    <a:pt x="7625" y="4381"/>
                  </a:cubicBezTo>
                  <a:cubicBezTo>
                    <a:pt x="7951" y="3877"/>
                    <a:pt x="8126" y="3949"/>
                    <a:pt x="8405" y="4671"/>
                  </a:cubicBezTo>
                  <a:cubicBezTo>
                    <a:pt x="8741" y="5541"/>
                    <a:pt x="9014" y="7301"/>
                    <a:pt x="9548" y="11889"/>
                  </a:cubicBezTo>
                  <a:cubicBezTo>
                    <a:pt x="10328" y="18581"/>
                    <a:pt x="10776" y="20565"/>
                    <a:pt x="11590" y="20890"/>
                  </a:cubicBezTo>
                  <a:cubicBezTo>
                    <a:pt x="12531" y="21265"/>
                    <a:pt x="13034" y="19371"/>
                    <a:pt x="13884" y="12304"/>
                  </a:cubicBezTo>
                  <a:cubicBezTo>
                    <a:pt x="14533" y="6911"/>
                    <a:pt x="14728" y="5659"/>
                    <a:pt x="15079" y="4713"/>
                  </a:cubicBezTo>
                  <a:cubicBezTo>
                    <a:pt x="15358" y="3961"/>
                    <a:pt x="15527" y="3890"/>
                    <a:pt x="15844" y="4381"/>
                  </a:cubicBezTo>
                  <a:cubicBezTo>
                    <a:pt x="15987" y="4602"/>
                    <a:pt x="16129" y="5146"/>
                    <a:pt x="16282" y="5916"/>
                  </a:cubicBezTo>
                  <a:cubicBezTo>
                    <a:pt x="16514" y="7082"/>
                    <a:pt x="16777" y="8899"/>
                    <a:pt x="17143" y="11972"/>
                  </a:cubicBezTo>
                  <a:cubicBezTo>
                    <a:pt x="17947" y="18721"/>
                    <a:pt x="18349" y="20488"/>
                    <a:pt x="19155" y="20848"/>
                  </a:cubicBezTo>
                  <a:cubicBezTo>
                    <a:pt x="19857" y="21162"/>
                    <a:pt x="20395" y="19909"/>
                    <a:pt x="20892" y="16701"/>
                  </a:cubicBezTo>
                  <a:cubicBezTo>
                    <a:pt x="20963" y="16242"/>
                    <a:pt x="21038" y="15745"/>
                    <a:pt x="21107" y="15207"/>
                  </a:cubicBezTo>
                  <a:cubicBezTo>
                    <a:pt x="21251" y="14093"/>
                    <a:pt x="21432" y="12582"/>
                    <a:pt x="21590" y="11267"/>
                  </a:cubicBezTo>
                  <a:lnTo>
                    <a:pt x="21590" y="4091"/>
                  </a:lnTo>
                  <a:cubicBezTo>
                    <a:pt x="21521" y="4531"/>
                    <a:pt x="21459" y="4849"/>
                    <a:pt x="21382" y="5418"/>
                  </a:cubicBezTo>
                  <a:cubicBezTo>
                    <a:pt x="21365" y="5540"/>
                    <a:pt x="21347" y="5705"/>
                    <a:pt x="21330" y="5833"/>
                  </a:cubicBezTo>
                  <a:cubicBezTo>
                    <a:pt x="21229" y="6606"/>
                    <a:pt x="21121" y="7434"/>
                    <a:pt x="20996" y="8488"/>
                  </a:cubicBezTo>
                  <a:cubicBezTo>
                    <a:pt x="20622" y="11635"/>
                    <a:pt x="20350" y="13521"/>
                    <a:pt x="20113" y="14751"/>
                  </a:cubicBezTo>
                  <a:cubicBezTo>
                    <a:pt x="20096" y="14838"/>
                    <a:pt x="20077" y="14962"/>
                    <a:pt x="20061" y="15041"/>
                  </a:cubicBezTo>
                  <a:cubicBezTo>
                    <a:pt x="20059" y="15051"/>
                    <a:pt x="20063" y="15074"/>
                    <a:pt x="20061" y="15083"/>
                  </a:cubicBezTo>
                  <a:cubicBezTo>
                    <a:pt x="20007" y="15339"/>
                    <a:pt x="19949" y="15558"/>
                    <a:pt x="19897" y="15746"/>
                  </a:cubicBezTo>
                  <a:cubicBezTo>
                    <a:pt x="19893" y="15760"/>
                    <a:pt x="19894" y="15775"/>
                    <a:pt x="19890" y="15788"/>
                  </a:cubicBezTo>
                  <a:cubicBezTo>
                    <a:pt x="19888" y="15795"/>
                    <a:pt x="19885" y="15781"/>
                    <a:pt x="19882" y="15788"/>
                  </a:cubicBezTo>
                  <a:cubicBezTo>
                    <a:pt x="19840" y="15937"/>
                    <a:pt x="19791" y="16135"/>
                    <a:pt x="19749" y="16244"/>
                  </a:cubicBezTo>
                  <a:cubicBezTo>
                    <a:pt x="19390" y="17175"/>
                    <a:pt x="19073" y="17028"/>
                    <a:pt x="18724" y="15622"/>
                  </a:cubicBezTo>
                  <a:cubicBezTo>
                    <a:pt x="18663" y="15398"/>
                    <a:pt x="18602" y="15121"/>
                    <a:pt x="18539" y="14792"/>
                  </a:cubicBezTo>
                  <a:cubicBezTo>
                    <a:pt x="18476" y="14468"/>
                    <a:pt x="18406" y="14073"/>
                    <a:pt x="18338" y="13631"/>
                  </a:cubicBezTo>
                  <a:cubicBezTo>
                    <a:pt x="18139" y="12390"/>
                    <a:pt x="17929" y="10822"/>
                    <a:pt x="17692" y="8778"/>
                  </a:cubicBezTo>
                  <a:cubicBezTo>
                    <a:pt x="16960" y="2450"/>
                    <a:pt x="16474" y="360"/>
                    <a:pt x="15673" y="67"/>
                  </a:cubicBezTo>
                  <a:cubicBezTo>
                    <a:pt x="14979" y="-186"/>
                    <a:pt x="14629" y="580"/>
                    <a:pt x="14107" y="3510"/>
                  </a:cubicBezTo>
                  <a:cubicBezTo>
                    <a:pt x="13872" y="4823"/>
                    <a:pt x="13532" y="7241"/>
                    <a:pt x="13349" y="8902"/>
                  </a:cubicBezTo>
                  <a:cubicBezTo>
                    <a:pt x="13128" y="10908"/>
                    <a:pt x="12871" y="12806"/>
                    <a:pt x="12644" y="14170"/>
                  </a:cubicBezTo>
                  <a:cubicBezTo>
                    <a:pt x="12637" y="14211"/>
                    <a:pt x="12629" y="14255"/>
                    <a:pt x="12622" y="14295"/>
                  </a:cubicBezTo>
                  <a:cubicBezTo>
                    <a:pt x="12484" y="15106"/>
                    <a:pt x="12358" y="15774"/>
                    <a:pt x="12265" y="16037"/>
                  </a:cubicBezTo>
                  <a:cubicBezTo>
                    <a:pt x="11905" y="17063"/>
                    <a:pt x="11573" y="17030"/>
                    <a:pt x="11233" y="15912"/>
                  </a:cubicBezTo>
                  <a:cubicBezTo>
                    <a:pt x="11094" y="15525"/>
                    <a:pt x="10957" y="14841"/>
                    <a:pt x="10818" y="14004"/>
                  </a:cubicBezTo>
                  <a:cubicBezTo>
                    <a:pt x="10805" y="13929"/>
                    <a:pt x="10786" y="13876"/>
                    <a:pt x="10773" y="13797"/>
                  </a:cubicBezTo>
                  <a:cubicBezTo>
                    <a:pt x="10729" y="13516"/>
                    <a:pt x="10686" y="13218"/>
                    <a:pt x="10640" y="12884"/>
                  </a:cubicBezTo>
                  <a:cubicBezTo>
                    <a:pt x="10517" y="12055"/>
                    <a:pt x="10391" y="11131"/>
                    <a:pt x="10261" y="10022"/>
                  </a:cubicBezTo>
                  <a:cubicBezTo>
                    <a:pt x="9464" y="3210"/>
                    <a:pt x="9182" y="1598"/>
                    <a:pt x="8568" y="482"/>
                  </a:cubicBezTo>
                  <a:cubicBezTo>
                    <a:pt x="8119" y="-335"/>
                    <a:pt x="7476" y="-96"/>
                    <a:pt x="7069" y="1063"/>
                  </a:cubicBezTo>
                  <a:cubicBezTo>
                    <a:pt x="6798" y="1832"/>
                    <a:pt x="6511" y="3207"/>
                    <a:pt x="6259" y="4920"/>
                  </a:cubicBezTo>
                  <a:cubicBezTo>
                    <a:pt x="6183" y="5444"/>
                    <a:pt x="6114" y="5998"/>
                    <a:pt x="6044" y="6579"/>
                  </a:cubicBezTo>
                  <a:cubicBezTo>
                    <a:pt x="6038" y="6632"/>
                    <a:pt x="6028" y="6692"/>
                    <a:pt x="6022" y="6745"/>
                  </a:cubicBezTo>
                  <a:cubicBezTo>
                    <a:pt x="6017" y="6788"/>
                    <a:pt x="6005" y="6866"/>
                    <a:pt x="6000" y="6911"/>
                  </a:cubicBezTo>
                  <a:cubicBezTo>
                    <a:pt x="5877" y="7953"/>
                    <a:pt x="5683" y="9652"/>
                    <a:pt x="5547" y="10810"/>
                  </a:cubicBezTo>
                  <a:cubicBezTo>
                    <a:pt x="5356" y="12426"/>
                    <a:pt x="5168" y="13668"/>
                    <a:pt x="4982" y="14627"/>
                  </a:cubicBezTo>
                  <a:cubicBezTo>
                    <a:pt x="4940" y="14849"/>
                    <a:pt x="4899" y="15061"/>
                    <a:pt x="4856" y="15249"/>
                  </a:cubicBezTo>
                  <a:cubicBezTo>
                    <a:pt x="4832" y="15358"/>
                    <a:pt x="4806" y="15447"/>
                    <a:pt x="4782" y="15539"/>
                  </a:cubicBezTo>
                  <a:cubicBezTo>
                    <a:pt x="4480" y="16722"/>
                    <a:pt x="4176" y="17079"/>
                    <a:pt x="3869" y="16576"/>
                  </a:cubicBezTo>
                  <a:cubicBezTo>
                    <a:pt x="3771" y="16416"/>
                    <a:pt x="3662" y="16050"/>
                    <a:pt x="3542" y="15539"/>
                  </a:cubicBezTo>
                  <a:cubicBezTo>
                    <a:pt x="3444" y="15175"/>
                    <a:pt x="3341" y="14657"/>
                    <a:pt x="3238" y="14046"/>
                  </a:cubicBezTo>
                  <a:cubicBezTo>
                    <a:pt x="3143" y="13499"/>
                    <a:pt x="3051" y="12810"/>
                    <a:pt x="2956" y="12138"/>
                  </a:cubicBezTo>
                  <a:cubicBezTo>
                    <a:pt x="2816" y="11158"/>
                    <a:pt x="2676" y="10115"/>
                    <a:pt x="2547" y="8944"/>
                  </a:cubicBezTo>
                  <a:cubicBezTo>
                    <a:pt x="2364" y="7270"/>
                    <a:pt x="2025" y="4798"/>
                    <a:pt x="1790" y="3469"/>
                  </a:cubicBezTo>
                  <a:cubicBezTo>
                    <a:pt x="1616" y="2488"/>
                    <a:pt x="1493" y="1874"/>
                    <a:pt x="1382" y="1436"/>
                  </a:cubicBezTo>
                  <a:cubicBezTo>
                    <a:pt x="1379" y="1422"/>
                    <a:pt x="1375" y="1440"/>
                    <a:pt x="1374" y="1436"/>
                  </a:cubicBezTo>
                  <a:cubicBezTo>
                    <a:pt x="1336" y="1285"/>
                    <a:pt x="1294" y="1175"/>
                    <a:pt x="1256" y="1063"/>
                  </a:cubicBezTo>
                  <a:cubicBezTo>
                    <a:pt x="1193" y="888"/>
                    <a:pt x="1133" y="744"/>
                    <a:pt x="1070" y="606"/>
                  </a:cubicBezTo>
                  <a:cubicBezTo>
                    <a:pt x="1056" y="582"/>
                    <a:pt x="1047" y="547"/>
                    <a:pt x="1033" y="523"/>
                  </a:cubicBezTo>
                  <a:cubicBezTo>
                    <a:pt x="823" y="176"/>
                    <a:pt x="621" y="27"/>
                    <a:pt x="454" y="26"/>
                  </a:cubicBezTo>
                  <a:close/>
                </a:path>
              </a:pathLst>
            </a:custGeom>
            <a:ln w="12700" cap="flat">
              <a:noFill/>
              <a:miter lim="400000"/>
            </a:ln>
            <a:effectLst/>
          </p:spPr>
        </p:pic>
        <p:sp>
          <p:nvSpPr>
            <p:cNvPr id="11" name="Line">
              <a:extLst>
                <a:ext uri="{FF2B5EF4-FFF2-40B4-BE49-F238E27FC236}">
                  <a16:creationId xmlns:a16="http://schemas.microsoft.com/office/drawing/2014/main" id="{13F9751E-2A86-4B9D-AE34-C02B2C7B2522}"/>
                </a:ext>
              </a:extLst>
            </p:cNvPr>
            <p:cNvSpPr/>
            <p:nvPr/>
          </p:nvSpPr>
          <p:spPr>
            <a:xfrm>
              <a:off x="0" y="2033648"/>
              <a:ext cx="1243905" cy="1"/>
            </a:xfrm>
            <a:prstGeom prst="line">
              <a:avLst/>
            </a:prstGeom>
            <a:noFill/>
            <a:ln w="63500" cap="flat">
              <a:solidFill>
                <a:srgbClr val="000000"/>
              </a:solidFill>
              <a:custDash>
                <a:ds d="200000" sp="200000"/>
              </a:custDash>
              <a:miter lim="400000"/>
            </a:ln>
            <a:effectLst/>
          </p:spPr>
          <p:txBody>
            <a:bodyPr wrap="square" lIns="25400" tIns="25400" rIns="25400" bIns="25400" numCol="1" anchor="ctr">
              <a:noAutofit/>
            </a:bodyPr>
            <a:lstStyle/>
            <a:p>
              <a:endParaRPr sz="900"/>
            </a:p>
          </p:txBody>
        </p:sp>
        <p:pic>
          <p:nvPicPr>
            <p:cNvPr id="12" name="jet_top-001.png" descr="jet_top-001.png">
              <a:extLst>
                <a:ext uri="{FF2B5EF4-FFF2-40B4-BE49-F238E27FC236}">
                  <a16:creationId xmlns:a16="http://schemas.microsoft.com/office/drawing/2014/main" id="{E7A396BB-336C-4457-8FDF-D8BAE9E45AF3}"/>
                </a:ext>
              </a:extLst>
            </p:cNvPr>
            <p:cNvPicPr>
              <a:picLocks noChangeAspect="1"/>
            </p:cNvPicPr>
            <p:nvPr/>
          </p:nvPicPr>
          <p:blipFill>
            <a:blip r:embed="rId4">
              <a:extLst/>
            </a:blip>
            <a:srcRect l="157" t="7682" r="62205" b="27944"/>
            <a:stretch>
              <a:fillRect/>
            </a:stretch>
          </p:blipFill>
          <p:spPr>
            <a:xfrm rot="4028337">
              <a:off x="5194434" y="-269540"/>
              <a:ext cx="1971017" cy="3510161"/>
            </a:xfrm>
            <a:custGeom>
              <a:avLst/>
              <a:gdLst/>
              <a:ahLst/>
              <a:cxnLst>
                <a:cxn ang="0">
                  <a:pos x="wd2" y="hd2"/>
                </a:cxn>
                <a:cxn ang="5400000">
                  <a:pos x="wd2" y="hd2"/>
                </a:cxn>
                <a:cxn ang="10800000">
                  <a:pos x="wd2" y="hd2"/>
                </a:cxn>
                <a:cxn ang="16200000">
                  <a:pos x="wd2" y="hd2"/>
                </a:cxn>
              </a:cxnLst>
              <a:rect l="0" t="0" r="r" b="b"/>
              <a:pathLst>
                <a:path w="21600" h="21597" extrusionOk="0">
                  <a:moveTo>
                    <a:pt x="20638" y="1592"/>
                  </a:moveTo>
                  <a:cubicBezTo>
                    <a:pt x="20021" y="1292"/>
                    <a:pt x="19126" y="974"/>
                    <a:pt x="18031" y="674"/>
                  </a:cubicBezTo>
                  <a:cubicBezTo>
                    <a:pt x="16504" y="255"/>
                    <a:pt x="14997" y="12"/>
                    <a:pt x="13947" y="1"/>
                  </a:cubicBezTo>
                  <a:cubicBezTo>
                    <a:pt x="13597" y="-3"/>
                    <a:pt x="13295" y="20"/>
                    <a:pt x="13064" y="69"/>
                  </a:cubicBezTo>
                  <a:cubicBezTo>
                    <a:pt x="12759" y="135"/>
                    <a:pt x="12205" y="1037"/>
                    <a:pt x="6514" y="10691"/>
                  </a:cubicBezTo>
                  <a:cubicBezTo>
                    <a:pt x="3093" y="16493"/>
                    <a:pt x="206" y="21278"/>
                    <a:pt x="101" y="21324"/>
                  </a:cubicBezTo>
                  <a:cubicBezTo>
                    <a:pt x="57" y="21343"/>
                    <a:pt x="26" y="21431"/>
                    <a:pt x="0" y="21597"/>
                  </a:cubicBezTo>
                  <a:lnTo>
                    <a:pt x="1069" y="20805"/>
                  </a:lnTo>
                  <a:cubicBezTo>
                    <a:pt x="1379" y="20480"/>
                    <a:pt x="1953" y="19941"/>
                    <a:pt x="2768" y="19221"/>
                  </a:cubicBezTo>
                  <a:cubicBezTo>
                    <a:pt x="3915" y="18208"/>
                    <a:pt x="8297" y="14328"/>
                    <a:pt x="12505" y="10601"/>
                  </a:cubicBezTo>
                  <a:cubicBezTo>
                    <a:pt x="16713" y="6873"/>
                    <a:pt x="20481" y="3540"/>
                    <a:pt x="20878" y="3195"/>
                  </a:cubicBezTo>
                  <a:cubicBezTo>
                    <a:pt x="21275" y="2850"/>
                    <a:pt x="21600" y="2496"/>
                    <a:pt x="21600" y="2408"/>
                  </a:cubicBezTo>
                  <a:cubicBezTo>
                    <a:pt x="21600" y="2176"/>
                    <a:pt x="21256" y="1893"/>
                    <a:pt x="20638" y="1592"/>
                  </a:cubicBezTo>
                  <a:close/>
                </a:path>
              </a:pathLst>
            </a:custGeom>
            <a:ln w="12700" cap="flat">
              <a:noFill/>
              <a:miter lim="400000"/>
            </a:ln>
            <a:effectLst/>
          </p:spPr>
        </p:pic>
        <p:sp>
          <p:nvSpPr>
            <p:cNvPr id="13" name="Line">
              <a:extLst>
                <a:ext uri="{FF2B5EF4-FFF2-40B4-BE49-F238E27FC236}">
                  <a16:creationId xmlns:a16="http://schemas.microsoft.com/office/drawing/2014/main" id="{2DC1668B-8C7B-417F-AB98-B0F84B553534}"/>
                </a:ext>
              </a:extLst>
            </p:cNvPr>
            <p:cNvSpPr/>
            <p:nvPr/>
          </p:nvSpPr>
          <p:spPr>
            <a:xfrm flipH="1">
              <a:off x="1234359" y="407871"/>
              <a:ext cx="2251447" cy="1612563"/>
            </a:xfrm>
            <a:prstGeom prst="line">
              <a:avLst/>
            </a:prstGeom>
            <a:noFill/>
            <a:ln w="63500" cap="flat">
              <a:solidFill>
                <a:srgbClr val="000000"/>
              </a:solidFill>
              <a:prstDash val="solid"/>
              <a:miter lim="400000"/>
            </a:ln>
            <a:effectLst/>
          </p:spPr>
          <p:txBody>
            <a:bodyPr wrap="square" lIns="25400" tIns="25400" rIns="25400" bIns="25400" numCol="1" anchor="ctr">
              <a:noAutofit/>
            </a:bodyPr>
            <a:lstStyle/>
            <a:p>
              <a:endParaRPr sz="900"/>
            </a:p>
          </p:txBody>
        </p:sp>
        <p:sp>
          <p:nvSpPr>
            <p:cNvPr id="14" name="Line">
              <a:extLst>
                <a:ext uri="{FF2B5EF4-FFF2-40B4-BE49-F238E27FC236}">
                  <a16:creationId xmlns:a16="http://schemas.microsoft.com/office/drawing/2014/main" id="{4BB600E5-8B51-4627-878A-A7FDDB1397BE}"/>
                </a:ext>
              </a:extLst>
            </p:cNvPr>
            <p:cNvSpPr/>
            <p:nvPr/>
          </p:nvSpPr>
          <p:spPr>
            <a:xfrm flipH="1" flipV="1">
              <a:off x="1234359" y="2034313"/>
              <a:ext cx="1672091" cy="680927"/>
            </a:xfrm>
            <a:prstGeom prst="line">
              <a:avLst/>
            </a:prstGeom>
            <a:noFill/>
            <a:ln w="63500" cap="flat">
              <a:solidFill>
                <a:srgbClr val="000000"/>
              </a:solidFill>
              <a:prstDash val="solid"/>
              <a:miter lim="400000"/>
            </a:ln>
            <a:effectLst/>
          </p:spPr>
          <p:txBody>
            <a:bodyPr wrap="square" lIns="25400" tIns="25400" rIns="25400" bIns="25400" numCol="1" anchor="ctr">
              <a:noAutofit/>
            </a:bodyPr>
            <a:lstStyle/>
            <a:p>
              <a:endParaRPr sz="900"/>
            </a:p>
          </p:txBody>
        </p:sp>
        <p:sp>
          <p:nvSpPr>
            <p:cNvPr id="15" name="Line">
              <a:extLst>
                <a:ext uri="{FF2B5EF4-FFF2-40B4-BE49-F238E27FC236}">
                  <a16:creationId xmlns:a16="http://schemas.microsoft.com/office/drawing/2014/main" id="{BE740DF1-B23B-4E57-A59A-A5B4E21B118F}"/>
                </a:ext>
              </a:extLst>
            </p:cNvPr>
            <p:cNvSpPr/>
            <p:nvPr/>
          </p:nvSpPr>
          <p:spPr>
            <a:xfrm flipH="1">
              <a:off x="3986776" y="1118032"/>
              <a:ext cx="2922355" cy="1516567"/>
            </a:xfrm>
            <a:prstGeom prst="line">
              <a:avLst/>
            </a:prstGeom>
            <a:noFill/>
            <a:ln w="63500" cap="flat">
              <a:solidFill>
                <a:srgbClr val="E9C46A"/>
              </a:solidFill>
              <a:prstDash val="solid"/>
              <a:miter lim="400000"/>
            </a:ln>
            <a:effectLst/>
          </p:spPr>
          <p:txBody>
            <a:bodyPr wrap="square" lIns="25400" tIns="25400" rIns="25400" bIns="25400" numCol="1" anchor="ctr">
              <a:noAutofit/>
            </a:bodyPr>
            <a:lstStyle/>
            <a:p>
              <a:endParaRPr sz="900"/>
            </a:p>
          </p:txBody>
        </p:sp>
        <p:sp>
          <p:nvSpPr>
            <p:cNvPr id="16" name="Line">
              <a:extLst>
                <a:ext uri="{FF2B5EF4-FFF2-40B4-BE49-F238E27FC236}">
                  <a16:creationId xmlns:a16="http://schemas.microsoft.com/office/drawing/2014/main" id="{7DE0D57C-F434-4BD9-960E-D3129498FF62}"/>
                </a:ext>
              </a:extLst>
            </p:cNvPr>
            <p:cNvSpPr/>
            <p:nvPr/>
          </p:nvSpPr>
          <p:spPr>
            <a:xfrm flipH="1" flipV="1">
              <a:off x="3986775" y="2641546"/>
              <a:ext cx="1387076" cy="504074"/>
            </a:xfrm>
            <a:prstGeom prst="line">
              <a:avLst/>
            </a:prstGeom>
            <a:noFill/>
            <a:ln w="63500" cap="flat">
              <a:solidFill>
                <a:srgbClr val="000000"/>
              </a:solidFill>
              <a:prstDash val="solid"/>
              <a:miter lim="400000"/>
            </a:ln>
            <a:effectLst/>
          </p:spPr>
          <p:txBody>
            <a:bodyPr wrap="square" lIns="25400" tIns="25400" rIns="25400" bIns="25400" numCol="1" anchor="ctr">
              <a:noAutofit/>
            </a:bodyPr>
            <a:lstStyle/>
            <a:p>
              <a:endParaRPr sz="900"/>
            </a:p>
          </p:txBody>
        </p:sp>
        <mc:AlternateContent xmlns:mc="http://schemas.openxmlformats.org/markup-compatibility/2006" xmlns:a14="http://schemas.microsoft.com/office/drawing/2010/main">
          <mc:Choice Requires="a14">
            <p:sp>
              <p:nvSpPr>
                <p:cNvPr id="17" name="Equation">
                  <a:extLst>
                    <a:ext uri="{FF2B5EF4-FFF2-40B4-BE49-F238E27FC236}">
                      <a16:creationId xmlns:a16="http://schemas.microsoft.com/office/drawing/2014/main" id="{2D7FFABA-7B57-4FE3-B4B1-1FEBC4E1DCE8}"/>
                    </a:ext>
                  </a:extLst>
                </p:cNvPr>
                <p:cNvSpPr txBox="1"/>
                <p:nvPr/>
              </p:nvSpPr>
              <p:spPr>
                <a:xfrm>
                  <a:off x="1649384" y="2510392"/>
                  <a:ext cx="628250" cy="55399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p>
                          <m:sSupPr>
                            <m:ctrlPr>
                              <a:rPr i="1">
                                <a:solidFill>
                                  <a:srgbClr val="000000"/>
                                </a:solidFill>
                                <a:latin typeface="Cambria Math" panose="02040503050406030204" pitchFamily="18" charset="0"/>
                              </a:rPr>
                            </m:ctrlPr>
                          </m:sSupPr>
                          <m:e>
                            <m:r>
                              <a:rPr i="1">
                                <a:solidFill>
                                  <a:srgbClr val="000000"/>
                                </a:solidFill>
                                <a:latin typeface="Cambria Math" panose="02040503050406030204" pitchFamily="18" charset="0"/>
                              </a:rPr>
                              <m:t>𝜏</m:t>
                            </m:r>
                          </m:e>
                          <m:sup>
                            <m:r>
                              <a:rPr i="1">
                                <a:solidFill>
                                  <a:srgbClr val="000000"/>
                                </a:solidFill>
                                <a:latin typeface="Cambria Math" panose="02040503050406030204" pitchFamily="18" charset="0"/>
                              </a:rPr>
                              <m:t>+</m:t>
                            </m:r>
                          </m:sup>
                        </m:sSup>
                      </m:oMath>
                    </m:oMathPara>
                  </a14:m>
                  <a:endParaRPr/>
                </a:p>
              </p:txBody>
            </p:sp>
          </mc:Choice>
          <mc:Fallback xmlns="">
            <p:sp>
              <p:nvSpPr>
                <p:cNvPr id="508" name="Equation"/>
                <p:cNvSpPr txBox="1">
                  <a:spLocks noRot="1" noChangeAspect="1" noMove="1" noResize="1" noEditPoints="1" noAdjustHandles="1" noChangeArrowheads="1" noChangeShapeType="1" noTextEdit="1"/>
                </p:cNvSpPr>
                <p:nvPr/>
              </p:nvSpPr>
              <p:spPr>
                <a:xfrm>
                  <a:off x="1649384" y="2510392"/>
                  <a:ext cx="628250" cy="553998"/>
                </a:xfrm>
                <a:prstGeom prst="rect">
                  <a:avLst/>
                </a:prstGeom>
                <a:blipFill>
                  <a:blip r:embed="rId10"/>
                  <a:stretch>
                    <a:fillRect l="-9615" r="-3846" b="-2222"/>
                  </a:stretch>
                </a:blipFill>
                <a:ln w="12700" cap="flat">
                  <a:noFill/>
                  <a:miter lim="400000"/>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Equation">
                  <a:extLst>
                    <a:ext uri="{FF2B5EF4-FFF2-40B4-BE49-F238E27FC236}">
                      <a16:creationId xmlns:a16="http://schemas.microsoft.com/office/drawing/2014/main" id="{18235EFD-C94B-4CFF-9775-F42E5D1D1E05}"/>
                    </a:ext>
                  </a:extLst>
                </p:cNvPr>
                <p:cNvSpPr txBox="1"/>
                <p:nvPr/>
              </p:nvSpPr>
              <p:spPr>
                <a:xfrm>
                  <a:off x="3447548" y="3579642"/>
                  <a:ext cx="558488" cy="55399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b>
                          <m:sSubPr>
                            <m:ctrlPr>
                              <a:rPr i="1">
                                <a:solidFill>
                                  <a:srgbClr val="000000"/>
                                </a:solidFill>
                                <a:latin typeface="Cambria Math" panose="02040503050406030204" pitchFamily="18" charset="0"/>
                              </a:rPr>
                            </m:ctrlPr>
                          </m:sSubPr>
                          <m:e>
                            <m:bar>
                              <m:barPr>
                                <m:pos m:val="top"/>
                                <m:ctrlPr>
                                  <a:rPr i="1">
                                    <a:solidFill>
                                      <a:srgbClr val="000000"/>
                                    </a:solidFill>
                                    <a:latin typeface="Cambria Math" panose="02040503050406030204" pitchFamily="18" charset="0"/>
                                  </a:rPr>
                                </m:ctrlPr>
                              </m:barPr>
                              <m:e>
                                <m:r>
                                  <a:rPr i="1">
                                    <a:solidFill>
                                      <a:srgbClr val="000000"/>
                                    </a:solidFill>
                                    <a:latin typeface="Cambria Math" panose="02040503050406030204" pitchFamily="18" charset="0"/>
                                  </a:rPr>
                                  <m:t>𝜈</m:t>
                                </m:r>
                              </m:e>
                            </m:bar>
                          </m:e>
                          <m:sub>
                            <m:r>
                              <a:rPr i="1">
                                <a:solidFill>
                                  <a:srgbClr val="000000"/>
                                </a:solidFill>
                                <a:latin typeface="Cambria Math" panose="02040503050406030204" pitchFamily="18" charset="0"/>
                              </a:rPr>
                              <m:t>𝜏</m:t>
                            </m:r>
                          </m:sub>
                        </m:sSub>
                      </m:oMath>
                    </m:oMathPara>
                  </a14:m>
                  <a:endParaRPr/>
                </a:p>
              </p:txBody>
            </p:sp>
          </mc:Choice>
          <mc:Fallback xmlns="">
            <p:sp>
              <p:nvSpPr>
                <p:cNvPr id="509" name="Equation"/>
                <p:cNvSpPr txBox="1">
                  <a:spLocks noRot="1" noChangeAspect="1" noMove="1" noResize="1" noEditPoints="1" noAdjustHandles="1" noChangeArrowheads="1" noChangeShapeType="1" noTextEdit="1"/>
                </p:cNvSpPr>
                <p:nvPr/>
              </p:nvSpPr>
              <p:spPr>
                <a:xfrm>
                  <a:off x="3447548" y="3579642"/>
                  <a:ext cx="558488" cy="553998"/>
                </a:xfrm>
                <a:prstGeom prst="rect">
                  <a:avLst/>
                </a:prstGeom>
                <a:blipFill>
                  <a:blip r:embed="rId11"/>
                  <a:stretch>
                    <a:fillRect l="-10870" b="-13043"/>
                  </a:stretch>
                </a:blipFill>
                <a:ln w="12700" cap="flat">
                  <a:noFill/>
                  <a:miter lim="400000"/>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Equation">
                  <a:extLst>
                    <a:ext uri="{FF2B5EF4-FFF2-40B4-BE49-F238E27FC236}">
                      <a16:creationId xmlns:a16="http://schemas.microsoft.com/office/drawing/2014/main" id="{1D2BC2E0-3528-491C-AE80-64FBE70029AA}"/>
                    </a:ext>
                  </a:extLst>
                </p:cNvPr>
                <p:cNvSpPr txBox="1"/>
                <p:nvPr/>
              </p:nvSpPr>
              <p:spPr>
                <a:xfrm>
                  <a:off x="5519893" y="3084810"/>
                  <a:ext cx="571312" cy="598626"/>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b>
                          <m:sSubPr>
                            <m:ctrlPr>
                              <a:rPr i="1">
                                <a:solidFill>
                                  <a:srgbClr val="000000"/>
                                </a:solidFill>
                                <a:latin typeface="Cambria Math" panose="02040503050406030204" pitchFamily="18" charset="0"/>
                              </a:rPr>
                            </m:ctrlPr>
                          </m:sSubPr>
                          <m:e>
                            <m:r>
                              <a:rPr i="1">
                                <a:solidFill>
                                  <a:srgbClr val="000000"/>
                                </a:solidFill>
                                <a:latin typeface="Cambria Math" panose="02040503050406030204" pitchFamily="18" charset="0"/>
                              </a:rPr>
                              <m:t>𝜈</m:t>
                            </m:r>
                          </m:e>
                          <m:sub>
                            <m:r>
                              <a:rPr i="1">
                                <a:solidFill>
                                  <a:srgbClr val="000000"/>
                                </a:solidFill>
                                <a:latin typeface="Cambria Math" panose="02040503050406030204" pitchFamily="18" charset="0"/>
                              </a:rPr>
                              <m:t>𝜇</m:t>
                            </m:r>
                          </m:sub>
                        </m:sSub>
                      </m:oMath>
                    </m:oMathPara>
                  </a14:m>
                  <a:endParaRPr/>
                </a:p>
              </p:txBody>
            </p:sp>
          </mc:Choice>
          <mc:Fallback xmlns="">
            <p:sp>
              <p:nvSpPr>
                <p:cNvPr id="510" name="Equation"/>
                <p:cNvSpPr txBox="1">
                  <a:spLocks noRot="1" noChangeAspect="1" noMove="1" noResize="1" noEditPoints="1" noAdjustHandles="1" noChangeArrowheads="1" noChangeShapeType="1" noTextEdit="1"/>
                </p:cNvSpPr>
                <p:nvPr/>
              </p:nvSpPr>
              <p:spPr>
                <a:xfrm>
                  <a:off x="5519893" y="3084810"/>
                  <a:ext cx="571312" cy="598626"/>
                </a:xfrm>
                <a:prstGeom prst="rect">
                  <a:avLst/>
                </a:prstGeom>
                <a:blipFill>
                  <a:blip r:embed="rId12"/>
                  <a:stretch>
                    <a:fillRect l="-10638" r="-4255" b="-20408"/>
                  </a:stretch>
                </a:blipFill>
                <a:ln w="12700" cap="flat">
                  <a:noFill/>
                  <a:miter lim="400000"/>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Equation">
                  <a:extLst>
                    <a:ext uri="{FF2B5EF4-FFF2-40B4-BE49-F238E27FC236}">
                      <a16:creationId xmlns:a16="http://schemas.microsoft.com/office/drawing/2014/main" id="{E3E20914-C47C-4B4E-9A50-41CE66708693}"/>
                    </a:ext>
                  </a:extLst>
                </p:cNvPr>
                <p:cNvSpPr txBox="1"/>
                <p:nvPr/>
              </p:nvSpPr>
              <p:spPr>
                <a:xfrm>
                  <a:off x="5450223" y="2018673"/>
                  <a:ext cx="656720" cy="55399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p>
                          <m:sSupPr>
                            <m:ctrlPr>
                              <a:rPr i="1">
                                <a:solidFill>
                                  <a:srgbClr val="E9C46A"/>
                                </a:solidFill>
                                <a:latin typeface="Cambria Math" panose="02040503050406030204" pitchFamily="18" charset="0"/>
                              </a:rPr>
                            </m:ctrlPr>
                          </m:sSupPr>
                          <m:e>
                            <m:r>
                              <a:rPr i="1">
                                <a:solidFill>
                                  <a:srgbClr val="E9C46A"/>
                                </a:solidFill>
                                <a:latin typeface="Cambria Math" panose="02040503050406030204" pitchFamily="18" charset="0"/>
                              </a:rPr>
                              <m:t>𝜇</m:t>
                            </m:r>
                          </m:e>
                          <m:sup>
                            <m:r>
                              <a:rPr i="1">
                                <a:solidFill>
                                  <a:srgbClr val="E9C46A"/>
                                </a:solidFill>
                                <a:latin typeface="Cambria Math" panose="02040503050406030204" pitchFamily="18" charset="0"/>
                              </a:rPr>
                              <m:t>+</m:t>
                            </m:r>
                          </m:sup>
                        </m:sSup>
                      </m:oMath>
                    </m:oMathPara>
                  </a14:m>
                  <a:endParaRPr>
                    <a:solidFill>
                      <a:srgbClr val="E9C46A"/>
                    </a:solidFill>
                  </a:endParaRPr>
                </a:p>
              </p:txBody>
            </p:sp>
          </mc:Choice>
          <mc:Fallback xmlns="">
            <p:sp>
              <p:nvSpPr>
                <p:cNvPr id="511" name="Equation"/>
                <p:cNvSpPr txBox="1">
                  <a:spLocks noRot="1" noChangeAspect="1" noMove="1" noResize="1" noEditPoints="1" noAdjustHandles="1" noChangeArrowheads="1" noChangeShapeType="1" noTextEdit="1"/>
                </p:cNvSpPr>
                <p:nvPr/>
              </p:nvSpPr>
              <p:spPr>
                <a:xfrm>
                  <a:off x="5450223" y="2018673"/>
                  <a:ext cx="656720" cy="553998"/>
                </a:xfrm>
                <a:prstGeom prst="rect">
                  <a:avLst/>
                </a:prstGeom>
                <a:blipFill>
                  <a:blip r:embed="rId13"/>
                  <a:stretch>
                    <a:fillRect l="-14815" r="-3704" b="-23913"/>
                  </a:stretch>
                </a:blipFill>
                <a:ln w="12700" cap="flat">
                  <a:noFill/>
                  <a:miter lim="400000"/>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Equation">
                  <a:extLst>
                    <a:ext uri="{FF2B5EF4-FFF2-40B4-BE49-F238E27FC236}">
                      <a16:creationId xmlns:a16="http://schemas.microsoft.com/office/drawing/2014/main" id="{9C2F921D-A0E2-496E-89BC-0A980A939766}"/>
                    </a:ext>
                  </a:extLst>
                </p:cNvPr>
                <p:cNvSpPr txBox="1"/>
                <p:nvPr/>
              </p:nvSpPr>
              <p:spPr>
                <a:xfrm>
                  <a:off x="1711500" y="969209"/>
                  <a:ext cx="628250" cy="55399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p>
                          <m:sSupPr>
                            <m:ctrlPr>
                              <a:rPr i="1">
                                <a:solidFill>
                                  <a:srgbClr val="000000"/>
                                </a:solidFill>
                                <a:latin typeface="Cambria Math" panose="02040503050406030204" pitchFamily="18" charset="0"/>
                              </a:rPr>
                            </m:ctrlPr>
                          </m:sSupPr>
                          <m:e>
                            <m:r>
                              <a:rPr i="1">
                                <a:solidFill>
                                  <a:srgbClr val="000000"/>
                                </a:solidFill>
                                <a:latin typeface="Cambria Math" panose="02040503050406030204" pitchFamily="18" charset="0"/>
                              </a:rPr>
                              <m:t>𝜏</m:t>
                            </m:r>
                          </m:e>
                          <m:sup>
                            <m:r>
                              <a:rPr i="1">
                                <a:solidFill>
                                  <a:srgbClr val="000000"/>
                                </a:solidFill>
                                <a:latin typeface="Cambria Math" panose="02040503050406030204" pitchFamily="18" charset="0"/>
                              </a:rPr>
                              <m:t>−</m:t>
                            </m:r>
                          </m:sup>
                        </m:sSup>
                      </m:oMath>
                    </m:oMathPara>
                  </a14:m>
                  <a:endParaRPr/>
                </a:p>
              </p:txBody>
            </p:sp>
          </mc:Choice>
          <mc:Fallback xmlns="">
            <p:sp>
              <p:nvSpPr>
                <p:cNvPr id="512" name="Equation"/>
                <p:cNvSpPr txBox="1">
                  <a:spLocks noRot="1" noChangeAspect="1" noMove="1" noResize="1" noEditPoints="1" noAdjustHandles="1" noChangeArrowheads="1" noChangeShapeType="1" noTextEdit="1"/>
                </p:cNvSpPr>
                <p:nvPr/>
              </p:nvSpPr>
              <p:spPr>
                <a:xfrm>
                  <a:off x="1711500" y="969209"/>
                  <a:ext cx="628250" cy="553998"/>
                </a:xfrm>
                <a:prstGeom prst="rect">
                  <a:avLst/>
                </a:prstGeom>
                <a:blipFill>
                  <a:blip r:embed="rId14"/>
                  <a:stretch>
                    <a:fillRect l="-9615"/>
                  </a:stretch>
                </a:blipFill>
                <a:ln w="12700" cap="flat">
                  <a:noFill/>
                  <a:miter lim="400000"/>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Equation">
                  <a:extLst>
                    <a:ext uri="{FF2B5EF4-FFF2-40B4-BE49-F238E27FC236}">
                      <a16:creationId xmlns:a16="http://schemas.microsoft.com/office/drawing/2014/main" id="{68F3C7C6-E031-4220-89E6-FCB39A9C7A80}"/>
                    </a:ext>
                  </a:extLst>
                </p:cNvPr>
                <p:cNvSpPr txBox="1"/>
                <p:nvPr/>
              </p:nvSpPr>
              <p:spPr>
                <a:xfrm>
                  <a:off x="3359460" y="893429"/>
                  <a:ext cx="427938" cy="27699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p>
                          <m:sSupPr>
                            <m:ctrlPr>
                              <a:rPr sz="900" i="1">
                                <a:solidFill>
                                  <a:srgbClr val="000000"/>
                                </a:solidFill>
                                <a:latin typeface="Cambria Math" panose="02040503050406030204" pitchFamily="18" charset="0"/>
                              </a:rPr>
                            </m:ctrlPr>
                          </m:sSupPr>
                          <m:e>
                            <m:r>
                              <a:rPr sz="900" i="1">
                                <a:solidFill>
                                  <a:srgbClr val="000000"/>
                                </a:solidFill>
                                <a:latin typeface="Cambria Math" panose="02040503050406030204" pitchFamily="18" charset="0"/>
                              </a:rPr>
                              <m:t>𝑊</m:t>
                            </m:r>
                          </m:e>
                          <m:sup>
                            <m:r>
                              <a:rPr sz="900" i="1">
                                <a:solidFill>
                                  <a:srgbClr val="000000"/>
                                </a:solidFill>
                                <a:latin typeface="Cambria Math" panose="02040503050406030204" pitchFamily="18" charset="0"/>
                              </a:rPr>
                              <m:t>−</m:t>
                            </m:r>
                          </m:sup>
                        </m:sSup>
                      </m:oMath>
                    </m:oMathPara>
                  </a14:m>
                  <a:endParaRPr sz="900"/>
                </a:p>
              </p:txBody>
            </p:sp>
          </mc:Choice>
          <mc:Fallback xmlns="">
            <p:sp>
              <p:nvSpPr>
                <p:cNvPr id="513" name="Equation"/>
                <p:cNvSpPr txBox="1">
                  <a:spLocks noRot="1" noChangeAspect="1" noMove="1" noResize="1" noEditPoints="1" noAdjustHandles="1" noChangeArrowheads="1" noChangeShapeType="1" noTextEdit="1"/>
                </p:cNvSpPr>
                <p:nvPr/>
              </p:nvSpPr>
              <p:spPr>
                <a:xfrm>
                  <a:off x="3359460" y="893429"/>
                  <a:ext cx="427938" cy="276998"/>
                </a:xfrm>
                <a:prstGeom prst="rect">
                  <a:avLst/>
                </a:prstGeom>
                <a:blipFill>
                  <a:blip r:embed="rId15"/>
                  <a:stretch>
                    <a:fillRect l="-11429" b="-8696"/>
                  </a:stretch>
                </a:blipFill>
                <a:ln w="12700" cap="flat">
                  <a:noFill/>
                  <a:miter lim="400000"/>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Equation">
                  <a:extLst>
                    <a:ext uri="{FF2B5EF4-FFF2-40B4-BE49-F238E27FC236}">
                      <a16:creationId xmlns:a16="http://schemas.microsoft.com/office/drawing/2014/main" id="{1F171067-56C3-4034-B671-2179A739ADC8}"/>
                    </a:ext>
                  </a:extLst>
                </p:cNvPr>
                <p:cNvSpPr txBox="1"/>
                <p:nvPr/>
              </p:nvSpPr>
              <p:spPr>
                <a:xfrm>
                  <a:off x="3668934" y="26413"/>
                  <a:ext cx="539508" cy="55399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b>
                          <m:sSubPr>
                            <m:ctrlPr>
                              <a:rPr i="1">
                                <a:solidFill>
                                  <a:srgbClr val="000000"/>
                                </a:solidFill>
                                <a:latin typeface="Cambria Math" panose="02040503050406030204" pitchFamily="18" charset="0"/>
                              </a:rPr>
                            </m:ctrlPr>
                          </m:sSubPr>
                          <m:e>
                            <m:r>
                              <a:rPr i="1">
                                <a:solidFill>
                                  <a:srgbClr val="000000"/>
                                </a:solidFill>
                                <a:latin typeface="Cambria Math" panose="02040503050406030204" pitchFamily="18" charset="0"/>
                              </a:rPr>
                              <m:t>𝜈</m:t>
                            </m:r>
                          </m:e>
                          <m:sub>
                            <m:r>
                              <a:rPr i="1">
                                <a:solidFill>
                                  <a:srgbClr val="000000"/>
                                </a:solidFill>
                                <a:latin typeface="Cambria Math" panose="02040503050406030204" pitchFamily="18" charset="0"/>
                              </a:rPr>
                              <m:t>𝜏</m:t>
                            </m:r>
                          </m:sub>
                        </m:sSub>
                      </m:oMath>
                    </m:oMathPara>
                  </a14:m>
                  <a:endParaRPr/>
                </a:p>
              </p:txBody>
            </p:sp>
          </mc:Choice>
          <mc:Fallback xmlns="">
            <p:sp>
              <p:nvSpPr>
                <p:cNvPr id="514" name="Equation"/>
                <p:cNvSpPr txBox="1">
                  <a:spLocks noRot="1" noChangeAspect="1" noMove="1" noResize="1" noEditPoints="1" noAdjustHandles="1" noChangeArrowheads="1" noChangeShapeType="1" noTextEdit="1"/>
                </p:cNvSpPr>
                <p:nvPr/>
              </p:nvSpPr>
              <p:spPr>
                <a:xfrm>
                  <a:off x="3668934" y="26413"/>
                  <a:ext cx="539508" cy="553998"/>
                </a:xfrm>
                <a:prstGeom prst="rect">
                  <a:avLst/>
                </a:prstGeom>
                <a:blipFill>
                  <a:blip r:embed="rId16"/>
                  <a:stretch>
                    <a:fillRect l="-11364" b="-15556"/>
                  </a:stretch>
                </a:blipFill>
                <a:ln w="12700" cap="flat">
                  <a:noFill/>
                  <a:miter lim="400000"/>
                </a:ln>
                <a:effectLst/>
              </p:spPr>
              <p:txBody>
                <a:bodyPr/>
                <a:lstStyle/>
                <a:p>
                  <a:r>
                    <a:rPr lang="en-GB">
                      <a:noFill/>
                    </a:rPr>
                    <a:t> </a:t>
                  </a:r>
                </a:p>
              </p:txBody>
            </p:sp>
          </mc:Fallback>
        </mc:AlternateContent>
        <p:sp>
          <p:nvSpPr>
            <p:cNvPr id="24" name="Connection Line">
              <a:extLst>
                <a:ext uri="{FF2B5EF4-FFF2-40B4-BE49-F238E27FC236}">
                  <a16:creationId xmlns:a16="http://schemas.microsoft.com/office/drawing/2014/main" id="{F3F6CFE5-C478-40C1-AB3A-2F67B3C5C2FC}"/>
                </a:ext>
              </a:extLst>
            </p:cNvPr>
            <p:cNvSpPr/>
            <p:nvPr/>
          </p:nvSpPr>
          <p:spPr>
            <a:xfrm>
              <a:off x="1713037" y="1698942"/>
              <a:ext cx="276262" cy="516772"/>
            </a:xfrm>
            <a:custGeom>
              <a:avLst/>
              <a:gdLst/>
              <a:ahLst/>
              <a:cxnLst>
                <a:cxn ang="0">
                  <a:pos x="wd2" y="hd2"/>
                </a:cxn>
                <a:cxn ang="5400000">
                  <a:pos x="wd2" y="hd2"/>
                </a:cxn>
                <a:cxn ang="10800000">
                  <a:pos x="wd2" y="hd2"/>
                </a:cxn>
                <a:cxn ang="16200000">
                  <a:pos x="wd2" y="hd2"/>
                </a:cxn>
              </a:cxnLst>
              <a:rect l="0" t="0" r="r" b="b"/>
              <a:pathLst>
                <a:path w="16206" h="21600" extrusionOk="0">
                  <a:moveTo>
                    <a:pt x="1239" y="0"/>
                  </a:moveTo>
                  <a:cubicBezTo>
                    <a:pt x="21600" y="7916"/>
                    <a:pt x="21187" y="15116"/>
                    <a:pt x="0" y="21600"/>
                  </a:cubicBezTo>
                </a:path>
              </a:pathLst>
            </a:custGeom>
            <a:noFill/>
            <a:ln w="50800" cap="flat">
              <a:solidFill>
                <a:srgbClr val="000000"/>
              </a:solidFill>
              <a:prstDash val="solid"/>
              <a:miter lim="400000"/>
            </a:ln>
            <a:effectLst/>
          </p:spPr>
          <p:txBody>
            <a:bodyPr/>
            <a:lstStyle/>
            <a:p>
              <a:endParaRPr sz="900"/>
            </a:p>
          </p:txBody>
        </p:sp>
        <mc:AlternateContent xmlns:mc="http://schemas.openxmlformats.org/markup-compatibility/2006" xmlns:a14="http://schemas.microsoft.com/office/drawing/2010/main">
          <mc:Choice Requires="a14">
            <p:sp>
              <p:nvSpPr>
                <p:cNvPr id="25" name="Equation">
                  <a:extLst>
                    <a:ext uri="{FF2B5EF4-FFF2-40B4-BE49-F238E27FC236}">
                      <a16:creationId xmlns:a16="http://schemas.microsoft.com/office/drawing/2014/main" id="{A76CBE84-13ED-44C2-9D2D-CEA96ED24700}"/>
                    </a:ext>
                  </a:extLst>
                </p:cNvPr>
                <p:cNvSpPr txBox="1"/>
                <p:nvPr/>
              </p:nvSpPr>
              <p:spPr>
                <a:xfrm>
                  <a:off x="2115638" y="1759149"/>
                  <a:ext cx="1593898" cy="461664"/>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r>
                          <m:rPr>
                            <m:sty m:val="p"/>
                          </m:rPr>
                          <a:rPr sz="1500" i="1">
                            <a:solidFill>
                              <a:srgbClr val="FC6553"/>
                            </a:solidFill>
                            <a:latin typeface="Cambria Math" panose="02040503050406030204" pitchFamily="18" charset="0"/>
                          </a:rPr>
                          <m:t>Δ</m:t>
                        </m:r>
                        <m:r>
                          <a:rPr sz="1500" i="1">
                            <a:solidFill>
                              <a:srgbClr val="FC6553"/>
                            </a:solidFill>
                            <a:latin typeface="Cambria Math" panose="02040503050406030204" pitchFamily="18" charset="0"/>
                          </a:rPr>
                          <m:t>𝑅</m:t>
                        </m:r>
                        <m:r>
                          <a:rPr sz="1500" i="1">
                            <a:solidFill>
                              <a:srgbClr val="FC6553"/>
                            </a:solidFill>
                            <a:latin typeface="Cambria Math" panose="02040503050406030204" pitchFamily="18" charset="0"/>
                          </a:rPr>
                          <m:t>&lt;</m:t>
                        </m:r>
                        <m:r>
                          <a:rPr sz="1500" i="1">
                            <a:solidFill>
                              <a:srgbClr val="FC6553"/>
                            </a:solidFill>
                            <a:latin typeface="Cambria Math" panose="02040503050406030204" pitchFamily="18" charset="0"/>
                          </a:rPr>
                          <m:t>0</m:t>
                        </m:r>
                        <m:r>
                          <a:rPr sz="1500" i="1">
                            <a:solidFill>
                              <a:srgbClr val="FC6553"/>
                            </a:solidFill>
                            <a:latin typeface="Cambria Math" panose="02040503050406030204" pitchFamily="18" charset="0"/>
                          </a:rPr>
                          <m:t>.</m:t>
                        </m:r>
                        <m:r>
                          <a:rPr sz="1500" i="1">
                            <a:solidFill>
                              <a:srgbClr val="FC6553"/>
                            </a:solidFill>
                            <a:latin typeface="Cambria Math" panose="02040503050406030204" pitchFamily="18" charset="0"/>
                          </a:rPr>
                          <m:t>4</m:t>
                        </m:r>
                      </m:oMath>
                    </m:oMathPara>
                  </a14:m>
                  <a:endParaRPr sz="1500" dirty="0">
                    <a:solidFill>
                      <a:srgbClr val="FC6553"/>
                    </a:solidFill>
                  </a:endParaRPr>
                </a:p>
              </p:txBody>
            </p:sp>
          </mc:Choice>
          <mc:Fallback xmlns="">
            <p:sp>
              <p:nvSpPr>
                <p:cNvPr id="516" name="Equation"/>
                <p:cNvSpPr txBox="1">
                  <a:spLocks noRot="1" noChangeAspect="1" noMove="1" noResize="1" noEditPoints="1" noAdjustHandles="1" noChangeArrowheads="1" noChangeShapeType="1" noTextEdit="1"/>
                </p:cNvSpPr>
                <p:nvPr/>
              </p:nvSpPr>
              <p:spPr>
                <a:xfrm>
                  <a:off x="2115638" y="1759149"/>
                  <a:ext cx="1593898" cy="461664"/>
                </a:xfrm>
                <a:prstGeom prst="rect">
                  <a:avLst/>
                </a:prstGeom>
                <a:blipFill>
                  <a:blip r:embed="rId17"/>
                  <a:stretch>
                    <a:fillRect l="-4615" r="-5385" b="-7895"/>
                  </a:stretch>
                </a:blipFill>
                <a:ln w="12700" cap="flat">
                  <a:noFill/>
                  <a:miter lim="400000"/>
                </a:ln>
                <a:effectLst/>
              </p:spPr>
              <p:txBody>
                <a:bodyPr/>
                <a:lstStyle/>
                <a:p>
                  <a:r>
                    <a:rPr lang="en-GB">
                      <a:noFill/>
                    </a:rPr>
                    <a:t> </a:t>
                  </a:r>
                </a:p>
              </p:txBody>
            </p:sp>
          </mc:Fallback>
        </mc:AlternateContent>
        <p:sp>
          <p:nvSpPr>
            <p:cNvPr id="26" name="Line">
              <a:extLst>
                <a:ext uri="{FF2B5EF4-FFF2-40B4-BE49-F238E27FC236}">
                  <a16:creationId xmlns:a16="http://schemas.microsoft.com/office/drawing/2014/main" id="{A30E2680-8E74-46F1-9CCC-BA4DA429080A}"/>
                </a:ext>
              </a:extLst>
            </p:cNvPr>
            <p:cNvSpPr/>
            <p:nvPr/>
          </p:nvSpPr>
          <p:spPr>
            <a:xfrm flipH="1" flipV="1">
              <a:off x="2857478" y="2689624"/>
              <a:ext cx="525775" cy="825434"/>
            </a:xfrm>
            <a:prstGeom prst="line">
              <a:avLst/>
            </a:prstGeom>
            <a:noFill/>
            <a:ln w="63500" cap="flat">
              <a:solidFill>
                <a:srgbClr val="000000"/>
              </a:solidFill>
              <a:prstDash val="solid"/>
              <a:miter lim="400000"/>
            </a:ln>
            <a:effectLst/>
          </p:spPr>
          <p:txBody>
            <a:bodyPr wrap="square" lIns="25400" tIns="25400" rIns="25400" bIns="25400" numCol="1" anchor="ctr">
              <a:noAutofit/>
            </a:bodyPr>
            <a:lstStyle/>
            <a:p>
              <a:endParaRPr sz="900"/>
            </a:p>
          </p:txBody>
        </p:sp>
        <p:sp>
          <p:nvSpPr>
            <p:cNvPr id="27" name="Triangle">
              <a:extLst>
                <a:ext uri="{FF2B5EF4-FFF2-40B4-BE49-F238E27FC236}">
                  <a16:creationId xmlns:a16="http://schemas.microsoft.com/office/drawing/2014/main" id="{71707280-67C2-4168-8900-DF47471D5744}"/>
                </a:ext>
              </a:extLst>
            </p:cNvPr>
            <p:cNvSpPr/>
            <p:nvPr/>
          </p:nvSpPr>
          <p:spPr>
            <a:xfrm rot="14201878">
              <a:off x="5222551" y="1810574"/>
              <a:ext cx="225874" cy="22587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9C46A"/>
            </a:solidFill>
            <a:ln w="12700" cap="flat">
              <a:noFill/>
              <a:miter lim="400000"/>
            </a:ln>
            <a:effectLst/>
          </p:spPr>
          <p:txBody>
            <a:bodyPr wrap="square" lIns="25400" tIns="25400" rIns="25400" bIns="25400" numCol="1" anchor="ctr">
              <a:noAutofit/>
            </a:bodyPr>
            <a:lstStyle/>
            <a:p>
              <a:pP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28" name="Triangle">
              <a:extLst>
                <a:ext uri="{FF2B5EF4-FFF2-40B4-BE49-F238E27FC236}">
                  <a16:creationId xmlns:a16="http://schemas.microsoft.com/office/drawing/2014/main" id="{F369F527-149C-418F-B420-38409063D5C8}"/>
                </a:ext>
              </a:extLst>
            </p:cNvPr>
            <p:cNvSpPr/>
            <p:nvPr/>
          </p:nvSpPr>
          <p:spPr>
            <a:xfrm rot="7137150">
              <a:off x="4598092" y="2795699"/>
              <a:ext cx="225874" cy="22587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0000"/>
            </a:solidFill>
            <a:ln w="12700" cap="flat">
              <a:noFill/>
              <a:miter lim="400000"/>
            </a:ln>
            <a:effectLst/>
          </p:spPr>
          <p:txBody>
            <a:bodyPr wrap="square" lIns="25400" tIns="25400" rIns="25400" bIns="25400" numCol="1" anchor="ctr">
              <a:noAutofit/>
            </a:bodyPr>
            <a:lstStyle/>
            <a:p>
              <a:pP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29" name="Triangle">
              <a:extLst>
                <a:ext uri="{FF2B5EF4-FFF2-40B4-BE49-F238E27FC236}">
                  <a16:creationId xmlns:a16="http://schemas.microsoft.com/office/drawing/2014/main" id="{1617D05F-890B-41E6-A3B5-937CF8C357D2}"/>
                </a:ext>
              </a:extLst>
            </p:cNvPr>
            <p:cNvSpPr/>
            <p:nvPr/>
          </p:nvSpPr>
          <p:spPr>
            <a:xfrm rot="18119207">
              <a:off x="2049032" y="2303786"/>
              <a:ext cx="225874" cy="22587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0000"/>
            </a:solidFill>
            <a:ln w="12700" cap="flat">
              <a:noFill/>
              <a:miter lim="400000"/>
            </a:ln>
            <a:effectLst/>
          </p:spPr>
          <p:txBody>
            <a:bodyPr wrap="square" lIns="25400" tIns="25400" rIns="25400" bIns="25400" numCol="1" anchor="ctr">
              <a:noAutofit/>
            </a:bodyPr>
            <a:lstStyle/>
            <a:p>
              <a:pPr defTabSz="412750">
                <a:defRPr sz="3200">
                  <a:solidFill>
                    <a:srgbClr val="FFFFFF"/>
                  </a:solidFill>
                  <a:latin typeface="Helvetica Neue Medium"/>
                  <a:ea typeface="Helvetica Neue Medium"/>
                  <a:cs typeface="Helvetica Neue Medium"/>
                  <a:sym typeface="Helvetica Neue Medium"/>
                </a:defRPr>
              </a:pPr>
              <a:endParaRPr sz="1600"/>
            </a:p>
          </p:txBody>
        </p:sp>
        <p:pic>
          <p:nvPicPr>
            <p:cNvPr id="30" name="cHJpdmF0ZS9sci9pbWFnZXMvd2Vic2l0ZS8yMDIyLTA3L3JtNTU5LWVsZW1lbnQtMTItcC5wbmc.png.jpeg" descr="cHJpdmF0ZS9sci9pbWFnZXMvd2Vic2l0ZS8yMDIyLTA3L3JtNTU5LWVsZW1lbnQtMTItcC5wbmc.png.jpeg">
              <a:extLst>
                <a:ext uri="{FF2B5EF4-FFF2-40B4-BE49-F238E27FC236}">
                  <a16:creationId xmlns:a16="http://schemas.microsoft.com/office/drawing/2014/main" id="{4F95DD22-B7E4-4A1E-A8A2-725A8B5F5B93}"/>
                </a:ext>
              </a:extLst>
            </p:cNvPr>
            <p:cNvPicPr>
              <a:picLocks noChangeAspect="1"/>
            </p:cNvPicPr>
            <p:nvPr/>
          </p:nvPicPr>
          <p:blipFill>
            <a:blip r:embed="rId3">
              <a:extLst/>
            </a:blip>
            <a:srcRect l="5211" t="36992" r="27931" b="36990"/>
            <a:stretch>
              <a:fillRect/>
            </a:stretch>
          </p:blipFill>
          <p:spPr>
            <a:xfrm rot="540000">
              <a:off x="2681879" y="1084465"/>
              <a:ext cx="1542292" cy="200307"/>
            </a:xfrm>
            <a:custGeom>
              <a:avLst/>
              <a:gdLst/>
              <a:ahLst/>
              <a:cxnLst>
                <a:cxn ang="0">
                  <a:pos x="wd2" y="hd2"/>
                </a:cxn>
                <a:cxn ang="5400000">
                  <a:pos x="wd2" y="hd2"/>
                </a:cxn>
                <a:cxn ang="10800000">
                  <a:pos x="wd2" y="hd2"/>
                </a:cxn>
                <a:cxn ang="16200000">
                  <a:pos x="wd2" y="hd2"/>
                </a:cxn>
              </a:cxnLst>
              <a:rect l="0" t="0" r="r" b="b"/>
              <a:pathLst>
                <a:path w="21592" h="20935" extrusionOk="0">
                  <a:moveTo>
                    <a:pt x="339" y="26"/>
                  </a:moveTo>
                  <a:cubicBezTo>
                    <a:pt x="214" y="24"/>
                    <a:pt x="113" y="179"/>
                    <a:pt x="67" y="523"/>
                  </a:cubicBezTo>
                  <a:cubicBezTo>
                    <a:pt x="65" y="540"/>
                    <a:pt x="63" y="548"/>
                    <a:pt x="61" y="565"/>
                  </a:cubicBezTo>
                  <a:cubicBezTo>
                    <a:pt x="36" y="771"/>
                    <a:pt x="22" y="1015"/>
                    <a:pt x="11" y="1270"/>
                  </a:cubicBezTo>
                  <a:cubicBezTo>
                    <a:pt x="7" y="1423"/>
                    <a:pt x="2" y="1582"/>
                    <a:pt x="0" y="1768"/>
                  </a:cubicBezTo>
                  <a:cubicBezTo>
                    <a:pt x="-8" y="2866"/>
                    <a:pt x="88" y="4046"/>
                    <a:pt x="239" y="4049"/>
                  </a:cubicBezTo>
                  <a:cubicBezTo>
                    <a:pt x="431" y="4053"/>
                    <a:pt x="602" y="4502"/>
                    <a:pt x="778" y="5542"/>
                  </a:cubicBezTo>
                  <a:cubicBezTo>
                    <a:pt x="841" y="5894"/>
                    <a:pt x="914" y="6441"/>
                    <a:pt x="984" y="7036"/>
                  </a:cubicBezTo>
                  <a:cubicBezTo>
                    <a:pt x="1045" y="7542"/>
                    <a:pt x="1107" y="8160"/>
                    <a:pt x="1173" y="8819"/>
                  </a:cubicBezTo>
                  <a:cubicBezTo>
                    <a:pt x="1184" y="8938"/>
                    <a:pt x="1199" y="9067"/>
                    <a:pt x="1211" y="9193"/>
                  </a:cubicBezTo>
                  <a:cubicBezTo>
                    <a:pt x="1256" y="9657"/>
                    <a:pt x="1297" y="10023"/>
                    <a:pt x="1345" y="10562"/>
                  </a:cubicBezTo>
                  <a:cubicBezTo>
                    <a:pt x="1643" y="13927"/>
                    <a:pt x="1855" y="16095"/>
                    <a:pt x="2045" y="17572"/>
                  </a:cubicBezTo>
                  <a:cubicBezTo>
                    <a:pt x="2059" y="17677"/>
                    <a:pt x="2075" y="17803"/>
                    <a:pt x="2089" y="17903"/>
                  </a:cubicBezTo>
                  <a:cubicBezTo>
                    <a:pt x="2274" y="19265"/>
                    <a:pt x="2440" y="19963"/>
                    <a:pt x="2651" y="20475"/>
                  </a:cubicBezTo>
                  <a:cubicBezTo>
                    <a:pt x="2761" y="20745"/>
                    <a:pt x="2976" y="20913"/>
                    <a:pt x="3178" y="20848"/>
                  </a:cubicBezTo>
                  <a:cubicBezTo>
                    <a:pt x="3415" y="20773"/>
                    <a:pt x="3605" y="20445"/>
                    <a:pt x="3784" y="19770"/>
                  </a:cubicBezTo>
                  <a:cubicBezTo>
                    <a:pt x="3804" y="19691"/>
                    <a:pt x="3826" y="19607"/>
                    <a:pt x="3845" y="19521"/>
                  </a:cubicBezTo>
                  <a:cubicBezTo>
                    <a:pt x="4136" y="18259"/>
                    <a:pt x="4401" y="15898"/>
                    <a:pt x="4779" y="11599"/>
                  </a:cubicBezTo>
                  <a:cubicBezTo>
                    <a:pt x="5196" y="6837"/>
                    <a:pt x="5440" y="4933"/>
                    <a:pt x="5707" y="4381"/>
                  </a:cubicBezTo>
                  <a:cubicBezTo>
                    <a:pt x="5950" y="3877"/>
                    <a:pt x="6081" y="3949"/>
                    <a:pt x="6290" y="4671"/>
                  </a:cubicBezTo>
                  <a:cubicBezTo>
                    <a:pt x="6541" y="5541"/>
                    <a:pt x="6746" y="7301"/>
                    <a:pt x="7146" y="11889"/>
                  </a:cubicBezTo>
                  <a:cubicBezTo>
                    <a:pt x="7729" y="18581"/>
                    <a:pt x="8064" y="20565"/>
                    <a:pt x="8674" y="20890"/>
                  </a:cubicBezTo>
                  <a:cubicBezTo>
                    <a:pt x="9378" y="21265"/>
                    <a:pt x="9754" y="19371"/>
                    <a:pt x="10390" y="12304"/>
                  </a:cubicBezTo>
                  <a:cubicBezTo>
                    <a:pt x="10876" y="6911"/>
                    <a:pt x="11022" y="5659"/>
                    <a:pt x="11285" y="4713"/>
                  </a:cubicBezTo>
                  <a:cubicBezTo>
                    <a:pt x="11494" y="3961"/>
                    <a:pt x="11620" y="3890"/>
                    <a:pt x="11857" y="4381"/>
                  </a:cubicBezTo>
                  <a:cubicBezTo>
                    <a:pt x="11964" y="4602"/>
                    <a:pt x="12071" y="5146"/>
                    <a:pt x="12185" y="5916"/>
                  </a:cubicBezTo>
                  <a:cubicBezTo>
                    <a:pt x="12359" y="7082"/>
                    <a:pt x="12556" y="8899"/>
                    <a:pt x="12830" y="11972"/>
                  </a:cubicBezTo>
                  <a:cubicBezTo>
                    <a:pt x="13431" y="18721"/>
                    <a:pt x="13732" y="20488"/>
                    <a:pt x="14335" y="20848"/>
                  </a:cubicBezTo>
                  <a:cubicBezTo>
                    <a:pt x="14861" y="21162"/>
                    <a:pt x="15264" y="19909"/>
                    <a:pt x="15636" y="16701"/>
                  </a:cubicBezTo>
                  <a:cubicBezTo>
                    <a:pt x="15689" y="16242"/>
                    <a:pt x="15745" y="15745"/>
                    <a:pt x="15797" y="15207"/>
                  </a:cubicBezTo>
                  <a:cubicBezTo>
                    <a:pt x="15940" y="13731"/>
                    <a:pt x="16155" y="11365"/>
                    <a:pt x="16275" y="9981"/>
                  </a:cubicBezTo>
                  <a:cubicBezTo>
                    <a:pt x="16817" y="3716"/>
                    <a:pt x="17357" y="2446"/>
                    <a:pt x="17914" y="6082"/>
                  </a:cubicBezTo>
                  <a:cubicBezTo>
                    <a:pt x="18007" y="6689"/>
                    <a:pt x="18271" y="9352"/>
                    <a:pt x="18508" y="12013"/>
                  </a:cubicBezTo>
                  <a:cubicBezTo>
                    <a:pt x="18800" y="15286"/>
                    <a:pt x="19022" y="17359"/>
                    <a:pt x="19242" y="18692"/>
                  </a:cubicBezTo>
                  <a:cubicBezTo>
                    <a:pt x="19250" y="18741"/>
                    <a:pt x="19256" y="18810"/>
                    <a:pt x="19264" y="18857"/>
                  </a:cubicBezTo>
                  <a:cubicBezTo>
                    <a:pt x="19318" y="19172"/>
                    <a:pt x="19375" y="19457"/>
                    <a:pt x="19431" y="19687"/>
                  </a:cubicBezTo>
                  <a:cubicBezTo>
                    <a:pt x="19603" y="20405"/>
                    <a:pt x="19788" y="20713"/>
                    <a:pt x="20014" y="20848"/>
                  </a:cubicBezTo>
                  <a:cubicBezTo>
                    <a:pt x="20651" y="21229"/>
                    <a:pt x="21073" y="19318"/>
                    <a:pt x="21592" y="13838"/>
                  </a:cubicBezTo>
                  <a:lnTo>
                    <a:pt x="21592" y="6497"/>
                  </a:lnTo>
                  <a:cubicBezTo>
                    <a:pt x="21508" y="7356"/>
                    <a:pt x="21441" y="7822"/>
                    <a:pt x="21342" y="8944"/>
                  </a:cubicBezTo>
                  <a:cubicBezTo>
                    <a:pt x="21169" y="10894"/>
                    <a:pt x="21026" y="12309"/>
                    <a:pt x="20892" y="13465"/>
                  </a:cubicBezTo>
                  <a:cubicBezTo>
                    <a:pt x="20887" y="13510"/>
                    <a:pt x="20875" y="13587"/>
                    <a:pt x="20870" y="13631"/>
                  </a:cubicBezTo>
                  <a:cubicBezTo>
                    <a:pt x="20868" y="13644"/>
                    <a:pt x="20865" y="13702"/>
                    <a:pt x="20864" y="13714"/>
                  </a:cubicBezTo>
                  <a:cubicBezTo>
                    <a:pt x="20861" y="13739"/>
                    <a:pt x="20861" y="13772"/>
                    <a:pt x="20859" y="13797"/>
                  </a:cubicBezTo>
                  <a:cubicBezTo>
                    <a:pt x="20849" y="13882"/>
                    <a:pt x="20840" y="13924"/>
                    <a:pt x="20831" y="14004"/>
                  </a:cubicBezTo>
                  <a:cubicBezTo>
                    <a:pt x="20806" y="14205"/>
                    <a:pt x="20777" y="14410"/>
                    <a:pt x="20753" y="14585"/>
                  </a:cubicBezTo>
                  <a:cubicBezTo>
                    <a:pt x="20705" y="14948"/>
                    <a:pt x="20660" y="15253"/>
                    <a:pt x="20614" y="15498"/>
                  </a:cubicBezTo>
                  <a:cubicBezTo>
                    <a:pt x="20585" y="15660"/>
                    <a:pt x="20553" y="15788"/>
                    <a:pt x="20525" y="15912"/>
                  </a:cubicBezTo>
                  <a:cubicBezTo>
                    <a:pt x="20514" y="15955"/>
                    <a:pt x="20508" y="16000"/>
                    <a:pt x="20497" y="16037"/>
                  </a:cubicBezTo>
                  <a:cubicBezTo>
                    <a:pt x="20453" y="16214"/>
                    <a:pt x="20407" y="16446"/>
                    <a:pt x="20364" y="16535"/>
                  </a:cubicBezTo>
                  <a:cubicBezTo>
                    <a:pt x="20143" y="16992"/>
                    <a:pt x="20100" y="16982"/>
                    <a:pt x="19881" y="16493"/>
                  </a:cubicBezTo>
                  <a:cubicBezTo>
                    <a:pt x="19776" y="16259"/>
                    <a:pt x="19665" y="15632"/>
                    <a:pt x="19542" y="14751"/>
                  </a:cubicBezTo>
                  <a:cubicBezTo>
                    <a:pt x="19531" y="14695"/>
                    <a:pt x="19524" y="14653"/>
                    <a:pt x="19514" y="14585"/>
                  </a:cubicBezTo>
                  <a:cubicBezTo>
                    <a:pt x="19512" y="14573"/>
                    <a:pt x="19506" y="14535"/>
                    <a:pt x="19503" y="14502"/>
                  </a:cubicBezTo>
                  <a:cubicBezTo>
                    <a:pt x="19339" y="13255"/>
                    <a:pt x="19153" y="11433"/>
                    <a:pt x="18919" y="8778"/>
                  </a:cubicBezTo>
                  <a:cubicBezTo>
                    <a:pt x="18530" y="4359"/>
                    <a:pt x="18262" y="2254"/>
                    <a:pt x="17930" y="938"/>
                  </a:cubicBezTo>
                  <a:cubicBezTo>
                    <a:pt x="17764" y="277"/>
                    <a:pt x="17667" y="151"/>
                    <a:pt x="17303" y="150"/>
                  </a:cubicBezTo>
                  <a:cubicBezTo>
                    <a:pt x="16932" y="149"/>
                    <a:pt x="16843" y="298"/>
                    <a:pt x="16652" y="1021"/>
                  </a:cubicBezTo>
                  <a:cubicBezTo>
                    <a:pt x="16416" y="1921"/>
                    <a:pt x="16243" y="3028"/>
                    <a:pt x="16002" y="5418"/>
                  </a:cubicBezTo>
                  <a:cubicBezTo>
                    <a:pt x="15990" y="5540"/>
                    <a:pt x="15976" y="5705"/>
                    <a:pt x="15963" y="5833"/>
                  </a:cubicBezTo>
                  <a:cubicBezTo>
                    <a:pt x="15888" y="6606"/>
                    <a:pt x="15807" y="7434"/>
                    <a:pt x="15713" y="8488"/>
                  </a:cubicBezTo>
                  <a:cubicBezTo>
                    <a:pt x="15434" y="11635"/>
                    <a:pt x="15230" y="13521"/>
                    <a:pt x="15052" y="14751"/>
                  </a:cubicBezTo>
                  <a:cubicBezTo>
                    <a:pt x="15040" y="14838"/>
                    <a:pt x="15026" y="14962"/>
                    <a:pt x="15013" y="15041"/>
                  </a:cubicBezTo>
                  <a:cubicBezTo>
                    <a:pt x="15012" y="15051"/>
                    <a:pt x="15015" y="15074"/>
                    <a:pt x="15013" y="15083"/>
                  </a:cubicBezTo>
                  <a:cubicBezTo>
                    <a:pt x="14973" y="15339"/>
                    <a:pt x="14930" y="15558"/>
                    <a:pt x="14891" y="15746"/>
                  </a:cubicBezTo>
                  <a:cubicBezTo>
                    <a:pt x="14888" y="15760"/>
                    <a:pt x="14888" y="15775"/>
                    <a:pt x="14886" y="15788"/>
                  </a:cubicBezTo>
                  <a:cubicBezTo>
                    <a:pt x="14884" y="15795"/>
                    <a:pt x="14882" y="15781"/>
                    <a:pt x="14880" y="15788"/>
                  </a:cubicBezTo>
                  <a:cubicBezTo>
                    <a:pt x="14848" y="15937"/>
                    <a:pt x="14812" y="16135"/>
                    <a:pt x="14780" y="16244"/>
                  </a:cubicBezTo>
                  <a:cubicBezTo>
                    <a:pt x="14511" y="17175"/>
                    <a:pt x="14274" y="17028"/>
                    <a:pt x="14013" y="15622"/>
                  </a:cubicBezTo>
                  <a:cubicBezTo>
                    <a:pt x="13968" y="15398"/>
                    <a:pt x="13922" y="15121"/>
                    <a:pt x="13874" y="14792"/>
                  </a:cubicBezTo>
                  <a:cubicBezTo>
                    <a:pt x="13827" y="14468"/>
                    <a:pt x="13775" y="14073"/>
                    <a:pt x="13724" y="13631"/>
                  </a:cubicBezTo>
                  <a:cubicBezTo>
                    <a:pt x="13575" y="12390"/>
                    <a:pt x="13418" y="10822"/>
                    <a:pt x="13241" y="8778"/>
                  </a:cubicBezTo>
                  <a:cubicBezTo>
                    <a:pt x="12693" y="2450"/>
                    <a:pt x="12329" y="360"/>
                    <a:pt x="11730" y="67"/>
                  </a:cubicBezTo>
                  <a:cubicBezTo>
                    <a:pt x="11210" y="-186"/>
                    <a:pt x="10948" y="580"/>
                    <a:pt x="10557" y="3510"/>
                  </a:cubicBezTo>
                  <a:cubicBezTo>
                    <a:pt x="10382" y="4823"/>
                    <a:pt x="10127" y="7241"/>
                    <a:pt x="9990" y="8902"/>
                  </a:cubicBezTo>
                  <a:cubicBezTo>
                    <a:pt x="9825" y="10908"/>
                    <a:pt x="9633" y="12806"/>
                    <a:pt x="9463" y="14170"/>
                  </a:cubicBezTo>
                  <a:cubicBezTo>
                    <a:pt x="9457" y="14211"/>
                    <a:pt x="9451" y="14255"/>
                    <a:pt x="9446" y="14295"/>
                  </a:cubicBezTo>
                  <a:cubicBezTo>
                    <a:pt x="9343" y="15106"/>
                    <a:pt x="9248" y="15774"/>
                    <a:pt x="9179" y="16037"/>
                  </a:cubicBezTo>
                  <a:cubicBezTo>
                    <a:pt x="8909" y="17063"/>
                    <a:pt x="8661" y="17030"/>
                    <a:pt x="8407" y="15912"/>
                  </a:cubicBezTo>
                  <a:cubicBezTo>
                    <a:pt x="8302" y="15525"/>
                    <a:pt x="8200" y="14841"/>
                    <a:pt x="8096" y="14004"/>
                  </a:cubicBezTo>
                  <a:cubicBezTo>
                    <a:pt x="8086" y="13929"/>
                    <a:pt x="8072" y="13876"/>
                    <a:pt x="8062" y="13797"/>
                  </a:cubicBezTo>
                  <a:cubicBezTo>
                    <a:pt x="8029" y="13516"/>
                    <a:pt x="7997" y="13218"/>
                    <a:pt x="7962" y="12884"/>
                  </a:cubicBezTo>
                  <a:cubicBezTo>
                    <a:pt x="7871" y="12055"/>
                    <a:pt x="7776" y="11131"/>
                    <a:pt x="7679" y="10022"/>
                  </a:cubicBezTo>
                  <a:cubicBezTo>
                    <a:pt x="7083" y="3210"/>
                    <a:pt x="6871" y="1598"/>
                    <a:pt x="6412" y="482"/>
                  </a:cubicBezTo>
                  <a:cubicBezTo>
                    <a:pt x="6076" y="-335"/>
                    <a:pt x="5595" y="-96"/>
                    <a:pt x="5290" y="1063"/>
                  </a:cubicBezTo>
                  <a:cubicBezTo>
                    <a:pt x="5087" y="1832"/>
                    <a:pt x="4872" y="3207"/>
                    <a:pt x="4684" y="4920"/>
                  </a:cubicBezTo>
                  <a:cubicBezTo>
                    <a:pt x="4627" y="5444"/>
                    <a:pt x="4575" y="5998"/>
                    <a:pt x="4523" y="6579"/>
                  </a:cubicBezTo>
                  <a:cubicBezTo>
                    <a:pt x="4518" y="6632"/>
                    <a:pt x="4511" y="6692"/>
                    <a:pt x="4506" y="6745"/>
                  </a:cubicBezTo>
                  <a:cubicBezTo>
                    <a:pt x="4503" y="6788"/>
                    <a:pt x="4494" y="6866"/>
                    <a:pt x="4490" y="6911"/>
                  </a:cubicBezTo>
                  <a:cubicBezTo>
                    <a:pt x="4398" y="7953"/>
                    <a:pt x="4253" y="9652"/>
                    <a:pt x="4151" y="10810"/>
                  </a:cubicBezTo>
                  <a:cubicBezTo>
                    <a:pt x="4008" y="12426"/>
                    <a:pt x="3867" y="13668"/>
                    <a:pt x="3728" y="14627"/>
                  </a:cubicBezTo>
                  <a:cubicBezTo>
                    <a:pt x="3696" y="14849"/>
                    <a:pt x="3666" y="15061"/>
                    <a:pt x="3634" y="15249"/>
                  </a:cubicBezTo>
                  <a:cubicBezTo>
                    <a:pt x="3616" y="15358"/>
                    <a:pt x="3596" y="15447"/>
                    <a:pt x="3578" y="15539"/>
                  </a:cubicBezTo>
                  <a:cubicBezTo>
                    <a:pt x="3353" y="16722"/>
                    <a:pt x="3125" y="17079"/>
                    <a:pt x="2895" y="16576"/>
                  </a:cubicBezTo>
                  <a:cubicBezTo>
                    <a:pt x="2822" y="16416"/>
                    <a:pt x="2740" y="16050"/>
                    <a:pt x="2651" y="15539"/>
                  </a:cubicBezTo>
                  <a:cubicBezTo>
                    <a:pt x="2577" y="15175"/>
                    <a:pt x="2500" y="14657"/>
                    <a:pt x="2423" y="14046"/>
                  </a:cubicBezTo>
                  <a:cubicBezTo>
                    <a:pt x="2352" y="13499"/>
                    <a:pt x="2283" y="12810"/>
                    <a:pt x="2212" y="12138"/>
                  </a:cubicBezTo>
                  <a:cubicBezTo>
                    <a:pt x="2107" y="11158"/>
                    <a:pt x="2002" y="10115"/>
                    <a:pt x="1906" y="8944"/>
                  </a:cubicBezTo>
                  <a:cubicBezTo>
                    <a:pt x="1769" y="7270"/>
                    <a:pt x="1515" y="4798"/>
                    <a:pt x="1339" y="3469"/>
                  </a:cubicBezTo>
                  <a:cubicBezTo>
                    <a:pt x="1209" y="2488"/>
                    <a:pt x="1117" y="1874"/>
                    <a:pt x="1034" y="1436"/>
                  </a:cubicBezTo>
                  <a:cubicBezTo>
                    <a:pt x="1032" y="1422"/>
                    <a:pt x="1029" y="1440"/>
                    <a:pt x="1028" y="1436"/>
                  </a:cubicBezTo>
                  <a:cubicBezTo>
                    <a:pt x="999" y="1285"/>
                    <a:pt x="968" y="1175"/>
                    <a:pt x="939" y="1063"/>
                  </a:cubicBezTo>
                  <a:cubicBezTo>
                    <a:pt x="892" y="888"/>
                    <a:pt x="848" y="744"/>
                    <a:pt x="800" y="606"/>
                  </a:cubicBezTo>
                  <a:cubicBezTo>
                    <a:pt x="790" y="582"/>
                    <a:pt x="783" y="547"/>
                    <a:pt x="773" y="523"/>
                  </a:cubicBezTo>
                  <a:cubicBezTo>
                    <a:pt x="615" y="176"/>
                    <a:pt x="464" y="27"/>
                    <a:pt x="339" y="26"/>
                  </a:cubicBezTo>
                  <a:close/>
                </a:path>
              </a:pathLst>
            </a:custGeom>
            <a:ln w="12700" cap="flat">
              <a:noFill/>
              <a:miter lim="400000"/>
            </a:ln>
            <a:effectLst/>
          </p:spPr>
        </p:pic>
        <mc:AlternateContent xmlns:mc="http://schemas.openxmlformats.org/markup-compatibility/2006" xmlns:a14="http://schemas.microsoft.com/office/drawing/2010/main">
          <mc:Choice Requires="a14">
            <p:sp>
              <p:nvSpPr>
                <p:cNvPr id="31" name="Equation">
                  <a:extLst>
                    <a:ext uri="{FF2B5EF4-FFF2-40B4-BE49-F238E27FC236}">
                      <a16:creationId xmlns:a16="http://schemas.microsoft.com/office/drawing/2014/main" id="{92ED73E7-49EC-46FD-B2EC-CCF9F5FF3B4C}"/>
                    </a:ext>
                  </a:extLst>
                </p:cNvPr>
                <p:cNvSpPr txBox="1"/>
                <p:nvPr/>
              </p:nvSpPr>
              <p:spPr>
                <a:xfrm>
                  <a:off x="3432452" y="2823096"/>
                  <a:ext cx="427938" cy="27699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p>
                          <m:sSupPr>
                            <m:ctrlPr>
                              <a:rPr sz="900" i="1">
                                <a:solidFill>
                                  <a:srgbClr val="000000"/>
                                </a:solidFill>
                                <a:latin typeface="Cambria Math" panose="02040503050406030204" pitchFamily="18" charset="0"/>
                              </a:rPr>
                            </m:ctrlPr>
                          </m:sSupPr>
                          <m:e>
                            <m:r>
                              <a:rPr sz="900" i="1">
                                <a:solidFill>
                                  <a:srgbClr val="000000"/>
                                </a:solidFill>
                                <a:latin typeface="Cambria Math" panose="02040503050406030204" pitchFamily="18" charset="0"/>
                              </a:rPr>
                              <m:t>𝑊</m:t>
                            </m:r>
                          </m:e>
                          <m:sup>
                            <m:r>
                              <a:rPr sz="900" i="1">
                                <a:solidFill>
                                  <a:srgbClr val="000000"/>
                                </a:solidFill>
                                <a:latin typeface="Cambria Math" panose="02040503050406030204" pitchFamily="18" charset="0"/>
                              </a:rPr>
                              <m:t>+</m:t>
                            </m:r>
                          </m:sup>
                        </m:sSup>
                      </m:oMath>
                    </m:oMathPara>
                  </a14:m>
                  <a:endParaRPr sz="900"/>
                </a:p>
              </p:txBody>
            </p:sp>
          </mc:Choice>
          <mc:Fallback xmlns="">
            <p:sp>
              <p:nvSpPr>
                <p:cNvPr id="522" name="Equation"/>
                <p:cNvSpPr txBox="1">
                  <a:spLocks noRot="1" noChangeAspect="1" noMove="1" noResize="1" noEditPoints="1" noAdjustHandles="1" noChangeArrowheads="1" noChangeShapeType="1" noTextEdit="1"/>
                </p:cNvSpPr>
                <p:nvPr/>
              </p:nvSpPr>
              <p:spPr>
                <a:xfrm>
                  <a:off x="3432452" y="2823096"/>
                  <a:ext cx="427938" cy="276998"/>
                </a:xfrm>
                <a:prstGeom prst="rect">
                  <a:avLst/>
                </a:prstGeom>
                <a:blipFill>
                  <a:blip r:embed="rId18"/>
                  <a:stretch>
                    <a:fillRect l="-11429" r="-5714" b="-8696"/>
                  </a:stretch>
                </a:blipFill>
                <a:ln w="12700" cap="flat">
                  <a:noFill/>
                  <a:miter lim="400000"/>
                </a:ln>
                <a:effectLst/>
              </p:spPr>
              <p:txBody>
                <a:bodyPr/>
                <a:lstStyle/>
                <a:p>
                  <a:r>
                    <a:rPr lang="en-GB">
                      <a:noFill/>
                    </a:rPr>
                    <a:t> </a:t>
                  </a:r>
                </a:p>
              </p:txBody>
            </p:sp>
          </mc:Fallback>
        </mc:AlternateContent>
        <p:sp>
          <p:nvSpPr>
            <p:cNvPr id="32" name="Triangle">
              <a:extLst>
                <a:ext uri="{FF2B5EF4-FFF2-40B4-BE49-F238E27FC236}">
                  <a16:creationId xmlns:a16="http://schemas.microsoft.com/office/drawing/2014/main" id="{EA8A97F4-07EE-44E9-A2E0-5776E551DCDB}"/>
                </a:ext>
              </a:extLst>
            </p:cNvPr>
            <p:cNvSpPr/>
            <p:nvPr/>
          </p:nvSpPr>
          <p:spPr>
            <a:xfrm rot="19814857">
              <a:off x="3008993" y="3005296"/>
              <a:ext cx="225874" cy="22587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0000"/>
            </a:solidFill>
            <a:ln w="12700" cap="flat">
              <a:noFill/>
              <a:miter lim="400000"/>
            </a:ln>
            <a:effectLst/>
          </p:spPr>
          <p:txBody>
            <a:bodyPr wrap="square" lIns="25400" tIns="25400" rIns="25400" bIns="25400" numCol="1" anchor="ctr">
              <a:noAutofit/>
            </a:bodyPr>
            <a:lstStyle/>
            <a:p>
              <a:pP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33" name="Triangle">
              <a:extLst>
                <a:ext uri="{FF2B5EF4-FFF2-40B4-BE49-F238E27FC236}">
                  <a16:creationId xmlns:a16="http://schemas.microsoft.com/office/drawing/2014/main" id="{C3BFF0B9-0BD2-43E9-8081-0208C5C2E116}"/>
                </a:ext>
              </a:extLst>
            </p:cNvPr>
            <p:cNvSpPr/>
            <p:nvPr/>
          </p:nvSpPr>
          <p:spPr>
            <a:xfrm rot="2774755">
              <a:off x="2106279" y="1206951"/>
              <a:ext cx="225875" cy="22587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0000"/>
            </a:solidFill>
            <a:ln w="12700" cap="flat">
              <a:noFill/>
              <a:miter lim="400000"/>
            </a:ln>
            <a:effectLst/>
          </p:spPr>
          <p:txBody>
            <a:bodyPr wrap="square" lIns="25400" tIns="25400" rIns="25400" bIns="25400" numCol="1" anchor="ctr">
              <a:noAutofit/>
            </a:bodyPr>
            <a:lstStyle/>
            <a:p>
              <a:pP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34" name="Triangle">
              <a:extLst>
                <a:ext uri="{FF2B5EF4-FFF2-40B4-BE49-F238E27FC236}">
                  <a16:creationId xmlns:a16="http://schemas.microsoft.com/office/drawing/2014/main" id="{BFE2D855-93E1-48F0-88C3-032E2C533BDB}"/>
                </a:ext>
              </a:extLst>
            </p:cNvPr>
            <p:cNvSpPr/>
            <p:nvPr/>
          </p:nvSpPr>
          <p:spPr>
            <a:xfrm rot="2774755">
              <a:off x="3021066" y="551918"/>
              <a:ext cx="225874" cy="22587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0000"/>
            </a:solidFill>
            <a:ln w="12700" cap="flat">
              <a:noFill/>
              <a:miter lim="400000"/>
            </a:ln>
            <a:effectLst/>
          </p:spPr>
          <p:txBody>
            <a:bodyPr wrap="square" lIns="25400" tIns="25400" rIns="25400" bIns="25400" numCol="1" anchor="ctr">
              <a:noAutofit/>
            </a:bodyPr>
            <a:lstStyle/>
            <a:p>
              <a:pPr defTabSz="412750">
                <a:defRPr sz="3200">
                  <a:solidFill>
                    <a:srgbClr val="FFFFFF"/>
                  </a:solidFill>
                  <a:latin typeface="Helvetica Neue Medium"/>
                  <a:ea typeface="Helvetica Neue Medium"/>
                  <a:cs typeface="Helvetica Neue Medium"/>
                  <a:sym typeface="Helvetica Neue Medium"/>
                </a:defRPr>
              </a:pPr>
              <a:endParaRPr sz="1600"/>
            </a:p>
          </p:txBody>
        </p:sp>
      </p:grpSp>
      <mc:AlternateContent xmlns:mc="http://schemas.openxmlformats.org/markup-compatibility/2006" xmlns:a14="http://schemas.microsoft.com/office/drawing/2010/main">
        <mc:Choice Requires="a14">
          <p:sp>
            <p:nvSpPr>
              <p:cNvPr id="35" name="Content Placeholder 1">
                <a:extLst>
                  <a:ext uri="{FF2B5EF4-FFF2-40B4-BE49-F238E27FC236}">
                    <a16:creationId xmlns:a16="http://schemas.microsoft.com/office/drawing/2014/main" id="{4DDF38EC-9B53-4D73-A7EB-8F0128DA637C}"/>
                  </a:ext>
                </a:extLst>
              </p:cNvPr>
              <p:cNvSpPr txBox="1">
                <a:spLocks/>
              </p:cNvSpPr>
              <p:nvPr/>
            </p:nvSpPr>
            <p:spPr>
              <a:xfrm>
                <a:off x="180179" y="3526258"/>
                <a:ext cx="5731523" cy="177938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300"/>
                  </a:spcAft>
                  <a:buFont typeface="Wingdings" panose="05000000000000000000" pitchFamily="2" charset="2"/>
                  <a:buChar char="q"/>
                </a:pPr>
                <a:r>
                  <a:rPr lang="en-GB" sz="1800" b="0" dirty="0"/>
                  <a:t>Boosted topology results in overlapping signatures from both </a:t>
                </a:r>
                <a14:m>
                  <m:oMath xmlns:m="http://schemas.openxmlformats.org/officeDocument/2006/math">
                    <m:r>
                      <a:rPr lang="en-GB" sz="1800" b="0">
                        <a:latin typeface="Cambria Math" panose="02040503050406030204" pitchFamily="18" charset="0"/>
                      </a:rPr>
                      <m:t>𝜏</m:t>
                    </m:r>
                  </m:oMath>
                </a14:m>
                <a:r>
                  <a:rPr lang="en-GB" sz="1800" b="0" dirty="0"/>
                  <a:t> decays affecting the </a:t>
                </a:r>
                <a14:m>
                  <m:oMath xmlns:m="http://schemas.openxmlformats.org/officeDocument/2006/math">
                    <m:sSub>
                      <m:sSubPr>
                        <m:ctrlPr>
                          <a:rPr lang="ar-AE" sz="1800" b="0" i="1">
                            <a:latin typeface="Cambria Math" panose="02040503050406030204" pitchFamily="18" charset="0"/>
                          </a:rPr>
                        </m:ctrlPr>
                      </m:sSubPr>
                      <m:e>
                        <m:r>
                          <a:rPr lang="ar-AE" sz="1800" b="0">
                            <a:latin typeface="Cambria Math" panose="02040503050406030204" pitchFamily="18" charset="0"/>
                          </a:rPr>
                          <m:t>𝜏</m:t>
                        </m:r>
                      </m:e>
                      <m:sub>
                        <m:r>
                          <m:rPr>
                            <m:sty m:val="p"/>
                          </m:rPr>
                          <a:rPr lang="en-GB" sz="1800" b="0">
                            <a:latin typeface="Cambria Math" panose="02040503050406030204" pitchFamily="18" charset="0"/>
                          </a:rPr>
                          <m:t>had</m:t>
                        </m:r>
                      </m:sub>
                    </m:sSub>
                  </m:oMath>
                </a14:m>
                <a:r>
                  <a:rPr lang="ar-AE" sz="1800" b="0" dirty="0"/>
                  <a:t> </a:t>
                </a:r>
                <a:r>
                  <a:rPr lang="en-GB" sz="1800" b="0" dirty="0"/>
                  <a:t>reconstruction and identification efficiency</a:t>
                </a:r>
              </a:p>
              <a:p>
                <a:pPr marL="285750" indent="-285750">
                  <a:lnSpc>
                    <a:spcPct val="100000"/>
                  </a:lnSpc>
                  <a:spcBef>
                    <a:spcPts val="0"/>
                  </a:spcBef>
                  <a:spcAft>
                    <a:spcPts val="300"/>
                  </a:spcAft>
                  <a:buFont typeface="Wingdings" panose="05000000000000000000" pitchFamily="2" charset="2"/>
                  <a:buChar char="q"/>
                </a:pPr>
                <a:r>
                  <a:rPr lang="en-GB" sz="1800" b="0" dirty="0"/>
                  <a:t>Recovered by removing</a:t>
                </a:r>
                <a:r>
                  <a:rPr lang="en-GB" sz="1800" b="0" dirty="0">
                    <a:sym typeface="Helvetica"/>
                  </a:rPr>
                  <a:t> muon track/assoc. calorimeter clusters </a:t>
                </a:r>
                <a:r>
                  <a:rPr lang="en-GB" sz="1800" b="0" dirty="0"/>
                  <a:t>from</a:t>
                </a:r>
                <a:r>
                  <a:rPr lang="en-GB" sz="1800" b="0" dirty="0">
                    <a:sym typeface="Helvetica"/>
                  </a:rPr>
                  <a:t> </a:t>
                </a:r>
                <a14:m>
                  <m:oMath xmlns:m="http://schemas.openxmlformats.org/officeDocument/2006/math">
                    <m:sSub>
                      <m:sSubPr>
                        <m:ctrlPr>
                          <a:rPr lang="ar-AE" sz="1800" b="0" i="1">
                            <a:latin typeface="Cambria Math" panose="02040503050406030204" pitchFamily="18" charset="0"/>
                          </a:rPr>
                        </m:ctrlPr>
                      </m:sSubPr>
                      <m:e>
                        <m:r>
                          <a:rPr lang="ar-AE" sz="1800" b="0">
                            <a:latin typeface="Cambria Math" panose="02040503050406030204" pitchFamily="18" charset="0"/>
                          </a:rPr>
                          <m:t>𝜏</m:t>
                        </m:r>
                      </m:e>
                      <m:sub>
                        <m:r>
                          <m:rPr>
                            <m:sty m:val="p"/>
                          </m:rPr>
                          <a:rPr lang="en-GB" sz="1800" b="0">
                            <a:latin typeface="Cambria Math" panose="02040503050406030204" pitchFamily="18" charset="0"/>
                          </a:rPr>
                          <m:t>had</m:t>
                        </m:r>
                      </m:sub>
                    </m:sSub>
                  </m:oMath>
                </a14:m>
                <a:r>
                  <a:rPr lang="ar-AE" sz="1800" b="0" dirty="0">
                    <a:sym typeface="Helvetica"/>
                  </a:rPr>
                  <a:t> </a:t>
                </a:r>
                <a:r>
                  <a:rPr lang="en-GB" sz="1800" b="0" dirty="0">
                    <a:sym typeface="Helvetica"/>
                  </a:rPr>
                  <a:t>decay products</a:t>
                </a:r>
                <a:r>
                  <a:rPr lang="en-GB" sz="1800" b="0" dirty="0"/>
                  <a:t> </a:t>
                </a:r>
              </a:p>
              <a:p>
                <a:pPr marL="285750" indent="-285750">
                  <a:lnSpc>
                    <a:spcPct val="100000"/>
                  </a:lnSpc>
                  <a:spcBef>
                    <a:spcPts val="0"/>
                  </a:spcBef>
                  <a:spcAft>
                    <a:spcPts val="300"/>
                  </a:spcAft>
                  <a:buFont typeface="Wingdings" panose="05000000000000000000" pitchFamily="2" charset="2"/>
                  <a:buChar char="q"/>
                </a:pPr>
                <a:r>
                  <a:rPr lang="en-GB" sz="1800" b="0" dirty="0"/>
                  <a:t>Validation performed using </a:t>
                </a:r>
                <a14:m>
                  <m:oMath xmlns:m="http://schemas.openxmlformats.org/officeDocument/2006/math">
                    <m:r>
                      <a:rPr lang="en-GB" sz="1800" b="0">
                        <a:latin typeface="Cambria Math" panose="02040503050406030204" pitchFamily="18" charset="0"/>
                      </a:rPr>
                      <m:t>𝑍</m:t>
                    </m:r>
                    <m:r>
                      <a:rPr lang="en-GB" sz="1800" b="0">
                        <a:latin typeface="Cambria Math" panose="02040503050406030204" pitchFamily="18" charset="0"/>
                      </a:rPr>
                      <m:t>→</m:t>
                    </m:r>
                    <m:r>
                      <a:rPr lang="en-GB" sz="1800" b="0">
                        <a:latin typeface="Cambria Math" panose="02040503050406030204" pitchFamily="18" charset="0"/>
                      </a:rPr>
                      <m:t>𝜏𝜏</m:t>
                    </m:r>
                  </m:oMath>
                </a14:m>
                <a:r>
                  <a:rPr lang="en-GB" sz="1800" b="0" dirty="0"/>
                  <a:t> signal</a:t>
                </a:r>
              </a:p>
            </p:txBody>
          </p:sp>
        </mc:Choice>
        <mc:Fallback xmlns="">
          <p:sp>
            <p:nvSpPr>
              <p:cNvPr id="35" name="Content Placeholder 1">
                <a:extLst>
                  <a:ext uri="{FF2B5EF4-FFF2-40B4-BE49-F238E27FC236}">
                    <a16:creationId xmlns:a16="http://schemas.microsoft.com/office/drawing/2014/main" id="{4DDF38EC-9B53-4D73-A7EB-8F0128DA637C}"/>
                  </a:ext>
                </a:extLst>
              </p:cNvPr>
              <p:cNvSpPr txBox="1">
                <a:spLocks noRot="1" noChangeAspect="1" noMove="1" noResize="1" noEditPoints="1" noAdjustHandles="1" noChangeArrowheads="1" noChangeShapeType="1" noTextEdit="1"/>
              </p:cNvSpPr>
              <p:nvPr/>
            </p:nvSpPr>
            <p:spPr>
              <a:xfrm>
                <a:off x="180179" y="3526258"/>
                <a:ext cx="5731523" cy="1779389"/>
              </a:xfrm>
              <a:prstGeom prst="rect">
                <a:avLst/>
              </a:prstGeom>
              <a:blipFill>
                <a:blip r:embed="rId19"/>
                <a:stretch>
                  <a:fillRect l="-2340" t="-4452" b="-513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Reco &amp; ID efficiency recovered at low">
                <a:extLst>
                  <a:ext uri="{FF2B5EF4-FFF2-40B4-BE49-F238E27FC236}">
                    <a16:creationId xmlns:a16="http://schemas.microsoft.com/office/drawing/2014/main" id="{1430588C-1127-4FDC-95A7-1F93040DC569}"/>
                  </a:ext>
                </a:extLst>
              </p:cNvPr>
              <p:cNvSpPr txBox="1"/>
              <p:nvPr/>
            </p:nvSpPr>
            <p:spPr>
              <a:xfrm>
                <a:off x="5324097" y="1944379"/>
                <a:ext cx="989633" cy="990015"/>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m="http://schemas.openxmlformats.org/officeDocument/2006/math" xmlns="" val="1"/>
                </a:ext>
              </a:extLst>
            </p:spPr>
            <p:txBody>
              <a:bodyPr lIns="25400" tIns="25400" rIns="25400" bIns="25400" anchor="ctr">
                <a:spAutoFit/>
              </a:bodyPr>
              <a:lstStyle/>
              <a:p>
                <a:pPr>
                  <a:defRPr sz="2900"/>
                </a:pPr>
                <a:r>
                  <a:rPr sz="1450"/>
                  <a:t>Reco &amp; ID efficiency recovered at low </a:t>
                </a:r>
                <a14:m>
                  <m:oMath xmlns:m="http://schemas.openxmlformats.org/officeDocument/2006/math">
                    <m:r>
                      <m:rPr>
                        <m:sty m:val="p"/>
                      </m:rPr>
                      <a:rPr sz="1750" i="1">
                        <a:solidFill>
                          <a:srgbClr val="FC6553"/>
                        </a:solidFill>
                        <a:latin typeface="Cambria Math" panose="02040503050406030204" pitchFamily="18" charset="0"/>
                      </a:rPr>
                      <m:t>Δ</m:t>
                    </m:r>
                    <m:r>
                      <a:rPr sz="1750" i="1">
                        <a:solidFill>
                          <a:srgbClr val="FC6553"/>
                        </a:solidFill>
                        <a:latin typeface="Cambria Math" panose="02040503050406030204" pitchFamily="18" charset="0"/>
                      </a:rPr>
                      <m:t>𝑅</m:t>
                    </m:r>
                  </m:oMath>
                </a14:m>
                <a:endParaRPr sz="1450">
                  <a:solidFill>
                    <a:srgbClr val="FC6553"/>
                  </a:solidFill>
                </a:endParaRPr>
              </a:p>
            </p:txBody>
          </p:sp>
        </mc:Choice>
        <mc:Fallback xmlns="">
          <p:sp>
            <p:nvSpPr>
              <p:cNvPr id="36" name="Reco &amp; ID efficiency recovered at low">
                <a:extLst>
                  <a:ext uri="{FF2B5EF4-FFF2-40B4-BE49-F238E27FC236}">
                    <a16:creationId xmlns:a16="http://schemas.microsoft.com/office/drawing/2014/main" id="{1430588C-1127-4FDC-95A7-1F93040DC569}"/>
                  </a:ext>
                </a:extLst>
              </p:cNvPr>
              <p:cNvSpPr txBox="1">
                <a:spLocks noRot="1" noChangeAspect="1" noMove="1" noResize="1" noEditPoints="1" noAdjustHandles="1" noChangeArrowheads="1" noChangeShapeType="1" noTextEdit="1"/>
              </p:cNvSpPr>
              <p:nvPr/>
            </p:nvSpPr>
            <p:spPr>
              <a:xfrm>
                <a:off x="5324097" y="1944379"/>
                <a:ext cx="989633" cy="990015"/>
              </a:xfrm>
              <a:prstGeom prst="rect">
                <a:avLst/>
              </a:prstGeom>
              <a:blipFill>
                <a:blip r:embed="rId20"/>
                <a:stretch>
                  <a:fillRect/>
                </a:stretch>
              </a:blip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GB">
                    <a:noFill/>
                  </a:rPr>
                  <a:t> </a:t>
                </a:r>
              </a:p>
            </p:txBody>
          </p:sp>
        </mc:Fallback>
      </mc:AlternateContent>
      <p:grpSp>
        <p:nvGrpSpPr>
          <p:cNvPr id="51" name="Group 50">
            <a:extLst>
              <a:ext uri="{FF2B5EF4-FFF2-40B4-BE49-F238E27FC236}">
                <a16:creationId xmlns:a16="http://schemas.microsoft.com/office/drawing/2014/main" id="{4F03F067-348F-4F1F-9E2E-473111ACFCB0}"/>
              </a:ext>
            </a:extLst>
          </p:cNvPr>
          <p:cNvGrpSpPr/>
          <p:nvPr/>
        </p:nvGrpSpPr>
        <p:grpSpPr>
          <a:xfrm>
            <a:off x="6344651" y="841191"/>
            <a:ext cx="5700252" cy="2876715"/>
            <a:chOff x="6312753" y="1096373"/>
            <a:chExt cx="5700252" cy="2876715"/>
          </a:xfrm>
        </p:grpSpPr>
        <p:grpSp>
          <p:nvGrpSpPr>
            <p:cNvPr id="40" name="Group">
              <a:extLst>
                <a:ext uri="{FF2B5EF4-FFF2-40B4-BE49-F238E27FC236}">
                  <a16:creationId xmlns:a16="http://schemas.microsoft.com/office/drawing/2014/main" id="{7A69DBA5-3FFA-48C9-B768-70EF9DFA34D8}"/>
                </a:ext>
              </a:extLst>
            </p:cNvPr>
            <p:cNvGrpSpPr/>
            <p:nvPr/>
          </p:nvGrpSpPr>
          <p:grpSpPr>
            <a:xfrm>
              <a:off x="6312753" y="1096373"/>
              <a:ext cx="5700252" cy="2876715"/>
              <a:chOff x="0" y="0"/>
              <a:chExt cx="11400501" cy="5753428"/>
            </a:xfrm>
          </p:grpSpPr>
          <p:pic>
            <p:nvPicPr>
              <p:cNvPr id="41" name="figaux_01a.pdf" descr="figaux_01a.pdf">
                <a:extLst>
                  <a:ext uri="{FF2B5EF4-FFF2-40B4-BE49-F238E27FC236}">
                    <a16:creationId xmlns:a16="http://schemas.microsoft.com/office/drawing/2014/main" id="{CB678FDF-DF89-4D10-A705-C2055B167752}"/>
                  </a:ext>
                </a:extLst>
              </p:cNvPr>
              <p:cNvPicPr>
                <a:picLocks noChangeAspect="1"/>
              </p:cNvPicPr>
              <p:nvPr/>
            </p:nvPicPr>
            <p:blipFill>
              <a:blip r:embed="rId21">
                <a:extLst/>
              </a:blip>
              <a:stretch>
                <a:fillRect/>
              </a:stretch>
            </p:blipFill>
            <p:spPr>
              <a:xfrm>
                <a:off x="0" y="0"/>
                <a:ext cx="5753428" cy="5753429"/>
              </a:xfrm>
              <a:prstGeom prst="rect">
                <a:avLst/>
              </a:prstGeom>
              <a:ln w="12700" cap="flat">
                <a:noFill/>
                <a:miter lim="400000"/>
              </a:ln>
              <a:effectLst/>
            </p:spPr>
          </p:pic>
          <p:pic>
            <p:nvPicPr>
              <p:cNvPr id="42" name="figaux_01b.pdf" descr="figaux_01b.pdf">
                <a:extLst>
                  <a:ext uri="{FF2B5EF4-FFF2-40B4-BE49-F238E27FC236}">
                    <a16:creationId xmlns:a16="http://schemas.microsoft.com/office/drawing/2014/main" id="{AA2F85B8-87D3-4B44-8263-03A4AB3CEA4B}"/>
                  </a:ext>
                </a:extLst>
              </p:cNvPr>
              <p:cNvPicPr>
                <a:picLocks noChangeAspect="1"/>
              </p:cNvPicPr>
              <p:nvPr/>
            </p:nvPicPr>
            <p:blipFill>
              <a:blip r:embed="rId22">
                <a:extLst/>
              </a:blip>
              <a:stretch>
                <a:fillRect/>
              </a:stretch>
            </p:blipFill>
            <p:spPr>
              <a:xfrm>
                <a:off x="5739074" y="49671"/>
                <a:ext cx="5661428" cy="5661429"/>
              </a:xfrm>
              <a:prstGeom prst="rect">
                <a:avLst/>
              </a:prstGeom>
              <a:ln w="12700" cap="flat">
                <a:noFill/>
                <a:miter lim="400000"/>
              </a:ln>
              <a:effectLst/>
            </p:spPr>
          </p:pic>
        </p:grpSp>
        <p:sp>
          <p:nvSpPr>
            <p:cNvPr id="43" name="Rectangle">
              <a:extLst>
                <a:ext uri="{FF2B5EF4-FFF2-40B4-BE49-F238E27FC236}">
                  <a16:creationId xmlns:a16="http://schemas.microsoft.com/office/drawing/2014/main" id="{162DE2A9-743E-41D5-8FAD-4B4902E2690B}"/>
                </a:ext>
              </a:extLst>
            </p:cNvPr>
            <p:cNvSpPr/>
            <p:nvPr/>
          </p:nvSpPr>
          <p:spPr>
            <a:xfrm>
              <a:off x="6510942" y="2022880"/>
              <a:ext cx="890686" cy="1704884"/>
            </a:xfrm>
            <a:prstGeom prst="rect">
              <a:avLst/>
            </a:prstGeom>
            <a:ln w="50800">
              <a:solidFill>
                <a:srgbClr val="FC6553"/>
              </a:solidFill>
              <a:miter lim="400000"/>
            </a:ln>
          </p:spPr>
          <p:txBody>
            <a:bodyPr lIns="25400" tIns="25400" rIns="25400" bIns="25400" anchor="ctr"/>
            <a:lstStyle/>
            <a:p>
              <a:pP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44" name="Rectangle">
              <a:extLst>
                <a:ext uri="{FF2B5EF4-FFF2-40B4-BE49-F238E27FC236}">
                  <a16:creationId xmlns:a16="http://schemas.microsoft.com/office/drawing/2014/main" id="{7CA3F3E2-1B38-4701-A2E7-87AB16CCB16D}"/>
                </a:ext>
              </a:extLst>
            </p:cNvPr>
            <p:cNvSpPr/>
            <p:nvPr/>
          </p:nvSpPr>
          <p:spPr>
            <a:xfrm>
              <a:off x="9385252" y="2095247"/>
              <a:ext cx="872191" cy="1655781"/>
            </a:xfrm>
            <a:prstGeom prst="rect">
              <a:avLst/>
            </a:prstGeom>
            <a:ln w="50800">
              <a:solidFill>
                <a:srgbClr val="FC6553"/>
              </a:solidFill>
              <a:miter lim="400000"/>
            </a:ln>
          </p:spPr>
          <p:txBody>
            <a:bodyPr lIns="25400" tIns="25400" rIns="25400" bIns="25400" anchor="ctr"/>
            <a:lstStyle/>
            <a:p>
              <a:pPr defTabSz="412750">
                <a:defRPr sz="3200">
                  <a:solidFill>
                    <a:srgbClr val="FFFFFF"/>
                  </a:solidFill>
                  <a:latin typeface="Helvetica Neue Medium"/>
                  <a:ea typeface="Helvetica Neue Medium"/>
                  <a:cs typeface="Helvetica Neue Medium"/>
                  <a:sym typeface="Helvetica Neue Medium"/>
                </a:defRPr>
              </a:pPr>
              <a:endParaRPr sz="1600"/>
            </a:p>
          </p:txBody>
        </p:sp>
      </p:grpSp>
      <p:grpSp>
        <p:nvGrpSpPr>
          <p:cNvPr id="50" name="Group 49">
            <a:extLst>
              <a:ext uri="{FF2B5EF4-FFF2-40B4-BE49-F238E27FC236}">
                <a16:creationId xmlns:a16="http://schemas.microsoft.com/office/drawing/2014/main" id="{0129BDE1-6B0B-4247-ACF2-7ECCF152C37B}"/>
              </a:ext>
            </a:extLst>
          </p:cNvPr>
          <p:cNvGrpSpPr/>
          <p:nvPr/>
        </p:nvGrpSpPr>
        <p:grpSpPr>
          <a:xfrm>
            <a:off x="6177516" y="3561907"/>
            <a:ext cx="6014484" cy="2566671"/>
            <a:chOff x="5508133" y="3600129"/>
            <a:chExt cx="6545784" cy="2932485"/>
          </a:xfrm>
        </p:grpSpPr>
        <p:grpSp>
          <p:nvGrpSpPr>
            <p:cNvPr id="45" name="Group">
              <a:extLst>
                <a:ext uri="{FF2B5EF4-FFF2-40B4-BE49-F238E27FC236}">
                  <a16:creationId xmlns:a16="http://schemas.microsoft.com/office/drawing/2014/main" id="{C8B1473D-8224-4989-963A-2FF7819C559B}"/>
                </a:ext>
              </a:extLst>
            </p:cNvPr>
            <p:cNvGrpSpPr/>
            <p:nvPr/>
          </p:nvGrpSpPr>
          <p:grpSpPr>
            <a:xfrm>
              <a:off x="5508133" y="3600129"/>
              <a:ext cx="6545784" cy="2932485"/>
              <a:chOff x="-1259101" y="5041"/>
              <a:chExt cx="13091566" cy="5864969"/>
            </a:xfrm>
          </p:grpSpPr>
          <p:pic>
            <p:nvPicPr>
              <p:cNvPr id="46" name="fig_13b.pdf" descr="fig_13b.pdf">
                <a:extLst>
                  <a:ext uri="{FF2B5EF4-FFF2-40B4-BE49-F238E27FC236}">
                    <a16:creationId xmlns:a16="http://schemas.microsoft.com/office/drawing/2014/main" id="{B099B3AD-207E-4F4B-9550-287A232EB941}"/>
                  </a:ext>
                </a:extLst>
              </p:cNvPr>
              <p:cNvPicPr>
                <a:picLocks noChangeAspect="1"/>
              </p:cNvPicPr>
              <p:nvPr/>
            </p:nvPicPr>
            <p:blipFill>
              <a:blip r:embed="rId23">
                <a:extLst/>
              </a:blip>
              <a:stretch>
                <a:fillRect/>
              </a:stretch>
            </p:blipFill>
            <p:spPr>
              <a:xfrm>
                <a:off x="-1259102" y="5041"/>
                <a:ext cx="5864971" cy="5864970"/>
              </a:xfrm>
              <a:prstGeom prst="rect">
                <a:avLst/>
              </a:prstGeom>
              <a:ln w="12700" cap="flat">
                <a:noFill/>
                <a:miter lim="400000"/>
              </a:ln>
              <a:effectLst/>
            </p:spPr>
          </p:pic>
          <p:pic>
            <p:nvPicPr>
              <p:cNvPr id="47" name="fig_13a.pdf" descr="fig_13a.pdf">
                <a:extLst>
                  <a:ext uri="{FF2B5EF4-FFF2-40B4-BE49-F238E27FC236}">
                    <a16:creationId xmlns:a16="http://schemas.microsoft.com/office/drawing/2014/main" id="{589918BB-2B87-4FF5-B987-DECBA49668E2}"/>
                  </a:ext>
                </a:extLst>
              </p:cNvPr>
              <p:cNvPicPr>
                <a:picLocks noChangeAspect="1"/>
              </p:cNvPicPr>
              <p:nvPr/>
            </p:nvPicPr>
            <p:blipFill>
              <a:blip r:embed="rId24">
                <a:extLst/>
              </a:blip>
              <a:stretch>
                <a:fillRect/>
              </a:stretch>
            </p:blipFill>
            <p:spPr>
              <a:xfrm>
                <a:off x="5967496" y="5041"/>
                <a:ext cx="5864970" cy="5864970"/>
              </a:xfrm>
              <a:prstGeom prst="rect">
                <a:avLst/>
              </a:prstGeom>
              <a:ln w="12700" cap="flat">
                <a:noFill/>
                <a:miter lim="400000"/>
              </a:ln>
              <a:effectLst/>
            </p:spPr>
          </p:pic>
        </p:grpSp>
        <p:sp>
          <p:nvSpPr>
            <p:cNvPr id="48" name="Line">
              <a:extLst>
                <a:ext uri="{FF2B5EF4-FFF2-40B4-BE49-F238E27FC236}">
                  <a16:creationId xmlns:a16="http://schemas.microsoft.com/office/drawing/2014/main" id="{ECEE08E5-B3FD-452E-B257-E48FE969C92B}"/>
                </a:ext>
              </a:extLst>
            </p:cNvPr>
            <p:cNvSpPr/>
            <p:nvPr/>
          </p:nvSpPr>
          <p:spPr>
            <a:xfrm flipV="1">
              <a:off x="7549248" y="4703257"/>
              <a:ext cx="3155686" cy="325594"/>
            </a:xfrm>
            <a:prstGeom prst="line">
              <a:avLst/>
            </a:prstGeom>
            <a:ln w="25400">
              <a:solidFill>
                <a:srgbClr val="000000"/>
              </a:solidFill>
              <a:miter lim="400000"/>
              <a:tailEnd type="triangle"/>
            </a:ln>
          </p:spPr>
          <p:txBody>
            <a:bodyPr lIns="25400" tIns="25400" rIns="25400" bIns="25400" anchor="ctr"/>
            <a:lstStyle/>
            <a:p>
              <a:endParaRPr sz="900"/>
            </a:p>
          </p:txBody>
        </p:sp>
        <p:sp>
          <p:nvSpPr>
            <p:cNvPr id="49" name="x4-5 signal acceptance increase">
              <a:extLst>
                <a:ext uri="{FF2B5EF4-FFF2-40B4-BE49-F238E27FC236}">
                  <a16:creationId xmlns:a16="http://schemas.microsoft.com/office/drawing/2014/main" id="{BABA1A3F-5A39-4E1F-BCC9-DA77258F18A4}"/>
                </a:ext>
              </a:extLst>
            </p:cNvPr>
            <p:cNvSpPr txBox="1"/>
            <p:nvPr/>
          </p:nvSpPr>
          <p:spPr>
            <a:xfrm>
              <a:off x="6588493" y="4515078"/>
              <a:ext cx="2438960" cy="269592"/>
            </a:xfrm>
            <a:prstGeom prst="rect">
              <a:avLst/>
            </a:prstGeom>
            <a:solidFill>
              <a:srgbClr val="FFFFFF"/>
            </a:solidFill>
            <a:ln w="254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a:defRPr sz="2800"/>
              </a:lvl1pPr>
            </a:lstStyle>
            <a:p>
              <a:r>
                <a:rPr sz="1200" dirty="0"/>
                <a:t>x4-5 signal acceptance increase</a:t>
              </a:r>
            </a:p>
          </p:txBody>
        </p:sp>
      </p:grpSp>
    </p:spTree>
    <p:extLst>
      <p:ext uri="{BB962C8B-B14F-4D97-AF65-F5344CB8AC3E}">
        <p14:creationId xmlns:p14="http://schemas.microsoft.com/office/powerpoint/2010/main" val="1129594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GV_vUcmOVN4CC2LdKvbcBHeXP7qXYue-Qa2rlKZ0FdMnRhwFcWl6E-lLEsnlwLR07XEF7Z1j2gD7ygFg6pZBUdmKavyb4NMuzm_xjyHPo6Sb8sTMt7Ub5KKKzkxu6xtuRnH89d-2-RlCA=s2048.png" descr="AGV_vUcmOVN4CC2LdKvbcBHeXP7qXYue-Qa2rlKZ0FdMnRhwFcWl6E-lLEsnlwLR07XEF7Z1j2gD7ygFg6pZBUdmKavyb4NMuzm_xjyHPo6Sb8sTMt7Ub5KKKzkxu6xtuRnH89d-2-RlCA=s2048.png">
            <a:extLst>
              <a:ext uri="{FF2B5EF4-FFF2-40B4-BE49-F238E27FC236}">
                <a16:creationId xmlns:a16="http://schemas.microsoft.com/office/drawing/2014/main" id="{41A11E84-E9DE-4C68-BFC6-53B0893FF5CD}"/>
              </a:ext>
            </a:extLst>
          </p:cNvPr>
          <p:cNvPicPr>
            <a:picLocks noChangeAspect="1"/>
          </p:cNvPicPr>
          <p:nvPr/>
        </p:nvPicPr>
        <p:blipFill>
          <a:blip r:embed="rId2">
            <a:extLst/>
          </a:blip>
          <a:stretch>
            <a:fillRect/>
          </a:stretch>
        </p:blipFill>
        <p:spPr>
          <a:xfrm>
            <a:off x="3859619" y="1223289"/>
            <a:ext cx="7576957" cy="5354263"/>
          </a:xfrm>
          <a:prstGeom prst="rect">
            <a:avLst/>
          </a:prstGeom>
          <a:ln w="12700">
            <a:miter lim="400000"/>
          </a:ln>
        </p:spPr>
      </p:pic>
      <p:sp>
        <p:nvSpPr>
          <p:cNvPr id="3" name="Title 2">
            <a:extLst>
              <a:ext uri="{FF2B5EF4-FFF2-40B4-BE49-F238E27FC236}">
                <a16:creationId xmlns:a16="http://schemas.microsoft.com/office/drawing/2014/main" id="{34EEBC31-220B-440D-8F51-C661719415BE}"/>
              </a:ext>
            </a:extLst>
          </p:cNvPr>
          <p:cNvSpPr>
            <a:spLocks noGrp="1"/>
          </p:cNvSpPr>
          <p:nvPr>
            <p:ph type="title"/>
          </p:nvPr>
        </p:nvSpPr>
        <p:spPr/>
        <p:txBody>
          <a:bodyPr/>
          <a:lstStyle/>
          <a:p>
            <a:r>
              <a:rPr lang="en-GB" sz="2600" dirty="0"/>
              <a:t>CMS: Search for Charged Lepton-Flavour Violating Z and Z´ Decays</a:t>
            </a:r>
          </a:p>
        </p:txBody>
      </p:sp>
      <p:sp>
        <p:nvSpPr>
          <p:cNvPr id="4" name="Date Placeholder 3">
            <a:extLst>
              <a:ext uri="{FF2B5EF4-FFF2-40B4-BE49-F238E27FC236}">
                <a16:creationId xmlns:a16="http://schemas.microsoft.com/office/drawing/2014/main" id="{5441079F-4309-4822-9372-79F1884C5461}"/>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E3B920C5-E24C-4F4C-9681-D70ECA18CB0E}"/>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B3E3DD91-5634-477E-8C0E-9C99B0D2BDAF}"/>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8" name="Image" descr="Image">
            <a:extLst>
              <a:ext uri="{FF2B5EF4-FFF2-40B4-BE49-F238E27FC236}">
                <a16:creationId xmlns:a16="http://schemas.microsoft.com/office/drawing/2014/main" id="{39E17F01-B8ED-49A7-9DF6-10BEFE9953CA}"/>
              </a:ext>
            </a:extLst>
          </p:cNvPr>
          <p:cNvPicPr>
            <a:picLocks noChangeAspect="1"/>
          </p:cNvPicPr>
          <p:nvPr/>
        </p:nvPicPr>
        <p:blipFill>
          <a:blip r:embed="rId3"/>
          <a:stretch>
            <a:fillRect/>
          </a:stretch>
        </p:blipFill>
        <p:spPr>
          <a:xfrm>
            <a:off x="11430000" y="3"/>
            <a:ext cx="762000" cy="762000"/>
          </a:xfrm>
          <a:prstGeom prst="rect">
            <a:avLst/>
          </a:prstGeom>
          <a:ln w="12700">
            <a:miter lim="400000"/>
          </a:ln>
        </p:spPr>
      </p:pic>
      <p:sp>
        <p:nvSpPr>
          <p:cNvPr id="9" name="Content Placeholder 1">
            <a:extLst>
              <a:ext uri="{FF2B5EF4-FFF2-40B4-BE49-F238E27FC236}">
                <a16:creationId xmlns:a16="http://schemas.microsoft.com/office/drawing/2014/main" id="{A50028CF-4C9B-49CA-989F-019CB6074D79}"/>
              </a:ext>
            </a:extLst>
          </p:cNvPr>
          <p:cNvSpPr txBox="1">
            <a:spLocks/>
          </p:cNvSpPr>
          <p:nvPr/>
        </p:nvSpPr>
        <p:spPr>
          <a:xfrm>
            <a:off x="6209415" y="5121141"/>
            <a:ext cx="5982586" cy="82245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300"/>
              </a:spcAft>
              <a:buFont typeface="Wingdings" panose="05000000000000000000" pitchFamily="2" charset="2"/>
              <a:buChar char="q"/>
            </a:pPr>
            <a:r>
              <a:rPr lang="en-GB" sz="1800" b="0" dirty="0">
                <a:solidFill>
                  <a:srgbClr val="000000"/>
                </a:solidFill>
              </a:rPr>
              <a:t>For </a:t>
            </a:r>
            <a:r>
              <a:rPr lang="en-GB" sz="1800" b="0" dirty="0" err="1">
                <a:solidFill>
                  <a:srgbClr val="000000"/>
                </a:solidFill>
              </a:rPr>
              <a:t>Z’→e</a:t>
            </a:r>
            <a:r>
              <a:rPr lang="en-GB" sz="1800" b="0" dirty="0">
                <a:solidFill>
                  <a:srgbClr val="000000"/>
                </a:solidFill>
              </a:rPr>
              <a:t>𝜇, upper limits cross section times BFs range from 0.3 to 7 fb in the Z’ mass range of 110-500 GeV</a:t>
            </a:r>
          </a:p>
          <a:p>
            <a:pPr marL="285750" indent="-285750">
              <a:lnSpc>
                <a:spcPct val="100000"/>
              </a:lnSpc>
              <a:spcBef>
                <a:spcPts val="0"/>
              </a:spcBef>
              <a:spcAft>
                <a:spcPts val="300"/>
              </a:spcAft>
              <a:buFont typeface="Wingdings" panose="05000000000000000000" pitchFamily="2" charset="2"/>
              <a:buChar char="q"/>
            </a:pPr>
            <a:endParaRPr lang="ar-AE" sz="1800" b="0" dirty="0">
              <a:solidFill>
                <a:srgbClr val="000000"/>
              </a:solidFill>
            </a:endParaRPr>
          </a:p>
        </p:txBody>
      </p:sp>
      <p:pic>
        <p:nvPicPr>
          <p:cNvPr id="10" name="AGV_vUfa6Q--TiKFRKtkmfisKxAGLYGz2FBve7j94oIFgk9vB3MaLd2ayLGPQxOOrdkzix0SWi9YoFzjlgxTtvBi_7E4r-lZIkBpQjzD8rWhN9EeTuSdaZB-pJ70A5mYjb57UHXorOD7=s2048.png" descr="AGV_vUfa6Q--TiKFRKtkmfisKxAGLYGz2FBve7j94oIFgk9vB3MaLd2ayLGPQxOOrdkzix0SWi9YoFzjlgxTtvBi_7E4r-lZIkBpQjzD8rWhN9EeTuSdaZB-pJ70A5mYjb57UHXorOD7=s2048.png">
            <a:extLst>
              <a:ext uri="{FF2B5EF4-FFF2-40B4-BE49-F238E27FC236}">
                <a16:creationId xmlns:a16="http://schemas.microsoft.com/office/drawing/2014/main" id="{2D945515-6D0E-4F48-83A6-8CFD2F555591}"/>
              </a:ext>
            </a:extLst>
          </p:cNvPr>
          <p:cNvPicPr>
            <a:picLocks noChangeAspect="1"/>
          </p:cNvPicPr>
          <p:nvPr/>
        </p:nvPicPr>
        <p:blipFill>
          <a:blip r:embed="rId4">
            <a:extLst/>
          </a:blip>
          <a:stretch>
            <a:fillRect/>
          </a:stretch>
        </p:blipFill>
        <p:spPr>
          <a:xfrm>
            <a:off x="725004" y="1530423"/>
            <a:ext cx="4867721" cy="3497910"/>
          </a:xfrm>
          <a:prstGeom prst="rect">
            <a:avLst/>
          </a:prstGeom>
          <a:ln w="12700">
            <a:miter lim="400000"/>
          </a:ln>
        </p:spPr>
      </p:pic>
      <p:sp>
        <p:nvSpPr>
          <p:cNvPr id="12" name="Search for Z→e𝜇, Z→e𝜏, Z→𝜇𝜏">
            <a:extLst>
              <a:ext uri="{FF2B5EF4-FFF2-40B4-BE49-F238E27FC236}">
                <a16:creationId xmlns:a16="http://schemas.microsoft.com/office/drawing/2014/main" id="{08890B6E-97CE-4EEB-9F0C-7FC09C9E323B}"/>
              </a:ext>
            </a:extLst>
          </p:cNvPr>
          <p:cNvSpPr txBox="1"/>
          <p:nvPr/>
        </p:nvSpPr>
        <p:spPr>
          <a:xfrm>
            <a:off x="1261382" y="1104182"/>
            <a:ext cx="3567641" cy="3847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a:spAutoFit/>
          </a:bodyPr>
          <a:lstStyle>
            <a:lvl1pPr defTabSz="457200">
              <a:defRPr sz="3800" b="1"/>
            </a:lvl1pPr>
          </a:lstStyle>
          <a:p>
            <a:r>
              <a:rPr sz="1900" dirty="0"/>
              <a:t>Search for </a:t>
            </a:r>
            <a:r>
              <a:rPr sz="1900" dirty="0" err="1"/>
              <a:t>Z→e</a:t>
            </a:r>
            <a:r>
              <a:rPr sz="1900" dirty="0"/>
              <a:t>𝜇, </a:t>
            </a:r>
            <a:r>
              <a:rPr sz="1900" dirty="0" err="1"/>
              <a:t>Z→e</a:t>
            </a:r>
            <a:r>
              <a:rPr sz="1900" dirty="0"/>
              <a:t>𝜏, Z→𝜇𝜏</a:t>
            </a:r>
          </a:p>
        </p:txBody>
      </p:sp>
      <p:sp>
        <p:nvSpPr>
          <p:cNvPr id="13" name="Z→e𝜇">
            <a:extLst>
              <a:ext uri="{FF2B5EF4-FFF2-40B4-BE49-F238E27FC236}">
                <a16:creationId xmlns:a16="http://schemas.microsoft.com/office/drawing/2014/main" id="{25F4C6E8-61CC-4CAC-B78F-497CCC78CDE9}"/>
              </a:ext>
            </a:extLst>
          </p:cNvPr>
          <p:cNvSpPr txBox="1"/>
          <p:nvPr/>
        </p:nvSpPr>
        <p:spPr>
          <a:xfrm>
            <a:off x="2380973" y="2132385"/>
            <a:ext cx="924290" cy="4616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a:spAutoFit/>
          </a:bodyPr>
          <a:lstStyle>
            <a:lvl1pPr algn="ctr">
              <a:defRPr sz="4800" b="1"/>
            </a:lvl1pPr>
          </a:lstStyle>
          <a:p>
            <a:r>
              <a:rPr sz="2400" dirty="0" err="1"/>
              <a:t>Z→e</a:t>
            </a:r>
            <a:r>
              <a:rPr sz="2400" dirty="0"/>
              <a:t>𝜇</a:t>
            </a:r>
          </a:p>
        </p:txBody>
      </p:sp>
      <p:sp>
        <p:nvSpPr>
          <p:cNvPr id="14" name="Search for a heavier Z’→e𝜇">
            <a:extLst>
              <a:ext uri="{FF2B5EF4-FFF2-40B4-BE49-F238E27FC236}">
                <a16:creationId xmlns:a16="http://schemas.microsoft.com/office/drawing/2014/main" id="{49D5DBE5-7272-416D-A850-CBB68736797F}"/>
              </a:ext>
            </a:extLst>
          </p:cNvPr>
          <p:cNvSpPr txBox="1"/>
          <p:nvPr/>
        </p:nvSpPr>
        <p:spPr>
          <a:xfrm>
            <a:off x="7034819" y="1104182"/>
            <a:ext cx="3221393" cy="3847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a:spAutoFit/>
          </a:bodyPr>
          <a:lstStyle>
            <a:lvl1pPr defTabSz="457200">
              <a:defRPr sz="3800" b="1"/>
            </a:lvl1pPr>
          </a:lstStyle>
          <a:p>
            <a:r>
              <a:rPr sz="1900" dirty="0"/>
              <a:t>Search for a heavier </a:t>
            </a:r>
            <a:r>
              <a:rPr sz="1900" dirty="0" err="1"/>
              <a:t>Z’→e</a:t>
            </a:r>
            <a:r>
              <a:rPr sz="1900" dirty="0"/>
              <a:t>𝜇</a:t>
            </a:r>
          </a:p>
        </p:txBody>
      </p:sp>
      <p:sp>
        <p:nvSpPr>
          <p:cNvPr id="15" name="Z’→e𝜇">
            <a:extLst>
              <a:ext uri="{FF2B5EF4-FFF2-40B4-BE49-F238E27FC236}">
                <a16:creationId xmlns:a16="http://schemas.microsoft.com/office/drawing/2014/main" id="{D86655EF-F3C1-4A5C-AC94-338494F2DD24}"/>
              </a:ext>
            </a:extLst>
          </p:cNvPr>
          <p:cNvSpPr txBox="1"/>
          <p:nvPr/>
        </p:nvSpPr>
        <p:spPr>
          <a:xfrm>
            <a:off x="7793034" y="2212355"/>
            <a:ext cx="1009250" cy="4616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a:spAutoFit/>
          </a:bodyPr>
          <a:lstStyle>
            <a:lvl1pPr algn="ctr">
              <a:defRPr sz="4800" b="1"/>
            </a:lvl1pPr>
          </a:lstStyle>
          <a:p>
            <a:r>
              <a:rPr sz="2400" dirty="0" err="1"/>
              <a:t>Z’→e</a:t>
            </a:r>
            <a:r>
              <a:rPr sz="2400" dirty="0"/>
              <a:t>𝜇</a:t>
            </a:r>
          </a:p>
        </p:txBody>
      </p:sp>
      <mc:AlternateContent xmlns:mc="http://schemas.openxmlformats.org/markup-compatibility/2006" xmlns:a14="http://schemas.microsoft.com/office/drawing/2010/main">
        <mc:Choice Requires="a14">
          <p:sp>
            <p:nvSpPr>
              <p:cNvPr id="16" name="Content Placeholder 1">
                <a:extLst>
                  <a:ext uri="{FF2B5EF4-FFF2-40B4-BE49-F238E27FC236}">
                    <a16:creationId xmlns:a16="http://schemas.microsoft.com/office/drawing/2014/main" id="{58B52429-1EEE-4215-9594-BC8C971A5EA1}"/>
                  </a:ext>
                </a:extLst>
              </p:cNvPr>
              <p:cNvSpPr txBox="1">
                <a:spLocks/>
              </p:cNvSpPr>
              <p:nvPr/>
            </p:nvSpPr>
            <p:spPr>
              <a:xfrm>
                <a:off x="396375" y="5103421"/>
                <a:ext cx="5710257" cy="82245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300"/>
                  </a:spcAft>
                  <a:buFont typeface="Wingdings" panose="05000000000000000000" pitchFamily="2" charset="2"/>
                  <a:buChar char="q"/>
                </a:pPr>
                <a:r>
                  <a:rPr lang="en-GB" sz="1800" b="0" dirty="0"/>
                  <a:t>For </a:t>
                </a:r>
                <a:r>
                  <a:rPr lang="en-GB" sz="1800" b="0" dirty="0" err="1"/>
                  <a:t>Z→e</a:t>
                </a:r>
                <a:r>
                  <a:rPr lang="en-GB" sz="1800" b="0" dirty="0"/>
                  <a:t>𝜇, upper observed (expected) limits </a:t>
                </a:r>
                <a:r>
                  <a:rPr lang="en-GB" sz="1800" b="0" dirty="0">
                    <a:solidFill>
                      <a:srgbClr val="FF0000"/>
                    </a:solidFill>
                  </a:rPr>
                  <a:t>BR(</a:t>
                </a:r>
                <a:r>
                  <a:rPr lang="en-GB" sz="1800" b="0" dirty="0" err="1">
                    <a:solidFill>
                      <a:srgbClr val="FF0000"/>
                    </a:solidFill>
                  </a:rPr>
                  <a:t>Z→e</a:t>
                </a:r>
                <a:r>
                  <a:rPr lang="en-GB" sz="1800" b="0" dirty="0">
                    <a:solidFill>
                      <a:srgbClr val="FF0000"/>
                    </a:solidFill>
                  </a:rPr>
                  <a:t>𝜇) &lt; </a:t>
                </a:r>
                <a14:m>
                  <m:oMath xmlns:m="http://schemas.openxmlformats.org/officeDocument/2006/math">
                    <m:r>
                      <a:rPr lang="en-GB" sz="2000" b="0" i="1">
                        <a:solidFill>
                          <a:srgbClr val="FF0000"/>
                        </a:solidFill>
                        <a:latin typeface="Cambria Math" panose="02040503050406030204" pitchFamily="18" charset="0"/>
                      </a:rPr>
                      <m:t>1</m:t>
                    </m:r>
                    <m:r>
                      <a:rPr lang="en-GB" sz="2000" b="0" i="1">
                        <a:solidFill>
                          <a:srgbClr val="FF0000"/>
                        </a:solidFill>
                        <a:latin typeface="Cambria Math" panose="02040503050406030204" pitchFamily="18" charset="0"/>
                      </a:rPr>
                      <m:t>.</m:t>
                    </m:r>
                    <m:r>
                      <a:rPr lang="en-GB" sz="2000" b="0" i="1">
                        <a:solidFill>
                          <a:srgbClr val="FF0000"/>
                        </a:solidFill>
                        <a:latin typeface="Cambria Math" panose="02040503050406030204" pitchFamily="18" charset="0"/>
                      </a:rPr>
                      <m:t>9</m:t>
                    </m:r>
                    <m:d>
                      <m:dPr>
                        <m:ctrlPr>
                          <a:rPr lang="en-GB" sz="2000" b="0" i="1">
                            <a:solidFill>
                              <a:srgbClr val="FF0000"/>
                            </a:solidFill>
                            <a:latin typeface="Cambria Math" panose="02040503050406030204" pitchFamily="18" charset="0"/>
                          </a:rPr>
                        </m:ctrlPr>
                      </m:dPr>
                      <m:e>
                        <m:sSubSup>
                          <m:sSubSupPr>
                            <m:ctrlPr>
                              <a:rPr lang="ar-AE" sz="2000" b="0" i="1">
                                <a:solidFill>
                                  <a:srgbClr val="FF0000"/>
                                </a:solidFill>
                                <a:latin typeface="Cambria Math" panose="02040503050406030204" pitchFamily="18" charset="0"/>
                              </a:rPr>
                            </m:ctrlPr>
                          </m:sSubSupPr>
                          <m:e>
                            <m:r>
                              <a:rPr lang="ar-AE" sz="2000" b="0" i="1">
                                <a:solidFill>
                                  <a:srgbClr val="FF0000"/>
                                </a:solidFill>
                                <a:latin typeface="Cambria Math" panose="02040503050406030204" pitchFamily="18" charset="0"/>
                              </a:rPr>
                              <m:t>2</m:t>
                            </m:r>
                            <m:r>
                              <a:rPr lang="ar-AE" sz="2000" b="0" i="1">
                                <a:solidFill>
                                  <a:srgbClr val="FF0000"/>
                                </a:solidFill>
                                <a:latin typeface="Cambria Math" panose="02040503050406030204" pitchFamily="18" charset="0"/>
                              </a:rPr>
                              <m:t>.</m:t>
                            </m:r>
                            <m:r>
                              <a:rPr lang="ar-AE" sz="2000" b="0" i="1">
                                <a:solidFill>
                                  <a:srgbClr val="FF0000"/>
                                </a:solidFill>
                                <a:latin typeface="Cambria Math" panose="02040503050406030204" pitchFamily="18" charset="0"/>
                              </a:rPr>
                              <m:t>0</m:t>
                            </m:r>
                          </m:e>
                          <m:sub>
                            <m:r>
                              <a:rPr lang="ar-AE" sz="2000" b="0" i="1">
                                <a:solidFill>
                                  <a:srgbClr val="FF0000"/>
                                </a:solidFill>
                                <a:latin typeface="Cambria Math" panose="02040503050406030204" pitchFamily="18" charset="0"/>
                              </a:rPr>
                              <m:t>−</m:t>
                            </m:r>
                            <m:r>
                              <a:rPr lang="ar-AE" sz="2000" b="0" i="1">
                                <a:solidFill>
                                  <a:srgbClr val="FF0000"/>
                                </a:solidFill>
                                <a:latin typeface="Cambria Math" panose="02040503050406030204" pitchFamily="18" charset="0"/>
                              </a:rPr>
                              <m:t>0</m:t>
                            </m:r>
                            <m:r>
                              <a:rPr lang="ar-AE" sz="2000" b="0" i="1">
                                <a:solidFill>
                                  <a:srgbClr val="FF0000"/>
                                </a:solidFill>
                                <a:latin typeface="Cambria Math" panose="02040503050406030204" pitchFamily="18" charset="0"/>
                              </a:rPr>
                              <m:t>.</m:t>
                            </m:r>
                            <m:r>
                              <a:rPr lang="ar-AE" sz="2000" b="0" i="1">
                                <a:solidFill>
                                  <a:srgbClr val="FF0000"/>
                                </a:solidFill>
                                <a:latin typeface="Cambria Math" panose="02040503050406030204" pitchFamily="18" charset="0"/>
                              </a:rPr>
                              <m:t>6</m:t>
                            </m:r>
                          </m:sub>
                          <m:sup>
                            <m:r>
                              <a:rPr lang="ar-AE" sz="2000" b="0" i="1">
                                <a:solidFill>
                                  <a:srgbClr val="FF0000"/>
                                </a:solidFill>
                                <a:latin typeface="Cambria Math" panose="02040503050406030204" pitchFamily="18" charset="0"/>
                              </a:rPr>
                              <m:t>+</m:t>
                            </m:r>
                            <m:r>
                              <a:rPr lang="ar-AE" sz="2000" b="0" i="1">
                                <a:solidFill>
                                  <a:srgbClr val="FF0000"/>
                                </a:solidFill>
                                <a:latin typeface="Cambria Math" panose="02040503050406030204" pitchFamily="18" charset="0"/>
                              </a:rPr>
                              <m:t>0</m:t>
                            </m:r>
                            <m:r>
                              <a:rPr lang="ar-AE" sz="2000" b="0" i="1">
                                <a:solidFill>
                                  <a:srgbClr val="FF0000"/>
                                </a:solidFill>
                                <a:latin typeface="Cambria Math" panose="02040503050406030204" pitchFamily="18" charset="0"/>
                              </a:rPr>
                              <m:t>.</m:t>
                            </m:r>
                            <m:r>
                              <a:rPr lang="ar-AE" sz="2000" b="0" i="1">
                                <a:solidFill>
                                  <a:srgbClr val="FF0000"/>
                                </a:solidFill>
                                <a:latin typeface="Cambria Math" panose="02040503050406030204" pitchFamily="18" charset="0"/>
                              </a:rPr>
                              <m:t>8</m:t>
                            </m:r>
                          </m:sup>
                        </m:sSubSup>
                      </m:e>
                    </m:d>
                    <m:r>
                      <a:rPr lang="ar-AE" sz="2000" b="0" i="1">
                        <a:solidFill>
                          <a:srgbClr val="FF0000"/>
                        </a:solidFill>
                        <a:latin typeface="Cambria Math" panose="02040503050406030204" pitchFamily="18" charset="0"/>
                      </a:rPr>
                      <m:t>×</m:t>
                    </m:r>
                    <m:sSup>
                      <m:sSupPr>
                        <m:ctrlPr>
                          <a:rPr lang="ar-AE" sz="2000" b="0" i="1">
                            <a:solidFill>
                              <a:srgbClr val="FF0000"/>
                            </a:solidFill>
                            <a:latin typeface="Cambria Math" panose="02040503050406030204" pitchFamily="18" charset="0"/>
                          </a:rPr>
                        </m:ctrlPr>
                      </m:sSupPr>
                      <m:e>
                        <m:r>
                          <a:rPr lang="ar-AE" sz="2000" b="0" i="1">
                            <a:solidFill>
                              <a:srgbClr val="FF0000"/>
                            </a:solidFill>
                            <a:latin typeface="Cambria Math" panose="02040503050406030204" pitchFamily="18" charset="0"/>
                          </a:rPr>
                          <m:t>10</m:t>
                        </m:r>
                      </m:e>
                      <m:sup>
                        <m:r>
                          <a:rPr lang="ar-AE" sz="2000" b="0" i="1">
                            <a:solidFill>
                              <a:srgbClr val="FF0000"/>
                            </a:solidFill>
                            <a:latin typeface="Cambria Math" panose="02040503050406030204" pitchFamily="18" charset="0"/>
                          </a:rPr>
                          <m:t>−</m:t>
                        </m:r>
                        <m:r>
                          <a:rPr lang="ar-AE" sz="2000" b="0" i="1">
                            <a:solidFill>
                              <a:srgbClr val="FF0000"/>
                            </a:solidFill>
                            <a:latin typeface="Cambria Math" panose="02040503050406030204" pitchFamily="18" charset="0"/>
                          </a:rPr>
                          <m:t>7</m:t>
                        </m:r>
                      </m:sup>
                    </m:sSup>
                  </m:oMath>
                </a14:m>
                <a:endParaRPr lang="de-DE" sz="2000" b="0" dirty="0">
                  <a:solidFill>
                    <a:srgbClr val="FF0000"/>
                  </a:solidFill>
                </a:endParaRPr>
              </a:p>
              <a:p>
                <a:pPr marL="285750" indent="-285750">
                  <a:lnSpc>
                    <a:spcPct val="100000"/>
                  </a:lnSpc>
                  <a:spcBef>
                    <a:spcPts val="0"/>
                  </a:spcBef>
                  <a:spcAft>
                    <a:spcPts val="300"/>
                  </a:spcAft>
                  <a:buFont typeface="Wingdings" panose="05000000000000000000" pitchFamily="2" charset="2"/>
                  <a:buChar char="q"/>
                </a:pPr>
                <a:r>
                  <a:rPr lang="de-DE" sz="1800" b="0" dirty="0">
                    <a:solidFill>
                      <a:srgbClr val="000000"/>
                    </a:solidFill>
                  </a:rPr>
                  <a:t>Most sensitive </a:t>
                </a:r>
                <a:r>
                  <a:rPr lang="de-DE" sz="1800" b="0" dirty="0" err="1">
                    <a:solidFill>
                      <a:srgbClr val="000000"/>
                    </a:solidFill>
                  </a:rPr>
                  <a:t>result</a:t>
                </a:r>
                <a:r>
                  <a:rPr lang="de-DE" sz="1800" b="0" dirty="0">
                    <a:solidFill>
                      <a:srgbClr val="000000"/>
                    </a:solidFill>
                  </a:rPr>
                  <a:t> </a:t>
                </a:r>
                <a:r>
                  <a:rPr lang="de-DE" sz="1800" b="0" dirty="0" err="1">
                    <a:solidFill>
                      <a:srgbClr val="000000"/>
                    </a:solidFill>
                  </a:rPr>
                  <a:t>to</a:t>
                </a:r>
                <a:r>
                  <a:rPr lang="de-DE" sz="1800" b="0" dirty="0">
                    <a:solidFill>
                      <a:srgbClr val="000000"/>
                    </a:solidFill>
                  </a:rPr>
                  <a:t> date</a:t>
                </a:r>
                <a:endParaRPr lang="ar-AE" sz="1800" b="0" dirty="0">
                  <a:solidFill>
                    <a:srgbClr val="000000"/>
                  </a:solidFill>
                </a:endParaRPr>
              </a:p>
            </p:txBody>
          </p:sp>
        </mc:Choice>
        <mc:Fallback xmlns="">
          <p:sp>
            <p:nvSpPr>
              <p:cNvPr id="16" name="Content Placeholder 1">
                <a:extLst>
                  <a:ext uri="{FF2B5EF4-FFF2-40B4-BE49-F238E27FC236}">
                    <a16:creationId xmlns:a16="http://schemas.microsoft.com/office/drawing/2014/main" id="{58B52429-1EEE-4215-9594-BC8C971A5EA1}"/>
                  </a:ext>
                </a:extLst>
              </p:cNvPr>
              <p:cNvSpPr txBox="1">
                <a:spLocks noRot="1" noChangeAspect="1" noMove="1" noResize="1" noEditPoints="1" noAdjustHandles="1" noChangeArrowheads="1" noChangeShapeType="1" noTextEdit="1"/>
              </p:cNvSpPr>
              <p:nvPr/>
            </p:nvSpPr>
            <p:spPr>
              <a:xfrm>
                <a:off x="396375" y="5103421"/>
                <a:ext cx="5710257" cy="822459"/>
              </a:xfrm>
              <a:prstGeom prst="rect">
                <a:avLst/>
              </a:prstGeom>
              <a:blipFill>
                <a:blip r:embed="rId5"/>
                <a:stretch>
                  <a:fillRect l="-2241" t="-10370" b="-27407"/>
                </a:stretch>
              </a:blipFill>
            </p:spPr>
            <p:txBody>
              <a:bodyPr/>
              <a:lstStyle/>
              <a:p>
                <a:r>
                  <a:rPr lang="en-GB">
                    <a:noFill/>
                  </a:rPr>
                  <a:t> </a:t>
                </a:r>
              </a:p>
            </p:txBody>
          </p:sp>
        </mc:Fallback>
      </mc:AlternateContent>
    </p:spTree>
    <p:extLst>
      <p:ext uri="{BB962C8B-B14F-4D97-AF65-F5344CB8AC3E}">
        <p14:creationId xmlns:p14="http://schemas.microsoft.com/office/powerpoint/2010/main" val="1401909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3AB3E7-546C-4AD9-8D5D-EE82A883644D}"/>
              </a:ext>
            </a:extLst>
          </p:cNvPr>
          <p:cNvSpPr>
            <a:spLocks noGrp="1"/>
          </p:cNvSpPr>
          <p:nvPr>
            <p:ph type="title"/>
          </p:nvPr>
        </p:nvSpPr>
        <p:spPr>
          <a:xfrm>
            <a:off x="407988" y="373593"/>
            <a:ext cx="11376025" cy="562072"/>
          </a:xfrm>
        </p:spPr>
        <p:txBody>
          <a:bodyPr/>
          <a:lstStyle/>
          <a:p>
            <a:r>
              <a:rPr lang="en-GB" sz="3200" dirty="0" err="1"/>
              <a:t>LHCb</a:t>
            </a:r>
            <a:r>
              <a:rPr lang="en-GB" sz="3200" dirty="0"/>
              <a:t>: Observation of </a:t>
            </a:r>
            <a:r>
              <a:rPr lang="en-GB" sz="3200" i="1" dirty="0"/>
              <a:t>CP</a:t>
            </a:r>
            <a:r>
              <a:rPr lang="en-GB" sz="3200" dirty="0"/>
              <a:t> Violation in Baryon Decays</a:t>
            </a:r>
          </a:p>
        </p:txBody>
      </p:sp>
      <p:sp>
        <p:nvSpPr>
          <p:cNvPr id="4" name="Date Placeholder 3">
            <a:extLst>
              <a:ext uri="{FF2B5EF4-FFF2-40B4-BE49-F238E27FC236}">
                <a16:creationId xmlns:a16="http://schemas.microsoft.com/office/drawing/2014/main" id="{517A22C6-37E8-425C-9959-62A953F94AC4}"/>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135E50B7-5993-4C54-9761-FEB150B7FAB4}"/>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14A0246C-7B66-412B-AEEB-AA1CA19FC3D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7" name="Image" descr="Image">
            <a:extLst>
              <a:ext uri="{FF2B5EF4-FFF2-40B4-BE49-F238E27FC236}">
                <a16:creationId xmlns:a16="http://schemas.microsoft.com/office/drawing/2014/main" id="{FFAB084B-E2CC-4589-A57D-8A895DAA1AC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515" y="6071"/>
            <a:ext cx="971038" cy="648072"/>
          </a:xfrm>
          <a:prstGeom prst="rect">
            <a:avLst/>
          </a:prstGeom>
        </p:spPr>
      </p:pic>
      <p:sp>
        <p:nvSpPr>
          <p:cNvPr id="8" name="Content Placeholder 1">
            <a:extLst>
              <a:ext uri="{FF2B5EF4-FFF2-40B4-BE49-F238E27FC236}">
                <a16:creationId xmlns:a16="http://schemas.microsoft.com/office/drawing/2014/main" id="{FA0BD58F-9961-4721-A16B-049A112B41E9}"/>
              </a:ext>
            </a:extLst>
          </p:cNvPr>
          <p:cNvSpPr txBox="1">
            <a:spLocks/>
          </p:cNvSpPr>
          <p:nvPr/>
        </p:nvSpPr>
        <p:spPr>
          <a:xfrm>
            <a:off x="276446" y="1155196"/>
            <a:ext cx="7910624" cy="4290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300"/>
              </a:spcAft>
              <a:buFont typeface="Wingdings" panose="05000000000000000000" pitchFamily="2" charset="2"/>
              <a:buChar char="q"/>
            </a:pPr>
            <a:r>
              <a:rPr lang="en-GB" sz="1800" b="0" dirty="0">
                <a:solidFill>
                  <a:srgbClr val="000000"/>
                </a:solidFill>
              </a:rPr>
              <a:t>So far </a:t>
            </a:r>
            <a:r>
              <a:rPr lang="en-GB" sz="1800" b="0" i="1" dirty="0">
                <a:cs typeface="Calibri" panose="020F0502020204030204" pitchFamily="34" charset="0"/>
              </a:rPr>
              <a:t>CP</a:t>
            </a:r>
            <a:r>
              <a:rPr lang="en-GB" sz="1800" b="0" dirty="0">
                <a:cs typeface="Calibri" panose="020F0502020204030204" pitchFamily="34" charset="0"/>
              </a:rPr>
              <a:t> violation was only observed in processes involving mesons</a:t>
            </a:r>
          </a:p>
        </p:txBody>
      </p:sp>
      <p:pic>
        <p:nvPicPr>
          <p:cNvPr id="9" name="pasted-movie.png" descr="pasted-movie.png">
            <a:extLst>
              <a:ext uri="{FF2B5EF4-FFF2-40B4-BE49-F238E27FC236}">
                <a16:creationId xmlns:a16="http://schemas.microsoft.com/office/drawing/2014/main" id="{825ACF3A-2944-4CCB-9C88-F34BD0D6F20A}"/>
              </a:ext>
            </a:extLst>
          </p:cNvPr>
          <p:cNvPicPr>
            <a:picLocks noChangeAspect="1"/>
          </p:cNvPicPr>
          <p:nvPr/>
        </p:nvPicPr>
        <p:blipFill>
          <a:blip r:embed="rId3"/>
          <a:srcRect l="3574" t="8115" r="49239" b="11782"/>
          <a:stretch>
            <a:fillRect/>
          </a:stretch>
        </p:blipFill>
        <p:spPr>
          <a:xfrm>
            <a:off x="10556674" y="1244186"/>
            <a:ext cx="1214440" cy="1159633"/>
          </a:xfrm>
          <a:prstGeom prst="rect">
            <a:avLst/>
          </a:prstGeom>
          <a:ln w="12700">
            <a:miter lim="400000"/>
          </a:ln>
        </p:spPr>
      </p:pic>
      <p:pic>
        <p:nvPicPr>
          <p:cNvPr id="10" name="pasted-movie.png" descr="pasted-movie.png">
            <a:extLst>
              <a:ext uri="{FF2B5EF4-FFF2-40B4-BE49-F238E27FC236}">
                <a16:creationId xmlns:a16="http://schemas.microsoft.com/office/drawing/2014/main" id="{6BB30A46-C746-4194-A719-9A9716754298}"/>
              </a:ext>
            </a:extLst>
          </p:cNvPr>
          <p:cNvPicPr>
            <a:picLocks noChangeAspect="1"/>
          </p:cNvPicPr>
          <p:nvPr/>
        </p:nvPicPr>
        <p:blipFill>
          <a:blip r:embed="rId3"/>
          <a:srcRect l="49745" t="18550" r="12615" b="16137"/>
          <a:stretch>
            <a:fillRect/>
          </a:stretch>
        </p:blipFill>
        <p:spPr>
          <a:xfrm>
            <a:off x="8816146" y="1249703"/>
            <a:ext cx="1214455" cy="1185384"/>
          </a:xfrm>
          <a:prstGeom prst="rect">
            <a:avLst/>
          </a:prstGeom>
          <a:ln w="12700">
            <a:miter lim="400000"/>
          </a:ln>
        </p:spPr>
      </p:pic>
      <p:sp>
        <p:nvSpPr>
          <p:cNvPr id="11" name="Content Placeholder 1">
            <a:extLst>
              <a:ext uri="{FF2B5EF4-FFF2-40B4-BE49-F238E27FC236}">
                <a16:creationId xmlns:a16="http://schemas.microsoft.com/office/drawing/2014/main" id="{8C747009-C502-4AF9-9B7C-2BD9452316BD}"/>
              </a:ext>
            </a:extLst>
          </p:cNvPr>
          <p:cNvSpPr txBox="1">
            <a:spLocks/>
          </p:cNvSpPr>
          <p:nvPr/>
        </p:nvSpPr>
        <p:spPr>
          <a:xfrm>
            <a:off x="8892362" y="903559"/>
            <a:ext cx="1123508" cy="31918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300"/>
              </a:spcAft>
            </a:pPr>
            <a:r>
              <a:rPr lang="en-GB" sz="1800" b="0" dirty="0">
                <a:cs typeface="Calibri" panose="020F0502020204030204" pitchFamily="34" charset="0"/>
              </a:rPr>
              <a:t>Meson</a:t>
            </a:r>
          </a:p>
        </p:txBody>
      </p:sp>
      <p:sp>
        <p:nvSpPr>
          <p:cNvPr id="12" name="Content Placeholder 1">
            <a:extLst>
              <a:ext uri="{FF2B5EF4-FFF2-40B4-BE49-F238E27FC236}">
                <a16:creationId xmlns:a16="http://schemas.microsoft.com/office/drawing/2014/main" id="{EEC5D228-4AC0-4CB5-A59E-942C9DEB3F66}"/>
              </a:ext>
            </a:extLst>
          </p:cNvPr>
          <p:cNvSpPr txBox="1">
            <a:spLocks/>
          </p:cNvSpPr>
          <p:nvPr/>
        </p:nvSpPr>
        <p:spPr>
          <a:xfrm>
            <a:off x="10607749" y="917736"/>
            <a:ext cx="1123508" cy="31918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300"/>
              </a:spcAft>
            </a:pPr>
            <a:r>
              <a:rPr lang="en-GB" sz="1800" b="0" dirty="0">
                <a:cs typeface="Calibri" panose="020F0502020204030204" pitchFamily="34" charset="0"/>
              </a:rPr>
              <a:t>Baryon</a:t>
            </a:r>
          </a:p>
        </p:txBody>
      </p:sp>
      <p:pic>
        <p:nvPicPr>
          <p:cNvPr id="13" name="pasted-movie.png" descr="pasted-movie.png">
            <a:extLst>
              <a:ext uri="{FF2B5EF4-FFF2-40B4-BE49-F238E27FC236}">
                <a16:creationId xmlns:a16="http://schemas.microsoft.com/office/drawing/2014/main" id="{39CCEE10-BC7C-418B-862C-4B5C9E78BC7E}"/>
              </a:ext>
            </a:extLst>
          </p:cNvPr>
          <p:cNvPicPr>
            <a:picLocks noChangeAspect="1"/>
          </p:cNvPicPr>
          <p:nvPr/>
        </p:nvPicPr>
        <p:blipFill>
          <a:blip r:embed="rId4"/>
          <a:stretch>
            <a:fillRect/>
          </a:stretch>
        </p:blipFill>
        <p:spPr>
          <a:xfrm>
            <a:off x="235423" y="1517786"/>
            <a:ext cx="6739536" cy="2393940"/>
          </a:xfrm>
          <a:prstGeom prst="rect">
            <a:avLst/>
          </a:prstGeom>
          <a:ln w="12700">
            <a:miter lim="400000"/>
          </a:ln>
        </p:spPr>
      </p:pic>
      <p:pic>
        <p:nvPicPr>
          <p:cNvPr id="14" name="Image" descr="Image">
            <a:extLst>
              <a:ext uri="{FF2B5EF4-FFF2-40B4-BE49-F238E27FC236}">
                <a16:creationId xmlns:a16="http://schemas.microsoft.com/office/drawing/2014/main" id="{8819D359-A95C-430D-9124-1BD188837E5A}"/>
              </a:ext>
            </a:extLst>
          </p:cNvPr>
          <p:cNvPicPr>
            <a:picLocks noChangeAspect="1"/>
          </p:cNvPicPr>
          <p:nvPr/>
        </p:nvPicPr>
        <p:blipFill>
          <a:blip r:embed="rId5"/>
          <a:stretch>
            <a:fillRect/>
          </a:stretch>
        </p:blipFill>
        <p:spPr>
          <a:xfrm>
            <a:off x="5683409" y="3357539"/>
            <a:ext cx="6508591" cy="2990098"/>
          </a:xfrm>
          <a:prstGeom prst="rect">
            <a:avLst/>
          </a:prstGeom>
          <a:ln w="12700">
            <a:miter lim="400000"/>
          </a:ln>
        </p:spPr>
      </p:pic>
      <p:sp>
        <p:nvSpPr>
          <p:cNvPr id="15" name="Content Placeholder 1">
            <a:extLst>
              <a:ext uri="{FF2B5EF4-FFF2-40B4-BE49-F238E27FC236}">
                <a16:creationId xmlns:a16="http://schemas.microsoft.com/office/drawing/2014/main" id="{3432E8DC-4812-4757-9782-1798DAD1D3EF}"/>
              </a:ext>
            </a:extLst>
          </p:cNvPr>
          <p:cNvSpPr txBox="1">
            <a:spLocks/>
          </p:cNvSpPr>
          <p:nvPr/>
        </p:nvSpPr>
        <p:spPr>
          <a:xfrm>
            <a:off x="77972" y="4125223"/>
            <a:ext cx="5302102" cy="146750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300"/>
              </a:spcAft>
              <a:buFont typeface="Wingdings" panose="05000000000000000000" pitchFamily="2" charset="2"/>
              <a:buChar char="q"/>
            </a:pPr>
            <a:r>
              <a:rPr lang="en-GB" sz="1800" b="0" dirty="0" err="1">
                <a:solidFill>
                  <a:srgbClr val="000000"/>
                </a:solidFill>
              </a:rPr>
              <a:t>LHCb</a:t>
            </a:r>
            <a:r>
              <a:rPr lang="en-GB" sz="1800" b="0" dirty="0">
                <a:solidFill>
                  <a:srgbClr val="000000"/>
                </a:solidFill>
              </a:rPr>
              <a:t> reports the first observation of CP violation in baryon decays</a:t>
            </a:r>
          </a:p>
          <a:p>
            <a:pPr marL="285750" indent="-285750">
              <a:lnSpc>
                <a:spcPct val="100000"/>
              </a:lnSpc>
              <a:spcBef>
                <a:spcPts val="0"/>
              </a:spcBef>
              <a:spcAft>
                <a:spcPts val="300"/>
              </a:spcAft>
              <a:buFont typeface="Wingdings" panose="05000000000000000000" pitchFamily="2" charset="2"/>
              <a:buChar char="q"/>
            </a:pPr>
            <a:r>
              <a:rPr lang="en-GB" sz="1800" b="0" dirty="0">
                <a:solidFill>
                  <a:srgbClr val="000000"/>
                </a:solidFill>
              </a:rPr>
              <a:t>This observation opens a new avenue in the studies of the Standard Model and its extensions</a:t>
            </a:r>
            <a:endParaRPr lang="en-GB" sz="1800" b="0" dirty="0">
              <a:cs typeface="Calibri" panose="020F0502020204030204" pitchFamily="34" charset="0"/>
            </a:endParaRPr>
          </a:p>
        </p:txBody>
      </p:sp>
    </p:spTree>
    <p:extLst>
      <p:ext uri="{BB962C8B-B14F-4D97-AF65-F5344CB8AC3E}">
        <p14:creationId xmlns:p14="http://schemas.microsoft.com/office/powerpoint/2010/main" val="607795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34622D-DC96-4305-B3D8-310C790D5A6C}"/>
              </a:ext>
            </a:extLst>
          </p:cNvPr>
          <p:cNvSpPr>
            <a:spLocks noGrp="1"/>
          </p:cNvSpPr>
          <p:nvPr>
            <p:ph type="title"/>
          </p:nvPr>
        </p:nvSpPr>
        <p:spPr/>
        <p:txBody>
          <a:bodyPr/>
          <a:lstStyle/>
          <a:p>
            <a:r>
              <a:rPr lang="en-GB" sz="3200" dirty="0" err="1"/>
              <a:t>LHCb</a:t>
            </a:r>
            <a:r>
              <a:rPr lang="en-GB" sz="3200" dirty="0"/>
              <a:t>: Observation of </a:t>
            </a:r>
            <a:r>
              <a:rPr lang="en-GB" sz="3200" i="1" dirty="0"/>
              <a:t>CP</a:t>
            </a:r>
            <a:r>
              <a:rPr lang="en-GB" sz="3200" dirty="0"/>
              <a:t> Violation in Baryon Decays</a:t>
            </a:r>
          </a:p>
        </p:txBody>
      </p:sp>
      <p:sp>
        <p:nvSpPr>
          <p:cNvPr id="4" name="Date Placeholder 3">
            <a:extLst>
              <a:ext uri="{FF2B5EF4-FFF2-40B4-BE49-F238E27FC236}">
                <a16:creationId xmlns:a16="http://schemas.microsoft.com/office/drawing/2014/main" id="{45E0A544-A053-4EC4-9A34-FC648280D2EB}"/>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CB4914D9-A2CF-4C94-A37A-55A0DA5351AF}"/>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E9D4E1D3-A47F-4006-8766-8AC33AB5009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 name="Image" descr="Image">
            <a:extLst>
              <a:ext uri="{FF2B5EF4-FFF2-40B4-BE49-F238E27FC236}">
                <a16:creationId xmlns:a16="http://schemas.microsoft.com/office/drawing/2014/main" id="{8A417D62-0633-4570-9F97-2E6A00709E3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515" y="6071"/>
            <a:ext cx="971038" cy="648072"/>
          </a:xfrm>
          <a:prstGeom prst="rect">
            <a:avLst/>
          </a:prstGeom>
        </p:spPr>
      </p:pic>
      <p:pic>
        <p:nvPicPr>
          <p:cNvPr id="8" name="Image" descr="Image">
            <a:extLst>
              <a:ext uri="{FF2B5EF4-FFF2-40B4-BE49-F238E27FC236}">
                <a16:creationId xmlns:a16="http://schemas.microsoft.com/office/drawing/2014/main" id="{002EEFE2-2883-488E-8A9E-0B8C128D8C8F}"/>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515" y="6073"/>
            <a:ext cx="971038" cy="648072"/>
          </a:xfrm>
          <a:prstGeom prst="rect">
            <a:avLst/>
          </a:prstGeom>
        </p:spPr>
      </p:pic>
      <mc:AlternateContent xmlns:mc="http://schemas.openxmlformats.org/markup-compatibility/2006" xmlns:a14="http://schemas.microsoft.com/office/drawing/2010/main">
        <mc:Choice Requires="a14">
          <p:sp>
            <p:nvSpPr>
              <p:cNvPr id="9" name="Content Placeholder 1">
                <a:extLst>
                  <a:ext uri="{FF2B5EF4-FFF2-40B4-BE49-F238E27FC236}">
                    <a16:creationId xmlns:a16="http://schemas.microsoft.com/office/drawing/2014/main" id="{24E3D80C-BA48-4516-9C2A-C0BADDE9CAF2}"/>
                  </a:ext>
                </a:extLst>
              </p:cNvPr>
              <p:cNvSpPr txBox="1">
                <a:spLocks/>
              </p:cNvSpPr>
              <p:nvPr/>
            </p:nvSpPr>
            <p:spPr>
              <a:xfrm>
                <a:off x="276445" y="1155196"/>
                <a:ext cx="11217349" cy="100017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300"/>
                  </a:spcAft>
                  <a:buFont typeface="Wingdings" panose="05000000000000000000" pitchFamily="2" charset="2"/>
                  <a:buChar char="q"/>
                </a:pPr>
                <a:r>
                  <a:rPr lang="en-GB" sz="1800" b="0" dirty="0" err="1">
                    <a:solidFill>
                      <a:srgbClr val="000000"/>
                    </a:solidFill>
                  </a:rPr>
                  <a:t>LHCb</a:t>
                </a:r>
                <a:r>
                  <a:rPr lang="en-GB" sz="1800" b="0" dirty="0">
                    <a:solidFill>
                      <a:srgbClr val="000000"/>
                    </a:solidFill>
                  </a:rPr>
                  <a:t> studied the decay rates of the </a:t>
                </a:r>
                <a14:m>
                  <m:oMath xmlns:m="http://schemas.openxmlformats.org/officeDocument/2006/math">
                    <m:sSubSup>
                      <m:sSubSupPr>
                        <m:ctrlPr>
                          <a:rPr lang="ar-AE" sz="1800" b="0" i="1">
                            <a:solidFill>
                              <a:srgbClr val="000000"/>
                            </a:solidFill>
                            <a:latin typeface="Cambria Math" panose="02040503050406030204" pitchFamily="18" charset="0"/>
                          </a:rPr>
                        </m:ctrlPr>
                      </m:sSubSupPr>
                      <m:e>
                        <m:r>
                          <m:rPr>
                            <m:sty m:val="p"/>
                          </m:rPr>
                          <a:rPr lang="el-GR" sz="1800" b="0">
                            <a:solidFill>
                              <a:srgbClr val="000000"/>
                            </a:solidFill>
                            <a:latin typeface="Cambria Math" panose="02040503050406030204" pitchFamily="18" charset="0"/>
                          </a:rPr>
                          <m:t>Λ</m:t>
                        </m:r>
                      </m:e>
                      <m:sub>
                        <m:r>
                          <a:rPr lang="ar-AE" sz="1800" b="0">
                            <a:solidFill>
                              <a:srgbClr val="000000"/>
                            </a:solidFill>
                            <a:latin typeface="Cambria Math" panose="02040503050406030204" pitchFamily="18" charset="0"/>
                          </a:rPr>
                          <m:t>𝑏</m:t>
                        </m:r>
                      </m:sub>
                      <m:sup>
                        <m:r>
                          <a:rPr lang="ar-AE" sz="1800" b="0">
                            <a:solidFill>
                              <a:srgbClr val="000000"/>
                            </a:solidFill>
                            <a:latin typeface="Cambria Math" panose="02040503050406030204" pitchFamily="18" charset="0"/>
                          </a:rPr>
                          <m:t>0</m:t>
                        </m:r>
                      </m:sup>
                    </m:sSubSup>
                  </m:oMath>
                </a14:m>
                <a:r>
                  <a:rPr lang="ar-AE" sz="1800" b="0" dirty="0">
                    <a:solidFill>
                      <a:srgbClr val="000000"/>
                    </a:solidFill>
                  </a:rPr>
                  <a:t> </a:t>
                </a:r>
                <a:r>
                  <a:rPr lang="en-GB" sz="1800" b="0" dirty="0">
                    <a:solidFill>
                      <a:srgbClr val="000000"/>
                    </a:solidFill>
                  </a:rPr>
                  <a:t>baryon and </a:t>
                </a:r>
                <a14:m>
                  <m:oMath xmlns:m="http://schemas.openxmlformats.org/officeDocument/2006/math">
                    <m:sSubSup>
                      <m:sSubSupPr>
                        <m:ctrlPr>
                          <a:rPr lang="ar-AE" sz="1800" b="0" i="1">
                            <a:solidFill>
                              <a:srgbClr val="000000"/>
                            </a:solidFill>
                            <a:latin typeface="Cambria Math" panose="02040503050406030204" pitchFamily="18" charset="0"/>
                          </a:rPr>
                        </m:ctrlPr>
                      </m:sSubSupPr>
                      <m:e>
                        <m:bar>
                          <m:barPr>
                            <m:pos m:val="top"/>
                            <m:ctrlPr>
                              <a:rPr lang="ar-AE" sz="1800" b="0" i="1">
                                <a:solidFill>
                                  <a:srgbClr val="000000"/>
                                </a:solidFill>
                                <a:latin typeface="Cambria Math" panose="02040503050406030204" pitchFamily="18" charset="0"/>
                              </a:rPr>
                            </m:ctrlPr>
                          </m:barPr>
                          <m:e>
                            <m:r>
                              <m:rPr>
                                <m:sty m:val="p"/>
                              </m:rPr>
                              <a:rPr lang="el-GR" sz="1800" b="0">
                                <a:solidFill>
                                  <a:srgbClr val="000000"/>
                                </a:solidFill>
                                <a:latin typeface="Cambria Math" panose="02040503050406030204" pitchFamily="18" charset="0"/>
                              </a:rPr>
                              <m:t>Λ</m:t>
                            </m:r>
                          </m:e>
                        </m:bar>
                      </m:e>
                      <m:sub>
                        <m:r>
                          <a:rPr lang="ar-AE" sz="1800" b="0">
                            <a:solidFill>
                              <a:srgbClr val="000000"/>
                            </a:solidFill>
                            <a:latin typeface="Cambria Math" panose="02040503050406030204" pitchFamily="18" charset="0"/>
                          </a:rPr>
                          <m:t>𝑏</m:t>
                        </m:r>
                      </m:sub>
                      <m:sup>
                        <m:r>
                          <a:rPr lang="ar-AE" sz="1800" b="0">
                            <a:solidFill>
                              <a:srgbClr val="000000"/>
                            </a:solidFill>
                            <a:latin typeface="Cambria Math" panose="02040503050406030204" pitchFamily="18" charset="0"/>
                          </a:rPr>
                          <m:t>0</m:t>
                        </m:r>
                      </m:sup>
                    </m:sSubSup>
                    <m:r>
                      <a:rPr lang="en-US" sz="1800" b="0">
                        <a:solidFill>
                          <a:srgbClr val="000000"/>
                        </a:solidFill>
                        <a:latin typeface="Cambria Math" panose="02040503050406030204" pitchFamily="18" charset="0"/>
                      </a:rPr>
                      <m:t> </m:t>
                    </m:r>
                  </m:oMath>
                </a14:m>
                <a:r>
                  <a:rPr lang="en-GB" sz="1800" b="0" dirty="0">
                    <a:solidFill>
                      <a:srgbClr val="000000"/>
                    </a:solidFill>
                  </a:rPr>
                  <a:t>anti-baryon into the </a:t>
                </a:r>
                <a:r>
                  <a:rPr lang="en-GB" sz="1800" b="0" i="1" dirty="0" err="1">
                    <a:solidFill>
                      <a:srgbClr val="000000"/>
                    </a:solidFill>
                    <a:latin typeface="Times New Roman" panose="02020603050405020304" pitchFamily="18" charset="0"/>
                    <a:cs typeface="Times New Roman" panose="02020603050405020304" pitchFamily="18" charset="0"/>
                  </a:rPr>
                  <a:t>pK</a:t>
                </a:r>
                <a:r>
                  <a:rPr lang="el-GR" sz="1800" b="0" i="1" dirty="0">
                    <a:solidFill>
                      <a:srgbClr val="000000"/>
                    </a:solidFill>
                    <a:latin typeface="Times New Roman" panose="02020603050405020304" pitchFamily="18" charset="0"/>
                    <a:cs typeface="Times New Roman" panose="02020603050405020304" pitchFamily="18" charset="0"/>
                  </a:rPr>
                  <a:t>ππ</a:t>
                </a:r>
                <a:r>
                  <a:rPr lang="en-GB" sz="1800" b="0" dirty="0">
                    <a:solidFill>
                      <a:srgbClr val="000000"/>
                    </a:solidFill>
                    <a:latin typeface="Times New Roman" panose="02020603050405020304" pitchFamily="18" charset="0"/>
                    <a:cs typeface="Times New Roman" panose="02020603050405020304" pitchFamily="18" charset="0"/>
                  </a:rPr>
                  <a:t> </a:t>
                </a:r>
                <a:r>
                  <a:rPr lang="en-GB" sz="1800" b="0" dirty="0">
                    <a:solidFill>
                      <a:srgbClr val="000000"/>
                    </a:solidFill>
                  </a:rPr>
                  <a:t>final state</a:t>
                </a:r>
              </a:p>
              <a:p>
                <a:pPr marL="285750" indent="-285750">
                  <a:lnSpc>
                    <a:spcPct val="100000"/>
                  </a:lnSpc>
                  <a:spcBef>
                    <a:spcPts val="0"/>
                  </a:spcBef>
                  <a:spcAft>
                    <a:spcPts val="300"/>
                  </a:spcAft>
                  <a:buFont typeface="Wingdings" panose="05000000000000000000" pitchFamily="2" charset="2"/>
                  <a:buChar char="q"/>
                </a:pPr>
                <a:r>
                  <a:rPr lang="en-GB" sz="1800" b="0" dirty="0">
                    <a:solidFill>
                      <a:srgbClr val="000000"/>
                    </a:solidFill>
                  </a:rPr>
                  <a:t>Measured a small but significant difference in </a:t>
                </a:r>
                <a:r>
                  <a:rPr lang="en-US" sz="1800" b="0" dirty="0">
                    <a:solidFill>
                      <a:srgbClr val="000000"/>
                    </a:solidFill>
                  </a:rPr>
                  <a:t>the decay rates</a:t>
                </a:r>
                <a:endParaRPr lang="en-GB" sz="1800" b="0" dirty="0">
                  <a:solidFill>
                    <a:srgbClr val="000000"/>
                  </a:solidFill>
                </a:endParaRPr>
              </a:p>
              <a:p>
                <a:pPr>
                  <a:lnSpc>
                    <a:spcPct val="100000"/>
                  </a:lnSpc>
                  <a:spcBef>
                    <a:spcPts val="0"/>
                  </a:spcBef>
                  <a:spcAft>
                    <a:spcPts val="300"/>
                  </a:spcAft>
                </a:pPr>
                <a:endParaRPr lang="en-GB" sz="1800" b="0" dirty="0">
                  <a:cs typeface="Calibri" panose="020F0502020204030204" pitchFamily="34" charset="0"/>
                </a:endParaRPr>
              </a:p>
            </p:txBody>
          </p:sp>
        </mc:Choice>
        <mc:Fallback xmlns="">
          <p:sp>
            <p:nvSpPr>
              <p:cNvPr id="9" name="Content Placeholder 1">
                <a:extLst>
                  <a:ext uri="{FF2B5EF4-FFF2-40B4-BE49-F238E27FC236}">
                    <a16:creationId xmlns:a16="http://schemas.microsoft.com/office/drawing/2014/main" id="{24E3D80C-BA48-4516-9C2A-C0BADDE9CAF2}"/>
                  </a:ext>
                </a:extLst>
              </p:cNvPr>
              <p:cNvSpPr txBox="1">
                <a:spLocks noRot="1" noChangeAspect="1" noMove="1" noResize="1" noEditPoints="1" noAdjustHandles="1" noChangeArrowheads="1" noChangeShapeType="1" noTextEdit="1"/>
              </p:cNvSpPr>
              <p:nvPr/>
            </p:nvSpPr>
            <p:spPr>
              <a:xfrm>
                <a:off x="276445" y="1155196"/>
                <a:ext cx="11217349" cy="1000175"/>
              </a:xfrm>
              <a:prstGeom prst="rect">
                <a:avLst/>
              </a:prstGeom>
              <a:blipFill>
                <a:blip r:embed="rId3"/>
                <a:stretch>
                  <a:fillRect l="-1141"/>
                </a:stretch>
              </a:blipFill>
            </p:spPr>
            <p:txBody>
              <a:bodyPr/>
              <a:lstStyle/>
              <a:p>
                <a:r>
                  <a:rPr lang="en-GB">
                    <a:noFill/>
                  </a:rPr>
                  <a:t> </a:t>
                </a:r>
              </a:p>
            </p:txBody>
          </p:sp>
        </mc:Fallback>
      </mc:AlternateContent>
      <p:grpSp>
        <p:nvGrpSpPr>
          <p:cNvPr id="10" name="Image">
            <a:extLst>
              <a:ext uri="{FF2B5EF4-FFF2-40B4-BE49-F238E27FC236}">
                <a16:creationId xmlns:a16="http://schemas.microsoft.com/office/drawing/2014/main" id="{A8A3AC5B-06F4-4973-B87E-374DB97A07A8}"/>
              </a:ext>
            </a:extLst>
          </p:cNvPr>
          <p:cNvGrpSpPr/>
          <p:nvPr/>
        </p:nvGrpSpPr>
        <p:grpSpPr>
          <a:xfrm>
            <a:off x="375279" y="4403225"/>
            <a:ext cx="2879803" cy="1758798"/>
            <a:chOff x="0" y="0"/>
            <a:chExt cx="6205760" cy="3900739"/>
          </a:xfrm>
        </p:grpSpPr>
        <p:pic>
          <p:nvPicPr>
            <p:cNvPr id="11" name="Image" descr="Image">
              <a:extLst>
                <a:ext uri="{FF2B5EF4-FFF2-40B4-BE49-F238E27FC236}">
                  <a16:creationId xmlns:a16="http://schemas.microsoft.com/office/drawing/2014/main" id="{97CD9868-CDDF-4DA3-B41C-FBCF7CBCADC4}"/>
                </a:ext>
              </a:extLst>
            </p:cNvPr>
            <p:cNvPicPr>
              <a:picLocks noChangeAspect="1"/>
            </p:cNvPicPr>
            <p:nvPr/>
          </p:nvPicPr>
          <p:blipFill>
            <a:blip r:embed="rId4"/>
            <a:stretch>
              <a:fillRect/>
            </a:stretch>
          </p:blipFill>
          <p:spPr>
            <a:xfrm>
              <a:off x="215900" y="139700"/>
              <a:ext cx="5773961" cy="3341940"/>
            </a:xfrm>
            <a:prstGeom prst="rect">
              <a:avLst/>
            </a:prstGeom>
            <a:ln>
              <a:noFill/>
            </a:ln>
            <a:effectLst/>
          </p:spPr>
        </p:pic>
        <p:pic>
          <p:nvPicPr>
            <p:cNvPr id="12" name="Image" descr="Image">
              <a:extLst>
                <a:ext uri="{FF2B5EF4-FFF2-40B4-BE49-F238E27FC236}">
                  <a16:creationId xmlns:a16="http://schemas.microsoft.com/office/drawing/2014/main" id="{8DDB7914-E232-448E-B439-51833E5A8DD6}"/>
                </a:ext>
              </a:extLst>
            </p:cNvPr>
            <p:cNvPicPr>
              <a:picLocks/>
            </p:cNvPicPr>
            <p:nvPr/>
          </p:nvPicPr>
          <p:blipFill>
            <a:blip r:embed="rId5"/>
            <a:stretch>
              <a:fillRect/>
            </a:stretch>
          </p:blipFill>
          <p:spPr>
            <a:xfrm>
              <a:off x="0" y="0"/>
              <a:ext cx="6205761" cy="3900740"/>
            </a:xfrm>
            <a:prstGeom prst="rect">
              <a:avLst/>
            </a:prstGeom>
            <a:effectLst/>
          </p:spPr>
        </p:pic>
      </p:grpSp>
      <p:pic>
        <p:nvPicPr>
          <p:cNvPr id="13" name="Image" descr="Image">
            <a:extLst>
              <a:ext uri="{FF2B5EF4-FFF2-40B4-BE49-F238E27FC236}">
                <a16:creationId xmlns:a16="http://schemas.microsoft.com/office/drawing/2014/main" id="{0091783A-5CBE-42EB-8D49-3483768CC9F0}"/>
              </a:ext>
            </a:extLst>
          </p:cNvPr>
          <p:cNvPicPr>
            <a:picLocks noChangeAspect="1"/>
          </p:cNvPicPr>
          <p:nvPr/>
        </p:nvPicPr>
        <p:blipFill>
          <a:blip r:embed="rId6"/>
          <a:stretch>
            <a:fillRect/>
          </a:stretch>
        </p:blipFill>
        <p:spPr>
          <a:xfrm>
            <a:off x="4431494" y="2636875"/>
            <a:ext cx="7674270" cy="3454648"/>
          </a:xfrm>
          <a:prstGeom prst="rect">
            <a:avLst/>
          </a:prstGeom>
          <a:ln w="12700">
            <a:miter lim="400000"/>
          </a:ln>
        </p:spPr>
      </p:pic>
      <p:pic>
        <p:nvPicPr>
          <p:cNvPr id="14" name="Image" descr="Image">
            <a:extLst>
              <a:ext uri="{FF2B5EF4-FFF2-40B4-BE49-F238E27FC236}">
                <a16:creationId xmlns:a16="http://schemas.microsoft.com/office/drawing/2014/main" id="{66331A7A-D044-4766-8FC8-D45C8E483DE4}"/>
              </a:ext>
            </a:extLst>
          </p:cNvPr>
          <p:cNvPicPr>
            <a:picLocks noChangeAspect="1"/>
          </p:cNvPicPr>
          <p:nvPr/>
        </p:nvPicPr>
        <p:blipFill>
          <a:blip r:embed="rId7"/>
          <a:stretch>
            <a:fillRect/>
          </a:stretch>
        </p:blipFill>
        <p:spPr>
          <a:xfrm>
            <a:off x="614083" y="1962827"/>
            <a:ext cx="5051562" cy="575984"/>
          </a:xfrm>
          <a:prstGeom prst="rect">
            <a:avLst/>
          </a:prstGeom>
          <a:ln w="12700">
            <a:miter lim="400000"/>
          </a:ln>
        </p:spPr>
      </p:pic>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06931AE2-9D2E-4FD3-BD52-10D0E65DBBFD}"/>
                  </a:ext>
                </a:extLst>
              </p:cNvPr>
              <p:cNvSpPr/>
              <p:nvPr/>
            </p:nvSpPr>
            <p:spPr>
              <a:xfrm>
                <a:off x="762125" y="2752503"/>
                <a:ext cx="3022046" cy="400110"/>
              </a:xfrm>
              <a:prstGeom prst="rect">
                <a:avLst/>
              </a:prstGeom>
            </p:spPr>
            <p:txBody>
              <a:bodyPr wrap="none">
                <a:spAutoFit/>
              </a:bodyPr>
              <a:lstStyle/>
              <a:p>
                <a14:m>
                  <m:oMath xmlns:m="http://schemas.openxmlformats.org/officeDocument/2006/math">
                    <m:r>
                      <a:rPr lang="en-GB" sz="2000" i="1">
                        <a:solidFill>
                          <a:srgbClr val="000000"/>
                        </a:solidFill>
                        <a:latin typeface="Cambria Math" panose="02040503050406030204" pitchFamily="18" charset="0"/>
                      </a:rPr>
                      <m:t>5</m:t>
                    </m:r>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2</m:t>
                    </m:r>
                    <m:r>
                      <a:rPr lang="en-GB" sz="2000" i="1">
                        <a:solidFill>
                          <a:srgbClr val="000000"/>
                        </a:solidFill>
                        <a:latin typeface="Cambria Math" panose="02040503050406030204" pitchFamily="18" charset="0"/>
                      </a:rPr>
                      <m:t>𝜎</m:t>
                    </m:r>
                  </m:oMath>
                </a14:m>
                <a:r>
                  <a:rPr lang="en-GB" sz="2000" dirty="0">
                    <a:solidFill>
                      <a:srgbClr val="000000"/>
                    </a:solidFill>
                  </a:rPr>
                  <a:t> difference from zero</a:t>
                </a:r>
                <a:endParaRPr lang="en-GB" sz="2000" dirty="0"/>
              </a:p>
            </p:txBody>
          </p:sp>
        </mc:Choice>
        <mc:Fallback xmlns="">
          <p:sp>
            <p:nvSpPr>
              <p:cNvPr id="15" name="Rectangle 14">
                <a:extLst>
                  <a:ext uri="{FF2B5EF4-FFF2-40B4-BE49-F238E27FC236}">
                    <a16:creationId xmlns:a16="http://schemas.microsoft.com/office/drawing/2014/main" id="{06931AE2-9D2E-4FD3-BD52-10D0E65DBBFD}"/>
                  </a:ext>
                </a:extLst>
              </p:cNvPr>
              <p:cNvSpPr>
                <a:spLocks noRot="1" noChangeAspect="1" noMove="1" noResize="1" noEditPoints="1" noAdjustHandles="1" noChangeArrowheads="1" noChangeShapeType="1" noTextEdit="1"/>
              </p:cNvSpPr>
              <p:nvPr/>
            </p:nvSpPr>
            <p:spPr>
              <a:xfrm>
                <a:off x="762125" y="2752503"/>
                <a:ext cx="3022046" cy="400110"/>
              </a:xfrm>
              <a:prstGeom prst="rect">
                <a:avLst/>
              </a:prstGeom>
              <a:blipFill>
                <a:blip r:embed="rId8"/>
                <a:stretch>
                  <a:fillRect t="-7692" r="-1210" b="-29231"/>
                </a:stretch>
              </a:blipFill>
            </p:spPr>
            <p:txBody>
              <a:bodyPr/>
              <a:lstStyle/>
              <a:p>
                <a:r>
                  <a:rPr lang="en-GB">
                    <a:noFill/>
                  </a:rPr>
                  <a:t> </a:t>
                </a:r>
              </a:p>
            </p:txBody>
          </p:sp>
        </mc:Fallback>
      </mc:AlternateContent>
      <p:sp>
        <p:nvSpPr>
          <p:cNvPr id="18" name="Content Placeholder 1">
            <a:extLst>
              <a:ext uri="{FF2B5EF4-FFF2-40B4-BE49-F238E27FC236}">
                <a16:creationId xmlns:a16="http://schemas.microsoft.com/office/drawing/2014/main" id="{19B87513-1E5B-4B46-B89A-EE1C66156030}"/>
              </a:ext>
            </a:extLst>
          </p:cNvPr>
          <p:cNvSpPr txBox="1">
            <a:spLocks/>
          </p:cNvSpPr>
          <p:nvPr/>
        </p:nvSpPr>
        <p:spPr>
          <a:xfrm>
            <a:off x="528087" y="3777894"/>
            <a:ext cx="2193850" cy="44323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300"/>
              </a:spcAft>
            </a:pPr>
            <a:r>
              <a:rPr lang="en-GB" sz="1400" b="0" dirty="0">
                <a:solidFill>
                  <a:srgbClr val="000000"/>
                </a:solidFill>
                <a:cs typeface="Calibri" panose="020F0502020204030204" pitchFamily="34" charset="0"/>
              </a:rPr>
              <a:t>LHCb-PAPER-2024-054</a:t>
            </a:r>
          </a:p>
          <a:p>
            <a:pPr>
              <a:lnSpc>
                <a:spcPct val="100000"/>
              </a:lnSpc>
              <a:spcBef>
                <a:spcPts val="0"/>
              </a:spcBef>
              <a:spcAft>
                <a:spcPts val="300"/>
              </a:spcAft>
            </a:pPr>
            <a:r>
              <a:rPr lang="en-GB" sz="1400" b="0" dirty="0">
                <a:solidFill>
                  <a:srgbClr val="000000"/>
                </a:solidFill>
                <a:cs typeface="Calibri" panose="020F0502020204030204" pitchFamily="34" charset="0"/>
              </a:rPr>
              <a:t>Submitted to Nature</a:t>
            </a:r>
            <a:endParaRPr lang="en-GB" sz="1400" b="0" dirty="0">
              <a:cs typeface="Calibri" panose="020F0502020204030204" pitchFamily="34" charset="0"/>
            </a:endParaRPr>
          </a:p>
        </p:txBody>
      </p:sp>
      <p:sp>
        <p:nvSpPr>
          <p:cNvPr id="2" name="TextBox 1">
            <a:extLst>
              <a:ext uri="{FF2B5EF4-FFF2-40B4-BE49-F238E27FC236}">
                <a16:creationId xmlns:a16="http://schemas.microsoft.com/office/drawing/2014/main" id="{2B778E3C-C3AE-49D7-B1BF-05DC08429C2D}"/>
              </a:ext>
            </a:extLst>
          </p:cNvPr>
          <p:cNvSpPr txBox="1"/>
          <p:nvPr/>
        </p:nvSpPr>
        <p:spPr>
          <a:xfrm>
            <a:off x="10047249" y="1237785"/>
            <a:ext cx="1633460" cy="215444"/>
          </a:xfrm>
          <a:prstGeom prst="rect">
            <a:avLst/>
          </a:prstGeom>
          <a:noFill/>
        </p:spPr>
        <p:txBody>
          <a:bodyPr wrap="none" lIns="0" tIns="0" rIns="0" bIns="0" rtlCol="0">
            <a:spAutoFit/>
          </a:bodyPr>
          <a:lstStyle/>
          <a:p>
            <a:pPr algn="l"/>
            <a:r>
              <a:rPr lang="en-GB" sz="1400" dirty="0">
                <a:hlinkClick r:id="rId9"/>
              </a:rPr>
              <a:t>CERN press release</a:t>
            </a:r>
            <a:endParaRPr lang="en-GB" sz="1400" dirty="0"/>
          </a:p>
        </p:txBody>
      </p:sp>
    </p:spTree>
    <p:extLst>
      <p:ext uri="{BB962C8B-B14F-4D97-AF65-F5344CB8AC3E}">
        <p14:creationId xmlns:p14="http://schemas.microsoft.com/office/powerpoint/2010/main" val="1760323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2BDB87-66E9-4930-A087-BDECE13B5AD2}"/>
              </a:ext>
            </a:extLst>
          </p:cNvPr>
          <p:cNvSpPr>
            <a:spLocks noGrp="1"/>
          </p:cNvSpPr>
          <p:nvPr>
            <p:ph type="title"/>
          </p:nvPr>
        </p:nvSpPr>
        <p:spPr>
          <a:xfrm>
            <a:off x="407988" y="373593"/>
            <a:ext cx="11376025" cy="625867"/>
          </a:xfrm>
        </p:spPr>
        <p:txBody>
          <a:bodyPr/>
          <a:lstStyle/>
          <a:p>
            <a:r>
              <a:rPr lang="en-GB" dirty="0"/>
              <a:t>YETS Activities: Impressions from ATLAS</a:t>
            </a:r>
          </a:p>
        </p:txBody>
      </p:sp>
      <p:sp>
        <p:nvSpPr>
          <p:cNvPr id="4" name="Date Placeholder 3">
            <a:extLst>
              <a:ext uri="{FF2B5EF4-FFF2-40B4-BE49-F238E27FC236}">
                <a16:creationId xmlns:a16="http://schemas.microsoft.com/office/drawing/2014/main" id="{C1B7DD2D-A27F-4B80-833D-0EB3794E7C8C}"/>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07E82D1A-DE51-41A5-81B0-DF4F3711EA44}"/>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7EA7B4E8-EBE0-47B8-AF72-90BFE0CF8F48}"/>
              </a:ext>
            </a:extLst>
          </p:cNvPr>
          <p:cNvSpPr>
            <a:spLocks noGrp="1"/>
          </p:cNvSpPr>
          <p:nvPr>
            <p:ph type="sldNum" sz="quarter" idx="12"/>
          </p:nvPr>
        </p:nvSpPr>
        <p:spPr/>
        <p:txBody>
          <a:bodyPr/>
          <a:lstStyle/>
          <a:p>
            <a:fld id="{36B5EA5A-BC32-A742-B11B-8E7414D5B535}" type="slidenum">
              <a:rPr lang="en-US" smtClean="0"/>
              <a:pPr/>
              <a:t>15</a:t>
            </a:fld>
            <a:endParaRPr lang="en-US" dirty="0"/>
          </a:p>
        </p:txBody>
      </p:sp>
      <p:grpSp>
        <p:nvGrpSpPr>
          <p:cNvPr id="7" name="Group">
            <a:extLst>
              <a:ext uri="{FF2B5EF4-FFF2-40B4-BE49-F238E27FC236}">
                <a16:creationId xmlns:a16="http://schemas.microsoft.com/office/drawing/2014/main" id="{417BFABD-EC6F-47A4-B924-B80F073729B0}"/>
              </a:ext>
            </a:extLst>
          </p:cNvPr>
          <p:cNvGrpSpPr/>
          <p:nvPr/>
        </p:nvGrpSpPr>
        <p:grpSpPr>
          <a:xfrm>
            <a:off x="0" y="986675"/>
            <a:ext cx="12014889" cy="4321229"/>
            <a:chOff x="0" y="0"/>
            <a:chExt cx="24029776" cy="8642456"/>
          </a:xfrm>
        </p:grpSpPr>
        <p:pic>
          <p:nvPicPr>
            <p:cNvPr id="8" name="Screenshot 2025-02-22 at 11.53.46 AM.png" descr="Screenshot 2025-02-22 at 11.53.46 AM.png">
              <a:extLst>
                <a:ext uri="{FF2B5EF4-FFF2-40B4-BE49-F238E27FC236}">
                  <a16:creationId xmlns:a16="http://schemas.microsoft.com/office/drawing/2014/main" id="{3CD01655-783E-4417-BCC8-DBD0683E3BA1}"/>
                </a:ext>
              </a:extLst>
            </p:cNvPr>
            <p:cNvPicPr>
              <a:picLocks noChangeAspect="1"/>
            </p:cNvPicPr>
            <p:nvPr/>
          </p:nvPicPr>
          <p:blipFill>
            <a:blip r:embed="rId2">
              <a:extLst/>
            </a:blip>
            <a:stretch>
              <a:fillRect/>
            </a:stretch>
          </p:blipFill>
          <p:spPr>
            <a:xfrm>
              <a:off x="0" y="121440"/>
              <a:ext cx="11128481" cy="8456293"/>
            </a:xfrm>
            <a:prstGeom prst="rect">
              <a:avLst/>
            </a:prstGeom>
            <a:ln w="12700" cap="flat">
              <a:noFill/>
              <a:miter lim="400000"/>
            </a:ln>
            <a:effectLst/>
          </p:spPr>
        </p:pic>
        <p:pic>
          <p:nvPicPr>
            <p:cNvPr id="9" name="Screenshot 2025-02-22 at 11.54.02 AM.png" descr="Screenshot 2025-02-22 at 11.54.02 AM.png">
              <a:extLst>
                <a:ext uri="{FF2B5EF4-FFF2-40B4-BE49-F238E27FC236}">
                  <a16:creationId xmlns:a16="http://schemas.microsoft.com/office/drawing/2014/main" id="{18F1D81B-D712-4DC6-AD33-603118E4521D}"/>
                </a:ext>
              </a:extLst>
            </p:cNvPr>
            <p:cNvPicPr>
              <a:picLocks noChangeAspect="1"/>
            </p:cNvPicPr>
            <p:nvPr/>
          </p:nvPicPr>
          <p:blipFill>
            <a:blip r:embed="rId3">
              <a:extLst/>
            </a:blip>
            <a:srcRect l="860"/>
            <a:stretch>
              <a:fillRect/>
            </a:stretch>
          </p:blipFill>
          <p:spPr>
            <a:xfrm>
              <a:off x="11100517" y="56807"/>
              <a:ext cx="4735030" cy="8585650"/>
            </a:xfrm>
            <a:prstGeom prst="rect">
              <a:avLst/>
            </a:prstGeom>
            <a:ln w="12700" cap="flat">
              <a:noFill/>
              <a:miter lim="400000"/>
            </a:ln>
            <a:effectLst/>
          </p:spPr>
        </p:pic>
        <p:pic>
          <p:nvPicPr>
            <p:cNvPr id="10" name="Screenshot 2025-02-22 at 11.54.12 AM.png" descr="Screenshot 2025-02-22 at 11.54.12 AM.png">
              <a:extLst>
                <a:ext uri="{FF2B5EF4-FFF2-40B4-BE49-F238E27FC236}">
                  <a16:creationId xmlns:a16="http://schemas.microsoft.com/office/drawing/2014/main" id="{86251770-AD7A-4D47-AC41-40384D303B96}"/>
                </a:ext>
              </a:extLst>
            </p:cNvPr>
            <p:cNvPicPr>
              <a:picLocks noChangeAspect="1"/>
            </p:cNvPicPr>
            <p:nvPr/>
          </p:nvPicPr>
          <p:blipFill>
            <a:blip r:embed="rId4">
              <a:extLst/>
            </a:blip>
            <a:srcRect/>
            <a:stretch>
              <a:fillRect/>
            </a:stretch>
          </p:blipFill>
          <p:spPr>
            <a:xfrm>
              <a:off x="15778343" y="0"/>
              <a:ext cx="3702239" cy="8585559"/>
            </a:xfrm>
            <a:prstGeom prst="rect">
              <a:avLst/>
            </a:prstGeom>
            <a:ln w="12700" cap="flat">
              <a:noFill/>
              <a:miter lim="400000"/>
            </a:ln>
            <a:effectLst/>
          </p:spPr>
        </p:pic>
        <p:pic>
          <p:nvPicPr>
            <p:cNvPr id="11" name="Screenshot 2025-02-22 at 11.54.35 AM.png" descr="Screenshot 2025-02-22 at 11.54.35 AM.png">
              <a:extLst>
                <a:ext uri="{FF2B5EF4-FFF2-40B4-BE49-F238E27FC236}">
                  <a16:creationId xmlns:a16="http://schemas.microsoft.com/office/drawing/2014/main" id="{BBBDFC0C-8025-4225-AF4A-9910F088AA94}"/>
                </a:ext>
              </a:extLst>
            </p:cNvPr>
            <p:cNvPicPr>
              <a:picLocks noChangeAspect="1"/>
            </p:cNvPicPr>
            <p:nvPr/>
          </p:nvPicPr>
          <p:blipFill>
            <a:blip r:embed="rId5">
              <a:extLst/>
            </a:blip>
            <a:srcRect l="594"/>
            <a:stretch>
              <a:fillRect/>
            </a:stretch>
          </p:blipFill>
          <p:spPr>
            <a:xfrm>
              <a:off x="19534649" y="56937"/>
              <a:ext cx="4495128" cy="8540544"/>
            </a:xfrm>
            <a:prstGeom prst="rect">
              <a:avLst/>
            </a:prstGeom>
            <a:ln w="12700" cap="flat">
              <a:noFill/>
              <a:miter lim="400000"/>
            </a:ln>
            <a:effectLst/>
          </p:spPr>
        </p:pic>
      </p:grpSp>
      <p:sp>
        <p:nvSpPr>
          <p:cNvPr id="12" name="Resin injection in RPC sector 13A (very confined space!)">
            <a:extLst>
              <a:ext uri="{FF2B5EF4-FFF2-40B4-BE49-F238E27FC236}">
                <a16:creationId xmlns:a16="http://schemas.microsoft.com/office/drawing/2014/main" id="{7CC828A8-AC74-470C-8E18-76F2FE5B5BE8}"/>
              </a:ext>
            </a:extLst>
          </p:cNvPr>
          <p:cNvSpPr txBox="1"/>
          <p:nvPr/>
        </p:nvSpPr>
        <p:spPr>
          <a:xfrm>
            <a:off x="0" y="5255235"/>
            <a:ext cx="5198411" cy="566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3500"/>
            </a:lvl1pPr>
          </a:lstStyle>
          <a:p>
            <a:r>
              <a:rPr sz="1600" dirty="0">
                <a:solidFill>
                  <a:schemeClr val="tx2"/>
                </a:solidFill>
              </a:rPr>
              <a:t>Resin injection in RPC sector13A (very confined space</a:t>
            </a:r>
            <a:r>
              <a:rPr sz="1600" dirty="0">
                <a:solidFill>
                  <a:srgbClr val="000000"/>
                </a:solidFill>
              </a:rPr>
              <a:t>!</a:t>
            </a:r>
            <a:r>
              <a:rPr sz="1750" dirty="0"/>
              <a:t>)</a:t>
            </a:r>
            <a:endParaRPr lang="de-DE" sz="1750" dirty="0"/>
          </a:p>
          <a:p>
            <a:r>
              <a:rPr lang="de-DE" sz="1600" dirty="0" err="1">
                <a:solidFill>
                  <a:schemeClr val="tx2"/>
                </a:solidFill>
              </a:rPr>
              <a:t>to</a:t>
            </a:r>
            <a:r>
              <a:rPr lang="de-DE" sz="1600" dirty="0">
                <a:solidFill>
                  <a:schemeClr val="tx2"/>
                </a:solidFill>
              </a:rPr>
              <a:t> fix gas </a:t>
            </a:r>
            <a:r>
              <a:rPr lang="de-DE" sz="1600" dirty="0" err="1">
                <a:solidFill>
                  <a:schemeClr val="tx2"/>
                </a:solidFill>
              </a:rPr>
              <a:t>leaks</a:t>
            </a:r>
            <a:endParaRPr sz="1600" dirty="0">
              <a:solidFill>
                <a:schemeClr val="tx2"/>
              </a:solidFill>
            </a:endParaRPr>
          </a:p>
        </p:txBody>
      </p:sp>
      <p:sp>
        <p:nvSpPr>
          <p:cNvPr id="13" name="TileCal maintenance team exchanging valves in cavern">
            <a:extLst>
              <a:ext uri="{FF2B5EF4-FFF2-40B4-BE49-F238E27FC236}">
                <a16:creationId xmlns:a16="http://schemas.microsoft.com/office/drawing/2014/main" id="{DCB72E46-EBD2-44EF-A973-41E2655976DA}"/>
              </a:ext>
            </a:extLst>
          </p:cNvPr>
          <p:cNvSpPr txBox="1"/>
          <p:nvPr/>
        </p:nvSpPr>
        <p:spPr>
          <a:xfrm>
            <a:off x="5958980" y="5379256"/>
            <a:ext cx="5056256"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3500"/>
            </a:lvl1pPr>
          </a:lstStyle>
          <a:p>
            <a:r>
              <a:rPr sz="1600" dirty="0" err="1">
                <a:solidFill>
                  <a:schemeClr val="tx2"/>
                </a:solidFill>
              </a:rPr>
              <a:t>TileCal</a:t>
            </a:r>
            <a:r>
              <a:rPr sz="1600" dirty="0">
                <a:solidFill>
                  <a:schemeClr val="tx2"/>
                </a:solidFill>
              </a:rPr>
              <a:t> maintenance team exchanging valves in cavern</a:t>
            </a:r>
          </a:p>
        </p:txBody>
      </p:sp>
      <p:pic>
        <p:nvPicPr>
          <p:cNvPr id="14" name="Picture 13">
            <a:extLst>
              <a:ext uri="{FF2B5EF4-FFF2-40B4-BE49-F238E27FC236}">
                <a16:creationId xmlns:a16="http://schemas.microsoft.com/office/drawing/2014/main" id="{21C0F877-4595-4328-ACD5-9C84C0D6CA2C}"/>
              </a:ext>
            </a:extLst>
          </p:cNvPr>
          <p:cNvPicPr>
            <a:picLocks noChangeAspect="1"/>
          </p:cNvPicPr>
          <p:nvPr/>
        </p:nvPicPr>
        <p:blipFill>
          <a:blip r:embed="rId6"/>
          <a:stretch>
            <a:fillRect/>
          </a:stretch>
        </p:blipFill>
        <p:spPr>
          <a:xfrm>
            <a:off x="10701266" y="0"/>
            <a:ext cx="1490734" cy="785137"/>
          </a:xfrm>
          <a:prstGeom prst="rect">
            <a:avLst/>
          </a:prstGeom>
        </p:spPr>
      </p:pic>
    </p:spTree>
    <p:extLst>
      <p:ext uri="{BB962C8B-B14F-4D97-AF65-F5344CB8AC3E}">
        <p14:creationId xmlns:p14="http://schemas.microsoft.com/office/powerpoint/2010/main" val="2446895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70F5E4-B591-48C8-B338-5C6C448EFC05}"/>
              </a:ext>
            </a:extLst>
          </p:cNvPr>
          <p:cNvSpPr>
            <a:spLocks noGrp="1"/>
          </p:cNvSpPr>
          <p:nvPr>
            <p:ph type="title"/>
          </p:nvPr>
        </p:nvSpPr>
        <p:spPr>
          <a:xfrm>
            <a:off x="407988" y="373593"/>
            <a:ext cx="11376025" cy="696924"/>
          </a:xfrm>
        </p:spPr>
        <p:txBody>
          <a:bodyPr/>
          <a:lstStyle/>
          <a:p>
            <a:r>
              <a:rPr lang="en-GB" dirty="0"/>
              <a:t>ATLAS </a:t>
            </a:r>
            <a:r>
              <a:rPr lang="en-GB" dirty="0" err="1"/>
              <a:t>LAr</a:t>
            </a:r>
            <a:r>
              <a:rPr lang="en-GB" dirty="0"/>
              <a:t> FE Cooling Leak</a:t>
            </a:r>
          </a:p>
        </p:txBody>
      </p:sp>
      <p:sp>
        <p:nvSpPr>
          <p:cNvPr id="4" name="Date Placeholder 3">
            <a:extLst>
              <a:ext uri="{FF2B5EF4-FFF2-40B4-BE49-F238E27FC236}">
                <a16:creationId xmlns:a16="http://schemas.microsoft.com/office/drawing/2014/main" id="{CDAE7DA9-9AB2-463B-8798-E355C3AC497E}"/>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22F9E9D6-EE35-4FA8-9782-D1C003353286}"/>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FE3C4986-BF95-4C0F-8F5B-95EE259C0EB2}"/>
              </a:ext>
            </a:extLst>
          </p:cNvPr>
          <p:cNvSpPr>
            <a:spLocks noGrp="1"/>
          </p:cNvSpPr>
          <p:nvPr>
            <p:ph type="sldNum" sz="quarter" idx="12"/>
          </p:nvPr>
        </p:nvSpPr>
        <p:spPr/>
        <p:txBody>
          <a:bodyPr/>
          <a:lstStyle/>
          <a:p>
            <a:fld id="{36B5EA5A-BC32-A742-B11B-8E7414D5B535}" type="slidenum">
              <a:rPr lang="en-US" smtClean="0"/>
              <a:pPr/>
              <a:t>16</a:t>
            </a:fld>
            <a:endParaRPr lang="en-US" dirty="0"/>
          </a:p>
        </p:txBody>
      </p:sp>
      <p:grpSp>
        <p:nvGrpSpPr>
          <p:cNvPr id="18" name="Group 17">
            <a:extLst>
              <a:ext uri="{FF2B5EF4-FFF2-40B4-BE49-F238E27FC236}">
                <a16:creationId xmlns:a16="http://schemas.microsoft.com/office/drawing/2014/main" id="{6341BA24-B555-4EE0-B0D3-A39BE48974B4}"/>
              </a:ext>
            </a:extLst>
          </p:cNvPr>
          <p:cNvGrpSpPr/>
          <p:nvPr/>
        </p:nvGrpSpPr>
        <p:grpSpPr>
          <a:xfrm>
            <a:off x="4517420" y="1237783"/>
            <a:ext cx="7674580" cy="4585411"/>
            <a:chOff x="301084" y="1728440"/>
            <a:chExt cx="7220454" cy="4253230"/>
          </a:xfrm>
        </p:grpSpPr>
        <p:pic>
          <p:nvPicPr>
            <p:cNvPr id="7" name="Picture 6">
              <a:extLst>
                <a:ext uri="{FF2B5EF4-FFF2-40B4-BE49-F238E27FC236}">
                  <a16:creationId xmlns:a16="http://schemas.microsoft.com/office/drawing/2014/main" id="{B0B1E2EE-1D0A-46AD-8E43-E748979452D0}"/>
                </a:ext>
              </a:extLst>
            </p:cNvPr>
            <p:cNvPicPr>
              <a:picLocks noChangeAspect="1"/>
            </p:cNvPicPr>
            <p:nvPr/>
          </p:nvPicPr>
          <p:blipFill>
            <a:blip r:embed="rId2"/>
            <a:srcRect l="15392" r="15869"/>
            <a:stretch/>
          </p:blipFill>
          <p:spPr>
            <a:xfrm>
              <a:off x="301084" y="1728441"/>
              <a:ext cx="4354286" cy="4240432"/>
            </a:xfrm>
            <a:prstGeom prst="rect">
              <a:avLst/>
            </a:prstGeom>
          </p:spPr>
        </p:pic>
        <p:pic>
          <p:nvPicPr>
            <p:cNvPr id="8" name="Picture 7">
              <a:extLst>
                <a:ext uri="{FF2B5EF4-FFF2-40B4-BE49-F238E27FC236}">
                  <a16:creationId xmlns:a16="http://schemas.microsoft.com/office/drawing/2014/main" id="{FC7246F3-99E4-44B9-BFFA-953F6DAFFB41}"/>
                </a:ext>
              </a:extLst>
            </p:cNvPr>
            <p:cNvPicPr>
              <a:picLocks noChangeAspect="1"/>
            </p:cNvPicPr>
            <p:nvPr/>
          </p:nvPicPr>
          <p:blipFill>
            <a:blip r:embed="rId3"/>
            <a:stretch>
              <a:fillRect/>
            </a:stretch>
          </p:blipFill>
          <p:spPr>
            <a:xfrm>
              <a:off x="4597008" y="1728440"/>
              <a:ext cx="2924530" cy="4245429"/>
            </a:xfrm>
            <a:prstGeom prst="rect">
              <a:avLst/>
            </a:prstGeom>
          </p:spPr>
        </p:pic>
        <p:sp>
          <p:nvSpPr>
            <p:cNvPr id="9" name="Oval 8">
              <a:extLst>
                <a:ext uri="{FF2B5EF4-FFF2-40B4-BE49-F238E27FC236}">
                  <a16:creationId xmlns:a16="http://schemas.microsoft.com/office/drawing/2014/main" id="{630CD0D3-B7BA-4747-970D-680C0E9710E3}"/>
                </a:ext>
              </a:extLst>
            </p:cNvPr>
            <p:cNvSpPr/>
            <p:nvPr/>
          </p:nvSpPr>
          <p:spPr>
            <a:xfrm>
              <a:off x="483965" y="2917160"/>
              <a:ext cx="1005840" cy="1201783"/>
            </a:xfrm>
            <a:prstGeom prst="ellipse">
              <a:avLst/>
            </a:prstGeom>
            <a:noFill/>
            <a:ln w="25400">
              <a:solidFill>
                <a:srgbClr val="FF0000"/>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TextBox 9">
              <a:extLst>
                <a:ext uri="{FF2B5EF4-FFF2-40B4-BE49-F238E27FC236}">
                  <a16:creationId xmlns:a16="http://schemas.microsoft.com/office/drawing/2014/main" id="{6E218E3A-CCDB-489A-B7C4-73F6F45A279C}"/>
                </a:ext>
              </a:extLst>
            </p:cNvPr>
            <p:cNvSpPr txBox="1"/>
            <p:nvPr/>
          </p:nvSpPr>
          <p:spPr>
            <a:xfrm>
              <a:off x="301084" y="4768544"/>
              <a:ext cx="1656413" cy="830997"/>
            </a:xfrm>
            <a:prstGeom prst="rect">
              <a:avLst/>
            </a:prstGeom>
            <a:solidFill>
              <a:schemeClr val="accent1">
                <a:alpha val="37205"/>
              </a:schemeClr>
            </a:solidFill>
          </p:spPr>
          <p:txBody>
            <a:bodyPr wrap="square" rtlCol="0">
              <a:spAutoFit/>
            </a:bodyPr>
            <a:lstStyle/>
            <a:p>
              <a:r>
                <a:rPr lang="en-CH" sz="1600" dirty="0">
                  <a:solidFill>
                    <a:schemeClr val="bg1"/>
                  </a:solidFill>
                </a:rPr>
                <a:t>Leaking loop covers those crates and PSs</a:t>
              </a:r>
            </a:p>
          </p:txBody>
        </p:sp>
        <p:cxnSp>
          <p:nvCxnSpPr>
            <p:cNvPr id="11" name="Straight Arrow Connector 10">
              <a:extLst>
                <a:ext uri="{FF2B5EF4-FFF2-40B4-BE49-F238E27FC236}">
                  <a16:creationId xmlns:a16="http://schemas.microsoft.com/office/drawing/2014/main" id="{6AD9125A-EA4A-4F66-BDB8-A57AF52EBCE3}"/>
                </a:ext>
              </a:extLst>
            </p:cNvPr>
            <p:cNvCxnSpPr>
              <a:cxnSpLocks/>
              <a:stCxn id="10" idx="0"/>
              <a:endCxn id="9" idx="4"/>
            </p:cNvCxnSpPr>
            <p:nvPr/>
          </p:nvCxnSpPr>
          <p:spPr>
            <a:xfrm flipH="1" flipV="1">
              <a:off x="986885" y="4118943"/>
              <a:ext cx="142406" cy="649601"/>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AAD2F6F-4949-48E8-98C4-1B1DE660AC90}"/>
                </a:ext>
              </a:extLst>
            </p:cNvPr>
            <p:cNvSpPr txBox="1"/>
            <p:nvPr/>
          </p:nvSpPr>
          <p:spPr>
            <a:xfrm>
              <a:off x="5054208" y="5604538"/>
              <a:ext cx="2447109" cy="369332"/>
            </a:xfrm>
            <a:prstGeom prst="rect">
              <a:avLst/>
            </a:prstGeom>
            <a:solidFill>
              <a:schemeClr val="accent1">
                <a:alpha val="37205"/>
              </a:schemeClr>
            </a:solidFill>
          </p:spPr>
          <p:txBody>
            <a:bodyPr wrap="square" rtlCol="0">
              <a:spAutoFit/>
            </a:bodyPr>
            <a:lstStyle/>
            <a:p>
              <a:r>
                <a:rPr lang="en-CH" dirty="0">
                  <a:solidFill>
                    <a:schemeClr val="bg1"/>
                  </a:solidFill>
                </a:rPr>
                <a:t>Access situation now</a:t>
              </a:r>
            </a:p>
          </p:txBody>
        </p:sp>
        <p:sp>
          <p:nvSpPr>
            <p:cNvPr id="13" name="TextBox 12">
              <a:extLst>
                <a:ext uri="{FF2B5EF4-FFF2-40B4-BE49-F238E27FC236}">
                  <a16:creationId xmlns:a16="http://schemas.microsoft.com/office/drawing/2014/main" id="{EF156156-724B-44BD-90EB-0C82DCE15D5A}"/>
                </a:ext>
              </a:extLst>
            </p:cNvPr>
            <p:cNvSpPr txBox="1"/>
            <p:nvPr/>
          </p:nvSpPr>
          <p:spPr>
            <a:xfrm>
              <a:off x="6179370" y="1864965"/>
              <a:ext cx="1284514" cy="584775"/>
            </a:xfrm>
            <a:prstGeom prst="rect">
              <a:avLst/>
            </a:prstGeom>
            <a:noFill/>
          </p:spPr>
          <p:txBody>
            <a:bodyPr wrap="square" rtlCol="0">
              <a:spAutoFit/>
            </a:bodyPr>
            <a:lstStyle/>
            <a:p>
              <a:r>
                <a:rPr lang="en-CH" sz="1600" dirty="0">
                  <a:solidFill>
                    <a:schemeClr val="bg1"/>
                  </a:solidFill>
                </a:rPr>
                <a:t>NSW outer rim</a:t>
              </a:r>
            </a:p>
          </p:txBody>
        </p:sp>
        <p:sp>
          <p:nvSpPr>
            <p:cNvPr id="14" name="TextBox 13">
              <a:extLst>
                <a:ext uri="{FF2B5EF4-FFF2-40B4-BE49-F238E27FC236}">
                  <a16:creationId xmlns:a16="http://schemas.microsoft.com/office/drawing/2014/main" id="{ECDD58CA-0669-4FF3-BD0F-7F0E57341B67}"/>
                </a:ext>
              </a:extLst>
            </p:cNvPr>
            <p:cNvSpPr txBox="1"/>
            <p:nvPr/>
          </p:nvSpPr>
          <p:spPr>
            <a:xfrm>
              <a:off x="4737064" y="1747398"/>
              <a:ext cx="854478" cy="584775"/>
            </a:xfrm>
            <a:prstGeom prst="rect">
              <a:avLst/>
            </a:prstGeom>
            <a:noFill/>
          </p:spPr>
          <p:txBody>
            <a:bodyPr wrap="square" rtlCol="0">
              <a:spAutoFit/>
            </a:bodyPr>
            <a:lstStyle/>
            <a:p>
              <a:r>
                <a:rPr lang="en-CH" sz="1600" dirty="0">
                  <a:solidFill>
                    <a:schemeClr val="bg1"/>
                  </a:solidFill>
                </a:rPr>
                <a:t>Tile fingers</a:t>
              </a:r>
            </a:p>
          </p:txBody>
        </p:sp>
        <p:sp>
          <p:nvSpPr>
            <p:cNvPr id="15" name="Freeform 17">
              <a:extLst>
                <a:ext uri="{FF2B5EF4-FFF2-40B4-BE49-F238E27FC236}">
                  <a16:creationId xmlns:a16="http://schemas.microsoft.com/office/drawing/2014/main" id="{5A57AF17-D773-4294-B5F3-75CDFD47B166}"/>
                </a:ext>
              </a:extLst>
            </p:cNvPr>
            <p:cNvSpPr/>
            <p:nvPr/>
          </p:nvSpPr>
          <p:spPr>
            <a:xfrm>
              <a:off x="986885" y="2310291"/>
              <a:ext cx="4186645" cy="1168572"/>
            </a:xfrm>
            <a:custGeom>
              <a:avLst/>
              <a:gdLst>
                <a:gd name="connsiteX0" fmla="*/ 0 w 4088675"/>
                <a:gd name="connsiteY0" fmla="*/ 423989 h 1168572"/>
                <a:gd name="connsiteX1" fmla="*/ 1632858 w 4088675"/>
                <a:gd name="connsiteY1" fmla="*/ 32104 h 1168572"/>
                <a:gd name="connsiteX2" fmla="*/ 4088675 w 4088675"/>
                <a:gd name="connsiteY2" fmla="*/ 1168572 h 1168572"/>
                <a:gd name="connsiteX3" fmla="*/ 4088675 w 4088675"/>
                <a:gd name="connsiteY3" fmla="*/ 1168572 h 1168572"/>
              </a:gdLst>
              <a:ahLst/>
              <a:cxnLst>
                <a:cxn ang="0">
                  <a:pos x="connsiteX0" y="connsiteY0"/>
                </a:cxn>
                <a:cxn ang="0">
                  <a:pos x="connsiteX1" y="connsiteY1"/>
                </a:cxn>
                <a:cxn ang="0">
                  <a:pos x="connsiteX2" y="connsiteY2"/>
                </a:cxn>
                <a:cxn ang="0">
                  <a:pos x="connsiteX3" y="connsiteY3"/>
                </a:cxn>
              </a:cxnLst>
              <a:rect l="l" t="t" r="r" b="b"/>
              <a:pathLst>
                <a:path w="4088675" h="1168572">
                  <a:moveTo>
                    <a:pt x="0" y="423989"/>
                  </a:moveTo>
                  <a:cubicBezTo>
                    <a:pt x="475706" y="165998"/>
                    <a:pt x="951412" y="-91993"/>
                    <a:pt x="1632858" y="32104"/>
                  </a:cubicBezTo>
                  <a:cubicBezTo>
                    <a:pt x="2314304" y="156201"/>
                    <a:pt x="4088675" y="1168572"/>
                    <a:pt x="4088675" y="1168572"/>
                  </a:cubicBezTo>
                  <a:lnTo>
                    <a:pt x="4088675" y="1168572"/>
                  </a:lnTo>
                </a:path>
              </a:pathLst>
            </a:custGeom>
            <a:noFill/>
            <a:ln w="31750">
              <a:solidFill>
                <a:srgbClr val="FFFF00"/>
              </a:solidFill>
              <a:headEnd type="triangle" w="lg" len="med"/>
              <a:tailEnd type="triangle" w="lg"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9B35385E-97A4-4F87-A77B-0CFDBE806FF5}"/>
                </a:ext>
              </a:extLst>
            </p:cNvPr>
            <p:cNvSpPr txBox="1"/>
            <p:nvPr/>
          </p:nvSpPr>
          <p:spPr>
            <a:xfrm>
              <a:off x="4614425" y="3734752"/>
              <a:ext cx="854478" cy="584775"/>
            </a:xfrm>
            <a:prstGeom prst="rect">
              <a:avLst/>
            </a:prstGeom>
            <a:noFill/>
          </p:spPr>
          <p:txBody>
            <a:bodyPr wrap="square" rtlCol="0">
              <a:spAutoFit/>
            </a:bodyPr>
            <a:lstStyle/>
            <a:p>
              <a:r>
                <a:rPr lang="en-CH" sz="1600" dirty="0">
                  <a:solidFill>
                    <a:schemeClr val="bg1"/>
                  </a:solidFill>
                </a:rPr>
                <a:t>Cs garage</a:t>
              </a:r>
            </a:p>
          </p:txBody>
        </p:sp>
        <p:sp>
          <p:nvSpPr>
            <p:cNvPr id="17" name="TextBox 16">
              <a:extLst>
                <a:ext uri="{FF2B5EF4-FFF2-40B4-BE49-F238E27FC236}">
                  <a16:creationId xmlns:a16="http://schemas.microsoft.com/office/drawing/2014/main" id="{502F6E3B-9C4F-4302-8057-4CD646631657}"/>
                </a:ext>
              </a:extLst>
            </p:cNvPr>
            <p:cNvSpPr txBox="1"/>
            <p:nvPr/>
          </p:nvSpPr>
          <p:spPr>
            <a:xfrm>
              <a:off x="1652257" y="5612338"/>
              <a:ext cx="2924530" cy="369332"/>
            </a:xfrm>
            <a:prstGeom prst="rect">
              <a:avLst/>
            </a:prstGeom>
            <a:solidFill>
              <a:schemeClr val="accent1">
                <a:alpha val="37205"/>
              </a:schemeClr>
            </a:solidFill>
          </p:spPr>
          <p:txBody>
            <a:bodyPr wrap="square" rtlCol="0">
              <a:spAutoFit/>
            </a:bodyPr>
            <a:lstStyle/>
            <a:p>
              <a:r>
                <a:rPr lang="en-CH" dirty="0">
                  <a:solidFill>
                    <a:schemeClr val="bg1"/>
                  </a:solidFill>
                </a:rPr>
                <a:t>Access when ATLAS is open</a:t>
              </a:r>
            </a:p>
          </p:txBody>
        </p:sp>
      </p:grpSp>
      <p:sp>
        <p:nvSpPr>
          <p:cNvPr id="23" name="Rectangle 22">
            <a:extLst>
              <a:ext uri="{FF2B5EF4-FFF2-40B4-BE49-F238E27FC236}">
                <a16:creationId xmlns:a16="http://schemas.microsoft.com/office/drawing/2014/main" id="{2D67D6DE-6609-48EF-8D49-5C3C7AA6ADD7}"/>
              </a:ext>
            </a:extLst>
          </p:cNvPr>
          <p:cNvSpPr/>
          <p:nvPr/>
        </p:nvSpPr>
        <p:spPr>
          <a:xfrm>
            <a:off x="0" y="1365123"/>
            <a:ext cx="4439816" cy="4916731"/>
          </a:xfrm>
          <a:prstGeom prst="rect">
            <a:avLst/>
          </a:prstGeom>
        </p:spPr>
        <p:txBody>
          <a:bodyPr wrap="square">
            <a:spAutoFit/>
          </a:bodyPr>
          <a:lstStyle/>
          <a:p>
            <a:pPr>
              <a:spcAft>
                <a:spcPts val="300"/>
              </a:spcAft>
            </a:pPr>
            <a:r>
              <a:rPr lang="de-DE" sz="1700" dirty="0">
                <a:solidFill>
                  <a:schemeClr val="tx2"/>
                </a:solidFill>
              </a:rPr>
              <a:t>Just </a:t>
            </a:r>
            <a:r>
              <a:rPr lang="de-DE" sz="1700" dirty="0" err="1">
                <a:solidFill>
                  <a:schemeClr val="tx2"/>
                </a:solidFill>
              </a:rPr>
              <a:t>before</a:t>
            </a:r>
            <a:r>
              <a:rPr lang="de-DE" sz="1700" dirty="0">
                <a:solidFill>
                  <a:schemeClr val="tx2"/>
                </a:solidFill>
              </a:rPr>
              <a:t> </a:t>
            </a:r>
            <a:r>
              <a:rPr lang="de-DE" sz="1700" dirty="0" err="1">
                <a:solidFill>
                  <a:schemeClr val="tx2"/>
                </a:solidFill>
              </a:rPr>
              <a:t>closing</a:t>
            </a:r>
            <a:r>
              <a:rPr lang="de-DE" sz="1700" dirty="0">
                <a:solidFill>
                  <a:schemeClr val="tx2"/>
                </a:solidFill>
              </a:rPr>
              <a:t> </a:t>
            </a:r>
            <a:r>
              <a:rPr lang="de-DE" sz="1700" dirty="0" err="1">
                <a:solidFill>
                  <a:schemeClr val="tx2"/>
                </a:solidFill>
              </a:rPr>
              <a:t>the</a:t>
            </a:r>
            <a:r>
              <a:rPr lang="de-DE" sz="1700" dirty="0">
                <a:solidFill>
                  <a:schemeClr val="tx2"/>
                </a:solidFill>
              </a:rPr>
              <a:t> </a:t>
            </a:r>
            <a:r>
              <a:rPr lang="de-DE" sz="1700" dirty="0" err="1">
                <a:solidFill>
                  <a:schemeClr val="tx2"/>
                </a:solidFill>
              </a:rPr>
              <a:t>detector</a:t>
            </a:r>
            <a:r>
              <a:rPr lang="de-DE" sz="1700" dirty="0">
                <a:solidFill>
                  <a:schemeClr val="tx2"/>
                </a:solidFill>
              </a:rPr>
              <a:t> at </a:t>
            </a:r>
            <a:r>
              <a:rPr lang="de-DE" sz="1700" dirty="0" err="1">
                <a:solidFill>
                  <a:schemeClr val="tx2"/>
                </a:solidFill>
              </a:rPr>
              <a:t>the</a:t>
            </a:r>
            <a:r>
              <a:rPr lang="de-DE" sz="1700" dirty="0">
                <a:solidFill>
                  <a:schemeClr val="tx2"/>
                </a:solidFill>
              </a:rPr>
              <a:t> end </a:t>
            </a:r>
            <a:r>
              <a:rPr lang="de-DE" sz="1700" dirty="0" err="1">
                <a:solidFill>
                  <a:schemeClr val="tx2"/>
                </a:solidFill>
              </a:rPr>
              <a:t>of</a:t>
            </a:r>
            <a:r>
              <a:rPr lang="de-DE" sz="1700" dirty="0">
                <a:solidFill>
                  <a:schemeClr val="tx2"/>
                </a:solidFill>
              </a:rPr>
              <a:t> March:</a:t>
            </a:r>
          </a:p>
          <a:p>
            <a:pPr marL="285750" indent="-285750">
              <a:spcAft>
                <a:spcPts val="300"/>
              </a:spcAft>
              <a:buFont typeface="Wingdings" panose="05000000000000000000" pitchFamily="2" charset="2"/>
              <a:buChar char="q"/>
            </a:pPr>
            <a:r>
              <a:rPr lang="en-US" altLang="en-US" sz="1700" dirty="0">
                <a:solidFill>
                  <a:schemeClr val="tx2"/>
                </a:solidFill>
              </a:rPr>
              <a:t>Leak of the </a:t>
            </a:r>
            <a:r>
              <a:rPr lang="en-US" altLang="en-US" sz="1700" dirty="0" err="1">
                <a:solidFill>
                  <a:schemeClr val="tx2"/>
                </a:solidFill>
              </a:rPr>
              <a:t>LAr</a:t>
            </a:r>
            <a:r>
              <a:rPr lang="en-US" altLang="en-US" sz="1700" dirty="0">
                <a:solidFill>
                  <a:schemeClr val="tx2"/>
                </a:solidFill>
              </a:rPr>
              <a:t> front-end (FE) under-pressure water cooling system </a:t>
            </a:r>
            <a:r>
              <a:rPr lang="de-DE" sz="1700" dirty="0" err="1">
                <a:solidFill>
                  <a:schemeClr val="tx2"/>
                </a:solidFill>
              </a:rPr>
              <a:t>detected</a:t>
            </a:r>
            <a:endParaRPr lang="en-CH" sz="1700" dirty="0">
              <a:solidFill>
                <a:schemeClr val="tx2"/>
              </a:solidFill>
            </a:endParaRPr>
          </a:p>
          <a:p>
            <a:pPr marL="285750" indent="-285750">
              <a:spcAft>
                <a:spcPts val="300"/>
              </a:spcAft>
              <a:buFont typeface="Wingdings" panose="05000000000000000000" pitchFamily="2" charset="2"/>
              <a:buChar char="q"/>
            </a:pPr>
            <a:r>
              <a:rPr lang="en-CH" sz="1700" dirty="0">
                <a:solidFill>
                  <a:schemeClr val="tx2"/>
                </a:solidFill>
              </a:rPr>
              <a:t>Two FE crates had to be switched off during the weekend</a:t>
            </a:r>
          </a:p>
          <a:p>
            <a:pPr marL="342900" lvl="1" indent="-342900">
              <a:spcAft>
                <a:spcPts val="300"/>
              </a:spcAft>
              <a:buFont typeface="Wingdings" panose="05000000000000000000" pitchFamily="2" charset="2"/>
              <a:buChar char="q"/>
            </a:pPr>
            <a:r>
              <a:rPr lang="en-CH" sz="1700" dirty="0">
                <a:solidFill>
                  <a:schemeClr val="tx2"/>
                </a:solidFill>
              </a:rPr>
              <a:t>Reduc</a:t>
            </a:r>
            <a:r>
              <a:rPr lang="de-DE" sz="1700" dirty="0" err="1">
                <a:solidFill>
                  <a:schemeClr val="tx2"/>
                </a:solidFill>
              </a:rPr>
              <a:t>ed</a:t>
            </a:r>
            <a:r>
              <a:rPr lang="en-CH" sz="1700" dirty="0">
                <a:solidFill>
                  <a:schemeClr val="tx2"/>
                </a:solidFill>
              </a:rPr>
              <a:t> LAr endcap A acceptance </a:t>
            </a:r>
            <a:r>
              <a:rPr lang="de-DE" sz="1700" dirty="0" err="1">
                <a:solidFill>
                  <a:schemeClr val="tx2"/>
                </a:solidFill>
              </a:rPr>
              <a:t>significantly</a:t>
            </a:r>
            <a:endParaRPr lang="de-DE" sz="1700" dirty="0"/>
          </a:p>
          <a:p>
            <a:pPr marL="285750" lvl="3" indent="-285750">
              <a:spcAft>
                <a:spcPts val="300"/>
              </a:spcAft>
              <a:buFont typeface="Wingdings" panose="05000000000000000000" pitchFamily="2" charset="2"/>
              <a:buChar char="q"/>
            </a:pPr>
            <a:r>
              <a:rPr lang="de-DE" sz="1700" dirty="0">
                <a:solidFill>
                  <a:schemeClr val="tx2"/>
                </a:solidFill>
              </a:rPr>
              <a:t>Very </a:t>
            </a:r>
            <a:r>
              <a:rPr lang="de-DE" sz="1700" dirty="0" err="1">
                <a:solidFill>
                  <a:schemeClr val="tx2"/>
                </a:solidFill>
              </a:rPr>
              <a:t>difficult</a:t>
            </a:r>
            <a:r>
              <a:rPr lang="de-DE" sz="1700" dirty="0">
                <a:solidFill>
                  <a:schemeClr val="tx2"/>
                </a:solidFill>
              </a:rPr>
              <a:t> </a:t>
            </a:r>
            <a:r>
              <a:rPr lang="de-DE" sz="1700" dirty="0" err="1">
                <a:solidFill>
                  <a:schemeClr val="tx2"/>
                </a:solidFill>
              </a:rPr>
              <a:t>access</a:t>
            </a:r>
            <a:endParaRPr lang="de-DE" sz="1700" dirty="0">
              <a:solidFill>
                <a:schemeClr val="tx2"/>
              </a:solidFill>
            </a:endParaRPr>
          </a:p>
          <a:p>
            <a:pPr marL="285750" lvl="3" indent="-285750">
              <a:spcAft>
                <a:spcPts val="300"/>
              </a:spcAft>
              <a:buFont typeface="Wingdings" panose="05000000000000000000" pitchFamily="2" charset="2"/>
              <a:buChar char="q"/>
            </a:pPr>
            <a:endParaRPr lang="de-DE" sz="1700" dirty="0">
              <a:solidFill>
                <a:schemeClr val="tx2"/>
              </a:solidFill>
            </a:endParaRPr>
          </a:p>
          <a:p>
            <a:pPr marL="285750" lvl="2" indent="-285750">
              <a:spcAft>
                <a:spcPts val="300"/>
              </a:spcAft>
              <a:buFont typeface="Wingdings" panose="05000000000000000000" pitchFamily="2" charset="2"/>
              <a:buChar char="q"/>
            </a:pPr>
            <a:r>
              <a:rPr lang="de-DE" sz="1700" dirty="0">
                <a:solidFill>
                  <a:schemeClr val="tx2"/>
                </a:solidFill>
              </a:rPr>
              <a:t>Immediate </a:t>
            </a:r>
            <a:r>
              <a:rPr lang="de-DE" sz="1700" dirty="0" err="1">
                <a:solidFill>
                  <a:schemeClr val="tx2"/>
                </a:solidFill>
              </a:rPr>
              <a:t>action</a:t>
            </a:r>
            <a:r>
              <a:rPr lang="de-DE" sz="1700" dirty="0">
                <a:solidFill>
                  <a:schemeClr val="tx2"/>
                </a:solidFill>
              </a:rPr>
              <a:t> </a:t>
            </a:r>
            <a:r>
              <a:rPr lang="de-DE" sz="1700" dirty="0" err="1">
                <a:solidFill>
                  <a:schemeClr val="tx2"/>
                </a:solidFill>
              </a:rPr>
              <a:t>taken</a:t>
            </a:r>
            <a:r>
              <a:rPr lang="de-DE" sz="1700" dirty="0">
                <a:solidFill>
                  <a:schemeClr val="tx2"/>
                </a:solidFill>
              </a:rPr>
              <a:t>:</a:t>
            </a:r>
          </a:p>
          <a:p>
            <a:pPr marL="742950" lvl="3" indent="-285750">
              <a:spcAft>
                <a:spcPts val="300"/>
              </a:spcAft>
              <a:buFont typeface="Wingdings" panose="05000000000000000000" pitchFamily="2" charset="2"/>
              <a:buChar char="q"/>
            </a:pPr>
            <a:r>
              <a:rPr lang="de-DE" sz="1700" dirty="0">
                <a:solidFill>
                  <a:schemeClr val="tx2"/>
                </a:solidFill>
              </a:rPr>
              <a:t>Moving </a:t>
            </a:r>
            <a:r>
              <a:rPr lang="de-DE" sz="1700" dirty="0" err="1">
                <a:solidFill>
                  <a:schemeClr val="tx2"/>
                </a:solidFill>
              </a:rPr>
              <a:t>of</a:t>
            </a:r>
            <a:r>
              <a:rPr lang="de-DE" sz="1700" dirty="0">
                <a:solidFill>
                  <a:schemeClr val="tx2"/>
                </a:solidFill>
              </a:rPr>
              <a:t> NSW </a:t>
            </a:r>
            <a:r>
              <a:rPr lang="de-DE" sz="1700" dirty="0" err="1">
                <a:solidFill>
                  <a:schemeClr val="tx2"/>
                </a:solidFill>
              </a:rPr>
              <a:t>to</a:t>
            </a:r>
            <a:r>
              <a:rPr lang="de-DE" sz="1700" dirty="0">
                <a:solidFill>
                  <a:schemeClr val="tx2"/>
                </a:solidFill>
              </a:rPr>
              <a:t> </a:t>
            </a:r>
            <a:r>
              <a:rPr lang="de-DE" sz="1700" dirty="0" err="1">
                <a:solidFill>
                  <a:schemeClr val="tx2"/>
                </a:solidFill>
              </a:rPr>
              <a:t>allow</a:t>
            </a:r>
            <a:r>
              <a:rPr lang="de-DE" sz="1700" dirty="0">
                <a:solidFill>
                  <a:schemeClr val="tx2"/>
                </a:solidFill>
              </a:rPr>
              <a:t> </a:t>
            </a:r>
            <a:r>
              <a:rPr lang="de-DE" sz="1700" dirty="0" err="1">
                <a:solidFill>
                  <a:schemeClr val="tx2"/>
                </a:solidFill>
              </a:rPr>
              <a:t>access</a:t>
            </a:r>
            <a:endParaRPr lang="de-DE" sz="1700" dirty="0">
              <a:solidFill>
                <a:schemeClr val="tx2"/>
              </a:solidFill>
            </a:endParaRPr>
          </a:p>
          <a:p>
            <a:pPr marL="742950" lvl="3" indent="-285750">
              <a:spcAft>
                <a:spcPts val="300"/>
              </a:spcAft>
              <a:buFont typeface="Wingdings" panose="05000000000000000000" pitchFamily="2" charset="2"/>
              <a:buChar char="q"/>
            </a:pPr>
            <a:r>
              <a:rPr lang="de-DE" sz="1700" dirty="0" err="1">
                <a:solidFill>
                  <a:schemeClr val="tx2"/>
                </a:solidFill>
              </a:rPr>
              <a:t>Thanks</a:t>
            </a:r>
            <a:r>
              <a:rPr lang="de-DE" sz="1700" dirty="0">
                <a:solidFill>
                  <a:schemeClr val="tx2"/>
                </a:solidFill>
              </a:rPr>
              <a:t> </a:t>
            </a:r>
            <a:r>
              <a:rPr lang="de-DE" sz="1700" dirty="0" err="1">
                <a:solidFill>
                  <a:schemeClr val="tx2"/>
                </a:solidFill>
              </a:rPr>
              <a:t>to</a:t>
            </a:r>
            <a:r>
              <a:rPr lang="de-DE" sz="1700" dirty="0">
                <a:solidFill>
                  <a:schemeClr val="tx2"/>
                </a:solidFill>
              </a:rPr>
              <a:t> </a:t>
            </a:r>
            <a:r>
              <a:rPr lang="de-DE" sz="1700" dirty="0" err="1">
                <a:solidFill>
                  <a:schemeClr val="tx2"/>
                </a:solidFill>
              </a:rPr>
              <a:t>big</a:t>
            </a:r>
            <a:r>
              <a:rPr lang="de-DE" sz="1700" dirty="0">
                <a:solidFill>
                  <a:schemeClr val="tx2"/>
                </a:solidFill>
              </a:rPr>
              <a:t> </a:t>
            </a:r>
            <a:r>
              <a:rPr lang="de-DE" sz="1700" dirty="0" err="1">
                <a:solidFill>
                  <a:schemeClr val="tx2"/>
                </a:solidFill>
              </a:rPr>
              <a:t>efforts</a:t>
            </a:r>
            <a:r>
              <a:rPr lang="de-DE" sz="1700" dirty="0">
                <a:solidFill>
                  <a:schemeClr val="tx2"/>
                </a:solidFill>
              </a:rPr>
              <a:t> </a:t>
            </a:r>
            <a:r>
              <a:rPr lang="de-DE" sz="1700" dirty="0" err="1">
                <a:solidFill>
                  <a:schemeClr val="tx2"/>
                </a:solidFill>
              </a:rPr>
              <a:t>by</a:t>
            </a:r>
            <a:r>
              <a:rPr lang="de-DE" sz="1700" dirty="0">
                <a:solidFill>
                  <a:schemeClr val="tx2"/>
                </a:solidFill>
              </a:rPr>
              <a:t> ATLAS and support </a:t>
            </a:r>
            <a:r>
              <a:rPr lang="de-DE" sz="1700" dirty="0" err="1">
                <a:solidFill>
                  <a:schemeClr val="tx2"/>
                </a:solidFill>
              </a:rPr>
              <a:t>by</a:t>
            </a:r>
            <a:r>
              <a:rPr lang="de-DE" sz="1700" dirty="0">
                <a:solidFill>
                  <a:schemeClr val="tx2"/>
                </a:solidFill>
              </a:rPr>
              <a:t> </a:t>
            </a:r>
            <a:r>
              <a:rPr lang="de-DE" sz="1700" dirty="0" err="1">
                <a:solidFill>
                  <a:schemeClr val="tx2"/>
                </a:solidFill>
              </a:rPr>
              <a:t>teams</a:t>
            </a:r>
            <a:r>
              <a:rPr lang="de-DE" sz="1700" dirty="0">
                <a:solidFill>
                  <a:schemeClr val="tx2"/>
                </a:solidFill>
              </a:rPr>
              <a:t> </a:t>
            </a:r>
            <a:r>
              <a:rPr lang="de-DE" sz="1700" dirty="0" err="1">
                <a:solidFill>
                  <a:schemeClr val="tx2"/>
                </a:solidFill>
              </a:rPr>
              <a:t>from</a:t>
            </a:r>
            <a:r>
              <a:rPr lang="de-DE" sz="1700" dirty="0">
                <a:solidFill>
                  <a:schemeClr val="tx2"/>
                </a:solidFill>
              </a:rPr>
              <a:t> </a:t>
            </a:r>
            <a:r>
              <a:rPr lang="de-DE" sz="1700" dirty="0" err="1">
                <a:solidFill>
                  <a:schemeClr val="tx2"/>
                </a:solidFill>
              </a:rPr>
              <a:t>the</a:t>
            </a:r>
            <a:r>
              <a:rPr lang="de-DE" sz="1700" dirty="0">
                <a:solidFill>
                  <a:schemeClr val="tx2"/>
                </a:solidFill>
              </a:rPr>
              <a:t> LHC and </a:t>
            </a:r>
            <a:r>
              <a:rPr lang="de-DE" sz="1700" dirty="0" err="1">
                <a:solidFill>
                  <a:schemeClr val="tx2"/>
                </a:solidFill>
              </a:rPr>
              <a:t>other</a:t>
            </a:r>
            <a:r>
              <a:rPr lang="de-DE" sz="1700" dirty="0">
                <a:solidFill>
                  <a:schemeClr val="tx2"/>
                </a:solidFill>
              </a:rPr>
              <a:t> </a:t>
            </a:r>
            <a:r>
              <a:rPr lang="de-DE" sz="1700" dirty="0" err="1">
                <a:solidFill>
                  <a:schemeClr val="tx2"/>
                </a:solidFill>
              </a:rPr>
              <a:t>experiments</a:t>
            </a:r>
            <a:r>
              <a:rPr lang="de-DE" sz="1700" dirty="0">
                <a:solidFill>
                  <a:schemeClr val="tx2"/>
                </a:solidFill>
              </a:rPr>
              <a:t>, </a:t>
            </a:r>
            <a:r>
              <a:rPr lang="de-DE" sz="1700" dirty="0" err="1">
                <a:solidFill>
                  <a:schemeClr val="tx2"/>
                </a:solidFill>
              </a:rPr>
              <a:t>delay</a:t>
            </a:r>
            <a:r>
              <a:rPr lang="de-DE" sz="1700" dirty="0">
                <a:solidFill>
                  <a:schemeClr val="tx2"/>
                </a:solidFill>
              </a:rPr>
              <a:t> </a:t>
            </a:r>
            <a:r>
              <a:rPr lang="de-DE" sz="1700" dirty="0" err="1">
                <a:solidFill>
                  <a:schemeClr val="tx2"/>
                </a:solidFill>
              </a:rPr>
              <a:t>could</a:t>
            </a:r>
            <a:r>
              <a:rPr lang="de-DE" sz="1700" dirty="0">
                <a:solidFill>
                  <a:schemeClr val="tx2"/>
                </a:solidFill>
              </a:rPr>
              <a:t> </a:t>
            </a:r>
            <a:r>
              <a:rPr lang="de-DE" sz="1700" dirty="0" err="1">
                <a:solidFill>
                  <a:schemeClr val="tx2"/>
                </a:solidFill>
              </a:rPr>
              <a:t>be</a:t>
            </a:r>
            <a:r>
              <a:rPr lang="de-DE" sz="1700" dirty="0">
                <a:solidFill>
                  <a:schemeClr val="tx2"/>
                </a:solidFill>
              </a:rPr>
              <a:t> limited </a:t>
            </a:r>
            <a:r>
              <a:rPr lang="de-DE" sz="1700" dirty="0" err="1">
                <a:solidFill>
                  <a:schemeClr val="tx2"/>
                </a:solidFill>
              </a:rPr>
              <a:t>to</a:t>
            </a:r>
            <a:r>
              <a:rPr lang="de-DE" sz="1700" dirty="0">
                <a:solidFill>
                  <a:schemeClr val="tx2"/>
                </a:solidFill>
              </a:rPr>
              <a:t> a </a:t>
            </a:r>
            <a:r>
              <a:rPr lang="de-DE" sz="1700" dirty="0" err="1">
                <a:solidFill>
                  <a:schemeClr val="tx2"/>
                </a:solidFill>
              </a:rPr>
              <a:t>couple</a:t>
            </a:r>
            <a:r>
              <a:rPr lang="de-DE" sz="1700" dirty="0">
                <a:solidFill>
                  <a:schemeClr val="tx2"/>
                </a:solidFill>
              </a:rPr>
              <a:t> </a:t>
            </a:r>
            <a:r>
              <a:rPr lang="de-DE" sz="1700" dirty="0" err="1">
                <a:solidFill>
                  <a:schemeClr val="tx2"/>
                </a:solidFill>
              </a:rPr>
              <a:t>of</a:t>
            </a:r>
            <a:r>
              <a:rPr lang="de-DE" sz="1700" dirty="0">
                <a:solidFill>
                  <a:schemeClr val="tx2"/>
                </a:solidFill>
              </a:rPr>
              <a:t> </a:t>
            </a:r>
            <a:r>
              <a:rPr lang="de-DE" sz="1700" dirty="0" err="1">
                <a:solidFill>
                  <a:schemeClr val="tx2"/>
                </a:solidFill>
              </a:rPr>
              <a:t>days</a:t>
            </a:r>
            <a:endParaRPr lang="en-CH" sz="1700" dirty="0">
              <a:solidFill>
                <a:schemeClr val="tx2"/>
              </a:solidFill>
            </a:endParaRPr>
          </a:p>
          <a:p>
            <a:pPr marL="457200" lvl="3">
              <a:spcAft>
                <a:spcPts val="300"/>
              </a:spcAft>
            </a:pPr>
            <a:endParaRPr lang="en-CH" sz="1700" dirty="0"/>
          </a:p>
        </p:txBody>
      </p:sp>
    </p:spTree>
    <p:extLst>
      <p:ext uri="{BB962C8B-B14F-4D97-AF65-F5344CB8AC3E}">
        <p14:creationId xmlns:p14="http://schemas.microsoft.com/office/powerpoint/2010/main" val="89604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A5FD65-3832-4824-B887-47B0A3B24908}"/>
              </a:ext>
            </a:extLst>
          </p:cNvPr>
          <p:cNvSpPr>
            <a:spLocks noGrp="1"/>
          </p:cNvSpPr>
          <p:nvPr>
            <p:ph type="title"/>
          </p:nvPr>
        </p:nvSpPr>
        <p:spPr/>
        <p:txBody>
          <a:bodyPr/>
          <a:lstStyle/>
          <a:p>
            <a:r>
              <a:rPr lang="en-GB" dirty="0"/>
              <a:t>YETS Activities: Impressions from CMS</a:t>
            </a:r>
          </a:p>
        </p:txBody>
      </p:sp>
      <p:sp>
        <p:nvSpPr>
          <p:cNvPr id="4" name="Date Placeholder 3">
            <a:extLst>
              <a:ext uri="{FF2B5EF4-FFF2-40B4-BE49-F238E27FC236}">
                <a16:creationId xmlns:a16="http://schemas.microsoft.com/office/drawing/2014/main" id="{77F0A3DA-9B4D-477C-85E4-C8A4AA38CA51}"/>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D807832F-DFE1-4267-8A55-6AFD527179B0}"/>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3E8F044B-0756-497C-9E92-7AAABF224FAE}"/>
              </a:ext>
            </a:extLst>
          </p:cNvPr>
          <p:cNvSpPr>
            <a:spLocks noGrp="1"/>
          </p:cNvSpPr>
          <p:nvPr>
            <p:ph type="sldNum" sz="quarter" idx="12"/>
          </p:nvPr>
        </p:nvSpPr>
        <p:spPr/>
        <p:txBody>
          <a:bodyPr/>
          <a:lstStyle/>
          <a:p>
            <a:fld id="{36B5EA5A-BC32-A742-B11B-8E7414D5B535}" type="slidenum">
              <a:rPr lang="en-US" smtClean="0"/>
              <a:pPr/>
              <a:t>17</a:t>
            </a:fld>
            <a:endParaRPr lang="en-US" dirty="0"/>
          </a:p>
        </p:txBody>
      </p:sp>
      <p:grpSp>
        <p:nvGrpSpPr>
          <p:cNvPr id="11" name="Group 10">
            <a:extLst>
              <a:ext uri="{FF2B5EF4-FFF2-40B4-BE49-F238E27FC236}">
                <a16:creationId xmlns:a16="http://schemas.microsoft.com/office/drawing/2014/main" id="{951A55EB-7101-4F47-AFA3-C19A1BE53163}"/>
              </a:ext>
            </a:extLst>
          </p:cNvPr>
          <p:cNvGrpSpPr/>
          <p:nvPr/>
        </p:nvGrpSpPr>
        <p:grpSpPr>
          <a:xfrm>
            <a:off x="166309" y="924008"/>
            <a:ext cx="4638325" cy="2257347"/>
            <a:chOff x="1229914" y="1692871"/>
            <a:chExt cx="15936883" cy="4999456"/>
          </a:xfrm>
        </p:grpSpPr>
        <p:pic>
          <p:nvPicPr>
            <p:cNvPr id="7" name="Image" descr="Image">
              <a:extLst>
                <a:ext uri="{FF2B5EF4-FFF2-40B4-BE49-F238E27FC236}">
                  <a16:creationId xmlns:a16="http://schemas.microsoft.com/office/drawing/2014/main" id="{AFB79F58-2FDF-4F66-9BA9-70D42E89F3ED}"/>
                </a:ext>
              </a:extLst>
            </p:cNvPr>
            <p:cNvPicPr>
              <a:picLocks noChangeAspect="1"/>
            </p:cNvPicPr>
            <p:nvPr/>
          </p:nvPicPr>
          <p:blipFill>
            <a:blip r:embed="rId2">
              <a:extLst/>
            </a:blip>
            <a:stretch>
              <a:fillRect/>
            </a:stretch>
          </p:blipFill>
          <p:spPr>
            <a:xfrm>
              <a:off x="1229914" y="1692871"/>
              <a:ext cx="11135149" cy="4999456"/>
            </a:xfrm>
            <a:prstGeom prst="rect">
              <a:avLst/>
            </a:prstGeom>
            <a:ln w="12700">
              <a:miter lim="400000"/>
            </a:ln>
          </p:spPr>
        </p:pic>
        <p:sp>
          <p:nvSpPr>
            <p:cNvPr id="9" name="Tracker: successful opening of the bulkhead and cleaning of Pixel fibers">
              <a:extLst>
                <a:ext uri="{FF2B5EF4-FFF2-40B4-BE49-F238E27FC236}">
                  <a16:creationId xmlns:a16="http://schemas.microsoft.com/office/drawing/2014/main" id="{B7B24946-2A0C-412C-A978-52C22D585074}"/>
                </a:ext>
              </a:extLst>
            </p:cNvPr>
            <p:cNvSpPr txBox="1"/>
            <p:nvPr/>
          </p:nvSpPr>
          <p:spPr>
            <a:xfrm>
              <a:off x="9353238" y="1858435"/>
              <a:ext cx="7813559" cy="2044935"/>
            </a:xfrm>
            <a:prstGeom prst="rect">
              <a:avLst/>
            </a:prstGeom>
            <a:solidFill>
              <a:srgbClr val="01199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38" tIns="91438" rIns="91438" bIns="91438">
              <a:spAutoFit/>
            </a:bodyPr>
            <a:lstStyle>
              <a:lvl1pPr algn="ctr">
                <a:defRPr sz="3200" i="1">
                  <a:solidFill>
                    <a:srgbClr val="FFFFFF"/>
                  </a:solidFill>
                </a:defRPr>
              </a:lvl1pPr>
            </a:lstStyle>
            <a:p>
              <a:r>
                <a:rPr lang="de-DE" sz="1600" dirty="0"/>
                <a:t>Tracker: </a:t>
              </a:r>
              <a:r>
                <a:rPr sz="1600" dirty="0"/>
                <a:t>opening of the bulkhead and cleaning of Pixel fibers</a:t>
              </a:r>
            </a:p>
          </p:txBody>
        </p:sp>
      </p:grpSp>
      <p:grpSp>
        <p:nvGrpSpPr>
          <p:cNvPr id="12" name="Group 11">
            <a:extLst>
              <a:ext uri="{FF2B5EF4-FFF2-40B4-BE49-F238E27FC236}">
                <a16:creationId xmlns:a16="http://schemas.microsoft.com/office/drawing/2014/main" id="{75DAA621-E500-412E-B0A9-0E0FDB6C5B01}"/>
              </a:ext>
            </a:extLst>
          </p:cNvPr>
          <p:cNvGrpSpPr/>
          <p:nvPr/>
        </p:nvGrpSpPr>
        <p:grpSpPr>
          <a:xfrm>
            <a:off x="7099731" y="901975"/>
            <a:ext cx="2735386" cy="4968593"/>
            <a:chOff x="15265497" y="2328600"/>
            <a:chExt cx="7659257" cy="11245366"/>
          </a:xfrm>
        </p:grpSpPr>
        <p:pic>
          <p:nvPicPr>
            <p:cNvPr id="8" name="Image" descr="Image">
              <a:extLst>
                <a:ext uri="{FF2B5EF4-FFF2-40B4-BE49-F238E27FC236}">
                  <a16:creationId xmlns:a16="http://schemas.microsoft.com/office/drawing/2014/main" id="{CFA7F061-5DDE-46DB-A797-4806DEFA39B6}"/>
                </a:ext>
              </a:extLst>
            </p:cNvPr>
            <p:cNvPicPr>
              <a:picLocks noChangeAspect="1"/>
            </p:cNvPicPr>
            <p:nvPr/>
          </p:nvPicPr>
          <p:blipFill>
            <a:blip r:embed="rId3">
              <a:extLst/>
            </a:blip>
            <a:stretch>
              <a:fillRect/>
            </a:stretch>
          </p:blipFill>
          <p:spPr>
            <a:xfrm>
              <a:off x="15265497" y="2328600"/>
              <a:ext cx="7659257" cy="10229477"/>
            </a:xfrm>
            <a:prstGeom prst="rect">
              <a:avLst/>
            </a:prstGeom>
            <a:ln w="12700">
              <a:miter lim="400000"/>
            </a:ln>
          </p:spPr>
        </p:pic>
        <p:sp>
          <p:nvSpPr>
            <p:cNvPr id="10" name="HCAL-HO…">
              <a:extLst>
                <a:ext uri="{FF2B5EF4-FFF2-40B4-BE49-F238E27FC236}">
                  <a16:creationId xmlns:a16="http://schemas.microsoft.com/office/drawing/2014/main" id="{D2A54371-4640-4AD5-993E-B3B7DF05C19D}"/>
                </a:ext>
              </a:extLst>
            </p:cNvPr>
            <p:cNvSpPr txBox="1"/>
            <p:nvPr/>
          </p:nvSpPr>
          <p:spPr>
            <a:xfrm>
              <a:off x="15982658" y="11484212"/>
              <a:ext cx="5034054" cy="2089754"/>
            </a:xfrm>
            <a:prstGeom prst="rect">
              <a:avLst/>
            </a:prstGeom>
            <a:solidFill>
              <a:srgbClr val="01199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38" tIns="91438" rIns="91438" bIns="91438">
              <a:spAutoFit/>
            </a:bodyPr>
            <a:lstStyle/>
            <a:p>
              <a:pPr algn="ctr">
                <a:defRPr sz="3200" i="1">
                  <a:solidFill>
                    <a:srgbClr val="FFFFFF"/>
                  </a:solidFill>
                </a:defRPr>
              </a:pPr>
              <a:r>
                <a:rPr sz="1600" dirty="0"/>
                <a:t>HCAL-HO </a:t>
              </a:r>
            </a:p>
            <a:p>
              <a:pPr algn="ctr">
                <a:defRPr sz="3200" i="1">
                  <a:solidFill>
                    <a:srgbClr val="FFFFFF"/>
                  </a:solidFill>
                </a:defRPr>
              </a:pPr>
              <a:r>
                <a:rPr sz="1600" dirty="0"/>
                <a:t>Electronics maintenance</a:t>
              </a:r>
            </a:p>
          </p:txBody>
        </p:sp>
      </p:grpSp>
      <p:grpSp>
        <p:nvGrpSpPr>
          <p:cNvPr id="15" name="Group 14">
            <a:extLst>
              <a:ext uri="{FF2B5EF4-FFF2-40B4-BE49-F238E27FC236}">
                <a16:creationId xmlns:a16="http://schemas.microsoft.com/office/drawing/2014/main" id="{7198D53E-B532-42EE-A5EB-9EBFC490A7F0}"/>
              </a:ext>
            </a:extLst>
          </p:cNvPr>
          <p:cNvGrpSpPr/>
          <p:nvPr/>
        </p:nvGrpSpPr>
        <p:grpSpPr>
          <a:xfrm>
            <a:off x="4873099" y="914400"/>
            <a:ext cx="2183252" cy="4977038"/>
            <a:chOff x="655105" y="2057536"/>
            <a:chExt cx="4676821" cy="13171732"/>
          </a:xfrm>
        </p:grpSpPr>
        <p:pic>
          <p:nvPicPr>
            <p:cNvPr id="13" name="pasted-movie.png" descr="pasted-movie.png">
              <a:extLst>
                <a:ext uri="{FF2B5EF4-FFF2-40B4-BE49-F238E27FC236}">
                  <a16:creationId xmlns:a16="http://schemas.microsoft.com/office/drawing/2014/main" id="{8A5A0539-A227-4574-A38F-66FCC5A17FC1}"/>
                </a:ext>
              </a:extLst>
            </p:cNvPr>
            <p:cNvPicPr>
              <a:picLocks noChangeAspect="1"/>
            </p:cNvPicPr>
            <p:nvPr/>
          </p:nvPicPr>
          <p:blipFill>
            <a:blip r:embed="rId4">
              <a:extLst/>
            </a:blip>
            <a:stretch>
              <a:fillRect/>
            </a:stretch>
          </p:blipFill>
          <p:spPr>
            <a:xfrm>
              <a:off x="655105" y="2057536"/>
              <a:ext cx="4676821" cy="10166999"/>
            </a:xfrm>
            <a:prstGeom prst="rect">
              <a:avLst/>
            </a:prstGeom>
            <a:ln w="12700">
              <a:miter lim="400000"/>
            </a:ln>
          </p:spPr>
        </p:pic>
        <p:sp>
          <p:nvSpPr>
            <p:cNvPr id="14" name="Opening with push back system for…">
              <a:extLst>
                <a:ext uri="{FF2B5EF4-FFF2-40B4-BE49-F238E27FC236}">
                  <a16:creationId xmlns:a16="http://schemas.microsoft.com/office/drawing/2014/main" id="{90CE2714-C071-413A-AB89-3371D115A6E5}"/>
                </a:ext>
              </a:extLst>
            </p:cNvPr>
            <p:cNvSpPr txBox="1"/>
            <p:nvPr/>
          </p:nvSpPr>
          <p:spPr>
            <a:xfrm>
              <a:off x="752290" y="12134062"/>
              <a:ext cx="4359731" cy="3095206"/>
            </a:xfrm>
            <a:prstGeom prst="rect">
              <a:avLst/>
            </a:prstGeom>
            <a:solidFill>
              <a:srgbClr val="01199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38" tIns="91438" rIns="91438" bIns="91438">
              <a:spAutoFit/>
            </a:bodyPr>
            <a:lstStyle/>
            <a:p>
              <a:pPr algn="ctr">
                <a:defRPr i="1">
                  <a:solidFill>
                    <a:srgbClr val="FFFFFF"/>
                  </a:solidFill>
                </a:defRPr>
              </a:pPr>
              <a:r>
                <a:rPr sz="1600" dirty="0"/>
                <a:t>Opening with push back system for</a:t>
              </a:r>
            </a:p>
            <a:p>
              <a:pPr algn="ctr">
                <a:defRPr i="1">
                  <a:solidFill>
                    <a:srgbClr val="FFFFFF"/>
                  </a:solidFill>
                </a:defRPr>
              </a:pPr>
              <a:r>
                <a:rPr sz="1600" dirty="0"/>
                <a:t>Installation of RE-4/1 chamber</a:t>
              </a:r>
            </a:p>
          </p:txBody>
        </p:sp>
      </p:grpSp>
      <p:grpSp>
        <p:nvGrpSpPr>
          <p:cNvPr id="18" name="Group 17">
            <a:extLst>
              <a:ext uri="{FF2B5EF4-FFF2-40B4-BE49-F238E27FC236}">
                <a16:creationId xmlns:a16="http://schemas.microsoft.com/office/drawing/2014/main" id="{5C7490C5-092D-4FA1-8FF1-2083399E0E65}"/>
              </a:ext>
            </a:extLst>
          </p:cNvPr>
          <p:cNvGrpSpPr/>
          <p:nvPr/>
        </p:nvGrpSpPr>
        <p:grpSpPr>
          <a:xfrm>
            <a:off x="77944" y="3275714"/>
            <a:ext cx="4750955" cy="2827233"/>
            <a:chOff x="6191664" y="2023958"/>
            <a:chExt cx="8472995" cy="4908329"/>
          </a:xfrm>
        </p:grpSpPr>
        <p:pic>
          <p:nvPicPr>
            <p:cNvPr id="16" name="pasted-movie.png" descr="pasted-movie.png">
              <a:extLst>
                <a:ext uri="{FF2B5EF4-FFF2-40B4-BE49-F238E27FC236}">
                  <a16:creationId xmlns:a16="http://schemas.microsoft.com/office/drawing/2014/main" id="{991DA5BF-10D9-484D-B06D-82FAEC668CBF}"/>
                </a:ext>
              </a:extLst>
            </p:cNvPr>
            <p:cNvPicPr>
              <a:picLocks noChangeAspect="1"/>
            </p:cNvPicPr>
            <p:nvPr/>
          </p:nvPicPr>
          <p:blipFill>
            <a:blip r:embed="rId5">
              <a:extLst/>
            </a:blip>
            <a:stretch>
              <a:fillRect/>
            </a:stretch>
          </p:blipFill>
          <p:spPr>
            <a:xfrm>
              <a:off x="6191664" y="2170092"/>
              <a:ext cx="8472995" cy="4762195"/>
            </a:xfrm>
            <a:prstGeom prst="rect">
              <a:avLst/>
            </a:prstGeom>
            <a:ln w="12700">
              <a:miter lim="400000"/>
            </a:ln>
          </p:spPr>
        </p:pic>
        <p:sp>
          <p:nvSpPr>
            <p:cNvPr id="17" name="RPC (Barrel)…">
              <a:extLst>
                <a:ext uri="{FF2B5EF4-FFF2-40B4-BE49-F238E27FC236}">
                  <a16:creationId xmlns:a16="http://schemas.microsoft.com/office/drawing/2014/main" id="{A49CB5A5-B69D-481E-8B9D-15476619373A}"/>
                </a:ext>
              </a:extLst>
            </p:cNvPr>
            <p:cNvSpPr txBox="1"/>
            <p:nvPr/>
          </p:nvSpPr>
          <p:spPr>
            <a:xfrm>
              <a:off x="11665707" y="2023958"/>
              <a:ext cx="2939001" cy="1275079"/>
            </a:xfrm>
            <a:prstGeom prst="rect">
              <a:avLst/>
            </a:prstGeom>
            <a:solidFill>
              <a:srgbClr val="01199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8" tIns="91438" rIns="91438" bIns="91438">
              <a:spAutoFit/>
            </a:bodyPr>
            <a:lstStyle/>
            <a:p>
              <a:pPr algn="ctr">
                <a:defRPr i="1">
                  <a:solidFill>
                    <a:srgbClr val="FFFFFF"/>
                  </a:solidFill>
                </a:defRPr>
              </a:pPr>
              <a:r>
                <a:rPr dirty="0"/>
                <a:t>RPC (Barrel) </a:t>
              </a:r>
            </a:p>
            <a:p>
              <a:pPr algn="ctr">
                <a:defRPr i="1">
                  <a:solidFill>
                    <a:srgbClr val="FFFFFF"/>
                  </a:solidFill>
                </a:defRPr>
              </a:pPr>
              <a:r>
                <a:rPr dirty="0"/>
                <a:t>Leak Repair </a:t>
              </a:r>
            </a:p>
          </p:txBody>
        </p:sp>
      </p:grpSp>
      <p:grpSp>
        <p:nvGrpSpPr>
          <p:cNvPr id="21" name="Group 20">
            <a:extLst>
              <a:ext uri="{FF2B5EF4-FFF2-40B4-BE49-F238E27FC236}">
                <a16:creationId xmlns:a16="http://schemas.microsoft.com/office/drawing/2014/main" id="{E1E5F580-799E-4F37-B326-48C26E48AA52}"/>
              </a:ext>
            </a:extLst>
          </p:cNvPr>
          <p:cNvGrpSpPr/>
          <p:nvPr/>
        </p:nvGrpSpPr>
        <p:grpSpPr>
          <a:xfrm>
            <a:off x="9505075" y="861237"/>
            <a:ext cx="2686925" cy="5071731"/>
            <a:chOff x="16797686" y="2170092"/>
            <a:chExt cx="6958965" cy="10306585"/>
          </a:xfrm>
        </p:grpSpPr>
        <p:pic>
          <p:nvPicPr>
            <p:cNvPr id="19" name="pasted-movie.png" descr="pasted-movie.png">
              <a:extLst>
                <a:ext uri="{FF2B5EF4-FFF2-40B4-BE49-F238E27FC236}">
                  <a16:creationId xmlns:a16="http://schemas.microsoft.com/office/drawing/2014/main" id="{0A059978-835E-45C1-BE0B-FC09F57F5D9C}"/>
                </a:ext>
              </a:extLst>
            </p:cNvPr>
            <p:cNvPicPr>
              <a:picLocks noChangeAspect="1"/>
            </p:cNvPicPr>
            <p:nvPr/>
          </p:nvPicPr>
          <p:blipFill>
            <a:blip r:embed="rId6">
              <a:extLst/>
            </a:blip>
            <a:stretch>
              <a:fillRect/>
            </a:stretch>
          </p:blipFill>
          <p:spPr>
            <a:xfrm>
              <a:off x="16797686" y="2170092"/>
              <a:ext cx="6958965" cy="10166999"/>
            </a:xfrm>
            <a:prstGeom prst="rect">
              <a:avLst/>
            </a:prstGeom>
            <a:ln w="12700">
              <a:miter lim="400000"/>
            </a:ln>
          </p:spPr>
        </p:pic>
        <p:sp>
          <p:nvSpPr>
            <p:cNvPr id="20" name="PPS in tunnel">
              <a:extLst>
                <a:ext uri="{FF2B5EF4-FFF2-40B4-BE49-F238E27FC236}">
                  <a16:creationId xmlns:a16="http://schemas.microsoft.com/office/drawing/2014/main" id="{401A3446-5552-47FA-B987-1A128B8B24EC}"/>
                </a:ext>
              </a:extLst>
            </p:cNvPr>
            <p:cNvSpPr txBox="1"/>
            <p:nvPr/>
          </p:nvSpPr>
          <p:spPr>
            <a:xfrm>
              <a:off x="17322019" y="11195776"/>
              <a:ext cx="2882115" cy="1280901"/>
            </a:xfrm>
            <a:prstGeom prst="rect">
              <a:avLst/>
            </a:prstGeom>
            <a:solidFill>
              <a:srgbClr val="01199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38" tIns="91438" rIns="91438" bIns="91438">
              <a:spAutoFit/>
            </a:bodyPr>
            <a:lstStyle/>
            <a:p>
              <a:pPr algn="ctr">
                <a:defRPr sz="3200" i="1">
                  <a:solidFill>
                    <a:srgbClr val="FFFFFF"/>
                  </a:solidFill>
                </a:defRPr>
              </a:pPr>
              <a:r>
                <a:rPr sz="1600" dirty="0"/>
                <a:t>PPS in tunnel</a:t>
              </a:r>
            </a:p>
          </p:txBody>
        </p:sp>
      </p:grpSp>
      <p:pic>
        <p:nvPicPr>
          <p:cNvPr id="22" name="Image" descr="Image">
            <a:extLst>
              <a:ext uri="{FF2B5EF4-FFF2-40B4-BE49-F238E27FC236}">
                <a16:creationId xmlns:a16="http://schemas.microsoft.com/office/drawing/2014/main" id="{9B497875-DE86-43E8-BD2D-E3935EE76B9E}"/>
              </a:ext>
            </a:extLst>
          </p:cNvPr>
          <p:cNvPicPr>
            <a:picLocks noChangeAspect="1"/>
          </p:cNvPicPr>
          <p:nvPr/>
        </p:nvPicPr>
        <p:blipFill>
          <a:blip r:embed="rId7"/>
          <a:stretch>
            <a:fillRect/>
          </a:stretch>
        </p:blipFill>
        <p:spPr>
          <a:xfrm>
            <a:off x="11430000" y="3"/>
            <a:ext cx="762000" cy="762000"/>
          </a:xfrm>
          <a:prstGeom prst="rect">
            <a:avLst/>
          </a:prstGeom>
          <a:ln w="12700">
            <a:miter lim="400000"/>
          </a:ln>
        </p:spPr>
      </p:pic>
    </p:spTree>
    <p:extLst>
      <p:ext uri="{BB962C8B-B14F-4D97-AF65-F5344CB8AC3E}">
        <p14:creationId xmlns:p14="http://schemas.microsoft.com/office/powerpoint/2010/main" val="3311643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895B4-13DE-45C2-B855-61CC723792A5}"/>
              </a:ext>
            </a:extLst>
          </p:cNvPr>
          <p:cNvSpPr>
            <a:spLocks noGrp="1"/>
          </p:cNvSpPr>
          <p:nvPr>
            <p:ph type="title"/>
          </p:nvPr>
        </p:nvSpPr>
        <p:spPr/>
        <p:txBody>
          <a:bodyPr/>
          <a:lstStyle/>
          <a:p>
            <a:r>
              <a:rPr lang="en-GB" dirty="0" err="1"/>
              <a:t>LHCb</a:t>
            </a:r>
            <a:r>
              <a:rPr lang="en-GB" dirty="0"/>
              <a:t> &amp; ALICE YETS Activities</a:t>
            </a:r>
          </a:p>
        </p:txBody>
      </p:sp>
      <p:sp>
        <p:nvSpPr>
          <p:cNvPr id="4" name="Date Placeholder 3">
            <a:extLst>
              <a:ext uri="{FF2B5EF4-FFF2-40B4-BE49-F238E27FC236}">
                <a16:creationId xmlns:a16="http://schemas.microsoft.com/office/drawing/2014/main" id="{3BB2157F-F720-4A64-B3D9-D149DDA1BD11}"/>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B501F3A1-1644-44FD-A2FE-FE767318370D}"/>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2D3F55B9-03E1-42FD-93B3-71D6C12E827C}"/>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7" name="Content Placeholder 1">
            <a:extLst>
              <a:ext uri="{FF2B5EF4-FFF2-40B4-BE49-F238E27FC236}">
                <a16:creationId xmlns:a16="http://schemas.microsoft.com/office/drawing/2014/main" id="{28FEE3A6-5C57-4718-8C03-0A1151FFA76F}"/>
              </a:ext>
            </a:extLst>
          </p:cNvPr>
          <p:cNvSpPr txBox="1">
            <a:spLocks/>
          </p:cNvSpPr>
          <p:nvPr/>
        </p:nvSpPr>
        <p:spPr>
          <a:xfrm>
            <a:off x="271705" y="1076650"/>
            <a:ext cx="6012137" cy="598207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pPr>
            <a:r>
              <a:rPr lang="en-US" sz="1600" dirty="0" err="1">
                <a:solidFill>
                  <a:schemeClr val="tx1"/>
                </a:solidFill>
              </a:rPr>
              <a:t>LHCb</a:t>
            </a:r>
            <a:r>
              <a:rPr lang="en-US" sz="1600" dirty="0">
                <a:solidFill>
                  <a:schemeClr val="tx1"/>
                </a:solidFill>
              </a:rPr>
              <a:t>:</a:t>
            </a:r>
          </a:p>
          <a:p>
            <a:pPr marL="609600" lvl="1" indent="-285750">
              <a:spcBef>
                <a:spcPts val="0"/>
              </a:spcBef>
              <a:buFont typeface="Wingdings" panose="05000000000000000000" pitchFamily="2" charset="2"/>
              <a:buChar char="q"/>
            </a:pPr>
            <a:r>
              <a:rPr lang="en-US" sz="1600" b="1" dirty="0">
                <a:solidFill>
                  <a:schemeClr val="tx1"/>
                </a:solidFill>
              </a:rPr>
              <a:t>VELO</a:t>
            </a:r>
            <a:r>
              <a:rPr lang="en-US" sz="1600" dirty="0"/>
              <a:t>: r</a:t>
            </a:r>
            <a:r>
              <a:rPr lang="en-GB" sz="1600" dirty="0" err="1"/>
              <a:t>emoval</a:t>
            </a:r>
            <a:r>
              <a:rPr lang="en-GB" sz="1600" dirty="0"/>
              <a:t> of shims allows the VELO sensors to move 0.5 mm closer to the beam line. Expect an improvement in IP resolution of around 10%</a:t>
            </a:r>
            <a:br>
              <a:rPr lang="en-GB" sz="1600" dirty="0"/>
            </a:br>
            <a:r>
              <a:rPr lang="en-GB" sz="1600" dirty="0"/>
              <a:t>Change of an O-ring to fix minor leak of the secondary vacuum detected in 2024</a:t>
            </a:r>
            <a:r>
              <a:rPr lang="en-GB" sz="1600" dirty="0">
                <a:solidFill>
                  <a:srgbClr val="1570C0"/>
                </a:solidFill>
              </a:rPr>
              <a:t>.</a:t>
            </a:r>
          </a:p>
          <a:p>
            <a:pPr marL="609600" lvl="1" indent="-285750">
              <a:spcBef>
                <a:spcPts val="0"/>
              </a:spcBef>
              <a:buFont typeface="Wingdings" panose="05000000000000000000" pitchFamily="2" charset="2"/>
              <a:buChar char="q"/>
            </a:pPr>
            <a:r>
              <a:rPr lang="en-GB" sz="1600" b="1" dirty="0" err="1">
                <a:solidFill>
                  <a:schemeClr val="tx1"/>
                </a:solidFill>
              </a:rPr>
              <a:t>SciFi</a:t>
            </a:r>
            <a:r>
              <a:rPr lang="en-GB" sz="1600" b="1" dirty="0">
                <a:solidFill>
                  <a:schemeClr val="tx1"/>
                </a:solidFill>
              </a:rPr>
              <a:t> tracker: </a:t>
            </a:r>
            <a:r>
              <a:rPr lang="en-GB" sz="1600" dirty="0"/>
              <a:t>changing the </a:t>
            </a:r>
            <a:r>
              <a:rPr lang="en-GB" sz="1600" dirty="0" err="1"/>
              <a:t>SiPM</a:t>
            </a:r>
            <a:r>
              <a:rPr lang="en-GB" sz="1600" dirty="0"/>
              <a:t> cooling liquid from C</a:t>
            </a:r>
            <a:r>
              <a:rPr lang="en-GB" sz="1600" baseline="-25000" dirty="0"/>
              <a:t>6</a:t>
            </a:r>
            <a:r>
              <a:rPr lang="en-GB" sz="1600" dirty="0"/>
              <a:t>F</a:t>
            </a:r>
            <a:r>
              <a:rPr lang="en-GB" sz="1600" baseline="-25000" dirty="0"/>
              <a:t>14</a:t>
            </a:r>
            <a:r>
              <a:rPr lang="en-GB" sz="1600" dirty="0"/>
              <a:t> to NOVEC 7100, 30 times lower greenhouse warming potential</a:t>
            </a:r>
          </a:p>
          <a:p>
            <a:pPr marL="609600" lvl="1" indent="-285750">
              <a:spcBef>
                <a:spcPts val="0"/>
              </a:spcBef>
              <a:buFont typeface="Wingdings" panose="05000000000000000000" pitchFamily="2" charset="2"/>
              <a:buChar char="q"/>
            </a:pPr>
            <a:r>
              <a:rPr lang="en-GB" sz="1600" b="1" dirty="0" err="1">
                <a:solidFill>
                  <a:schemeClr val="tx1"/>
                </a:solidFill>
              </a:rPr>
              <a:t>SciFi</a:t>
            </a:r>
            <a:r>
              <a:rPr lang="en-GB" sz="1600" b="1" dirty="0">
                <a:solidFill>
                  <a:schemeClr val="tx1"/>
                </a:solidFill>
              </a:rPr>
              <a:t> &amp; RICH: </a:t>
            </a:r>
            <a:r>
              <a:rPr lang="en-GB" sz="1600" dirty="0"/>
              <a:t>Huge campaign to clean fibres: performance degradation due to outgassing of </a:t>
            </a:r>
            <a:r>
              <a:rPr lang="en-GB" sz="1600" dirty="0" err="1"/>
              <a:t>VTRx</a:t>
            </a:r>
            <a:endParaRPr lang="en-GB" sz="1600" dirty="0"/>
          </a:p>
          <a:p>
            <a:pPr marL="609600" lvl="1" indent="-285750">
              <a:spcBef>
                <a:spcPts val="0"/>
              </a:spcBef>
              <a:buFont typeface="Wingdings" panose="05000000000000000000" pitchFamily="2" charset="2"/>
              <a:buChar char="q"/>
            </a:pPr>
            <a:endParaRPr lang="en-US" sz="1600" dirty="0">
              <a:solidFill>
                <a:schemeClr val="tx1"/>
              </a:solidFill>
            </a:endParaRPr>
          </a:p>
          <a:p>
            <a:pPr>
              <a:spcBef>
                <a:spcPts val="0"/>
              </a:spcBef>
            </a:pPr>
            <a:r>
              <a:rPr lang="en-GB" sz="1600" dirty="0">
                <a:solidFill>
                  <a:schemeClr val="tx1"/>
                </a:solidFill>
              </a:rPr>
              <a:t>ALICE: </a:t>
            </a:r>
          </a:p>
          <a:p>
            <a:pPr marL="609600" lvl="1" indent="-285750">
              <a:spcBef>
                <a:spcPts val="0"/>
              </a:spcBef>
              <a:buFont typeface="Wingdings" panose="05000000000000000000" pitchFamily="2" charset="2"/>
              <a:buChar char="q"/>
            </a:pPr>
            <a:r>
              <a:rPr lang="en-US" sz="1600" b="1" dirty="0">
                <a:solidFill>
                  <a:schemeClr val="tx1"/>
                </a:solidFill>
              </a:rPr>
              <a:t>Magnet: </a:t>
            </a:r>
            <a:r>
              <a:rPr lang="en-US" sz="1600" dirty="0"/>
              <a:t>cooling leak fixed</a:t>
            </a:r>
          </a:p>
          <a:p>
            <a:pPr marL="609600" lvl="1" indent="-285750">
              <a:spcBef>
                <a:spcPts val="0"/>
              </a:spcBef>
              <a:buFont typeface="Wingdings" panose="05000000000000000000" pitchFamily="2" charset="2"/>
              <a:buChar char="q"/>
            </a:pPr>
            <a:r>
              <a:rPr lang="en-US" sz="1600" b="1" dirty="0">
                <a:solidFill>
                  <a:schemeClr val="tx1"/>
                </a:solidFill>
              </a:rPr>
              <a:t>TPC: </a:t>
            </a:r>
            <a:r>
              <a:rPr lang="en-US" sz="1600" dirty="0"/>
              <a:t>cooling leak in field cage rod fixed</a:t>
            </a:r>
          </a:p>
          <a:p>
            <a:pPr marL="609600" lvl="1" indent="-285750">
              <a:spcBef>
                <a:spcPts val="0"/>
              </a:spcBef>
              <a:buFont typeface="Wingdings" panose="05000000000000000000" pitchFamily="2" charset="2"/>
              <a:buChar char="q"/>
            </a:pPr>
            <a:r>
              <a:rPr lang="en-US" sz="1600" dirty="0"/>
              <a:t>General maintenance of all detectors</a:t>
            </a:r>
            <a:endParaRPr lang="en-GB" sz="1600" dirty="0"/>
          </a:p>
        </p:txBody>
      </p:sp>
      <p:pic>
        <p:nvPicPr>
          <p:cNvPr id="8" name="Image" descr="Image">
            <a:extLst>
              <a:ext uri="{FF2B5EF4-FFF2-40B4-BE49-F238E27FC236}">
                <a16:creationId xmlns:a16="http://schemas.microsoft.com/office/drawing/2014/main" id="{F2C52C89-A7F0-4E6E-BBE9-122355062520}"/>
              </a:ext>
            </a:extLst>
          </p:cNvPr>
          <p:cNvPicPr>
            <a:picLocks noChangeAspect="1"/>
          </p:cNvPicPr>
          <p:nvPr/>
        </p:nvPicPr>
        <p:blipFill>
          <a:blip r:embed="rId2">
            <a:extLst/>
          </a:blip>
          <a:stretch>
            <a:fillRect/>
          </a:stretch>
        </p:blipFill>
        <p:spPr>
          <a:xfrm>
            <a:off x="7103326" y="704124"/>
            <a:ext cx="4962861" cy="2647254"/>
          </a:xfrm>
          <a:prstGeom prst="rect">
            <a:avLst/>
          </a:prstGeom>
          <a:ln w="38100">
            <a:solidFill>
              <a:srgbClr val="080C09">
                <a:alpha val="90384"/>
              </a:srgbClr>
            </a:solidFill>
            <a:miter lim="400000"/>
          </a:ln>
        </p:spPr>
      </p:pic>
      <p:pic>
        <p:nvPicPr>
          <p:cNvPr id="9" name="Image" descr="Image">
            <a:extLst>
              <a:ext uri="{FF2B5EF4-FFF2-40B4-BE49-F238E27FC236}">
                <a16:creationId xmlns:a16="http://schemas.microsoft.com/office/drawing/2014/main" id="{5DF7AE16-7714-44DD-9408-E47C5713B473}"/>
              </a:ext>
            </a:extLst>
          </p:cNvPr>
          <p:cNvPicPr>
            <a:picLocks noChangeAspect="1"/>
          </p:cNvPicPr>
          <p:nvPr/>
        </p:nvPicPr>
        <p:blipFill>
          <a:blip r:embed="rId3">
            <a:extLst/>
          </a:blip>
          <a:stretch>
            <a:fillRect/>
          </a:stretch>
        </p:blipFill>
        <p:spPr>
          <a:xfrm>
            <a:off x="9823351" y="3600713"/>
            <a:ext cx="1936984" cy="2585648"/>
          </a:xfrm>
          <a:prstGeom prst="rect">
            <a:avLst/>
          </a:prstGeom>
          <a:ln w="38100">
            <a:solidFill>
              <a:srgbClr val="080C09">
                <a:alpha val="90384"/>
              </a:srgbClr>
            </a:solidFill>
            <a:miter lim="400000"/>
          </a:ln>
        </p:spPr>
      </p:pic>
      <p:pic>
        <p:nvPicPr>
          <p:cNvPr id="10" name="0fGHjDT6cYB9YJH0.png" descr="0fGHjDT6cYB9YJH0.png">
            <a:extLst>
              <a:ext uri="{FF2B5EF4-FFF2-40B4-BE49-F238E27FC236}">
                <a16:creationId xmlns:a16="http://schemas.microsoft.com/office/drawing/2014/main" id="{D85360D4-FB2F-40AB-8BEA-DB801CB33D08}"/>
              </a:ext>
            </a:extLst>
          </p:cNvPr>
          <p:cNvPicPr>
            <a:picLocks noChangeAspect="1"/>
          </p:cNvPicPr>
          <p:nvPr/>
        </p:nvPicPr>
        <p:blipFill>
          <a:blip r:embed="rId4">
            <a:extLst/>
          </a:blip>
          <a:stretch>
            <a:fillRect/>
          </a:stretch>
        </p:blipFill>
        <p:spPr>
          <a:xfrm>
            <a:off x="6706152" y="3904734"/>
            <a:ext cx="2967331" cy="2204129"/>
          </a:xfrm>
          <a:prstGeom prst="rect">
            <a:avLst/>
          </a:prstGeom>
          <a:ln w="38100">
            <a:solidFill>
              <a:srgbClr val="080C09">
                <a:alpha val="90384"/>
              </a:srgbClr>
            </a:solidFill>
            <a:miter lim="400000"/>
          </a:ln>
        </p:spPr>
      </p:pic>
      <p:sp>
        <p:nvSpPr>
          <p:cNvPr id="11" name="Rectangle 10">
            <a:extLst>
              <a:ext uri="{FF2B5EF4-FFF2-40B4-BE49-F238E27FC236}">
                <a16:creationId xmlns:a16="http://schemas.microsoft.com/office/drawing/2014/main" id="{3D947486-3447-4EEA-9947-E21562BFD4BD}"/>
              </a:ext>
            </a:extLst>
          </p:cNvPr>
          <p:cNvSpPr/>
          <p:nvPr/>
        </p:nvSpPr>
        <p:spPr>
          <a:xfrm>
            <a:off x="6418341" y="3538502"/>
            <a:ext cx="3397084" cy="338554"/>
          </a:xfrm>
          <a:prstGeom prst="rect">
            <a:avLst/>
          </a:prstGeom>
        </p:spPr>
        <p:txBody>
          <a:bodyPr wrap="none">
            <a:spAutoFit/>
          </a:bodyPr>
          <a:lstStyle/>
          <a:p>
            <a:pPr marL="323850" lvl="1">
              <a:spcBef>
                <a:spcPts val="0"/>
              </a:spcBef>
            </a:pPr>
            <a:r>
              <a:rPr lang="en-GB" sz="1600" dirty="0"/>
              <a:t>Stains from outgassing of </a:t>
            </a:r>
            <a:r>
              <a:rPr lang="en-GB" sz="1600" dirty="0" err="1"/>
              <a:t>VTRx</a:t>
            </a:r>
            <a:endParaRPr lang="en-GB" sz="1600" dirty="0"/>
          </a:p>
        </p:txBody>
      </p:sp>
      <p:sp>
        <p:nvSpPr>
          <p:cNvPr id="2" name="Rectangle 1">
            <a:extLst>
              <a:ext uri="{FF2B5EF4-FFF2-40B4-BE49-F238E27FC236}">
                <a16:creationId xmlns:a16="http://schemas.microsoft.com/office/drawing/2014/main" id="{00A3AC4E-EF38-4BDB-936F-9902D053BA84}"/>
              </a:ext>
            </a:extLst>
          </p:cNvPr>
          <p:cNvSpPr/>
          <p:nvPr/>
        </p:nvSpPr>
        <p:spPr>
          <a:xfrm>
            <a:off x="623392" y="5373154"/>
            <a:ext cx="4823916" cy="81314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rPr>
              <a:t>All 4 detectors are ready and eagerly waiting for stable beams at 6.8 </a:t>
            </a:r>
            <a:r>
              <a:rPr lang="en-GB" b="1" dirty="0" err="1">
                <a:solidFill>
                  <a:srgbClr val="FF0000"/>
                </a:solidFill>
              </a:rPr>
              <a:t>TeV</a:t>
            </a:r>
            <a:endParaRPr lang="en-GB" b="1" dirty="0">
              <a:solidFill>
                <a:srgbClr val="FF0000"/>
              </a:solidFill>
            </a:endParaRPr>
          </a:p>
        </p:txBody>
      </p:sp>
    </p:spTree>
    <p:extLst>
      <p:ext uri="{BB962C8B-B14F-4D97-AF65-F5344CB8AC3E}">
        <p14:creationId xmlns:p14="http://schemas.microsoft.com/office/powerpoint/2010/main" val="3661538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screenshot of a graph&#10;&#10;Description automatically generated">
            <a:extLst>
              <a:ext uri="{FF2B5EF4-FFF2-40B4-BE49-F238E27FC236}">
                <a16:creationId xmlns:a16="http://schemas.microsoft.com/office/drawing/2014/main" id="{FF63C9B9-51DA-445F-8FD8-BB1609D6DFF3}"/>
              </a:ext>
            </a:extLst>
          </p:cNvPr>
          <p:cNvPicPr>
            <a:picLocks noChangeAspect="1"/>
          </p:cNvPicPr>
          <p:nvPr/>
        </p:nvPicPr>
        <p:blipFill>
          <a:blip r:embed="rId2"/>
          <a:stretch>
            <a:fillRect/>
          </a:stretch>
        </p:blipFill>
        <p:spPr bwMode="auto">
          <a:xfrm>
            <a:off x="263352" y="1255978"/>
            <a:ext cx="11146927" cy="4765310"/>
          </a:xfrm>
          <a:prstGeom prst="rect">
            <a:avLst/>
          </a:prstGeom>
        </p:spPr>
      </p:pic>
      <p:sp>
        <p:nvSpPr>
          <p:cNvPr id="3" name="Title 2">
            <a:extLst>
              <a:ext uri="{FF2B5EF4-FFF2-40B4-BE49-F238E27FC236}">
                <a16:creationId xmlns:a16="http://schemas.microsoft.com/office/drawing/2014/main" id="{8E92AC52-FC49-4050-B862-553E385BB788}"/>
              </a:ext>
            </a:extLst>
          </p:cNvPr>
          <p:cNvSpPr>
            <a:spLocks noGrp="1"/>
          </p:cNvSpPr>
          <p:nvPr>
            <p:ph type="title"/>
          </p:nvPr>
        </p:nvSpPr>
        <p:spPr>
          <a:xfrm>
            <a:off x="407988" y="331063"/>
            <a:ext cx="11376025" cy="1065742"/>
          </a:xfrm>
        </p:spPr>
        <p:txBody>
          <a:bodyPr/>
          <a:lstStyle/>
          <a:p>
            <a:r>
              <a:rPr lang="en-US" dirty="0"/>
              <a:t>Detector Upgrades: LHC Timeline</a:t>
            </a:r>
          </a:p>
        </p:txBody>
      </p:sp>
      <p:sp>
        <p:nvSpPr>
          <p:cNvPr id="4" name="Date Placeholder 3">
            <a:extLst>
              <a:ext uri="{FF2B5EF4-FFF2-40B4-BE49-F238E27FC236}">
                <a16:creationId xmlns:a16="http://schemas.microsoft.com/office/drawing/2014/main" id="{123F1EA4-1581-4B2A-9F05-A44599CBC2FA}"/>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097EA745-DF2F-4B1E-AB90-5F79AC6A7323}"/>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87DC638E-B376-47F2-9D05-2710DA4E1766}"/>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11" name="Scroll: Vertical 10">
            <a:extLst>
              <a:ext uri="{FF2B5EF4-FFF2-40B4-BE49-F238E27FC236}">
                <a16:creationId xmlns:a16="http://schemas.microsoft.com/office/drawing/2014/main" id="{F82E6DA4-D0D0-4F37-8DF4-6778B6472F1F}"/>
              </a:ext>
            </a:extLst>
          </p:cNvPr>
          <p:cNvSpPr/>
          <p:nvPr/>
        </p:nvSpPr>
        <p:spPr>
          <a:xfrm>
            <a:off x="263352" y="1760034"/>
            <a:ext cx="1440160" cy="864096"/>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LS2: Upgrade of accelerator and detectors (Phase I)</a:t>
            </a:r>
          </a:p>
        </p:txBody>
      </p:sp>
      <p:sp>
        <p:nvSpPr>
          <p:cNvPr id="12" name="Scroll: Vertical 11">
            <a:extLst>
              <a:ext uri="{FF2B5EF4-FFF2-40B4-BE49-F238E27FC236}">
                <a16:creationId xmlns:a16="http://schemas.microsoft.com/office/drawing/2014/main" id="{87EA11BD-786B-4BA9-9E89-2E0368153757}"/>
              </a:ext>
            </a:extLst>
          </p:cNvPr>
          <p:cNvSpPr/>
          <p:nvPr/>
        </p:nvSpPr>
        <p:spPr>
          <a:xfrm>
            <a:off x="7610492" y="1773235"/>
            <a:ext cx="2373940" cy="850895"/>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LS3: Upgrade HL-LHC and Phase II ATLAS&amp;CMS</a:t>
            </a:r>
            <a:br>
              <a:rPr lang="en-US" sz="1200" dirty="0"/>
            </a:br>
            <a:r>
              <a:rPr lang="en-US" sz="1200" dirty="0"/>
              <a:t>North Area Upgrade (</a:t>
            </a:r>
            <a:r>
              <a:rPr lang="en-US" sz="1200" dirty="0" err="1"/>
              <a:t>SHiP</a:t>
            </a:r>
            <a:r>
              <a:rPr lang="en-US" sz="1200" dirty="0"/>
              <a:t>)</a:t>
            </a:r>
          </a:p>
        </p:txBody>
      </p:sp>
      <p:sp>
        <p:nvSpPr>
          <p:cNvPr id="13" name="Scroll: Vertical 12">
            <a:extLst>
              <a:ext uri="{FF2B5EF4-FFF2-40B4-BE49-F238E27FC236}">
                <a16:creationId xmlns:a16="http://schemas.microsoft.com/office/drawing/2014/main" id="{2FBD5A28-4010-48D9-96A6-723E695EE4FE}"/>
              </a:ext>
            </a:extLst>
          </p:cNvPr>
          <p:cNvSpPr/>
          <p:nvPr/>
        </p:nvSpPr>
        <p:spPr>
          <a:xfrm>
            <a:off x="5699422" y="3560234"/>
            <a:ext cx="1620714" cy="769311"/>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LS4: Upgrade </a:t>
            </a:r>
            <a:br>
              <a:rPr lang="en-US" sz="1200" dirty="0"/>
            </a:br>
            <a:r>
              <a:rPr lang="en-US" sz="1200" dirty="0"/>
              <a:t>Phase IIb </a:t>
            </a:r>
            <a:r>
              <a:rPr lang="en-US" sz="1200" dirty="0" err="1"/>
              <a:t>ALICE&amp;LHCb</a:t>
            </a:r>
            <a:endParaRPr lang="en-US" sz="1200" dirty="0"/>
          </a:p>
        </p:txBody>
      </p:sp>
      <p:grpSp>
        <p:nvGrpSpPr>
          <p:cNvPr id="19" name="Group 18">
            <a:extLst>
              <a:ext uri="{FF2B5EF4-FFF2-40B4-BE49-F238E27FC236}">
                <a16:creationId xmlns:a16="http://schemas.microsoft.com/office/drawing/2014/main" id="{3143F88B-CBC7-46CD-8E16-F1E37C76ED40}"/>
              </a:ext>
            </a:extLst>
          </p:cNvPr>
          <p:cNvGrpSpPr/>
          <p:nvPr/>
        </p:nvGrpSpPr>
        <p:grpSpPr>
          <a:xfrm>
            <a:off x="5303912" y="939533"/>
            <a:ext cx="615553" cy="955025"/>
            <a:chOff x="2763887" y="775737"/>
            <a:chExt cx="615553" cy="955025"/>
          </a:xfrm>
        </p:grpSpPr>
        <p:cxnSp>
          <p:nvCxnSpPr>
            <p:cNvPr id="16" name="Straight Arrow Connector 15">
              <a:extLst>
                <a:ext uri="{FF2B5EF4-FFF2-40B4-BE49-F238E27FC236}">
                  <a16:creationId xmlns:a16="http://schemas.microsoft.com/office/drawing/2014/main" id="{87A445D4-7CF3-42A1-93FA-B0AEADCF5704}"/>
                </a:ext>
              </a:extLst>
            </p:cNvPr>
            <p:cNvCxnSpPr>
              <a:cxnSpLocks/>
            </p:cNvCxnSpPr>
            <p:nvPr/>
          </p:nvCxnSpPr>
          <p:spPr>
            <a:xfrm>
              <a:off x="3071664" y="1082690"/>
              <a:ext cx="0" cy="648072"/>
            </a:xfrm>
            <a:prstGeom prst="straightConnector1">
              <a:avLst/>
            </a:prstGeom>
            <a:ln w="76200">
              <a:solidFill>
                <a:srgbClr val="CC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6305493-7CD4-4D76-9186-FF80258FE0A4}"/>
                </a:ext>
              </a:extLst>
            </p:cNvPr>
            <p:cNvSpPr txBox="1"/>
            <p:nvPr/>
          </p:nvSpPr>
          <p:spPr>
            <a:xfrm>
              <a:off x="2763887" y="775737"/>
              <a:ext cx="615553" cy="276999"/>
            </a:xfrm>
            <a:prstGeom prst="rect">
              <a:avLst/>
            </a:prstGeom>
            <a:noFill/>
          </p:spPr>
          <p:txBody>
            <a:bodyPr wrap="none" lIns="0" tIns="0" rIns="0" bIns="0" rtlCol="0">
              <a:spAutoFit/>
            </a:bodyPr>
            <a:lstStyle/>
            <a:p>
              <a:pPr algn="l"/>
              <a:r>
                <a:rPr lang="en-US" b="1" dirty="0">
                  <a:solidFill>
                    <a:srgbClr val="CC0000"/>
                  </a:solidFill>
                </a:rPr>
                <a:t>today</a:t>
              </a:r>
            </a:p>
          </p:txBody>
        </p:sp>
      </p:grpSp>
      <p:grpSp>
        <p:nvGrpSpPr>
          <p:cNvPr id="23" name="Group 22">
            <a:extLst>
              <a:ext uri="{FF2B5EF4-FFF2-40B4-BE49-F238E27FC236}">
                <a16:creationId xmlns:a16="http://schemas.microsoft.com/office/drawing/2014/main" id="{673BF404-1F1D-4DCE-80FB-406510C85193}"/>
              </a:ext>
            </a:extLst>
          </p:cNvPr>
          <p:cNvGrpSpPr/>
          <p:nvPr/>
        </p:nvGrpSpPr>
        <p:grpSpPr>
          <a:xfrm>
            <a:off x="136029" y="2821233"/>
            <a:ext cx="1423467" cy="955025"/>
            <a:chOff x="8535317" y="757577"/>
            <a:chExt cx="1423467" cy="955025"/>
          </a:xfrm>
        </p:grpSpPr>
        <p:cxnSp>
          <p:nvCxnSpPr>
            <p:cNvPr id="21" name="Straight Arrow Connector 20">
              <a:extLst>
                <a:ext uri="{FF2B5EF4-FFF2-40B4-BE49-F238E27FC236}">
                  <a16:creationId xmlns:a16="http://schemas.microsoft.com/office/drawing/2014/main" id="{3C44B76E-4F51-4C10-9A6B-510124199175}"/>
                </a:ext>
              </a:extLst>
            </p:cNvPr>
            <p:cNvCxnSpPr>
              <a:cxnSpLocks/>
            </p:cNvCxnSpPr>
            <p:nvPr/>
          </p:nvCxnSpPr>
          <p:spPr>
            <a:xfrm>
              <a:off x="9212089" y="1064530"/>
              <a:ext cx="0" cy="648072"/>
            </a:xfrm>
            <a:prstGeom prst="straightConnector1">
              <a:avLst/>
            </a:prstGeom>
            <a:ln w="76200">
              <a:solidFill>
                <a:srgbClr val="CC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1B5BA0F-17EF-4441-B555-A378475CEC29}"/>
                </a:ext>
              </a:extLst>
            </p:cNvPr>
            <p:cNvSpPr txBox="1"/>
            <p:nvPr/>
          </p:nvSpPr>
          <p:spPr>
            <a:xfrm>
              <a:off x="8535317" y="757577"/>
              <a:ext cx="1423467" cy="276999"/>
            </a:xfrm>
            <a:prstGeom prst="rect">
              <a:avLst/>
            </a:prstGeom>
            <a:noFill/>
          </p:spPr>
          <p:txBody>
            <a:bodyPr wrap="none" lIns="0" tIns="0" rIns="0" bIns="0" rtlCol="0">
              <a:spAutoFit/>
            </a:bodyPr>
            <a:lstStyle/>
            <a:p>
              <a:pPr algn="l"/>
              <a:r>
                <a:rPr lang="en-US" b="1" dirty="0">
                  <a:solidFill>
                    <a:srgbClr val="CC0000"/>
                  </a:solidFill>
                </a:rPr>
                <a:t>start HL-LHC</a:t>
              </a:r>
            </a:p>
          </p:txBody>
        </p:sp>
      </p:grpSp>
    </p:spTree>
    <p:extLst>
      <p:ext uri="{BB962C8B-B14F-4D97-AF65-F5344CB8AC3E}">
        <p14:creationId xmlns:p14="http://schemas.microsoft.com/office/powerpoint/2010/main" val="2318816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6DFC7B-04F6-41BF-AA1E-CE52EC520A0A}"/>
              </a:ext>
            </a:extLst>
          </p:cNvPr>
          <p:cNvSpPr>
            <a:spLocks noGrp="1"/>
          </p:cNvSpPr>
          <p:nvPr>
            <p:ph idx="1"/>
          </p:nvPr>
        </p:nvSpPr>
        <p:spPr>
          <a:xfrm>
            <a:off x="407989" y="1592263"/>
            <a:ext cx="11376024" cy="4357017"/>
          </a:xfrm>
        </p:spPr>
        <p:txBody>
          <a:bodyPr/>
          <a:lstStyle/>
          <a:p>
            <a:pPr marL="342900" indent="-342900">
              <a:buFont typeface="Wingdings" panose="05000000000000000000" pitchFamily="2" charset="2"/>
              <a:buChar char="q"/>
            </a:pPr>
            <a:r>
              <a:rPr lang="en-US" sz="2000" dirty="0"/>
              <a:t>M&amp;O budget requests for 2026</a:t>
            </a:r>
          </a:p>
          <a:p>
            <a:pPr marL="342900" indent="-342900">
              <a:buFont typeface="Wingdings" panose="05000000000000000000" pitchFamily="2" charset="2"/>
              <a:buChar char="q"/>
            </a:pPr>
            <a:r>
              <a:rPr lang="en-US" sz="2000" dirty="0"/>
              <a:t>Status &amp; Progress Phase II Upgrades ATLAS and CMS</a:t>
            </a:r>
          </a:p>
          <a:p>
            <a:pPr marL="666900" lvl="1" indent="-342900">
              <a:buFont typeface="Wingdings" panose="05000000000000000000" pitchFamily="2" charset="2"/>
              <a:buChar char="q"/>
            </a:pPr>
            <a:r>
              <a:rPr lang="en-US" sz="2000" dirty="0"/>
              <a:t>Schedule and cost developments</a:t>
            </a:r>
          </a:p>
          <a:p>
            <a:pPr marL="666900" lvl="1" indent="-342900">
              <a:buFont typeface="Wingdings" panose="05000000000000000000" pitchFamily="2" charset="2"/>
              <a:buChar char="q"/>
            </a:pPr>
            <a:r>
              <a:rPr lang="en-US" sz="2000" dirty="0"/>
              <a:t>Start planning installation and commissioning phase</a:t>
            </a:r>
          </a:p>
          <a:p>
            <a:pPr marL="342900" indent="-342900">
              <a:buFont typeface="Wingdings" panose="05000000000000000000" pitchFamily="2" charset="2"/>
              <a:buChar char="q"/>
            </a:pPr>
            <a:r>
              <a:rPr lang="en-US" sz="2000" dirty="0"/>
              <a:t>Phase IIb upgrades ALICE and </a:t>
            </a:r>
            <a:r>
              <a:rPr lang="en-US" sz="2000" dirty="0" err="1"/>
              <a:t>LHCb</a:t>
            </a:r>
            <a:endParaRPr lang="en-US" sz="2000" dirty="0"/>
          </a:p>
          <a:p>
            <a:pPr marL="666900" lvl="1" indent="-342900">
              <a:buFont typeface="Wingdings" panose="05000000000000000000" pitchFamily="2" charset="2"/>
              <a:buChar char="q"/>
            </a:pPr>
            <a:r>
              <a:rPr lang="en-US" sz="2000" dirty="0"/>
              <a:t>Scoping documents evaluated by the LHCC and discussed in the CERN Research Board </a:t>
            </a:r>
          </a:p>
          <a:p>
            <a:pPr marL="666900" lvl="1" indent="-342900">
              <a:buFont typeface="Wingdings" panose="05000000000000000000" pitchFamily="2" charset="2"/>
              <a:buChar char="q"/>
            </a:pPr>
            <a:r>
              <a:rPr lang="en-US" sz="2000" dirty="0"/>
              <a:t>Main conclusions and next steps to match technical and scientific assessment with the expected available resources</a:t>
            </a:r>
          </a:p>
        </p:txBody>
      </p:sp>
      <p:sp>
        <p:nvSpPr>
          <p:cNvPr id="3" name="Title 2">
            <a:extLst>
              <a:ext uri="{FF2B5EF4-FFF2-40B4-BE49-F238E27FC236}">
                <a16:creationId xmlns:a16="http://schemas.microsoft.com/office/drawing/2014/main" id="{F28CA6F3-0515-4E90-8BD6-C7B2A4356A53}"/>
              </a:ext>
            </a:extLst>
          </p:cNvPr>
          <p:cNvSpPr>
            <a:spLocks noGrp="1"/>
          </p:cNvSpPr>
          <p:nvPr>
            <p:ph type="title"/>
          </p:nvPr>
        </p:nvSpPr>
        <p:spPr/>
        <p:txBody>
          <a:bodyPr/>
          <a:lstStyle/>
          <a:p>
            <a:r>
              <a:rPr lang="en-US" dirty="0"/>
              <a:t>Main Discussion Points 60</a:t>
            </a:r>
            <a:r>
              <a:rPr lang="en-US" baseline="30000" dirty="0"/>
              <a:t>th</a:t>
            </a:r>
            <a:r>
              <a:rPr lang="en-US" dirty="0"/>
              <a:t> LHC RRB	</a:t>
            </a:r>
          </a:p>
        </p:txBody>
      </p:sp>
      <p:sp>
        <p:nvSpPr>
          <p:cNvPr id="4" name="Date Placeholder 3">
            <a:extLst>
              <a:ext uri="{FF2B5EF4-FFF2-40B4-BE49-F238E27FC236}">
                <a16:creationId xmlns:a16="http://schemas.microsoft.com/office/drawing/2014/main" id="{787B12E1-4631-491A-9F9F-75197F3C6AF6}"/>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3F4043FA-AA30-4740-95D7-4542FA2DEE0F}"/>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E71BDE1C-BC2F-49D8-8C91-525EA107F2F9}"/>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111565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F4E35FD-7A2A-481B-ACF4-F18400B549F0}"/>
              </a:ext>
            </a:extLst>
          </p:cNvPr>
          <p:cNvSpPr/>
          <p:nvPr/>
        </p:nvSpPr>
        <p:spPr>
          <a:xfrm>
            <a:off x="386015" y="5068809"/>
            <a:ext cx="11556941" cy="1000274"/>
          </a:xfrm>
          <a:prstGeom prst="rect">
            <a:avLst/>
          </a:prstGeom>
          <a:solidFill>
            <a:schemeClr val="bg1"/>
          </a:solidFill>
        </p:spPr>
        <p:txBody>
          <a:bodyPr wrap="square">
            <a:spAutoFit/>
          </a:bodyPr>
          <a:lstStyle/>
          <a:p>
            <a:pPr>
              <a:spcAft>
                <a:spcPts val="300"/>
              </a:spcAft>
            </a:pPr>
            <a:r>
              <a:rPr lang="de-DE" b="1" dirty="0">
                <a:solidFill>
                  <a:srgbClr val="2F2F2F"/>
                </a:solidFill>
              </a:rPr>
              <a:t>High-level </a:t>
            </a:r>
            <a:r>
              <a:rPr lang="de-DE" b="1" dirty="0" err="1">
                <a:solidFill>
                  <a:srgbClr val="2F2F2F"/>
                </a:solidFill>
              </a:rPr>
              <a:t>summary</a:t>
            </a:r>
            <a:r>
              <a:rPr lang="de-DE" b="1" dirty="0">
                <a:solidFill>
                  <a:srgbClr val="2F2F2F"/>
                </a:solidFill>
              </a:rPr>
              <a:t>:</a:t>
            </a:r>
          </a:p>
          <a:p>
            <a:pPr marL="285750" indent="-285750">
              <a:spcAft>
                <a:spcPts val="300"/>
              </a:spcAft>
              <a:buFont typeface="Wingdings" panose="05000000000000000000" pitchFamily="2" charset="2"/>
              <a:buChar char="q"/>
            </a:pPr>
            <a:r>
              <a:rPr lang="de-DE" dirty="0">
                <a:solidFill>
                  <a:srgbClr val="000000"/>
                </a:solidFill>
              </a:rPr>
              <a:t>ATLAS and CMS </a:t>
            </a:r>
            <a:r>
              <a:rPr lang="de-DE" dirty="0" err="1">
                <a:solidFill>
                  <a:srgbClr val="000000"/>
                </a:solidFill>
              </a:rPr>
              <a:t>are</a:t>
            </a:r>
            <a:r>
              <a:rPr lang="de-DE" dirty="0">
                <a:solidFill>
                  <a:srgbClr val="000000"/>
                </a:solidFill>
              </a:rPr>
              <a:t> </a:t>
            </a:r>
            <a:r>
              <a:rPr lang="de-DE" dirty="0" err="1">
                <a:solidFill>
                  <a:srgbClr val="000000"/>
                </a:solidFill>
              </a:rPr>
              <a:t>making</a:t>
            </a:r>
            <a:r>
              <a:rPr lang="de-DE" dirty="0">
                <a:solidFill>
                  <a:srgbClr val="000000"/>
                </a:solidFill>
              </a:rPr>
              <a:t> </a:t>
            </a:r>
            <a:r>
              <a:rPr lang="de-DE" dirty="0" err="1">
                <a:solidFill>
                  <a:srgbClr val="000000"/>
                </a:solidFill>
              </a:rPr>
              <a:t>good</a:t>
            </a:r>
            <a:r>
              <a:rPr lang="de-DE" dirty="0">
                <a:solidFill>
                  <a:srgbClr val="000000"/>
                </a:solidFill>
              </a:rPr>
              <a:t> </a:t>
            </a:r>
            <a:r>
              <a:rPr lang="de-DE" dirty="0" err="1">
                <a:solidFill>
                  <a:srgbClr val="000000"/>
                </a:solidFill>
              </a:rPr>
              <a:t>progress</a:t>
            </a:r>
            <a:r>
              <a:rPr lang="de-DE" dirty="0">
                <a:solidFill>
                  <a:srgbClr val="000000"/>
                </a:solidFill>
              </a:rPr>
              <a:t> in </a:t>
            </a:r>
            <a:r>
              <a:rPr lang="de-DE" dirty="0" err="1">
                <a:solidFill>
                  <a:srgbClr val="000000"/>
                </a:solidFill>
              </a:rPr>
              <a:t>many</a:t>
            </a:r>
            <a:r>
              <a:rPr lang="de-DE" dirty="0">
                <a:solidFill>
                  <a:srgbClr val="000000"/>
                </a:solidFill>
              </a:rPr>
              <a:t> </a:t>
            </a:r>
            <a:r>
              <a:rPr lang="de-DE" dirty="0" err="1">
                <a:solidFill>
                  <a:srgbClr val="000000"/>
                </a:solidFill>
              </a:rPr>
              <a:t>areas</a:t>
            </a:r>
            <a:r>
              <a:rPr lang="de-DE" dirty="0">
                <a:solidFill>
                  <a:srgbClr val="000000"/>
                </a:solidFill>
              </a:rPr>
              <a:t>, </a:t>
            </a:r>
            <a:r>
              <a:rPr lang="de-DE" dirty="0" err="1">
                <a:solidFill>
                  <a:srgbClr val="000000"/>
                </a:solidFill>
              </a:rPr>
              <a:t>more</a:t>
            </a:r>
            <a:r>
              <a:rPr lang="de-DE" dirty="0">
                <a:solidFill>
                  <a:srgbClr val="000000"/>
                </a:solidFill>
              </a:rPr>
              <a:t> </a:t>
            </a:r>
            <a:r>
              <a:rPr lang="de-DE" dirty="0" err="1">
                <a:solidFill>
                  <a:srgbClr val="000000"/>
                </a:solidFill>
              </a:rPr>
              <a:t>details</a:t>
            </a:r>
            <a:r>
              <a:rPr lang="de-DE" dirty="0">
                <a:solidFill>
                  <a:srgbClr val="000000"/>
                </a:solidFill>
              </a:rPr>
              <a:t> </a:t>
            </a:r>
            <a:r>
              <a:rPr lang="de-DE" dirty="0" err="1">
                <a:solidFill>
                  <a:srgbClr val="000000"/>
                </a:solidFill>
              </a:rPr>
              <a:t>below</a:t>
            </a:r>
            <a:endParaRPr lang="de-DE" dirty="0">
              <a:solidFill>
                <a:srgbClr val="000000"/>
              </a:solidFill>
            </a:endParaRPr>
          </a:p>
          <a:p>
            <a:pPr marL="285750" indent="-285750">
              <a:spcAft>
                <a:spcPts val="300"/>
              </a:spcAft>
              <a:buFont typeface="Wingdings" panose="05000000000000000000" pitchFamily="2" charset="2"/>
              <a:buChar char="q"/>
            </a:pPr>
            <a:r>
              <a:rPr lang="en-GB" dirty="0">
                <a:solidFill>
                  <a:srgbClr val="000000"/>
                </a:solidFill>
              </a:rPr>
              <a:t>But schedule remains tight even after moving start of HL-LHC as several technical risks remain</a:t>
            </a:r>
          </a:p>
        </p:txBody>
      </p:sp>
      <p:grpSp>
        <p:nvGrpSpPr>
          <p:cNvPr id="11" name="Group 10">
            <a:extLst>
              <a:ext uri="{FF2B5EF4-FFF2-40B4-BE49-F238E27FC236}">
                <a16:creationId xmlns:a16="http://schemas.microsoft.com/office/drawing/2014/main" id="{60DBF47F-76D3-4AE9-9F5B-7C075EDDC32A}"/>
              </a:ext>
            </a:extLst>
          </p:cNvPr>
          <p:cNvGrpSpPr/>
          <p:nvPr/>
        </p:nvGrpSpPr>
        <p:grpSpPr>
          <a:xfrm>
            <a:off x="106137" y="951778"/>
            <a:ext cx="6120680" cy="3672407"/>
            <a:chOff x="119337" y="980729"/>
            <a:chExt cx="6120680" cy="3672407"/>
          </a:xfrm>
        </p:grpSpPr>
        <p:pic>
          <p:nvPicPr>
            <p:cNvPr id="7" name="Picture 6">
              <a:extLst>
                <a:ext uri="{FF2B5EF4-FFF2-40B4-BE49-F238E27FC236}">
                  <a16:creationId xmlns:a16="http://schemas.microsoft.com/office/drawing/2014/main" id="{F203CF8B-71A7-4B52-ABA8-DA9322817F42}"/>
                </a:ext>
              </a:extLst>
            </p:cNvPr>
            <p:cNvPicPr>
              <a:picLocks noChangeAspect="1"/>
            </p:cNvPicPr>
            <p:nvPr/>
          </p:nvPicPr>
          <p:blipFill>
            <a:blip r:embed="rId2"/>
            <a:stretch>
              <a:fillRect/>
            </a:stretch>
          </p:blipFill>
          <p:spPr>
            <a:xfrm>
              <a:off x="119337" y="980729"/>
              <a:ext cx="6120680" cy="3564396"/>
            </a:xfrm>
            <a:prstGeom prst="rect">
              <a:avLst/>
            </a:prstGeom>
          </p:spPr>
        </p:pic>
        <p:sp>
          <p:nvSpPr>
            <p:cNvPr id="9" name="Rectangle 8">
              <a:extLst>
                <a:ext uri="{FF2B5EF4-FFF2-40B4-BE49-F238E27FC236}">
                  <a16:creationId xmlns:a16="http://schemas.microsoft.com/office/drawing/2014/main" id="{731D2DFE-E24C-4183-BF50-CBA0DA3D9126}"/>
                </a:ext>
              </a:extLst>
            </p:cNvPr>
            <p:cNvSpPr/>
            <p:nvPr/>
          </p:nvSpPr>
          <p:spPr>
            <a:xfrm>
              <a:off x="119337" y="4509120"/>
              <a:ext cx="3816423"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2382B525-D120-4530-B0B4-23DB7B4644F7}"/>
                </a:ext>
              </a:extLst>
            </p:cNvPr>
            <p:cNvSpPr/>
            <p:nvPr/>
          </p:nvSpPr>
          <p:spPr>
            <a:xfrm rot="20387629">
              <a:off x="3791744" y="1154700"/>
              <a:ext cx="158417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itle 2">
            <a:extLst>
              <a:ext uri="{FF2B5EF4-FFF2-40B4-BE49-F238E27FC236}">
                <a16:creationId xmlns:a16="http://schemas.microsoft.com/office/drawing/2014/main" id="{0E3E07D6-0EAE-4420-97A6-BCB7041CFC5C}"/>
              </a:ext>
            </a:extLst>
          </p:cNvPr>
          <p:cNvSpPr>
            <a:spLocks noGrp="1"/>
          </p:cNvSpPr>
          <p:nvPr>
            <p:ph type="title"/>
          </p:nvPr>
        </p:nvSpPr>
        <p:spPr>
          <a:xfrm>
            <a:off x="407988" y="171572"/>
            <a:ext cx="11376025" cy="811063"/>
          </a:xfrm>
        </p:spPr>
        <p:txBody>
          <a:bodyPr/>
          <a:lstStyle/>
          <a:p>
            <a:r>
              <a:rPr lang="en-GB" dirty="0"/>
              <a:t>Phase II Upgrades</a:t>
            </a:r>
          </a:p>
        </p:txBody>
      </p:sp>
      <p:sp>
        <p:nvSpPr>
          <p:cNvPr id="4" name="Date Placeholder 3">
            <a:extLst>
              <a:ext uri="{FF2B5EF4-FFF2-40B4-BE49-F238E27FC236}">
                <a16:creationId xmlns:a16="http://schemas.microsoft.com/office/drawing/2014/main" id="{196E2609-3B1E-4831-BEDC-396FE2D4E3A7}"/>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B19EFF16-D25C-4D88-A2B5-68BF147D5C46}"/>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4937FF42-658F-4591-8B4C-0E0B31DDCD73}"/>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8" name="Picture 7">
            <a:extLst>
              <a:ext uri="{FF2B5EF4-FFF2-40B4-BE49-F238E27FC236}">
                <a16:creationId xmlns:a16="http://schemas.microsoft.com/office/drawing/2014/main" id="{9CFA7942-6A2D-4332-97D5-28B3B7754860}"/>
              </a:ext>
            </a:extLst>
          </p:cNvPr>
          <p:cNvPicPr>
            <a:picLocks noChangeAspect="1"/>
          </p:cNvPicPr>
          <p:nvPr/>
        </p:nvPicPr>
        <p:blipFill>
          <a:blip r:embed="rId3"/>
          <a:stretch>
            <a:fillRect/>
          </a:stretch>
        </p:blipFill>
        <p:spPr>
          <a:xfrm>
            <a:off x="6096000" y="951777"/>
            <a:ext cx="6250389" cy="3878588"/>
          </a:xfrm>
          <a:prstGeom prst="rect">
            <a:avLst/>
          </a:prstGeom>
        </p:spPr>
      </p:pic>
    </p:spTree>
    <p:extLst>
      <p:ext uri="{BB962C8B-B14F-4D97-AF65-F5344CB8AC3E}">
        <p14:creationId xmlns:p14="http://schemas.microsoft.com/office/powerpoint/2010/main" val="3452222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BF840A-6E54-4089-B54B-520BEB288448}"/>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215170D3-0AF9-4E32-8070-5DD0DD6A809F}"/>
              </a:ext>
            </a:extLst>
          </p:cNvPr>
          <p:cNvSpPr>
            <a:spLocks noGrp="1"/>
          </p:cNvSpPr>
          <p:nvPr>
            <p:ph type="title"/>
          </p:nvPr>
        </p:nvSpPr>
        <p:spPr>
          <a:xfrm>
            <a:off x="162662" y="128266"/>
            <a:ext cx="11376025" cy="1065742"/>
          </a:xfrm>
        </p:spPr>
        <p:txBody>
          <a:bodyPr/>
          <a:lstStyle/>
          <a:p>
            <a:r>
              <a:rPr lang="en-GB" dirty="0"/>
              <a:t>ATLAS Phase II Highlights</a:t>
            </a:r>
          </a:p>
        </p:txBody>
      </p:sp>
      <p:sp>
        <p:nvSpPr>
          <p:cNvPr id="4" name="Date Placeholder 3">
            <a:extLst>
              <a:ext uri="{FF2B5EF4-FFF2-40B4-BE49-F238E27FC236}">
                <a16:creationId xmlns:a16="http://schemas.microsoft.com/office/drawing/2014/main" id="{7D5C1A94-9C92-4311-8084-948551609844}"/>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B3900843-C005-413C-86D3-8B8D69C6CCF6}"/>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19B9E11E-5E36-4608-B408-216C7534159B}"/>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7" name="Picture 6">
            <a:extLst>
              <a:ext uri="{FF2B5EF4-FFF2-40B4-BE49-F238E27FC236}">
                <a16:creationId xmlns:a16="http://schemas.microsoft.com/office/drawing/2014/main" id="{55EA8B14-EBEE-4066-BB71-55B00DDA617B}"/>
              </a:ext>
            </a:extLst>
          </p:cNvPr>
          <p:cNvPicPr>
            <a:picLocks noChangeAspect="1"/>
          </p:cNvPicPr>
          <p:nvPr/>
        </p:nvPicPr>
        <p:blipFill>
          <a:blip r:embed="rId2"/>
          <a:stretch>
            <a:fillRect/>
          </a:stretch>
        </p:blipFill>
        <p:spPr>
          <a:xfrm>
            <a:off x="10701266" y="0"/>
            <a:ext cx="1490734" cy="785137"/>
          </a:xfrm>
          <a:prstGeom prst="rect">
            <a:avLst/>
          </a:prstGeom>
        </p:spPr>
      </p:pic>
      <p:pic>
        <p:nvPicPr>
          <p:cNvPr id="8" name="Screenshot 2025-02-22 at 12.42.51 PM.png" descr="Screenshot 2025-02-22 at 12.42.51 PM.png">
            <a:extLst>
              <a:ext uri="{FF2B5EF4-FFF2-40B4-BE49-F238E27FC236}">
                <a16:creationId xmlns:a16="http://schemas.microsoft.com/office/drawing/2014/main" id="{EB00C24A-9CCB-4005-82A7-54BEF6D9AACB}"/>
              </a:ext>
            </a:extLst>
          </p:cNvPr>
          <p:cNvPicPr>
            <a:picLocks noChangeAspect="1"/>
          </p:cNvPicPr>
          <p:nvPr/>
        </p:nvPicPr>
        <p:blipFill>
          <a:blip r:embed="rId3">
            <a:extLst/>
          </a:blip>
          <a:srcRect t="11174" b="6040"/>
          <a:stretch>
            <a:fillRect/>
          </a:stretch>
        </p:blipFill>
        <p:spPr>
          <a:xfrm>
            <a:off x="3886102" y="783639"/>
            <a:ext cx="1487290" cy="1603894"/>
          </a:xfrm>
          <a:prstGeom prst="rect">
            <a:avLst/>
          </a:prstGeom>
          <a:ln w="12700">
            <a:miter lim="400000"/>
          </a:ln>
        </p:spPr>
      </p:pic>
      <p:pic>
        <p:nvPicPr>
          <p:cNvPr id="9" name="Screenshot 2025-02-22 at 12.28.10 PM.png" descr="Screenshot 2025-02-22 at 12.28.10 PM.png">
            <a:extLst>
              <a:ext uri="{FF2B5EF4-FFF2-40B4-BE49-F238E27FC236}">
                <a16:creationId xmlns:a16="http://schemas.microsoft.com/office/drawing/2014/main" id="{C3CAD41A-974C-44F9-B844-4571417DFEA2}"/>
              </a:ext>
            </a:extLst>
          </p:cNvPr>
          <p:cNvPicPr>
            <a:picLocks noChangeAspect="1"/>
          </p:cNvPicPr>
          <p:nvPr/>
        </p:nvPicPr>
        <p:blipFill>
          <a:blip r:embed="rId4">
            <a:extLst/>
          </a:blip>
          <a:stretch>
            <a:fillRect/>
          </a:stretch>
        </p:blipFill>
        <p:spPr>
          <a:xfrm>
            <a:off x="9356837" y="2457473"/>
            <a:ext cx="2790372" cy="2105493"/>
          </a:xfrm>
          <a:prstGeom prst="rect">
            <a:avLst/>
          </a:prstGeom>
          <a:ln w="12700">
            <a:miter lim="400000"/>
          </a:ln>
        </p:spPr>
      </p:pic>
      <p:pic>
        <p:nvPicPr>
          <p:cNvPr id="10" name="Screenshot 2025-02-21 at 12.33.59 PM.png" descr="Screenshot 2025-02-21 at 12.33.59 PM.png">
            <a:extLst>
              <a:ext uri="{FF2B5EF4-FFF2-40B4-BE49-F238E27FC236}">
                <a16:creationId xmlns:a16="http://schemas.microsoft.com/office/drawing/2014/main" id="{647C7AB0-E0F8-4AD4-B79A-6FCB598202B6}"/>
              </a:ext>
            </a:extLst>
          </p:cNvPr>
          <p:cNvPicPr>
            <a:picLocks noChangeAspect="1"/>
          </p:cNvPicPr>
          <p:nvPr/>
        </p:nvPicPr>
        <p:blipFill>
          <a:blip r:embed="rId5">
            <a:extLst/>
          </a:blip>
          <a:stretch>
            <a:fillRect/>
          </a:stretch>
        </p:blipFill>
        <p:spPr>
          <a:xfrm>
            <a:off x="2506744" y="4380234"/>
            <a:ext cx="3749606" cy="2127772"/>
          </a:xfrm>
          <a:prstGeom prst="rect">
            <a:avLst/>
          </a:prstGeom>
          <a:ln w="12700">
            <a:miter lim="400000"/>
          </a:ln>
        </p:spPr>
      </p:pic>
      <p:pic>
        <p:nvPicPr>
          <p:cNvPr id="11" name="Screenshot 2025-02-21 at 12.34.23 PM.png" descr="Screenshot 2025-02-21 at 12.34.23 PM.png">
            <a:extLst>
              <a:ext uri="{FF2B5EF4-FFF2-40B4-BE49-F238E27FC236}">
                <a16:creationId xmlns:a16="http://schemas.microsoft.com/office/drawing/2014/main" id="{E22433EA-7B5B-4D80-A2FB-2B453EFAA040}"/>
              </a:ext>
            </a:extLst>
          </p:cNvPr>
          <p:cNvPicPr>
            <a:picLocks noChangeAspect="1"/>
          </p:cNvPicPr>
          <p:nvPr/>
        </p:nvPicPr>
        <p:blipFill>
          <a:blip r:embed="rId6">
            <a:extLst/>
          </a:blip>
          <a:srcRect l="16508"/>
          <a:stretch>
            <a:fillRect/>
          </a:stretch>
        </p:blipFill>
        <p:spPr>
          <a:xfrm>
            <a:off x="6165988" y="4539827"/>
            <a:ext cx="6026012" cy="1956002"/>
          </a:xfrm>
          <a:prstGeom prst="rect">
            <a:avLst/>
          </a:prstGeom>
          <a:ln w="12700">
            <a:miter lim="400000"/>
          </a:ln>
        </p:spPr>
      </p:pic>
      <p:pic>
        <p:nvPicPr>
          <p:cNvPr id="12" name="Screenshot 2025-02-21 at 12.34.40 PM.png" descr="Screenshot 2025-02-21 at 12.34.40 PM.png">
            <a:extLst>
              <a:ext uri="{FF2B5EF4-FFF2-40B4-BE49-F238E27FC236}">
                <a16:creationId xmlns:a16="http://schemas.microsoft.com/office/drawing/2014/main" id="{36E3A318-CA03-411F-96AF-BA99DB627374}"/>
              </a:ext>
            </a:extLst>
          </p:cNvPr>
          <p:cNvPicPr>
            <a:picLocks noChangeAspect="1"/>
          </p:cNvPicPr>
          <p:nvPr/>
        </p:nvPicPr>
        <p:blipFill>
          <a:blip r:embed="rId7">
            <a:extLst/>
          </a:blip>
          <a:stretch>
            <a:fillRect/>
          </a:stretch>
        </p:blipFill>
        <p:spPr>
          <a:xfrm>
            <a:off x="-8311" y="4555739"/>
            <a:ext cx="2637190" cy="2006332"/>
          </a:xfrm>
          <a:prstGeom prst="rect">
            <a:avLst/>
          </a:prstGeom>
          <a:ln w="12700">
            <a:miter lim="400000"/>
          </a:ln>
        </p:spPr>
      </p:pic>
      <p:pic>
        <p:nvPicPr>
          <p:cNvPr id="13" name="Screenshot 2025-02-21 at 12.35.07 PM.png" descr="Screenshot 2025-02-21 at 12.35.07 PM.png">
            <a:extLst>
              <a:ext uri="{FF2B5EF4-FFF2-40B4-BE49-F238E27FC236}">
                <a16:creationId xmlns:a16="http://schemas.microsoft.com/office/drawing/2014/main" id="{00D11BAB-9CDB-40BF-9AB0-2E424039D43E}"/>
              </a:ext>
            </a:extLst>
          </p:cNvPr>
          <p:cNvPicPr>
            <a:picLocks noChangeAspect="1"/>
          </p:cNvPicPr>
          <p:nvPr/>
        </p:nvPicPr>
        <p:blipFill>
          <a:blip r:embed="rId8">
            <a:extLst/>
          </a:blip>
          <a:srcRect r="15270"/>
          <a:stretch>
            <a:fillRect/>
          </a:stretch>
        </p:blipFill>
        <p:spPr>
          <a:xfrm>
            <a:off x="9175" y="2365136"/>
            <a:ext cx="2818952" cy="2185792"/>
          </a:xfrm>
          <a:prstGeom prst="rect">
            <a:avLst/>
          </a:prstGeom>
          <a:ln w="12700">
            <a:miter lim="400000"/>
          </a:ln>
        </p:spPr>
      </p:pic>
      <p:pic>
        <p:nvPicPr>
          <p:cNvPr id="14" name="202410-253 14.jpg" descr="202410-253 14.jpg">
            <a:extLst>
              <a:ext uri="{FF2B5EF4-FFF2-40B4-BE49-F238E27FC236}">
                <a16:creationId xmlns:a16="http://schemas.microsoft.com/office/drawing/2014/main" id="{74B91F8E-BD88-4BED-AB00-4BB41CAC5F58}"/>
              </a:ext>
            </a:extLst>
          </p:cNvPr>
          <p:cNvPicPr>
            <a:picLocks noChangeAspect="1"/>
          </p:cNvPicPr>
          <p:nvPr/>
        </p:nvPicPr>
        <p:blipFill>
          <a:blip r:embed="rId9">
            <a:extLst/>
          </a:blip>
          <a:stretch>
            <a:fillRect/>
          </a:stretch>
        </p:blipFill>
        <p:spPr>
          <a:xfrm>
            <a:off x="2861071" y="2456933"/>
            <a:ext cx="3040953" cy="2028887"/>
          </a:xfrm>
          <a:prstGeom prst="rect">
            <a:avLst/>
          </a:prstGeom>
          <a:ln w="12700">
            <a:miter lim="400000"/>
          </a:ln>
        </p:spPr>
      </p:pic>
      <p:pic>
        <p:nvPicPr>
          <p:cNvPr id="15" name="Screenshot 2025-02-21 at 12.35.38 PM.png" descr="Screenshot 2025-02-21 at 12.35.38 PM.png">
            <a:extLst>
              <a:ext uri="{FF2B5EF4-FFF2-40B4-BE49-F238E27FC236}">
                <a16:creationId xmlns:a16="http://schemas.microsoft.com/office/drawing/2014/main" id="{353FE954-4F63-488D-BBD3-6C2411AE84FD}"/>
              </a:ext>
            </a:extLst>
          </p:cNvPr>
          <p:cNvPicPr>
            <a:picLocks noChangeAspect="1"/>
          </p:cNvPicPr>
          <p:nvPr/>
        </p:nvPicPr>
        <p:blipFill>
          <a:blip r:embed="rId10">
            <a:extLst/>
          </a:blip>
          <a:srcRect r="27734"/>
          <a:stretch>
            <a:fillRect/>
          </a:stretch>
        </p:blipFill>
        <p:spPr>
          <a:xfrm>
            <a:off x="5934915" y="2365136"/>
            <a:ext cx="3326934" cy="2290074"/>
          </a:xfrm>
          <a:prstGeom prst="rect">
            <a:avLst/>
          </a:prstGeom>
          <a:ln w="12700">
            <a:miter lim="400000"/>
          </a:ln>
        </p:spPr>
      </p:pic>
      <p:sp>
        <p:nvSpPr>
          <p:cNvPr id="16" name="LAr preamp/shaper testing">
            <a:extLst>
              <a:ext uri="{FF2B5EF4-FFF2-40B4-BE49-F238E27FC236}">
                <a16:creationId xmlns:a16="http://schemas.microsoft.com/office/drawing/2014/main" id="{A8215BC1-BC8C-440D-AB4D-540D2F9FF596}"/>
              </a:ext>
            </a:extLst>
          </p:cNvPr>
          <p:cNvSpPr txBox="1"/>
          <p:nvPr/>
        </p:nvSpPr>
        <p:spPr>
          <a:xfrm>
            <a:off x="5941265" y="4262957"/>
            <a:ext cx="1903704"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LAr preamp/shaper testing </a:t>
            </a:r>
          </a:p>
        </p:txBody>
      </p:sp>
      <p:sp>
        <p:nvSpPr>
          <p:cNvPr id="17" name="Muon RPC production">
            <a:extLst>
              <a:ext uri="{FF2B5EF4-FFF2-40B4-BE49-F238E27FC236}">
                <a16:creationId xmlns:a16="http://schemas.microsoft.com/office/drawing/2014/main" id="{489AE310-C5FD-4F32-8FE4-024DD6D59593}"/>
              </a:ext>
            </a:extLst>
          </p:cNvPr>
          <p:cNvSpPr txBox="1"/>
          <p:nvPr/>
        </p:nvSpPr>
        <p:spPr>
          <a:xfrm>
            <a:off x="7623828" y="6146011"/>
            <a:ext cx="1742617"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Muon RPC production </a:t>
            </a:r>
          </a:p>
        </p:txBody>
      </p:sp>
      <p:sp>
        <p:nvSpPr>
          <p:cNvPr id="18" name="Front-end electronics testing for Muon RPCs">
            <a:extLst>
              <a:ext uri="{FF2B5EF4-FFF2-40B4-BE49-F238E27FC236}">
                <a16:creationId xmlns:a16="http://schemas.microsoft.com/office/drawing/2014/main" id="{86E1B07C-DDEC-489E-A74F-07772527ABB7}"/>
              </a:ext>
            </a:extLst>
          </p:cNvPr>
          <p:cNvSpPr txBox="1"/>
          <p:nvPr/>
        </p:nvSpPr>
        <p:spPr>
          <a:xfrm>
            <a:off x="9923267" y="4756951"/>
            <a:ext cx="1657512" cy="328295"/>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Front-end electronics testing for Muon RPCs</a:t>
            </a:r>
          </a:p>
        </p:txBody>
      </p:sp>
      <p:sp>
        <p:nvSpPr>
          <p:cNvPr id="19" name="Muon RPC readout panels">
            <a:extLst>
              <a:ext uri="{FF2B5EF4-FFF2-40B4-BE49-F238E27FC236}">
                <a16:creationId xmlns:a16="http://schemas.microsoft.com/office/drawing/2014/main" id="{0AA61025-398B-4468-828F-76D9075F33A3}"/>
              </a:ext>
            </a:extLst>
          </p:cNvPr>
          <p:cNvSpPr txBox="1"/>
          <p:nvPr/>
        </p:nvSpPr>
        <p:spPr>
          <a:xfrm>
            <a:off x="6259921" y="6069068"/>
            <a:ext cx="855309" cy="343684"/>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lvl1pPr>
              <a:defRPr sz="1900"/>
            </a:lvl1pPr>
          </a:lstStyle>
          <a:p>
            <a:r>
              <a:rPr sz="950"/>
              <a:t>Muon RPC readout panels</a:t>
            </a:r>
          </a:p>
        </p:txBody>
      </p:sp>
      <p:sp>
        <p:nvSpPr>
          <p:cNvPr id="20" name="FELIX cards">
            <a:extLst>
              <a:ext uri="{FF2B5EF4-FFF2-40B4-BE49-F238E27FC236}">
                <a16:creationId xmlns:a16="http://schemas.microsoft.com/office/drawing/2014/main" id="{D44D2853-9A0E-48E7-A13D-E306B7578D41}"/>
              </a:ext>
            </a:extLst>
          </p:cNvPr>
          <p:cNvSpPr txBox="1"/>
          <p:nvPr/>
        </p:nvSpPr>
        <p:spPr>
          <a:xfrm>
            <a:off x="4009627" y="4652120"/>
            <a:ext cx="996464"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FELIX cards</a:t>
            </a:r>
          </a:p>
        </p:txBody>
      </p:sp>
      <p:sp>
        <p:nvSpPr>
          <p:cNvPr id="21" name="L0 global trigger prototype testing">
            <a:extLst>
              <a:ext uri="{FF2B5EF4-FFF2-40B4-BE49-F238E27FC236}">
                <a16:creationId xmlns:a16="http://schemas.microsoft.com/office/drawing/2014/main" id="{CF271E7A-4604-4D08-956B-ACAE90400127}"/>
              </a:ext>
            </a:extLst>
          </p:cNvPr>
          <p:cNvSpPr txBox="1"/>
          <p:nvPr/>
        </p:nvSpPr>
        <p:spPr>
          <a:xfrm>
            <a:off x="110524" y="6230681"/>
            <a:ext cx="2233685" cy="228268"/>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lvl1pPr>
              <a:defRPr sz="2300"/>
            </a:lvl1pPr>
          </a:lstStyle>
          <a:p>
            <a:r>
              <a:rPr sz="1150"/>
              <a:t>L0 global trigger prototype testing</a:t>
            </a:r>
          </a:p>
        </p:txBody>
      </p:sp>
      <p:sp>
        <p:nvSpPr>
          <p:cNvPr id="22" name="Visit to Phase-II upgrade sites">
            <a:extLst>
              <a:ext uri="{FF2B5EF4-FFF2-40B4-BE49-F238E27FC236}">
                <a16:creationId xmlns:a16="http://schemas.microsoft.com/office/drawing/2014/main" id="{DB4DA153-B0B9-44C2-879F-8DD261AC8725}"/>
              </a:ext>
            </a:extLst>
          </p:cNvPr>
          <p:cNvSpPr txBox="1"/>
          <p:nvPr/>
        </p:nvSpPr>
        <p:spPr>
          <a:xfrm>
            <a:off x="2899171" y="2517864"/>
            <a:ext cx="2060345"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Visit to Phase-II upgrade sites</a:t>
            </a:r>
          </a:p>
        </p:txBody>
      </p:sp>
      <p:sp>
        <p:nvSpPr>
          <p:cNvPr id="23" name="HGTD module connectivity testing">
            <a:extLst>
              <a:ext uri="{FF2B5EF4-FFF2-40B4-BE49-F238E27FC236}">
                <a16:creationId xmlns:a16="http://schemas.microsoft.com/office/drawing/2014/main" id="{34480C4F-552A-40C5-81E2-45ED3A5BCD63}"/>
              </a:ext>
            </a:extLst>
          </p:cNvPr>
          <p:cNvSpPr txBox="1"/>
          <p:nvPr/>
        </p:nvSpPr>
        <p:spPr>
          <a:xfrm>
            <a:off x="86517" y="4263840"/>
            <a:ext cx="2447534"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HGTD module connectivity testing</a:t>
            </a:r>
          </a:p>
        </p:txBody>
      </p:sp>
      <p:sp>
        <p:nvSpPr>
          <p:cNvPr id="24" name="HGTD demonstrator">
            <a:extLst>
              <a:ext uri="{FF2B5EF4-FFF2-40B4-BE49-F238E27FC236}">
                <a16:creationId xmlns:a16="http://schemas.microsoft.com/office/drawing/2014/main" id="{7A2F80F7-26F9-47F4-9A82-DA7F6CDD2CB3}"/>
              </a:ext>
            </a:extLst>
          </p:cNvPr>
          <p:cNvSpPr txBox="1"/>
          <p:nvPr/>
        </p:nvSpPr>
        <p:spPr>
          <a:xfrm>
            <a:off x="9364934" y="4340103"/>
            <a:ext cx="1573516"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HGTD demonstrator</a:t>
            </a:r>
          </a:p>
        </p:txBody>
      </p:sp>
      <p:pic>
        <p:nvPicPr>
          <p:cNvPr id="25" name="Screenshot 2025-02-22 at 12.38.38 PM.png" descr="Screenshot 2025-02-22 at 12.38.38 PM.png">
            <a:extLst>
              <a:ext uri="{FF2B5EF4-FFF2-40B4-BE49-F238E27FC236}">
                <a16:creationId xmlns:a16="http://schemas.microsoft.com/office/drawing/2014/main" id="{641D9AE2-D4AB-4A69-9831-B1A4B5FF6037}"/>
              </a:ext>
            </a:extLst>
          </p:cNvPr>
          <p:cNvPicPr>
            <a:picLocks noChangeAspect="1"/>
          </p:cNvPicPr>
          <p:nvPr/>
        </p:nvPicPr>
        <p:blipFill>
          <a:blip r:embed="rId11">
            <a:extLst/>
          </a:blip>
          <a:srcRect t="7267"/>
          <a:stretch>
            <a:fillRect/>
          </a:stretch>
        </p:blipFill>
        <p:spPr>
          <a:xfrm>
            <a:off x="5498013" y="753514"/>
            <a:ext cx="2050993" cy="1666095"/>
          </a:xfrm>
          <a:prstGeom prst="rect">
            <a:avLst/>
          </a:prstGeom>
          <a:ln w="12700">
            <a:miter lim="400000"/>
          </a:ln>
        </p:spPr>
      </p:pic>
      <p:sp>
        <p:nvSpPr>
          <p:cNvPr id="26" name="ITk module production">
            <a:extLst>
              <a:ext uri="{FF2B5EF4-FFF2-40B4-BE49-F238E27FC236}">
                <a16:creationId xmlns:a16="http://schemas.microsoft.com/office/drawing/2014/main" id="{1EBEA624-AAD9-4451-A390-81C333669A6E}"/>
              </a:ext>
            </a:extLst>
          </p:cNvPr>
          <p:cNvSpPr txBox="1"/>
          <p:nvPr/>
        </p:nvSpPr>
        <p:spPr>
          <a:xfrm>
            <a:off x="5858820" y="812045"/>
            <a:ext cx="1657512"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ITk module production</a:t>
            </a:r>
          </a:p>
        </p:txBody>
      </p:sp>
      <p:pic>
        <p:nvPicPr>
          <p:cNvPr id="27" name="Screenshot 2025-02-22 at 12.40.19 PM.png" descr="Screenshot 2025-02-22 at 12.40.19 PM.png">
            <a:extLst>
              <a:ext uri="{FF2B5EF4-FFF2-40B4-BE49-F238E27FC236}">
                <a16:creationId xmlns:a16="http://schemas.microsoft.com/office/drawing/2014/main" id="{E765565D-FCAB-4B4C-A40C-9E9DABADA701}"/>
              </a:ext>
            </a:extLst>
          </p:cNvPr>
          <p:cNvPicPr>
            <a:picLocks noChangeAspect="1"/>
          </p:cNvPicPr>
          <p:nvPr/>
        </p:nvPicPr>
        <p:blipFill>
          <a:blip r:embed="rId12">
            <a:extLst/>
          </a:blip>
          <a:stretch>
            <a:fillRect/>
          </a:stretch>
        </p:blipFill>
        <p:spPr>
          <a:xfrm>
            <a:off x="62352" y="778978"/>
            <a:ext cx="3745059" cy="1612338"/>
          </a:xfrm>
          <a:prstGeom prst="rect">
            <a:avLst/>
          </a:prstGeom>
          <a:ln w="12700">
            <a:miter lim="400000"/>
          </a:ln>
        </p:spPr>
      </p:pic>
      <p:sp>
        <p:nvSpPr>
          <p:cNvPr id="28" name="ITk serial powering">
            <a:extLst>
              <a:ext uri="{FF2B5EF4-FFF2-40B4-BE49-F238E27FC236}">
                <a16:creationId xmlns:a16="http://schemas.microsoft.com/office/drawing/2014/main" id="{B4CCC9CA-5FFF-4A1C-85D0-881C53338701}"/>
              </a:ext>
            </a:extLst>
          </p:cNvPr>
          <p:cNvSpPr txBox="1"/>
          <p:nvPr/>
        </p:nvSpPr>
        <p:spPr>
          <a:xfrm>
            <a:off x="95635" y="849924"/>
            <a:ext cx="1350070"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ITk serial powering</a:t>
            </a:r>
          </a:p>
        </p:txBody>
      </p:sp>
      <p:sp>
        <p:nvSpPr>
          <p:cNvPr id="29" name="Tile PMT tests">
            <a:extLst>
              <a:ext uri="{FF2B5EF4-FFF2-40B4-BE49-F238E27FC236}">
                <a16:creationId xmlns:a16="http://schemas.microsoft.com/office/drawing/2014/main" id="{D65BF3DD-2397-4628-A5E5-462633AB6EFB}"/>
              </a:ext>
            </a:extLst>
          </p:cNvPr>
          <p:cNvSpPr txBox="1"/>
          <p:nvPr/>
        </p:nvSpPr>
        <p:spPr>
          <a:xfrm>
            <a:off x="3887742" y="849924"/>
            <a:ext cx="1151219"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Tile PMT tests</a:t>
            </a:r>
          </a:p>
        </p:txBody>
      </p:sp>
      <p:pic>
        <p:nvPicPr>
          <p:cNvPr id="30" name="Screenshot 2025-02-22 at 12.46.54 PM.png" descr="Screenshot 2025-02-22 at 12.46.54 PM.png">
            <a:extLst>
              <a:ext uri="{FF2B5EF4-FFF2-40B4-BE49-F238E27FC236}">
                <a16:creationId xmlns:a16="http://schemas.microsoft.com/office/drawing/2014/main" id="{81695185-777F-4FB3-9938-31DF6503BD48}"/>
              </a:ext>
            </a:extLst>
          </p:cNvPr>
          <p:cNvPicPr>
            <a:picLocks noChangeAspect="1"/>
          </p:cNvPicPr>
          <p:nvPr/>
        </p:nvPicPr>
        <p:blipFill>
          <a:blip r:embed="rId13">
            <a:extLst/>
          </a:blip>
          <a:srcRect l="12687"/>
          <a:stretch>
            <a:fillRect/>
          </a:stretch>
        </p:blipFill>
        <p:spPr>
          <a:xfrm>
            <a:off x="7673686" y="778978"/>
            <a:ext cx="2538473" cy="1643954"/>
          </a:xfrm>
          <a:prstGeom prst="rect">
            <a:avLst/>
          </a:prstGeom>
          <a:ln w="12700">
            <a:miter lim="400000"/>
          </a:ln>
        </p:spPr>
      </p:pic>
      <p:sp>
        <p:nvSpPr>
          <p:cNvPr id="31" name="Tile modules in test beam">
            <a:extLst>
              <a:ext uri="{FF2B5EF4-FFF2-40B4-BE49-F238E27FC236}">
                <a16:creationId xmlns:a16="http://schemas.microsoft.com/office/drawing/2014/main" id="{3258234D-2B52-453D-A44F-6CE6C4AFEEF8}"/>
              </a:ext>
            </a:extLst>
          </p:cNvPr>
          <p:cNvSpPr txBox="1"/>
          <p:nvPr/>
        </p:nvSpPr>
        <p:spPr>
          <a:xfrm>
            <a:off x="7718077" y="2123153"/>
            <a:ext cx="1817971"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Tile modules in test beam</a:t>
            </a:r>
          </a:p>
        </p:txBody>
      </p:sp>
      <p:pic>
        <p:nvPicPr>
          <p:cNvPr id="32" name="Image" descr="Image">
            <a:extLst>
              <a:ext uri="{FF2B5EF4-FFF2-40B4-BE49-F238E27FC236}">
                <a16:creationId xmlns:a16="http://schemas.microsoft.com/office/drawing/2014/main" id="{12CAFA07-E4D7-42E7-8B71-963630380C84}"/>
              </a:ext>
            </a:extLst>
          </p:cNvPr>
          <p:cNvPicPr>
            <a:picLocks noChangeAspect="1"/>
          </p:cNvPicPr>
          <p:nvPr/>
        </p:nvPicPr>
        <p:blipFill>
          <a:blip r:embed="rId14">
            <a:extLst/>
          </a:blip>
          <a:srcRect l="10190"/>
          <a:stretch>
            <a:fillRect/>
          </a:stretch>
        </p:blipFill>
        <p:spPr>
          <a:xfrm>
            <a:off x="10263405" y="785499"/>
            <a:ext cx="1928088" cy="1612338"/>
          </a:xfrm>
          <a:prstGeom prst="rect">
            <a:avLst/>
          </a:prstGeom>
          <a:ln w="12700">
            <a:miter lim="400000"/>
          </a:ln>
        </p:spPr>
      </p:pic>
      <p:sp>
        <p:nvSpPr>
          <p:cNvPr id="33" name="ITk system tests">
            <a:extLst>
              <a:ext uri="{FF2B5EF4-FFF2-40B4-BE49-F238E27FC236}">
                <a16:creationId xmlns:a16="http://schemas.microsoft.com/office/drawing/2014/main" id="{1CF8413D-BA44-468C-9CBA-78453C9E2AB6}"/>
              </a:ext>
            </a:extLst>
          </p:cNvPr>
          <p:cNvSpPr txBox="1"/>
          <p:nvPr/>
        </p:nvSpPr>
        <p:spPr>
          <a:xfrm>
            <a:off x="10929048" y="849924"/>
            <a:ext cx="1258268" cy="189796"/>
          </a:xfrm>
          <a:prstGeom prst="rect">
            <a:avLst/>
          </a:prstGeom>
          <a:solidFill>
            <a:srgbClr val="FFFFFF"/>
          </a:solidFill>
          <a:ln w="25400">
            <a:solidFill>
              <a:srgbClr val="000000"/>
            </a:solidFill>
            <a:miter lim="400000"/>
          </a:ln>
          <a:effectLst>
            <a:outerShdw blurRad="635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r>
              <a:rPr sz="900"/>
              <a:t>ITk system tests</a:t>
            </a:r>
          </a:p>
        </p:txBody>
      </p:sp>
      <p:sp>
        <p:nvSpPr>
          <p:cNvPr id="34" name="TextBox 33">
            <a:extLst>
              <a:ext uri="{FF2B5EF4-FFF2-40B4-BE49-F238E27FC236}">
                <a16:creationId xmlns:a16="http://schemas.microsoft.com/office/drawing/2014/main" id="{AD7490BC-04FB-4921-A001-32408D35328C}"/>
              </a:ext>
            </a:extLst>
          </p:cNvPr>
          <p:cNvSpPr txBox="1"/>
          <p:nvPr/>
        </p:nvSpPr>
        <p:spPr>
          <a:xfrm>
            <a:off x="3647728" y="1712784"/>
            <a:ext cx="4869849" cy="1200329"/>
          </a:xfrm>
          <a:prstGeom prst="rect">
            <a:avLst/>
          </a:prstGeom>
          <a:solidFill>
            <a:srgbClr val="FFFF00"/>
          </a:solidFill>
        </p:spPr>
        <p:txBody>
          <a:bodyPr wrap="square">
            <a:spAutoFit/>
          </a:bodyPr>
          <a:lstStyle/>
          <a:p>
            <a:r>
              <a:rPr lang="en-GB" dirty="0">
                <a:solidFill>
                  <a:srgbClr val="FF0000"/>
                </a:solidFill>
                <a:latin typeface="Helvetica" pitchFamily="2" charset="0"/>
              </a:rPr>
              <a:t>Main o</a:t>
            </a:r>
            <a:r>
              <a:rPr lang="en-GB" b="0" i="0" u="none" strike="noStrike" dirty="0">
                <a:solidFill>
                  <a:srgbClr val="FF0000"/>
                </a:solidFill>
                <a:effectLst/>
                <a:latin typeface="Helvetica" pitchFamily="2" charset="0"/>
              </a:rPr>
              <a:t>bjectives for </a:t>
            </a:r>
            <a:r>
              <a:rPr lang="en-GB" dirty="0">
                <a:solidFill>
                  <a:srgbClr val="FF0000"/>
                </a:solidFill>
                <a:latin typeface="Helvetica" pitchFamily="2" charset="0"/>
              </a:rPr>
              <a:t>2025: </a:t>
            </a:r>
            <a:endParaRPr lang="de-DE" dirty="0">
              <a:solidFill>
                <a:srgbClr val="FF0000"/>
              </a:solidFill>
              <a:latin typeface="Helvetica" pitchFamily="2" charset="0"/>
            </a:endParaRPr>
          </a:p>
          <a:p>
            <a:pPr marL="285750" indent="-285750">
              <a:buFont typeface="Wingdings" panose="05000000000000000000" pitchFamily="2" charset="2"/>
              <a:buChar char="q"/>
            </a:pPr>
            <a:r>
              <a:rPr lang="en-GB" dirty="0">
                <a:solidFill>
                  <a:srgbClr val="FF0000"/>
                </a:solidFill>
                <a:latin typeface="Helvetica" pitchFamily="2" charset="0"/>
              </a:rPr>
              <a:t>Complete </a:t>
            </a:r>
            <a:r>
              <a:rPr lang="en-GB" dirty="0" err="1">
                <a:solidFill>
                  <a:srgbClr val="FF0000"/>
                </a:solidFill>
                <a:latin typeface="Helvetica" pitchFamily="2" charset="0"/>
              </a:rPr>
              <a:t>ITk</a:t>
            </a:r>
            <a:r>
              <a:rPr lang="en-GB" dirty="0">
                <a:solidFill>
                  <a:srgbClr val="FF0000"/>
                </a:solidFill>
                <a:latin typeface="Helvetica" pitchFamily="2" charset="0"/>
              </a:rPr>
              <a:t> sensor/FE chip fabrication</a:t>
            </a:r>
          </a:p>
          <a:p>
            <a:pPr marL="285750" indent="-285750">
              <a:buFont typeface="Wingdings" panose="05000000000000000000" pitchFamily="2" charset="2"/>
              <a:buChar char="q"/>
            </a:pPr>
            <a:r>
              <a:rPr lang="en-GB" dirty="0">
                <a:solidFill>
                  <a:srgbClr val="FF0000"/>
                </a:solidFill>
                <a:latin typeface="Helvetica" pitchFamily="2" charset="0"/>
              </a:rPr>
              <a:t>Produce strip barrel staves/endcap petals and pixel modules at nominal speed</a:t>
            </a:r>
            <a:endParaRPr lang="en-GB" dirty="0">
              <a:solidFill>
                <a:srgbClr val="FF0000"/>
              </a:solidFill>
            </a:endParaRPr>
          </a:p>
        </p:txBody>
      </p:sp>
    </p:spTree>
    <p:extLst>
      <p:ext uri="{BB962C8B-B14F-4D97-AF65-F5344CB8AC3E}">
        <p14:creationId xmlns:p14="http://schemas.microsoft.com/office/powerpoint/2010/main" val="658190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AB7773-8954-44C4-85CC-9F8575654D93}"/>
              </a:ext>
            </a:extLst>
          </p:cNvPr>
          <p:cNvSpPr>
            <a:spLocks noGrp="1"/>
          </p:cNvSpPr>
          <p:nvPr>
            <p:ph type="title"/>
          </p:nvPr>
        </p:nvSpPr>
        <p:spPr>
          <a:xfrm>
            <a:off x="285325" y="0"/>
            <a:ext cx="11376025" cy="1065742"/>
          </a:xfrm>
        </p:spPr>
        <p:txBody>
          <a:bodyPr/>
          <a:lstStyle/>
          <a:p>
            <a:r>
              <a:rPr lang="en-GB" dirty="0"/>
              <a:t>CMS Phase II Highlights</a:t>
            </a:r>
          </a:p>
        </p:txBody>
      </p:sp>
      <p:sp>
        <p:nvSpPr>
          <p:cNvPr id="4" name="Date Placeholder 3">
            <a:extLst>
              <a:ext uri="{FF2B5EF4-FFF2-40B4-BE49-F238E27FC236}">
                <a16:creationId xmlns:a16="http://schemas.microsoft.com/office/drawing/2014/main" id="{228C74C0-8FDD-420D-B81E-2A4632BCC821}"/>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37ABD0BD-44E9-46C1-A927-C39866D38818}"/>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8F5319B6-EB7E-44D3-906B-8E2489BF8191}"/>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Image" descr="Image">
            <a:extLst>
              <a:ext uri="{FF2B5EF4-FFF2-40B4-BE49-F238E27FC236}">
                <a16:creationId xmlns:a16="http://schemas.microsoft.com/office/drawing/2014/main" id="{C7C717C9-03EA-4BDC-84E3-EF73F60F53CB}"/>
              </a:ext>
            </a:extLst>
          </p:cNvPr>
          <p:cNvPicPr>
            <a:picLocks noChangeAspect="1"/>
          </p:cNvPicPr>
          <p:nvPr/>
        </p:nvPicPr>
        <p:blipFill>
          <a:blip r:embed="rId2"/>
          <a:stretch>
            <a:fillRect/>
          </a:stretch>
        </p:blipFill>
        <p:spPr>
          <a:xfrm>
            <a:off x="11430000" y="3"/>
            <a:ext cx="762000" cy="762000"/>
          </a:xfrm>
          <a:prstGeom prst="rect">
            <a:avLst/>
          </a:prstGeom>
          <a:ln w="12700">
            <a:miter lim="400000"/>
          </a:ln>
        </p:spPr>
      </p:pic>
      <p:pic>
        <p:nvPicPr>
          <p:cNvPr id="8" name="f3SgHDSRuF16JqGU.png" descr="f3SgHDSRuF16JqGU.png">
            <a:extLst>
              <a:ext uri="{FF2B5EF4-FFF2-40B4-BE49-F238E27FC236}">
                <a16:creationId xmlns:a16="http://schemas.microsoft.com/office/drawing/2014/main" id="{BF72C211-0C6A-440E-A263-B4C78444B070}"/>
              </a:ext>
            </a:extLst>
          </p:cNvPr>
          <p:cNvPicPr>
            <a:picLocks noChangeAspect="1"/>
          </p:cNvPicPr>
          <p:nvPr/>
        </p:nvPicPr>
        <p:blipFill>
          <a:blip r:embed="rId3">
            <a:extLst/>
          </a:blip>
          <a:stretch>
            <a:fillRect/>
          </a:stretch>
        </p:blipFill>
        <p:spPr>
          <a:xfrm>
            <a:off x="3783468" y="656145"/>
            <a:ext cx="2395849" cy="3163499"/>
          </a:xfrm>
          <a:prstGeom prst="rect">
            <a:avLst/>
          </a:prstGeom>
          <a:ln w="12700">
            <a:miter lim="400000"/>
          </a:ln>
        </p:spPr>
      </p:pic>
      <p:sp>
        <p:nvSpPr>
          <p:cNvPr id="9" name="Outer Tracker modules…">
            <a:extLst>
              <a:ext uri="{FF2B5EF4-FFF2-40B4-BE49-F238E27FC236}">
                <a16:creationId xmlns:a16="http://schemas.microsoft.com/office/drawing/2014/main" id="{05744183-677C-4E49-9EDB-9924EC4EA2F9}"/>
              </a:ext>
            </a:extLst>
          </p:cNvPr>
          <p:cNvSpPr txBox="1"/>
          <p:nvPr/>
        </p:nvSpPr>
        <p:spPr>
          <a:xfrm>
            <a:off x="3826875" y="563003"/>
            <a:ext cx="1748734" cy="430885"/>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a:spAutoFit/>
          </a:bodyPr>
          <a:lstStyle/>
          <a:p>
            <a:pPr algn="ctr">
              <a:defRPr i="1">
                <a:solidFill>
                  <a:srgbClr val="FFFFFF"/>
                </a:solidFill>
              </a:defRPr>
            </a:pPr>
            <a:r>
              <a:rPr sz="1100" dirty="0"/>
              <a:t>Outer Tracker modules </a:t>
            </a:r>
          </a:p>
          <a:p>
            <a:pPr algn="ctr">
              <a:defRPr i="1">
                <a:solidFill>
                  <a:srgbClr val="FFFFFF"/>
                </a:solidFill>
              </a:defRPr>
            </a:pPr>
            <a:r>
              <a:rPr sz="1100" dirty="0"/>
              <a:t>in pre-production</a:t>
            </a:r>
          </a:p>
        </p:txBody>
      </p:sp>
      <p:pic>
        <p:nvPicPr>
          <p:cNvPr id="10" name="Image" descr="Image">
            <a:extLst>
              <a:ext uri="{FF2B5EF4-FFF2-40B4-BE49-F238E27FC236}">
                <a16:creationId xmlns:a16="http://schemas.microsoft.com/office/drawing/2014/main" id="{BABF8930-B43C-4904-BB0A-43EA76EC67FB}"/>
              </a:ext>
            </a:extLst>
          </p:cNvPr>
          <p:cNvPicPr>
            <a:picLocks noChangeAspect="1"/>
          </p:cNvPicPr>
          <p:nvPr/>
        </p:nvPicPr>
        <p:blipFill>
          <a:blip r:embed="rId4">
            <a:extLst/>
          </a:blip>
          <a:stretch>
            <a:fillRect/>
          </a:stretch>
        </p:blipFill>
        <p:spPr>
          <a:xfrm>
            <a:off x="364174" y="1000710"/>
            <a:ext cx="3131380" cy="2100316"/>
          </a:xfrm>
          <a:prstGeom prst="rect">
            <a:avLst/>
          </a:prstGeom>
          <a:ln w="12700">
            <a:miter lim="400000"/>
          </a:ln>
        </p:spPr>
      </p:pic>
      <p:sp>
        <p:nvSpPr>
          <p:cNvPr id="11" name="Starting Pixel module production">
            <a:extLst>
              <a:ext uri="{FF2B5EF4-FFF2-40B4-BE49-F238E27FC236}">
                <a16:creationId xmlns:a16="http://schemas.microsoft.com/office/drawing/2014/main" id="{AADA77FD-CBE7-4B8F-B13B-849A3C158740}"/>
              </a:ext>
            </a:extLst>
          </p:cNvPr>
          <p:cNvSpPr txBox="1"/>
          <p:nvPr/>
        </p:nvSpPr>
        <p:spPr>
          <a:xfrm>
            <a:off x="268561" y="800206"/>
            <a:ext cx="2123336" cy="261608"/>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a:spAutoFit/>
          </a:bodyPr>
          <a:lstStyle>
            <a:lvl1pPr algn="ctr">
              <a:defRPr i="1">
                <a:solidFill>
                  <a:srgbClr val="FFFFFF"/>
                </a:solidFill>
              </a:defRPr>
            </a:lvl1pPr>
          </a:lstStyle>
          <a:p>
            <a:r>
              <a:rPr sz="1100" dirty="0"/>
              <a:t>Starting Pixel module production</a:t>
            </a:r>
          </a:p>
        </p:txBody>
      </p:sp>
      <p:pic>
        <p:nvPicPr>
          <p:cNvPr id="12" name="Image" descr="Image">
            <a:extLst>
              <a:ext uri="{FF2B5EF4-FFF2-40B4-BE49-F238E27FC236}">
                <a16:creationId xmlns:a16="http://schemas.microsoft.com/office/drawing/2014/main" id="{B0BD4145-38AE-41E8-85AB-91A070725E43}"/>
              </a:ext>
            </a:extLst>
          </p:cNvPr>
          <p:cNvPicPr>
            <a:picLocks noChangeAspect="1"/>
          </p:cNvPicPr>
          <p:nvPr/>
        </p:nvPicPr>
        <p:blipFill>
          <a:blip r:embed="rId5">
            <a:extLst/>
          </a:blip>
          <a:stretch>
            <a:fillRect/>
          </a:stretch>
        </p:blipFill>
        <p:spPr>
          <a:xfrm>
            <a:off x="6339283" y="129486"/>
            <a:ext cx="4249201" cy="3011654"/>
          </a:xfrm>
          <a:prstGeom prst="rect">
            <a:avLst/>
          </a:prstGeom>
          <a:ln w="12700">
            <a:miter lim="400000"/>
          </a:ln>
        </p:spPr>
      </p:pic>
      <p:sp>
        <p:nvSpPr>
          <p:cNvPr id="13" name="For the first time two silicon Low and two High Density trains on a cooling plate…">
            <a:extLst>
              <a:ext uri="{FF2B5EF4-FFF2-40B4-BE49-F238E27FC236}">
                <a16:creationId xmlns:a16="http://schemas.microsoft.com/office/drawing/2014/main" id="{A7EE79B0-EEBA-4946-966B-7DA37FC15F89}"/>
              </a:ext>
            </a:extLst>
          </p:cNvPr>
          <p:cNvSpPr txBox="1"/>
          <p:nvPr/>
        </p:nvSpPr>
        <p:spPr>
          <a:xfrm>
            <a:off x="7683191" y="0"/>
            <a:ext cx="3626802" cy="600162"/>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a:spAutoFit/>
          </a:bodyPr>
          <a:lstStyle/>
          <a:p>
            <a:pPr>
              <a:buSzPct val="100000"/>
              <a:defRPr i="1">
                <a:solidFill>
                  <a:srgbClr val="FFFFFF"/>
                </a:solidFill>
              </a:defRPr>
            </a:pPr>
            <a:r>
              <a:rPr sz="1100" dirty="0"/>
              <a:t>For the first time two silicon Low and two High Density trains on a cooling plate</a:t>
            </a:r>
          </a:p>
          <a:p>
            <a:pPr>
              <a:buSzPct val="100000"/>
              <a:defRPr i="1">
                <a:solidFill>
                  <a:srgbClr val="FFFFFF"/>
                </a:solidFill>
              </a:defRPr>
            </a:pPr>
            <a:r>
              <a:rPr sz="1100" dirty="0"/>
              <a:t>Big step towards integration and system evaluation</a:t>
            </a:r>
          </a:p>
        </p:txBody>
      </p:sp>
      <p:pic>
        <p:nvPicPr>
          <p:cNvPr id="14" name="Image" descr="Image">
            <a:extLst>
              <a:ext uri="{FF2B5EF4-FFF2-40B4-BE49-F238E27FC236}">
                <a16:creationId xmlns:a16="http://schemas.microsoft.com/office/drawing/2014/main" id="{C39EEA6D-33E8-4FC3-A9FF-03456B49E77F}"/>
              </a:ext>
            </a:extLst>
          </p:cNvPr>
          <p:cNvPicPr>
            <a:picLocks noChangeAspect="1"/>
          </p:cNvPicPr>
          <p:nvPr/>
        </p:nvPicPr>
        <p:blipFill>
          <a:blip r:embed="rId6">
            <a:extLst/>
          </a:blip>
          <a:stretch>
            <a:fillRect/>
          </a:stretch>
        </p:blipFill>
        <p:spPr>
          <a:xfrm>
            <a:off x="7203593" y="3324121"/>
            <a:ext cx="3996775" cy="3011654"/>
          </a:xfrm>
          <a:prstGeom prst="rect">
            <a:avLst/>
          </a:prstGeom>
          <a:ln w="12700">
            <a:miter lim="400000"/>
          </a:ln>
        </p:spPr>
      </p:pic>
      <p:sp>
        <p:nvSpPr>
          <p:cNvPr id="16" name="Stacking of back-flange and back-disk…">
            <a:extLst>
              <a:ext uri="{FF2B5EF4-FFF2-40B4-BE49-F238E27FC236}">
                <a16:creationId xmlns:a16="http://schemas.microsoft.com/office/drawing/2014/main" id="{803173AA-7A81-44A7-BD9D-80AED2F38FB8}"/>
              </a:ext>
            </a:extLst>
          </p:cNvPr>
          <p:cNvSpPr txBox="1"/>
          <p:nvPr/>
        </p:nvSpPr>
        <p:spPr>
          <a:xfrm>
            <a:off x="8966145" y="3157845"/>
            <a:ext cx="3067504" cy="430885"/>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a:spAutoFit/>
          </a:bodyPr>
          <a:lstStyle/>
          <a:p>
            <a:pPr algn="ctr">
              <a:defRPr i="1">
                <a:solidFill>
                  <a:srgbClr val="FFFFFF"/>
                </a:solidFill>
              </a:defRPr>
            </a:pPr>
            <a:r>
              <a:rPr sz="1100" dirty="0"/>
              <a:t>Stacking of back-flange and back-disk </a:t>
            </a:r>
          </a:p>
          <a:p>
            <a:pPr algn="ctr">
              <a:defRPr i="1">
                <a:solidFill>
                  <a:srgbClr val="FFFFFF"/>
                </a:solidFill>
              </a:defRPr>
            </a:pPr>
            <a:r>
              <a:rPr sz="1100" dirty="0"/>
              <a:t>with attachment of wedges and support cylinder</a:t>
            </a:r>
          </a:p>
        </p:txBody>
      </p:sp>
      <p:pic>
        <p:nvPicPr>
          <p:cNvPr id="17" name="Image" descr="Image">
            <a:extLst>
              <a:ext uri="{FF2B5EF4-FFF2-40B4-BE49-F238E27FC236}">
                <a16:creationId xmlns:a16="http://schemas.microsoft.com/office/drawing/2014/main" id="{BF37C75A-1800-4D25-9458-CC58546E6612}"/>
              </a:ext>
            </a:extLst>
          </p:cNvPr>
          <p:cNvPicPr>
            <a:picLocks noChangeAspect="1"/>
          </p:cNvPicPr>
          <p:nvPr/>
        </p:nvPicPr>
        <p:blipFill>
          <a:blip r:embed="rId7">
            <a:extLst/>
          </a:blip>
          <a:stretch>
            <a:fillRect/>
          </a:stretch>
        </p:blipFill>
        <p:spPr>
          <a:xfrm>
            <a:off x="100078" y="3354468"/>
            <a:ext cx="3869817" cy="2707246"/>
          </a:xfrm>
          <a:prstGeom prst="rect">
            <a:avLst/>
          </a:prstGeom>
          <a:ln w="12700">
            <a:miter lim="400000"/>
          </a:ln>
        </p:spPr>
      </p:pic>
      <p:sp>
        <p:nvSpPr>
          <p:cNvPr id="18" name="BTL-Tracker Support Tube heating foil gluing…">
            <a:extLst>
              <a:ext uri="{FF2B5EF4-FFF2-40B4-BE49-F238E27FC236}">
                <a16:creationId xmlns:a16="http://schemas.microsoft.com/office/drawing/2014/main" id="{F0AEA975-8C01-48AC-97D8-847BB0B280B4}"/>
              </a:ext>
            </a:extLst>
          </p:cNvPr>
          <p:cNvSpPr txBox="1"/>
          <p:nvPr/>
        </p:nvSpPr>
        <p:spPr>
          <a:xfrm>
            <a:off x="362900" y="5708085"/>
            <a:ext cx="4242044" cy="430885"/>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19" rIns="45719" bIns="45719">
            <a:spAutoFit/>
          </a:bodyPr>
          <a:lstStyle/>
          <a:p>
            <a:pPr algn="ctr">
              <a:defRPr i="1">
                <a:solidFill>
                  <a:srgbClr val="FFFFFF"/>
                </a:solidFill>
              </a:defRPr>
            </a:pPr>
            <a:r>
              <a:rPr sz="1100" dirty="0"/>
              <a:t>BTL-Tracker Support Tube heating foil gluing</a:t>
            </a:r>
          </a:p>
          <a:p>
            <a:pPr algn="ctr">
              <a:defRPr i="1">
                <a:solidFill>
                  <a:srgbClr val="FFFFFF"/>
                </a:solidFill>
              </a:defRPr>
            </a:pPr>
            <a:r>
              <a:rPr sz="1100" dirty="0"/>
              <a:t>Ready for BTL installation early March</a:t>
            </a:r>
          </a:p>
        </p:txBody>
      </p:sp>
      <p:sp>
        <p:nvSpPr>
          <p:cNvPr id="20" name="Stacking of back-flange and back-disk…">
            <a:extLst>
              <a:ext uri="{FF2B5EF4-FFF2-40B4-BE49-F238E27FC236}">
                <a16:creationId xmlns:a16="http://schemas.microsoft.com/office/drawing/2014/main" id="{84356EEB-C51D-4D21-BDAE-A00207772A32}"/>
              </a:ext>
            </a:extLst>
          </p:cNvPr>
          <p:cNvSpPr txBox="1"/>
          <p:nvPr/>
        </p:nvSpPr>
        <p:spPr>
          <a:xfrm>
            <a:off x="7868480" y="5636756"/>
            <a:ext cx="2768655" cy="638634"/>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a:spAutoFit/>
          </a:bodyPr>
          <a:lstStyle/>
          <a:p>
            <a:pPr>
              <a:spcBef>
                <a:spcPts val="0"/>
              </a:spcBef>
              <a:spcAft>
                <a:spcPts val="300"/>
              </a:spcAft>
              <a:defRPr sz="3880">
                <a:latin typeface="+mn-lt"/>
                <a:ea typeface="+mn-ea"/>
                <a:cs typeface="+mn-cs"/>
                <a:sym typeface="Helvetica Neue"/>
              </a:defRPr>
            </a:pPr>
            <a:r>
              <a:rPr lang="de-DE" sz="1100" dirty="0" err="1">
                <a:solidFill>
                  <a:schemeClr val="bg1"/>
                </a:solidFill>
              </a:rPr>
              <a:t>Machining</a:t>
            </a:r>
            <a:r>
              <a:rPr lang="de-DE" sz="1100" dirty="0">
                <a:solidFill>
                  <a:schemeClr val="bg1"/>
                </a:solidFill>
              </a:rPr>
              <a:t> </a:t>
            </a:r>
            <a:r>
              <a:rPr lang="de-DE" sz="1100" dirty="0" err="1">
                <a:solidFill>
                  <a:schemeClr val="bg1"/>
                </a:solidFill>
              </a:rPr>
              <a:t>of</a:t>
            </a:r>
            <a:r>
              <a:rPr lang="de-DE" sz="1100" dirty="0">
                <a:solidFill>
                  <a:schemeClr val="bg1"/>
                </a:solidFill>
              </a:rPr>
              <a:t> </a:t>
            </a:r>
            <a:r>
              <a:rPr lang="de-DE" sz="1100" dirty="0" err="1">
                <a:solidFill>
                  <a:schemeClr val="bg1"/>
                </a:solidFill>
              </a:rPr>
              <a:t>full</a:t>
            </a:r>
            <a:r>
              <a:rPr lang="de-DE" sz="1100" dirty="0">
                <a:solidFill>
                  <a:schemeClr val="bg1"/>
                </a:solidFill>
              </a:rPr>
              <a:t> </a:t>
            </a:r>
            <a:r>
              <a:rPr lang="de-DE" sz="1100" dirty="0" err="1">
                <a:solidFill>
                  <a:schemeClr val="bg1"/>
                </a:solidFill>
              </a:rPr>
              <a:t>set</a:t>
            </a:r>
            <a:r>
              <a:rPr lang="de-DE" sz="1100" dirty="0">
                <a:solidFill>
                  <a:schemeClr val="bg1"/>
                </a:solidFill>
              </a:rPr>
              <a:t> </a:t>
            </a:r>
            <a:r>
              <a:rPr lang="de-DE" sz="1100" dirty="0" err="1">
                <a:solidFill>
                  <a:schemeClr val="bg1"/>
                </a:solidFill>
              </a:rPr>
              <a:t>of</a:t>
            </a:r>
            <a:r>
              <a:rPr lang="de-DE" sz="1100" dirty="0">
                <a:solidFill>
                  <a:schemeClr val="bg1"/>
                </a:solidFill>
              </a:rPr>
              <a:t> </a:t>
            </a:r>
            <a:r>
              <a:rPr lang="de-DE" sz="1100" dirty="0" err="1">
                <a:solidFill>
                  <a:schemeClr val="bg1"/>
                </a:solidFill>
              </a:rPr>
              <a:t>one</a:t>
            </a:r>
            <a:r>
              <a:rPr lang="de-DE" sz="1100" dirty="0">
                <a:solidFill>
                  <a:schemeClr val="bg1"/>
                </a:solidFill>
              </a:rPr>
              <a:t> CE-H </a:t>
            </a:r>
            <a:r>
              <a:rPr lang="de-DE" sz="1100" dirty="0" err="1">
                <a:solidFill>
                  <a:schemeClr val="bg1"/>
                </a:solidFill>
              </a:rPr>
              <a:t>endcap</a:t>
            </a:r>
            <a:r>
              <a:rPr lang="de-DE" sz="1100" dirty="0">
                <a:solidFill>
                  <a:schemeClr val="bg1"/>
                </a:solidFill>
              </a:rPr>
              <a:t> </a:t>
            </a:r>
            <a:r>
              <a:rPr lang="de-DE" sz="1100" dirty="0" err="1">
                <a:solidFill>
                  <a:schemeClr val="bg1"/>
                </a:solidFill>
              </a:rPr>
              <a:t>absorber</a:t>
            </a:r>
            <a:r>
              <a:rPr lang="de-DE" sz="1100" dirty="0">
                <a:solidFill>
                  <a:schemeClr val="bg1"/>
                </a:solidFill>
              </a:rPr>
              <a:t> </a:t>
            </a:r>
            <a:r>
              <a:rPr lang="de-DE" sz="1100" dirty="0" err="1">
                <a:solidFill>
                  <a:schemeClr val="bg1"/>
                </a:solidFill>
              </a:rPr>
              <a:t>completed</a:t>
            </a:r>
            <a:r>
              <a:rPr lang="de-DE" sz="1100" dirty="0">
                <a:solidFill>
                  <a:schemeClr val="bg1"/>
                </a:solidFill>
              </a:rPr>
              <a:t> in Pakistan</a:t>
            </a:r>
          </a:p>
          <a:p>
            <a:pPr>
              <a:spcBef>
                <a:spcPts val="0"/>
              </a:spcBef>
              <a:spcAft>
                <a:spcPts val="300"/>
              </a:spcAft>
              <a:defRPr sz="3880">
                <a:latin typeface="+mn-lt"/>
                <a:ea typeface="+mn-ea"/>
                <a:cs typeface="+mn-cs"/>
                <a:sym typeface="Helvetica Neue"/>
              </a:defRPr>
            </a:pPr>
            <a:r>
              <a:rPr lang="de-DE" sz="1100" dirty="0" err="1">
                <a:solidFill>
                  <a:schemeClr val="bg1"/>
                </a:solidFill>
              </a:rPr>
              <a:t>Pre-assembly</a:t>
            </a:r>
            <a:r>
              <a:rPr lang="de-DE" sz="1100" dirty="0">
                <a:solidFill>
                  <a:schemeClr val="bg1"/>
                </a:solidFill>
              </a:rPr>
              <a:t> </a:t>
            </a:r>
            <a:r>
              <a:rPr lang="de-DE" sz="1100" dirty="0" err="1">
                <a:solidFill>
                  <a:schemeClr val="bg1"/>
                </a:solidFill>
              </a:rPr>
              <a:t>of</a:t>
            </a:r>
            <a:r>
              <a:rPr lang="de-DE" sz="1100" dirty="0">
                <a:solidFill>
                  <a:schemeClr val="bg1"/>
                </a:solidFill>
              </a:rPr>
              <a:t> </a:t>
            </a:r>
            <a:r>
              <a:rPr lang="de-DE" sz="1100" dirty="0" err="1">
                <a:solidFill>
                  <a:schemeClr val="bg1"/>
                </a:solidFill>
              </a:rPr>
              <a:t>absorber</a:t>
            </a:r>
            <a:r>
              <a:rPr lang="de-DE" sz="1100" dirty="0">
                <a:solidFill>
                  <a:schemeClr val="bg1"/>
                </a:solidFill>
              </a:rPr>
              <a:t> </a:t>
            </a:r>
            <a:r>
              <a:rPr lang="de-DE" sz="1100" dirty="0" err="1">
                <a:solidFill>
                  <a:schemeClr val="bg1"/>
                </a:solidFill>
              </a:rPr>
              <a:t>stack</a:t>
            </a:r>
            <a:r>
              <a:rPr lang="de-DE" sz="1100" dirty="0">
                <a:solidFill>
                  <a:schemeClr val="bg1"/>
                </a:solidFill>
              </a:rPr>
              <a:t> </a:t>
            </a:r>
            <a:r>
              <a:rPr lang="de-DE" sz="1100" dirty="0" err="1">
                <a:solidFill>
                  <a:schemeClr val="bg1"/>
                </a:solidFill>
              </a:rPr>
              <a:t>underway</a:t>
            </a:r>
            <a:endParaRPr lang="de-DE" sz="1100" dirty="0">
              <a:solidFill>
                <a:schemeClr val="bg1"/>
              </a:solidFill>
            </a:endParaRPr>
          </a:p>
        </p:txBody>
      </p:sp>
      <p:sp>
        <p:nvSpPr>
          <p:cNvPr id="19" name="TextBox 18">
            <a:extLst>
              <a:ext uri="{FF2B5EF4-FFF2-40B4-BE49-F238E27FC236}">
                <a16:creationId xmlns:a16="http://schemas.microsoft.com/office/drawing/2014/main" id="{214CF316-87D6-4C34-9C40-7E1067CF7EFB}"/>
              </a:ext>
            </a:extLst>
          </p:cNvPr>
          <p:cNvSpPr txBox="1"/>
          <p:nvPr/>
        </p:nvSpPr>
        <p:spPr>
          <a:xfrm>
            <a:off x="3143672" y="2619315"/>
            <a:ext cx="4633203" cy="1200329"/>
          </a:xfrm>
          <a:prstGeom prst="rect">
            <a:avLst/>
          </a:prstGeom>
          <a:solidFill>
            <a:srgbClr val="FFFF00"/>
          </a:solidFill>
        </p:spPr>
        <p:txBody>
          <a:bodyPr wrap="square">
            <a:spAutoFit/>
          </a:bodyPr>
          <a:lstStyle/>
          <a:p>
            <a:r>
              <a:rPr lang="en-GB" b="0" i="0" u="none" strike="noStrike" dirty="0">
                <a:solidFill>
                  <a:srgbClr val="FF0000"/>
                </a:solidFill>
                <a:effectLst/>
                <a:latin typeface="Helvetica" pitchFamily="2" charset="0"/>
              </a:rPr>
              <a:t>Main objectives for 2025: </a:t>
            </a:r>
          </a:p>
          <a:p>
            <a:pPr marL="285750" indent="-285750">
              <a:buFont typeface="Wingdings" panose="05000000000000000000" pitchFamily="2" charset="2"/>
              <a:buChar char="q"/>
            </a:pPr>
            <a:r>
              <a:rPr lang="en-GB" dirty="0">
                <a:solidFill>
                  <a:srgbClr val="FF0000"/>
                </a:solidFill>
                <a:latin typeface="Helvetica" pitchFamily="2" charset="0"/>
              </a:rPr>
              <a:t>A</a:t>
            </a:r>
            <a:r>
              <a:rPr lang="en-GB" b="0" i="0" u="none" strike="noStrike" dirty="0">
                <a:solidFill>
                  <a:srgbClr val="FF0000"/>
                </a:solidFill>
                <a:effectLst/>
                <a:latin typeface="Helvetica" pitchFamily="2" charset="0"/>
              </a:rPr>
              <a:t>ll designs finalised</a:t>
            </a:r>
            <a:endParaRPr lang="en-GB" dirty="0">
              <a:solidFill>
                <a:srgbClr val="FF0000"/>
              </a:solidFill>
              <a:latin typeface="Helvetica" pitchFamily="2" charset="0"/>
            </a:endParaRPr>
          </a:p>
          <a:p>
            <a:pPr marL="285750" indent="-285750">
              <a:buFont typeface="Wingdings" panose="05000000000000000000" pitchFamily="2" charset="2"/>
              <a:buChar char="q"/>
            </a:pPr>
            <a:r>
              <a:rPr lang="en-GB" dirty="0">
                <a:solidFill>
                  <a:srgbClr val="FF0000"/>
                </a:solidFill>
                <a:latin typeface="Helvetica" pitchFamily="2" charset="0"/>
              </a:rPr>
              <a:t>Tr</a:t>
            </a:r>
            <a:r>
              <a:rPr lang="en-GB" b="0" i="0" u="none" strike="noStrike" dirty="0">
                <a:solidFill>
                  <a:srgbClr val="FF0000"/>
                </a:solidFill>
                <a:effectLst/>
                <a:latin typeface="Helvetica" pitchFamily="2" charset="0"/>
              </a:rPr>
              <a:t>acker module &amp; ladder, HGCAL module &amp; cassette production started</a:t>
            </a:r>
            <a:endParaRPr lang="en-GB" dirty="0">
              <a:solidFill>
                <a:srgbClr val="FF0000"/>
              </a:solidFill>
            </a:endParaRPr>
          </a:p>
        </p:txBody>
      </p:sp>
    </p:spTree>
    <p:extLst>
      <p:ext uri="{BB962C8B-B14F-4D97-AF65-F5344CB8AC3E}">
        <p14:creationId xmlns:p14="http://schemas.microsoft.com/office/powerpoint/2010/main" val="127528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B90DB6-9735-466B-96E4-A9F07F76FBC5}"/>
              </a:ext>
            </a:extLst>
          </p:cNvPr>
          <p:cNvSpPr>
            <a:spLocks noGrp="1"/>
          </p:cNvSpPr>
          <p:nvPr>
            <p:ph type="title"/>
          </p:nvPr>
        </p:nvSpPr>
        <p:spPr/>
        <p:txBody>
          <a:bodyPr/>
          <a:lstStyle/>
          <a:p>
            <a:r>
              <a:rPr lang="en-GB" dirty="0"/>
              <a:t>Phase II: High-Level Summary</a:t>
            </a:r>
          </a:p>
        </p:txBody>
      </p:sp>
      <p:sp>
        <p:nvSpPr>
          <p:cNvPr id="4" name="Date Placeholder 3">
            <a:extLst>
              <a:ext uri="{FF2B5EF4-FFF2-40B4-BE49-F238E27FC236}">
                <a16:creationId xmlns:a16="http://schemas.microsoft.com/office/drawing/2014/main" id="{51B1F3B0-FA11-4506-AC34-39410BBD3F86}"/>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1BD49C7D-6E32-4C82-A218-1954B9CB3A51}"/>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0A9D0D72-9FB4-405B-8173-3FD557134B1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7" name="Content Placeholder 1">
            <a:extLst>
              <a:ext uri="{FF2B5EF4-FFF2-40B4-BE49-F238E27FC236}">
                <a16:creationId xmlns:a16="http://schemas.microsoft.com/office/drawing/2014/main" id="{0B54FC53-B22D-42A8-B5F6-870DF619E535}"/>
              </a:ext>
            </a:extLst>
          </p:cNvPr>
          <p:cNvSpPr txBox="1">
            <a:spLocks/>
          </p:cNvSpPr>
          <p:nvPr/>
        </p:nvSpPr>
        <p:spPr>
          <a:xfrm>
            <a:off x="307678" y="1185938"/>
            <a:ext cx="11884322" cy="490651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300"/>
              </a:spcAft>
              <a:defRPr sz="3880">
                <a:latin typeface="+mn-lt"/>
                <a:ea typeface="+mn-ea"/>
                <a:cs typeface="+mn-cs"/>
                <a:sym typeface="Helvetica Neue"/>
              </a:defRPr>
            </a:pPr>
            <a:r>
              <a:rPr lang="en-GB" sz="1800" dirty="0"/>
              <a:t>Since October 2024:</a:t>
            </a:r>
            <a:endParaRPr lang="en-CH" sz="1800" dirty="0"/>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a:solidFill>
                  <a:schemeClr val="tx1">
                    <a:lumMod val="75000"/>
                  </a:schemeClr>
                </a:solidFill>
              </a:rPr>
              <a:t>Good progress in many areas</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a:solidFill>
                  <a:schemeClr val="tx1">
                    <a:lumMod val="75000"/>
                  </a:schemeClr>
                </a:solidFill>
              </a:rPr>
              <a:t>But some delays occurred: mainly due to faulty </a:t>
            </a:r>
            <a:r>
              <a:rPr lang="en-GB" sz="1800" b="0" dirty="0" err="1">
                <a:solidFill>
                  <a:schemeClr val="tx1">
                    <a:lumMod val="75000"/>
                  </a:schemeClr>
                </a:solidFill>
              </a:rPr>
              <a:t>lpGBT</a:t>
            </a:r>
            <a:r>
              <a:rPr lang="en-GB" sz="1800" b="0" dirty="0">
                <a:solidFill>
                  <a:schemeClr val="tx1">
                    <a:lumMod val="75000"/>
                  </a:schemeClr>
                </a:solidFill>
              </a:rPr>
              <a:t> ASIC, </a:t>
            </a:r>
            <a:r>
              <a:rPr lang="en-GB" sz="1800" b="0" dirty="0" err="1">
                <a:solidFill>
                  <a:schemeClr val="tx1">
                    <a:lumMod val="75000"/>
                  </a:schemeClr>
                </a:solidFill>
              </a:rPr>
              <a:t>Samtec</a:t>
            </a:r>
            <a:r>
              <a:rPr lang="en-GB" sz="1800" b="0" dirty="0">
                <a:solidFill>
                  <a:schemeClr val="tx1">
                    <a:lumMod val="75000"/>
                  </a:schemeClr>
                </a:solidFill>
              </a:rPr>
              <a:t> Firefly, HGROC ASIC (CMS), establishing a solution for </a:t>
            </a:r>
            <a:r>
              <a:rPr lang="en-GB" sz="1800" b="0" dirty="0" err="1">
                <a:solidFill>
                  <a:schemeClr val="tx1">
                    <a:lumMod val="75000"/>
                  </a:schemeClr>
                </a:solidFill>
              </a:rPr>
              <a:t>ITk</a:t>
            </a:r>
            <a:r>
              <a:rPr lang="en-GB" sz="1800" b="0" dirty="0">
                <a:solidFill>
                  <a:schemeClr val="tx1">
                    <a:lumMod val="75000"/>
                  </a:schemeClr>
                </a:solidFill>
              </a:rPr>
              <a:t> (endcap) sensor cracking (ATLAS)</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a:solidFill>
                  <a:schemeClr val="tx1">
                    <a:lumMod val="75000"/>
                  </a:schemeClr>
                </a:solidFill>
              </a:rPr>
              <a:t>Corrected </a:t>
            </a:r>
            <a:r>
              <a:rPr lang="en-GB" sz="1800" b="0" dirty="0" err="1">
                <a:solidFill>
                  <a:schemeClr val="tx1">
                    <a:lumMod val="75000"/>
                  </a:schemeClr>
                </a:solidFill>
              </a:rPr>
              <a:t>lpGBT</a:t>
            </a:r>
            <a:r>
              <a:rPr lang="en-GB" sz="1800" b="0" dirty="0">
                <a:solidFill>
                  <a:schemeClr val="tx1">
                    <a:lumMod val="75000"/>
                  </a:schemeClr>
                </a:solidFill>
              </a:rPr>
              <a:t> v2 ASIC is now available, much earlier than anticipated, thanks to huge efforts of CERN EP-ESE </a:t>
            </a:r>
            <a:r>
              <a:rPr lang="en-GB" sz="1800" b="0" dirty="0" err="1">
                <a:solidFill>
                  <a:schemeClr val="tx1">
                    <a:lumMod val="75000"/>
                  </a:schemeClr>
                </a:solidFill>
              </a:rPr>
              <a:t>group,no</a:t>
            </a:r>
            <a:r>
              <a:rPr lang="en-GB" sz="1800" b="0" dirty="0">
                <a:solidFill>
                  <a:schemeClr val="tx1">
                    <a:lumMod val="75000"/>
                  </a:schemeClr>
                </a:solidFill>
              </a:rPr>
              <a:t> further delays expected due to this issue, is now a question of money, e.g. reproducing </a:t>
            </a:r>
            <a:r>
              <a:rPr lang="en-GB" sz="1800" b="0" dirty="0" err="1">
                <a:solidFill>
                  <a:schemeClr val="tx1">
                    <a:lumMod val="75000"/>
                  </a:schemeClr>
                </a:solidFill>
              </a:rPr>
              <a:t>ITk</a:t>
            </a:r>
            <a:r>
              <a:rPr lang="en-GB" sz="1800" b="0" dirty="0">
                <a:solidFill>
                  <a:schemeClr val="tx1">
                    <a:lumMod val="75000"/>
                  </a:schemeClr>
                </a:solidFill>
              </a:rPr>
              <a:t> end-of-stave cards</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a:solidFill>
                  <a:schemeClr val="tx1">
                    <a:lumMod val="75000"/>
                  </a:schemeClr>
                </a:solidFill>
              </a:rPr>
              <a:t>Risks of cash and cashflow problems</a:t>
            </a:r>
            <a:br>
              <a:rPr lang="en-GB" sz="1800" b="0" dirty="0">
                <a:solidFill>
                  <a:schemeClr val="tx1">
                    <a:lumMod val="75000"/>
                  </a:schemeClr>
                </a:solidFill>
              </a:rPr>
            </a:br>
            <a:r>
              <a:rPr lang="en-GB" sz="1800" b="0" dirty="0">
                <a:solidFill>
                  <a:schemeClr val="tx1">
                    <a:lumMod val="75000"/>
                  </a:schemeClr>
                </a:solidFill>
              </a:rPr>
              <a:t>outstanding contributions from some countries, also still outstanding compensation for Russia </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endParaRPr lang="en-GB" sz="1800" dirty="0"/>
          </a:p>
          <a:p>
            <a:pPr>
              <a:spcBef>
                <a:spcPts val="0"/>
              </a:spcBef>
              <a:spcAft>
                <a:spcPts val="600"/>
              </a:spcAft>
            </a:pPr>
            <a:r>
              <a:rPr lang="en-GB" sz="1800" dirty="0"/>
              <a:t>Main risks/issues of concern:</a:t>
            </a:r>
          </a:p>
          <a:p>
            <a:pPr>
              <a:spcBef>
                <a:spcPts val="0"/>
              </a:spcBef>
              <a:spcAft>
                <a:spcPts val="600"/>
              </a:spcAft>
              <a:defRPr sz="3880">
                <a:latin typeface="+mn-lt"/>
                <a:ea typeface="+mn-ea"/>
                <a:cs typeface="+mn-cs"/>
                <a:sym typeface="Helvetica Neue"/>
              </a:defRPr>
            </a:pPr>
            <a:r>
              <a:rPr lang="en-GB" sz="1800" dirty="0"/>
              <a:t>ATLAS:</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err="1">
                <a:solidFill>
                  <a:schemeClr val="tx1">
                    <a:lumMod val="75000"/>
                  </a:schemeClr>
                </a:solidFill>
              </a:rPr>
              <a:t>ITk</a:t>
            </a:r>
            <a:r>
              <a:rPr lang="en-GB" sz="1800" b="0" dirty="0">
                <a:solidFill>
                  <a:schemeClr val="tx1">
                    <a:lumMod val="75000"/>
                  </a:schemeClr>
                </a:solidFill>
              </a:rPr>
              <a:t> pixel has still contingency but almost all sub-items on critical path</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err="1">
                <a:solidFill>
                  <a:schemeClr val="tx1">
                    <a:lumMod val="75000"/>
                  </a:schemeClr>
                </a:solidFill>
              </a:rPr>
              <a:t>ITk</a:t>
            </a:r>
            <a:r>
              <a:rPr lang="en-GB" sz="1800" b="0" dirty="0">
                <a:solidFill>
                  <a:schemeClr val="tx1">
                    <a:lumMod val="75000"/>
                  </a:schemeClr>
                </a:solidFill>
              </a:rPr>
              <a:t> strip production delay caused by interposer (solution to the sensor cracking) has still to be assessed</a:t>
            </a:r>
          </a:p>
          <a:p>
            <a:pPr>
              <a:spcBef>
                <a:spcPts val="600"/>
              </a:spcBef>
              <a:spcAft>
                <a:spcPts val="600"/>
              </a:spcAft>
            </a:pPr>
            <a:r>
              <a:rPr lang="en-GB" sz="1800" dirty="0"/>
              <a:t>CMS: </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a:solidFill>
                  <a:schemeClr val="tx1">
                    <a:lumMod val="75000"/>
                  </a:schemeClr>
                </a:solidFill>
              </a:rPr>
              <a:t>Hybrids for outer tracker 	</a:t>
            </a:r>
          </a:p>
          <a:p>
            <a:pPr marL="285750" indent="-285750">
              <a:spcBef>
                <a:spcPts val="0"/>
              </a:spcBef>
              <a:spcAft>
                <a:spcPts val="300"/>
              </a:spcAft>
              <a:buFont typeface="Wingdings" panose="05000000000000000000" pitchFamily="2" charset="2"/>
              <a:buChar char="q"/>
              <a:defRPr sz="3880">
                <a:latin typeface="+mn-lt"/>
                <a:ea typeface="+mn-ea"/>
                <a:cs typeface="+mn-cs"/>
                <a:sym typeface="Helvetica Neue"/>
              </a:defRPr>
            </a:pPr>
            <a:r>
              <a:rPr lang="en-GB" sz="1800" b="0" dirty="0">
                <a:solidFill>
                  <a:schemeClr val="tx1">
                    <a:lumMod val="75000"/>
                  </a:schemeClr>
                </a:solidFill>
              </a:rPr>
              <a:t>HGCAL 98% of design finished but many small things to be achieved to start cassette production this autumn</a:t>
            </a:r>
          </a:p>
        </p:txBody>
      </p:sp>
    </p:spTree>
    <p:extLst>
      <p:ext uri="{BB962C8B-B14F-4D97-AF65-F5344CB8AC3E}">
        <p14:creationId xmlns:p14="http://schemas.microsoft.com/office/powerpoint/2010/main" val="911195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578A61E-0B50-41E9-A8B9-58762104A716}"/>
              </a:ext>
            </a:extLst>
          </p:cNvPr>
          <p:cNvSpPr>
            <a:spLocks noGrp="1"/>
          </p:cNvSpPr>
          <p:nvPr>
            <p:ph type="title"/>
          </p:nvPr>
        </p:nvSpPr>
        <p:spPr>
          <a:xfrm>
            <a:off x="407988" y="373593"/>
            <a:ext cx="11376025" cy="535127"/>
          </a:xfrm>
        </p:spPr>
        <p:txBody>
          <a:bodyPr/>
          <a:lstStyle/>
          <a:p>
            <a:r>
              <a:rPr lang="de-DE" dirty="0"/>
              <a:t>Risk Mitigation</a:t>
            </a:r>
            <a:endParaRPr lang="en-GB" dirty="0"/>
          </a:p>
        </p:txBody>
      </p:sp>
      <p:sp>
        <p:nvSpPr>
          <p:cNvPr id="4" name="Date Placeholder 3">
            <a:extLst>
              <a:ext uri="{FF2B5EF4-FFF2-40B4-BE49-F238E27FC236}">
                <a16:creationId xmlns:a16="http://schemas.microsoft.com/office/drawing/2014/main" id="{F0B60783-5C86-4A4A-BC13-F6B40F73A395}"/>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BEA62627-59DF-4290-98F0-77295E47F7C1}"/>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88EC3FF6-F7FD-4D56-87C0-143217F90472}"/>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7" name="Content Placeholder 1">
            <a:extLst>
              <a:ext uri="{FF2B5EF4-FFF2-40B4-BE49-F238E27FC236}">
                <a16:creationId xmlns:a16="http://schemas.microsoft.com/office/drawing/2014/main" id="{1304B9B4-EE2B-4F7C-BB08-15B2457C2E15}"/>
              </a:ext>
            </a:extLst>
          </p:cNvPr>
          <p:cNvSpPr txBox="1">
            <a:spLocks/>
          </p:cNvSpPr>
          <p:nvPr/>
        </p:nvSpPr>
        <p:spPr>
          <a:xfrm>
            <a:off x="321665" y="1020726"/>
            <a:ext cx="11467135" cy="514457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GB" sz="1800" dirty="0"/>
              <a:t>Are there ways to mitigate these known (and also unknown) risks on the schedule?</a:t>
            </a:r>
          </a:p>
          <a:p>
            <a:pPr>
              <a:lnSpc>
                <a:spcPct val="100000"/>
              </a:lnSpc>
              <a:spcBef>
                <a:spcPts val="0"/>
              </a:spcBef>
              <a:spcAft>
                <a:spcPts val="600"/>
              </a:spcAft>
            </a:pPr>
            <a:r>
              <a:rPr lang="en-GB" sz="1800" dirty="0"/>
              <a:t>Any further slippage would require even more resources and reputationally be very detrimental</a:t>
            </a:r>
          </a:p>
          <a:p>
            <a:pPr>
              <a:lnSpc>
                <a:spcPct val="100000"/>
              </a:lnSpc>
              <a:spcBef>
                <a:spcPts val="0"/>
              </a:spcBef>
              <a:spcAft>
                <a:spcPts val="600"/>
              </a:spcAft>
            </a:pPr>
            <a:endParaRPr lang="en-GB" sz="1800" dirty="0"/>
          </a:p>
          <a:p>
            <a:pPr>
              <a:lnSpc>
                <a:spcPct val="100000"/>
              </a:lnSpc>
              <a:spcBef>
                <a:spcPts val="0"/>
              </a:spcBef>
              <a:spcAft>
                <a:spcPts val="600"/>
              </a:spcAft>
            </a:pPr>
            <a:r>
              <a:rPr lang="en-GB" sz="1800" dirty="0"/>
              <a:t>Measures where Funding Agencies could help: </a:t>
            </a:r>
          </a:p>
          <a:p>
            <a:pPr marL="342900" indent="-342900">
              <a:lnSpc>
                <a:spcPct val="100000"/>
              </a:lnSpc>
              <a:spcBef>
                <a:spcPts val="0"/>
              </a:spcBef>
              <a:spcAft>
                <a:spcPts val="600"/>
              </a:spcAft>
              <a:buFont typeface="Wingdings" panose="05000000000000000000" pitchFamily="2" charset="2"/>
              <a:buChar char="q"/>
            </a:pPr>
            <a:r>
              <a:rPr lang="en-US" altLang="en-US" sz="1800" b="0" dirty="0"/>
              <a:t>More flexibility across sub-projects, for both money and person power, rather than taking rigid definitions from the MoUs </a:t>
            </a:r>
            <a:endParaRPr lang="en-GB" sz="1800" b="0" dirty="0"/>
          </a:p>
          <a:p>
            <a:pPr marL="342900" indent="-342900">
              <a:lnSpc>
                <a:spcPct val="100000"/>
              </a:lnSpc>
              <a:spcBef>
                <a:spcPts val="0"/>
              </a:spcBef>
              <a:spcAft>
                <a:spcPts val="600"/>
              </a:spcAft>
              <a:buFont typeface="Wingdings" panose="05000000000000000000" pitchFamily="2" charset="2"/>
              <a:buChar char="q"/>
            </a:pPr>
            <a:r>
              <a:rPr lang="en-GB" sz="1800" b="0" dirty="0"/>
              <a:t>More flexibility in common resources</a:t>
            </a:r>
          </a:p>
          <a:p>
            <a:pPr marL="342900" indent="-342900">
              <a:lnSpc>
                <a:spcPct val="100000"/>
              </a:lnSpc>
              <a:spcBef>
                <a:spcPts val="0"/>
              </a:spcBef>
              <a:spcAft>
                <a:spcPts val="600"/>
              </a:spcAft>
              <a:buFont typeface="Wingdings" panose="05000000000000000000" pitchFamily="2" charset="2"/>
              <a:buChar char="q"/>
            </a:pPr>
            <a:r>
              <a:rPr lang="en-GB" sz="1800" b="0" dirty="0"/>
              <a:t>Mechanism to socialize cost overruns in big items with savings in others (compensation mechanism)</a:t>
            </a:r>
          </a:p>
          <a:p>
            <a:pPr marL="342900" indent="-342900">
              <a:lnSpc>
                <a:spcPct val="100000"/>
              </a:lnSpc>
              <a:spcBef>
                <a:spcPts val="0"/>
              </a:spcBef>
              <a:spcAft>
                <a:spcPts val="600"/>
              </a:spcAft>
              <a:buFont typeface="Wingdings" panose="05000000000000000000" pitchFamily="2" charset="2"/>
              <a:buChar char="q"/>
            </a:pPr>
            <a:r>
              <a:rPr lang="en-GB" sz="1800" b="0" dirty="0"/>
              <a:t>Prioritise Phase II </a:t>
            </a:r>
            <a:r>
              <a:rPr lang="en-GB" sz="1800" b="0" dirty="0" err="1"/>
              <a:t>wrt</a:t>
            </a:r>
            <a:r>
              <a:rPr lang="en-GB" sz="1800" b="0" dirty="0"/>
              <a:t>. other LHC related requests</a:t>
            </a:r>
            <a:br>
              <a:rPr lang="en-GB" sz="1800" b="0" dirty="0"/>
            </a:br>
            <a:r>
              <a:rPr lang="en-GB" sz="1800" b="0" dirty="0"/>
              <a:t>Help to spread and raise the awareness among the collaboration members that Phase II is the highest priority project and must be completed on schedule </a:t>
            </a:r>
          </a:p>
          <a:p>
            <a:pPr marL="342900" indent="-342900">
              <a:lnSpc>
                <a:spcPct val="100000"/>
              </a:lnSpc>
              <a:spcBef>
                <a:spcPts val="0"/>
              </a:spcBef>
              <a:spcAft>
                <a:spcPts val="600"/>
              </a:spcAft>
              <a:buFont typeface="Wingdings" panose="05000000000000000000" pitchFamily="2" charset="2"/>
              <a:buChar char="q"/>
            </a:pPr>
            <a:r>
              <a:rPr lang="en-GB" sz="1800" b="0" dirty="0"/>
              <a:t>Help to avoid cash flow problems in the collaborations</a:t>
            </a:r>
            <a:br>
              <a:rPr lang="en-GB" sz="1800" b="0" dirty="0"/>
            </a:br>
            <a:r>
              <a:rPr lang="en-GB" sz="1800" b="0" dirty="0"/>
              <a:t>e.g. 50% of the CMS Detector Upgrade Fund (DUF) is still missing</a:t>
            </a:r>
          </a:p>
          <a:p>
            <a:pPr marL="342900" indent="-342900">
              <a:lnSpc>
                <a:spcPct val="100000"/>
              </a:lnSpc>
              <a:spcBef>
                <a:spcPts val="0"/>
              </a:spcBef>
              <a:spcAft>
                <a:spcPts val="600"/>
              </a:spcAft>
              <a:buFont typeface="Wingdings" panose="05000000000000000000" pitchFamily="2" charset="2"/>
              <a:buChar char="q"/>
            </a:pPr>
            <a:r>
              <a:rPr lang="en-GB" sz="1800" b="0" dirty="0">
                <a:solidFill>
                  <a:srgbClr val="FF0000"/>
                </a:solidFill>
              </a:rPr>
              <a:t>Strong support (physicists, engineers, technicians) will be required also during the detector installation in LS3 and after that for commissioning </a:t>
            </a:r>
            <a:br>
              <a:rPr lang="en-GB" sz="1800" b="0" dirty="0">
                <a:solidFill>
                  <a:srgbClr val="FF0000"/>
                </a:solidFill>
              </a:rPr>
            </a:br>
            <a:r>
              <a:rPr lang="en-GB" sz="1800" b="0" dirty="0">
                <a:solidFill>
                  <a:srgbClr val="FF0000"/>
                </a:solidFill>
              </a:rPr>
              <a:t>Now is the time to start planning </a:t>
            </a:r>
          </a:p>
          <a:p>
            <a:pPr marL="342900" indent="-342900">
              <a:lnSpc>
                <a:spcPct val="100000"/>
              </a:lnSpc>
              <a:spcBef>
                <a:spcPts val="0"/>
              </a:spcBef>
              <a:spcAft>
                <a:spcPts val="600"/>
              </a:spcAft>
              <a:buFont typeface="Wingdings" panose="05000000000000000000" pitchFamily="2" charset="2"/>
              <a:buChar char="q"/>
            </a:pPr>
            <a:endParaRPr lang="en-GB" sz="1800" b="0" dirty="0"/>
          </a:p>
        </p:txBody>
      </p:sp>
    </p:spTree>
    <p:extLst>
      <p:ext uri="{BB962C8B-B14F-4D97-AF65-F5344CB8AC3E}">
        <p14:creationId xmlns:p14="http://schemas.microsoft.com/office/powerpoint/2010/main" val="3114848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1B92DA-9E1E-41AC-A72F-19C9AAF1650D}"/>
              </a:ext>
            </a:extLst>
          </p:cNvPr>
          <p:cNvSpPr>
            <a:spLocks noGrp="1"/>
          </p:cNvSpPr>
          <p:nvPr>
            <p:ph type="title"/>
          </p:nvPr>
        </p:nvSpPr>
        <p:spPr>
          <a:xfrm>
            <a:off x="407988" y="373593"/>
            <a:ext cx="11391077" cy="606908"/>
          </a:xfrm>
        </p:spPr>
        <p:txBody>
          <a:bodyPr/>
          <a:lstStyle/>
          <a:p>
            <a:r>
              <a:rPr lang="de-DE" dirty="0"/>
              <a:t>Phase </a:t>
            </a:r>
            <a:r>
              <a:rPr lang="de-DE" dirty="0" err="1"/>
              <a:t>IIb</a:t>
            </a:r>
            <a:r>
              <a:rPr lang="de-DE" dirty="0"/>
              <a:t>: ALICE and </a:t>
            </a:r>
            <a:r>
              <a:rPr lang="de-DE" dirty="0" err="1"/>
              <a:t>LHCb</a:t>
            </a:r>
            <a:endParaRPr lang="en-GB" dirty="0"/>
          </a:p>
        </p:txBody>
      </p:sp>
      <p:sp>
        <p:nvSpPr>
          <p:cNvPr id="4" name="Date Placeholder 3">
            <a:extLst>
              <a:ext uri="{FF2B5EF4-FFF2-40B4-BE49-F238E27FC236}">
                <a16:creationId xmlns:a16="http://schemas.microsoft.com/office/drawing/2014/main" id="{EB2BC3CD-37FA-4735-8064-CFD9390FD651}"/>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1D81A681-3772-472F-B42C-C83956D0AAAF}"/>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7BA74DEA-AACE-49DA-8740-FACD3536DB0B}"/>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7" name="Picture 6">
            <a:extLst>
              <a:ext uri="{FF2B5EF4-FFF2-40B4-BE49-F238E27FC236}">
                <a16:creationId xmlns:a16="http://schemas.microsoft.com/office/drawing/2014/main" id="{531823F7-3379-409C-84B0-4ACD7420A04A}"/>
              </a:ext>
            </a:extLst>
          </p:cNvPr>
          <p:cNvPicPr>
            <a:picLocks noChangeAspect="1"/>
          </p:cNvPicPr>
          <p:nvPr/>
        </p:nvPicPr>
        <p:blipFill>
          <a:blip r:embed="rId2"/>
          <a:stretch>
            <a:fillRect/>
          </a:stretch>
        </p:blipFill>
        <p:spPr>
          <a:xfrm>
            <a:off x="6578819" y="602467"/>
            <a:ext cx="2798284" cy="4015648"/>
          </a:xfrm>
          <a:prstGeom prst="rect">
            <a:avLst/>
          </a:prstGeom>
          <a:ln w="28575">
            <a:solidFill>
              <a:schemeClr val="bg1">
                <a:lumMod val="75000"/>
              </a:schemeClr>
            </a:solidFill>
          </a:ln>
        </p:spPr>
      </p:pic>
      <p:pic>
        <p:nvPicPr>
          <p:cNvPr id="8" name="Picture 7">
            <a:extLst>
              <a:ext uri="{FF2B5EF4-FFF2-40B4-BE49-F238E27FC236}">
                <a16:creationId xmlns:a16="http://schemas.microsoft.com/office/drawing/2014/main" id="{D5FBE971-519D-4216-8428-0539E2EB0714}"/>
              </a:ext>
            </a:extLst>
          </p:cNvPr>
          <p:cNvPicPr>
            <a:picLocks noChangeAspect="1"/>
          </p:cNvPicPr>
          <p:nvPr/>
        </p:nvPicPr>
        <p:blipFill>
          <a:blip r:embed="rId3"/>
          <a:stretch>
            <a:fillRect/>
          </a:stretch>
        </p:blipFill>
        <p:spPr>
          <a:xfrm>
            <a:off x="9474724" y="600803"/>
            <a:ext cx="2577947" cy="4023377"/>
          </a:xfrm>
          <a:prstGeom prst="rect">
            <a:avLst/>
          </a:prstGeom>
          <a:ln w="28575">
            <a:solidFill>
              <a:schemeClr val="bg1">
                <a:lumMod val="75000"/>
              </a:schemeClr>
            </a:solidFill>
          </a:ln>
        </p:spPr>
      </p:pic>
      <p:sp>
        <p:nvSpPr>
          <p:cNvPr id="9" name="Content Placeholder 1">
            <a:extLst>
              <a:ext uri="{FF2B5EF4-FFF2-40B4-BE49-F238E27FC236}">
                <a16:creationId xmlns:a16="http://schemas.microsoft.com/office/drawing/2014/main" id="{348B3493-6789-4D41-82D7-21F2B6CC9799}"/>
              </a:ext>
            </a:extLst>
          </p:cNvPr>
          <p:cNvSpPr txBox="1">
            <a:spLocks/>
          </p:cNvSpPr>
          <p:nvPr/>
        </p:nvSpPr>
        <p:spPr>
          <a:xfrm>
            <a:off x="407625" y="1158632"/>
            <a:ext cx="5832392" cy="399856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en-US" sz="1600" dirty="0"/>
              <a:t>Both experiments submitted scoping documents</a:t>
            </a:r>
          </a:p>
          <a:p>
            <a:pPr marL="285750" indent="-285750">
              <a:spcBef>
                <a:spcPts val="0"/>
              </a:spcBef>
              <a:spcAft>
                <a:spcPts val="600"/>
              </a:spcAft>
              <a:buFont typeface="Wingdings" panose="05000000000000000000" pitchFamily="2" charset="2"/>
              <a:buChar char="q"/>
            </a:pPr>
            <a:r>
              <a:rPr lang="en-US" sz="1600" b="0" dirty="0"/>
              <a:t>Scenarios with different core costs and physics performance &amp; reach</a:t>
            </a:r>
            <a:endParaRPr lang="en-US" sz="1600" b="0" dirty="0">
              <a:latin typeface="Arial" panose="020B0604020202020204" pitchFamily="34" charset="0"/>
              <a:cs typeface="Arial" panose="020B0604020202020204" pitchFamily="34" charset="0"/>
            </a:endParaRPr>
          </a:p>
          <a:p>
            <a:pPr marL="285750" indent="-285750">
              <a:spcBef>
                <a:spcPts val="0"/>
              </a:spcBef>
              <a:spcAft>
                <a:spcPts val="600"/>
              </a:spcAft>
              <a:buFont typeface="Wingdings" panose="05000000000000000000" pitchFamily="2" charset="2"/>
              <a:buChar char="q"/>
            </a:pPr>
            <a:r>
              <a:rPr lang="en-US" sz="1600" b="0" dirty="0">
                <a:latin typeface="Arial" panose="020B0604020202020204" pitchFamily="34" charset="0"/>
                <a:cs typeface="Arial" panose="020B0604020202020204" pitchFamily="34" charset="0"/>
              </a:rPr>
              <a:t>In March 2025 the LHCC provided a detailed scientific and technical review </a:t>
            </a:r>
          </a:p>
          <a:p>
            <a:pPr marL="609750" lvl="1" indent="-285750">
              <a:spcBef>
                <a:spcPts val="0"/>
              </a:spcBef>
              <a:spcAft>
                <a:spcPts val="600"/>
              </a:spcAft>
              <a:buFont typeface="Wingdings" panose="05000000000000000000" pitchFamily="2" charset="2"/>
              <a:buChar char="q"/>
            </a:pPr>
            <a:r>
              <a:rPr lang="en-US" sz="1600" b="0" dirty="0">
                <a:solidFill>
                  <a:srgbClr val="FF0000"/>
                </a:solidFill>
                <a:latin typeface="Arial" panose="020B0604020202020204" pitchFamily="34" charset="0"/>
                <a:cs typeface="Arial" panose="020B0604020202020204" pitchFamily="34" charset="0"/>
              </a:rPr>
              <a:t>Frank Simon will report on this in more detail in the ALICE and </a:t>
            </a:r>
            <a:r>
              <a:rPr lang="en-US" sz="1600" b="0" dirty="0" err="1">
                <a:solidFill>
                  <a:srgbClr val="FF0000"/>
                </a:solidFill>
                <a:latin typeface="Arial" panose="020B0604020202020204" pitchFamily="34" charset="0"/>
                <a:cs typeface="Arial" panose="020B0604020202020204" pitchFamily="34" charset="0"/>
              </a:rPr>
              <a:t>LHCb</a:t>
            </a:r>
            <a:r>
              <a:rPr lang="en-US" sz="1600" b="0" dirty="0">
                <a:solidFill>
                  <a:srgbClr val="FF0000"/>
                </a:solidFill>
                <a:latin typeface="Arial" panose="020B0604020202020204" pitchFamily="34" charset="0"/>
                <a:cs typeface="Arial" panose="020B0604020202020204" pitchFamily="34" charset="0"/>
              </a:rPr>
              <a:t> sessions</a:t>
            </a:r>
          </a:p>
          <a:p>
            <a:pPr marL="285750" indent="-285750">
              <a:spcBef>
                <a:spcPts val="0"/>
              </a:spcBef>
              <a:spcAft>
                <a:spcPts val="600"/>
              </a:spcAft>
              <a:buFont typeface="Wingdings" panose="05000000000000000000" pitchFamily="2" charset="2"/>
              <a:buChar char="q"/>
            </a:pPr>
            <a:r>
              <a:rPr lang="en-US" sz="1600" b="0" dirty="0">
                <a:latin typeface="Arial" panose="020B0604020202020204" pitchFamily="34" charset="0"/>
                <a:cs typeface="Arial" panose="020B0604020202020204" pitchFamily="34" charset="0"/>
              </a:rPr>
              <a:t>Followed by discussions in the CERN Research Board, see below</a:t>
            </a:r>
          </a:p>
          <a:p>
            <a:pPr marL="285750" indent="-285750">
              <a:spcBef>
                <a:spcPts val="0"/>
              </a:spcBef>
              <a:spcAft>
                <a:spcPts val="600"/>
              </a:spcAft>
              <a:buFont typeface="Wingdings" panose="05000000000000000000" pitchFamily="2" charset="2"/>
              <a:buChar char="q"/>
            </a:pPr>
            <a:r>
              <a:rPr lang="en-US" altLang="en-US" sz="1600" b="0" dirty="0">
                <a:latin typeface="Arial" panose="020B0604020202020204" pitchFamily="34" charset="0"/>
                <a:cs typeface="Arial" panose="020B0604020202020204" pitchFamily="34" charset="0"/>
              </a:rPr>
              <a:t>Goal is to define the scopes of the upgrades by the end of this year </a:t>
            </a:r>
            <a:endParaRPr lang="en-US" sz="1600" b="0" dirty="0"/>
          </a:p>
          <a:p>
            <a:pPr marL="609750" lvl="1" indent="-285750">
              <a:spcBef>
                <a:spcPts val="0"/>
              </a:spcBef>
              <a:spcAft>
                <a:spcPts val="600"/>
              </a:spcAft>
              <a:buFont typeface="Wingdings" panose="05000000000000000000" pitchFamily="2" charset="2"/>
              <a:buChar char="q"/>
            </a:pPr>
            <a:r>
              <a:rPr lang="en-US" sz="1600" b="0" dirty="0">
                <a:solidFill>
                  <a:srgbClr val="FF0000"/>
                </a:solidFill>
              </a:rPr>
              <a:t>Based on discussions with Funding Agencies to define realistic funding envelopes</a:t>
            </a:r>
          </a:p>
          <a:p>
            <a:pPr marL="285750" indent="-285750">
              <a:spcBef>
                <a:spcPts val="0"/>
              </a:spcBef>
              <a:spcAft>
                <a:spcPts val="600"/>
              </a:spcAft>
              <a:buFont typeface="Wingdings" panose="05000000000000000000" pitchFamily="2" charset="2"/>
              <a:buChar char="q"/>
            </a:pPr>
            <a:r>
              <a:rPr lang="en-US" sz="1600" b="0" dirty="0"/>
              <a:t>Then start to work on TDRs </a:t>
            </a:r>
          </a:p>
        </p:txBody>
      </p:sp>
      <p:sp>
        <p:nvSpPr>
          <p:cNvPr id="12" name="Content Placeholder 1">
            <a:extLst>
              <a:ext uri="{FF2B5EF4-FFF2-40B4-BE49-F238E27FC236}">
                <a16:creationId xmlns:a16="http://schemas.microsoft.com/office/drawing/2014/main" id="{DACFF3B2-0429-4F1F-9DC4-2A075ACE79D5}"/>
              </a:ext>
            </a:extLst>
          </p:cNvPr>
          <p:cNvSpPr txBox="1">
            <a:spLocks/>
          </p:cNvSpPr>
          <p:nvPr/>
        </p:nvSpPr>
        <p:spPr>
          <a:xfrm>
            <a:off x="410677" y="5156514"/>
            <a:ext cx="10420806" cy="96433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de-DE" sz="1600" dirty="0" err="1"/>
              <a:t>Detector</a:t>
            </a:r>
            <a:r>
              <a:rPr lang="de-DE" sz="1600" dirty="0"/>
              <a:t> </a:t>
            </a:r>
            <a:r>
              <a:rPr lang="de-DE" sz="1600" dirty="0" err="1"/>
              <a:t>improvements</a:t>
            </a:r>
            <a:r>
              <a:rPr lang="de-DE" sz="1600" dirty="0"/>
              <a:t> </a:t>
            </a:r>
            <a:r>
              <a:rPr lang="de-DE" sz="1600" dirty="0" err="1"/>
              <a:t>during</a:t>
            </a:r>
            <a:r>
              <a:rPr lang="de-DE" sz="1600" dirty="0"/>
              <a:t> LS3:</a:t>
            </a:r>
            <a:endParaRPr lang="en-GB" sz="1600" dirty="0"/>
          </a:p>
          <a:p>
            <a:pPr marL="285750" indent="-285750">
              <a:spcBef>
                <a:spcPts val="0"/>
              </a:spcBef>
              <a:spcAft>
                <a:spcPts val="600"/>
              </a:spcAft>
              <a:buFont typeface="Wingdings" panose="05000000000000000000" pitchFamily="2" charset="2"/>
              <a:buChar char="q"/>
            </a:pPr>
            <a:r>
              <a:rPr lang="de-DE" sz="1600" b="0" dirty="0"/>
              <a:t>ALICE: ITS3 and </a:t>
            </a:r>
            <a:r>
              <a:rPr lang="de-DE" sz="1600" b="0" dirty="0" err="1"/>
              <a:t>FoCal</a:t>
            </a:r>
            <a:r>
              <a:rPr lang="de-DE" sz="1600" b="0" dirty="0"/>
              <a:t>: TDRs </a:t>
            </a:r>
            <a:r>
              <a:rPr lang="de-DE" sz="1600" b="0" dirty="0" err="1"/>
              <a:t>are</a:t>
            </a:r>
            <a:r>
              <a:rPr lang="de-DE" sz="1600" b="0" dirty="0"/>
              <a:t> </a:t>
            </a:r>
            <a:r>
              <a:rPr lang="de-DE" sz="1600" b="0" dirty="0" err="1"/>
              <a:t>completed</a:t>
            </a:r>
            <a:r>
              <a:rPr lang="de-DE" sz="1600" b="0" dirty="0"/>
              <a:t> and </a:t>
            </a:r>
            <a:r>
              <a:rPr lang="de-DE" sz="1600" b="0" dirty="0" err="1"/>
              <a:t>endorsed</a:t>
            </a:r>
            <a:r>
              <a:rPr lang="de-DE" sz="1600" b="0" dirty="0"/>
              <a:t> </a:t>
            </a:r>
            <a:r>
              <a:rPr lang="de-DE" sz="1600" b="0" dirty="0" err="1"/>
              <a:t>by</a:t>
            </a:r>
            <a:r>
              <a:rPr lang="de-DE" sz="1600" b="0" dirty="0"/>
              <a:t> Research Board</a:t>
            </a:r>
          </a:p>
          <a:p>
            <a:pPr marL="285750" indent="-285750">
              <a:spcBef>
                <a:spcPts val="0"/>
              </a:spcBef>
              <a:spcAft>
                <a:spcPts val="600"/>
              </a:spcAft>
              <a:buFont typeface="Wingdings" panose="05000000000000000000" pitchFamily="2" charset="2"/>
              <a:buChar char="q"/>
            </a:pPr>
            <a:r>
              <a:rPr lang="en-GB" sz="1600" b="0" dirty="0" err="1"/>
              <a:t>LHCb</a:t>
            </a:r>
            <a:r>
              <a:rPr lang="en-GB" sz="1600" b="0" dirty="0"/>
              <a:t>: ECAL, RICH; endorsed by RB; DAQ Enhancement TDR; LHCC recommended for approval</a:t>
            </a:r>
          </a:p>
        </p:txBody>
      </p:sp>
    </p:spTree>
    <p:extLst>
      <p:ext uri="{BB962C8B-B14F-4D97-AF65-F5344CB8AC3E}">
        <p14:creationId xmlns:p14="http://schemas.microsoft.com/office/powerpoint/2010/main" val="3917095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CEE93D-92AC-4090-B313-8FAFFBD6E940}"/>
              </a:ext>
            </a:extLst>
          </p:cNvPr>
          <p:cNvSpPr>
            <a:spLocks noGrp="1"/>
          </p:cNvSpPr>
          <p:nvPr>
            <p:ph type="title"/>
          </p:nvPr>
        </p:nvSpPr>
        <p:spPr/>
        <p:txBody>
          <a:bodyPr/>
          <a:lstStyle/>
          <a:p>
            <a:r>
              <a:rPr lang="en-GB" dirty="0"/>
              <a:t>ALICE &amp; </a:t>
            </a:r>
            <a:r>
              <a:rPr lang="en-GB" dirty="0" err="1"/>
              <a:t>LHCb</a:t>
            </a:r>
            <a:r>
              <a:rPr lang="en-GB" dirty="0"/>
              <a:t> Scoping Options</a:t>
            </a:r>
          </a:p>
        </p:txBody>
      </p:sp>
      <p:sp>
        <p:nvSpPr>
          <p:cNvPr id="4" name="Date Placeholder 3">
            <a:extLst>
              <a:ext uri="{FF2B5EF4-FFF2-40B4-BE49-F238E27FC236}">
                <a16:creationId xmlns:a16="http://schemas.microsoft.com/office/drawing/2014/main" id="{8CD09C4D-BC8C-4AFE-A12B-5EB953F07DE5}"/>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EC0ABB40-C0CD-4E16-A1F2-E41FCB34C856}"/>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39E73456-FDF0-45B0-AFF1-D341D49E65D5}"/>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7" name="AGV_vUeXnN0-JDCrYZ_TDNPVSjK4dmaXjUxYigsOgFBToz20zWGkQaRcdwRJEYhv3YgaS_tJES4oCagZl3Tmr5VtD-klflMNuYH9mY8Rr81ibWO51ubh_dm9A0vtD4eiRHG1_UDEfV1j=s2048.png" descr="AGV_vUeXnN0-JDCrYZ_TDNPVSjK4dmaXjUxYigsOgFBToz20zWGkQaRcdwRJEYhv3YgaS_tJES4oCagZl3Tmr5VtD-klflMNuYH9mY8Rr81ibWO51ubh_dm9A0vtD4eiRHG1_UDEfV1j=s2048.png">
            <a:extLst>
              <a:ext uri="{FF2B5EF4-FFF2-40B4-BE49-F238E27FC236}">
                <a16:creationId xmlns:a16="http://schemas.microsoft.com/office/drawing/2014/main" id="{AA8E87B9-0E5D-4D11-A339-668740C87F26}"/>
              </a:ext>
            </a:extLst>
          </p:cNvPr>
          <p:cNvPicPr>
            <a:picLocks noChangeAspect="1"/>
          </p:cNvPicPr>
          <p:nvPr/>
        </p:nvPicPr>
        <p:blipFill>
          <a:blip r:embed="rId2">
            <a:extLst/>
          </a:blip>
          <a:stretch>
            <a:fillRect/>
          </a:stretch>
        </p:blipFill>
        <p:spPr>
          <a:xfrm>
            <a:off x="596737" y="1198661"/>
            <a:ext cx="3836634" cy="2753834"/>
          </a:xfrm>
          <a:prstGeom prst="rect">
            <a:avLst/>
          </a:prstGeom>
          <a:ln w="12700">
            <a:miter lim="400000"/>
          </a:ln>
        </p:spPr>
      </p:pic>
      <p:sp>
        <p:nvSpPr>
          <p:cNvPr id="9" name="TextBox 8">
            <a:extLst>
              <a:ext uri="{FF2B5EF4-FFF2-40B4-BE49-F238E27FC236}">
                <a16:creationId xmlns:a16="http://schemas.microsoft.com/office/drawing/2014/main" id="{D88658F6-7C89-401C-A7A1-8331D030E701}"/>
              </a:ext>
            </a:extLst>
          </p:cNvPr>
          <p:cNvSpPr txBox="1"/>
          <p:nvPr/>
        </p:nvSpPr>
        <p:spPr>
          <a:xfrm>
            <a:off x="367784" y="4504619"/>
            <a:ext cx="5221995" cy="1538883"/>
          </a:xfrm>
          <a:prstGeom prst="rect">
            <a:avLst/>
          </a:prstGeom>
          <a:noFill/>
        </p:spPr>
        <p:txBody>
          <a:bodyPr wrap="square" lIns="0" tIns="0" rIns="0" bIns="0" rtlCol="0">
            <a:spAutoFit/>
          </a:bodyPr>
          <a:lstStyle/>
          <a:p>
            <a:pPr algn="l">
              <a:spcAft>
                <a:spcPts val="600"/>
              </a:spcAft>
            </a:pPr>
            <a:r>
              <a:rPr lang="en-GB" sz="1600" dirty="0">
                <a:solidFill>
                  <a:srgbClr val="00040C"/>
                </a:solidFill>
              </a:rPr>
              <a:t>Scoping options:</a:t>
            </a:r>
          </a:p>
          <a:p>
            <a:pPr marL="342900" indent="-342900" algn="l">
              <a:spcAft>
                <a:spcPts val="600"/>
              </a:spcAft>
              <a:buFont typeface="Wingdings" panose="05000000000000000000" pitchFamily="2" charset="2"/>
              <a:buChar char="q"/>
            </a:pPr>
            <a:r>
              <a:rPr lang="en-GB" sz="1600" dirty="0">
                <a:solidFill>
                  <a:srgbClr val="00040C"/>
                </a:solidFill>
              </a:rPr>
              <a:t>Without ECAL</a:t>
            </a:r>
          </a:p>
          <a:p>
            <a:pPr marL="342900" indent="-342900" algn="l">
              <a:spcAft>
                <a:spcPts val="600"/>
              </a:spcAft>
              <a:buFont typeface="Wingdings" panose="05000000000000000000" pitchFamily="2" charset="2"/>
              <a:buChar char="q"/>
            </a:pPr>
            <a:r>
              <a:rPr lang="en-GB" sz="1600" dirty="0">
                <a:solidFill>
                  <a:srgbClr val="00040C"/>
                </a:solidFill>
              </a:rPr>
              <a:t>Reduced field (2 T </a:t>
            </a:r>
            <a:r>
              <a:rPr lang="en-GB" sz="1600" dirty="0">
                <a:solidFill>
                  <a:srgbClr val="00040C"/>
                </a:solidFill>
                <a:sym typeface="Wingdings" panose="05000000000000000000" pitchFamily="2" charset="2"/>
              </a:rPr>
              <a:t> 1T)</a:t>
            </a:r>
          </a:p>
          <a:p>
            <a:pPr marL="342900" indent="-342900" algn="l">
              <a:spcAft>
                <a:spcPts val="600"/>
              </a:spcAft>
              <a:buFont typeface="Wingdings" panose="05000000000000000000" pitchFamily="2" charset="2"/>
              <a:buChar char="q"/>
            </a:pPr>
            <a:r>
              <a:rPr lang="en-GB" sz="1600" dirty="0">
                <a:solidFill>
                  <a:srgbClr val="00040C"/>
                </a:solidFill>
                <a:sym typeface="Wingdings" panose="05000000000000000000" pitchFamily="2" charset="2"/>
              </a:rPr>
              <a:t>Reduced acceptance |</a:t>
            </a:r>
            <a:r>
              <a:rPr lang="el-GR" sz="1600" dirty="0">
                <a:solidFill>
                  <a:srgbClr val="00040C"/>
                </a:solidFill>
                <a:latin typeface="Times New Roman" panose="02020603050405020304" pitchFamily="18" charset="0"/>
                <a:cs typeface="Times New Roman" panose="02020603050405020304" pitchFamily="18" charset="0"/>
                <a:sym typeface="Wingdings" panose="05000000000000000000" pitchFamily="2" charset="2"/>
              </a:rPr>
              <a:t>η</a:t>
            </a:r>
            <a:r>
              <a:rPr lang="en-GB" sz="1600" dirty="0">
                <a:solidFill>
                  <a:srgbClr val="00040C"/>
                </a:solidFill>
                <a:sym typeface="Wingdings" panose="05000000000000000000" pitchFamily="2" charset="2"/>
              </a:rPr>
              <a:t>| &lt; 2.5</a:t>
            </a:r>
          </a:p>
          <a:p>
            <a:pPr>
              <a:spcAft>
                <a:spcPts val="600"/>
              </a:spcAft>
            </a:pPr>
            <a:r>
              <a:rPr lang="en-GB" sz="1600" dirty="0">
                <a:sym typeface="Wingdings" panose="05000000000000000000" pitchFamily="2" charset="2"/>
              </a:rPr>
              <a:t>Estimated core cost range: 116 - 170 MCHF</a:t>
            </a:r>
            <a:endParaRPr lang="en-GB" sz="1600" dirty="0"/>
          </a:p>
        </p:txBody>
      </p:sp>
      <p:pic>
        <p:nvPicPr>
          <p:cNvPr id="8" name="Picture 7">
            <a:extLst>
              <a:ext uri="{FF2B5EF4-FFF2-40B4-BE49-F238E27FC236}">
                <a16:creationId xmlns:a16="http://schemas.microsoft.com/office/drawing/2014/main" id="{D971BA8A-4B36-44F0-ADAA-634D9D9B4989}"/>
              </a:ext>
            </a:extLst>
          </p:cNvPr>
          <p:cNvPicPr>
            <a:picLocks noChangeAspect="1"/>
          </p:cNvPicPr>
          <p:nvPr/>
        </p:nvPicPr>
        <p:blipFill>
          <a:blip r:embed="rId3"/>
          <a:stretch>
            <a:fillRect/>
          </a:stretch>
        </p:blipFill>
        <p:spPr>
          <a:xfrm>
            <a:off x="7473993" y="143019"/>
            <a:ext cx="3966072" cy="2241933"/>
          </a:xfrm>
          <a:prstGeom prst="rect">
            <a:avLst/>
          </a:prstGeom>
        </p:spPr>
      </p:pic>
      <p:pic>
        <p:nvPicPr>
          <p:cNvPr id="10" name="Picture 9">
            <a:extLst>
              <a:ext uri="{FF2B5EF4-FFF2-40B4-BE49-F238E27FC236}">
                <a16:creationId xmlns:a16="http://schemas.microsoft.com/office/drawing/2014/main" id="{768D3553-26B1-4707-9BCA-6DE8A1666C1F}"/>
              </a:ext>
            </a:extLst>
          </p:cNvPr>
          <p:cNvPicPr>
            <a:picLocks noChangeAspect="1"/>
          </p:cNvPicPr>
          <p:nvPr/>
        </p:nvPicPr>
        <p:blipFill>
          <a:blip r:embed="rId4"/>
          <a:stretch>
            <a:fillRect/>
          </a:stretch>
        </p:blipFill>
        <p:spPr>
          <a:xfrm>
            <a:off x="7142839" y="2721934"/>
            <a:ext cx="4278155" cy="2873736"/>
          </a:xfrm>
          <a:prstGeom prst="rect">
            <a:avLst/>
          </a:prstGeom>
        </p:spPr>
      </p:pic>
      <p:sp>
        <p:nvSpPr>
          <p:cNvPr id="11" name="TextBox 10">
            <a:extLst>
              <a:ext uri="{FF2B5EF4-FFF2-40B4-BE49-F238E27FC236}">
                <a16:creationId xmlns:a16="http://schemas.microsoft.com/office/drawing/2014/main" id="{78E07871-A874-4249-9D23-2009D8B5E5CB}"/>
              </a:ext>
            </a:extLst>
          </p:cNvPr>
          <p:cNvSpPr txBox="1"/>
          <p:nvPr/>
        </p:nvSpPr>
        <p:spPr>
          <a:xfrm>
            <a:off x="7192861" y="5610661"/>
            <a:ext cx="5221995" cy="569387"/>
          </a:xfrm>
          <a:prstGeom prst="rect">
            <a:avLst/>
          </a:prstGeom>
          <a:noFill/>
        </p:spPr>
        <p:txBody>
          <a:bodyPr wrap="square" lIns="0" tIns="0" rIns="0" bIns="0" rtlCol="0">
            <a:spAutoFit/>
          </a:bodyPr>
          <a:lstStyle/>
          <a:p>
            <a:pPr algn="l">
              <a:spcAft>
                <a:spcPts val="600"/>
              </a:spcAft>
            </a:pPr>
            <a:r>
              <a:rPr lang="en-GB" sz="1600" dirty="0"/>
              <a:t>Estimated core costs [MCHF]: </a:t>
            </a:r>
          </a:p>
          <a:p>
            <a:pPr algn="l">
              <a:spcAft>
                <a:spcPts val="600"/>
              </a:spcAft>
            </a:pPr>
            <a:r>
              <a:rPr lang="en-GB" sz="1600" dirty="0"/>
              <a:t>      182 		   156                  125</a:t>
            </a:r>
          </a:p>
        </p:txBody>
      </p:sp>
      <p:sp>
        <p:nvSpPr>
          <p:cNvPr id="13" name="TextBox 12">
            <a:extLst>
              <a:ext uri="{FF2B5EF4-FFF2-40B4-BE49-F238E27FC236}">
                <a16:creationId xmlns:a16="http://schemas.microsoft.com/office/drawing/2014/main" id="{AD30AE91-A34B-4A2A-B6E5-4F02EFF0491C}"/>
              </a:ext>
            </a:extLst>
          </p:cNvPr>
          <p:cNvSpPr txBox="1"/>
          <p:nvPr/>
        </p:nvSpPr>
        <p:spPr>
          <a:xfrm>
            <a:off x="9477633" y="2347783"/>
            <a:ext cx="1872307" cy="215444"/>
          </a:xfrm>
          <a:prstGeom prst="rect">
            <a:avLst/>
          </a:prstGeom>
          <a:noFill/>
        </p:spPr>
        <p:txBody>
          <a:bodyPr wrap="none" lIns="0" tIns="0" rIns="0" bIns="0" rtlCol="0">
            <a:spAutoFit/>
          </a:bodyPr>
          <a:lstStyle/>
          <a:p>
            <a:r>
              <a:rPr lang="en-GB" sz="1400" dirty="0">
                <a:hlinkClick r:id="rId5">
                  <a:extLst>
                    <a:ext uri="{A12FA001-AC4F-418D-AE19-62706E023703}">
                      <ahyp:hlinkClr xmlns:ahyp="http://schemas.microsoft.com/office/drawing/2018/hyperlinkcolor" val="tx"/>
                    </a:ext>
                  </a:extLst>
                </a:hlinkClick>
              </a:rPr>
              <a:t>CERN-LHCC-2024-010</a:t>
            </a:r>
            <a:endParaRPr lang="en-GB" sz="1400" dirty="0"/>
          </a:p>
        </p:txBody>
      </p:sp>
      <p:sp>
        <p:nvSpPr>
          <p:cNvPr id="14" name="TextBox 13">
            <a:extLst>
              <a:ext uri="{FF2B5EF4-FFF2-40B4-BE49-F238E27FC236}">
                <a16:creationId xmlns:a16="http://schemas.microsoft.com/office/drawing/2014/main" id="{83E01498-B5E1-40DB-B671-2DE48AB6B06B}"/>
              </a:ext>
            </a:extLst>
          </p:cNvPr>
          <p:cNvSpPr txBox="1"/>
          <p:nvPr/>
        </p:nvSpPr>
        <p:spPr>
          <a:xfrm>
            <a:off x="3334214" y="3891774"/>
            <a:ext cx="2129884" cy="215444"/>
          </a:xfrm>
          <a:prstGeom prst="rect">
            <a:avLst/>
          </a:prstGeom>
          <a:noFill/>
        </p:spPr>
        <p:txBody>
          <a:bodyPr wrap="square" lIns="0" tIns="0" rIns="0" bIns="0" rtlCol="0">
            <a:spAutoFit/>
          </a:bodyPr>
          <a:lstStyle/>
          <a:p>
            <a:pPr algn="l"/>
            <a:r>
              <a:rPr lang="en-GB" sz="1400" dirty="0">
                <a:hlinkClick r:id="rId6">
                  <a:extLst>
                    <a:ext uri="{A12FA001-AC4F-418D-AE19-62706E023703}">
                      <ahyp:hlinkClr xmlns:ahyp="http://schemas.microsoft.com/office/drawing/2018/hyperlinkcolor" val="tx"/>
                    </a:ext>
                  </a:extLst>
                </a:hlinkClick>
              </a:rPr>
              <a:t>CERN-LHCC-2025-002</a:t>
            </a:r>
            <a:endParaRPr lang="en-GB" sz="1400" dirty="0"/>
          </a:p>
        </p:txBody>
      </p:sp>
    </p:spTree>
    <p:extLst>
      <p:ext uri="{BB962C8B-B14F-4D97-AF65-F5344CB8AC3E}">
        <p14:creationId xmlns:p14="http://schemas.microsoft.com/office/powerpoint/2010/main" val="396493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16DEE7-2A62-4CA2-8AC2-D0539E5346FC}"/>
              </a:ext>
            </a:extLst>
          </p:cNvPr>
          <p:cNvSpPr>
            <a:spLocks noGrp="1"/>
          </p:cNvSpPr>
          <p:nvPr>
            <p:ph type="title"/>
          </p:nvPr>
        </p:nvSpPr>
        <p:spPr>
          <a:xfrm>
            <a:off x="407988" y="373593"/>
            <a:ext cx="11309091" cy="593970"/>
          </a:xfrm>
        </p:spPr>
        <p:txBody>
          <a:bodyPr/>
          <a:lstStyle/>
          <a:p>
            <a:r>
              <a:rPr lang="en-GB" dirty="0"/>
              <a:t>CERN Research Board 19.03.2025:</a:t>
            </a:r>
          </a:p>
        </p:txBody>
      </p:sp>
      <p:sp>
        <p:nvSpPr>
          <p:cNvPr id="4" name="Date Placeholder 3">
            <a:extLst>
              <a:ext uri="{FF2B5EF4-FFF2-40B4-BE49-F238E27FC236}">
                <a16:creationId xmlns:a16="http://schemas.microsoft.com/office/drawing/2014/main" id="{83501DB5-C597-4875-8D66-BF771B772E0F}"/>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FB34069D-9DD5-4BE0-B6E9-7B4529440F7F}"/>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66A6776B-ACDF-41AC-BEB0-8CD455CD5FD9}"/>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7" name="TextBox 6">
            <a:extLst>
              <a:ext uri="{FF2B5EF4-FFF2-40B4-BE49-F238E27FC236}">
                <a16:creationId xmlns:a16="http://schemas.microsoft.com/office/drawing/2014/main" id="{44174220-3C4C-4172-9799-C6C67D2EAD09}"/>
              </a:ext>
            </a:extLst>
          </p:cNvPr>
          <p:cNvSpPr txBox="1"/>
          <p:nvPr/>
        </p:nvSpPr>
        <p:spPr>
          <a:xfrm>
            <a:off x="378416" y="1070302"/>
            <a:ext cx="11813583" cy="5078313"/>
          </a:xfrm>
          <a:prstGeom prst="rect">
            <a:avLst/>
          </a:prstGeom>
          <a:solidFill>
            <a:schemeClr val="bg1">
              <a:lumMod val="95000"/>
            </a:schemeClr>
          </a:solidFill>
        </p:spPr>
        <p:txBody>
          <a:bodyPr wrap="square" lIns="0" tIns="0" rIns="0" bIns="0" rtlCol="0">
            <a:spAutoFit/>
          </a:bodyPr>
          <a:lstStyle/>
          <a:p>
            <a:pPr marL="342900" indent="-342900">
              <a:spcAft>
                <a:spcPts val="600"/>
              </a:spcAft>
              <a:buFont typeface="Wingdings" panose="05000000000000000000" pitchFamily="2" charset="2"/>
              <a:buChar char="q"/>
            </a:pPr>
            <a:r>
              <a:rPr lang="en-US" sz="1600" dirty="0">
                <a:solidFill>
                  <a:srgbClr val="00040C"/>
                </a:solidFill>
              </a:rPr>
              <a:t>The Research Board thanks the LHCC for their thorough review and endorses the </a:t>
            </a:r>
            <a:r>
              <a:rPr lang="en-US" sz="1600" b="1" dirty="0">
                <a:solidFill>
                  <a:srgbClr val="00040C"/>
                </a:solidFill>
              </a:rPr>
              <a:t>setting up</a:t>
            </a:r>
            <a:r>
              <a:rPr lang="en-US" sz="1600" dirty="0">
                <a:solidFill>
                  <a:srgbClr val="00040C"/>
                </a:solidFill>
              </a:rPr>
              <a:t> of the </a:t>
            </a:r>
            <a:r>
              <a:rPr lang="en-US" sz="1600" b="1" dirty="0">
                <a:solidFill>
                  <a:srgbClr val="00040C"/>
                </a:solidFill>
              </a:rPr>
              <a:t>two expert reviews </a:t>
            </a:r>
            <a:r>
              <a:rPr lang="en-US" sz="1600" dirty="0">
                <a:solidFill>
                  <a:srgbClr val="00040C"/>
                </a:solidFill>
              </a:rPr>
              <a:t>recommended by the LHCC, on the </a:t>
            </a:r>
            <a:r>
              <a:rPr lang="en-US" sz="1600" b="1" dirty="0">
                <a:solidFill>
                  <a:srgbClr val="00040C"/>
                </a:solidFill>
              </a:rPr>
              <a:t>installation schedules and ASIC production </a:t>
            </a:r>
            <a:r>
              <a:rPr lang="en-US" sz="1600" dirty="0">
                <a:solidFill>
                  <a:srgbClr val="00040C"/>
                </a:solidFill>
              </a:rPr>
              <a:t>for the ALICE and </a:t>
            </a:r>
            <a:r>
              <a:rPr lang="en-US" sz="1600" dirty="0" err="1">
                <a:solidFill>
                  <a:srgbClr val="00040C"/>
                </a:solidFill>
              </a:rPr>
              <a:t>LHCb</a:t>
            </a:r>
            <a:r>
              <a:rPr lang="en-US" sz="1600" dirty="0">
                <a:solidFill>
                  <a:srgbClr val="00040C"/>
                </a:solidFill>
              </a:rPr>
              <a:t> upgrades, noting that these should proceed in parallel while the scope of the upgrades is decided. The timeframe is for detailed discussion to take place with the funding agencies at the Resources Review Board (RRB) in April to take stock of the available resources, and then </a:t>
            </a:r>
            <a:r>
              <a:rPr lang="en-US" sz="1600" b="1" dirty="0">
                <a:solidFill>
                  <a:srgbClr val="00040C"/>
                </a:solidFill>
              </a:rPr>
              <a:t>approval of the chosen scope </a:t>
            </a:r>
            <a:r>
              <a:rPr lang="en-US" sz="1600" dirty="0">
                <a:solidFill>
                  <a:srgbClr val="00040C"/>
                </a:solidFill>
              </a:rPr>
              <a:t>for each experiment to be made later this year </a:t>
            </a:r>
            <a:r>
              <a:rPr lang="en-US" sz="1600" b="1" dirty="0">
                <a:solidFill>
                  <a:srgbClr val="00040C"/>
                </a:solidFill>
              </a:rPr>
              <a:t>following the October RRB</a:t>
            </a:r>
            <a:r>
              <a:rPr lang="en-US" sz="1600" dirty="0">
                <a:solidFill>
                  <a:srgbClr val="00040C"/>
                </a:solidFill>
              </a:rPr>
              <a:t>, based on an </a:t>
            </a:r>
            <a:r>
              <a:rPr lang="en-US" sz="1600" b="1" dirty="0">
                <a:solidFill>
                  <a:srgbClr val="00040C"/>
                </a:solidFill>
              </a:rPr>
              <a:t>updated assessment of the available resources</a:t>
            </a:r>
            <a:r>
              <a:rPr lang="en-US" sz="1600" dirty="0">
                <a:solidFill>
                  <a:srgbClr val="00040C"/>
                </a:solidFill>
              </a:rPr>
              <a:t>. The CERN Council and its subordinate bodies will be kept informed and input from the SPC on the scoping scenarios will be sought.</a:t>
            </a:r>
          </a:p>
          <a:p>
            <a:pPr marL="342900" indent="-342900">
              <a:spcAft>
                <a:spcPts val="600"/>
              </a:spcAft>
              <a:buFont typeface="Wingdings" panose="05000000000000000000" pitchFamily="2" charset="2"/>
              <a:buChar char="q"/>
            </a:pPr>
            <a:r>
              <a:rPr lang="en-GB" sz="1600" dirty="0">
                <a:solidFill>
                  <a:srgbClr val="00040C"/>
                </a:solidFill>
              </a:rPr>
              <a:t>The Research Board recommends that </a:t>
            </a:r>
            <a:r>
              <a:rPr lang="en-GB" sz="1600" b="1" dirty="0">
                <a:solidFill>
                  <a:srgbClr val="00040C"/>
                </a:solidFill>
              </a:rPr>
              <a:t>ALICE concentrate </a:t>
            </a:r>
            <a:r>
              <a:rPr lang="en-GB" sz="1600" dirty="0">
                <a:solidFill>
                  <a:srgbClr val="00040C"/>
                </a:solidFill>
              </a:rPr>
              <a:t>on the scoping </a:t>
            </a:r>
            <a:r>
              <a:rPr lang="en-GB" sz="1600" b="1" dirty="0">
                <a:solidFill>
                  <a:srgbClr val="00040C"/>
                </a:solidFill>
              </a:rPr>
              <a:t>options without the </a:t>
            </a:r>
            <a:r>
              <a:rPr lang="en-GB" sz="1600" b="1" dirty="0" err="1">
                <a:solidFill>
                  <a:srgbClr val="00040C"/>
                </a:solidFill>
              </a:rPr>
              <a:t>ECal</a:t>
            </a:r>
            <a:r>
              <a:rPr lang="en-GB" sz="1600" dirty="0">
                <a:solidFill>
                  <a:srgbClr val="00040C"/>
                </a:solidFill>
              </a:rPr>
              <a:t>, and with </a:t>
            </a:r>
            <a:r>
              <a:rPr lang="en-GB" sz="1600" b="1" dirty="0">
                <a:solidFill>
                  <a:srgbClr val="00040C"/>
                </a:solidFill>
              </a:rPr>
              <a:t>acceptance that can be afforded with the resources available</a:t>
            </a:r>
            <a:r>
              <a:rPr lang="en-GB" sz="1600" dirty="0">
                <a:solidFill>
                  <a:srgbClr val="00040C"/>
                </a:solidFill>
              </a:rPr>
              <a:t>. The need for a </a:t>
            </a:r>
            <a:r>
              <a:rPr lang="en-GB" sz="1600" b="1" dirty="0">
                <a:solidFill>
                  <a:srgbClr val="00040C"/>
                </a:solidFill>
              </a:rPr>
              <a:t>new superconducting magnet</a:t>
            </a:r>
            <a:r>
              <a:rPr lang="en-GB" sz="1600" dirty="0">
                <a:solidFill>
                  <a:srgbClr val="00040C"/>
                </a:solidFill>
              </a:rPr>
              <a:t>, whose technology is not yet fully mastered, </a:t>
            </a:r>
            <a:r>
              <a:rPr lang="en-GB" sz="1600" b="1" dirty="0">
                <a:solidFill>
                  <a:srgbClr val="00040C"/>
                </a:solidFill>
              </a:rPr>
              <a:t>is a significant concern</a:t>
            </a:r>
            <a:r>
              <a:rPr lang="en-GB" sz="1600" dirty="0">
                <a:solidFill>
                  <a:srgbClr val="00040C"/>
                </a:solidFill>
              </a:rPr>
              <a:t>, as it provides a potential single point of failure for the upgrade; until the feasibility of producing a new magnet in a timely manner has been confirmed, the </a:t>
            </a:r>
            <a:r>
              <a:rPr lang="en-GB" sz="1600" b="1" dirty="0">
                <a:solidFill>
                  <a:srgbClr val="00040C"/>
                </a:solidFill>
              </a:rPr>
              <a:t>possibility of reuse of the CDF magnet should be seriously investigated</a:t>
            </a:r>
            <a:r>
              <a:rPr lang="en-GB" sz="1600" dirty="0">
                <a:solidFill>
                  <a:srgbClr val="00040C"/>
                </a:solidFill>
              </a:rPr>
              <a:t>. A convincing solution to the provision of a suitable magnet, including realistic plans for its construction and installation that are compatible with the HL-LHC schedule, is a pre-requisite for the approval of the ALICE3 upgrade. The prospects for the proposed new technology for time-of-flight should be further scrutinised, and until established, the use of existing technology should be considered in the resource requirements.</a:t>
            </a:r>
          </a:p>
          <a:p>
            <a:pPr marL="342900" indent="-342900">
              <a:spcAft>
                <a:spcPts val="600"/>
              </a:spcAft>
              <a:buFont typeface="Wingdings" panose="05000000000000000000" pitchFamily="2" charset="2"/>
              <a:buChar char="q"/>
            </a:pPr>
            <a:r>
              <a:rPr lang="en-GB" sz="1600" dirty="0">
                <a:solidFill>
                  <a:srgbClr val="00040C"/>
                </a:solidFill>
              </a:rPr>
              <a:t>The Research Board recommends that </a:t>
            </a:r>
            <a:r>
              <a:rPr lang="en-GB" sz="1600" b="1" dirty="0" err="1">
                <a:solidFill>
                  <a:srgbClr val="00040C"/>
                </a:solidFill>
              </a:rPr>
              <a:t>LHCb</a:t>
            </a:r>
            <a:r>
              <a:rPr lang="en-GB" sz="1600" b="1" dirty="0">
                <a:solidFill>
                  <a:srgbClr val="00040C"/>
                </a:solidFill>
              </a:rPr>
              <a:t> concentrates on the Middle scoping scenario</a:t>
            </a:r>
            <a:r>
              <a:rPr lang="en-GB" sz="1600" dirty="0">
                <a:solidFill>
                  <a:srgbClr val="00040C"/>
                </a:solidFill>
              </a:rPr>
              <a:t>, as the challenging higher peak luminosity of the Baseline scenario would only be relevant at the start of fills so the gain in integrated luminosity would be modest, while the Low scenario would see reduction in physics potential with the removal of some detectors; the Middle scenario also appears to be well adapted to the expected resources. Effort on </a:t>
            </a:r>
            <a:r>
              <a:rPr lang="en-GB" sz="1600" b="1" dirty="0">
                <a:solidFill>
                  <a:srgbClr val="00040C"/>
                </a:solidFill>
              </a:rPr>
              <a:t>new ASIC designs </a:t>
            </a:r>
            <a:r>
              <a:rPr lang="en-GB" sz="1600" dirty="0">
                <a:solidFill>
                  <a:srgbClr val="00040C"/>
                </a:solidFill>
              </a:rPr>
              <a:t>should continue to </a:t>
            </a:r>
            <a:r>
              <a:rPr lang="en-GB" sz="1600" b="1" dirty="0">
                <a:solidFill>
                  <a:srgbClr val="00040C"/>
                </a:solidFill>
              </a:rPr>
              <a:t>focus on the essential developments</a:t>
            </a:r>
            <a:r>
              <a:rPr lang="en-GB" sz="1600" dirty="0">
                <a:solidFill>
                  <a:srgbClr val="00040C"/>
                </a:solidFill>
              </a:rPr>
              <a:t>. </a:t>
            </a:r>
          </a:p>
        </p:txBody>
      </p:sp>
    </p:spTree>
    <p:extLst>
      <p:ext uri="{BB962C8B-B14F-4D97-AF65-F5344CB8AC3E}">
        <p14:creationId xmlns:p14="http://schemas.microsoft.com/office/powerpoint/2010/main" val="16111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1BED44-2103-4432-83E0-DDD72C1515FB}"/>
              </a:ext>
            </a:extLst>
          </p:cNvPr>
          <p:cNvPicPr>
            <a:picLocks noChangeAspect="1"/>
          </p:cNvPicPr>
          <p:nvPr/>
        </p:nvPicPr>
        <p:blipFill>
          <a:blip r:embed="rId2"/>
          <a:stretch>
            <a:fillRect/>
          </a:stretch>
        </p:blipFill>
        <p:spPr>
          <a:xfrm>
            <a:off x="5519936" y="40507"/>
            <a:ext cx="5311547" cy="6196805"/>
          </a:xfrm>
          <a:prstGeom prst="rect">
            <a:avLst/>
          </a:prstGeom>
        </p:spPr>
      </p:pic>
      <p:sp>
        <p:nvSpPr>
          <p:cNvPr id="2" name="Content Placeholder 1">
            <a:extLst>
              <a:ext uri="{FF2B5EF4-FFF2-40B4-BE49-F238E27FC236}">
                <a16:creationId xmlns:a16="http://schemas.microsoft.com/office/drawing/2014/main" id="{8E9AA93D-6D2E-4DDE-B55E-549E1AC85F61}"/>
              </a:ext>
            </a:extLst>
          </p:cNvPr>
          <p:cNvSpPr>
            <a:spLocks noGrp="1"/>
          </p:cNvSpPr>
          <p:nvPr>
            <p:ph idx="1"/>
          </p:nvPr>
        </p:nvSpPr>
        <p:spPr>
          <a:xfrm>
            <a:off x="407988" y="1124744"/>
            <a:ext cx="4607892" cy="3312368"/>
          </a:xfrm>
        </p:spPr>
        <p:txBody>
          <a:bodyPr/>
          <a:lstStyle/>
          <a:p>
            <a:pPr marL="285750" indent="-285750">
              <a:spcBef>
                <a:spcPts val="0"/>
              </a:spcBef>
              <a:spcAft>
                <a:spcPts val="600"/>
              </a:spcAft>
              <a:buFont typeface="Wingdings" panose="05000000000000000000" pitchFamily="2" charset="2"/>
              <a:buChar char="q"/>
            </a:pPr>
            <a:r>
              <a:rPr lang="en-GB" sz="1800" b="0" dirty="0"/>
              <a:t>Termination of ICA with the Russian Federation became effective Nov 30, 2024</a:t>
            </a:r>
          </a:p>
          <a:p>
            <a:pPr marL="285750" indent="-285750">
              <a:spcBef>
                <a:spcPts val="0"/>
              </a:spcBef>
              <a:spcAft>
                <a:spcPts val="600"/>
              </a:spcAft>
              <a:buFont typeface="Wingdings" panose="05000000000000000000" pitchFamily="2" charset="2"/>
              <a:buChar char="q"/>
            </a:pPr>
            <a:r>
              <a:rPr lang="en-GB" sz="1800" b="0" dirty="0"/>
              <a:t>Russian institutions and people affiliated to them ceased to be member of the collaborations</a:t>
            </a:r>
          </a:p>
          <a:p>
            <a:pPr marL="285750" indent="-285750">
              <a:spcBef>
                <a:spcPts val="0"/>
              </a:spcBef>
              <a:spcAft>
                <a:spcPts val="600"/>
              </a:spcAft>
              <a:buFont typeface="Wingdings" panose="05000000000000000000" pitchFamily="2" charset="2"/>
              <a:buChar char="q"/>
            </a:pPr>
            <a:r>
              <a:rPr lang="en-GB" sz="1800" b="0" dirty="0"/>
              <a:t>Note: does not apply to JINR</a:t>
            </a:r>
          </a:p>
          <a:p>
            <a:pPr marL="285750" indent="-285750">
              <a:spcBef>
                <a:spcPts val="0"/>
              </a:spcBef>
              <a:spcAft>
                <a:spcPts val="600"/>
              </a:spcAft>
              <a:buFont typeface="Wingdings" panose="05000000000000000000" pitchFamily="2" charset="2"/>
              <a:buChar char="q"/>
            </a:pPr>
            <a:endParaRPr lang="en-GB" sz="1800" b="0" dirty="0"/>
          </a:p>
          <a:p>
            <a:pPr marL="285750" indent="-285750">
              <a:spcBef>
                <a:spcPts val="0"/>
              </a:spcBef>
              <a:spcAft>
                <a:spcPts val="600"/>
              </a:spcAft>
              <a:buFont typeface="Wingdings" panose="05000000000000000000" pitchFamily="2" charset="2"/>
              <a:buChar char="q"/>
            </a:pPr>
            <a:r>
              <a:rPr lang="en-GB" sz="1800" b="0" dirty="0">
                <a:solidFill>
                  <a:srgbClr val="FF0000"/>
                </a:solidFill>
              </a:rPr>
              <a:t>There are 3.2 MCHF outstanding contributions to M&amp;O and upgrade Common Funds from Russian institutions</a:t>
            </a:r>
            <a:br>
              <a:rPr lang="en-GB" sz="1800" b="0" dirty="0">
                <a:solidFill>
                  <a:srgbClr val="FF0000"/>
                </a:solidFill>
              </a:rPr>
            </a:br>
            <a:r>
              <a:rPr lang="en-GB" sz="1800" b="0" dirty="0"/>
              <a:t>Little hope to ever receive them… </a:t>
            </a:r>
          </a:p>
        </p:txBody>
      </p:sp>
      <p:sp>
        <p:nvSpPr>
          <p:cNvPr id="3" name="Title 2">
            <a:extLst>
              <a:ext uri="{FF2B5EF4-FFF2-40B4-BE49-F238E27FC236}">
                <a16:creationId xmlns:a16="http://schemas.microsoft.com/office/drawing/2014/main" id="{8A633B42-4154-4EF9-A482-398130E917D3}"/>
              </a:ext>
            </a:extLst>
          </p:cNvPr>
          <p:cNvSpPr>
            <a:spLocks noGrp="1"/>
          </p:cNvSpPr>
          <p:nvPr>
            <p:ph type="title"/>
          </p:nvPr>
        </p:nvSpPr>
        <p:spPr/>
        <p:txBody>
          <a:bodyPr/>
          <a:lstStyle/>
          <a:p>
            <a:r>
              <a:rPr lang="en-GB" dirty="0"/>
              <a:t>Reminder Russia</a:t>
            </a:r>
          </a:p>
        </p:txBody>
      </p:sp>
      <p:sp>
        <p:nvSpPr>
          <p:cNvPr id="4" name="Date Placeholder 3">
            <a:extLst>
              <a:ext uri="{FF2B5EF4-FFF2-40B4-BE49-F238E27FC236}">
                <a16:creationId xmlns:a16="http://schemas.microsoft.com/office/drawing/2014/main" id="{93BD5917-28D7-4528-A279-96825C8B6223}"/>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E5EE7052-F71C-4CB4-BBE3-6C8EEAFCFE7E}"/>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C2C134F9-9F29-47B9-A17D-82EF55D02FE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8" name="Picture 7">
            <a:extLst>
              <a:ext uri="{FF2B5EF4-FFF2-40B4-BE49-F238E27FC236}">
                <a16:creationId xmlns:a16="http://schemas.microsoft.com/office/drawing/2014/main" id="{5E8A4719-BF05-4CC5-A8E4-97C267E0297E}"/>
              </a:ext>
            </a:extLst>
          </p:cNvPr>
          <p:cNvPicPr>
            <a:picLocks noChangeAspect="1"/>
          </p:cNvPicPr>
          <p:nvPr/>
        </p:nvPicPr>
        <p:blipFill>
          <a:blip r:embed="rId3"/>
          <a:stretch>
            <a:fillRect/>
          </a:stretch>
        </p:blipFill>
        <p:spPr>
          <a:xfrm>
            <a:off x="5591944" y="6137705"/>
            <a:ext cx="3672407" cy="108530"/>
          </a:xfrm>
          <a:prstGeom prst="rect">
            <a:avLst/>
          </a:prstGeom>
        </p:spPr>
      </p:pic>
    </p:spTree>
    <p:extLst>
      <p:ext uri="{BB962C8B-B14F-4D97-AF65-F5344CB8AC3E}">
        <p14:creationId xmlns:p14="http://schemas.microsoft.com/office/powerpoint/2010/main" val="807310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8782CA-83EC-461E-842C-6FFFA33C6284}"/>
              </a:ext>
            </a:extLst>
          </p:cNvPr>
          <p:cNvSpPr>
            <a:spLocks noGrp="1"/>
          </p:cNvSpPr>
          <p:nvPr>
            <p:ph type="title"/>
          </p:nvPr>
        </p:nvSpPr>
        <p:spPr/>
        <p:txBody>
          <a:bodyPr/>
          <a:lstStyle/>
          <a:p>
            <a:r>
              <a:rPr lang="en-GB" dirty="0"/>
              <a:t>Computing: Data Production by CERN Experiments</a:t>
            </a:r>
          </a:p>
        </p:txBody>
      </p:sp>
      <p:sp>
        <p:nvSpPr>
          <p:cNvPr id="4" name="Date Placeholder 3">
            <a:extLst>
              <a:ext uri="{FF2B5EF4-FFF2-40B4-BE49-F238E27FC236}">
                <a16:creationId xmlns:a16="http://schemas.microsoft.com/office/drawing/2014/main" id="{34D3BB49-80C5-4BD2-BEA3-BA63DD75FCCD}"/>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DE79347E-705D-4467-A0D7-132EA6E9F885}"/>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1FCF553D-A746-4CB9-9B8A-498C0C0648CF}"/>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7" name="Picture 2" descr="chart">
            <a:extLst>
              <a:ext uri="{FF2B5EF4-FFF2-40B4-BE49-F238E27FC236}">
                <a16:creationId xmlns:a16="http://schemas.microsoft.com/office/drawing/2014/main" id="{BD8A3B8E-93CD-472B-A432-75A092C98B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04" y="932357"/>
            <a:ext cx="9393854" cy="5272301"/>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a:extLst>
              <a:ext uri="{FF2B5EF4-FFF2-40B4-BE49-F238E27FC236}">
                <a16:creationId xmlns:a16="http://schemas.microsoft.com/office/drawing/2014/main" id="{E4FA9586-1379-4ADA-944C-45D1E4BECE75}"/>
              </a:ext>
            </a:extLst>
          </p:cNvPr>
          <p:cNvSpPr txBox="1">
            <a:spLocks/>
          </p:cNvSpPr>
          <p:nvPr/>
        </p:nvSpPr>
        <p:spPr>
          <a:xfrm>
            <a:off x="8644271" y="1343940"/>
            <a:ext cx="3253562" cy="85699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2000" dirty="0"/>
              <a:t>CERN will reach the Exabyte mark a few weeks after the LHC restart</a:t>
            </a:r>
          </a:p>
          <a:p>
            <a:pPr>
              <a:lnSpc>
                <a:spcPct val="100000"/>
              </a:lnSpc>
              <a:spcBef>
                <a:spcPts val="0"/>
              </a:spcBef>
              <a:spcAft>
                <a:spcPts val="600"/>
              </a:spcAft>
            </a:pPr>
            <a:endParaRPr lang="en-US" sz="1600" dirty="0"/>
          </a:p>
        </p:txBody>
      </p:sp>
    </p:spTree>
    <p:extLst>
      <p:ext uri="{BB962C8B-B14F-4D97-AF65-F5344CB8AC3E}">
        <p14:creationId xmlns:p14="http://schemas.microsoft.com/office/powerpoint/2010/main" val="4002201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C832D0-62E3-4AB7-BA20-12B1ACEA24DB}"/>
              </a:ext>
            </a:extLst>
          </p:cNvPr>
          <p:cNvSpPr>
            <a:spLocks noGrp="1"/>
          </p:cNvSpPr>
          <p:nvPr>
            <p:ph type="title"/>
          </p:nvPr>
        </p:nvSpPr>
        <p:spPr/>
        <p:txBody>
          <a:bodyPr/>
          <a:lstStyle/>
          <a:p>
            <a:r>
              <a:rPr lang="en-GB" dirty="0"/>
              <a:t>News from CERN</a:t>
            </a:r>
          </a:p>
        </p:txBody>
      </p:sp>
      <p:sp>
        <p:nvSpPr>
          <p:cNvPr id="4" name="Date Placeholder 3">
            <a:extLst>
              <a:ext uri="{FF2B5EF4-FFF2-40B4-BE49-F238E27FC236}">
                <a16:creationId xmlns:a16="http://schemas.microsoft.com/office/drawing/2014/main" id="{A5242579-183A-4CFD-AFD0-CA22BAF7D23A}"/>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B9DCBB34-FB42-4355-AE08-CA81252CC55B}"/>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D2E33FA1-14B6-4FE9-9411-95CF1DA7609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8134193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ED56F5-E40D-49F9-8916-7227DC4C393C}"/>
              </a:ext>
            </a:extLst>
          </p:cNvPr>
          <p:cNvSpPr>
            <a:spLocks noGrp="1"/>
          </p:cNvSpPr>
          <p:nvPr>
            <p:ph type="title"/>
          </p:nvPr>
        </p:nvSpPr>
        <p:spPr/>
        <p:txBody>
          <a:bodyPr/>
          <a:lstStyle/>
          <a:p>
            <a:r>
              <a:rPr lang="en-GB" dirty="0"/>
              <a:t>LHC Compute Resources</a:t>
            </a:r>
          </a:p>
        </p:txBody>
      </p:sp>
      <p:sp>
        <p:nvSpPr>
          <p:cNvPr id="4" name="Date Placeholder 3">
            <a:extLst>
              <a:ext uri="{FF2B5EF4-FFF2-40B4-BE49-F238E27FC236}">
                <a16:creationId xmlns:a16="http://schemas.microsoft.com/office/drawing/2014/main" id="{EB76FE90-6DBE-4723-BF4D-050CF4089069}"/>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0D7FBB0C-1B52-4404-9D39-70FFD8BC8378}"/>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D5200E91-B757-40EC-BB57-3CBA4997FAE0}"/>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7" name="TextBox 6">
            <a:extLst>
              <a:ext uri="{FF2B5EF4-FFF2-40B4-BE49-F238E27FC236}">
                <a16:creationId xmlns:a16="http://schemas.microsoft.com/office/drawing/2014/main" id="{D7CAB635-BBED-47FA-8086-2E74D2B8AC14}"/>
              </a:ext>
            </a:extLst>
          </p:cNvPr>
          <p:cNvSpPr txBox="1"/>
          <p:nvPr/>
        </p:nvSpPr>
        <p:spPr>
          <a:xfrm>
            <a:off x="357868" y="1116353"/>
            <a:ext cx="10470869" cy="726609"/>
          </a:xfrm>
          <a:prstGeom prst="rect">
            <a:avLst/>
          </a:prstGeom>
          <a:noFill/>
        </p:spPr>
        <p:txBody>
          <a:bodyPr wrap="square">
            <a:spAutoFit/>
          </a:bodyPr>
          <a:lstStyle/>
          <a:p>
            <a:pPr>
              <a:lnSpc>
                <a:spcPct val="120000"/>
              </a:lnSpc>
            </a:pPr>
            <a:r>
              <a:rPr lang="en-US" dirty="0">
                <a:solidFill>
                  <a:schemeClr val="tx2"/>
                </a:solidFill>
              </a:rPr>
              <a:t>The LHC experiments continue leveraging all CPU capacity at WLCG sites (30% above pledge) and extra opportunistic resources from HLTs and HPCs (another +30%)</a:t>
            </a:r>
          </a:p>
        </p:txBody>
      </p:sp>
      <p:pic>
        <p:nvPicPr>
          <p:cNvPr id="8" name="Picture 7">
            <a:extLst>
              <a:ext uri="{FF2B5EF4-FFF2-40B4-BE49-F238E27FC236}">
                <a16:creationId xmlns:a16="http://schemas.microsoft.com/office/drawing/2014/main" id="{8B7BF438-7982-4A07-AD8D-66447057B16E}"/>
              </a:ext>
            </a:extLst>
          </p:cNvPr>
          <p:cNvPicPr>
            <a:picLocks noChangeAspect="1"/>
          </p:cNvPicPr>
          <p:nvPr/>
        </p:nvPicPr>
        <p:blipFill>
          <a:blip r:embed="rId2"/>
          <a:stretch>
            <a:fillRect/>
          </a:stretch>
        </p:blipFill>
        <p:spPr>
          <a:xfrm>
            <a:off x="992099" y="1903445"/>
            <a:ext cx="8292839" cy="3623253"/>
          </a:xfrm>
          <a:prstGeom prst="rect">
            <a:avLst/>
          </a:prstGeom>
        </p:spPr>
      </p:pic>
      <p:grpSp>
        <p:nvGrpSpPr>
          <p:cNvPr id="9" name="Group 8">
            <a:extLst>
              <a:ext uri="{FF2B5EF4-FFF2-40B4-BE49-F238E27FC236}">
                <a16:creationId xmlns:a16="http://schemas.microsoft.com/office/drawing/2014/main" id="{F958EF38-C3DC-4640-A577-0B271F542C20}"/>
              </a:ext>
            </a:extLst>
          </p:cNvPr>
          <p:cNvGrpSpPr/>
          <p:nvPr/>
        </p:nvGrpSpPr>
        <p:grpSpPr>
          <a:xfrm>
            <a:off x="9539181" y="2990640"/>
            <a:ext cx="1975877" cy="976922"/>
            <a:chOff x="1173332" y="2323896"/>
            <a:chExt cx="1887368" cy="707508"/>
          </a:xfrm>
        </p:grpSpPr>
        <p:pic>
          <p:nvPicPr>
            <p:cNvPr id="10" name="Picture 9">
              <a:extLst>
                <a:ext uri="{FF2B5EF4-FFF2-40B4-BE49-F238E27FC236}">
                  <a16:creationId xmlns:a16="http://schemas.microsoft.com/office/drawing/2014/main" id="{359B3D42-A6F9-47C9-88B1-2EF6E68C8691}"/>
                </a:ext>
              </a:extLst>
            </p:cNvPr>
            <p:cNvPicPr>
              <a:picLocks noChangeAspect="1"/>
            </p:cNvPicPr>
            <p:nvPr/>
          </p:nvPicPr>
          <p:blipFill>
            <a:blip r:embed="rId3"/>
            <a:stretch>
              <a:fillRect/>
            </a:stretch>
          </p:blipFill>
          <p:spPr>
            <a:xfrm>
              <a:off x="1173332" y="2332904"/>
              <a:ext cx="927100" cy="698500"/>
            </a:xfrm>
            <a:prstGeom prst="rect">
              <a:avLst/>
            </a:prstGeom>
          </p:spPr>
        </p:pic>
        <p:pic>
          <p:nvPicPr>
            <p:cNvPr id="11" name="Picture 10">
              <a:extLst>
                <a:ext uri="{FF2B5EF4-FFF2-40B4-BE49-F238E27FC236}">
                  <a16:creationId xmlns:a16="http://schemas.microsoft.com/office/drawing/2014/main" id="{4452CDED-59CE-4CB5-A566-772141556586}"/>
                </a:ext>
              </a:extLst>
            </p:cNvPr>
            <p:cNvPicPr>
              <a:picLocks noChangeAspect="1"/>
            </p:cNvPicPr>
            <p:nvPr/>
          </p:nvPicPr>
          <p:blipFill>
            <a:blip r:embed="rId4"/>
            <a:stretch>
              <a:fillRect/>
            </a:stretch>
          </p:blipFill>
          <p:spPr>
            <a:xfrm>
              <a:off x="2133600" y="2323896"/>
              <a:ext cx="927100" cy="647700"/>
            </a:xfrm>
            <a:prstGeom prst="rect">
              <a:avLst/>
            </a:prstGeom>
          </p:spPr>
        </p:pic>
      </p:grpSp>
      <p:cxnSp>
        <p:nvCxnSpPr>
          <p:cNvPr id="12" name="Straight Connector 11">
            <a:extLst>
              <a:ext uri="{FF2B5EF4-FFF2-40B4-BE49-F238E27FC236}">
                <a16:creationId xmlns:a16="http://schemas.microsoft.com/office/drawing/2014/main" id="{7E4C2E26-4EA5-4583-B740-DB2868DCF9D0}"/>
              </a:ext>
            </a:extLst>
          </p:cNvPr>
          <p:cNvCxnSpPr>
            <a:cxnSpLocks/>
          </p:cNvCxnSpPr>
          <p:nvPr/>
        </p:nvCxnSpPr>
        <p:spPr>
          <a:xfrm>
            <a:off x="1610153" y="3956162"/>
            <a:ext cx="2416710"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D36C247-3D1B-4877-809F-69A01511B5B9}"/>
              </a:ext>
            </a:extLst>
          </p:cNvPr>
          <p:cNvCxnSpPr>
            <a:cxnSpLocks/>
          </p:cNvCxnSpPr>
          <p:nvPr/>
        </p:nvCxnSpPr>
        <p:spPr>
          <a:xfrm>
            <a:off x="4023842" y="3750215"/>
            <a:ext cx="2416710"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54F64B2-94D7-4F17-B931-EB9B3BFF0A3C}"/>
              </a:ext>
            </a:extLst>
          </p:cNvPr>
          <p:cNvCxnSpPr>
            <a:cxnSpLocks/>
          </p:cNvCxnSpPr>
          <p:nvPr/>
        </p:nvCxnSpPr>
        <p:spPr>
          <a:xfrm>
            <a:off x="6524030" y="3568977"/>
            <a:ext cx="2544390"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64354A9-977B-4D5D-87BD-4C413C633C42}"/>
              </a:ext>
            </a:extLst>
          </p:cNvPr>
          <p:cNvCxnSpPr>
            <a:cxnSpLocks/>
          </p:cNvCxnSpPr>
          <p:nvPr/>
        </p:nvCxnSpPr>
        <p:spPr>
          <a:xfrm>
            <a:off x="9670872" y="4462783"/>
            <a:ext cx="1677772"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0126694-255F-4BD0-A291-06D9B5419E1D}"/>
              </a:ext>
            </a:extLst>
          </p:cNvPr>
          <p:cNvSpPr txBox="1"/>
          <p:nvPr/>
        </p:nvSpPr>
        <p:spPr>
          <a:xfrm>
            <a:off x="9618527" y="4050145"/>
            <a:ext cx="1782462" cy="369332"/>
          </a:xfrm>
          <a:prstGeom prst="rect">
            <a:avLst/>
          </a:prstGeom>
          <a:noFill/>
        </p:spPr>
        <p:txBody>
          <a:bodyPr wrap="square">
            <a:spAutoFit/>
          </a:bodyPr>
          <a:lstStyle/>
          <a:p>
            <a:r>
              <a:rPr lang="en-US" sz="1800"/>
              <a:t>WLCG pledges</a:t>
            </a:r>
            <a:endParaRPr lang="en-GB"/>
          </a:p>
        </p:txBody>
      </p:sp>
      <p:sp>
        <p:nvSpPr>
          <p:cNvPr id="17" name="TextBox 16">
            <a:extLst>
              <a:ext uri="{FF2B5EF4-FFF2-40B4-BE49-F238E27FC236}">
                <a16:creationId xmlns:a16="http://schemas.microsoft.com/office/drawing/2014/main" id="{5F3469A6-0C4E-4074-9995-AA37356CEE0C}"/>
              </a:ext>
            </a:extLst>
          </p:cNvPr>
          <p:cNvSpPr txBox="1"/>
          <p:nvPr/>
        </p:nvSpPr>
        <p:spPr>
          <a:xfrm>
            <a:off x="232407" y="5810650"/>
            <a:ext cx="10494615" cy="369332"/>
          </a:xfrm>
          <a:prstGeom prst="rect">
            <a:avLst/>
          </a:prstGeom>
          <a:noFill/>
        </p:spPr>
        <p:txBody>
          <a:bodyPr wrap="square">
            <a:spAutoFit/>
          </a:bodyPr>
          <a:lstStyle/>
          <a:p>
            <a:r>
              <a:rPr lang="en-US" dirty="0">
                <a:solidFill>
                  <a:schemeClr val="tx2"/>
                </a:solidFill>
              </a:rPr>
              <a:t>The plot accounts for all CPU resources available to the experiments (WLCG sites, HPCs, HLT farms)</a:t>
            </a:r>
          </a:p>
        </p:txBody>
      </p:sp>
      <p:sp>
        <p:nvSpPr>
          <p:cNvPr id="18" name="TextBox 17">
            <a:extLst>
              <a:ext uri="{FF2B5EF4-FFF2-40B4-BE49-F238E27FC236}">
                <a16:creationId xmlns:a16="http://schemas.microsoft.com/office/drawing/2014/main" id="{96B0FB93-45C4-45A2-A89C-0626790DDE4D}"/>
              </a:ext>
            </a:extLst>
          </p:cNvPr>
          <p:cNvSpPr txBox="1"/>
          <p:nvPr/>
        </p:nvSpPr>
        <p:spPr>
          <a:xfrm rot="16200000">
            <a:off x="108464" y="2331823"/>
            <a:ext cx="1312231" cy="369332"/>
          </a:xfrm>
          <a:prstGeom prst="rect">
            <a:avLst/>
          </a:prstGeom>
          <a:noFill/>
        </p:spPr>
        <p:txBody>
          <a:bodyPr wrap="square">
            <a:spAutoFit/>
          </a:bodyPr>
          <a:lstStyle/>
          <a:p>
            <a:r>
              <a:rPr lang="en-US"/>
              <a:t># of cores</a:t>
            </a:r>
            <a:endParaRPr lang="en-GB"/>
          </a:p>
        </p:txBody>
      </p:sp>
      <p:sp>
        <p:nvSpPr>
          <p:cNvPr id="19" name="TextBox 18">
            <a:extLst>
              <a:ext uri="{FF2B5EF4-FFF2-40B4-BE49-F238E27FC236}">
                <a16:creationId xmlns:a16="http://schemas.microsoft.com/office/drawing/2014/main" id="{56E72889-D5AC-492C-8046-CF961CC7BC5E}"/>
              </a:ext>
            </a:extLst>
          </p:cNvPr>
          <p:cNvSpPr txBox="1"/>
          <p:nvPr/>
        </p:nvSpPr>
        <p:spPr>
          <a:xfrm>
            <a:off x="8647950" y="5273288"/>
            <a:ext cx="970577" cy="200055"/>
          </a:xfrm>
          <a:prstGeom prst="rect">
            <a:avLst/>
          </a:prstGeom>
          <a:solidFill>
            <a:schemeClr val="bg1"/>
          </a:solidFill>
        </p:spPr>
        <p:txBody>
          <a:bodyPr wrap="square" lIns="0" tIns="0" rIns="0" bIns="0" rtlCol="0">
            <a:spAutoFit/>
          </a:bodyPr>
          <a:lstStyle/>
          <a:p>
            <a:pPr algn="l"/>
            <a:r>
              <a:rPr lang="en-CH" sz="1300">
                <a:solidFill>
                  <a:schemeClr val="tx2"/>
                </a:solidFill>
              </a:rPr>
              <a:t>02/2025</a:t>
            </a:r>
          </a:p>
        </p:txBody>
      </p:sp>
      <p:sp>
        <p:nvSpPr>
          <p:cNvPr id="20" name="Rectangle 19">
            <a:extLst>
              <a:ext uri="{FF2B5EF4-FFF2-40B4-BE49-F238E27FC236}">
                <a16:creationId xmlns:a16="http://schemas.microsoft.com/office/drawing/2014/main" id="{47152654-C31A-4CA4-8F1A-FD0D624BC6D8}"/>
              </a:ext>
            </a:extLst>
          </p:cNvPr>
          <p:cNvSpPr/>
          <p:nvPr/>
        </p:nvSpPr>
        <p:spPr>
          <a:xfrm>
            <a:off x="949246" y="5486616"/>
            <a:ext cx="8589935" cy="2761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511889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ED56F5-E40D-49F9-8916-7227DC4C393C}"/>
              </a:ext>
            </a:extLst>
          </p:cNvPr>
          <p:cNvSpPr>
            <a:spLocks noGrp="1"/>
          </p:cNvSpPr>
          <p:nvPr>
            <p:ph type="title"/>
          </p:nvPr>
        </p:nvSpPr>
        <p:spPr>
          <a:xfrm>
            <a:off x="407988" y="373593"/>
            <a:ext cx="11351621" cy="445114"/>
          </a:xfrm>
        </p:spPr>
        <p:txBody>
          <a:bodyPr/>
          <a:lstStyle/>
          <a:p>
            <a:r>
              <a:rPr lang="en-GB" dirty="0"/>
              <a:t>WLCG Resource Needs for 2025 &amp; 2026</a:t>
            </a:r>
          </a:p>
        </p:txBody>
      </p:sp>
      <p:sp>
        <p:nvSpPr>
          <p:cNvPr id="4" name="Date Placeholder 3">
            <a:extLst>
              <a:ext uri="{FF2B5EF4-FFF2-40B4-BE49-F238E27FC236}">
                <a16:creationId xmlns:a16="http://schemas.microsoft.com/office/drawing/2014/main" id="{EB76FE90-6DBE-4723-BF4D-050CF4089069}"/>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0D7FBB0C-1B52-4404-9D39-70FFD8BC8378}"/>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D5200E91-B757-40EC-BB57-3CBA4997FAE0}"/>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7" name="TextBox 6">
            <a:extLst>
              <a:ext uri="{FF2B5EF4-FFF2-40B4-BE49-F238E27FC236}">
                <a16:creationId xmlns:a16="http://schemas.microsoft.com/office/drawing/2014/main" id="{D7CAB635-BBED-47FA-8086-2E74D2B8AC14}"/>
              </a:ext>
            </a:extLst>
          </p:cNvPr>
          <p:cNvSpPr txBox="1"/>
          <p:nvPr/>
        </p:nvSpPr>
        <p:spPr>
          <a:xfrm>
            <a:off x="357868" y="1116353"/>
            <a:ext cx="11423006" cy="2056204"/>
          </a:xfrm>
          <a:prstGeom prst="rect">
            <a:avLst/>
          </a:prstGeom>
          <a:noFill/>
        </p:spPr>
        <p:txBody>
          <a:bodyPr wrap="square">
            <a:spAutoFit/>
          </a:bodyPr>
          <a:lstStyle/>
          <a:p>
            <a:pPr>
              <a:lnSpc>
                <a:spcPct val="120000"/>
              </a:lnSpc>
            </a:pPr>
            <a:r>
              <a:rPr lang="en-US" dirty="0">
                <a:solidFill>
                  <a:schemeClr val="tx2"/>
                </a:solidFill>
              </a:rPr>
              <a:t>Extra resources </a:t>
            </a:r>
            <a:r>
              <a:rPr lang="en-GB" dirty="0">
                <a:solidFill>
                  <a:schemeClr val="tx2"/>
                </a:solidFill>
              </a:rPr>
              <a:t>are needed to match the increased luminosity expectations for 2025 and the run in 2026 decided in December 2024</a:t>
            </a:r>
          </a:p>
          <a:p>
            <a:pPr marL="285750" indent="-285750">
              <a:lnSpc>
                <a:spcPct val="120000"/>
              </a:lnSpc>
              <a:buFont typeface="Wingdings" panose="05000000000000000000" pitchFamily="2" charset="2"/>
              <a:buChar char="q"/>
            </a:pPr>
            <a:r>
              <a:rPr lang="en-GB" dirty="0">
                <a:solidFill>
                  <a:schemeClr val="tx2"/>
                </a:solidFill>
              </a:rPr>
              <a:t>Top priority for WLCG is to ensure that experiments can successfully collect and archive data, with a particular focus on storage, especially tape</a:t>
            </a:r>
            <a:r>
              <a:rPr lang="en-150" dirty="0">
                <a:solidFill>
                  <a:schemeClr val="tx2"/>
                </a:solidFill>
              </a:rPr>
              <a:t>. </a:t>
            </a:r>
            <a:r>
              <a:rPr lang="en-GB" dirty="0">
                <a:solidFill>
                  <a:schemeClr val="tx2"/>
                </a:solidFill>
              </a:rPr>
              <a:t>This might come at the cost of CPUs and possibly disk space</a:t>
            </a:r>
          </a:p>
          <a:p>
            <a:pPr marL="285750" indent="-285750">
              <a:lnSpc>
                <a:spcPct val="120000"/>
              </a:lnSpc>
              <a:buFont typeface="Wingdings" panose="05000000000000000000" pitchFamily="2" charset="2"/>
              <a:buChar char="q"/>
            </a:pPr>
            <a:r>
              <a:rPr lang="en-GB" dirty="0">
                <a:solidFill>
                  <a:schemeClr val="tx2"/>
                </a:solidFill>
              </a:rPr>
              <a:t>RRB in April 2025 will decide the level of resources for 2026</a:t>
            </a:r>
            <a:br>
              <a:rPr lang="en-GB" dirty="0">
                <a:solidFill>
                  <a:schemeClr val="tx2"/>
                </a:solidFill>
              </a:rPr>
            </a:br>
            <a:r>
              <a:rPr lang="en-GB" dirty="0">
                <a:solidFill>
                  <a:schemeClr val="tx2"/>
                </a:solidFill>
              </a:rPr>
              <a:t>Sites are being asked to prepare deployment very early (~Feb 2026) as the run will start earlier than usual</a:t>
            </a:r>
          </a:p>
        </p:txBody>
      </p:sp>
      <p:pic>
        <p:nvPicPr>
          <p:cNvPr id="21" name="Picture 20" descr="A close up of a logo&#10;&#10;AI-generated content may be incorrect.">
            <a:extLst>
              <a:ext uri="{FF2B5EF4-FFF2-40B4-BE49-F238E27FC236}">
                <a16:creationId xmlns:a16="http://schemas.microsoft.com/office/drawing/2014/main" id="{B0C0A843-C4D2-4511-9CBF-5557BA458DE3}"/>
              </a:ext>
            </a:extLst>
          </p:cNvPr>
          <p:cNvPicPr>
            <a:picLocks noChangeAspect="1"/>
          </p:cNvPicPr>
          <p:nvPr/>
        </p:nvPicPr>
        <p:blipFill>
          <a:blip r:embed="rId2"/>
          <a:stretch>
            <a:fillRect/>
          </a:stretch>
        </p:blipFill>
        <p:spPr>
          <a:xfrm>
            <a:off x="9576068" y="24566"/>
            <a:ext cx="2705172" cy="504965"/>
          </a:xfrm>
          <a:prstGeom prst="rect">
            <a:avLst/>
          </a:prstGeom>
        </p:spPr>
      </p:pic>
      <p:sp>
        <p:nvSpPr>
          <p:cNvPr id="22" name="TextBox 21">
            <a:extLst>
              <a:ext uri="{FF2B5EF4-FFF2-40B4-BE49-F238E27FC236}">
                <a16:creationId xmlns:a16="http://schemas.microsoft.com/office/drawing/2014/main" id="{C37104DA-59D7-4375-9BE1-69057C2D9EAA}"/>
              </a:ext>
            </a:extLst>
          </p:cNvPr>
          <p:cNvSpPr txBox="1"/>
          <p:nvPr/>
        </p:nvSpPr>
        <p:spPr>
          <a:xfrm>
            <a:off x="730858" y="3421477"/>
            <a:ext cx="10338020" cy="2354491"/>
          </a:xfrm>
          <a:prstGeom prst="rect">
            <a:avLst/>
          </a:prstGeom>
          <a:noFill/>
        </p:spPr>
        <p:txBody>
          <a:bodyPr wrap="square" lIns="0" tIns="0" rIns="0" bIns="0" rtlCol="0">
            <a:spAutoFit/>
          </a:bodyPr>
          <a:lstStyle/>
          <a:p>
            <a:pPr algn="l">
              <a:spcBef>
                <a:spcPts val="1200"/>
              </a:spcBef>
            </a:pPr>
            <a:r>
              <a:rPr lang="en-CH" dirty="0"/>
              <a:t>In 2025</a:t>
            </a:r>
            <a:r>
              <a:rPr lang="de-DE" dirty="0"/>
              <a:t>:</a:t>
            </a:r>
            <a:endParaRPr lang="en-CH" dirty="0"/>
          </a:p>
          <a:p>
            <a:pPr algn="l">
              <a:spcBef>
                <a:spcPts val="1200"/>
              </a:spcBef>
            </a:pPr>
            <a:r>
              <a:rPr lang="en-CH" b="1" dirty="0"/>
              <a:t>ALICE</a:t>
            </a:r>
            <a:r>
              <a:rPr lang="en-CH" dirty="0"/>
              <a:t> will need additional </a:t>
            </a:r>
            <a:r>
              <a:rPr lang="en-CH" b="1" dirty="0">
                <a:solidFill>
                  <a:srgbClr val="FF0000"/>
                </a:solidFill>
              </a:rPr>
              <a:t>22 PB on tape </a:t>
            </a:r>
            <a:r>
              <a:rPr lang="en-CH" dirty="0"/>
              <a:t>(14.5 PB at Tier-0, 7.5 PB at Tier-1)</a:t>
            </a:r>
          </a:p>
          <a:p>
            <a:pPr>
              <a:spcBef>
                <a:spcPts val="1200"/>
              </a:spcBef>
            </a:pPr>
            <a:r>
              <a:rPr lang="en-CH" b="1" dirty="0"/>
              <a:t>ATLAS</a:t>
            </a:r>
            <a:r>
              <a:rPr lang="en-CH" dirty="0"/>
              <a:t> will need additional </a:t>
            </a:r>
            <a:r>
              <a:rPr lang="en-CH" b="1" dirty="0">
                <a:solidFill>
                  <a:srgbClr val="FF0000"/>
                </a:solidFill>
              </a:rPr>
              <a:t>20 PB on tape </a:t>
            </a:r>
            <a:r>
              <a:rPr lang="en-CH" dirty="0"/>
              <a:t>(10 PB at Tier-0, 10 PB at Tier-1)</a:t>
            </a:r>
          </a:p>
          <a:p>
            <a:pPr>
              <a:spcBef>
                <a:spcPts val="1200"/>
              </a:spcBef>
            </a:pPr>
            <a:r>
              <a:rPr lang="en-CH" b="1" dirty="0"/>
              <a:t>CMS</a:t>
            </a:r>
            <a:r>
              <a:rPr lang="en-CH" dirty="0"/>
              <a:t> will need additional </a:t>
            </a:r>
            <a:r>
              <a:rPr lang="en-CH" b="1" dirty="0">
                <a:solidFill>
                  <a:srgbClr val="FF0000"/>
                </a:solidFill>
              </a:rPr>
              <a:t>34 PB on tape </a:t>
            </a:r>
            <a:r>
              <a:rPr lang="en-CH" dirty="0"/>
              <a:t>(25 PB at Tier-0, 9 PB at Tier-1) plus </a:t>
            </a:r>
            <a:r>
              <a:rPr lang="en-CH" b="1" dirty="0">
                <a:solidFill>
                  <a:srgbClr val="FF0000"/>
                </a:solidFill>
              </a:rPr>
              <a:t>4 PB on disk</a:t>
            </a:r>
            <a:r>
              <a:rPr lang="en-CH" dirty="0"/>
              <a:t> at Tier-0</a:t>
            </a:r>
          </a:p>
          <a:p>
            <a:pPr>
              <a:spcBef>
                <a:spcPts val="1200"/>
              </a:spcBef>
            </a:pPr>
            <a:r>
              <a:rPr lang="en-CH" dirty="0"/>
              <a:t>(no additional resources needed by LHCb)</a:t>
            </a:r>
          </a:p>
          <a:p>
            <a:pPr>
              <a:spcBef>
                <a:spcPts val="600"/>
              </a:spcBef>
            </a:pPr>
            <a:endParaRPr lang="en-CH" dirty="0"/>
          </a:p>
        </p:txBody>
      </p:sp>
    </p:spTree>
    <p:extLst>
      <p:ext uri="{BB962C8B-B14F-4D97-AF65-F5344CB8AC3E}">
        <p14:creationId xmlns:p14="http://schemas.microsoft.com/office/powerpoint/2010/main" val="30622467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22E94-4D61-4249-96ED-F27D6A6B88BF}"/>
              </a:ext>
            </a:extLst>
          </p:cNvPr>
          <p:cNvSpPr>
            <a:spLocks noGrp="1"/>
          </p:cNvSpPr>
          <p:nvPr>
            <p:ph type="title"/>
          </p:nvPr>
        </p:nvSpPr>
        <p:spPr>
          <a:xfrm>
            <a:off x="407988" y="373593"/>
            <a:ext cx="11376025" cy="630259"/>
          </a:xfrm>
        </p:spPr>
        <p:txBody>
          <a:bodyPr/>
          <a:lstStyle/>
          <a:p>
            <a:r>
              <a:rPr lang="en-GB" dirty="0"/>
              <a:t>Summary</a:t>
            </a:r>
          </a:p>
        </p:txBody>
      </p:sp>
      <p:sp>
        <p:nvSpPr>
          <p:cNvPr id="3" name="Date Placeholder 2">
            <a:extLst>
              <a:ext uri="{FF2B5EF4-FFF2-40B4-BE49-F238E27FC236}">
                <a16:creationId xmlns:a16="http://schemas.microsoft.com/office/drawing/2014/main" id="{6205D2C1-DB5E-433F-B807-5D9A5524F1D5}"/>
              </a:ext>
            </a:extLst>
          </p:cNvPr>
          <p:cNvSpPr>
            <a:spLocks noGrp="1"/>
          </p:cNvSpPr>
          <p:nvPr>
            <p:ph type="dt" sz="half" idx="10"/>
          </p:nvPr>
        </p:nvSpPr>
        <p:spPr/>
        <p:txBody>
          <a:bodyPr/>
          <a:lstStyle/>
          <a:p>
            <a:r>
              <a:rPr lang="en-US"/>
              <a:t>28.04.2025</a:t>
            </a:r>
            <a:endParaRPr lang="en-US" dirty="0"/>
          </a:p>
        </p:txBody>
      </p:sp>
      <p:sp>
        <p:nvSpPr>
          <p:cNvPr id="4" name="Footer Placeholder 3">
            <a:extLst>
              <a:ext uri="{FF2B5EF4-FFF2-40B4-BE49-F238E27FC236}">
                <a16:creationId xmlns:a16="http://schemas.microsoft.com/office/drawing/2014/main" id="{4D7CD588-E980-4537-8902-9FB7F94A6594}"/>
              </a:ext>
            </a:extLst>
          </p:cNvPr>
          <p:cNvSpPr>
            <a:spLocks noGrp="1"/>
          </p:cNvSpPr>
          <p:nvPr>
            <p:ph type="ftr" sz="quarter" idx="11"/>
          </p:nvPr>
        </p:nvSpPr>
        <p:spPr/>
        <p:txBody>
          <a:bodyPr/>
          <a:lstStyle/>
          <a:p>
            <a:r>
              <a:rPr lang="en-GB"/>
              <a:t>J. Mnich | Status and News CERN &amp; Experiments</a:t>
            </a:r>
            <a:endParaRPr lang="en-US" dirty="0"/>
          </a:p>
        </p:txBody>
      </p:sp>
      <p:sp>
        <p:nvSpPr>
          <p:cNvPr id="5" name="Slide Number Placeholder 4">
            <a:extLst>
              <a:ext uri="{FF2B5EF4-FFF2-40B4-BE49-F238E27FC236}">
                <a16:creationId xmlns:a16="http://schemas.microsoft.com/office/drawing/2014/main" id="{71AE5C5E-E1FD-4335-BAD6-2C77305F8FF6}"/>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6" name="Content Placeholder 1">
            <a:extLst>
              <a:ext uri="{FF2B5EF4-FFF2-40B4-BE49-F238E27FC236}">
                <a16:creationId xmlns:a16="http://schemas.microsoft.com/office/drawing/2014/main" id="{096FA448-53CB-408D-882C-6C9978C99AB8}"/>
              </a:ext>
            </a:extLst>
          </p:cNvPr>
          <p:cNvSpPr txBox="1">
            <a:spLocks/>
          </p:cNvSpPr>
          <p:nvPr/>
        </p:nvSpPr>
        <p:spPr>
          <a:xfrm>
            <a:off x="401153" y="1068068"/>
            <a:ext cx="10706393" cy="48812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600"/>
              </a:spcAft>
              <a:buFont typeface="Wingdings" panose="05000000000000000000" pitchFamily="2" charset="2"/>
              <a:buChar char="q"/>
            </a:pPr>
            <a:r>
              <a:rPr lang="en-US" sz="2000" b="0" dirty="0"/>
              <a:t>New Member and Associate Member States are about to join the CERN family</a:t>
            </a:r>
          </a:p>
          <a:p>
            <a:pPr marL="285750" indent="-285750">
              <a:lnSpc>
                <a:spcPct val="100000"/>
              </a:lnSpc>
              <a:spcBef>
                <a:spcPts val="0"/>
              </a:spcBef>
              <a:spcAft>
                <a:spcPts val="600"/>
              </a:spcAft>
              <a:buFont typeface="Wingdings" panose="05000000000000000000" pitchFamily="2" charset="2"/>
              <a:buChar char="q"/>
            </a:pPr>
            <a:r>
              <a:rPr lang="en-US" sz="2000" b="0" dirty="0"/>
              <a:t>LHC experiments:</a:t>
            </a:r>
          </a:p>
          <a:p>
            <a:pPr marL="609600" lvl="1" indent="-285750">
              <a:spcBef>
                <a:spcPts val="0"/>
              </a:spcBef>
              <a:spcAft>
                <a:spcPts val="600"/>
              </a:spcAft>
              <a:buFont typeface="Wingdings" panose="05000000000000000000" pitchFamily="2" charset="2"/>
              <a:buChar char="q"/>
            </a:pPr>
            <a:r>
              <a:rPr lang="en-US" dirty="0">
                <a:solidFill>
                  <a:schemeClr val="tx1"/>
                </a:solidFill>
              </a:rPr>
              <a:t>Experiments continue to produce many excellent results</a:t>
            </a:r>
          </a:p>
          <a:p>
            <a:pPr marL="609600" lvl="1" indent="-285750">
              <a:spcBef>
                <a:spcPts val="0"/>
              </a:spcBef>
              <a:spcAft>
                <a:spcPts val="600"/>
              </a:spcAft>
              <a:buFont typeface="Wingdings" panose="05000000000000000000" pitchFamily="2" charset="2"/>
              <a:buChar char="q"/>
            </a:pPr>
            <a:r>
              <a:rPr lang="en-US" dirty="0">
                <a:solidFill>
                  <a:schemeClr val="tx1"/>
                </a:solidFill>
              </a:rPr>
              <a:t>2024/25 YETS: maintenance work accomplished </a:t>
            </a:r>
          </a:p>
          <a:p>
            <a:pPr marL="285750" indent="-285750">
              <a:lnSpc>
                <a:spcPct val="100000"/>
              </a:lnSpc>
              <a:spcBef>
                <a:spcPts val="0"/>
              </a:spcBef>
              <a:spcAft>
                <a:spcPts val="600"/>
              </a:spcAft>
              <a:buFont typeface="Wingdings" panose="05000000000000000000" pitchFamily="2" charset="2"/>
              <a:buChar char="q"/>
            </a:pPr>
            <a:r>
              <a:rPr lang="en-US" sz="2000" b="0" dirty="0"/>
              <a:t>Upgrade of LHC experiments:</a:t>
            </a:r>
          </a:p>
          <a:p>
            <a:pPr marL="609750" lvl="1" indent="-285750">
              <a:spcBef>
                <a:spcPts val="0"/>
              </a:spcBef>
              <a:spcAft>
                <a:spcPts val="600"/>
              </a:spcAft>
              <a:buFont typeface="Wingdings" panose="05000000000000000000" pitchFamily="2" charset="2"/>
              <a:buChar char="q"/>
            </a:pPr>
            <a:r>
              <a:rPr lang="en-US" dirty="0">
                <a:solidFill>
                  <a:schemeClr val="tx1"/>
                </a:solidFill>
              </a:rPr>
              <a:t>ATLAS and CMS are progressing but schedule remains tight</a:t>
            </a:r>
          </a:p>
          <a:p>
            <a:pPr marL="609600" lvl="1" indent="-285750">
              <a:spcBef>
                <a:spcPts val="0"/>
              </a:spcBef>
              <a:spcAft>
                <a:spcPts val="600"/>
              </a:spcAft>
              <a:buFont typeface="Wingdings" panose="05000000000000000000" pitchFamily="2" charset="2"/>
              <a:buChar char="q"/>
            </a:pPr>
            <a:r>
              <a:rPr lang="en-GB" dirty="0">
                <a:solidFill>
                  <a:schemeClr val="tx1"/>
                </a:solidFill>
              </a:rPr>
              <a:t>Impact of the </a:t>
            </a:r>
            <a:r>
              <a:rPr lang="en-GB" dirty="0" err="1">
                <a:solidFill>
                  <a:schemeClr val="tx1"/>
                </a:solidFill>
              </a:rPr>
              <a:t>lpGBT</a:t>
            </a:r>
            <a:r>
              <a:rPr lang="en-GB" dirty="0">
                <a:solidFill>
                  <a:schemeClr val="tx1"/>
                </a:solidFill>
              </a:rPr>
              <a:t> problem</a:t>
            </a:r>
            <a:r>
              <a:rPr lang="en-US" dirty="0">
                <a:solidFill>
                  <a:schemeClr val="tx1"/>
                </a:solidFill>
              </a:rPr>
              <a:t> could be limited, corrected version of the ASIC available</a:t>
            </a:r>
          </a:p>
          <a:p>
            <a:pPr marL="609600" lvl="1" indent="-285750">
              <a:spcBef>
                <a:spcPts val="0"/>
              </a:spcBef>
              <a:spcAft>
                <a:spcPts val="600"/>
              </a:spcAft>
              <a:buFont typeface="Wingdings" panose="05000000000000000000" pitchFamily="2" charset="2"/>
              <a:buChar char="q"/>
            </a:pPr>
            <a:r>
              <a:rPr lang="en-US" dirty="0">
                <a:solidFill>
                  <a:schemeClr val="tx1"/>
                </a:solidFill>
              </a:rPr>
              <a:t>ALICE and </a:t>
            </a:r>
            <a:r>
              <a:rPr lang="en-US" dirty="0" err="1">
                <a:solidFill>
                  <a:schemeClr val="tx1"/>
                </a:solidFill>
              </a:rPr>
              <a:t>LHCb</a:t>
            </a:r>
            <a:r>
              <a:rPr lang="en-US" dirty="0">
                <a:solidFill>
                  <a:schemeClr val="tx1"/>
                </a:solidFill>
              </a:rPr>
              <a:t> scoping documents reviewed by LHCC:</a:t>
            </a:r>
            <a:br>
              <a:rPr lang="en-US" dirty="0">
                <a:solidFill>
                  <a:schemeClr val="tx1"/>
                </a:solidFill>
              </a:rPr>
            </a:br>
            <a:r>
              <a:rPr lang="en-US" dirty="0">
                <a:solidFill>
                  <a:schemeClr val="tx1"/>
                </a:solidFill>
              </a:rPr>
              <a:t>Reduction of upgrade plans are recommended</a:t>
            </a:r>
            <a:br>
              <a:rPr lang="en-US" dirty="0">
                <a:solidFill>
                  <a:schemeClr val="tx1"/>
                </a:solidFill>
              </a:rPr>
            </a:br>
            <a:r>
              <a:rPr lang="en-US" dirty="0">
                <a:solidFill>
                  <a:schemeClr val="tx1"/>
                </a:solidFill>
              </a:rPr>
              <a:t>Concerns remain on construction &amp; installation schedules, and ALICE superconducting magnet</a:t>
            </a:r>
          </a:p>
          <a:p>
            <a:pPr marL="609600" lvl="1" indent="-285750">
              <a:spcBef>
                <a:spcPts val="0"/>
              </a:spcBef>
              <a:spcAft>
                <a:spcPts val="600"/>
              </a:spcAft>
              <a:buFont typeface="Wingdings" panose="05000000000000000000" pitchFamily="2" charset="2"/>
              <a:buChar char="q"/>
            </a:pPr>
            <a:r>
              <a:rPr lang="en-US" dirty="0">
                <a:solidFill>
                  <a:schemeClr val="tx1"/>
                </a:solidFill>
              </a:rPr>
              <a:t>Need to define financial framework by the end of 2025</a:t>
            </a:r>
          </a:p>
          <a:p>
            <a:pPr marL="285750" indent="-285750">
              <a:lnSpc>
                <a:spcPct val="100000"/>
              </a:lnSpc>
              <a:spcBef>
                <a:spcPts val="0"/>
              </a:spcBef>
              <a:spcAft>
                <a:spcPts val="600"/>
              </a:spcAft>
              <a:buFont typeface="Wingdings" panose="05000000000000000000" pitchFamily="2" charset="2"/>
              <a:buChar char="q"/>
            </a:pPr>
            <a:r>
              <a:rPr lang="en-US" sz="2000" b="0" dirty="0"/>
              <a:t>Computing</a:t>
            </a:r>
          </a:p>
          <a:p>
            <a:pPr marL="609600" lvl="1" indent="-285750">
              <a:spcBef>
                <a:spcPts val="0"/>
              </a:spcBef>
              <a:spcAft>
                <a:spcPts val="600"/>
              </a:spcAft>
              <a:buFont typeface="Wingdings" panose="05000000000000000000" pitchFamily="2" charset="2"/>
              <a:buChar char="q"/>
            </a:pPr>
            <a:r>
              <a:rPr lang="en-US" dirty="0">
                <a:solidFill>
                  <a:schemeClr val="tx1"/>
                </a:solidFill>
              </a:rPr>
              <a:t>Well prepared for 2025/26 run, expected LHC luminosity and change of LS3 schedule pose resource challenges</a:t>
            </a:r>
          </a:p>
        </p:txBody>
      </p:sp>
    </p:spTree>
    <p:extLst>
      <p:ext uri="{BB962C8B-B14F-4D97-AF65-F5344CB8AC3E}">
        <p14:creationId xmlns:p14="http://schemas.microsoft.com/office/powerpoint/2010/main" val="254176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18BD139B-D595-4E7C-812A-77FB7144E28A}"/>
              </a:ext>
            </a:extLst>
          </p:cNvPr>
          <p:cNvSpPr/>
          <p:nvPr/>
        </p:nvSpPr>
        <p:spPr>
          <a:xfrm>
            <a:off x="1604070" y="478994"/>
            <a:ext cx="9028434" cy="861774"/>
          </a:xfrm>
          <a:prstGeom prst="rect">
            <a:avLst/>
          </a:prstGeom>
        </p:spPr>
        <p:txBody>
          <a:bodyPr wrap="none">
            <a:spAutoFit/>
          </a:bodyPr>
          <a:lstStyle/>
          <a:p>
            <a:r>
              <a:rPr lang="en-US" sz="5000" b="1" dirty="0">
                <a:solidFill>
                  <a:schemeClr val="bg1"/>
                </a:solidFill>
              </a:rPr>
              <a:t>Thank</a:t>
            </a:r>
            <a:r>
              <a:rPr lang="en-US" sz="3600" dirty="0">
                <a:solidFill>
                  <a:schemeClr val="bg1"/>
                </a:solidFill>
              </a:rPr>
              <a:t> </a:t>
            </a:r>
            <a:r>
              <a:rPr lang="en-US" sz="5000" b="1" dirty="0">
                <a:solidFill>
                  <a:schemeClr val="bg1"/>
                </a:solidFill>
              </a:rPr>
              <a:t>you for your attention!</a:t>
            </a:r>
          </a:p>
        </p:txBody>
      </p:sp>
    </p:spTree>
    <p:extLst>
      <p:ext uri="{BB962C8B-B14F-4D97-AF65-F5344CB8AC3E}">
        <p14:creationId xmlns:p14="http://schemas.microsoft.com/office/powerpoint/2010/main" val="19705820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502E01-449F-4187-8D8D-5D8BC6347AC3}"/>
              </a:ext>
            </a:extLst>
          </p:cNvPr>
          <p:cNvSpPr>
            <a:spLocks noGrp="1"/>
          </p:cNvSpPr>
          <p:nvPr>
            <p:ph type="title"/>
          </p:nvPr>
        </p:nvSpPr>
        <p:spPr/>
        <p:txBody>
          <a:bodyPr/>
          <a:lstStyle/>
          <a:p>
            <a:r>
              <a:rPr lang="de-DE" dirty="0"/>
              <a:t>Backup</a:t>
            </a:r>
            <a:endParaRPr lang="en-GB" dirty="0"/>
          </a:p>
        </p:txBody>
      </p:sp>
      <p:sp>
        <p:nvSpPr>
          <p:cNvPr id="4" name="Date Placeholder 3">
            <a:extLst>
              <a:ext uri="{FF2B5EF4-FFF2-40B4-BE49-F238E27FC236}">
                <a16:creationId xmlns:a16="http://schemas.microsoft.com/office/drawing/2014/main" id="{C2F79D33-514C-4410-9CE4-44EB9AC317B0}"/>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353A25E7-D41F-4673-B616-5696760DA6F9}"/>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350718CE-E7ED-47A9-9175-EFDB4D4B3031}"/>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17834154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BC6CB2-FC4D-4754-94C1-AEED6263927B}"/>
              </a:ext>
            </a:extLst>
          </p:cNvPr>
          <p:cNvSpPr>
            <a:spLocks noGrp="1"/>
          </p:cNvSpPr>
          <p:nvPr>
            <p:ph type="title"/>
          </p:nvPr>
        </p:nvSpPr>
        <p:spPr>
          <a:xfrm>
            <a:off x="407988" y="373593"/>
            <a:ext cx="11376025" cy="764091"/>
          </a:xfrm>
        </p:spPr>
        <p:txBody>
          <a:bodyPr/>
          <a:lstStyle/>
          <a:p>
            <a:r>
              <a:rPr lang="en-GB" dirty="0"/>
              <a:t>Status ATLAS Phase II</a:t>
            </a:r>
          </a:p>
        </p:txBody>
      </p:sp>
      <p:sp>
        <p:nvSpPr>
          <p:cNvPr id="4" name="Date Placeholder 3">
            <a:extLst>
              <a:ext uri="{FF2B5EF4-FFF2-40B4-BE49-F238E27FC236}">
                <a16:creationId xmlns:a16="http://schemas.microsoft.com/office/drawing/2014/main" id="{CB7D0A6A-FEBE-45FE-B154-F4F1752B623B}"/>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DA2688CD-1B2C-40E2-919C-D44BE5817075}"/>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90E36E44-3FFB-42F4-9E47-C6B091A46083}"/>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7" name="Content Placeholder 1">
            <a:extLst>
              <a:ext uri="{FF2B5EF4-FFF2-40B4-BE49-F238E27FC236}">
                <a16:creationId xmlns:a16="http://schemas.microsoft.com/office/drawing/2014/main" id="{C1C02A03-3227-449C-9731-9372F01EBBCC}"/>
              </a:ext>
            </a:extLst>
          </p:cNvPr>
          <p:cNvSpPr txBox="1">
            <a:spLocks/>
          </p:cNvSpPr>
          <p:nvPr/>
        </p:nvSpPr>
        <p:spPr>
          <a:xfrm>
            <a:off x="6687214" y="983919"/>
            <a:ext cx="5366562" cy="523612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600"/>
              </a:spcBef>
              <a:spcAft>
                <a:spcPts val="0"/>
              </a:spcAft>
            </a:pPr>
            <a:r>
              <a:rPr lang="en-CH" sz="1600" dirty="0"/>
              <a:t>Muon</a:t>
            </a:r>
            <a:endParaRPr lang="de-DE" sz="160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sMDT and TGC chamber and electronics production progressing well; </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RPC chamber production restarted after addressing gas leak issue (including refur</a:t>
            </a:r>
            <a:r>
              <a:rPr lang="de-DE" sz="1600" b="0" dirty="0"/>
              <a:t>b</a:t>
            </a:r>
            <a:r>
              <a:rPr lang="en-CH" sz="1600" b="0" dirty="0"/>
              <a:t>ishment of initial production)</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dirty="0"/>
              <a:t>Main challenge: </a:t>
            </a:r>
            <a:r>
              <a:rPr lang="en-CH" sz="1600" b="0" dirty="0"/>
              <a:t>finalisation of complete readout electronics chain </a:t>
            </a:r>
            <a:r>
              <a:rPr lang="de-DE" sz="1600" b="0" dirty="0" err="1"/>
              <a:t>for</a:t>
            </a:r>
            <a:r>
              <a:rPr lang="de-DE" sz="1600" b="0" dirty="0"/>
              <a:t> RPC </a:t>
            </a:r>
            <a:r>
              <a:rPr lang="en-CH" sz="1600" b="0" dirty="0"/>
              <a:t>on critical path</a:t>
            </a:r>
          </a:p>
          <a:p>
            <a:pPr>
              <a:spcBef>
                <a:spcPts val="600"/>
              </a:spcBef>
              <a:spcAft>
                <a:spcPts val="0"/>
              </a:spcAft>
            </a:pPr>
            <a:r>
              <a:rPr lang="en-CH" sz="1600" dirty="0"/>
              <a:t>L</a:t>
            </a:r>
            <a:r>
              <a:rPr lang="en-GB" sz="1600" dirty="0"/>
              <a:t>A</a:t>
            </a:r>
            <a:r>
              <a:rPr lang="en-CH" sz="1600" dirty="0"/>
              <a:t>r: </a:t>
            </a:r>
            <a:endParaRPr lang="de-DE" sz="160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FE Board finalised – integration tests started</a:t>
            </a:r>
          </a:p>
          <a:p>
            <a:pPr>
              <a:spcBef>
                <a:spcPts val="600"/>
              </a:spcBef>
              <a:spcAft>
                <a:spcPts val="0"/>
              </a:spcAft>
            </a:pPr>
            <a:r>
              <a:rPr lang="en-CH" sz="1600" dirty="0"/>
              <a:t>Tile: </a:t>
            </a:r>
            <a:endParaRPr lang="de-DE" sz="160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Pre-production of on-detector and off-detector electronics progressing well; very comfortable contingency</a:t>
            </a:r>
          </a:p>
          <a:p>
            <a:pPr>
              <a:spcBef>
                <a:spcPts val="0"/>
              </a:spcBef>
              <a:defRPr sz="3880">
                <a:latin typeface="+mn-lt"/>
                <a:ea typeface="+mn-ea"/>
                <a:cs typeface="+mn-cs"/>
                <a:sym typeface="Helvetica Neue"/>
              </a:defRPr>
            </a:pPr>
            <a:endParaRPr lang="en-GB" sz="1800" b="0" dirty="0"/>
          </a:p>
        </p:txBody>
      </p:sp>
      <p:sp>
        <p:nvSpPr>
          <p:cNvPr id="9" name="TextBox 8">
            <a:extLst>
              <a:ext uri="{FF2B5EF4-FFF2-40B4-BE49-F238E27FC236}">
                <a16:creationId xmlns:a16="http://schemas.microsoft.com/office/drawing/2014/main" id="{508F3C18-03F2-4D1E-9A06-59A0BF9F9146}"/>
              </a:ext>
            </a:extLst>
          </p:cNvPr>
          <p:cNvSpPr txBox="1"/>
          <p:nvPr/>
        </p:nvSpPr>
        <p:spPr>
          <a:xfrm>
            <a:off x="6804700" y="4477407"/>
            <a:ext cx="4869849" cy="1200329"/>
          </a:xfrm>
          <a:prstGeom prst="rect">
            <a:avLst/>
          </a:prstGeom>
          <a:noFill/>
        </p:spPr>
        <p:txBody>
          <a:bodyPr wrap="square">
            <a:spAutoFit/>
          </a:bodyPr>
          <a:lstStyle/>
          <a:p>
            <a:r>
              <a:rPr lang="en-GB" dirty="0">
                <a:solidFill>
                  <a:srgbClr val="0070C0"/>
                </a:solidFill>
                <a:latin typeface="Helvetica" pitchFamily="2" charset="0"/>
              </a:rPr>
              <a:t>Main o</a:t>
            </a:r>
            <a:r>
              <a:rPr lang="en-GB" b="0" i="0" u="none" strike="noStrike" dirty="0">
                <a:solidFill>
                  <a:srgbClr val="0070C0"/>
                </a:solidFill>
                <a:effectLst/>
                <a:latin typeface="Helvetica" pitchFamily="2" charset="0"/>
              </a:rPr>
              <a:t>bjectives for </a:t>
            </a:r>
            <a:r>
              <a:rPr lang="en-GB" dirty="0">
                <a:solidFill>
                  <a:srgbClr val="0070C0"/>
                </a:solidFill>
                <a:latin typeface="Helvetica" pitchFamily="2" charset="0"/>
              </a:rPr>
              <a:t>2025: </a:t>
            </a:r>
            <a:endParaRPr lang="de-DE" dirty="0">
              <a:solidFill>
                <a:srgbClr val="0070C0"/>
              </a:solidFill>
              <a:latin typeface="Helvetica" pitchFamily="2" charset="0"/>
            </a:endParaRPr>
          </a:p>
          <a:p>
            <a:pPr marL="285750" indent="-285750">
              <a:buFont typeface="Wingdings" panose="05000000000000000000" pitchFamily="2" charset="2"/>
              <a:buChar char="q"/>
            </a:pPr>
            <a:r>
              <a:rPr lang="en-GB" dirty="0">
                <a:solidFill>
                  <a:srgbClr val="0070C0"/>
                </a:solidFill>
                <a:latin typeface="Helvetica" pitchFamily="2" charset="0"/>
              </a:rPr>
              <a:t>Complete </a:t>
            </a:r>
            <a:r>
              <a:rPr lang="en-GB" dirty="0" err="1">
                <a:solidFill>
                  <a:srgbClr val="0070C0"/>
                </a:solidFill>
                <a:latin typeface="Helvetica" pitchFamily="2" charset="0"/>
              </a:rPr>
              <a:t>ITk</a:t>
            </a:r>
            <a:r>
              <a:rPr lang="en-GB" dirty="0">
                <a:solidFill>
                  <a:srgbClr val="0070C0"/>
                </a:solidFill>
                <a:latin typeface="Helvetica" pitchFamily="2" charset="0"/>
              </a:rPr>
              <a:t> sensor/FE chip fabrication</a:t>
            </a:r>
          </a:p>
          <a:p>
            <a:pPr marL="285750" indent="-285750">
              <a:buFont typeface="Wingdings" panose="05000000000000000000" pitchFamily="2" charset="2"/>
              <a:buChar char="q"/>
            </a:pPr>
            <a:r>
              <a:rPr lang="en-GB" dirty="0">
                <a:solidFill>
                  <a:srgbClr val="0070C0"/>
                </a:solidFill>
                <a:latin typeface="Helvetica" pitchFamily="2" charset="0"/>
              </a:rPr>
              <a:t>Produce strip barrel staves/endcap petals and pixel modules at nominal speed</a:t>
            </a:r>
            <a:endParaRPr lang="en-GB" dirty="0">
              <a:solidFill>
                <a:srgbClr val="0070C0"/>
              </a:solidFill>
            </a:endParaRPr>
          </a:p>
        </p:txBody>
      </p:sp>
      <p:pic>
        <p:nvPicPr>
          <p:cNvPr id="10" name="Picture 9">
            <a:extLst>
              <a:ext uri="{FF2B5EF4-FFF2-40B4-BE49-F238E27FC236}">
                <a16:creationId xmlns:a16="http://schemas.microsoft.com/office/drawing/2014/main" id="{718D968D-CDCA-4FCA-A98C-A70ED23DB239}"/>
              </a:ext>
            </a:extLst>
          </p:cNvPr>
          <p:cNvPicPr>
            <a:picLocks noChangeAspect="1"/>
          </p:cNvPicPr>
          <p:nvPr/>
        </p:nvPicPr>
        <p:blipFill>
          <a:blip r:embed="rId2"/>
          <a:stretch>
            <a:fillRect/>
          </a:stretch>
        </p:blipFill>
        <p:spPr>
          <a:xfrm>
            <a:off x="10711902" y="-7"/>
            <a:ext cx="1490734" cy="785137"/>
          </a:xfrm>
          <a:prstGeom prst="rect">
            <a:avLst/>
          </a:prstGeom>
        </p:spPr>
      </p:pic>
      <p:sp>
        <p:nvSpPr>
          <p:cNvPr id="11" name="Content Placeholder 1">
            <a:extLst>
              <a:ext uri="{FF2B5EF4-FFF2-40B4-BE49-F238E27FC236}">
                <a16:creationId xmlns:a16="http://schemas.microsoft.com/office/drawing/2014/main" id="{B2ED7C88-2B47-4AAC-A8C5-CC92F984B9FC}"/>
              </a:ext>
            </a:extLst>
          </p:cNvPr>
          <p:cNvSpPr txBox="1">
            <a:spLocks/>
          </p:cNvSpPr>
          <p:nvPr/>
        </p:nvSpPr>
        <p:spPr>
          <a:xfrm>
            <a:off x="321857" y="881138"/>
            <a:ext cx="6206533" cy="523612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defRPr sz="3880">
                <a:latin typeface="+mn-lt"/>
                <a:ea typeface="+mn-ea"/>
                <a:cs typeface="+mn-cs"/>
                <a:sym typeface="Helvetica Neue"/>
              </a:defRPr>
            </a:pPr>
            <a:r>
              <a:rPr lang="en-GB" sz="1600" dirty="0" err="1"/>
              <a:t>ITk</a:t>
            </a:r>
            <a:r>
              <a:rPr lang="en-GB" sz="1600" dirty="0"/>
              <a:t> Pixel</a:t>
            </a:r>
          </a:p>
          <a:p>
            <a:pPr marL="285750" indent="-285750">
              <a:spcBef>
                <a:spcPts val="0"/>
              </a:spcBef>
              <a:buFont typeface="Wingdings" panose="05000000000000000000" pitchFamily="2" charset="2"/>
              <a:buChar char="q"/>
              <a:defRPr sz="3880">
                <a:latin typeface="+mn-lt"/>
                <a:ea typeface="+mn-ea"/>
                <a:cs typeface="+mn-cs"/>
                <a:sym typeface="Helvetica Neue"/>
              </a:defRPr>
            </a:pPr>
            <a:r>
              <a:rPr lang="en-GB" sz="1600" b="0" dirty="0"/>
              <a:t>Parts production proceeding well; solution defined to cope with </a:t>
            </a:r>
            <a:r>
              <a:rPr lang="en-GB" sz="1600" b="0" dirty="0" err="1"/>
              <a:t>lpGBT</a:t>
            </a:r>
            <a:r>
              <a:rPr lang="en-GB" sz="1600" b="0" dirty="0"/>
              <a:t> issue (ubiquitously used ASIC for optical links)</a:t>
            </a:r>
          </a:p>
          <a:p>
            <a:pPr marL="285750" indent="-285750">
              <a:spcBef>
                <a:spcPts val="0"/>
              </a:spcBef>
              <a:buFont typeface="Wingdings" panose="05000000000000000000" pitchFamily="2" charset="2"/>
              <a:buChar char="q"/>
              <a:defRPr sz="3880">
                <a:latin typeface="+mn-lt"/>
                <a:ea typeface="+mn-ea"/>
                <a:cs typeface="+mn-cs"/>
                <a:sym typeface="Helvetica Neue"/>
              </a:defRPr>
            </a:pPr>
            <a:r>
              <a:rPr lang="de-DE" sz="1600" b="0" dirty="0"/>
              <a:t>M</a:t>
            </a:r>
            <a:r>
              <a:rPr lang="en-CH" sz="1600" b="0" dirty="0"/>
              <a:t>odule production started in a few sites; qualification of hybridisation vendors advancing (2/4, third one being qualified)</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Local support loading pre-production proceeding</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dirty="0"/>
              <a:t>Main challenge: </a:t>
            </a:r>
            <a:r>
              <a:rPr lang="en-CH" sz="1600" b="0" dirty="0"/>
              <a:t>most tasks near the critical path (limited headroom for further schedule optimisation)</a:t>
            </a:r>
          </a:p>
          <a:p>
            <a:pPr>
              <a:spcBef>
                <a:spcPts val="600"/>
              </a:spcBef>
              <a:spcAft>
                <a:spcPts val="0"/>
              </a:spcAft>
            </a:pPr>
            <a:r>
              <a:rPr lang="en-CH" sz="1600" dirty="0"/>
              <a:t>ITk Strip </a:t>
            </a:r>
            <a:endParaRPr lang="de-DE" sz="160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Production of most parts nearly completed</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Most sites qualified for module production</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Module production started for Barrel after decision on module cracking solution; decision taken for Endcap – production starting</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dirty="0"/>
              <a:t>Main challenge</a:t>
            </a:r>
            <a:r>
              <a:rPr lang="de-DE" sz="1600" dirty="0"/>
              <a:t>:</a:t>
            </a:r>
            <a:r>
              <a:rPr lang="en-CH" sz="1600" b="0" dirty="0"/>
              <a:t> limited schedule contingency</a:t>
            </a:r>
            <a:endParaRPr lang="de-DE" sz="1600" b="0" dirty="0"/>
          </a:p>
          <a:p>
            <a:pPr>
              <a:spcBef>
                <a:spcPts val="600"/>
              </a:spcBef>
              <a:spcAft>
                <a:spcPts val="0"/>
              </a:spcAft>
            </a:pPr>
            <a:r>
              <a:rPr lang="en-CH" sz="1600" dirty="0"/>
              <a:t>HGTD </a:t>
            </a:r>
            <a:endParaRPr lang="de-DE" sz="160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LGAD sensor production started</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Modules Final Design Review passed</a:t>
            </a:r>
            <a:endParaRPr lang="de-DE"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b="0" dirty="0"/>
              <a:t>Full size detector element demonstrator (54 modules) assembled and operated</a:t>
            </a:r>
            <a:endParaRPr lang="en-GB" sz="1600" b="0" dirty="0"/>
          </a:p>
          <a:p>
            <a:pPr marL="285750" indent="-285750">
              <a:spcBef>
                <a:spcPts val="0"/>
              </a:spcBef>
              <a:buFont typeface="Wingdings" panose="05000000000000000000" pitchFamily="2" charset="2"/>
              <a:buChar char="q"/>
              <a:defRPr sz="3880">
                <a:latin typeface="+mn-lt"/>
                <a:ea typeface="+mn-ea"/>
                <a:cs typeface="+mn-cs"/>
                <a:sym typeface="Helvetica Neue"/>
              </a:defRPr>
            </a:pPr>
            <a:r>
              <a:rPr lang="en-CH" sz="1600" dirty="0"/>
              <a:t>Main challenge: </a:t>
            </a:r>
            <a:r>
              <a:rPr lang="en-CH" sz="1600" b="0" dirty="0"/>
              <a:t>resource limitations for ASIC probing</a:t>
            </a:r>
          </a:p>
          <a:p>
            <a:pPr marL="285750" indent="-285750">
              <a:spcBef>
                <a:spcPts val="0"/>
              </a:spcBef>
              <a:buFont typeface="Wingdings" panose="05000000000000000000" pitchFamily="2" charset="2"/>
              <a:buChar char="q"/>
              <a:defRPr sz="3880">
                <a:latin typeface="+mn-lt"/>
                <a:ea typeface="+mn-ea"/>
                <a:cs typeface="+mn-cs"/>
                <a:sym typeface="Helvetica Neue"/>
              </a:defRPr>
            </a:pPr>
            <a:endParaRPr lang="en-CH" sz="1600" b="0" dirty="0"/>
          </a:p>
          <a:p>
            <a:pPr>
              <a:spcBef>
                <a:spcPts val="0"/>
              </a:spcBef>
              <a:defRPr sz="3880">
                <a:latin typeface="+mn-lt"/>
                <a:ea typeface="+mn-ea"/>
                <a:cs typeface="+mn-cs"/>
                <a:sym typeface="Helvetica Neue"/>
              </a:defRPr>
            </a:pPr>
            <a:endParaRPr lang="en-GB" sz="1800" b="0" dirty="0"/>
          </a:p>
        </p:txBody>
      </p:sp>
    </p:spTree>
    <p:extLst>
      <p:ext uri="{BB962C8B-B14F-4D97-AF65-F5344CB8AC3E}">
        <p14:creationId xmlns:p14="http://schemas.microsoft.com/office/powerpoint/2010/main" val="5997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BC6CB2-FC4D-4754-94C1-AEED6263927B}"/>
              </a:ext>
            </a:extLst>
          </p:cNvPr>
          <p:cNvSpPr>
            <a:spLocks noGrp="1"/>
          </p:cNvSpPr>
          <p:nvPr>
            <p:ph type="title"/>
          </p:nvPr>
        </p:nvSpPr>
        <p:spPr>
          <a:xfrm>
            <a:off x="407988" y="373593"/>
            <a:ext cx="11376025" cy="764091"/>
          </a:xfrm>
        </p:spPr>
        <p:txBody>
          <a:bodyPr/>
          <a:lstStyle/>
          <a:p>
            <a:r>
              <a:rPr lang="en-GB" dirty="0"/>
              <a:t>Status CMS Phase II</a:t>
            </a:r>
          </a:p>
        </p:txBody>
      </p:sp>
      <p:sp>
        <p:nvSpPr>
          <p:cNvPr id="4" name="Date Placeholder 3">
            <a:extLst>
              <a:ext uri="{FF2B5EF4-FFF2-40B4-BE49-F238E27FC236}">
                <a16:creationId xmlns:a16="http://schemas.microsoft.com/office/drawing/2014/main" id="{CB7D0A6A-FEBE-45FE-B154-F4F1752B623B}"/>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DA2688CD-1B2C-40E2-919C-D44BE5817075}"/>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90E36E44-3FFB-42F4-9E47-C6B091A46083}"/>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7" name="Content Placeholder 1">
            <a:extLst>
              <a:ext uri="{FF2B5EF4-FFF2-40B4-BE49-F238E27FC236}">
                <a16:creationId xmlns:a16="http://schemas.microsoft.com/office/drawing/2014/main" id="{C1C02A03-3227-449C-9731-9372F01EBBCC}"/>
              </a:ext>
            </a:extLst>
          </p:cNvPr>
          <p:cNvSpPr txBox="1">
            <a:spLocks/>
          </p:cNvSpPr>
          <p:nvPr/>
        </p:nvSpPr>
        <p:spPr>
          <a:xfrm>
            <a:off x="318311" y="1026450"/>
            <a:ext cx="9527438" cy="523612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dirty="0">
                <a:solidFill>
                  <a:srgbClr val="00040C"/>
                </a:solidFill>
              </a:rPr>
              <a:t>L1-Trigger </a:t>
            </a:r>
            <a:r>
              <a:rPr lang="en-GB" sz="1600" b="0" dirty="0">
                <a:solidFill>
                  <a:srgbClr val="00040C"/>
                </a:solidFill>
              </a:rPr>
              <a:t>(and other back-end-boards): designs ready, waiting for final optics (SAMTEC firefly)</a:t>
            </a: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b="1" dirty="0">
                <a:solidFill>
                  <a:srgbClr val="00040C"/>
                </a:solidFill>
              </a:rPr>
              <a:t>Muons</a:t>
            </a:r>
            <a:r>
              <a:rPr lang="en-GB" sz="1600" dirty="0">
                <a:solidFill>
                  <a:srgbClr val="00040C"/>
                </a:solidFill>
              </a:rPr>
              <a:t>: </a:t>
            </a:r>
            <a:r>
              <a:rPr lang="en-GB" sz="1600" b="0" dirty="0">
                <a:solidFill>
                  <a:srgbClr val="00040C"/>
                </a:solidFill>
              </a:rPr>
              <a:t>second 50% of RPC installed and CSC almost done, DT and ME0 in production</a:t>
            </a: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b="1" dirty="0">
                <a:solidFill>
                  <a:srgbClr val="00040C"/>
                </a:solidFill>
              </a:rPr>
              <a:t>Barrel Calorimeter: </a:t>
            </a:r>
            <a:r>
              <a:rPr lang="en-GB" sz="1600" b="0" dirty="0">
                <a:solidFill>
                  <a:srgbClr val="00040C"/>
                </a:solidFill>
              </a:rPr>
              <a:t>designs finished, starting production soon</a:t>
            </a: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b="1" dirty="0">
                <a:solidFill>
                  <a:srgbClr val="00040C"/>
                </a:solidFill>
              </a:rPr>
              <a:t>DAQ:</a:t>
            </a:r>
            <a:r>
              <a:rPr lang="en-GB" sz="1600" dirty="0">
                <a:solidFill>
                  <a:srgbClr val="00040C"/>
                </a:solidFill>
              </a:rPr>
              <a:t> </a:t>
            </a:r>
            <a:r>
              <a:rPr lang="en-GB" sz="1600" b="0" dirty="0">
                <a:solidFill>
                  <a:srgbClr val="00040C"/>
                </a:solidFill>
              </a:rPr>
              <a:t>pre-production of boards done</a:t>
            </a: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b="1" dirty="0">
                <a:solidFill>
                  <a:srgbClr val="00040C"/>
                </a:solidFill>
              </a:rPr>
              <a:t>Barrel Timing Layer</a:t>
            </a:r>
            <a:r>
              <a:rPr lang="en-GB" sz="1600" b="0" dirty="0">
                <a:solidFill>
                  <a:srgbClr val="00040C"/>
                </a:solidFill>
              </a:rPr>
              <a:t>: &gt;30% modules done, will refurbish ~20% of boards due to </a:t>
            </a:r>
            <a:r>
              <a:rPr lang="en-GB" sz="1600" b="0" dirty="0" err="1">
                <a:solidFill>
                  <a:srgbClr val="00040C"/>
                </a:solidFill>
              </a:rPr>
              <a:t>lpGBT</a:t>
            </a:r>
            <a:endParaRPr lang="en-GB" sz="1600" b="0" dirty="0">
              <a:solidFill>
                <a:srgbClr val="00040C"/>
              </a:solidFill>
            </a:endParaRP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dirty="0">
                <a:solidFill>
                  <a:srgbClr val="00040C"/>
                </a:solidFill>
              </a:rPr>
              <a:t>Endcap Timing Layer: </a:t>
            </a:r>
            <a:r>
              <a:rPr lang="en-GB" sz="1600" b="0" dirty="0">
                <a:solidFill>
                  <a:srgbClr val="00040C"/>
                </a:solidFill>
              </a:rPr>
              <a:t>on track, sensors and ASIC design finished, next electronics and mechanics</a:t>
            </a: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dirty="0">
                <a:solidFill>
                  <a:srgbClr val="00040C"/>
                </a:solidFill>
              </a:rPr>
              <a:t>Outer Tracker: </a:t>
            </a:r>
            <a:r>
              <a:rPr lang="en-GB" sz="1600" b="0" dirty="0">
                <a:solidFill>
                  <a:srgbClr val="00040C"/>
                </a:solidFill>
              </a:rPr>
              <a:t>designs finished, first pre-production modules, delays in modules due to </a:t>
            </a:r>
            <a:r>
              <a:rPr lang="en-GB" sz="1600" b="0" dirty="0" err="1">
                <a:solidFill>
                  <a:srgbClr val="00040C"/>
                </a:solidFill>
              </a:rPr>
              <a:t>lpGBT</a:t>
            </a:r>
            <a:r>
              <a:rPr lang="en-GB" sz="1600" b="0" dirty="0">
                <a:solidFill>
                  <a:srgbClr val="00040C"/>
                </a:solidFill>
              </a:rPr>
              <a:t> and slow hybrid delivery</a:t>
            </a: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b="1" dirty="0">
                <a:solidFill>
                  <a:srgbClr val="00040C"/>
                </a:solidFill>
              </a:rPr>
              <a:t>Inner Tracker: </a:t>
            </a:r>
            <a:r>
              <a:rPr lang="en-GB" sz="1600" b="0" dirty="0">
                <a:solidFill>
                  <a:srgbClr val="00040C"/>
                </a:solidFill>
              </a:rPr>
              <a:t>designs finished, module production starting, about 5% bare modules in hand</a:t>
            </a:r>
          </a:p>
          <a:p>
            <a:pPr marL="285750" indent="-285750">
              <a:spcBef>
                <a:spcPts val="0"/>
              </a:spcBef>
              <a:spcAft>
                <a:spcPts val="600"/>
              </a:spcAft>
              <a:buFont typeface="Wingdings" panose="05000000000000000000" pitchFamily="2" charset="2"/>
              <a:buChar char="q"/>
              <a:defRPr sz="3880">
                <a:latin typeface="+mn-lt"/>
                <a:ea typeface="+mn-ea"/>
                <a:cs typeface="+mn-cs"/>
                <a:sym typeface="Helvetica Neue"/>
              </a:defRPr>
            </a:pPr>
            <a:r>
              <a:rPr lang="en-GB" sz="1600" dirty="0">
                <a:solidFill>
                  <a:srgbClr val="00040C"/>
                </a:solidFill>
              </a:rPr>
              <a:t>HGCAL: </a:t>
            </a:r>
            <a:r>
              <a:rPr lang="en-GB" sz="1600" b="0" dirty="0">
                <a:solidFill>
                  <a:srgbClr val="00040C"/>
                </a:solidFill>
              </a:rPr>
              <a:t>last touches/evaluation on designs, module production starting, mechanics progressing, results from system testing encouraging</a:t>
            </a:r>
          </a:p>
          <a:p>
            <a:pPr lvl="1" indent="0">
              <a:spcBef>
                <a:spcPts val="0"/>
              </a:spcBef>
              <a:buNone/>
              <a:defRPr sz="3880">
                <a:latin typeface="+mn-lt"/>
                <a:ea typeface="+mn-ea"/>
                <a:cs typeface="+mn-cs"/>
                <a:sym typeface="Helvetica Neue"/>
              </a:defRPr>
            </a:pPr>
            <a:endParaRPr lang="de-DE" sz="1600" b="0" dirty="0">
              <a:solidFill>
                <a:schemeClr val="tx1"/>
              </a:solidFill>
            </a:endParaRPr>
          </a:p>
          <a:p>
            <a:pPr marL="285750" indent="-285750">
              <a:spcBef>
                <a:spcPts val="0"/>
              </a:spcBef>
              <a:buFont typeface="Wingdings" panose="05000000000000000000" pitchFamily="2" charset="2"/>
              <a:buChar char="q"/>
              <a:defRPr sz="3880">
                <a:latin typeface="+mn-lt"/>
                <a:ea typeface="+mn-ea"/>
                <a:cs typeface="+mn-cs"/>
                <a:sym typeface="Helvetica Neue"/>
              </a:defRPr>
            </a:pPr>
            <a:r>
              <a:rPr lang="en-GB" sz="1600" b="0" dirty="0"/>
              <a:t>Surprises still possible, last bottlenecks being resolved</a:t>
            </a:r>
          </a:p>
          <a:p>
            <a:pPr marL="285750" indent="-285750">
              <a:spcBef>
                <a:spcPts val="0"/>
              </a:spcBef>
              <a:buFont typeface="Wingdings" panose="05000000000000000000" pitchFamily="2" charset="2"/>
              <a:buChar char="q"/>
              <a:defRPr sz="3880">
                <a:latin typeface="+mn-lt"/>
                <a:ea typeface="+mn-ea"/>
                <a:cs typeface="+mn-cs"/>
                <a:sym typeface="Helvetica Neue"/>
              </a:defRPr>
            </a:pPr>
            <a:r>
              <a:rPr lang="en-GB" sz="1600" b="0" dirty="0"/>
              <a:t>Majority of ingredient items in production</a:t>
            </a:r>
          </a:p>
          <a:p>
            <a:pPr marL="285750" indent="-285750">
              <a:spcBef>
                <a:spcPts val="0"/>
              </a:spcBef>
              <a:buFont typeface="Wingdings" panose="05000000000000000000" pitchFamily="2" charset="2"/>
              <a:buChar char="q"/>
              <a:defRPr sz="3880">
                <a:latin typeface="+mn-lt"/>
                <a:ea typeface="+mn-ea"/>
                <a:cs typeface="+mn-cs"/>
                <a:sym typeface="Helvetica Neue"/>
              </a:defRPr>
            </a:pPr>
            <a:r>
              <a:rPr lang="en-GB" sz="1600" b="0" dirty="0" err="1"/>
              <a:t>lpGBT</a:t>
            </a:r>
            <a:r>
              <a:rPr lang="en-GB" sz="1600" b="0" dirty="0"/>
              <a:t> issues caused delays but version 2 now in hand, saturating production</a:t>
            </a:r>
          </a:p>
          <a:p>
            <a:pPr marL="285750" indent="-285750">
              <a:spcBef>
                <a:spcPts val="0"/>
              </a:spcBef>
              <a:buFont typeface="Wingdings" panose="05000000000000000000" pitchFamily="2" charset="2"/>
              <a:buChar char="q"/>
              <a:defRPr sz="3880">
                <a:latin typeface="+mn-lt"/>
                <a:ea typeface="+mn-ea"/>
                <a:cs typeface="+mn-cs"/>
                <a:sym typeface="Helvetica Neue"/>
              </a:defRPr>
            </a:pPr>
            <a:endParaRPr lang="de-DE" sz="1600" b="0" dirty="0">
              <a:solidFill>
                <a:schemeClr val="tx1"/>
              </a:solidFill>
            </a:endParaRPr>
          </a:p>
        </p:txBody>
      </p:sp>
      <p:pic>
        <p:nvPicPr>
          <p:cNvPr id="8" name="Image" descr="Image">
            <a:extLst>
              <a:ext uri="{FF2B5EF4-FFF2-40B4-BE49-F238E27FC236}">
                <a16:creationId xmlns:a16="http://schemas.microsoft.com/office/drawing/2014/main" id="{B9807561-5A3B-4745-AC89-14C34257FE0A}"/>
              </a:ext>
            </a:extLst>
          </p:cNvPr>
          <p:cNvPicPr>
            <a:picLocks noChangeAspect="1"/>
          </p:cNvPicPr>
          <p:nvPr/>
        </p:nvPicPr>
        <p:blipFill>
          <a:blip r:embed="rId2"/>
          <a:stretch>
            <a:fillRect/>
          </a:stretch>
        </p:blipFill>
        <p:spPr>
          <a:xfrm>
            <a:off x="11430000" y="3"/>
            <a:ext cx="762000" cy="762000"/>
          </a:xfrm>
          <a:prstGeom prst="rect">
            <a:avLst/>
          </a:prstGeom>
          <a:ln w="12700">
            <a:miter lim="400000"/>
          </a:ln>
        </p:spPr>
      </p:pic>
      <p:sp>
        <p:nvSpPr>
          <p:cNvPr id="9" name="TextBox 8">
            <a:extLst>
              <a:ext uri="{FF2B5EF4-FFF2-40B4-BE49-F238E27FC236}">
                <a16:creationId xmlns:a16="http://schemas.microsoft.com/office/drawing/2014/main" id="{508F3C18-03F2-4D1E-9A06-59A0BF9F9146}"/>
              </a:ext>
            </a:extLst>
          </p:cNvPr>
          <p:cNvSpPr txBox="1"/>
          <p:nvPr/>
        </p:nvSpPr>
        <p:spPr>
          <a:xfrm>
            <a:off x="276309" y="5264217"/>
            <a:ext cx="11724442" cy="923330"/>
          </a:xfrm>
          <a:prstGeom prst="rect">
            <a:avLst/>
          </a:prstGeom>
          <a:noFill/>
        </p:spPr>
        <p:txBody>
          <a:bodyPr wrap="square">
            <a:spAutoFit/>
          </a:bodyPr>
          <a:lstStyle/>
          <a:p>
            <a:r>
              <a:rPr lang="en-GB" b="0" i="0" u="none" strike="noStrike" dirty="0">
                <a:solidFill>
                  <a:srgbClr val="0070C0"/>
                </a:solidFill>
                <a:effectLst/>
                <a:latin typeface="Helvetica" pitchFamily="2" charset="0"/>
              </a:rPr>
              <a:t>Main objectives for 2025: </a:t>
            </a:r>
          </a:p>
          <a:p>
            <a:pPr marL="285750" indent="-285750">
              <a:buFont typeface="Wingdings" panose="05000000000000000000" pitchFamily="2" charset="2"/>
              <a:buChar char="q"/>
            </a:pPr>
            <a:r>
              <a:rPr lang="en-GB" dirty="0">
                <a:solidFill>
                  <a:srgbClr val="0070C0"/>
                </a:solidFill>
                <a:latin typeface="Helvetica" pitchFamily="2" charset="0"/>
              </a:rPr>
              <a:t>A</a:t>
            </a:r>
            <a:r>
              <a:rPr lang="en-GB" b="0" i="0" u="none" strike="noStrike" dirty="0">
                <a:solidFill>
                  <a:srgbClr val="0070C0"/>
                </a:solidFill>
                <a:effectLst/>
                <a:latin typeface="Helvetica" pitchFamily="2" charset="0"/>
              </a:rPr>
              <a:t>ll designs finalised</a:t>
            </a:r>
            <a:endParaRPr lang="en-GB" dirty="0">
              <a:solidFill>
                <a:srgbClr val="0070C0"/>
              </a:solidFill>
              <a:latin typeface="Helvetica" pitchFamily="2" charset="0"/>
            </a:endParaRPr>
          </a:p>
          <a:p>
            <a:pPr marL="285750" indent="-285750">
              <a:buFont typeface="Wingdings" panose="05000000000000000000" pitchFamily="2" charset="2"/>
              <a:buChar char="q"/>
            </a:pPr>
            <a:r>
              <a:rPr lang="en-GB" dirty="0">
                <a:solidFill>
                  <a:srgbClr val="0070C0"/>
                </a:solidFill>
                <a:latin typeface="Helvetica" pitchFamily="2" charset="0"/>
              </a:rPr>
              <a:t>Tr</a:t>
            </a:r>
            <a:r>
              <a:rPr lang="en-GB" b="0" i="0" u="none" strike="noStrike" dirty="0">
                <a:solidFill>
                  <a:srgbClr val="0070C0"/>
                </a:solidFill>
                <a:effectLst/>
                <a:latin typeface="Helvetica" pitchFamily="2" charset="0"/>
              </a:rPr>
              <a:t>acker module &amp; ladder, HGCAL module &amp; cassette production started</a:t>
            </a:r>
            <a:endParaRPr lang="en-GB" dirty="0">
              <a:solidFill>
                <a:srgbClr val="0070C0"/>
              </a:solidFill>
            </a:endParaRPr>
          </a:p>
        </p:txBody>
      </p:sp>
    </p:spTree>
    <p:extLst>
      <p:ext uri="{BB962C8B-B14F-4D97-AF65-F5344CB8AC3E}">
        <p14:creationId xmlns:p14="http://schemas.microsoft.com/office/powerpoint/2010/main" val="405856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114FBB-9702-4B1E-9112-C5456934F3E5}"/>
              </a:ext>
            </a:extLst>
          </p:cNvPr>
          <p:cNvSpPr>
            <a:spLocks noGrp="1"/>
          </p:cNvSpPr>
          <p:nvPr>
            <p:ph idx="1"/>
          </p:nvPr>
        </p:nvSpPr>
        <p:spPr>
          <a:xfrm>
            <a:off x="452051" y="908720"/>
            <a:ext cx="10903872" cy="5328592"/>
          </a:xfrm>
        </p:spPr>
        <p:txBody>
          <a:bodyPr/>
          <a:lstStyle/>
          <a:p>
            <a:pPr>
              <a:lnSpc>
                <a:spcPct val="100000"/>
              </a:lnSpc>
              <a:spcBef>
                <a:spcPts val="0"/>
              </a:spcBef>
              <a:spcAft>
                <a:spcPts val="300"/>
              </a:spcAft>
            </a:pPr>
            <a:r>
              <a:rPr lang="en-US" sz="1700" dirty="0"/>
              <a:t>As decided by the CERN directorate:</a:t>
            </a:r>
          </a:p>
          <a:p>
            <a:pPr marL="285750" indent="-285750">
              <a:lnSpc>
                <a:spcPct val="100000"/>
              </a:lnSpc>
              <a:spcBef>
                <a:spcPts val="0"/>
              </a:spcBef>
              <a:spcAft>
                <a:spcPts val="300"/>
              </a:spcAft>
              <a:buFont typeface="Wingdings" panose="05000000000000000000" pitchFamily="2" charset="2"/>
              <a:buChar char="q"/>
            </a:pPr>
            <a:r>
              <a:rPr lang="en-US" sz="1700" b="0" dirty="0"/>
              <a:t>Delay start of HL-LHC by 1 year, composed roughly by 1/2 year extension of Run 3  in 2026 and 1/2 year extension of LS3 as required by the LHC and by CMS </a:t>
            </a:r>
          </a:p>
          <a:p>
            <a:pPr>
              <a:lnSpc>
                <a:spcPct val="100000"/>
              </a:lnSpc>
              <a:spcBef>
                <a:spcPts val="600"/>
              </a:spcBef>
              <a:spcAft>
                <a:spcPts val="300"/>
              </a:spcAft>
            </a:pPr>
            <a:r>
              <a:rPr lang="en-US" sz="1700" dirty="0"/>
              <a:t>Operation in 2026:</a:t>
            </a:r>
          </a:p>
          <a:p>
            <a:pPr marL="342900" indent="-342900">
              <a:lnSpc>
                <a:spcPct val="100000"/>
              </a:lnSpc>
              <a:spcBef>
                <a:spcPts val="0"/>
              </a:spcBef>
              <a:spcAft>
                <a:spcPts val="300"/>
              </a:spcAft>
              <a:buFont typeface="Wingdings" panose="05000000000000000000" pitchFamily="2" charset="2"/>
              <a:buChar char="q"/>
            </a:pPr>
            <a:r>
              <a:rPr lang="en-US" sz="1700" b="0" dirty="0"/>
              <a:t>short YETS 2025/26</a:t>
            </a:r>
            <a:endParaRPr lang="en-US" sz="1700" b="0" dirty="0">
              <a:highlight>
                <a:srgbClr val="FFFF00"/>
              </a:highlight>
            </a:endParaRPr>
          </a:p>
          <a:p>
            <a:pPr marL="342900" indent="-342900">
              <a:lnSpc>
                <a:spcPct val="100000"/>
              </a:lnSpc>
              <a:spcBef>
                <a:spcPts val="0"/>
              </a:spcBef>
              <a:spcAft>
                <a:spcPts val="300"/>
              </a:spcAft>
              <a:buFont typeface="Wingdings" panose="05000000000000000000" pitchFamily="2" charset="2"/>
              <a:buChar char="q"/>
            </a:pPr>
            <a:r>
              <a:rPr lang="en-US" sz="1700" b="0" dirty="0"/>
              <a:t>run LHC until end of June with possibly HI run taking place in June</a:t>
            </a:r>
          </a:p>
          <a:p>
            <a:pPr marL="342900" indent="-342900">
              <a:lnSpc>
                <a:spcPct val="100000"/>
              </a:lnSpc>
              <a:spcBef>
                <a:spcPts val="0"/>
              </a:spcBef>
              <a:spcAft>
                <a:spcPts val="300"/>
              </a:spcAft>
              <a:buFont typeface="Wingdings" panose="05000000000000000000" pitchFamily="2" charset="2"/>
              <a:buChar char="q"/>
            </a:pPr>
            <a:r>
              <a:rPr lang="en-US" sz="1700" b="0" dirty="0"/>
              <a:t>run injectors until September </a:t>
            </a:r>
          </a:p>
          <a:p>
            <a:pPr>
              <a:lnSpc>
                <a:spcPct val="100000"/>
              </a:lnSpc>
              <a:spcBef>
                <a:spcPts val="600"/>
              </a:spcBef>
              <a:spcAft>
                <a:spcPts val="300"/>
              </a:spcAft>
            </a:pPr>
            <a:r>
              <a:rPr lang="en-US" sz="1700" dirty="0"/>
              <a:t>Restart in 2030</a:t>
            </a:r>
          </a:p>
          <a:p>
            <a:pPr marL="342900" indent="-342900">
              <a:lnSpc>
                <a:spcPct val="100000"/>
              </a:lnSpc>
              <a:spcBef>
                <a:spcPts val="0"/>
              </a:spcBef>
              <a:spcAft>
                <a:spcPts val="300"/>
              </a:spcAft>
              <a:buFont typeface="Wingdings" panose="05000000000000000000" pitchFamily="2" charset="2"/>
              <a:buChar char="q"/>
            </a:pPr>
            <a:r>
              <a:rPr lang="en-US" sz="1700" b="0" dirty="0"/>
              <a:t>start hardware commissioning in January 2030</a:t>
            </a:r>
          </a:p>
          <a:p>
            <a:pPr marL="342900" indent="-342900">
              <a:lnSpc>
                <a:spcPct val="100000"/>
              </a:lnSpc>
              <a:spcBef>
                <a:spcPts val="0"/>
              </a:spcBef>
              <a:spcAft>
                <a:spcPts val="300"/>
              </a:spcAft>
              <a:buFont typeface="Wingdings" panose="05000000000000000000" pitchFamily="2" charset="2"/>
              <a:buChar char="q"/>
            </a:pPr>
            <a:r>
              <a:rPr lang="en-US" sz="1700" b="0" dirty="0"/>
              <a:t>closure of experimental caverns mid-May</a:t>
            </a:r>
          </a:p>
          <a:p>
            <a:pPr marL="342900" indent="-342900">
              <a:lnSpc>
                <a:spcPct val="100000"/>
              </a:lnSpc>
              <a:spcBef>
                <a:spcPts val="0"/>
              </a:spcBef>
              <a:spcAft>
                <a:spcPts val="300"/>
              </a:spcAft>
              <a:buFont typeface="Wingdings" panose="05000000000000000000" pitchFamily="2" charset="2"/>
              <a:buChar char="q"/>
            </a:pPr>
            <a:r>
              <a:rPr lang="en-US" sz="1700" b="0" dirty="0"/>
              <a:t>beam in the machine as of June</a:t>
            </a:r>
          </a:p>
          <a:p>
            <a:pPr marL="342900" indent="-342900">
              <a:lnSpc>
                <a:spcPct val="100000"/>
              </a:lnSpc>
              <a:spcBef>
                <a:spcPts val="0"/>
              </a:spcBef>
              <a:spcAft>
                <a:spcPts val="300"/>
              </a:spcAft>
              <a:buFont typeface="Wingdings" panose="05000000000000000000" pitchFamily="2" charset="2"/>
              <a:buChar char="q"/>
            </a:pPr>
            <a:r>
              <a:rPr lang="en-US" sz="1700" b="0" dirty="0"/>
              <a:t>restart of injectors to be defined</a:t>
            </a:r>
            <a:endParaRPr lang="en-US" sz="1700" b="0" dirty="0">
              <a:highlight>
                <a:srgbClr val="FFFF00"/>
              </a:highlight>
            </a:endParaRPr>
          </a:p>
          <a:p>
            <a:pPr>
              <a:lnSpc>
                <a:spcPct val="100000"/>
              </a:lnSpc>
              <a:spcBef>
                <a:spcPts val="600"/>
              </a:spcBef>
              <a:spcAft>
                <a:spcPts val="300"/>
              </a:spcAft>
            </a:pPr>
            <a:r>
              <a:rPr lang="en-US" sz="1700" dirty="0"/>
              <a:t>Post-LS3:</a:t>
            </a:r>
          </a:p>
          <a:p>
            <a:pPr marL="342900" indent="-342900">
              <a:lnSpc>
                <a:spcPct val="100000"/>
              </a:lnSpc>
              <a:spcBef>
                <a:spcPts val="0"/>
              </a:spcBef>
              <a:spcAft>
                <a:spcPts val="300"/>
              </a:spcAft>
              <a:buFont typeface="Wingdings" panose="05000000000000000000" pitchFamily="2" charset="2"/>
              <a:buChar char="q"/>
            </a:pPr>
            <a:r>
              <a:rPr lang="en-US" sz="1700" b="0" dirty="0"/>
              <a:t>LS4 moved by one year: from 2033/34 to 2034/35</a:t>
            </a:r>
          </a:p>
          <a:p>
            <a:pPr marL="342900" indent="-342900">
              <a:lnSpc>
                <a:spcPct val="100000"/>
              </a:lnSpc>
              <a:spcBef>
                <a:spcPts val="0"/>
              </a:spcBef>
              <a:spcAft>
                <a:spcPts val="300"/>
              </a:spcAft>
              <a:buFont typeface="Wingdings" panose="05000000000000000000" pitchFamily="2" charset="2"/>
              <a:buChar char="q"/>
            </a:pPr>
            <a:r>
              <a:rPr lang="en-US" sz="1700" b="0" dirty="0"/>
              <a:t>LS5 will become an EYETS</a:t>
            </a:r>
          </a:p>
          <a:p>
            <a:pPr>
              <a:lnSpc>
                <a:spcPct val="100000"/>
              </a:lnSpc>
              <a:spcBef>
                <a:spcPts val="600"/>
              </a:spcBef>
              <a:spcAft>
                <a:spcPts val="300"/>
              </a:spcAft>
            </a:pPr>
            <a:r>
              <a:rPr lang="en-US" sz="1700" dirty="0"/>
              <a:t>Details still to be worked out, </a:t>
            </a:r>
            <a:r>
              <a:rPr lang="en-US" altLang="en-US" sz="1700" dirty="0"/>
              <a:t>optimization to be performed </a:t>
            </a:r>
            <a:endParaRPr lang="en-US" sz="1700" b="0" dirty="0"/>
          </a:p>
          <a:p>
            <a:pPr>
              <a:lnSpc>
                <a:spcPct val="100000"/>
              </a:lnSpc>
              <a:spcBef>
                <a:spcPts val="600"/>
              </a:spcBef>
              <a:spcAft>
                <a:spcPts val="300"/>
              </a:spcAft>
            </a:pPr>
            <a:r>
              <a:rPr lang="en-US" sz="1700" b="0" dirty="0">
                <a:solidFill>
                  <a:srgbClr val="FF0000"/>
                </a:solidFill>
              </a:rPr>
              <a:t>	Note: this delay of HL-LHC start will incur additional costs to CERN and the Funding Agencies</a:t>
            </a:r>
            <a:endParaRPr lang="en-US" sz="1700" dirty="0">
              <a:solidFill>
                <a:srgbClr val="FF0000"/>
              </a:solidFill>
            </a:endParaRPr>
          </a:p>
        </p:txBody>
      </p:sp>
      <p:sp>
        <p:nvSpPr>
          <p:cNvPr id="3" name="Title 2">
            <a:extLst>
              <a:ext uri="{FF2B5EF4-FFF2-40B4-BE49-F238E27FC236}">
                <a16:creationId xmlns:a16="http://schemas.microsoft.com/office/drawing/2014/main" id="{74253022-DF3F-4419-8B78-B60FD0F3D649}"/>
              </a:ext>
            </a:extLst>
          </p:cNvPr>
          <p:cNvSpPr>
            <a:spLocks noGrp="1"/>
          </p:cNvSpPr>
          <p:nvPr>
            <p:ph type="title"/>
          </p:nvPr>
        </p:nvSpPr>
        <p:spPr>
          <a:xfrm>
            <a:off x="407988" y="229690"/>
            <a:ext cx="11376025" cy="679030"/>
          </a:xfrm>
        </p:spPr>
        <p:txBody>
          <a:bodyPr/>
          <a:lstStyle/>
          <a:p>
            <a:r>
              <a:rPr lang="de-DE" dirty="0"/>
              <a:t>Key Dates </a:t>
            </a:r>
            <a:r>
              <a:rPr lang="de-DE" dirty="0" err="1"/>
              <a:t>of</a:t>
            </a:r>
            <a:r>
              <a:rPr lang="de-DE" dirty="0"/>
              <a:t> New HL-LHC Schedule </a:t>
            </a:r>
            <a:endParaRPr lang="en-GB" dirty="0"/>
          </a:p>
        </p:txBody>
      </p:sp>
      <p:sp>
        <p:nvSpPr>
          <p:cNvPr id="4" name="Date Placeholder 3">
            <a:extLst>
              <a:ext uri="{FF2B5EF4-FFF2-40B4-BE49-F238E27FC236}">
                <a16:creationId xmlns:a16="http://schemas.microsoft.com/office/drawing/2014/main" id="{87E2E688-137D-4519-87D5-C205C7AD487D}"/>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8502003F-BFE7-4861-BB19-700D10553BD7}"/>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0D8A54DA-3AE8-4CE3-B7FE-DC9747A17C70}"/>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Tree>
    <p:extLst>
      <p:ext uri="{BB962C8B-B14F-4D97-AF65-F5344CB8AC3E}">
        <p14:creationId xmlns:p14="http://schemas.microsoft.com/office/powerpoint/2010/main" val="290770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6837B7-2FD7-44F0-9104-E4DC6C848027}"/>
              </a:ext>
            </a:extLst>
          </p:cNvPr>
          <p:cNvSpPr>
            <a:spLocks noGrp="1"/>
          </p:cNvSpPr>
          <p:nvPr>
            <p:ph type="title"/>
          </p:nvPr>
        </p:nvSpPr>
        <p:spPr/>
        <p:txBody>
          <a:bodyPr/>
          <a:lstStyle/>
          <a:p>
            <a:r>
              <a:rPr lang="de-DE" dirty="0"/>
              <a:t>News </a:t>
            </a:r>
            <a:r>
              <a:rPr lang="de-DE" dirty="0" err="1"/>
              <a:t>from</a:t>
            </a:r>
            <a:r>
              <a:rPr lang="de-DE" dirty="0"/>
              <a:t> Council</a:t>
            </a:r>
            <a:endParaRPr lang="en-GB" dirty="0"/>
          </a:p>
        </p:txBody>
      </p:sp>
      <p:sp>
        <p:nvSpPr>
          <p:cNvPr id="4" name="Date Placeholder 3">
            <a:extLst>
              <a:ext uri="{FF2B5EF4-FFF2-40B4-BE49-F238E27FC236}">
                <a16:creationId xmlns:a16="http://schemas.microsoft.com/office/drawing/2014/main" id="{4B7C18CD-F371-4A71-9213-D1017BFC6277}"/>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30FE687A-A552-4C78-A742-B7BC2796A8CB}"/>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4FFEF8AB-64B2-4F72-8D09-3106E27D8D84}"/>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Content Placeholder 1">
            <a:extLst>
              <a:ext uri="{FF2B5EF4-FFF2-40B4-BE49-F238E27FC236}">
                <a16:creationId xmlns:a16="http://schemas.microsoft.com/office/drawing/2014/main" id="{167BD087-1F88-45FB-9F8C-B94CD23CD66E}"/>
              </a:ext>
            </a:extLst>
          </p:cNvPr>
          <p:cNvSpPr txBox="1">
            <a:spLocks/>
          </p:cNvSpPr>
          <p:nvPr/>
        </p:nvSpPr>
        <p:spPr>
          <a:xfrm>
            <a:off x="5231904" y="1086571"/>
            <a:ext cx="3041235" cy="255845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600"/>
              </a:spcBef>
              <a:spcAft>
                <a:spcPts val="600"/>
              </a:spcAft>
              <a:buFont typeface="Wingdings" panose="05000000000000000000" pitchFamily="2" charset="2"/>
              <a:buChar char="q"/>
            </a:pPr>
            <a:r>
              <a:rPr lang="en-GB" sz="1800" b="0" dirty="0">
                <a:solidFill>
                  <a:srgbClr val="000714"/>
                </a:solidFill>
              </a:rPr>
              <a:t>Council accepted Slovenia as 25</a:t>
            </a:r>
            <a:r>
              <a:rPr lang="en-GB" sz="1800" b="0" baseline="30000" dirty="0">
                <a:solidFill>
                  <a:srgbClr val="000714"/>
                </a:solidFill>
              </a:rPr>
              <a:t>th</a:t>
            </a:r>
            <a:r>
              <a:rPr lang="en-GB" sz="1800" b="0" dirty="0">
                <a:solidFill>
                  <a:srgbClr val="000714"/>
                </a:solidFill>
              </a:rPr>
              <a:t> CERN Member State</a:t>
            </a:r>
          </a:p>
          <a:p>
            <a:pPr marL="609750" lvl="1" indent="-285750">
              <a:spcBef>
                <a:spcPts val="600"/>
              </a:spcBef>
              <a:spcAft>
                <a:spcPts val="600"/>
              </a:spcAft>
              <a:buFont typeface="Wingdings" panose="05000000000000000000" pitchFamily="2" charset="2"/>
              <a:buChar char="q"/>
            </a:pPr>
            <a:r>
              <a:rPr lang="en-GB" sz="1500" b="0" dirty="0">
                <a:solidFill>
                  <a:srgbClr val="000714"/>
                </a:solidFill>
              </a:rPr>
              <a:t>Formal steps in Slovenia proceeding</a:t>
            </a:r>
          </a:p>
          <a:p>
            <a:pPr marL="609750" lvl="1" indent="-285750">
              <a:spcBef>
                <a:spcPts val="600"/>
              </a:spcBef>
              <a:spcAft>
                <a:spcPts val="600"/>
              </a:spcAft>
              <a:buFont typeface="Wingdings" panose="05000000000000000000" pitchFamily="2" charset="2"/>
              <a:buChar char="q"/>
            </a:pPr>
            <a:r>
              <a:rPr lang="en-GB" sz="1500" b="0" dirty="0">
                <a:solidFill>
                  <a:srgbClr val="000714"/>
                </a:solidFill>
              </a:rPr>
              <a:t>Flag raising ceremony expected in June 2025 with </a:t>
            </a:r>
            <a:br>
              <a:rPr lang="en-GB" sz="1500" b="0" dirty="0">
                <a:solidFill>
                  <a:srgbClr val="000714"/>
                </a:solidFill>
              </a:rPr>
            </a:br>
            <a:r>
              <a:rPr lang="en-GB" sz="1500" b="0" dirty="0">
                <a:solidFill>
                  <a:srgbClr val="000714"/>
                </a:solidFill>
              </a:rPr>
              <a:t>Prime Minister present</a:t>
            </a:r>
          </a:p>
          <a:p>
            <a:pPr marL="285750" indent="-285750">
              <a:spcBef>
                <a:spcPts val="600"/>
              </a:spcBef>
              <a:spcAft>
                <a:spcPts val="600"/>
              </a:spcAft>
              <a:buFont typeface="Wingdings" panose="05000000000000000000" pitchFamily="2" charset="2"/>
              <a:buChar char="q"/>
            </a:pPr>
            <a:endParaRPr lang="en-GB" sz="1800" b="0" dirty="0">
              <a:solidFill>
                <a:srgbClr val="000714"/>
              </a:solidFill>
            </a:endParaRPr>
          </a:p>
        </p:txBody>
      </p:sp>
      <p:pic>
        <p:nvPicPr>
          <p:cNvPr id="14" name="Picture 13">
            <a:extLst>
              <a:ext uri="{FF2B5EF4-FFF2-40B4-BE49-F238E27FC236}">
                <a16:creationId xmlns:a16="http://schemas.microsoft.com/office/drawing/2014/main" id="{DCAF1450-719B-41A1-9E1D-6E710BABF22C}"/>
              </a:ext>
            </a:extLst>
          </p:cNvPr>
          <p:cNvPicPr>
            <a:picLocks noChangeAspect="1"/>
          </p:cNvPicPr>
          <p:nvPr/>
        </p:nvPicPr>
        <p:blipFill>
          <a:blip r:embed="rId2"/>
          <a:stretch>
            <a:fillRect/>
          </a:stretch>
        </p:blipFill>
        <p:spPr>
          <a:xfrm>
            <a:off x="119336" y="2348880"/>
            <a:ext cx="5288606" cy="3525736"/>
          </a:xfrm>
          <a:prstGeom prst="rect">
            <a:avLst/>
          </a:prstGeom>
        </p:spPr>
      </p:pic>
      <p:sp>
        <p:nvSpPr>
          <p:cNvPr id="16" name="Rectangle 15">
            <a:extLst>
              <a:ext uri="{FF2B5EF4-FFF2-40B4-BE49-F238E27FC236}">
                <a16:creationId xmlns:a16="http://schemas.microsoft.com/office/drawing/2014/main" id="{F93DAC97-C0CF-4B3B-8856-F5F0E441AF04}"/>
              </a:ext>
            </a:extLst>
          </p:cNvPr>
          <p:cNvSpPr/>
          <p:nvPr/>
        </p:nvSpPr>
        <p:spPr>
          <a:xfrm>
            <a:off x="119336" y="1086571"/>
            <a:ext cx="5288606" cy="923330"/>
          </a:xfrm>
          <a:prstGeom prst="rect">
            <a:avLst/>
          </a:prstGeom>
        </p:spPr>
        <p:txBody>
          <a:bodyPr wrap="square">
            <a:spAutoFit/>
          </a:bodyPr>
          <a:lstStyle/>
          <a:p>
            <a:pPr marL="285750" indent="-285750">
              <a:buFont typeface="Wingdings" panose="05000000000000000000" pitchFamily="2" charset="2"/>
              <a:buChar char="q"/>
            </a:pPr>
            <a:r>
              <a:rPr lang="en-GB" dirty="0">
                <a:solidFill>
                  <a:srgbClr val="2F2F2F"/>
                </a:solidFill>
              </a:rPr>
              <a:t>Mark Thomson elected as next </a:t>
            </a:r>
            <a:br>
              <a:rPr lang="en-GB" dirty="0">
                <a:solidFill>
                  <a:srgbClr val="2F2F2F"/>
                </a:solidFill>
              </a:rPr>
            </a:br>
            <a:r>
              <a:rPr lang="en-GB" dirty="0">
                <a:solidFill>
                  <a:srgbClr val="2F2F2F"/>
                </a:solidFill>
              </a:rPr>
              <a:t>Director General of CERN</a:t>
            </a:r>
            <a:br>
              <a:rPr lang="en-GB" dirty="0">
                <a:solidFill>
                  <a:srgbClr val="2F2F2F"/>
                </a:solidFill>
              </a:rPr>
            </a:br>
            <a:r>
              <a:rPr lang="en-GB" dirty="0">
                <a:solidFill>
                  <a:srgbClr val="2F2F2F"/>
                </a:solidFill>
              </a:rPr>
              <a:t>starting January 1</a:t>
            </a:r>
            <a:r>
              <a:rPr lang="en-GB" baseline="30000" dirty="0">
                <a:solidFill>
                  <a:srgbClr val="2F2F2F"/>
                </a:solidFill>
              </a:rPr>
              <a:t>st</a:t>
            </a:r>
            <a:r>
              <a:rPr lang="en-GB" dirty="0">
                <a:solidFill>
                  <a:srgbClr val="2F2F2F"/>
                </a:solidFill>
              </a:rPr>
              <a:t>, 2026 </a:t>
            </a:r>
          </a:p>
        </p:txBody>
      </p:sp>
      <p:sp>
        <p:nvSpPr>
          <p:cNvPr id="18" name="Content Placeholder 1">
            <a:extLst>
              <a:ext uri="{FF2B5EF4-FFF2-40B4-BE49-F238E27FC236}">
                <a16:creationId xmlns:a16="http://schemas.microsoft.com/office/drawing/2014/main" id="{7AC2407A-7096-4A6F-94DE-CD32326EA384}"/>
              </a:ext>
            </a:extLst>
          </p:cNvPr>
          <p:cNvSpPr txBox="1">
            <a:spLocks/>
          </p:cNvSpPr>
          <p:nvPr/>
        </p:nvSpPr>
        <p:spPr>
          <a:xfrm>
            <a:off x="8472264" y="1084214"/>
            <a:ext cx="3492996" cy="302433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600"/>
              </a:spcBef>
              <a:spcAft>
                <a:spcPts val="600"/>
              </a:spcAft>
              <a:buFont typeface="Wingdings" panose="05000000000000000000" pitchFamily="2" charset="2"/>
              <a:buChar char="q"/>
            </a:pPr>
            <a:r>
              <a:rPr lang="en-GB" sz="1800" b="0" dirty="0">
                <a:solidFill>
                  <a:srgbClr val="000714"/>
                </a:solidFill>
              </a:rPr>
              <a:t>Council approved the admission of Chile and Ireland as Associate Member States,</a:t>
            </a:r>
          </a:p>
          <a:p>
            <a:pPr marL="609750" lvl="1" indent="-285750">
              <a:spcBef>
                <a:spcPts val="600"/>
              </a:spcBef>
              <a:spcAft>
                <a:spcPts val="600"/>
              </a:spcAft>
              <a:buFont typeface="Wingdings" panose="05000000000000000000" pitchFamily="2" charset="2"/>
              <a:buChar char="q"/>
            </a:pPr>
            <a:r>
              <a:rPr lang="en-GB" sz="1500" dirty="0">
                <a:solidFill>
                  <a:srgbClr val="000714"/>
                </a:solidFill>
              </a:rPr>
              <a:t>S</a:t>
            </a:r>
            <a:r>
              <a:rPr lang="en-GB" sz="1500" b="0" dirty="0">
                <a:solidFill>
                  <a:srgbClr val="000714"/>
                </a:solidFill>
              </a:rPr>
              <a:t>ubject to completion of the necessary accession and ratification processes in the countries</a:t>
            </a:r>
          </a:p>
          <a:p>
            <a:pPr marL="609750" lvl="1" indent="-285750">
              <a:spcBef>
                <a:spcPts val="600"/>
              </a:spcBef>
              <a:spcAft>
                <a:spcPts val="600"/>
              </a:spcAft>
              <a:buFont typeface="Wingdings" panose="05000000000000000000" pitchFamily="2" charset="2"/>
              <a:buChar char="q"/>
            </a:pPr>
            <a:r>
              <a:rPr lang="en-GB" sz="1500" dirty="0">
                <a:solidFill>
                  <a:srgbClr val="000714"/>
                </a:solidFill>
              </a:rPr>
              <a:t>Signatures of Agreements With ministers scheduled for May </a:t>
            </a:r>
          </a:p>
          <a:p>
            <a:pPr>
              <a:spcBef>
                <a:spcPts val="600"/>
              </a:spcBef>
              <a:spcAft>
                <a:spcPts val="600"/>
              </a:spcAft>
            </a:pPr>
            <a:endParaRPr lang="en-GB" sz="1800" b="0" dirty="0">
              <a:solidFill>
                <a:srgbClr val="000714"/>
              </a:solidFill>
            </a:endParaRPr>
          </a:p>
        </p:txBody>
      </p:sp>
    </p:spTree>
    <p:extLst>
      <p:ext uri="{BB962C8B-B14F-4D97-AF65-F5344CB8AC3E}">
        <p14:creationId xmlns:p14="http://schemas.microsoft.com/office/powerpoint/2010/main" val="3719444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6F0F2-1DA1-43C5-B7A5-5EF37D602C75}"/>
              </a:ext>
            </a:extLst>
          </p:cNvPr>
          <p:cNvSpPr>
            <a:spLocks noGrp="1"/>
          </p:cNvSpPr>
          <p:nvPr>
            <p:ph type="title"/>
          </p:nvPr>
        </p:nvSpPr>
        <p:spPr>
          <a:xfrm>
            <a:off x="385686" y="206325"/>
            <a:ext cx="11376025" cy="585412"/>
          </a:xfrm>
        </p:spPr>
        <p:txBody>
          <a:bodyPr/>
          <a:lstStyle/>
          <a:p>
            <a:r>
              <a:rPr lang="de-DE" sz="3200" dirty="0"/>
              <a:t>Progress Update European </a:t>
            </a:r>
            <a:r>
              <a:rPr lang="de-DE" sz="3200" dirty="0" err="1"/>
              <a:t>Strategy</a:t>
            </a:r>
            <a:r>
              <a:rPr lang="de-DE" sz="3200" dirty="0"/>
              <a:t> </a:t>
            </a:r>
            <a:r>
              <a:rPr lang="de-DE" sz="3200" dirty="0" err="1"/>
              <a:t>for</a:t>
            </a:r>
            <a:r>
              <a:rPr lang="de-DE" sz="3200" dirty="0"/>
              <a:t> </a:t>
            </a:r>
            <a:r>
              <a:rPr lang="de-DE" sz="3200" dirty="0" err="1"/>
              <a:t>Particle</a:t>
            </a:r>
            <a:r>
              <a:rPr lang="de-DE" sz="3200" dirty="0"/>
              <a:t> Physics</a:t>
            </a:r>
            <a:endParaRPr lang="en-GB" sz="3200" dirty="0"/>
          </a:p>
        </p:txBody>
      </p:sp>
      <p:sp>
        <p:nvSpPr>
          <p:cNvPr id="3" name="Date Placeholder 2">
            <a:extLst>
              <a:ext uri="{FF2B5EF4-FFF2-40B4-BE49-F238E27FC236}">
                <a16:creationId xmlns:a16="http://schemas.microsoft.com/office/drawing/2014/main" id="{9B04C5A6-EE56-464F-BEAA-9D81696F346B}"/>
              </a:ext>
            </a:extLst>
          </p:cNvPr>
          <p:cNvSpPr>
            <a:spLocks noGrp="1"/>
          </p:cNvSpPr>
          <p:nvPr>
            <p:ph type="dt" sz="half" idx="10"/>
          </p:nvPr>
        </p:nvSpPr>
        <p:spPr>
          <a:xfrm>
            <a:off x="3485228" y="6257095"/>
            <a:ext cx="631160" cy="365125"/>
          </a:xfrm>
        </p:spPr>
        <p:txBody>
          <a:bodyPr/>
          <a:lstStyle/>
          <a:p>
            <a:r>
              <a:rPr lang="en-US"/>
              <a:t>28.04.2025</a:t>
            </a:r>
            <a:endParaRPr lang="en-US" dirty="0"/>
          </a:p>
        </p:txBody>
      </p:sp>
      <p:sp>
        <p:nvSpPr>
          <p:cNvPr id="4" name="Footer Placeholder 3">
            <a:extLst>
              <a:ext uri="{FF2B5EF4-FFF2-40B4-BE49-F238E27FC236}">
                <a16:creationId xmlns:a16="http://schemas.microsoft.com/office/drawing/2014/main" id="{9B5D4F7C-582E-4F6C-B70D-204A5D190B16}"/>
              </a:ext>
            </a:extLst>
          </p:cNvPr>
          <p:cNvSpPr>
            <a:spLocks noGrp="1"/>
          </p:cNvSpPr>
          <p:nvPr>
            <p:ph type="ftr" sz="quarter" idx="11"/>
          </p:nvPr>
        </p:nvSpPr>
        <p:spPr>
          <a:xfrm>
            <a:off x="4259262" y="6262594"/>
            <a:ext cx="6572221" cy="365125"/>
          </a:xfrm>
        </p:spPr>
        <p:txBody>
          <a:bodyPr/>
          <a:lstStyle/>
          <a:p>
            <a:r>
              <a:rPr lang="en-GB"/>
              <a:t>J. Mnich | Status and News CERN &amp; Experiments</a:t>
            </a:r>
            <a:endParaRPr lang="en-US" dirty="0"/>
          </a:p>
        </p:txBody>
      </p:sp>
      <p:sp>
        <p:nvSpPr>
          <p:cNvPr id="5" name="Slide Number Placeholder 4">
            <a:extLst>
              <a:ext uri="{FF2B5EF4-FFF2-40B4-BE49-F238E27FC236}">
                <a16:creationId xmlns:a16="http://schemas.microsoft.com/office/drawing/2014/main" id="{3306BAFE-7A80-4AF6-9624-9352DD0560ED}"/>
              </a:ext>
            </a:extLst>
          </p:cNvPr>
          <p:cNvSpPr>
            <a:spLocks noGrp="1"/>
          </p:cNvSpPr>
          <p:nvPr>
            <p:ph type="sldNum" sz="quarter" idx="12"/>
          </p:nvPr>
        </p:nvSpPr>
        <p:spPr>
          <a:xfrm>
            <a:off x="11107546" y="6262594"/>
            <a:ext cx="681254" cy="365125"/>
          </a:xfrm>
        </p:spPr>
        <p:txBody>
          <a:bodyPr/>
          <a:lstStyle/>
          <a:p>
            <a:fld id="{36B5EA5A-BC32-A742-B11B-8E7414D5B535}" type="slidenum">
              <a:rPr lang="en-US" smtClean="0"/>
              <a:pPr/>
              <a:t>5</a:t>
            </a:fld>
            <a:endParaRPr lang="en-US" dirty="0"/>
          </a:p>
        </p:txBody>
      </p:sp>
      <p:pic>
        <p:nvPicPr>
          <p:cNvPr id="6" name="Picture 5">
            <a:extLst>
              <a:ext uri="{FF2B5EF4-FFF2-40B4-BE49-F238E27FC236}">
                <a16:creationId xmlns:a16="http://schemas.microsoft.com/office/drawing/2014/main" id="{F622FC83-E2CC-4D2E-A041-7679A17E8EC0}"/>
              </a:ext>
            </a:extLst>
          </p:cNvPr>
          <p:cNvPicPr>
            <a:picLocks noChangeAspect="1"/>
          </p:cNvPicPr>
          <p:nvPr/>
        </p:nvPicPr>
        <p:blipFill>
          <a:blip r:embed="rId2"/>
          <a:stretch>
            <a:fillRect/>
          </a:stretch>
        </p:blipFill>
        <p:spPr>
          <a:xfrm>
            <a:off x="167289" y="972034"/>
            <a:ext cx="11924883" cy="6177778"/>
          </a:xfrm>
          <a:prstGeom prst="rect">
            <a:avLst/>
          </a:prstGeom>
        </p:spPr>
      </p:pic>
      <p:sp>
        <p:nvSpPr>
          <p:cNvPr id="7" name="Rectangle 6">
            <a:extLst>
              <a:ext uri="{FF2B5EF4-FFF2-40B4-BE49-F238E27FC236}">
                <a16:creationId xmlns:a16="http://schemas.microsoft.com/office/drawing/2014/main" id="{5167448B-39F9-4ADA-BD0A-FEB6E032AFDD}"/>
              </a:ext>
            </a:extLst>
          </p:cNvPr>
          <p:cNvSpPr/>
          <p:nvPr/>
        </p:nvSpPr>
        <p:spPr>
          <a:xfrm>
            <a:off x="3962401" y="942129"/>
            <a:ext cx="6976946" cy="1785104"/>
          </a:xfrm>
          <a:prstGeom prst="rect">
            <a:avLst/>
          </a:prstGeom>
        </p:spPr>
        <p:txBody>
          <a:bodyPr wrap="square">
            <a:spAutoFit/>
          </a:bodyPr>
          <a:lstStyle/>
          <a:p>
            <a:pPr>
              <a:spcBef>
                <a:spcPts val="0"/>
              </a:spcBef>
              <a:spcAft>
                <a:spcPts val="600"/>
              </a:spcAft>
            </a:pPr>
            <a:r>
              <a:rPr lang="en-US" dirty="0"/>
              <a:t>March 2024:  CERN Council started the process</a:t>
            </a:r>
          </a:p>
          <a:p>
            <a:pPr>
              <a:spcBef>
                <a:spcPts val="0"/>
              </a:spcBef>
              <a:spcAft>
                <a:spcPts val="600"/>
              </a:spcAft>
            </a:pPr>
            <a:r>
              <a:rPr lang="en-US" dirty="0">
                <a:solidFill>
                  <a:srgbClr val="FF0000"/>
                </a:solidFill>
              </a:rPr>
              <a:t>March 2025:  Deadline for community input</a:t>
            </a:r>
          </a:p>
          <a:p>
            <a:pPr>
              <a:spcBef>
                <a:spcPts val="0"/>
              </a:spcBef>
              <a:spcAft>
                <a:spcPts val="600"/>
              </a:spcAft>
            </a:pPr>
            <a:r>
              <a:rPr lang="en-US" dirty="0">
                <a:solidFill>
                  <a:srgbClr val="FF0000"/>
                </a:solidFill>
              </a:rPr>
              <a:t>	        </a:t>
            </a:r>
            <a:r>
              <a:rPr lang="en-US" dirty="0">
                <a:solidFill>
                  <a:srgbClr val="2F2F2F"/>
                </a:solidFill>
              </a:rPr>
              <a:t>263 documents submitted, see</a:t>
            </a:r>
          </a:p>
          <a:p>
            <a:pPr>
              <a:spcBef>
                <a:spcPts val="0"/>
              </a:spcBef>
              <a:spcAft>
                <a:spcPts val="600"/>
              </a:spcAft>
            </a:pPr>
            <a:r>
              <a:rPr lang="en-US" dirty="0">
                <a:solidFill>
                  <a:srgbClr val="2F2F2F"/>
                </a:solidFill>
              </a:rPr>
              <a:t>                      </a:t>
            </a:r>
            <a:r>
              <a:rPr lang="en-US" dirty="0">
                <a:solidFill>
                  <a:srgbClr val="2F2F2F"/>
                </a:solidFill>
                <a:hlinkClick r:id="rId3"/>
              </a:rPr>
              <a:t>https://indico.cern.ch/event/1439855/contributions/</a:t>
            </a:r>
            <a:endParaRPr lang="en-US" dirty="0">
              <a:solidFill>
                <a:srgbClr val="2F2F2F"/>
              </a:solidFill>
            </a:endParaRPr>
          </a:p>
          <a:p>
            <a:pPr>
              <a:spcBef>
                <a:spcPts val="0"/>
              </a:spcBef>
              <a:spcAft>
                <a:spcPts val="600"/>
              </a:spcAft>
            </a:pPr>
            <a:r>
              <a:rPr lang="en-US" dirty="0"/>
              <a:t>1</a:t>
            </a:r>
            <a:r>
              <a:rPr lang="en-US" baseline="30000" dirty="0"/>
              <a:t>st</a:t>
            </a:r>
            <a:r>
              <a:rPr lang="en-US" dirty="0"/>
              <a:t> half 2026: Council discussions and decision</a:t>
            </a:r>
          </a:p>
        </p:txBody>
      </p:sp>
      <p:sp>
        <p:nvSpPr>
          <p:cNvPr id="9" name="TextBox 8">
            <a:extLst>
              <a:ext uri="{FF2B5EF4-FFF2-40B4-BE49-F238E27FC236}">
                <a16:creationId xmlns:a16="http://schemas.microsoft.com/office/drawing/2014/main" id="{34B081BA-815E-43DE-B1E4-BBD5B6E0BAF0}"/>
              </a:ext>
            </a:extLst>
          </p:cNvPr>
          <p:cNvSpPr txBox="1"/>
          <p:nvPr/>
        </p:nvSpPr>
        <p:spPr>
          <a:xfrm>
            <a:off x="5640512" y="2996952"/>
            <a:ext cx="914400" cy="914400"/>
          </a:xfrm>
          <a:prstGeom prst="rect">
            <a:avLst/>
          </a:prstGeom>
          <a:noFill/>
        </p:spPr>
        <p:txBody>
          <a:bodyPr wrap="square" lIns="0" tIns="0" rIns="0" bIns="0" rtlCol="0">
            <a:spAutoFit/>
          </a:bodyPr>
          <a:lstStyle/>
          <a:p>
            <a:pPr algn="l"/>
            <a:endParaRPr lang="en-GB" dirty="0"/>
          </a:p>
        </p:txBody>
      </p:sp>
      <p:sp>
        <p:nvSpPr>
          <p:cNvPr id="10" name="TextBox 9">
            <a:extLst>
              <a:ext uri="{FF2B5EF4-FFF2-40B4-BE49-F238E27FC236}">
                <a16:creationId xmlns:a16="http://schemas.microsoft.com/office/drawing/2014/main" id="{92AAFCDC-B21F-41DE-A595-C7FEDA47A289}"/>
              </a:ext>
            </a:extLst>
          </p:cNvPr>
          <p:cNvSpPr txBox="1"/>
          <p:nvPr/>
        </p:nvSpPr>
        <p:spPr>
          <a:xfrm>
            <a:off x="6384032" y="5041454"/>
            <a:ext cx="864096" cy="276999"/>
          </a:xfrm>
          <a:prstGeom prst="rect">
            <a:avLst/>
          </a:prstGeom>
          <a:noFill/>
        </p:spPr>
        <p:txBody>
          <a:bodyPr wrap="square" lIns="0" tIns="0" rIns="0" bIns="0" rtlCol="0">
            <a:spAutoFit/>
          </a:bodyPr>
          <a:lstStyle/>
          <a:p>
            <a:pPr algn="l"/>
            <a:r>
              <a:rPr lang="de-DE" b="1" dirty="0">
                <a:solidFill>
                  <a:srgbClr val="FF0000"/>
                </a:solidFill>
              </a:rPr>
              <a:t>Venice</a:t>
            </a:r>
            <a:endParaRPr lang="en-GB" b="1" dirty="0">
              <a:solidFill>
                <a:srgbClr val="FF0000"/>
              </a:solidFill>
            </a:endParaRPr>
          </a:p>
        </p:txBody>
      </p:sp>
      <p:sp>
        <p:nvSpPr>
          <p:cNvPr id="11" name="TextBox 10">
            <a:extLst>
              <a:ext uri="{FF2B5EF4-FFF2-40B4-BE49-F238E27FC236}">
                <a16:creationId xmlns:a16="http://schemas.microsoft.com/office/drawing/2014/main" id="{227708F1-2DAF-427F-B035-C2AD704B3734}"/>
              </a:ext>
            </a:extLst>
          </p:cNvPr>
          <p:cNvSpPr txBox="1"/>
          <p:nvPr/>
        </p:nvSpPr>
        <p:spPr>
          <a:xfrm>
            <a:off x="8616280" y="3329812"/>
            <a:ext cx="864096" cy="553998"/>
          </a:xfrm>
          <a:prstGeom prst="rect">
            <a:avLst/>
          </a:prstGeom>
          <a:noFill/>
        </p:spPr>
        <p:txBody>
          <a:bodyPr wrap="square" lIns="0" tIns="0" rIns="0" bIns="0" rtlCol="0">
            <a:spAutoFit/>
          </a:bodyPr>
          <a:lstStyle/>
          <a:p>
            <a:pPr algn="l"/>
            <a:r>
              <a:rPr lang="de-DE" b="1" dirty="0">
                <a:solidFill>
                  <a:srgbClr val="FF0000"/>
                </a:solidFill>
              </a:rPr>
              <a:t>Monte </a:t>
            </a:r>
            <a:r>
              <a:rPr lang="de-DE" b="1" dirty="0" err="1">
                <a:solidFill>
                  <a:srgbClr val="FF0000"/>
                </a:solidFill>
              </a:rPr>
              <a:t>Verità</a:t>
            </a:r>
            <a:endParaRPr lang="en-GB" b="1" dirty="0">
              <a:solidFill>
                <a:srgbClr val="FF0000"/>
              </a:solidFill>
            </a:endParaRPr>
          </a:p>
        </p:txBody>
      </p:sp>
      <p:sp>
        <p:nvSpPr>
          <p:cNvPr id="12" name="Rectangle 11">
            <a:extLst>
              <a:ext uri="{FF2B5EF4-FFF2-40B4-BE49-F238E27FC236}">
                <a16:creationId xmlns:a16="http://schemas.microsoft.com/office/drawing/2014/main" id="{1890822A-9164-4AAD-9F15-0DAE7D76BE9A}"/>
              </a:ext>
            </a:extLst>
          </p:cNvPr>
          <p:cNvSpPr/>
          <p:nvPr/>
        </p:nvSpPr>
        <p:spPr>
          <a:xfrm>
            <a:off x="8400256" y="3883810"/>
            <a:ext cx="1368152" cy="409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rgbClr val="FF0000"/>
                </a:solidFill>
              </a:rPr>
              <a:t>1–5.12.2025</a:t>
            </a:r>
          </a:p>
        </p:txBody>
      </p:sp>
      <p:sp>
        <p:nvSpPr>
          <p:cNvPr id="16" name="Rectangle: Rounded Corners 15">
            <a:extLst>
              <a:ext uri="{FF2B5EF4-FFF2-40B4-BE49-F238E27FC236}">
                <a16:creationId xmlns:a16="http://schemas.microsoft.com/office/drawing/2014/main" id="{DEA14EAE-11A1-4201-84DF-C31256018A51}"/>
              </a:ext>
            </a:extLst>
          </p:cNvPr>
          <p:cNvSpPr/>
          <p:nvPr/>
        </p:nvSpPr>
        <p:spPr>
          <a:xfrm>
            <a:off x="5303912" y="3734277"/>
            <a:ext cx="1152128" cy="1584176"/>
          </a:xfrm>
          <a:prstGeom prst="round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84174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8CA6F3-0515-4E90-8BD6-C7B2A4356A53}"/>
              </a:ext>
            </a:extLst>
          </p:cNvPr>
          <p:cNvSpPr>
            <a:spLocks noGrp="1"/>
          </p:cNvSpPr>
          <p:nvPr>
            <p:ph type="title"/>
          </p:nvPr>
        </p:nvSpPr>
        <p:spPr>
          <a:xfrm>
            <a:off x="407988" y="268634"/>
            <a:ext cx="11376025" cy="784102"/>
          </a:xfrm>
        </p:spPr>
        <p:txBody>
          <a:bodyPr/>
          <a:lstStyle/>
          <a:p>
            <a:r>
              <a:rPr lang="en-US" dirty="0"/>
              <a:t>RRB Scrutiny Group </a:t>
            </a:r>
            <a:r>
              <a:rPr lang="en-US"/>
              <a:t>Composition 2025</a:t>
            </a:r>
            <a:endParaRPr lang="en-US" dirty="0"/>
          </a:p>
        </p:txBody>
      </p:sp>
      <p:sp>
        <p:nvSpPr>
          <p:cNvPr id="4" name="Date Placeholder 3">
            <a:extLst>
              <a:ext uri="{FF2B5EF4-FFF2-40B4-BE49-F238E27FC236}">
                <a16:creationId xmlns:a16="http://schemas.microsoft.com/office/drawing/2014/main" id="{787B12E1-4631-491A-9F9F-75197F3C6AF6}"/>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3F4043FA-AA30-4740-95D7-4542FA2DEE0F}"/>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E71BDE1C-BC2F-49D8-8C91-525EA107F2F9}"/>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extBox 6">
            <a:extLst>
              <a:ext uri="{FF2B5EF4-FFF2-40B4-BE49-F238E27FC236}">
                <a16:creationId xmlns:a16="http://schemas.microsoft.com/office/drawing/2014/main" id="{060DA3E9-7AE7-6DD9-B4C9-0B3EA39DF011}"/>
              </a:ext>
            </a:extLst>
          </p:cNvPr>
          <p:cNvSpPr txBox="1"/>
          <p:nvPr/>
        </p:nvSpPr>
        <p:spPr>
          <a:xfrm>
            <a:off x="6960096" y="3645024"/>
            <a:ext cx="4680520" cy="923330"/>
          </a:xfrm>
          <a:prstGeom prst="rect">
            <a:avLst/>
          </a:prstGeom>
          <a:noFill/>
        </p:spPr>
        <p:txBody>
          <a:bodyPr wrap="square" lIns="0" tIns="0" rIns="0" bIns="0" rtlCol="0">
            <a:spAutoFit/>
          </a:bodyPr>
          <a:lstStyle/>
          <a:p>
            <a:pPr algn="l"/>
            <a:r>
              <a:rPr lang="en-US" sz="2000" dirty="0"/>
              <a:t>Suggestions for new candidates from the smaller CERN Member States are very welcome for the 2025 Scrutiny cycle  </a:t>
            </a:r>
            <a:endParaRPr lang="en-GB" sz="2000" dirty="0"/>
          </a:p>
        </p:txBody>
      </p:sp>
      <p:sp>
        <p:nvSpPr>
          <p:cNvPr id="8" name="Content Placeholder 1">
            <a:extLst>
              <a:ext uri="{FF2B5EF4-FFF2-40B4-BE49-F238E27FC236}">
                <a16:creationId xmlns:a16="http://schemas.microsoft.com/office/drawing/2014/main" id="{BA271148-8242-4BAA-962C-FCA3A7653FE4}"/>
              </a:ext>
            </a:extLst>
          </p:cNvPr>
          <p:cNvSpPr txBox="1">
            <a:spLocks/>
          </p:cNvSpPr>
          <p:nvPr/>
        </p:nvSpPr>
        <p:spPr>
          <a:xfrm>
            <a:off x="551384" y="1052736"/>
            <a:ext cx="7848253" cy="522111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600"/>
              </a:spcBef>
              <a:spcAft>
                <a:spcPts val="600"/>
              </a:spcAft>
            </a:pPr>
            <a:r>
              <a:rPr lang="en-US" sz="2000" b="0" dirty="0"/>
              <a:t>Frey, Ariane		University of Göttingen, DE     (Chairperson)</a:t>
            </a:r>
          </a:p>
          <a:p>
            <a:pPr>
              <a:spcBef>
                <a:spcPts val="600"/>
              </a:spcBef>
              <a:spcAft>
                <a:spcPts val="600"/>
              </a:spcAft>
            </a:pPr>
            <a:r>
              <a:rPr lang="en-US" sz="2000" b="0" dirty="0"/>
              <a:t>Schmidt, Burkhard 	CERN EP  Dep. (Scientific Secretary)</a:t>
            </a:r>
          </a:p>
          <a:p>
            <a:pPr>
              <a:spcBef>
                <a:spcPts val="600"/>
              </a:spcBef>
              <a:spcAft>
                <a:spcPts val="600"/>
              </a:spcAft>
            </a:pPr>
            <a:r>
              <a:rPr lang="en-US" sz="2000" b="0" dirty="0"/>
              <a:t>Cochran, James	Iowa State University, US</a:t>
            </a:r>
          </a:p>
          <a:p>
            <a:pPr>
              <a:spcBef>
                <a:spcPts val="600"/>
              </a:spcBef>
              <a:spcAft>
                <a:spcPts val="600"/>
              </a:spcAft>
            </a:pPr>
            <a:r>
              <a:rPr lang="en-US" sz="2000" b="0" dirty="0" err="1"/>
              <a:t>d'Hose</a:t>
            </a:r>
            <a:r>
              <a:rPr lang="en-US" sz="2000" b="0" dirty="0"/>
              <a:t>, Nicole		CEA-IRFU, FR</a:t>
            </a:r>
          </a:p>
          <a:p>
            <a:pPr>
              <a:spcBef>
                <a:spcPts val="600"/>
              </a:spcBef>
              <a:spcAft>
                <a:spcPts val="600"/>
              </a:spcAft>
            </a:pPr>
            <a:r>
              <a:rPr lang="en-US" sz="2000" b="0" dirty="0"/>
              <a:t>Ferro-</a:t>
            </a:r>
            <a:r>
              <a:rPr lang="en-US" sz="2000" b="0" dirty="0" err="1"/>
              <a:t>Luzzi</a:t>
            </a:r>
            <a:r>
              <a:rPr lang="en-US" sz="2000" b="0" dirty="0"/>
              <a:t>, </a:t>
            </a:r>
            <a:r>
              <a:rPr lang="en-US" sz="2000" b="0" dirty="0" err="1"/>
              <a:t>Massi</a:t>
            </a:r>
            <a:r>
              <a:rPr lang="en-US" sz="2000" b="0" dirty="0"/>
              <a:t>	CERN EP Dep.</a:t>
            </a:r>
          </a:p>
          <a:p>
            <a:pPr>
              <a:spcBef>
                <a:spcPts val="600"/>
              </a:spcBef>
              <a:spcAft>
                <a:spcPts val="600"/>
              </a:spcAft>
            </a:pPr>
            <a:r>
              <a:rPr lang="en-US" sz="2000" b="0" dirty="0"/>
              <a:t>De Groot, </a:t>
            </a:r>
            <a:r>
              <a:rPr lang="en-US" sz="2000" b="0" dirty="0" err="1"/>
              <a:t>Nicolo</a:t>
            </a:r>
            <a:r>
              <a:rPr lang="en-US" sz="2000" b="0" dirty="0"/>
              <a:t>	NIKHEF, NL</a:t>
            </a:r>
          </a:p>
          <a:p>
            <a:pPr>
              <a:spcBef>
                <a:spcPts val="600"/>
              </a:spcBef>
              <a:spcAft>
                <a:spcPts val="600"/>
              </a:spcAft>
            </a:pPr>
            <a:r>
              <a:rPr lang="en-US" sz="2000" b="0" dirty="0"/>
              <a:t>Marshall, Philipp	SLAC, US</a:t>
            </a:r>
          </a:p>
          <a:p>
            <a:pPr>
              <a:spcBef>
                <a:spcPts val="600"/>
              </a:spcBef>
              <a:spcAft>
                <a:spcPts val="600"/>
              </a:spcAft>
            </a:pPr>
            <a:r>
              <a:rPr lang="en-US" sz="2000" b="0" dirty="0"/>
              <a:t>Pepe, Monica		INFN Perugia, IT</a:t>
            </a:r>
          </a:p>
          <a:p>
            <a:pPr>
              <a:spcBef>
                <a:spcPts val="600"/>
              </a:spcBef>
              <a:spcAft>
                <a:spcPts val="600"/>
              </a:spcAft>
            </a:pPr>
            <a:r>
              <a:rPr lang="en-US" sz="2000" b="0" dirty="0" err="1"/>
              <a:t>Trocme</a:t>
            </a:r>
            <a:r>
              <a:rPr lang="en-US" sz="2000" b="0" dirty="0"/>
              <a:t>, Benjamin  	IN2P3, FR</a:t>
            </a:r>
          </a:p>
          <a:p>
            <a:pPr>
              <a:spcBef>
                <a:spcPts val="600"/>
              </a:spcBef>
              <a:spcAft>
                <a:spcPts val="600"/>
              </a:spcAft>
            </a:pPr>
            <a:r>
              <a:rPr lang="en-US" sz="2000" b="0" dirty="0" err="1"/>
              <a:t>Rozycka</a:t>
            </a:r>
            <a:r>
              <a:rPr lang="en-US" sz="2000" b="0" dirty="0"/>
              <a:t>, </a:t>
            </a:r>
            <a:r>
              <a:rPr lang="en-US" sz="2000" b="0" dirty="0" err="1"/>
              <a:t>Agata</a:t>
            </a:r>
            <a:r>
              <a:rPr lang="en-US" sz="2000" b="0" dirty="0"/>
              <a:t>		CERN FAP Dep.</a:t>
            </a:r>
          </a:p>
          <a:p>
            <a:pPr>
              <a:spcBef>
                <a:spcPts val="600"/>
              </a:spcBef>
              <a:spcAft>
                <a:spcPts val="600"/>
              </a:spcAft>
            </a:pPr>
            <a:r>
              <a:rPr lang="en-US" sz="2000" b="0" dirty="0" err="1"/>
              <a:t>Troska</a:t>
            </a:r>
            <a:r>
              <a:rPr lang="en-US" sz="2000" b="0" dirty="0"/>
              <a:t>, Jan		CERN EP Dep.</a:t>
            </a:r>
          </a:p>
          <a:p>
            <a:pPr>
              <a:spcBef>
                <a:spcPts val="600"/>
              </a:spcBef>
              <a:spcAft>
                <a:spcPts val="600"/>
              </a:spcAft>
            </a:pPr>
            <a:r>
              <a:rPr lang="en-US" sz="2000" b="0" dirty="0" err="1"/>
              <a:t>Vossebeld</a:t>
            </a:r>
            <a:r>
              <a:rPr lang="en-US" sz="2000" b="0" dirty="0"/>
              <a:t>, Joost	University of Liverpool, UK</a:t>
            </a:r>
          </a:p>
          <a:p>
            <a:pPr marL="342900" indent="-342900">
              <a:buFont typeface="Wingdings" panose="05000000000000000000" pitchFamily="2" charset="2"/>
              <a:buChar char="q"/>
            </a:pPr>
            <a:endParaRPr lang="en-US" sz="2000" dirty="0"/>
          </a:p>
        </p:txBody>
      </p:sp>
    </p:spTree>
    <p:extLst>
      <p:ext uri="{BB962C8B-B14F-4D97-AF65-F5344CB8AC3E}">
        <p14:creationId xmlns:p14="http://schemas.microsoft.com/office/powerpoint/2010/main" val="533175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78A70D-59E5-4186-843C-FE5FDAD99131}"/>
              </a:ext>
            </a:extLst>
          </p:cNvPr>
          <p:cNvSpPr>
            <a:spLocks noGrp="1"/>
          </p:cNvSpPr>
          <p:nvPr>
            <p:ph type="title"/>
          </p:nvPr>
        </p:nvSpPr>
        <p:spPr/>
        <p:txBody>
          <a:bodyPr/>
          <a:lstStyle/>
          <a:p>
            <a:r>
              <a:rPr lang="en-GB" dirty="0"/>
              <a:t>Status of the Experiments</a:t>
            </a:r>
          </a:p>
        </p:txBody>
      </p:sp>
      <p:sp>
        <p:nvSpPr>
          <p:cNvPr id="4" name="Date Placeholder 3">
            <a:extLst>
              <a:ext uri="{FF2B5EF4-FFF2-40B4-BE49-F238E27FC236}">
                <a16:creationId xmlns:a16="http://schemas.microsoft.com/office/drawing/2014/main" id="{FB7DBA7A-A820-4AAA-B537-F37DA1460E06}"/>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219F0DCE-C7BF-4B64-A16B-9FDFCFB1BBE8}"/>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DC069EBB-AD1A-4372-86F2-82C5F6B2198F}"/>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8" name="Content Placeholder 7">
            <a:extLst>
              <a:ext uri="{FF2B5EF4-FFF2-40B4-BE49-F238E27FC236}">
                <a16:creationId xmlns:a16="http://schemas.microsoft.com/office/drawing/2014/main" id="{CA02ADA7-EC5C-4C6C-98D3-C7CE72E334CD}"/>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433182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41E0CFC-67C5-4791-BCEC-7E37C9BC8794}"/>
              </a:ext>
            </a:extLst>
          </p:cNvPr>
          <p:cNvPicPr>
            <a:picLocks noChangeAspect="1"/>
          </p:cNvPicPr>
          <p:nvPr/>
        </p:nvPicPr>
        <p:blipFill>
          <a:blip r:embed="rId3"/>
          <a:stretch>
            <a:fillRect/>
          </a:stretch>
        </p:blipFill>
        <p:spPr>
          <a:xfrm>
            <a:off x="8012742" y="3260148"/>
            <a:ext cx="4376264" cy="2871238"/>
          </a:xfrm>
          <a:prstGeom prst="rect">
            <a:avLst/>
          </a:prstGeom>
        </p:spPr>
      </p:pic>
      <p:pic>
        <p:nvPicPr>
          <p:cNvPr id="15" name="Picture 14">
            <a:extLst>
              <a:ext uri="{FF2B5EF4-FFF2-40B4-BE49-F238E27FC236}">
                <a16:creationId xmlns:a16="http://schemas.microsoft.com/office/drawing/2014/main" id="{03292CB6-65CA-4916-A62A-76DD541A99E5}"/>
              </a:ext>
            </a:extLst>
          </p:cNvPr>
          <p:cNvPicPr>
            <a:picLocks noChangeAspect="1"/>
          </p:cNvPicPr>
          <p:nvPr/>
        </p:nvPicPr>
        <p:blipFill>
          <a:blip r:embed="rId4"/>
          <a:stretch>
            <a:fillRect/>
          </a:stretch>
        </p:blipFill>
        <p:spPr>
          <a:xfrm>
            <a:off x="8066051" y="385011"/>
            <a:ext cx="4006613" cy="3004959"/>
          </a:xfrm>
          <a:prstGeom prst="rect">
            <a:avLst/>
          </a:prstGeom>
        </p:spPr>
      </p:pic>
      <p:pic>
        <p:nvPicPr>
          <p:cNvPr id="13" name="Picture 12">
            <a:extLst>
              <a:ext uri="{FF2B5EF4-FFF2-40B4-BE49-F238E27FC236}">
                <a16:creationId xmlns:a16="http://schemas.microsoft.com/office/drawing/2014/main" id="{28F2B855-7DEE-4B38-9A9E-8DA108417335}"/>
              </a:ext>
            </a:extLst>
          </p:cNvPr>
          <p:cNvPicPr>
            <a:picLocks noChangeAspect="1"/>
          </p:cNvPicPr>
          <p:nvPr/>
        </p:nvPicPr>
        <p:blipFill>
          <a:blip r:embed="rId5"/>
          <a:stretch>
            <a:fillRect/>
          </a:stretch>
        </p:blipFill>
        <p:spPr>
          <a:xfrm>
            <a:off x="4398909" y="548680"/>
            <a:ext cx="3886447" cy="2792774"/>
          </a:xfrm>
          <a:prstGeom prst="rect">
            <a:avLst/>
          </a:prstGeom>
        </p:spPr>
      </p:pic>
      <p:sp>
        <p:nvSpPr>
          <p:cNvPr id="3" name="Title 2">
            <a:extLst>
              <a:ext uri="{FF2B5EF4-FFF2-40B4-BE49-F238E27FC236}">
                <a16:creationId xmlns:a16="http://schemas.microsoft.com/office/drawing/2014/main" id="{02A29F3F-EF78-4896-8DBA-E6F5AD5F759A}"/>
              </a:ext>
            </a:extLst>
          </p:cNvPr>
          <p:cNvSpPr>
            <a:spLocks noGrp="1"/>
          </p:cNvSpPr>
          <p:nvPr>
            <p:ph type="title"/>
          </p:nvPr>
        </p:nvSpPr>
        <p:spPr>
          <a:xfrm>
            <a:off x="407989" y="373593"/>
            <a:ext cx="10944596" cy="463119"/>
          </a:xfrm>
        </p:spPr>
        <p:txBody>
          <a:bodyPr/>
          <a:lstStyle/>
          <a:p>
            <a:r>
              <a:rPr lang="en-GB" sz="3200" dirty="0"/>
              <a:t>Recall 2024 LHC Run</a:t>
            </a:r>
          </a:p>
        </p:txBody>
      </p:sp>
      <p:sp>
        <p:nvSpPr>
          <p:cNvPr id="4" name="Date Placeholder 3">
            <a:extLst>
              <a:ext uri="{FF2B5EF4-FFF2-40B4-BE49-F238E27FC236}">
                <a16:creationId xmlns:a16="http://schemas.microsoft.com/office/drawing/2014/main" id="{5F45D5A0-DD81-4470-9A71-AECF70F9DD00}"/>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374C7B35-2090-4452-87A1-317171F3ACB5}"/>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33F30751-94FD-43B1-85C1-08D3A60D345D}"/>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Rectangle 6">
            <a:extLst>
              <a:ext uri="{FF2B5EF4-FFF2-40B4-BE49-F238E27FC236}">
                <a16:creationId xmlns:a16="http://schemas.microsoft.com/office/drawing/2014/main" id="{AE5BD635-8EC9-4E76-A8B5-900C6FEDB4A8}"/>
              </a:ext>
            </a:extLst>
          </p:cNvPr>
          <p:cNvSpPr/>
          <p:nvPr/>
        </p:nvSpPr>
        <p:spPr>
          <a:xfrm>
            <a:off x="263352" y="1196751"/>
            <a:ext cx="4029868" cy="915635"/>
          </a:xfrm>
          <a:prstGeom prst="rect">
            <a:avLst/>
          </a:prstGeom>
          <a:solidFill>
            <a:schemeClr val="bg1"/>
          </a:solidFill>
        </p:spPr>
        <p:txBody>
          <a:bodyPr wrap="square">
            <a:spAutoFit/>
          </a:bodyPr>
          <a:lstStyle/>
          <a:p>
            <a:pPr marL="285750" indent="-285750">
              <a:spcAft>
                <a:spcPts val="300"/>
              </a:spcAft>
              <a:buFont typeface="Wingdings" panose="05000000000000000000" pitchFamily="2" charset="2"/>
              <a:buChar char="q"/>
            </a:pPr>
            <a:r>
              <a:rPr lang="de-DE" sz="1700" dirty="0">
                <a:solidFill>
                  <a:srgbClr val="FF0000"/>
                </a:solidFill>
              </a:rPr>
              <a:t>Fantastic LHC </a:t>
            </a:r>
            <a:r>
              <a:rPr lang="en-GB" sz="1700" dirty="0">
                <a:solidFill>
                  <a:srgbClr val="FF0000"/>
                </a:solidFill>
              </a:rPr>
              <a:t>performance</a:t>
            </a:r>
          </a:p>
          <a:p>
            <a:pPr marL="285750" indent="-285750">
              <a:spcAft>
                <a:spcPts val="300"/>
              </a:spcAft>
              <a:buFont typeface="Wingdings" panose="05000000000000000000" pitchFamily="2" charset="2"/>
              <a:buChar char="q"/>
            </a:pPr>
            <a:r>
              <a:rPr lang="en-GB" sz="1700" dirty="0">
                <a:solidFill>
                  <a:srgbClr val="2F2F2F"/>
                </a:solidFill>
              </a:rPr>
              <a:t>&gt; 120 fb</a:t>
            </a:r>
            <a:r>
              <a:rPr lang="en-GB" sz="1700" baseline="30000" dirty="0">
                <a:solidFill>
                  <a:srgbClr val="2F2F2F"/>
                </a:solidFill>
              </a:rPr>
              <a:t>-1</a:t>
            </a:r>
            <a:r>
              <a:rPr lang="en-GB" sz="1700" dirty="0">
                <a:solidFill>
                  <a:srgbClr val="2F2F2F"/>
                </a:solidFill>
              </a:rPr>
              <a:t> pp luminosity delivered to ATLAS &amp; CMS</a:t>
            </a:r>
          </a:p>
        </p:txBody>
      </p:sp>
      <p:sp>
        <p:nvSpPr>
          <p:cNvPr id="11" name="Rectangle 10">
            <a:extLst>
              <a:ext uri="{FF2B5EF4-FFF2-40B4-BE49-F238E27FC236}">
                <a16:creationId xmlns:a16="http://schemas.microsoft.com/office/drawing/2014/main" id="{CC1F9EDA-2031-493B-9A3E-D9D12C70C4D8}"/>
              </a:ext>
            </a:extLst>
          </p:cNvPr>
          <p:cNvSpPr/>
          <p:nvPr/>
        </p:nvSpPr>
        <p:spPr>
          <a:xfrm>
            <a:off x="240012" y="2238215"/>
            <a:ext cx="4427681" cy="2862322"/>
          </a:xfrm>
          <a:prstGeom prst="rect">
            <a:avLst/>
          </a:prstGeom>
          <a:solidFill>
            <a:schemeClr val="bg1"/>
          </a:solidFill>
        </p:spPr>
        <p:txBody>
          <a:bodyPr wrap="square">
            <a:spAutoFit/>
          </a:bodyPr>
          <a:lstStyle/>
          <a:p>
            <a:pPr marL="285750" indent="-285750">
              <a:spcAft>
                <a:spcPts val="300"/>
              </a:spcAft>
              <a:buFont typeface="Wingdings" panose="05000000000000000000" pitchFamily="2" charset="2"/>
              <a:buChar char="q"/>
            </a:pPr>
            <a:r>
              <a:rPr lang="de-DE" sz="1700" dirty="0" err="1">
                <a:solidFill>
                  <a:srgbClr val="FF0000"/>
                </a:solidFill>
              </a:rPr>
              <a:t>LHCb</a:t>
            </a:r>
            <a:r>
              <a:rPr lang="de-DE" sz="1700" dirty="0">
                <a:solidFill>
                  <a:srgbClr val="FF0000"/>
                </a:solidFill>
              </a:rPr>
              <a:t> and ALICE </a:t>
            </a:r>
            <a:r>
              <a:rPr lang="de-DE" sz="1700" dirty="0" err="1">
                <a:solidFill>
                  <a:srgbClr val="FF0000"/>
                </a:solidFill>
              </a:rPr>
              <a:t>doubled</a:t>
            </a:r>
            <a:r>
              <a:rPr lang="de-DE" sz="1700" dirty="0">
                <a:solidFill>
                  <a:srgbClr val="FF0000"/>
                </a:solidFill>
              </a:rPr>
              <a:t> </a:t>
            </a:r>
            <a:r>
              <a:rPr lang="de-DE" sz="1700" dirty="0" err="1">
                <a:solidFill>
                  <a:srgbClr val="FF0000"/>
                </a:solidFill>
              </a:rPr>
              <a:t>their</a:t>
            </a:r>
            <a:r>
              <a:rPr lang="de-DE" sz="1700" dirty="0">
                <a:solidFill>
                  <a:srgbClr val="FF0000"/>
                </a:solidFill>
              </a:rPr>
              <a:t> pp </a:t>
            </a:r>
            <a:r>
              <a:rPr lang="de-DE" sz="1700" dirty="0" err="1">
                <a:solidFill>
                  <a:srgbClr val="FF0000"/>
                </a:solidFill>
              </a:rPr>
              <a:t>luminosity</a:t>
            </a:r>
            <a:r>
              <a:rPr lang="de-DE" sz="1700" dirty="0">
                <a:solidFill>
                  <a:srgbClr val="FF0000"/>
                </a:solidFill>
              </a:rPr>
              <a:t> in 2024</a:t>
            </a:r>
          </a:p>
          <a:p>
            <a:pPr>
              <a:spcAft>
                <a:spcPts val="300"/>
              </a:spcAft>
            </a:pPr>
            <a:endParaRPr lang="de-DE" sz="1700" dirty="0">
              <a:solidFill>
                <a:srgbClr val="FF0000"/>
              </a:solidFill>
            </a:endParaRPr>
          </a:p>
          <a:p>
            <a:pPr marL="285750" indent="-285750">
              <a:spcAft>
                <a:spcPts val="300"/>
              </a:spcAft>
              <a:buFont typeface="Wingdings" panose="05000000000000000000" pitchFamily="2" charset="2"/>
              <a:buChar char="q"/>
            </a:pPr>
            <a:r>
              <a:rPr lang="de-DE" sz="1700" dirty="0" err="1">
                <a:solidFill>
                  <a:srgbClr val="FF0000"/>
                </a:solidFill>
              </a:rPr>
              <a:t>With</a:t>
            </a:r>
            <a:r>
              <a:rPr lang="de-DE" sz="1700" dirty="0">
                <a:solidFill>
                  <a:srgbClr val="FF0000"/>
                </a:solidFill>
              </a:rPr>
              <a:t> all Phase I </a:t>
            </a:r>
            <a:r>
              <a:rPr lang="de-DE" sz="1700" dirty="0" err="1">
                <a:solidFill>
                  <a:srgbClr val="FF0000"/>
                </a:solidFill>
              </a:rPr>
              <a:t>upgrades</a:t>
            </a:r>
            <a:r>
              <a:rPr lang="de-DE" sz="1700" dirty="0">
                <a:solidFill>
                  <a:srgbClr val="FF0000"/>
                </a:solidFill>
              </a:rPr>
              <a:t> fully </a:t>
            </a:r>
            <a:r>
              <a:rPr lang="de-DE" sz="1700" dirty="0" err="1">
                <a:solidFill>
                  <a:srgbClr val="FF0000"/>
                </a:solidFill>
              </a:rPr>
              <a:t>commissioned</a:t>
            </a:r>
            <a:r>
              <a:rPr lang="de-DE" sz="1700" dirty="0">
                <a:solidFill>
                  <a:srgbClr val="FF0000"/>
                </a:solidFill>
              </a:rPr>
              <a:t>, e.g.</a:t>
            </a:r>
          </a:p>
          <a:p>
            <a:pPr marL="742950" lvl="1" indent="-285750">
              <a:spcAft>
                <a:spcPts val="300"/>
              </a:spcAft>
              <a:buFont typeface="Wingdings" panose="05000000000000000000" pitchFamily="2" charset="2"/>
              <a:buChar char="q"/>
            </a:pPr>
            <a:r>
              <a:rPr lang="de-DE" sz="1700" dirty="0">
                <a:solidFill>
                  <a:srgbClr val="2F2F2F"/>
                </a:solidFill>
              </a:rPr>
              <a:t>ATLAS &amp; CMS </a:t>
            </a:r>
            <a:r>
              <a:rPr lang="de-DE" sz="1700" dirty="0" err="1">
                <a:solidFill>
                  <a:srgbClr val="2F2F2F"/>
                </a:solidFill>
              </a:rPr>
              <a:t>run</a:t>
            </a:r>
            <a:r>
              <a:rPr lang="de-DE" sz="1700" dirty="0">
                <a:solidFill>
                  <a:srgbClr val="2F2F2F"/>
                </a:solidFill>
              </a:rPr>
              <a:t> at </a:t>
            </a:r>
            <a:r>
              <a:rPr lang="de-DE" sz="1700" dirty="0" err="1">
                <a:solidFill>
                  <a:srgbClr val="2F2F2F"/>
                </a:solidFill>
              </a:rPr>
              <a:t>pileup</a:t>
            </a:r>
            <a:r>
              <a:rPr lang="de-DE" sz="1700" dirty="0">
                <a:solidFill>
                  <a:srgbClr val="2F2F2F"/>
                </a:solidFill>
              </a:rPr>
              <a:t> µ &gt; 60</a:t>
            </a:r>
            <a:br>
              <a:rPr lang="de-DE" sz="1700" dirty="0">
                <a:solidFill>
                  <a:srgbClr val="2F2F2F"/>
                </a:solidFill>
              </a:rPr>
            </a:br>
            <a:r>
              <a:rPr lang="de-DE" sz="1700" dirty="0">
                <a:solidFill>
                  <a:srgbClr val="2F2F2F"/>
                </a:solidFill>
              </a:rPr>
              <a:t>initial </a:t>
            </a:r>
            <a:r>
              <a:rPr lang="de-DE" sz="1700" dirty="0" err="1">
                <a:solidFill>
                  <a:srgbClr val="2F2F2F"/>
                </a:solidFill>
              </a:rPr>
              <a:t>detectors</a:t>
            </a:r>
            <a:r>
              <a:rPr lang="de-DE" sz="1700" dirty="0">
                <a:solidFill>
                  <a:srgbClr val="2F2F2F"/>
                </a:solidFill>
              </a:rPr>
              <a:t> </a:t>
            </a:r>
            <a:r>
              <a:rPr lang="de-DE" sz="1700" dirty="0" err="1">
                <a:solidFill>
                  <a:srgbClr val="2F2F2F"/>
                </a:solidFill>
              </a:rPr>
              <a:t>designed</a:t>
            </a:r>
            <a:r>
              <a:rPr lang="de-DE" sz="1700" dirty="0">
                <a:solidFill>
                  <a:srgbClr val="2F2F2F"/>
                </a:solidFill>
              </a:rPr>
              <a:t> </a:t>
            </a:r>
            <a:r>
              <a:rPr lang="de-DE" sz="1700" dirty="0" err="1">
                <a:solidFill>
                  <a:srgbClr val="2F2F2F"/>
                </a:solidFill>
              </a:rPr>
              <a:t>for</a:t>
            </a:r>
            <a:r>
              <a:rPr lang="de-DE" sz="1700" dirty="0">
                <a:solidFill>
                  <a:srgbClr val="2F2F2F"/>
                </a:solidFill>
              </a:rPr>
              <a:t> µ </a:t>
            </a:r>
            <a:r>
              <a:rPr lang="de-DE" sz="1700" dirty="0">
                <a:solidFill>
                  <a:srgbClr val="2F2F2F"/>
                </a:solidFill>
                <a:cs typeface="Arial" panose="020B0604020202020204" pitchFamily="34" charset="0"/>
              </a:rPr>
              <a:t>≈ 20</a:t>
            </a:r>
          </a:p>
          <a:p>
            <a:pPr marL="742950" lvl="1" indent="-285750">
              <a:spcAft>
                <a:spcPts val="300"/>
              </a:spcAft>
              <a:buFont typeface="Wingdings" panose="05000000000000000000" pitchFamily="2" charset="2"/>
              <a:buChar char="q"/>
            </a:pPr>
            <a:r>
              <a:rPr lang="en-US" sz="1700" dirty="0">
                <a:solidFill>
                  <a:srgbClr val="2F2F2F"/>
                </a:solidFill>
              </a:rPr>
              <a:t>ALICE 1000 times more </a:t>
            </a:r>
            <a:r>
              <a:rPr lang="en-US" altLang="en-US" sz="1700" dirty="0">
                <a:solidFill>
                  <a:srgbClr val="2F2F2F"/>
                </a:solidFill>
              </a:rPr>
              <a:t>minimum bias events in central barrel because of continuous readout</a:t>
            </a:r>
            <a:endParaRPr lang="de-DE" sz="1700" dirty="0">
              <a:solidFill>
                <a:srgbClr val="2F2F2F"/>
              </a:solidFill>
            </a:endParaRPr>
          </a:p>
        </p:txBody>
      </p:sp>
      <p:pic>
        <p:nvPicPr>
          <p:cNvPr id="10" name="Picture 9">
            <a:extLst>
              <a:ext uri="{FF2B5EF4-FFF2-40B4-BE49-F238E27FC236}">
                <a16:creationId xmlns:a16="http://schemas.microsoft.com/office/drawing/2014/main" id="{C9F03CEC-D1BF-4E12-90AD-268D3D8953F3}"/>
              </a:ext>
            </a:extLst>
          </p:cNvPr>
          <p:cNvPicPr>
            <a:picLocks noChangeAspect="1"/>
          </p:cNvPicPr>
          <p:nvPr/>
        </p:nvPicPr>
        <p:blipFill>
          <a:blip r:embed="rId6"/>
          <a:stretch>
            <a:fillRect/>
          </a:stretch>
        </p:blipFill>
        <p:spPr>
          <a:xfrm>
            <a:off x="4745857" y="3384426"/>
            <a:ext cx="3238416" cy="2782050"/>
          </a:xfrm>
          <a:prstGeom prst="rect">
            <a:avLst/>
          </a:prstGeom>
        </p:spPr>
      </p:pic>
    </p:spTree>
    <p:extLst>
      <p:ext uri="{BB962C8B-B14F-4D97-AF65-F5344CB8AC3E}">
        <p14:creationId xmlns:p14="http://schemas.microsoft.com/office/powerpoint/2010/main" val="4251255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618F5AE-13C9-4ACA-8AC6-F8BD10A7E0AD}"/>
              </a:ext>
            </a:extLst>
          </p:cNvPr>
          <p:cNvPicPr>
            <a:picLocks noChangeAspect="1"/>
          </p:cNvPicPr>
          <p:nvPr/>
        </p:nvPicPr>
        <p:blipFill>
          <a:blip r:embed="rId3"/>
          <a:stretch>
            <a:fillRect/>
          </a:stretch>
        </p:blipFill>
        <p:spPr>
          <a:xfrm>
            <a:off x="6144323" y="367990"/>
            <a:ext cx="5971478" cy="5118409"/>
          </a:xfrm>
          <a:prstGeom prst="rect">
            <a:avLst/>
          </a:prstGeom>
        </p:spPr>
      </p:pic>
      <p:sp>
        <p:nvSpPr>
          <p:cNvPr id="3" name="Title 2">
            <a:extLst>
              <a:ext uri="{FF2B5EF4-FFF2-40B4-BE49-F238E27FC236}">
                <a16:creationId xmlns:a16="http://schemas.microsoft.com/office/drawing/2014/main" id="{5DFB9ABD-44EC-43D1-B9D2-49BE430D2FC3}"/>
              </a:ext>
            </a:extLst>
          </p:cNvPr>
          <p:cNvSpPr>
            <a:spLocks noGrp="1"/>
          </p:cNvSpPr>
          <p:nvPr>
            <p:ph type="title"/>
          </p:nvPr>
        </p:nvSpPr>
        <p:spPr/>
        <p:txBody>
          <a:bodyPr/>
          <a:lstStyle/>
          <a:p>
            <a:r>
              <a:rPr lang="en-GB" dirty="0"/>
              <a:t>2024 LHC Heavy Ion Run</a:t>
            </a:r>
          </a:p>
        </p:txBody>
      </p:sp>
      <p:sp>
        <p:nvSpPr>
          <p:cNvPr id="4" name="Date Placeholder 3">
            <a:extLst>
              <a:ext uri="{FF2B5EF4-FFF2-40B4-BE49-F238E27FC236}">
                <a16:creationId xmlns:a16="http://schemas.microsoft.com/office/drawing/2014/main" id="{1FF1A03A-CDFA-49DB-9DCF-46E271CA6CD4}"/>
              </a:ext>
            </a:extLst>
          </p:cNvPr>
          <p:cNvSpPr>
            <a:spLocks noGrp="1"/>
          </p:cNvSpPr>
          <p:nvPr>
            <p:ph type="dt" sz="half" idx="10"/>
          </p:nvPr>
        </p:nvSpPr>
        <p:spPr/>
        <p:txBody>
          <a:bodyPr/>
          <a:lstStyle/>
          <a:p>
            <a:r>
              <a:rPr lang="en-US"/>
              <a:t>28.04.2025</a:t>
            </a:r>
            <a:endParaRPr lang="en-US" dirty="0"/>
          </a:p>
        </p:txBody>
      </p:sp>
      <p:sp>
        <p:nvSpPr>
          <p:cNvPr id="5" name="Footer Placeholder 4">
            <a:extLst>
              <a:ext uri="{FF2B5EF4-FFF2-40B4-BE49-F238E27FC236}">
                <a16:creationId xmlns:a16="http://schemas.microsoft.com/office/drawing/2014/main" id="{CDA19574-61ED-45F0-94EA-57DE8012DC37}"/>
              </a:ext>
            </a:extLst>
          </p:cNvPr>
          <p:cNvSpPr>
            <a:spLocks noGrp="1"/>
          </p:cNvSpPr>
          <p:nvPr>
            <p:ph type="ftr" sz="quarter" idx="11"/>
          </p:nvPr>
        </p:nvSpPr>
        <p:spPr/>
        <p:txBody>
          <a:bodyPr/>
          <a:lstStyle/>
          <a:p>
            <a:r>
              <a:rPr lang="en-GB"/>
              <a:t>J. Mnich | Status and News CERN &amp; Experiments</a:t>
            </a:r>
            <a:endParaRPr lang="en-US" dirty="0"/>
          </a:p>
        </p:txBody>
      </p:sp>
      <p:sp>
        <p:nvSpPr>
          <p:cNvPr id="6" name="Slide Number Placeholder 5">
            <a:extLst>
              <a:ext uri="{FF2B5EF4-FFF2-40B4-BE49-F238E27FC236}">
                <a16:creationId xmlns:a16="http://schemas.microsoft.com/office/drawing/2014/main" id="{BBE9130B-2CF1-46B7-861F-63B0A09CD14C}"/>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9" name="Rectangle 8">
            <a:extLst>
              <a:ext uri="{FF2B5EF4-FFF2-40B4-BE49-F238E27FC236}">
                <a16:creationId xmlns:a16="http://schemas.microsoft.com/office/drawing/2014/main" id="{DA47BCB5-3658-432D-8325-A325C9B0FAAE}"/>
              </a:ext>
            </a:extLst>
          </p:cNvPr>
          <p:cNvSpPr/>
          <p:nvPr/>
        </p:nvSpPr>
        <p:spPr>
          <a:xfrm>
            <a:off x="6807103" y="5104512"/>
            <a:ext cx="4611745" cy="1000274"/>
          </a:xfrm>
          <a:prstGeom prst="rect">
            <a:avLst/>
          </a:prstGeom>
          <a:solidFill>
            <a:schemeClr val="bg1"/>
          </a:solidFill>
        </p:spPr>
        <p:txBody>
          <a:bodyPr wrap="square">
            <a:spAutoFit/>
          </a:bodyPr>
          <a:lstStyle/>
          <a:p>
            <a:pPr>
              <a:spcAft>
                <a:spcPts val="300"/>
              </a:spcAft>
            </a:pPr>
            <a:r>
              <a:rPr lang="en-GB" dirty="0">
                <a:solidFill>
                  <a:srgbClr val="2F2F2F"/>
                </a:solidFill>
              </a:rPr>
              <a:t>Target luminosity delivered: </a:t>
            </a:r>
          </a:p>
          <a:p>
            <a:pPr marL="285750" indent="-285750">
              <a:spcAft>
                <a:spcPts val="300"/>
              </a:spcAft>
              <a:buFont typeface="Wingdings" panose="05000000000000000000" pitchFamily="2" charset="2"/>
              <a:buChar char="q"/>
            </a:pPr>
            <a:r>
              <a:rPr lang="en-GB" dirty="0">
                <a:solidFill>
                  <a:srgbClr val="2F2F2F"/>
                </a:solidFill>
                <a:latin typeface="Arial" panose="020B0604020202020204" pitchFamily="34" charset="0"/>
                <a:cs typeface="Arial" panose="020B0604020202020204" pitchFamily="34" charset="0"/>
              </a:rPr>
              <a:t>≈ </a:t>
            </a:r>
            <a:r>
              <a:rPr lang="en-GB" dirty="0">
                <a:solidFill>
                  <a:srgbClr val="2F2F2F"/>
                </a:solidFill>
              </a:rPr>
              <a:t>1.9 nb</a:t>
            </a:r>
            <a:r>
              <a:rPr lang="en-GB" baseline="30000" dirty="0">
                <a:solidFill>
                  <a:srgbClr val="2F2F2F"/>
                </a:solidFill>
              </a:rPr>
              <a:t>-1</a:t>
            </a:r>
            <a:r>
              <a:rPr lang="en-GB" dirty="0">
                <a:solidFill>
                  <a:srgbClr val="2F2F2F"/>
                </a:solidFill>
              </a:rPr>
              <a:t> to ATLAS/ALICE/CMS and </a:t>
            </a:r>
          </a:p>
          <a:p>
            <a:pPr marL="285750" indent="-285750">
              <a:spcAft>
                <a:spcPts val="300"/>
              </a:spcAft>
              <a:buFont typeface="Wingdings" panose="05000000000000000000" pitchFamily="2" charset="2"/>
              <a:buChar char="q"/>
            </a:pPr>
            <a:r>
              <a:rPr lang="en-GB" dirty="0">
                <a:solidFill>
                  <a:srgbClr val="2F2F2F"/>
                </a:solidFill>
              </a:rPr>
              <a:t>0.5 nb</a:t>
            </a:r>
            <a:r>
              <a:rPr lang="en-GB" baseline="30000" dirty="0">
                <a:solidFill>
                  <a:srgbClr val="2F2F2F"/>
                </a:solidFill>
              </a:rPr>
              <a:t>-1</a:t>
            </a:r>
            <a:r>
              <a:rPr lang="en-GB" dirty="0">
                <a:solidFill>
                  <a:srgbClr val="2F2F2F"/>
                </a:solidFill>
              </a:rPr>
              <a:t> to </a:t>
            </a:r>
            <a:r>
              <a:rPr lang="en-GB" dirty="0" err="1">
                <a:solidFill>
                  <a:srgbClr val="2F2F2F"/>
                </a:solidFill>
              </a:rPr>
              <a:t>LHCb</a:t>
            </a:r>
            <a:endParaRPr lang="en-GB" dirty="0">
              <a:solidFill>
                <a:srgbClr val="2F2F2F"/>
              </a:solidFill>
            </a:endParaRPr>
          </a:p>
        </p:txBody>
      </p:sp>
      <p:pic>
        <p:nvPicPr>
          <p:cNvPr id="12" name="Picture 11">
            <a:extLst>
              <a:ext uri="{FF2B5EF4-FFF2-40B4-BE49-F238E27FC236}">
                <a16:creationId xmlns:a16="http://schemas.microsoft.com/office/drawing/2014/main" id="{543B4340-3FAB-46EE-8F60-79F05B24B66C}"/>
              </a:ext>
            </a:extLst>
          </p:cNvPr>
          <p:cNvPicPr>
            <a:picLocks noChangeAspect="1"/>
          </p:cNvPicPr>
          <p:nvPr/>
        </p:nvPicPr>
        <p:blipFill>
          <a:blip r:embed="rId4"/>
          <a:stretch>
            <a:fillRect/>
          </a:stretch>
        </p:blipFill>
        <p:spPr>
          <a:xfrm>
            <a:off x="140481" y="1439335"/>
            <a:ext cx="5883511" cy="4176464"/>
          </a:xfrm>
          <a:prstGeom prst="rect">
            <a:avLst/>
          </a:prstGeom>
        </p:spPr>
      </p:pic>
    </p:spTree>
    <p:extLst>
      <p:ext uri="{BB962C8B-B14F-4D97-AF65-F5344CB8AC3E}">
        <p14:creationId xmlns:p14="http://schemas.microsoft.com/office/powerpoint/2010/main" val="202258912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0</TotalTime>
  <Words>3837</Words>
  <Application>Microsoft Office PowerPoint</Application>
  <PresentationFormat>Widescreen</PresentationFormat>
  <Paragraphs>444</Paragraphs>
  <Slides>37</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Cambria Math</vt:lpstr>
      <vt:lpstr>Helvetica</vt:lpstr>
      <vt:lpstr>Helvetica Neue</vt:lpstr>
      <vt:lpstr>Helvetica Neue Medium</vt:lpstr>
      <vt:lpstr>Times New Roman</vt:lpstr>
      <vt:lpstr>Wingdings</vt:lpstr>
      <vt:lpstr>Office Theme</vt:lpstr>
      <vt:lpstr>Status and News  CERN &amp; Experiments</vt:lpstr>
      <vt:lpstr>Main Discussion Points 60th LHC RRB </vt:lpstr>
      <vt:lpstr>News from CERN</vt:lpstr>
      <vt:lpstr>News from Council</vt:lpstr>
      <vt:lpstr>Progress Update European Strategy for Particle Physics</vt:lpstr>
      <vt:lpstr>RRB Scrutiny Group Composition 2025</vt:lpstr>
      <vt:lpstr>Status of the Experiments</vt:lpstr>
      <vt:lpstr>Recall 2024 LHC Run</vt:lpstr>
      <vt:lpstr>2024 LHC Heavy Ion Run</vt:lpstr>
      <vt:lpstr>Recent Physics Results: ALICE</vt:lpstr>
      <vt:lpstr>ATLAS: Highly Boosted Tau-Pairs</vt:lpstr>
      <vt:lpstr>CMS: Search for Charged Lepton-Flavour Violating Z and Z´ Decays</vt:lpstr>
      <vt:lpstr>LHCb: Observation of CP Violation in Baryon Decays</vt:lpstr>
      <vt:lpstr>LHCb: Observation of CP Violation in Baryon Decays</vt:lpstr>
      <vt:lpstr>YETS Activities: Impressions from ATLAS</vt:lpstr>
      <vt:lpstr>ATLAS LAr FE Cooling Leak</vt:lpstr>
      <vt:lpstr>YETS Activities: Impressions from CMS</vt:lpstr>
      <vt:lpstr>LHCb &amp; ALICE YETS Activities</vt:lpstr>
      <vt:lpstr>Detector Upgrades: LHC Timeline</vt:lpstr>
      <vt:lpstr>Phase II Upgrades</vt:lpstr>
      <vt:lpstr>ATLAS Phase II Highlights</vt:lpstr>
      <vt:lpstr>CMS Phase II Highlights</vt:lpstr>
      <vt:lpstr>Phase II: High-Level Summary</vt:lpstr>
      <vt:lpstr>Risk Mitigation</vt:lpstr>
      <vt:lpstr>Phase IIb: ALICE and LHCb</vt:lpstr>
      <vt:lpstr>ALICE &amp; LHCb Scoping Options</vt:lpstr>
      <vt:lpstr>CERN Research Board 19.03.2025:</vt:lpstr>
      <vt:lpstr>Reminder Russia</vt:lpstr>
      <vt:lpstr>Computing: Data Production by CERN Experiments</vt:lpstr>
      <vt:lpstr>LHC Compute Resources</vt:lpstr>
      <vt:lpstr>WLCG Resource Needs for 2025 &amp; 2026</vt:lpstr>
      <vt:lpstr>Summary</vt:lpstr>
      <vt:lpstr>PowerPoint Presentation</vt:lpstr>
      <vt:lpstr>Backup</vt:lpstr>
      <vt:lpstr>Status ATLAS Phase II</vt:lpstr>
      <vt:lpstr>Status CMS Phase II</vt:lpstr>
      <vt:lpstr>Key Dates of New HL-LHC Schedule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Marika Flygar</dc:creator>
  <cp:lastModifiedBy>Mnich, Joachim</cp:lastModifiedBy>
  <cp:revision>344</cp:revision>
  <cp:lastPrinted>2020-01-30T13:49:18Z</cp:lastPrinted>
  <dcterms:created xsi:type="dcterms:W3CDTF">2021-03-18T12:29:40Z</dcterms:created>
  <dcterms:modified xsi:type="dcterms:W3CDTF">2025-04-28T09:23:35Z</dcterms:modified>
</cp:coreProperties>
</file>