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74"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61" d="100"/>
          <a:sy n="61" d="100"/>
        </p:scale>
        <p:origin x="2436" y="136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linearcollider.org/files/images/pdf/Accelerator.pdf"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3424221-787A-B38F-E3BB-06AF743BA891}"/>
              </a:ext>
            </a:extLst>
          </p:cNvPr>
          <p:cNvSpPr>
            <a:spLocks noGrp="1"/>
          </p:cNvSpPr>
          <p:nvPr>
            <p:ph idx="1"/>
          </p:nvPr>
        </p:nvSpPr>
        <p:spPr>
          <a:xfrm>
            <a:off x="143037" y="1460884"/>
            <a:ext cx="10515600" cy="4351338"/>
          </a:xfrm>
        </p:spPr>
        <p:txBody>
          <a:bodyPr>
            <a:normAutofit/>
          </a:bodyPr>
          <a:lstStyle/>
          <a:p>
            <a:r>
              <a:rPr lang="en-US" sz="2000" dirty="0"/>
              <a:t>Does not include:</a:t>
            </a:r>
          </a:p>
          <a:p>
            <a:pPr lvl="1"/>
            <a:r>
              <a:rPr lang="en-US" dirty="0"/>
              <a:t>Different loads due to different HOM power </a:t>
            </a:r>
          </a:p>
          <a:p>
            <a:pPr lvl="1"/>
            <a:r>
              <a:rPr lang="en-US" dirty="0">
                <a:sym typeface="Wingdings" panose="05000000000000000000" pitchFamily="2" charset="2"/>
              </a:rPr>
              <a:t>Gets extracted at cold  significantly higher</a:t>
            </a:r>
          </a:p>
          <a:p>
            <a:pPr lvl="1"/>
            <a:r>
              <a:rPr lang="en-US" dirty="0">
                <a:sym typeface="Wingdings" panose="05000000000000000000" pitchFamily="2" charset="2"/>
              </a:rPr>
              <a:t>Cryogenic load due to muon-decay</a:t>
            </a:r>
          </a:p>
          <a:p>
            <a:r>
              <a:rPr lang="en-US" sz="2000" dirty="0">
                <a:sym typeface="Wingdings" panose="05000000000000000000" pitchFamily="2" charset="2"/>
              </a:rPr>
              <a:t>Based on ILC </a:t>
            </a:r>
            <a:r>
              <a:rPr lang="en-US" sz="2000" dirty="0" err="1">
                <a:sym typeface="Wingdings" panose="05000000000000000000" pitchFamily="2" charset="2"/>
              </a:rPr>
              <a:t>cryo</a:t>
            </a:r>
            <a:r>
              <a:rPr lang="en-US" sz="2000" dirty="0">
                <a:sym typeface="Wingdings" panose="05000000000000000000" pitchFamily="2" charset="2"/>
              </a:rPr>
              <a:t> loads from ILC-TDR [1] </a:t>
            </a:r>
            <a:r>
              <a:rPr lang="en-US" sz="2000" b="1" dirty="0">
                <a:sym typeface="Wingdings" panose="05000000000000000000" pitchFamily="2" charset="2"/>
              </a:rPr>
              <a:t></a:t>
            </a:r>
          </a:p>
          <a:p>
            <a:r>
              <a:rPr lang="en-US" sz="2000" dirty="0">
                <a:sym typeface="Wingdings" panose="05000000000000000000" pitchFamily="2" charset="2"/>
              </a:rPr>
              <a:t>Dynamic load scaled to </a:t>
            </a:r>
            <a:r>
              <a:rPr lang="en-US" sz="2000" dirty="0" err="1">
                <a:sym typeface="Wingdings" panose="05000000000000000000" pitchFamily="2" charset="2"/>
              </a:rPr>
              <a:t>MuCol</a:t>
            </a:r>
            <a:r>
              <a:rPr lang="en-US" sz="2000" dirty="0">
                <a:sym typeface="Wingdings" panose="05000000000000000000" pitchFamily="2" charset="2"/>
              </a:rPr>
              <a:t> duty factors</a:t>
            </a:r>
          </a:p>
          <a:p>
            <a:r>
              <a:rPr lang="en-US" sz="2000" dirty="0">
                <a:sym typeface="Wingdings" panose="05000000000000000000" pitchFamily="2" charset="2"/>
              </a:rPr>
              <a:t>Scaled unit consumption to 1 cavity equivalent</a:t>
            </a:r>
          </a:p>
          <a:p>
            <a:r>
              <a:rPr lang="en-US" sz="2000" dirty="0">
                <a:sym typeface="Wingdings" panose="05000000000000000000" pitchFamily="2" charset="2"/>
              </a:rPr>
              <a:t>Calculated room temperature equivalent</a:t>
            </a:r>
          </a:p>
          <a:p>
            <a:pPr lvl="1">
              <a:buFont typeface="Wingdings" panose="05000000000000000000" pitchFamily="2" charset="2"/>
              <a:buChar char="Ø"/>
            </a:pPr>
            <a:r>
              <a:rPr lang="en-US" dirty="0">
                <a:sym typeface="Wingdings" panose="05000000000000000000" pitchFamily="2" charset="2"/>
              </a:rPr>
              <a:t>With partial Carnot efficiency</a:t>
            </a:r>
          </a:p>
          <a:p>
            <a:pPr lvl="1"/>
            <a:endParaRPr lang="en-GB" dirty="0"/>
          </a:p>
        </p:txBody>
      </p:sp>
      <p:sp>
        <p:nvSpPr>
          <p:cNvPr id="3" name="Title 2">
            <a:extLst>
              <a:ext uri="{FF2B5EF4-FFF2-40B4-BE49-F238E27FC236}">
                <a16:creationId xmlns:a16="http://schemas.microsoft.com/office/drawing/2014/main" id="{C6487BB3-93AA-BF05-5082-D80654BF99E1}"/>
              </a:ext>
            </a:extLst>
          </p:cNvPr>
          <p:cNvSpPr>
            <a:spLocks noGrp="1"/>
          </p:cNvSpPr>
          <p:nvPr>
            <p:ph type="title"/>
          </p:nvPr>
        </p:nvSpPr>
        <p:spPr/>
        <p:txBody>
          <a:bodyPr/>
          <a:lstStyle/>
          <a:p>
            <a:r>
              <a:rPr lang="en-US" dirty="0"/>
              <a:t>RF </a:t>
            </a:r>
            <a:r>
              <a:rPr lang="en-US" dirty="0" err="1"/>
              <a:t>cryoplant</a:t>
            </a:r>
            <a:r>
              <a:rPr lang="en-US" dirty="0"/>
              <a:t> approximation</a:t>
            </a:r>
            <a:endParaRPr lang="en-GB" dirty="0"/>
          </a:p>
        </p:txBody>
      </p:sp>
      <p:sp>
        <p:nvSpPr>
          <p:cNvPr id="2" name="Footer Placeholder 1">
            <a:extLst>
              <a:ext uri="{FF2B5EF4-FFF2-40B4-BE49-F238E27FC236}">
                <a16:creationId xmlns:a16="http://schemas.microsoft.com/office/drawing/2014/main" id="{67F97E66-B465-6ABC-065D-E8A8576FEF77}"/>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Transverse impedance of the RF system  / Leonard Thiele / University of Rostock, CERN</a:t>
            </a:r>
            <a:endParaRPr lang="fr-FR" dirty="0">
              <a:latin typeface="Arial Narrow" panose="020B0604020202020204" pitchFamily="34" charset="0"/>
              <a:cs typeface="Arial Narrow" panose="020B0604020202020204" pitchFamily="34" charset="0"/>
            </a:endParaRPr>
          </a:p>
        </p:txBody>
      </p:sp>
      <p:pic>
        <p:nvPicPr>
          <p:cNvPr id="6" name="Picture 5">
            <a:extLst>
              <a:ext uri="{FF2B5EF4-FFF2-40B4-BE49-F238E27FC236}">
                <a16:creationId xmlns:a16="http://schemas.microsoft.com/office/drawing/2014/main" id="{7FD56264-999A-0349-37D7-BC525B78B93E}"/>
              </a:ext>
            </a:extLst>
          </p:cNvPr>
          <p:cNvPicPr>
            <a:picLocks noChangeAspect="1"/>
          </p:cNvPicPr>
          <p:nvPr/>
        </p:nvPicPr>
        <p:blipFill>
          <a:blip r:embed="rId2"/>
          <a:srcRect l="1547" t="6332" r="2453"/>
          <a:stretch/>
        </p:blipFill>
        <p:spPr>
          <a:xfrm>
            <a:off x="6190407" y="2018491"/>
            <a:ext cx="5858556" cy="2456644"/>
          </a:xfrm>
          <a:prstGeom prst="rect">
            <a:avLst/>
          </a:prstGeom>
        </p:spPr>
      </p:pic>
      <p:graphicFrame>
        <p:nvGraphicFramePr>
          <p:cNvPr id="7" name="Table 6">
            <a:extLst>
              <a:ext uri="{FF2B5EF4-FFF2-40B4-BE49-F238E27FC236}">
                <a16:creationId xmlns:a16="http://schemas.microsoft.com/office/drawing/2014/main" id="{3F02B283-48FC-99CD-E202-E7C920F78561}"/>
              </a:ext>
            </a:extLst>
          </p:cNvPr>
          <p:cNvGraphicFramePr>
            <a:graphicFrameLocks noGrp="1"/>
          </p:cNvGraphicFramePr>
          <p:nvPr>
            <p:extLst>
              <p:ext uri="{D42A27DB-BD31-4B8C-83A1-F6EECF244321}">
                <p14:modId xmlns:p14="http://schemas.microsoft.com/office/powerpoint/2010/main" val="2024884088"/>
              </p:ext>
            </p:extLst>
          </p:nvPr>
        </p:nvGraphicFramePr>
        <p:xfrm>
          <a:off x="526408" y="4743688"/>
          <a:ext cx="6312508" cy="1483360"/>
        </p:xfrm>
        <a:graphic>
          <a:graphicData uri="http://schemas.openxmlformats.org/drawingml/2006/table">
            <a:tbl>
              <a:tblPr firstRow="1" bandRow="1">
                <a:tableStyleId>{5C22544A-7EE6-4342-B048-85BDC9FD1C3A}</a:tableStyleId>
              </a:tblPr>
              <a:tblGrid>
                <a:gridCol w="2986596">
                  <a:extLst>
                    <a:ext uri="{9D8B030D-6E8A-4147-A177-3AD203B41FA5}">
                      <a16:colId xmlns:a16="http://schemas.microsoft.com/office/drawing/2014/main" val="905065276"/>
                    </a:ext>
                  </a:extLst>
                </a:gridCol>
                <a:gridCol w="831478">
                  <a:extLst>
                    <a:ext uri="{9D8B030D-6E8A-4147-A177-3AD203B41FA5}">
                      <a16:colId xmlns:a16="http://schemas.microsoft.com/office/drawing/2014/main" val="3148223204"/>
                    </a:ext>
                  </a:extLst>
                </a:gridCol>
                <a:gridCol w="831478">
                  <a:extLst>
                    <a:ext uri="{9D8B030D-6E8A-4147-A177-3AD203B41FA5}">
                      <a16:colId xmlns:a16="http://schemas.microsoft.com/office/drawing/2014/main" val="3804455720"/>
                    </a:ext>
                  </a:extLst>
                </a:gridCol>
                <a:gridCol w="831478">
                  <a:extLst>
                    <a:ext uri="{9D8B030D-6E8A-4147-A177-3AD203B41FA5}">
                      <a16:colId xmlns:a16="http://schemas.microsoft.com/office/drawing/2014/main" val="3124715729"/>
                    </a:ext>
                  </a:extLst>
                </a:gridCol>
                <a:gridCol w="831478">
                  <a:extLst>
                    <a:ext uri="{9D8B030D-6E8A-4147-A177-3AD203B41FA5}">
                      <a16:colId xmlns:a16="http://schemas.microsoft.com/office/drawing/2014/main" val="4204811660"/>
                    </a:ext>
                  </a:extLst>
                </a:gridCol>
              </a:tblGrid>
              <a:tr h="370840">
                <a:tc>
                  <a:txBody>
                    <a:bodyPr/>
                    <a:lstStyle/>
                    <a:p>
                      <a:r>
                        <a:rPr lang="en-US" dirty="0" err="1"/>
                        <a:t>MuCol</a:t>
                      </a:r>
                      <a:r>
                        <a:rPr lang="en-US" dirty="0"/>
                        <a:t> Parameter</a:t>
                      </a:r>
                      <a:endParaRPr lang="en-GB" dirty="0"/>
                    </a:p>
                  </a:txBody>
                  <a:tcPr/>
                </a:tc>
                <a:tc>
                  <a:txBody>
                    <a:bodyPr/>
                    <a:lstStyle/>
                    <a:p>
                      <a:r>
                        <a:rPr lang="en-US" dirty="0"/>
                        <a:t>RCS1</a:t>
                      </a:r>
                      <a:endParaRPr lang="en-GB" dirty="0"/>
                    </a:p>
                  </a:txBody>
                  <a:tcPr/>
                </a:tc>
                <a:tc>
                  <a:txBody>
                    <a:bodyPr/>
                    <a:lstStyle/>
                    <a:p>
                      <a:r>
                        <a:rPr lang="en-US" dirty="0"/>
                        <a:t>RCS2</a:t>
                      </a:r>
                      <a:endParaRPr lang="en-GB" dirty="0"/>
                    </a:p>
                  </a:txBody>
                  <a:tcPr/>
                </a:tc>
                <a:tc>
                  <a:txBody>
                    <a:bodyPr/>
                    <a:lstStyle/>
                    <a:p>
                      <a:r>
                        <a:rPr lang="en-US" dirty="0"/>
                        <a:t>RCS3</a:t>
                      </a:r>
                      <a:endParaRPr lang="en-GB" dirty="0"/>
                    </a:p>
                  </a:txBody>
                  <a:tcPr/>
                </a:tc>
                <a:tc>
                  <a:txBody>
                    <a:bodyPr/>
                    <a:lstStyle/>
                    <a:p>
                      <a:r>
                        <a:rPr lang="en-US" dirty="0"/>
                        <a:t>RCS4</a:t>
                      </a:r>
                      <a:endParaRPr lang="en-GB" dirty="0"/>
                    </a:p>
                  </a:txBody>
                  <a:tcPr/>
                </a:tc>
                <a:extLst>
                  <a:ext uri="{0D108BD9-81ED-4DB2-BD59-A6C34878D82A}">
                    <a16:rowId xmlns:a16="http://schemas.microsoft.com/office/drawing/2014/main" val="3474355198"/>
                  </a:ext>
                </a:extLst>
              </a:tr>
              <a:tr h="370840">
                <a:tc>
                  <a:txBody>
                    <a:bodyPr/>
                    <a:lstStyle/>
                    <a:p>
                      <a:r>
                        <a:rPr lang="en-US" dirty="0"/>
                        <a:t>Per cavity dynamic loss [kW]</a:t>
                      </a:r>
                      <a:endParaRPr lang="en-GB" dirty="0"/>
                    </a:p>
                  </a:txBody>
                  <a:tcPr/>
                </a:tc>
                <a:tc>
                  <a:txBody>
                    <a:bodyPr/>
                    <a:lstStyle/>
                    <a:p>
                      <a:r>
                        <a:rPr lang="en-US" dirty="0"/>
                        <a:t>0.6</a:t>
                      </a:r>
                      <a:endParaRPr lang="en-GB" dirty="0"/>
                    </a:p>
                  </a:txBody>
                  <a:tcPr/>
                </a:tc>
                <a:tc>
                  <a:txBody>
                    <a:bodyPr/>
                    <a:lstStyle/>
                    <a:p>
                      <a:r>
                        <a:rPr lang="en-US" dirty="0"/>
                        <a:t>0.9</a:t>
                      </a:r>
                      <a:endParaRPr lang="en-GB" dirty="0"/>
                    </a:p>
                  </a:txBody>
                  <a:tcPr/>
                </a:tc>
                <a:tc>
                  <a:txBody>
                    <a:bodyPr/>
                    <a:lstStyle/>
                    <a:p>
                      <a:r>
                        <a:rPr lang="en-US" dirty="0"/>
                        <a:t>1.9</a:t>
                      </a:r>
                      <a:endParaRPr lang="en-GB" dirty="0"/>
                    </a:p>
                  </a:txBody>
                  <a:tcPr/>
                </a:tc>
                <a:tc>
                  <a:txBody>
                    <a:bodyPr/>
                    <a:lstStyle/>
                    <a:p>
                      <a:r>
                        <a:rPr lang="en-US" dirty="0"/>
                        <a:t>5.4</a:t>
                      </a:r>
                      <a:endParaRPr lang="en-GB" dirty="0"/>
                    </a:p>
                  </a:txBody>
                  <a:tcPr/>
                </a:tc>
                <a:extLst>
                  <a:ext uri="{0D108BD9-81ED-4DB2-BD59-A6C34878D82A}">
                    <a16:rowId xmlns:a16="http://schemas.microsoft.com/office/drawing/2014/main" val="1491571839"/>
                  </a:ext>
                </a:extLst>
              </a:tr>
              <a:tr h="370840">
                <a:tc>
                  <a:txBody>
                    <a:bodyPr/>
                    <a:lstStyle/>
                    <a:p>
                      <a:r>
                        <a:rPr lang="en-US" dirty="0"/>
                        <a:t>Per cavity static loss [W]</a:t>
                      </a:r>
                      <a:endParaRPr lang="en-GB" dirty="0"/>
                    </a:p>
                  </a:txBody>
                  <a:tcPr/>
                </a:tc>
                <a:tc>
                  <a:txBody>
                    <a:bodyPr/>
                    <a:lstStyle/>
                    <a:p>
                      <a:r>
                        <a:rPr lang="en-US" dirty="0"/>
                        <a:t>700</a:t>
                      </a:r>
                      <a:endParaRPr lang="en-GB" dirty="0"/>
                    </a:p>
                  </a:txBody>
                  <a:tcPr/>
                </a:tc>
                <a:tc>
                  <a:txBody>
                    <a:bodyPr/>
                    <a:lstStyle/>
                    <a:p>
                      <a:r>
                        <a:rPr lang="en-US" dirty="0"/>
                        <a:t>700</a:t>
                      </a:r>
                      <a:endParaRPr lang="en-GB" dirty="0"/>
                    </a:p>
                  </a:txBody>
                  <a:tcPr/>
                </a:tc>
                <a:tc>
                  <a:txBody>
                    <a:bodyPr/>
                    <a:lstStyle/>
                    <a:p>
                      <a:r>
                        <a:rPr lang="en-US" dirty="0"/>
                        <a:t>700</a:t>
                      </a:r>
                      <a:endParaRPr lang="en-GB" dirty="0"/>
                    </a:p>
                  </a:txBody>
                  <a:tcPr/>
                </a:tc>
                <a:tc>
                  <a:txBody>
                    <a:bodyPr/>
                    <a:lstStyle/>
                    <a:p>
                      <a:r>
                        <a:rPr lang="en-US" dirty="0"/>
                        <a:t>700</a:t>
                      </a:r>
                      <a:endParaRPr lang="en-GB" dirty="0"/>
                    </a:p>
                  </a:txBody>
                  <a:tcPr/>
                </a:tc>
                <a:extLst>
                  <a:ext uri="{0D108BD9-81ED-4DB2-BD59-A6C34878D82A}">
                    <a16:rowId xmlns:a16="http://schemas.microsoft.com/office/drawing/2014/main" val="3196023590"/>
                  </a:ext>
                </a:extLst>
              </a:tr>
              <a:tr h="370840">
                <a:tc>
                  <a:txBody>
                    <a:bodyPr/>
                    <a:lstStyle/>
                    <a:p>
                      <a:r>
                        <a:rPr lang="en-US" dirty="0"/>
                        <a:t>Installed </a:t>
                      </a:r>
                      <a:r>
                        <a:rPr lang="en-US" dirty="0" err="1"/>
                        <a:t>cryo</a:t>
                      </a:r>
                      <a:r>
                        <a:rPr lang="en-US" dirty="0"/>
                        <a:t> plant size [MW]</a:t>
                      </a:r>
                      <a:endParaRPr lang="en-GB" dirty="0"/>
                    </a:p>
                  </a:txBody>
                  <a:tcPr/>
                </a:tc>
                <a:tc>
                  <a:txBody>
                    <a:bodyPr/>
                    <a:lstStyle/>
                    <a:p>
                      <a:r>
                        <a:rPr lang="en-US" dirty="0"/>
                        <a:t>1.3</a:t>
                      </a:r>
                      <a:endParaRPr lang="en-GB" dirty="0"/>
                    </a:p>
                  </a:txBody>
                  <a:tcPr/>
                </a:tc>
                <a:tc>
                  <a:txBody>
                    <a:bodyPr/>
                    <a:lstStyle/>
                    <a:p>
                      <a:r>
                        <a:rPr lang="en-US" dirty="0"/>
                        <a:t>0.9</a:t>
                      </a:r>
                      <a:endParaRPr lang="en-GB" dirty="0"/>
                    </a:p>
                  </a:txBody>
                  <a:tcPr/>
                </a:tc>
                <a:tc>
                  <a:txBody>
                    <a:bodyPr/>
                    <a:lstStyle/>
                    <a:p>
                      <a:r>
                        <a:rPr lang="en-US" dirty="0"/>
                        <a:t>2.0</a:t>
                      </a:r>
                      <a:endParaRPr lang="en-GB" dirty="0"/>
                    </a:p>
                  </a:txBody>
                  <a:tcPr/>
                </a:tc>
                <a:tc>
                  <a:txBody>
                    <a:bodyPr/>
                    <a:lstStyle/>
                    <a:p>
                      <a:r>
                        <a:rPr lang="en-US" dirty="0"/>
                        <a:t>27.1</a:t>
                      </a:r>
                      <a:endParaRPr lang="en-GB" dirty="0"/>
                    </a:p>
                  </a:txBody>
                  <a:tcPr/>
                </a:tc>
                <a:extLst>
                  <a:ext uri="{0D108BD9-81ED-4DB2-BD59-A6C34878D82A}">
                    <a16:rowId xmlns:a16="http://schemas.microsoft.com/office/drawing/2014/main" val="989997311"/>
                  </a:ext>
                </a:extLst>
              </a:tr>
            </a:tbl>
          </a:graphicData>
        </a:graphic>
      </p:graphicFrame>
      <p:sp>
        <p:nvSpPr>
          <p:cNvPr id="8" name="TextBox 7">
            <a:extLst>
              <a:ext uri="{FF2B5EF4-FFF2-40B4-BE49-F238E27FC236}">
                <a16:creationId xmlns:a16="http://schemas.microsoft.com/office/drawing/2014/main" id="{6E259B8E-4727-70FE-6F40-786F4EE3236B}"/>
              </a:ext>
            </a:extLst>
          </p:cNvPr>
          <p:cNvSpPr txBox="1"/>
          <p:nvPr/>
        </p:nvSpPr>
        <p:spPr>
          <a:xfrm>
            <a:off x="6959151" y="4594785"/>
            <a:ext cx="5016984" cy="646331"/>
          </a:xfrm>
          <a:prstGeom prst="rect">
            <a:avLst/>
          </a:prstGeom>
          <a:noFill/>
        </p:spPr>
        <p:txBody>
          <a:bodyPr wrap="square" rtlCol="0">
            <a:spAutoFit/>
          </a:bodyPr>
          <a:lstStyle/>
          <a:p>
            <a:r>
              <a:rPr lang="en-US" dirty="0"/>
              <a:t>1 unit = 13 strings x 4 main </a:t>
            </a:r>
            <a:r>
              <a:rPr lang="en-US" dirty="0" err="1"/>
              <a:t>linac</a:t>
            </a:r>
            <a:r>
              <a:rPr lang="en-US" dirty="0"/>
              <a:t> units = 52 ML units</a:t>
            </a:r>
          </a:p>
          <a:p>
            <a:r>
              <a:rPr lang="en-US" dirty="0"/>
              <a:t>1 ML unit = 3 cryomodules with 25 cavities</a:t>
            </a:r>
            <a:endParaRPr lang="en-GB" dirty="0"/>
          </a:p>
        </p:txBody>
      </p:sp>
      <p:sp>
        <p:nvSpPr>
          <p:cNvPr id="9" name="TextBox 8">
            <a:extLst>
              <a:ext uri="{FF2B5EF4-FFF2-40B4-BE49-F238E27FC236}">
                <a16:creationId xmlns:a16="http://schemas.microsoft.com/office/drawing/2014/main" id="{BD1E4577-AD8B-F008-E07D-682CB57D0D8A}"/>
              </a:ext>
            </a:extLst>
          </p:cNvPr>
          <p:cNvSpPr txBox="1"/>
          <p:nvPr/>
        </p:nvSpPr>
        <p:spPr>
          <a:xfrm>
            <a:off x="526408" y="6255038"/>
            <a:ext cx="10753889" cy="215444"/>
          </a:xfrm>
          <a:prstGeom prst="rect">
            <a:avLst/>
          </a:prstGeom>
          <a:noFill/>
        </p:spPr>
        <p:txBody>
          <a:bodyPr wrap="square" rtlCol="0">
            <a:spAutoFit/>
          </a:bodyPr>
          <a:lstStyle/>
          <a:p>
            <a:r>
              <a:rPr lang="en-US" sz="800" dirty="0"/>
              <a:t>[1] ILC-TDR table 3.11 </a:t>
            </a:r>
            <a:r>
              <a:rPr lang="en-US" sz="800" dirty="0">
                <a:hlinkClick r:id="rId3"/>
              </a:rPr>
              <a:t>https://linearcollider.org/files/images/pdf/Accelerator.pdf</a:t>
            </a:r>
            <a:r>
              <a:rPr lang="en-US" sz="800" dirty="0"/>
              <a:t> </a:t>
            </a:r>
            <a:endParaRPr lang="en-GB" sz="800" dirty="0"/>
          </a:p>
        </p:txBody>
      </p:sp>
    </p:spTree>
    <p:extLst>
      <p:ext uri="{BB962C8B-B14F-4D97-AF65-F5344CB8AC3E}">
        <p14:creationId xmlns:p14="http://schemas.microsoft.com/office/powerpoint/2010/main" val="6698306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17623</TotalTime>
  <Words>157</Words>
  <Application>Microsoft Office PowerPoint</Application>
  <PresentationFormat>Widescreen</PresentationFormat>
  <Paragraphs>34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Wingdings</vt:lpstr>
      <vt:lpstr>Office Theme</vt:lpstr>
      <vt:lpstr>RF cryoplant approximation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74</cp:revision>
  <dcterms:created xsi:type="dcterms:W3CDTF">2024-02-26T13:42:26Z</dcterms:created>
  <dcterms:modified xsi:type="dcterms:W3CDTF">2025-03-11T18:08:37Z</dcterms:modified>
</cp:coreProperties>
</file>