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5" r:id="rId1"/>
    <p:sldMasterId id="2147483648" r:id="rId2"/>
    <p:sldMasterId id="2147483650" r:id="rId3"/>
  </p:sldMasterIdLst>
  <p:notesMasterIdLst>
    <p:notesMasterId r:id="rId11"/>
  </p:notesMasterIdLst>
  <p:sldIdLst>
    <p:sldId id="263" r:id="rId4"/>
    <p:sldId id="276" r:id="rId5"/>
    <p:sldId id="277" r:id="rId6"/>
    <p:sldId id="278" r:id="rId7"/>
    <p:sldId id="280" r:id="rId8"/>
    <p:sldId id="279" r:id="rId9"/>
    <p:sldId id="274" r:id="rId10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43" autoAdjust="0"/>
    <p:restoredTop sz="94712" autoAdjust="0"/>
  </p:normalViewPr>
  <p:slideViewPr>
    <p:cSldViewPr>
      <p:cViewPr varScale="1">
        <p:scale>
          <a:sx n="159" d="100"/>
          <a:sy n="159" d="100"/>
        </p:scale>
        <p:origin x="592" y="18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18.03.25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7521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89200"/>
          </a:xfrm>
        </p:spPr>
        <p:txBody>
          <a:bodyPr anchor="b"/>
          <a:lstStyle>
            <a:lvl1pPr algn="ctr">
              <a:lnSpc>
                <a:spcPts val="3563"/>
              </a:lnSpc>
              <a:defRPr sz="32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059582"/>
            <a:ext cx="8263350" cy="3816424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buFont typeface="Courier New" panose="02070309020205020404" pitchFamily="49" charset="0"/>
              <a:buChar char="o"/>
              <a:defRPr sz="1600"/>
            </a:lvl3pPr>
            <a:lvl4pPr marL="1020600" indent="-340200">
              <a:lnSpc>
                <a:spcPts val="1950"/>
              </a:lnSpc>
              <a:defRPr sz="1400"/>
            </a:lvl4pPr>
            <a:lvl5pPr marL="1360800" indent="-340200">
              <a:lnSpc>
                <a:spcPts val="1950"/>
              </a:lnSpc>
              <a:buFont typeface="Courier New" panose="02070309020205020404" pitchFamily="49" charset="0"/>
              <a:buChar char="o"/>
              <a:defRPr sz="14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483518"/>
            <a:ext cx="8263350" cy="43204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General information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800" y="2895786"/>
            <a:ext cx="8263350" cy="17907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L. Mether, T. </a:t>
            </a:r>
            <a:r>
              <a:rPr lang="en-US" dirty="0" err="1"/>
              <a:t>Pieloni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FCC electron cloud meeting</a:t>
            </a:r>
          </a:p>
          <a:p>
            <a:pPr>
              <a:lnSpc>
                <a:spcPct val="100000"/>
              </a:lnSpc>
            </a:pPr>
            <a:r>
              <a:rPr lang="en-US" dirty="0"/>
              <a:t>18 March 2025</a:t>
            </a: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Feasibility Study Final Report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3293972" y="97423"/>
            <a:ext cx="2556057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electron cloud meeting / 18 March 2025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1F39BE7-23A7-D976-1555-10E33F4F87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Report scheduled to be finalised by end of March, in time for submission to the update of the European Strategy for Particle Physics (ESPP)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Volume 2: Accelerators, Technical Infrastructures, Safety Concepts </a:t>
            </a:r>
          </a:p>
          <a:p>
            <a:pPr lvl="1" indent="0">
              <a:buNone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Our contributions:</a:t>
            </a:r>
          </a:p>
          <a:p>
            <a:pPr marL="625950" lvl="1" indent="-285750"/>
            <a:r>
              <a:rPr lang="en-GB" sz="1400" dirty="0"/>
              <a:t>Electron cloud section in ”Collective effects” chapter in ”FCC-</a:t>
            </a:r>
            <a:r>
              <a:rPr lang="en-GB" sz="1400" dirty="0" err="1"/>
              <a:t>ee</a:t>
            </a:r>
            <a:r>
              <a:rPr lang="en-GB" sz="1400" dirty="0"/>
              <a:t> Collider” part</a:t>
            </a:r>
          </a:p>
          <a:p>
            <a:pPr marL="625950" lvl="1" indent="-285750"/>
            <a:r>
              <a:rPr lang="en-GB" sz="1400" dirty="0"/>
              <a:t>Paragraphs for “Vacuum system, electron-cloud mitigation and radiation shielding” section in “Technical Systems” in “FCC-</a:t>
            </a:r>
            <a:r>
              <a:rPr lang="en-GB" sz="1400" dirty="0" err="1"/>
              <a:t>ee</a:t>
            </a:r>
            <a:r>
              <a:rPr lang="en-GB" sz="1400" dirty="0"/>
              <a:t> Booster” part</a:t>
            </a:r>
          </a:p>
          <a:p>
            <a:pPr marL="625950" lvl="1" indent="-285750"/>
            <a:r>
              <a:rPr lang="en-GB" sz="1400" dirty="0"/>
              <a:t>I hope that you received the request and have registered as authors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volume was closed for editing on Feb 9</a:t>
            </a:r>
            <a:r>
              <a:rPr lang="en-GB" sz="1400" baseline="30000" dirty="0"/>
              <a:t>th</a:t>
            </a:r>
            <a:r>
              <a:rPr lang="en-GB" sz="1400" dirty="0"/>
              <a:t> </a:t>
            </a:r>
          </a:p>
          <a:p>
            <a:pPr marL="625950" lvl="1" indent="-285750"/>
            <a:r>
              <a:rPr lang="en-GB" sz="1400" dirty="0"/>
              <a:t>Unclear if we still get to read/comment before submission</a:t>
            </a:r>
          </a:p>
          <a:p>
            <a:pPr marL="625950" lvl="1" indent="-285750"/>
            <a:r>
              <a:rPr lang="en-GB" sz="1400" dirty="0"/>
              <a:t>No up-to-date information on when the report will be available</a:t>
            </a:r>
          </a:p>
          <a:p>
            <a:pPr lvl="1" indent="0">
              <a:buNone/>
            </a:pPr>
            <a:br>
              <a:rPr lang="en-GB" sz="1400" dirty="0"/>
            </a:b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22131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7FA7B2-C1B6-A5D7-EF18-94F8A173F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E7C516AD-6DA3-27AE-29E5-8F58B5033A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F20736E-1802-5FA3-009F-73E454749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Week 2025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81C6CD77-CE22-4C71-58C5-4CE68855B2A6}"/>
              </a:ext>
            </a:extLst>
          </p:cNvPr>
          <p:cNvSpPr txBox="1"/>
          <p:nvPr/>
        </p:nvSpPr>
        <p:spPr>
          <a:xfrm>
            <a:off x="3293972" y="97423"/>
            <a:ext cx="2556057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electron cloud meeting / 18 March 2025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D2F103-E954-BAAC-4D2E-DB647F1D0D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F124A"/>
                </a:solidFill>
                <a:effectLst/>
                <a:latin typeface="Liberation Sans"/>
              </a:rPr>
              <a:t>19–23 May 2025, Vienna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F124A"/>
              </a:solidFill>
              <a:latin typeface="Liberation Sans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F124A"/>
                </a:solidFill>
                <a:latin typeface="Liberation Sans"/>
              </a:rPr>
              <a:t>Planning one talk</a:t>
            </a:r>
            <a:r>
              <a:rPr lang="en-GB" sz="1400" b="0" i="0" u="none" strike="noStrike" dirty="0">
                <a:solidFill>
                  <a:srgbClr val="0F124A"/>
                </a:solidFill>
                <a:effectLst/>
                <a:latin typeface="Liberation Sans"/>
              </a:rPr>
              <a:t> on </a:t>
            </a:r>
            <a:br>
              <a:rPr lang="en-GB" sz="1400" b="0" i="0" u="none" strike="noStrike" dirty="0">
                <a:solidFill>
                  <a:srgbClr val="0F124A"/>
                </a:solidFill>
                <a:effectLst/>
                <a:latin typeface="Liberation Sans"/>
              </a:rPr>
            </a:br>
            <a:r>
              <a:rPr lang="en-GB" sz="1400" b="0" i="0" u="none" strike="noStrike" dirty="0">
                <a:solidFill>
                  <a:srgbClr val="0F124A"/>
                </a:solidFill>
                <a:effectLst/>
                <a:latin typeface="Liberation Sans"/>
              </a:rPr>
              <a:t>electron cloud, covering </a:t>
            </a:r>
            <a:br>
              <a:rPr lang="en-GB" sz="1400" b="0" i="0" u="none" strike="noStrike" dirty="0">
                <a:solidFill>
                  <a:srgbClr val="0F124A"/>
                </a:solidFill>
                <a:effectLst/>
                <a:latin typeface="Liberation Sans"/>
              </a:rPr>
            </a:br>
            <a:r>
              <a:rPr lang="en-GB" sz="1400" b="0" i="0" u="none" strike="noStrike" dirty="0">
                <a:solidFill>
                  <a:srgbClr val="0F124A"/>
                </a:solidFill>
                <a:effectLst/>
                <a:latin typeface="Liberation Sans"/>
              </a:rPr>
              <a:t>collider and booster </a:t>
            </a:r>
            <a:br>
              <a:rPr lang="en-GB" sz="1400" b="0" i="0" u="none" strike="noStrike" dirty="0">
                <a:solidFill>
                  <a:srgbClr val="0F124A"/>
                </a:solidFill>
                <a:effectLst/>
                <a:latin typeface="Liberation Sans"/>
              </a:rPr>
            </a:br>
            <a:r>
              <a:rPr lang="en-GB" sz="1400" b="0" i="0" u="none" strike="noStrike" dirty="0">
                <a:solidFill>
                  <a:srgbClr val="0F124A"/>
                </a:solidFill>
                <a:effectLst/>
                <a:latin typeface="Liberation Sans"/>
              </a:rPr>
              <a:t>studies</a:t>
            </a:r>
          </a:p>
          <a:p>
            <a:br>
              <a:rPr lang="en-GB" sz="1400" dirty="0"/>
            </a:b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3" name="Picture 2" descr="A screen shot of a calendar&#10;&#10;AI-generated content may be incorrect.">
            <a:extLst>
              <a:ext uri="{FF2B5EF4-FFF2-40B4-BE49-F238E27FC236}">
                <a16:creationId xmlns:a16="http://schemas.microsoft.com/office/drawing/2014/main" id="{88E6EF67-11CD-98A6-E885-F102388E43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7"/>
          <a:stretch/>
        </p:blipFill>
        <p:spPr>
          <a:xfrm>
            <a:off x="2915816" y="1200655"/>
            <a:ext cx="6048672" cy="367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729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EECFF-0C71-A2ED-9800-98EDE1E26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70E7D9C8-269E-BA22-9B78-B047218F67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5DC6F68-DBA4-C4D6-FE48-91CFADABA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updates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BC390DB7-1697-9E62-B473-C6ACEAEF144F}"/>
              </a:ext>
            </a:extLst>
          </p:cNvPr>
          <p:cNvSpPr txBox="1"/>
          <p:nvPr/>
        </p:nvSpPr>
        <p:spPr>
          <a:xfrm>
            <a:off x="3293972" y="97423"/>
            <a:ext cx="2556057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electron cloud meeting / 18 March 2025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11D6AD6-9044-197B-5F1F-6273689E314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New baseline assumes a common RF system for Z, W, and ZH modes</a:t>
            </a:r>
          </a:p>
          <a:p>
            <a:pPr marL="625950" lvl="1" indent="-285750"/>
            <a:r>
              <a:rPr lang="en-GB" sz="1400" dirty="0"/>
              <a:t>Previously, single-cell cavities for Z mode, to be replaced when switching to W</a:t>
            </a:r>
          </a:p>
          <a:p>
            <a:pPr marL="625950" lvl="1" indent="-285750"/>
            <a:r>
              <a:rPr lang="en-GB" sz="1400" dirty="0"/>
              <a:t>Requires Reverse Phase Operation (RPO, Y. Morita et al., 2009) mode for Z </a:t>
            </a:r>
          </a:p>
          <a:p>
            <a:pPr marL="285750" indent="-285750"/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RPO leads to significant variation of effective RF voltage along bunch trains due to beam loading </a:t>
            </a:r>
          </a:p>
          <a:p>
            <a:pPr marL="625950" lvl="1" indent="-285750"/>
            <a:r>
              <a:rPr lang="en-GB" sz="1400" dirty="0"/>
              <a:t>Can be reduced with higher RF voltage and shorter gaps between trains</a:t>
            </a:r>
          </a:p>
          <a:p>
            <a:pPr marL="625950" lvl="1" indent="-285750"/>
            <a:endParaRPr lang="en-GB" sz="1400" dirty="0"/>
          </a:p>
          <a:p>
            <a:pPr lvl="1" indent="0">
              <a:buNone/>
            </a:pPr>
            <a:endParaRPr lang="en-GB" sz="1400" dirty="0"/>
          </a:p>
          <a:p>
            <a:pPr lvl="1" indent="0">
              <a:buNone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/>
            <a:br>
              <a:rPr lang="en-GB" sz="1400" dirty="0"/>
            </a:b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89F2DA4-4E16-1235-F35A-D78218B0D45E}"/>
              </a:ext>
            </a:extLst>
          </p:cNvPr>
          <p:cNvGrpSpPr>
            <a:grpSpLocks noChangeAspect="1"/>
          </p:cNvGrpSpPr>
          <p:nvPr/>
        </p:nvGrpSpPr>
        <p:grpSpPr>
          <a:xfrm>
            <a:off x="437849" y="2738908"/>
            <a:ext cx="7950575" cy="2374617"/>
            <a:chOff x="-252536" y="2475003"/>
            <a:chExt cx="8926365" cy="266605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A71786C-151B-615E-3D93-3D0E3E8EAF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429" y="4610949"/>
              <a:ext cx="7772400" cy="530113"/>
            </a:xfrm>
            <a:prstGeom prst="rect">
              <a:avLst/>
            </a:prstGeom>
          </p:spPr>
        </p:pic>
        <p:pic>
          <p:nvPicPr>
            <p:cNvPr id="12" name="Picture 11" descr="A diagram of a diagram&#10;&#10;AI-generated content may be incorrect.">
              <a:extLst>
                <a:ext uri="{FF2B5EF4-FFF2-40B4-BE49-F238E27FC236}">
                  <a16:creationId xmlns:a16="http://schemas.microsoft.com/office/drawing/2014/main" id="{B6916848-10F0-E708-4CD0-3EC370F9F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52536" y="2475003"/>
              <a:ext cx="7772400" cy="218497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640457C-4F6B-272E-6C9B-4412EFA55B07}"/>
              </a:ext>
            </a:extLst>
          </p:cNvPr>
          <p:cNvSpPr txBox="1"/>
          <p:nvPr/>
        </p:nvSpPr>
        <p:spPr>
          <a:xfrm>
            <a:off x="5837134" y="4163987"/>
            <a:ext cx="4392488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GB" sz="1000" dirty="0">
                <a:solidFill>
                  <a:schemeClr val="accent3"/>
                </a:solidFill>
              </a:rPr>
              <a:t>O. Brunner</a:t>
            </a:r>
          </a:p>
        </p:txBody>
      </p:sp>
    </p:spTree>
    <p:extLst>
      <p:ext uri="{BB962C8B-B14F-4D97-AF65-F5344CB8AC3E}">
        <p14:creationId xmlns:p14="http://schemas.microsoft.com/office/powerpoint/2010/main" val="524302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35031-C8F2-0344-E694-B9BF86922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38BD04B-A46F-FE0A-5A8E-08E8D6B943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20B3497-9683-0DD9-AE7D-E7B9B610F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updates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6934987C-74E2-16B1-2A42-3AACE21AFCC5}"/>
              </a:ext>
            </a:extLst>
          </p:cNvPr>
          <p:cNvSpPr txBox="1"/>
          <p:nvPr/>
        </p:nvSpPr>
        <p:spPr>
          <a:xfrm>
            <a:off x="3293972" y="97423"/>
            <a:ext cx="2556057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electron cloud meeting / 18 March 2025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8A0D27-9C49-7CA6-564E-709F0C76D2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Several studies and considerations since November to evaluate viability for RF, beam lifetime, beam stability and electron cloud</a:t>
            </a:r>
          </a:p>
          <a:p>
            <a:pPr marL="625950" lvl="1" indent="-285750"/>
            <a:r>
              <a:rPr lang="en-GB" sz="1400" dirty="0"/>
              <a:t>High RF voltage gives too poor lifetime and poor stability</a:t>
            </a:r>
          </a:p>
          <a:p>
            <a:pPr marL="625950" lvl="1" indent="-285750"/>
            <a:r>
              <a:rPr lang="en-GB" sz="1400" dirty="0"/>
              <a:t>A reduction in bunch intensity and correlated reduction in bunch spacing excluded by e-cloud</a:t>
            </a:r>
          </a:p>
          <a:p>
            <a:pPr marL="625950" lvl="1" indent="-285750"/>
            <a:r>
              <a:rPr lang="en-GB" sz="1400" dirty="0"/>
              <a:t>Converged on reduction of train and gap length by 2: 20 x 560b + 48e </a:t>
            </a:r>
            <a:r>
              <a:rPr lang="en-GB" sz="1400" dirty="0">
                <a:sym typeface="Wingdings" pitchFamily="2" charset="2"/>
              </a:rPr>
              <a:t> 40 x 280b + 24e, reduces variation from up to ~30% to ~10%</a:t>
            </a:r>
          </a:p>
          <a:p>
            <a:pPr lvl="1" indent="0">
              <a:buNone/>
            </a:pPr>
            <a:endParaRPr lang="en-GB" sz="1400" dirty="0"/>
          </a:p>
          <a:p>
            <a:pPr lvl="1" indent="0">
              <a:buNone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/>
            <a:br>
              <a:rPr lang="en-GB" sz="1400" dirty="0"/>
            </a:b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9" name="Picture 8" descr="A graph showing a number of numbers&#10;&#10;AI-generated content may be incorrect.">
            <a:extLst>
              <a:ext uri="{FF2B5EF4-FFF2-40B4-BE49-F238E27FC236}">
                <a16:creationId xmlns:a16="http://schemas.microsoft.com/office/drawing/2014/main" id="{966A2559-1F5C-2570-2BA8-D606FEFFB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178" y="2798581"/>
            <a:ext cx="3384376" cy="2077425"/>
          </a:xfrm>
          <a:prstGeom prst="rect">
            <a:avLst/>
          </a:prstGeom>
        </p:spPr>
      </p:pic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65B5BB3B-C98C-7BF0-2307-09858A0CE8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20" y="2798581"/>
            <a:ext cx="3384376" cy="1983944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E180F750-CF08-094B-19FB-7AEA7A86D8A4}"/>
              </a:ext>
            </a:extLst>
          </p:cNvPr>
          <p:cNvSpPr/>
          <p:nvPr/>
        </p:nvSpPr>
        <p:spPr>
          <a:xfrm>
            <a:off x="4331222" y="3569196"/>
            <a:ext cx="518720" cy="221357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7038B3-3410-2D40-BA81-F3057549BC60}"/>
              </a:ext>
            </a:extLst>
          </p:cNvPr>
          <p:cNvSpPr txBox="1"/>
          <p:nvPr/>
        </p:nvSpPr>
        <p:spPr>
          <a:xfrm>
            <a:off x="2183850" y="4600438"/>
            <a:ext cx="4392488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GB" sz="1000" dirty="0">
                <a:solidFill>
                  <a:schemeClr val="accent3"/>
                </a:solidFill>
              </a:rPr>
              <a:t>I. Karpov, FCC-</a:t>
            </a:r>
            <a:r>
              <a:rPr lang="en-GB" sz="1000" dirty="0" err="1">
                <a:solidFill>
                  <a:schemeClr val="accent3"/>
                </a:solidFill>
              </a:rPr>
              <a:t>ee</a:t>
            </a:r>
            <a:r>
              <a:rPr lang="en-GB" sz="1000" dirty="0">
                <a:solidFill>
                  <a:schemeClr val="accent3"/>
                </a:solidFill>
              </a:rPr>
              <a:t> design meeting, Nov 6</a:t>
            </a:r>
            <a:r>
              <a:rPr lang="en-GB" sz="1000" baseline="30000" dirty="0">
                <a:solidFill>
                  <a:schemeClr val="accent3"/>
                </a:solidFill>
              </a:rPr>
              <a:t>th</a:t>
            </a:r>
            <a:r>
              <a:rPr lang="en-GB" sz="1000" dirty="0">
                <a:solidFill>
                  <a:schemeClr val="accent3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26061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5D44D-350A-998E-5017-638846268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4433E34B-FA30-B6EB-7C22-7B063AC70D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44FA38A-DA88-9A94-74A8-BF2E34EC3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Pending electron cloud studies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1850560-B951-B4B2-6985-2A9C10DCFBF8}"/>
              </a:ext>
            </a:extLst>
          </p:cNvPr>
          <p:cNvSpPr txBox="1"/>
          <p:nvPr/>
        </p:nvSpPr>
        <p:spPr>
          <a:xfrm>
            <a:off x="3293972" y="97423"/>
            <a:ext cx="2556057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electron cloud meeting / 18 March 2025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84C7723-5795-3BAA-CBEF-CEF5B9C1A5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Multipacting</a:t>
            </a:r>
            <a:r>
              <a:rPr lang="en-GB" sz="1400" dirty="0"/>
              <a:t> thresholds</a:t>
            </a:r>
          </a:p>
          <a:p>
            <a:pPr marL="625950" lvl="1" indent="-285750"/>
            <a:r>
              <a:rPr lang="en-GB" sz="1400" dirty="0"/>
              <a:t>Evaluate impact of change to bunch train structure</a:t>
            </a:r>
          </a:p>
          <a:p>
            <a:pPr marL="625950" lvl="1" indent="-285750"/>
            <a:r>
              <a:rPr lang="en-GB" sz="1400" dirty="0"/>
              <a:t>Evaluate impact of low-intensity witness bunches in bunch train gaps</a:t>
            </a:r>
          </a:p>
          <a:p>
            <a:pPr marL="625950" lvl="1" indent="-285750"/>
            <a:r>
              <a:rPr lang="en-GB" sz="1400" dirty="0"/>
              <a:t>Continue studies with Furman-</a:t>
            </a:r>
            <a:r>
              <a:rPr lang="en-GB" sz="1400" dirty="0" err="1"/>
              <a:t>Pivi</a:t>
            </a:r>
            <a:r>
              <a:rPr lang="en-GB" sz="1400" dirty="0"/>
              <a:t> model, e.g. for various mitigation techniques?</a:t>
            </a:r>
          </a:p>
          <a:p>
            <a:pPr marL="625950" lvl="1" indent="-285750"/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Photoemission</a:t>
            </a:r>
          </a:p>
          <a:p>
            <a:pPr marL="625950" lvl="1" indent="-285750"/>
            <a:r>
              <a:rPr lang="en-GB" sz="1400" dirty="0"/>
              <a:t>Photoelectron yield studies with up-to-date photon flux data for collider and booster</a:t>
            </a:r>
            <a:br>
              <a:rPr lang="en-GB" sz="1400" dirty="0"/>
            </a:br>
            <a:r>
              <a:rPr lang="en-GB" sz="1400" dirty="0"/>
              <a:t>(new results from photon tracking estimated around the FCC Week)</a:t>
            </a:r>
          </a:p>
          <a:p>
            <a:pPr marL="625950" lvl="1" indent="-285750"/>
            <a:r>
              <a:rPr lang="en-GB" sz="1400" dirty="0"/>
              <a:t>3D simulations to study longitudinal spread?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Beam stability</a:t>
            </a:r>
          </a:p>
          <a:p>
            <a:pPr marL="625950" lvl="1" indent="-285750"/>
            <a:r>
              <a:rPr lang="en-GB" sz="1400" dirty="0"/>
              <a:t>Stability studies with saved realistic electron densities instead of uniform distributions to confirm stability thresholds</a:t>
            </a:r>
          </a:p>
          <a:p>
            <a:pPr marL="625950" lvl="1" indent="-285750"/>
            <a:r>
              <a:rPr lang="en-GB" sz="1400" dirty="0"/>
              <a:t>Study impact of chromaticity, beam-beam, impedance on stability</a:t>
            </a:r>
          </a:p>
          <a:p>
            <a:pPr marL="625950" lvl="1" indent="-285750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21601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_ecloud" id="{B575176C-C914-914E-98E3-6B4C81B631AC}" vid="{BFD31B09-6365-DD4B-9892-78C03D276ED4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_ecloud" id="{B575176C-C914-914E-98E3-6B4C81B631AC}" vid="{7CD43F4F-D4B3-D44E-A46D-ADEEB390513C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_ecloud" id="{B575176C-C914-914E-98E3-6B4C81B631AC}" vid="{E7BA20DC-727C-3348-81A9-2300065EA29C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269</TotalTime>
  <Words>485</Words>
  <Application>Microsoft Macintosh PowerPoint</Application>
  <PresentationFormat>On-screen Show (16:9)</PresentationFormat>
  <Paragraphs>73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Courier New</vt:lpstr>
      <vt:lpstr>Liberation Sans</vt:lpstr>
      <vt:lpstr>Wingdings</vt:lpstr>
      <vt:lpstr>Introslides</vt:lpstr>
      <vt:lpstr>Titleslides, Conclusion</vt:lpstr>
      <vt:lpstr>Content Slides - Deep Blue</vt:lpstr>
      <vt:lpstr>General information</vt:lpstr>
      <vt:lpstr>Feasibility Study Final Report</vt:lpstr>
      <vt:lpstr>FCC Week 2025</vt:lpstr>
      <vt:lpstr>Design updates</vt:lpstr>
      <vt:lpstr>Design updates</vt:lpstr>
      <vt:lpstr>Pending electron cloud studies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Isaac Stern</dc:creator>
  <cp:lastModifiedBy>Isaac Stern</cp:lastModifiedBy>
  <cp:revision>38</cp:revision>
  <dcterms:created xsi:type="dcterms:W3CDTF">2025-03-18T10:54:55Z</dcterms:created>
  <dcterms:modified xsi:type="dcterms:W3CDTF">2025-03-18T15:24:06Z</dcterms:modified>
</cp:coreProperties>
</file>