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921" r:id="rId2"/>
    <p:sldId id="835" r:id="rId3"/>
    <p:sldId id="927" r:id="rId4"/>
    <p:sldId id="875" r:id="rId5"/>
    <p:sldId id="928" r:id="rId6"/>
    <p:sldId id="876" r:id="rId7"/>
    <p:sldId id="877" r:id="rId8"/>
    <p:sldId id="934" r:id="rId9"/>
    <p:sldId id="961" r:id="rId10"/>
    <p:sldId id="962" r:id="rId11"/>
    <p:sldId id="963" r:id="rId12"/>
    <p:sldId id="964" r:id="rId13"/>
    <p:sldId id="965" r:id="rId14"/>
    <p:sldId id="951" r:id="rId15"/>
    <p:sldId id="952" r:id="rId16"/>
    <p:sldId id="953" r:id="rId17"/>
    <p:sldId id="955" r:id="rId18"/>
    <p:sldId id="958" r:id="rId19"/>
    <p:sldId id="957" r:id="rId20"/>
    <p:sldId id="959" r:id="rId21"/>
    <p:sldId id="942" r:id="rId22"/>
    <p:sldId id="943" r:id="rId23"/>
    <p:sldId id="944" r:id="rId24"/>
    <p:sldId id="947" r:id="rId25"/>
    <p:sldId id="948" r:id="rId26"/>
    <p:sldId id="949" r:id="rId27"/>
    <p:sldId id="950" r:id="rId28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a Sabato" initials="L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523"/>
    <p:restoredTop sz="96703"/>
  </p:normalViewPr>
  <p:slideViewPr>
    <p:cSldViewPr snapToGrid="0" snapToObjects="1">
      <p:cViewPr>
        <p:scale>
          <a:sx n="119" d="100"/>
          <a:sy n="119" d="100"/>
        </p:scale>
        <p:origin x="512" y="1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84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commentAuthors" Target="commentAuthors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0C2AE-3DFF-A44D-9BB3-CC7ABA3062CD}" type="datetimeFigureOut">
              <a:rPr lang="it-IT" smtClean="0"/>
              <a:t>11/03/25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E6B43-6B08-E646-ACD4-84BFC0871A2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0863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0F2D9-5415-574F-9AE3-CF8585AFB932}" type="datetimeFigureOut">
              <a:rPr lang="it-IT" smtClean="0"/>
              <a:t>11/03/25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2023B3-9ECD-1E47-A3FB-9E8BF791AF5A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9520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31722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6676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86226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3848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984420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33467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1137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13254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73327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0506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267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48365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779015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22297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52716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3122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850455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18242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5EE030-C56B-524E-A669-7CEDF695A65E}" type="slidenum">
              <a:rPr lang="it-IT" smtClean="0"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94095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78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8700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6680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24864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8972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5023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2023B3-9ECD-1E47-A3FB-9E8BF791AF5A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33220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sp>
        <p:nvSpPr>
          <p:cNvPr id="1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543231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88063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332292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Fare clic per modificare lo stile del titolo dello schema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685800" indent="-228600">
              <a:buFont typeface="Courier New" charset="0"/>
              <a:buChar char="o"/>
              <a:defRPr/>
            </a:lvl2pPr>
          </a:lstStyle>
          <a:p>
            <a:pPr lvl="0"/>
            <a:r>
              <a:rPr lang="it-IT" dirty="0" smtClean="0"/>
              <a:t>Fare clic per modificare gli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32080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750276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783810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2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3" name="Segnaposto piè di pagina 4"/>
          <p:cNvSpPr>
            <a:spLocks noGrp="1"/>
          </p:cNvSpPr>
          <p:nvPr>
            <p:ph type="ftr" sz="quarter" idx="14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637714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7684541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4428006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19233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13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1154994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 dello schema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7E5C5A-3969-704F-AEA7-11C99A8BC4C7}" type="slidenum">
              <a:rPr lang="it-IT" smtClean="0"/>
              <a:t>‹n.›</a:t>
            </a:fld>
            <a:endParaRPr lang="it-IT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10871194" y="2540"/>
            <a:ext cx="1320799" cy="525463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5145" y="20548"/>
            <a:ext cx="1389600" cy="468000"/>
          </a:xfrm>
          <a:prstGeom prst="rect">
            <a:avLst/>
          </a:prstGeom>
        </p:spPr>
      </p:pic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13/11/2023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813243" y="6356350"/>
            <a:ext cx="4340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FCCIS 2023 WP2 Workshop</a:t>
            </a:r>
          </a:p>
        </p:txBody>
      </p:sp>
    </p:spTree>
    <p:extLst>
      <p:ext uri="{BB962C8B-B14F-4D97-AF65-F5344CB8AC3E}">
        <p14:creationId xmlns:p14="http://schemas.microsoft.com/office/powerpoint/2010/main" val="942231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hyperlink" Target="http://www.chart.ch/" TargetMode="External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2105/contributions/5390895/attachments/2659031/4607694/2023_06_06_FCC_week.pdf" TargetMode="External"/><Relationship Id="rId4" Type="http://schemas.openxmlformats.org/officeDocument/2006/relationships/hyperlink" Target="https://indico.global/event/9304/contributions/90629/attachments/41492/77664/2023_09_12_FCC_ecloud_meeting.pdf" TargetMode="External"/><Relationship Id="rId5" Type="http://schemas.openxmlformats.org/officeDocument/2006/relationships/hyperlink" Target="https://indico.cern.ch/event/1298458/contributions/5978296/attachments/2873331/5035617/2024_06_12_FCC-IS_week.pdf" TargetMode="External"/><Relationship Id="rId6" Type="http://schemas.openxmlformats.org/officeDocument/2006/relationships/hyperlink" Target="https://indico.cern.ch/event/1298458/contributions/5978298/attachments/2876422/5037505/FCC_week2024_RS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907" y="3799500"/>
            <a:ext cx="1297297" cy="720000"/>
          </a:xfrm>
          <a:prstGeom prst="rect">
            <a:avLst/>
          </a:prstGeom>
        </p:spPr>
      </p:pic>
      <p:sp>
        <p:nvSpPr>
          <p:cNvPr id="6" name="Sottotitolo 2"/>
          <p:cNvSpPr>
            <a:spLocks noGrp="1"/>
          </p:cNvSpPr>
          <p:nvPr>
            <p:ph type="subTitle" idx="1"/>
          </p:nvPr>
        </p:nvSpPr>
        <p:spPr>
          <a:xfrm>
            <a:off x="316925" y="2255515"/>
            <a:ext cx="11572960" cy="3746026"/>
          </a:xfrm>
        </p:spPr>
        <p:txBody>
          <a:bodyPr>
            <a:normAutofit fontScale="92500" lnSpcReduction="10000"/>
          </a:bodyPr>
          <a:lstStyle/>
          <a:p>
            <a:r>
              <a:rPr lang="it-IT" sz="3300" b="1" dirty="0" smtClean="0"/>
              <a:t>Sabato Luca</a:t>
            </a:r>
            <a:r>
              <a:rPr lang="it-IT" sz="3300" b="1" baseline="30000" dirty="0" smtClean="0"/>
              <a:t>1</a:t>
            </a:r>
            <a:endParaRPr lang="it-IT" sz="3300" i="1" baseline="-25000" dirty="0" smtClean="0"/>
          </a:p>
          <a:p>
            <a:endParaRPr lang="it-IT" sz="400" dirty="0" smtClean="0"/>
          </a:p>
          <a:p>
            <a:pPr algn="l">
              <a:lnSpc>
                <a:spcPct val="120000"/>
              </a:lnSpc>
            </a:pPr>
            <a:r>
              <a:rPr lang="it-IT" i="1" dirty="0" err="1" smtClean="0">
                <a:solidFill>
                  <a:prstClr val="black"/>
                </a:solidFill>
              </a:rPr>
              <a:t>Mether</a:t>
            </a:r>
            <a:r>
              <a:rPr lang="it-IT" i="1" dirty="0" smtClean="0">
                <a:solidFill>
                  <a:prstClr val="black"/>
                </a:solidFill>
              </a:rPr>
              <a:t> </a:t>
            </a:r>
            <a:r>
              <a:rPr lang="it-IT" i="1" dirty="0" smtClean="0">
                <a:solidFill>
                  <a:prstClr val="black"/>
                </a:solidFill>
              </a:rPr>
              <a:t>Lotta</a:t>
            </a:r>
            <a:r>
              <a:rPr lang="it-IT" i="1" baseline="30000" dirty="0" smtClean="0">
                <a:solidFill>
                  <a:prstClr val="black"/>
                </a:solidFill>
              </a:rPr>
              <a:t>2</a:t>
            </a:r>
            <a:r>
              <a:rPr lang="it-IT" i="1" dirty="0" smtClean="0">
                <a:solidFill>
                  <a:prstClr val="black"/>
                </a:solidFill>
              </a:rPr>
              <a:t>, </a:t>
            </a:r>
            <a:r>
              <a:rPr lang="it-IT" i="1" dirty="0">
                <a:solidFill>
                  <a:prstClr val="black"/>
                </a:solidFill>
              </a:rPr>
              <a:t>Tatiana </a:t>
            </a:r>
            <a:r>
              <a:rPr lang="it-IT" i="1" dirty="0" smtClean="0">
                <a:solidFill>
                  <a:prstClr val="black"/>
                </a:solidFill>
              </a:rPr>
              <a:t>Pieloni</a:t>
            </a:r>
            <a:r>
              <a:rPr lang="it-IT" i="1" baseline="30000" dirty="0" smtClean="0">
                <a:solidFill>
                  <a:prstClr val="black"/>
                </a:solidFill>
              </a:rPr>
              <a:t>1</a:t>
            </a:r>
            <a:r>
              <a:rPr lang="it-IT" i="1" dirty="0" smtClean="0">
                <a:solidFill>
                  <a:prstClr val="black"/>
                </a:solidFill>
              </a:rPr>
              <a:t>, </a:t>
            </a:r>
            <a:r>
              <a:rPr lang="en-GB" i="1" dirty="0" smtClean="0"/>
              <a:t>Zimmermann Frank</a:t>
            </a:r>
            <a:r>
              <a:rPr lang="en-GB" i="1" baseline="30000" dirty="0"/>
              <a:t>2</a:t>
            </a:r>
            <a:r>
              <a:rPr lang="en-GB" i="1" dirty="0" smtClean="0"/>
              <a:t>, </a:t>
            </a:r>
            <a:r>
              <a:rPr lang="en-GB" i="1" dirty="0" err="1" smtClean="0"/>
              <a:t>Zobov</a:t>
            </a:r>
            <a:r>
              <a:rPr lang="en-GB" i="1" dirty="0" smtClean="0"/>
              <a:t> </a:t>
            </a:r>
            <a:r>
              <a:rPr lang="en-GB" i="1" dirty="0" smtClean="0"/>
              <a:t>Mikhail</a:t>
            </a:r>
            <a:r>
              <a:rPr lang="en-GB" i="1" baseline="30000" dirty="0"/>
              <a:t>3</a:t>
            </a:r>
            <a:endParaRPr lang="en-GB" i="1" dirty="0" smtClean="0"/>
          </a:p>
          <a:p>
            <a:pPr algn="l">
              <a:lnSpc>
                <a:spcPct val="120000"/>
              </a:lnSpc>
            </a:pPr>
            <a:endParaRPr lang="en-GB" i="1" baseline="30000" dirty="0" smtClean="0"/>
          </a:p>
          <a:p>
            <a:pPr algn="l">
              <a:lnSpc>
                <a:spcPct val="120000"/>
              </a:lnSpc>
            </a:pPr>
            <a:r>
              <a:rPr lang="en-GB" i="1" baseline="30000" dirty="0" smtClean="0"/>
              <a:t>1		2		</a:t>
            </a:r>
            <a:r>
              <a:rPr lang="en-GB" i="1" baseline="30000" dirty="0" smtClean="0"/>
              <a:t>3		</a:t>
            </a:r>
            <a:endParaRPr lang="en-GB" dirty="0" smtClean="0"/>
          </a:p>
          <a:p>
            <a:pPr algn="l"/>
            <a:endParaRPr lang="en-GB" dirty="0" smtClean="0"/>
          </a:p>
          <a:p>
            <a:pPr algn="l"/>
            <a:endParaRPr lang="en-GB" dirty="0"/>
          </a:p>
          <a:p>
            <a:pPr algn="l"/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 smtClean="0"/>
          </a:p>
          <a:p>
            <a:pPr algn="r"/>
            <a:r>
              <a:rPr lang="en-GB" sz="1800" dirty="0" smtClean="0"/>
              <a:t>18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March 2025</a:t>
            </a:r>
            <a:endParaRPr lang="en-GB" sz="1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it-IT" dirty="0" smtClean="0"/>
              <a:t> </a:t>
            </a:r>
            <a:fld id="{9F7E5C5A-3969-704F-AEA7-11C99A8BC4C7}" type="slidenum">
              <a:rPr lang="it-IT" smtClean="0"/>
              <a:t>1</a:t>
            </a:fld>
            <a:endParaRPr lang="it-IT" dirty="0"/>
          </a:p>
        </p:txBody>
      </p:sp>
      <p:sp>
        <p:nvSpPr>
          <p:cNvPr id="4" name="CasellaDiTesto 3"/>
          <p:cNvSpPr txBox="1"/>
          <p:nvPr/>
        </p:nvSpPr>
        <p:spPr>
          <a:xfrm>
            <a:off x="2888388" y="5956937"/>
            <a:ext cx="9001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This work was performed under the auspices and with support from the Swiss Accelerator Research and Technology (CHART) program (</a:t>
            </a:r>
            <a:r>
              <a:rPr lang="en-GB" sz="1600" dirty="0" smtClean="0">
                <a:hlinkClick r:id="rId4"/>
              </a:rPr>
              <a:t>www.chart.ch</a:t>
            </a:r>
            <a:r>
              <a:rPr lang="en-GB" sz="1600" dirty="0" smtClean="0"/>
              <a:t>).</a:t>
            </a:r>
            <a:endParaRPr lang="en-GB" sz="16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25" y="5821475"/>
            <a:ext cx="2616279" cy="900000"/>
          </a:xfrm>
          <a:prstGeom prst="rect">
            <a:avLst/>
          </a:prstGeom>
        </p:spPr>
      </p:pic>
      <p:sp>
        <p:nvSpPr>
          <p:cNvPr id="14" name="Titolo 1"/>
          <p:cNvSpPr>
            <a:spLocks noGrp="1"/>
          </p:cNvSpPr>
          <p:nvPr>
            <p:ph type="ctrTitle"/>
          </p:nvPr>
        </p:nvSpPr>
        <p:spPr>
          <a:xfrm>
            <a:off x="745926" y="351530"/>
            <a:ext cx="10549728" cy="1903985"/>
          </a:xfrm>
        </p:spPr>
        <p:txBody>
          <a:bodyPr>
            <a:normAutofit/>
          </a:bodyPr>
          <a:lstStyle/>
          <a:p>
            <a:r>
              <a:rPr lang="en-GB" sz="5400" dirty="0" smtClean="0"/>
              <a:t>Electron Cloud Mitigation Using Non-Uniform Bunch Spacing</a:t>
            </a:r>
            <a:endParaRPr lang="en-GB" sz="5400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4479" y="3774504"/>
            <a:ext cx="1280000" cy="720000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7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6" t="21037" r="9524" b="20578"/>
          <a:stretch/>
        </p:blipFill>
        <p:spPr>
          <a:xfrm>
            <a:off x="419351" y="3781976"/>
            <a:ext cx="1320799" cy="52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30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Charge </a:t>
            </a:r>
            <a:r>
              <a:rPr lang="en-GB" dirty="0"/>
              <a:t>A</a:t>
            </a:r>
            <a:r>
              <a:rPr lang="en-GB" dirty="0" smtClean="0"/>
              <a:t>ccumulation </a:t>
            </a:r>
            <a:r>
              <a:rPr lang="en-GB" dirty="0"/>
              <a:t>P</a:t>
            </a:r>
            <a:r>
              <a:rPr lang="en-GB" dirty="0" smtClean="0"/>
              <a:t>hase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10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056040"/>
            <a:ext cx="7200000" cy="288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6040"/>
            <a:ext cx="7200000" cy="2880000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0485" r="7994"/>
          <a:stretch/>
        </p:blipFill>
        <p:spPr>
          <a:xfrm>
            <a:off x="6822507" y="1694139"/>
            <a:ext cx="4917688" cy="2578033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-4" y="888998"/>
            <a:ext cx="1214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Option 1</a:t>
            </a:r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r>
              <a:rPr lang="it-IT" dirty="0"/>
              <a:t>Option </a:t>
            </a:r>
            <a:r>
              <a:rPr lang="it-IT" dirty="0" smtClean="0"/>
              <a:t>2</a:t>
            </a:r>
            <a:endParaRPr lang="it-IT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7" name="Cornice 6"/>
          <p:cNvSpPr/>
          <p:nvPr/>
        </p:nvSpPr>
        <p:spPr>
          <a:xfrm>
            <a:off x="194552" y="2927161"/>
            <a:ext cx="5742425" cy="214874"/>
          </a:xfrm>
          <a:prstGeom prst="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" name="Connettore 2 8"/>
          <p:cNvCxnSpPr>
            <a:stCxn id="7" idx="3"/>
          </p:cNvCxnSpPr>
          <p:nvPr/>
        </p:nvCxnSpPr>
        <p:spPr>
          <a:xfrm flipV="1">
            <a:off x="5936977" y="2993108"/>
            <a:ext cx="814019" cy="41490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6822507" y="1372630"/>
            <a:ext cx="4917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/>
              <a:t>Option: 1   Booster </a:t>
            </a:r>
            <a:r>
              <a:rPr lang="en-GB" dirty="0" smtClean="0"/>
              <a:t>Cycle</a:t>
            </a:r>
            <a:r>
              <a:rPr lang="it-IT" dirty="0" smtClean="0"/>
              <a:t>: 200</a:t>
            </a:r>
            <a:endParaRPr lang="it-IT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2453268" y="3848098"/>
            <a:ext cx="36018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 smtClean="0"/>
              <a:t>Courtesy of Hannes </a:t>
            </a:r>
            <a:r>
              <a:rPr lang="en-GB" sz="1400" i="1" dirty="0" err="1" smtClean="0"/>
              <a:t>Bartosik</a:t>
            </a:r>
            <a:r>
              <a:rPr lang="en-GB" sz="1400" i="1" dirty="0" smtClean="0"/>
              <a:t> (FCC week 2024)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28272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Charge </a:t>
            </a:r>
            <a:r>
              <a:rPr lang="en-GB" dirty="0"/>
              <a:t>A</a:t>
            </a:r>
            <a:r>
              <a:rPr lang="en-GB" dirty="0" smtClean="0"/>
              <a:t>ccumulation </a:t>
            </a:r>
            <a:r>
              <a:rPr lang="en-GB" dirty="0"/>
              <a:t>P</a:t>
            </a:r>
            <a:r>
              <a:rPr lang="en-GB" dirty="0" smtClean="0"/>
              <a:t>hase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11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056040"/>
            <a:ext cx="7200000" cy="28800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6040"/>
            <a:ext cx="7200000" cy="2880000"/>
          </a:xfrm>
          <a:prstGeom prst="rect">
            <a:avLst/>
          </a:prstGeom>
        </p:spPr>
      </p:pic>
      <p:sp>
        <p:nvSpPr>
          <p:cNvPr id="17" name="CasellaDiTesto 16"/>
          <p:cNvSpPr txBox="1"/>
          <p:nvPr/>
        </p:nvSpPr>
        <p:spPr>
          <a:xfrm>
            <a:off x="-4" y="888998"/>
            <a:ext cx="1214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Option 1</a:t>
            </a:r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endParaRPr lang="it-IT" sz="1600" dirty="0"/>
          </a:p>
          <a:p>
            <a:endParaRPr lang="it-IT" sz="1600" dirty="0" smtClean="0"/>
          </a:p>
          <a:p>
            <a:r>
              <a:rPr lang="it-IT" dirty="0"/>
              <a:t>Option </a:t>
            </a:r>
            <a:r>
              <a:rPr lang="it-IT" dirty="0" smtClean="0"/>
              <a:t>2</a:t>
            </a:r>
            <a:endParaRPr lang="it-IT" dirty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3" name="Parentesi graffa chiusa 2"/>
          <p:cNvSpPr/>
          <p:nvPr/>
        </p:nvSpPr>
        <p:spPr>
          <a:xfrm>
            <a:off x="6774426" y="1729123"/>
            <a:ext cx="629265" cy="1632153"/>
          </a:xfrm>
          <a:prstGeom prst="rightBrace">
            <a:avLst>
              <a:gd name="adj1" fmla="val 16146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cxnSp>
        <p:nvCxnSpPr>
          <p:cNvPr id="14" name="Connettore 1 13"/>
          <p:cNvCxnSpPr>
            <a:endCxn id="3" idx="0"/>
          </p:cNvCxnSpPr>
          <p:nvPr/>
        </p:nvCxnSpPr>
        <p:spPr>
          <a:xfrm>
            <a:off x="265471" y="1729123"/>
            <a:ext cx="650895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ttore 1 19"/>
          <p:cNvCxnSpPr/>
          <p:nvPr/>
        </p:nvCxnSpPr>
        <p:spPr>
          <a:xfrm>
            <a:off x="265471" y="3361276"/>
            <a:ext cx="650895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7354709" y="2360533"/>
            <a:ext cx="387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Analysed range (step 25 booster cycles)</a:t>
            </a:r>
            <a:endParaRPr lang="en-GB" dirty="0"/>
          </a:p>
        </p:txBody>
      </p:sp>
      <p:sp>
        <p:nvSpPr>
          <p:cNvPr id="19" name="CasellaDiTesto 18"/>
          <p:cNvSpPr txBox="1"/>
          <p:nvPr/>
        </p:nvSpPr>
        <p:spPr>
          <a:xfrm>
            <a:off x="6547419" y="167064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750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6592664" y="302531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50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4" name="Parentesi graffa chiusa 23"/>
          <p:cNvSpPr/>
          <p:nvPr/>
        </p:nvSpPr>
        <p:spPr>
          <a:xfrm>
            <a:off x="6725444" y="4634747"/>
            <a:ext cx="629265" cy="1622321"/>
          </a:xfrm>
          <a:prstGeom prst="rightBrace">
            <a:avLst>
              <a:gd name="adj1" fmla="val 16146"/>
              <a:gd name="adj2" fmla="val 50000"/>
            </a:avLst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>
              <a:solidFill>
                <a:srgbClr val="FF0000"/>
              </a:solidFill>
            </a:endParaRPr>
          </a:p>
        </p:txBody>
      </p:sp>
      <p:cxnSp>
        <p:nvCxnSpPr>
          <p:cNvPr id="25" name="Connettore 1 24"/>
          <p:cNvCxnSpPr>
            <a:endCxn id="25" idx="0"/>
          </p:cNvCxnSpPr>
          <p:nvPr/>
        </p:nvCxnSpPr>
        <p:spPr>
          <a:xfrm>
            <a:off x="216489" y="4634747"/>
            <a:ext cx="650895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1 25"/>
          <p:cNvCxnSpPr/>
          <p:nvPr/>
        </p:nvCxnSpPr>
        <p:spPr>
          <a:xfrm>
            <a:off x="216489" y="6257068"/>
            <a:ext cx="6508955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7354709" y="5261241"/>
            <a:ext cx="387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Analysed range (step 25 booster cycles)</a:t>
            </a:r>
            <a:endParaRPr lang="en-GB" dirty="0"/>
          </a:p>
        </p:txBody>
      </p:sp>
      <p:sp>
        <p:nvSpPr>
          <p:cNvPr id="28" name="CasellaDiTesto 27"/>
          <p:cNvSpPr txBox="1"/>
          <p:nvPr/>
        </p:nvSpPr>
        <p:spPr>
          <a:xfrm>
            <a:off x="6498437" y="457626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750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6543682" y="593093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50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94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magine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14" y="1056941"/>
            <a:ext cx="3960000" cy="3240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479"/>
          <a:stretch/>
        </p:blipFill>
        <p:spPr>
          <a:xfrm>
            <a:off x="4780694" y="945181"/>
            <a:ext cx="4568830" cy="3600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Charge </a:t>
            </a:r>
            <a:r>
              <a:rPr lang="en-GB" dirty="0" smtClean="0"/>
              <a:t>Accumulation </a:t>
            </a:r>
            <a:r>
              <a:rPr lang="en-GB" dirty="0"/>
              <a:t>P</a:t>
            </a:r>
            <a:r>
              <a:rPr lang="en-GB" dirty="0" smtClean="0"/>
              <a:t>hase</a:t>
            </a:r>
            <a:r>
              <a:rPr lang="en-GB" dirty="0"/>
              <a:t>: </a:t>
            </a:r>
            <a:r>
              <a:rPr lang="en-GB" dirty="0" smtClean="0"/>
              <a:t>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12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4" name="Connettore 1 13"/>
          <p:cNvCxnSpPr/>
          <p:nvPr/>
        </p:nvCxnSpPr>
        <p:spPr>
          <a:xfrm flipH="1">
            <a:off x="6867204" y="1362910"/>
            <a:ext cx="0" cy="280709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911621"/>
              </p:ext>
            </p:extLst>
          </p:nvPr>
        </p:nvGraphicFramePr>
        <p:xfrm>
          <a:off x="5798487" y="4699451"/>
          <a:ext cx="593810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6293"/>
                <a:gridCol w="3131813"/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SEY </a:t>
                      </a:r>
                      <a:r>
                        <a:rPr lang="en-GB" noProof="0" dirty="0" err="1" smtClean="0"/>
                        <a:t>multipacting</a:t>
                      </a:r>
                      <a:r>
                        <a:rPr lang="en-GB" noProof="0" dirty="0" smtClean="0"/>
                        <a:t> thresholds</a:t>
                      </a:r>
                      <a:endParaRPr lang="en-GB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During charge</a:t>
                      </a:r>
                      <a:r>
                        <a:rPr lang="en-GB" baseline="0" noProof="0" dirty="0" smtClean="0"/>
                        <a:t> accumulation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Immagin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957"/>
          <a:stretch/>
        </p:blipFill>
        <p:spPr>
          <a:xfrm>
            <a:off x="7634390" y="937894"/>
            <a:ext cx="4412688" cy="3600000"/>
          </a:xfrm>
          <a:prstGeom prst="rect">
            <a:avLst/>
          </a:prstGeom>
        </p:spPr>
      </p:pic>
      <p:cxnSp>
        <p:nvCxnSpPr>
          <p:cNvPr id="18" name="Connettore 1 17"/>
          <p:cNvCxnSpPr/>
          <p:nvPr/>
        </p:nvCxnSpPr>
        <p:spPr>
          <a:xfrm flipH="1">
            <a:off x="9740135" y="1365550"/>
            <a:ext cx="0" cy="2807092"/>
          </a:xfrm>
          <a:prstGeom prst="line">
            <a:avLst/>
          </a:prstGeom>
          <a:ln w="38100">
            <a:solidFill>
              <a:schemeClr val="tx1">
                <a:lumMod val="50000"/>
                <a:lumOff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asellaDiTesto 5"/>
          <p:cNvSpPr txBox="1"/>
          <p:nvPr/>
        </p:nvSpPr>
        <p:spPr>
          <a:xfrm>
            <a:off x="6122019" y="959706"/>
            <a:ext cx="3771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Option 1			Option 2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341746" y="5769212"/>
            <a:ext cx="1162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the </a:t>
            </a:r>
            <a:r>
              <a:rPr lang="en-GB" dirty="0" smtClean="0">
                <a:solidFill>
                  <a:schemeClr val="accent1"/>
                </a:solidFill>
              </a:rPr>
              <a:t>two options </a:t>
            </a:r>
            <a:r>
              <a:rPr lang="en-GB" dirty="0" smtClean="0"/>
              <a:t>with special filling schemes during the charge accumulation phase, the </a:t>
            </a:r>
            <a:r>
              <a:rPr lang="en-GB" dirty="0" smtClean="0">
                <a:solidFill>
                  <a:schemeClr val="accent1"/>
                </a:solidFill>
              </a:rPr>
              <a:t>SEY </a:t>
            </a:r>
            <a:r>
              <a:rPr lang="en-GB" dirty="0" err="1" smtClean="0">
                <a:solidFill>
                  <a:schemeClr val="accent1"/>
                </a:solidFill>
              </a:rPr>
              <a:t>mutipacting</a:t>
            </a:r>
            <a:r>
              <a:rPr lang="en-GB" dirty="0" smtClean="0">
                <a:solidFill>
                  <a:schemeClr val="accent1"/>
                </a:solidFill>
              </a:rPr>
              <a:t> thresholds</a:t>
            </a:r>
            <a:r>
              <a:rPr lang="en-GB" dirty="0" smtClean="0"/>
              <a:t> are </a:t>
            </a:r>
            <a:r>
              <a:rPr lang="en-GB" dirty="0">
                <a:solidFill>
                  <a:schemeClr val="accent1"/>
                </a:solidFill>
              </a:rPr>
              <a:t>h</a:t>
            </a:r>
            <a:r>
              <a:rPr lang="en-GB" dirty="0" smtClean="0">
                <a:solidFill>
                  <a:schemeClr val="accent1"/>
                </a:solidFill>
              </a:rPr>
              <a:t>igher </a:t>
            </a:r>
            <a:r>
              <a:rPr lang="en-GB" dirty="0" smtClean="0"/>
              <a:t>and they tend to the SEY </a:t>
            </a:r>
            <a:r>
              <a:rPr lang="en-GB" dirty="0" err="1" smtClean="0"/>
              <a:t>multipacting</a:t>
            </a:r>
            <a:r>
              <a:rPr lang="en-GB" dirty="0" smtClean="0"/>
              <a:t> thresholds in the case of the nominal bunch intensity</a:t>
            </a:r>
            <a:endParaRPr lang="en-GB" dirty="0"/>
          </a:p>
        </p:txBody>
      </p:sp>
      <p:sp>
        <p:nvSpPr>
          <p:cNvPr id="21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22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  <p:graphicFrame>
        <p:nvGraphicFramePr>
          <p:cNvPr id="26" name="Tabella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5315820"/>
              </p:ext>
            </p:extLst>
          </p:nvPr>
        </p:nvGraphicFramePr>
        <p:xfrm>
          <a:off x="160375" y="4369239"/>
          <a:ext cx="50217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62"/>
                <a:gridCol w="29069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SEY </a:t>
                      </a:r>
                      <a:r>
                        <a:rPr lang="en-GB" noProof="0" dirty="0" err="1" smtClean="0"/>
                        <a:t>multipacting</a:t>
                      </a:r>
                      <a:r>
                        <a:rPr lang="en-GB" noProof="0" dirty="0" smtClean="0"/>
                        <a:t> thresholds</a:t>
                      </a:r>
                      <a:endParaRPr lang="en-GB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97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Charge </a:t>
            </a:r>
            <a:r>
              <a:rPr lang="en-GB" dirty="0" smtClean="0"/>
              <a:t>Accumulation </a:t>
            </a:r>
            <a:r>
              <a:rPr lang="en-GB" dirty="0"/>
              <a:t>P</a:t>
            </a:r>
            <a:r>
              <a:rPr lang="en-GB" dirty="0" smtClean="0"/>
              <a:t>hase</a:t>
            </a:r>
            <a:r>
              <a:rPr lang="en-GB" dirty="0"/>
              <a:t>: </a:t>
            </a: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13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958404"/>
              </p:ext>
            </p:extLst>
          </p:nvPr>
        </p:nvGraphicFramePr>
        <p:xfrm>
          <a:off x="2216075" y="2104019"/>
          <a:ext cx="8470124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3191"/>
                <a:gridCol w="1204856"/>
                <a:gridCol w="3431690"/>
                <a:gridCol w="1776383"/>
                <a:gridCol w="734004"/>
              </a:tblGrid>
              <a:tr h="545841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Element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Field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Special </a:t>
                      </a:r>
                      <a:r>
                        <a:rPr lang="en-GB" noProof="0" dirty="0" smtClean="0"/>
                        <a:t>filling </a:t>
                      </a:r>
                      <a:r>
                        <a:rPr lang="en-GB" noProof="0" dirty="0" smtClean="0"/>
                        <a:t>schemes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during</a:t>
                      </a:r>
                      <a:r>
                        <a:rPr lang="en-GB" baseline="0" noProof="0" dirty="0" smtClean="0"/>
                        <a:t> charge accumulation phase</a:t>
                      </a:r>
                      <a:endParaRPr lang="en-GB" noProof="0" dirty="0" smtClean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</a:t>
                      </a:r>
                      <a:r>
                        <a:rPr lang="en-GB" noProof="0" dirty="0" smtClean="0"/>
                        <a:t>25</a:t>
                      </a:r>
                      <a:r>
                        <a:rPr lang="en-GB" baseline="0" noProof="0" dirty="0" smtClean="0"/>
                        <a:t> ns</a:t>
                      </a:r>
                      <a:endParaRPr lang="en-GB" noProof="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noProof="0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15.2 </a:t>
                      </a:r>
                      <a:r>
                        <a:rPr lang="en-GB" sz="1800" noProof="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noProof="0" dirty="0" smtClean="0"/>
                        <a:t>72.5 T/m</a:t>
                      </a:r>
                      <a:r>
                        <a:rPr lang="en-GB" sz="1800" baseline="30000" noProof="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CasellaDiTesto 18"/>
          <p:cNvSpPr txBox="1"/>
          <p:nvPr/>
        </p:nvSpPr>
        <p:spPr>
          <a:xfrm>
            <a:off x="679176" y="1119134"/>
            <a:ext cx="1143130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The </a:t>
            </a:r>
            <a:r>
              <a:rPr lang="en-GB" sz="2000" dirty="0" smtClean="0">
                <a:solidFill>
                  <a:schemeClr val="accent1"/>
                </a:solidFill>
              </a:rPr>
              <a:t>two </a:t>
            </a:r>
            <a:r>
              <a:rPr lang="en-GB" sz="2000" dirty="0">
                <a:solidFill>
                  <a:schemeClr val="accent1"/>
                </a:solidFill>
              </a:rPr>
              <a:t>options </a:t>
            </a:r>
            <a:r>
              <a:rPr lang="en-GB" sz="2000" dirty="0"/>
              <a:t>with special filling schemes </a:t>
            </a:r>
            <a:r>
              <a:rPr lang="en-GB" sz="2000" dirty="0" smtClean="0">
                <a:solidFill>
                  <a:schemeClr val="accent1"/>
                </a:solidFill>
              </a:rPr>
              <a:t>are</a:t>
            </a:r>
            <a:r>
              <a:rPr lang="en-GB" sz="2000" dirty="0" smtClean="0"/>
              <a:t> also </a:t>
            </a:r>
            <a:r>
              <a:rPr lang="en-GB" sz="2000" dirty="0" smtClean="0">
                <a:solidFill>
                  <a:schemeClr val="accent1"/>
                </a:solidFill>
              </a:rPr>
              <a:t>effective</a:t>
            </a:r>
            <a:r>
              <a:rPr lang="en-GB" sz="2000" dirty="0" smtClean="0"/>
              <a:t> for the </a:t>
            </a:r>
            <a:r>
              <a:rPr lang="en-GB" sz="2000" dirty="0" smtClean="0">
                <a:solidFill>
                  <a:schemeClr val="accent1"/>
                </a:solidFill>
              </a:rPr>
              <a:t>other analysed elements</a:t>
            </a:r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>
                <a:solidFill>
                  <a:schemeClr val="accent1"/>
                </a:solidFill>
              </a:rPr>
              <a:t>Quadrupoles</a:t>
            </a:r>
            <a:r>
              <a:rPr lang="en-GB" sz="2000" dirty="0" smtClean="0"/>
              <a:t> and </a:t>
            </a:r>
            <a:r>
              <a:rPr lang="en-GB" sz="2000" dirty="0" err="1" smtClean="0">
                <a:solidFill>
                  <a:schemeClr val="accent1"/>
                </a:solidFill>
              </a:rPr>
              <a:t>sextupoles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r>
              <a:rPr lang="en-GB" sz="2000" dirty="0"/>
              <a:t>h</a:t>
            </a:r>
            <a:r>
              <a:rPr lang="en-GB" sz="2000" dirty="0" smtClean="0"/>
              <a:t>ave the lowest SEY </a:t>
            </a:r>
            <a:r>
              <a:rPr lang="en-GB" sz="2000" dirty="0" err="1" smtClean="0"/>
              <a:t>multipacting</a:t>
            </a:r>
            <a:r>
              <a:rPr lang="en-GB" sz="2000" dirty="0" smtClean="0"/>
              <a:t> thresholds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10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Trains with </a:t>
            </a:r>
            <a:r>
              <a:rPr lang="en-GB" dirty="0" smtClean="0"/>
              <a:t>Non-Uniform Bunch Spacing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Analysed trains with uniform bunch spacing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Trains with 25 ns bunch spacing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Trains with smaller bunch spacing and with small gaps in order to mitigate the e-cloud (keeping the same train duration):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Trains </a:t>
            </a:r>
            <a:r>
              <a:rPr lang="en-GB" dirty="0"/>
              <a:t>with </a:t>
            </a:r>
            <a:r>
              <a:rPr lang="en-GB" dirty="0" smtClean="0"/>
              <a:t>10 </a:t>
            </a:r>
            <a:r>
              <a:rPr lang="en-GB" dirty="0"/>
              <a:t>ns bunch </a:t>
            </a:r>
            <a:r>
              <a:rPr lang="en-GB" dirty="0" smtClean="0"/>
              <a:t>spacing (2 bunches + 3 empty bunches)</a:t>
            </a:r>
            <a:endParaRPr lang="en-GB" dirty="0"/>
          </a:p>
          <a:p>
            <a:endParaRPr lang="en-GB" dirty="0"/>
          </a:p>
        </p:txBody>
      </p:sp>
      <p:sp>
        <p:nvSpPr>
          <p:cNvPr id="31" name="Corda 30"/>
          <p:cNvSpPr/>
          <p:nvPr/>
        </p:nvSpPr>
        <p:spPr>
          <a:xfrm>
            <a:off x="903589" y="2090111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14</a:t>
            </a:fld>
            <a:endParaRPr lang="it-IT" dirty="0"/>
          </a:p>
        </p:txBody>
      </p:sp>
      <p:sp>
        <p:nvSpPr>
          <p:cNvPr id="18" name="Segnaposto contenuto 2"/>
          <p:cNvSpPr txBox="1">
            <a:spLocks/>
          </p:cNvSpPr>
          <p:nvPr/>
        </p:nvSpPr>
        <p:spPr>
          <a:xfrm>
            <a:off x="0" y="2011543"/>
            <a:ext cx="11603308" cy="414004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  <a:p>
            <a:pPr marL="285750" indent="-285750">
              <a:buFont typeface="Arial" charset="0"/>
              <a:buChar char="•"/>
            </a:pPr>
            <a:endParaRPr lang="en-GB" sz="2000" dirty="0" smtClean="0"/>
          </a:p>
        </p:txBody>
      </p:sp>
      <p:sp>
        <p:nvSpPr>
          <p:cNvPr id="11" name="CasellaDiTesto 10"/>
          <p:cNvSpPr txBox="1"/>
          <p:nvPr/>
        </p:nvSpPr>
        <p:spPr>
          <a:xfrm>
            <a:off x="6248400" y="2929420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Time [ns]</a:t>
            </a:r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821108" y="1799471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1                 2                  3                               560</a:t>
            </a:r>
            <a:endParaRPr lang="it-IT" sz="1600" dirty="0"/>
          </a:p>
        </p:txBody>
      </p:sp>
      <p:sp>
        <p:nvSpPr>
          <p:cNvPr id="33" name="CasellaDiTesto 32"/>
          <p:cNvSpPr txBox="1"/>
          <p:nvPr/>
        </p:nvSpPr>
        <p:spPr>
          <a:xfrm>
            <a:off x="821107" y="2978711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0               25                50  </a:t>
            </a:r>
            <a:endParaRPr lang="it-IT" sz="1600" dirty="0"/>
          </a:p>
        </p:txBody>
      </p:sp>
      <p:sp>
        <p:nvSpPr>
          <p:cNvPr id="34" name="Corda 33"/>
          <p:cNvSpPr/>
          <p:nvPr/>
        </p:nvSpPr>
        <p:spPr>
          <a:xfrm>
            <a:off x="1778696" y="2078442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5" name="Corda 34"/>
          <p:cNvSpPr/>
          <p:nvPr/>
        </p:nvSpPr>
        <p:spPr>
          <a:xfrm>
            <a:off x="2717270" y="2083384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/>
          <p:cNvSpPr txBox="1"/>
          <p:nvPr/>
        </p:nvSpPr>
        <p:spPr>
          <a:xfrm>
            <a:off x="3319003" y="2158082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...</a:t>
            </a:r>
            <a:endParaRPr lang="it-IT" sz="3200" b="1" dirty="0"/>
          </a:p>
        </p:txBody>
      </p:sp>
      <p:sp>
        <p:nvSpPr>
          <p:cNvPr id="38" name="Corda 37"/>
          <p:cNvSpPr/>
          <p:nvPr/>
        </p:nvSpPr>
        <p:spPr>
          <a:xfrm>
            <a:off x="4380719" y="2080224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8" name="Connettore 2 7"/>
          <p:cNvCxnSpPr/>
          <p:nvPr/>
        </p:nvCxnSpPr>
        <p:spPr>
          <a:xfrm flipV="1">
            <a:off x="872988" y="2990380"/>
            <a:ext cx="5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Corda 38"/>
          <p:cNvSpPr/>
          <p:nvPr/>
        </p:nvSpPr>
        <p:spPr>
          <a:xfrm>
            <a:off x="903589" y="4849330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/>
          <p:cNvSpPr txBox="1"/>
          <p:nvPr/>
        </p:nvSpPr>
        <p:spPr>
          <a:xfrm>
            <a:off x="6248400" y="5688639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mtClean="0"/>
              <a:t>Time [ns]</a:t>
            </a:r>
            <a:endParaRPr lang="it-IT"/>
          </a:p>
        </p:txBody>
      </p:sp>
      <p:sp>
        <p:nvSpPr>
          <p:cNvPr id="41" name="CasellaDiTesto 40"/>
          <p:cNvSpPr txBox="1"/>
          <p:nvPr/>
        </p:nvSpPr>
        <p:spPr>
          <a:xfrm>
            <a:off x="821108" y="4558690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1     2                              3                               560</a:t>
            </a:r>
            <a:endParaRPr lang="it-IT" sz="1600" dirty="0"/>
          </a:p>
        </p:txBody>
      </p:sp>
      <p:sp>
        <p:nvSpPr>
          <p:cNvPr id="42" name="CasellaDiTesto 41"/>
          <p:cNvSpPr txBox="1"/>
          <p:nvPr/>
        </p:nvSpPr>
        <p:spPr>
          <a:xfrm>
            <a:off x="821107" y="5737930"/>
            <a:ext cx="6255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/>
              <a:t>0    10    20    30   40   50</a:t>
            </a:r>
            <a:endParaRPr lang="it-IT" sz="1600" dirty="0"/>
          </a:p>
        </p:txBody>
      </p:sp>
      <p:sp>
        <p:nvSpPr>
          <p:cNvPr id="43" name="Corda 42"/>
          <p:cNvSpPr/>
          <p:nvPr/>
        </p:nvSpPr>
        <p:spPr>
          <a:xfrm>
            <a:off x="1242033" y="4837661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mtClean="0"/>
              <a:t> </a:t>
            </a:r>
            <a:endParaRPr lang="it-IT"/>
          </a:p>
        </p:txBody>
      </p:sp>
      <p:sp>
        <p:nvSpPr>
          <p:cNvPr id="44" name="Corda 43"/>
          <p:cNvSpPr/>
          <p:nvPr/>
        </p:nvSpPr>
        <p:spPr>
          <a:xfrm>
            <a:off x="2717270" y="4842603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5" name="CasellaDiTesto 44"/>
          <p:cNvSpPr txBox="1"/>
          <p:nvPr/>
        </p:nvSpPr>
        <p:spPr>
          <a:xfrm>
            <a:off x="3319003" y="4917301"/>
            <a:ext cx="5116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200" b="1" dirty="0" smtClean="0"/>
              <a:t>...</a:t>
            </a:r>
            <a:endParaRPr lang="it-IT" sz="3200" b="1" dirty="0"/>
          </a:p>
        </p:txBody>
      </p:sp>
      <p:sp>
        <p:nvSpPr>
          <p:cNvPr id="46" name="Corda 45"/>
          <p:cNvSpPr/>
          <p:nvPr/>
        </p:nvSpPr>
        <p:spPr>
          <a:xfrm>
            <a:off x="4380719" y="4839443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7" name="Connettore 2 46"/>
          <p:cNvCxnSpPr/>
          <p:nvPr/>
        </p:nvCxnSpPr>
        <p:spPr>
          <a:xfrm flipV="1">
            <a:off x="872988" y="5749599"/>
            <a:ext cx="5416824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CasellaDiTesto 47"/>
          <p:cNvSpPr txBox="1"/>
          <p:nvPr/>
        </p:nvSpPr>
        <p:spPr>
          <a:xfrm>
            <a:off x="1543684" y="5374433"/>
            <a:ext cx="1007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     e    e</a:t>
            </a:r>
            <a:endParaRPr lang="it-IT" dirty="0"/>
          </a:p>
        </p:txBody>
      </p:sp>
      <p:sp>
        <p:nvSpPr>
          <p:cNvPr id="2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2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7450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  <p:bldP spid="41" grpId="0"/>
      <p:bldP spid="42" grpId="0"/>
      <p:bldP spid="43" grpId="0" animBg="1"/>
      <p:bldP spid="44" grpId="0" animBg="1"/>
      <p:bldP spid="45" grpId="0"/>
      <p:bldP spid="46" grpId="0" animBg="1"/>
      <p:bldP spid="4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Long Bunch </a:t>
            </a:r>
            <a:r>
              <a:rPr lang="en-GB" dirty="0" smtClean="0"/>
              <a:t>Spacing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Analysed some cases with </a:t>
            </a:r>
            <a:r>
              <a:rPr lang="en-GB" dirty="0">
                <a:solidFill>
                  <a:schemeClr val="accent1"/>
                </a:solidFill>
              </a:rPr>
              <a:t>few bunch passages </a:t>
            </a:r>
            <a:r>
              <a:rPr lang="en-GB" dirty="0" smtClean="0"/>
              <a:t>and a </a:t>
            </a:r>
            <a:r>
              <a:rPr lang="en-GB" dirty="0">
                <a:solidFill>
                  <a:schemeClr val="accent1"/>
                </a:solidFill>
              </a:rPr>
              <a:t>small </a:t>
            </a:r>
            <a:r>
              <a:rPr lang="en-GB" dirty="0" smtClean="0">
                <a:solidFill>
                  <a:schemeClr val="accent1"/>
                </a:solidFill>
              </a:rPr>
              <a:t>gap</a:t>
            </a:r>
          </a:p>
          <a:p>
            <a:endParaRPr lang="en-GB" dirty="0" smtClean="0"/>
          </a:p>
          <a:p>
            <a:r>
              <a:rPr lang="en-GB" dirty="0" smtClean="0"/>
              <a:t>Considering </a:t>
            </a:r>
            <a:r>
              <a:rPr lang="en-GB" dirty="0" smtClean="0">
                <a:solidFill>
                  <a:schemeClr val="accent1"/>
                </a:solidFill>
              </a:rPr>
              <a:t>larger bunch spacing (20 ns and 15 ns)</a:t>
            </a:r>
            <a:r>
              <a:rPr lang="en-GB" dirty="0" smtClean="0"/>
              <a:t>, </a:t>
            </a:r>
            <a:r>
              <a:rPr lang="en-GB" dirty="0"/>
              <a:t>the </a:t>
            </a:r>
            <a:r>
              <a:rPr lang="en-GB" dirty="0">
                <a:solidFill>
                  <a:schemeClr val="accent1"/>
                </a:solidFill>
              </a:rPr>
              <a:t>small gap </a:t>
            </a:r>
            <a:r>
              <a:rPr lang="en-GB" dirty="0"/>
              <a:t>is </a:t>
            </a:r>
            <a:r>
              <a:rPr lang="en-GB" dirty="0" smtClean="0">
                <a:solidFill>
                  <a:schemeClr val="accent1"/>
                </a:solidFill>
              </a:rPr>
              <a:t>not long enough </a:t>
            </a:r>
            <a:r>
              <a:rPr lang="en-GB" dirty="0"/>
              <a:t>to </a:t>
            </a:r>
            <a:r>
              <a:rPr lang="en-GB" dirty="0">
                <a:solidFill>
                  <a:schemeClr val="accent1"/>
                </a:solidFill>
              </a:rPr>
              <a:t>mitigate the </a:t>
            </a:r>
            <a:r>
              <a:rPr lang="en-GB" dirty="0" smtClean="0">
                <a:solidFill>
                  <a:schemeClr val="accent1"/>
                </a:solidFill>
              </a:rPr>
              <a:t>e-cloud</a:t>
            </a:r>
            <a:endParaRPr lang="en-GB" dirty="0"/>
          </a:p>
          <a:p>
            <a:pPr lvl="1"/>
            <a:r>
              <a:rPr lang="en-GB" dirty="0"/>
              <a:t> </a:t>
            </a:r>
            <a:r>
              <a:rPr lang="en-GB" dirty="0" smtClean="0"/>
              <a:t>e-cloud </a:t>
            </a:r>
            <a:r>
              <a:rPr lang="en-GB" dirty="0">
                <a:solidFill>
                  <a:srgbClr val="FF0000"/>
                </a:solidFill>
              </a:rPr>
              <a:t>after</a:t>
            </a:r>
            <a:r>
              <a:rPr lang="en-GB" dirty="0"/>
              <a:t> the </a:t>
            </a:r>
            <a:r>
              <a:rPr lang="en-GB" dirty="0" smtClean="0">
                <a:solidFill>
                  <a:srgbClr val="FF0000"/>
                </a:solidFill>
              </a:rPr>
              <a:t>bunch passages </a:t>
            </a:r>
            <a:r>
              <a:rPr lang="en-GB" dirty="0" smtClean="0"/>
              <a:t>and </a:t>
            </a:r>
            <a:r>
              <a:rPr lang="en-GB" dirty="0"/>
              <a:t>the </a:t>
            </a:r>
            <a:r>
              <a:rPr lang="en-GB" dirty="0">
                <a:solidFill>
                  <a:srgbClr val="FF0000"/>
                </a:solidFill>
              </a:rPr>
              <a:t>small gap </a:t>
            </a:r>
            <a:r>
              <a:rPr lang="en-GB" dirty="0"/>
              <a:t>is </a:t>
            </a:r>
            <a:r>
              <a:rPr lang="en-GB" dirty="0" smtClean="0"/>
              <a:t>larger than </a:t>
            </a:r>
            <a:r>
              <a:rPr lang="en-GB" dirty="0"/>
              <a:t>the initial e-cloud </a:t>
            </a:r>
            <a:r>
              <a:rPr lang="en-GB" dirty="0" smtClean="0"/>
              <a:t>density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15</a:t>
            </a:fld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838200" y="2198517"/>
            <a:ext cx="4795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0 ns </a:t>
            </a:r>
            <a:r>
              <a:rPr lang="en-GB" dirty="0" smtClean="0"/>
              <a:t>with </a:t>
            </a:r>
            <a:r>
              <a:rPr lang="en-GB" dirty="0">
                <a:solidFill>
                  <a:schemeClr val="accent1"/>
                </a:solidFill>
              </a:rPr>
              <a:t>4</a:t>
            </a:r>
            <a:r>
              <a:rPr lang="en-GB" dirty="0" smtClean="0">
                <a:solidFill>
                  <a:schemeClr val="accent1"/>
                </a:solidFill>
              </a:rPr>
              <a:t> bunches </a:t>
            </a:r>
            <a:r>
              <a:rPr lang="en-GB" dirty="0" smtClean="0"/>
              <a:t>and </a:t>
            </a:r>
            <a:r>
              <a:rPr lang="en-GB" dirty="0">
                <a:solidFill>
                  <a:schemeClr val="accent1"/>
                </a:solidFill>
              </a:rPr>
              <a:t>1</a:t>
            </a:r>
            <a:r>
              <a:rPr lang="en-GB" dirty="0" smtClean="0">
                <a:solidFill>
                  <a:schemeClr val="accent1"/>
                </a:solidFill>
              </a:rPr>
              <a:t> empty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784058" y="2197087"/>
            <a:ext cx="4795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15 ns </a:t>
            </a:r>
            <a:r>
              <a:rPr lang="en-GB" dirty="0" smtClean="0"/>
              <a:t>with </a:t>
            </a:r>
            <a:r>
              <a:rPr lang="en-GB" dirty="0">
                <a:solidFill>
                  <a:schemeClr val="accent1"/>
                </a:solidFill>
              </a:rPr>
              <a:t>3</a:t>
            </a:r>
            <a:r>
              <a:rPr lang="en-GB" dirty="0" smtClean="0">
                <a:solidFill>
                  <a:schemeClr val="accent1"/>
                </a:solidFill>
              </a:rPr>
              <a:t> bunches </a:t>
            </a:r>
            <a:r>
              <a:rPr lang="en-GB" dirty="0" smtClean="0"/>
              <a:t>and </a:t>
            </a:r>
            <a:r>
              <a:rPr lang="en-GB" dirty="0">
                <a:solidFill>
                  <a:schemeClr val="accent1"/>
                </a:solidFill>
              </a:rPr>
              <a:t>2</a:t>
            </a:r>
            <a:r>
              <a:rPr lang="en-GB" dirty="0" smtClean="0">
                <a:solidFill>
                  <a:schemeClr val="accent1"/>
                </a:solidFill>
              </a:rPr>
              <a:t> empty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4"/>
          <a:stretch/>
        </p:blipFill>
        <p:spPr>
          <a:xfrm>
            <a:off x="213400" y="2584751"/>
            <a:ext cx="5920685" cy="3600000"/>
          </a:xfrm>
          <a:prstGeom prst="rect">
            <a:avLst/>
          </a:prstGeom>
        </p:spPr>
      </p:pic>
      <p:cxnSp>
        <p:nvCxnSpPr>
          <p:cNvPr id="12" name="Connettore 1 11"/>
          <p:cNvCxnSpPr/>
          <p:nvPr/>
        </p:nvCxnSpPr>
        <p:spPr>
          <a:xfrm>
            <a:off x="975944" y="5569439"/>
            <a:ext cx="452012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968741" y="4970146"/>
            <a:ext cx="452012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4"/>
          <a:stretch/>
        </p:blipFill>
        <p:spPr>
          <a:xfrm>
            <a:off x="6144640" y="2583321"/>
            <a:ext cx="5920684" cy="3600000"/>
          </a:xfrm>
          <a:prstGeom prst="rect">
            <a:avLst/>
          </a:prstGeom>
        </p:spPr>
      </p:pic>
      <p:cxnSp>
        <p:nvCxnSpPr>
          <p:cNvPr id="14" name="Connettore 1 13"/>
          <p:cNvCxnSpPr/>
          <p:nvPr/>
        </p:nvCxnSpPr>
        <p:spPr>
          <a:xfrm>
            <a:off x="6902204" y="5546346"/>
            <a:ext cx="452012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1 14"/>
          <p:cNvCxnSpPr/>
          <p:nvPr/>
        </p:nvCxnSpPr>
        <p:spPr>
          <a:xfrm>
            <a:off x="6921802" y="5345351"/>
            <a:ext cx="452012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867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Short Bunch </a:t>
            </a:r>
            <a:r>
              <a:rPr lang="en-GB" dirty="0" smtClean="0"/>
              <a:t>Spacing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</a:t>
            </a:r>
            <a:r>
              <a:rPr lang="en-GB" dirty="0">
                <a:solidFill>
                  <a:schemeClr val="accent1"/>
                </a:solidFill>
              </a:rPr>
              <a:t>very small </a:t>
            </a:r>
            <a:r>
              <a:rPr lang="en-GB" dirty="0" smtClean="0">
                <a:solidFill>
                  <a:schemeClr val="accent1"/>
                </a:solidFill>
              </a:rPr>
              <a:t>bunch spacing (10 ns and 5 ns)</a:t>
            </a:r>
            <a:r>
              <a:rPr lang="en-GB" dirty="0" smtClean="0"/>
              <a:t>, the </a:t>
            </a:r>
            <a:r>
              <a:rPr lang="en-GB" dirty="0" smtClean="0">
                <a:solidFill>
                  <a:schemeClr val="accent1"/>
                </a:solidFill>
              </a:rPr>
              <a:t>small gap </a:t>
            </a:r>
            <a:r>
              <a:rPr lang="en-GB" dirty="0" smtClean="0"/>
              <a:t>is long </a:t>
            </a:r>
            <a:r>
              <a:rPr lang="en-GB" dirty="0" smtClean="0">
                <a:solidFill>
                  <a:schemeClr val="accent1"/>
                </a:solidFill>
              </a:rPr>
              <a:t>enough</a:t>
            </a:r>
            <a:r>
              <a:rPr lang="en-GB" dirty="0" smtClean="0"/>
              <a:t> to </a:t>
            </a:r>
            <a:r>
              <a:rPr lang="en-GB" dirty="0" smtClean="0">
                <a:solidFill>
                  <a:schemeClr val="accent1"/>
                </a:solidFill>
              </a:rPr>
              <a:t>mitigate the e-cloud</a:t>
            </a:r>
            <a:endParaRPr lang="en-GB" dirty="0" smtClean="0"/>
          </a:p>
          <a:p>
            <a:pPr lvl="1"/>
            <a:r>
              <a:rPr lang="en-GB" dirty="0" smtClean="0"/>
              <a:t> e-cloud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after </a:t>
            </a:r>
            <a:r>
              <a:rPr lang="en-GB" dirty="0" smtClean="0"/>
              <a:t>the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bunch passages </a:t>
            </a:r>
            <a:r>
              <a:rPr lang="en-GB" dirty="0" smtClean="0"/>
              <a:t>and the 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small gap </a:t>
            </a:r>
            <a:r>
              <a:rPr lang="en-GB" dirty="0" smtClean="0"/>
              <a:t>is smaller than the initial e-cloud density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16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9593"/>
            <a:ext cx="0" cy="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838200" y="1653725"/>
            <a:ext cx="4795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10 ns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chemeClr val="accent1"/>
                </a:solidFill>
              </a:rPr>
              <a:t>2 bunches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chemeClr val="accent1"/>
                </a:solidFill>
              </a:rPr>
              <a:t>3 empty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51" name="CasellaDiTesto 50"/>
          <p:cNvSpPr txBox="1"/>
          <p:nvPr/>
        </p:nvSpPr>
        <p:spPr>
          <a:xfrm>
            <a:off x="6784058" y="1652295"/>
            <a:ext cx="467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5 ns </a:t>
            </a:r>
            <a:r>
              <a:rPr lang="en-GB" dirty="0" smtClean="0"/>
              <a:t>with </a:t>
            </a:r>
            <a:r>
              <a:rPr lang="en-GB" dirty="0" smtClean="0">
                <a:solidFill>
                  <a:schemeClr val="accent1"/>
                </a:solidFill>
              </a:rPr>
              <a:t>2 bunches </a:t>
            </a:r>
            <a:r>
              <a:rPr lang="en-GB" dirty="0" smtClean="0"/>
              <a:t>and </a:t>
            </a:r>
            <a:r>
              <a:rPr lang="en-GB" dirty="0" smtClean="0">
                <a:solidFill>
                  <a:schemeClr val="accent1"/>
                </a:solidFill>
              </a:rPr>
              <a:t>8 empty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2" name="Immagin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69"/>
          <a:stretch/>
        </p:blipFill>
        <p:spPr>
          <a:xfrm>
            <a:off x="202811" y="2011855"/>
            <a:ext cx="5893189" cy="3600000"/>
          </a:xfrm>
          <a:prstGeom prst="rect">
            <a:avLst/>
          </a:prstGeom>
        </p:spPr>
      </p:pic>
      <p:pic>
        <p:nvPicPr>
          <p:cNvPr id="21" name="Immagine 2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" t="8511" r="22" b="-285"/>
          <a:stretch/>
        </p:blipFill>
        <p:spPr>
          <a:xfrm>
            <a:off x="6134085" y="2011852"/>
            <a:ext cx="5884081" cy="3600000"/>
          </a:xfrm>
          <a:prstGeom prst="rect">
            <a:avLst/>
          </a:prstGeom>
        </p:spPr>
      </p:pic>
      <p:cxnSp>
        <p:nvCxnSpPr>
          <p:cNvPr id="12" name="Connettore 1 11"/>
          <p:cNvCxnSpPr/>
          <p:nvPr/>
        </p:nvCxnSpPr>
        <p:spPr>
          <a:xfrm>
            <a:off x="946825" y="4897785"/>
            <a:ext cx="452012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ttore 1 49"/>
          <p:cNvCxnSpPr/>
          <p:nvPr/>
        </p:nvCxnSpPr>
        <p:spPr>
          <a:xfrm>
            <a:off x="946825" y="5110045"/>
            <a:ext cx="452012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1 52"/>
          <p:cNvCxnSpPr/>
          <p:nvPr/>
        </p:nvCxnSpPr>
        <p:spPr>
          <a:xfrm>
            <a:off x="6873020" y="4456798"/>
            <a:ext cx="4520120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1 53"/>
          <p:cNvCxnSpPr/>
          <p:nvPr/>
        </p:nvCxnSpPr>
        <p:spPr>
          <a:xfrm>
            <a:off x="6873020" y="5093831"/>
            <a:ext cx="4520120" cy="0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1952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Short Bunch </a:t>
            </a:r>
            <a:r>
              <a:rPr lang="en-GB" dirty="0" smtClean="0"/>
              <a:t>Spacing: 10 ns vs 5 ns</a:t>
            </a:r>
            <a:endParaRPr lang="en-GB" dirty="0"/>
          </a:p>
        </p:txBody>
      </p:sp>
      <p:sp>
        <p:nvSpPr>
          <p:cNvPr id="37" name="CasellaDiTesto 36"/>
          <p:cNvSpPr txBox="1"/>
          <p:nvPr/>
        </p:nvSpPr>
        <p:spPr>
          <a:xfrm>
            <a:off x="394297" y="944824"/>
            <a:ext cx="117082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the passage a </a:t>
            </a:r>
            <a:r>
              <a:rPr lang="en-GB" dirty="0" smtClean="0">
                <a:solidFill>
                  <a:schemeClr val="accent1"/>
                </a:solidFill>
              </a:rPr>
              <a:t>full train </a:t>
            </a:r>
            <a:r>
              <a:rPr lang="en-GB" dirty="0" smtClean="0"/>
              <a:t>of 560 bunches and the following train gap 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A </a:t>
            </a:r>
            <a:r>
              <a:rPr lang="en-GB" dirty="0" smtClean="0">
                <a:solidFill>
                  <a:schemeClr val="accent1"/>
                </a:solidFill>
              </a:rPr>
              <a:t>better e-cloud mitigation </a:t>
            </a:r>
            <a:r>
              <a:rPr lang="en-GB" dirty="0" smtClean="0"/>
              <a:t>is obtained using filling schemes with </a:t>
            </a:r>
            <a:r>
              <a:rPr lang="en-GB" dirty="0" smtClean="0">
                <a:solidFill>
                  <a:schemeClr val="accent1"/>
                </a:solidFill>
              </a:rPr>
              <a:t>5 ns bunch </a:t>
            </a:r>
            <a:r>
              <a:rPr lang="en-GB" dirty="0" smtClean="0">
                <a:solidFill>
                  <a:schemeClr val="accent1"/>
                </a:solidFill>
              </a:rPr>
              <a:t>spacing</a:t>
            </a:r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17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99593"/>
            <a:ext cx="0" cy="0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838200" y="1653725"/>
            <a:ext cx="4795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10 ns </a:t>
            </a:r>
            <a:r>
              <a:rPr lang="en-GB" dirty="0" smtClean="0"/>
              <a:t>with 2 bunches and 3 empty</a:t>
            </a:r>
            <a:endParaRPr lang="en-GB" dirty="0"/>
          </a:p>
        </p:txBody>
      </p:sp>
      <p:sp>
        <p:nvSpPr>
          <p:cNvPr id="51" name="CasellaDiTesto 50"/>
          <p:cNvSpPr txBox="1"/>
          <p:nvPr/>
        </p:nvSpPr>
        <p:spPr>
          <a:xfrm>
            <a:off x="6784058" y="1652295"/>
            <a:ext cx="467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Bunch spacing </a:t>
            </a:r>
            <a:r>
              <a:rPr lang="en-GB" dirty="0" smtClean="0">
                <a:solidFill>
                  <a:schemeClr val="accent1"/>
                </a:solidFill>
              </a:rPr>
              <a:t>5 ns </a:t>
            </a:r>
            <a:r>
              <a:rPr lang="en-GB" dirty="0" smtClean="0"/>
              <a:t>with 2 bunches and 8 empty</a:t>
            </a:r>
            <a:endParaRPr lang="en-GB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178" y="1980987"/>
            <a:ext cx="3600000" cy="3240000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943" y="1980987"/>
            <a:ext cx="3600000" cy="3240000"/>
          </a:xfrm>
          <a:prstGeom prst="rect">
            <a:avLst/>
          </a:prstGeom>
        </p:spPr>
      </p:pic>
      <p:sp>
        <p:nvSpPr>
          <p:cNvPr id="2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2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2521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po 7"/>
          <p:cNvGrpSpPr/>
          <p:nvPr/>
        </p:nvGrpSpPr>
        <p:grpSpPr>
          <a:xfrm>
            <a:off x="200402" y="1313142"/>
            <a:ext cx="3600000" cy="3240000"/>
            <a:chOff x="26778" y="961146"/>
            <a:chExt cx="3600000" cy="3240000"/>
          </a:xfrm>
        </p:grpSpPr>
        <p:pic>
          <p:nvPicPr>
            <p:cNvPr id="3" name="Immagin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78" y="961146"/>
              <a:ext cx="3600000" cy="3240000"/>
            </a:xfrm>
            <a:prstGeom prst="rect">
              <a:avLst/>
            </a:prstGeom>
          </p:spPr>
        </p:pic>
        <p:sp>
          <p:nvSpPr>
            <p:cNvPr id="35" name="CasellaDiTesto 34"/>
            <p:cNvSpPr txBox="1"/>
            <p:nvPr/>
          </p:nvSpPr>
          <p:spPr>
            <a:xfrm>
              <a:off x="473826" y="1026804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4b+16e</a:t>
              </a:r>
              <a:r>
                <a:rPr lang="it-IT" dirty="0" smtClean="0"/>
                <a:t>	</a:t>
              </a:r>
              <a:endParaRPr lang="it-IT" dirty="0"/>
            </a:p>
          </p:txBody>
        </p:sp>
      </p:grp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18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/>
          <p:cNvSpPr txBox="1"/>
          <p:nvPr/>
        </p:nvSpPr>
        <p:spPr>
          <a:xfrm>
            <a:off x="367562" y="5755115"/>
            <a:ext cx="116285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Using filling schemes with </a:t>
            </a:r>
            <a:r>
              <a:rPr lang="en-GB" dirty="0" smtClean="0">
                <a:solidFill>
                  <a:schemeClr val="accent1"/>
                </a:solidFill>
              </a:rPr>
              <a:t>non-uniform bunch spacing</a:t>
            </a:r>
            <a:r>
              <a:rPr lang="en-GB" dirty="0" smtClean="0"/>
              <a:t>, the strict constraint on the </a:t>
            </a:r>
            <a:r>
              <a:rPr lang="en-GB" dirty="0" smtClean="0">
                <a:solidFill>
                  <a:schemeClr val="accent1"/>
                </a:solidFill>
              </a:rPr>
              <a:t>SEY </a:t>
            </a:r>
            <a:r>
              <a:rPr lang="en-GB" dirty="0" err="1" smtClean="0">
                <a:solidFill>
                  <a:schemeClr val="accent1"/>
                </a:solidFill>
              </a:rPr>
              <a:t>multipacting</a:t>
            </a:r>
            <a:r>
              <a:rPr lang="en-GB" dirty="0" smtClean="0">
                <a:solidFill>
                  <a:schemeClr val="accent1"/>
                </a:solidFill>
              </a:rPr>
              <a:t> thresholds </a:t>
            </a:r>
            <a:r>
              <a:rPr lang="en-GB" dirty="0" smtClean="0"/>
              <a:t>for critical bunch intensities </a:t>
            </a:r>
            <a:r>
              <a:rPr lang="en-GB" dirty="0" smtClean="0">
                <a:solidFill>
                  <a:schemeClr val="accent1"/>
                </a:solidFill>
              </a:rPr>
              <a:t>could be mitigated</a:t>
            </a:r>
          </a:p>
        </p:txBody>
      </p:sp>
      <p:grpSp>
        <p:nvGrpSpPr>
          <p:cNvPr id="18" name="Gruppo 17"/>
          <p:cNvGrpSpPr/>
          <p:nvPr/>
        </p:nvGrpSpPr>
        <p:grpSpPr>
          <a:xfrm>
            <a:off x="2924599" y="1312225"/>
            <a:ext cx="3600000" cy="3240000"/>
            <a:chOff x="2750975" y="895525"/>
            <a:chExt cx="3600000" cy="3240000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0975" y="895525"/>
              <a:ext cx="3600000" cy="3240000"/>
            </a:xfrm>
            <a:prstGeom prst="rect">
              <a:avLst/>
            </a:prstGeom>
          </p:spPr>
        </p:pic>
        <p:sp>
          <p:nvSpPr>
            <p:cNvPr id="43" name="CasellaDiTesto 42"/>
            <p:cNvSpPr txBox="1"/>
            <p:nvPr/>
          </p:nvSpPr>
          <p:spPr>
            <a:xfrm>
              <a:off x="3188513" y="954840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5</a:t>
              </a:r>
              <a:r>
                <a:rPr lang="it-IT" dirty="0" smtClean="0"/>
                <a:t>b+20e</a:t>
              </a:r>
              <a:r>
                <a:rPr lang="it-IT" dirty="0" smtClean="0"/>
                <a:t>	</a:t>
              </a:r>
              <a:endParaRPr lang="it-IT" dirty="0"/>
            </a:p>
          </p:txBody>
        </p:sp>
      </p:grp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Short Bunch </a:t>
            </a:r>
            <a:r>
              <a:rPr lang="en-GB" dirty="0" smtClean="0"/>
              <a:t>Spacing 5 ns: Dipole</a:t>
            </a:r>
            <a:endParaRPr lang="en-GB" dirty="0"/>
          </a:p>
        </p:txBody>
      </p:sp>
      <p:grpSp>
        <p:nvGrpSpPr>
          <p:cNvPr id="17" name="Gruppo 16"/>
          <p:cNvGrpSpPr/>
          <p:nvPr/>
        </p:nvGrpSpPr>
        <p:grpSpPr>
          <a:xfrm>
            <a:off x="5660371" y="1308538"/>
            <a:ext cx="3600000" cy="3240000"/>
            <a:chOff x="5486747" y="891838"/>
            <a:chExt cx="3600000" cy="3240000"/>
          </a:xfrm>
        </p:grpSpPr>
        <p:pic>
          <p:nvPicPr>
            <p:cNvPr id="12" name="Immagine 1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86747" y="891838"/>
              <a:ext cx="3600000" cy="3240000"/>
            </a:xfrm>
            <a:prstGeom prst="rect">
              <a:avLst/>
            </a:prstGeom>
          </p:spPr>
        </p:pic>
        <p:sp>
          <p:nvSpPr>
            <p:cNvPr id="29" name="CasellaDiTesto 28"/>
            <p:cNvSpPr txBox="1"/>
            <p:nvPr/>
          </p:nvSpPr>
          <p:spPr>
            <a:xfrm>
              <a:off x="5930968" y="954402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8</a:t>
              </a:r>
              <a:r>
                <a:rPr lang="it-IT" dirty="0" smtClean="0"/>
                <a:t>b+32e</a:t>
              </a:r>
              <a:r>
                <a:rPr lang="it-IT" dirty="0" smtClean="0"/>
                <a:t>	</a:t>
              </a:r>
              <a:endParaRPr lang="it-IT" dirty="0"/>
            </a:p>
          </p:txBody>
        </p:sp>
      </p:grpSp>
      <p:grpSp>
        <p:nvGrpSpPr>
          <p:cNvPr id="16" name="Gruppo 15"/>
          <p:cNvGrpSpPr/>
          <p:nvPr/>
        </p:nvGrpSpPr>
        <p:grpSpPr>
          <a:xfrm>
            <a:off x="8396143" y="1312225"/>
            <a:ext cx="3600000" cy="3240000"/>
            <a:chOff x="8222519" y="895525"/>
            <a:chExt cx="3600000" cy="3240000"/>
          </a:xfrm>
        </p:grpSpPr>
        <p:pic>
          <p:nvPicPr>
            <p:cNvPr id="15" name="Immagine 1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22519" y="895525"/>
              <a:ext cx="3600000" cy="3240000"/>
            </a:xfrm>
            <a:prstGeom prst="rect">
              <a:avLst/>
            </a:prstGeom>
          </p:spPr>
        </p:pic>
        <p:sp>
          <p:nvSpPr>
            <p:cNvPr id="34" name="CasellaDiTesto 33"/>
            <p:cNvSpPr txBox="1"/>
            <p:nvPr/>
          </p:nvSpPr>
          <p:spPr>
            <a:xfrm>
              <a:off x="8666740" y="954510"/>
              <a:ext cx="2262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16b+64e	</a:t>
              </a:r>
              <a:endParaRPr lang="it-IT" dirty="0"/>
            </a:p>
          </p:txBody>
        </p:sp>
      </p:grpSp>
      <p:graphicFrame>
        <p:nvGraphicFramePr>
          <p:cNvPr id="27" name="Tabel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954048"/>
              </p:ext>
            </p:extLst>
          </p:nvPr>
        </p:nvGraphicFramePr>
        <p:xfrm>
          <a:off x="1433808" y="4567163"/>
          <a:ext cx="93415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836"/>
                <a:gridCol w="1585731"/>
                <a:gridCol w="1170000"/>
                <a:gridCol w="1170000"/>
                <a:gridCol w="1170000"/>
                <a:gridCol w="1170000"/>
                <a:gridCol w="117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</a:t>
                      </a:r>
                      <a:r>
                        <a:rPr lang="en-GB" noProof="0" dirty="0" smtClean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8b+32e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16b+64e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2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4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  <p:sp>
        <p:nvSpPr>
          <p:cNvPr id="46" name="CasellaDiTesto 45"/>
          <p:cNvSpPr txBox="1"/>
          <p:nvPr/>
        </p:nvSpPr>
        <p:spPr>
          <a:xfrm>
            <a:off x="394297" y="967974"/>
            <a:ext cx="1170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different </a:t>
            </a:r>
            <a:r>
              <a:rPr lang="en-GB" dirty="0" smtClean="0">
                <a:solidFill>
                  <a:schemeClr val="accent1"/>
                </a:solidFill>
              </a:rPr>
              <a:t>filling patterns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47" name="Tabella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289996"/>
              </p:ext>
            </p:extLst>
          </p:nvPr>
        </p:nvGraphicFramePr>
        <p:xfrm>
          <a:off x="1433808" y="4564951"/>
          <a:ext cx="58315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836"/>
                <a:gridCol w="1585731"/>
                <a:gridCol w="1170000"/>
                <a:gridCol w="117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</a:t>
                      </a:r>
                      <a:r>
                        <a:rPr lang="en-GB" noProof="0" dirty="0" smtClean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8" name="Tabella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012386"/>
              </p:ext>
            </p:extLst>
          </p:nvPr>
        </p:nvGraphicFramePr>
        <p:xfrm>
          <a:off x="1437106" y="4564951"/>
          <a:ext cx="466156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836"/>
                <a:gridCol w="1585731"/>
                <a:gridCol w="117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</a:t>
                      </a:r>
                      <a:r>
                        <a:rPr lang="en-GB" noProof="0" dirty="0" smtClean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769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Short Bunch Spacing 5 ns: </a:t>
            </a:r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19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194643"/>
              </p:ext>
            </p:extLst>
          </p:nvPr>
        </p:nvGraphicFramePr>
        <p:xfrm>
          <a:off x="319601" y="1126937"/>
          <a:ext cx="11610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/>
                <a:gridCol w="1170000"/>
                <a:gridCol w="2070000"/>
                <a:gridCol w="1530000"/>
                <a:gridCol w="1080000"/>
                <a:gridCol w="1080000"/>
                <a:gridCol w="1080000"/>
                <a:gridCol w="1080000"/>
                <a:gridCol w="108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Uniform 25 </a:t>
                      </a:r>
                      <a:r>
                        <a:rPr lang="en-GB" noProof="0" dirty="0" smtClean="0"/>
                        <a:t>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2b+8e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5b+20e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8b+32e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16b+64e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15.2 </a:t>
                      </a:r>
                      <a:r>
                        <a:rPr lang="en-GB" sz="180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72.5 T/m</a:t>
                      </a:r>
                      <a:r>
                        <a:rPr lang="en-GB" sz="1800" baseline="3000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1.5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163454" y="4746730"/>
            <a:ext cx="117892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Using filling schemes with </a:t>
            </a:r>
            <a:r>
              <a:rPr lang="en-GB" dirty="0" smtClean="0">
                <a:solidFill>
                  <a:schemeClr val="accent1"/>
                </a:solidFill>
              </a:rPr>
              <a:t>non-uniform </a:t>
            </a:r>
            <a:r>
              <a:rPr lang="en-GB" dirty="0">
                <a:solidFill>
                  <a:schemeClr val="accent1"/>
                </a:solidFill>
              </a:rPr>
              <a:t>bunch spacing</a:t>
            </a:r>
            <a:r>
              <a:rPr lang="en-GB" dirty="0"/>
              <a:t>, the strict constraint on the </a:t>
            </a:r>
            <a:r>
              <a:rPr lang="en-GB" dirty="0">
                <a:solidFill>
                  <a:schemeClr val="accent1"/>
                </a:solidFill>
              </a:rPr>
              <a:t>SEY </a:t>
            </a:r>
            <a:r>
              <a:rPr lang="en-GB" dirty="0" err="1">
                <a:solidFill>
                  <a:schemeClr val="accent1"/>
                </a:solidFill>
              </a:rPr>
              <a:t>multipacting</a:t>
            </a:r>
            <a:r>
              <a:rPr lang="en-GB" dirty="0">
                <a:solidFill>
                  <a:schemeClr val="accent1"/>
                </a:solidFill>
              </a:rPr>
              <a:t> thresholds </a:t>
            </a:r>
            <a:r>
              <a:rPr lang="en-GB" dirty="0" smtClean="0">
                <a:solidFill>
                  <a:schemeClr val="accent1"/>
                </a:solidFill>
              </a:rPr>
              <a:t>could </a:t>
            </a:r>
            <a:r>
              <a:rPr lang="en-GB" dirty="0">
                <a:solidFill>
                  <a:schemeClr val="accent1"/>
                </a:solidFill>
              </a:rPr>
              <a:t>be </a:t>
            </a:r>
            <a:r>
              <a:rPr lang="en-GB" dirty="0" smtClean="0">
                <a:solidFill>
                  <a:schemeClr val="accent1"/>
                </a:solidFill>
              </a:rPr>
              <a:t>mitigated</a:t>
            </a:r>
            <a:r>
              <a:rPr lang="en-GB" dirty="0" smtClean="0"/>
              <a:t>, for all the analysed magnetic elements</a:t>
            </a:r>
            <a:endParaRPr lang="en-GB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 The filling schemes with the patterns </a:t>
            </a:r>
            <a:r>
              <a:rPr lang="en-GB" dirty="0" smtClean="0">
                <a:solidFill>
                  <a:schemeClr val="accent1"/>
                </a:solidFill>
              </a:rPr>
              <a:t>4b16e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chemeClr val="accent1"/>
                </a:solidFill>
              </a:rPr>
              <a:t>5b20e</a:t>
            </a:r>
            <a:r>
              <a:rPr lang="en-GB" dirty="0" smtClean="0"/>
              <a:t> are the </a:t>
            </a:r>
            <a:r>
              <a:rPr lang="en-GB" dirty="0" smtClean="0">
                <a:solidFill>
                  <a:schemeClr val="accent1"/>
                </a:solidFill>
              </a:rPr>
              <a:t>most promising</a:t>
            </a:r>
            <a:endParaRPr lang="en-GB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323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/>
              <a:t>Mitigation </a:t>
            </a:r>
            <a:r>
              <a:rPr lang="en-GB" dirty="0" smtClean="0"/>
              <a:t>Techniques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Conclusions and Outlooks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925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Higher Total Bunches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20</a:t>
            </a:fld>
            <a:endParaRPr lang="it-IT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79201" y="938657"/>
            <a:ext cx="1178929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Having a </a:t>
            </a:r>
            <a:r>
              <a:rPr lang="en-GB" dirty="0">
                <a:solidFill>
                  <a:schemeClr val="accent1"/>
                </a:solidFill>
              </a:rPr>
              <a:t>larger number of </a:t>
            </a:r>
            <a:r>
              <a:rPr lang="en-GB" dirty="0" smtClean="0">
                <a:solidFill>
                  <a:schemeClr val="accent1"/>
                </a:solidFill>
              </a:rPr>
              <a:t>bunches</a:t>
            </a:r>
          </a:p>
          <a:p>
            <a:pPr marL="742950" lvl="1" indent="-285750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allows </a:t>
            </a:r>
            <a:r>
              <a:rPr lang="en-GB" dirty="0"/>
              <a:t>for a </a:t>
            </a:r>
            <a:r>
              <a:rPr lang="en-GB" dirty="0">
                <a:solidFill>
                  <a:schemeClr val="accent1"/>
                </a:solidFill>
              </a:rPr>
              <a:t>reduction</a:t>
            </a:r>
            <a:r>
              <a:rPr lang="en-GB" dirty="0"/>
              <a:t> in </a:t>
            </a:r>
            <a:r>
              <a:rPr lang="en-GB" dirty="0">
                <a:solidFill>
                  <a:schemeClr val="accent1"/>
                </a:solidFill>
              </a:rPr>
              <a:t>nominal bunch intensity </a:t>
            </a:r>
            <a:r>
              <a:rPr lang="en-GB" dirty="0"/>
              <a:t>while maintaining the same beam current</a:t>
            </a:r>
            <a:endParaRPr lang="en-GB" dirty="0" smtClean="0"/>
          </a:p>
          <a:p>
            <a:pPr marL="742950" lvl="1" indent="-285750">
              <a:buFont typeface="Courier New" charset="0"/>
              <a:buChar char="o"/>
            </a:pPr>
            <a:r>
              <a:rPr lang="en-GB" dirty="0" smtClean="0"/>
              <a:t> </a:t>
            </a:r>
            <a:r>
              <a:rPr lang="en-GB" dirty="0" smtClean="0">
                <a:solidFill>
                  <a:schemeClr val="accent1"/>
                </a:solidFill>
              </a:rPr>
              <a:t>reducing </a:t>
            </a:r>
            <a:r>
              <a:rPr lang="en-GB" dirty="0">
                <a:solidFill>
                  <a:schemeClr val="accent1"/>
                </a:solidFill>
              </a:rPr>
              <a:t>the severity </a:t>
            </a:r>
            <a:r>
              <a:rPr lang="en-GB" dirty="0"/>
              <a:t>of </a:t>
            </a:r>
            <a:r>
              <a:rPr lang="en-GB" dirty="0">
                <a:solidFill>
                  <a:schemeClr val="accent1"/>
                </a:solidFill>
              </a:rPr>
              <a:t>other collective effects </a:t>
            </a:r>
            <a:r>
              <a:rPr lang="en-GB" dirty="0"/>
              <a:t>(beam-coupling impedance and beam-beam</a:t>
            </a:r>
            <a:r>
              <a:rPr lang="en-GB" dirty="0" smtClean="0"/>
              <a:t>)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The </a:t>
            </a:r>
            <a:r>
              <a:rPr lang="en-GB" dirty="0"/>
              <a:t>filling schemes with the patterns </a:t>
            </a:r>
            <a:r>
              <a:rPr lang="en-GB" dirty="0" smtClean="0">
                <a:solidFill>
                  <a:schemeClr val="accent1"/>
                </a:solidFill>
              </a:rPr>
              <a:t>4b16e </a:t>
            </a:r>
            <a:r>
              <a:rPr lang="en-GB" dirty="0" smtClean="0"/>
              <a:t>has been analysed</a:t>
            </a:r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endParaRPr lang="en-GB" dirty="0" smtClean="0"/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Additional </a:t>
            </a:r>
            <a:r>
              <a:rPr lang="en-GB" dirty="0" smtClean="0">
                <a:solidFill>
                  <a:schemeClr val="accent1"/>
                </a:solidFill>
              </a:rPr>
              <a:t>bunches</a:t>
            </a:r>
            <a:r>
              <a:rPr lang="en-GB" dirty="0" smtClean="0"/>
              <a:t> are </a:t>
            </a:r>
            <a:r>
              <a:rPr lang="en-GB" dirty="0" smtClean="0">
                <a:solidFill>
                  <a:schemeClr val="accent1"/>
                </a:solidFill>
              </a:rPr>
              <a:t>added</a:t>
            </a:r>
            <a:r>
              <a:rPr lang="en-GB" dirty="0" smtClean="0"/>
              <a:t>, </a:t>
            </a:r>
            <a:r>
              <a:rPr lang="en-GB" dirty="0" smtClean="0">
                <a:solidFill>
                  <a:schemeClr val="accent1"/>
                </a:solidFill>
              </a:rPr>
              <a:t>reducing</a:t>
            </a:r>
            <a:r>
              <a:rPr lang="en-GB" dirty="0" smtClean="0"/>
              <a:t> the number of empty bunches that form the </a:t>
            </a:r>
            <a:r>
              <a:rPr lang="en-GB" dirty="0" smtClean="0">
                <a:solidFill>
                  <a:schemeClr val="accent1"/>
                </a:solidFill>
              </a:rPr>
              <a:t>gap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  <p:grpSp>
        <p:nvGrpSpPr>
          <p:cNvPr id="5" name="Gruppo 4"/>
          <p:cNvGrpSpPr/>
          <p:nvPr/>
        </p:nvGrpSpPr>
        <p:grpSpPr>
          <a:xfrm>
            <a:off x="647395" y="2172915"/>
            <a:ext cx="11052908" cy="2806880"/>
            <a:chOff x="747117" y="2485435"/>
            <a:chExt cx="11052908" cy="2806880"/>
          </a:xfrm>
        </p:grpSpPr>
        <p:sp>
          <p:nvSpPr>
            <p:cNvPr id="88" name="Corda 87"/>
            <p:cNvSpPr/>
            <p:nvPr/>
          </p:nvSpPr>
          <p:spPr>
            <a:xfrm>
              <a:off x="7094813" y="3491778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89" name="Corda 88"/>
            <p:cNvSpPr/>
            <p:nvPr/>
          </p:nvSpPr>
          <p:spPr>
            <a:xfrm>
              <a:off x="6819628" y="3489719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0" name="Corda 89"/>
            <p:cNvSpPr/>
            <p:nvPr/>
          </p:nvSpPr>
          <p:spPr>
            <a:xfrm>
              <a:off x="6547876" y="3489517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1" name="Corda 90"/>
            <p:cNvSpPr/>
            <p:nvPr/>
          </p:nvSpPr>
          <p:spPr>
            <a:xfrm>
              <a:off x="6284538" y="3491002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Corda 92"/>
            <p:cNvSpPr/>
            <p:nvPr/>
          </p:nvSpPr>
          <p:spPr>
            <a:xfrm>
              <a:off x="1383782" y="3483366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mtClean="0"/>
                <a:t> </a:t>
              </a:r>
              <a:endParaRPr lang="it-IT"/>
            </a:p>
          </p:txBody>
        </p:sp>
        <p:sp>
          <p:nvSpPr>
            <p:cNvPr id="101" name="Corda 100"/>
            <p:cNvSpPr/>
            <p:nvPr/>
          </p:nvSpPr>
          <p:spPr>
            <a:xfrm>
              <a:off x="852265" y="3484667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2" name="CasellaDiTesto 101"/>
            <p:cNvSpPr txBox="1"/>
            <p:nvPr/>
          </p:nvSpPr>
          <p:spPr>
            <a:xfrm>
              <a:off x="10744928" y="4341120"/>
              <a:ext cx="1055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Time [ns]</a:t>
              </a:r>
              <a:endParaRPr lang="it-IT" dirty="0"/>
            </a:p>
          </p:txBody>
        </p:sp>
        <p:sp>
          <p:nvSpPr>
            <p:cNvPr id="103" name="CasellaDiTesto 102"/>
            <p:cNvSpPr txBox="1"/>
            <p:nvPr/>
          </p:nvSpPr>
          <p:spPr>
            <a:xfrm>
              <a:off x="8955947" y="3183128"/>
              <a:ext cx="885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 smtClean="0"/>
                <a:t>560</a:t>
              </a:r>
              <a:endParaRPr lang="it-IT" dirty="0"/>
            </a:p>
          </p:txBody>
        </p:sp>
        <p:sp>
          <p:nvSpPr>
            <p:cNvPr id="104" name="Corda 103"/>
            <p:cNvSpPr/>
            <p:nvPr/>
          </p:nvSpPr>
          <p:spPr>
            <a:xfrm>
              <a:off x="1120167" y="3483366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mtClean="0"/>
                <a:t> </a:t>
              </a:r>
              <a:endParaRPr lang="it-IT"/>
            </a:p>
          </p:txBody>
        </p:sp>
        <p:sp>
          <p:nvSpPr>
            <p:cNvPr id="105" name="Corda 104"/>
            <p:cNvSpPr/>
            <p:nvPr/>
          </p:nvSpPr>
          <p:spPr>
            <a:xfrm>
              <a:off x="1660763" y="3487290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6" name="Corda 105"/>
            <p:cNvSpPr/>
            <p:nvPr/>
          </p:nvSpPr>
          <p:spPr>
            <a:xfrm>
              <a:off x="9171620" y="3483772"/>
              <a:ext cx="108000" cy="1800537"/>
            </a:xfrm>
            <a:prstGeom prst="chord">
              <a:avLst>
                <a:gd name="adj1" fmla="val 10783581"/>
                <a:gd name="adj2" fmla="val 2159986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107" name="Connettore 2 106"/>
            <p:cNvCxnSpPr/>
            <p:nvPr/>
          </p:nvCxnSpPr>
          <p:spPr>
            <a:xfrm flipV="1">
              <a:off x="753540" y="4400907"/>
              <a:ext cx="100800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CasellaDiTesto 107"/>
            <p:cNvSpPr txBox="1"/>
            <p:nvPr/>
          </p:nvSpPr>
          <p:spPr>
            <a:xfrm>
              <a:off x="747117" y="3181518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/>
                <a:t>1</a:t>
              </a:r>
            </a:p>
          </p:txBody>
        </p:sp>
        <p:sp>
          <p:nvSpPr>
            <p:cNvPr id="109" name="CasellaDiTesto 108"/>
            <p:cNvSpPr txBox="1"/>
            <p:nvPr/>
          </p:nvSpPr>
          <p:spPr>
            <a:xfrm>
              <a:off x="753931" y="4335313"/>
              <a:ext cx="2728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0</a:t>
              </a:r>
              <a:endParaRPr lang="it-IT" dirty="0"/>
            </a:p>
          </p:txBody>
        </p:sp>
        <p:sp>
          <p:nvSpPr>
            <p:cNvPr id="110" name="CasellaDiTesto 109"/>
            <p:cNvSpPr txBox="1"/>
            <p:nvPr/>
          </p:nvSpPr>
          <p:spPr>
            <a:xfrm>
              <a:off x="1225929" y="4335650"/>
              <a:ext cx="4557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/>
                <a:t>1</a:t>
              </a:r>
              <a:r>
                <a:rPr lang="it-IT" dirty="0" smtClean="0"/>
                <a:t>0</a:t>
              </a:r>
              <a:endParaRPr lang="it-IT" dirty="0"/>
            </a:p>
          </p:txBody>
        </p:sp>
        <p:sp>
          <p:nvSpPr>
            <p:cNvPr id="123" name="CasellaDiTesto 122"/>
            <p:cNvSpPr txBox="1"/>
            <p:nvPr/>
          </p:nvSpPr>
          <p:spPr>
            <a:xfrm>
              <a:off x="7887019" y="3578494"/>
              <a:ext cx="51167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200" b="1" dirty="0" smtClean="0"/>
                <a:t>...</a:t>
              </a:r>
              <a:endParaRPr lang="it-IT" sz="3200" b="1" dirty="0"/>
            </a:p>
          </p:txBody>
        </p:sp>
        <p:sp>
          <p:nvSpPr>
            <p:cNvPr id="124" name="CasellaDiTesto 123"/>
            <p:cNvSpPr txBox="1"/>
            <p:nvPr/>
          </p:nvSpPr>
          <p:spPr>
            <a:xfrm>
              <a:off x="6187221" y="3200489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 smtClean="0"/>
                <a:t>5</a:t>
              </a:r>
              <a:endParaRPr lang="it-IT" sz="1600" dirty="0"/>
            </a:p>
          </p:txBody>
        </p:sp>
        <p:sp>
          <p:nvSpPr>
            <p:cNvPr id="125" name="CasellaDiTesto 124"/>
            <p:cNvSpPr txBox="1"/>
            <p:nvPr/>
          </p:nvSpPr>
          <p:spPr>
            <a:xfrm>
              <a:off x="1026295" y="3186728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/>
                <a:t>2</a:t>
              </a:r>
            </a:p>
          </p:txBody>
        </p:sp>
        <p:sp>
          <p:nvSpPr>
            <p:cNvPr id="126" name="CasellaDiTesto 125"/>
            <p:cNvSpPr txBox="1"/>
            <p:nvPr/>
          </p:nvSpPr>
          <p:spPr>
            <a:xfrm>
              <a:off x="1291186" y="3182514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 smtClean="0"/>
                <a:t>3</a:t>
              </a:r>
              <a:endParaRPr lang="it-IT" dirty="0"/>
            </a:p>
          </p:txBody>
        </p:sp>
        <p:sp>
          <p:nvSpPr>
            <p:cNvPr id="127" name="CasellaDiTesto 126"/>
            <p:cNvSpPr txBox="1"/>
            <p:nvPr/>
          </p:nvSpPr>
          <p:spPr>
            <a:xfrm>
              <a:off x="1559589" y="3184746"/>
              <a:ext cx="342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dirty="0" smtClean="0"/>
                <a:t>4</a:t>
              </a:r>
              <a:endParaRPr lang="it-IT" dirty="0"/>
            </a:p>
          </p:txBody>
        </p:sp>
        <p:sp>
          <p:nvSpPr>
            <p:cNvPr id="128" name="CasellaDiTesto 127"/>
            <p:cNvSpPr txBox="1"/>
            <p:nvPr/>
          </p:nvSpPr>
          <p:spPr>
            <a:xfrm>
              <a:off x="6070156" y="4339582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100</a:t>
              </a:r>
              <a:endParaRPr lang="it-IT" dirty="0"/>
            </a:p>
          </p:txBody>
        </p:sp>
        <p:sp>
          <p:nvSpPr>
            <p:cNvPr id="129" name="CasellaDiTesto 128"/>
            <p:cNvSpPr txBox="1"/>
            <p:nvPr/>
          </p:nvSpPr>
          <p:spPr>
            <a:xfrm>
              <a:off x="1777521" y="4334282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20</a:t>
              </a:r>
              <a:endParaRPr lang="it-IT" dirty="0"/>
            </a:p>
          </p:txBody>
        </p:sp>
        <p:sp>
          <p:nvSpPr>
            <p:cNvPr id="130" name="CasellaDiTesto 129"/>
            <p:cNvSpPr txBox="1"/>
            <p:nvPr/>
          </p:nvSpPr>
          <p:spPr>
            <a:xfrm>
              <a:off x="2315330" y="4334282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30</a:t>
              </a:r>
              <a:endParaRPr lang="it-IT" dirty="0"/>
            </a:p>
          </p:txBody>
        </p:sp>
        <p:sp>
          <p:nvSpPr>
            <p:cNvPr id="131" name="CasellaDiTesto 130"/>
            <p:cNvSpPr txBox="1"/>
            <p:nvPr/>
          </p:nvSpPr>
          <p:spPr>
            <a:xfrm>
              <a:off x="2859842" y="4334282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4</a:t>
              </a:r>
              <a:r>
                <a:rPr lang="it-IT"/>
                <a:t>0</a:t>
              </a:r>
              <a:endParaRPr lang="it-IT" dirty="0"/>
            </a:p>
          </p:txBody>
        </p:sp>
        <p:sp>
          <p:nvSpPr>
            <p:cNvPr id="132" name="CasellaDiTesto 131"/>
            <p:cNvSpPr txBox="1"/>
            <p:nvPr/>
          </p:nvSpPr>
          <p:spPr>
            <a:xfrm>
              <a:off x="3414646" y="4334282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50</a:t>
              </a:r>
              <a:endParaRPr lang="it-IT" dirty="0"/>
            </a:p>
          </p:txBody>
        </p:sp>
        <p:sp>
          <p:nvSpPr>
            <p:cNvPr id="133" name="CasellaDiTesto 132"/>
            <p:cNvSpPr txBox="1"/>
            <p:nvPr/>
          </p:nvSpPr>
          <p:spPr>
            <a:xfrm>
              <a:off x="3960402" y="4333955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60</a:t>
              </a:r>
              <a:endParaRPr lang="it-IT" dirty="0"/>
            </a:p>
          </p:txBody>
        </p:sp>
        <p:sp>
          <p:nvSpPr>
            <p:cNvPr id="134" name="CasellaDiTesto 133"/>
            <p:cNvSpPr txBox="1"/>
            <p:nvPr/>
          </p:nvSpPr>
          <p:spPr>
            <a:xfrm>
              <a:off x="4502273" y="4333955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70</a:t>
              </a:r>
              <a:endParaRPr lang="it-IT" dirty="0"/>
            </a:p>
          </p:txBody>
        </p:sp>
        <p:sp>
          <p:nvSpPr>
            <p:cNvPr id="135" name="CasellaDiTesto 134"/>
            <p:cNvSpPr txBox="1"/>
            <p:nvPr/>
          </p:nvSpPr>
          <p:spPr>
            <a:xfrm>
              <a:off x="5059151" y="4333955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80</a:t>
              </a:r>
              <a:endParaRPr lang="it-IT" dirty="0"/>
            </a:p>
          </p:txBody>
        </p:sp>
        <p:sp>
          <p:nvSpPr>
            <p:cNvPr id="136" name="CasellaDiTesto 135"/>
            <p:cNvSpPr txBox="1"/>
            <p:nvPr/>
          </p:nvSpPr>
          <p:spPr>
            <a:xfrm>
              <a:off x="5593338" y="4333955"/>
              <a:ext cx="4524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90</a:t>
              </a:r>
              <a:endParaRPr lang="it-IT" dirty="0"/>
            </a:p>
          </p:txBody>
        </p:sp>
        <p:cxnSp>
          <p:nvCxnSpPr>
            <p:cNvPr id="137" name="Connettore 1 136"/>
            <p:cNvCxnSpPr/>
            <p:nvPr/>
          </p:nvCxnSpPr>
          <p:spPr>
            <a:xfrm>
              <a:off x="1977864" y="4335013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Connettore 1 137"/>
            <p:cNvCxnSpPr/>
            <p:nvPr/>
          </p:nvCxnSpPr>
          <p:spPr>
            <a:xfrm>
              <a:off x="2260439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ttore 1 138"/>
            <p:cNvCxnSpPr/>
            <p:nvPr/>
          </p:nvCxnSpPr>
          <p:spPr>
            <a:xfrm>
              <a:off x="2515175" y="433395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ttore 1 139"/>
            <p:cNvCxnSpPr/>
            <p:nvPr/>
          </p:nvCxnSpPr>
          <p:spPr>
            <a:xfrm>
              <a:off x="2800925" y="433395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ttore 1 140"/>
            <p:cNvCxnSpPr/>
            <p:nvPr/>
          </p:nvCxnSpPr>
          <p:spPr>
            <a:xfrm>
              <a:off x="3062965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ttore 1 141"/>
            <p:cNvCxnSpPr/>
            <p:nvPr/>
          </p:nvCxnSpPr>
          <p:spPr>
            <a:xfrm>
              <a:off x="3348715" y="433395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ttore 1 142"/>
            <p:cNvCxnSpPr/>
            <p:nvPr/>
          </p:nvCxnSpPr>
          <p:spPr>
            <a:xfrm>
              <a:off x="3618590" y="433395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ttore 1 143"/>
            <p:cNvCxnSpPr/>
            <p:nvPr/>
          </p:nvCxnSpPr>
          <p:spPr>
            <a:xfrm>
              <a:off x="3891640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ttore 1 144"/>
            <p:cNvCxnSpPr/>
            <p:nvPr/>
          </p:nvCxnSpPr>
          <p:spPr>
            <a:xfrm>
              <a:off x="4163122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ttore 1 145"/>
            <p:cNvCxnSpPr/>
            <p:nvPr/>
          </p:nvCxnSpPr>
          <p:spPr>
            <a:xfrm>
              <a:off x="4426647" y="433395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ttore 1 146"/>
            <p:cNvCxnSpPr/>
            <p:nvPr/>
          </p:nvCxnSpPr>
          <p:spPr>
            <a:xfrm>
              <a:off x="4709222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ttore 1 147"/>
            <p:cNvCxnSpPr/>
            <p:nvPr/>
          </p:nvCxnSpPr>
          <p:spPr>
            <a:xfrm>
              <a:off x="4979649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ttore 1 148"/>
            <p:cNvCxnSpPr/>
            <p:nvPr/>
          </p:nvCxnSpPr>
          <p:spPr>
            <a:xfrm>
              <a:off x="5262224" y="433395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ttore 1 149"/>
            <p:cNvCxnSpPr/>
            <p:nvPr/>
          </p:nvCxnSpPr>
          <p:spPr>
            <a:xfrm>
              <a:off x="5517983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ttore 1 150"/>
            <p:cNvCxnSpPr/>
            <p:nvPr/>
          </p:nvCxnSpPr>
          <p:spPr>
            <a:xfrm>
              <a:off x="5797383" y="4337130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ttore 1 151"/>
            <p:cNvCxnSpPr/>
            <p:nvPr/>
          </p:nvCxnSpPr>
          <p:spPr>
            <a:xfrm>
              <a:off x="6078660" y="4333959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" name="CasellaDiTesto 152"/>
            <p:cNvSpPr txBox="1"/>
            <p:nvPr/>
          </p:nvSpPr>
          <p:spPr>
            <a:xfrm>
              <a:off x="6607546" y="4341141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dirty="0" smtClean="0"/>
                <a:t>110</a:t>
              </a:r>
              <a:endParaRPr lang="it-IT" dirty="0"/>
            </a:p>
          </p:txBody>
        </p:sp>
        <p:cxnSp>
          <p:nvCxnSpPr>
            <p:cNvPr id="154" name="Connettore 1 153"/>
            <p:cNvCxnSpPr/>
            <p:nvPr/>
          </p:nvCxnSpPr>
          <p:spPr>
            <a:xfrm>
              <a:off x="7419896" y="4340505"/>
              <a:ext cx="0" cy="7200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5" name="CasellaDiTesto 154"/>
            <p:cNvSpPr txBox="1"/>
            <p:nvPr/>
          </p:nvSpPr>
          <p:spPr>
            <a:xfrm>
              <a:off x="7158613" y="4341088"/>
              <a:ext cx="987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mtClean="0"/>
                <a:t>120</a:t>
              </a:r>
              <a:endParaRPr lang="it-IT" dirty="0"/>
            </a:p>
          </p:txBody>
        </p:sp>
        <p:sp>
          <p:nvSpPr>
            <p:cNvPr id="156" name="CasellaDiTesto 155"/>
            <p:cNvSpPr txBox="1"/>
            <p:nvPr/>
          </p:nvSpPr>
          <p:spPr>
            <a:xfrm>
              <a:off x="6450895" y="3206288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/>
                <a:t>6</a:t>
              </a:r>
            </a:p>
          </p:txBody>
        </p:sp>
        <p:sp>
          <p:nvSpPr>
            <p:cNvPr id="157" name="CasellaDiTesto 156"/>
            <p:cNvSpPr txBox="1"/>
            <p:nvPr/>
          </p:nvSpPr>
          <p:spPr>
            <a:xfrm>
              <a:off x="6731079" y="3208621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 smtClean="0"/>
                <a:t>7</a:t>
              </a:r>
              <a:endParaRPr lang="it-IT" sz="1600" dirty="0"/>
            </a:p>
          </p:txBody>
        </p:sp>
        <p:sp>
          <p:nvSpPr>
            <p:cNvPr id="158" name="CasellaDiTesto 157"/>
            <p:cNvSpPr txBox="1"/>
            <p:nvPr/>
          </p:nvSpPr>
          <p:spPr>
            <a:xfrm>
              <a:off x="7003498" y="3207209"/>
              <a:ext cx="3425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763"/>
              <a:r>
                <a:rPr lang="it-IT" sz="1600" dirty="0"/>
                <a:t>8</a:t>
              </a:r>
            </a:p>
          </p:txBody>
        </p:sp>
        <p:sp>
          <p:nvSpPr>
            <p:cNvPr id="159" name="CasellaDiTesto 158"/>
            <p:cNvSpPr txBox="1"/>
            <p:nvPr/>
          </p:nvSpPr>
          <p:spPr>
            <a:xfrm>
              <a:off x="9571880" y="3485450"/>
              <a:ext cx="1033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mtClean="0"/>
                <a:t>Train gap</a:t>
              </a:r>
              <a:endParaRPr lang="it-IT"/>
            </a:p>
          </p:txBody>
        </p:sp>
        <p:sp>
          <p:nvSpPr>
            <p:cNvPr id="161" name="Parentesi graffa chiusa 160"/>
            <p:cNvSpPr/>
            <p:nvPr/>
          </p:nvSpPr>
          <p:spPr>
            <a:xfrm rot="16200000">
              <a:off x="5459036" y="-1808273"/>
              <a:ext cx="471370" cy="980307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2" name="CasellaDiTesto 161"/>
            <p:cNvSpPr txBox="1"/>
            <p:nvPr/>
          </p:nvSpPr>
          <p:spPr>
            <a:xfrm>
              <a:off x="5390701" y="2485435"/>
              <a:ext cx="81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/>
                <a:t>Train 1</a:t>
              </a:r>
              <a:endParaRPr lang="it-IT" dirty="0"/>
            </a:p>
          </p:txBody>
        </p:sp>
      </p:grp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7336485"/>
              </p:ext>
            </p:extLst>
          </p:nvPr>
        </p:nvGraphicFramePr>
        <p:xfrm>
          <a:off x="1615041" y="5030516"/>
          <a:ext cx="9000000" cy="1169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1080000"/>
                <a:gridCol w="1080000"/>
                <a:gridCol w="1080000"/>
                <a:gridCol w="1080000"/>
                <a:gridCol w="1080000"/>
              </a:tblGrid>
              <a:tr h="42744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pattern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5b+15e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7b+13e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8b+12e</a:t>
                      </a:r>
                      <a:endParaRPr lang="en-GB" noProof="0" dirty="0" smtClean="0"/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Total bunches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14,000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16,800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19,600 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22,400 </a:t>
                      </a:r>
                      <a:endParaRPr lang="en-GB" noProof="0" dirty="0"/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 bunch</a:t>
                      </a:r>
                      <a:r>
                        <a:rPr lang="en-GB" baseline="0" noProof="0" dirty="0" smtClean="0"/>
                        <a:t> intensity </a:t>
                      </a:r>
                      <a:r>
                        <a:rPr lang="is-IS" baseline="0" noProof="0" dirty="0" smtClean="0"/>
                        <a:t>[x10</a:t>
                      </a:r>
                      <a:r>
                        <a:rPr lang="is-IS" baseline="30000" noProof="0" dirty="0" smtClean="0"/>
                        <a:t>11</a:t>
                      </a:r>
                      <a:r>
                        <a:rPr lang="is-IS" baseline="0" noProof="0" dirty="0" smtClean="0"/>
                        <a:t> ppb]​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1.72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1.07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4" name="Corda 163"/>
          <p:cNvSpPr/>
          <p:nvPr/>
        </p:nvSpPr>
        <p:spPr>
          <a:xfrm>
            <a:off x="1820634" y="3173180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5" name="CasellaDiTesto 164"/>
          <p:cNvSpPr txBox="1"/>
          <p:nvPr/>
        </p:nvSpPr>
        <p:spPr>
          <a:xfrm>
            <a:off x="1715225" y="2867174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5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6" name="Corda 165"/>
          <p:cNvSpPr/>
          <p:nvPr/>
        </p:nvSpPr>
        <p:spPr>
          <a:xfrm>
            <a:off x="2099818" y="3173777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7" name="Corda 166"/>
          <p:cNvSpPr/>
          <p:nvPr/>
        </p:nvSpPr>
        <p:spPr>
          <a:xfrm>
            <a:off x="2355724" y="3170079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8" name="Corda 167"/>
          <p:cNvSpPr/>
          <p:nvPr/>
        </p:nvSpPr>
        <p:spPr>
          <a:xfrm>
            <a:off x="2647978" y="3170079"/>
            <a:ext cx="108000" cy="1800537"/>
          </a:xfrm>
          <a:prstGeom prst="chord">
            <a:avLst>
              <a:gd name="adj1" fmla="val 10783581"/>
              <a:gd name="adj2" fmla="val 2159986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9" name="CasellaDiTesto 168"/>
          <p:cNvSpPr txBox="1"/>
          <p:nvPr/>
        </p:nvSpPr>
        <p:spPr>
          <a:xfrm>
            <a:off x="1999781" y="2865179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6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0" name="CasellaDiTesto 169"/>
          <p:cNvSpPr txBox="1"/>
          <p:nvPr/>
        </p:nvSpPr>
        <p:spPr>
          <a:xfrm>
            <a:off x="2260578" y="2863091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>
                <a:solidFill>
                  <a:schemeClr val="tx1">
                    <a:lumMod val="50000"/>
                    <a:lumOff val="50000"/>
                  </a:schemeClr>
                </a:solidFill>
              </a:rPr>
              <a:t>7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1" name="CasellaDiTesto 170"/>
          <p:cNvSpPr txBox="1"/>
          <p:nvPr/>
        </p:nvSpPr>
        <p:spPr>
          <a:xfrm>
            <a:off x="2550491" y="2861895"/>
            <a:ext cx="3425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763"/>
            <a:r>
              <a:rPr lang="it-I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  <a:endParaRPr lang="it-I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73" name="Tabella 1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7523377"/>
              </p:ext>
            </p:extLst>
          </p:nvPr>
        </p:nvGraphicFramePr>
        <p:xfrm>
          <a:off x="1631134" y="5031103"/>
          <a:ext cx="5760000" cy="1169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1080000"/>
                <a:gridCol w="1080000"/>
              </a:tblGrid>
              <a:tr h="42744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pattern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5b+15e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Total bunches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14,000 </a:t>
                      </a:r>
                      <a:endParaRPr lang="en-GB" noProof="0" dirty="0"/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 bunch</a:t>
                      </a:r>
                      <a:r>
                        <a:rPr lang="en-GB" baseline="0" noProof="0" dirty="0" smtClean="0"/>
                        <a:t> intensity </a:t>
                      </a:r>
                      <a:r>
                        <a:rPr lang="is-IS" baseline="0" noProof="0" dirty="0" smtClean="0"/>
                        <a:t>[x10</a:t>
                      </a:r>
                      <a:r>
                        <a:rPr lang="is-IS" baseline="30000" noProof="0" dirty="0" smtClean="0"/>
                        <a:t>11</a:t>
                      </a:r>
                      <a:r>
                        <a:rPr lang="is-IS" baseline="0" noProof="0" dirty="0" smtClean="0"/>
                        <a:t> ppb]​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1.72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2" name="Tabella 17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799651"/>
              </p:ext>
            </p:extLst>
          </p:nvPr>
        </p:nvGraphicFramePr>
        <p:xfrm>
          <a:off x="1637901" y="5034963"/>
          <a:ext cx="4680000" cy="1169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000"/>
                <a:gridCol w="1080000"/>
              </a:tblGrid>
              <a:tr h="42744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Filling pattern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Total bunches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</a:txBody>
                  <a:tcPr/>
                </a:tc>
              </a:tr>
              <a:tr h="371012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Nominal bunch</a:t>
                      </a:r>
                      <a:r>
                        <a:rPr lang="en-GB" baseline="0" noProof="0" dirty="0" smtClean="0"/>
                        <a:t> intensity </a:t>
                      </a:r>
                      <a:r>
                        <a:rPr lang="is-IS" baseline="0" noProof="0" dirty="0" smtClean="0"/>
                        <a:t>[x10</a:t>
                      </a:r>
                      <a:r>
                        <a:rPr lang="is-IS" baseline="30000" noProof="0" dirty="0" smtClean="0"/>
                        <a:t>11</a:t>
                      </a:r>
                      <a:r>
                        <a:rPr lang="is-IS" baseline="0" noProof="0" dirty="0" smtClean="0"/>
                        <a:t> ppb]​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26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 animBg="1"/>
      <p:bldP spid="165" grpId="0"/>
      <p:bldP spid="166" grpId="0" animBg="1"/>
      <p:bldP spid="167" grpId="0" animBg="1"/>
      <p:bldP spid="168" grpId="0" animBg="1"/>
      <p:bldP spid="169" grpId="0"/>
      <p:bldP spid="170" grpId="0"/>
      <p:bldP spid="1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Higher Total Bunches: </a:t>
            </a:r>
            <a:r>
              <a:rPr lang="en-GB" dirty="0" smtClean="0"/>
              <a:t>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8889200" y="6323486"/>
            <a:ext cx="2743200" cy="365125"/>
          </a:xfrm>
        </p:spPr>
        <p:txBody>
          <a:bodyPr/>
          <a:lstStyle/>
          <a:p>
            <a:fld id="{1916B4AC-299F-EA40-A49D-D37F0BA93485}" type="slidenum">
              <a:rPr lang="it-IT" smtClean="0"/>
              <a:t>21</a:t>
            </a:fld>
            <a:endParaRPr lang="it-IT" dirty="0"/>
          </a:p>
        </p:txBody>
      </p:sp>
      <p:graphicFrame>
        <p:nvGraphicFramePr>
          <p:cNvPr id="27" name="Tabella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807559"/>
              </p:ext>
            </p:extLst>
          </p:nvPr>
        </p:nvGraphicFramePr>
        <p:xfrm>
          <a:off x="2002262" y="4457631"/>
          <a:ext cx="82029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/>
                <a:gridCol w="1722980"/>
                <a:gridCol w="900000"/>
                <a:gridCol w="900000"/>
                <a:gridCol w="900000"/>
                <a:gridCol w="900000"/>
                <a:gridCol w="90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Uniform 25 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5b+15e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6b+14e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7b+13e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8b+12e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45139" y="1487025"/>
            <a:ext cx="3060000" cy="2761570"/>
            <a:chOff x="12865" y="989301"/>
            <a:chExt cx="3060000" cy="276157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65" y="996871"/>
              <a:ext cx="3060000" cy="2754000"/>
            </a:xfrm>
            <a:prstGeom prst="rect">
              <a:avLst/>
            </a:prstGeom>
          </p:spPr>
        </p:pic>
        <p:sp>
          <p:nvSpPr>
            <p:cNvPr id="49" name="CasellaDiTesto 48"/>
            <p:cNvSpPr txBox="1"/>
            <p:nvPr/>
          </p:nvSpPr>
          <p:spPr>
            <a:xfrm>
              <a:off x="401599" y="989301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5b+15e</a:t>
              </a:r>
              <a:endParaRPr lang="it-IT" dirty="0"/>
            </a:p>
          </p:txBody>
        </p:sp>
      </p:grpSp>
      <p:sp>
        <p:nvSpPr>
          <p:cNvPr id="32" name="CasellaDiTesto 31"/>
          <p:cNvSpPr txBox="1"/>
          <p:nvPr/>
        </p:nvSpPr>
        <p:spPr>
          <a:xfrm>
            <a:off x="354330" y="5679115"/>
            <a:ext cx="11533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Filling </a:t>
            </a:r>
            <a:r>
              <a:rPr lang="en-GB" dirty="0" smtClean="0"/>
              <a:t>schemes with non-uniform </a:t>
            </a:r>
            <a:r>
              <a:rPr lang="en-GB" dirty="0" smtClean="0"/>
              <a:t>bunch spacing </a:t>
            </a:r>
            <a:r>
              <a:rPr lang="en-GB" dirty="0" smtClean="0"/>
              <a:t>and a </a:t>
            </a:r>
            <a:r>
              <a:rPr lang="en-GB" dirty="0" smtClean="0">
                <a:solidFill>
                  <a:schemeClr val="accent1"/>
                </a:solidFill>
              </a:rPr>
              <a:t>higher total number </a:t>
            </a:r>
            <a:r>
              <a:rPr lang="en-GB" dirty="0" smtClean="0"/>
              <a:t>of bunches </a:t>
            </a:r>
            <a:r>
              <a:rPr lang="en-GB" dirty="0" smtClean="0">
                <a:solidFill>
                  <a:schemeClr val="accent1"/>
                </a:solidFill>
              </a:rPr>
              <a:t>remain effective </a:t>
            </a:r>
            <a:r>
              <a:rPr lang="en-GB" dirty="0" smtClean="0"/>
              <a:t>in </a:t>
            </a:r>
            <a:r>
              <a:rPr lang="en-GB" dirty="0" smtClean="0">
                <a:solidFill>
                  <a:schemeClr val="accent1"/>
                </a:solidFill>
              </a:rPr>
              <a:t>alleviating </a:t>
            </a:r>
            <a:r>
              <a:rPr lang="en-GB" dirty="0" smtClean="0"/>
              <a:t>the </a:t>
            </a:r>
            <a:r>
              <a:rPr lang="en-GB" dirty="0" smtClean="0">
                <a:solidFill>
                  <a:schemeClr val="accent1"/>
                </a:solidFill>
              </a:rPr>
              <a:t>stringent requirements </a:t>
            </a:r>
            <a:r>
              <a:rPr lang="en-GB" dirty="0" smtClean="0"/>
              <a:t>on the internal surface material of </a:t>
            </a:r>
            <a:r>
              <a:rPr lang="en-GB" dirty="0" smtClean="0"/>
              <a:t>the vacuum </a:t>
            </a:r>
            <a:r>
              <a:rPr lang="en-GB" dirty="0" smtClean="0"/>
              <a:t>chamber</a:t>
            </a:r>
            <a:endParaRPr lang="en-GB" dirty="0" smtClean="0"/>
          </a:p>
        </p:txBody>
      </p:sp>
      <p:sp>
        <p:nvSpPr>
          <p:cNvPr id="33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34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  <p:grpSp>
        <p:nvGrpSpPr>
          <p:cNvPr id="13" name="Gruppo 12"/>
          <p:cNvGrpSpPr/>
          <p:nvPr/>
        </p:nvGrpSpPr>
        <p:grpSpPr>
          <a:xfrm>
            <a:off x="3071139" y="1484537"/>
            <a:ext cx="3060000" cy="2768207"/>
            <a:chOff x="3049623" y="987206"/>
            <a:chExt cx="3060000" cy="2768207"/>
          </a:xfrm>
        </p:grpSpPr>
        <p:pic>
          <p:nvPicPr>
            <p:cNvPr id="7" name="Immagin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9623" y="1001413"/>
              <a:ext cx="3060000" cy="2754000"/>
            </a:xfrm>
            <a:prstGeom prst="rect">
              <a:avLst/>
            </a:prstGeom>
          </p:spPr>
        </p:pic>
        <p:sp>
          <p:nvSpPr>
            <p:cNvPr id="36" name="CasellaDiTesto 35"/>
            <p:cNvSpPr txBox="1"/>
            <p:nvPr/>
          </p:nvSpPr>
          <p:spPr>
            <a:xfrm>
              <a:off x="3437844" y="987206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6</a:t>
              </a:r>
              <a:r>
                <a:rPr lang="it-IT" dirty="0" smtClean="0"/>
                <a:t>b+14e</a:t>
              </a:r>
              <a:endParaRPr lang="it-IT" dirty="0"/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6104228" y="1488174"/>
            <a:ext cx="3060000" cy="2760421"/>
            <a:chOff x="6082712" y="990450"/>
            <a:chExt cx="3060000" cy="2760421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712" y="996871"/>
              <a:ext cx="3060000" cy="2754000"/>
            </a:xfrm>
            <a:prstGeom prst="rect">
              <a:avLst/>
            </a:prstGeom>
          </p:spPr>
        </p:pic>
        <p:sp>
          <p:nvSpPr>
            <p:cNvPr id="37" name="CasellaDiTesto 36"/>
            <p:cNvSpPr txBox="1"/>
            <p:nvPr/>
          </p:nvSpPr>
          <p:spPr>
            <a:xfrm>
              <a:off x="6454563" y="990450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7b+13e</a:t>
              </a:r>
              <a:endParaRPr lang="it-IT" dirty="0"/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9130600" y="1487037"/>
            <a:ext cx="3060000" cy="2761558"/>
            <a:chOff x="9130600" y="989313"/>
            <a:chExt cx="3060000" cy="2761558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30600" y="996871"/>
              <a:ext cx="3060000" cy="2754000"/>
            </a:xfrm>
            <a:prstGeom prst="rect">
              <a:avLst/>
            </a:prstGeom>
          </p:spPr>
        </p:pic>
        <p:sp>
          <p:nvSpPr>
            <p:cNvPr id="42" name="CasellaDiTesto 41"/>
            <p:cNvSpPr txBox="1"/>
            <p:nvPr/>
          </p:nvSpPr>
          <p:spPr>
            <a:xfrm>
              <a:off x="9519593" y="989313"/>
              <a:ext cx="19189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mtClean="0"/>
                <a:t>8</a:t>
              </a:r>
              <a:r>
                <a:rPr lang="it-IT" smtClean="0"/>
                <a:t>b+12e</a:t>
              </a:r>
              <a:endParaRPr lang="it-IT" dirty="0"/>
            </a:p>
          </p:txBody>
        </p:sp>
      </p:grpSp>
      <p:sp>
        <p:nvSpPr>
          <p:cNvPr id="44" name="CasellaDiTesto 43"/>
          <p:cNvSpPr txBox="1"/>
          <p:nvPr/>
        </p:nvSpPr>
        <p:spPr>
          <a:xfrm>
            <a:off x="394297" y="1048999"/>
            <a:ext cx="11708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Considering different filling patterns with a </a:t>
            </a:r>
            <a:r>
              <a:rPr lang="en-GB" dirty="0" smtClean="0">
                <a:solidFill>
                  <a:schemeClr val="accent1"/>
                </a:solidFill>
              </a:rPr>
              <a:t>larger number of bunches</a:t>
            </a:r>
            <a:endParaRPr lang="en-GB" dirty="0">
              <a:solidFill>
                <a:schemeClr val="accent1"/>
              </a:solidFill>
            </a:endParaRPr>
          </a:p>
        </p:txBody>
      </p:sp>
      <p:graphicFrame>
        <p:nvGraphicFramePr>
          <p:cNvPr id="45" name="Tabella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497737"/>
              </p:ext>
            </p:extLst>
          </p:nvPr>
        </p:nvGraphicFramePr>
        <p:xfrm>
          <a:off x="2019524" y="4459809"/>
          <a:ext cx="55029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/>
                <a:gridCol w="1722980"/>
                <a:gridCol w="900000"/>
                <a:gridCol w="90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Uniform 25 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5b+15e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6" name="Tabella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6127129"/>
              </p:ext>
            </p:extLst>
          </p:nvPr>
        </p:nvGraphicFramePr>
        <p:xfrm>
          <a:off x="2012380" y="4464240"/>
          <a:ext cx="460298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000"/>
                <a:gridCol w="1722980"/>
                <a:gridCol w="90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Uniform 25 ns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9569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576"/>
            <a:ext cx="10515600" cy="1325563"/>
          </a:xfrm>
        </p:spPr>
        <p:txBody>
          <a:bodyPr/>
          <a:lstStyle/>
          <a:p>
            <a:r>
              <a:rPr lang="en-GB" dirty="0"/>
              <a:t>Higher Total </a:t>
            </a:r>
            <a:r>
              <a:rPr lang="en-GB" dirty="0" smtClean="0"/>
              <a:t>Bunches: Summary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22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365452"/>
              </p:ext>
            </p:extLst>
          </p:nvPr>
        </p:nvGraphicFramePr>
        <p:xfrm>
          <a:off x="193721" y="1073616"/>
          <a:ext cx="11790000" cy="388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0000"/>
                <a:gridCol w="1170000"/>
                <a:gridCol w="1620000"/>
                <a:gridCol w="1530000"/>
                <a:gridCol w="1530000"/>
                <a:gridCol w="1530000"/>
                <a:gridCol w="1530000"/>
                <a:gridCol w="153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4b+16e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11,200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2.15x10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</a:t>
                      </a:r>
                      <a:r>
                        <a:rPr lang="en-GB" noProof="0" dirty="0" smtClean="0"/>
                        <a:t>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5b+15e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14,000</a:t>
                      </a:r>
                      <a:endParaRPr lang="en-GB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1.72x10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6b+14e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16,800</a:t>
                      </a:r>
                      <a:endParaRPr lang="en-GB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1.43x10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7b+13e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19,600</a:t>
                      </a:r>
                      <a:endParaRPr lang="en-GB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1.23x10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8b+12e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22,400</a:t>
                      </a:r>
                      <a:endParaRPr lang="en-GB" noProof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1.07x10</a:t>
                      </a:r>
                      <a:r>
                        <a:rPr lang="en-GB" baseline="30000" noProof="0" dirty="0" smtClean="0"/>
                        <a:t>11</a:t>
                      </a:r>
                      <a:r>
                        <a:rPr lang="en-GB" noProof="0" dirty="0" smtClean="0"/>
                        <a:t> ppb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&gt;1.6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&gt;1.6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&gt;1.6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&gt;1.6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15.2 </a:t>
                      </a:r>
                      <a:r>
                        <a:rPr lang="en-GB" sz="180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1.3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1.1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72.5 T/m</a:t>
                      </a:r>
                      <a:r>
                        <a:rPr lang="en-GB" sz="1800" baseline="3000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1.5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1.3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>
                          <a:solidFill>
                            <a:schemeClr val="tx1"/>
                          </a:solidFill>
                        </a:rPr>
                        <a:t>1.2</a:t>
                      </a:r>
                      <a:endParaRPr lang="en-GB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213507" y="5147440"/>
            <a:ext cx="117239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Filling schemes with non-uniform bunch spacing and a </a:t>
            </a:r>
            <a:r>
              <a:rPr lang="en-GB" dirty="0">
                <a:solidFill>
                  <a:schemeClr val="accent1"/>
                </a:solidFill>
              </a:rPr>
              <a:t>higher total number </a:t>
            </a:r>
            <a:r>
              <a:rPr lang="en-GB" dirty="0"/>
              <a:t>of bunches </a:t>
            </a:r>
            <a:r>
              <a:rPr lang="en-GB" dirty="0">
                <a:solidFill>
                  <a:schemeClr val="accent1"/>
                </a:solidFill>
              </a:rPr>
              <a:t>remain effective </a:t>
            </a:r>
            <a:r>
              <a:rPr lang="en-GB" dirty="0"/>
              <a:t>in </a:t>
            </a:r>
            <a:r>
              <a:rPr lang="en-GB" dirty="0">
                <a:solidFill>
                  <a:schemeClr val="accent1"/>
                </a:solidFill>
              </a:rPr>
              <a:t>alleviating </a:t>
            </a:r>
            <a:r>
              <a:rPr lang="en-GB" dirty="0"/>
              <a:t>the </a:t>
            </a:r>
            <a:r>
              <a:rPr lang="en-GB" dirty="0">
                <a:solidFill>
                  <a:schemeClr val="accent1"/>
                </a:solidFill>
              </a:rPr>
              <a:t>stringent requirements </a:t>
            </a:r>
            <a:r>
              <a:rPr lang="en-GB" dirty="0"/>
              <a:t>on the internal surface material of the vacuum </a:t>
            </a:r>
            <a:r>
              <a:rPr lang="en-GB" dirty="0" smtClean="0"/>
              <a:t>chamber</a:t>
            </a:r>
            <a:endParaRPr lang="en-GB" dirty="0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15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Mitigation </a:t>
            </a:r>
            <a:r>
              <a:rPr lang="en-GB" dirty="0" smtClean="0">
                <a:solidFill>
                  <a:schemeClr val="bg2"/>
                </a:solidFill>
              </a:rPr>
              <a:t>Techniques</a:t>
            </a:r>
            <a:endParaRPr lang="en-GB" dirty="0">
              <a:solidFill>
                <a:schemeClr val="bg2"/>
              </a:solidFill>
            </a:endParaRPr>
          </a:p>
          <a:p>
            <a:endParaRPr lang="en-GB" dirty="0" smtClean="0"/>
          </a:p>
          <a:p>
            <a:r>
              <a:rPr lang="en-GB" b="1" dirty="0" smtClean="0"/>
              <a:t>Conclusions and Outlooks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23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-135581"/>
            <a:ext cx="10515600" cy="1325563"/>
          </a:xfrm>
        </p:spPr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24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71849" y="972107"/>
            <a:ext cx="11775989" cy="525597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400" dirty="0" smtClean="0">
                <a:sym typeface="Wingdings"/>
              </a:rPr>
              <a:t>The </a:t>
            </a:r>
            <a:r>
              <a:rPr lang="en-GB" sz="2400" dirty="0" smtClean="0">
                <a:solidFill>
                  <a:schemeClr val="accent1"/>
                </a:solidFill>
                <a:sym typeface="Wingdings"/>
              </a:rPr>
              <a:t>material </a:t>
            </a:r>
            <a:r>
              <a:rPr lang="en-GB" sz="2400" dirty="0">
                <a:solidFill>
                  <a:schemeClr val="accent1"/>
                </a:solidFill>
                <a:sym typeface="Wingdings"/>
              </a:rPr>
              <a:t>constraints </a:t>
            </a:r>
            <a:r>
              <a:rPr lang="en-GB" sz="2400" dirty="0">
                <a:sym typeface="Wingdings"/>
              </a:rPr>
              <a:t>in order to avoid e-cloud avalanche </a:t>
            </a:r>
            <a:r>
              <a:rPr lang="en-GB" sz="2400" dirty="0" smtClean="0">
                <a:sym typeface="Wingdings"/>
              </a:rPr>
              <a:t>multiplication are </a:t>
            </a:r>
            <a:r>
              <a:rPr lang="en-GB" sz="2400" dirty="0">
                <a:solidFill>
                  <a:schemeClr val="accent1"/>
                </a:solidFill>
                <a:sym typeface="Wingdings"/>
              </a:rPr>
              <a:t>e</a:t>
            </a:r>
            <a:r>
              <a:rPr lang="en-GB" sz="2400" dirty="0" smtClean="0">
                <a:solidFill>
                  <a:schemeClr val="accent1"/>
                </a:solidFill>
              </a:rPr>
              <a:t>xtremely </a:t>
            </a:r>
            <a:r>
              <a:rPr lang="en-GB" sz="2400" dirty="0">
                <a:solidFill>
                  <a:schemeClr val="accent1"/>
                </a:solidFill>
              </a:rPr>
              <a:t>tight for baseline parameters </a:t>
            </a:r>
            <a:endParaRPr lang="en-GB" sz="2400" dirty="0" smtClean="0">
              <a:solidFill>
                <a:schemeClr val="accent1"/>
              </a:solidFill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lang="en-GB" sz="2400" dirty="0" smtClean="0">
              <a:solidFill>
                <a:schemeClr val="accent1"/>
              </a:solidFill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400" dirty="0" smtClean="0">
                <a:sym typeface="Wingdings"/>
              </a:rPr>
              <a:t>Using filling schemes with </a:t>
            </a:r>
            <a:r>
              <a:rPr lang="en-GB" sz="2400" dirty="0" smtClean="0">
                <a:solidFill>
                  <a:schemeClr val="accent1"/>
                </a:solidFill>
                <a:sym typeface="Wingdings"/>
              </a:rPr>
              <a:t>non-uniform bunch spacing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 smtClean="0">
                <a:sym typeface="Wingdings"/>
              </a:rPr>
              <a:t>the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e-cloud formation process </a:t>
            </a:r>
            <a:r>
              <a:rPr lang="en-GB" sz="2000" dirty="0" smtClean="0">
                <a:sym typeface="Wingdings"/>
              </a:rPr>
              <a:t>could be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mitigated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>
                <a:sym typeface="Wingdings"/>
              </a:rPr>
              <a:t>the total number of </a:t>
            </a:r>
            <a:r>
              <a:rPr lang="en-GB" sz="2000" dirty="0" smtClean="0">
                <a:sym typeface="Wingdings"/>
              </a:rPr>
              <a:t>bunches could be increased, with a corresponding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decrease</a:t>
            </a:r>
            <a:r>
              <a:rPr lang="en-GB" sz="2000" dirty="0" smtClean="0">
                <a:sym typeface="Wingdings"/>
              </a:rPr>
              <a:t> of the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bunch population</a:t>
            </a:r>
            <a:r>
              <a:rPr lang="en-GB" sz="2000" dirty="0" smtClean="0">
                <a:sym typeface="Wingdings"/>
              </a:rPr>
              <a:t>, </a:t>
            </a:r>
            <a:r>
              <a:rPr lang="en-GB" sz="2000" dirty="0">
                <a:sym typeface="Wingdings"/>
              </a:rPr>
              <a:t>while keeping the surface requirements </a:t>
            </a:r>
            <a:r>
              <a:rPr lang="en-GB" sz="2000" dirty="0" smtClean="0">
                <a:sym typeface="Wingdings"/>
              </a:rPr>
              <a:t>achievable</a:t>
            </a:r>
          </a:p>
          <a:p>
            <a:pPr lvl="2">
              <a:lnSpc>
                <a:spcPct val="100000"/>
              </a:lnSpc>
              <a:buFont typeface="Wingdings" charset="2"/>
              <a:buChar char="§"/>
            </a:pPr>
            <a:r>
              <a:rPr lang="en-GB" dirty="0" smtClean="0">
                <a:sym typeface="Wingdings"/>
              </a:rPr>
              <a:t> </a:t>
            </a:r>
            <a:r>
              <a:rPr lang="en-GB" dirty="0" smtClean="0">
                <a:solidFill>
                  <a:schemeClr val="accent1"/>
                </a:solidFill>
                <a:sym typeface="Wingdings"/>
              </a:rPr>
              <a:t>reducing the severity </a:t>
            </a:r>
            <a:r>
              <a:rPr lang="en-GB" dirty="0" smtClean="0">
                <a:sym typeface="Wingdings"/>
              </a:rPr>
              <a:t>of </a:t>
            </a:r>
            <a:r>
              <a:rPr lang="en-GB" dirty="0" smtClean="0">
                <a:solidFill>
                  <a:schemeClr val="accent1"/>
                </a:solidFill>
                <a:sym typeface="Wingdings"/>
              </a:rPr>
              <a:t>other collective effects </a:t>
            </a:r>
            <a:r>
              <a:rPr lang="en-GB" dirty="0" smtClean="0">
                <a:sym typeface="Wingdings"/>
              </a:rPr>
              <a:t>(beam-coupling impedance and beam-beam)</a:t>
            </a:r>
          </a:p>
          <a:p>
            <a:pPr marL="742950" lvl="1" indent="-285750">
              <a:lnSpc>
                <a:spcPct val="100000"/>
              </a:lnSpc>
              <a:buFont typeface="Arial" charset="0"/>
              <a:buChar char="•"/>
            </a:pPr>
            <a:endParaRPr lang="en-GB" sz="1600" dirty="0">
              <a:sym typeface="Wingdings"/>
            </a:endParaRPr>
          </a:p>
          <a:p>
            <a:pPr lvl="2">
              <a:lnSpc>
                <a:spcPct val="100000"/>
              </a:lnSpc>
            </a:pPr>
            <a:endParaRPr lang="en-GB" dirty="0" smtClean="0">
              <a:sym typeface="Wingdings"/>
            </a:endParaRPr>
          </a:p>
          <a:p>
            <a:pPr>
              <a:lnSpc>
                <a:spcPct val="100000"/>
              </a:lnSpc>
            </a:pPr>
            <a:endParaRPr lang="en-GB" sz="2000" dirty="0" smtClean="0"/>
          </a:p>
        </p:txBody>
      </p:sp>
      <p:sp>
        <p:nvSpPr>
          <p:cNvPr id="10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1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92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-135581"/>
            <a:ext cx="10515600" cy="1325563"/>
          </a:xfrm>
        </p:spPr>
        <p:txBody>
          <a:bodyPr/>
          <a:lstStyle/>
          <a:p>
            <a:r>
              <a:rPr lang="en-GB" dirty="0" smtClean="0"/>
              <a:t>Outlooks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25</a:t>
            </a:fld>
            <a:endParaRPr lang="it-IT" dirty="0"/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271849" y="799386"/>
            <a:ext cx="11775989" cy="593708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sym typeface="Wingdings"/>
              </a:rPr>
              <a:t> A </a:t>
            </a:r>
            <a:r>
              <a:rPr lang="en-GB" sz="2000" dirty="0">
                <a:solidFill>
                  <a:schemeClr val="accent1"/>
                </a:solidFill>
                <a:sym typeface="Wingdings"/>
              </a:rPr>
              <a:t>n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ew filling scheme </a:t>
            </a:r>
            <a:r>
              <a:rPr lang="en-GB" sz="2000" dirty="0" smtClean="0">
                <a:sym typeface="Wingdings"/>
              </a:rPr>
              <a:t>has been proposed to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reduce</a:t>
            </a:r>
            <a:r>
              <a:rPr lang="en-GB" sz="2000" dirty="0" smtClean="0">
                <a:sym typeface="Wingdings"/>
              </a:rPr>
              <a:t> the </a:t>
            </a:r>
            <a:r>
              <a:rPr lang="en-GB" sz="2000" dirty="0" smtClean="0">
                <a:solidFill>
                  <a:schemeClr val="accent1"/>
                </a:solidFill>
                <a:sym typeface="Wingdings"/>
              </a:rPr>
              <a:t>transient beam loading</a:t>
            </a: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lang="en-GB" sz="2000" dirty="0" smtClean="0"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lang="en-GB" sz="2000" dirty="0" smtClean="0"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lang="en-GB" sz="2000" dirty="0" smtClean="0"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lang="en-GB" sz="2000" dirty="0" smtClean="0"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endParaRPr lang="it-IT" sz="2000" dirty="0" smtClean="0">
              <a:ea typeface="Calibri" charset="0"/>
              <a:cs typeface="Calibri" charset="0"/>
              <a:sym typeface="Wingdings"/>
            </a:endParaRP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Less bunches per train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better for the e-cloud </a:t>
            </a: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Shorter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gap length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>
                <a:ea typeface="Calibri" charset="0"/>
                <a:cs typeface="Calibri" charset="0"/>
                <a:sym typeface="Wingdings"/>
              </a:rPr>
              <a:t>c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ritical from the e-cloud point of view</a:t>
            </a:r>
          </a:p>
          <a:p>
            <a:pPr lvl="1">
              <a:lnSpc>
                <a:spcPct val="100000"/>
              </a:lnSpc>
              <a:buFont typeface="Courier New" charset="0"/>
              <a:buChar char="o"/>
            </a:pPr>
            <a:r>
              <a:rPr lang="en-GB" sz="2000" dirty="0">
                <a:ea typeface="Calibri" charset="0"/>
                <a:cs typeface="Calibri" charset="0"/>
                <a:sym typeface="Wingdings"/>
              </a:rPr>
              <a:t>i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s the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train gap long </a:t>
            </a:r>
            <a:r>
              <a:rPr lang="en-GB" sz="2000" dirty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enough to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clear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 the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vacuum chamber 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of the e-cloud after the train passage?</a:t>
            </a:r>
          </a:p>
          <a:p>
            <a:pPr marL="285750" indent="-285750">
              <a:lnSpc>
                <a:spcPct val="100000"/>
              </a:lnSpc>
              <a:buFont typeface="Arial" charset="0"/>
              <a:buChar char="•"/>
            </a:pP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 The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mitigation technique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, based on filling schemes with non-uniform bunch spacing,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should be effective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, as the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small gaps </a:t>
            </a:r>
            <a:r>
              <a:rPr lang="en-GB" sz="2000" dirty="0" smtClean="0">
                <a:ea typeface="Calibri" charset="0"/>
                <a:cs typeface="Calibri" charset="0"/>
                <a:sym typeface="Wingdings"/>
              </a:rPr>
              <a:t>within the train </a:t>
            </a:r>
            <a:r>
              <a:rPr lang="en-GB" sz="2000" dirty="0" smtClean="0">
                <a:solidFill>
                  <a:schemeClr val="accent1"/>
                </a:solidFill>
                <a:ea typeface="Calibri" charset="0"/>
                <a:cs typeface="Calibri" charset="0"/>
                <a:sym typeface="Wingdings"/>
              </a:rPr>
              <a:t>can remain unchanged</a:t>
            </a:r>
            <a:endParaRPr lang="en-GB" sz="2000" dirty="0" smtClean="0">
              <a:solidFill>
                <a:schemeClr val="accent1"/>
              </a:solidFill>
              <a:ea typeface="Calibri" charset="0"/>
              <a:cs typeface="Calibri" charset="0"/>
              <a:sym typeface="Wingdings"/>
            </a:endParaRPr>
          </a:p>
          <a:p>
            <a:pPr lvl="2">
              <a:lnSpc>
                <a:spcPct val="100000"/>
              </a:lnSpc>
            </a:pPr>
            <a:endParaRPr lang="en-GB" dirty="0" smtClean="0">
              <a:sym typeface="Wingdings"/>
            </a:endParaRPr>
          </a:p>
          <a:p>
            <a:pPr>
              <a:lnSpc>
                <a:spcPct val="100000"/>
              </a:lnSpc>
            </a:pPr>
            <a:endParaRPr lang="en-GB" sz="2000" dirty="0" smtClean="0"/>
          </a:p>
        </p:txBody>
      </p:sp>
      <p:sp>
        <p:nvSpPr>
          <p:cNvPr id="11" name="CasellaDiTesto 10"/>
          <p:cNvSpPr txBox="1"/>
          <p:nvPr/>
        </p:nvSpPr>
        <p:spPr>
          <a:xfrm>
            <a:off x="9211825" y="2124641"/>
            <a:ext cx="2980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From </a:t>
            </a:r>
            <a:r>
              <a:rPr lang="it-IT" sz="1600" i="1" dirty="0" smtClean="0"/>
              <a:t>Ivan </a:t>
            </a:r>
            <a:r>
              <a:rPr lang="it-IT" sz="1600" i="1" dirty="0" err="1" smtClean="0"/>
              <a:t>Karpov</a:t>
            </a:r>
            <a:endParaRPr lang="it-IT" sz="1600" i="1" dirty="0"/>
          </a:p>
          <a:p>
            <a:r>
              <a:rPr lang="en-GB" sz="1600" i="1" dirty="0" smtClean="0"/>
              <a:t>(private communication 03/2025)</a:t>
            </a:r>
            <a:endParaRPr lang="en-GB" sz="1600" i="1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9211824" y="2715594"/>
            <a:ext cx="2980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From Tor </a:t>
            </a:r>
            <a:r>
              <a:rPr lang="it-IT" sz="1600" i="1" dirty="0" err="1" smtClean="0"/>
              <a:t>Raubenheimer</a:t>
            </a:r>
            <a:endParaRPr lang="it-IT" sz="1600" i="1" dirty="0"/>
          </a:p>
          <a:p>
            <a:r>
              <a:rPr lang="en-GB" sz="1600" i="1" dirty="0" smtClean="0"/>
              <a:t>(private communication 06/2023)</a:t>
            </a:r>
            <a:endParaRPr lang="en-GB" sz="1600" i="1" dirty="0"/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141514"/>
              </p:ext>
            </p:extLst>
          </p:nvPr>
        </p:nvGraphicFramePr>
        <p:xfrm>
          <a:off x="1005199" y="1284260"/>
          <a:ext cx="8242126" cy="2052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11"/>
                <a:gridCol w="1586108"/>
                <a:gridCol w="1766170"/>
                <a:gridCol w="1039660"/>
                <a:gridCol w="2154477"/>
              </a:tblGrid>
              <a:tr h="858691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Intensity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[x10</a:t>
                      </a:r>
                      <a:r>
                        <a:rPr lang="it-IT" baseline="30000" dirty="0" smtClean="0"/>
                        <a:t>11 </a:t>
                      </a:r>
                      <a:r>
                        <a:rPr lang="it-IT" baseline="0" dirty="0" err="1" smtClean="0"/>
                        <a:t>ppb</a:t>
                      </a:r>
                      <a:r>
                        <a:rPr lang="it-IT" dirty="0" smtClean="0"/>
                        <a:t>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[ns]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bunches</a:t>
                      </a:r>
                      <a:r>
                        <a:rPr lang="it-IT" dirty="0" smtClean="0"/>
                        <a:t> /</a:t>
                      </a:r>
                      <a:r>
                        <a:rPr lang="it-IT" baseline="0" dirty="0" smtClean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Trains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Gap </a:t>
                      </a:r>
                      <a:r>
                        <a:rPr lang="it-IT" dirty="0" err="1" smtClean="0"/>
                        <a:t>Length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[ns]</a:t>
                      </a:r>
                    </a:p>
                    <a:p>
                      <a:r>
                        <a:rPr lang="it-IT" dirty="0" smtClean="0"/>
                        <a:t>(gap/</a:t>
                      </a:r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r>
                        <a:rPr lang="it-IT" dirty="0" smtClean="0"/>
                        <a:t>)</a:t>
                      </a:r>
                      <a:endParaRPr lang="it-IT" dirty="0"/>
                    </a:p>
                  </a:txBody>
                  <a:tcPr/>
                </a:tc>
              </a:tr>
              <a:tr h="596889"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280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575 (23)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6889"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560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1175 (47)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59833"/>
              </p:ext>
            </p:extLst>
          </p:nvPr>
        </p:nvGraphicFramePr>
        <p:xfrm>
          <a:off x="1005682" y="1281885"/>
          <a:ext cx="6087649" cy="2052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11"/>
                <a:gridCol w="1586108"/>
                <a:gridCol w="1766170"/>
                <a:gridCol w="1039660"/>
              </a:tblGrid>
              <a:tr h="858691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Intensity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[x10</a:t>
                      </a:r>
                      <a:r>
                        <a:rPr lang="it-IT" baseline="30000" dirty="0" smtClean="0"/>
                        <a:t>11 </a:t>
                      </a:r>
                      <a:r>
                        <a:rPr lang="it-IT" baseline="0" dirty="0" err="1" smtClean="0"/>
                        <a:t>ppb</a:t>
                      </a:r>
                      <a:r>
                        <a:rPr lang="it-IT" dirty="0" smtClean="0"/>
                        <a:t>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[ns]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bunches</a:t>
                      </a:r>
                      <a:r>
                        <a:rPr lang="it-IT" dirty="0" smtClean="0"/>
                        <a:t> /</a:t>
                      </a:r>
                      <a:r>
                        <a:rPr lang="it-IT" baseline="0" dirty="0" smtClean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Trains</a:t>
                      </a:r>
                      <a:endParaRPr lang="it-IT" dirty="0"/>
                    </a:p>
                  </a:txBody>
                  <a:tcPr/>
                </a:tc>
              </a:tr>
              <a:tr h="596889"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280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it-IT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96889"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560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839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Thanks for your attention</a:t>
            </a:r>
            <a:endParaRPr lang="en-GB" b="1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26</a:t>
            </a:fld>
            <a:endParaRPr lang="it-IT"/>
          </a:p>
        </p:txBody>
      </p:sp>
      <p:sp>
        <p:nvSpPr>
          <p:cNvPr id="6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128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7E5C5A-3969-704F-AEA7-11C99A8BC4C7}" type="slidenum">
              <a:rPr lang="it-IT" smtClean="0"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592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3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b="1" dirty="0" smtClean="0"/>
              <a:t>Introduction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Mitigation </a:t>
            </a:r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Techniques</a:t>
            </a:r>
            <a:endParaRPr lang="en-GB" dirty="0">
              <a:solidFill>
                <a:schemeClr val="bg2">
                  <a:lumMod val="90000"/>
                </a:schemeClr>
              </a:solidFill>
            </a:endParaRPr>
          </a:p>
          <a:p>
            <a:endParaRPr lang="en-GB" dirty="0" smtClean="0">
              <a:solidFill>
                <a:schemeClr val="bg2">
                  <a:lumMod val="90000"/>
                </a:schemeClr>
              </a:solidFill>
            </a:endParaRPr>
          </a:p>
          <a:p>
            <a:r>
              <a:rPr lang="en-GB" dirty="0" smtClean="0">
                <a:solidFill>
                  <a:schemeClr val="bg2">
                    <a:lumMod val="90000"/>
                  </a:schemeClr>
                </a:solidFill>
              </a:rPr>
              <a:t>Conclusions and Outlooks</a:t>
            </a:r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854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Analysed </a:t>
            </a:r>
            <a:r>
              <a:rPr lang="en-GB" dirty="0" smtClean="0"/>
              <a:t>Filling </a:t>
            </a:r>
            <a:r>
              <a:rPr lang="en-GB" dirty="0" smtClean="0"/>
              <a:t>Schemes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4</a:t>
            </a:fld>
            <a:endParaRPr lang="it-IT" dirty="0"/>
          </a:p>
        </p:txBody>
      </p:sp>
      <p:sp>
        <p:nvSpPr>
          <p:cNvPr id="19" name="Segnaposto contenuto 2"/>
          <p:cNvSpPr>
            <a:spLocks noGrp="1"/>
          </p:cNvSpPr>
          <p:nvPr>
            <p:ph idx="1"/>
          </p:nvPr>
        </p:nvSpPr>
        <p:spPr>
          <a:xfrm>
            <a:off x="243787" y="1037989"/>
            <a:ext cx="11527430" cy="283545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Filling schemes </a:t>
            </a:r>
            <a:r>
              <a:rPr lang="en-GB" sz="2000" dirty="0" smtClean="0"/>
              <a:t>(with </a:t>
            </a:r>
            <a:r>
              <a:rPr lang="en-GB" sz="2000" dirty="0" smtClean="0"/>
              <a:t>constant beam current)</a:t>
            </a: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232770" y="3806758"/>
            <a:ext cx="11527430" cy="264912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 Important </a:t>
            </a:r>
            <a:r>
              <a:rPr lang="en-US" sz="2400" dirty="0" smtClean="0"/>
              <a:t>to understand the impact of </a:t>
            </a:r>
            <a:r>
              <a:rPr lang="en-US" sz="2400" dirty="0" smtClean="0">
                <a:solidFill>
                  <a:schemeClr val="accent1"/>
                </a:solidFill>
              </a:rPr>
              <a:t>lower bunch intensity</a:t>
            </a:r>
            <a:r>
              <a:rPr lang="en-US" sz="2400" dirty="0" smtClean="0"/>
              <a:t> (we will need to </a:t>
            </a:r>
            <a:r>
              <a:rPr lang="en-US" sz="2400" dirty="0" smtClean="0">
                <a:solidFill>
                  <a:schemeClr val="accent1"/>
                </a:solidFill>
              </a:rPr>
              <a:t>fill the ring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The </a:t>
            </a:r>
            <a:r>
              <a:rPr lang="en-US" sz="2400" dirty="0" smtClean="0"/>
              <a:t>bunches are gradually filled from </a:t>
            </a:r>
            <a:r>
              <a:rPr lang="en-US" sz="2400" dirty="0"/>
              <a:t>the booster </a:t>
            </a:r>
            <a:r>
              <a:rPr lang="en-US" sz="2400" dirty="0" smtClean="0"/>
              <a:t>at collision energy (</a:t>
            </a:r>
            <a:r>
              <a:rPr lang="en-US" sz="2400" dirty="0" smtClean="0">
                <a:solidFill>
                  <a:schemeClr val="accent1"/>
                </a:solidFill>
              </a:rPr>
              <a:t>top-up injection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E-cloud </a:t>
            </a:r>
            <a:r>
              <a:rPr lang="en-US" sz="2400" dirty="0" smtClean="0"/>
              <a:t>becomes</a:t>
            </a:r>
            <a:r>
              <a:rPr lang="en-US" sz="2400" dirty="0" smtClean="0">
                <a:solidFill>
                  <a:schemeClr val="accent1"/>
                </a:solidFill>
              </a:rPr>
              <a:t> too severe</a:t>
            </a:r>
            <a:r>
              <a:rPr lang="en-US" sz="2400" dirty="0" smtClean="0"/>
              <a:t> with </a:t>
            </a:r>
            <a:r>
              <a:rPr lang="en-US" sz="2400" dirty="0" smtClean="0">
                <a:solidFill>
                  <a:schemeClr val="accent1"/>
                </a:solidFill>
              </a:rPr>
              <a:t>bunch spacing &lt; </a:t>
            </a:r>
            <a:r>
              <a:rPr lang="en-US" sz="2400" dirty="0">
                <a:solidFill>
                  <a:schemeClr val="accent1"/>
                </a:solidFill>
              </a:rPr>
              <a:t>25 ns</a:t>
            </a:r>
            <a:r>
              <a:rPr lang="en-US" sz="2400" dirty="0"/>
              <a:t>, more details </a:t>
            </a:r>
            <a:r>
              <a:rPr lang="en-US" sz="2400" dirty="0" smtClean="0"/>
              <a:t>in:</a:t>
            </a:r>
            <a:endParaRPr lang="en-US" sz="2400" dirty="0" smtClean="0"/>
          </a:p>
          <a:p>
            <a:pPr lvl="1"/>
            <a:r>
              <a:rPr lang="en-US" sz="2000" dirty="0" smtClean="0">
                <a:hlinkClick r:id="rId3"/>
              </a:rPr>
              <a:t>L. </a:t>
            </a:r>
            <a:r>
              <a:rPr lang="en-US" sz="2000" dirty="0" err="1" smtClean="0">
                <a:hlinkClick r:id="rId3"/>
              </a:rPr>
              <a:t>Sabato</a:t>
            </a:r>
            <a:r>
              <a:rPr lang="en-US" sz="2000" dirty="0">
                <a:hlinkClick r:id="rId3"/>
              </a:rPr>
              <a:t>, “Electron cloud studies”, </a:t>
            </a:r>
            <a:r>
              <a:rPr lang="en-US" sz="2000" dirty="0" smtClean="0">
                <a:hlinkClick r:id="rId3"/>
              </a:rPr>
              <a:t>FCC week 2023</a:t>
            </a:r>
            <a:endParaRPr lang="en-US" sz="2000" dirty="0" smtClean="0"/>
          </a:p>
          <a:p>
            <a:pPr lvl="1"/>
            <a:r>
              <a:rPr lang="en-US" sz="2000" dirty="0" smtClean="0">
                <a:hlinkClick r:id="rId4"/>
              </a:rPr>
              <a:t>L. </a:t>
            </a:r>
            <a:r>
              <a:rPr lang="en-US" sz="2000" dirty="0" err="1" smtClean="0">
                <a:hlinkClick r:id="rId4"/>
              </a:rPr>
              <a:t>Sabato</a:t>
            </a:r>
            <a:r>
              <a:rPr lang="en-US" sz="2000" dirty="0">
                <a:hlinkClick r:id="rId4"/>
              </a:rPr>
              <a:t>, “Update on the Electron </a:t>
            </a:r>
            <a:r>
              <a:rPr lang="en-US" sz="2000" dirty="0" err="1">
                <a:hlinkClick r:id="rId4"/>
              </a:rPr>
              <a:t>CloudStudies</a:t>
            </a:r>
            <a:r>
              <a:rPr lang="en-US" sz="2000" dirty="0">
                <a:hlinkClick r:id="rId4"/>
              </a:rPr>
              <a:t> for FCC-</a:t>
            </a:r>
            <a:r>
              <a:rPr lang="en-US" sz="2000" dirty="0" err="1">
                <a:hlinkClick r:id="rId4"/>
              </a:rPr>
              <a:t>ee</a:t>
            </a:r>
            <a:r>
              <a:rPr lang="en-US" sz="2000" dirty="0">
                <a:hlinkClick r:id="rId4"/>
              </a:rPr>
              <a:t>”</a:t>
            </a:r>
            <a:r>
              <a:rPr lang="en-US" sz="2000" dirty="0" smtClean="0">
                <a:hlinkClick r:id="rId4"/>
              </a:rPr>
              <a:t>, FCC e-cloud meeting 12/09/2023</a:t>
            </a:r>
            <a:endParaRPr lang="en-US" sz="2000" dirty="0" smtClean="0"/>
          </a:p>
          <a:p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accent1"/>
                </a:solidFill>
              </a:rPr>
              <a:t>Limit on higher nominal bunch intensity </a:t>
            </a:r>
            <a:r>
              <a:rPr lang="en-US" sz="2400" dirty="0" smtClean="0"/>
              <a:t>values</a:t>
            </a:r>
            <a:r>
              <a:rPr lang="en-US" sz="2400" dirty="0" smtClean="0">
                <a:solidFill>
                  <a:schemeClr val="accent1"/>
                </a:solidFill>
              </a:rPr>
              <a:t> </a:t>
            </a:r>
            <a:r>
              <a:rPr lang="en-US" sz="2400" dirty="0" smtClean="0"/>
              <a:t>due to </a:t>
            </a:r>
            <a:r>
              <a:rPr lang="en-US" sz="2400" dirty="0" smtClean="0">
                <a:solidFill>
                  <a:schemeClr val="accent1"/>
                </a:solidFill>
              </a:rPr>
              <a:t>other collective effects </a:t>
            </a:r>
            <a:r>
              <a:rPr lang="en-US" sz="2400" dirty="0" smtClean="0"/>
              <a:t>(e.g., beam-beam</a:t>
            </a:r>
            <a:r>
              <a:rPr lang="en-US" sz="2400" dirty="0"/>
              <a:t>, beam-coupling </a:t>
            </a:r>
            <a:r>
              <a:rPr lang="en-US" sz="2400" dirty="0" smtClean="0"/>
              <a:t>impedance), </a:t>
            </a:r>
            <a:r>
              <a:rPr lang="en-US" sz="2400" dirty="0"/>
              <a:t>more details </a:t>
            </a:r>
            <a:r>
              <a:rPr lang="en-US" sz="2400" dirty="0" smtClean="0"/>
              <a:t>in:</a:t>
            </a:r>
          </a:p>
          <a:p>
            <a:pPr lvl="1"/>
            <a:r>
              <a:rPr lang="en-US" sz="2000" dirty="0" smtClean="0">
                <a:hlinkClick r:id="rId5"/>
              </a:rPr>
              <a:t>M. </a:t>
            </a:r>
            <a:r>
              <a:rPr lang="en-US" sz="2000" dirty="0" err="1" smtClean="0">
                <a:hlinkClick r:id="rId5"/>
              </a:rPr>
              <a:t>Migliorati</a:t>
            </a:r>
            <a:r>
              <a:rPr lang="en-US" sz="2000" dirty="0">
                <a:hlinkClick r:id="rId5"/>
              </a:rPr>
              <a:t>, “FCC-</a:t>
            </a:r>
            <a:r>
              <a:rPr lang="en-US" sz="2000" dirty="0" err="1">
                <a:hlinkClick r:id="rId5"/>
              </a:rPr>
              <a:t>ee</a:t>
            </a:r>
            <a:r>
              <a:rPr lang="en-US" sz="2000" dirty="0">
                <a:hlinkClick r:id="rId5"/>
              </a:rPr>
              <a:t> single beam collective effects”, </a:t>
            </a:r>
            <a:r>
              <a:rPr lang="en-US" sz="2000" dirty="0" smtClean="0">
                <a:hlinkClick r:id="rId5"/>
              </a:rPr>
              <a:t>FCC week 2024</a:t>
            </a:r>
            <a:endParaRPr lang="en-US" sz="2000" dirty="0" smtClean="0"/>
          </a:p>
          <a:p>
            <a:pPr lvl="1"/>
            <a:r>
              <a:rPr lang="en-US" sz="2000" dirty="0" smtClean="0">
                <a:hlinkClick r:id="rId6"/>
              </a:rPr>
              <a:t>R. </a:t>
            </a:r>
            <a:r>
              <a:rPr lang="en-US" sz="2000" dirty="0" err="1" smtClean="0">
                <a:hlinkClick r:id="rId6"/>
              </a:rPr>
              <a:t>Soos</a:t>
            </a:r>
            <a:r>
              <a:rPr lang="en-US" sz="2000" dirty="0" smtClean="0">
                <a:hlinkClick r:id="rId6"/>
              </a:rPr>
              <a:t>, “Xsuite </a:t>
            </a:r>
            <a:r>
              <a:rPr lang="en-US" sz="2000" dirty="0">
                <a:hlinkClick r:id="rId6"/>
              </a:rPr>
              <a:t>simulations of beam-beam effects with impedance contribution”, </a:t>
            </a:r>
            <a:r>
              <a:rPr lang="en-US" sz="2000" dirty="0" smtClean="0">
                <a:hlinkClick r:id="rId6"/>
              </a:rPr>
              <a:t>FCC week 2024</a:t>
            </a:r>
            <a:endParaRPr lang="en-US" sz="2000" dirty="0" smtClean="0"/>
          </a:p>
          <a:p>
            <a:pPr lvl="1"/>
            <a:endParaRPr 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7021216" y="1121133"/>
            <a:ext cx="5021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i="1" dirty="0" smtClean="0"/>
              <a:t>From Tor </a:t>
            </a:r>
            <a:r>
              <a:rPr lang="it-IT" sz="1600" i="1" dirty="0" err="1" smtClean="0"/>
              <a:t>Raubenheimer</a:t>
            </a:r>
            <a:r>
              <a:rPr lang="it-IT" sz="1600" i="1" dirty="0" smtClean="0"/>
              <a:t> </a:t>
            </a:r>
            <a:r>
              <a:rPr lang="en-GB" sz="1600" i="1" dirty="0" smtClean="0"/>
              <a:t>(private communication 06/2023)</a:t>
            </a:r>
            <a:endParaRPr lang="en-GB" sz="1600" i="1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096363"/>
              </p:ext>
            </p:extLst>
          </p:nvPr>
        </p:nvGraphicFramePr>
        <p:xfrm>
          <a:off x="1165165" y="1469461"/>
          <a:ext cx="10029611" cy="2244090"/>
        </p:xfrm>
        <a:graphic>
          <a:graphicData uri="http://schemas.openxmlformats.org/drawingml/2006/table">
            <a:tbl>
              <a:tblPr/>
              <a:tblGrid>
                <a:gridCol w="1729243"/>
                <a:gridCol w="1710029"/>
                <a:gridCol w="1594747"/>
                <a:gridCol w="1777278"/>
                <a:gridCol w="1047153"/>
                <a:gridCol w="2171161"/>
              </a:tblGrid>
              <a:tr h="781050">
                <a:tc>
                  <a:txBody>
                    <a:bodyPr/>
                    <a:lstStyle/>
                    <a:p>
                      <a:pPr algn="l" fontAlgn="base"/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Filling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Scheme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Number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​</a:t>
                      </a:r>
                      <a:endParaRPr lang="it-IT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Bunch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Intensity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​</a:t>
                      </a:r>
                      <a:endParaRPr lang="it-IT" b="1" i="0" dirty="0"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pPr algn="l" fontAlgn="base"/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[</a:t>
                      </a:r>
                      <a:r>
                        <a:rPr lang="it-IT" sz="1800" b="1" i="0" dirty="0" smtClean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x10</a:t>
                      </a:r>
                      <a:r>
                        <a:rPr lang="it-IT" sz="1800" b="1" i="0" baseline="30000" dirty="0" smtClean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11</a:t>
                      </a:r>
                      <a:r>
                        <a:rPr lang="it-IT" sz="1200" b="1" i="0" baseline="30000" dirty="0" smtClean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ppb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]​</a:t>
                      </a:r>
                      <a:endParaRPr lang="it-IT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t-IT" sz="1800" b="1" i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Bunch Spacing​</a:t>
                      </a:r>
                      <a:endParaRPr lang="it-IT" b="1" i="0"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pPr algn="l" fontAlgn="base"/>
                      <a:r>
                        <a:rPr lang="it-IT" sz="1800" b="1" i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[ns]​</a:t>
                      </a:r>
                      <a:endParaRPr lang="it-IT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Number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it-IT" sz="1800" b="1" i="0" dirty="0" err="1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bunches</a:t>
                      </a:r>
                      <a:r>
                        <a:rPr lang="it-IT" sz="1800" b="1" i="0" dirty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 / Train​</a:t>
                      </a:r>
                      <a:endParaRPr lang="it-IT" b="1" i="0" dirty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t-IT" sz="1800" b="1" i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Number Trains​</a:t>
                      </a:r>
                      <a:endParaRPr lang="it-IT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t-IT" sz="1800" b="1" i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Gap Length [ns]​</a:t>
                      </a:r>
                      <a:endParaRPr lang="it-IT" b="1" i="0">
                        <a:solidFill>
                          <a:srgbClr val="FFFFFF"/>
                        </a:solidFill>
                        <a:effectLst/>
                      </a:endParaRPr>
                    </a:p>
                    <a:p>
                      <a:pPr algn="l" fontAlgn="base"/>
                      <a:r>
                        <a:rPr lang="it-IT" sz="1800" b="1" i="0">
                          <a:solidFill>
                            <a:srgbClr val="FFFFFF"/>
                          </a:solidFill>
                          <a:effectLst/>
                          <a:latin typeface="Calibri" charset="0"/>
                        </a:rPr>
                        <a:t>(gap/bunch spacing)​</a:t>
                      </a:r>
                      <a:endParaRPr lang="it-IT" b="1" i="0">
                        <a:solidFill>
                          <a:srgbClr val="FFFFFF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pl-P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1.51​</a:t>
                      </a:r>
                      <a:endParaRPr lang="pl-P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s-IS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1275 (85)​</a:t>
                      </a:r>
                      <a:endParaRPr lang="is-I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58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pl-P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2.15​</a:t>
                      </a:r>
                      <a:endParaRPr lang="pl-P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280​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is-IS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1980 (99)​</a:t>
                      </a:r>
                      <a:endParaRPr lang="is-IS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pl-P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2.15​</a:t>
                      </a:r>
                      <a:endParaRPr lang="pl-P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560​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20​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1175 (47)​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A"/>
                    </a:solidFill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pl-P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2.43​</a:t>
                      </a:r>
                      <a:endParaRPr lang="pl-P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25​</a:t>
                      </a:r>
                      <a:endParaRPr lang="es-ES_tradnl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255​</a:t>
                      </a:r>
                      <a:endParaRPr lang="es-ES_tradnl" b="0" i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40​</a:t>
                      </a:r>
                      <a:endParaRPr lang="es-ES_tradnl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es-ES_tradnl" sz="1800" b="0" i="0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1225 (49)​</a:t>
                      </a:r>
                      <a:endParaRPr lang="es-ES_tradnl" b="0" i="0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>
                    <a:lnL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29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781300" y="267493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it-IT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it-IT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970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Analysed Filling Schemes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5</a:t>
            </a:fld>
            <a:endParaRPr lang="it-IT" dirty="0"/>
          </a:p>
        </p:txBody>
      </p:sp>
      <p:sp>
        <p:nvSpPr>
          <p:cNvPr id="19" name="Segnaposto contenuto 2"/>
          <p:cNvSpPr>
            <a:spLocks noGrp="1"/>
          </p:cNvSpPr>
          <p:nvPr>
            <p:ph idx="1"/>
          </p:nvPr>
        </p:nvSpPr>
        <p:spPr>
          <a:xfrm>
            <a:off x="232770" y="858370"/>
            <a:ext cx="11527430" cy="2835451"/>
          </a:xfrm>
        </p:spPr>
        <p:txBody>
          <a:bodyPr>
            <a:normAutofit/>
          </a:bodyPr>
          <a:lstStyle/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  <a:p>
            <a:endParaRPr lang="en-GB" dirty="0" smtClean="0">
              <a:solidFill>
                <a:schemeClr val="accent1"/>
              </a:solidFill>
            </a:endParaRPr>
          </a:p>
        </p:txBody>
      </p:sp>
      <p:sp>
        <p:nvSpPr>
          <p:cNvPr id="21" name="Segnaposto contenuto 2"/>
          <p:cNvSpPr txBox="1">
            <a:spLocks/>
          </p:cNvSpPr>
          <p:nvPr/>
        </p:nvSpPr>
        <p:spPr>
          <a:xfrm>
            <a:off x="232770" y="3228998"/>
            <a:ext cx="11527430" cy="1553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Courier New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The following analysis is only on the filling scheme</a:t>
            </a:r>
          </a:p>
          <a:p>
            <a:pPr lvl="1"/>
            <a:r>
              <a:rPr lang="en-US" sz="2000" dirty="0" smtClean="0"/>
              <a:t>with 25 ns bunch spacing</a:t>
            </a:r>
          </a:p>
          <a:p>
            <a:pPr lvl="1"/>
            <a:r>
              <a:rPr lang="en-US" sz="2000" dirty="0" smtClean="0"/>
              <a:t>nominal bunch intensity 2.15 x 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ppb</a:t>
            </a:r>
            <a:endParaRPr lang="en-US" dirty="0" smtClean="0"/>
          </a:p>
          <a:p>
            <a:endParaRPr lang="en-US" dirty="0" smtClean="0">
              <a:solidFill>
                <a:schemeClr val="accent1"/>
              </a:solidFill>
            </a:endParaRPr>
          </a:p>
        </p:txBody>
      </p:sp>
      <p:graphicFrame>
        <p:nvGraphicFramePr>
          <p:cNvPr id="10" name="Tabella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683604"/>
              </p:ext>
            </p:extLst>
          </p:nvPr>
        </p:nvGraphicFramePr>
        <p:xfrm>
          <a:off x="1969590" y="1596182"/>
          <a:ext cx="8242126" cy="11967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711"/>
                <a:gridCol w="1586108"/>
                <a:gridCol w="1766170"/>
                <a:gridCol w="1039660"/>
                <a:gridCol w="2154477"/>
              </a:tblGrid>
              <a:tr h="825936"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Intensity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[x10</a:t>
                      </a:r>
                      <a:r>
                        <a:rPr lang="it-IT" baseline="30000" dirty="0" smtClean="0"/>
                        <a:t>11 </a:t>
                      </a:r>
                      <a:r>
                        <a:rPr lang="it-IT" baseline="0" dirty="0" err="1" smtClean="0"/>
                        <a:t>ppb</a:t>
                      </a:r>
                      <a:r>
                        <a:rPr lang="it-IT" dirty="0" smtClean="0"/>
                        <a:t>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endParaRPr lang="it-IT" dirty="0" smtClean="0"/>
                    </a:p>
                    <a:p>
                      <a:r>
                        <a:rPr lang="it-IT" dirty="0" smtClean="0"/>
                        <a:t>[ns]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bunches</a:t>
                      </a:r>
                      <a:r>
                        <a:rPr lang="it-IT" dirty="0" smtClean="0"/>
                        <a:t> /</a:t>
                      </a:r>
                      <a:r>
                        <a:rPr lang="it-IT" baseline="0" dirty="0" smtClean="0"/>
                        <a:t> Train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err="1" smtClean="0"/>
                        <a:t>Number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Trains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Gap </a:t>
                      </a:r>
                      <a:r>
                        <a:rPr lang="it-IT" dirty="0" err="1" smtClean="0"/>
                        <a:t>Length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[ns]</a:t>
                      </a:r>
                    </a:p>
                    <a:p>
                      <a:r>
                        <a:rPr lang="it-IT" dirty="0" smtClean="0"/>
                        <a:t>(gap/</a:t>
                      </a:r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spacing</a:t>
                      </a:r>
                      <a:r>
                        <a:rPr lang="it-IT" dirty="0" smtClean="0"/>
                        <a:t>)</a:t>
                      </a:r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2.15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25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560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20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1175 (47)</a:t>
                      </a:r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16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6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E-Cloud Build-Up </a:t>
            </a:r>
            <a:r>
              <a:rPr lang="en-GB" dirty="0" smtClean="0"/>
              <a:t>Studies: Dipole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6</a:t>
            </a:fld>
            <a:endParaRPr lang="it-IT" dirty="0"/>
          </a:p>
        </p:txBody>
      </p:sp>
      <p:graphicFrame>
        <p:nvGraphicFramePr>
          <p:cNvPr id="30" name="Tabella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427383"/>
              </p:ext>
            </p:extLst>
          </p:nvPr>
        </p:nvGraphicFramePr>
        <p:xfrm>
          <a:off x="3558825" y="4612441"/>
          <a:ext cx="502177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4862"/>
                <a:gridCol w="290691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Bunch population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SEY </a:t>
                      </a:r>
                      <a:r>
                        <a:rPr lang="en-GB" noProof="0" dirty="0" err="1" smtClean="0"/>
                        <a:t>multipacting</a:t>
                      </a:r>
                      <a:r>
                        <a:rPr lang="en-GB" noProof="0" dirty="0" smtClean="0"/>
                        <a:t> thresholds</a:t>
                      </a:r>
                      <a:endParaRPr lang="en-GB" noProof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478380" y="4189956"/>
            <a:ext cx="7006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bunch intensities 1.00 and 1.50 </a:t>
            </a:r>
            <a:r>
              <a:rPr lang="it-IT" dirty="0"/>
              <a:t>x 10</a:t>
            </a:r>
            <a:r>
              <a:rPr lang="it-IT" baseline="30000" dirty="0"/>
              <a:t>11</a:t>
            </a:r>
            <a:r>
              <a:rPr lang="en-GB" dirty="0"/>
              <a:t> ppb </a:t>
            </a:r>
            <a:r>
              <a:rPr lang="en-GB" dirty="0" smtClean="0"/>
              <a:t>are the most critical cases</a:t>
            </a:r>
            <a:endParaRPr lang="en-GB" dirty="0"/>
          </a:p>
        </p:txBody>
      </p:sp>
      <p:sp>
        <p:nvSpPr>
          <p:cNvPr id="1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20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12" y="949956"/>
            <a:ext cx="3960000" cy="3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229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7</a:t>
            </a:fld>
            <a:endParaRPr lang="it-IT" dirty="0"/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408980"/>
              </p:ext>
            </p:extLst>
          </p:nvPr>
        </p:nvGraphicFramePr>
        <p:xfrm>
          <a:off x="2870683" y="2191310"/>
          <a:ext cx="6132585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9310"/>
                <a:gridCol w="1199556"/>
                <a:gridCol w="2100753"/>
                <a:gridCol w="132296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Element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/>
                        <a:t>Field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err="1" smtClean="0"/>
                        <a:t>Bunch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 err="1" smtClean="0"/>
                        <a:t>population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err="1" smtClean="0"/>
                        <a:t>Thresholds</a:t>
                      </a:r>
                      <a:endParaRPr lang="it-IT" dirty="0" smtClean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Drift Space</a:t>
                      </a:r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-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1.2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Dipole</a:t>
                      </a:r>
                      <a:endParaRPr lang="en-GB" noProof="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15.2 </a:t>
                      </a:r>
                      <a:r>
                        <a:rPr lang="en-GB" sz="1800" dirty="0" err="1" smtClean="0"/>
                        <a:t>mT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1.4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Quadrupole</a:t>
                      </a:r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1.45 T/m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GB" noProof="0" dirty="0" err="1" smtClean="0"/>
                        <a:t>Sextupole</a:t>
                      </a:r>
                      <a:endParaRPr lang="en-GB" noProof="0" dirty="0" smtClean="0"/>
                    </a:p>
                    <a:p>
                      <a:pPr algn="ctr"/>
                      <a:endParaRPr lang="en-GB" noProof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800" dirty="0" smtClean="0"/>
                        <a:t>72.5 T/m</a:t>
                      </a:r>
                      <a:r>
                        <a:rPr lang="en-GB" sz="1800" baseline="30000" dirty="0" smtClean="0"/>
                        <a:t>2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1.1</a:t>
                      </a:r>
                      <a:endParaRPr lang="en-GB" noProof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noProof="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aseline="0" noProof="0" dirty="0" smtClean="0"/>
                        <a:t>below nominal</a:t>
                      </a:r>
                      <a:endParaRPr lang="en-GB" noProof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noProof="0" dirty="0" smtClean="0"/>
                        <a:t>1.0</a:t>
                      </a:r>
                      <a:endParaRPr lang="en-GB" noProof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CasellaDiTesto 2"/>
          <p:cNvSpPr txBox="1"/>
          <p:nvPr/>
        </p:nvSpPr>
        <p:spPr>
          <a:xfrm>
            <a:off x="445496" y="918968"/>
            <a:ext cx="1143130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/>
              <a:t>The </a:t>
            </a:r>
            <a:r>
              <a:rPr lang="en-GB" sz="2000" dirty="0">
                <a:solidFill>
                  <a:schemeClr val="accent1"/>
                </a:solidFill>
              </a:rPr>
              <a:t>SEY </a:t>
            </a:r>
            <a:r>
              <a:rPr lang="en-GB" sz="2000" dirty="0" err="1">
                <a:solidFill>
                  <a:schemeClr val="accent1"/>
                </a:solidFill>
              </a:rPr>
              <a:t>multipacting</a:t>
            </a:r>
            <a:r>
              <a:rPr lang="en-GB" sz="2000" dirty="0">
                <a:solidFill>
                  <a:schemeClr val="accent1"/>
                </a:solidFill>
              </a:rPr>
              <a:t> thresholds </a:t>
            </a:r>
            <a:r>
              <a:rPr lang="en-GB" sz="2000" dirty="0"/>
              <a:t>are extremely </a:t>
            </a:r>
            <a:r>
              <a:rPr lang="en-GB" sz="2000" dirty="0">
                <a:solidFill>
                  <a:schemeClr val="accent1"/>
                </a:solidFill>
              </a:rPr>
              <a:t>tight</a:t>
            </a:r>
            <a:r>
              <a:rPr lang="en-GB" sz="2000" dirty="0"/>
              <a:t> for </a:t>
            </a:r>
            <a:r>
              <a:rPr lang="en-GB" sz="2000" dirty="0">
                <a:solidFill>
                  <a:schemeClr val="accent1"/>
                </a:solidFill>
              </a:rPr>
              <a:t>baseline parameters </a:t>
            </a: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/>
                </a:solidFill>
              </a:rPr>
              <a:t>Quadrupoles</a:t>
            </a:r>
            <a:r>
              <a:rPr lang="en-GB" sz="2000" dirty="0" smtClean="0"/>
              <a:t> and </a:t>
            </a:r>
            <a:r>
              <a:rPr lang="en-GB" sz="2000" dirty="0" err="1" smtClean="0">
                <a:solidFill>
                  <a:schemeClr val="accent1"/>
                </a:solidFill>
              </a:rPr>
              <a:t>sextupoles</a:t>
            </a:r>
            <a:r>
              <a:rPr lang="en-GB" sz="2000" dirty="0" smtClean="0">
                <a:solidFill>
                  <a:schemeClr val="accent1"/>
                </a:solidFill>
              </a:rPr>
              <a:t> </a:t>
            </a:r>
            <a:r>
              <a:rPr lang="en-GB" sz="2000" dirty="0" smtClean="0"/>
              <a:t>have the </a:t>
            </a:r>
            <a:r>
              <a:rPr lang="en-GB" sz="2000" dirty="0" smtClean="0">
                <a:solidFill>
                  <a:schemeClr val="accent1"/>
                </a:solidFill>
              </a:rPr>
              <a:t>lowest SEY </a:t>
            </a:r>
            <a:r>
              <a:rPr lang="en-GB" sz="2000" dirty="0" err="1" smtClean="0">
                <a:solidFill>
                  <a:schemeClr val="accent1"/>
                </a:solidFill>
              </a:rPr>
              <a:t>multipacting</a:t>
            </a:r>
            <a:r>
              <a:rPr lang="en-GB" sz="2000" dirty="0" smtClean="0">
                <a:solidFill>
                  <a:schemeClr val="accent1"/>
                </a:solidFill>
              </a:rPr>
              <a:t> thresholds</a:t>
            </a:r>
            <a:endParaRPr lang="en-GB" sz="2000" dirty="0" smtClean="0"/>
          </a:p>
          <a:p>
            <a:pPr marL="342900" indent="-342900">
              <a:buFont typeface="Arial" charset="0"/>
              <a:buChar char="•"/>
            </a:pPr>
            <a:r>
              <a:rPr lang="en-GB" sz="2000" dirty="0" smtClean="0"/>
              <a:t> Bunch </a:t>
            </a:r>
            <a:r>
              <a:rPr lang="en-GB" sz="2000" dirty="0"/>
              <a:t>intensities </a:t>
            </a:r>
            <a:r>
              <a:rPr lang="en-GB" sz="2000" dirty="0" smtClean="0"/>
              <a:t>1.00 </a:t>
            </a:r>
            <a:r>
              <a:rPr lang="en-GB" sz="2000" dirty="0"/>
              <a:t>and </a:t>
            </a:r>
            <a:r>
              <a:rPr lang="en-GB" sz="2000" dirty="0" smtClean="0"/>
              <a:t>1.50 </a:t>
            </a:r>
            <a:r>
              <a:rPr lang="it-IT" sz="2000" dirty="0" smtClean="0"/>
              <a:t>x 10</a:t>
            </a:r>
            <a:r>
              <a:rPr lang="it-IT" sz="2000" baseline="30000" dirty="0" smtClean="0"/>
              <a:t>11</a:t>
            </a:r>
            <a:r>
              <a:rPr lang="en-GB" sz="2000" dirty="0" smtClean="0"/>
              <a:t> </a:t>
            </a:r>
            <a:r>
              <a:rPr lang="en-GB" sz="2000" dirty="0"/>
              <a:t>ppb are the most critical cases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4413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8</a:t>
            </a:fld>
            <a:endParaRPr lang="it-IT" dirty="0"/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838200" y="952500"/>
            <a:ext cx="10515600" cy="5224463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r>
              <a:rPr lang="en-GB" dirty="0" smtClean="0">
                <a:solidFill>
                  <a:schemeClr val="bg2"/>
                </a:solidFill>
              </a:rPr>
              <a:t>Introduction</a:t>
            </a:r>
          </a:p>
          <a:p>
            <a:endParaRPr lang="en-GB" dirty="0" smtClean="0"/>
          </a:p>
          <a:p>
            <a:r>
              <a:rPr lang="en-GB" b="1" dirty="0" smtClean="0"/>
              <a:t>Mitigation </a:t>
            </a:r>
            <a:r>
              <a:rPr lang="en-GB" b="1" dirty="0" smtClean="0"/>
              <a:t>Techniques</a:t>
            </a:r>
            <a:endParaRPr lang="en-GB" b="1" dirty="0"/>
          </a:p>
          <a:p>
            <a:endParaRPr lang="en-GB" dirty="0" smtClean="0">
              <a:solidFill>
                <a:schemeClr val="bg2"/>
              </a:solidFill>
            </a:endParaRPr>
          </a:p>
          <a:p>
            <a:r>
              <a:rPr lang="en-GB" dirty="0" smtClean="0">
                <a:solidFill>
                  <a:schemeClr val="bg2"/>
                </a:solidFill>
              </a:rPr>
              <a:t>Conclusions and Outlooks</a:t>
            </a:r>
          </a:p>
        </p:txBody>
      </p:sp>
      <p:sp>
        <p:nvSpPr>
          <p:cNvPr id="8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9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32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79176" y="19773"/>
            <a:ext cx="10515600" cy="1325563"/>
          </a:xfrm>
        </p:spPr>
        <p:txBody>
          <a:bodyPr/>
          <a:lstStyle/>
          <a:p>
            <a:r>
              <a:rPr lang="en-GB" dirty="0"/>
              <a:t>Mitigation: </a:t>
            </a:r>
            <a:r>
              <a:rPr lang="en-GB" dirty="0" smtClean="0"/>
              <a:t>Charge Accumulation Phase</a:t>
            </a:r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16B4AC-299F-EA40-A49D-D37F0BA93485}" type="slidenum">
              <a:rPr lang="it-IT" smtClean="0"/>
              <a:t>9</a:t>
            </a:fld>
            <a:endParaRPr lang="it-IT" dirty="0"/>
          </a:p>
        </p:txBody>
      </p:sp>
      <p:sp>
        <p:nvSpPr>
          <p:cNvPr id="95" name="Rettangolo 94"/>
          <p:cNvSpPr/>
          <p:nvPr/>
        </p:nvSpPr>
        <p:spPr>
          <a:xfrm>
            <a:off x="-829044" y="9349769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8" name="Rettangolo 97"/>
          <p:cNvSpPr/>
          <p:nvPr/>
        </p:nvSpPr>
        <p:spPr>
          <a:xfrm>
            <a:off x="-1096405" y="9927513"/>
            <a:ext cx="371563" cy="3190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/>
          <p:cNvSpPr txBox="1"/>
          <p:nvPr/>
        </p:nvSpPr>
        <p:spPr>
          <a:xfrm>
            <a:off x="223439" y="4197328"/>
            <a:ext cx="115925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bunch intensities 1.00 and 1.50</a:t>
            </a:r>
            <a:r>
              <a:rPr lang="it-IT" dirty="0"/>
              <a:t> x 10</a:t>
            </a:r>
            <a:r>
              <a:rPr lang="it-IT" baseline="30000" dirty="0"/>
              <a:t>11</a:t>
            </a:r>
            <a:r>
              <a:rPr lang="en-GB" dirty="0" smtClean="0"/>
              <a:t> ppb are the most critical cases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During the charge accumulation phase: </a:t>
            </a:r>
            <a:r>
              <a:rPr lang="en-GB" dirty="0" smtClean="0">
                <a:solidFill>
                  <a:schemeClr val="accent1"/>
                </a:solidFill>
              </a:rPr>
              <a:t>do not fill the bunches of the train uniformly</a:t>
            </a:r>
          </a:p>
          <a:p>
            <a:pPr lvl="1"/>
            <a:r>
              <a:rPr lang="en-GB" dirty="0"/>
              <a:t>(</a:t>
            </a:r>
            <a:r>
              <a:rPr lang="en-GB" dirty="0" smtClean="0"/>
              <a:t>Now it is possible because the injection scheme from booster changed from full ring to 1/10) </a:t>
            </a:r>
          </a:p>
          <a:p>
            <a:endParaRPr lang="en-GB" dirty="0"/>
          </a:p>
          <a:p>
            <a:r>
              <a:rPr lang="en-GB" dirty="0" smtClean="0"/>
              <a:t>In this way the </a:t>
            </a:r>
            <a:r>
              <a:rPr lang="en-GB" dirty="0" smtClean="0">
                <a:solidFill>
                  <a:schemeClr val="accent1"/>
                </a:solidFill>
              </a:rPr>
              <a:t>critical bunch intensities </a:t>
            </a:r>
            <a:r>
              <a:rPr lang="en-GB" dirty="0" smtClean="0"/>
              <a:t>will be reached with a </a:t>
            </a:r>
            <a:r>
              <a:rPr lang="en-GB" dirty="0" smtClean="0">
                <a:solidFill>
                  <a:schemeClr val="accent1"/>
                </a:solidFill>
              </a:rPr>
              <a:t>larger bunch spacing</a:t>
            </a:r>
          </a:p>
          <a:p>
            <a:endParaRPr lang="en-GB" dirty="0"/>
          </a:p>
          <a:p>
            <a:endParaRPr lang="en-GB" dirty="0" smtClean="0"/>
          </a:p>
        </p:txBody>
      </p:sp>
      <p:grpSp>
        <p:nvGrpSpPr>
          <p:cNvPr id="16" name="Gruppo 15"/>
          <p:cNvGrpSpPr/>
          <p:nvPr/>
        </p:nvGrpSpPr>
        <p:grpSpPr>
          <a:xfrm>
            <a:off x="4853663" y="1306694"/>
            <a:ext cx="6627571" cy="2880000"/>
            <a:chOff x="4853663" y="1306694"/>
            <a:chExt cx="6627571" cy="2880000"/>
          </a:xfrm>
        </p:grpSpPr>
        <p:pic>
          <p:nvPicPr>
            <p:cNvPr id="6" name="Immagin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12" t="9479" r="8764"/>
            <a:stretch/>
          </p:blipFill>
          <p:spPr>
            <a:xfrm>
              <a:off x="4853663" y="1306694"/>
              <a:ext cx="6627571" cy="2880000"/>
            </a:xfrm>
            <a:prstGeom prst="rect">
              <a:avLst/>
            </a:prstGeom>
          </p:spPr>
        </p:pic>
        <p:sp>
          <p:nvSpPr>
            <p:cNvPr id="8" name="Rettangolo 7"/>
            <p:cNvSpPr/>
            <p:nvPr/>
          </p:nvSpPr>
          <p:spPr>
            <a:xfrm>
              <a:off x="5205046" y="3844515"/>
              <a:ext cx="6148754" cy="1245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" name="CasellaDiTesto 8"/>
            <p:cNvSpPr txBox="1"/>
            <p:nvPr/>
          </p:nvSpPr>
          <p:spPr>
            <a:xfrm>
              <a:off x="6751577" y="3776513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100</a:t>
              </a:r>
              <a:endParaRPr lang="it-IT" sz="1200" dirty="0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9561892" y="3780162"/>
              <a:ext cx="420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dirty="0" smtClean="0"/>
                <a:t>101</a:t>
              </a:r>
              <a:endParaRPr lang="it-IT" sz="1200" dirty="0"/>
            </a:p>
          </p:txBody>
        </p:sp>
      </p:grpSp>
      <p:sp>
        <p:nvSpPr>
          <p:cNvPr id="5" name="CasellaDiTesto 4"/>
          <p:cNvSpPr txBox="1"/>
          <p:nvPr/>
        </p:nvSpPr>
        <p:spPr>
          <a:xfrm>
            <a:off x="6951221" y="1720778"/>
            <a:ext cx="28251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1"/>
                </a:solidFill>
              </a:rPr>
              <a:t>bunch intensities increase uniformly</a:t>
            </a:r>
            <a:endParaRPr lang="it-IT" sz="1400" dirty="0">
              <a:solidFill>
                <a:schemeClr val="accent1"/>
              </a:solidFill>
            </a:endParaRPr>
          </a:p>
        </p:txBody>
      </p:sp>
      <p:pic>
        <p:nvPicPr>
          <p:cNvPr id="18" name="Immagin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97" y="974926"/>
            <a:ext cx="3960000" cy="3240000"/>
          </a:xfrm>
          <a:prstGeom prst="rect">
            <a:avLst/>
          </a:prstGeom>
        </p:spPr>
      </p:pic>
      <p:sp>
        <p:nvSpPr>
          <p:cNvPr id="19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dirty="0" smtClean="0"/>
              <a:t>1</a:t>
            </a:r>
            <a:r>
              <a:rPr lang="it-IT" dirty="0" smtClean="0"/>
              <a:t>8</a:t>
            </a:r>
            <a:r>
              <a:rPr lang="it-IT" dirty="0" smtClean="0"/>
              <a:t>/03/2025</a:t>
            </a:r>
            <a:endParaRPr lang="it-IT" dirty="0"/>
          </a:p>
        </p:txBody>
      </p:sp>
      <p:sp>
        <p:nvSpPr>
          <p:cNvPr id="23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Electron Cloud </a:t>
            </a:r>
            <a:r>
              <a:rPr lang="en-GB" dirty="0" smtClean="0"/>
              <a:t>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620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251517</TotalTime>
  <Words>1993</Words>
  <Application>Microsoft Macintosh PowerPoint</Application>
  <PresentationFormat>Widescreen</PresentationFormat>
  <Paragraphs>809</Paragraphs>
  <Slides>27</Slides>
  <Notes>26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27</vt:i4>
      </vt:variant>
    </vt:vector>
  </HeadingPairs>
  <TitlesOfParts>
    <vt:vector size="33" baseType="lpstr">
      <vt:lpstr>Calibri</vt:lpstr>
      <vt:lpstr>Calibri Light</vt:lpstr>
      <vt:lpstr>Courier New</vt:lpstr>
      <vt:lpstr>Wingdings</vt:lpstr>
      <vt:lpstr>Arial</vt:lpstr>
      <vt:lpstr>Tema di Office</vt:lpstr>
      <vt:lpstr>Electron Cloud Mitigation Using Non-Uniform Bunch Spacing</vt:lpstr>
      <vt:lpstr>Outline</vt:lpstr>
      <vt:lpstr>Outline</vt:lpstr>
      <vt:lpstr>Analysed Filling Schemes</vt:lpstr>
      <vt:lpstr>Analysed Filling Schemes</vt:lpstr>
      <vt:lpstr>E-Cloud Build-Up Studies: Dipole</vt:lpstr>
      <vt:lpstr>Motivation</vt:lpstr>
      <vt:lpstr>Outline</vt:lpstr>
      <vt:lpstr>Mitigation: Charge Accumulation Phase</vt:lpstr>
      <vt:lpstr>Charge Accumulation Phase</vt:lpstr>
      <vt:lpstr>Charge Accumulation Phase</vt:lpstr>
      <vt:lpstr>Charge Accumulation Phase: Dipole</vt:lpstr>
      <vt:lpstr>Charge Accumulation Phase: Summary</vt:lpstr>
      <vt:lpstr>Trains with Non-Uniform Bunch Spacing</vt:lpstr>
      <vt:lpstr>Long Bunch Spacing</vt:lpstr>
      <vt:lpstr>Short Bunch Spacing</vt:lpstr>
      <vt:lpstr>Short Bunch Spacing: 10 ns vs 5 ns</vt:lpstr>
      <vt:lpstr>Short Bunch Spacing 5 ns: Dipole</vt:lpstr>
      <vt:lpstr>Short Bunch Spacing 5 ns: Summary</vt:lpstr>
      <vt:lpstr>Higher Total Bunches</vt:lpstr>
      <vt:lpstr>Higher Total Bunches: Dipole</vt:lpstr>
      <vt:lpstr>Higher Total Bunches: Summary</vt:lpstr>
      <vt:lpstr>Outline</vt:lpstr>
      <vt:lpstr>Conclusions</vt:lpstr>
      <vt:lpstr>Outlooks</vt:lpstr>
      <vt:lpstr>Thanks for your attention</vt:lpstr>
      <vt:lpstr>Presentazione di PowerPoint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Luca Sabato</dc:creator>
  <cp:lastModifiedBy>Luca Sabato</cp:lastModifiedBy>
  <cp:revision>2106</cp:revision>
  <dcterms:created xsi:type="dcterms:W3CDTF">2022-05-13T12:49:25Z</dcterms:created>
  <dcterms:modified xsi:type="dcterms:W3CDTF">2025-03-17T09:21:44Z</dcterms:modified>
</cp:coreProperties>
</file>