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37" r:id="rId3"/>
    <p:sldId id="502" r:id="rId4"/>
    <p:sldId id="527" r:id="rId5"/>
    <p:sldId id="533" r:id="rId6"/>
    <p:sldId id="521" r:id="rId7"/>
    <p:sldId id="529" r:id="rId8"/>
    <p:sldId id="530" r:id="rId9"/>
    <p:sldId id="532" r:id="rId10"/>
    <p:sldId id="888" r:id="rId11"/>
    <p:sldId id="257" r:id="rId12"/>
    <p:sldId id="258" r:id="rId13"/>
    <p:sldId id="259" r:id="rId14"/>
    <p:sldId id="510" r:id="rId15"/>
    <p:sldId id="44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e Bergamaschi" initials="MB" lastIdx="2" clrIdx="0">
    <p:extLst>
      <p:ext uri="{19B8F6BF-5375-455C-9EA6-DF929625EA0E}">
        <p15:presenceInfo xmlns:p15="http://schemas.microsoft.com/office/powerpoint/2012/main" userId="S-1-5-21-1526224874-1540688658-1361462980-2445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EE5612"/>
    <a:srgbClr val="00746D"/>
    <a:srgbClr val="1F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231" autoAdjust="0"/>
  </p:normalViewPr>
  <p:slideViewPr>
    <p:cSldViewPr snapToGrid="0">
      <p:cViewPr varScale="1">
        <p:scale>
          <a:sx n="88" d="100"/>
          <a:sy n="88" d="100"/>
        </p:scale>
        <p:origin x="377" y="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0560D-69EE-4962-B7C9-00848BA675D2}" type="datetimeFigureOut">
              <a:rPr lang="en-GB" smtClean="0"/>
              <a:t>11/03/2025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87788-8968-46D0-A987-94092E7F6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7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52A82C-E2B9-A600-C7BF-BA32CBC3E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370" y="5881767"/>
            <a:ext cx="818804" cy="8188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9CDE00-2AA0-4B86-8173-EDF29C731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5FD56-BAE4-4B09-B8D1-250A74DAB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Shape 10">
            <a:extLst>
              <a:ext uri="{FF2B5EF4-FFF2-40B4-BE49-F238E27FC236}">
                <a16:creationId xmlns:a16="http://schemas.microsoft.com/office/drawing/2014/main" id="{C1E841F7-0A60-455B-9D53-12344D613038}"/>
              </a:ext>
            </a:extLst>
          </p:cNvPr>
          <p:cNvPicPr preferRelativeResize="0"/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65" y="5804459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438032AB-C5EA-478A-8AD2-C6BF59B768E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65" y="5699421"/>
            <a:ext cx="2161310" cy="111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6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3DB43-9B25-4E5C-8E4A-73090A153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D29E8-76D8-4CF6-B01F-0723CD5F58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FF2FBD-C006-4299-A9F4-774A663E7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EEF9E-C313-4871-9D8D-E79FC3F3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950D4-26E6-4E40-BD6C-841A01464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93D1C-E9F4-470B-8351-49D9F613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4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DD524-25C5-4455-AAD4-B1649A8E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AC4A1-5E7D-4CB1-86C9-048672DAE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6579B-9823-4F24-BA7C-36EC5ABB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4540-4EE0-4FD7-BC3D-DCD313E53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2E6A8-C0E7-4778-A122-A17DDE431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19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679614-16E4-4A53-BE1A-EF591B0F0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BE7EA-5327-40B0-B4B0-E09077C75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D6653-0425-4887-A17E-DCDFC3D68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F61E3-E4FD-4C5A-97E0-E755771C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C7EC4-B897-4151-A1B5-B7A3E262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B380-CEAE-4DBA-993B-EDFF65C2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CB3C-2C6D-478C-9341-8D3714186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Shape 10">
            <a:extLst>
              <a:ext uri="{FF2B5EF4-FFF2-40B4-BE49-F238E27FC236}">
                <a16:creationId xmlns:a16="http://schemas.microsoft.com/office/drawing/2014/main" id="{D0F0B171-7B63-45B7-9ECC-4DE9B8151E32}"/>
              </a:ext>
            </a:extLst>
          </p:cNvPr>
          <p:cNvPicPr preferRelativeResize="0"/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4" y="5814872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03C4A0E-89C3-49CF-BA71-82D6547901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690" y="5695676"/>
            <a:ext cx="2161310" cy="111667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5D0C04B-F2BA-4038-8DC7-9527E9FD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96639" y="6358890"/>
            <a:ext cx="1131916" cy="365125"/>
          </a:xfrm>
        </p:spPr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6BDA978-AEC3-4895-A19F-28392620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Michele Bergamaschi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677E4-F353-4AA3-9579-2C279BFED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5520" y="6356350"/>
            <a:ext cx="1672244" cy="365125"/>
          </a:xfrm>
        </p:spPr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0AA1D9-4AAE-E27D-23D8-421D72FBC5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570" y="5881767"/>
            <a:ext cx="818804" cy="81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6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B380-CEAE-4DBA-993B-EDFF65C2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CB3C-2C6D-478C-9341-8D3714186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Shape 10">
            <a:extLst>
              <a:ext uri="{FF2B5EF4-FFF2-40B4-BE49-F238E27FC236}">
                <a16:creationId xmlns:a16="http://schemas.microsoft.com/office/drawing/2014/main" id="{D0F0B171-7B63-45B7-9ECC-4DE9B8151E32}"/>
              </a:ext>
            </a:extLst>
          </p:cNvPr>
          <p:cNvPicPr preferRelativeResize="0"/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4" y="5814872"/>
            <a:ext cx="1815852" cy="9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03C4A0E-89C3-49CF-BA71-82D6547901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690" y="5695676"/>
            <a:ext cx="2161310" cy="111667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5D0C04B-F2BA-4038-8DC7-9527E9FD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96639" y="6358890"/>
            <a:ext cx="1131916" cy="365125"/>
          </a:xfrm>
        </p:spPr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6BDA978-AEC3-4895-A19F-28392620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Michele Bergamaschi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677E4-F353-4AA3-9579-2C279BFED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5520" y="6356350"/>
            <a:ext cx="1672244" cy="365125"/>
          </a:xfrm>
        </p:spPr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 descr="A black and grey logo&#10;&#10;Description automatically generated">
            <a:extLst>
              <a:ext uri="{FF2B5EF4-FFF2-40B4-BE49-F238E27FC236}">
                <a16:creationId xmlns:a16="http://schemas.microsoft.com/office/drawing/2014/main" id="{57AE4135-8C79-E58B-B5DA-90FA4350F8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340" y="6056184"/>
            <a:ext cx="1908985" cy="511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B08039-04EE-7C83-7982-E6931578349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570" y="5881767"/>
            <a:ext cx="818804" cy="81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0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DFCC2-E41C-4784-9F4F-87DFD655F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0C352-D581-4DCB-BE36-D53EEBE8D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3E810-D6FC-4EB1-9441-30361E180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0FB55-4F6F-4258-A093-04582184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ACA08-EF04-436C-A960-CD9AE0CCB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5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AD2C4-8AE9-49C3-841A-DA42D3D07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277E3-74F0-4D4E-B0A0-859FD8B6D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9D952-7CEF-4409-8C42-85FFAF1DA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6F4ED-62ED-4275-8078-9B0D6AC6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57227-EE3A-44B3-8A51-76CC37A5E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46C12-E946-40D5-99F3-F695F007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3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845AA-11A7-49BD-9503-D0E437F8F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19D3C-AC49-4107-A3F9-8519AD5F1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6BA23-B272-4A69-8123-3CAF50B35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8DF5E0-3EB0-4B1E-B5E4-802CEA905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03F84-640F-4FAF-A16C-1C905E84D2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F986F-EB9C-4580-9DE6-8B601AED4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043BE8-06DE-4FE9-922F-40D5184D7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EFAD5-8015-4F2E-818A-A8CCF6B5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F25FC-F360-4B7E-A731-EABA46301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6808C3-FA36-4AE0-BA67-B18F13D00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E7B0E-98D3-49AE-B302-0DD657145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7C2EA-A5DB-4CB1-AF6D-5EE27F8F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7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2CC4DA-F888-401D-B007-2D7A6061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F8D99-F0B1-4DB2-AD6A-2414495ED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6DBED-3151-48F9-9197-77D361AA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0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4323A-4AF8-4E1A-A2F7-2703F33BE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4D619-8C96-4FF7-A076-852D2D6AD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AEF8E5-1B98-478B-88C5-2B5682591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3ED36-66B8-40F0-9D0D-13601A02A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0C761-2160-4830-A278-B2518456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52B644-8D1A-43BB-9E14-4B362F0D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F591E2-C970-4EB4-AAF9-82CDC6D2A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95264-8CFF-4250-82CE-D754CC59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68749-0159-40C7-86B8-12D722AA43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46D"/>
                </a:solidFill>
              </a:defRPr>
            </a:lvl1pPr>
          </a:lstStyle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34066-5137-4207-882F-5A82FB486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46D"/>
                </a:solidFill>
              </a:defRPr>
            </a:lvl1pPr>
          </a:lstStyle>
          <a:p>
            <a:r>
              <a:rPr lang="en-US" dirty="0"/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E15B7-F03A-4F3A-A5DF-A66A4A030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46D"/>
                </a:solidFill>
              </a:defRPr>
            </a:lvl1pPr>
          </a:lstStyle>
          <a:p>
            <a:fld id="{DF802728-9BAD-43E3-93B1-0CAA475321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6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Ek3OMETumKdAzUGEjctXiAJwTj3HUyb98da67mfmzn8/edit?gid=1901774277#gid=1901774277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hyperlink" Target="https://indico.cern.ch/event/1498727/#4-run-2c-is-start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ocs.google.com/spreadsheets/d/1Ek3OMETumKdAzUGEjctXiAJwTj3HUyb98da67mfmzn8/edit?gid=407551030#gid=40755103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3E0D-94C4-4397-8D58-A8D0781AE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518" y="1661160"/>
            <a:ext cx="9645162" cy="843689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00746D"/>
                </a:solidFill>
              </a:rPr>
              <a:t>Update from the Run Coordination</a:t>
            </a:r>
            <a:endParaRPr lang="en-US" sz="4000" b="1" dirty="0">
              <a:solidFill>
                <a:srgbClr val="0074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2CD0CC-2885-4F26-A74A-112AFB5B1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5270" y="3656527"/>
            <a:ext cx="9241459" cy="276066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746D"/>
                </a:solidFill>
              </a:rPr>
              <a:t>63</a:t>
            </a:r>
            <a:r>
              <a:rPr lang="en-US" sz="1800" baseline="30000" dirty="0">
                <a:solidFill>
                  <a:srgbClr val="00746D"/>
                </a:solidFill>
              </a:rPr>
              <a:t>rd</a:t>
            </a:r>
            <a:r>
              <a:rPr lang="en-US" sz="1800" dirty="0">
                <a:solidFill>
                  <a:srgbClr val="00746D"/>
                </a:solidFill>
              </a:rPr>
              <a:t> AWAKE Technical board</a:t>
            </a:r>
          </a:p>
          <a:p>
            <a:r>
              <a:rPr lang="en-US" sz="1800" dirty="0">
                <a:solidFill>
                  <a:srgbClr val="00746D"/>
                </a:solidFill>
              </a:rPr>
              <a:t>12/03/2025</a:t>
            </a:r>
          </a:p>
          <a:p>
            <a:r>
              <a:rPr lang="en-US" sz="1800" dirty="0">
                <a:solidFill>
                  <a:srgbClr val="00746D"/>
                </a:solidFill>
              </a:rPr>
              <a:t>Michele Bergamaschi</a:t>
            </a:r>
            <a:endParaRPr lang="en-001" sz="1800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98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41F08-FDFE-3A43-8610-797FF356D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FDA2F-0959-BAFE-658D-B42901B67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AB439-72BC-6068-3D35-B88BF5B1F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7757649-17FA-85BC-F62A-D53B52B6D8B2}"/>
              </a:ext>
            </a:extLst>
          </p:cNvPr>
          <p:cNvSpPr txBox="1">
            <a:spLocks/>
          </p:cNvSpPr>
          <p:nvPr/>
        </p:nvSpPr>
        <p:spPr>
          <a:xfrm>
            <a:off x="224496" y="267144"/>
            <a:ext cx="114785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46D"/>
                </a:solidFill>
              </a:rPr>
              <a:t>Run2b: 2025 Measurements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1FBBFA-ABCB-E7C5-A8CC-047735E4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47983A-84C7-9E04-DD26-58D845A6A935}"/>
              </a:ext>
            </a:extLst>
          </p:cNvPr>
          <p:cNvSpPr txBox="1"/>
          <p:nvPr/>
        </p:nvSpPr>
        <p:spPr>
          <a:xfrm>
            <a:off x="785631" y="1592707"/>
            <a:ext cx="8771119" cy="380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00746D"/>
                </a:solidFill>
                <a:ea typeface="Times New Roman" panose="02020603050405020304" pitchFamily="18" charset="0"/>
              </a:rPr>
              <a:t>Programmatic points to address for Run2c :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kern="0" dirty="0">
                <a:solidFill>
                  <a:srgbClr val="00746D"/>
                </a:solidFill>
                <a:ea typeface="Times New Roman" panose="02020603050405020304" pitchFamily="18" charset="0"/>
              </a:rPr>
              <a:t>e</a:t>
            </a:r>
            <a:r>
              <a:rPr lang="en-US" b="1" kern="0" baseline="30000" dirty="0">
                <a:solidFill>
                  <a:srgbClr val="00746D"/>
                </a:solidFill>
                <a:ea typeface="Times New Roman" panose="02020603050405020304" pitchFamily="18" charset="0"/>
              </a:rPr>
              <a:t>- </a:t>
            </a:r>
            <a:r>
              <a:rPr lang="en-US" b="1" dirty="0">
                <a:solidFill>
                  <a:srgbClr val="00746D"/>
                </a:solidFill>
              </a:rPr>
              <a:t>beam seeding </a:t>
            </a:r>
            <a:r>
              <a:rPr lang="en-US" dirty="0"/>
              <a:t>at </a:t>
            </a:r>
            <a:r>
              <a:rPr lang="en-US" b="1" dirty="0">
                <a:solidFill>
                  <a:srgbClr val="00746D"/>
                </a:solidFill>
              </a:rPr>
              <a:t>high density without hosing </a:t>
            </a:r>
            <a:r>
              <a:rPr lang="en-US" dirty="0"/>
              <a:t>and high </a:t>
            </a:r>
            <a:r>
              <a:rPr lang="en-US" kern="0" dirty="0">
                <a:ea typeface="Times New Roman" panose="02020603050405020304" pitchFamily="18" charset="0"/>
              </a:rPr>
              <a:t>p</a:t>
            </a:r>
            <a:r>
              <a:rPr lang="en-US" kern="0" baseline="30000" dirty="0">
                <a:ea typeface="Times New Roman" panose="02020603050405020304" pitchFamily="18" charset="0"/>
              </a:rPr>
              <a:t>+</a:t>
            </a:r>
            <a:r>
              <a:rPr lang="en-US" dirty="0"/>
              <a:t> bunch population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46D"/>
                </a:solidFill>
              </a:rPr>
              <a:t>Sensitivity</a:t>
            </a:r>
            <a:r>
              <a:rPr lang="en-US" dirty="0"/>
              <a:t> to misalignment of </a:t>
            </a:r>
            <a:r>
              <a:rPr lang="en-US" b="1" dirty="0">
                <a:solidFill>
                  <a:srgbClr val="00746D"/>
                </a:solidFill>
              </a:rPr>
              <a:t>hosing</a:t>
            </a:r>
            <a:r>
              <a:rPr lang="en-US" dirty="0"/>
              <a:t> 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Emittance measurements, effect of </a:t>
            </a:r>
            <a:r>
              <a:rPr lang="en-US" b="1" dirty="0">
                <a:solidFill>
                  <a:srgbClr val="00746D"/>
                </a:solidFill>
              </a:rPr>
              <a:t>plasma density ramp </a:t>
            </a:r>
            <a:r>
              <a:rPr lang="en-US" dirty="0"/>
              <a:t>at plasma end</a:t>
            </a:r>
          </a:p>
          <a:p>
            <a:pPr lvl="2">
              <a:lnSpc>
                <a:spcPct val="120000"/>
              </a:lnSpc>
            </a:pPr>
            <a:endParaRPr lang="en-US" dirty="0"/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46D"/>
                </a:solidFill>
              </a:rPr>
              <a:t>Physics studies for plasma acceleration: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46D"/>
                </a:solidFill>
              </a:rPr>
              <a:t>Asymmetry</a:t>
            </a:r>
            <a:r>
              <a:rPr lang="en-US" dirty="0"/>
              <a:t> in </a:t>
            </a:r>
            <a:r>
              <a:rPr lang="en-US" b="1" dirty="0">
                <a:solidFill>
                  <a:srgbClr val="00746D"/>
                </a:solidFill>
              </a:rPr>
              <a:t>Self-Modulation suppression </a:t>
            </a:r>
            <a:r>
              <a:rPr lang="en-US" dirty="0"/>
              <a:t>with plasma density gradient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46D"/>
                </a:solidFill>
              </a:rPr>
              <a:t>Plasma </a:t>
            </a:r>
            <a:r>
              <a:rPr lang="en-US" b="1" kern="0" dirty="0">
                <a:solidFill>
                  <a:srgbClr val="00746D"/>
                </a:solidFill>
                <a:ea typeface="Times New Roman" panose="02020603050405020304" pitchFamily="18" charset="0"/>
              </a:rPr>
              <a:t>e</a:t>
            </a:r>
            <a:r>
              <a:rPr lang="en-US" b="1" kern="0" baseline="30000" dirty="0">
                <a:solidFill>
                  <a:srgbClr val="00746D"/>
                </a:solidFill>
                <a:ea typeface="Times New Roman" panose="02020603050405020304" pitchFamily="18" charset="0"/>
              </a:rPr>
              <a:t>- </a:t>
            </a:r>
            <a:r>
              <a:rPr lang="en-US" b="1" dirty="0">
                <a:solidFill>
                  <a:srgbClr val="00746D"/>
                </a:solidFill>
              </a:rPr>
              <a:t>filament </a:t>
            </a:r>
            <a:r>
              <a:rPr lang="en-US" dirty="0"/>
              <a:t>formation in density ramp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46D"/>
                </a:solidFill>
              </a:rPr>
              <a:t>Growth</a:t>
            </a:r>
            <a:r>
              <a:rPr lang="en-US" dirty="0"/>
              <a:t> of </a:t>
            </a:r>
            <a:r>
              <a:rPr lang="en-US" b="1" dirty="0">
                <a:solidFill>
                  <a:srgbClr val="00746D"/>
                </a:solidFill>
              </a:rPr>
              <a:t>Self-Modulation</a:t>
            </a:r>
            <a:r>
              <a:rPr lang="en-US" dirty="0"/>
              <a:t> versus plasma length 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46D"/>
                </a:solidFill>
              </a:rPr>
              <a:t>Growth </a:t>
            </a:r>
            <a:r>
              <a:rPr lang="en-US" dirty="0"/>
              <a:t>of </a:t>
            </a:r>
            <a:r>
              <a:rPr lang="en-US" b="1" dirty="0">
                <a:solidFill>
                  <a:srgbClr val="00746D"/>
                </a:solidFill>
              </a:rPr>
              <a:t>hosing</a:t>
            </a:r>
            <a:r>
              <a:rPr lang="en-US" dirty="0"/>
              <a:t> versus plasma length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44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ommissioning Status: Instrumentation"/>
          <p:cNvSpPr txBox="1">
            <a:spLocks noGrp="1"/>
          </p:cNvSpPr>
          <p:nvPr>
            <p:ph type="title"/>
          </p:nvPr>
        </p:nvSpPr>
        <p:spPr>
          <a:xfrm>
            <a:off x="838200" y="-119507"/>
            <a:ext cx="10515600" cy="1325563"/>
          </a:xfrm>
          <a:prstGeom prst="rect">
            <a:avLst/>
          </a:prstGeom>
        </p:spPr>
        <p:txBody>
          <a:bodyPr/>
          <a:lstStyle>
            <a:lvl1pPr defTabSz="832104">
              <a:defRPr sz="4004"/>
            </a:lvl1pPr>
          </a:lstStyle>
          <a:p>
            <a:r>
              <a:rPr b="1" dirty="0">
                <a:solidFill>
                  <a:srgbClr val="00746D"/>
                </a:solidFill>
              </a:rPr>
              <a:t>Commissioning Status: Instrumentation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20923" y="6490736"/>
            <a:ext cx="232877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CH" smtClean="0"/>
              <a:pPr/>
              <a:t>11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E97122-FDD7-54FE-F6A0-73DC6E6E5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C11E55-1208-2291-4326-3A3B6B510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graphicFrame>
        <p:nvGraphicFramePr>
          <p:cNvPr id="113" name="Table 1"/>
          <p:cNvGraphicFramePr/>
          <p:nvPr>
            <p:extLst>
              <p:ext uri="{D42A27DB-BD31-4B8C-83A1-F6EECF244321}">
                <p14:modId xmlns:p14="http://schemas.microsoft.com/office/powerpoint/2010/main" val="1885579957"/>
              </p:ext>
            </p:extLst>
          </p:nvPr>
        </p:nvGraphicFramePr>
        <p:xfrm>
          <a:off x="440632" y="838161"/>
          <a:ext cx="10484498" cy="4872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076">
                  <a:extLst>
                    <a:ext uri="{9D8B030D-6E8A-4147-A177-3AD203B41FA5}">
                      <a16:colId xmlns:a16="http://schemas.microsoft.com/office/drawing/2014/main" val="651596854"/>
                    </a:ext>
                  </a:extLst>
                </a:gridCol>
                <a:gridCol w="1996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7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7879">
                  <a:extLst>
                    <a:ext uri="{9D8B030D-6E8A-4147-A177-3AD203B41FA5}">
                      <a16:colId xmlns:a16="http://schemas.microsoft.com/office/drawing/2014/main" val="70748634"/>
                    </a:ext>
                  </a:extLst>
                </a:gridCol>
              </a:tblGrid>
              <a:tr h="53519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Hardware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b="1">
                          <a:solidFill>
                            <a:srgbClr val="FFFFFF"/>
                          </a:solidFill>
                        </a:rPr>
                        <a:t>Software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Electron/laser beam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Proton beam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 Who?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888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 err="1">
                          <a:solidFill>
                            <a:srgbClr val="FFFFFF"/>
                          </a:solidFill>
                        </a:rPr>
                        <a:t>eBPM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Nikita and Eleonora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353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 err="1">
                          <a:solidFill>
                            <a:srgbClr val="FFFFFF"/>
                          </a:solidFill>
                        </a:rPr>
                        <a:t>pBPM</a:t>
                      </a:r>
                      <a:r>
                        <a:rPr b="1" dirty="0">
                          <a:solidFill>
                            <a:srgbClr val="FFFFFF"/>
                          </a:solidFill>
                        </a:rPr>
                        <a:t> and BCT</a:t>
                      </a:r>
                    </a:p>
                  </a:txBody>
                  <a:tcPr marL="0" marR="0" marT="0" marB="0" horzOverflow="overflow"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dirty="0"/>
                        <a:t>SPS responsibility </a:t>
                      </a:r>
                      <a:endParaRPr dirty="0"/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pPr algn="ctr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EE5612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EE5612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353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BTV Screens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Arthur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225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BTV Cameras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Arthur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XMPP Streak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re-started</a:t>
                      </a: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dirty="0"/>
                        <a:t>Arthur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139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Upstream Streak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Removed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Removed</a:t>
                      </a:r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Removed</a:t>
                      </a:r>
                      <a:endParaRPr lang="en-US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Removed</a:t>
                      </a: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353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YMPP Streak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To be re-started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1"/>
                      </a:pPr>
                      <a:endParaRPr b="0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lang="en-GB" dirty="0">
                        <a:solidFill>
                          <a:srgbClr val="EE5612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Arthur</a:t>
                      </a:r>
                      <a:endParaRPr lang="en-GB" dirty="0">
                        <a:solidFill>
                          <a:srgbClr val="EE5612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353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Faraday Cup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Nikita and Eleonora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50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Spectrometer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To be re-started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Fern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497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Rb Density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US+MS,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DS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US+MS, </a:t>
                      </a:r>
                      <a:r>
                        <a:rPr lang="en-US">
                          <a:solidFill>
                            <a:srgbClr val="FF0000"/>
                          </a:solidFill>
                        </a:rPr>
                        <a:t>DS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US+MS,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Michele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347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Plasma PMTs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 scope need to be replaced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lang="en-US" dirty="0">
                        <a:solidFill>
                          <a:srgbClr val="EE5612"/>
                        </a:solidFill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Jan</a:t>
                      </a: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016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Photodiode @ CTR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Not powered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Michele</a:t>
                      </a:r>
                      <a:endParaRPr dirty="0"/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ommissioning Status: Beams"/>
          <p:cNvSpPr txBox="1">
            <a:spLocks noGrp="1"/>
          </p:cNvSpPr>
          <p:nvPr>
            <p:ph type="title"/>
          </p:nvPr>
        </p:nvSpPr>
        <p:spPr>
          <a:xfrm>
            <a:off x="797523" y="0"/>
            <a:ext cx="10515600" cy="1325563"/>
          </a:xfrm>
          <a:prstGeom prst="rect">
            <a:avLst/>
          </a:prstGeom>
        </p:spPr>
        <p:txBody>
          <a:bodyPr/>
          <a:lstStyle>
            <a:lvl1pPr defTabSz="832104">
              <a:defRPr sz="4004"/>
            </a:lvl1pPr>
          </a:lstStyle>
          <a:p>
            <a:r>
              <a:rPr b="1" dirty="0">
                <a:solidFill>
                  <a:srgbClr val="00746D"/>
                </a:solidFill>
              </a:rPr>
              <a:t>Commissioning Status: Beams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20923" y="6490736"/>
            <a:ext cx="232877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CH" smtClean="0"/>
              <a:pPr/>
              <a:t>12</a:t>
            </a:fld>
            <a:endParaRPr/>
          </a:p>
        </p:txBody>
      </p:sp>
      <p:graphicFrame>
        <p:nvGraphicFramePr>
          <p:cNvPr id="117" name="Table 1"/>
          <p:cNvGraphicFramePr/>
          <p:nvPr>
            <p:extLst>
              <p:ext uri="{D42A27DB-BD31-4B8C-83A1-F6EECF244321}">
                <p14:modId xmlns:p14="http://schemas.microsoft.com/office/powerpoint/2010/main" val="459523717"/>
              </p:ext>
            </p:extLst>
          </p:nvPr>
        </p:nvGraphicFramePr>
        <p:xfrm>
          <a:off x="206708" y="1242616"/>
          <a:ext cx="9845607" cy="25997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2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3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4053">
                  <a:extLst>
                    <a:ext uri="{9D8B030D-6E8A-4147-A177-3AD203B41FA5}">
                      <a16:colId xmlns:a16="http://schemas.microsoft.com/office/drawing/2014/main" val="991527194"/>
                    </a:ext>
                  </a:extLst>
                </a:gridCol>
                <a:gridCol w="1648542">
                  <a:extLst>
                    <a:ext uri="{9D8B030D-6E8A-4147-A177-3AD203B41FA5}">
                      <a16:colId xmlns:a16="http://schemas.microsoft.com/office/drawing/2014/main" val="3998786977"/>
                    </a:ext>
                  </a:extLst>
                </a:gridCol>
                <a:gridCol w="2262165">
                  <a:extLst>
                    <a:ext uri="{9D8B030D-6E8A-4147-A177-3AD203B41FA5}">
                      <a16:colId xmlns:a16="http://schemas.microsoft.com/office/drawing/2014/main" val="3290590331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Beam Created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Aligned and Propagated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b="1" dirty="0">
                          <a:solidFill>
                            <a:srgbClr val="FFFFFF"/>
                          </a:solidFill>
                        </a:rPr>
                        <a:t>Optics/Size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b="1" dirty="0">
                          <a:solidFill>
                            <a:srgbClr val="FFFFFF"/>
                          </a:solidFill>
                        </a:rPr>
                        <a:t>Intensity/Charge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 Who?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144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Electrons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 gridSpan="3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r>
                        <a:rPr dirty="0"/>
                        <a:t>	</a:t>
                      </a:r>
                    </a:p>
                  </a:txBody>
                  <a:tcPr marL="0" marR="0" marT="0" marB="0" horzOverflow="overflow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Nikita and Eleonora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24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Laser (IR)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r>
                        <a:rPr lang="en-US" dirty="0"/>
                        <a:t> now,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but flash lamps to be replaced before the run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Lucas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24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Laser (UV)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 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Lucas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24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Laser (Marker)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to be checked</a:t>
                      </a: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Lucas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8" name="Table 1-1"/>
          <p:cNvGraphicFramePr/>
          <p:nvPr>
            <p:extLst>
              <p:ext uri="{D42A27DB-BD31-4B8C-83A1-F6EECF244321}">
                <p14:modId xmlns:p14="http://schemas.microsoft.com/office/powerpoint/2010/main" val="3435855619"/>
              </p:ext>
            </p:extLst>
          </p:nvPr>
        </p:nvGraphicFramePr>
        <p:xfrm>
          <a:off x="145822" y="4377266"/>
          <a:ext cx="5713230" cy="2008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2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8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2646">
                  <a:extLst>
                    <a:ext uri="{9D8B030D-6E8A-4147-A177-3AD203B41FA5}">
                      <a16:colId xmlns:a16="http://schemas.microsoft.com/office/drawing/2014/main" val="2582083770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Hardware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Software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Beam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 Who?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Magnets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 err="1"/>
                        <a:t>Yasp</a:t>
                      </a:r>
                      <a:r>
                        <a:rPr lang="en-US" dirty="0"/>
                        <a:t> issue</a:t>
                      </a: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Nikita and Eleonora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827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Spectrometer Magnets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tested</a:t>
                      </a: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Fern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827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004237464"/>
                  </a:ext>
                </a:extLst>
              </a:tr>
            </a:tbl>
          </a:graphicData>
        </a:graphic>
      </p:graphicFrame>
      <p:graphicFrame>
        <p:nvGraphicFramePr>
          <p:cNvPr id="119" name="Table 1-1-1"/>
          <p:cNvGraphicFramePr/>
          <p:nvPr>
            <p:extLst>
              <p:ext uri="{D42A27DB-BD31-4B8C-83A1-F6EECF244321}">
                <p14:modId xmlns:p14="http://schemas.microsoft.com/office/powerpoint/2010/main" val="2136501681"/>
              </p:ext>
            </p:extLst>
          </p:nvPr>
        </p:nvGraphicFramePr>
        <p:xfrm>
          <a:off x="6332949" y="4377266"/>
          <a:ext cx="5713230" cy="1681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2646">
                  <a:extLst>
                    <a:ext uri="{9D8B030D-6E8A-4147-A177-3AD203B41FA5}">
                      <a16:colId xmlns:a16="http://schemas.microsoft.com/office/drawing/2014/main" val="3927970589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Hardware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Software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Beam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 Who?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414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Picomotors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 for power cycled foresee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Lucas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827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Filter wheels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Ok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 Lucas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0" name="Electron Controls"/>
          <p:cNvSpPr txBox="1"/>
          <p:nvPr/>
        </p:nvSpPr>
        <p:spPr>
          <a:xfrm>
            <a:off x="1857098" y="3814704"/>
            <a:ext cx="218150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300" b="1"/>
            </a:lvl1pPr>
          </a:lstStyle>
          <a:p>
            <a:r>
              <a:rPr dirty="0"/>
              <a:t>Electron Controls</a:t>
            </a:r>
          </a:p>
        </p:txBody>
      </p:sp>
      <p:sp>
        <p:nvSpPr>
          <p:cNvPr id="121" name="Laser Controls"/>
          <p:cNvSpPr txBox="1"/>
          <p:nvPr/>
        </p:nvSpPr>
        <p:spPr>
          <a:xfrm>
            <a:off x="8017586" y="3906623"/>
            <a:ext cx="1817804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300" b="1"/>
            </a:lvl1pPr>
          </a:lstStyle>
          <a:p>
            <a:r>
              <a:t>Laser Controls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216470-957A-76DE-5651-EE5C75D6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D9922-C53A-B3E3-CFBD-DE3D6634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ommissioning Status: Alignment and DAQ"/>
          <p:cNvSpPr txBox="1">
            <a:spLocks noGrp="1"/>
          </p:cNvSpPr>
          <p:nvPr>
            <p:ph type="title"/>
          </p:nvPr>
        </p:nvSpPr>
        <p:spPr>
          <a:xfrm>
            <a:off x="530587" y="-115686"/>
            <a:ext cx="10515600" cy="1325563"/>
          </a:xfrm>
          <a:prstGeom prst="rect">
            <a:avLst/>
          </a:prstGeom>
        </p:spPr>
        <p:txBody>
          <a:bodyPr/>
          <a:lstStyle>
            <a:lvl1pPr defTabSz="832104">
              <a:defRPr sz="4004"/>
            </a:lvl1pPr>
          </a:lstStyle>
          <a:p>
            <a:r>
              <a:rPr b="1" dirty="0">
                <a:solidFill>
                  <a:srgbClr val="00746D"/>
                </a:solidFill>
              </a:rPr>
              <a:t>Commissioning Status: Alignment and DAQ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20923" y="6490736"/>
            <a:ext cx="232877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CH" smtClean="0"/>
              <a:pPr/>
              <a:t>13</a:t>
            </a:fld>
            <a:endParaRPr/>
          </a:p>
        </p:txBody>
      </p:sp>
      <p:graphicFrame>
        <p:nvGraphicFramePr>
          <p:cNvPr id="125" name="Table 1"/>
          <p:cNvGraphicFramePr/>
          <p:nvPr>
            <p:extLst>
              <p:ext uri="{D42A27DB-BD31-4B8C-83A1-F6EECF244321}">
                <p14:modId xmlns:p14="http://schemas.microsoft.com/office/powerpoint/2010/main" val="1795271668"/>
              </p:ext>
            </p:extLst>
          </p:nvPr>
        </p:nvGraphicFramePr>
        <p:xfrm>
          <a:off x="530587" y="1085135"/>
          <a:ext cx="11444751" cy="328323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1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5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47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Reference image showing screen markings on all BTV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dirty="0"/>
                        <a:t>With e-beam and </a:t>
                      </a:r>
                      <a:r>
                        <a:rPr lang="en-US" dirty="0" err="1"/>
                        <a:t>hene</a:t>
                      </a:r>
                      <a:r>
                        <a:rPr lang="en-US" dirty="0"/>
                        <a:t>, not 54 and exp. Reference with protons</a:t>
                      </a:r>
                      <a:endParaRPr lang="en-GB"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Photocathode UV translation stage photocatode: effect on e</a:t>
                      </a:r>
                      <a:r>
                        <a:rPr baseline="31999"/>
                        <a:t>-</a:t>
                      </a:r>
                      <a:r>
                        <a:t> trajectory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done, next week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47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Streak optical lines: align with HeNe or reference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checked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Streak absolute time: find signal (electrons, IR or Marker) in all time windows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done, next week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05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Beam synchronization: synch </a:t>
                      </a:r>
                      <a:r>
                        <a:rPr b="1" dirty="0" err="1">
                          <a:solidFill>
                            <a:srgbClr val="FFFFFF"/>
                          </a:solidFill>
                        </a:rPr>
                        <a:t>Marker+IR</a:t>
                      </a:r>
                      <a:r>
                        <a:rPr b="1" dirty="0">
                          <a:solidFill>
                            <a:srgbClr val="FFFFFF"/>
                          </a:solidFill>
                        </a:rPr>
                        <a:t> on Downstream streak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05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Beam synchronization: synch Electrons+Marker on downstream streak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05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Align old spectrometer camera to see entire screen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6" name="Table 1-1"/>
          <p:cNvGraphicFramePr/>
          <p:nvPr>
            <p:extLst>
              <p:ext uri="{D42A27DB-BD31-4B8C-83A1-F6EECF244321}">
                <p14:modId xmlns:p14="http://schemas.microsoft.com/office/powerpoint/2010/main" val="1964285882"/>
              </p:ext>
            </p:extLst>
          </p:nvPr>
        </p:nvGraphicFramePr>
        <p:xfrm>
          <a:off x="1967002" y="4577138"/>
          <a:ext cx="9703516" cy="2162409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6651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2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995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Run Event Builder at 1Hz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Works at 1 Hz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, cannot read PMTs scopes, Michele and Lucas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995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Run Event Builder with SPS calibration trigger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Use Event Builder GUI to check which devices are not sending data
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checked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274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Start DQM and verify that all data is processed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dirty="0"/>
                        <a:t>To be done</a:t>
                      </a:r>
                      <a:endParaRPr dirty="0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7" name="Alignment: optical lines, timing, synchronization"/>
          <p:cNvSpPr txBox="1"/>
          <p:nvPr/>
        </p:nvSpPr>
        <p:spPr>
          <a:xfrm>
            <a:off x="3538711" y="703506"/>
            <a:ext cx="5428504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100" b="1"/>
            </a:lvl1pPr>
          </a:lstStyle>
          <a:p>
            <a:r>
              <a:t>Alignment: optical lines, timing, synchronization</a:t>
            </a:r>
          </a:p>
        </p:txBody>
      </p:sp>
      <p:sp>
        <p:nvSpPr>
          <p:cNvPr id="128" name="Data Acquisition and Data Quality"/>
          <p:cNvSpPr txBox="1"/>
          <p:nvPr/>
        </p:nvSpPr>
        <p:spPr>
          <a:xfrm>
            <a:off x="3564459" y="4205240"/>
            <a:ext cx="3849662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100" b="1"/>
            </a:lvl1pPr>
          </a:lstStyle>
          <a:p>
            <a:r>
              <a:t>Data Acquisition and Data Quality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40128C-EFA4-3132-50C0-46C850522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51F327-B66C-894A-D5F4-B0BE4787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>
                <a:solidFill>
                  <a:srgbClr val="00746D"/>
                </a:solidFill>
              </a:rPr>
              <a:t>12/03/2025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97" y="26714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General remarks for 2025 proton run</a:t>
            </a:r>
            <a:endParaRPr lang="en-001" b="1" dirty="0">
              <a:solidFill>
                <a:srgbClr val="00746D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962D1D-747F-A1D9-ECD3-F7D117028B97}"/>
              </a:ext>
            </a:extLst>
          </p:cNvPr>
          <p:cNvSpPr txBox="1"/>
          <p:nvPr/>
        </p:nvSpPr>
        <p:spPr>
          <a:xfrm>
            <a:off x="464015" y="1703213"/>
            <a:ext cx="55987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000" b="1" dirty="0"/>
              <a:t>On-call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Usual teams: Timing, Instrumentation,</a:t>
            </a:r>
            <a:r>
              <a:rPr lang="en-US" sz="2000" dirty="0"/>
              <a:t> </a:t>
            </a:r>
            <a:r>
              <a:rPr lang="en-CH" sz="2000" dirty="0"/>
              <a:t>Vacuum,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RP: foresee access every </a:t>
            </a:r>
            <a:r>
              <a:rPr lang="en-US" sz="2000" dirty="0"/>
              <a:t>Wednesday</a:t>
            </a:r>
            <a:r>
              <a:rPr lang="en-CH" sz="2000" dirty="0"/>
              <a:t>,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RPE: </a:t>
            </a:r>
            <a:r>
              <a:rPr lang="en-US" sz="2000" dirty="0"/>
              <a:t>now we have only 3 (Ans/Eloïse/David) </a:t>
            </a:r>
            <a:r>
              <a:rPr lang="en-CH" sz="2000" dirty="0"/>
              <a:t>aim to cover every </a:t>
            </a:r>
            <a:r>
              <a:rPr lang="en-US" sz="2000" dirty="0"/>
              <a:t>w</a:t>
            </a:r>
            <a:r>
              <a:rPr lang="en-CH" sz="2000" dirty="0" err="1"/>
              <a:t>eekend</a:t>
            </a:r>
            <a:r>
              <a:rPr lang="en-US" sz="2000" dirty="0"/>
              <a:t>, please fill the </a:t>
            </a:r>
            <a:r>
              <a:rPr lang="en-US" sz="2000" dirty="0">
                <a:hlinkClick r:id="rId2"/>
              </a:rPr>
              <a:t>calendar</a:t>
            </a:r>
            <a:endParaRPr lang="en-CH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4F7F-7A21-29CE-A197-F7E630F50716}"/>
              </a:ext>
            </a:extLst>
          </p:cNvPr>
          <p:cNvSpPr txBox="1"/>
          <p:nvPr/>
        </p:nvSpPr>
        <p:spPr>
          <a:xfrm>
            <a:off x="6213009" y="1983353"/>
            <a:ext cx="55457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During 2024 run we continued the </a:t>
            </a:r>
            <a:r>
              <a:rPr lang="en-US" sz="2000" b="1" dirty="0"/>
              <a:t>daily meeting for control room team</a:t>
            </a:r>
            <a:r>
              <a:rPr lang="en-US" sz="2000" dirty="0"/>
              <a:t> to assess daily program and prepare for next day: most of the time done in dead time (ex LHC fill) for effectiveness 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2101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3E0D-94C4-4397-8D58-A8D0781AE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680" y="2377440"/>
            <a:ext cx="10980494" cy="708573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46D"/>
                </a:solidFill>
              </a:rPr>
              <a:t>Thank you for your attention</a:t>
            </a:r>
            <a:endParaRPr lang="en-US" sz="4800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7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>
                <a:solidFill>
                  <a:srgbClr val="00746D"/>
                </a:solidFill>
              </a:rPr>
              <a:t>12/03/2025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Contents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1FDECD-834B-4FC1-B6AB-7422EE33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0139"/>
            <a:ext cx="11658600" cy="3829141"/>
          </a:xfrm>
        </p:spPr>
        <p:txBody>
          <a:bodyPr>
            <a:normAutofit/>
          </a:bodyPr>
          <a:lstStyle/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2025 Schedule overview</a:t>
            </a:r>
          </a:p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Activities at AWAKE since last TB</a:t>
            </a:r>
          </a:p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Program before proton run 2025</a:t>
            </a:r>
          </a:p>
          <a:p>
            <a:pPr marL="447675" indent="-447675">
              <a:buSzPct val="80000"/>
            </a:pPr>
            <a:r>
              <a:rPr lang="en-US" dirty="0">
                <a:solidFill>
                  <a:srgbClr val="00746D"/>
                </a:solidFill>
              </a:rPr>
              <a:t>Measurement during proton run</a:t>
            </a:r>
          </a:p>
          <a:p>
            <a:pPr marL="447675" indent="-447675">
              <a:buSzPct val="80000"/>
            </a:pPr>
            <a:r>
              <a:rPr lang="en-US">
                <a:solidFill>
                  <a:srgbClr val="00746D"/>
                </a:solidFill>
              </a:rPr>
              <a:t>General remarks for 2025 proton run</a:t>
            </a:r>
            <a:endParaRPr lang="en-US" dirty="0">
              <a:solidFill>
                <a:srgbClr val="00746D"/>
              </a:solidFill>
            </a:endParaRPr>
          </a:p>
          <a:p>
            <a:pPr marL="447675" indent="-447675">
              <a:buSzPct val="80000"/>
            </a:pPr>
            <a:endParaRPr lang="en-US" dirty="0">
              <a:solidFill>
                <a:srgbClr val="0074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31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>
                <a:solidFill>
                  <a:srgbClr val="00746D"/>
                </a:solidFill>
              </a:rPr>
              <a:t>12/03/2025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35" y="26714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2025 Schedule Overview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82B39D-0FB1-4019-3E01-9838B34736BE}"/>
              </a:ext>
            </a:extLst>
          </p:cNvPr>
          <p:cNvSpPr txBox="1"/>
          <p:nvPr/>
        </p:nvSpPr>
        <p:spPr>
          <a:xfrm>
            <a:off x="1310396" y="4136152"/>
            <a:ext cx="986036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00746D"/>
                </a:solidFill>
              </a:rPr>
              <a:t>Proton</a:t>
            </a:r>
            <a:r>
              <a:rPr lang="en-US" dirty="0">
                <a:solidFill>
                  <a:srgbClr val="00746D"/>
                </a:solidFill>
              </a:rPr>
              <a:t> r</a:t>
            </a:r>
            <a:r>
              <a:rPr lang="en-CH" dirty="0">
                <a:solidFill>
                  <a:srgbClr val="00746D"/>
                </a:solidFill>
              </a:rPr>
              <a:t>un</a:t>
            </a:r>
            <a:r>
              <a:rPr lang="en-GB" dirty="0">
                <a:solidFill>
                  <a:srgbClr val="00746D"/>
                </a:solidFill>
              </a:rPr>
              <a:t>s</a:t>
            </a:r>
            <a:r>
              <a:rPr lang="en-CH" dirty="0">
                <a:solidFill>
                  <a:srgbClr val="00746D"/>
                </a:solidFill>
              </a:rPr>
              <a:t>: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FF0000"/>
                </a:solidFill>
              </a:rPr>
              <a:t>5 </a:t>
            </a:r>
            <a:r>
              <a:rPr lang="en-CH" u="sng" dirty="0">
                <a:solidFill>
                  <a:srgbClr val="FF0000"/>
                </a:solidFill>
              </a:rPr>
              <a:t>weeks,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CH" u="sng" dirty="0">
                <a:solidFill>
                  <a:srgbClr val="FF0000"/>
                </a:solidFill>
              </a:rPr>
              <a:t>spaced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CH" u="sng" dirty="0">
                <a:solidFill>
                  <a:srgbClr val="FF0000"/>
                </a:solidFill>
              </a:rPr>
              <a:t>in</a:t>
            </a:r>
            <a:r>
              <a:rPr lang="en-US" u="sng" dirty="0">
                <a:solidFill>
                  <a:srgbClr val="FF0000"/>
                </a:solidFill>
              </a:rPr>
              <a:t> 2 </a:t>
            </a:r>
            <a:r>
              <a:rPr lang="en-CH" u="sng" dirty="0">
                <a:solidFill>
                  <a:srgbClr val="FF0000"/>
                </a:solidFill>
              </a:rPr>
              <a:t>runs</a:t>
            </a:r>
            <a:r>
              <a:rPr lang="en-US" u="sng" dirty="0">
                <a:solidFill>
                  <a:srgbClr val="FF0000"/>
                </a:solidFill>
              </a:rPr>
              <a:t>. 1 Week between them</a:t>
            </a:r>
            <a:endParaRPr lang="en-GB" u="sng" dirty="0">
              <a:solidFill>
                <a:srgbClr val="FF0000"/>
              </a:solidFill>
            </a:endParaRPr>
          </a:p>
          <a:p>
            <a:endParaRPr lang="it-IT" dirty="0"/>
          </a:p>
          <a:p>
            <a:r>
              <a:rPr lang="en-US" dirty="0">
                <a:solidFill>
                  <a:srgbClr val="00746D"/>
                </a:solidFill>
              </a:rPr>
              <a:t>After proton run</a:t>
            </a:r>
            <a:r>
              <a:rPr lang="en-CH" dirty="0">
                <a:solidFill>
                  <a:srgbClr val="00746D"/>
                </a:solidFill>
              </a:rPr>
              <a:t>: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week copper photocathode test</a:t>
            </a:r>
            <a:r>
              <a:rPr lang="en-GB" i="1" dirty="0"/>
              <a:t> 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 decommissioning of AWAKE starts</a:t>
            </a:r>
            <a:endParaRPr lang="en-CH" dirty="0"/>
          </a:p>
          <a:p>
            <a:endParaRPr lang="en-CH" dirty="0"/>
          </a:p>
          <a:p>
            <a:r>
              <a:rPr lang="en-CH" dirty="0"/>
              <a:t>	</a:t>
            </a:r>
          </a:p>
          <a:p>
            <a:endParaRPr lang="en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A78638-425E-C417-C254-BBE2E9CE6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929" y="1125140"/>
            <a:ext cx="10515600" cy="284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88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Activities at AWAKE since last TB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1FDECD-834B-4FC1-B6AB-7422EE33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70" y="1758249"/>
            <a:ext cx="11479990" cy="4963226"/>
          </a:xfrm>
        </p:spPr>
        <p:txBody>
          <a:bodyPr>
            <a:normAutofit/>
          </a:bodyPr>
          <a:lstStyle/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Replacement of LBDP2 and LBDP3 -&gt;</a:t>
            </a:r>
            <a:r>
              <a:rPr lang="en-US" sz="2400" dirty="0"/>
              <a:t> done on 24/01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u="sng" dirty="0">
                <a:solidFill>
                  <a:srgbClr val="00746D"/>
                </a:solidFill>
              </a:rPr>
              <a:t>Pump-down of proton and vapor source sections</a:t>
            </a:r>
            <a:r>
              <a:rPr lang="en-US" sz="2400" dirty="0">
                <a:solidFill>
                  <a:srgbClr val="00746D"/>
                </a:solidFill>
              </a:rPr>
              <a:t> -&gt; </a:t>
            </a:r>
            <a:r>
              <a:rPr lang="en-US" sz="2400" dirty="0"/>
              <a:t>done on 31/01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E-beam maintenance -&gt; </a:t>
            </a:r>
            <a:r>
              <a:rPr lang="en-US" sz="2400" dirty="0"/>
              <a:t>done on week 5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u="sng" dirty="0">
                <a:solidFill>
                  <a:srgbClr val="00746D"/>
                </a:solidFill>
              </a:rPr>
              <a:t>Electron and laser DSO test on </a:t>
            </a:r>
            <a:r>
              <a:rPr lang="en-US" sz="2400" dirty="0">
                <a:solidFill>
                  <a:srgbClr val="00746D"/>
                </a:solidFill>
              </a:rPr>
              <a:t>-&gt; </a:t>
            </a:r>
            <a:r>
              <a:rPr lang="en-US" sz="2400" dirty="0"/>
              <a:t>performed 6/02, got the beam permit on 12/02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Laser interlock test -&gt; </a:t>
            </a:r>
            <a:r>
              <a:rPr lang="en-US" sz="2400" dirty="0"/>
              <a:t>done 06/02, but </a:t>
            </a:r>
            <a:r>
              <a:rPr lang="en-US" sz="2400" u="sng" dirty="0"/>
              <a:t>high-power mode missing</a:t>
            </a:r>
            <a:endParaRPr lang="en-US" sz="2400" dirty="0">
              <a:solidFill>
                <a:srgbClr val="00746D"/>
              </a:solidFill>
            </a:endParaRP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Vapor source replacement of faulty probe (bath spare) </a:t>
            </a:r>
            <a:r>
              <a:rPr lang="en-US" sz="2400" dirty="0"/>
              <a:t>-&gt;</a:t>
            </a:r>
            <a:r>
              <a:rPr lang="en-US" sz="2400" dirty="0">
                <a:solidFill>
                  <a:srgbClr val="00746D"/>
                </a:solidFill>
              </a:rPr>
              <a:t> </a:t>
            </a:r>
            <a:r>
              <a:rPr lang="en-US" sz="2400" dirty="0"/>
              <a:t>happened 10/02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Fiber communication for camera servers with AWAKE tunnel </a:t>
            </a:r>
            <a:r>
              <a:rPr lang="en-US" sz="2400" dirty="0"/>
              <a:t>- &gt; Re-established 11/02 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Replacement of UPS in TSG4 </a:t>
            </a:r>
            <a:r>
              <a:rPr lang="en-US" sz="2400" dirty="0"/>
              <a:t>-&gt; happened 11/02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endParaRPr lang="en-US" sz="2400" dirty="0">
              <a:solidFill>
                <a:srgbClr val="00746D"/>
              </a:solidFill>
            </a:endParaRP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</a:pPr>
            <a:endParaRPr lang="en-US" sz="2000" baseline="30000" dirty="0">
              <a:solidFill>
                <a:srgbClr val="00746D"/>
              </a:solidFill>
            </a:endParaRPr>
          </a:p>
        </p:txBody>
      </p: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283DA29E-A6C4-BBC5-5DE8-24A232DB3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89430" y="1621886"/>
            <a:ext cx="543731" cy="543731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1BD2CCEA-F87A-B220-F211-844DEB372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45280" y="2125312"/>
            <a:ext cx="543731" cy="543731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3CD8F6F7-D226-562C-BECB-D90AEF79C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24134" y="2669043"/>
            <a:ext cx="543731" cy="543731"/>
          </a:xfrm>
          <a:prstGeom prst="rect">
            <a:avLst/>
          </a:prstGeom>
        </p:spPr>
      </p:pic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978B8C11-F6A3-641D-0977-065C9B46A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39215" y="3157134"/>
            <a:ext cx="543731" cy="543731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85D2C826-C341-76C6-7DD2-612F53DD3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5898" y="4172832"/>
            <a:ext cx="543731" cy="543731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C7E2B171-4A77-DA24-B475-3FBFCBE8C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7429" y="4658911"/>
            <a:ext cx="543731" cy="543731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B3EDC4AC-64B8-54C8-5D64-70CF5D005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7262" y="5202642"/>
            <a:ext cx="543731" cy="543731"/>
          </a:xfrm>
          <a:prstGeom prst="rect">
            <a:avLst/>
          </a:prstGeom>
        </p:spPr>
      </p:pic>
      <p:pic>
        <p:nvPicPr>
          <p:cNvPr id="16" name="Graphic 15" descr="Exclamation mark with solid fill">
            <a:extLst>
              <a:ext uri="{FF2B5EF4-FFF2-40B4-BE49-F238E27FC236}">
                <a16:creationId xmlns:a16="http://schemas.microsoft.com/office/drawing/2014/main" id="{A8D91E66-37F0-697A-E64C-2B863CEB79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26542" y="3641421"/>
            <a:ext cx="580850" cy="58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03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C91D4-E2C4-4FDF-9346-00F426DB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>
              <a:solidFill>
                <a:srgbClr val="00746D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89249-D371-446E-8591-14C6D197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Michele Bergamaschi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A9630-FB74-4E07-94BE-CE29084E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BE189-2B8C-4F30-9426-93E7EA9F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88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46D"/>
                </a:solidFill>
              </a:rPr>
              <a:t>Activities at AWAKE since last TB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1FDECD-834B-4FC1-B6AB-7422EE33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28" y="1702118"/>
            <a:ext cx="12348343" cy="3576268"/>
          </a:xfrm>
        </p:spPr>
        <p:txBody>
          <a:bodyPr>
            <a:normAutofit/>
          </a:bodyPr>
          <a:lstStyle/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Installation of new Exp Volume switches-&gt; </a:t>
            </a:r>
            <a:r>
              <a:rPr lang="en-US" sz="2400" dirty="0"/>
              <a:t>happened 11/02. Speed 2x then before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HeNe alignment </a:t>
            </a:r>
            <a:r>
              <a:rPr lang="en-US" sz="2400" dirty="0"/>
              <a:t>- &gt; done on 12/02 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RF conditioning -&gt; </a:t>
            </a:r>
            <a:r>
              <a:rPr lang="en-US" sz="2400" dirty="0"/>
              <a:t>done on 13/02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Photocathode QE measurements-&gt; </a:t>
            </a:r>
            <a:r>
              <a:rPr lang="en-US" sz="2400" dirty="0"/>
              <a:t>done twice (UV realigned in between ), see next talk by Edu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E-beam -&gt; </a:t>
            </a:r>
            <a:r>
              <a:rPr lang="en-US" sz="2400" u="sng" dirty="0"/>
              <a:t>restarted</a:t>
            </a:r>
            <a:r>
              <a:rPr lang="en-US" sz="2400" dirty="0"/>
              <a:t> on week 7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400" dirty="0">
                <a:solidFill>
                  <a:srgbClr val="00746D"/>
                </a:solidFill>
              </a:rPr>
              <a:t>Replacement of faulty turbo pump VPGR.VVG.412401 -&gt; </a:t>
            </a:r>
            <a:r>
              <a:rPr lang="en-US" sz="2400" dirty="0"/>
              <a:t>done on 18/02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SzPct val="80000"/>
              <a:buNone/>
            </a:pPr>
            <a:endParaRPr lang="en-US" sz="2000" baseline="30000" dirty="0">
              <a:solidFill>
                <a:srgbClr val="00746D"/>
              </a:solidFill>
            </a:endParaRPr>
          </a:p>
        </p:txBody>
      </p:sp>
      <p:pic>
        <p:nvPicPr>
          <p:cNvPr id="3" name="Graphic 2" descr="Exclamation mark with solid fill">
            <a:extLst>
              <a:ext uri="{FF2B5EF4-FFF2-40B4-BE49-F238E27FC236}">
                <a16:creationId xmlns:a16="http://schemas.microsoft.com/office/drawing/2014/main" id="{7469EE02-8658-9E7A-6BF7-B733B0E1E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7146" y="1589834"/>
            <a:ext cx="580850" cy="580850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F8647AAB-CBFF-1CFC-5917-B64F8897D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18039" y="2080042"/>
            <a:ext cx="543731" cy="543731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DD42C470-A492-9125-CCDB-50E712BA06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6378" y="2560490"/>
            <a:ext cx="543731" cy="543731"/>
          </a:xfrm>
          <a:prstGeom prst="rect">
            <a:avLst/>
          </a:prstGeom>
        </p:spPr>
      </p:pic>
      <p:pic>
        <p:nvPicPr>
          <p:cNvPr id="11" name="Graphic 10" descr="Exclamation mark with solid fill">
            <a:extLst>
              <a:ext uri="{FF2B5EF4-FFF2-40B4-BE49-F238E27FC236}">
                <a16:creationId xmlns:a16="http://schemas.microsoft.com/office/drawing/2014/main" id="{0010F99A-9381-78A4-5BC9-7B3D3CB3C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2773" y="3509047"/>
            <a:ext cx="580850" cy="580850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AE1BE11D-9AA7-DDBC-00CB-A14F4F166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86670" y="3927431"/>
            <a:ext cx="543731" cy="543731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9F90F7B4-327C-7FFF-F1A0-3586931AE0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31343" y="4471162"/>
            <a:ext cx="543731" cy="5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51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B5F3D8F9-E58E-B317-9052-0F80817B710F}"/>
              </a:ext>
            </a:extLst>
          </p:cNvPr>
          <p:cNvSpPr txBox="1"/>
          <p:nvPr/>
        </p:nvSpPr>
        <p:spPr>
          <a:xfrm>
            <a:off x="659089" y="3223200"/>
            <a:ext cx="11532911" cy="1895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rgbClr val="00746D"/>
                </a:solidFill>
              </a:rPr>
              <a:t>Electron</a:t>
            </a:r>
            <a:r>
              <a:rPr lang="en-US" sz="2000" b="1" dirty="0">
                <a:solidFill>
                  <a:srgbClr val="00746D"/>
                </a:solidFill>
              </a:rPr>
              <a:t> beam  </a:t>
            </a:r>
            <a:r>
              <a:rPr lang="en-CH" sz="2000" b="1" dirty="0">
                <a:solidFill>
                  <a:srgbClr val="00746D"/>
                </a:solidFill>
              </a:rPr>
              <a:t>:</a:t>
            </a:r>
            <a:r>
              <a:rPr lang="en-CH" sz="2000" dirty="0"/>
              <a:t>	</a:t>
            </a:r>
            <a:endParaRPr lang="en-US" dirty="0"/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Further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characterization studies,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alignment preparation for seeding/hosing studies 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propagation in </a:t>
            </a:r>
            <a:r>
              <a:rPr lang="en-US" b="1" dirty="0"/>
              <a:t>Rb-vapor</a:t>
            </a:r>
            <a:r>
              <a:rPr lang="en-US" dirty="0"/>
              <a:t> to measure the scattering effect for Run2c injection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Experiment with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in </a:t>
            </a:r>
            <a:r>
              <a:rPr lang="en-US" b="1" dirty="0"/>
              <a:t>plasma</a:t>
            </a:r>
            <a:r>
              <a:rPr lang="en-US" dirty="0"/>
              <a:t>, including Relativistic Ionization Front (RIF) in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beam. Monitor plasma light (for e-beam seed level) function of laser/</a:t>
            </a:r>
            <a:r>
              <a:rPr lang="en-US" b="1" kern="0" dirty="0">
                <a:solidFill>
                  <a:srgbClr val="00746D"/>
                </a:solidFill>
                <a:ea typeface="Times New Roman" panose="02020603050405020304" pitchFamily="18" charset="0"/>
              </a:rPr>
              <a:t>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delay + </a:t>
            </a:r>
            <a:r>
              <a:rPr lang="en-US" kern="0" dirty="0">
                <a:ea typeface="Times New Roman" panose="02020603050405020304" pitchFamily="18" charset="0"/>
              </a:rPr>
              <a:t>e</a:t>
            </a:r>
            <a:r>
              <a:rPr lang="en-US" kern="0" baseline="30000" dirty="0">
                <a:ea typeface="Times New Roman" panose="02020603050405020304" pitchFamily="18" charset="0"/>
              </a:rPr>
              <a:t>- </a:t>
            </a:r>
            <a:r>
              <a:rPr lang="en-US" dirty="0"/>
              <a:t>beam deceleration: </a:t>
            </a:r>
          </a:p>
          <a:p>
            <a:pPr lvl="2"/>
            <a:r>
              <a:rPr lang="en-US" dirty="0"/>
              <a:t>As started during 2024 proton run, but should be done systematically and for different densities (2-4-7 e14 1/cc)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0F6E1-CB95-419B-F3EF-772F7644B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E20A1-BBF9-A840-2B23-176E3F539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45674-D7AC-A1AC-DABD-BA06EE384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EE9D672-7DAC-6AE3-05AF-9B3AC4FD62E2}"/>
              </a:ext>
            </a:extLst>
          </p:cNvPr>
          <p:cNvSpPr txBox="1">
            <a:spLocks/>
          </p:cNvSpPr>
          <p:nvPr/>
        </p:nvSpPr>
        <p:spPr>
          <a:xfrm>
            <a:off x="224496" y="267144"/>
            <a:ext cx="114785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46D"/>
                </a:solidFill>
              </a:rPr>
              <a:t>Proposed studies before 2025 proton run</a:t>
            </a:r>
            <a:endParaRPr lang="en-001" b="1" dirty="0">
              <a:solidFill>
                <a:srgbClr val="00746D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4F8671-76FA-4863-BB29-982DD935BBFD}"/>
              </a:ext>
            </a:extLst>
          </p:cNvPr>
          <p:cNvSpPr txBox="1"/>
          <p:nvPr/>
        </p:nvSpPr>
        <p:spPr>
          <a:xfrm>
            <a:off x="650421" y="1189178"/>
            <a:ext cx="1153291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rgbClr val="00746D"/>
                </a:solidFill>
              </a:rPr>
              <a:t>Laser</a:t>
            </a:r>
            <a:r>
              <a:rPr lang="en-US" sz="2000" b="1" dirty="0">
                <a:solidFill>
                  <a:srgbClr val="00746D"/>
                </a:solidFill>
              </a:rPr>
              <a:t> propagation and ionization</a:t>
            </a:r>
            <a:r>
              <a:rPr lang="en-CH" sz="2000" b="1" dirty="0">
                <a:solidFill>
                  <a:srgbClr val="00746D"/>
                </a:solidFill>
              </a:rPr>
              <a:t>:</a:t>
            </a:r>
            <a:r>
              <a:rPr lang="en-US" sz="2000" b="1" dirty="0">
                <a:solidFill>
                  <a:srgbClr val="00746D"/>
                </a:solidFill>
              </a:rPr>
              <a:t> </a:t>
            </a:r>
            <a:r>
              <a:rPr lang="en-CH" sz="2000" b="1" dirty="0">
                <a:solidFill>
                  <a:srgbClr val="00746D"/>
                </a:solidFill>
              </a:rPr>
              <a:t>measurements</a:t>
            </a:r>
            <a:r>
              <a:rPr lang="en-US" sz="2000" b="1" dirty="0">
                <a:solidFill>
                  <a:srgbClr val="00746D"/>
                </a:solidFill>
              </a:rPr>
              <a:t> </a:t>
            </a:r>
            <a:r>
              <a:rPr lang="en-CH" sz="2000" b="1" dirty="0">
                <a:solidFill>
                  <a:srgbClr val="00746D"/>
                </a:solidFill>
              </a:rPr>
              <a:t>of</a:t>
            </a:r>
            <a:r>
              <a:rPr lang="en-US" sz="2000" b="1" dirty="0">
                <a:solidFill>
                  <a:srgbClr val="00746D"/>
                </a:solidFill>
              </a:rPr>
              <a:t> </a:t>
            </a:r>
            <a:r>
              <a:rPr lang="en-CH" sz="2000" b="1" dirty="0">
                <a:solidFill>
                  <a:srgbClr val="FF0000"/>
                </a:solidFill>
              </a:rPr>
              <a:t>plasma</a:t>
            </a:r>
            <a:r>
              <a:rPr lang="en-US" sz="2000" b="1" dirty="0">
                <a:solidFill>
                  <a:srgbClr val="00746D"/>
                </a:solidFill>
              </a:rPr>
              <a:t> </a:t>
            </a:r>
            <a:r>
              <a:rPr lang="en-CH" sz="2000" b="1" dirty="0">
                <a:solidFill>
                  <a:srgbClr val="00746D"/>
                </a:solidFill>
              </a:rPr>
              <a:t>column</a:t>
            </a:r>
            <a:r>
              <a:rPr lang="en-US" sz="2000" b="1" dirty="0">
                <a:solidFill>
                  <a:srgbClr val="00746D"/>
                </a:solidFill>
              </a:rPr>
              <a:t>:</a:t>
            </a:r>
            <a:endParaRPr lang="en-US" b="1" dirty="0">
              <a:solidFill>
                <a:srgbClr val="00746D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CH" dirty="0"/>
              <a:t>Continue</a:t>
            </a:r>
            <a:r>
              <a:rPr lang="en-US" dirty="0"/>
              <a:t> </a:t>
            </a:r>
            <a:r>
              <a:rPr lang="en-CH" dirty="0"/>
              <a:t>collaboration</a:t>
            </a:r>
            <a:r>
              <a:rPr lang="en-US" dirty="0"/>
              <a:t> </a:t>
            </a:r>
            <a:r>
              <a:rPr lang="en-CH" dirty="0"/>
              <a:t>with</a:t>
            </a:r>
            <a:r>
              <a:rPr lang="en-US" dirty="0"/>
              <a:t> </a:t>
            </a:r>
            <a:r>
              <a:rPr lang="en-CH" dirty="0"/>
              <a:t>Wigner</a:t>
            </a:r>
            <a:r>
              <a:rPr lang="en-US" dirty="0"/>
              <a:t> </a:t>
            </a:r>
            <a:r>
              <a:rPr lang="en-CH" dirty="0"/>
              <a:t>team</a:t>
            </a:r>
            <a:r>
              <a:rPr lang="en-US" dirty="0"/>
              <a:t> </a:t>
            </a:r>
            <a:r>
              <a:rPr lang="en-CH" dirty="0"/>
              <a:t>	 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CH" dirty="0"/>
              <a:t>Transverse</a:t>
            </a:r>
            <a:r>
              <a:rPr lang="en-US" dirty="0"/>
              <a:t> </a:t>
            </a:r>
            <a:r>
              <a:rPr lang="en-CH" dirty="0"/>
              <a:t>measurement:</a:t>
            </a:r>
            <a:r>
              <a:rPr lang="en-US" dirty="0"/>
              <a:t> </a:t>
            </a:r>
            <a:r>
              <a:rPr lang="en-CH" dirty="0"/>
              <a:t>Schlieren</a:t>
            </a:r>
            <a:r>
              <a:rPr lang="en-US" dirty="0"/>
              <a:t> </a:t>
            </a:r>
            <a:r>
              <a:rPr lang="en-CH" dirty="0"/>
              <a:t>imaging</a:t>
            </a:r>
            <a:r>
              <a:rPr lang="en-US" dirty="0"/>
              <a:t> study evolution of plasma radius, ready for proton run for </a:t>
            </a:r>
            <a:r>
              <a:rPr lang="en-US" dirty="0" err="1"/>
              <a:t>wakefield</a:t>
            </a:r>
            <a:r>
              <a:rPr lang="en-US" dirty="0"/>
              <a:t> effect (2025), new MPP student (Jedd Page) joined from December 2024 </a:t>
            </a:r>
            <a:r>
              <a:rPr lang="en-CH" dirty="0"/>
              <a:t>	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CH" dirty="0"/>
              <a:t>Longitudinal</a:t>
            </a:r>
            <a:r>
              <a:rPr lang="en-US" dirty="0"/>
              <a:t> </a:t>
            </a:r>
            <a:r>
              <a:rPr lang="en-CH" dirty="0"/>
              <a:t>measurements:</a:t>
            </a:r>
            <a:r>
              <a:rPr lang="en-US" dirty="0"/>
              <a:t> </a:t>
            </a:r>
            <a:r>
              <a:rPr lang="en-CH" dirty="0"/>
              <a:t>back-propagating</a:t>
            </a:r>
            <a:r>
              <a:rPr lang="en-US" dirty="0"/>
              <a:t> </a:t>
            </a:r>
            <a:r>
              <a:rPr lang="en-CH" dirty="0"/>
              <a:t>blue</a:t>
            </a:r>
            <a:r>
              <a:rPr lang="en-US" dirty="0"/>
              <a:t> </a:t>
            </a:r>
            <a:r>
              <a:rPr lang="en-CH" dirty="0"/>
              <a:t>light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-&gt; requires two vacuum installation: 1 at BTV354 done, 1 at laser merging point missing </a:t>
            </a:r>
          </a:p>
          <a:p>
            <a:pPr marL="742950" lvl="1" indent="-28575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CH" dirty="0"/>
              <a:t>Simultaneous</a:t>
            </a:r>
            <a:r>
              <a:rPr lang="en-US" dirty="0"/>
              <a:t> </a:t>
            </a:r>
            <a:r>
              <a:rPr lang="en-CH" dirty="0"/>
              <a:t>measurement</a:t>
            </a:r>
            <a:r>
              <a:rPr lang="en-US" dirty="0"/>
              <a:t> </a:t>
            </a:r>
            <a:r>
              <a:rPr lang="en-CH" dirty="0"/>
              <a:t>of</a:t>
            </a:r>
            <a:r>
              <a:rPr lang="en-US" dirty="0"/>
              <a:t> </a:t>
            </a:r>
            <a:r>
              <a:rPr lang="en-CH" dirty="0"/>
              <a:t>plasma</a:t>
            </a:r>
            <a:r>
              <a:rPr lang="en-US" dirty="0"/>
              <a:t> </a:t>
            </a:r>
            <a:r>
              <a:rPr lang="en-CH" dirty="0"/>
              <a:t>light</a:t>
            </a:r>
            <a:r>
              <a:rPr lang="en-US" dirty="0"/>
              <a:t>, laser envelop/calibration with step See Jan’s talk at last </a:t>
            </a:r>
            <a:r>
              <a:rPr lang="en-US" dirty="0">
                <a:solidFill>
                  <a:srgbClr val="00746D"/>
                </a:solidFill>
                <a:hlinkClick r:id="rId2"/>
              </a:rPr>
              <a:t>PEB</a:t>
            </a:r>
            <a:endParaRPr lang="en-US" dirty="0"/>
          </a:p>
        </p:txBody>
      </p:sp>
      <p:pic>
        <p:nvPicPr>
          <p:cNvPr id="2" name="Graphic 1" descr="Checkmark with solid fill">
            <a:extLst>
              <a:ext uri="{FF2B5EF4-FFF2-40B4-BE49-F238E27FC236}">
                <a16:creationId xmlns:a16="http://schemas.microsoft.com/office/drawing/2014/main" id="{C28E3BEB-DC81-B127-C63A-9418AAD85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15698" y="1976651"/>
            <a:ext cx="480447" cy="480447"/>
          </a:xfrm>
          <a:prstGeom prst="rect">
            <a:avLst/>
          </a:prstGeom>
        </p:spPr>
      </p:pic>
      <p:pic>
        <p:nvPicPr>
          <p:cNvPr id="8" name="Graphic 7" descr="Exclamation mark with solid fill">
            <a:extLst>
              <a:ext uri="{FF2B5EF4-FFF2-40B4-BE49-F238E27FC236}">
                <a16:creationId xmlns:a16="http://schemas.microsoft.com/office/drawing/2014/main" id="{F5670232-A95A-A6C9-4588-12D56F25B1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08364" y="2313264"/>
            <a:ext cx="406386" cy="406386"/>
          </a:xfrm>
          <a:prstGeom prst="rect">
            <a:avLst/>
          </a:prstGeom>
        </p:spPr>
      </p:pic>
      <p:pic>
        <p:nvPicPr>
          <p:cNvPr id="10" name="Graphic 9" descr="Exclamation mark with solid fill">
            <a:extLst>
              <a:ext uri="{FF2B5EF4-FFF2-40B4-BE49-F238E27FC236}">
                <a16:creationId xmlns:a16="http://schemas.microsoft.com/office/drawing/2014/main" id="{D7314D6B-5762-26C0-0EC2-81B0C3ACE0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38402" y="2837052"/>
            <a:ext cx="406386" cy="406386"/>
          </a:xfrm>
          <a:prstGeom prst="rect">
            <a:avLst/>
          </a:prstGeom>
        </p:spPr>
      </p:pic>
      <p:pic>
        <p:nvPicPr>
          <p:cNvPr id="11" name="Graphic 10" descr="Exclamation mark with solid fill">
            <a:extLst>
              <a:ext uri="{FF2B5EF4-FFF2-40B4-BE49-F238E27FC236}">
                <a16:creationId xmlns:a16="http://schemas.microsoft.com/office/drawing/2014/main" id="{8575418E-3E2F-7D49-4158-007C86D69D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06879" y="3505157"/>
            <a:ext cx="406386" cy="406386"/>
          </a:xfrm>
          <a:prstGeom prst="rect">
            <a:avLst/>
          </a:prstGeom>
        </p:spPr>
      </p:pic>
      <p:pic>
        <p:nvPicPr>
          <p:cNvPr id="12" name="Graphic 11" descr="Exclamation mark with solid fill">
            <a:extLst>
              <a:ext uri="{FF2B5EF4-FFF2-40B4-BE49-F238E27FC236}">
                <a16:creationId xmlns:a16="http://schemas.microsoft.com/office/drawing/2014/main" id="{E8639465-8130-BC7C-08B3-ED7EA4781B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96145" y="4432558"/>
            <a:ext cx="406386" cy="406386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9D5F8760-8DFE-EB04-9E80-BD401A591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29299" y="3812066"/>
            <a:ext cx="480447" cy="480447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623DD065-DF3C-B109-9CDC-C8C22BB56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8813" y="1430881"/>
            <a:ext cx="480447" cy="4804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165DA1-3BE2-6574-E52C-1C60A7A792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61609" y="5119916"/>
            <a:ext cx="3243938" cy="12297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2B8A366-7087-23A3-272D-F8D66C652A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1573" y="5147074"/>
            <a:ext cx="2390958" cy="139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3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62278-911D-FBC7-E999-45A6F6740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61922-EF3B-241A-88E6-959DF0AE4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2553F-9411-59CA-6E54-B614D2EF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C0A20-0922-9FC9-F6E0-1B1C85461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BCBFB04-B177-83FC-44AC-CF1CDD0319EC}"/>
              </a:ext>
            </a:extLst>
          </p:cNvPr>
          <p:cNvSpPr txBox="1">
            <a:spLocks/>
          </p:cNvSpPr>
          <p:nvPr/>
        </p:nvSpPr>
        <p:spPr>
          <a:xfrm>
            <a:off x="224496" y="267144"/>
            <a:ext cx="114785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46D"/>
                </a:solidFill>
              </a:rPr>
              <a:t>Program during the YETS</a:t>
            </a:r>
            <a:endParaRPr lang="en-001" b="1" dirty="0">
              <a:solidFill>
                <a:srgbClr val="00746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608F3C-C6C8-15E8-D0EC-57758968EF7E}"/>
              </a:ext>
            </a:extLst>
          </p:cNvPr>
          <p:cNvSpPr txBox="1"/>
          <p:nvPr/>
        </p:nvSpPr>
        <p:spPr>
          <a:xfrm>
            <a:off x="488949" y="1592707"/>
            <a:ext cx="1434961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buSzPct val="80000"/>
            </a:pPr>
            <a:r>
              <a:rPr lang="en-CH" sz="2400" b="1" dirty="0">
                <a:solidFill>
                  <a:srgbClr val="00746D"/>
                </a:solidFill>
              </a:rPr>
              <a:t>Laser</a:t>
            </a:r>
            <a:r>
              <a:rPr lang="en-US" sz="2400" b="1" dirty="0">
                <a:solidFill>
                  <a:srgbClr val="00746D"/>
                </a:solidFill>
              </a:rPr>
              <a:t> propagation and </a:t>
            </a:r>
            <a:r>
              <a:rPr lang="en-US" sz="2400" b="1" dirty="0" err="1">
                <a:solidFill>
                  <a:srgbClr val="00746D"/>
                </a:solidFill>
              </a:rPr>
              <a:t>ioniziation</a:t>
            </a:r>
            <a:r>
              <a:rPr lang="en-CH" sz="2400" b="1" dirty="0">
                <a:solidFill>
                  <a:srgbClr val="00746D"/>
                </a:solidFill>
              </a:rPr>
              <a:t>:</a:t>
            </a:r>
            <a:r>
              <a:rPr lang="en-US" sz="2400" b="1" dirty="0">
                <a:solidFill>
                  <a:srgbClr val="00746D"/>
                </a:solidFill>
              </a:rPr>
              <a:t> </a:t>
            </a:r>
            <a:r>
              <a:rPr lang="en-CH" sz="2400" b="1" dirty="0">
                <a:solidFill>
                  <a:srgbClr val="00746D"/>
                </a:solidFill>
              </a:rPr>
              <a:t>measurements</a:t>
            </a:r>
            <a:r>
              <a:rPr lang="en-US" sz="2400" b="1" dirty="0">
                <a:solidFill>
                  <a:srgbClr val="00746D"/>
                </a:solidFill>
              </a:rPr>
              <a:t> </a:t>
            </a:r>
            <a:r>
              <a:rPr lang="en-CH" sz="2400" b="1" dirty="0">
                <a:solidFill>
                  <a:srgbClr val="00746D"/>
                </a:solidFill>
              </a:rPr>
              <a:t>of</a:t>
            </a:r>
            <a:r>
              <a:rPr lang="en-US" sz="2400" b="1" dirty="0">
                <a:solidFill>
                  <a:srgbClr val="00746D"/>
                </a:solidFill>
              </a:rPr>
              <a:t> </a:t>
            </a:r>
            <a:r>
              <a:rPr lang="en-CH" sz="2400" b="1" dirty="0">
                <a:solidFill>
                  <a:srgbClr val="FF0000"/>
                </a:solidFill>
              </a:rPr>
              <a:t>plasma</a:t>
            </a:r>
            <a:r>
              <a:rPr lang="en-US" sz="2400" b="1" dirty="0">
                <a:solidFill>
                  <a:srgbClr val="00746D"/>
                </a:solidFill>
              </a:rPr>
              <a:t> </a:t>
            </a:r>
            <a:r>
              <a:rPr lang="en-CH" sz="2400" b="1" dirty="0">
                <a:solidFill>
                  <a:srgbClr val="00746D"/>
                </a:solidFill>
              </a:rPr>
              <a:t>column</a:t>
            </a:r>
            <a:r>
              <a:rPr lang="en-US" sz="2400" b="1" dirty="0">
                <a:solidFill>
                  <a:srgbClr val="00746D"/>
                </a:solidFill>
              </a:rPr>
              <a:t> (from Lucas):</a:t>
            </a:r>
            <a:endParaRPr lang="en-GB" sz="2200" dirty="0">
              <a:solidFill>
                <a:srgbClr val="00746D"/>
              </a:solidFill>
            </a:endParaRP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Offline schlieren alignments in EHN1 </a:t>
            </a: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Setup will integrated in the tunnel</a:t>
            </a: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Adapt system to new conditions -&gt; </a:t>
            </a:r>
            <a:r>
              <a:rPr lang="en-GB" sz="2200" u="sng" dirty="0"/>
              <a:t>integrate with plasma density measurements</a:t>
            </a: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Retrieve schlieren performances of last year</a:t>
            </a: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Prepare for better remote control during Proton run</a:t>
            </a:r>
          </a:p>
          <a:p>
            <a:pPr marL="447675" indent="-447675">
              <a:spcBef>
                <a:spcPts val="0"/>
              </a:spcBef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200" dirty="0"/>
              <a:t>Finish and prepare for the blue laser experiment (ionization studies)</a:t>
            </a:r>
            <a:endParaRPr lang="en-US" sz="2200" dirty="0"/>
          </a:p>
        </p:txBody>
      </p:sp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649ED545-517E-9868-45D4-65642E6F7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25687" y="1996160"/>
            <a:ext cx="543731" cy="543731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91D67379-7D28-C557-2678-15B817FFE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15720" y="2432517"/>
            <a:ext cx="543731" cy="543731"/>
          </a:xfrm>
          <a:prstGeom prst="rect">
            <a:avLst/>
          </a:prstGeom>
        </p:spPr>
      </p:pic>
      <p:pic>
        <p:nvPicPr>
          <p:cNvPr id="10" name="Graphic 9" descr="Exclamation mark with solid fill">
            <a:extLst>
              <a:ext uri="{FF2B5EF4-FFF2-40B4-BE49-F238E27FC236}">
                <a16:creationId xmlns:a16="http://schemas.microsoft.com/office/drawing/2014/main" id="{AFEA21DE-A4B3-A35D-89E9-AD58BD4B10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74570" y="2882195"/>
            <a:ext cx="500439" cy="500439"/>
          </a:xfrm>
          <a:prstGeom prst="rect">
            <a:avLst/>
          </a:prstGeom>
        </p:spPr>
      </p:pic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EA7AAD2D-861D-8C06-69C3-EBDF1DF25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8976" y="3313337"/>
            <a:ext cx="543731" cy="543731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17EA6AE6-C452-EDEB-F6C7-C510FAD6C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17584" y="3726625"/>
            <a:ext cx="543731" cy="543731"/>
          </a:xfrm>
          <a:prstGeom prst="rect">
            <a:avLst/>
          </a:prstGeom>
        </p:spPr>
      </p:pic>
      <p:pic>
        <p:nvPicPr>
          <p:cNvPr id="13" name="Graphic 12" descr="Exclamation mark with solid fill">
            <a:extLst>
              <a:ext uri="{FF2B5EF4-FFF2-40B4-BE49-F238E27FC236}">
                <a16:creationId xmlns:a16="http://schemas.microsoft.com/office/drawing/2014/main" id="{51300903-4F73-CFD1-824F-434ECB01B2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05520" y="4152936"/>
            <a:ext cx="543731" cy="5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3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03915-6780-0ED0-64B0-09B855C47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5BAB7-0173-AF32-02C7-ED7C2902B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68F39-932F-82C9-5C59-0636DCBB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D6ACB-849F-4244-E134-1A97B3F4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F88C93-903E-98BD-F1D2-BB14A32A8C8E}"/>
              </a:ext>
            </a:extLst>
          </p:cNvPr>
          <p:cNvSpPr txBox="1">
            <a:spLocks/>
          </p:cNvSpPr>
          <p:nvPr/>
        </p:nvSpPr>
        <p:spPr>
          <a:xfrm>
            <a:off x="224496" y="267144"/>
            <a:ext cx="114785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46D"/>
                </a:solidFill>
              </a:rPr>
              <a:t>Program during the YETS</a:t>
            </a:r>
            <a:endParaRPr lang="en-001" b="1" dirty="0">
              <a:solidFill>
                <a:srgbClr val="00746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C32517-9D54-064E-C624-6078F330F9C7}"/>
              </a:ext>
            </a:extLst>
          </p:cNvPr>
          <p:cNvSpPr txBox="1"/>
          <p:nvPr/>
        </p:nvSpPr>
        <p:spPr>
          <a:xfrm>
            <a:off x="488950" y="1592707"/>
            <a:ext cx="11652734" cy="2882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00746D"/>
                </a:solidFill>
              </a:rPr>
              <a:t>Electron</a:t>
            </a:r>
            <a:r>
              <a:rPr lang="en-US" sz="2400" b="1" dirty="0">
                <a:solidFill>
                  <a:srgbClr val="00746D"/>
                </a:solidFill>
              </a:rPr>
              <a:t> beam </a:t>
            </a:r>
            <a:r>
              <a:rPr lang="en-CH" sz="2400" b="1" dirty="0">
                <a:solidFill>
                  <a:srgbClr val="00746D"/>
                </a:solidFill>
              </a:rPr>
              <a:t>:</a:t>
            </a:r>
            <a:r>
              <a:rPr lang="en-CH" sz="2400" dirty="0"/>
              <a:t>	</a:t>
            </a:r>
            <a:endParaRPr lang="en-US" sz="2400" dirty="0"/>
          </a:p>
          <a:p>
            <a:pPr marL="447675" indent="-447675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fr-FR" sz="2000" spc="25" dirty="0">
                <a:ln>
                  <a:noFill/>
                </a:ln>
                <a:solidFill>
                  <a:srgbClr val="00746D"/>
                </a:solidFill>
                <a:effectLst/>
                <a:ea typeface="Arial Unicode MS"/>
                <a:cs typeface="Arial Unicode MS"/>
              </a:rPr>
              <a:t>Setup/restart (Time frame 2-3days)</a:t>
            </a:r>
            <a:endParaRPr lang="en-GB" sz="2000" spc="25" dirty="0">
              <a:solidFill>
                <a:srgbClr val="00746D"/>
              </a:solidFill>
              <a:ea typeface="Arial Unicode MS"/>
              <a:cs typeface="Arial Unicode MS"/>
            </a:endParaRPr>
          </a:p>
          <a:p>
            <a:pPr marL="447675" indent="-447675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46D"/>
                </a:solidFill>
                <a:effectLst/>
                <a:ea typeface="Arial Unicode MS"/>
              </a:rPr>
              <a:t>Optics and Operation </a:t>
            </a:r>
            <a:r>
              <a:rPr lang="en-GB" sz="2000" spc="25" dirty="0">
                <a:ln>
                  <a:noFill/>
                </a:ln>
                <a:solidFill>
                  <a:srgbClr val="00746D"/>
                </a:solidFill>
                <a:effectLst/>
                <a:ea typeface="Arial Unicode MS"/>
                <a:cs typeface="Arial Unicode MS"/>
              </a:rPr>
              <a:t>(Time frame ~ 1week/10 days)</a:t>
            </a:r>
          </a:p>
          <a:p>
            <a:pPr marL="447675" indent="-447675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000" spc="25" dirty="0">
                <a:solidFill>
                  <a:srgbClr val="00746D"/>
                </a:solidFill>
                <a:ea typeface="Arial Unicode MS"/>
                <a:cs typeface="Arial Unicode MS"/>
              </a:rPr>
              <a:t>E-beam in Rb-vapor -&gt; first set of measurements already taken             more next week</a:t>
            </a:r>
          </a:p>
          <a:p>
            <a:pPr marL="447675" indent="-447675">
              <a:spcAft>
                <a:spcPts val="800"/>
              </a:spcAft>
              <a:buSzPct val="80000"/>
              <a:buFont typeface="Arial" panose="020B0604020202020204" pitchFamily="34" charset="0"/>
              <a:buChar char="•"/>
            </a:pPr>
            <a:r>
              <a:rPr lang="en-GB" sz="2000" spc="25" dirty="0">
                <a:ln>
                  <a:noFill/>
                </a:ln>
                <a:solidFill>
                  <a:srgbClr val="00746D"/>
                </a:solidFill>
                <a:effectLst/>
                <a:ea typeface="Arial Unicode MS"/>
                <a:cs typeface="Arial Unicode MS"/>
              </a:rPr>
              <a:t>E-beam in plasma </a:t>
            </a:r>
          </a:p>
          <a:p>
            <a:pPr lvl="1">
              <a:spcAft>
                <a:spcPts val="800"/>
              </a:spcAft>
              <a:buSzPct val="80000"/>
            </a:pPr>
            <a:endParaRPr lang="en-GB" sz="2200" dirty="0">
              <a:solidFill>
                <a:srgbClr val="00746D"/>
              </a:solidFill>
            </a:endParaRPr>
          </a:p>
          <a:p>
            <a:pPr>
              <a:spcBef>
                <a:spcPts val="0"/>
              </a:spcBef>
              <a:spcAft>
                <a:spcPts val="800"/>
              </a:spcAft>
              <a:buSzPct val="80000"/>
            </a:pPr>
            <a:endParaRPr lang="en-US" sz="2200" dirty="0">
              <a:solidFill>
                <a:srgbClr val="00746D"/>
              </a:solidFill>
            </a:endParaRPr>
          </a:p>
        </p:txBody>
      </p: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C740A01B-9EEB-17E7-2939-3614968AE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0653" y="1835815"/>
            <a:ext cx="543731" cy="543731"/>
          </a:xfrm>
          <a:prstGeom prst="rect">
            <a:avLst/>
          </a:prstGeom>
        </p:spPr>
      </p:pic>
      <p:pic>
        <p:nvPicPr>
          <p:cNvPr id="8" name="Graphic 7" descr="Exclamation mark with solid fill">
            <a:extLst>
              <a:ext uri="{FF2B5EF4-FFF2-40B4-BE49-F238E27FC236}">
                <a16:creationId xmlns:a16="http://schemas.microsoft.com/office/drawing/2014/main" id="{4050D846-32A8-ED27-F512-95A726A2CA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12637" y="2310153"/>
            <a:ext cx="500439" cy="500439"/>
          </a:xfrm>
          <a:prstGeom prst="rect">
            <a:avLst/>
          </a:prstGeom>
        </p:spPr>
      </p:pic>
      <p:pic>
        <p:nvPicPr>
          <p:cNvPr id="10" name="Graphic 9" descr="Exclamation mark with solid fill">
            <a:extLst>
              <a:ext uri="{FF2B5EF4-FFF2-40B4-BE49-F238E27FC236}">
                <a16:creationId xmlns:a16="http://schemas.microsoft.com/office/drawing/2014/main" id="{1242543D-AF43-236E-61DE-58E6BE97F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29131" y="2689696"/>
            <a:ext cx="500439" cy="500439"/>
          </a:xfrm>
          <a:prstGeom prst="rect">
            <a:avLst/>
          </a:prstGeom>
        </p:spPr>
      </p:pic>
      <p:pic>
        <p:nvPicPr>
          <p:cNvPr id="11" name="Graphic 10" descr="Exclamation mark with solid fill">
            <a:extLst>
              <a:ext uri="{FF2B5EF4-FFF2-40B4-BE49-F238E27FC236}">
                <a16:creationId xmlns:a16="http://schemas.microsoft.com/office/drawing/2014/main" id="{437C0FB7-D868-E6EB-2299-E7CAE97805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8116" y="3112198"/>
            <a:ext cx="500439" cy="500439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39D76299-21B9-C16D-3856-21FDA8761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89965" y="2646404"/>
            <a:ext cx="543731" cy="5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46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180D1-939D-866B-B3DA-DA912DBEE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56BDA-F33D-E932-829E-3DA6D0FA3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12/03/2025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E5C4F-3D32-6C68-00B2-84215FEC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Bergamaschi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A9E5F-1635-A179-E013-D7B35E5B5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2CE6422-F5F6-1C83-C6E9-7F4AF4E76296}"/>
              </a:ext>
            </a:extLst>
          </p:cNvPr>
          <p:cNvSpPr txBox="1">
            <a:spLocks/>
          </p:cNvSpPr>
          <p:nvPr/>
        </p:nvSpPr>
        <p:spPr>
          <a:xfrm>
            <a:off x="224496" y="267144"/>
            <a:ext cx="114785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46D"/>
                </a:solidFill>
              </a:rPr>
              <a:t>Program during the YETS</a:t>
            </a:r>
            <a:endParaRPr lang="en-001" b="1" dirty="0">
              <a:solidFill>
                <a:srgbClr val="00746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C1D9-76E2-44CE-AD36-8E367C4F8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65" y="1545525"/>
            <a:ext cx="5992586" cy="4963226"/>
          </a:xfrm>
        </p:spPr>
        <p:txBody>
          <a:bodyPr>
            <a:normAutofit/>
          </a:bodyPr>
          <a:lstStyle/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000" u="sng" dirty="0">
                <a:solidFill>
                  <a:srgbClr val="00746D"/>
                </a:solidFill>
              </a:rPr>
              <a:t>Laser studies</a:t>
            </a:r>
            <a:r>
              <a:rPr lang="en-US" sz="2000" dirty="0">
                <a:solidFill>
                  <a:srgbClr val="00746D"/>
                </a:solidFill>
              </a:rPr>
              <a:t>-&gt; </a:t>
            </a:r>
            <a:r>
              <a:rPr lang="en-US" sz="2000" dirty="0"/>
              <a:t>dedicated 3 weeks 17/02 to 09/03 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000" u="sng" dirty="0">
                <a:solidFill>
                  <a:srgbClr val="00746D"/>
                </a:solidFill>
              </a:rPr>
              <a:t>E-beam commissioning/setup</a:t>
            </a:r>
            <a:r>
              <a:rPr lang="en-US" sz="2000" dirty="0">
                <a:solidFill>
                  <a:srgbClr val="00746D"/>
                </a:solidFill>
              </a:rPr>
              <a:t>&gt; </a:t>
            </a:r>
            <a:r>
              <a:rPr lang="en-US" sz="2000" dirty="0"/>
              <a:t>already started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000" u="sng" dirty="0">
                <a:solidFill>
                  <a:srgbClr val="00746D"/>
                </a:solidFill>
              </a:rPr>
              <a:t>E-beam dedicated studies </a:t>
            </a:r>
            <a:r>
              <a:rPr lang="en-US" sz="2000" dirty="0">
                <a:solidFill>
                  <a:srgbClr val="00746D"/>
                </a:solidFill>
              </a:rPr>
              <a:t>-&gt; </a:t>
            </a:r>
            <a:r>
              <a:rPr lang="en-US" sz="2000" dirty="0"/>
              <a:t>17/03 to 21/03</a:t>
            </a:r>
          </a:p>
          <a:p>
            <a:pPr marL="447675" indent="-447675">
              <a:spcBef>
                <a:spcPts val="600"/>
              </a:spcBef>
              <a:spcAft>
                <a:spcPts val="800"/>
              </a:spcAft>
              <a:buSzPct val="80000"/>
            </a:pPr>
            <a:r>
              <a:rPr lang="en-US" sz="2000" u="sng" dirty="0">
                <a:solidFill>
                  <a:srgbClr val="00746D"/>
                </a:solidFill>
              </a:rPr>
              <a:t>E-beam in plasma </a:t>
            </a:r>
            <a:r>
              <a:rPr lang="en-US" sz="2000" dirty="0">
                <a:solidFill>
                  <a:srgbClr val="00746D"/>
                </a:solidFill>
              </a:rPr>
              <a:t>-&gt; </a:t>
            </a:r>
            <a:r>
              <a:rPr lang="en-US" sz="2000" dirty="0"/>
              <a:t>31/03 to 04/04 </a:t>
            </a:r>
          </a:p>
          <a:p>
            <a:pPr marL="0" indent="0">
              <a:spcBef>
                <a:spcPts val="600"/>
              </a:spcBef>
              <a:spcAft>
                <a:spcPts val="800"/>
              </a:spcAft>
              <a:buSzPct val="80000"/>
              <a:buNone/>
            </a:pPr>
            <a:r>
              <a:rPr lang="en-US" sz="2000" dirty="0"/>
              <a:t>We have a calendar maintained by Eloise and me that you can access here: </a:t>
            </a:r>
            <a:r>
              <a:rPr lang="en-GB" sz="1400" dirty="0">
                <a:solidFill>
                  <a:srgbClr val="00746D"/>
                </a:solidFill>
                <a:hlinkClick r:id="rId2"/>
              </a:rPr>
              <a:t>https://docs.google.com/spreadsheets/d/1Ek3OMETumKdAzUGEjctXiAJwTj3HUyb98da67mfmzn8/edit?gid=407551030#gid=407551030</a:t>
            </a:r>
            <a:endParaRPr lang="en-GB" sz="1400" dirty="0">
              <a:solidFill>
                <a:srgbClr val="00746D"/>
              </a:solidFill>
            </a:endParaRPr>
          </a:p>
          <a:p>
            <a:pPr marL="0" indent="0">
              <a:spcBef>
                <a:spcPts val="600"/>
              </a:spcBef>
              <a:spcAft>
                <a:spcPts val="800"/>
              </a:spcAft>
              <a:buSzPct val="80000"/>
              <a:buNone/>
            </a:pPr>
            <a:endParaRPr lang="en-GB" sz="1400" dirty="0">
              <a:solidFill>
                <a:srgbClr val="00746D"/>
              </a:solidFill>
            </a:endParaRPr>
          </a:p>
          <a:p>
            <a:pPr marL="0" indent="0">
              <a:spcBef>
                <a:spcPts val="600"/>
              </a:spcBef>
              <a:spcAft>
                <a:spcPts val="800"/>
              </a:spcAft>
              <a:buSzPct val="80000"/>
              <a:buNone/>
            </a:pP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DC7803-E7D0-C28E-774D-A6346EB8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908" y="267144"/>
            <a:ext cx="4235224" cy="649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12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1229</Words>
  <Application>Microsoft Office PowerPoint</Application>
  <PresentationFormat>Widescreen</PresentationFormat>
  <Paragraphs>254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 Unicode MS</vt:lpstr>
      <vt:lpstr>Arial</vt:lpstr>
      <vt:lpstr>Calibri</vt:lpstr>
      <vt:lpstr>Calibri Light</vt:lpstr>
      <vt:lpstr>Times New Roman</vt:lpstr>
      <vt:lpstr>Wingdings</vt:lpstr>
      <vt:lpstr>Office Theme</vt:lpstr>
      <vt:lpstr>Update from the Run Coordination</vt:lpstr>
      <vt:lpstr>Contents</vt:lpstr>
      <vt:lpstr>2025 Schedule Overview</vt:lpstr>
      <vt:lpstr>Activities at AWAKE since last TB</vt:lpstr>
      <vt:lpstr>Activities at AWAKE since last TB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Commissioning Status: Instrumentation</vt:lpstr>
      <vt:lpstr>Commissioning Status: Beams</vt:lpstr>
      <vt:lpstr>Commissioning Status: Alignment and DAQ</vt:lpstr>
      <vt:lpstr>General remarks for 2025 proton run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352</cp:revision>
  <dcterms:created xsi:type="dcterms:W3CDTF">2020-12-09T08:52:47Z</dcterms:created>
  <dcterms:modified xsi:type="dcterms:W3CDTF">2025-03-12T12:38:23Z</dcterms:modified>
</cp:coreProperties>
</file>