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9" r:id="rId1"/>
  </p:sldMasterIdLst>
  <p:notesMasterIdLst>
    <p:notesMasterId r:id="rId7"/>
  </p:notesMasterIdLst>
  <p:handoutMasterIdLst>
    <p:handoutMasterId r:id="rId8"/>
  </p:handoutMasterIdLst>
  <p:sldIdLst>
    <p:sldId id="289" r:id="rId2"/>
    <p:sldId id="290" r:id="rId3"/>
    <p:sldId id="291" r:id="rId4"/>
    <p:sldId id="292" r:id="rId5"/>
    <p:sldId id="29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96" autoAdjust="0"/>
    <p:restoredTop sz="94686"/>
  </p:normalViewPr>
  <p:slideViewPr>
    <p:cSldViewPr snapToObjects="1">
      <p:cViewPr varScale="1">
        <p:scale>
          <a:sx n="159" d="100"/>
          <a:sy n="159" d="100"/>
        </p:scale>
        <p:origin x="474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9035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3/11/2025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H4(PPE134) 2025 Test Beam​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800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3/11/2025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H4(PPE134) 2025 Test Beam​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06775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3/11/2025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H4(PPE134) 2025 Test Beam​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9703003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3/11/2025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H4(PPE134) 2025 Test Beam​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7192221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3/11/2025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H4(PPE134) 2025 Test Beam​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23943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3/11/2025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H4(PPE134) 2025 Test Beam​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3274889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3/11/2025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H4(PPE134) 2025 Test Beam​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543029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3/11/2025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H4(PPE134) 2025 Test Beam​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736659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3/11/2025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H4(PPE134) 2025 Test Beam​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72128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3/11/2025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H4(PPE134) 2025 Test Beam​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5838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3/11/2025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GB"/>
              <a:t>DRD1 H4(PPE134) 2025 Test Beam​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57258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3/11/2025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H4(PPE134) 2025 Test Beam​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24246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home.cern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3444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0149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3/11/2025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H4(PPE134) 2025 Test Beam​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3/11/2025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H4(PPE134) 2025 Test Beam​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3/11/2025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H4(PPE134) 2025 Test Beam​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3/11/2025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DRD1 H4(PPE134) 2025 Test Beam​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3/11/2025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H4(PPE134) 2025 Test Beam​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4532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3/11/2025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H4(PPE134) 2025 Test Beam​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3/11/2025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H4(PPE134) 2025 Test Beam​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3/11/2025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DRD1 H4(PPE134) 2025 Test Beam​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3/11/2025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DRD1 H4(PPE134) 2025 Test Beam​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3/11/2025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DRD1 H4(PPE134) 2025 Test Beam​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3/11/2025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DRD1 H4(PPE134) 2025 Test Beam​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3/11/2025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DRD1 H4(PPE134) 2025 Test Beam​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3/11/2025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DRD1 H4(PPE134) 2025 Test Beam​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3/11/2025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DRD1 H4(PPE134) 2025 Test Beam​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3/11/2025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DRD1 H4(PPE134) 2025 Test Beam​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3/11/2025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GB"/>
              <a:t>DRD1 H4(PPE134) 2025 Test Beam​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3812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3/11/2025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GB"/>
              <a:t>DRD1 H4(PPE134) 2025 Test Beam​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3933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3/11/2025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H4(PPE134) 2025 Test Beam​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703131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3/11/2025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H4(PPE134) 2025 Test Beam​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5942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3/11/2025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H4(PPE134) 2025 Test Beam​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406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3/11/2025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H4(PPE134) 2025 Test Beam​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16546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3/11/2025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H4(PPE134) 2025 Test Beam​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F500B1-CD0B-EF91-6135-E394A9BFB375}"/>
              </a:ext>
            </a:extLst>
          </p:cNvPr>
          <p:cNvSpPr txBox="1"/>
          <p:nvPr userDrawn="1"/>
        </p:nvSpPr>
        <p:spPr>
          <a:xfrm>
            <a:off x="1046328" y="6386844"/>
            <a:ext cx="839974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b="1" dirty="0">
                <a:solidFill>
                  <a:schemeClr val="bg1"/>
                </a:solidFill>
              </a:rPr>
              <a:t>DRD1</a:t>
            </a:r>
          </a:p>
        </p:txBody>
      </p:sp>
    </p:spTree>
    <p:extLst>
      <p:ext uri="{BB962C8B-B14F-4D97-AF65-F5344CB8AC3E}">
        <p14:creationId xmlns:p14="http://schemas.microsoft.com/office/powerpoint/2010/main" val="47209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  <p:sldLayoutId id="2147483697" r:id="rId18"/>
    <p:sldLayoutId id="2147483698" r:id="rId19"/>
    <p:sldLayoutId id="2147483699" r:id="rId20"/>
    <p:sldLayoutId id="2147483700" r:id="rId21"/>
    <p:sldLayoutId id="2147483657" r:id="rId22"/>
    <p:sldLayoutId id="2147483678" r:id="rId23"/>
    <p:sldLayoutId id="2147483662" r:id="rId24"/>
    <p:sldLayoutId id="2147483650" r:id="rId25"/>
    <p:sldLayoutId id="2147483665" r:id="rId26"/>
    <p:sldLayoutId id="2147483668" r:id="rId27"/>
    <p:sldLayoutId id="2147483677" r:id="rId28"/>
    <p:sldLayoutId id="2147483674" r:id="rId29"/>
    <p:sldLayoutId id="2147483652" r:id="rId30"/>
    <p:sldLayoutId id="2147483653" r:id="rId31"/>
    <p:sldLayoutId id="2147483661" r:id="rId32"/>
    <p:sldLayoutId id="2147483666" r:id="rId33"/>
    <p:sldLayoutId id="2147483667" r:id="rId34"/>
    <p:sldLayoutId id="2147483658" r:id="rId35"/>
    <p:sldLayoutId id="2147483659" r:id="rId36"/>
    <p:sldLayoutId id="2147483673" r:id="rId37"/>
    <p:sldLayoutId id="2147483660" r:id="rId38"/>
    <p:sldLayoutId id="2147483671" r:id="rId3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rd1.web.cern.ch/activities-wg7" TargetMode="External"/><Relationship Id="rId2" Type="http://schemas.openxmlformats.org/officeDocument/2006/relationships/hyperlink" Target="https://drd1.web.cern.ch/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/>
              <a:t>Physics scope ​</a:t>
            </a:r>
          </a:p>
          <a:p>
            <a:pPr fontAlgn="base"/>
            <a:r>
              <a:rPr lang="en-US" dirty="0"/>
              <a:t>Beam requirements ​</a:t>
            </a:r>
          </a:p>
          <a:p>
            <a:pPr fontAlgn="base"/>
            <a:r>
              <a:rPr lang="en-US" dirty="0"/>
              <a:t>Infrastructure needs</a:t>
            </a:r>
            <a:endParaRPr lang="en-GB" dirty="0"/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DRD1 H4(PPE134) 2024 Test Beam​</a:t>
            </a:r>
            <a:br>
              <a:rPr lang="en-US" b="0" dirty="0"/>
            </a:br>
            <a:endParaRPr lang="en-GB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 txBox="1">
            <a:spLocks/>
          </p:cNvSpPr>
          <p:nvPr/>
        </p:nvSpPr>
        <p:spPr>
          <a:xfrm>
            <a:off x="335360" y="5298358"/>
            <a:ext cx="11376026" cy="8037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H4/PPE134 Contact Persons: Yorgos Tsipolitis, Karl Flöthner</a:t>
            </a:r>
          </a:p>
          <a:p>
            <a:r>
              <a:rPr lang="en-US" sz="1800" dirty="0"/>
              <a:t>12</a:t>
            </a:r>
            <a:r>
              <a:rPr lang="en-US" sz="1800" baseline="30000" dirty="0"/>
              <a:t>th</a:t>
            </a:r>
            <a:r>
              <a:rPr lang="en-US" sz="1800" dirty="0"/>
              <a:t> March 2024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E3B7A8D-D7F2-D545-A697-3D9BF541C62E}"/>
              </a:ext>
            </a:extLst>
          </p:cNvPr>
          <p:cNvSpPr txBox="1"/>
          <p:nvPr/>
        </p:nvSpPr>
        <p:spPr>
          <a:xfrm>
            <a:off x="6168008" y="3141583"/>
            <a:ext cx="568863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WG7 (Common Test Facilities) Conveners:</a:t>
            </a:r>
            <a:br>
              <a:rPr lang="en-US" b="1" dirty="0"/>
            </a:br>
            <a:r>
              <a:rPr lang="en-US" dirty="0"/>
              <a:t>Karl Floethner, Roberto Guida, Katerina Kuznetsova, Yorgos Tsipolitis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A24EF0-4D2B-7BE8-D947-ADC9D9206F5B}"/>
              </a:ext>
            </a:extLst>
          </p:cNvPr>
          <p:cNvSpPr txBox="1"/>
          <p:nvPr/>
        </p:nvSpPr>
        <p:spPr>
          <a:xfrm>
            <a:off x="6023373" y="2277472"/>
            <a:ext cx="518519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Web sites: </a:t>
            </a:r>
            <a:r>
              <a:rPr lang="en-US" dirty="0">
                <a:hlinkClick r:id="rId2"/>
              </a:rPr>
              <a:t>https://drd1.web.cern.ch/</a:t>
            </a:r>
            <a:r>
              <a:rPr lang="en-US" dirty="0"/>
              <a:t> 		 </a:t>
            </a:r>
            <a:r>
              <a:rPr lang="en-US" dirty="0">
                <a:hlinkClick r:id="rId3"/>
              </a:rPr>
              <a:t>https://drd1.web.cern.ch/activities-wg7</a:t>
            </a:r>
            <a:r>
              <a:rPr lang="en-US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A5F58C-2DA5-7900-24FE-128C49EF9BBD}"/>
              </a:ext>
            </a:extLst>
          </p:cNvPr>
          <p:cNvSpPr txBox="1"/>
          <p:nvPr/>
        </p:nvSpPr>
        <p:spPr>
          <a:xfrm>
            <a:off x="6023373" y="1396396"/>
            <a:ext cx="60945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DRD1 R&amp;D Collaboration</a:t>
            </a:r>
          </a:p>
          <a:p>
            <a:r>
              <a:rPr lang="en-GB" b="1" dirty="0"/>
              <a:t>Development of Gaseous Detectors Technologies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1C859983-EED2-7DAA-BF65-38390F2A4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3/11/2025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2340181-6A1F-5ECA-802B-A2642B63E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DRD1 H4(PPE134) 2025 Test Beam​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79BAABB-B351-C371-2F21-ED8084DE9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5831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487488" y="229132"/>
            <a:ext cx="11376025" cy="1065742"/>
          </a:xfrm>
        </p:spPr>
        <p:txBody>
          <a:bodyPr/>
          <a:lstStyle/>
          <a:p>
            <a:r>
              <a:rPr lang="en-US" dirty="0"/>
              <a:t>Physics Scope (as of today)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3/11/2025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H4(PPE134) 2025 Test Beam​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407368" y="1556792"/>
            <a:ext cx="724900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/>
              <a:t>Generic and Application driven R&amp;D</a:t>
            </a:r>
            <a:endParaRPr lang="en-US" sz="1600" b="1" dirty="0"/>
          </a:p>
          <a:p>
            <a:pPr lvl="1"/>
            <a:r>
              <a:rPr lang="en-US" sz="1400" b="1" dirty="0"/>
              <a:t>Muon/Tracking: </a:t>
            </a:r>
            <a:r>
              <a:rPr lang="en-US" sz="1400" dirty="0"/>
              <a:t>GEM, mm and </a:t>
            </a:r>
            <a:r>
              <a:rPr lang="en-US" sz="1400" dirty="0">
                <a:latin typeface="Symbol" panose="05050102010706020507" pitchFamily="18" charset="2"/>
              </a:rPr>
              <a:t>m</a:t>
            </a:r>
            <a:r>
              <a:rPr lang="en-US" sz="1400" dirty="0"/>
              <a:t>RWELL, </a:t>
            </a:r>
            <a:r>
              <a:rPr lang="en-US" sz="1400" dirty="0" err="1">
                <a:latin typeface="Symbol" panose="05050102010706020507" pitchFamily="18" charset="2"/>
              </a:rPr>
              <a:t>m</a:t>
            </a:r>
            <a:r>
              <a:rPr lang="en-US" sz="1400" dirty="0" err="1"/>
              <a:t>RGroove</a:t>
            </a:r>
            <a:r>
              <a:rPr lang="en-US" sz="1400" dirty="0"/>
              <a:t>, Straw, RPC</a:t>
            </a:r>
          </a:p>
          <a:p>
            <a:pPr lvl="1"/>
            <a:r>
              <a:rPr lang="en-US" sz="1400" b="1" dirty="0"/>
              <a:t>TPC: </a:t>
            </a:r>
            <a:r>
              <a:rPr lang="en-US" sz="1400" dirty="0"/>
              <a:t>Twin GEM TPC (Beam monitoring), high pressure optical TPC</a:t>
            </a:r>
          </a:p>
          <a:p>
            <a:pPr lvl="1"/>
            <a:r>
              <a:rPr lang="en-US" sz="1400" b="1" dirty="0"/>
              <a:t>Timing: </a:t>
            </a:r>
            <a:r>
              <a:rPr lang="en-US" sz="1400" dirty="0"/>
              <a:t>PICOSEC micromegas, MINICACTUS, RPC </a:t>
            </a:r>
          </a:p>
          <a:p>
            <a:pPr lvl="1"/>
            <a:r>
              <a:rPr lang="en-US" sz="1400" b="1" dirty="0"/>
              <a:t>Calorimetry: </a:t>
            </a:r>
            <a:r>
              <a:rPr lang="en-US" sz="1400" dirty="0"/>
              <a:t>MPGD-based HCAL</a:t>
            </a:r>
          </a:p>
          <a:p>
            <a:pPr lvl="1"/>
            <a:r>
              <a:rPr lang="en-US" sz="1400" b="1" dirty="0"/>
              <a:t>Readout: </a:t>
            </a:r>
            <a:r>
              <a:rPr lang="en-US" sz="1400" dirty="0"/>
              <a:t>Capacitive Coupling, Resistive Sharing</a:t>
            </a:r>
          </a:p>
          <a:p>
            <a:pPr lvl="1"/>
            <a:endParaRPr lang="en-US" sz="1400" dirty="0"/>
          </a:p>
          <a:p>
            <a:pPr lvl="1"/>
            <a:endParaRPr lang="en-US" sz="1600" dirty="0"/>
          </a:p>
          <a:p>
            <a:r>
              <a:rPr lang="en-US" sz="1600" b="1" dirty="0"/>
              <a:t>Project driven R&amp;D</a:t>
            </a:r>
          </a:p>
          <a:p>
            <a:pPr lvl="1"/>
            <a:r>
              <a:rPr lang="en-US" sz="1400" b="1" dirty="0"/>
              <a:t>EIC: </a:t>
            </a:r>
            <a:r>
              <a:rPr lang="en-GB" sz="1400" dirty="0"/>
              <a:t>MPGDs</a:t>
            </a:r>
          </a:p>
          <a:p>
            <a:pPr lvl="1"/>
            <a:endParaRPr lang="en-US" sz="1400" dirty="0"/>
          </a:p>
          <a:p>
            <a:r>
              <a:rPr lang="en-US" sz="1600" b="1" dirty="0"/>
              <a:t>FE electronics and DAQ</a:t>
            </a:r>
          </a:p>
          <a:p>
            <a:pPr lvl="1"/>
            <a:r>
              <a:rPr lang="en-US" sz="1400" dirty="0"/>
              <a:t>Multi-channel Front End: e.g. VMM3a-SRS, TIGER-GEMROC </a:t>
            </a:r>
          </a:p>
          <a:p>
            <a:pPr lvl="1"/>
            <a:r>
              <a:rPr lang="en-US" sz="1400" dirty="0"/>
              <a:t>Fast timing electronics (discrete and digitizers, ASICs)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03A5C3-AF42-643A-99FA-96EF40F64039}"/>
              </a:ext>
            </a:extLst>
          </p:cNvPr>
          <p:cNvSpPr txBox="1"/>
          <p:nvPr/>
        </p:nvSpPr>
        <p:spPr>
          <a:xfrm>
            <a:off x="8199037" y="3789040"/>
            <a:ext cx="338437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Beam time @ GIF++, not covered here… members will contact GIF++ coordinators if needed.</a:t>
            </a:r>
            <a:endParaRPr lang="en-US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2630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CD47DBF-48CF-0610-D4DF-43DA77617A3A}"/>
              </a:ext>
            </a:extLst>
          </p:cNvPr>
          <p:cNvSpPr/>
          <p:nvPr/>
        </p:nvSpPr>
        <p:spPr>
          <a:xfrm>
            <a:off x="335360" y="1414506"/>
            <a:ext cx="11520041" cy="1654454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79376" y="539312"/>
            <a:ext cx="11376025" cy="561686"/>
          </a:xfrm>
        </p:spPr>
        <p:txBody>
          <a:bodyPr/>
          <a:lstStyle/>
          <a:p>
            <a:r>
              <a:rPr lang="en-US" dirty="0"/>
              <a:t>Beam Requirements (as of today)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3/11/2025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H4(PPE134) 2025 Test Beam​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79376" y="1414506"/>
            <a:ext cx="11093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rgbClr val="FF0000"/>
                </a:solidFill>
              </a:rPr>
              <a:t>mu</a:t>
            </a:r>
            <a:r>
              <a:rPr lang="en-US" sz="1600" dirty="0"/>
              <a:t>: </a:t>
            </a:r>
            <a:r>
              <a:rPr lang="en-US" sz="1600" dirty="0">
                <a:solidFill>
                  <a:srgbClr val="FF0000"/>
                </a:solidFill>
              </a:rPr>
              <a:t>highest rate </a:t>
            </a:r>
            <a:r>
              <a:rPr lang="en-US" sz="1600" dirty="0"/>
              <a:t>as possible. Polarity and momentum not important (the configuration offering the highest rate is the preferred one). 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rgbClr val="FF0000"/>
                </a:solidFill>
              </a:rPr>
              <a:t>pi</a:t>
            </a:r>
            <a:r>
              <a:rPr lang="en-US" sz="1600" dirty="0"/>
              <a:t>: </a:t>
            </a:r>
            <a:r>
              <a:rPr lang="en-US" sz="1600" dirty="0">
                <a:solidFill>
                  <a:srgbClr val="FF0000"/>
                </a:solidFill>
              </a:rPr>
              <a:t>highest rate </a:t>
            </a:r>
            <a:r>
              <a:rPr lang="en-US" sz="1600" dirty="0"/>
              <a:t>as possible. Polarity and momentum not important (the configuration offering the highest rate is the preferred one). Shifts with </a:t>
            </a:r>
            <a:r>
              <a:rPr lang="en-US" sz="1600" dirty="0">
                <a:solidFill>
                  <a:srgbClr val="FF0000"/>
                </a:solidFill>
              </a:rPr>
              <a:t>rate scan =&lt;24h </a:t>
            </a:r>
            <a:r>
              <a:rPr lang="en-US" sz="1600" dirty="0"/>
              <a:t>of interest </a:t>
            </a:r>
            <a:r>
              <a:rPr lang="en-US" sz="1600" dirty="0">
                <a:solidFill>
                  <a:srgbClr val="FF0000"/>
                </a:solidFill>
              </a:rPr>
              <a:t>(to be discussed and agreed with GIF++ colleagues)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rgbClr val="FF0000"/>
                </a:solidFill>
              </a:rPr>
              <a:t>e- </a:t>
            </a:r>
            <a:r>
              <a:rPr lang="en-US" sz="1600" dirty="0"/>
              <a:t>(no interest yet): </a:t>
            </a:r>
            <a:r>
              <a:rPr lang="en-US" sz="1600" dirty="0">
                <a:solidFill>
                  <a:srgbClr val="FF0000"/>
                </a:solidFill>
              </a:rPr>
              <a:t>20-100 (</a:t>
            </a:r>
            <a:r>
              <a:rPr lang="en-US" sz="1600" dirty="0" err="1">
                <a:solidFill>
                  <a:srgbClr val="FF0000"/>
                </a:solidFill>
              </a:rPr>
              <a:t>tbd</a:t>
            </a:r>
            <a:r>
              <a:rPr lang="en-US" sz="1600" dirty="0">
                <a:solidFill>
                  <a:srgbClr val="FF0000"/>
                </a:solidFill>
              </a:rPr>
              <a:t>) GeV/c low intensity (to be discussed and agreed with GIF++ colleagues).</a:t>
            </a:r>
            <a:endParaRPr lang="en-US" sz="1600" dirty="0"/>
          </a:p>
          <a:p>
            <a:endParaRPr lang="en-US" sz="1600" dirty="0"/>
          </a:p>
          <a:p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58776" y="5589240"/>
            <a:ext cx="11017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We would need to change from muons to pions several times during the beam period as we did in the past (informing GIF++ in advance).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244292C-D873-4331-9328-C1865272C44F}"/>
              </a:ext>
            </a:extLst>
          </p:cNvPr>
          <p:cNvSpPr txBox="1">
            <a:spLocks/>
          </p:cNvSpPr>
          <p:nvPr/>
        </p:nvSpPr>
        <p:spPr>
          <a:xfrm>
            <a:off x="336599" y="3884950"/>
            <a:ext cx="11376025" cy="33530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GOLIATH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502F79A-752F-C429-F196-B583CF2BAC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9234" y="4400569"/>
            <a:ext cx="10602135" cy="109750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Different requests from 0.5T to 1.5T (4 groups)</a:t>
            </a:r>
            <a:br>
              <a:rPr lang="en-US" sz="1600" dirty="0"/>
            </a:br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dirty="0">
                <a:solidFill>
                  <a:srgbClr val="FF0000"/>
                </a:solidFill>
              </a:rPr>
              <a:t> to be discussed and agreed with GIF++ colleagues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17165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B956595-269E-C59F-D343-8C39FA2DD59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0921"/>
          <a:stretch/>
        </p:blipFill>
        <p:spPr>
          <a:xfrm>
            <a:off x="483042" y="3776938"/>
            <a:ext cx="11064552" cy="229484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34959" y="185579"/>
            <a:ext cx="10296524" cy="1065742"/>
          </a:xfrm>
        </p:spPr>
        <p:txBody>
          <a:bodyPr/>
          <a:lstStyle/>
          <a:p>
            <a:r>
              <a:rPr lang="en-US" dirty="0"/>
              <a:t>Infrastructure Needs (as of today)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3/11/2025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H4(PPE134) 2025 Test Beam​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426643"/>
              </p:ext>
            </p:extLst>
          </p:nvPr>
        </p:nvGraphicFramePr>
        <p:xfrm>
          <a:off x="479376" y="836712"/>
          <a:ext cx="10628170" cy="2536786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5283398">
                  <a:extLst>
                    <a:ext uri="{9D8B030D-6E8A-4147-A177-3AD203B41FA5}">
                      <a16:colId xmlns:a16="http://schemas.microsoft.com/office/drawing/2014/main" val="371405627"/>
                    </a:ext>
                  </a:extLst>
                </a:gridCol>
                <a:gridCol w="5344772">
                  <a:extLst>
                    <a:ext uri="{9D8B030D-6E8A-4147-A177-3AD203B41FA5}">
                      <a16:colId xmlns:a16="http://schemas.microsoft.com/office/drawing/2014/main" val="989859187"/>
                    </a:ext>
                  </a:extLst>
                </a:gridCol>
              </a:tblGrid>
              <a:tr h="2625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Infrastructure Needs (NA)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915220487"/>
                  </a:ext>
                </a:extLst>
              </a:tr>
              <a:tr h="4004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PPE 134 Installations</a:t>
                      </a:r>
                      <a:endParaRPr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Upstream/inside/Downstream</a:t>
                      </a:r>
                      <a:r>
                        <a:rPr lang="en-US" sz="14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Goliath </a:t>
                      </a:r>
                    </a:p>
                    <a:p>
                      <a:pPr algn="ctr" fontAlgn="b"/>
                      <a:r>
                        <a:rPr lang="en-US" sz="14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40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pipe to be removed from all area</a:t>
                      </a:r>
                      <a:r>
                        <a:rPr lang="en-US" sz="14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9395352"/>
                  </a:ext>
                </a:extLst>
              </a:tr>
              <a:tr h="2625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GAS zone (887/R-C47)</a:t>
                      </a:r>
                      <a:endParaRPr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Installation of several non-flammable cylinders</a:t>
                      </a:r>
                      <a:endParaRPr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233881947"/>
                  </a:ext>
                </a:extLst>
              </a:tr>
              <a:tr h="2647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Flammable Gas Operation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 (to be seen with new Gas System and David </a:t>
                      </a:r>
                      <a:r>
                        <a:rPr lang="en-US" sz="1400" u="none" strike="noStrike" kern="12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Jaillet</a:t>
                      </a:r>
                      <a:r>
                        <a:rPr lang="en-US" sz="14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815956581"/>
                  </a:ext>
                </a:extLst>
              </a:tr>
              <a:tr h="2625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Desy</a:t>
                      </a:r>
                      <a:r>
                        <a:rPr lang="en-GB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Table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3-4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989497657"/>
                  </a:ext>
                </a:extLst>
              </a:tr>
              <a:tr h="2625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XSCA Table (**)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1-2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928136788"/>
                  </a:ext>
                </a:extLst>
              </a:tr>
              <a:tr h="2625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Blue LAPP Table</a:t>
                      </a:r>
                      <a:endParaRPr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660400676"/>
                  </a:ext>
                </a:extLst>
              </a:tr>
              <a:tr h="2625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Survey (detector alignment)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348837354"/>
                  </a:ext>
                </a:extLst>
              </a:tr>
              <a:tr h="2625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GOLIATH</a:t>
                      </a:r>
                      <a:endParaRPr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(limited</a:t>
                      </a:r>
                      <a:r>
                        <a:rPr lang="en-US" sz="14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number of time / to be discussed/agreed with GIF++)</a:t>
                      </a:r>
                      <a:endParaRPr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89821898"/>
                  </a:ext>
                </a:extLst>
              </a:tr>
            </a:tbl>
          </a:graphicData>
        </a:graphic>
      </p:graphicFrame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E9856D2-9FEF-5CEC-6CD1-E789E9579AA5}"/>
              </a:ext>
            </a:extLst>
          </p:cNvPr>
          <p:cNvSpPr/>
          <p:nvPr/>
        </p:nvSpPr>
        <p:spPr>
          <a:xfrm>
            <a:off x="5519936" y="3789040"/>
            <a:ext cx="648072" cy="43204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10958CE-F651-9F44-BD3A-EF5AEABBE960}"/>
              </a:ext>
            </a:extLst>
          </p:cNvPr>
          <p:cNvSpPr/>
          <p:nvPr/>
        </p:nvSpPr>
        <p:spPr>
          <a:xfrm>
            <a:off x="10560496" y="3789040"/>
            <a:ext cx="864096" cy="43204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D3E9D98-9BE4-FB58-3B4B-FAE99BC4D094}"/>
              </a:ext>
            </a:extLst>
          </p:cNvPr>
          <p:cNvSpPr txBox="1"/>
          <p:nvPr/>
        </p:nvSpPr>
        <p:spPr>
          <a:xfrm rot="2412835">
            <a:off x="5237164" y="4097631"/>
            <a:ext cx="2949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Jul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7B9D5E-6951-A4F1-DF2A-A00CB27A8929}"/>
              </a:ext>
            </a:extLst>
          </p:cNvPr>
          <p:cNvSpPr txBox="1"/>
          <p:nvPr/>
        </p:nvSpPr>
        <p:spPr>
          <a:xfrm rot="2412835">
            <a:off x="10386329" y="4267980"/>
            <a:ext cx="4744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Nov </a:t>
            </a:r>
          </a:p>
        </p:txBody>
      </p:sp>
    </p:spTree>
    <p:extLst>
      <p:ext uri="{BB962C8B-B14F-4D97-AF65-F5344CB8AC3E}">
        <p14:creationId xmlns:p14="http://schemas.microsoft.com/office/powerpoint/2010/main" val="2801855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207434-C35B-7FD8-31BC-4F17591B2D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D83B4F4-155C-762D-9E97-B5DA3DE0F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136525"/>
            <a:ext cx="10296524" cy="1065742"/>
          </a:xfrm>
        </p:spPr>
        <p:txBody>
          <a:bodyPr/>
          <a:lstStyle/>
          <a:p>
            <a:r>
              <a:rPr lang="en-US" dirty="0"/>
              <a:t>Expression of interest</a:t>
            </a:r>
            <a:br>
              <a:rPr lang="en-US" dirty="0"/>
            </a:br>
            <a:r>
              <a:rPr lang="en-US" sz="1800" dirty="0"/>
              <a:t>(as of today 13 groups with 8-11 per period)</a:t>
            </a:r>
            <a:endParaRPr lang="en-GB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846DC3-2186-E2DD-0128-70DADE31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18626-0A3A-D41E-4DA0-37C525733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H4(PPE134) 2025 Test Beam​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028407-4817-1D3C-78DD-C5A0E9AE9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CB9DA6B-47CC-1AC2-876B-63FFDE8695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9252490"/>
              </p:ext>
            </p:extLst>
          </p:nvPr>
        </p:nvGraphicFramePr>
        <p:xfrm>
          <a:off x="1" y="908720"/>
          <a:ext cx="12192000" cy="4991825"/>
        </p:xfrm>
        <a:graphic>
          <a:graphicData uri="http://schemas.openxmlformats.org/drawingml/2006/table">
            <a:tbl>
              <a:tblPr/>
              <a:tblGrid>
                <a:gridCol w="1010568">
                  <a:extLst>
                    <a:ext uri="{9D8B030D-6E8A-4147-A177-3AD203B41FA5}">
                      <a16:colId xmlns:a16="http://schemas.microsoft.com/office/drawing/2014/main" val="4049586174"/>
                    </a:ext>
                  </a:extLst>
                </a:gridCol>
                <a:gridCol w="244490">
                  <a:extLst>
                    <a:ext uri="{9D8B030D-6E8A-4147-A177-3AD203B41FA5}">
                      <a16:colId xmlns:a16="http://schemas.microsoft.com/office/drawing/2014/main" val="4272536759"/>
                    </a:ext>
                  </a:extLst>
                </a:gridCol>
                <a:gridCol w="1384557">
                  <a:extLst>
                    <a:ext uri="{9D8B030D-6E8A-4147-A177-3AD203B41FA5}">
                      <a16:colId xmlns:a16="http://schemas.microsoft.com/office/drawing/2014/main" val="2637535582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4474538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905912373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501538973"/>
                    </a:ext>
                  </a:extLst>
                </a:gridCol>
                <a:gridCol w="2135561">
                  <a:extLst>
                    <a:ext uri="{9D8B030D-6E8A-4147-A177-3AD203B41FA5}">
                      <a16:colId xmlns:a16="http://schemas.microsoft.com/office/drawing/2014/main" val="3549363511"/>
                    </a:ext>
                  </a:extLst>
                </a:gridCol>
              </a:tblGrid>
              <a:tr h="4469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dirty="0">
                          <a:solidFill>
                            <a:srgbClr val="FF0000"/>
                          </a:solidFill>
                          <a:effectLst/>
                        </a:rPr>
                        <a:t>Team/Institute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B018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016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018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020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GB" sz="900" dirty="0">
                        <a:effectLst/>
                      </a:endParaRP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3016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018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016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01B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dirty="0">
                          <a:solidFill>
                            <a:srgbClr val="FF0000"/>
                          </a:solidFill>
                          <a:effectLst/>
                        </a:rPr>
                        <a:t>Period of Interest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F018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018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018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025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dirty="0">
                          <a:solidFill>
                            <a:srgbClr val="FF0000"/>
                          </a:solidFill>
                          <a:effectLst/>
                        </a:rPr>
                        <a:t>Beam requirements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F018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017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018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027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dirty="0">
                          <a:solidFill>
                            <a:srgbClr val="FF0000"/>
                          </a:solidFill>
                          <a:effectLst/>
                        </a:rPr>
                        <a:t>Magnetic Field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3017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020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017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02F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dirty="0">
                          <a:solidFill>
                            <a:srgbClr val="FF0000"/>
                          </a:solidFill>
                          <a:effectLst/>
                        </a:rPr>
                        <a:t>Required gas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D020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01F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020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02A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dirty="0">
                          <a:solidFill>
                            <a:srgbClr val="FF0000"/>
                          </a:solidFill>
                          <a:effectLst/>
                        </a:rPr>
                        <a:t>Involved institutes/collaborations 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301F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01F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01F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02A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5734034"/>
                  </a:ext>
                </a:extLst>
              </a:tr>
              <a:tr h="79531">
                <a:tc>
                  <a:txBody>
                    <a:bodyPr/>
                    <a:lstStyle/>
                    <a:p>
                      <a:pPr rtl="0" fontAlgn="ctr"/>
                      <a:endParaRPr lang="en-GB" sz="900" dirty="0">
                        <a:effectLst/>
                      </a:endParaRP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D020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01B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020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GB" sz="900">
                        <a:effectLst/>
                      </a:endParaRP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301B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025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01B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GB" sz="900" dirty="0">
                        <a:effectLst/>
                      </a:endParaRP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5025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027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025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GB" sz="900" dirty="0">
                        <a:effectLst/>
                      </a:endParaRP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9027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02F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027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GB" sz="900">
                        <a:effectLst/>
                      </a:endParaRP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902F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02A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02F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GB" sz="900" dirty="0">
                        <a:effectLst/>
                      </a:endParaRP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F02A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02A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02A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GB" sz="900">
                        <a:effectLst/>
                      </a:endParaRP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F02A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02A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02A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7796831"/>
                  </a:ext>
                </a:extLst>
              </a:tr>
              <a:tr h="31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Optical HP TPC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GB" sz="900">
                        <a:effectLst/>
                      </a:endParaRP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summer, most likely fall.</a:t>
                      </a:r>
                      <a:br>
                        <a:rPr lang="en-GB" sz="900">
                          <a:effectLst/>
                        </a:rPr>
                      </a:br>
                      <a:endParaRPr lang="en-GB" sz="900">
                        <a:effectLst/>
                      </a:endParaRP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muons and pions, ideally around 2.5GeV,</a:t>
                      </a:r>
                      <a:br>
                        <a:rPr lang="en-GB" sz="900">
                          <a:effectLst/>
                        </a:rPr>
                      </a:br>
                      <a:endParaRPr lang="en-GB" sz="900">
                        <a:effectLst/>
                      </a:endParaRP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0.5T, if possible.</a:t>
                      </a:r>
                      <a:br>
                        <a:rPr lang="en-GB" sz="900">
                          <a:effectLst/>
                        </a:rPr>
                      </a:br>
                      <a:endParaRPr lang="en-GB" sz="900">
                        <a:effectLst/>
                      </a:endParaRP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Ar/CF4 (99/1)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IGFAE, UVigo, IFIC, Liverpool</a:t>
                      </a:r>
                      <a:br>
                        <a:rPr lang="en-GB" sz="900">
                          <a:effectLst/>
                        </a:rPr>
                      </a:br>
                      <a:endParaRPr lang="en-GB" sz="900">
                        <a:effectLst/>
                      </a:endParaRP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7515561"/>
                  </a:ext>
                </a:extLst>
              </a:tr>
              <a:tr h="3976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USTC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GB" sz="900">
                        <a:effectLst/>
                      </a:endParaRP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All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muon and pion(for high rate test)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1T magnetic field for 2 shifts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Ar:CO2:CF4/45:15:40 and Ar:iC4H10/98:2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USTC and LICP(Lanzhou Institute of Chemical Physics)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5679381"/>
                  </a:ext>
                </a:extLst>
              </a:tr>
              <a:tr h="1590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LMU Munich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GB" sz="900">
                        <a:effectLst/>
                      </a:endParaRP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Summer, 2 weeks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Muons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No magnetic field.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>
                          <a:effectLst/>
                        </a:rPr>
                        <a:t>Ar:CO2 93:7 and Ar:CO2:iC4H10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LMU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6863886"/>
                  </a:ext>
                </a:extLst>
              </a:tr>
              <a:tr h="79531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900">
                          <a:effectLst/>
                        </a:rPr>
                        <a:t>BES III</a:t>
                      </a:r>
                    </a:p>
                  </a:txBody>
                  <a:tcPr marL="7385" marR="7385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GB" sz="900">
                        <a:effectLst/>
                      </a:endParaRP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November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dirty="0">
                          <a:effectLst/>
                        </a:rPr>
                        <a:t>Muons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dirty="0">
                          <a:effectLst/>
                        </a:rPr>
                        <a:t>No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GB" sz="900" dirty="0">
                        <a:effectLst/>
                      </a:endParaRP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GB" sz="900">
                        <a:effectLst/>
                      </a:endParaRP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7348014"/>
                  </a:ext>
                </a:extLst>
              </a:tr>
              <a:tr h="65014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dirty="0">
                          <a:effectLst/>
                        </a:rPr>
                        <a:t>GEM-TPCs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GB" sz="900">
                        <a:effectLst/>
                      </a:endParaRP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All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dirty="0">
                          <a:effectLst/>
                        </a:rPr>
                        <a:t>Muons and </a:t>
                      </a:r>
                      <a:r>
                        <a:rPr lang="en-GB" sz="900" dirty="0" err="1">
                          <a:effectLst/>
                        </a:rPr>
                        <a:t>pions</a:t>
                      </a:r>
                      <a:r>
                        <a:rPr lang="en-GB" sz="900" dirty="0">
                          <a:effectLst/>
                        </a:rPr>
                        <a:t> and scan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dirty="0">
                          <a:effectLst/>
                        </a:rPr>
                        <a:t>No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dirty="0">
                          <a:effectLst/>
                        </a:rPr>
                        <a:t>Mixer: He/CO2 and </a:t>
                      </a:r>
                      <a:r>
                        <a:rPr lang="en-GB" sz="900" dirty="0" err="1">
                          <a:effectLst/>
                        </a:rPr>
                        <a:t>Ar</a:t>
                      </a:r>
                      <a:r>
                        <a:rPr lang="en-GB" sz="900" dirty="0">
                          <a:effectLst/>
                        </a:rPr>
                        <a:t>/CO2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dirty="0">
                          <a:effectLst/>
                        </a:rPr>
                        <a:t>HIP, PSI</a:t>
                      </a:r>
                      <a:br>
                        <a:rPr lang="en-GB" sz="900" dirty="0">
                          <a:effectLst/>
                        </a:rPr>
                      </a:br>
                      <a:r>
                        <a:rPr lang="en-GB" sz="900" dirty="0">
                          <a:effectLst/>
                        </a:rPr>
                        <a:t>Czech Technical University</a:t>
                      </a:r>
                      <a:br>
                        <a:rPr lang="en-GB" sz="900" dirty="0">
                          <a:effectLst/>
                        </a:rPr>
                      </a:br>
                      <a:r>
                        <a:rPr lang="en-GB" sz="900" dirty="0">
                          <a:effectLst/>
                        </a:rPr>
                        <a:t>CERN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08351"/>
                  </a:ext>
                </a:extLst>
              </a:tr>
              <a:tr h="6362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JLAB: PICOSEC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GB" sz="900">
                        <a:effectLst/>
                      </a:endParaRP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November 2025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Muons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dirty="0">
                          <a:effectLst/>
                        </a:rPr>
                        <a:t>No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>
                          <a:effectLst/>
                        </a:rPr>
                        <a:t>Ar/CO2 70/30, Ne/CF4/C2H6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Jefferson Lab, Florida Tech, U. of Virginia, Stony Brook U. Univ. of South Carolina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9129040"/>
                  </a:ext>
                </a:extLst>
              </a:tr>
              <a:tr h="31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JLAB: EIC ePIC MPGDs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GB" sz="900">
                        <a:effectLst/>
                      </a:endParaRP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November 2025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pions and muons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Yes 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>
                          <a:effectLst/>
                        </a:rPr>
                        <a:t>Ar-CO2 (80/20), Ar-CO2-iso (90/7/3),Ar-Iso (95/5), Ar-CO2-CF4 (45,10,45)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Jefferson Lab, CEA Saclay, INFN Roma II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6247651"/>
                  </a:ext>
                </a:extLst>
              </a:tr>
              <a:tr h="47718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Thomas Jefferson National Accelerator Facility, USA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GB" sz="900">
                        <a:effectLst/>
                      </a:endParaRP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November, 2025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pions and muons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1.5 T GOLIATH magnet is important requirement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ArCO2(80:20)</a:t>
                      </a:r>
                      <a:br>
                        <a:rPr lang="en-GB" sz="900">
                          <a:effectLst/>
                        </a:rPr>
                      </a:br>
                      <a:r>
                        <a:rPr lang="en-GB" sz="900">
                          <a:effectLst/>
                        </a:rPr>
                        <a:t>Ar-CO2-iC4H10 (95:3:2)</a:t>
                      </a:r>
                      <a:br>
                        <a:rPr lang="en-GB" sz="900">
                          <a:effectLst/>
                        </a:rPr>
                      </a:br>
                      <a:r>
                        <a:rPr lang="en-GB" sz="900">
                          <a:effectLst/>
                        </a:rPr>
                        <a:t>Ar-CO2-CF4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Jefferson Lab, Florida Institute of Technology, University of Virginia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896637"/>
                  </a:ext>
                </a:extLst>
              </a:tr>
              <a:tr h="54252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MPGD-HCAL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GB" sz="900">
                        <a:effectLst/>
                      </a:endParaRP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Summer and/or summer/fall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pions and muons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Not needed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>
                          <a:effectLst/>
                        </a:rPr>
                        <a:t>Ar:CO2:C4H10(93:5:2) </a:t>
                      </a:r>
                      <a:br>
                        <a:rPr lang="pt-BR" sz="900">
                          <a:effectLst/>
                        </a:rPr>
                      </a:br>
                      <a:r>
                        <a:rPr lang="pt-BR" sz="900">
                          <a:effectLst/>
                        </a:rPr>
                        <a:t>Ar:CO2:CF4 (45:15:40)</a:t>
                      </a:r>
                      <a:br>
                        <a:rPr lang="pt-BR" sz="900">
                          <a:effectLst/>
                        </a:rPr>
                      </a:br>
                      <a:endParaRPr lang="pt-BR" sz="900">
                        <a:effectLst/>
                      </a:endParaRP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dirty="0">
                          <a:effectLst/>
                        </a:rPr>
                        <a:t>CERN</a:t>
                      </a:r>
                      <a:br>
                        <a:rPr lang="en-GB" sz="900" dirty="0">
                          <a:effectLst/>
                        </a:rPr>
                      </a:br>
                      <a:r>
                        <a:rPr lang="en-GB" sz="900" dirty="0">
                          <a:effectLst/>
                        </a:rPr>
                        <a:t>INFN &amp; University of Bari</a:t>
                      </a:r>
                      <a:br>
                        <a:rPr lang="en-GB" sz="900" dirty="0">
                          <a:effectLst/>
                        </a:rPr>
                      </a:br>
                      <a:r>
                        <a:rPr lang="en-GB" sz="900" dirty="0">
                          <a:effectLst/>
                        </a:rPr>
                        <a:t>INFN RM3</a:t>
                      </a:r>
                      <a:br>
                        <a:rPr lang="en-GB" sz="900" dirty="0">
                          <a:effectLst/>
                        </a:rPr>
                      </a:br>
                      <a:r>
                        <a:rPr lang="en-GB" sz="900" dirty="0">
                          <a:effectLst/>
                        </a:rPr>
                        <a:t>INFN Naples</a:t>
                      </a:r>
                      <a:br>
                        <a:rPr lang="en-GB" sz="900" dirty="0">
                          <a:effectLst/>
                        </a:rPr>
                      </a:br>
                      <a:r>
                        <a:rPr lang="en-GB" sz="900" dirty="0">
                          <a:effectLst/>
                        </a:rPr>
                        <a:t>Weizmann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1426181"/>
                  </a:ext>
                </a:extLst>
              </a:tr>
              <a:tr h="23859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CMS RPC group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GB" sz="900">
                        <a:effectLst/>
                      </a:endParaRP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Unclear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pions and muons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no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Unclear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University of Bari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5340937"/>
                  </a:ext>
                </a:extLst>
              </a:tr>
              <a:tr h="1590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dirty="0">
                          <a:effectLst/>
                        </a:rPr>
                        <a:t>PICOSEC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GB" sz="900">
                        <a:effectLst/>
                      </a:endParaRP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All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Muons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no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>
                          <a:effectLst/>
                        </a:rPr>
                        <a:t>Ar/CO2 70/30, Ne/CF4/C2H6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PICOSEC Coll.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9571453"/>
                  </a:ext>
                </a:extLst>
              </a:tr>
              <a:tr h="1590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DRD1 telescope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GB" sz="900">
                        <a:effectLst/>
                      </a:endParaRP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All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Muons and Pions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dirty="0">
                          <a:effectLst/>
                        </a:rPr>
                        <a:t>No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>
                          <a:effectLst/>
                        </a:rPr>
                        <a:t>Ar/CO2 70/30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dirty="0">
                          <a:effectLst/>
                        </a:rPr>
                        <a:t>GDD</a:t>
                      </a:r>
                    </a:p>
                  </a:txBody>
                  <a:tcPr marL="7385" marR="738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200670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13BA4F9B-3D88-BF0A-3D5A-72E564CC9263}"/>
              </a:ext>
            </a:extLst>
          </p:cNvPr>
          <p:cNvSpPr txBox="1"/>
          <p:nvPr/>
        </p:nvSpPr>
        <p:spPr>
          <a:xfrm rot="21087853">
            <a:off x="6741072" y="300071"/>
            <a:ext cx="379591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availability of “satellite” control room?</a:t>
            </a:r>
          </a:p>
        </p:txBody>
      </p:sp>
    </p:spTree>
    <p:extLst>
      <p:ext uri="{BB962C8B-B14F-4D97-AF65-F5344CB8AC3E}">
        <p14:creationId xmlns:p14="http://schemas.microsoft.com/office/powerpoint/2010/main" val="8285280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1669</TotalTime>
  <Words>865</Words>
  <Application>Microsoft Office PowerPoint</Application>
  <PresentationFormat>Widescreen</PresentationFormat>
  <Paragraphs>150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Symbol</vt:lpstr>
      <vt:lpstr>Wingdings</vt:lpstr>
      <vt:lpstr>1_Office Theme</vt:lpstr>
      <vt:lpstr>DRD1 H4(PPE134) 2024 Test Beam​ </vt:lpstr>
      <vt:lpstr>Physics Scope (as of today)</vt:lpstr>
      <vt:lpstr>Beam Requirements (as of today)</vt:lpstr>
      <vt:lpstr>Infrastructure Needs (as of today)</vt:lpstr>
      <vt:lpstr>Expression of interest (as of today 13 groups with 8-11 per period)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Eraldo Oliveri</dc:creator>
  <cp:lastModifiedBy>Karl Jonathan Floethner</cp:lastModifiedBy>
  <cp:revision>62</cp:revision>
  <cp:lastPrinted>2020-01-30T13:49:18Z</cp:lastPrinted>
  <dcterms:created xsi:type="dcterms:W3CDTF">2021-05-10T07:37:13Z</dcterms:created>
  <dcterms:modified xsi:type="dcterms:W3CDTF">2025-03-12T09:40:06Z</dcterms:modified>
</cp:coreProperties>
</file>