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7" r:id="rId2"/>
    <p:sldId id="300" r:id="rId3"/>
    <p:sldId id="302" r:id="rId4"/>
    <p:sldId id="305" r:id="rId5"/>
    <p:sldId id="306" r:id="rId6"/>
    <p:sldId id="304" r:id="rId7"/>
    <p:sldId id="301" r:id="rId8"/>
    <p:sldId id="29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9"/>
    <p:restoredTop sz="94686"/>
  </p:normalViewPr>
  <p:slideViewPr>
    <p:cSldViewPr snapToGrid="0" snapToObjects="1">
      <p:cViewPr varScale="1">
        <p:scale>
          <a:sx n="127" d="100"/>
          <a:sy n="127" d="100"/>
        </p:scale>
        <p:origin x="4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30/03/2022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h.cern.ch/Document/General/IncidentDeclaratio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p-th-safety.web.cern.ch/node/3338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p-th-safety.web.cern.ch/isiec-safety-clearanc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HN1-TSO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ep-safety-office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>
                <a:solidFill>
                  <a:schemeClr val="tx2"/>
                </a:solidFill>
              </a:rPr>
              <a:t>General Safety for </a:t>
            </a:r>
            <a:br>
              <a:rPr lang="en-GB" sz="5400" dirty="0">
                <a:solidFill>
                  <a:schemeClr val="tx2"/>
                </a:solidFill>
              </a:rPr>
            </a:br>
            <a:r>
              <a:rPr lang="en-GB" sz="5400" dirty="0">
                <a:solidFill>
                  <a:schemeClr val="tx2"/>
                </a:solidFill>
              </a:rPr>
              <a:t>EHN1 users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F6DC16-C2CD-8C48-AEF4-8C015B06D9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0216256" y="334349"/>
            <a:ext cx="1510812" cy="1596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18A6F3-74FF-504D-8A63-666309832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11" y="334348"/>
            <a:ext cx="1665484" cy="1623847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AFC5212-6D49-07A2-DA47-FCAC71F0D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BED1CEE-6B32-3041-AFC6-DD60474A825B}"/>
              </a:ext>
            </a:extLst>
          </p:cNvPr>
          <p:cNvSpPr txBox="1">
            <a:spLocks/>
          </p:cNvSpPr>
          <p:nvPr/>
        </p:nvSpPr>
        <p:spPr>
          <a:xfrm>
            <a:off x="407988" y="1350558"/>
            <a:ext cx="1146916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Necessary PPEs (Personal Protective Equipment) mandatory to enter the EHN1 Beam Facility are: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personal dosimeter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helmet, safety shoes </a:t>
            </a:r>
            <a:r>
              <a:rPr lang="en-GB" dirty="0"/>
              <a:t>(can be taken from counting rooms as soon as entering the building, if stored there – must enter the building from the door closer to the counting room)</a:t>
            </a:r>
            <a:endParaRPr lang="en-GB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Every experimental area is equipped with safety installations, as </a:t>
            </a:r>
            <a:r>
              <a:rPr lang="en-GB" sz="2000" dirty="0">
                <a:latin typeface="+mj-lt"/>
              </a:rPr>
              <a:t>fire extinguishers</a:t>
            </a:r>
            <a:r>
              <a:rPr lang="en-GB" sz="2000" b="0" dirty="0">
                <a:latin typeface="+mj-lt"/>
              </a:rPr>
              <a:t> and </a:t>
            </a:r>
            <a:r>
              <a:rPr lang="en-GB" sz="2000" dirty="0">
                <a:latin typeface="+mj-lt"/>
              </a:rPr>
              <a:t>AUG</a:t>
            </a:r>
            <a:r>
              <a:rPr lang="en-GB" sz="2000" b="0" dirty="0">
                <a:latin typeface="+mj-lt"/>
              </a:rPr>
              <a:t> (General Emergency Stop – cut the power in the entire building).                                                                                      </a:t>
            </a:r>
            <a:r>
              <a:rPr lang="en-GB" sz="2000" b="0" i="1" dirty="0">
                <a:solidFill>
                  <a:schemeClr val="tx1"/>
                </a:solidFill>
                <a:latin typeface="+mj-lt"/>
              </a:rPr>
              <a:t>Please, take some time to familiarise with their position the first time you enter the building!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Any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accidents or incidents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shall be declared via: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  <a:hlinkClick r:id="rId2"/>
              </a:rPr>
              <a:t>https://edh.cern.ch/Document/General/IncidentDeclaration</a:t>
            </a: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General Safety in EHN1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E53434-0610-DF46-BEF4-201F9B85E8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BF7669-7031-7745-9F42-C6DE9C2DF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421" y="2831508"/>
            <a:ext cx="1194134" cy="10926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92C06-5F6F-4842-85B4-8BA90FDA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353" y="2779137"/>
            <a:ext cx="1223047" cy="111908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3D6E67-B43E-7247-B983-2B937775BF6B}"/>
              </a:ext>
            </a:extLst>
          </p:cNvPr>
          <p:cNvSpPr/>
          <p:nvPr/>
        </p:nvSpPr>
        <p:spPr>
          <a:xfrm>
            <a:off x="4116388" y="3015515"/>
            <a:ext cx="5171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Additional PPEs might be required, depending on the activities to be performed.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A7B5E2A-70BD-3360-0DFE-98E82B3C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106868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D4511-6F40-0E43-AEF5-F6A759D6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78A7BC-14F3-5241-9CC9-AA4B1BAB62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58"/>
          <a:stretch/>
        </p:blipFill>
        <p:spPr>
          <a:xfrm>
            <a:off x="1811582" y="2163526"/>
            <a:ext cx="4967784" cy="385515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44AAA478-8EAD-7644-97B1-DA4507E144B5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8797797" y="191260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spc="-80" dirty="0">
                <a:solidFill>
                  <a:schemeClr val="bg1"/>
                </a:solidFill>
                <a:latin typeface="+mj-lt"/>
              </a:rPr>
              <a:t>NP Hall</a:t>
            </a: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6C5471C-BD33-F748-8FE2-D71502E09102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6379208" y="312806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 dirty="0">
                <a:solidFill>
                  <a:schemeClr val="bg1"/>
                </a:solidFill>
                <a:latin typeface="+mj-lt"/>
              </a:rPr>
              <a:t>EHN1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B5C135-5288-634C-A7E0-88F843319341}"/>
              </a:ext>
            </a:extLst>
          </p:cNvPr>
          <p:cNvCxnSpPr>
            <a:cxnSpLocks/>
          </p:cNvCxnSpPr>
          <p:nvPr/>
        </p:nvCxnSpPr>
        <p:spPr>
          <a:xfrm flipV="1">
            <a:off x="3704751" y="2804275"/>
            <a:ext cx="4739554" cy="19587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6B1870C-DE67-8647-8A80-1A6D195DBB55}"/>
              </a:ext>
            </a:extLst>
          </p:cNvPr>
          <p:cNvSpPr/>
          <p:nvPr/>
        </p:nvSpPr>
        <p:spPr>
          <a:xfrm>
            <a:off x="8281712" y="3098207"/>
            <a:ext cx="3024336" cy="353943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rIns="0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Jura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close to picnic area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CEDB59A-2F6A-D94F-AB95-8CFDD2603DF1}"/>
              </a:ext>
            </a:extLst>
          </p:cNvPr>
          <p:cNvCxnSpPr>
            <a:cxnSpLocks/>
          </p:cNvCxnSpPr>
          <p:nvPr/>
        </p:nvCxnSpPr>
        <p:spPr>
          <a:xfrm>
            <a:off x="6081015" y="4542517"/>
            <a:ext cx="2363290" cy="27159"/>
          </a:xfrm>
          <a:prstGeom prst="line">
            <a:avLst/>
          </a:prstGeom>
          <a:ln w="38100">
            <a:solidFill>
              <a:srgbClr val="14A1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8A35FC9-A795-EF41-B17E-848E0BCAC9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557" y="2804275"/>
            <a:ext cx="416708" cy="4167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6F4093-1318-AE46-812C-A2C27B4FA9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987" y="4154062"/>
            <a:ext cx="415614" cy="415614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BB307EFE-4C2C-5141-8A20-4DF803468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520" y="1237944"/>
            <a:ext cx="74747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1800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marL="285750" indent="-285750">
              <a:spcBef>
                <a:spcPct val="0"/>
              </a:spcBef>
            </a:pPr>
            <a:r>
              <a:rPr lang="en-GB" altLang="en-US" sz="1800" dirty="0">
                <a:solidFill>
                  <a:schemeClr val="tx2"/>
                </a:solidFill>
                <a:latin typeface="+mj-lt"/>
                <a:ea typeface="Arial" charset="0"/>
              </a:rPr>
              <a:t>There are two assembly points, located at the sides of EHN1. </a:t>
            </a:r>
            <a:r>
              <a:rPr lang="en-GB" altLang="en-US" sz="1800" i="1" dirty="0">
                <a:latin typeface="+mj-lt"/>
                <a:ea typeface="Arial" charset="0"/>
              </a:rPr>
              <a:t>Please, take some time familiarise with their location!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D51A2D-5684-2740-B10E-163D36F38D45}"/>
              </a:ext>
            </a:extLst>
          </p:cNvPr>
          <p:cNvSpPr/>
          <p:nvPr/>
        </p:nvSpPr>
        <p:spPr>
          <a:xfrm>
            <a:off x="8281713" y="5472309"/>
            <a:ext cx="3024336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0" tIns="0" rIns="0" bIns="0">
            <a:spAutoFit/>
          </a:bodyPr>
          <a:lstStyle/>
          <a:p>
            <a:pPr>
              <a:spcBef>
                <a:spcPct val="0"/>
              </a:spcBef>
            </a:pPr>
            <a:r>
              <a:rPr lang="fr-FR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Salève</a:t>
            </a:r>
            <a:r>
              <a:rPr lang="en-GB" altLang="en-US" sz="1700" b="1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 side: </a:t>
            </a:r>
            <a:r>
              <a:rPr lang="en-GB" altLang="en-US" sz="1700" dirty="0">
                <a:solidFill>
                  <a:schemeClr val="tx2"/>
                </a:solidFill>
                <a:latin typeface="+mj-lt"/>
                <a:ea typeface="Arial" charset="0"/>
                <a:cs typeface="Arial" charset="0"/>
              </a:rPr>
              <a:t>car park by the ramp, close to building 892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A4BD9B-828F-9941-A582-8EA86B8095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3627571"/>
            <a:ext cx="2700432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A8ECD1-8D35-6A4F-B531-089B09F8956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303" y="1312136"/>
            <a:ext cx="2699153" cy="1800000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FF5D39E2-2015-2E46-BA84-068BB74EEAF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590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>
                <a:solidFill>
                  <a:schemeClr val="tx2"/>
                </a:solidFill>
              </a:rPr>
              <a:t>Assembly points in EHN1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66B7AF5-DE06-4D4F-8350-8A98CC8C9B71}"/>
              </a:ext>
            </a:extLst>
          </p:cNvPr>
          <p:cNvSpPr/>
          <p:nvPr/>
        </p:nvSpPr>
        <p:spPr>
          <a:xfrm>
            <a:off x="465520" y="3644392"/>
            <a:ext cx="2464064" cy="179625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In case of evacuation alarm, leave immediately the building and go to the assembly point!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99591-1FE1-0E42-AC10-145BEB40E06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197F64A-5B36-7274-8B76-85421ACC8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49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D6B4AEC-879F-108F-6B18-909FCB61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2452"/>
          </a:xfrm>
        </p:spPr>
        <p:txBody>
          <a:bodyPr/>
          <a:lstStyle/>
          <a:p>
            <a:pPr algn="ctr"/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Instructions for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Temporary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F66C9-D7B8-7A80-C5E4-E39AF76C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1BF8455D-B25B-5427-EE4F-C1D65473EC7F}"/>
              </a:ext>
            </a:extLst>
          </p:cNvPr>
          <p:cNvSpPr/>
          <p:nvPr/>
        </p:nvSpPr>
        <p:spPr>
          <a:xfrm>
            <a:off x="407988" y="4071534"/>
            <a:ext cx="11376024" cy="2212585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process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start no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later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week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prior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the installation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at CERN. If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introduces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hazards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implications (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including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but not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limited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the use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flammable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cryogenics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lasers), the EP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Office must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contacted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as possible, in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advance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submission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ISIEC.</a:t>
            </a:r>
          </a:p>
          <a:p>
            <a:pPr algn="just"/>
            <a:endParaRPr lang="fr-CH" sz="700" b="0" i="0" u="none" strike="noStrike" dirty="0">
              <a:solidFill>
                <a:schemeClr val="bg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Every set-up must undergo this safety process, before operations. This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Main user set-ups, parasitic users, returning setups coming back with the same installation as last time</a:t>
            </a:r>
            <a:endParaRPr lang="fr-CH" sz="2000" i="1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7940DBEB-0049-71F8-7A48-E1FFAC84ACEC}"/>
              </a:ext>
            </a:extLst>
          </p:cNvPr>
          <p:cNvSpPr txBox="1">
            <a:spLocks/>
          </p:cNvSpPr>
          <p:nvPr/>
        </p:nvSpPr>
        <p:spPr>
          <a:xfrm>
            <a:off x="407988" y="1485163"/>
            <a:ext cx="11376024" cy="251607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The information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contained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EP Safety Office web pages 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shall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as possible in the design of the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facilitate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validation process. You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find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details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about: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List of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allowed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forbidden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at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Instructions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recommendations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followed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hazards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risks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brought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to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Best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practices for installation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operations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of detectors at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contacts for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questions.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2F2D047-1132-1D5F-8B04-5E1E799CD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02463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376"/>
            <a:ext cx="11376024" cy="368442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Go on the website: </a:t>
            </a:r>
            <a:r>
              <a:rPr lang="en-GB" sz="2000" b="0" dirty="0">
                <a:latin typeface="+mj-lt"/>
                <a:hlinkClick r:id="rId2"/>
              </a:rPr>
              <a:t>https://ep-th-safety.web.cern.ch/isiec-safety-clearance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i="1" dirty="0">
                <a:latin typeface="+mj-lt"/>
              </a:rPr>
              <a:t>(you must Sign In to access the ISIEC form)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Submit the </a:t>
            </a:r>
            <a:r>
              <a:rPr lang="en-GB" sz="2000" dirty="0">
                <a:latin typeface="+mj-lt"/>
              </a:rPr>
              <a:t>ISIEC </a:t>
            </a:r>
            <a:r>
              <a:rPr lang="en-GB" sz="2000" b="0" dirty="0">
                <a:latin typeface="+mj-lt"/>
              </a:rPr>
              <a:t>(</a:t>
            </a:r>
            <a:r>
              <a:rPr lang="en-GB" sz="2000" b="0" i="1" dirty="0">
                <a:latin typeface="+mj-lt"/>
              </a:rPr>
              <a:t>Initial Safety Information for Experiments at CERN</a:t>
            </a:r>
            <a:r>
              <a:rPr lang="en-GB" sz="2000" b="0" dirty="0">
                <a:latin typeface="+mj-lt"/>
              </a:rPr>
              <a:t>) </a:t>
            </a:r>
            <a:r>
              <a:rPr lang="en-GB" sz="2000" dirty="0">
                <a:latin typeface="+mj-lt"/>
              </a:rPr>
              <a:t>form </a:t>
            </a:r>
            <a:r>
              <a:rPr lang="en-GB" sz="2000" b="0" dirty="0">
                <a:latin typeface="+mj-lt"/>
              </a:rPr>
              <a:t>with the details related to your experiment (description, hazards, etc) </a:t>
            </a:r>
            <a:r>
              <a:rPr lang="en-GB" sz="2000" dirty="0">
                <a:latin typeface="+mj-lt"/>
              </a:rPr>
              <a:t>at least 1 week </a:t>
            </a:r>
            <a:r>
              <a:rPr lang="en-GB" sz="2000" b="0" dirty="0">
                <a:latin typeface="+mj-lt"/>
              </a:rPr>
              <a:t>before the operation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You will receive a confirmation email and you will be contacted by the EP Safety Office to organise the </a:t>
            </a:r>
            <a:r>
              <a:rPr lang="en-GB" sz="2000" dirty="0">
                <a:latin typeface="+mj-lt"/>
              </a:rPr>
              <a:t>inspection visit on site</a:t>
            </a:r>
            <a:r>
              <a:rPr lang="en-GB" sz="2000" b="0" dirty="0">
                <a:latin typeface="+mj-lt"/>
              </a:rPr>
              <a:t> (once the installation of the set-up is </a:t>
            </a:r>
            <a:r>
              <a:rPr lang="en-GB" sz="2000" dirty="0">
                <a:latin typeface="+mj-lt"/>
              </a:rPr>
              <a:t>completed!</a:t>
            </a:r>
            <a:r>
              <a:rPr lang="en-GB" sz="2000" b="0" dirty="0">
                <a:latin typeface="+mj-lt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After the inspection, the </a:t>
            </a:r>
            <a:r>
              <a:rPr lang="en-GB" sz="2000" dirty="0">
                <a:latin typeface="+mj-lt"/>
              </a:rPr>
              <a:t>remarks </a:t>
            </a:r>
            <a:r>
              <a:rPr lang="en-GB" sz="2000" b="0" dirty="0">
                <a:latin typeface="+mj-lt"/>
              </a:rPr>
              <a:t>(if any) will be communicated to you. If no major remarks are present, you will receive the </a:t>
            </a:r>
            <a:r>
              <a:rPr lang="en-GB" sz="2000" dirty="0">
                <a:latin typeface="+mj-lt"/>
              </a:rPr>
              <a:t>Safety Clearance </a:t>
            </a:r>
            <a:r>
              <a:rPr lang="en-GB" sz="2000" b="0" dirty="0">
                <a:latin typeface="+mj-lt"/>
              </a:rPr>
              <a:t>form via email. If present, minor remarks will be listed in this form. Make sure they are all resolved before taking beam!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>
                <a:latin typeface="+mj-lt"/>
              </a:rPr>
              <a:t>The Safety Clearance is valid for an operation time of 3 weeks. Please, contact the EP Safety Office if your beam time is extended.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ISIEC Form &amp; Safety Clearance process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D329EFC-7E50-7C01-CC5D-E18FA5DF1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10A4A1E-27EC-6491-5017-5BB2EC7BF598}"/>
              </a:ext>
            </a:extLst>
          </p:cNvPr>
          <p:cNvSpPr/>
          <p:nvPr/>
        </p:nvSpPr>
        <p:spPr>
          <a:xfrm rot="238511">
            <a:off x="8383766" y="5501798"/>
            <a:ext cx="2931451" cy="120580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ysClr val="windowText" lastClr="000000"/>
                </a:solidFill>
              </a:rPr>
              <a:t>ISIEC inspections slots:</a:t>
            </a:r>
          </a:p>
          <a:p>
            <a:pPr algn="ctr"/>
            <a:r>
              <a:rPr lang="en-CH" dirty="0">
                <a:solidFill>
                  <a:sysClr val="windowText" lastClr="000000"/>
                </a:solidFill>
              </a:rPr>
              <a:t>Wednesday afternoon 3PM – 5PM</a:t>
            </a:r>
          </a:p>
        </p:txBody>
      </p:sp>
    </p:spTree>
    <p:extLst>
      <p:ext uri="{BB962C8B-B14F-4D97-AF65-F5344CB8AC3E}">
        <p14:creationId xmlns:p14="http://schemas.microsoft.com/office/powerpoint/2010/main" val="3227101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In case of any safety related questions, different safety actors will be available: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>
                <a:solidFill>
                  <a:schemeClr val="tx2"/>
                </a:solidFill>
              </a:rPr>
              <a:t>Safety contacts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47B88-10BF-9D46-9472-9C4C3C21B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0E850A-9A13-484D-8888-B4C299FD4325}"/>
              </a:ext>
            </a:extLst>
          </p:cNvPr>
          <p:cNvSpPr/>
          <p:nvPr/>
        </p:nvSpPr>
        <p:spPr>
          <a:xfrm>
            <a:off x="870975" y="2338086"/>
            <a:ext cx="3469531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TSO – Territorial Safety Officer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56D652B-7939-A348-A27A-EA63678ACD49}"/>
              </a:ext>
            </a:extLst>
          </p:cNvPr>
          <p:cNvSpPr/>
          <p:nvPr/>
        </p:nvSpPr>
        <p:spPr>
          <a:xfrm>
            <a:off x="870975" y="3597619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+mj-lt"/>
              </a:rPr>
              <a:t>DSO – Department Safety Officer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69F2-8123-FE43-B16F-F28601EDAF80}"/>
              </a:ext>
            </a:extLst>
          </p:cNvPr>
          <p:cNvSpPr txBox="1"/>
          <p:nvPr/>
        </p:nvSpPr>
        <p:spPr>
          <a:xfrm>
            <a:off x="5081286" y="2471591"/>
            <a:ext cx="38196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3"/>
              </a:rPr>
              <a:t>EHN1-TSO@cern.ch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08294-1450-064F-8728-1137C2D6C648}"/>
              </a:ext>
            </a:extLst>
          </p:cNvPr>
          <p:cNvSpPr txBox="1"/>
          <p:nvPr/>
        </p:nvSpPr>
        <p:spPr>
          <a:xfrm>
            <a:off x="5081286" y="3731123"/>
            <a:ext cx="36777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4"/>
              </a:rPr>
              <a:t>ep-safety-office@cern.ch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200A1BA-0E6A-A797-45AB-5C4B1818C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1050390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698CC-2D31-D64E-BB94-A96DA22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FAF53-D5AB-824B-858F-4D67183C0E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C8DF18-9400-6D4B-BCA2-2E52AF9DA0F1}"/>
              </a:ext>
            </a:extLst>
          </p:cNvPr>
          <p:cNvSpPr/>
          <p:nvPr/>
        </p:nvSpPr>
        <p:spPr>
          <a:xfrm>
            <a:off x="5548671" y="2353877"/>
            <a:ext cx="399340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 you!</a:t>
            </a:r>
          </a:p>
          <a:p>
            <a:pPr algn="ctr"/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Questions?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BB500-6CDF-6F42-937B-BEF5959F4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73935" cy="384858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58C02B8-E666-DC41-6EB9-86B6D951B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- 12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2698848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3394</TotalTime>
  <Words>690</Words>
  <Application>Microsoft Macintosh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General Safety for  EHN1 users</vt:lpstr>
      <vt:lpstr>General Safety in EHN1</vt:lpstr>
      <vt:lpstr>PowerPoint Presentation</vt:lpstr>
      <vt:lpstr>Early Safety Instructions for Temporary Experiments</vt:lpstr>
      <vt:lpstr>ISIEC Form &amp; Safety Clearance process</vt:lpstr>
      <vt:lpstr>Safety contacts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41</cp:revision>
  <cp:lastPrinted>2023-03-30T08:48:13Z</cp:lastPrinted>
  <dcterms:created xsi:type="dcterms:W3CDTF">2020-02-03T13:11:28Z</dcterms:created>
  <dcterms:modified xsi:type="dcterms:W3CDTF">2025-03-11T17:23:18Z</dcterms:modified>
</cp:coreProperties>
</file>