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1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88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785A-9348-4050-96C7-1CF9393F5236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8F50-2CBB-4694-A3FF-66F722D50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13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785A-9348-4050-96C7-1CF9393F5236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8F50-2CBB-4694-A3FF-66F722D50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385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785A-9348-4050-96C7-1CF9393F5236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8F50-2CBB-4694-A3FF-66F722D50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979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785A-9348-4050-96C7-1CF9393F5236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8F50-2CBB-4694-A3FF-66F722D50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444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785A-9348-4050-96C7-1CF9393F5236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8F50-2CBB-4694-A3FF-66F722D50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680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785A-9348-4050-96C7-1CF9393F5236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8F50-2CBB-4694-A3FF-66F722D50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21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785A-9348-4050-96C7-1CF9393F5236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8F50-2CBB-4694-A3FF-66F722D50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14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785A-9348-4050-96C7-1CF9393F5236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8F50-2CBB-4694-A3FF-66F722D50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295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785A-9348-4050-96C7-1CF9393F5236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8F50-2CBB-4694-A3FF-66F722D50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975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785A-9348-4050-96C7-1CF9393F5236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8F50-2CBB-4694-A3FF-66F722D50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05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785A-9348-4050-96C7-1CF9393F5236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8F50-2CBB-4694-A3FF-66F722D50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951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E4785A-9348-4050-96C7-1CF9393F5236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D7A8F50-2CBB-4694-A3FF-66F722D50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15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Picture 259">
            <a:extLst>
              <a:ext uri="{FF2B5EF4-FFF2-40B4-BE49-F238E27FC236}">
                <a16:creationId xmlns:a16="http://schemas.microsoft.com/office/drawing/2014/main" id="{8ECB2C76-FFE0-09EA-82BF-2C1AA6CDBE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87752" cy="1085212"/>
          </a:xfrm>
          <a:prstGeom prst="rect">
            <a:avLst/>
          </a:prstGeom>
        </p:spPr>
      </p:pic>
      <p:pic>
        <p:nvPicPr>
          <p:cNvPr id="262" name="Picture 261">
            <a:extLst>
              <a:ext uri="{FF2B5EF4-FFF2-40B4-BE49-F238E27FC236}">
                <a16:creationId xmlns:a16="http://schemas.microsoft.com/office/drawing/2014/main" id="{016DF615-DFC6-E4EF-AC2E-18FA4727C9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8243" y="1"/>
            <a:ext cx="1187757" cy="1156906"/>
          </a:xfrm>
          <a:prstGeom prst="rect">
            <a:avLst/>
          </a:prstGeom>
        </p:spPr>
      </p:pic>
      <p:sp>
        <p:nvSpPr>
          <p:cNvPr id="263" name="TextBox 262">
            <a:extLst>
              <a:ext uri="{FF2B5EF4-FFF2-40B4-BE49-F238E27FC236}">
                <a16:creationId xmlns:a16="http://schemas.microsoft.com/office/drawing/2014/main" id="{14601C98-63F5-B2C1-B8BD-B5110423D1A6}"/>
              </a:ext>
            </a:extLst>
          </p:cNvPr>
          <p:cNvSpPr txBox="1"/>
          <p:nvPr/>
        </p:nvSpPr>
        <p:spPr>
          <a:xfrm>
            <a:off x="2965543" y="55234"/>
            <a:ext cx="4128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Test Beam 2025 – Line H2</a:t>
            </a:r>
            <a:endParaRPr lang="en-GB" sz="2800" dirty="0"/>
          </a:p>
        </p:txBody>
      </p:sp>
      <p:pic>
        <p:nvPicPr>
          <p:cNvPr id="272" name="Picture 271">
            <a:extLst>
              <a:ext uri="{FF2B5EF4-FFF2-40B4-BE49-F238E27FC236}">
                <a16:creationId xmlns:a16="http://schemas.microsoft.com/office/drawing/2014/main" id="{E43A614A-D3E0-8402-19C2-B7F488A45E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3145" y="1386104"/>
            <a:ext cx="5983653" cy="299387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8AA73B4-9D98-2A53-DB40-31749C47C75F}"/>
              </a:ext>
            </a:extLst>
          </p:cNvPr>
          <p:cNvSpPr txBox="1"/>
          <p:nvPr/>
        </p:nvSpPr>
        <p:spPr>
          <a:xfrm>
            <a:off x="784571" y="1081359"/>
            <a:ext cx="8490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</a:rPr>
              <a:t>Q-Wall :  Highly Segmented Quartz Tile Calorimeter </a:t>
            </a:r>
            <a:endParaRPr lang="en-GB" sz="2800" b="1" dirty="0">
              <a:solidFill>
                <a:srgbClr val="00B050"/>
              </a:solidFill>
            </a:endParaRP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0EE090C5-3E08-FC23-CA97-77B3740731EA}"/>
              </a:ext>
            </a:extLst>
          </p:cNvPr>
          <p:cNvSpPr txBox="1"/>
          <p:nvPr/>
        </p:nvSpPr>
        <p:spPr>
          <a:xfrm>
            <a:off x="204855" y="1659420"/>
            <a:ext cx="3827649" cy="144655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rgbClr val="C00000"/>
                </a:solidFill>
              </a:rPr>
              <a:t>Forward Calorimetry (</a:t>
            </a:r>
            <a:r>
              <a:rPr lang="en-US" sz="2200" dirty="0">
                <a:solidFill>
                  <a:srgbClr val="C00000"/>
                </a:solidFill>
                <a:latin typeface="Symbol" panose="05050102010706020507" pitchFamily="18" charset="2"/>
              </a:rPr>
              <a:t>h</a:t>
            </a:r>
            <a:r>
              <a:rPr lang="en-US" sz="2200" dirty="0">
                <a:solidFill>
                  <a:srgbClr val="C00000"/>
                </a:solidFill>
              </a:rPr>
              <a:t> &gt; 3)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rgbClr val="C00000"/>
                </a:solidFill>
              </a:rPr>
              <a:t>HL-LHC /  FCC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rgbClr val="C00000"/>
                </a:solidFill>
              </a:rPr>
              <a:t>High rate, pileup, radiation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rgbClr val="C00000"/>
                </a:solidFill>
              </a:rPr>
              <a:t>Fast, segmented, rad hard</a:t>
            </a:r>
            <a:endParaRPr lang="en-GB" sz="2200" dirty="0">
              <a:solidFill>
                <a:srgbClr val="C00000"/>
              </a:solidFill>
            </a:endParaRPr>
          </a:p>
        </p:txBody>
      </p:sp>
      <p:sp>
        <p:nvSpPr>
          <p:cNvPr id="296" name="TextBox 295">
            <a:extLst>
              <a:ext uri="{FF2B5EF4-FFF2-40B4-BE49-F238E27FC236}">
                <a16:creationId xmlns:a16="http://schemas.microsoft.com/office/drawing/2014/main" id="{B6EA7194-343B-2846-393A-0866D2D593E9}"/>
              </a:ext>
            </a:extLst>
          </p:cNvPr>
          <p:cNvSpPr txBox="1"/>
          <p:nvPr/>
        </p:nvSpPr>
        <p:spPr>
          <a:xfrm>
            <a:off x="9469671" y="6458244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1</a:t>
            </a:r>
            <a:endParaRPr lang="en-GB" dirty="0"/>
          </a:p>
        </p:txBody>
      </p: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4131C276-EDC3-4255-60AF-6E8A12BD9C6E}"/>
              </a:ext>
            </a:extLst>
          </p:cNvPr>
          <p:cNvGrpSpPr/>
          <p:nvPr/>
        </p:nvGrpSpPr>
        <p:grpSpPr>
          <a:xfrm>
            <a:off x="108115" y="3268326"/>
            <a:ext cx="5991107" cy="3441345"/>
            <a:chOff x="108115" y="3268326"/>
            <a:chExt cx="5991107" cy="3441345"/>
          </a:xfrm>
        </p:grpSpPr>
        <p:grpSp>
          <p:nvGrpSpPr>
            <p:cNvPr id="285" name="Group 284">
              <a:extLst>
                <a:ext uri="{FF2B5EF4-FFF2-40B4-BE49-F238E27FC236}">
                  <a16:creationId xmlns:a16="http://schemas.microsoft.com/office/drawing/2014/main" id="{6D217A41-7F75-2C60-C8D9-C83E8966A85A}"/>
                </a:ext>
              </a:extLst>
            </p:cNvPr>
            <p:cNvGrpSpPr/>
            <p:nvPr/>
          </p:nvGrpSpPr>
          <p:grpSpPr>
            <a:xfrm>
              <a:off x="108115" y="3268326"/>
              <a:ext cx="5991107" cy="3441345"/>
              <a:chOff x="108115" y="3268326"/>
              <a:chExt cx="5991107" cy="3441345"/>
            </a:xfrm>
          </p:grpSpPr>
          <p:grpSp>
            <p:nvGrpSpPr>
              <p:cNvPr id="282" name="Group 281">
                <a:extLst>
                  <a:ext uri="{FF2B5EF4-FFF2-40B4-BE49-F238E27FC236}">
                    <a16:creationId xmlns:a16="http://schemas.microsoft.com/office/drawing/2014/main" id="{4A3145A5-225D-69BE-252B-DFDF54083932}"/>
                  </a:ext>
                </a:extLst>
              </p:cNvPr>
              <p:cNvGrpSpPr/>
              <p:nvPr/>
            </p:nvGrpSpPr>
            <p:grpSpPr>
              <a:xfrm>
                <a:off x="108115" y="3610453"/>
                <a:ext cx="5991107" cy="3099218"/>
                <a:chOff x="98971" y="2928751"/>
                <a:chExt cx="5991107" cy="3099218"/>
              </a:xfrm>
            </p:grpSpPr>
            <p:pic>
              <p:nvPicPr>
                <p:cNvPr id="278" name="Picture 277">
                  <a:extLst>
                    <a:ext uri="{FF2B5EF4-FFF2-40B4-BE49-F238E27FC236}">
                      <a16:creationId xmlns:a16="http://schemas.microsoft.com/office/drawing/2014/main" id="{6D1CF79D-9673-BD6B-8056-8B5ED5960DC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98971" y="2928751"/>
                  <a:ext cx="3725030" cy="874869"/>
                </a:xfrm>
                <a:prstGeom prst="rect">
                  <a:avLst/>
                </a:prstGeom>
              </p:spPr>
            </p:pic>
            <p:pic>
              <p:nvPicPr>
                <p:cNvPr id="280" name="Picture 279">
                  <a:extLst>
                    <a:ext uri="{FF2B5EF4-FFF2-40B4-BE49-F238E27FC236}">
                      <a16:creationId xmlns:a16="http://schemas.microsoft.com/office/drawing/2014/main" id="{6FAE3E69-FBF3-1E1B-0B3B-2F722B178D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03846" y="3396522"/>
                  <a:ext cx="5986232" cy="2631447"/>
                </a:xfrm>
                <a:prstGeom prst="rect">
                  <a:avLst/>
                </a:prstGeom>
              </p:spPr>
            </p:pic>
          </p:grpSp>
          <p:pic>
            <p:nvPicPr>
              <p:cNvPr id="284" name="Picture 283">
                <a:extLst>
                  <a:ext uri="{FF2B5EF4-FFF2-40B4-BE49-F238E27FC236}">
                    <a16:creationId xmlns:a16="http://schemas.microsoft.com/office/drawing/2014/main" id="{3EB4A371-1676-F456-CBB3-F7AD2FABE1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04855" y="3268326"/>
                <a:ext cx="3725030" cy="569132"/>
              </a:xfrm>
              <a:prstGeom prst="rect">
                <a:avLst/>
              </a:prstGeom>
            </p:spPr>
          </p:pic>
        </p:grpSp>
        <p:cxnSp>
          <p:nvCxnSpPr>
            <p:cNvPr id="298" name="Straight Connector 297">
              <a:extLst>
                <a:ext uri="{FF2B5EF4-FFF2-40B4-BE49-F238E27FC236}">
                  <a16:creationId xmlns:a16="http://schemas.microsoft.com/office/drawing/2014/main" id="{6FE448BF-596D-75B4-5E27-F725E191C65B}"/>
                </a:ext>
              </a:extLst>
            </p:cNvPr>
            <p:cNvCxnSpPr>
              <a:cxnSpLocks/>
            </p:cNvCxnSpPr>
            <p:nvPr/>
          </p:nvCxnSpPr>
          <p:spPr>
            <a:xfrm>
              <a:off x="278675" y="3610453"/>
              <a:ext cx="355447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>
              <a:extLst>
                <a:ext uri="{FF2B5EF4-FFF2-40B4-BE49-F238E27FC236}">
                  <a16:creationId xmlns:a16="http://schemas.microsoft.com/office/drawing/2014/main" id="{A974661D-1F77-DAC2-079B-6BFE254B6BEF}"/>
                </a:ext>
              </a:extLst>
            </p:cNvPr>
            <p:cNvCxnSpPr>
              <a:cxnSpLocks/>
            </p:cNvCxnSpPr>
            <p:nvPr/>
          </p:nvCxnSpPr>
          <p:spPr>
            <a:xfrm>
              <a:off x="204855" y="4379976"/>
              <a:ext cx="4236516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>
              <a:extLst>
                <a:ext uri="{FF2B5EF4-FFF2-40B4-BE49-F238E27FC236}">
                  <a16:creationId xmlns:a16="http://schemas.microsoft.com/office/drawing/2014/main" id="{71FC3A0E-7AAD-B2C4-D723-E5632E1AEC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5933" y="3838618"/>
              <a:ext cx="1097279" cy="11442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8C61E9E8-229F-9779-B8FA-CD239ADBC63E}"/>
              </a:ext>
            </a:extLst>
          </p:cNvPr>
          <p:cNvGrpSpPr/>
          <p:nvPr/>
        </p:nvGrpSpPr>
        <p:grpSpPr>
          <a:xfrm>
            <a:off x="5605911" y="4924567"/>
            <a:ext cx="3827649" cy="1785104"/>
            <a:chOff x="5605911" y="4924567"/>
            <a:chExt cx="3827649" cy="1785104"/>
          </a:xfrm>
        </p:grpSpPr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EF558DAE-437B-FF46-7B28-6B87736BAD28}"/>
                </a:ext>
              </a:extLst>
            </p:cNvPr>
            <p:cNvSpPr txBox="1"/>
            <p:nvPr/>
          </p:nvSpPr>
          <p:spPr>
            <a:xfrm>
              <a:off x="5605911" y="4924567"/>
              <a:ext cx="3827649" cy="1785104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C00000"/>
                  </a:solidFill>
                </a:rPr>
                <a:t>2025 TB:	</a:t>
              </a:r>
            </a:p>
            <a:p>
              <a:r>
                <a:rPr lang="en-US" sz="2200" dirty="0">
                  <a:solidFill>
                    <a:srgbClr val="C00000"/>
                  </a:solidFill>
                </a:rPr>
                <a:t>		Multilayer arrays</a:t>
              </a:r>
            </a:p>
            <a:p>
              <a:r>
                <a:rPr lang="en-US" sz="2200" dirty="0">
                  <a:solidFill>
                    <a:srgbClr val="C00000"/>
                  </a:solidFill>
                </a:rPr>
                <a:t>		Pulse digitizing DAQ </a:t>
              </a:r>
            </a:p>
            <a:p>
              <a:r>
                <a:rPr lang="en-US" sz="2200" dirty="0">
                  <a:solidFill>
                    <a:srgbClr val="C00000"/>
                  </a:solidFill>
                </a:rPr>
                <a:t>		Shower timing</a:t>
              </a:r>
            </a:p>
            <a:p>
              <a:r>
                <a:rPr lang="en-US" sz="2200" dirty="0">
                  <a:solidFill>
                    <a:srgbClr val="C00000"/>
                  </a:solidFill>
                </a:rPr>
                <a:t>		Energy clustering</a:t>
              </a:r>
              <a:endParaRPr lang="en-GB" sz="2200" dirty="0">
                <a:solidFill>
                  <a:srgbClr val="C00000"/>
                </a:solidFill>
              </a:endParaRPr>
            </a:p>
          </p:txBody>
        </p:sp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08A7ECB6-A774-3AFD-990E-1516EB161FB0}"/>
                </a:ext>
              </a:extLst>
            </p:cNvPr>
            <p:cNvGrpSpPr/>
            <p:nvPr/>
          </p:nvGrpSpPr>
          <p:grpSpPr>
            <a:xfrm>
              <a:off x="6099222" y="5495544"/>
              <a:ext cx="397184" cy="983013"/>
              <a:chOff x="6099222" y="5495544"/>
              <a:chExt cx="397184" cy="983013"/>
            </a:xfrm>
          </p:grpSpPr>
          <p:cxnSp>
            <p:nvCxnSpPr>
              <p:cNvPr id="289" name="Straight Arrow Connector 288">
                <a:extLst>
                  <a:ext uri="{FF2B5EF4-FFF2-40B4-BE49-F238E27FC236}">
                    <a16:creationId xmlns:a16="http://schemas.microsoft.com/office/drawing/2014/main" id="{D27D9F45-15C3-132E-6D7A-2371B7138E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9222" y="5495544"/>
                <a:ext cx="397184" cy="0"/>
              </a:xfrm>
              <a:prstGeom prst="straightConnector1">
                <a:avLst/>
              </a:prstGeom>
              <a:ln w="76200">
                <a:solidFill>
                  <a:srgbClr val="C0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Straight Arrow Connector 290">
                <a:extLst>
                  <a:ext uri="{FF2B5EF4-FFF2-40B4-BE49-F238E27FC236}">
                    <a16:creationId xmlns:a16="http://schemas.microsoft.com/office/drawing/2014/main" id="{2629BEF6-B2C7-AA4E-68B1-6131A02DC2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9222" y="5818654"/>
                <a:ext cx="397184" cy="0"/>
              </a:xfrm>
              <a:prstGeom prst="straightConnector1">
                <a:avLst/>
              </a:prstGeom>
              <a:ln w="76200">
                <a:solidFill>
                  <a:srgbClr val="C0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Straight Arrow Connector 291">
                <a:extLst>
                  <a:ext uri="{FF2B5EF4-FFF2-40B4-BE49-F238E27FC236}">
                    <a16:creationId xmlns:a16="http://schemas.microsoft.com/office/drawing/2014/main" id="{A57E550A-48F3-5644-2528-C5801806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9222" y="6175270"/>
                <a:ext cx="397184" cy="0"/>
              </a:xfrm>
              <a:prstGeom prst="straightConnector1">
                <a:avLst/>
              </a:prstGeom>
              <a:ln w="76200">
                <a:solidFill>
                  <a:srgbClr val="C0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Straight Arrow Connector 292">
                <a:extLst>
                  <a:ext uri="{FF2B5EF4-FFF2-40B4-BE49-F238E27FC236}">
                    <a16:creationId xmlns:a16="http://schemas.microsoft.com/office/drawing/2014/main" id="{32828FD4-B39D-2EED-732A-7E55403B8F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9222" y="6478557"/>
                <a:ext cx="397184" cy="0"/>
              </a:xfrm>
              <a:prstGeom prst="straightConnector1">
                <a:avLst/>
              </a:prstGeom>
              <a:ln w="76200">
                <a:solidFill>
                  <a:srgbClr val="C0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6" name="TextBox 305">
            <a:extLst>
              <a:ext uri="{FF2B5EF4-FFF2-40B4-BE49-F238E27FC236}">
                <a16:creationId xmlns:a16="http://schemas.microsoft.com/office/drawing/2014/main" id="{963BEB01-9920-A91B-3C23-5CAF9A5D2D6C}"/>
              </a:ext>
            </a:extLst>
          </p:cNvPr>
          <p:cNvSpPr txBox="1"/>
          <p:nvPr/>
        </p:nvSpPr>
        <p:spPr>
          <a:xfrm>
            <a:off x="2284199" y="471938"/>
            <a:ext cx="5892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/>
              <a:t>UoI:  Y. Onel, A. Mestvirishvili, A. Penzo, J. Wetzel,....</a:t>
            </a:r>
            <a:endParaRPr lang="en-GB" sz="2000" dirty="0"/>
          </a:p>
        </p:txBody>
      </p:sp>
      <p:sp>
        <p:nvSpPr>
          <p:cNvPr id="308" name="TextBox 307">
            <a:extLst>
              <a:ext uri="{FF2B5EF4-FFF2-40B4-BE49-F238E27FC236}">
                <a16:creationId xmlns:a16="http://schemas.microsoft.com/office/drawing/2014/main" id="{B6F60CD9-5E16-FAC5-87ED-82FE8F4473AD}"/>
              </a:ext>
            </a:extLst>
          </p:cNvPr>
          <p:cNvSpPr txBox="1"/>
          <p:nvPr/>
        </p:nvSpPr>
        <p:spPr>
          <a:xfrm>
            <a:off x="1477978" y="792376"/>
            <a:ext cx="7578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/>
              <a:t>Turkey :   S.Ozkorucuklu, </a:t>
            </a:r>
            <a:r>
              <a:rPr lang="it-IT" sz="2000" dirty="0"/>
              <a:t>D.S.Cerci, S.Cerci, B.Kaynak, O. Potok, .... </a:t>
            </a:r>
            <a:r>
              <a:rPr lang="pt-BR" sz="2000" dirty="0"/>
              <a:t> </a:t>
            </a:r>
            <a:endParaRPr lang="en-GB" sz="2000" dirty="0"/>
          </a:p>
        </p:txBody>
      </p:sp>
      <p:pic>
        <p:nvPicPr>
          <p:cNvPr id="309" name="Picture 308">
            <a:extLst>
              <a:ext uri="{FF2B5EF4-FFF2-40B4-BE49-F238E27FC236}">
                <a16:creationId xmlns:a16="http://schemas.microsoft.com/office/drawing/2014/main" id="{22A7DC67-D59A-9748-2264-FF2FBA2F67E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27679" y="4989806"/>
            <a:ext cx="695978" cy="689412"/>
          </a:xfrm>
          <a:prstGeom prst="rect">
            <a:avLst/>
          </a:prstGeom>
        </p:spPr>
      </p:pic>
      <p:pic>
        <p:nvPicPr>
          <p:cNvPr id="310" name="Picture 309">
            <a:extLst>
              <a:ext uri="{FF2B5EF4-FFF2-40B4-BE49-F238E27FC236}">
                <a16:creationId xmlns:a16="http://schemas.microsoft.com/office/drawing/2014/main" id="{F04989A3-D8F1-971A-4FB3-D2DFA56805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16881" y="4989806"/>
            <a:ext cx="536119" cy="68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289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431FF14-6FAB-113E-9037-A20DFE2EF2F6}"/>
              </a:ext>
            </a:extLst>
          </p:cNvPr>
          <p:cNvSpPr txBox="1"/>
          <p:nvPr/>
        </p:nvSpPr>
        <p:spPr>
          <a:xfrm>
            <a:off x="9469671" y="6458244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2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099B4A-A286-2D38-1BB7-D28F4696C0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87752" cy="10852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8A1562-756F-6399-8A66-E7A629794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8243" y="1"/>
            <a:ext cx="1187757" cy="11569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A16299E-795E-5C1C-DB35-44C62CCDE25A}"/>
              </a:ext>
            </a:extLst>
          </p:cNvPr>
          <p:cNvSpPr txBox="1"/>
          <p:nvPr/>
        </p:nvSpPr>
        <p:spPr>
          <a:xfrm>
            <a:off x="2888521" y="210239"/>
            <a:ext cx="4128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Test Beam 2025 – Line H2</a:t>
            </a:r>
            <a:endParaRPr lang="en-GB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D3616D-6576-58AA-2111-D9167BBB2335}"/>
              </a:ext>
            </a:extLst>
          </p:cNvPr>
          <p:cNvSpPr txBox="1"/>
          <p:nvPr/>
        </p:nvSpPr>
        <p:spPr>
          <a:xfrm>
            <a:off x="1645920" y="733459"/>
            <a:ext cx="7229077" cy="5971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Name of test beam activity       </a:t>
            </a:r>
            <a:r>
              <a:rPr lang="en-GB" sz="22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CMS HF Wall</a:t>
            </a:r>
            <a:endParaRPr lang="en-GB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Purpose of test beam activity                  </a:t>
            </a:r>
            <a:r>
              <a:rPr lang="en-GB" sz="22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Detector R&amp;D</a:t>
            </a:r>
            <a:endParaRPr lang="en-GB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Area Requested     </a:t>
            </a:r>
            <a:r>
              <a:rPr lang="en-GB" sz="22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North Area (SPS)</a:t>
            </a:r>
          </a:p>
          <a:p>
            <a:r>
              <a:rPr lang="en-GB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 Line, Zone	</a:t>
            </a:r>
            <a:r>
              <a:rPr lang="en-GB" sz="22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H2	(PPE172 - H2B)</a:t>
            </a:r>
            <a:endParaRPr lang="en-GB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 Requirements:</a:t>
            </a:r>
          </a:p>
          <a:p>
            <a:pPr marL="342900" lvl="0" indent="-342900"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Particle type: 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electrons</a:t>
            </a:r>
            <a:endParaRPr lang="en-GB" sz="20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SzPts val="1000"/>
              <a:tabLst>
                <a:tab pos="457200" algn="l"/>
              </a:tabLst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momentum (GeV/c): 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 – 150</a:t>
            </a:r>
          </a:p>
          <a:p>
            <a:pPr lvl="0">
              <a:buSzPts val="1000"/>
              <a:tabLst>
                <a:tab pos="457200" algn="l"/>
              </a:tabLst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 of days : 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en-GB" sz="20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Particle type: 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hadrons</a:t>
            </a:r>
            <a:b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momentum (GeV/c): 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 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-180</a:t>
            </a:r>
            <a:b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 of days : 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en-GB" sz="20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buSzPts val="1000"/>
              <a:tabLst>
                <a:tab pos="457200" algn="l"/>
              </a:tabLst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Optimal beam size: 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≈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1cm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buSzPts val="1000"/>
              <a:tabLst>
                <a:tab pos="457200" algn="l"/>
              </a:tabLst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eam purity?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 10%, 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buSzPts val="1000"/>
              <a:tabLst>
                <a:tab pos="457200" algn="l"/>
              </a:tabLst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Momentum precision? 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&lt;10%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Intensity [Hz]: 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1k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polarity does not matter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en-GB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 Coordinator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2000" b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Dragoslav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Lazic    </a:t>
            </a:r>
          </a:p>
          <a:p>
            <a:pPr marL="0" marR="0" lvl="0" indent="0" algn="l" defTabSz="457200" rtl="0" eaLnBrk="1" fontAlgn="auto" latinLnBrk="0" hangingPunct="1"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en-GB" sz="2000" dirty="0"/>
              <a:t>Contact User: 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Alexi </a:t>
            </a:r>
            <a:r>
              <a:rPr lang="en-GB" sz="2000" b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Mestvirishvili</a:t>
            </a:r>
            <a:endParaRPr lang="en-GB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F55F72-1140-3592-DE14-BB69FA58659E}"/>
              </a:ext>
            </a:extLst>
          </p:cNvPr>
          <p:cNvSpPr txBox="1"/>
          <p:nvPr/>
        </p:nvSpPr>
        <p:spPr>
          <a:xfrm>
            <a:off x="6400798" y="1833626"/>
            <a:ext cx="3169920" cy="433965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C00000"/>
                </a:solidFill>
              </a:rPr>
              <a:t>Time constraints:</a:t>
            </a:r>
          </a:p>
          <a:p>
            <a:r>
              <a:rPr lang="en-GB" dirty="0"/>
              <a:t>Preferred dates</a:t>
            </a:r>
          </a:p>
          <a:p>
            <a:r>
              <a:rPr lang="en-GB" dirty="0"/>
              <a:t>•	From: 2025-07-01</a:t>
            </a:r>
          </a:p>
          <a:p>
            <a:r>
              <a:rPr lang="en-GB" dirty="0"/>
              <a:t>          To: 2025-08-15</a:t>
            </a:r>
          </a:p>
          <a:p>
            <a:r>
              <a:rPr lang="en-GB" dirty="0"/>
              <a:t>Reason of Preference:  </a:t>
            </a:r>
          </a:p>
          <a:p>
            <a:r>
              <a:rPr lang="en-GB" dirty="0"/>
              <a:t>       Manufacture of equipment</a:t>
            </a:r>
          </a:p>
          <a:p>
            <a:r>
              <a:rPr lang="en-GB" dirty="0"/>
              <a:t>•	From: 2025-05-20</a:t>
            </a:r>
          </a:p>
          <a:p>
            <a:r>
              <a:rPr lang="en-GB" dirty="0"/>
              <a:t>          To: 2025-06-30</a:t>
            </a:r>
          </a:p>
          <a:p>
            <a:r>
              <a:rPr lang="en-GB" dirty="0"/>
              <a:t>Reason of Preference: </a:t>
            </a:r>
          </a:p>
          <a:p>
            <a:r>
              <a:rPr lang="en-GB" dirty="0"/>
              <a:t>            Teaching obligations</a:t>
            </a:r>
          </a:p>
          <a:p>
            <a:r>
              <a:rPr lang="en-GB" dirty="0"/>
              <a:t>Excluded dates</a:t>
            </a:r>
          </a:p>
          <a:p>
            <a:r>
              <a:rPr lang="en-GB" dirty="0"/>
              <a:t>•	From: 2025-08-16</a:t>
            </a:r>
          </a:p>
          <a:p>
            <a:r>
              <a:rPr lang="en-GB" dirty="0"/>
              <a:t>         To: 2025-12-10</a:t>
            </a:r>
          </a:p>
          <a:p>
            <a:r>
              <a:rPr lang="en-GB" dirty="0"/>
              <a:t>Reason of Preference:</a:t>
            </a:r>
          </a:p>
          <a:p>
            <a:r>
              <a:rPr lang="en-GB" dirty="0"/>
              <a:t>           Teaching obligations</a:t>
            </a:r>
          </a:p>
        </p:txBody>
      </p:sp>
    </p:spTree>
    <p:extLst>
      <p:ext uri="{BB962C8B-B14F-4D97-AF65-F5344CB8AC3E}">
        <p14:creationId xmlns:p14="http://schemas.microsoft.com/office/powerpoint/2010/main" val="3733712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017D7B-B6B7-83BF-3527-3D2DAFE8B616}"/>
              </a:ext>
            </a:extLst>
          </p:cNvPr>
          <p:cNvSpPr txBox="1"/>
          <p:nvPr/>
        </p:nvSpPr>
        <p:spPr>
          <a:xfrm>
            <a:off x="9469671" y="6458244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3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2F3564-839C-2B7C-0874-996848DF23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87752" cy="108521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DD5F084-EB81-889F-1048-4AA606204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8243" y="1"/>
            <a:ext cx="1187757" cy="11569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7EF6DC1-C6C1-0B43-B372-2ECF2489445C}"/>
              </a:ext>
            </a:extLst>
          </p:cNvPr>
          <p:cNvSpPr txBox="1"/>
          <p:nvPr/>
        </p:nvSpPr>
        <p:spPr>
          <a:xfrm>
            <a:off x="2888521" y="210239"/>
            <a:ext cx="5132073" cy="532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Q-Wall Equipment and Installation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703BE5-8ECC-1330-951B-4DDE6CBE1E16}"/>
              </a:ext>
            </a:extLst>
          </p:cNvPr>
          <p:cNvSpPr txBox="1"/>
          <p:nvPr/>
        </p:nvSpPr>
        <p:spPr>
          <a:xfrm>
            <a:off x="1367246" y="743142"/>
            <a:ext cx="753291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Type     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Calorimeter   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(Absorber plates will be added as needed)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Length   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0.5[m]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Width     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0.5[m]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Height     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0.5[m]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Weight     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0[kg]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Required floor space:</a:t>
            </a:r>
          </a:p>
          <a:p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Length    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1[m]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Width      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1[m]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 instrumentation: 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MWPC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Installation:    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8[h</a:t>
            </a:r>
            <a:r>
              <a:rPr kumimoji="0" lang="fr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De-Installation:  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8[h]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Top of support height :   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2.5[m]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Space in control room: 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2[m</a:t>
            </a:r>
            <a:r>
              <a:rPr lang="en-GB" sz="2800" b="1" baseline="300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Power requirements:   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2[kW]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Laser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Irradiated materials and sources    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Cooling /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Pressure / vacuum / cryogenics 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:    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 Requirements    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 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flammable/poisonous gas)</a:t>
            </a:r>
          </a:p>
          <a:p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Moveable table : Existing     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LV-229 table in PPE172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9C5782-6F73-B9F1-FC85-B977BCF080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4823" y="1689810"/>
            <a:ext cx="5132202" cy="3593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175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383</TotalTime>
  <Words>407</Words>
  <Application>Microsoft Office PowerPoint</Application>
  <PresentationFormat>A4 Paper (210x297 mm)</PresentationFormat>
  <Paragraphs>67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Aldo Penzo</dc:creator>
  <cp:lastModifiedBy>Aldo Penzo</cp:lastModifiedBy>
  <cp:revision>3</cp:revision>
  <dcterms:created xsi:type="dcterms:W3CDTF">2025-03-11T17:29:13Z</dcterms:created>
  <dcterms:modified xsi:type="dcterms:W3CDTF">2025-03-11T23:55:01Z</dcterms:modified>
</cp:coreProperties>
</file>