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71" r:id="rId8"/>
    <p:sldId id="272" r:id="rId9"/>
    <p:sldId id="265" r:id="rId10"/>
    <p:sldId id="266" r:id="rId11"/>
    <p:sldId id="259" r:id="rId12"/>
    <p:sldId id="277" r:id="rId13"/>
    <p:sldId id="273" r:id="rId14"/>
    <p:sldId id="278" r:id="rId15"/>
    <p:sldId id="264" r:id="rId16"/>
    <p:sldId id="269" r:id="rId17"/>
    <p:sldId id="270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1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1257E-1CC0-6D42-462E-6D4B60A35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36DF89-FD54-F73B-9943-FAEA5B6EA0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D3BD38-9681-19B5-248B-294FC0E0D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1C2D3-6241-4E4E-8B2E-A546F0026D6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8BBC7-DD14-42E9-E245-0700CBC31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F5EBB9-0A2F-246B-FFA3-F9BE4FE79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FBEF-F0DE-4048-8D45-E9432016B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081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673DE-A701-0128-52ED-E80FCE32E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E7FB27-C425-CDB2-F191-2F63B7E5E5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0D3B6-1B34-81BE-02C0-8788325C7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1C2D3-6241-4E4E-8B2E-A546F0026D6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F36423-76C8-833D-97CA-9153A579F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F09335-A8C9-8281-53FE-5CE160B08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FBEF-F0DE-4048-8D45-E9432016B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90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51A236-E9AD-F999-235F-6DB137B2D3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3C0F91-0A32-FCA4-9ABB-7EFEE9718A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0121B-ADBD-EF5B-06D0-E081BBB34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1C2D3-6241-4E4E-8B2E-A546F0026D6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B2DF10-E6E8-EEF5-3401-FDEEA0440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1FB58C-2B47-24E2-2554-E0DB914BB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FBEF-F0DE-4048-8D45-E9432016B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724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5BFF1-FCEA-FB6A-7A5A-DB7779A2E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EDF6C-AE17-0809-3B47-C27ED9932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1BE00-2730-6D40-9DA4-25D9566DE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1C2D3-6241-4E4E-8B2E-A546F0026D6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7E793-80A2-1EA9-5163-30210C0A4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DDC012-3A2D-3FEC-5A4F-1CC0260F8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FBEF-F0DE-4048-8D45-E9432016B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789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0D5AF-EDA5-BD1F-0EE4-181A5E03B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CF2D09-C752-F3A5-C07A-EC099650AB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8E203F-83A1-DBEC-2563-5DFCBA91C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1C2D3-6241-4E4E-8B2E-A546F0026D6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BC73F-F03A-AACE-AFB6-E26DC8E5E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F9285-57F4-0F9E-2740-BC6F3A660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FBEF-F0DE-4048-8D45-E9432016B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78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8FA4E-0F65-C5CC-B7D3-1C6FD55B6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958940-4330-EB5E-A049-2E8DA59B24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C3D61D-EA05-29A6-D5C9-232ABED683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7F4F1D-7154-5AA7-67D5-AE9BD6B84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1C2D3-6241-4E4E-8B2E-A546F0026D6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8070CD-7439-83B9-82AD-AC3C4FDFD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5A4725-7470-B84A-2320-84B31B62E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FBEF-F0DE-4048-8D45-E9432016B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492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B68F2-3CBF-0778-A884-B53E5A844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0E012F-EC8B-5AF3-DE2D-04789F8FAB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C84CAE-A2A6-E7DB-0177-40DAADAA4E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12B07D-1FDB-EB07-ED12-E7FA13B4C3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73C2F0-23B0-4927-A4C5-4D215E205F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961B15-CE88-7EC2-3EF5-8C4586440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1C2D3-6241-4E4E-8B2E-A546F0026D6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588F97-8AFD-090A-E22B-32BD2E82B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AD1B5C-2A8B-F0B8-D058-32A988457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FBEF-F0DE-4048-8D45-E9432016B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8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1B437-62B0-63E1-9FFD-24AD9F5F0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F6FE04-F5F1-AED7-AF33-0E98A1421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1C2D3-6241-4E4E-8B2E-A546F0026D6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500549-3CF5-9889-40D0-8F9B82EB6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E8FA0D-6C07-AA99-52AF-7B9814E71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FBEF-F0DE-4048-8D45-E9432016B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21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F84E40-C685-DD39-47E5-97A17A6E5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1C2D3-6241-4E4E-8B2E-A546F0026D6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9B8CED-4375-9E68-D61F-0876A50E9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8A25BD-6BE9-4509-EE5F-9633B2648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FBEF-F0DE-4048-8D45-E9432016B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324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2F36A-7033-5863-89C1-B2575774A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4C2B67-A0F6-C802-B439-D9F9F3EF6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B0723E-8F6C-7B18-D7C8-49571DFDB0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BEF3DA-0F4F-0D45-FDBE-55FC4FC0C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1C2D3-6241-4E4E-8B2E-A546F0026D6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FC8C2C-FCAB-1D80-1AFB-1678DE23E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3D55A-A161-0F3D-A833-30E76404D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FBEF-F0DE-4048-8D45-E9432016B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221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886A0-C1E5-A57F-9696-B082F4BC0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54257E-0958-057C-C727-D26F6D30F6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43D6C5-F449-14E2-BA72-8592092DD9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E4C160-1C5E-7694-071B-85AAE8347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1C2D3-6241-4E4E-8B2E-A546F0026D6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C0F429-E457-A985-4B49-AC8E3E801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607C2C-1817-A0E8-8A84-04AAD3A9C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FBEF-F0DE-4048-8D45-E9432016B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178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E97EC7-EFB5-3046-1A0F-F3FB8A907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896F11-A483-D89A-733E-2CA586834B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6AD110-E4E6-F99E-8170-1BB4076C23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31C2D3-6241-4E4E-8B2E-A546F0026D6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6158F-798F-7FDB-F7A1-E5809D603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2ABFC-48FA-5894-AC9E-24CD483A34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5C5FBEF-F0DE-4048-8D45-E9432016B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41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hikmet.bursali@cern.ch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BD980-FA0D-D2B7-AA3B-08E3D8B73C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84972"/>
            <a:ext cx="9144000" cy="2387600"/>
          </a:xfrm>
        </p:spPr>
        <p:txBody>
          <a:bodyPr>
            <a:normAutofit/>
          </a:bodyPr>
          <a:lstStyle/>
          <a:p>
            <a:r>
              <a:rPr lang="en-US" sz="5400" dirty="0"/>
              <a:t>SPS-BGI Model to LHC Tunnel</a:t>
            </a:r>
            <a:br>
              <a:rPr lang="en-US" sz="5400" dirty="0"/>
            </a:br>
            <a:r>
              <a:rPr lang="en-US" sz="5400" dirty="0"/>
              <a:t>Impedance Investigation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7A9A2A-BF6D-CD9C-DDF6-20E6952E84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40999"/>
            <a:ext cx="9144000" cy="1655762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/>
              <a:t>1</a:t>
            </a:r>
            <a:r>
              <a:rPr lang="en-US" sz="2000" dirty="0"/>
              <a:t>0</a:t>
            </a:r>
            <a:r>
              <a:rPr lang="en-US" sz="2000"/>
              <a:t>/03/2025</a:t>
            </a:r>
            <a:endParaRPr lang="en-US" sz="2000" dirty="0"/>
          </a:p>
          <a:p>
            <a:r>
              <a:rPr lang="en-US" sz="2000" dirty="0"/>
              <a:t>H. Bursali on behalf of Impedance Team</a:t>
            </a:r>
          </a:p>
          <a:p>
            <a:r>
              <a:rPr lang="en-US" sz="2000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hikmet.bursali@cern.ch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</a:p>
        </p:txBody>
      </p:sp>
      <p:pic>
        <p:nvPicPr>
          <p:cNvPr id="4" name="Picture 6" descr="CERN Logo">
            <a:extLst>
              <a:ext uri="{FF2B5EF4-FFF2-40B4-BE49-F238E27FC236}">
                <a16:creationId xmlns:a16="http://schemas.microsoft.com/office/drawing/2014/main" id="{A4047DEB-05B9-0AA1-48D5-63324CCA66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1" r="18451"/>
          <a:stretch/>
        </p:blipFill>
        <p:spPr bwMode="auto">
          <a:xfrm>
            <a:off x="261257" y="263104"/>
            <a:ext cx="1922106" cy="175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47522FB-75D7-7330-D70C-29B55C358D30}"/>
              </a:ext>
            </a:extLst>
          </p:cNvPr>
          <p:cNvSpPr txBox="1"/>
          <p:nvPr/>
        </p:nvSpPr>
        <p:spPr>
          <a:xfrm>
            <a:off x="617327" y="2017277"/>
            <a:ext cx="1045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SY-RF-BR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83B6C5-BDDE-37C0-86ED-0F13B00FCC71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highlight>
                <a:srgbClr val="0000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165309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DCBB536-862E-604F-981B-23E28BE8F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1399"/>
            <a:ext cx="10515600" cy="1325563"/>
          </a:xfrm>
        </p:spPr>
        <p:txBody>
          <a:bodyPr/>
          <a:lstStyle/>
          <a:p>
            <a:pPr algn="ctr"/>
            <a:r>
              <a:rPr lang="en-US" i="1" dirty="0"/>
              <a:t>Thanks for your attention!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68CBB3D-B25D-A1F3-C44A-DFDB444EC89F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highlight>
                <a:srgbClr val="0000FF"/>
              </a:highlight>
            </a:endParaRPr>
          </a:p>
        </p:txBody>
      </p:sp>
      <p:pic>
        <p:nvPicPr>
          <p:cNvPr id="6" name="Picture 6" descr="CERN Logo">
            <a:extLst>
              <a:ext uri="{FF2B5EF4-FFF2-40B4-BE49-F238E27FC236}">
                <a16:creationId xmlns:a16="http://schemas.microsoft.com/office/drawing/2014/main" id="{C933506C-0CCB-03F5-2A3C-AB802027A1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1" r="18451"/>
          <a:stretch/>
        </p:blipFill>
        <p:spPr bwMode="auto">
          <a:xfrm>
            <a:off x="261257" y="263104"/>
            <a:ext cx="1922106" cy="175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020AD86-1903-A197-DC27-0174F676EED4}"/>
              </a:ext>
            </a:extLst>
          </p:cNvPr>
          <p:cNvSpPr txBox="1"/>
          <p:nvPr/>
        </p:nvSpPr>
        <p:spPr>
          <a:xfrm>
            <a:off x="617327" y="2017277"/>
            <a:ext cx="1045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SY-RF-BR</a:t>
            </a:r>
            <a:endParaRPr lang="en-GB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383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2C52F-3803-3098-009E-7EB715E2C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B427EE1-7B8C-7E1D-8745-459FE9973779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highlight>
                <a:srgbClr val="0000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587845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98072-0900-C94F-B4BB-4B89EB8CA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D7315B-E45D-0C38-D1FE-726A87FF62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26" y="0"/>
            <a:ext cx="12099147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B8469E-D8F2-9FE7-E1A8-117B9634F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0710" y="3429000"/>
            <a:ext cx="5116983" cy="3193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496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05E7F-6938-5946-DDEF-FA7A861A4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Screen and Cathode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B4C4CA-BAEE-555F-14A7-92035D9FD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7325" y="1851498"/>
            <a:ext cx="8037349" cy="464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6132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9C9C110-BAF7-EDA3-4AAB-864FB0EB8A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336" y="833859"/>
            <a:ext cx="10604585" cy="581645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1B12AF-C648-3969-44C6-4079345B6BD3}"/>
              </a:ext>
            </a:extLst>
          </p:cNvPr>
          <p:cNvSpPr/>
          <p:nvPr/>
        </p:nvSpPr>
        <p:spPr>
          <a:xfrm>
            <a:off x="4177862" y="1692529"/>
            <a:ext cx="1115950" cy="12461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15.8 W</a:t>
            </a:r>
          </a:p>
          <a:p>
            <a:pPr algn="ctr"/>
            <a:r>
              <a:rPr lang="en-US" dirty="0">
                <a:solidFill>
                  <a:srgbClr val="00B050"/>
                </a:solidFill>
              </a:rPr>
              <a:t>51.9 W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48.2 W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41F2AC-B24D-0F4F-F88E-A09F893C7800}"/>
              </a:ext>
            </a:extLst>
          </p:cNvPr>
          <p:cNvSpPr/>
          <p:nvPr/>
        </p:nvSpPr>
        <p:spPr>
          <a:xfrm>
            <a:off x="5446986" y="1692529"/>
            <a:ext cx="3215392" cy="12461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Steel Cathode</a:t>
            </a:r>
          </a:p>
          <a:p>
            <a:pPr algn="ctr"/>
            <a:r>
              <a:rPr lang="en-US" dirty="0">
                <a:solidFill>
                  <a:srgbClr val="00B050"/>
                </a:solidFill>
              </a:rPr>
              <a:t>1 k</a:t>
            </a:r>
            <a:r>
              <a:rPr lang="el-GR" dirty="0">
                <a:solidFill>
                  <a:srgbClr val="00B050"/>
                </a:solidFill>
              </a:rPr>
              <a:t>Ω</a:t>
            </a:r>
            <a:r>
              <a:rPr lang="en-US" dirty="0">
                <a:solidFill>
                  <a:srgbClr val="00B050"/>
                </a:solidFill>
              </a:rPr>
              <a:t> NEG coated ceramic cathode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50 </a:t>
            </a:r>
            <a:r>
              <a:rPr lang="el-GR" dirty="0">
                <a:solidFill>
                  <a:srgbClr val="0000FF"/>
                </a:solidFill>
              </a:rPr>
              <a:t>Ω</a:t>
            </a:r>
            <a:r>
              <a:rPr lang="en-US" dirty="0">
                <a:solidFill>
                  <a:srgbClr val="0000FF"/>
                </a:solidFill>
              </a:rPr>
              <a:t> NEG coated cathode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8A22DB-4190-AE84-BEE5-D59D0AA5A4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661" y="2315626"/>
            <a:ext cx="2802027" cy="1748873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66CB0D0-B980-C0B0-616F-4B506FBA11E5}"/>
              </a:ext>
            </a:extLst>
          </p:cNvPr>
          <p:cNvSpPr/>
          <p:nvPr/>
        </p:nvSpPr>
        <p:spPr>
          <a:xfrm>
            <a:off x="7241205" y="351129"/>
            <a:ext cx="4650476" cy="482730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/>
              <a:t>Model with Beam Screen and Cathode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19152C-A66E-79FC-72FD-636B19AC8996}"/>
              </a:ext>
            </a:extLst>
          </p:cNvPr>
          <p:cNvSpPr txBox="1"/>
          <p:nvPr/>
        </p:nvSpPr>
        <p:spPr>
          <a:xfrm>
            <a:off x="3987587" y="1323197"/>
            <a:ext cx="1496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/>
              <a:t>RF power loss</a:t>
            </a:r>
          </a:p>
        </p:txBody>
      </p:sp>
    </p:spTree>
    <p:extLst>
      <p:ext uri="{BB962C8B-B14F-4D97-AF65-F5344CB8AC3E}">
        <p14:creationId xmlns:p14="http://schemas.microsoft.com/office/powerpoint/2010/main" val="4238043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1F8E637-ECA5-67D7-E228-4CDAA3A4A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Taper Locations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BBE5A6-B10A-2254-4348-7636800022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247" y="1690688"/>
            <a:ext cx="9717505" cy="47711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99569A-8FF7-9F40-2709-9A502FEF02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6902" y="3869356"/>
            <a:ext cx="1971610" cy="12979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C5A0CF2-3C6A-C56F-F362-EB4251667B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6902" y="2401984"/>
            <a:ext cx="1981951" cy="129795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57D5F07-C746-EF5B-3B0C-A6C82883F43A}"/>
              </a:ext>
            </a:extLst>
          </p:cNvPr>
          <p:cNvSpPr/>
          <p:nvPr/>
        </p:nvSpPr>
        <p:spPr>
          <a:xfrm>
            <a:off x="1916901" y="3869355"/>
            <a:ext cx="1971609" cy="1297955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7FCF8A-F5BD-1CA3-6A5D-C90E3630235D}"/>
              </a:ext>
            </a:extLst>
          </p:cNvPr>
          <p:cNvSpPr/>
          <p:nvPr/>
        </p:nvSpPr>
        <p:spPr>
          <a:xfrm>
            <a:off x="1916902" y="2401984"/>
            <a:ext cx="1981952" cy="129795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0D7EF6B-55C9-85FB-843B-1CD69C316A08}"/>
              </a:ext>
            </a:extLst>
          </p:cNvPr>
          <p:cNvSpPr/>
          <p:nvPr/>
        </p:nvSpPr>
        <p:spPr>
          <a:xfrm>
            <a:off x="6495393" y="3869355"/>
            <a:ext cx="1403131" cy="1049486"/>
          </a:xfrm>
          <a:prstGeom prst="roundRect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763255E-B17B-CEB2-3D7B-4E91F32A46F8}"/>
              </a:ext>
            </a:extLst>
          </p:cNvPr>
          <p:cNvSpPr/>
          <p:nvPr/>
        </p:nvSpPr>
        <p:spPr>
          <a:xfrm>
            <a:off x="8871967" y="2526217"/>
            <a:ext cx="1848585" cy="2960183"/>
          </a:xfrm>
          <a:prstGeom prst="roundRect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CF0717F-D800-BF7E-6AD1-38BA02BF6408}"/>
              </a:ext>
            </a:extLst>
          </p:cNvPr>
          <p:cNvSpPr/>
          <p:nvPr/>
        </p:nvSpPr>
        <p:spPr>
          <a:xfrm>
            <a:off x="6660928" y="2463902"/>
            <a:ext cx="2096814" cy="10494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Tapers at the end</a:t>
            </a:r>
          </a:p>
          <a:p>
            <a:pPr algn="ctr"/>
            <a:r>
              <a:rPr lang="en-US" dirty="0">
                <a:solidFill>
                  <a:srgbClr val="00B050"/>
                </a:solidFill>
              </a:rPr>
              <a:t>Tapers attached to the tank</a:t>
            </a:r>
          </a:p>
        </p:txBody>
      </p:sp>
    </p:spTree>
    <p:extLst>
      <p:ext uri="{BB962C8B-B14F-4D97-AF65-F5344CB8AC3E}">
        <p14:creationId xmlns:p14="http://schemas.microsoft.com/office/powerpoint/2010/main" val="25130345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F2C5A3-94FE-0B7A-2D9C-6F329AE29F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DBB72-B87A-CDCD-7FD1-6A7C99269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Studied Options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9BF5AE-2F35-053A-B1C5-F5FD113A06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961" y="1901396"/>
            <a:ext cx="9214926" cy="4381163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CE0EB66-A55C-FF97-2316-CE644A6CD31F}"/>
              </a:ext>
            </a:extLst>
          </p:cNvPr>
          <p:cNvSpPr/>
          <p:nvPr/>
        </p:nvSpPr>
        <p:spPr>
          <a:xfrm>
            <a:off x="514472" y="1594030"/>
            <a:ext cx="1679026" cy="61473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Beam aperture</a:t>
            </a:r>
          </a:p>
          <a:p>
            <a:pPr algn="ctr"/>
            <a:r>
              <a:rPr lang="en-US" dirty="0"/>
              <a:t>Ø -&gt; 80 mm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022785F-2F62-CAC3-6AC0-458B08EE5B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611" y="4415301"/>
            <a:ext cx="2084748" cy="144636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756BBD-AF4F-3325-C024-D776264675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611" y="2506209"/>
            <a:ext cx="2084748" cy="144161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EC4D684-44F3-0A0E-4CDB-BCA5CB22F435}"/>
              </a:ext>
            </a:extLst>
          </p:cNvPr>
          <p:cNvSpPr/>
          <p:nvPr/>
        </p:nvSpPr>
        <p:spPr>
          <a:xfrm>
            <a:off x="311611" y="4415301"/>
            <a:ext cx="2084748" cy="1441610"/>
          </a:xfrm>
          <a:prstGeom prst="rect">
            <a:avLst/>
          </a:prstGeom>
          <a:noFill/>
          <a:ln w="5715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A01576-7390-6369-D5E0-BFDB9F8A21B6}"/>
              </a:ext>
            </a:extLst>
          </p:cNvPr>
          <p:cNvSpPr/>
          <p:nvPr/>
        </p:nvSpPr>
        <p:spPr>
          <a:xfrm>
            <a:off x="311611" y="2506209"/>
            <a:ext cx="2084748" cy="144161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4CB86C-D634-DD77-EE0E-E39411CB210D}"/>
              </a:ext>
            </a:extLst>
          </p:cNvPr>
          <p:cNvSpPr/>
          <p:nvPr/>
        </p:nvSpPr>
        <p:spPr>
          <a:xfrm>
            <a:off x="6503275" y="2445141"/>
            <a:ext cx="2183525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No cathode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No cathode + RF absorbers on sides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C21339-DC5C-9E59-9855-461255ED382D}"/>
              </a:ext>
            </a:extLst>
          </p:cNvPr>
          <p:cNvSpPr txBox="1"/>
          <p:nvPr/>
        </p:nvSpPr>
        <p:spPr>
          <a:xfrm>
            <a:off x="7361154" y="1449067"/>
            <a:ext cx="4316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>
                <a:solidFill>
                  <a:srgbClr val="0000FF"/>
                </a:solidFill>
              </a:rPr>
              <a:t>SPS-BGI design (tapers attached to the tank)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699335-AB67-305D-1E00-85CFD889A636}"/>
              </a:ext>
            </a:extLst>
          </p:cNvPr>
          <p:cNvSpPr txBox="1"/>
          <p:nvPr/>
        </p:nvSpPr>
        <p:spPr>
          <a:xfrm>
            <a:off x="514472" y="6139727"/>
            <a:ext cx="2419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 </a:t>
            </a:r>
            <a:r>
              <a:rPr lang="el-GR" dirty="0"/>
              <a:t>Ω</a:t>
            </a:r>
            <a:r>
              <a:rPr lang="en-US" dirty="0"/>
              <a:t> NEG coated </a:t>
            </a:r>
            <a:r>
              <a:rPr lang="en-US" dirty="0" err="1"/>
              <a:t>macor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0E6F025-90E7-C2B0-A3EC-BA4ED2AF6055}"/>
              </a:ext>
            </a:extLst>
          </p:cNvPr>
          <p:cNvCxnSpPr>
            <a:endCxn id="10" idx="0"/>
          </p:cNvCxnSpPr>
          <p:nvPr/>
        </p:nvCxnSpPr>
        <p:spPr>
          <a:xfrm>
            <a:off x="1225002" y="5674624"/>
            <a:ext cx="499129" cy="4651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79723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9C8E9-0ACA-F441-0DF7-4E035B5E0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Options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20D4F2-CC19-82EB-690B-D34F1C0E90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260" y="1856225"/>
            <a:ext cx="8177540" cy="4379037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136D6C0-D83B-414F-5BDE-2412CCE5B0A7}"/>
              </a:ext>
            </a:extLst>
          </p:cNvPr>
          <p:cNvSpPr/>
          <p:nvPr/>
        </p:nvSpPr>
        <p:spPr>
          <a:xfrm>
            <a:off x="7365124" y="1080568"/>
            <a:ext cx="3988676" cy="61012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Model with beam screen and no cathode (tapers attached to the tank)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748A40-088A-5710-3440-BEB8A940B3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762" y="3092415"/>
            <a:ext cx="3029498" cy="190665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67907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3A95F-3AB5-2C92-1662-8AF1FD43E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Options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354A49-2A9D-C2D0-D8F0-C4B62E3889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7739" y="1806936"/>
            <a:ext cx="8750657" cy="468593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B1D3541-621B-20FD-B821-4A14C856644C}"/>
              </a:ext>
            </a:extLst>
          </p:cNvPr>
          <p:cNvSpPr txBox="1"/>
          <p:nvPr/>
        </p:nvSpPr>
        <p:spPr>
          <a:xfrm>
            <a:off x="5585283" y="4075385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698 MHz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8FDE8C4-879B-E246-21E7-DD0770129D3A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5462752" y="4444717"/>
            <a:ext cx="633248" cy="4820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B625FE0-287E-7A05-D0B1-676555991BBE}"/>
              </a:ext>
            </a:extLst>
          </p:cNvPr>
          <p:cNvSpPr/>
          <p:nvPr/>
        </p:nvSpPr>
        <p:spPr>
          <a:xfrm>
            <a:off x="7365124" y="1080568"/>
            <a:ext cx="3988676" cy="61012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Model without cathode (tapers attached to the tank) + RF absorbers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D364F76-B010-D078-B087-BA47EC2291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7" y="2032418"/>
            <a:ext cx="2617092" cy="181569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834D176-353F-3C02-C4AC-3703A64C81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47" y="4062066"/>
            <a:ext cx="2617092" cy="180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7739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19B6B-59F4-2960-0C6B-2BCDF8490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Options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CD2361-10BE-54F7-1112-CF1BF4E4A6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4073" y="1956707"/>
            <a:ext cx="8362102" cy="45361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D46A87-39D1-4C42-590E-1B868A1B23EF}"/>
              </a:ext>
            </a:extLst>
          </p:cNvPr>
          <p:cNvSpPr txBox="1"/>
          <p:nvPr/>
        </p:nvSpPr>
        <p:spPr>
          <a:xfrm>
            <a:off x="4469523" y="4514303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565 MHz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78EA89B-2FCC-D5BF-5F8C-BC04B1FDE372}"/>
              </a:ext>
            </a:extLst>
          </p:cNvPr>
          <p:cNvCxnSpPr>
            <a:stCxn id="5" idx="2"/>
          </p:cNvCxnSpPr>
          <p:nvPr/>
        </p:nvCxnSpPr>
        <p:spPr>
          <a:xfrm>
            <a:off x="4980240" y="4883635"/>
            <a:ext cx="411567" cy="3007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D94710A-67DC-9188-FFE0-B9CFBA17AFEF}"/>
              </a:ext>
            </a:extLst>
          </p:cNvPr>
          <p:cNvSpPr txBox="1"/>
          <p:nvPr/>
        </p:nvSpPr>
        <p:spPr>
          <a:xfrm>
            <a:off x="5604640" y="3536840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1.014 GHz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2FB3DCE-7473-335C-3AE5-F70DC89A2EDE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6177073" y="3906172"/>
            <a:ext cx="397148" cy="4031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D9FCD5F-37F8-5D12-B7EA-ADA58706E6C5}"/>
              </a:ext>
            </a:extLst>
          </p:cNvPr>
          <p:cNvSpPr/>
          <p:nvPr/>
        </p:nvSpPr>
        <p:spPr>
          <a:xfrm>
            <a:off x="7365124" y="1080568"/>
            <a:ext cx="3988676" cy="61012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Model with beam screen and steel cathode (tapers at the end)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A79AD8F-18D2-6068-93C4-EC3D3702FE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78" y="2908674"/>
            <a:ext cx="3196361" cy="199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941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DC183-066B-6687-3847-6E536410D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8D5A47-CAEE-F08A-2188-B5F6475E1E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First Result</a:t>
            </a:r>
          </a:p>
          <a:p>
            <a:pPr lvl="1"/>
            <a:r>
              <a:rPr lang="en-US" dirty="0"/>
              <a:t>Model with 1 k</a:t>
            </a:r>
            <a:r>
              <a:rPr lang="el-GR" dirty="0"/>
              <a:t>Ω</a:t>
            </a:r>
            <a:r>
              <a:rPr lang="en-US" dirty="0"/>
              <a:t> NEG coated ceramic cathode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Studied Options</a:t>
            </a:r>
          </a:p>
          <a:p>
            <a:pPr lvl="1"/>
            <a:r>
              <a:rPr lang="en-US" dirty="0"/>
              <a:t>Decreased NEG coating resistivity on ceramic cathode</a:t>
            </a:r>
          </a:p>
          <a:p>
            <a:pPr lvl="1"/>
            <a:r>
              <a:rPr lang="en-US" dirty="0"/>
              <a:t>Model with/without cathode</a:t>
            </a:r>
          </a:p>
          <a:p>
            <a:pPr lvl="1"/>
            <a:r>
              <a:rPr lang="en-US" dirty="0"/>
              <a:t>Model with ferrites</a:t>
            </a:r>
          </a:p>
          <a:p>
            <a:pPr lvl="1"/>
            <a:r>
              <a:rPr lang="en-US" dirty="0"/>
              <a:t>Model with beam screen</a:t>
            </a:r>
          </a:p>
          <a:p>
            <a:endParaRPr lang="en-US" dirty="0"/>
          </a:p>
          <a:p>
            <a:r>
              <a:rPr lang="en-US" dirty="0"/>
              <a:t>Conclusion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1A185E3-6576-9728-630C-2FD1AA9FE29F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4271329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2973C-5B0B-287D-312A-675DF7226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Options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6F328C-382C-1ACA-2A49-72618721BA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5728" y="2093233"/>
            <a:ext cx="7720223" cy="41341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9F44CBF-3F25-8567-0DDC-3E7C54757F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175" y="2239534"/>
            <a:ext cx="4055553" cy="26004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E81C45-836E-CBC4-3412-6976952484E0}"/>
              </a:ext>
            </a:extLst>
          </p:cNvPr>
          <p:cNvSpPr txBox="1"/>
          <p:nvPr/>
        </p:nvSpPr>
        <p:spPr>
          <a:xfrm>
            <a:off x="2614793" y="416030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6.14 W</a:t>
            </a:r>
          </a:p>
        </p:txBody>
      </p:sp>
    </p:spTree>
    <p:extLst>
      <p:ext uri="{BB962C8B-B14F-4D97-AF65-F5344CB8AC3E}">
        <p14:creationId xmlns:p14="http://schemas.microsoft.com/office/powerpoint/2010/main" val="1522690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DBA01-EE1D-D8CE-E3F6-E41016879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Result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0DC5B4-FA8D-B99F-1F4B-7DD3B8A9C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696" y="1851280"/>
            <a:ext cx="8148145" cy="4420104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BD9761B-93D0-BC76-CF77-93128BB0DBD4}"/>
              </a:ext>
            </a:extLst>
          </p:cNvPr>
          <p:cNvSpPr/>
          <p:nvPr/>
        </p:nvSpPr>
        <p:spPr>
          <a:xfrm>
            <a:off x="946767" y="4665025"/>
            <a:ext cx="2788391" cy="871620"/>
          </a:xfrm>
          <a:prstGeom prst="roundRect">
            <a:avLst/>
          </a:prstGeom>
          <a:solidFill>
            <a:srgbClr val="FFFF00">
              <a:alpha val="46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80417C-E57E-1833-E33E-FE0CA00712D5}"/>
              </a:ext>
            </a:extLst>
          </p:cNvPr>
          <p:cNvSpPr txBox="1"/>
          <p:nvPr/>
        </p:nvSpPr>
        <p:spPr>
          <a:xfrm>
            <a:off x="4160827" y="4916169"/>
            <a:ext cx="2557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Broadband contribution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F03679D-0ADC-BC93-DE34-C3FEF1D128CA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3735158" y="5100835"/>
            <a:ext cx="42566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8B2B9C1A-3301-994E-8259-5D9A7AF494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3510" y="1969525"/>
            <a:ext cx="2809391" cy="183983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9A87068-938B-0E9A-06A6-93D0C82BEFD0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7C1082-2196-D275-7283-316C378EE45D}"/>
              </a:ext>
            </a:extLst>
          </p:cNvPr>
          <p:cNvSpPr txBox="1"/>
          <p:nvPr/>
        </p:nvSpPr>
        <p:spPr>
          <a:xfrm>
            <a:off x="3593310" y="1321356"/>
            <a:ext cx="50053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u="sng" dirty="0">
                <a:solidFill>
                  <a:srgbClr val="0000FF"/>
                </a:solidFill>
              </a:rPr>
              <a:t>SPS - BGI with tapers (120 mm to 80 mm diameter)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8972675-4317-A432-CBD4-ADD9F906C1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3510" y="4118161"/>
            <a:ext cx="2809391" cy="188460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8108ED3-3C99-1597-AD25-CF002030D4F5}"/>
              </a:ext>
            </a:extLst>
          </p:cNvPr>
          <p:cNvSpPr txBox="1"/>
          <p:nvPr/>
        </p:nvSpPr>
        <p:spPr>
          <a:xfrm>
            <a:off x="10967411" y="1603079"/>
            <a:ext cx="615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>
                <a:solidFill>
                  <a:srgbClr val="0070C0"/>
                </a:solidFill>
              </a:rPr>
              <a:t>Tank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4BE195-09C8-DA7C-0744-896267A4DFBF}"/>
              </a:ext>
            </a:extLst>
          </p:cNvPr>
          <p:cNvSpPr txBox="1"/>
          <p:nvPr/>
        </p:nvSpPr>
        <p:spPr>
          <a:xfrm>
            <a:off x="10158793" y="3748829"/>
            <a:ext cx="1424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>
                <a:solidFill>
                  <a:srgbClr val="0070C0"/>
                </a:solidFill>
              </a:rPr>
              <a:t>Internal View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4600AA-65F3-D37D-6E6F-8B33E4F26389}"/>
              </a:ext>
            </a:extLst>
          </p:cNvPr>
          <p:cNvSpPr txBox="1"/>
          <p:nvPr/>
        </p:nvSpPr>
        <p:spPr>
          <a:xfrm>
            <a:off x="9816529" y="5665234"/>
            <a:ext cx="1842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1 k</a:t>
            </a:r>
            <a:r>
              <a:rPr lang="el-GR" dirty="0">
                <a:highlight>
                  <a:srgbClr val="FFFF00"/>
                </a:highlight>
              </a:rPr>
              <a:t>Ω</a:t>
            </a:r>
            <a:r>
              <a:rPr lang="en-US" dirty="0">
                <a:highlight>
                  <a:srgbClr val="FFFF00"/>
                </a:highlight>
              </a:rPr>
              <a:t> NEG coated ceramic cathode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94F28A9-0B1F-B184-F7F9-54BA8881BD21}"/>
              </a:ext>
            </a:extLst>
          </p:cNvPr>
          <p:cNvCxnSpPr>
            <a:cxnSpLocks/>
            <a:endCxn id="16" idx="0"/>
          </p:cNvCxnSpPr>
          <p:nvPr/>
        </p:nvCxnSpPr>
        <p:spPr>
          <a:xfrm>
            <a:off x="10547131" y="4737298"/>
            <a:ext cx="190434" cy="927936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BE70F349-D995-CF6E-E0F9-040326DF082A}"/>
              </a:ext>
            </a:extLst>
          </p:cNvPr>
          <p:cNvSpPr txBox="1"/>
          <p:nvPr/>
        </p:nvSpPr>
        <p:spPr>
          <a:xfrm>
            <a:off x="3735158" y="317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2" name="Graphic 21" descr="Fire with solid fill">
            <a:extLst>
              <a:ext uri="{FF2B5EF4-FFF2-40B4-BE49-F238E27FC236}">
                <a16:creationId xmlns:a16="http://schemas.microsoft.com/office/drawing/2014/main" id="{65844463-70BE-9063-5315-01F7CE0A19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033592" y="2834429"/>
            <a:ext cx="914400" cy="9144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B5267C6-FB9B-57E7-9C6C-62C2425926D0}"/>
              </a:ext>
            </a:extLst>
          </p:cNvPr>
          <p:cNvSpPr txBox="1"/>
          <p:nvPr/>
        </p:nvSpPr>
        <p:spPr>
          <a:xfrm>
            <a:off x="3761518" y="3176752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393 W</a:t>
            </a:r>
          </a:p>
        </p:txBody>
      </p:sp>
    </p:spTree>
    <p:extLst>
      <p:ext uri="{BB962C8B-B14F-4D97-AF65-F5344CB8AC3E}">
        <p14:creationId xmlns:p14="http://schemas.microsoft.com/office/powerpoint/2010/main" val="69759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EE391-F93E-82A9-88BB-2F868D5CA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Studied Options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42F32CA-6675-9DB3-6849-3C05A7EC6976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D8624C-73F5-DD02-1A27-56D87A4DF6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2614" y="1845594"/>
            <a:ext cx="9291145" cy="449745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8D50062-6DE7-27CF-37FF-A7C2DC9BF62F}"/>
              </a:ext>
            </a:extLst>
          </p:cNvPr>
          <p:cNvSpPr/>
          <p:nvPr/>
        </p:nvSpPr>
        <p:spPr>
          <a:xfrm>
            <a:off x="8601788" y="2568768"/>
            <a:ext cx="1604686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1 k</a:t>
            </a:r>
            <a:r>
              <a:rPr lang="el-GR" dirty="0">
                <a:solidFill>
                  <a:srgbClr val="FF0000"/>
                </a:solidFill>
              </a:rPr>
              <a:t>Ω</a:t>
            </a:r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>
                <a:solidFill>
                  <a:srgbClr val="0000FF"/>
                </a:solidFill>
              </a:rPr>
              <a:t>300 Ω</a:t>
            </a:r>
          </a:p>
          <a:p>
            <a:pPr algn="ctr"/>
            <a:r>
              <a:rPr lang="en-US" dirty="0">
                <a:solidFill>
                  <a:srgbClr val="00B050"/>
                </a:solidFill>
              </a:rPr>
              <a:t>50 Ω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AD027E-BEB8-9F53-0D70-181BE4DE83B9}"/>
              </a:ext>
            </a:extLst>
          </p:cNvPr>
          <p:cNvSpPr txBox="1"/>
          <p:nvPr/>
        </p:nvSpPr>
        <p:spPr>
          <a:xfrm>
            <a:off x="8459898" y="2199436"/>
            <a:ext cx="188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Coating Resistivity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1E97A99-C093-D158-7B90-CA732D369699}"/>
              </a:ext>
            </a:extLst>
          </p:cNvPr>
          <p:cNvSpPr/>
          <p:nvPr/>
        </p:nvSpPr>
        <p:spPr>
          <a:xfrm>
            <a:off x="8127128" y="2041634"/>
            <a:ext cx="380070" cy="3870435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E8C6C36-D11E-0E15-88FE-B1D381C5C45A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7630514" y="3531476"/>
            <a:ext cx="496614" cy="44537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8E95EFA-2028-2B4F-2483-95C8B6FE2475}"/>
              </a:ext>
            </a:extLst>
          </p:cNvPr>
          <p:cNvSpPr/>
          <p:nvPr/>
        </p:nvSpPr>
        <p:spPr>
          <a:xfrm>
            <a:off x="3172804" y="4674475"/>
            <a:ext cx="3811320" cy="1340069"/>
          </a:xfrm>
          <a:prstGeom prst="roundRect">
            <a:avLst/>
          </a:prstGeom>
          <a:solidFill>
            <a:srgbClr val="FFFF00">
              <a:alpha val="4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1FB3563-3361-D400-EDC0-2925237F43AC}"/>
              </a:ext>
            </a:extLst>
          </p:cNvPr>
          <p:cNvCxnSpPr>
            <a:cxnSpLocks/>
            <a:stCxn id="16" idx="2"/>
            <a:endCxn id="12" idx="0"/>
          </p:cNvCxnSpPr>
          <p:nvPr/>
        </p:nvCxnSpPr>
        <p:spPr>
          <a:xfrm>
            <a:off x="4686299" y="4161517"/>
            <a:ext cx="392165" cy="512958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EED5C36-D3CA-8617-0CEC-F5DE435A3178}"/>
              </a:ext>
            </a:extLst>
          </p:cNvPr>
          <p:cNvSpPr txBox="1"/>
          <p:nvPr/>
        </p:nvSpPr>
        <p:spPr>
          <a:xfrm>
            <a:off x="7241144" y="3139636"/>
            <a:ext cx="792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highlight>
                  <a:srgbClr val="FFFF00"/>
                </a:highlight>
              </a:rPr>
              <a:t>Tapers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EE5C21-8412-23B2-21AC-2465D323AE2A}"/>
              </a:ext>
            </a:extLst>
          </p:cNvPr>
          <p:cNvSpPr txBox="1"/>
          <p:nvPr/>
        </p:nvSpPr>
        <p:spPr>
          <a:xfrm>
            <a:off x="3479558" y="3792185"/>
            <a:ext cx="2413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highlight>
                  <a:srgbClr val="FFFF00"/>
                </a:highlight>
              </a:rPr>
              <a:t>Broadband contribution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AFFE28B1-619E-EB4C-3C25-1B6E36F322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200170"/>
              </p:ext>
            </p:extLst>
          </p:nvPr>
        </p:nvGraphicFramePr>
        <p:xfrm>
          <a:off x="193121" y="3233143"/>
          <a:ext cx="2483069" cy="16286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4759">
                  <a:extLst>
                    <a:ext uri="{9D8B030D-6E8A-4147-A177-3AD203B41FA5}">
                      <a16:colId xmlns:a16="http://schemas.microsoft.com/office/drawing/2014/main" val="1386402624"/>
                    </a:ext>
                  </a:extLst>
                </a:gridCol>
                <a:gridCol w="1458310">
                  <a:extLst>
                    <a:ext uri="{9D8B030D-6E8A-4147-A177-3AD203B41FA5}">
                      <a16:colId xmlns:a16="http://schemas.microsoft.com/office/drawing/2014/main" val="974313980"/>
                    </a:ext>
                  </a:extLst>
                </a:gridCol>
              </a:tblGrid>
              <a:tr h="594795">
                <a:tc>
                  <a:txBody>
                    <a:bodyPr/>
                    <a:lstStyle/>
                    <a:p>
                      <a:r>
                        <a:rPr lang="en-US" sz="1600" dirty="0"/>
                        <a:t>Coating resistivity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Beam-induced RF power loss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147260"/>
                  </a:ext>
                </a:extLst>
              </a:tr>
              <a:tr h="344603">
                <a:tc>
                  <a:txBody>
                    <a:bodyPr/>
                    <a:lstStyle/>
                    <a:p>
                      <a:r>
                        <a:rPr lang="en-US" sz="1600" dirty="0"/>
                        <a:t>   1 k</a:t>
                      </a:r>
                      <a:r>
                        <a:rPr lang="el-GR" sz="1600" dirty="0"/>
                        <a:t>Ω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       393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4850943"/>
                  </a:ext>
                </a:extLst>
              </a:tr>
              <a:tr h="344603">
                <a:tc>
                  <a:txBody>
                    <a:bodyPr/>
                    <a:lstStyle/>
                    <a:p>
                      <a:r>
                        <a:rPr lang="en-US" sz="1600" dirty="0"/>
                        <a:t>300 </a:t>
                      </a:r>
                      <a:r>
                        <a:rPr lang="el-GR" sz="1600" dirty="0"/>
                        <a:t>Ω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       298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727016"/>
                  </a:ext>
                </a:extLst>
              </a:tr>
              <a:tr h="344603">
                <a:tc>
                  <a:txBody>
                    <a:bodyPr/>
                    <a:lstStyle/>
                    <a:p>
                      <a:r>
                        <a:rPr lang="en-US" sz="1600" dirty="0"/>
                        <a:t>  50 </a:t>
                      </a:r>
                      <a:r>
                        <a:rPr lang="el-GR" sz="1600" dirty="0"/>
                        <a:t>Ω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       203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806266"/>
                  </a:ext>
                </a:extLst>
              </a:tr>
            </a:tbl>
          </a:graphicData>
        </a:graphic>
      </p:graphicFrame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AA77D3D-5FA1-EA0E-103A-73D0AFDC15F1}"/>
              </a:ext>
            </a:extLst>
          </p:cNvPr>
          <p:cNvSpPr/>
          <p:nvPr/>
        </p:nvSpPr>
        <p:spPr>
          <a:xfrm>
            <a:off x="8601788" y="786541"/>
            <a:ext cx="3086100" cy="482730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/>
              <a:t>Different Coating Resistivities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205713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890153-62EF-6209-E338-3042E07DBD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ADDEC-259C-3A7C-8D49-4884E3204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Studied Options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5674AB-7B68-9911-32D7-B64F310679F7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4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5DB3B19-8545-C25F-7D46-7F4D71AA1B32}"/>
              </a:ext>
            </a:extLst>
          </p:cNvPr>
          <p:cNvSpPr/>
          <p:nvPr/>
        </p:nvSpPr>
        <p:spPr>
          <a:xfrm>
            <a:off x="8592206" y="786541"/>
            <a:ext cx="3095681" cy="482730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/>
              <a:t>With/without Steel Cathode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D7042F-6935-4BB1-A068-E927A94B2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5611" y="1782423"/>
            <a:ext cx="9446979" cy="45631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5CDCB0-90D9-599A-F494-99AD7627FD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121" y="2269760"/>
            <a:ext cx="2370874" cy="16952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D7EE58F-8FD4-4316-54C6-E8E08873D5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121" y="4169629"/>
            <a:ext cx="2370874" cy="1656364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2DF995D-972B-AAB4-08DC-289FE5E7FF2D}"/>
              </a:ext>
            </a:extLst>
          </p:cNvPr>
          <p:cNvSpPr/>
          <p:nvPr/>
        </p:nvSpPr>
        <p:spPr>
          <a:xfrm>
            <a:off x="559677" y="1450428"/>
            <a:ext cx="1679026" cy="61473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Beam aperture</a:t>
            </a:r>
          </a:p>
          <a:p>
            <a:pPr algn="ctr"/>
            <a:r>
              <a:rPr lang="en-US" dirty="0"/>
              <a:t>Ø -&gt; 120 mm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A0EC1E-910A-4DED-78FB-2A15822CCA7E}"/>
              </a:ext>
            </a:extLst>
          </p:cNvPr>
          <p:cNvSpPr/>
          <p:nvPr/>
        </p:nvSpPr>
        <p:spPr>
          <a:xfrm>
            <a:off x="186121" y="4169628"/>
            <a:ext cx="2370874" cy="165636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D3979E-2D47-0341-8997-9B9A82F0F9C4}"/>
              </a:ext>
            </a:extLst>
          </p:cNvPr>
          <p:cNvSpPr/>
          <p:nvPr/>
        </p:nvSpPr>
        <p:spPr>
          <a:xfrm>
            <a:off x="186121" y="2272033"/>
            <a:ext cx="2370874" cy="1656363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C44453F-2495-9B95-81FE-E5F71D6EC1E5}"/>
              </a:ext>
            </a:extLst>
          </p:cNvPr>
          <p:cNvSpPr/>
          <p:nvPr/>
        </p:nvSpPr>
        <p:spPr>
          <a:xfrm>
            <a:off x="9546389" y="2885090"/>
            <a:ext cx="2269866" cy="5439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B050"/>
                </a:solidFill>
              </a:rPr>
              <a:t>Model with cathode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</a:rPr>
              <a:t>Model without cathode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22897BE-870F-4B9F-0238-28FA54BDEF19}"/>
              </a:ext>
            </a:extLst>
          </p:cNvPr>
          <p:cNvCxnSpPr/>
          <p:nvPr/>
        </p:nvCxnSpPr>
        <p:spPr>
          <a:xfrm>
            <a:off x="4993438" y="4127849"/>
            <a:ext cx="338958" cy="394138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B7E289B-3AC0-B765-7F06-7156E3EE41D8}"/>
              </a:ext>
            </a:extLst>
          </p:cNvPr>
          <p:cNvCxnSpPr/>
          <p:nvPr/>
        </p:nvCxnSpPr>
        <p:spPr>
          <a:xfrm>
            <a:off x="6163950" y="2536020"/>
            <a:ext cx="338958" cy="394138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CCB126F-EEF8-46B2-BF24-A36B01C771C8}"/>
              </a:ext>
            </a:extLst>
          </p:cNvPr>
          <p:cNvCxnSpPr/>
          <p:nvPr/>
        </p:nvCxnSpPr>
        <p:spPr>
          <a:xfrm>
            <a:off x="7465119" y="2184878"/>
            <a:ext cx="338958" cy="394138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C133BC4-C90A-46DA-539A-5EF89C7330EE}"/>
              </a:ext>
            </a:extLst>
          </p:cNvPr>
          <p:cNvSpPr txBox="1"/>
          <p:nvPr/>
        </p:nvSpPr>
        <p:spPr>
          <a:xfrm>
            <a:off x="4280338" y="2302603"/>
            <a:ext cx="1815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Resonances from chamber itself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E5F3F7-C610-C642-ADFC-2A8315E4FDEB}"/>
              </a:ext>
            </a:extLst>
          </p:cNvPr>
          <p:cNvSpPr txBox="1"/>
          <p:nvPr/>
        </p:nvSpPr>
        <p:spPr>
          <a:xfrm>
            <a:off x="2965015" y="6160955"/>
            <a:ext cx="3130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-&gt; RF absorbers can be studied!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ED33B99-6500-BDB2-A236-A0EF20AF9D7C}"/>
              </a:ext>
            </a:extLst>
          </p:cNvPr>
          <p:cNvSpPr/>
          <p:nvPr/>
        </p:nvSpPr>
        <p:spPr>
          <a:xfrm>
            <a:off x="5332396" y="4509584"/>
            <a:ext cx="338958" cy="1466706"/>
          </a:xfrm>
          <a:prstGeom prst="roundRect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019DFB3-9284-4A12-CF6C-89C99D0412C9}"/>
              </a:ext>
            </a:extLst>
          </p:cNvPr>
          <p:cNvSpPr/>
          <p:nvPr/>
        </p:nvSpPr>
        <p:spPr>
          <a:xfrm>
            <a:off x="6495617" y="2809176"/>
            <a:ext cx="338958" cy="3236900"/>
          </a:xfrm>
          <a:prstGeom prst="roundRect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B6423AE-F77D-A728-48FD-7548A57A2EDC}"/>
              </a:ext>
            </a:extLst>
          </p:cNvPr>
          <p:cNvSpPr/>
          <p:nvPr/>
        </p:nvSpPr>
        <p:spPr>
          <a:xfrm>
            <a:off x="7804077" y="2391914"/>
            <a:ext cx="252102" cy="3654162"/>
          </a:xfrm>
          <a:prstGeom prst="roundRect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993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2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C39084-78C5-EC4A-695A-CA17252879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C36EB-2CF7-D464-2D52-4CD91F487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Studied Options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2F620D-DD5C-DA55-6FF3-F6DE4A88FCA0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5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CE46528-C4DB-1D28-FFC6-9BC9861642E3}"/>
              </a:ext>
            </a:extLst>
          </p:cNvPr>
          <p:cNvSpPr/>
          <p:nvPr/>
        </p:nvSpPr>
        <p:spPr>
          <a:xfrm>
            <a:off x="10152993" y="786541"/>
            <a:ext cx="1534894" cy="482730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/>
              <a:t>Ferrite usage</a:t>
            </a:r>
            <a:endParaRPr lang="en-US" b="1" i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E722960-1CDB-A980-41D6-DEAD65DE98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7916" y="1597434"/>
            <a:ext cx="8909971" cy="489544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A13F5DB-18AC-50A6-2CB8-0F76D35033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379" y="4186802"/>
            <a:ext cx="2451535" cy="186832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E32B350-4B65-DE91-54BE-38BC672EA3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379" y="2128432"/>
            <a:ext cx="2451535" cy="179732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A7CDFFB-DE3F-3683-F94F-B740DC16139E}"/>
              </a:ext>
            </a:extLst>
          </p:cNvPr>
          <p:cNvSpPr/>
          <p:nvPr/>
        </p:nvSpPr>
        <p:spPr>
          <a:xfrm>
            <a:off x="249379" y="2128432"/>
            <a:ext cx="2451534" cy="179732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A822B9-435F-1A72-E905-4CF06AC12B2D}"/>
              </a:ext>
            </a:extLst>
          </p:cNvPr>
          <p:cNvSpPr/>
          <p:nvPr/>
        </p:nvSpPr>
        <p:spPr>
          <a:xfrm>
            <a:off x="249379" y="4186800"/>
            <a:ext cx="2451534" cy="186832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2008ADB-5B0F-F1C8-0C8F-77BAF2D56202}"/>
              </a:ext>
            </a:extLst>
          </p:cNvPr>
          <p:cNvSpPr/>
          <p:nvPr/>
        </p:nvSpPr>
        <p:spPr>
          <a:xfrm>
            <a:off x="3172804" y="4808482"/>
            <a:ext cx="3811320" cy="1340069"/>
          </a:xfrm>
          <a:prstGeom prst="roundRect">
            <a:avLst/>
          </a:prstGeom>
          <a:solidFill>
            <a:srgbClr val="FFFF00">
              <a:alpha val="4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D29DA51-5F82-5D8B-4ADB-B17F617861A0}"/>
              </a:ext>
            </a:extLst>
          </p:cNvPr>
          <p:cNvSpPr/>
          <p:nvPr/>
        </p:nvSpPr>
        <p:spPr>
          <a:xfrm>
            <a:off x="3586656" y="2185780"/>
            <a:ext cx="4343399" cy="48084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May break due to the high intensity beam!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728ED04-6D88-A304-C08E-BFB464433347}"/>
              </a:ext>
            </a:extLst>
          </p:cNvPr>
          <p:cNvCxnSpPr>
            <a:endCxn id="20" idx="1"/>
          </p:cNvCxnSpPr>
          <p:nvPr/>
        </p:nvCxnSpPr>
        <p:spPr>
          <a:xfrm flipV="1">
            <a:off x="1671145" y="2426205"/>
            <a:ext cx="1915511" cy="4115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DB14093-8C54-D278-B65D-3A9E5C1B88B8}"/>
              </a:ext>
            </a:extLst>
          </p:cNvPr>
          <p:cNvCxnSpPr>
            <a:cxnSpLocks/>
          </p:cNvCxnSpPr>
          <p:nvPr/>
        </p:nvCxnSpPr>
        <p:spPr>
          <a:xfrm flipV="1">
            <a:off x="1899745" y="2426202"/>
            <a:ext cx="1686911" cy="25534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6BD1B0E-D2AD-297C-C4FF-C9182B416A14}"/>
              </a:ext>
            </a:extLst>
          </p:cNvPr>
          <p:cNvCxnSpPr>
            <a:cxnSpLocks/>
            <a:endCxn id="20" idx="1"/>
          </p:cNvCxnSpPr>
          <p:nvPr/>
        </p:nvCxnSpPr>
        <p:spPr>
          <a:xfrm flipV="1">
            <a:off x="1229710" y="2426205"/>
            <a:ext cx="2356946" cy="24742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46D00DD-052C-888A-7BE8-570B2A34603B}"/>
              </a:ext>
            </a:extLst>
          </p:cNvPr>
          <p:cNvSpPr txBox="1"/>
          <p:nvPr/>
        </p:nvSpPr>
        <p:spPr>
          <a:xfrm>
            <a:off x="3925734" y="4452652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115 W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0D70A6F-7497-33AA-7FD0-1EFB6E897473}"/>
              </a:ext>
            </a:extLst>
          </p:cNvPr>
          <p:cNvSpPr txBox="1"/>
          <p:nvPr/>
        </p:nvSpPr>
        <p:spPr>
          <a:xfrm>
            <a:off x="5353431" y="4452652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B050"/>
                </a:solidFill>
              </a:rPr>
              <a:t>170 W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A98CE1-549E-94D5-049F-18B685E8D324}"/>
              </a:ext>
            </a:extLst>
          </p:cNvPr>
          <p:cNvSpPr/>
          <p:nvPr/>
        </p:nvSpPr>
        <p:spPr>
          <a:xfrm>
            <a:off x="8221716" y="2394674"/>
            <a:ext cx="1839185" cy="5439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B050"/>
                </a:solidFill>
              </a:rPr>
              <a:t>With cathode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</a:rPr>
              <a:t>Without cathode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8681B4-A352-C857-9AC5-BFEF636E9DFF}"/>
              </a:ext>
            </a:extLst>
          </p:cNvPr>
          <p:cNvSpPr txBox="1"/>
          <p:nvPr/>
        </p:nvSpPr>
        <p:spPr>
          <a:xfrm>
            <a:off x="194250" y="1601212"/>
            <a:ext cx="1075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TT2-111R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4E5A6B9-7656-55E9-C2B5-C9DAC9867EA6}"/>
              </a:ext>
            </a:extLst>
          </p:cNvPr>
          <p:cNvCxnSpPr>
            <a:stCxn id="6" idx="2"/>
          </p:cNvCxnSpPr>
          <p:nvPr/>
        </p:nvCxnSpPr>
        <p:spPr>
          <a:xfrm>
            <a:off x="732186" y="1970544"/>
            <a:ext cx="631531" cy="7963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1318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603A0-8D72-1D8E-7294-61710F7A7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Studied Options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AECDE8E-ABAE-9833-9D19-020A0F56B5E8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6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EDCE98A-5E63-8191-8B26-A6CC1FE7DE7F}"/>
              </a:ext>
            </a:extLst>
          </p:cNvPr>
          <p:cNvSpPr/>
          <p:nvPr/>
        </p:nvSpPr>
        <p:spPr>
          <a:xfrm>
            <a:off x="9005777" y="786541"/>
            <a:ext cx="2682110" cy="482730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/>
              <a:t>Model with Beam Screen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DD1A8B-CF34-1DB0-9E3E-61AC904E68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8850" y="1409724"/>
            <a:ext cx="9102291" cy="50000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B3D219E-0F0D-F39E-A747-4FB5EED9AE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841" y="1965894"/>
            <a:ext cx="2396868" cy="17461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87737F8-B168-C599-7FDF-2FAE39C0ED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841" y="4270103"/>
            <a:ext cx="2396868" cy="17220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093B6F2-F998-48CE-DC53-FA846E7F9E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1299" y="1965893"/>
            <a:ext cx="3197217" cy="256295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570466F-8600-7B91-12CF-339B3E5A9E0A}"/>
              </a:ext>
            </a:extLst>
          </p:cNvPr>
          <p:cNvSpPr/>
          <p:nvPr/>
        </p:nvSpPr>
        <p:spPr>
          <a:xfrm>
            <a:off x="294840" y="1965892"/>
            <a:ext cx="2396867" cy="1746171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AC971B0-648D-ADD0-08E5-90EF0B3D9F4F}"/>
              </a:ext>
            </a:extLst>
          </p:cNvPr>
          <p:cNvSpPr/>
          <p:nvPr/>
        </p:nvSpPr>
        <p:spPr>
          <a:xfrm>
            <a:off x="294839" y="4270101"/>
            <a:ext cx="2396867" cy="174617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5061B60-40FA-D525-43D4-968681A479DC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1679028" y="2939592"/>
            <a:ext cx="1742271" cy="3077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A7EA30F4-EDD7-0DB4-FE90-E4F1820ABC12}"/>
              </a:ext>
            </a:extLst>
          </p:cNvPr>
          <p:cNvSpPr/>
          <p:nvPr/>
        </p:nvSpPr>
        <p:spPr>
          <a:xfrm>
            <a:off x="7828869" y="2463332"/>
            <a:ext cx="1726325" cy="5439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B050"/>
                </a:solidFill>
              </a:rPr>
              <a:t>With cathode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</a:rPr>
              <a:t>Without cathode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DC9D201-1FDC-D86D-DD62-E38825ADC125}"/>
              </a:ext>
            </a:extLst>
          </p:cNvPr>
          <p:cNvSpPr/>
          <p:nvPr/>
        </p:nvSpPr>
        <p:spPr>
          <a:xfrm>
            <a:off x="9593317" y="1946680"/>
            <a:ext cx="2094570" cy="4069592"/>
          </a:xfrm>
          <a:prstGeom prst="roundRect">
            <a:avLst/>
          </a:prstGeom>
          <a:solidFill>
            <a:srgbClr val="FFFF00">
              <a:alpha val="4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428D47-9C40-68B3-267D-5F13714FE5AB}"/>
              </a:ext>
            </a:extLst>
          </p:cNvPr>
          <p:cNvSpPr txBox="1"/>
          <p:nvPr/>
        </p:nvSpPr>
        <p:spPr>
          <a:xfrm>
            <a:off x="4152215" y="5095616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565 MHz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52F4D01-EB4C-2CF0-7F78-E8BC1F542131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4662932" y="5464948"/>
            <a:ext cx="407551" cy="2355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DB87812-7F01-01AB-E01E-A4C5F652F4F0}"/>
              </a:ext>
            </a:extLst>
          </p:cNvPr>
          <p:cNvSpPr txBox="1"/>
          <p:nvPr/>
        </p:nvSpPr>
        <p:spPr>
          <a:xfrm>
            <a:off x="5584205" y="4609477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1.01 GHz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C177405-0C63-DB1C-7965-59CCF0B793E2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6098128" y="4978809"/>
            <a:ext cx="412564" cy="2105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43E08B82-74C1-0801-EFAF-EB3706400F96}"/>
              </a:ext>
            </a:extLst>
          </p:cNvPr>
          <p:cNvSpPr txBox="1"/>
          <p:nvPr/>
        </p:nvSpPr>
        <p:spPr>
          <a:xfrm>
            <a:off x="7126555" y="4532832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1.45 GHz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C586259-8EAD-480B-26D1-1898046EAD1B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7640478" y="4902164"/>
            <a:ext cx="412564" cy="2105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0398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5C717-50BB-503D-7EA4-3C6EDBB50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Studied Options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EA0BE67-20A3-EE29-B072-F96C168737C6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7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03F89D-6DBA-CF77-579E-893E3692B2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7367" y="1374950"/>
            <a:ext cx="9255672" cy="5117925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D3FF311-A780-0F52-91D1-0CD86EBE44A7}"/>
              </a:ext>
            </a:extLst>
          </p:cNvPr>
          <p:cNvSpPr/>
          <p:nvPr/>
        </p:nvSpPr>
        <p:spPr>
          <a:xfrm>
            <a:off x="9005777" y="786541"/>
            <a:ext cx="2682110" cy="482730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/>
              <a:t>Model with Beam Screen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977A6D-DA80-750A-6225-E27F0659AD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105" y="2121292"/>
            <a:ext cx="2805808" cy="17991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D3C01ED-AABF-2D83-5CB2-47442FD310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1782" y="2149963"/>
            <a:ext cx="2808536" cy="1767589"/>
          </a:xfrm>
          <a:prstGeom prst="rect">
            <a:avLst/>
          </a:prstGeom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A7D3484-9EF8-A480-39BB-78959914AA53}"/>
              </a:ext>
            </a:extLst>
          </p:cNvPr>
          <p:cNvSpPr/>
          <p:nvPr/>
        </p:nvSpPr>
        <p:spPr>
          <a:xfrm>
            <a:off x="5641783" y="2121291"/>
            <a:ext cx="2805808" cy="1802984"/>
          </a:xfrm>
          <a:prstGeom prst="rect">
            <a:avLst/>
          </a:prstGeom>
          <a:noFill/>
          <a:ln w="5715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034AB1-8DA0-4A56-C93F-B15E3244971F}"/>
              </a:ext>
            </a:extLst>
          </p:cNvPr>
          <p:cNvSpPr/>
          <p:nvPr/>
        </p:nvSpPr>
        <p:spPr>
          <a:xfrm>
            <a:off x="2267104" y="2114569"/>
            <a:ext cx="2805809" cy="18029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94F828E-2972-54DE-D2C8-224B7F5469BE}"/>
              </a:ext>
            </a:extLst>
          </p:cNvPr>
          <p:cNvSpPr/>
          <p:nvPr/>
        </p:nvSpPr>
        <p:spPr>
          <a:xfrm>
            <a:off x="2916619" y="4843926"/>
            <a:ext cx="2443657" cy="5439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00FF"/>
                </a:solidFill>
              </a:rPr>
              <a:t>Tapers attached to the tank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</a:rPr>
              <a:t>Tapers at the end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B47D708-A0E9-70F3-649E-BC764435396F}"/>
              </a:ext>
            </a:extLst>
          </p:cNvPr>
          <p:cNvSpPr/>
          <p:nvPr/>
        </p:nvSpPr>
        <p:spPr>
          <a:xfrm>
            <a:off x="8568559" y="1954924"/>
            <a:ext cx="1828800" cy="4173881"/>
          </a:xfrm>
          <a:prstGeom prst="roundRect">
            <a:avLst/>
          </a:prstGeom>
          <a:solidFill>
            <a:srgbClr val="FFFF00">
              <a:alpha val="4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28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0F7A8-AFA6-01D6-7D1C-4DDFBCEED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43E647-1CE5-75B1-E8EF-4BC0CA468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sz="2000" dirty="0"/>
              <a:t>Decreased resistivity on cathode coating is still causing the broadband impedance, thus excessive power loss.</a:t>
            </a:r>
          </a:p>
          <a:p>
            <a:endParaRPr lang="en-US" sz="2000" dirty="0"/>
          </a:p>
          <a:p>
            <a:r>
              <a:rPr lang="en-US" sz="2000" dirty="0"/>
              <a:t>Ferrites may </a:t>
            </a:r>
            <a:r>
              <a:rPr lang="en-US" sz="2000" b="1" dirty="0"/>
              <a:t>break</a:t>
            </a:r>
            <a:r>
              <a:rPr lang="en-US" sz="2000" dirty="0"/>
              <a:t> due to the high intensity beam.</a:t>
            </a:r>
          </a:p>
          <a:p>
            <a:endParaRPr lang="en-US" sz="2000" dirty="0"/>
          </a:p>
          <a:p>
            <a:r>
              <a:rPr lang="en-US" sz="2000" dirty="0"/>
              <a:t>Best option till now is the model with beam screen and no cathode.</a:t>
            </a:r>
          </a:p>
          <a:p>
            <a:pPr lvl="1"/>
            <a:r>
              <a:rPr lang="en-US" sz="1600" dirty="0"/>
              <a:t>Power loss is low for both models with different taper locations.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608C58F-B1C4-2065-99E1-A7AEE51B56D6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8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F1452E-CF63-06B1-02D3-245635A82A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509910"/>
            <a:ext cx="2599837" cy="16670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3A4D3B1-7F95-AD16-E631-02C1C9C2CC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2796" y="4509909"/>
            <a:ext cx="2648793" cy="1667053"/>
          </a:xfrm>
          <a:prstGeom prst="rect">
            <a:avLst/>
          </a:prstGeom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2EABEDA-57CD-EC31-AB27-A197B6C702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0148" y="4509910"/>
            <a:ext cx="2673841" cy="166778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74A0D72-0852-4ECB-633A-931D0FB0EF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8748" y="4509909"/>
            <a:ext cx="2545554" cy="1667053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4E5B9D22-9BB6-3E09-195C-C88650DE12DD}"/>
              </a:ext>
            </a:extLst>
          </p:cNvPr>
          <p:cNvSpPr/>
          <p:nvPr/>
        </p:nvSpPr>
        <p:spPr>
          <a:xfrm>
            <a:off x="764628" y="4445876"/>
            <a:ext cx="5510048" cy="186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4E40A7D9-1A3C-A335-1D19-E1B23D4EE9C3}"/>
              </a:ext>
            </a:extLst>
          </p:cNvPr>
          <p:cNvSpPr/>
          <p:nvPr/>
        </p:nvSpPr>
        <p:spPr>
          <a:xfrm>
            <a:off x="6376565" y="4450201"/>
            <a:ext cx="5510048" cy="1866024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571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 1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</TotalTime>
  <Words>415</Words>
  <Application>Microsoft Office PowerPoint</Application>
  <PresentationFormat>Widescreen</PresentationFormat>
  <Paragraphs>115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SPS-BGI Model to LHC Tunnel Impedance Investigation</vt:lpstr>
      <vt:lpstr>Outline</vt:lpstr>
      <vt:lpstr>First Result</vt:lpstr>
      <vt:lpstr>Studied Options</vt:lpstr>
      <vt:lpstr>Studied Options</vt:lpstr>
      <vt:lpstr>Studied Options</vt:lpstr>
      <vt:lpstr>Studied Options</vt:lpstr>
      <vt:lpstr>Studied Options</vt:lpstr>
      <vt:lpstr>Conclusion</vt:lpstr>
      <vt:lpstr>Thanks for your attention!</vt:lpstr>
      <vt:lpstr>Backup Slides</vt:lpstr>
      <vt:lpstr>PowerPoint Presentation</vt:lpstr>
      <vt:lpstr>Beam Screen and Cathode</vt:lpstr>
      <vt:lpstr>PowerPoint Presentation</vt:lpstr>
      <vt:lpstr>Comparison of Taper Locations</vt:lpstr>
      <vt:lpstr>Studied Options</vt:lpstr>
      <vt:lpstr>Possible Options</vt:lpstr>
      <vt:lpstr>Possible Options</vt:lpstr>
      <vt:lpstr>Possible Options</vt:lpstr>
      <vt:lpstr>Possible Options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Hikmet Bursali</dc:creator>
  <cp:lastModifiedBy>Hikmet Bursali</cp:lastModifiedBy>
  <cp:revision>95</cp:revision>
  <dcterms:created xsi:type="dcterms:W3CDTF">2025-02-21T14:10:58Z</dcterms:created>
  <dcterms:modified xsi:type="dcterms:W3CDTF">2025-03-10T15:04:30Z</dcterms:modified>
</cp:coreProperties>
</file>