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1905" r:id="rId3"/>
    <p:sldId id="1919" r:id="rId4"/>
    <p:sldId id="1920" r:id="rId5"/>
    <p:sldId id="1906" r:id="rId6"/>
    <p:sldId id="1911" r:id="rId7"/>
    <p:sldId id="1910" r:id="rId8"/>
    <p:sldId id="1907" r:id="rId9"/>
    <p:sldId id="1908" r:id="rId10"/>
    <p:sldId id="1916" r:id="rId11"/>
    <p:sldId id="1921" r:id="rId12"/>
    <p:sldId id="1922" r:id="rId13"/>
    <p:sldId id="1913" r:id="rId14"/>
    <p:sldId id="1915" r:id="rId15"/>
    <p:sldId id="1912" r:id="rId16"/>
    <p:sldId id="1891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B0800"/>
    <a:srgbClr val="FF4E42"/>
    <a:srgbClr val="71B3D9"/>
    <a:srgbClr val="0700FF"/>
    <a:srgbClr val="008941"/>
    <a:srgbClr val="BA0600"/>
    <a:srgbClr val="24BCCC"/>
    <a:srgbClr val="E2246C"/>
    <a:srgbClr val="7D00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852" autoAdjust="0"/>
    <p:restoredTop sz="99850" autoAdjust="0"/>
  </p:normalViewPr>
  <p:slideViewPr>
    <p:cSldViewPr snapToGrid="0" snapToObjects="1">
      <p:cViewPr varScale="1">
        <p:scale>
          <a:sx n="116" d="100"/>
          <a:sy n="116" d="100"/>
        </p:scale>
        <p:origin x="192" y="25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6" d="100"/>
          <a:sy n="86" d="100"/>
        </p:scale>
        <p:origin x="-1936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F637A2-0CB2-2E4E-8719-AE06C58428F4}" type="datetimeFigureOut">
              <a:rPr lang="en-US" smtClean="0"/>
              <a:t>3/14/25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A324BA-DE2D-1E41-87E1-85AC2C94EB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5174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1DD07A-CD3B-A44C-B12F-FEA21F8C572C}" type="datetimeFigureOut">
              <a:rPr lang="en-US" smtClean="0"/>
              <a:t>3/14/25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B365AB-B789-7F43-B26E-2149D3DDD8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03594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400"/>
            </a:lvl1pPr>
          </a:lstStyle>
          <a:p>
            <a:r>
              <a:rPr lang="en-US"/>
              <a:t>Electron cloud meeting #88, 17 March 2025</a:t>
            </a:r>
          </a:p>
        </p:txBody>
      </p:sp>
    </p:spTree>
    <p:extLst>
      <p:ext uri="{BB962C8B-B14F-4D97-AF65-F5344CB8AC3E}">
        <p14:creationId xmlns:p14="http://schemas.microsoft.com/office/powerpoint/2010/main" val="3645989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meeting #88, 17 March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49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meeting #88, 17 March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5516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155267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867">
                <a:latin typeface="Optima"/>
                <a:cs typeface="Optima"/>
              </a:defRPr>
            </a:lvl1pPr>
          </a:lstStyle>
          <a:p>
            <a:r>
              <a:rPr kumimoji="0" lang="fr-CH"/>
              <a:t>home.cern</a:t>
            </a:r>
            <a:endParaRPr kumimoji="0" lang="en-US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2" y="2408918"/>
            <a:ext cx="2060876" cy="2040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16033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405" y="88631"/>
            <a:ext cx="11398102" cy="509449"/>
          </a:xfrm>
        </p:spPr>
        <p:txBody>
          <a:bodyPr/>
          <a:lstStyle>
            <a:lvl1pPr>
              <a:defRPr sz="2600" b="1"/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405" y="741680"/>
            <a:ext cx="11398102" cy="5384484"/>
          </a:xfrm>
        </p:spPr>
        <p:txBody>
          <a:bodyPr/>
          <a:lstStyle>
            <a:lvl1pPr>
              <a:defRPr sz="1800"/>
            </a:lvl1pPr>
            <a:lvl2pPr marL="742950" indent="-285750">
              <a:buFont typeface="Courier New" panose="02070309020205020404" pitchFamily="49" charset="0"/>
              <a:buChar char="o"/>
              <a:defRPr sz="1800"/>
            </a:lvl2pPr>
            <a:lvl3pPr>
              <a:defRPr sz="1700"/>
            </a:lvl3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  <a:p>
            <a:pPr lvl="1"/>
            <a:r>
              <a:rPr lang="fi-FI" dirty="0"/>
              <a:t>Second </a:t>
            </a:r>
            <a:r>
              <a:rPr lang="fi-FI" dirty="0" err="1"/>
              <a:t>level</a:t>
            </a:r>
            <a:endParaRPr lang="fi-FI" dirty="0"/>
          </a:p>
          <a:p>
            <a:pPr lvl="2"/>
            <a:r>
              <a:rPr lang="fi-FI" dirty="0"/>
              <a:t>Third </a:t>
            </a:r>
            <a:r>
              <a:rPr lang="fi-FI" dirty="0" err="1"/>
              <a:t>level</a:t>
            </a:r>
            <a:endParaRPr lang="fi-FI" dirty="0"/>
          </a:p>
          <a:p>
            <a:pPr lvl="3"/>
            <a:r>
              <a:rPr lang="fi-FI" dirty="0" err="1"/>
              <a:t>Fourth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fi-FI" dirty="0"/>
          </a:p>
          <a:p>
            <a:pPr lvl="4"/>
            <a:r>
              <a:rPr lang="fi-FI" dirty="0" err="1"/>
              <a:t>Fifth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0129" y="6624320"/>
            <a:ext cx="3354272" cy="225256"/>
          </a:xfrm>
        </p:spPr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624320"/>
            <a:ext cx="3860800" cy="225256"/>
          </a:xfrm>
        </p:spPr>
        <p:txBody>
          <a:bodyPr/>
          <a:lstStyle/>
          <a:p>
            <a:r>
              <a:rPr lang="en-US"/>
              <a:t>Electron cloud meeting #88, 17 March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47072" y="6624320"/>
            <a:ext cx="2844800" cy="225256"/>
          </a:xfrm>
        </p:spPr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020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meeting #88, 17 March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767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meeting #88, 17 March 2025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4313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meeting #88, 17 March 2025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7241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meeting #88, 17 March 2025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710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meeting #88, 17 March 2025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907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meeting #88, 17 March 2025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32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meeting #88, 17 March 2025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663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75251"/>
            <a:ext cx="10972800" cy="50944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905566"/>
            <a:ext cx="10972800" cy="52205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  <a:p>
            <a:pPr lvl="1"/>
            <a:r>
              <a:rPr lang="fi-FI" dirty="0"/>
              <a:t>Second </a:t>
            </a:r>
            <a:r>
              <a:rPr lang="fi-FI" dirty="0" err="1"/>
              <a:t>level</a:t>
            </a:r>
            <a:endParaRPr lang="fi-FI" dirty="0"/>
          </a:p>
          <a:p>
            <a:pPr lvl="2"/>
            <a:r>
              <a:rPr lang="fi-FI" dirty="0"/>
              <a:t>Third </a:t>
            </a:r>
            <a:r>
              <a:rPr lang="fi-FI" dirty="0" err="1"/>
              <a:t>level</a:t>
            </a:r>
            <a:endParaRPr lang="fi-FI" dirty="0"/>
          </a:p>
          <a:p>
            <a:pPr lvl="3"/>
            <a:r>
              <a:rPr lang="fi-FI" dirty="0" err="1"/>
              <a:t>Fourth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fi-FI" dirty="0"/>
          </a:p>
          <a:p>
            <a:pPr lvl="4"/>
            <a:r>
              <a:rPr lang="fi-FI" dirty="0" err="1"/>
              <a:t>Fifth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336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336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Electron cloud meeting #88, 17 March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247072" y="64336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558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3200" kern="1200">
          <a:solidFill>
            <a:schemeClr val="tx2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indico.cern.ch/event/1515714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mattermost.web.cern.ch/be-dep/channels/ecloud" TargetMode="External"/><Relationship Id="rId2" Type="http://schemas.openxmlformats.org/officeDocument/2006/relationships/hyperlink" Target="https://cern.zoom.us/j/67103030864?pwd=dXo5MjJ3TXY2WlR0em91cEY0bjhmdz09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odimd.web.cern.ch/q9LHfY7lR7q2_6VDF4-6IQ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520259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79193" y="2434381"/>
            <a:ext cx="8132057" cy="1470025"/>
          </a:xfrm>
        </p:spPr>
        <p:txBody>
          <a:bodyPr>
            <a:noAutofit/>
          </a:bodyPr>
          <a:lstStyle/>
          <a:p>
            <a:r>
              <a:rPr lang="en-GB" b="1" dirty="0"/>
              <a:t>Planning of the SPS scrubbing run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9972" y="3832234"/>
            <a:ext cx="8230498" cy="147002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L. Mether</a:t>
            </a:r>
            <a:b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with the SPS scrubbing team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91AF6C5-2D31-8B7B-E080-DBFDD07DC5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05446" y="5469691"/>
            <a:ext cx="5879551" cy="1152195"/>
          </a:xfrm>
        </p:spPr>
        <p:txBody>
          <a:bodyPr/>
          <a:lstStyle/>
          <a:p>
            <a:r>
              <a:rPr lang="en-GB" sz="1600" dirty="0">
                <a:solidFill>
                  <a:schemeClr val="tx2"/>
                </a:solidFill>
              </a:rPr>
              <a:t>Electron cloud meeting #88</a:t>
            </a:r>
            <a:br>
              <a:rPr lang="en-US" sz="1600" dirty="0">
                <a:solidFill>
                  <a:schemeClr val="tx2"/>
                </a:solidFill>
                <a:latin typeface="Calibri Light"/>
                <a:cs typeface="Calibri Light"/>
              </a:rPr>
            </a:br>
            <a:r>
              <a:rPr lang="en-US" sz="1600" dirty="0">
                <a:solidFill>
                  <a:schemeClr val="tx2"/>
                </a:solidFill>
                <a:latin typeface="Calibri Light"/>
                <a:cs typeface="Calibri Light"/>
              </a:rPr>
              <a:t>17 March 2025</a:t>
            </a:r>
          </a:p>
        </p:txBody>
      </p:sp>
    </p:spTree>
    <p:extLst>
      <p:ext uri="{BB962C8B-B14F-4D97-AF65-F5344CB8AC3E}">
        <p14:creationId xmlns:p14="http://schemas.microsoft.com/office/powerpoint/2010/main" val="28581085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478E69-45C3-3AB3-3BCE-18B52120D3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Dedicated studies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5E9383-2D72-8D90-292B-F20353A135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3405" y="741679"/>
            <a:ext cx="11398102" cy="5548951"/>
          </a:xfrm>
        </p:spPr>
        <p:txBody>
          <a:bodyPr>
            <a:normAutofit/>
          </a:bodyPr>
          <a:lstStyle/>
          <a:p>
            <a:r>
              <a:rPr lang="en-GB" sz="1800" dirty="0">
                <a:solidFill>
                  <a:srgbClr val="BB0800"/>
                </a:solidFill>
                <a:effectLst/>
                <a:latin typeface="Calibri" panose="020F0502020204030204" pitchFamily="34" charset="0"/>
              </a:rPr>
              <a:t>Consolidation of LIU intensity </a:t>
            </a:r>
            <a:r>
              <a:rPr lang="en-GB" sz="1800" dirty="0">
                <a:effectLst/>
                <a:latin typeface="Calibri" panose="020F0502020204030204" pitchFamily="34" charset="0"/>
              </a:rPr>
              <a:t>with standard beam</a:t>
            </a:r>
          </a:p>
          <a:p>
            <a:pPr lvl="1"/>
            <a:r>
              <a:rPr lang="en-GB" dirty="0">
                <a:latin typeface="Calibri" panose="020F0502020204030204" pitchFamily="34" charset="0"/>
              </a:rPr>
              <a:t>Optimization in</a:t>
            </a:r>
            <a:r>
              <a:rPr lang="en-GB" dirty="0">
                <a:effectLst/>
                <a:latin typeface="Calibri" panose="020F0502020204030204" pitchFamily="34" charset="0"/>
              </a:rPr>
              <a:t> transverse and longitudinal plane </a:t>
            </a:r>
          </a:p>
          <a:p>
            <a:pPr marL="0" indent="0">
              <a:buNone/>
            </a:pPr>
            <a:endParaRPr lang="en-GB" sz="1800" dirty="0">
              <a:effectLst/>
              <a:latin typeface="Calibri" panose="020F0502020204030204" pitchFamily="34" charset="0"/>
            </a:endParaRPr>
          </a:p>
          <a:p>
            <a:r>
              <a:rPr lang="en-GB" sz="1800" dirty="0">
                <a:effectLst/>
                <a:latin typeface="Calibri" panose="020F0502020204030204" pitchFamily="34" charset="0"/>
              </a:rPr>
              <a:t>Exploration of </a:t>
            </a:r>
            <a:r>
              <a:rPr lang="en-GB" sz="1800" dirty="0">
                <a:solidFill>
                  <a:srgbClr val="BB0800"/>
                </a:solidFill>
                <a:effectLst/>
                <a:latin typeface="Calibri" panose="020F0502020204030204" pitchFamily="34" charset="0"/>
              </a:rPr>
              <a:t>intensity margins</a:t>
            </a:r>
            <a:r>
              <a:rPr lang="en-GB" sz="1800" dirty="0">
                <a:effectLst/>
                <a:latin typeface="Calibri" panose="020F0502020204030204" pitchFamily="34" charset="0"/>
              </a:rPr>
              <a:t> </a:t>
            </a:r>
          </a:p>
          <a:p>
            <a:pPr lvl="1"/>
            <a:r>
              <a:rPr lang="en-GB" dirty="0">
                <a:effectLst/>
                <a:latin typeface="Calibri" panose="020F0502020204030204" pitchFamily="34" charset="0"/>
              </a:rPr>
              <a:t>Study transverse stability at injection energy with intensities slightly higher than 2.6e11 p/b</a:t>
            </a:r>
          </a:p>
          <a:p>
            <a:endParaRPr lang="en-GB" dirty="0">
              <a:effectLst/>
              <a:latin typeface="ArialMT"/>
            </a:endParaRPr>
          </a:p>
          <a:p>
            <a:r>
              <a:rPr lang="en-GB" sz="1800" dirty="0">
                <a:solidFill>
                  <a:srgbClr val="BB0800"/>
                </a:solidFill>
                <a:effectLst/>
                <a:latin typeface="Calibri" panose="020F0502020204030204" pitchFamily="34" charset="0"/>
              </a:rPr>
              <a:t>MKP-S beam-induced heating</a:t>
            </a:r>
            <a:r>
              <a:rPr lang="en-GB" sz="1800" dirty="0">
                <a:effectLst/>
                <a:latin typeface="Calibri" panose="020F0502020204030204" pitchFamily="34" charset="0"/>
              </a:rPr>
              <a:t> with orbit bump</a:t>
            </a:r>
          </a:p>
          <a:p>
            <a:pPr lvl="1"/>
            <a:r>
              <a:rPr lang="en-GB" dirty="0">
                <a:latin typeface="Calibri" panose="020F0502020204030204" pitchFamily="34" charset="0"/>
              </a:rPr>
              <a:t>Interesting mainly if injection bump for operation will be removed/reduced</a:t>
            </a:r>
            <a:endParaRPr lang="en-GB" dirty="0">
              <a:effectLst/>
              <a:latin typeface="Calibri" panose="020F050202020403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GB" dirty="0">
              <a:effectLst/>
              <a:latin typeface="ArialMT"/>
            </a:endParaRPr>
          </a:p>
          <a:p>
            <a:r>
              <a:rPr lang="en-GB" sz="1800" dirty="0">
                <a:effectLst/>
                <a:latin typeface="Calibri" panose="020F0502020204030204" pitchFamily="34" charset="0"/>
              </a:rPr>
              <a:t>Monitor the SPS </a:t>
            </a:r>
            <a:r>
              <a:rPr lang="en-GB" sz="1800" dirty="0">
                <a:solidFill>
                  <a:srgbClr val="BB0800"/>
                </a:solidFill>
                <a:effectLst/>
                <a:latin typeface="Calibri" panose="020F0502020204030204" pitchFamily="34" charset="0"/>
              </a:rPr>
              <a:t>QD/QF current </a:t>
            </a:r>
            <a:r>
              <a:rPr lang="en-GB" sz="1800" dirty="0">
                <a:effectLst/>
                <a:latin typeface="Calibri" panose="020F0502020204030204" pitchFamily="34" charset="0"/>
              </a:rPr>
              <a:t>at different intensities</a:t>
            </a:r>
          </a:p>
          <a:p>
            <a:pPr lvl="1"/>
            <a:r>
              <a:rPr lang="en-GB" dirty="0">
                <a:effectLst/>
                <a:latin typeface="Calibri" panose="020F0502020204030204" pitchFamily="34" charset="0"/>
              </a:rPr>
              <a:t>Follow-up with SY/EPC regarding the current overshoot when applying </a:t>
            </a:r>
            <a:r>
              <a:rPr lang="en-GB" dirty="0" err="1">
                <a:effectLst/>
                <a:latin typeface="Calibri" panose="020F0502020204030204" pitchFamily="34" charset="0"/>
              </a:rPr>
              <a:t>Laslett</a:t>
            </a:r>
            <a:endParaRPr lang="en-GB" dirty="0">
              <a:effectLst/>
              <a:latin typeface="ArialMT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sz="1800" dirty="0">
              <a:effectLst/>
              <a:latin typeface="Calibri" panose="020F0502020204030204" pitchFamily="34" charset="0"/>
            </a:endParaRPr>
          </a:p>
          <a:p>
            <a:r>
              <a:rPr lang="en-GB" sz="1800" dirty="0">
                <a:effectLst/>
                <a:latin typeface="Calibri" panose="020F0502020204030204" pitchFamily="34" charset="0"/>
              </a:rPr>
              <a:t>Start investigation of the </a:t>
            </a:r>
            <a:r>
              <a:rPr lang="en-GB" sz="1800" dirty="0">
                <a:solidFill>
                  <a:srgbClr val="BB0800"/>
                </a:solidFill>
                <a:effectLst/>
                <a:latin typeface="Calibri" panose="020F0502020204030204" pitchFamily="34" charset="0"/>
              </a:rPr>
              <a:t>PS-SPS optics matching</a:t>
            </a:r>
          </a:p>
          <a:p>
            <a:pPr lvl="1"/>
            <a:r>
              <a:rPr lang="en-GB" dirty="0">
                <a:effectLst/>
                <a:latin typeface="Calibri" panose="020F0502020204030204" pitchFamily="34" charset="0"/>
              </a:rPr>
              <a:t>Measurements can be done in parallel with scrubbing</a:t>
            </a:r>
          </a:p>
          <a:p>
            <a:pPr lvl="1"/>
            <a:endParaRPr lang="en-GB" dirty="0">
              <a:latin typeface="Calibri" panose="020F0502020204030204" pitchFamily="34" charset="0"/>
            </a:endParaRPr>
          </a:p>
          <a:p>
            <a:r>
              <a:rPr lang="en-GB" dirty="0">
                <a:effectLst/>
                <a:latin typeface="Calibri" panose="020F0502020204030204" pitchFamily="34" charset="0"/>
              </a:rPr>
              <a:t>See full presentation by </a:t>
            </a:r>
            <a:r>
              <a:rPr lang="en-GB" dirty="0">
                <a:effectLst/>
                <a:latin typeface="Calibri" panose="020F0502020204030204" pitchFamily="34" charset="0"/>
                <a:hlinkClick r:id="rId2"/>
              </a:rPr>
              <a:t>Ingrid at SPS MPC</a:t>
            </a:r>
            <a:endParaRPr lang="en-GB" dirty="0">
              <a:effectLst/>
              <a:latin typeface="ArialMT"/>
            </a:endParaRP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5B3D82-80B5-9C41-CC8A-203BEADFF6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856F4-759D-1673-2931-5DF14139BD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meeting #88, 17 March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F2C9CA-F788-7C53-107E-75CC7D3098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9</a:t>
            </a:fld>
            <a:endParaRPr lang="en-US"/>
          </a:p>
        </p:txBody>
      </p:sp>
      <p:pic>
        <p:nvPicPr>
          <p:cNvPr id="7" name="Picture 6" descr="A chart with different colored bars&#10;&#10;AI-generated content may be incorrect.">
            <a:extLst>
              <a:ext uri="{FF2B5EF4-FFF2-40B4-BE49-F238E27FC236}">
                <a16:creationId xmlns:a16="http://schemas.microsoft.com/office/drawing/2014/main" id="{2C87DBA4-BC85-DCA1-CFA9-B0ADADDBE0D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84108"/>
          <a:stretch/>
        </p:blipFill>
        <p:spPr>
          <a:xfrm>
            <a:off x="10036366" y="2652905"/>
            <a:ext cx="1933495" cy="3637725"/>
          </a:xfrm>
          <a:prstGeom prst="rect">
            <a:avLst/>
          </a:prstGeom>
        </p:spPr>
      </p:pic>
      <p:pic>
        <p:nvPicPr>
          <p:cNvPr id="8" name="Picture 7" descr="A chart with different colored bars&#10;&#10;AI-generated content may be incorrect.">
            <a:extLst>
              <a:ext uri="{FF2B5EF4-FFF2-40B4-BE49-F238E27FC236}">
                <a16:creationId xmlns:a16="http://schemas.microsoft.com/office/drawing/2014/main" id="{804A54CD-3092-0445-D35D-A1DBF05B83A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91593"/>
          <a:stretch/>
        </p:blipFill>
        <p:spPr>
          <a:xfrm>
            <a:off x="9013598" y="2652905"/>
            <a:ext cx="1022768" cy="3637725"/>
          </a:xfrm>
          <a:prstGeom prst="rect">
            <a:avLst/>
          </a:prstGeom>
        </p:spPr>
      </p:pic>
      <p:pic>
        <p:nvPicPr>
          <p:cNvPr id="10" name="Picture 9" descr="A chart with different colored bars&#10;&#10;AI-generated content may be incorrect.">
            <a:extLst>
              <a:ext uri="{FF2B5EF4-FFF2-40B4-BE49-F238E27FC236}">
                <a16:creationId xmlns:a16="http://schemas.microsoft.com/office/drawing/2014/main" id="{FAE550E6-39C7-D1E7-9E16-2276F4B633A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92273" t="78172" r="2333" b="14559"/>
          <a:stretch/>
        </p:blipFill>
        <p:spPr>
          <a:xfrm>
            <a:off x="11030524" y="5195833"/>
            <a:ext cx="656193" cy="264405"/>
          </a:xfrm>
          <a:prstGeom prst="rect">
            <a:avLst/>
          </a:prstGeom>
        </p:spPr>
      </p:pic>
      <p:pic>
        <p:nvPicPr>
          <p:cNvPr id="11" name="Picture 10" descr="A chart with different colored bars&#10;&#10;AI-generated content may be incorrect.">
            <a:extLst>
              <a:ext uri="{FF2B5EF4-FFF2-40B4-BE49-F238E27FC236}">
                <a16:creationId xmlns:a16="http://schemas.microsoft.com/office/drawing/2014/main" id="{13EF7EB9-98B1-0EAE-CDF7-0D71CCA27D7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87915" t="69573" r="11135" b="26198"/>
          <a:stretch/>
        </p:blipFill>
        <p:spPr>
          <a:xfrm>
            <a:off x="11574344" y="5179958"/>
            <a:ext cx="115548" cy="153807"/>
          </a:xfrm>
          <a:prstGeom prst="rect">
            <a:avLst/>
          </a:prstGeom>
        </p:spPr>
      </p:pic>
      <p:sp>
        <p:nvSpPr>
          <p:cNvPr id="12" name="5-point Star 11">
            <a:extLst>
              <a:ext uri="{FF2B5EF4-FFF2-40B4-BE49-F238E27FC236}">
                <a16:creationId xmlns:a16="http://schemas.microsoft.com/office/drawing/2014/main" id="{DB5C96F8-2A6D-E601-5705-C07115ED7D9D}"/>
              </a:ext>
            </a:extLst>
          </p:cNvPr>
          <p:cNvSpPr>
            <a:spLocks noChangeAspect="1"/>
          </p:cNvSpPr>
          <p:nvPr/>
        </p:nvSpPr>
        <p:spPr>
          <a:xfrm>
            <a:off x="10420673" y="5508154"/>
            <a:ext cx="232353" cy="230400"/>
          </a:xfrm>
          <a:prstGeom prst="star5">
            <a:avLst/>
          </a:prstGeom>
          <a:solidFill>
            <a:srgbClr val="FF0000"/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3" name="5-point Star 12">
            <a:extLst>
              <a:ext uri="{FF2B5EF4-FFF2-40B4-BE49-F238E27FC236}">
                <a16:creationId xmlns:a16="http://schemas.microsoft.com/office/drawing/2014/main" id="{705D8916-E382-9D76-BA22-4335C0945BE4}"/>
              </a:ext>
            </a:extLst>
          </p:cNvPr>
          <p:cNvSpPr>
            <a:spLocks noChangeAspect="1"/>
          </p:cNvSpPr>
          <p:nvPr/>
        </p:nvSpPr>
        <p:spPr>
          <a:xfrm>
            <a:off x="10420673" y="5792758"/>
            <a:ext cx="232353" cy="230400"/>
          </a:xfrm>
          <a:prstGeom prst="star5">
            <a:avLst/>
          </a:prstGeom>
          <a:solidFill>
            <a:srgbClr val="FF0000"/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4" name="5-point Star 13">
            <a:extLst>
              <a:ext uri="{FF2B5EF4-FFF2-40B4-BE49-F238E27FC236}">
                <a16:creationId xmlns:a16="http://schemas.microsoft.com/office/drawing/2014/main" id="{71C145E1-1205-B9EB-F215-AE15811A437A}"/>
              </a:ext>
            </a:extLst>
          </p:cNvPr>
          <p:cNvSpPr>
            <a:spLocks noChangeAspect="1"/>
          </p:cNvSpPr>
          <p:nvPr/>
        </p:nvSpPr>
        <p:spPr>
          <a:xfrm>
            <a:off x="11218362" y="5792758"/>
            <a:ext cx="232353" cy="230400"/>
          </a:xfrm>
          <a:prstGeom prst="star5">
            <a:avLst/>
          </a:prstGeom>
          <a:solidFill>
            <a:srgbClr val="FF0000"/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5" name="5-point Star 14">
            <a:extLst>
              <a:ext uri="{FF2B5EF4-FFF2-40B4-BE49-F238E27FC236}">
                <a16:creationId xmlns:a16="http://schemas.microsoft.com/office/drawing/2014/main" id="{2160EC86-1A01-271B-0D31-108C0538B33D}"/>
              </a:ext>
            </a:extLst>
          </p:cNvPr>
          <p:cNvSpPr>
            <a:spLocks noChangeAspect="1"/>
          </p:cNvSpPr>
          <p:nvPr/>
        </p:nvSpPr>
        <p:spPr>
          <a:xfrm>
            <a:off x="11207061" y="4747428"/>
            <a:ext cx="232353" cy="230400"/>
          </a:xfrm>
          <a:prstGeom prst="star5">
            <a:avLst/>
          </a:prstGeom>
          <a:solidFill>
            <a:srgbClr val="FF0000"/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6" name="5-point Star 15">
            <a:extLst>
              <a:ext uri="{FF2B5EF4-FFF2-40B4-BE49-F238E27FC236}">
                <a16:creationId xmlns:a16="http://schemas.microsoft.com/office/drawing/2014/main" id="{35ED8C39-8903-CDB7-A3B3-890C1F02EC26}"/>
              </a:ext>
            </a:extLst>
          </p:cNvPr>
          <p:cNvSpPr>
            <a:spLocks noChangeAspect="1"/>
          </p:cNvSpPr>
          <p:nvPr/>
        </p:nvSpPr>
        <p:spPr>
          <a:xfrm>
            <a:off x="11207061" y="5032032"/>
            <a:ext cx="232353" cy="230400"/>
          </a:xfrm>
          <a:prstGeom prst="star5">
            <a:avLst/>
          </a:prstGeom>
          <a:solidFill>
            <a:srgbClr val="FF0000"/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7" name="5-point Star 16">
            <a:extLst>
              <a:ext uri="{FF2B5EF4-FFF2-40B4-BE49-F238E27FC236}">
                <a16:creationId xmlns:a16="http://schemas.microsoft.com/office/drawing/2014/main" id="{20CF90C5-8C55-384A-2C3F-79EF578C01C6}"/>
              </a:ext>
            </a:extLst>
          </p:cNvPr>
          <p:cNvSpPr>
            <a:spLocks noChangeAspect="1"/>
          </p:cNvSpPr>
          <p:nvPr/>
        </p:nvSpPr>
        <p:spPr>
          <a:xfrm>
            <a:off x="11218362" y="5508154"/>
            <a:ext cx="232353" cy="230400"/>
          </a:xfrm>
          <a:prstGeom prst="star5">
            <a:avLst/>
          </a:prstGeom>
          <a:solidFill>
            <a:srgbClr val="FF0000"/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8" name="5-point Star 17">
            <a:extLst>
              <a:ext uri="{FF2B5EF4-FFF2-40B4-BE49-F238E27FC236}">
                <a16:creationId xmlns:a16="http://schemas.microsoft.com/office/drawing/2014/main" id="{06A2897C-4467-7E3D-A522-BAF3DA13AD89}"/>
              </a:ext>
            </a:extLst>
          </p:cNvPr>
          <p:cNvSpPr>
            <a:spLocks noChangeAspect="1"/>
          </p:cNvSpPr>
          <p:nvPr/>
        </p:nvSpPr>
        <p:spPr>
          <a:xfrm>
            <a:off x="10351665" y="4873951"/>
            <a:ext cx="385591" cy="385590"/>
          </a:xfrm>
          <a:prstGeom prst="star5">
            <a:avLst/>
          </a:prstGeom>
          <a:solidFill>
            <a:srgbClr val="FF0000"/>
          </a:solidFill>
          <a:ln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32A6D25-BE9A-AD9C-3FE7-3332FEEE8622}"/>
              </a:ext>
            </a:extLst>
          </p:cNvPr>
          <p:cNvSpPr txBox="1"/>
          <p:nvPr/>
        </p:nvSpPr>
        <p:spPr>
          <a:xfrm>
            <a:off x="9965710" y="4833639"/>
            <a:ext cx="11483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/>
              <a:t>Start </a:t>
            </a:r>
            <a:br>
              <a:rPr lang="en-GB" sz="1000" b="1" dirty="0"/>
            </a:br>
            <a:r>
              <a:rPr lang="en-GB" sz="1000" b="1" dirty="0"/>
              <a:t>scrubbing</a:t>
            </a:r>
          </a:p>
        </p:txBody>
      </p:sp>
    </p:spTree>
    <p:extLst>
      <p:ext uri="{BB962C8B-B14F-4D97-AF65-F5344CB8AC3E}">
        <p14:creationId xmlns:p14="http://schemas.microsoft.com/office/powerpoint/2010/main" val="18962488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1626DD-61F3-6107-0DD5-2BF1EBFD2E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F9B9EF-4A96-86DD-E732-5BEF6B8033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Specific guidelines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FD29A4-609E-AA63-1D4C-90BB0CD126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3405" y="741680"/>
            <a:ext cx="11398102" cy="5882640"/>
          </a:xfrm>
        </p:spPr>
        <p:txBody>
          <a:bodyPr>
            <a:normAutofit/>
          </a:bodyPr>
          <a:lstStyle/>
          <a:p>
            <a:pPr>
              <a:buClr>
                <a:schemeClr val="tx1"/>
              </a:buClr>
            </a:pPr>
            <a:r>
              <a:rPr lang="en-GB" dirty="0"/>
              <a:t>The </a:t>
            </a:r>
            <a:r>
              <a:rPr lang="en-GB" dirty="0">
                <a:solidFill>
                  <a:srgbClr val="BB0800"/>
                </a:solidFill>
              </a:rPr>
              <a:t>ZS</a:t>
            </a:r>
            <a:r>
              <a:rPr lang="en-GB" dirty="0"/>
              <a:t> should be pulsed without beam during scrubbing</a:t>
            </a:r>
          </a:p>
          <a:p>
            <a:pPr lvl="1"/>
            <a:r>
              <a:rPr lang="en-GB" dirty="0"/>
              <a:t>Step back in scrubbing during NA commissioning, monitoring ZS behaviour</a:t>
            </a:r>
          </a:p>
          <a:p>
            <a:pPr lvl="1"/>
            <a:endParaRPr lang="en-GB" dirty="0"/>
          </a:p>
          <a:p>
            <a:pPr>
              <a:buClr>
                <a:schemeClr val="tx1"/>
              </a:buClr>
            </a:pPr>
            <a:r>
              <a:rPr lang="en-GB" dirty="0">
                <a:solidFill>
                  <a:srgbClr val="BB0800"/>
                </a:solidFill>
              </a:rPr>
              <a:t>MKP-S heating</a:t>
            </a:r>
          </a:p>
          <a:p>
            <a:pPr lvl="1"/>
            <a:r>
              <a:rPr lang="en-GB" dirty="0"/>
              <a:t>Temperature threshold set at 60 degrees</a:t>
            </a:r>
          </a:p>
          <a:p>
            <a:pPr lvl="1"/>
            <a:r>
              <a:rPr lang="en-GB" dirty="0"/>
              <a:t>We need to ensure sufficient margin for scrubbing during allocated slots</a:t>
            </a:r>
          </a:p>
          <a:p>
            <a:pPr lvl="2"/>
            <a:r>
              <a:rPr lang="en-GB" dirty="0"/>
              <a:t>Do we want to keep SFTPRO in the </a:t>
            </a:r>
            <a:r>
              <a:rPr lang="en-GB" dirty="0" err="1"/>
              <a:t>supercycle</a:t>
            </a:r>
            <a:r>
              <a:rPr lang="en-GB" dirty="0"/>
              <a:t> on the ramp to reduce the heating?</a:t>
            </a:r>
          </a:p>
          <a:p>
            <a:pPr marL="457200" lvl="1" indent="0">
              <a:buNone/>
            </a:pPr>
            <a:endParaRPr lang="en-GB" dirty="0"/>
          </a:p>
          <a:p>
            <a:r>
              <a:rPr lang="en-GB" dirty="0">
                <a:sym typeface="Wingdings" pitchFamily="2" charset="2"/>
              </a:rPr>
              <a:t>What are the </a:t>
            </a:r>
            <a:r>
              <a:rPr lang="en-GB" dirty="0">
                <a:solidFill>
                  <a:srgbClr val="BB0800"/>
                </a:solidFill>
                <a:sym typeface="Wingdings" pitchFamily="2" charset="2"/>
              </a:rPr>
              <a:t>bunch intensity limitations</a:t>
            </a:r>
            <a:r>
              <a:rPr lang="en-GB" dirty="0">
                <a:solidFill>
                  <a:srgbClr val="C00000"/>
                </a:solidFill>
                <a:sym typeface="Wingdings" pitchFamily="2" charset="2"/>
              </a:rPr>
              <a:t>?</a:t>
            </a:r>
          </a:p>
          <a:p>
            <a:pPr lvl="1"/>
            <a:r>
              <a:rPr lang="en-GB" dirty="0">
                <a:sym typeface="Wingdings" pitchFamily="2" charset="2"/>
              </a:rPr>
              <a:t>Will the </a:t>
            </a:r>
            <a:r>
              <a:rPr lang="en-GB" dirty="0">
                <a:solidFill>
                  <a:srgbClr val="BB0800"/>
                </a:solidFill>
                <a:sym typeface="Wingdings" pitchFamily="2" charset="2"/>
              </a:rPr>
              <a:t>bunch intensity be limited to 2.3e11 ppb at the end of flat top</a:t>
            </a:r>
            <a:r>
              <a:rPr lang="en-GB" dirty="0">
                <a:sym typeface="Wingdings" pitchFamily="2" charset="2"/>
              </a:rPr>
              <a:t> (including scraping?), for 4x72b?</a:t>
            </a:r>
          </a:p>
          <a:p>
            <a:pPr lvl="1"/>
            <a:r>
              <a:rPr lang="en-GB" dirty="0">
                <a:sym typeface="Wingdings" pitchFamily="2" charset="2"/>
              </a:rPr>
              <a:t>Intensity limitation with a single batch?</a:t>
            </a:r>
          </a:p>
          <a:p>
            <a:pPr lvl="1"/>
            <a:endParaRPr lang="en-GB" dirty="0">
              <a:sym typeface="Wingdings" pitchFamily="2" charset="2"/>
            </a:endParaRPr>
          </a:p>
          <a:p>
            <a:pPr lvl="1"/>
            <a:r>
              <a:rPr lang="en-GB" dirty="0">
                <a:sym typeface="Wingdings" pitchFamily="2" charset="2"/>
              </a:rPr>
              <a:t>Achieved during 2024 scrubbing:</a:t>
            </a:r>
          </a:p>
          <a:p>
            <a:pPr lvl="2"/>
            <a:r>
              <a:rPr lang="en-GB" dirty="0"/>
              <a:t>Flat bottom: 2.7e11 p/b injected, 2.55e11 p/b with 4x72b</a:t>
            </a:r>
          </a:p>
          <a:p>
            <a:pPr lvl="2"/>
            <a:r>
              <a:rPr lang="en-GB" dirty="0"/>
              <a:t>Single batch at flat top: 2.35e11 p/b at 400 GeV/c, with 1.7 ns</a:t>
            </a:r>
          </a:p>
          <a:p>
            <a:pPr lvl="2"/>
            <a:r>
              <a:rPr lang="en-GB" dirty="0"/>
              <a:t>Full beam, 4x72b, at flat top: 2.3e11 p/b, with 1.65 ns</a:t>
            </a:r>
          </a:p>
          <a:p>
            <a:pPr lvl="2"/>
            <a:endParaRPr lang="en-GB" dirty="0">
              <a:sym typeface="Wingdings" pitchFamily="2" charset="2"/>
            </a:endParaRPr>
          </a:p>
          <a:p>
            <a:pPr marL="0" indent="0">
              <a:buNone/>
            </a:pPr>
            <a:endParaRPr lang="en-GB" dirty="0">
              <a:sym typeface="Wingdings" pitchFamily="2" charset="2"/>
            </a:endParaRPr>
          </a:p>
          <a:p>
            <a:pPr marL="457200" lvl="1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>
              <a:sym typeface="Wingdings" pitchFamily="2" charset="2"/>
            </a:endParaRP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029D73-B73C-037D-9D08-7C47FBABC6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meeting #88, 17 March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F5B463-7C61-51F5-31E2-FD5AD11526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10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D0A47A5-D5B0-E6D7-C500-4656FB6C66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452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3C0A6D-62F8-93B2-52FB-461C0BD4E8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33738C-E8AD-CD57-F23C-6263223103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Specific guidelines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4EC34B-F87C-BF0D-A68F-BDD5C0B795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3405" y="741680"/>
            <a:ext cx="11398102" cy="5882640"/>
          </a:xfrm>
        </p:spPr>
        <p:txBody>
          <a:bodyPr>
            <a:normAutofit/>
          </a:bodyPr>
          <a:lstStyle/>
          <a:p>
            <a:r>
              <a:rPr lang="en-GB" dirty="0"/>
              <a:t>ECLOUD and BGI magnets always ON </a:t>
            </a:r>
          </a:p>
          <a:p>
            <a:pPr lvl="1"/>
            <a:r>
              <a:rPr lang="en-GB" dirty="0"/>
              <a:t>Interlocked (no action should be required on our part)</a:t>
            </a:r>
          </a:p>
          <a:p>
            <a:pPr lvl="1"/>
            <a:endParaRPr lang="en-GB" dirty="0"/>
          </a:p>
          <a:p>
            <a:r>
              <a:rPr lang="en-GB" dirty="0"/>
              <a:t>Crab cavities should be in from the start of scrubbing (TBC)</a:t>
            </a:r>
          </a:p>
          <a:p>
            <a:pPr lvl="1"/>
            <a:endParaRPr lang="en-GB" dirty="0"/>
          </a:p>
          <a:p>
            <a:r>
              <a:rPr lang="en-GB" dirty="0"/>
              <a:t>The “fast valves” are always blocked open since a few years and essentially obsolete</a:t>
            </a:r>
          </a:p>
          <a:p>
            <a:pPr lvl="1"/>
            <a:r>
              <a:rPr lang="en-GB" dirty="0"/>
              <a:t>Removal from machine under consideration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B32B6A-EE8E-1F98-A83F-3A7B712F4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meeting #88, 17 March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46CF40-4FD2-7799-17FB-3D46CFFC72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11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24B2A71-DF53-B48E-1A48-D01D989D27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6133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5B8D4A-BE0E-DD3D-FB54-45090FFE87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A012EE-A337-3E62-0728-1345AF474D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Vacuum interlock thresholds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16BA6B-3D41-A842-74B6-7A8FC98064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Kickers</a:t>
            </a:r>
          </a:p>
          <a:p>
            <a:r>
              <a:rPr lang="en-GB" dirty="0"/>
              <a:t>In the </a:t>
            </a:r>
            <a:r>
              <a:rPr lang="en-GB" dirty="0">
                <a:solidFill>
                  <a:srgbClr val="BB0800"/>
                </a:solidFill>
              </a:rPr>
              <a:t>MKP</a:t>
            </a:r>
            <a:r>
              <a:rPr lang="en-GB" dirty="0">
                <a:solidFill>
                  <a:srgbClr val="C00000"/>
                </a:solidFill>
              </a:rPr>
              <a:t>s</a:t>
            </a:r>
            <a:r>
              <a:rPr lang="en-GB" dirty="0"/>
              <a:t>, the thresholds will be set to “scrubbing” values</a:t>
            </a:r>
          </a:p>
          <a:p>
            <a:pPr marL="457200" lvl="1" indent="0">
              <a:buNone/>
            </a:pPr>
            <a:endParaRPr lang="en-GB" dirty="0"/>
          </a:p>
          <a:p>
            <a:r>
              <a:rPr lang="en-GB" dirty="0"/>
              <a:t>In </a:t>
            </a:r>
            <a:r>
              <a:rPr lang="en-GB" dirty="0">
                <a:solidFill>
                  <a:srgbClr val="BB0800"/>
                </a:solidFill>
              </a:rPr>
              <a:t>MKDH/V</a:t>
            </a:r>
            <a:r>
              <a:rPr lang="en-GB" dirty="0"/>
              <a:t> an increase could be done, but would limit the </a:t>
            </a:r>
            <a:r>
              <a:rPr lang="en-GB" dirty="0" err="1"/>
              <a:t>supercycle</a:t>
            </a:r>
            <a:endParaRPr lang="en-GB" dirty="0"/>
          </a:p>
          <a:p>
            <a:pPr lvl="1"/>
            <a:r>
              <a:rPr lang="en-GB" dirty="0"/>
              <a:t>Allowed thresholds determined by the highest energy in the </a:t>
            </a:r>
            <a:r>
              <a:rPr lang="en-GB" dirty="0" err="1"/>
              <a:t>supercycle</a:t>
            </a:r>
            <a:endParaRPr lang="en-GB" dirty="0"/>
          </a:p>
          <a:p>
            <a:pPr lvl="1"/>
            <a:r>
              <a:rPr lang="en-GB" dirty="0"/>
              <a:t>Requires SY-ABT &amp; TE-VSC expert action</a:t>
            </a:r>
          </a:p>
          <a:p>
            <a:pPr marL="457200" lvl="1" indent="0">
              <a:buNone/>
            </a:pPr>
            <a:endParaRPr lang="en-GB" dirty="0"/>
          </a:p>
          <a:p>
            <a:pPr marL="457200" lvl="1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Arcs</a:t>
            </a:r>
          </a:p>
          <a:p>
            <a:r>
              <a:rPr lang="en-GB" dirty="0"/>
              <a:t>Normally at 1e-6 mbar </a:t>
            </a:r>
          </a:p>
          <a:p>
            <a:r>
              <a:rPr lang="en-GB" dirty="0"/>
              <a:t>Possibility to go to 1e-5 if limited during scrubbing</a:t>
            </a:r>
          </a:p>
          <a:p>
            <a:pPr lvl="1"/>
            <a:r>
              <a:rPr lang="en-GB" dirty="0"/>
              <a:t>VSC considering going to 1e-5 mbar by default during scrubbing</a:t>
            </a:r>
          </a:p>
          <a:p>
            <a:pPr lvl="1"/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6A74FB2-2A30-B01E-24FF-909C324B7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meeting #88, 17 March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7AC82F-6CFD-04FD-1D3E-E7D5EE0A8A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12</a:t>
            </a:fld>
            <a:endParaRPr lang="en-US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9D84A074-84DC-F11E-F42E-B4C3BE767C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7331189"/>
              </p:ext>
            </p:extLst>
          </p:nvPr>
        </p:nvGraphicFramePr>
        <p:xfrm>
          <a:off x="8328752" y="730679"/>
          <a:ext cx="3462756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4252">
                  <a:extLst>
                    <a:ext uri="{9D8B030D-6E8A-4147-A177-3AD203B41FA5}">
                      <a16:colId xmlns:a16="http://schemas.microsoft.com/office/drawing/2014/main" val="3492178816"/>
                    </a:ext>
                  </a:extLst>
                </a:gridCol>
                <a:gridCol w="1154252">
                  <a:extLst>
                    <a:ext uri="{9D8B030D-6E8A-4147-A177-3AD203B41FA5}">
                      <a16:colId xmlns:a16="http://schemas.microsoft.com/office/drawing/2014/main" val="1388542882"/>
                    </a:ext>
                  </a:extLst>
                </a:gridCol>
                <a:gridCol w="1154252">
                  <a:extLst>
                    <a:ext uri="{9D8B030D-6E8A-4147-A177-3AD203B41FA5}">
                      <a16:colId xmlns:a16="http://schemas.microsoft.com/office/drawing/2014/main" val="41622097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HW [mbar]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SIS [mbar]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67490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MKP-L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4e-7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2e-7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49128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MKP-S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4e-7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2e-7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97966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MKDH/V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6e-7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6e-7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5327079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E3BA7402-EAEE-5B5F-B3A5-6E0986F8E0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6552608"/>
              </p:ext>
            </p:extLst>
          </p:nvPr>
        </p:nvGraphicFramePr>
        <p:xfrm>
          <a:off x="9247072" y="2560046"/>
          <a:ext cx="2510072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5036">
                  <a:extLst>
                    <a:ext uri="{9D8B030D-6E8A-4147-A177-3AD203B41FA5}">
                      <a16:colId xmlns:a16="http://schemas.microsoft.com/office/drawing/2014/main" val="3492178816"/>
                    </a:ext>
                  </a:extLst>
                </a:gridCol>
                <a:gridCol w="1255036">
                  <a:extLst>
                    <a:ext uri="{9D8B030D-6E8A-4147-A177-3AD203B41FA5}">
                      <a16:colId xmlns:a16="http://schemas.microsoft.com/office/drawing/2014/main" val="138854288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MKDH/V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HW [mbar]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67490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Nominal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6e-7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49128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E ≤ 400 GeV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1e-6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97966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E ≤ 26 GeV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5e-6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6421048"/>
                  </a:ext>
                </a:extLst>
              </a:tr>
            </a:tbl>
          </a:graphicData>
        </a:graphic>
      </p:graphicFrame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BA48D87C-CF28-6A54-C74C-90676D8CB3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0072C8FE-D862-618E-DB5C-E92302ACED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5735832"/>
              </p:ext>
            </p:extLst>
          </p:nvPr>
        </p:nvGraphicFramePr>
        <p:xfrm>
          <a:off x="9247072" y="4501579"/>
          <a:ext cx="2510072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5036">
                  <a:extLst>
                    <a:ext uri="{9D8B030D-6E8A-4147-A177-3AD203B41FA5}">
                      <a16:colId xmlns:a16="http://schemas.microsoft.com/office/drawing/2014/main" val="3492178816"/>
                    </a:ext>
                  </a:extLst>
                </a:gridCol>
                <a:gridCol w="1255036">
                  <a:extLst>
                    <a:ext uri="{9D8B030D-6E8A-4147-A177-3AD203B41FA5}">
                      <a16:colId xmlns:a16="http://schemas.microsoft.com/office/drawing/2014/main" val="138854288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Arcs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HW [mbar]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67490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Nominal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1e-6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49128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Scrubbing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1e-5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97966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86495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BF3066-CFCA-0D74-BE4A-9B2F4D227C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FB3DE6-D825-7560-B51B-84C81FFADE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Shift plans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A5E0B1-3C71-53B6-DF48-EDF3F9DBD2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Aim to keep scrubbing “shifts” flexible, as in 2023-2024</a:t>
            </a:r>
          </a:p>
          <a:p>
            <a:pPr lvl="1"/>
            <a:r>
              <a:rPr lang="en-GB" dirty="0"/>
              <a:t>Weekdays: Presence from morning to evening (when there is a need) </a:t>
            </a:r>
          </a:p>
          <a:p>
            <a:pPr lvl="1"/>
            <a:r>
              <a:rPr lang="en-GB" dirty="0"/>
              <a:t>Weekdays: Leave scrubbing to operators for the nights with clear tasks, guidelines</a:t>
            </a:r>
          </a:p>
          <a:p>
            <a:pPr lvl="1"/>
            <a:r>
              <a:rPr lang="en-GB" dirty="0"/>
              <a:t>Weekends: Mostly monitoring from afar, updating guidelines for operators, and specific studies in CCC</a:t>
            </a:r>
          </a:p>
          <a:p>
            <a:endParaRPr lang="en-GB" dirty="0"/>
          </a:p>
          <a:p>
            <a:r>
              <a:rPr lang="en-GB" dirty="0"/>
              <a:t>Worked very well previously, but we may be more limited with time this year</a:t>
            </a:r>
          </a:p>
          <a:p>
            <a:pPr lvl="1"/>
            <a:r>
              <a:rPr lang="en-GB" dirty="0"/>
              <a:t>Let’s see how it goes!</a:t>
            </a:r>
          </a:p>
          <a:p>
            <a:pPr marL="457200" lvl="1" indent="0">
              <a:buNone/>
            </a:pPr>
            <a:endParaRPr lang="en-GB" dirty="0"/>
          </a:p>
          <a:p>
            <a:endParaRPr lang="en-GB" dirty="0"/>
          </a:p>
          <a:p>
            <a:pPr marL="457200" lvl="1" indent="0"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790F1-113D-5393-59E6-09E675EFC3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264C8B-F8F8-5C7B-BD40-D0FEFC5811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meeting #88, 17 March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49D5E7-3CDC-A025-266F-48F697D638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6723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5A73FF-0CC7-359A-D8F9-0DD38F87CF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Organisation &amp; 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7AC87C-726D-C65D-CB65-4432FED309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Daily scrubbing updates on Zoom to discuss progress and plans, at 10 am?</a:t>
            </a:r>
          </a:p>
          <a:p>
            <a:pPr lvl="1"/>
            <a:r>
              <a:rPr lang="en-GB" dirty="0">
                <a:hlinkClick r:id="rId2"/>
              </a:rPr>
              <a:t>https://</a:t>
            </a:r>
            <a:r>
              <a:rPr lang="en-GB" dirty="0" err="1">
                <a:hlinkClick r:id="rId2"/>
              </a:rPr>
              <a:t>cern.zoom.us</a:t>
            </a:r>
            <a:r>
              <a:rPr lang="en-GB" dirty="0">
                <a:hlinkClick r:id="rId2"/>
              </a:rPr>
              <a:t>/j/67103030864?pwd=dXo5MjJ3TXY2WlR0em91cEY0bjhmdz09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Daily scrubbing summaries in SPS MD logbook</a:t>
            </a:r>
          </a:p>
          <a:p>
            <a:endParaRPr lang="en-GB" dirty="0"/>
          </a:p>
          <a:p>
            <a:r>
              <a:rPr lang="en-GB" dirty="0"/>
              <a:t>Further updates and discussions on the e-cloud </a:t>
            </a:r>
            <a:r>
              <a:rPr lang="en-GB" dirty="0" err="1"/>
              <a:t>Mattermost</a:t>
            </a:r>
            <a:endParaRPr lang="en-GB" dirty="0"/>
          </a:p>
          <a:p>
            <a:pPr lvl="1"/>
            <a:r>
              <a:rPr lang="en-GB" dirty="0">
                <a:hlinkClick r:id="rId3"/>
              </a:rPr>
              <a:t>https://</a:t>
            </a:r>
            <a:r>
              <a:rPr lang="en-GB" dirty="0" err="1">
                <a:hlinkClick r:id="rId3"/>
              </a:rPr>
              <a:t>mattermost.web.cern.ch</a:t>
            </a:r>
            <a:r>
              <a:rPr lang="en-GB" dirty="0">
                <a:hlinkClick r:id="rId3"/>
              </a:rPr>
              <a:t>/be-dep/channels/</a:t>
            </a:r>
            <a:r>
              <a:rPr lang="en-GB" dirty="0" err="1">
                <a:hlinkClick r:id="rId3"/>
              </a:rPr>
              <a:t>ecloud</a:t>
            </a:r>
            <a:endParaRPr lang="en-GB" dirty="0"/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Resources</a:t>
            </a:r>
          </a:p>
          <a:p>
            <a:r>
              <a:rPr lang="en-GB" dirty="0"/>
              <a:t>Various instructions on scrubbing </a:t>
            </a:r>
            <a:r>
              <a:rPr lang="en-GB" dirty="0" err="1"/>
              <a:t>CodiMD</a:t>
            </a:r>
            <a:r>
              <a:rPr lang="en-GB" dirty="0"/>
              <a:t> (still being updated):</a:t>
            </a:r>
          </a:p>
          <a:p>
            <a:pPr lvl="1"/>
            <a:r>
              <a:rPr lang="en-GB" dirty="0">
                <a:hlinkClick r:id="rId4"/>
              </a:rPr>
              <a:t>https://</a:t>
            </a:r>
            <a:r>
              <a:rPr lang="en-GB" dirty="0" err="1">
                <a:hlinkClick r:id="rId4"/>
              </a:rPr>
              <a:t>codimd.web.cern.ch</a:t>
            </a:r>
            <a:r>
              <a:rPr lang="en-GB" dirty="0">
                <a:hlinkClick r:id="rId4"/>
              </a:rPr>
              <a:t>/q9LHfY7lR7q2_6VDF4-6IQ</a:t>
            </a:r>
            <a:endParaRPr lang="en-GB" dirty="0"/>
          </a:p>
          <a:p>
            <a:pPr marL="457200" lvl="1" indent="0"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E10488-5967-DAB7-D038-EB1062692E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52383F-E88C-0C10-001A-C4DE146F36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meeting #88, 17 March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C3322C-B033-6DC8-00DC-280FDCBF5C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6292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1F54D-B539-ACB9-1FDE-BA7CDF3E55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320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3BBB6B-B689-A8D2-E213-ACCD4991B9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824A75-EFE0-F23A-B082-71DADE6263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Scrubbing goals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BC4EA8-18B5-CD9E-49A1-C98373118D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Condition new and vented devices and areas</a:t>
            </a:r>
          </a:p>
          <a:p>
            <a:pPr lvl="1"/>
            <a:r>
              <a:rPr lang="en-GB" dirty="0"/>
              <a:t>No critical new equipment installed (see next slides) – major bottlenecks not expected</a:t>
            </a:r>
          </a:p>
          <a:p>
            <a:pPr marL="457200" lvl="1" indent="0">
              <a:buNone/>
            </a:pPr>
            <a:endParaRPr lang="en-GB" dirty="0">
              <a:sym typeface="Wingdings" pitchFamily="2" charset="2"/>
            </a:endParaRPr>
          </a:p>
          <a:p>
            <a:r>
              <a:rPr lang="en-GB" dirty="0">
                <a:sym typeface="Wingdings" pitchFamily="2" charset="2"/>
              </a:rPr>
              <a:t>Restore operation with the standard LIU beam</a:t>
            </a:r>
          </a:p>
          <a:p>
            <a:pPr lvl="1"/>
            <a:r>
              <a:rPr lang="en-GB" dirty="0">
                <a:sym typeface="Wingdings" pitchFamily="2" charset="2"/>
              </a:rPr>
              <a:t>Recover 4x72b with 2.3e11 p/b and 1.65 ns ±10% at flat top</a:t>
            </a:r>
          </a:p>
          <a:p>
            <a:pPr lvl="1"/>
            <a:r>
              <a:rPr lang="en-GB" dirty="0">
                <a:sym typeface="Wingdings" pitchFamily="2" charset="2"/>
              </a:rPr>
              <a:t>Possible limitation from pressure spikes in RF cavities, as in 2024</a:t>
            </a:r>
          </a:p>
          <a:p>
            <a:pPr lvl="1"/>
            <a:r>
              <a:rPr lang="en-GB" dirty="0">
                <a:sym typeface="Wingdings" pitchFamily="2" charset="2"/>
              </a:rPr>
              <a:t>No other major bottlenecks expected</a:t>
            </a:r>
          </a:p>
          <a:p>
            <a:pPr marL="457200" lvl="1" indent="0">
              <a:buNone/>
            </a:pPr>
            <a:endParaRPr lang="en-GB" dirty="0">
              <a:sym typeface="Wingdings" pitchFamily="2" charset="2"/>
            </a:endParaRPr>
          </a:p>
          <a:p>
            <a:r>
              <a:rPr lang="en-GB" dirty="0">
                <a:sym typeface="Wingdings" pitchFamily="2" charset="2"/>
              </a:rPr>
              <a:t>Work on further optimising the standard LIU beam</a:t>
            </a:r>
          </a:p>
          <a:p>
            <a:pPr lvl="1"/>
            <a:r>
              <a:rPr lang="en-GB" dirty="0">
                <a:sym typeface="Wingdings" pitchFamily="2" charset="2"/>
              </a:rPr>
              <a:t>Emittance/brightness characterisation and optimisation towards LIU target</a:t>
            </a:r>
          </a:p>
          <a:p>
            <a:pPr lvl="1"/>
            <a:r>
              <a:rPr lang="en-GB" dirty="0">
                <a:sym typeface="Wingdings" pitchFamily="2" charset="2"/>
              </a:rPr>
              <a:t>Tail characterisation?</a:t>
            </a:r>
          </a:p>
          <a:p>
            <a:pPr lvl="1"/>
            <a:endParaRPr lang="en-GB" dirty="0">
              <a:sym typeface="Wingdings" pitchFamily="2" charset="2"/>
            </a:endParaRPr>
          </a:p>
          <a:p>
            <a:r>
              <a:rPr lang="en-GB" dirty="0">
                <a:sym typeface="Wingdings" pitchFamily="2" charset="2"/>
              </a:rPr>
              <a:t>Dedicated studies</a:t>
            </a:r>
          </a:p>
          <a:p>
            <a:pPr marL="457200" lvl="1" indent="0">
              <a:buNone/>
            </a:pPr>
            <a:endParaRPr lang="en-GB" dirty="0">
              <a:sym typeface="Wingdings" pitchFamily="2" charset="2"/>
            </a:endParaRPr>
          </a:p>
          <a:p>
            <a:pPr lvl="1"/>
            <a:endParaRPr lang="en-GB" dirty="0">
              <a:sym typeface="Wingdings" pitchFamily="2" charset="2"/>
            </a:endParaRPr>
          </a:p>
          <a:p>
            <a:endParaRPr lang="en-GB" dirty="0">
              <a:sym typeface="Wingdings" pitchFamily="2" charset="2"/>
            </a:endParaRPr>
          </a:p>
          <a:p>
            <a:pPr lvl="1"/>
            <a:endParaRPr lang="en-GB" dirty="0">
              <a:sym typeface="Wingdings" pitchFamily="2" charset="2"/>
            </a:endParaRPr>
          </a:p>
          <a:p>
            <a:pPr lvl="1"/>
            <a:endParaRPr lang="en-GB" dirty="0">
              <a:sym typeface="Wingdings" pitchFamily="2" charset="2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490BD5A-BF21-CC33-4097-447B5266C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meeting #88, 17 March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E98C02C-D3AC-AF19-2B76-D6D61D942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</a:t>
            </a:fld>
            <a:endParaRPr lang="en-US"/>
          </a:p>
        </p:txBody>
      </p:sp>
      <p:pic>
        <p:nvPicPr>
          <p:cNvPr id="8" name="Picture 7" descr="A comparison of standard and standard values&#10;&#10;Description automatically generated with medium confidence">
            <a:extLst>
              <a:ext uri="{FF2B5EF4-FFF2-40B4-BE49-F238E27FC236}">
                <a16:creationId xmlns:a16="http://schemas.microsoft.com/office/drawing/2014/main" id="{B444AF80-045A-AF85-30CE-3A9FDAA2AE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49" t="2250" r="49707"/>
          <a:stretch/>
        </p:blipFill>
        <p:spPr>
          <a:xfrm>
            <a:off x="8429900" y="2816349"/>
            <a:ext cx="3539922" cy="3453415"/>
          </a:xfrm>
          <a:prstGeom prst="rect">
            <a:avLst/>
          </a:prstGeom>
        </p:spPr>
      </p:pic>
      <p:sp>
        <p:nvSpPr>
          <p:cNvPr id="11" name="Heart 10">
            <a:extLst>
              <a:ext uri="{FF2B5EF4-FFF2-40B4-BE49-F238E27FC236}">
                <a16:creationId xmlns:a16="http://schemas.microsoft.com/office/drawing/2014/main" id="{A81725BA-FA31-96C3-A46B-915047E9BC5C}"/>
              </a:ext>
            </a:extLst>
          </p:cNvPr>
          <p:cNvSpPr>
            <a:spLocks noChangeAspect="1"/>
          </p:cNvSpPr>
          <p:nvPr/>
        </p:nvSpPr>
        <p:spPr>
          <a:xfrm>
            <a:off x="11003900" y="3752349"/>
            <a:ext cx="180000" cy="180823"/>
          </a:xfrm>
          <a:prstGeom prst="heart">
            <a:avLst/>
          </a:prstGeom>
          <a:solidFill>
            <a:srgbClr val="4CAF50"/>
          </a:solidFill>
          <a:ln w="12700" cap="flat" cmpd="sng" algn="ctr">
            <a:solidFill>
              <a:srgbClr val="4CAF50">
                <a:shade val="15000"/>
              </a:srgbClr>
            </a:solidFill>
            <a:prstDash val="solid"/>
            <a:miter lim="800000"/>
          </a:ln>
          <a:effectLst>
            <a:glow rad="139700">
              <a:srgbClr val="4CAF50">
                <a:satMod val="175000"/>
                <a:alpha val="4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EBB5071-614E-3F04-A910-5DD97E22E22C}"/>
              </a:ext>
            </a:extLst>
          </p:cNvPr>
          <p:cNvSpPr txBox="1"/>
          <p:nvPr/>
        </p:nvSpPr>
        <p:spPr>
          <a:xfrm>
            <a:off x="7112000" y="2566930"/>
            <a:ext cx="9033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sym typeface="Wingdings" pitchFamily="2" charset="2"/>
              </a:rPr>
              <a:t>🤞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53EDFC2-C248-C50C-299B-FED7225B9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454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EC9A42-187A-9BED-9623-16C7242E69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B97E85-03EA-9782-CA0D-8D5287527C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Vacuum activities during the YETS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79536-8402-B765-1C2B-7D84D91032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No critical new equipment installed</a:t>
            </a:r>
          </a:p>
          <a:p>
            <a:endParaRPr lang="en-GB" dirty="0"/>
          </a:p>
          <a:p>
            <a:r>
              <a:rPr lang="en-GB" dirty="0"/>
              <a:t>A few </a:t>
            </a:r>
            <a:r>
              <a:rPr lang="en-GB" dirty="0">
                <a:solidFill>
                  <a:srgbClr val="C00000"/>
                </a:solidFill>
              </a:rPr>
              <a:t>critical sectors </a:t>
            </a:r>
            <a:r>
              <a:rPr lang="en-GB" dirty="0"/>
              <a:t>opened: ZS, RF Cavity 3 </a:t>
            </a:r>
          </a:p>
          <a:p>
            <a:pPr lvl="1"/>
            <a:r>
              <a:rPr lang="en-GB" dirty="0"/>
              <a:t>Opened for less than 24 hours, under N</a:t>
            </a:r>
            <a:r>
              <a:rPr lang="en-GB" baseline="-25000" dirty="0"/>
              <a:t>2</a:t>
            </a:r>
            <a:r>
              <a:rPr lang="en-GB" dirty="0"/>
              <a:t> controlled atmosphere</a:t>
            </a:r>
          </a:p>
          <a:p>
            <a:pPr lvl="1"/>
            <a:endParaRPr lang="en-GB" dirty="0"/>
          </a:p>
          <a:p>
            <a:r>
              <a:rPr lang="en-GB" dirty="0"/>
              <a:t>Several </a:t>
            </a:r>
            <a:r>
              <a:rPr lang="en-GB" dirty="0">
                <a:solidFill>
                  <a:srgbClr val="C00000"/>
                </a:solidFill>
              </a:rPr>
              <a:t>sectors close to critical equipment </a:t>
            </a:r>
            <a:r>
              <a:rPr lang="en-GB" dirty="0"/>
              <a:t>opened:</a:t>
            </a:r>
          </a:p>
          <a:p>
            <a:pPr lvl="1"/>
            <a:r>
              <a:rPr lang="en-GB" dirty="0"/>
              <a:t>A magnet exchanged close to the MKPs</a:t>
            </a:r>
          </a:p>
          <a:p>
            <a:pPr lvl="1"/>
            <a:r>
              <a:rPr lang="en-GB" dirty="0"/>
              <a:t>Vacuum sector 520 (BGI) opened to air for &gt; 4 weeks – ‘buffer sector’ </a:t>
            </a:r>
            <a:r>
              <a:rPr lang="en-GB" dirty="0" err="1"/>
              <a:t>redcues</a:t>
            </a:r>
            <a:r>
              <a:rPr lang="en-GB" dirty="0"/>
              <a:t> impact on MKDV</a:t>
            </a:r>
          </a:p>
          <a:p>
            <a:pPr lvl="1"/>
            <a:r>
              <a:rPr lang="en-GB" dirty="0"/>
              <a:t>TECS crystal exchange next to MKDH – opened for less than 24 hours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Arc 3 opened for ~5 days for </a:t>
            </a:r>
            <a:r>
              <a:rPr lang="en-GB" dirty="0">
                <a:solidFill>
                  <a:srgbClr val="C00000"/>
                </a:solidFill>
              </a:rPr>
              <a:t>ion pump consolidation </a:t>
            </a:r>
            <a:r>
              <a:rPr lang="en-GB" dirty="0"/>
              <a:t>(these were outgassing a fair bit in previous years)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47C0D1-3A09-F6B4-9EFD-9FFEBAC6F0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2A2A49-D376-B9AF-8CB1-A3E91BD7E5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meeting #88, 17 March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A0784B-DD52-9ADA-70F7-7CE91A9E4A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7223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77B9A4-91CB-B045-C66F-9A82720B3E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66725F-A99C-652F-012D-D75032F5C8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Vacuum activities during the YETS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0CCDE5-7967-B533-E234-2950AC12B9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967931-6DB7-F7CC-D1E4-0296E8F48C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meeting #88, 17 March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BCA737-31EA-3A20-D3FE-ADB3D6052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3</a:t>
            </a:fld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796B462-4B34-C022-A90C-959EBE92BA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Complete list, see presentation by </a:t>
            </a:r>
            <a:r>
              <a:rPr lang="en-GB" dirty="0">
                <a:hlinkClick r:id="rId2"/>
              </a:rPr>
              <a:t>A. Harrison at SPS MPC </a:t>
            </a:r>
            <a:endParaRPr lang="en-GB" dirty="0"/>
          </a:p>
        </p:txBody>
      </p:sp>
      <p:graphicFrame>
        <p:nvGraphicFramePr>
          <p:cNvPr id="12" name="Content Placeholder 3">
            <a:extLst>
              <a:ext uri="{FF2B5EF4-FFF2-40B4-BE49-F238E27FC236}">
                <a16:creationId xmlns:a16="http://schemas.microsoft.com/office/drawing/2014/main" id="{7C300EC1-BBA7-4C7E-70B4-D929DC2AEBFE}"/>
              </a:ext>
            </a:extLst>
          </p:cNvPr>
          <p:cNvGraphicFramePr>
            <a:graphicFrameLocks/>
          </p:cNvGraphicFramePr>
          <p:nvPr/>
        </p:nvGraphicFramePr>
        <p:xfrm>
          <a:off x="400493" y="1350282"/>
          <a:ext cx="5600992" cy="4188912"/>
        </p:xfrm>
        <a:graphic>
          <a:graphicData uri="http://schemas.openxmlformats.org/drawingml/2006/table">
            <a:tbl>
              <a:tblPr firstRow="1" bandRow="1"/>
              <a:tblGrid>
                <a:gridCol w="798057">
                  <a:extLst>
                    <a:ext uri="{9D8B030D-6E8A-4147-A177-3AD203B41FA5}">
                      <a16:colId xmlns:a16="http://schemas.microsoft.com/office/drawing/2014/main" val="516917480"/>
                    </a:ext>
                  </a:extLst>
                </a:gridCol>
                <a:gridCol w="725413">
                  <a:extLst>
                    <a:ext uri="{9D8B030D-6E8A-4147-A177-3AD203B41FA5}">
                      <a16:colId xmlns:a16="http://schemas.microsoft.com/office/drawing/2014/main" val="3946444640"/>
                    </a:ext>
                  </a:extLst>
                </a:gridCol>
                <a:gridCol w="1533045">
                  <a:extLst>
                    <a:ext uri="{9D8B030D-6E8A-4147-A177-3AD203B41FA5}">
                      <a16:colId xmlns:a16="http://schemas.microsoft.com/office/drawing/2014/main" val="1157838900"/>
                    </a:ext>
                  </a:extLst>
                </a:gridCol>
                <a:gridCol w="2544477">
                  <a:extLst>
                    <a:ext uri="{9D8B030D-6E8A-4147-A177-3AD203B41FA5}">
                      <a16:colId xmlns:a16="http://schemas.microsoft.com/office/drawing/2014/main" val="4170511442"/>
                    </a:ext>
                  </a:extLst>
                </a:gridCol>
              </a:tblGrid>
              <a:tr h="291204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Sextant</a:t>
                      </a:r>
                      <a:endParaRPr lang="en-GB" sz="13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Sector</a:t>
                      </a:r>
                      <a:endParaRPr lang="en-GB" sz="13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Position</a:t>
                      </a:r>
                      <a:endParaRPr lang="en-GB" sz="13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Intervention</a:t>
                      </a:r>
                      <a:endParaRPr lang="en-GB" sz="13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3066272"/>
                  </a:ext>
                </a:extLst>
              </a:tr>
              <a:tr h="465926">
                <a:tc rowSpan="6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BA1</a:t>
                      </a:r>
                      <a:endParaRPr lang="en-GB" sz="13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120</a:t>
                      </a:r>
                      <a:endParaRPr lang="en-GB" sz="1300" dirty="0"/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10101 - 10701</a:t>
                      </a:r>
                      <a:endParaRPr lang="en-GB" sz="1300" dirty="0"/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/>
                      <a:r>
                        <a:rPr lang="en-US" sz="1300" dirty="0"/>
                        <a:t>Magnet exchange</a:t>
                      </a:r>
                    </a:p>
                    <a:p>
                      <a:pPr algn="l"/>
                      <a:r>
                        <a:rPr lang="en-US" sz="1300" dirty="0"/>
                        <a:t>Corroded vacuum chamber exchange</a:t>
                      </a:r>
                      <a:endParaRPr lang="en-GB" sz="13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8719272"/>
                  </a:ext>
                </a:extLst>
              </a:tr>
              <a:tr h="291204">
                <a:tc vMerge="1">
                  <a:txBody>
                    <a:bodyPr/>
                    <a:lstStyle/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134</a:t>
                      </a:r>
                      <a:endParaRPr lang="en-GB" sz="1300" dirty="0"/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11692 – 11699</a:t>
                      </a:r>
                      <a:endParaRPr lang="en-GB" sz="1300" dirty="0"/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/>
                      <a:r>
                        <a:rPr lang="en-US" sz="1300" dirty="0"/>
                        <a:t>Access chambers</a:t>
                      </a:r>
                      <a:endParaRPr lang="en-GB" sz="13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4525961"/>
                  </a:ext>
                </a:extLst>
              </a:tr>
              <a:tr h="465926">
                <a:tc vMerge="1">
                  <a:txBody>
                    <a:bodyPr/>
                    <a:lstStyle/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135</a:t>
                      </a:r>
                      <a:endParaRPr lang="en-GB" sz="13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11699 – 11759</a:t>
                      </a:r>
                      <a:endParaRPr lang="en-GB" sz="13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/>
                      <a:r>
                        <a:rPr lang="en-US" sz="1300" dirty="0"/>
                        <a:t>E-Cloud</a:t>
                      </a:r>
                    </a:p>
                    <a:p>
                      <a:pPr algn="l"/>
                      <a:r>
                        <a:rPr lang="en-US" sz="1300" dirty="0"/>
                        <a:t>Ion pump modification</a:t>
                      </a:r>
                      <a:endParaRPr lang="en-GB" sz="13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6313302"/>
                  </a:ext>
                </a:extLst>
              </a:tr>
              <a:tr h="291204">
                <a:tc vMerge="1">
                  <a:txBody>
                    <a:bodyPr/>
                    <a:lstStyle/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136</a:t>
                      </a:r>
                      <a:endParaRPr lang="en-GB" sz="1300" dirty="0"/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11759 – 11832</a:t>
                      </a:r>
                      <a:endParaRPr lang="en-GB" sz="1300" dirty="0"/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/>
                      <a:r>
                        <a:rPr lang="en-US" sz="1300" dirty="0"/>
                        <a:t>Scraper installation</a:t>
                      </a:r>
                      <a:endParaRPr lang="en-GB" sz="13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9080799"/>
                  </a:ext>
                </a:extLst>
              </a:tr>
              <a:tr h="291204">
                <a:tc vMerge="1">
                  <a:txBody>
                    <a:bodyPr/>
                    <a:lstStyle/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150</a:t>
                      </a:r>
                      <a:endParaRPr lang="en-GB" sz="1300" dirty="0"/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11960 - 12301</a:t>
                      </a:r>
                      <a:endParaRPr lang="en-GB" sz="1300" dirty="0"/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/>
                      <a:r>
                        <a:rPr lang="en-US" sz="1300" dirty="0"/>
                        <a:t>Magnet exchange</a:t>
                      </a:r>
                      <a:endParaRPr lang="en-GB" sz="13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1381372"/>
                  </a:ext>
                </a:extLst>
              </a:tr>
              <a:tr h="291204">
                <a:tc vMerge="1">
                  <a:txBody>
                    <a:bodyPr/>
                    <a:lstStyle/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162</a:t>
                      </a:r>
                      <a:endParaRPr lang="en-GB" sz="1300" dirty="0"/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13101 - 20101</a:t>
                      </a:r>
                      <a:endParaRPr lang="en-GB" sz="1300" dirty="0"/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/>
                      <a:r>
                        <a:rPr lang="en-US" sz="1300" dirty="0"/>
                        <a:t>Magnet exchange</a:t>
                      </a:r>
                      <a:endParaRPr lang="en-GB" sz="13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9848573"/>
                  </a:ext>
                </a:extLst>
              </a:tr>
              <a:tr h="453657">
                <a:tc row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BA2</a:t>
                      </a:r>
                      <a:endParaRPr lang="en-GB" sz="13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212</a:t>
                      </a:r>
                      <a:endParaRPr lang="en-GB" sz="1300" dirty="0"/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20501 – 21301</a:t>
                      </a:r>
                      <a:endParaRPr lang="en-GB" sz="1300" dirty="0"/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/>
                      <a:r>
                        <a:rPr lang="en-US" sz="1300" dirty="0"/>
                        <a:t>Magnet exchange</a:t>
                      </a:r>
                    </a:p>
                    <a:p>
                      <a:pPr algn="l"/>
                      <a:r>
                        <a:rPr lang="en-US" sz="1300" dirty="0"/>
                        <a:t>Ion pump and gauge non-conformities</a:t>
                      </a:r>
                      <a:endParaRPr lang="en-GB" sz="13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4567095"/>
                  </a:ext>
                </a:extLst>
              </a:tr>
              <a:tr h="291204">
                <a:tc vMerge="1">
                  <a:txBody>
                    <a:bodyPr/>
                    <a:lstStyle/>
                    <a:p>
                      <a:pPr algn="ctr"/>
                      <a:endParaRPr lang="en-GB" sz="900" dirty="0"/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231</a:t>
                      </a:r>
                      <a:endParaRPr lang="en-GB" sz="13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21603 – 21699</a:t>
                      </a:r>
                      <a:endParaRPr lang="en-GB" sz="13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/>
                      <a:r>
                        <a:rPr lang="en-US" sz="1300" dirty="0"/>
                        <a:t>Leak on ZS HV feedthrough</a:t>
                      </a:r>
                      <a:endParaRPr lang="en-GB" sz="13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9701282"/>
                  </a:ext>
                </a:extLst>
              </a:tr>
              <a:tr h="291204">
                <a:tc vMerge="1">
                  <a:txBody>
                    <a:bodyPr/>
                    <a:lstStyle/>
                    <a:p>
                      <a:pPr algn="ctr"/>
                      <a:endParaRPr lang="en-GB" sz="900" dirty="0"/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240</a:t>
                      </a:r>
                      <a:endParaRPr lang="en-GB" sz="1300" dirty="0"/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21880 – 21903</a:t>
                      </a:r>
                      <a:endParaRPr lang="en-GB" sz="1300" dirty="0"/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/>
                      <a:r>
                        <a:rPr lang="en-US" sz="1300" dirty="0"/>
                        <a:t>Access chambers</a:t>
                      </a:r>
                      <a:endParaRPr lang="en-GB" sz="13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9385541"/>
                  </a:ext>
                </a:extLst>
              </a:tr>
              <a:tr h="291204">
                <a:tc vMerge="1">
                  <a:txBody>
                    <a:bodyPr/>
                    <a:lstStyle/>
                    <a:p>
                      <a:pPr algn="ctr"/>
                      <a:endParaRPr lang="en-GB" sz="900" dirty="0"/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262</a:t>
                      </a:r>
                      <a:endParaRPr lang="en-GB" sz="1300" dirty="0"/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21301 - 30101</a:t>
                      </a:r>
                      <a:endParaRPr lang="en-GB" sz="1300" dirty="0"/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/>
                      <a:r>
                        <a:rPr lang="en-US" sz="1300" dirty="0"/>
                        <a:t>Magnet exchange (x2)</a:t>
                      </a:r>
                      <a:endParaRPr lang="en-GB" sz="13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9891994"/>
                  </a:ext>
                </a:extLst>
              </a:tr>
            </a:tbl>
          </a:graphicData>
        </a:graphic>
      </p:graphicFrame>
      <p:graphicFrame>
        <p:nvGraphicFramePr>
          <p:cNvPr id="13" name="Content Placeholder 3">
            <a:extLst>
              <a:ext uri="{FF2B5EF4-FFF2-40B4-BE49-F238E27FC236}">
                <a16:creationId xmlns:a16="http://schemas.microsoft.com/office/drawing/2014/main" id="{3E268ED5-772E-FB99-422D-816874F9CDF5}"/>
              </a:ext>
            </a:extLst>
          </p:cNvPr>
          <p:cNvGraphicFramePr>
            <a:graphicFrameLocks/>
          </p:cNvGraphicFramePr>
          <p:nvPr/>
        </p:nvGraphicFramePr>
        <p:xfrm>
          <a:off x="6233502" y="1347170"/>
          <a:ext cx="5565093" cy="4747272"/>
        </p:xfrm>
        <a:graphic>
          <a:graphicData uri="http://schemas.openxmlformats.org/drawingml/2006/table">
            <a:tbl>
              <a:tblPr firstRow="1" bandRow="1"/>
              <a:tblGrid>
                <a:gridCol w="814258">
                  <a:extLst>
                    <a:ext uri="{9D8B030D-6E8A-4147-A177-3AD203B41FA5}">
                      <a16:colId xmlns:a16="http://schemas.microsoft.com/office/drawing/2014/main" val="516917480"/>
                    </a:ext>
                  </a:extLst>
                </a:gridCol>
                <a:gridCol w="814258">
                  <a:extLst>
                    <a:ext uri="{9D8B030D-6E8A-4147-A177-3AD203B41FA5}">
                      <a16:colId xmlns:a16="http://schemas.microsoft.com/office/drawing/2014/main" val="3946444640"/>
                    </a:ext>
                  </a:extLst>
                </a:gridCol>
                <a:gridCol w="1436927">
                  <a:extLst>
                    <a:ext uri="{9D8B030D-6E8A-4147-A177-3AD203B41FA5}">
                      <a16:colId xmlns:a16="http://schemas.microsoft.com/office/drawing/2014/main" val="1064622515"/>
                    </a:ext>
                  </a:extLst>
                </a:gridCol>
                <a:gridCol w="2499650">
                  <a:extLst>
                    <a:ext uri="{9D8B030D-6E8A-4147-A177-3AD203B41FA5}">
                      <a16:colId xmlns:a16="http://schemas.microsoft.com/office/drawing/2014/main" val="4170511442"/>
                    </a:ext>
                  </a:extLst>
                </a:gridCol>
              </a:tblGrid>
              <a:tr h="295028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Sextant</a:t>
                      </a:r>
                      <a:endParaRPr lang="en-GB" sz="13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Sector</a:t>
                      </a:r>
                      <a:endParaRPr lang="en-GB" sz="13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Position</a:t>
                      </a:r>
                      <a:endParaRPr lang="en-GB" sz="13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300" dirty="0"/>
                        <a:t>Intervention</a:t>
                      </a:r>
                      <a:endParaRPr lang="en-GB" sz="13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3066272"/>
                  </a:ext>
                </a:extLst>
              </a:tr>
              <a:tr h="287971">
                <a:tc row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BA3</a:t>
                      </a:r>
                      <a:endParaRPr lang="en-GB" sz="13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334</a:t>
                      </a:r>
                      <a:endParaRPr lang="en-GB" sz="13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31740 – 31797</a:t>
                      </a:r>
                      <a:endParaRPr lang="en-GB" sz="13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300" dirty="0"/>
                        <a:t>RF Cavity #3 HOM exchange</a:t>
                      </a:r>
                      <a:endParaRPr lang="en-GB" sz="13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8719272"/>
                  </a:ext>
                </a:extLst>
              </a:tr>
              <a:tr h="295028">
                <a:tc vMerge="1">
                  <a:txBody>
                    <a:bodyPr/>
                    <a:lstStyle/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351</a:t>
                      </a:r>
                      <a:endParaRPr lang="en-GB" sz="13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31998 – 32301</a:t>
                      </a:r>
                      <a:endParaRPr lang="en-GB" sz="1300" dirty="0"/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300" dirty="0"/>
                        <a:t>Ion pump consolidation</a:t>
                      </a:r>
                      <a:endParaRPr lang="en-GB" sz="1300" dirty="0"/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4525961"/>
                  </a:ext>
                </a:extLst>
              </a:tr>
              <a:tr h="335116">
                <a:tc vMerge="1">
                  <a:txBody>
                    <a:bodyPr/>
                    <a:lstStyle/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361</a:t>
                      </a:r>
                      <a:endParaRPr lang="en-GB" sz="13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32301 – 33101</a:t>
                      </a:r>
                      <a:endParaRPr lang="en-GB" sz="1300" dirty="0"/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300" dirty="0"/>
                        <a:t>Ion pump consolidation</a:t>
                      </a:r>
                      <a:endParaRPr lang="en-GB" sz="1300" dirty="0"/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6313302"/>
                  </a:ext>
                </a:extLst>
              </a:tr>
              <a:tr h="804323">
                <a:tc vMerge="1">
                  <a:txBody>
                    <a:bodyPr/>
                    <a:lstStyle/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362</a:t>
                      </a:r>
                      <a:endParaRPr lang="en-GB" sz="13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33101 – 40101</a:t>
                      </a:r>
                      <a:endParaRPr lang="en-GB" sz="1300" dirty="0"/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300" dirty="0"/>
                        <a:t>Ion pump consolidation</a:t>
                      </a:r>
                    </a:p>
                    <a:p>
                      <a:r>
                        <a:rPr lang="en-US" sz="1300" dirty="0"/>
                        <a:t>Magnet exchange</a:t>
                      </a:r>
                    </a:p>
                    <a:p>
                      <a:r>
                        <a:rPr lang="en-US" sz="1300" dirty="0"/>
                        <a:t>Endoscopy</a:t>
                      </a:r>
                    </a:p>
                    <a:p>
                      <a:r>
                        <a:rPr lang="en-US" sz="1300" dirty="0"/>
                        <a:t>Sector valve exchange</a:t>
                      </a:r>
                      <a:endParaRPr lang="en-GB" sz="1300" dirty="0"/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9080799"/>
                  </a:ext>
                </a:extLst>
              </a:tr>
              <a:tr h="295028">
                <a:tc rowSpan="2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BA4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411</a:t>
                      </a:r>
                      <a:endParaRPr lang="en-GB" sz="13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40101 – 40701</a:t>
                      </a:r>
                      <a:endParaRPr lang="en-GB" sz="1300" dirty="0"/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300" dirty="0"/>
                        <a:t>Magnet exchange</a:t>
                      </a:r>
                      <a:endParaRPr lang="en-GB" sz="1300" dirty="0"/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860815"/>
                  </a:ext>
                </a:extLst>
              </a:tr>
              <a:tr h="295028"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420</a:t>
                      </a:r>
                      <a:endParaRPr lang="en-GB" sz="13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41301 – 41620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300" dirty="0"/>
                        <a:t>Magnet exchange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4567095"/>
                  </a:ext>
                </a:extLst>
              </a:tr>
              <a:tr h="631968">
                <a:tc rowSpan="2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BA5</a:t>
                      </a:r>
                      <a:endParaRPr lang="en-GB" sz="13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520</a:t>
                      </a:r>
                      <a:endParaRPr lang="en-GB" sz="13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51301 – 51678</a:t>
                      </a:r>
                      <a:endParaRPr lang="en-GB" sz="1300" dirty="0"/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300" dirty="0"/>
                        <a:t>BGI – 3</a:t>
                      </a:r>
                      <a:r>
                        <a:rPr lang="en-US" sz="1300" baseline="30000" dirty="0"/>
                        <a:t>rd</a:t>
                      </a:r>
                      <a:r>
                        <a:rPr lang="en-US" sz="1300" dirty="0"/>
                        <a:t> magnet</a:t>
                      </a:r>
                    </a:p>
                    <a:p>
                      <a:r>
                        <a:rPr lang="en-US" sz="1300" dirty="0"/>
                        <a:t>Wire Scanners</a:t>
                      </a:r>
                    </a:p>
                    <a:p>
                      <a:r>
                        <a:rPr lang="en-US" sz="1300" dirty="0"/>
                        <a:t>TECS crystal exchange</a:t>
                      </a:r>
                      <a:endParaRPr lang="en-GB" sz="1300" dirty="0"/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9701282"/>
                  </a:ext>
                </a:extLst>
              </a:tr>
              <a:tr h="295028">
                <a:tc vMerge="1">
                  <a:txBody>
                    <a:bodyPr/>
                    <a:lstStyle/>
                    <a:p>
                      <a:pPr algn="ctr"/>
                      <a:endParaRPr lang="en-GB" sz="900" dirty="0"/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532</a:t>
                      </a:r>
                      <a:endParaRPr lang="en-GB" sz="13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51759 – 51859</a:t>
                      </a:r>
                      <a:endParaRPr lang="en-GB" sz="13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300" dirty="0"/>
                        <a:t>TECS crystal exchange</a:t>
                      </a:r>
                      <a:endParaRPr lang="en-GB" sz="13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9385541"/>
                  </a:ext>
                </a:extLst>
              </a:tr>
              <a:tr h="295028">
                <a:tc rowSpan="3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BA6</a:t>
                      </a:r>
                      <a:endParaRPr lang="en-GB" sz="13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633</a:t>
                      </a:r>
                      <a:endParaRPr lang="en-GB" sz="13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61731 – 61757</a:t>
                      </a:r>
                      <a:endParaRPr lang="en-GB" sz="1300" dirty="0"/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300" dirty="0"/>
                        <a:t>Crab Cavities</a:t>
                      </a:r>
                      <a:endParaRPr lang="en-GB" sz="1300" dirty="0"/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9891994"/>
                  </a:ext>
                </a:extLst>
              </a:tr>
              <a:tr h="295028">
                <a:tc vMerge="1">
                  <a:txBody>
                    <a:bodyPr/>
                    <a:lstStyle/>
                    <a:p>
                      <a:pPr algn="ctr"/>
                      <a:endParaRPr lang="en-GB" sz="900" dirty="0"/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640</a:t>
                      </a:r>
                      <a:endParaRPr lang="en-GB" sz="13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61880 – 61903</a:t>
                      </a:r>
                      <a:endParaRPr lang="en-GB" sz="1300" dirty="0"/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300" dirty="0"/>
                        <a:t>Access chambers</a:t>
                      </a:r>
                      <a:endParaRPr lang="en-GB" sz="1300" dirty="0"/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2148573"/>
                  </a:ext>
                </a:extLst>
              </a:tr>
              <a:tr h="295028">
                <a:tc vMerge="1">
                  <a:txBody>
                    <a:bodyPr/>
                    <a:lstStyle/>
                    <a:p>
                      <a:pPr algn="ctr"/>
                      <a:endParaRPr lang="en-GB" sz="900" dirty="0"/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651</a:t>
                      </a:r>
                      <a:endParaRPr lang="en-GB" sz="13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61903 – 62301</a:t>
                      </a:r>
                      <a:endParaRPr lang="en-GB" sz="1300" dirty="0"/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300" dirty="0"/>
                        <a:t>Gamma Factory laser pillar installation</a:t>
                      </a:r>
                      <a:endParaRPr lang="en-GB" sz="1300" dirty="0"/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7408611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8A5F6A0D-CA19-9771-2BC8-094E85F23C1D}"/>
              </a:ext>
            </a:extLst>
          </p:cNvPr>
          <p:cNvSpPr txBox="1"/>
          <p:nvPr/>
        </p:nvSpPr>
        <p:spPr>
          <a:xfrm>
            <a:off x="4566477" y="5824039"/>
            <a:ext cx="1435008" cy="29238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defTabSz="914400"/>
            <a:r>
              <a:rPr lang="en-US" sz="1300" dirty="0">
                <a:solidFill>
                  <a:srgbClr val="0055A0"/>
                </a:solidFill>
                <a:latin typeface="Arial"/>
              </a:rPr>
              <a:t>Open to air &gt;24h</a:t>
            </a:r>
            <a:endParaRPr lang="en-GB" sz="1300" dirty="0">
              <a:solidFill>
                <a:srgbClr val="0055A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797748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D3397C-4F1E-699C-15C6-EACC6916DB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Scrubbing schedule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E659AE-D15C-15AC-AA78-3908D6FB65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Scrubbing is scheduled for next week (W13)</a:t>
            </a:r>
          </a:p>
          <a:p>
            <a:r>
              <a:rPr lang="en-GB" dirty="0"/>
              <a:t>Similarly to last year, scrubbing could start partially already this week, from Thursday afternoon/evening</a:t>
            </a:r>
          </a:p>
          <a:p>
            <a:pPr lvl="1"/>
            <a:r>
              <a:rPr lang="en-GB" dirty="0"/>
              <a:t>Any updates to the commissioning schedule? Can we continue scrubbing during Friday daytime?</a:t>
            </a:r>
          </a:p>
          <a:p>
            <a:pPr marL="0" indent="0">
              <a:buNone/>
            </a:pPr>
            <a:endParaRPr lang="en-GB" dirty="0"/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DD9A578-B3B9-5EC5-09EC-647CB8D757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meeting #88, 17 March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0C7DD9-839A-CE54-F231-5B3447BE6B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4</a:t>
            </a:fld>
            <a:endParaRPr lang="en-US"/>
          </a:p>
        </p:txBody>
      </p:sp>
      <p:pic>
        <p:nvPicPr>
          <p:cNvPr id="7" name="Picture 6" descr="A chart with different colored bars&#10;&#10;AI-generated content may be incorrect.">
            <a:extLst>
              <a:ext uri="{FF2B5EF4-FFF2-40B4-BE49-F238E27FC236}">
                <a16:creationId xmlns:a16="http://schemas.microsoft.com/office/drawing/2014/main" id="{E8144070-B4BB-03A2-B54F-A880702DCDDD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834" y="2292030"/>
            <a:ext cx="12166365" cy="3637725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89B06C44-786C-3768-CABB-42EA1EC3BA16}"/>
              </a:ext>
            </a:extLst>
          </p:cNvPr>
          <p:cNvSpPr/>
          <p:nvPr/>
        </p:nvSpPr>
        <p:spPr>
          <a:xfrm>
            <a:off x="1013552" y="3602515"/>
            <a:ext cx="9243153" cy="2126261"/>
          </a:xfrm>
          <a:prstGeom prst="rect">
            <a:avLst/>
          </a:prstGeom>
          <a:solidFill>
            <a:srgbClr val="FFFFFF">
              <a:alpha val="90202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5C7B3B7-4F9C-463E-67E8-1121EBACEFFC}"/>
              </a:ext>
            </a:extLst>
          </p:cNvPr>
          <p:cNvSpPr/>
          <p:nvPr/>
        </p:nvSpPr>
        <p:spPr>
          <a:xfrm>
            <a:off x="10256705" y="3233139"/>
            <a:ext cx="1734148" cy="2478796"/>
          </a:xfrm>
          <a:custGeom>
            <a:avLst/>
            <a:gdLst>
              <a:gd name="connsiteX0" fmla="*/ 0 w 1734148"/>
              <a:gd name="connsiteY0" fmla="*/ 0 h 2478796"/>
              <a:gd name="connsiteX1" fmla="*/ 560708 w 1734148"/>
              <a:gd name="connsiteY1" fmla="*/ 0 h 2478796"/>
              <a:gd name="connsiteX2" fmla="*/ 1086733 w 1734148"/>
              <a:gd name="connsiteY2" fmla="*/ 0 h 2478796"/>
              <a:gd name="connsiteX3" fmla="*/ 1734148 w 1734148"/>
              <a:gd name="connsiteY3" fmla="*/ 0 h 2478796"/>
              <a:gd name="connsiteX4" fmla="*/ 1734148 w 1734148"/>
              <a:gd name="connsiteY4" fmla="*/ 470971 h 2478796"/>
              <a:gd name="connsiteX5" fmla="*/ 1734148 w 1734148"/>
              <a:gd name="connsiteY5" fmla="*/ 917155 h 2478796"/>
              <a:gd name="connsiteX6" fmla="*/ 1734148 w 1734148"/>
              <a:gd name="connsiteY6" fmla="*/ 1363338 h 2478796"/>
              <a:gd name="connsiteX7" fmla="*/ 1734148 w 1734148"/>
              <a:gd name="connsiteY7" fmla="*/ 1859097 h 2478796"/>
              <a:gd name="connsiteX8" fmla="*/ 1734148 w 1734148"/>
              <a:gd name="connsiteY8" fmla="*/ 2478796 h 2478796"/>
              <a:gd name="connsiteX9" fmla="*/ 1190782 w 1734148"/>
              <a:gd name="connsiteY9" fmla="*/ 2478796 h 2478796"/>
              <a:gd name="connsiteX10" fmla="*/ 612732 w 1734148"/>
              <a:gd name="connsiteY10" fmla="*/ 2478796 h 2478796"/>
              <a:gd name="connsiteX11" fmla="*/ 0 w 1734148"/>
              <a:gd name="connsiteY11" fmla="*/ 2478796 h 2478796"/>
              <a:gd name="connsiteX12" fmla="*/ 0 w 1734148"/>
              <a:gd name="connsiteY12" fmla="*/ 2007825 h 2478796"/>
              <a:gd name="connsiteX13" fmla="*/ 0 w 1734148"/>
              <a:gd name="connsiteY13" fmla="*/ 1536854 h 2478796"/>
              <a:gd name="connsiteX14" fmla="*/ 0 w 1734148"/>
              <a:gd name="connsiteY14" fmla="*/ 991518 h 2478796"/>
              <a:gd name="connsiteX15" fmla="*/ 0 w 1734148"/>
              <a:gd name="connsiteY15" fmla="*/ 446183 h 2478796"/>
              <a:gd name="connsiteX16" fmla="*/ 0 w 1734148"/>
              <a:gd name="connsiteY16" fmla="*/ 0 h 24787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734148" h="2478796" extrusionOk="0">
                <a:moveTo>
                  <a:pt x="0" y="0"/>
                </a:moveTo>
                <a:cubicBezTo>
                  <a:pt x="221999" y="-54234"/>
                  <a:pt x="413458" y="34117"/>
                  <a:pt x="560708" y="0"/>
                </a:cubicBezTo>
                <a:cubicBezTo>
                  <a:pt x="707958" y="-34117"/>
                  <a:pt x="857458" y="8375"/>
                  <a:pt x="1086733" y="0"/>
                </a:cubicBezTo>
                <a:cubicBezTo>
                  <a:pt x="1316008" y="-8375"/>
                  <a:pt x="1434675" y="71541"/>
                  <a:pt x="1734148" y="0"/>
                </a:cubicBezTo>
                <a:cubicBezTo>
                  <a:pt x="1782474" y="106135"/>
                  <a:pt x="1723177" y="291625"/>
                  <a:pt x="1734148" y="470971"/>
                </a:cubicBezTo>
                <a:cubicBezTo>
                  <a:pt x="1745119" y="650317"/>
                  <a:pt x="1722119" y="764540"/>
                  <a:pt x="1734148" y="917155"/>
                </a:cubicBezTo>
                <a:cubicBezTo>
                  <a:pt x="1746177" y="1069770"/>
                  <a:pt x="1724244" y="1170608"/>
                  <a:pt x="1734148" y="1363338"/>
                </a:cubicBezTo>
                <a:cubicBezTo>
                  <a:pt x="1744052" y="1556068"/>
                  <a:pt x="1692103" y="1681914"/>
                  <a:pt x="1734148" y="1859097"/>
                </a:cubicBezTo>
                <a:cubicBezTo>
                  <a:pt x="1776193" y="2036280"/>
                  <a:pt x="1685640" y="2246233"/>
                  <a:pt x="1734148" y="2478796"/>
                </a:cubicBezTo>
                <a:cubicBezTo>
                  <a:pt x="1534386" y="2509996"/>
                  <a:pt x="1327099" y="2423309"/>
                  <a:pt x="1190782" y="2478796"/>
                </a:cubicBezTo>
                <a:cubicBezTo>
                  <a:pt x="1054465" y="2534283"/>
                  <a:pt x="752904" y="2445152"/>
                  <a:pt x="612732" y="2478796"/>
                </a:cubicBezTo>
                <a:cubicBezTo>
                  <a:pt x="472560" y="2512440"/>
                  <a:pt x="219372" y="2444586"/>
                  <a:pt x="0" y="2478796"/>
                </a:cubicBezTo>
                <a:cubicBezTo>
                  <a:pt x="-32171" y="2339634"/>
                  <a:pt x="38188" y="2155021"/>
                  <a:pt x="0" y="2007825"/>
                </a:cubicBezTo>
                <a:cubicBezTo>
                  <a:pt x="-38188" y="1860629"/>
                  <a:pt x="32624" y="1758904"/>
                  <a:pt x="0" y="1536854"/>
                </a:cubicBezTo>
                <a:cubicBezTo>
                  <a:pt x="-32624" y="1314804"/>
                  <a:pt x="49084" y="1262360"/>
                  <a:pt x="0" y="991518"/>
                </a:cubicBezTo>
                <a:cubicBezTo>
                  <a:pt x="-49084" y="720676"/>
                  <a:pt x="37797" y="555266"/>
                  <a:pt x="0" y="446183"/>
                </a:cubicBezTo>
                <a:cubicBezTo>
                  <a:pt x="-37797" y="337101"/>
                  <a:pt x="4486" y="127462"/>
                  <a:pt x="0" y="0"/>
                </a:cubicBezTo>
                <a:close/>
              </a:path>
            </a:pathLst>
          </a:custGeom>
          <a:noFill/>
          <a:ln w="38100">
            <a:solidFill>
              <a:srgbClr val="FF0000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 descr="A chart with different colored bars&#10;&#10;AI-generated content may be incorrect.">
            <a:extLst>
              <a:ext uri="{FF2B5EF4-FFF2-40B4-BE49-F238E27FC236}">
                <a16:creationId xmlns:a16="http://schemas.microsoft.com/office/drawing/2014/main" id="{3A1E7E6A-93FF-EC8C-5279-5E24EB944BD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92273" t="78172" r="2333" b="14559"/>
          <a:stretch/>
        </p:blipFill>
        <p:spPr>
          <a:xfrm>
            <a:off x="11250862" y="4834957"/>
            <a:ext cx="656193" cy="264405"/>
          </a:xfrm>
          <a:prstGeom prst="rect">
            <a:avLst/>
          </a:prstGeom>
        </p:spPr>
      </p:pic>
      <p:pic>
        <p:nvPicPr>
          <p:cNvPr id="11" name="Picture 10" descr="A chart with different colored bars&#10;&#10;AI-generated content may be incorrect.">
            <a:extLst>
              <a:ext uri="{FF2B5EF4-FFF2-40B4-BE49-F238E27FC236}">
                <a16:creationId xmlns:a16="http://schemas.microsoft.com/office/drawing/2014/main" id="{70E0C810-FA66-EDB4-27BE-D2C74DC5B38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87915" t="69573" r="11135" b="26198"/>
          <a:stretch/>
        </p:blipFill>
        <p:spPr>
          <a:xfrm>
            <a:off x="11794682" y="4819082"/>
            <a:ext cx="115548" cy="153807"/>
          </a:xfrm>
          <a:prstGeom prst="rect">
            <a:avLst/>
          </a:prstGeom>
        </p:spPr>
      </p:pic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90F298C3-0B3C-119A-272D-CCC1D42EA9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15" name="5-point Star 14">
            <a:extLst>
              <a:ext uri="{FF2B5EF4-FFF2-40B4-BE49-F238E27FC236}">
                <a16:creationId xmlns:a16="http://schemas.microsoft.com/office/drawing/2014/main" id="{5FDDD674-AC9F-B845-583F-3EB14BFD7321}"/>
              </a:ext>
            </a:extLst>
          </p:cNvPr>
          <p:cNvSpPr>
            <a:spLocks noChangeAspect="1"/>
          </p:cNvSpPr>
          <p:nvPr/>
        </p:nvSpPr>
        <p:spPr>
          <a:xfrm>
            <a:off x="10560988" y="4510395"/>
            <a:ext cx="385591" cy="385590"/>
          </a:xfrm>
          <a:prstGeom prst="star5">
            <a:avLst/>
          </a:prstGeom>
          <a:solidFill>
            <a:srgbClr val="FF0000"/>
          </a:solidFill>
          <a:ln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F4C3040-222E-C90F-809E-B6D1F3B8F05F}"/>
              </a:ext>
            </a:extLst>
          </p:cNvPr>
          <p:cNvSpPr txBox="1"/>
          <p:nvPr/>
        </p:nvSpPr>
        <p:spPr>
          <a:xfrm>
            <a:off x="10186050" y="4481101"/>
            <a:ext cx="11483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/>
              <a:t>Start </a:t>
            </a:r>
            <a:br>
              <a:rPr lang="en-GB" sz="1000" b="1" dirty="0"/>
            </a:br>
            <a:r>
              <a:rPr lang="en-GB" sz="1000" b="1" dirty="0"/>
              <a:t>scrubbing</a:t>
            </a:r>
          </a:p>
        </p:txBody>
      </p:sp>
    </p:spTree>
    <p:extLst>
      <p:ext uri="{BB962C8B-B14F-4D97-AF65-F5344CB8AC3E}">
        <p14:creationId xmlns:p14="http://schemas.microsoft.com/office/powerpoint/2010/main" val="25112486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559657-69BC-D4FD-5107-B29C786D50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F728D6-F5A0-7157-3D8A-8DEBE8D147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Scrubbing schedule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ECC148-F888-48A0-BE36-26EB945A2E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Scrubbing is scheduled for next week (W13)</a:t>
            </a:r>
          </a:p>
          <a:p>
            <a:r>
              <a:rPr lang="en-GB" dirty="0"/>
              <a:t>Several dedicated MDs scheduled in the middle of the scrubbing week</a:t>
            </a:r>
          </a:p>
          <a:p>
            <a:pPr lvl="1"/>
            <a:r>
              <a:rPr lang="en-GB" dirty="0"/>
              <a:t>Initially 4 days occupied: three dedicated MDs + </a:t>
            </a:r>
            <a:r>
              <a:rPr lang="en-GB" dirty="0" err="1"/>
              <a:t>HiRadMat</a:t>
            </a:r>
            <a:r>
              <a:rPr lang="en-GB" dirty="0"/>
              <a:t> commissioning</a:t>
            </a:r>
          </a:p>
          <a:p>
            <a:pPr lvl="1"/>
            <a:r>
              <a:rPr lang="en-GB" dirty="0"/>
              <a:t>Changed to two dedicated MDs</a:t>
            </a:r>
          </a:p>
          <a:p>
            <a:pPr lvl="2"/>
            <a:r>
              <a:rPr lang="en-GB" dirty="0"/>
              <a:t>Wed 26.3, Francesco &amp; Matthew for </a:t>
            </a:r>
            <a:r>
              <a:rPr lang="en-GB" dirty="0" err="1"/>
              <a:t>SHiP</a:t>
            </a:r>
            <a:r>
              <a:rPr lang="en-GB" dirty="0"/>
              <a:t> </a:t>
            </a:r>
            <a:r>
              <a:rPr lang="en-GB" sz="1800" dirty="0">
                <a:effectLst/>
                <a:latin typeface="Calibri" panose="020F0502020204030204" pitchFamily="34" charset="0"/>
              </a:rPr>
              <a:t>– scrubbing in parallel possible? </a:t>
            </a:r>
            <a:endParaRPr lang="en-GB" dirty="0"/>
          </a:p>
          <a:p>
            <a:pPr lvl="2"/>
            <a:r>
              <a:rPr lang="en-GB" dirty="0"/>
              <a:t>Thu 27.3, Massimo and Dora for stable island studies with collimators – no scrubbing in parallel</a:t>
            </a:r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36B1B25-99F6-B855-E2B2-489A38AB33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meeting #88, 17 March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718BDD6-3AFF-F312-B7CA-3789ABF761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5</a:t>
            </a:fld>
            <a:endParaRPr lang="en-US"/>
          </a:p>
        </p:txBody>
      </p:sp>
      <p:pic>
        <p:nvPicPr>
          <p:cNvPr id="12" name="Picture 11" descr="A chart with different colored bars&#10;&#10;AI-generated content may be incorrect.">
            <a:extLst>
              <a:ext uri="{FF2B5EF4-FFF2-40B4-BE49-F238E27FC236}">
                <a16:creationId xmlns:a16="http://schemas.microsoft.com/office/drawing/2014/main" id="{8F59E8DE-5D4C-7681-3E04-CFCF73E817E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834" y="2809829"/>
            <a:ext cx="12166365" cy="3637725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2947980A-3DF5-C0AA-4F50-743B2D4758B9}"/>
              </a:ext>
            </a:extLst>
          </p:cNvPr>
          <p:cNvSpPr/>
          <p:nvPr/>
        </p:nvSpPr>
        <p:spPr>
          <a:xfrm>
            <a:off x="1013552" y="3767780"/>
            <a:ext cx="9243153" cy="2478796"/>
          </a:xfrm>
          <a:prstGeom prst="rect">
            <a:avLst/>
          </a:prstGeom>
          <a:solidFill>
            <a:srgbClr val="FFFFFF">
              <a:alpha val="90202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0F4F55A-BFD4-1B7F-33DE-568EB1E15F62}"/>
              </a:ext>
            </a:extLst>
          </p:cNvPr>
          <p:cNvSpPr/>
          <p:nvPr/>
        </p:nvSpPr>
        <p:spPr>
          <a:xfrm>
            <a:off x="10256705" y="3750938"/>
            <a:ext cx="1734148" cy="2478796"/>
          </a:xfrm>
          <a:custGeom>
            <a:avLst/>
            <a:gdLst>
              <a:gd name="connsiteX0" fmla="*/ 0 w 1734148"/>
              <a:gd name="connsiteY0" fmla="*/ 0 h 2478796"/>
              <a:gd name="connsiteX1" fmla="*/ 560708 w 1734148"/>
              <a:gd name="connsiteY1" fmla="*/ 0 h 2478796"/>
              <a:gd name="connsiteX2" fmla="*/ 1086733 w 1734148"/>
              <a:gd name="connsiteY2" fmla="*/ 0 h 2478796"/>
              <a:gd name="connsiteX3" fmla="*/ 1734148 w 1734148"/>
              <a:gd name="connsiteY3" fmla="*/ 0 h 2478796"/>
              <a:gd name="connsiteX4" fmla="*/ 1734148 w 1734148"/>
              <a:gd name="connsiteY4" fmla="*/ 470971 h 2478796"/>
              <a:gd name="connsiteX5" fmla="*/ 1734148 w 1734148"/>
              <a:gd name="connsiteY5" fmla="*/ 917155 h 2478796"/>
              <a:gd name="connsiteX6" fmla="*/ 1734148 w 1734148"/>
              <a:gd name="connsiteY6" fmla="*/ 1363338 h 2478796"/>
              <a:gd name="connsiteX7" fmla="*/ 1734148 w 1734148"/>
              <a:gd name="connsiteY7" fmla="*/ 1859097 h 2478796"/>
              <a:gd name="connsiteX8" fmla="*/ 1734148 w 1734148"/>
              <a:gd name="connsiteY8" fmla="*/ 2478796 h 2478796"/>
              <a:gd name="connsiteX9" fmla="*/ 1190782 w 1734148"/>
              <a:gd name="connsiteY9" fmla="*/ 2478796 h 2478796"/>
              <a:gd name="connsiteX10" fmla="*/ 612732 w 1734148"/>
              <a:gd name="connsiteY10" fmla="*/ 2478796 h 2478796"/>
              <a:gd name="connsiteX11" fmla="*/ 0 w 1734148"/>
              <a:gd name="connsiteY11" fmla="*/ 2478796 h 2478796"/>
              <a:gd name="connsiteX12" fmla="*/ 0 w 1734148"/>
              <a:gd name="connsiteY12" fmla="*/ 2007825 h 2478796"/>
              <a:gd name="connsiteX13" fmla="*/ 0 w 1734148"/>
              <a:gd name="connsiteY13" fmla="*/ 1536854 h 2478796"/>
              <a:gd name="connsiteX14" fmla="*/ 0 w 1734148"/>
              <a:gd name="connsiteY14" fmla="*/ 991518 h 2478796"/>
              <a:gd name="connsiteX15" fmla="*/ 0 w 1734148"/>
              <a:gd name="connsiteY15" fmla="*/ 446183 h 2478796"/>
              <a:gd name="connsiteX16" fmla="*/ 0 w 1734148"/>
              <a:gd name="connsiteY16" fmla="*/ 0 h 24787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734148" h="2478796" extrusionOk="0">
                <a:moveTo>
                  <a:pt x="0" y="0"/>
                </a:moveTo>
                <a:cubicBezTo>
                  <a:pt x="221999" y="-54234"/>
                  <a:pt x="413458" y="34117"/>
                  <a:pt x="560708" y="0"/>
                </a:cubicBezTo>
                <a:cubicBezTo>
                  <a:pt x="707958" y="-34117"/>
                  <a:pt x="857458" y="8375"/>
                  <a:pt x="1086733" y="0"/>
                </a:cubicBezTo>
                <a:cubicBezTo>
                  <a:pt x="1316008" y="-8375"/>
                  <a:pt x="1434675" y="71541"/>
                  <a:pt x="1734148" y="0"/>
                </a:cubicBezTo>
                <a:cubicBezTo>
                  <a:pt x="1782474" y="106135"/>
                  <a:pt x="1723177" y="291625"/>
                  <a:pt x="1734148" y="470971"/>
                </a:cubicBezTo>
                <a:cubicBezTo>
                  <a:pt x="1745119" y="650317"/>
                  <a:pt x="1722119" y="764540"/>
                  <a:pt x="1734148" y="917155"/>
                </a:cubicBezTo>
                <a:cubicBezTo>
                  <a:pt x="1746177" y="1069770"/>
                  <a:pt x="1724244" y="1170608"/>
                  <a:pt x="1734148" y="1363338"/>
                </a:cubicBezTo>
                <a:cubicBezTo>
                  <a:pt x="1744052" y="1556068"/>
                  <a:pt x="1692103" y="1681914"/>
                  <a:pt x="1734148" y="1859097"/>
                </a:cubicBezTo>
                <a:cubicBezTo>
                  <a:pt x="1776193" y="2036280"/>
                  <a:pt x="1685640" y="2246233"/>
                  <a:pt x="1734148" y="2478796"/>
                </a:cubicBezTo>
                <a:cubicBezTo>
                  <a:pt x="1534386" y="2509996"/>
                  <a:pt x="1327099" y="2423309"/>
                  <a:pt x="1190782" y="2478796"/>
                </a:cubicBezTo>
                <a:cubicBezTo>
                  <a:pt x="1054465" y="2534283"/>
                  <a:pt x="752904" y="2445152"/>
                  <a:pt x="612732" y="2478796"/>
                </a:cubicBezTo>
                <a:cubicBezTo>
                  <a:pt x="472560" y="2512440"/>
                  <a:pt x="219372" y="2444586"/>
                  <a:pt x="0" y="2478796"/>
                </a:cubicBezTo>
                <a:cubicBezTo>
                  <a:pt x="-32171" y="2339634"/>
                  <a:pt x="38188" y="2155021"/>
                  <a:pt x="0" y="2007825"/>
                </a:cubicBezTo>
                <a:cubicBezTo>
                  <a:pt x="-38188" y="1860629"/>
                  <a:pt x="32624" y="1758904"/>
                  <a:pt x="0" y="1536854"/>
                </a:cubicBezTo>
                <a:cubicBezTo>
                  <a:pt x="-32624" y="1314804"/>
                  <a:pt x="49084" y="1262360"/>
                  <a:pt x="0" y="991518"/>
                </a:cubicBezTo>
                <a:cubicBezTo>
                  <a:pt x="-49084" y="720676"/>
                  <a:pt x="37797" y="555266"/>
                  <a:pt x="0" y="446183"/>
                </a:cubicBezTo>
                <a:cubicBezTo>
                  <a:pt x="-37797" y="337101"/>
                  <a:pt x="4486" y="127462"/>
                  <a:pt x="0" y="0"/>
                </a:cubicBezTo>
                <a:close/>
              </a:path>
            </a:pathLst>
          </a:custGeom>
          <a:noFill/>
          <a:ln w="38100">
            <a:solidFill>
              <a:srgbClr val="FF0000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 descr="A chart with different colored bars&#10;&#10;AI-generated content may be incorrect.">
            <a:extLst>
              <a:ext uri="{FF2B5EF4-FFF2-40B4-BE49-F238E27FC236}">
                <a16:creationId xmlns:a16="http://schemas.microsoft.com/office/drawing/2014/main" id="{94611383-C8EC-83A9-1343-DEEE2CAF611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92273" t="78172" r="2333" b="14559"/>
          <a:stretch/>
        </p:blipFill>
        <p:spPr>
          <a:xfrm>
            <a:off x="11250862" y="5352756"/>
            <a:ext cx="656193" cy="264405"/>
          </a:xfrm>
          <a:prstGeom prst="rect">
            <a:avLst/>
          </a:prstGeom>
        </p:spPr>
      </p:pic>
      <p:pic>
        <p:nvPicPr>
          <p:cNvPr id="17" name="Picture 16" descr="A chart with different colored bars&#10;&#10;AI-generated content may be incorrect.">
            <a:extLst>
              <a:ext uri="{FF2B5EF4-FFF2-40B4-BE49-F238E27FC236}">
                <a16:creationId xmlns:a16="http://schemas.microsoft.com/office/drawing/2014/main" id="{0BEBFE0C-E490-E04F-A8D1-B38941D9298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87915" t="69573" r="11135" b="26198"/>
          <a:stretch/>
        </p:blipFill>
        <p:spPr>
          <a:xfrm>
            <a:off x="11794682" y="5336881"/>
            <a:ext cx="115548" cy="153807"/>
          </a:xfrm>
          <a:prstGeom prst="rect">
            <a:avLst/>
          </a:prstGeom>
        </p:spPr>
      </p:pic>
      <p:sp>
        <p:nvSpPr>
          <p:cNvPr id="24" name="Date Placeholder 23">
            <a:extLst>
              <a:ext uri="{FF2B5EF4-FFF2-40B4-BE49-F238E27FC236}">
                <a16:creationId xmlns:a16="http://schemas.microsoft.com/office/drawing/2014/main" id="{B566B28F-1AAF-FC21-9B16-4A7F6F90C3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25" name="5-point Star 24">
            <a:extLst>
              <a:ext uri="{FF2B5EF4-FFF2-40B4-BE49-F238E27FC236}">
                <a16:creationId xmlns:a16="http://schemas.microsoft.com/office/drawing/2014/main" id="{2B0108D7-805C-5620-6C7C-4D18A6A25D02}"/>
              </a:ext>
            </a:extLst>
          </p:cNvPr>
          <p:cNvSpPr>
            <a:spLocks noChangeAspect="1"/>
          </p:cNvSpPr>
          <p:nvPr/>
        </p:nvSpPr>
        <p:spPr>
          <a:xfrm>
            <a:off x="10572005" y="5050222"/>
            <a:ext cx="385591" cy="385590"/>
          </a:xfrm>
          <a:prstGeom prst="star5">
            <a:avLst/>
          </a:prstGeom>
          <a:solidFill>
            <a:srgbClr val="FF0000"/>
          </a:solidFill>
          <a:ln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4ED0A4A-CF69-E860-F7C4-9F41312B014E}"/>
              </a:ext>
            </a:extLst>
          </p:cNvPr>
          <p:cNvSpPr txBox="1"/>
          <p:nvPr/>
        </p:nvSpPr>
        <p:spPr>
          <a:xfrm>
            <a:off x="10186050" y="5009910"/>
            <a:ext cx="11483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/>
              <a:t>Start </a:t>
            </a:r>
            <a:br>
              <a:rPr lang="en-GB" sz="1000" b="1" dirty="0"/>
            </a:br>
            <a:r>
              <a:rPr lang="en-GB" sz="1000" b="1" dirty="0"/>
              <a:t>scrubbing</a:t>
            </a:r>
          </a:p>
        </p:txBody>
      </p:sp>
    </p:spTree>
    <p:extLst>
      <p:ext uri="{BB962C8B-B14F-4D97-AF65-F5344CB8AC3E}">
        <p14:creationId xmlns:p14="http://schemas.microsoft.com/office/powerpoint/2010/main" val="5308032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353C25-599F-21FC-F446-C4F344EA98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791CC5-E592-DCB0-6587-2F0CEC9712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Scrubbing schedule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AE4DC7-FEBF-551F-8AB5-B0FC9294A7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Scrubbing is scheduled for next week (W13)</a:t>
            </a:r>
          </a:p>
          <a:p>
            <a:r>
              <a:rPr lang="en-GB" dirty="0"/>
              <a:t>Possibly some room for scrubbing, if needed, also in W14 and W15?</a:t>
            </a:r>
          </a:p>
          <a:p>
            <a:pPr marL="0" indent="0">
              <a:buNone/>
            </a:pPr>
            <a:endParaRPr lang="en-GB" dirty="0"/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C5F70B-611F-A038-9420-46C1741094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meeting #88, 17 March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AEE1E6-1EB9-F6E2-A6CF-5BEF8ACECA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6</a:t>
            </a:fld>
            <a:endParaRPr lang="en-US"/>
          </a:p>
        </p:txBody>
      </p:sp>
      <p:pic>
        <p:nvPicPr>
          <p:cNvPr id="13" name="Picture 12" descr="A diagram of a schedule&#10;&#10;AI-generated content may be incorrect.">
            <a:extLst>
              <a:ext uri="{FF2B5EF4-FFF2-40B4-BE49-F238E27FC236}">
                <a16:creationId xmlns:a16="http://schemas.microsoft.com/office/drawing/2014/main" id="{87F8F179-DFD4-4751-5ABD-3EB39B596C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4097" y="2200271"/>
            <a:ext cx="12393106" cy="3443043"/>
          </a:xfrm>
          <a:prstGeom prst="rect">
            <a:avLst/>
          </a:prstGeom>
        </p:spPr>
      </p:pic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77A01044-4709-23BA-141E-51166E68BB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9BA6592-0702-62EC-CDA4-395FEE46F9C1}"/>
              </a:ext>
            </a:extLst>
          </p:cNvPr>
          <p:cNvSpPr/>
          <p:nvPr/>
        </p:nvSpPr>
        <p:spPr>
          <a:xfrm>
            <a:off x="2758718" y="3376359"/>
            <a:ext cx="9194583" cy="2088000"/>
          </a:xfrm>
          <a:prstGeom prst="rect">
            <a:avLst/>
          </a:prstGeom>
          <a:solidFill>
            <a:srgbClr val="FFFFFF">
              <a:alpha val="90202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675ACAC-ACA3-F2A3-C65E-3582890621A8}"/>
              </a:ext>
            </a:extLst>
          </p:cNvPr>
          <p:cNvSpPr/>
          <p:nvPr/>
        </p:nvSpPr>
        <p:spPr>
          <a:xfrm>
            <a:off x="1024570" y="3023825"/>
            <a:ext cx="1734148" cy="2478796"/>
          </a:xfrm>
          <a:custGeom>
            <a:avLst/>
            <a:gdLst>
              <a:gd name="connsiteX0" fmla="*/ 0 w 1734148"/>
              <a:gd name="connsiteY0" fmla="*/ 0 h 2478796"/>
              <a:gd name="connsiteX1" fmla="*/ 560708 w 1734148"/>
              <a:gd name="connsiteY1" fmla="*/ 0 h 2478796"/>
              <a:gd name="connsiteX2" fmla="*/ 1086733 w 1734148"/>
              <a:gd name="connsiteY2" fmla="*/ 0 h 2478796"/>
              <a:gd name="connsiteX3" fmla="*/ 1734148 w 1734148"/>
              <a:gd name="connsiteY3" fmla="*/ 0 h 2478796"/>
              <a:gd name="connsiteX4" fmla="*/ 1734148 w 1734148"/>
              <a:gd name="connsiteY4" fmla="*/ 470971 h 2478796"/>
              <a:gd name="connsiteX5" fmla="*/ 1734148 w 1734148"/>
              <a:gd name="connsiteY5" fmla="*/ 917155 h 2478796"/>
              <a:gd name="connsiteX6" fmla="*/ 1734148 w 1734148"/>
              <a:gd name="connsiteY6" fmla="*/ 1363338 h 2478796"/>
              <a:gd name="connsiteX7" fmla="*/ 1734148 w 1734148"/>
              <a:gd name="connsiteY7" fmla="*/ 1859097 h 2478796"/>
              <a:gd name="connsiteX8" fmla="*/ 1734148 w 1734148"/>
              <a:gd name="connsiteY8" fmla="*/ 2478796 h 2478796"/>
              <a:gd name="connsiteX9" fmla="*/ 1190782 w 1734148"/>
              <a:gd name="connsiteY9" fmla="*/ 2478796 h 2478796"/>
              <a:gd name="connsiteX10" fmla="*/ 612732 w 1734148"/>
              <a:gd name="connsiteY10" fmla="*/ 2478796 h 2478796"/>
              <a:gd name="connsiteX11" fmla="*/ 0 w 1734148"/>
              <a:gd name="connsiteY11" fmla="*/ 2478796 h 2478796"/>
              <a:gd name="connsiteX12" fmla="*/ 0 w 1734148"/>
              <a:gd name="connsiteY12" fmla="*/ 2007825 h 2478796"/>
              <a:gd name="connsiteX13" fmla="*/ 0 w 1734148"/>
              <a:gd name="connsiteY13" fmla="*/ 1536854 h 2478796"/>
              <a:gd name="connsiteX14" fmla="*/ 0 w 1734148"/>
              <a:gd name="connsiteY14" fmla="*/ 991518 h 2478796"/>
              <a:gd name="connsiteX15" fmla="*/ 0 w 1734148"/>
              <a:gd name="connsiteY15" fmla="*/ 446183 h 2478796"/>
              <a:gd name="connsiteX16" fmla="*/ 0 w 1734148"/>
              <a:gd name="connsiteY16" fmla="*/ 0 h 24787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734148" h="2478796" extrusionOk="0">
                <a:moveTo>
                  <a:pt x="0" y="0"/>
                </a:moveTo>
                <a:cubicBezTo>
                  <a:pt x="221999" y="-54234"/>
                  <a:pt x="413458" y="34117"/>
                  <a:pt x="560708" y="0"/>
                </a:cubicBezTo>
                <a:cubicBezTo>
                  <a:pt x="707958" y="-34117"/>
                  <a:pt x="857458" y="8375"/>
                  <a:pt x="1086733" y="0"/>
                </a:cubicBezTo>
                <a:cubicBezTo>
                  <a:pt x="1316008" y="-8375"/>
                  <a:pt x="1434675" y="71541"/>
                  <a:pt x="1734148" y="0"/>
                </a:cubicBezTo>
                <a:cubicBezTo>
                  <a:pt x="1782474" y="106135"/>
                  <a:pt x="1723177" y="291625"/>
                  <a:pt x="1734148" y="470971"/>
                </a:cubicBezTo>
                <a:cubicBezTo>
                  <a:pt x="1745119" y="650317"/>
                  <a:pt x="1722119" y="764540"/>
                  <a:pt x="1734148" y="917155"/>
                </a:cubicBezTo>
                <a:cubicBezTo>
                  <a:pt x="1746177" y="1069770"/>
                  <a:pt x="1724244" y="1170608"/>
                  <a:pt x="1734148" y="1363338"/>
                </a:cubicBezTo>
                <a:cubicBezTo>
                  <a:pt x="1744052" y="1556068"/>
                  <a:pt x="1692103" y="1681914"/>
                  <a:pt x="1734148" y="1859097"/>
                </a:cubicBezTo>
                <a:cubicBezTo>
                  <a:pt x="1776193" y="2036280"/>
                  <a:pt x="1685640" y="2246233"/>
                  <a:pt x="1734148" y="2478796"/>
                </a:cubicBezTo>
                <a:cubicBezTo>
                  <a:pt x="1534386" y="2509996"/>
                  <a:pt x="1327099" y="2423309"/>
                  <a:pt x="1190782" y="2478796"/>
                </a:cubicBezTo>
                <a:cubicBezTo>
                  <a:pt x="1054465" y="2534283"/>
                  <a:pt x="752904" y="2445152"/>
                  <a:pt x="612732" y="2478796"/>
                </a:cubicBezTo>
                <a:cubicBezTo>
                  <a:pt x="472560" y="2512440"/>
                  <a:pt x="219372" y="2444586"/>
                  <a:pt x="0" y="2478796"/>
                </a:cubicBezTo>
                <a:cubicBezTo>
                  <a:pt x="-32171" y="2339634"/>
                  <a:pt x="38188" y="2155021"/>
                  <a:pt x="0" y="2007825"/>
                </a:cubicBezTo>
                <a:cubicBezTo>
                  <a:pt x="-38188" y="1860629"/>
                  <a:pt x="32624" y="1758904"/>
                  <a:pt x="0" y="1536854"/>
                </a:cubicBezTo>
                <a:cubicBezTo>
                  <a:pt x="-32624" y="1314804"/>
                  <a:pt x="49084" y="1262360"/>
                  <a:pt x="0" y="991518"/>
                </a:cubicBezTo>
                <a:cubicBezTo>
                  <a:pt x="-49084" y="720676"/>
                  <a:pt x="37797" y="555266"/>
                  <a:pt x="0" y="446183"/>
                </a:cubicBezTo>
                <a:cubicBezTo>
                  <a:pt x="-37797" y="337101"/>
                  <a:pt x="4486" y="127462"/>
                  <a:pt x="0" y="0"/>
                </a:cubicBezTo>
                <a:close/>
              </a:path>
            </a:pathLst>
          </a:custGeom>
          <a:noFill/>
          <a:ln w="38100">
            <a:solidFill>
              <a:srgbClr val="FF0000">
                <a:alpha val="52000"/>
              </a:srgbClr>
            </a:solidFill>
            <a:prstDash val="solid"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3891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B07FF6-A442-A065-F209-A982A7D6A4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Tentative planning: W12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B39BB8-86D1-DF09-8E08-65A492CA26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3407" y="741680"/>
            <a:ext cx="8111616" cy="5384484"/>
          </a:xfrm>
        </p:spPr>
        <p:txBody>
          <a:bodyPr>
            <a:normAutofit/>
          </a:bodyPr>
          <a:lstStyle/>
          <a:p>
            <a:r>
              <a:rPr lang="en-GB" dirty="0"/>
              <a:t>Intensity ramp-up at flat bottom</a:t>
            </a:r>
          </a:p>
          <a:p>
            <a:pPr lvl="1"/>
            <a:r>
              <a:rPr lang="en-GB" dirty="0"/>
              <a:t>Ramp up number of bunches, number of batches and bunch intensity, starting from moderate intensity ~1.2e11 p/b and going up to 2.5-2.7e11 p/b with trains of 4x72 bunches</a:t>
            </a:r>
          </a:p>
          <a:p>
            <a:pPr marL="457200" lvl="1" indent="0">
              <a:buNone/>
            </a:pPr>
            <a:endParaRPr lang="en-GB" dirty="0"/>
          </a:p>
          <a:p>
            <a:pPr marL="457200" lvl="1" indent="0">
              <a:buNone/>
            </a:pPr>
            <a:endParaRPr lang="en-GB" dirty="0"/>
          </a:p>
          <a:p>
            <a:r>
              <a:rPr lang="en-GB" dirty="0"/>
              <a:t>Settings</a:t>
            </a:r>
          </a:p>
          <a:p>
            <a:pPr lvl="1"/>
            <a:r>
              <a:rPr lang="en-GB" dirty="0"/>
              <a:t>Long flat bottom cycle</a:t>
            </a:r>
          </a:p>
          <a:p>
            <a:pPr lvl="1"/>
            <a:r>
              <a:rPr lang="en-GB" dirty="0"/>
              <a:t>Can be dedicated scrubbing, if no other activities take place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  <a:p>
            <a:pPr marL="457200" lvl="1" indent="0"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528D79-1809-3163-FD89-68A88D6CD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meeting #88, 17 March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8BCA4F-53C4-E56C-8A0D-EA75BA0B2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7</a:t>
            </a:fld>
            <a:endParaRPr lang="en-US"/>
          </a:p>
        </p:txBody>
      </p:sp>
      <p:pic>
        <p:nvPicPr>
          <p:cNvPr id="6" name="Picture 5" descr="A chart with different colored bars&#10;&#10;AI-generated content may be incorrect.">
            <a:extLst>
              <a:ext uri="{FF2B5EF4-FFF2-40B4-BE49-F238E27FC236}">
                <a16:creationId xmlns:a16="http://schemas.microsoft.com/office/drawing/2014/main" id="{ACFA3223-914C-B375-02C1-613DFDECD29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84108"/>
          <a:stretch/>
        </p:blipFill>
        <p:spPr>
          <a:xfrm>
            <a:off x="10256704" y="2093721"/>
            <a:ext cx="1933495" cy="3637725"/>
          </a:xfrm>
          <a:prstGeom prst="rect">
            <a:avLst/>
          </a:prstGeom>
        </p:spPr>
      </p:pic>
      <p:pic>
        <p:nvPicPr>
          <p:cNvPr id="7" name="Picture 6" descr="A chart with different colored bars&#10;&#10;AI-generated content may be incorrect.">
            <a:extLst>
              <a:ext uri="{FF2B5EF4-FFF2-40B4-BE49-F238E27FC236}">
                <a16:creationId xmlns:a16="http://schemas.microsoft.com/office/drawing/2014/main" id="{1A38E09C-28C4-6A83-6797-B63F3B24E40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91593"/>
          <a:stretch/>
        </p:blipFill>
        <p:spPr>
          <a:xfrm>
            <a:off x="9233936" y="2093721"/>
            <a:ext cx="1022768" cy="3637725"/>
          </a:xfrm>
          <a:prstGeom prst="rect">
            <a:avLst/>
          </a:prstGeom>
        </p:spPr>
      </p:pic>
      <p:pic>
        <p:nvPicPr>
          <p:cNvPr id="10" name="Picture 9" descr="A chart with different colored bars&#10;&#10;AI-generated content may be incorrect.">
            <a:extLst>
              <a:ext uri="{FF2B5EF4-FFF2-40B4-BE49-F238E27FC236}">
                <a16:creationId xmlns:a16="http://schemas.microsoft.com/office/drawing/2014/main" id="{D6E30E2C-AE45-76BE-FC01-D3CC1939C83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92273" t="78172" r="2333" b="14559"/>
          <a:stretch/>
        </p:blipFill>
        <p:spPr>
          <a:xfrm>
            <a:off x="11250862" y="4636647"/>
            <a:ext cx="656193" cy="264405"/>
          </a:xfrm>
          <a:prstGeom prst="rect">
            <a:avLst/>
          </a:prstGeom>
        </p:spPr>
      </p:pic>
      <p:pic>
        <p:nvPicPr>
          <p:cNvPr id="11" name="Picture 10" descr="A chart with different colored bars&#10;&#10;AI-generated content may be incorrect.">
            <a:extLst>
              <a:ext uri="{FF2B5EF4-FFF2-40B4-BE49-F238E27FC236}">
                <a16:creationId xmlns:a16="http://schemas.microsoft.com/office/drawing/2014/main" id="{79E1D5B7-6787-25A5-9703-B088D9DE7D5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87915" t="69573" r="11135" b="26198"/>
          <a:stretch/>
        </p:blipFill>
        <p:spPr>
          <a:xfrm>
            <a:off x="11794682" y="4620772"/>
            <a:ext cx="115548" cy="153807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7BC94295-E5E1-FD6D-2696-93443F3F4F22}"/>
              </a:ext>
            </a:extLst>
          </p:cNvPr>
          <p:cNvSpPr/>
          <p:nvPr/>
        </p:nvSpPr>
        <p:spPr>
          <a:xfrm>
            <a:off x="11082969" y="3429000"/>
            <a:ext cx="903383" cy="2079434"/>
          </a:xfrm>
          <a:prstGeom prst="rect">
            <a:avLst/>
          </a:prstGeom>
          <a:solidFill>
            <a:srgbClr val="FFFFFF">
              <a:alpha val="90202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96D06BB-F27A-E84F-70DB-DAA1E0A2815D}"/>
              </a:ext>
            </a:extLst>
          </p:cNvPr>
          <p:cNvSpPr/>
          <p:nvPr/>
        </p:nvSpPr>
        <p:spPr>
          <a:xfrm>
            <a:off x="10256706" y="3429000"/>
            <a:ext cx="826263" cy="1043848"/>
          </a:xfrm>
          <a:prstGeom prst="rect">
            <a:avLst/>
          </a:prstGeom>
          <a:solidFill>
            <a:srgbClr val="FFFFFF">
              <a:alpha val="90202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DB88C9A5-260C-63F2-CF62-521D35C508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E1CED18-4581-481D-D77F-08501E0624FB}"/>
              </a:ext>
            </a:extLst>
          </p:cNvPr>
          <p:cNvSpPr/>
          <p:nvPr/>
        </p:nvSpPr>
        <p:spPr>
          <a:xfrm>
            <a:off x="10256705" y="4464584"/>
            <a:ext cx="903383" cy="1043849"/>
          </a:xfrm>
          <a:custGeom>
            <a:avLst/>
            <a:gdLst>
              <a:gd name="connsiteX0" fmla="*/ 0 w 903383"/>
              <a:gd name="connsiteY0" fmla="*/ 0 h 1043849"/>
              <a:gd name="connsiteX1" fmla="*/ 442658 w 903383"/>
              <a:gd name="connsiteY1" fmla="*/ 0 h 1043849"/>
              <a:gd name="connsiteX2" fmla="*/ 903383 w 903383"/>
              <a:gd name="connsiteY2" fmla="*/ 0 h 1043849"/>
              <a:gd name="connsiteX3" fmla="*/ 903383 w 903383"/>
              <a:gd name="connsiteY3" fmla="*/ 542801 h 1043849"/>
              <a:gd name="connsiteX4" fmla="*/ 903383 w 903383"/>
              <a:gd name="connsiteY4" fmla="*/ 1043849 h 1043849"/>
              <a:gd name="connsiteX5" fmla="*/ 469759 w 903383"/>
              <a:gd name="connsiteY5" fmla="*/ 1043849 h 1043849"/>
              <a:gd name="connsiteX6" fmla="*/ 0 w 903383"/>
              <a:gd name="connsiteY6" fmla="*/ 1043849 h 1043849"/>
              <a:gd name="connsiteX7" fmla="*/ 0 w 903383"/>
              <a:gd name="connsiteY7" fmla="*/ 542801 h 1043849"/>
              <a:gd name="connsiteX8" fmla="*/ 0 w 903383"/>
              <a:gd name="connsiteY8" fmla="*/ 0 h 104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3383" h="1043849" extrusionOk="0">
                <a:moveTo>
                  <a:pt x="0" y="0"/>
                </a:moveTo>
                <a:cubicBezTo>
                  <a:pt x="196209" y="-15778"/>
                  <a:pt x="286039" y="36120"/>
                  <a:pt x="442658" y="0"/>
                </a:cubicBezTo>
                <a:cubicBezTo>
                  <a:pt x="599277" y="-36120"/>
                  <a:pt x="810759" y="14468"/>
                  <a:pt x="903383" y="0"/>
                </a:cubicBezTo>
                <a:cubicBezTo>
                  <a:pt x="967809" y="115740"/>
                  <a:pt x="885603" y="306445"/>
                  <a:pt x="903383" y="542801"/>
                </a:cubicBezTo>
                <a:cubicBezTo>
                  <a:pt x="921163" y="779157"/>
                  <a:pt x="882148" y="805080"/>
                  <a:pt x="903383" y="1043849"/>
                </a:cubicBezTo>
                <a:cubicBezTo>
                  <a:pt x="709629" y="1079106"/>
                  <a:pt x="636233" y="1033054"/>
                  <a:pt x="469759" y="1043849"/>
                </a:cubicBezTo>
                <a:cubicBezTo>
                  <a:pt x="303285" y="1054644"/>
                  <a:pt x="150281" y="1009391"/>
                  <a:pt x="0" y="1043849"/>
                </a:cubicBezTo>
                <a:cubicBezTo>
                  <a:pt x="-4040" y="943628"/>
                  <a:pt x="16181" y="657845"/>
                  <a:pt x="0" y="542801"/>
                </a:cubicBezTo>
                <a:cubicBezTo>
                  <a:pt x="-16181" y="427757"/>
                  <a:pt x="6861" y="219231"/>
                  <a:pt x="0" y="0"/>
                </a:cubicBezTo>
                <a:close/>
              </a:path>
            </a:pathLst>
          </a:custGeom>
          <a:noFill/>
          <a:ln w="38100">
            <a:solidFill>
              <a:srgbClr val="FF0000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04581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811A5A-8ED2-D606-C97C-84089C02C8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C3798C-E3F9-2DA2-09DE-032BE499A9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Tentative planning: W13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9CA2E2-F227-1BC0-B934-A486C51AC2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3405" y="741680"/>
            <a:ext cx="9125168" cy="5384484"/>
          </a:xfrm>
        </p:spPr>
        <p:txBody>
          <a:bodyPr>
            <a:normAutofit/>
          </a:bodyPr>
          <a:lstStyle/>
          <a:p>
            <a:r>
              <a:rPr lang="en-GB" dirty="0"/>
              <a:t>Intensity ramp-up on the accelerating cycle</a:t>
            </a:r>
          </a:p>
          <a:p>
            <a:pPr lvl="1"/>
            <a:r>
              <a:rPr lang="en-GB" dirty="0"/>
              <a:t>Ramp up number of bunches, number of batches and bunch intensity, starting with moderate intensity ~1.2e11 p/b and going up to 2.3e11 p/b with 4x72 bunches</a:t>
            </a:r>
          </a:p>
          <a:p>
            <a:pPr lvl="2"/>
            <a:r>
              <a:rPr lang="en-GB" dirty="0"/>
              <a:t>Gradually reduce bunch length at flat top down to 1.65 ns for the highest intensities</a:t>
            </a:r>
          </a:p>
          <a:p>
            <a:pPr lvl="1"/>
            <a:endParaRPr lang="en-GB" dirty="0"/>
          </a:p>
          <a:p>
            <a:r>
              <a:rPr lang="en-GB" dirty="0"/>
              <a:t>Settings</a:t>
            </a:r>
          </a:p>
          <a:p>
            <a:pPr lvl="1"/>
            <a:r>
              <a:rPr lang="en-GB" dirty="0"/>
              <a:t>Nominal 450 GeV/c flat top cycle</a:t>
            </a:r>
          </a:p>
          <a:p>
            <a:pPr lvl="2"/>
            <a:r>
              <a:rPr lang="en-GB" dirty="0"/>
              <a:t>Keep the 400 GeV/c long flat top cycle as backup in case of unexpected bottlenecks</a:t>
            </a:r>
          </a:p>
          <a:p>
            <a:pPr lvl="1"/>
            <a:r>
              <a:rPr lang="en-GB" dirty="0">
                <a:solidFill>
                  <a:srgbClr val="BB0800"/>
                </a:solidFill>
              </a:rPr>
              <a:t>Extraction bumps in </a:t>
            </a:r>
            <a:r>
              <a:rPr lang="en-GB" dirty="0"/>
              <a:t>&amp; </a:t>
            </a:r>
            <a:r>
              <a:rPr lang="en-GB" dirty="0">
                <a:solidFill>
                  <a:srgbClr val="BB0800"/>
                </a:solidFill>
              </a:rPr>
              <a:t>extraction septa on </a:t>
            </a:r>
            <a:r>
              <a:rPr lang="en-GB" dirty="0"/>
              <a:t>to condition the extraction region </a:t>
            </a:r>
            <a:br>
              <a:rPr lang="en-GB" dirty="0"/>
            </a:br>
            <a:r>
              <a:rPr lang="en-GB" dirty="0"/>
              <a:t>for LHC operation</a:t>
            </a:r>
          </a:p>
          <a:p>
            <a:pPr lvl="1"/>
            <a:r>
              <a:rPr lang="en-GB" dirty="0"/>
              <a:t>Do we want to always keep SFTPRO in the </a:t>
            </a:r>
            <a:r>
              <a:rPr lang="en-GB" dirty="0" err="1"/>
              <a:t>supercycle</a:t>
            </a:r>
            <a:r>
              <a:rPr lang="en-GB" dirty="0"/>
              <a:t> to reduce heating in MKP-S?</a:t>
            </a:r>
          </a:p>
          <a:p>
            <a:pPr marL="457200" lvl="1" indent="0">
              <a:buNone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1FB41D-ABB2-3A1B-FA06-5BB20A60C2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Electron cloud meeting #88, 17 March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42EFEC-E409-537C-1EE6-0B242ACE3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8</a:t>
            </a:fld>
            <a:endParaRPr lang="en-US"/>
          </a:p>
        </p:txBody>
      </p:sp>
      <p:pic>
        <p:nvPicPr>
          <p:cNvPr id="6" name="Picture 5" descr="A chart with different colored bars&#10;&#10;AI-generated content may be incorrect.">
            <a:extLst>
              <a:ext uri="{FF2B5EF4-FFF2-40B4-BE49-F238E27FC236}">
                <a16:creationId xmlns:a16="http://schemas.microsoft.com/office/drawing/2014/main" id="{671BCA6D-4F76-B8A4-C95A-9E9B1E849C9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84108"/>
          <a:stretch/>
        </p:blipFill>
        <p:spPr>
          <a:xfrm>
            <a:off x="10256704" y="2093721"/>
            <a:ext cx="1933495" cy="3637725"/>
          </a:xfrm>
          <a:prstGeom prst="rect">
            <a:avLst/>
          </a:prstGeom>
        </p:spPr>
      </p:pic>
      <p:pic>
        <p:nvPicPr>
          <p:cNvPr id="7" name="Picture 6" descr="A chart with different colored bars&#10;&#10;AI-generated content may be incorrect.">
            <a:extLst>
              <a:ext uri="{FF2B5EF4-FFF2-40B4-BE49-F238E27FC236}">
                <a16:creationId xmlns:a16="http://schemas.microsoft.com/office/drawing/2014/main" id="{61C5B3DB-9ECD-B77C-F354-F420EF88775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91593"/>
          <a:stretch/>
        </p:blipFill>
        <p:spPr>
          <a:xfrm>
            <a:off x="9233936" y="2093721"/>
            <a:ext cx="1022768" cy="3637725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2FB9F95-70BD-0DD4-1FD0-9E51C99C3D8A}"/>
              </a:ext>
            </a:extLst>
          </p:cNvPr>
          <p:cNvSpPr/>
          <p:nvPr/>
        </p:nvSpPr>
        <p:spPr>
          <a:xfrm>
            <a:off x="10261848" y="3428999"/>
            <a:ext cx="832138" cy="2090451"/>
          </a:xfrm>
          <a:prstGeom prst="rect">
            <a:avLst/>
          </a:prstGeom>
          <a:solidFill>
            <a:srgbClr val="FFFFFF">
              <a:alpha val="90202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 descr="A chart with different colored bars&#10;&#10;AI-generated content may be incorrect.">
            <a:extLst>
              <a:ext uri="{FF2B5EF4-FFF2-40B4-BE49-F238E27FC236}">
                <a16:creationId xmlns:a16="http://schemas.microsoft.com/office/drawing/2014/main" id="{76355C05-0E90-7624-7757-151C28965F2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92273" t="78172" r="2333" b="14559"/>
          <a:stretch/>
        </p:blipFill>
        <p:spPr>
          <a:xfrm>
            <a:off x="11250862" y="4636651"/>
            <a:ext cx="656193" cy="264405"/>
          </a:xfrm>
          <a:prstGeom prst="rect">
            <a:avLst/>
          </a:prstGeom>
        </p:spPr>
      </p:pic>
      <p:pic>
        <p:nvPicPr>
          <p:cNvPr id="10" name="Picture 9" descr="A chart with different colored bars&#10;&#10;AI-generated content may be incorrect.">
            <a:extLst>
              <a:ext uri="{FF2B5EF4-FFF2-40B4-BE49-F238E27FC236}">
                <a16:creationId xmlns:a16="http://schemas.microsoft.com/office/drawing/2014/main" id="{278FC952-5B36-0116-0367-CF15A181F79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87915" t="69573" r="11135" b="26198"/>
          <a:stretch/>
        </p:blipFill>
        <p:spPr>
          <a:xfrm>
            <a:off x="11794682" y="4620776"/>
            <a:ext cx="115548" cy="153807"/>
          </a:xfrm>
          <a:prstGeom prst="rect">
            <a:avLst/>
          </a:prstGeom>
        </p:spPr>
      </p:pic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BFEA2353-5F00-02BD-257C-6FDD977964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L. Mether</a:t>
            </a:r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7CF0255-5C7C-DA11-8CB2-39B3A311DC1C}"/>
              </a:ext>
            </a:extLst>
          </p:cNvPr>
          <p:cNvSpPr/>
          <p:nvPr/>
        </p:nvSpPr>
        <p:spPr>
          <a:xfrm>
            <a:off x="11071952" y="3381378"/>
            <a:ext cx="879400" cy="2138072"/>
          </a:xfrm>
          <a:custGeom>
            <a:avLst/>
            <a:gdLst>
              <a:gd name="connsiteX0" fmla="*/ 0 w 879400"/>
              <a:gd name="connsiteY0" fmla="*/ 0 h 2138072"/>
              <a:gd name="connsiteX1" fmla="*/ 430906 w 879400"/>
              <a:gd name="connsiteY1" fmla="*/ 0 h 2138072"/>
              <a:gd name="connsiteX2" fmla="*/ 879400 w 879400"/>
              <a:gd name="connsiteY2" fmla="*/ 0 h 2138072"/>
              <a:gd name="connsiteX3" fmla="*/ 879400 w 879400"/>
              <a:gd name="connsiteY3" fmla="*/ 577279 h 2138072"/>
              <a:gd name="connsiteX4" fmla="*/ 879400 w 879400"/>
              <a:gd name="connsiteY4" fmla="*/ 1111797 h 2138072"/>
              <a:gd name="connsiteX5" fmla="*/ 879400 w 879400"/>
              <a:gd name="connsiteY5" fmla="*/ 1603554 h 2138072"/>
              <a:gd name="connsiteX6" fmla="*/ 879400 w 879400"/>
              <a:gd name="connsiteY6" fmla="*/ 2138072 h 2138072"/>
              <a:gd name="connsiteX7" fmla="*/ 439700 w 879400"/>
              <a:gd name="connsiteY7" fmla="*/ 2138072 h 2138072"/>
              <a:gd name="connsiteX8" fmla="*/ 0 w 879400"/>
              <a:gd name="connsiteY8" fmla="*/ 2138072 h 2138072"/>
              <a:gd name="connsiteX9" fmla="*/ 0 w 879400"/>
              <a:gd name="connsiteY9" fmla="*/ 1667696 h 2138072"/>
              <a:gd name="connsiteX10" fmla="*/ 0 w 879400"/>
              <a:gd name="connsiteY10" fmla="*/ 1154559 h 2138072"/>
              <a:gd name="connsiteX11" fmla="*/ 0 w 879400"/>
              <a:gd name="connsiteY11" fmla="*/ 641422 h 2138072"/>
              <a:gd name="connsiteX12" fmla="*/ 0 w 879400"/>
              <a:gd name="connsiteY12" fmla="*/ 0 h 2138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79400" h="2138072" extrusionOk="0">
                <a:moveTo>
                  <a:pt x="0" y="0"/>
                </a:moveTo>
                <a:cubicBezTo>
                  <a:pt x="93761" y="-205"/>
                  <a:pt x="324555" y="47982"/>
                  <a:pt x="430906" y="0"/>
                </a:cubicBezTo>
                <a:cubicBezTo>
                  <a:pt x="537257" y="-47982"/>
                  <a:pt x="727777" y="39206"/>
                  <a:pt x="879400" y="0"/>
                </a:cubicBezTo>
                <a:cubicBezTo>
                  <a:pt x="942960" y="224477"/>
                  <a:pt x="819999" y="412982"/>
                  <a:pt x="879400" y="577279"/>
                </a:cubicBezTo>
                <a:cubicBezTo>
                  <a:pt x="938801" y="741576"/>
                  <a:pt x="837494" y="883834"/>
                  <a:pt x="879400" y="1111797"/>
                </a:cubicBezTo>
                <a:cubicBezTo>
                  <a:pt x="921306" y="1339760"/>
                  <a:pt x="842490" y="1401775"/>
                  <a:pt x="879400" y="1603554"/>
                </a:cubicBezTo>
                <a:cubicBezTo>
                  <a:pt x="916310" y="1805333"/>
                  <a:pt x="823195" y="1943033"/>
                  <a:pt x="879400" y="2138072"/>
                </a:cubicBezTo>
                <a:cubicBezTo>
                  <a:pt x="719893" y="2139055"/>
                  <a:pt x="580221" y="2086929"/>
                  <a:pt x="439700" y="2138072"/>
                </a:cubicBezTo>
                <a:cubicBezTo>
                  <a:pt x="299179" y="2189215"/>
                  <a:pt x="158188" y="2110853"/>
                  <a:pt x="0" y="2138072"/>
                </a:cubicBezTo>
                <a:cubicBezTo>
                  <a:pt x="-40710" y="1993139"/>
                  <a:pt x="8765" y="1806241"/>
                  <a:pt x="0" y="1667696"/>
                </a:cubicBezTo>
                <a:cubicBezTo>
                  <a:pt x="-8765" y="1529151"/>
                  <a:pt x="10222" y="1408052"/>
                  <a:pt x="0" y="1154559"/>
                </a:cubicBezTo>
                <a:cubicBezTo>
                  <a:pt x="-10222" y="901066"/>
                  <a:pt x="18450" y="789407"/>
                  <a:pt x="0" y="641422"/>
                </a:cubicBezTo>
                <a:cubicBezTo>
                  <a:pt x="-18450" y="493437"/>
                  <a:pt x="75390" y="247300"/>
                  <a:pt x="0" y="0"/>
                </a:cubicBezTo>
                <a:close/>
              </a:path>
            </a:pathLst>
          </a:custGeom>
          <a:noFill/>
          <a:ln w="38100">
            <a:solidFill>
              <a:srgbClr val="FF0000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65928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81030</TotalTime>
  <Words>1509</Words>
  <Application>Microsoft Macintosh PowerPoint</Application>
  <PresentationFormat>Widescreen</PresentationFormat>
  <Paragraphs>313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Arial</vt:lpstr>
      <vt:lpstr>ArialMT</vt:lpstr>
      <vt:lpstr>Calibri</vt:lpstr>
      <vt:lpstr>Calibri Light</vt:lpstr>
      <vt:lpstr>Courier New</vt:lpstr>
      <vt:lpstr>Optima</vt:lpstr>
      <vt:lpstr>Wingdings</vt:lpstr>
      <vt:lpstr>Office Theme</vt:lpstr>
      <vt:lpstr>Planning of the SPS scrubbing run</vt:lpstr>
      <vt:lpstr>Scrubbing goals</vt:lpstr>
      <vt:lpstr>Vacuum activities during the YETS</vt:lpstr>
      <vt:lpstr>Vacuum activities during the YETS</vt:lpstr>
      <vt:lpstr>Scrubbing schedule</vt:lpstr>
      <vt:lpstr>Scrubbing schedule</vt:lpstr>
      <vt:lpstr>Scrubbing schedule</vt:lpstr>
      <vt:lpstr>Tentative planning: W12</vt:lpstr>
      <vt:lpstr>Tentative planning: W13</vt:lpstr>
      <vt:lpstr>Dedicated studies</vt:lpstr>
      <vt:lpstr>Specific guidelines</vt:lpstr>
      <vt:lpstr>Specific guidelines</vt:lpstr>
      <vt:lpstr>Vacuum interlock thresholds</vt:lpstr>
      <vt:lpstr>Shift plans</vt:lpstr>
      <vt:lpstr>Organisation &amp; resources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LHC ion instability investigation</dc:title>
  <dc:creator>Lotta Mether</dc:creator>
  <cp:lastModifiedBy>Isaac Stern</cp:lastModifiedBy>
  <cp:revision>1597</cp:revision>
  <dcterms:created xsi:type="dcterms:W3CDTF">2017-07-07T12:54:19Z</dcterms:created>
  <dcterms:modified xsi:type="dcterms:W3CDTF">2025-03-17T09:41:45Z</dcterms:modified>
</cp:coreProperties>
</file>