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61" r:id="rId2"/>
  </p:sldMasterIdLst>
  <p:notesMasterIdLst>
    <p:notesMasterId r:id="rId8"/>
  </p:notesMasterIdLst>
  <p:sldIdLst>
    <p:sldId id="256" r:id="rId3"/>
    <p:sldId id="257" r:id="rId4"/>
    <p:sldId id="263" r:id="rId5"/>
    <p:sldId id="288" r:id="rId6"/>
    <p:sldId id="287" r:id="rId7"/>
  </p:sldIdLst>
  <p:sldSz cx="12192000" cy="685800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26" y="10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55C42BAC-76D7-4C89-B684-5973411C823D}" type="datetimeFigureOut">
              <a:rPr lang="en-GB" smtClean="0"/>
              <a:t>14/03/2025</a:t>
            </a:fld>
            <a:endParaRPr lang="en-GB"/>
          </a:p>
        </p:txBody>
      </p:sp>
      <p:sp>
        <p:nvSpPr>
          <p:cNvPr id="4" name="Slide Image Placehold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F68FB14D-E4AF-4F40-A068-416CE4013D4B}" type="slidenum">
              <a:rPr lang="en-GB" smtClean="0"/>
              <a:t>‹#›</a:t>
            </a:fld>
            <a:endParaRPr lang="en-GB"/>
          </a:p>
        </p:txBody>
      </p:sp>
    </p:spTree>
    <p:extLst>
      <p:ext uri="{BB962C8B-B14F-4D97-AF65-F5344CB8AC3E}">
        <p14:creationId xmlns:p14="http://schemas.microsoft.com/office/powerpoint/2010/main" val="3993173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24"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GB" sz="3200" b="0" strike="noStrike" spc="-1">
              <a:latin typeface="Arial"/>
            </a:endParaRPr>
          </a:p>
        </p:txBody>
      </p:sp>
      <p:sp>
        <p:nvSpPr>
          <p:cNvPr id="25"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27"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GB" sz="3200" b="0" strike="noStrike" spc="-1">
              <a:latin typeface="Arial"/>
            </a:endParaRPr>
          </a:p>
        </p:txBody>
      </p:sp>
      <p:sp>
        <p:nvSpPr>
          <p:cNvPr id="28"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GB" sz="3200" b="0" strike="noStrike" spc="-1">
              <a:latin typeface="Arial"/>
            </a:endParaRPr>
          </a:p>
        </p:txBody>
      </p:sp>
      <p:sp>
        <p:nvSpPr>
          <p:cNvPr id="29"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GB" sz="3200" b="0" strike="noStrike" spc="-1">
              <a:latin typeface="Arial"/>
            </a:endParaRPr>
          </a:p>
        </p:txBody>
      </p:sp>
      <p:sp>
        <p:nvSpPr>
          <p:cNvPr id="30"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32"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GB" sz="3200" b="0" strike="noStrike" spc="-1">
              <a:latin typeface="Arial"/>
            </a:endParaRPr>
          </a:p>
        </p:txBody>
      </p:sp>
      <p:sp>
        <p:nvSpPr>
          <p:cNvPr id="33"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GB" sz="3200" b="0" strike="noStrike" spc="-1">
              <a:latin typeface="Arial"/>
            </a:endParaRPr>
          </a:p>
        </p:txBody>
      </p:sp>
      <p:sp>
        <p:nvSpPr>
          <p:cNvPr id="34"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GB" sz="3200" b="0" strike="noStrike" spc="-1">
              <a:latin typeface="Arial"/>
            </a:endParaRPr>
          </a:p>
        </p:txBody>
      </p:sp>
      <p:sp>
        <p:nvSpPr>
          <p:cNvPr id="35"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GB" sz="3200" b="0" strike="noStrike" spc="-1">
              <a:latin typeface="Arial"/>
            </a:endParaRPr>
          </a:p>
        </p:txBody>
      </p:sp>
      <p:sp>
        <p:nvSpPr>
          <p:cNvPr id="36"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GB" sz="3200" b="0" strike="noStrike" spc="-1">
              <a:latin typeface="Arial"/>
            </a:endParaRPr>
          </a:p>
        </p:txBody>
      </p:sp>
      <p:sp>
        <p:nvSpPr>
          <p:cNvPr id="37"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41"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43"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45"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GB" sz="3200" b="0" strike="noStrike" spc="-1">
              <a:latin typeface="Arial"/>
            </a:endParaRPr>
          </a:p>
        </p:txBody>
      </p:sp>
      <p:sp>
        <p:nvSpPr>
          <p:cNvPr id="46"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5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GB" sz="3200" b="0" strike="noStrike" spc="-1">
              <a:latin typeface="Arial"/>
            </a:endParaRPr>
          </a:p>
        </p:txBody>
      </p:sp>
      <p:sp>
        <p:nvSpPr>
          <p:cNvPr id="51"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GB" sz="3200" b="0" strike="noStrike" spc="-1">
              <a:latin typeface="Arial"/>
            </a:endParaRPr>
          </a:p>
        </p:txBody>
      </p:sp>
      <p:sp>
        <p:nvSpPr>
          <p:cNvPr id="52"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3"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54"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GB" sz="3200" b="0" strike="noStrike" spc="-1">
              <a:latin typeface="Arial"/>
            </a:endParaRPr>
          </a:p>
        </p:txBody>
      </p:sp>
      <p:sp>
        <p:nvSpPr>
          <p:cNvPr id="55"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GB" sz="3200" b="0" strike="noStrike" spc="-1">
              <a:latin typeface="Arial"/>
            </a:endParaRPr>
          </a:p>
        </p:txBody>
      </p:sp>
      <p:sp>
        <p:nvSpPr>
          <p:cNvPr id="56"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5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GB" sz="3200" b="0" strike="noStrike" spc="-1">
              <a:latin typeface="Arial"/>
            </a:endParaRPr>
          </a:p>
        </p:txBody>
      </p:sp>
      <p:sp>
        <p:nvSpPr>
          <p:cNvPr id="5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GB" sz="3200" b="0" strike="noStrike" spc="-1">
              <a:latin typeface="Arial"/>
            </a:endParaRPr>
          </a:p>
        </p:txBody>
      </p:sp>
      <p:sp>
        <p:nvSpPr>
          <p:cNvPr id="60"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62"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GB" sz="3200" b="0" strike="noStrike" spc="-1">
              <a:latin typeface="Arial"/>
            </a:endParaRPr>
          </a:p>
        </p:txBody>
      </p:sp>
      <p:sp>
        <p:nvSpPr>
          <p:cNvPr id="63"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65"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GB" sz="3200" b="0" strike="noStrike" spc="-1">
              <a:latin typeface="Arial"/>
            </a:endParaRPr>
          </a:p>
        </p:txBody>
      </p:sp>
      <p:sp>
        <p:nvSpPr>
          <p:cNvPr id="66"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GB" sz="3200" b="0" strike="noStrike" spc="-1">
              <a:latin typeface="Arial"/>
            </a:endParaRPr>
          </a:p>
        </p:txBody>
      </p:sp>
      <p:sp>
        <p:nvSpPr>
          <p:cNvPr id="67"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GB" sz="3200" b="0" strike="noStrike" spc="-1">
              <a:latin typeface="Arial"/>
            </a:endParaRPr>
          </a:p>
        </p:txBody>
      </p:sp>
      <p:sp>
        <p:nvSpPr>
          <p:cNvPr id="68"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70"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GB" sz="3200" b="0" strike="noStrike" spc="-1">
              <a:latin typeface="Arial"/>
            </a:endParaRPr>
          </a:p>
        </p:txBody>
      </p:sp>
      <p:sp>
        <p:nvSpPr>
          <p:cNvPr id="71"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GB" sz="3200" b="0" strike="noStrike" spc="-1">
              <a:latin typeface="Arial"/>
            </a:endParaRPr>
          </a:p>
        </p:txBody>
      </p:sp>
      <p:sp>
        <p:nvSpPr>
          <p:cNvPr id="72"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GB" sz="3200" b="0" strike="noStrike" spc="-1">
              <a:latin typeface="Arial"/>
            </a:endParaRPr>
          </a:p>
        </p:txBody>
      </p:sp>
      <p:sp>
        <p:nvSpPr>
          <p:cNvPr id="73"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GB" sz="3200" b="0" strike="noStrike" spc="-1">
              <a:latin typeface="Arial"/>
            </a:endParaRPr>
          </a:p>
        </p:txBody>
      </p:sp>
      <p:sp>
        <p:nvSpPr>
          <p:cNvPr id="74"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GB" sz="3200" b="0" strike="noStrike" spc="-1">
              <a:latin typeface="Arial"/>
            </a:endParaRPr>
          </a:p>
        </p:txBody>
      </p:sp>
      <p:sp>
        <p:nvSpPr>
          <p:cNvPr id="75"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3067823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5"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7"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GB" sz="3200" b="0" strike="noStrike" spc="-1">
              <a:latin typeface="Arial"/>
            </a:endParaRPr>
          </a:p>
        </p:txBody>
      </p:sp>
      <p:sp>
        <p:nvSpPr>
          <p:cNvPr id="8"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1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GB" sz="3200" b="0" strike="noStrike" spc="-1">
              <a:latin typeface="Arial"/>
            </a:endParaRPr>
          </a:p>
        </p:txBody>
      </p:sp>
      <p:sp>
        <p:nvSpPr>
          <p:cNvPr id="13"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GB" sz="3200" b="0" strike="noStrike" spc="-1">
              <a:latin typeface="Arial"/>
            </a:endParaRPr>
          </a:p>
        </p:txBody>
      </p:sp>
      <p:sp>
        <p:nvSpPr>
          <p:cNvPr id="14"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16"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GB" sz="3200" b="0" strike="noStrike" spc="-1">
              <a:latin typeface="Arial"/>
            </a:endParaRPr>
          </a:p>
        </p:txBody>
      </p:sp>
      <p:sp>
        <p:nvSpPr>
          <p:cNvPr id="17"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GB" sz="3200" b="0" strike="noStrike" spc="-1">
              <a:latin typeface="Arial"/>
            </a:endParaRPr>
          </a:p>
        </p:txBody>
      </p:sp>
      <p:sp>
        <p:nvSpPr>
          <p:cNvPr id="18"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GB" sz="4400" b="0" strike="noStrike" spc="-1">
              <a:latin typeface="Arial"/>
            </a:endParaRPr>
          </a:p>
        </p:txBody>
      </p:sp>
      <p:sp>
        <p:nvSpPr>
          <p:cNvPr id="2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GB" sz="3200" b="0" strike="noStrike" spc="-1">
              <a:latin typeface="Arial"/>
            </a:endParaRPr>
          </a:p>
        </p:txBody>
      </p:sp>
      <p:sp>
        <p:nvSpPr>
          <p:cNvPr id="2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GB" sz="3200" b="0" strike="noStrike" spc="-1">
              <a:latin typeface="Arial"/>
            </a:endParaRPr>
          </a:p>
        </p:txBody>
      </p:sp>
      <p:sp>
        <p:nvSpPr>
          <p:cNvPr id="22"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GB"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080" cy="1144440"/>
          </a:xfrm>
          <a:prstGeom prst="rect">
            <a:avLst/>
          </a:prstGeom>
        </p:spPr>
        <p:txBody>
          <a:bodyPr lIns="0" tIns="0" rIns="0" bIns="0" anchor="ctr">
            <a:noAutofit/>
          </a:bodyPr>
          <a:lstStyle/>
          <a:p>
            <a:r>
              <a:rPr lang="en-GB" sz="1800" b="0" strike="noStrike" spc="-1">
                <a:latin typeface="Arial"/>
              </a:rPr>
              <a:t>Click to edit the title text format</a:t>
            </a:r>
          </a:p>
        </p:txBody>
      </p:sp>
      <p:sp>
        <p:nvSpPr>
          <p:cNvPr id="3" name="PlaceHolder 2"/>
          <p:cNvSpPr>
            <a:spLocks noGrp="1"/>
          </p:cNvSpPr>
          <p:nvPr>
            <p:ph type="body"/>
          </p:nvPr>
        </p:nvSpPr>
        <p:spPr>
          <a:xfrm>
            <a:off x="609480" y="1604520"/>
            <a:ext cx="10972080" cy="397692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GB" sz="18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latin typeface="Arial"/>
              </a:rPr>
              <a:t>Second Outline Level</a:t>
            </a:r>
          </a:p>
          <a:p>
            <a:pPr marL="1296000" lvl="2" indent="-288000">
              <a:spcBef>
                <a:spcPts val="850"/>
              </a:spcBef>
              <a:buClr>
                <a:srgbClr val="000000"/>
              </a:buClr>
              <a:buSzPct val="45000"/>
              <a:buFont typeface="Wingdings" charset="2"/>
              <a:buChar char=""/>
            </a:pPr>
            <a:r>
              <a:rPr lang="en-GB" sz="1800" b="0" strike="noStrike" spc="-1">
                <a:latin typeface="Arial"/>
              </a:rPr>
              <a:t>Third Outline Level</a:t>
            </a:r>
          </a:p>
          <a:p>
            <a:pPr marL="1728000" lvl="3" indent="-216000">
              <a:spcBef>
                <a:spcPts val="567"/>
              </a:spcBef>
              <a:buClr>
                <a:srgbClr val="000000"/>
              </a:buClr>
              <a:buSzPct val="75000"/>
              <a:buFont typeface="Symbol" charset="2"/>
              <a:buChar char=""/>
            </a:pPr>
            <a:r>
              <a:rPr lang="en-GB" sz="1800" b="0" strike="noStrike" spc="-1">
                <a:latin typeface="Arial"/>
              </a:rPr>
              <a:t>Fourth Outline Level</a:t>
            </a:r>
          </a:p>
          <a:p>
            <a:pPr marL="2160000" lvl="4" indent="-216000">
              <a:spcBef>
                <a:spcPts val="283"/>
              </a:spcBef>
              <a:buClr>
                <a:srgbClr val="000000"/>
              </a:buClr>
              <a:buSzPct val="45000"/>
              <a:buFont typeface="Wingdings" charset="2"/>
              <a:buChar char=""/>
            </a:pPr>
            <a:r>
              <a:rPr lang="en-GB" sz="1800" b="0" strike="noStrike" spc="-1">
                <a:latin typeface="Arial"/>
              </a:rPr>
              <a:t>Fifth Outline Level</a:t>
            </a:r>
          </a:p>
          <a:p>
            <a:pPr marL="2592000" lvl="5" indent="-216000">
              <a:spcBef>
                <a:spcPts val="283"/>
              </a:spcBef>
              <a:buClr>
                <a:srgbClr val="000000"/>
              </a:buClr>
              <a:buSzPct val="45000"/>
              <a:buFont typeface="Wingdings" charset="2"/>
              <a:buChar char=""/>
            </a:pPr>
            <a:r>
              <a:rPr lang="en-GB" sz="1800" b="0" strike="noStrike" spc="-1">
                <a:latin typeface="Arial"/>
              </a:rPr>
              <a:t>Sixth Outline Level</a:t>
            </a:r>
          </a:p>
          <a:p>
            <a:pPr marL="3024000" lvl="6" indent="-216000">
              <a:spcBef>
                <a:spcPts val="283"/>
              </a:spcBef>
              <a:buClr>
                <a:srgbClr val="000000"/>
              </a:buClr>
              <a:buSzPct val="45000"/>
              <a:buFont typeface="Wingdings" charset="2"/>
              <a:buChar char=""/>
            </a:pPr>
            <a:r>
              <a:rPr lang="en-GB" sz="18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en-GB" sz="4400" b="0" strike="noStrike" spc="-1">
                <a:latin typeface="Arial"/>
              </a:rPr>
              <a:t>Click to edit the title text format</a:t>
            </a:r>
          </a:p>
        </p:txBody>
      </p:sp>
      <p:sp>
        <p:nvSpPr>
          <p:cNvPr id="39"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bpt.web.cern.ch/lhc/supertable/2024/" TargetMode="Externa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journals.aps.org/prab/pdf/10.1103/PhysRevSTAB.14.071001" TargetMode="Externa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CustomShape 1"/>
          <p:cNvSpPr/>
          <p:nvPr/>
        </p:nvSpPr>
        <p:spPr>
          <a:xfrm>
            <a:off x="1523880" y="1122480"/>
            <a:ext cx="9142920" cy="2386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ctr">
              <a:lnSpc>
                <a:spcPct val="90000"/>
              </a:lnSpc>
            </a:pPr>
            <a:r>
              <a:rPr lang="en-GB" sz="6000" b="0" strike="noStrike" spc="-1" dirty="0">
                <a:solidFill>
                  <a:srgbClr val="000000"/>
                </a:solidFill>
                <a:latin typeface="Calibri Light"/>
                <a:ea typeface="DejaVu Sans"/>
              </a:rPr>
              <a:t>SPS’ E-cloud monitor configuration 2025</a:t>
            </a:r>
            <a:endParaRPr lang="en-GB" sz="6000" b="0" strike="noStrike" spc="-1" dirty="0">
              <a:latin typeface="Arial"/>
            </a:endParaRPr>
          </a:p>
        </p:txBody>
      </p:sp>
      <p:sp>
        <p:nvSpPr>
          <p:cNvPr id="77" name="CustomShape 2"/>
          <p:cNvSpPr/>
          <p:nvPr/>
        </p:nvSpPr>
        <p:spPr>
          <a:xfrm>
            <a:off x="1523880" y="3602160"/>
            <a:ext cx="9142920" cy="297009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82500" lnSpcReduction="20000"/>
          </a:bodyPr>
          <a:lstStyle/>
          <a:p>
            <a:pPr algn="ctr">
              <a:lnSpc>
                <a:spcPct val="90000"/>
              </a:lnSpc>
              <a:spcBef>
                <a:spcPts val="1001"/>
              </a:spcBef>
            </a:pPr>
            <a:r>
              <a:rPr lang="en-GB" sz="3600" spc="-1" dirty="0">
                <a:solidFill>
                  <a:srgbClr val="000000"/>
                </a:solidFill>
                <a:latin typeface="Calibri"/>
              </a:rPr>
              <a:t>Plans for data taking campaigns</a:t>
            </a:r>
            <a:endParaRPr lang="en-GB" sz="3600" b="0" strike="noStrike" spc="-1" dirty="0">
              <a:solidFill>
                <a:srgbClr val="000000"/>
              </a:solidFill>
              <a:latin typeface="Calibri"/>
            </a:endParaRPr>
          </a:p>
          <a:p>
            <a:pPr algn="ctr">
              <a:lnSpc>
                <a:spcPct val="90000"/>
              </a:lnSpc>
              <a:spcBef>
                <a:spcPts val="1001"/>
              </a:spcBef>
            </a:pPr>
            <a:endParaRPr lang="en-GB" sz="2400" spc="-1" dirty="0">
              <a:solidFill>
                <a:srgbClr val="000000"/>
              </a:solidFill>
              <a:latin typeface="Calibri"/>
            </a:endParaRPr>
          </a:p>
          <a:p>
            <a:pPr algn="ctr">
              <a:lnSpc>
                <a:spcPct val="90000"/>
              </a:lnSpc>
              <a:spcBef>
                <a:spcPts val="1001"/>
              </a:spcBef>
            </a:pPr>
            <a:endParaRPr lang="en-GB" sz="2400" spc="-1" dirty="0">
              <a:solidFill>
                <a:srgbClr val="000000"/>
              </a:solidFill>
              <a:latin typeface="Calibri"/>
            </a:endParaRPr>
          </a:p>
          <a:p>
            <a:pPr algn="ctr">
              <a:lnSpc>
                <a:spcPct val="90000"/>
              </a:lnSpc>
              <a:spcBef>
                <a:spcPts val="1001"/>
              </a:spcBef>
            </a:pPr>
            <a:endParaRPr lang="en-GB" sz="2400" spc="-1" dirty="0">
              <a:solidFill>
                <a:srgbClr val="000000"/>
              </a:solidFill>
              <a:latin typeface="Calibri"/>
            </a:endParaRPr>
          </a:p>
          <a:p>
            <a:pPr algn="ctr">
              <a:lnSpc>
                <a:spcPct val="90000"/>
              </a:lnSpc>
              <a:spcBef>
                <a:spcPts val="1001"/>
              </a:spcBef>
            </a:pPr>
            <a:endParaRPr lang="en-GB" sz="2400" spc="-1" dirty="0">
              <a:solidFill>
                <a:srgbClr val="000000"/>
              </a:solidFill>
              <a:latin typeface="Calibri"/>
            </a:endParaRPr>
          </a:p>
          <a:p>
            <a:pPr algn="ctr">
              <a:lnSpc>
                <a:spcPct val="90000"/>
              </a:lnSpc>
              <a:spcBef>
                <a:spcPts val="1001"/>
              </a:spcBef>
            </a:pPr>
            <a:endParaRPr lang="en-GB" sz="2400" spc="-1" dirty="0">
              <a:solidFill>
                <a:srgbClr val="000000"/>
              </a:solidFill>
              <a:latin typeface="Calibri"/>
            </a:endParaRPr>
          </a:p>
          <a:p>
            <a:pPr algn="ctr">
              <a:lnSpc>
                <a:spcPct val="90000"/>
              </a:lnSpc>
              <a:spcBef>
                <a:spcPts val="1001"/>
              </a:spcBef>
            </a:pPr>
            <a:r>
              <a:rPr lang="en-GB" sz="2400" b="0" strike="noStrike" spc="-1" dirty="0">
                <a:solidFill>
                  <a:srgbClr val="000000"/>
                </a:solidFill>
                <a:latin typeface="Calibri"/>
              </a:rPr>
              <a:t>Holger Neupert, TE-VSC, e-cloud meeting #88, 03.09.2024</a:t>
            </a:r>
          </a:p>
          <a:p>
            <a:pPr algn="ctr">
              <a:lnSpc>
                <a:spcPct val="90000"/>
              </a:lnSpc>
              <a:spcBef>
                <a:spcPts val="1001"/>
              </a:spcBef>
            </a:pPr>
            <a:r>
              <a:rPr lang="en-GB" sz="2400" b="0" strike="noStrike" spc="-1" dirty="0">
                <a:solidFill>
                  <a:srgbClr val="000000"/>
                </a:solidFill>
                <a:latin typeface="Calibri"/>
              </a:rPr>
              <a:t> </a:t>
            </a:r>
            <a:endParaRPr lang="en-GB" sz="2400" b="0" strike="noStrike" spc="-1" dirty="0">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CustomShape 1"/>
          <p:cNvSpPr/>
          <p:nvPr/>
        </p:nvSpPr>
        <p:spPr>
          <a:xfrm>
            <a:off x="838080" y="365040"/>
            <a:ext cx="10514520" cy="1324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90000"/>
              </a:lnSpc>
            </a:pPr>
            <a:r>
              <a:rPr lang="en-GB" sz="4400" b="0" strike="noStrike" spc="-1" dirty="0">
                <a:solidFill>
                  <a:srgbClr val="000000"/>
                </a:solidFill>
                <a:latin typeface="Calibri Light"/>
                <a:ea typeface="DejaVu Sans"/>
              </a:rPr>
              <a:t>E-cloud monitor layout in SPS-BA1</a:t>
            </a:r>
            <a:endParaRPr lang="en-GB" sz="4400" b="0" strike="noStrike" spc="-1" dirty="0">
              <a:latin typeface="Arial"/>
            </a:endParaRPr>
          </a:p>
        </p:txBody>
      </p:sp>
      <p:pic>
        <p:nvPicPr>
          <p:cNvPr id="79" name="Content Placeholder 3"/>
          <p:cNvPicPr/>
          <p:nvPr/>
        </p:nvPicPr>
        <p:blipFill>
          <a:blip r:embed="rId2"/>
          <a:srcRect l="8066" t="49369" r="1450" b="14081"/>
          <a:stretch/>
        </p:blipFill>
        <p:spPr>
          <a:xfrm>
            <a:off x="1194480" y="1482480"/>
            <a:ext cx="10158480" cy="2502000"/>
          </a:xfrm>
          <a:prstGeom prst="rect">
            <a:avLst/>
          </a:prstGeom>
          <a:ln>
            <a:noFill/>
          </a:ln>
        </p:spPr>
      </p:pic>
      <p:sp>
        <p:nvSpPr>
          <p:cNvPr id="80" name="CustomShape 2"/>
          <p:cNvSpPr/>
          <p:nvPr/>
        </p:nvSpPr>
        <p:spPr>
          <a:xfrm>
            <a:off x="2883240" y="2808360"/>
            <a:ext cx="502920" cy="745200"/>
          </a:xfrm>
          <a:prstGeom prst="ellipse">
            <a:avLst/>
          </a:prstGeom>
          <a:solidFill>
            <a:schemeClr val="accent2">
              <a:alpha val="50000"/>
            </a:schemeClr>
          </a:solidFill>
          <a:ln>
            <a:noFill/>
          </a:ln>
        </p:spPr>
        <p:style>
          <a:lnRef idx="0">
            <a:scrgbClr r="0" g="0" b="0"/>
          </a:lnRef>
          <a:fillRef idx="0">
            <a:scrgbClr r="0" g="0" b="0"/>
          </a:fillRef>
          <a:effectRef idx="0">
            <a:scrgbClr r="0" g="0" b="0"/>
          </a:effectRef>
          <a:fontRef idx="minor"/>
        </p:style>
        <p:txBody>
          <a:bodyPr/>
          <a:lstStyle/>
          <a:p>
            <a:endParaRPr lang="en-GB"/>
          </a:p>
        </p:txBody>
      </p:sp>
      <p:sp>
        <p:nvSpPr>
          <p:cNvPr id="81" name="CustomShape 3"/>
          <p:cNvSpPr/>
          <p:nvPr/>
        </p:nvSpPr>
        <p:spPr>
          <a:xfrm>
            <a:off x="5103720" y="2808360"/>
            <a:ext cx="502920" cy="745200"/>
          </a:xfrm>
          <a:prstGeom prst="ellipse">
            <a:avLst/>
          </a:prstGeom>
          <a:solidFill>
            <a:schemeClr val="accent2">
              <a:alpha val="50000"/>
            </a:schemeClr>
          </a:solidFill>
          <a:ln>
            <a:noFill/>
          </a:ln>
        </p:spPr>
        <p:style>
          <a:lnRef idx="0">
            <a:scrgbClr r="0" g="0" b="0"/>
          </a:lnRef>
          <a:fillRef idx="0">
            <a:scrgbClr r="0" g="0" b="0"/>
          </a:fillRef>
          <a:effectRef idx="0">
            <a:scrgbClr r="0" g="0" b="0"/>
          </a:effectRef>
          <a:fontRef idx="minor"/>
        </p:style>
        <p:txBody>
          <a:bodyPr/>
          <a:lstStyle/>
          <a:p>
            <a:endParaRPr lang="en-GB"/>
          </a:p>
        </p:txBody>
      </p:sp>
      <p:sp>
        <p:nvSpPr>
          <p:cNvPr id="82" name="CustomShape 4"/>
          <p:cNvSpPr/>
          <p:nvPr/>
        </p:nvSpPr>
        <p:spPr>
          <a:xfrm>
            <a:off x="5756040" y="2808360"/>
            <a:ext cx="502920" cy="745200"/>
          </a:xfrm>
          <a:prstGeom prst="ellipse">
            <a:avLst/>
          </a:prstGeom>
          <a:solidFill>
            <a:schemeClr val="accent2">
              <a:alpha val="50000"/>
            </a:schemeClr>
          </a:solidFill>
          <a:ln>
            <a:noFill/>
          </a:ln>
        </p:spPr>
        <p:style>
          <a:lnRef idx="0">
            <a:scrgbClr r="0" g="0" b="0"/>
          </a:lnRef>
          <a:fillRef idx="0">
            <a:scrgbClr r="0" g="0" b="0"/>
          </a:fillRef>
          <a:effectRef idx="0">
            <a:scrgbClr r="0" g="0" b="0"/>
          </a:effectRef>
          <a:fontRef idx="minor"/>
        </p:style>
        <p:txBody>
          <a:bodyPr/>
          <a:lstStyle/>
          <a:p>
            <a:endParaRPr lang="en-GB"/>
          </a:p>
        </p:txBody>
      </p:sp>
      <p:sp>
        <p:nvSpPr>
          <p:cNvPr id="83" name="CustomShape 5"/>
          <p:cNvSpPr/>
          <p:nvPr/>
        </p:nvSpPr>
        <p:spPr>
          <a:xfrm>
            <a:off x="8022600" y="2808360"/>
            <a:ext cx="502920" cy="745200"/>
          </a:xfrm>
          <a:prstGeom prst="ellipse">
            <a:avLst/>
          </a:prstGeom>
          <a:solidFill>
            <a:schemeClr val="accent2">
              <a:alpha val="50000"/>
            </a:schemeClr>
          </a:solidFill>
          <a:ln>
            <a:noFill/>
          </a:ln>
        </p:spPr>
        <p:style>
          <a:lnRef idx="0">
            <a:scrgbClr r="0" g="0" b="0"/>
          </a:lnRef>
          <a:fillRef idx="0">
            <a:scrgbClr r="0" g="0" b="0"/>
          </a:fillRef>
          <a:effectRef idx="0">
            <a:scrgbClr r="0" g="0" b="0"/>
          </a:effectRef>
          <a:fontRef idx="minor"/>
        </p:style>
        <p:txBody>
          <a:bodyPr/>
          <a:lstStyle/>
          <a:p>
            <a:endParaRPr lang="en-GB"/>
          </a:p>
        </p:txBody>
      </p:sp>
      <p:sp>
        <p:nvSpPr>
          <p:cNvPr id="84" name="CustomShape 6"/>
          <p:cNvSpPr/>
          <p:nvPr/>
        </p:nvSpPr>
        <p:spPr>
          <a:xfrm>
            <a:off x="4133520" y="2808360"/>
            <a:ext cx="269640" cy="493560"/>
          </a:xfrm>
          <a:prstGeom prst="ellipse">
            <a:avLst/>
          </a:prstGeom>
          <a:solidFill>
            <a:schemeClr val="accent6">
              <a:alpha val="50000"/>
            </a:schemeClr>
          </a:solidFill>
          <a:ln>
            <a:noFill/>
          </a:ln>
        </p:spPr>
        <p:style>
          <a:lnRef idx="0">
            <a:scrgbClr r="0" g="0" b="0"/>
          </a:lnRef>
          <a:fillRef idx="0">
            <a:scrgbClr r="0" g="0" b="0"/>
          </a:fillRef>
          <a:effectRef idx="0">
            <a:scrgbClr r="0" g="0" b="0"/>
          </a:effectRef>
          <a:fontRef idx="minor"/>
        </p:style>
        <p:txBody>
          <a:bodyPr/>
          <a:lstStyle/>
          <a:p>
            <a:endParaRPr lang="en-GB"/>
          </a:p>
        </p:txBody>
      </p:sp>
      <p:sp>
        <p:nvSpPr>
          <p:cNvPr id="85" name="CustomShape 7"/>
          <p:cNvSpPr/>
          <p:nvPr/>
        </p:nvSpPr>
        <p:spPr>
          <a:xfrm>
            <a:off x="3732120" y="2939040"/>
            <a:ext cx="213480" cy="241560"/>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p:style>
        <p:txBody>
          <a:bodyPr/>
          <a:lstStyle/>
          <a:p>
            <a:endParaRPr lang="en-GB"/>
          </a:p>
        </p:txBody>
      </p:sp>
      <p:sp>
        <p:nvSpPr>
          <p:cNvPr id="86" name="CustomShape 8"/>
          <p:cNvSpPr/>
          <p:nvPr/>
        </p:nvSpPr>
        <p:spPr>
          <a:xfrm>
            <a:off x="9436320" y="2733840"/>
            <a:ext cx="334800" cy="568080"/>
          </a:xfrm>
          <a:prstGeom prst="ellipse">
            <a:avLst/>
          </a:prstGeom>
          <a:solidFill>
            <a:schemeClr val="accent4">
              <a:alpha val="50000"/>
            </a:schemeClr>
          </a:solidFill>
          <a:ln>
            <a:noFill/>
          </a:ln>
        </p:spPr>
        <p:style>
          <a:lnRef idx="0">
            <a:scrgbClr r="0" g="0" b="0"/>
          </a:lnRef>
          <a:fillRef idx="0">
            <a:scrgbClr r="0" g="0" b="0"/>
          </a:fillRef>
          <a:effectRef idx="0">
            <a:scrgbClr r="0" g="0" b="0"/>
          </a:effectRef>
          <a:fontRef idx="minor"/>
        </p:style>
        <p:txBody>
          <a:bodyPr/>
          <a:lstStyle/>
          <a:p>
            <a:endParaRPr lang="en-GB"/>
          </a:p>
        </p:txBody>
      </p:sp>
      <p:sp>
        <p:nvSpPr>
          <p:cNvPr id="87" name="CustomShape 9"/>
          <p:cNvSpPr/>
          <p:nvPr/>
        </p:nvSpPr>
        <p:spPr>
          <a:xfrm>
            <a:off x="1194480" y="3985560"/>
            <a:ext cx="8577000" cy="146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800" b="0" strike="noStrike" spc="-1">
                <a:solidFill>
                  <a:srgbClr val="000000"/>
                </a:solidFill>
                <a:latin typeface="Calibri"/>
                <a:ea typeface="DejaVu Sans"/>
              </a:rPr>
              <a:t>Drawing number: SPSLNINS0142</a:t>
            </a:r>
            <a:endParaRPr lang="en-GB" sz="1800" b="0" strike="noStrike" spc="-1">
              <a:latin typeface="Arial"/>
            </a:endParaRPr>
          </a:p>
          <a:p>
            <a:pPr>
              <a:lnSpc>
                <a:spcPct val="100000"/>
              </a:lnSpc>
            </a:pPr>
            <a:r>
              <a:rPr lang="en-GB" sz="1800" b="0" strike="noStrike" spc="-1">
                <a:solidFill>
                  <a:srgbClr val="000000"/>
                </a:solidFill>
                <a:latin typeface="Calibri"/>
                <a:ea typeface="DejaVu Sans"/>
              </a:rPr>
              <a:t>E-cloud monitors</a:t>
            </a:r>
            <a:endParaRPr lang="en-GB" sz="1800" b="0" strike="noStrike" spc="-1">
              <a:latin typeface="Arial"/>
            </a:endParaRPr>
          </a:p>
          <a:p>
            <a:pPr>
              <a:lnSpc>
                <a:spcPct val="100000"/>
              </a:lnSpc>
            </a:pPr>
            <a:r>
              <a:rPr lang="en-GB" sz="1800" b="0" strike="noStrike" spc="-1">
                <a:solidFill>
                  <a:srgbClr val="000000"/>
                </a:solidFill>
                <a:latin typeface="Calibri"/>
                <a:ea typeface="DejaVu Sans"/>
              </a:rPr>
              <a:t>SEY drum</a:t>
            </a:r>
            <a:endParaRPr lang="en-GB" sz="1800" b="0" strike="noStrike" spc="-1">
              <a:latin typeface="Arial"/>
            </a:endParaRPr>
          </a:p>
          <a:p>
            <a:pPr>
              <a:lnSpc>
                <a:spcPct val="100000"/>
              </a:lnSpc>
            </a:pPr>
            <a:r>
              <a:rPr lang="en-GB" sz="1800" b="0" strike="noStrike" spc="-1">
                <a:solidFill>
                  <a:srgbClr val="000000"/>
                </a:solidFill>
                <a:latin typeface="Calibri"/>
                <a:ea typeface="DejaVu Sans"/>
              </a:rPr>
              <a:t>Mobile sample, can be transferred under vacuum for SEY and surface Analysis (XPS)</a:t>
            </a:r>
            <a:endParaRPr lang="en-GB" sz="1800" b="0" strike="noStrike" spc="-1">
              <a:latin typeface="Arial"/>
            </a:endParaRPr>
          </a:p>
          <a:p>
            <a:pPr>
              <a:lnSpc>
                <a:spcPct val="100000"/>
              </a:lnSpc>
            </a:pPr>
            <a:r>
              <a:rPr lang="en-GB" sz="1800" b="0" strike="noStrike" spc="-1">
                <a:solidFill>
                  <a:srgbClr val="000000"/>
                </a:solidFill>
                <a:latin typeface="Calibri"/>
                <a:ea typeface="DejaVu Sans"/>
              </a:rPr>
              <a:t>RGA</a:t>
            </a:r>
            <a:endParaRPr lang="en-GB" sz="1800" b="0" strike="noStrike" spc="-1">
              <a:latin typeface="Arial"/>
            </a:endParaRPr>
          </a:p>
        </p:txBody>
      </p:sp>
      <p:sp>
        <p:nvSpPr>
          <p:cNvPr id="88" name="CustomShape 10"/>
          <p:cNvSpPr/>
          <p:nvPr/>
        </p:nvSpPr>
        <p:spPr>
          <a:xfrm>
            <a:off x="1015560" y="4285080"/>
            <a:ext cx="177840" cy="289080"/>
          </a:xfrm>
          <a:prstGeom prst="ellipse">
            <a:avLst/>
          </a:prstGeom>
          <a:solidFill>
            <a:schemeClr val="accent2">
              <a:alpha val="50000"/>
            </a:schemeClr>
          </a:solidFill>
          <a:ln>
            <a:noFill/>
          </a:ln>
        </p:spPr>
        <p:style>
          <a:lnRef idx="0">
            <a:scrgbClr r="0" g="0" b="0"/>
          </a:lnRef>
          <a:fillRef idx="0">
            <a:scrgbClr r="0" g="0" b="0"/>
          </a:fillRef>
          <a:effectRef idx="0">
            <a:scrgbClr r="0" g="0" b="0"/>
          </a:effectRef>
          <a:fontRef idx="minor"/>
        </p:style>
        <p:txBody>
          <a:bodyPr/>
          <a:lstStyle/>
          <a:p>
            <a:endParaRPr lang="en-GB"/>
          </a:p>
        </p:txBody>
      </p:sp>
      <p:sp>
        <p:nvSpPr>
          <p:cNvPr id="89" name="CustomShape 11"/>
          <p:cNvSpPr/>
          <p:nvPr/>
        </p:nvSpPr>
        <p:spPr>
          <a:xfrm>
            <a:off x="1015560" y="4575600"/>
            <a:ext cx="177840" cy="296280"/>
          </a:xfrm>
          <a:prstGeom prst="ellipse">
            <a:avLst/>
          </a:prstGeom>
          <a:solidFill>
            <a:schemeClr val="accent6">
              <a:alpha val="50000"/>
            </a:schemeClr>
          </a:solidFill>
          <a:ln>
            <a:noFill/>
          </a:ln>
        </p:spPr>
        <p:style>
          <a:lnRef idx="0">
            <a:scrgbClr r="0" g="0" b="0"/>
          </a:lnRef>
          <a:fillRef idx="0">
            <a:scrgbClr r="0" g="0" b="0"/>
          </a:fillRef>
          <a:effectRef idx="0">
            <a:scrgbClr r="0" g="0" b="0"/>
          </a:effectRef>
          <a:fontRef idx="minor"/>
        </p:style>
        <p:txBody>
          <a:bodyPr/>
          <a:lstStyle/>
          <a:p>
            <a:endParaRPr lang="en-GB"/>
          </a:p>
        </p:txBody>
      </p:sp>
      <p:sp>
        <p:nvSpPr>
          <p:cNvPr id="90" name="CustomShape 12"/>
          <p:cNvSpPr/>
          <p:nvPr/>
        </p:nvSpPr>
        <p:spPr>
          <a:xfrm>
            <a:off x="1015560" y="4872600"/>
            <a:ext cx="174600" cy="238680"/>
          </a:xfrm>
          <a:prstGeom prst="ellipse">
            <a:avLst/>
          </a:prstGeom>
          <a:solidFill>
            <a:schemeClr val="accent4">
              <a:alpha val="50000"/>
            </a:schemeClr>
          </a:solidFill>
          <a:ln>
            <a:noFill/>
          </a:ln>
        </p:spPr>
        <p:style>
          <a:lnRef idx="0">
            <a:scrgbClr r="0" g="0" b="0"/>
          </a:lnRef>
          <a:fillRef idx="0">
            <a:scrgbClr r="0" g="0" b="0"/>
          </a:fillRef>
          <a:effectRef idx="0">
            <a:scrgbClr r="0" g="0" b="0"/>
          </a:effectRef>
          <a:fontRef idx="minor"/>
        </p:style>
        <p:txBody>
          <a:bodyPr/>
          <a:lstStyle/>
          <a:p>
            <a:endParaRPr lang="en-GB"/>
          </a:p>
        </p:txBody>
      </p:sp>
      <p:sp>
        <p:nvSpPr>
          <p:cNvPr id="91" name="CustomShape 13"/>
          <p:cNvSpPr/>
          <p:nvPr/>
        </p:nvSpPr>
        <p:spPr>
          <a:xfrm>
            <a:off x="1015560" y="5134320"/>
            <a:ext cx="174600" cy="241560"/>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p:style>
        <p:txBody>
          <a:bodyPr/>
          <a:lstStyle/>
          <a:p>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CustomShape 1"/>
          <p:cNvSpPr/>
          <p:nvPr/>
        </p:nvSpPr>
        <p:spPr>
          <a:xfrm>
            <a:off x="838080" y="365040"/>
            <a:ext cx="10514520" cy="1324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GB" sz="4400" b="0" i="0" u="none" strike="noStrike" kern="1200" cap="none" spc="-1" normalizeH="0" baseline="0" noProof="0" dirty="0">
                <a:ln>
                  <a:noFill/>
                </a:ln>
                <a:solidFill>
                  <a:srgbClr val="000000"/>
                </a:solidFill>
                <a:effectLst/>
                <a:uLnTx/>
                <a:uFillTx/>
                <a:latin typeface="Calibri Light"/>
                <a:ea typeface="DejaVu Sans"/>
              </a:rPr>
              <a:t>E-cloud monitors 2024</a:t>
            </a:r>
            <a:br>
              <a:rPr kumimoji="0" sz="1800" b="0" i="0" u="none" strike="noStrike" kern="1200" cap="none" spc="0" normalizeH="0" baseline="0" noProof="0" dirty="0">
                <a:ln>
                  <a:noFill/>
                </a:ln>
                <a:solidFill>
                  <a:prstClr val="black"/>
                </a:solidFill>
                <a:effectLst/>
                <a:uLnTx/>
                <a:uFillTx/>
                <a:latin typeface="Arial"/>
              </a:rPr>
            </a:br>
            <a:r>
              <a:rPr kumimoji="0" lang="en-GB" sz="4400" b="0" i="0" u="none" strike="noStrike" kern="1200" cap="none" spc="-1" normalizeH="0" baseline="0" noProof="0" dirty="0">
                <a:ln>
                  <a:noFill/>
                </a:ln>
                <a:solidFill>
                  <a:srgbClr val="000000"/>
                </a:solidFill>
                <a:effectLst/>
                <a:uLnTx/>
                <a:uFillTx/>
                <a:latin typeface="Calibri Light"/>
                <a:ea typeface="DejaVu Sans"/>
              </a:rPr>
              <a:t>Liner configuration with new name</a:t>
            </a:r>
            <a:endParaRPr kumimoji="0" lang="en-GB" sz="4400" b="0" i="0" u="none" strike="noStrike" kern="1200" cap="none" spc="-1" normalizeH="0" baseline="0" noProof="0" dirty="0">
              <a:ln>
                <a:noFill/>
              </a:ln>
              <a:solidFill>
                <a:prstClr val="black"/>
              </a:solidFill>
              <a:effectLst/>
              <a:uLnTx/>
              <a:uFillTx/>
              <a:latin typeface="Arial"/>
            </a:endParaRPr>
          </a:p>
        </p:txBody>
      </p:sp>
      <p:sp>
        <p:nvSpPr>
          <p:cNvPr id="264" name="CustomShape 2"/>
          <p:cNvSpPr/>
          <p:nvPr/>
        </p:nvSpPr>
        <p:spPr>
          <a:xfrm>
            <a:off x="838080" y="6356520"/>
            <a:ext cx="274212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95B82AC-F0F2-426A-A04D-A36975D643B1}" type="datetime1">
              <a:rPr kumimoji="0" lang="en-GB" sz="1200" b="0" i="0" u="none" strike="noStrike" kern="1200" cap="none" spc="-1" normalizeH="0" baseline="0" noProof="0">
                <a:ln>
                  <a:noFill/>
                </a:ln>
                <a:solidFill>
                  <a:srgbClr val="8B8B8B"/>
                </a:solidFill>
                <a:effectLst/>
                <a:uLnTx/>
                <a:uFillTx/>
                <a:latin typeface="Calibri"/>
                <a:ea typeface="DejaVu Sans"/>
              </a:rPr>
              <a:pPr marL="0" marR="0" lvl="0" indent="0" algn="l" defTabSz="914400" rtl="0" eaLnBrk="1" fontAlgn="auto" latinLnBrk="0" hangingPunct="1">
                <a:lnSpc>
                  <a:spcPct val="100000"/>
                </a:lnSpc>
                <a:spcBef>
                  <a:spcPts val="0"/>
                </a:spcBef>
                <a:spcAft>
                  <a:spcPts val="0"/>
                </a:spcAft>
                <a:buClrTx/>
                <a:buSzTx/>
                <a:buFontTx/>
                <a:buNone/>
                <a:tabLst/>
                <a:defRPr/>
              </a:pPr>
              <a:t>14/03/2025</a:t>
            </a:fld>
            <a:endParaRPr kumimoji="0" lang="en-GB" sz="1200" b="0" i="0" u="none" strike="noStrike" kern="1200" cap="none" spc="-1" normalizeH="0" baseline="0" noProof="0">
              <a:ln>
                <a:noFill/>
              </a:ln>
              <a:solidFill>
                <a:prstClr val="black"/>
              </a:solidFill>
              <a:effectLst/>
              <a:uLnTx/>
              <a:uFillTx/>
              <a:latin typeface="Arial"/>
            </a:endParaRPr>
          </a:p>
        </p:txBody>
      </p:sp>
      <p:sp>
        <p:nvSpPr>
          <p:cNvPr id="265" name="CustomShape 3"/>
          <p:cNvSpPr/>
          <p:nvPr/>
        </p:nvSpPr>
        <p:spPr>
          <a:xfrm>
            <a:off x="4038480" y="6356520"/>
            <a:ext cx="411372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1" normalizeH="0" baseline="0" noProof="0">
                <a:ln>
                  <a:noFill/>
                </a:ln>
                <a:solidFill>
                  <a:srgbClr val="8B8B8B"/>
                </a:solidFill>
                <a:effectLst/>
                <a:uLnTx/>
                <a:uFillTx/>
                <a:latin typeface="Calibri"/>
                <a:ea typeface="DejaVu Sans"/>
              </a:rPr>
              <a:t>Holger Neupert TE/VSC</a:t>
            </a:r>
            <a:endParaRPr kumimoji="0" lang="en-GB" sz="1200" b="0" i="0" u="none" strike="noStrike" kern="1200" cap="none" spc="-1" normalizeH="0" baseline="0" noProof="0">
              <a:ln>
                <a:noFill/>
              </a:ln>
              <a:solidFill>
                <a:prstClr val="black"/>
              </a:solidFill>
              <a:effectLst/>
              <a:uLnTx/>
              <a:uFillTx/>
              <a:latin typeface="Arial"/>
            </a:endParaRPr>
          </a:p>
        </p:txBody>
      </p:sp>
      <p:sp>
        <p:nvSpPr>
          <p:cNvPr id="266" name="CustomShape 4"/>
          <p:cNvSpPr/>
          <p:nvPr/>
        </p:nvSpPr>
        <p:spPr>
          <a:xfrm>
            <a:off x="5269680" y="3690720"/>
            <a:ext cx="741960" cy="246600"/>
          </a:xfrm>
          <a:prstGeom prst="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67" name="CustomShape 5"/>
          <p:cNvSpPr/>
          <p:nvPr/>
        </p:nvSpPr>
        <p:spPr>
          <a:xfrm>
            <a:off x="6907680" y="3700080"/>
            <a:ext cx="741960" cy="246600"/>
          </a:xfrm>
          <a:prstGeom prst="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68" name="CustomShape 6"/>
          <p:cNvSpPr/>
          <p:nvPr/>
        </p:nvSpPr>
        <p:spPr>
          <a:xfrm>
            <a:off x="8498520" y="3690720"/>
            <a:ext cx="741960" cy="246600"/>
          </a:xfrm>
          <a:prstGeom prst="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69" name="CustomShape 7"/>
          <p:cNvSpPr/>
          <p:nvPr/>
        </p:nvSpPr>
        <p:spPr>
          <a:xfrm>
            <a:off x="10165320" y="3690720"/>
            <a:ext cx="741960" cy="246600"/>
          </a:xfrm>
          <a:prstGeom prst="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70" name="Line 8"/>
          <p:cNvSpPr/>
          <p:nvPr/>
        </p:nvSpPr>
        <p:spPr>
          <a:xfrm>
            <a:off x="4654800" y="3823920"/>
            <a:ext cx="7000920" cy="0"/>
          </a:xfrm>
          <a:prstGeom prst="line">
            <a:avLst/>
          </a:prstGeom>
          <a:ln>
            <a:solidFill>
              <a:srgbClr val="5597D3"/>
            </a:solidFill>
          </a:ln>
        </p:spPr>
        <p:style>
          <a:lnRef idx="1">
            <a:schemeClr val="accent1"/>
          </a:lnRef>
          <a:fillRef idx="0">
            <a:schemeClr val="accent1"/>
          </a:fillRef>
          <a:effectRef idx="0">
            <a:schemeClr val="accent1"/>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71" name="CustomShape 9"/>
          <p:cNvSpPr/>
          <p:nvPr/>
        </p:nvSpPr>
        <p:spPr>
          <a:xfrm>
            <a:off x="8235786" y="4107722"/>
            <a:ext cx="1519134" cy="644877"/>
          </a:xfrm>
          <a:prstGeom prst="rect">
            <a:avLst/>
          </a:prstGeom>
          <a:noFill/>
          <a:ln w="9360">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ea typeface="DejaVu Sans"/>
              </a:rPr>
              <a:t>CNe13 since 2008 in SPS</a:t>
            </a:r>
            <a:endParaRPr kumimoji="0" lang="en-GB" sz="1800" b="0" i="0" u="none" strike="noStrike" kern="1200" cap="none" spc="-1" normalizeH="0" baseline="0" noProof="0" dirty="0">
              <a:ln>
                <a:noFill/>
              </a:ln>
              <a:solidFill>
                <a:prstClr val="black"/>
              </a:solidFill>
              <a:effectLst/>
              <a:uLnTx/>
              <a:uFillTx/>
              <a:latin typeface="Arial"/>
            </a:endParaRPr>
          </a:p>
        </p:txBody>
      </p:sp>
      <p:sp>
        <p:nvSpPr>
          <p:cNvPr id="272" name="CustomShape 10"/>
          <p:cNvSpPr/>
          <p:nvPr/>
        </p:nvSpPr>
        <p:spPr>
          <a:xfrm>
            <a:off x="6721560" y="4105800"/>
            <a:ext cx="1475189" cy="644877"/>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ea typeface="DejaVu Sans"/>
              </a:rPr>
              <a:t>Cu MBB </a:t>
            </a:r>
            <a:endParaRPr kumimoji="0" lang="en-GB" sz="1800" b="0" i="0" u="none" strike="noStrike" kern="1200" cap="none" spc="-1" normalizeH="0" baseline="0" noProof="0" dirty="0">
              <a:ln>
                <a:noFill/>
              </a:ln>
              <a:solidFill>
                <a:prstClr val="black"/>
              </a:solidFill>
              <a:effectLst/>
              <a:uLnTx/>
              <a:uFillTx/>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ea typeface="DejaVu Sans"/>
              </a:rPr>
              <a:t>Profile, fresh</a:t>
            </a:r>
            <a:endParaRPr kumimoji="0" lang="en-GB" sz="1800" b="0" i="0" u="none" strike="noStrike" kern="1200" cap="none" spc="-1" normalizeH="0" baseline="0" noProof="0" dirty="0">
              <a:ln>
                <a:noFill/>
              </a:ln>
              <a:solidFill>
                <a:prstClr val="black"/>
              </a:solidFill>
              <a:effectLst/>
              <a:uLnTx/>
              <a:uFillTx/>
              <a:latin typeface="Arial"/>
            </a:endParaRPr>
          </a:p>
        </p:txBody>
      </p:sp>
      <p:sp>
        <p:nvSpPr>
          <p:cNvPr id="273" name="CustomShape 11"/>
          <p:cNvSpPr/>
          <p:nvPr/>
        </p:nvSpPr>
        <p:spPr>
          <a:xfrm>
            <a:off x="4851720" y="4105800"/>
            <a:ext cx="1385934" cy="921876"/>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ea typeface="DejaVu Sans"/>
              </a:rPr>
              <a:t>Cu LIPSS 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rPr>
              <a:t>fresh</a:t>
            </a:r>
            <a:endParaRPr kumimoji="0" lang="en-GB" sz="1800" b="0" i="0" u="none" strike="noStrike" kern="1200" cap="none" spc="-1" normalizeH="0" baseline="0" noProof="0" dirty="0">
              <a:ln>
                <a:noFill/>
              </a:ln>
              <a:solidFill>
                <a:prstClr val="black"/>
              </a:solidFill>
              <a:effectLst/>
              <a:uLnTx/>
              <a:uFillTx/>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1" normalizeH="0" baseline="0" noProof="0" dirty="0">
              <a:ln>
                <a:noFill/>
              </a:ln>
              <a:solidFill>
                <a:prstClr val="black"/>
              </a:solidFill>
              <a:effectLst/>
              <a:uLnTx/>
              <a:uFillTx/>
              <a:latin typeface="Arial"/>
            </a:endParaRPr>
          </a:p>
        </p:txBody>
      </p:sp>
      <p:sp>
        <p:nvSpPr>
          <p:cNvPr id="274" name="CustomShape 12"/>
          <p:cNvSpPr/>
          <p:nvPr/>
        </p:nvSpPr>
        <p:spPr>
          <a:xfrm>
            <a:off x="10110240" y="4064400"/>
            <a:ext cx="1411197" cy="644877"/>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800" b="0" i="0" u="none" strike="noStrike" kern="1200" cap="none" spc="-1" normalizeH="0" baseline="0" noProof="0" dirty="0">
                <a:ln>
                  <a:noFill/>
                </a:ln>
                <a:solidFill>
                  <a:srgbClr val="000000"/>
                </a:solidFill>
                <a:effectLst/>
                <a:uLnTx/>
                <a:uFillTx/>
                <a:latin typeface="Arial"/>
              </a:rPr>
              <a:t>S</a:t>
            </a:r>
            <a:r>
              <a:rPr kumimoji="0" lang="en-GB" sz="1800" b="0" i="0" u="none" strike="noStrike" kern="1200" cap="none" spc="-1" normalizeH="0" baseline="0" noProof="0" dirty="0">
                <a:ln>
                  <a:noFill/>
                </a:ln>
                <a:solidFill>
                  <a:srgbClr val="000000"/>
                </a:solidFill>
                <a:effectLst/>
                <a:uLnTx/>
                <a:uFillTx/>
                <a:latin typeface="Arial"/>
              </a:rPr>
              <a:t>S MBB</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rPr>
              <a:t>Profile fresh</a:t>
            </a:r>
            <a:endParaRPr kumimoji="0" lang="en-GB" sz="1800" b="0" i="0" u="none" strike="noStrike" kern="1200" cap="none" spc="-1" normalizeH="0" baseline="0" noProof="0" dirty="0">
              <a:ln>
                <a:noFill/>
              </a:ln>
              <a:solidFill>
                <a:prstClr val="black"/>
              </a:solidFill>
              <a:effectLst/>
              <a:uLnTx/>
              <a:uFillTx/>
              <a:latin typeface="Arial"/>
            </a:endParaRPr>
          </a:p>
        </p:txBody>
      </p:sp>
      <p:grpSp>
        <p:nvGrpSpPr>
          <p:cNvPr id="275" name="Group 13"/>
          <p:cNvGrpSpPr/>
          <p:nvPr/>
        </p:nvGrpSpPr>
        <p:grpSpPr>
          <a:xfrm>
            <a:off x="10219320" y="4836357"/>
            <a:ext cx="633960" cy="1053000"/>
            <a:chOff x="6990480" y="4852080"/>
            <a:chExt cx="633960" cy="1053000"/>
          </a:xfrm>
        </p:grpSpPr>
        <p:sp>
          <p:nvSpPr>
            <p:cNvPr id="276" name="CustomShape 14"/>
            <p:cNvSpPr/>
            <p:nvPr/>
          </p:nvSpPr>
          <p:spPr>
            <a:xfrm>
              <a:off x="6990480" y="4852080"/>
              <a:ext cx="270360" cy="1049760"/>
            </a:xfrm>
            <a:prstGeom prst="rect">
              <a:avLst/>
            </a:prstGeom>
            <a:solidFill>
              <a:schemeClr val="accent2">
                <a:lumMod val="75000"/>
              </a:schemeClr>
            </a:solid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77" name="CustomShape 15"/>
            <p:cNvSpPr/>
            <p:nvPr/>
          </p:nvSpPr>
          <p:spPr>
            <a:xfrm>
              <a:off x="6993360" y="4852080"/>
              <a:ext cx="266400" cy="1053000"/>
            </a:xfrm>
            <a:prstGeom prst="rect">
              <a:avLst/>
            </a:prstGeom>
            <a:solidFill>
              <a:srgbClr val="999999"/>
            </a:solid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78" name="CustomShape 16"/>
            <p:cNvSpPr/>
            <p:nvPr/>
          </p:nvSpPr>
          <p:spPr>
            <a:xfrm>
              <a:off x="7033680" y="521496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79" name="CustomShape 17"/>
            <p:cNvSpPr/>
            <p:nvPr/>
          </p:nvSpPr>
          <p:spPr>
            <a:xfrm>
              <a:off x="7188480" y="521568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80" name="CustomShape 18"/>
            <p:cNvSpPr/>
            <p:nvPr/>
          </p:nvSpPr>
          <p:spPr>
            <a:xfrm>
              <a:off x="7110000" y="521640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81" name="CustomShape 19"/>
            <p:cNvSpPr/>
            <p:nvPr/>
          </p:nvSpPr>
          <p:spPr>
            <a:xfrm>
              <a:off x="7078320" y="527292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82" name="CustomShape 20"/>
            <p:cNvSpPr/>
            <p:nvPr/>
          </p:nvSpPr>
          <p:spPr>
            <a:xfrm>
              <a:off x="7149240" y="527292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83" name="CustomShape 21"/>
            <p:cNvSpPr/>
            <p:nvPr/>
          </p:nvSpPr>
          <p:spPr>
            <a:xfrm>
              <a:off x="7030440" y="533664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84" name="CustomShape 22"/>
            <p:cNvSpPr/>
            <p:nvPr/>
          </p:nvSpPr>
          <p:spPr>
            <a:xfrm>
              <a:off x="7185240" y="533736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85" name="CustomShape 23"/>
            <p:cNvSpPr/>
            <p:nvPr/>
          </p:nvSpPr>
          <p:spPr>
            <a:xfrm>
              <a:off x="7106760" y="533808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86" name="CustomShape 24"/>
            <p:cNvSpPr/>
            <p:nvPr/>
          </p:nvSpPr>
          <p:spPr>
            <a:xfrm>
              <a:off x="7075080" y="539460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87" name="CustomShape 25"/>
            <p:cNvSpPr/>
            <p:nvPr/>
          </p:nvSpPr>
          <p:spPr>
            <a:xfrm>
              <a:off x="7146000" y="539460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88" name="CustomShape 26"/>
            <p:cNvSpPr/>
            <p:nvPr/>
          </p:nvSpPr>
          <p:spPr>
            <a:xfrm>
              <a:off x="7032600" y="545508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89" name="CustomShape 27"/>
            <p:cNvSpPr/>
            <p:nvPr/>
          </p:nvSpPr>
          <p:spPr>
            <a:xfrm>
              <a:off x="7187040" y="545580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90" name="CustomShape 28"/>
            <p:cNvSpPr/>
            <p:nvPr/>
          </p:nvSpPr>
          <p:spPr>
            <a:xfrm>
              <a:off x="7108920" y="545652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91" name="CustomShape 29"/>
            <p:cNvSpPr/>
            <p:nvPr/>
          </p:nvSpPr>
          <p:spPr>
            <a:xfrm>
              <a:off x="7076880" y="551304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92" name="CustomShape 30"/>
            <p:cNvSpPr/>
            <p:nvPr/>
          </p:nvSpPr>
          <p:spPr>
            <a:xfrm>
              <a:off x="7148160" y="551304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93" name="CustomShape 31"/>
            <p:cNvSpPr/>
            <p:nvPr/>
          </p:nvSpPr>
          <p:spPr>
            <a:xfrm>
              <a:off x="7029000" y="557676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94" name="CustomShape 32"/>
            <p:cNvSpPr/>
            <p:nvPr/>
          </p:nvSpPr>
          <p:spPr>
            <a:xfrm>
              <a:off x="7183800" y="557748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95" name="CustomShape 33"/>
            <p:cNvSpPr/>
            <p:nvPr/>
          </p:nvSpPr>
          <p:spPr>
            <a:xfrm>
              <a:off x="7105320" y="557820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96" name="CustomShape 34"/>
            <p:cNvSpPr/>
            <p:nvPr/>
          </p:nvSpPr>
          <p:spPr>
            <a:xfrm>
              <a:off x="7073640" y="563472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97" name="CustomShape 35"/>
            <p:cNvSpPr/>
            <p:nvPr/>
          </p:nvSpPr>
          <p:spPr>
            <a:xfrm>
              <a:off x="7144560" y="5634720"/>
              <a:ext cx="36720" cy="43920"/>
            </a:xfrm>
            <a:prstGeom prst="ellipse">
              <a:avLst/>
            </a:prstGeom>
            <a:solidFill>
              <a:schemeClr val="accent2">
                <a:lumMod val="75000"/>
              </a:schemeClr>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98" name="CustomShape 36"/>
            <p:cNvSpPr/>
            <p:nvPr/>
          </p:nvSpPr>
          <p:spPr>
            <a:xfrm>
              <a:off x="7358040" y="4852080"/>
              <a:ext cx="266400" cy="1053000"/>
            </a:xfrm>
            <a:prstGeom prst="rect">
              <a:avLst/>
            </a:prstGeom>
            <a:solidFill>
              <a:schemeClr val="accent2">
                <a:lumMod val="75000"/>
              </a:schemeClr>
            </a:solid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99" name="CustomShape 37"/>
            <p:cNvSpPr/>
            <p:nvPr/>
          </p:nvSpPr>
          <p:spPr>
            <a:xfrm>
              <a:off x="7359480" y="4852080"/>
              <a:ext cx="262440" cy="1049760"/>
            </a:xfrm>
            <a:prstGeom prst="rect">
              <a:avLst/>
            </a:prstGeom>
            <a:solidFill>
              <a:srgbClr val="999999"/>
            </a:solid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grpSp>
      <p:grpSp>
        <p:nvGrpSpPr>
          <p:cNvPr id="300" name="Group 38"/>
          <p:cNvGrpSpPr/>
          <p:nvPr/>
        </p:nvGrpSpPr>
        <p:grpSpPr>
          <a:xfrm>
            <a:off x="5357160" y="4861080"/>
            <a:ext cx="685080" cy="1056240"/>
            <a:chOff x="5357160" y="4861080"/>
            <a:chExt cx="685080" cy="1056240"/>
          </a:xfrm>
        </p:grpSpPr>
        <p:sp>
          <p:nvSpPr>
            <p:cNvPr id="301" name="CustomShape 39"/>
            <p:cNvSpPr/>
            <p:nvPr/>
          </p:nvSpPr>
          <p:spPr>
            <a:xfrm>
              <a:off x="5357160" y="4861080"/>
              <a:ext cx="292320" cy="1053000"/>
            </a:xfrm>
            <a:prstGeom prst="rect">
              <a:avLst/>
            </a:prstGeom>
            <a:solidFill>
              <a:schemeClr val="accent2">
                <a:lumMod val="75000"/>
              </a:schemeClr>
            </a:solid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02" name="CustomShape 40"/>
            <p:cNvSpPr/>
            <p:nvPr/>
          </p:nvSpPr>
          <p:spPr>
            <a:xfrm>
              <a:off x="5360040" y="4861080"/>
              <a:ext cx="288000" cy="1056240"/>
            </a:xfrm>
            <a:prstGeom prst="rect">
              <a:avLst/>
            </a:prstGeom>
            <a:no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03" name="CustomShape 41"/>
            <p:cNvSpPr/>
            <p:nvPr/>
          </p:nvSpPr>
          <p:spPr>
            <a:xfrm>
              <a:off x="5403960" y="52250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04" name="CustomShape 42"/>
            <p:cNvSpPr/>
            <p:nvPr/>
          </p:nvSpPr>
          <p:spPr>
            <a:xfrm>
              <a:off x="5571000" y="522576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05" name="CustomShape 43"/>
            <p:cNvSpPr/>
            <p:nvPr/>
          </p:nvSpPr>
          <p:spPr>
            <a:xfrm>
              <a:off x="5486400" y="52264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06" name="CustomShape 44"/>
            <p:cNvSpPr/>
            <p:nvPr/>
          </p:nvSpPr>
          <p:spPr>
            <a:xfrm>
              <a:off x="5452200" y="52830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07" name="CustomShape 45"/>
            <p:cNvSpPr/>
            <p:nvPr/>
          </p:nvSpPr>
          <p:spPr>
            <a:xfrm>
              <a:off x="5528520" y="52830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08" name="CustomShape 46"/>
            <p:cNvSpPr/>
            <p:nvPr/>
          </p:nvSpPr>
          <p:spPr>
            <a:xfrm>
              <a:off x="5400360" y="53470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09" name="CustomShape 47"/>
            <p:cNvSpPr/>
            <p:nvPr/>
          </p:nvSpPr>
          <p:spPr>
            <a:xfrm>
              <a:off x="5567400" y="53478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10" name="CustomShape 48"/>
            <p:cNvSpPr/>
            <p:nvPr/>
          </p:nvSpPr>
          <p:spPr>
            <a:xfrm>
              <a:off x="5482800" y="53485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11" name="CustomShape 49"/>
            <p:cNvSpPr/>
            <p:nvPr/>
          </p:nvSpPr>
          <p:spPr>
            <a:xfrm>
              <a:off x="5448240" y="54050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12" name="CustomShape 50"/>
            <p:cNvSpPr/>
            <p:nvPr/>
          </p:nvSpPr>
          <p:spPr>
            <a:xfrm>
              <a:off x="5524920" y="54050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13" name="CustomShape 51"/>
            <p:cNvSpPr/>
            <p:nvPr/>
          </p:nvSpPr>
          <p:spPr>
            <a:xfrm>
              <a:off x="5402520" y="54658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14" name="CustomShape 52"/>
            <p:cNvSpPr/>
            <p:nvPr/>
          </p:nvSpPr>
          <p:spPr>
            <a:xfrm>
              <a:off x="5569560" y="54666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15" name="CustomShape 53"/>
            <p:cNvSpPr/>
            <p:nvPr/>
          </p:nvSpPr>
          <p:spPr>
            <a:xfrm>
              <a:off x="5484960" y="54673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16" name="CustomShape 54"/>
            <p:cNvSpPr/>
            <p:nvPr/>
          </p:nvSpPr>
          <p:spPr>
            <a:xfrm>
              <a:off x="5450760" y="55238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17" name="CustomShape 55"/>
            <p:cNvSpPr/>
            <p:nvPr/>
          </p:nvSpPr>
          <p:spPr>
            <a:xfrm>
              <a:off x="5527080" y="55238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18" name="CustomShape 56"/>
            <p:cNvSpPr/>
            <p:nvPr/>
          </p:nvSpPr>
          <p:spPr>
            <a:xfrm>
              <a:off x="5398920" y="55879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19" name="CustomShape 57"/>
            <p:cNvSpPr/>
            <p:nvPr/>
          </p:nvSpPr>
          <p:spPr>
            <a:xfrm>
              <a:off x="5565960" y="55886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20" name="CustomShape 58"/>
            <p:cNvSpPr/>
            <p:nvPr/>
          </p:nvSpPr>
          <p:spPr>
            <a:xfrm>
              <a:off x="5481360" y="558936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21" name="CustomShape 59"/>
            <p:cNvSpPr/>
            <p:nvPr/>
          </p:nvSpPr>
          <p:spPr>
            <a:xfrm>
              <a:off x="5446800" y="56458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22" name="CustomShape 60"/>
            <p:cNvSpPr/>
            <p:nvPr/>
          </p:nvSpPr>
          <p:spPr>
            <a:xfrm>
              <a:off x="5523480" y="56458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23" name="CustomShape 61"/>
            <p:cNvSpPr/>
            <p:nvPr/>
          </p:nvSpPr>
          <p:spPr>
            <a:xfrm>
              <a:off x="5754240" y="4861080"/>
              <a:ext cx="288000" cy="1056240"/>
            </a:xfrm>
            <a:prstGeom prst="rect">
              <a:avLst/>
            </a:prstGeom>
            <a:no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24" name="CustomShape 62"/>
            <p:cNvSpPr/>
            <p:nvPr/>
          </p:nvSpPr>
          <p:spPr>
            <a:xfrm>
              <a:off x="5755680" y="4861080"/>
              <a:ext cx="283320" cy="1053000"/>
            </a:xfrm>
            <a:prstGeom prst="rect">
              <a:avLst/>
            </a:prstGeom>
            <a:solidFill>
              <a:schemeClr val="accent2">
                <a:lumMod val="75000"/>
              </a:schemeClr>
            </a:solid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grpSp>
      <p:grpSp>
        <p:nvGrpSpPr>
          <p:cNvPr id="325" name="Group 63"/>
          <p:cNvGrpSpPr/>
          <p:nvPr/>
        </p:nvGrpSpPr>
        <p:grpSpPr>
          <a:xfrm>
            <a:off x="8569080" y="4845960"/>
            <a:ext cx="685080" cy="1056240"/>
            <a:chOff x="8569080" y="4845960"/>
            <a:chExt cx="685080" cy="1056240"/>
          </a:xfrm>
        </p:grpSpPr>
        <p:sp>
          <p:nvSpPr>
            <p:cNvPr id="326" name="CustomShape 64"/>
            <p:cNvSpPr/>
            <p:nvPr/>
          </p:nvSpPr>
          <p:spPr>
            <a:xfrm>
              <a:off x="8569080" y="4845960"/>
              <a:ext cx="292320" cy="1053000"/>
            </a:xfrm>
            <a:prstGeom prst="rect">
              <a:avLst/>
            </a:prstGeom>
            <a:solidFill>
              <a:schemeClr val="tx1"/>
            </a:solid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27" name="CustomShape 65"/>
            <p:cNvSpPr/>
            <p:nvPr/>
          </p:nvSpPr>
          <p:spPr>
            <a:xfrm>
              <a:off x="8572320" y="4845960"/>
              <a:ext cx="288000" cy="1056240"/>
            </a:xfrm>
            <a:prstGeom prst="rect">
              <a:avLst/>
            </a:prstGeom>
            <a:no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28" name="CustomShape 66"/>
            <p:cNvSpPr/>
            <p:nvPr/>
          </p:nvSpPr>
          <p:spPr>
            <a:xfrm>
              <a:off x="8615880" y="520956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29" name="CustomShape 67"/>
            <p:cNvSpPr/>
            <p:nvPr/>
          </p:nvSpPr>
          <p:spPr>
            <a:xfrm>
              <a:off x="8782920" y="52102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30" name="CustomShape 68"/>
            <p:cNvSpPr/>
            <p:nvPr/>
          </p:nvSpPr>
          <p:spPr>
            <a:xfrm>
              <a:off x="8698320" y="521136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31" name="CustomShape 69"/>
            <p:cNvSpPr/>
            <p:nvPr/>
          </p:nvSpPr>
          <p:spPr>
            <a:xfrm>
              <a:off x="8664120" y="52678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32" name="CustomShape 70"/>
            <p:cNvSpPr/>
            <p:nvPr/>
          </p:nvSpPr>
          <p:spPr>
            <a:xfrm>
              <a:off x="8740800" y="52678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33" name="CustomShape 71"/>
            <p:cNvSpPr/>
            <p:nvPr/>
          </p:nvSpPr>
          <p:spPr>
            <a:xfrm>
              <a:off x="8612280" y="53316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34" name="CustomShape 72"/>
            <p:cNvSpPr/>
            <p:nvPr/>
          </p:nvSpPr>
          <p:spPr>
            <a:xfrm>
              <a:off x="8779320" y="53323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35" name="CustomShape 73"/>
            <p:cNvSpPr/>
            <p:nvPr/>
          </p:nvSpPr>
          <p:spPr>
            <a:xfrm>
              <a:off x="8694720" y="53334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36" name="CustomShape 74"/>
            <p:cNvSpPr/>
            <p:nvPr/>
          </p:nvSpPr>
          <p:spPr>
            <a:xfrm>
              <a:off x="8660520" y="53899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37" name="CustomShape 75"/>
            <p:cNvSpPr/>
            <p:nvPr/>
          </p:nvSpPr>
          <p:spPr>
            <a:xfrm>
              <a:off x="8737200" y="53899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38" name="CustomShape 76"/>
            <p:cNvSpPr/>
            <p:nvPr/>
          </p:nvSpPr>
          <p:spPr>
            <a:xfrm>
              <a:off x="8614440" y="54504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39" name="CustomShape 77"/>
            <p:cNvSpPr/>
            <p:nvPr/>
          </p:nvSpPr>
          <p:spPr>
            <a:xfrm>
              <a:off x="8781480" y="54511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40" name="CustomShape 78"/>
            <p:cNvSpPr/>
            <p:nvPr/>
          </p:nvSpPr>
          <p:spPr>
            <a:xfrm>
              <a:off x="8696880" y="54522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41" name="CustomShape 79"/>
            <p:cNvSpPr/>
            <p:nvPr/>
          </p:nvSpPr>
          <p:spPr>
            <a:xfrm>
              <a:off x="8662680" y="55087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42" name="CustomShape 80"/>
            <p:cNvSpPr/>
            <p:nvPr/>
          </p:nvSpPr>
          <p:spPr>
            <a:xfrm>
              <a:off x="8739360" y="55087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43" name="CustomShape 81"/>
            <p:cNvSpPr/>
            <p:nvPr/>
          </p:nvSpPr>
          <p:spPr>
            <a:xfrm>
              <a:off x="8610840" y="55724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44" name="CustomShape 82"/>
            <p:cNvSpPr/>
            <p:nvPr/>
          </p:nvSpPr>
          <p:spPr>
            <a:xfrm>
              <a:off x="8777880" y="55735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45" name="CustomShape 83"/>
            <p:cNvSpPr/>
            <p:nvPr/>
          </p:nvSpPr>
          <p:spPr>
            <a:xfrm>
              <a:off x="8693280" y="55742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46" name="CustomShape 84"/>
            <p:cNvSpPr/>
            <p:nvPr/>
          </p:nvSpPr>
          <p:spPr>
            <a:xfrm>
              <a:off x="8659080" y="563076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47" name="CustomShape 85"/>
            <p:cNvSpPr/>
            <p:nvPr/>
          </p:nvSpPr>
          <p:spPr>
            <a:xfrm>
              <a:off x="8735400" y="563076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48" name="CustomShape 86"/>
            <p:cNvSpPr/>
            <p:nvPr/>
          </p:nvSpPr>
          <p:spPr>
            <a:xfrm>
              <a:off x="8966160" y="4845960"/>
              <a:ext cx="288000" cy="1056240"/>
            </a:xfrm>
            <a:prstGeom prst="rect">
              <a:avLst/>
            </a:prstGeom>
            <a:no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49" name="CustomShape 87"/>
            <p:cNvSpPr/>
            <p:nvPr/>
          </p:nvSpPr>
          <p:spPr>
            <a:xfrm>
              <a:off x="8967600" y="4845960"/>
              <a:ext cx="283320" cy="1053000"/>
            </a:xfrm>
            <a:prstGeom prst="rect">
              <a:avLst/>
            </a:prstGeom>
            <a:solidFill>
              <a:schemeClr val="tx1"/>
            </a:solid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grpSp>
      <p:sp>
        <p:nvSpPr>
          <p:cNvPr id="350" name="CustomShape 88"/>
          <p:cNvSpPr/>
          <p:nvPr/>
        </p:nvSpPr>
        <p:spPr>
          <a:xfrm>
            <a:off x="4889520" y="2891160"/>
            <a:ext cx="1471534" cy="644877"/>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ea typeface="DejaVu Sans"/>
              </a:rPr>
              <a:t>BESCLD_</a:t>
            </a:r>
            <a:endParaRPr kumimoji="0" lang="en-GB" sz="1800" b="0" i="0" u="none" strike="noStrike" kern="1200" cap="none" spc="-1" normalizeH="0" baseline="0" noProof="0" dirty="0">
              <a:ln>
                <a:noFill/>
              </a:ln>
              <a:solidFill>
                <a:prstClr val="black"/>
              </a:solidFill>
              <a:effectLst/>
              <a:uLnTx/>
              <a:uFillTx/>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ea typeface="DejaVu Sans"/>
              </a:rPr>
              <a:t>VECM1173</a:t>
            </a:r>
            <a:r>
              <a:rPr kumimoji="0" lang="en-GB" sz="1800" b="0" i="0" u="none" strike="noStrike" kern="1200" cap="none" spc="-1" normalizeH="0" baseline="0" noProof="0" dirty="0">
                <a:ln>
                  <a:noFill/>
                </a:ln>
                <a:solidFill>
                  <a:srgbClr val="FF0000"/>
                </a:solidFill>
                <a:effectLst/>
                <a:uLnTx/>
                <a:uFillTx/>
                <a:latin typeface="Arial"/>
                <a:ea typeface="DejaVu Sans"/>
              </a:rPr>
              <a:t>2</a:t>
            </a:r>
            <a:endParaRPr kumimoji="0" lang="en-GB" sz="1800" b="0" i="0" u="none" strike="noStrike" kern="1200" cap="none" spc="-1" normalizeH="0" baseline="0" noProof="0" dirty="0">
              <a:ln>
                <a:noFill/>
              </a:ln>
              <a:solidFill>
                <a:srgbClr val="FF0000"/>
              </a:solidFill>
              <a:effectLst/>
              <a:uLnTx/>
              <a:uFillTx/>
              <a:latin typeface="Arial"/>
            </a:endParaRPr>
          </a:p>
        </p:txBody>
      </p:sp>
      <p:sp>
        <p:nvSpPr>
          <p:cNvPr id="351" name="CustomShape 89"/>
          <p:cNvSpPr/>
          <p:nvPr/>
        </p:nvSpPr>
        <p:spPr>
          <a:xfrm>
            <a:off x="6545880" y="2891160"/>
            <a:ext cx="1456200" cy="6382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a:ln>
                  <a:noFill/>
                </a:ln>
                <a:solidFill>
                  <a:srgbClr val="000000"/>
                </a:solidFill>
                <a:effectLst/>
                <a:uLnTx/>
                <a:uFillTx/>
                <a:latin typeface="Arial"/>
                <a:ea typeface="DejaVu Sans"/>
              </a:rPr>
              <a:t>BESCLD_</a:t>
            </a:r>
            <a:endParaRPr kumimoji="0" lang="en-GB" sz="1800" b="0" i="0" u="none" strike="noStrike" kern="1200" cap="none" spc="-1" normalizeH="0" baseline="0" noProof="0">
              <a:ln>
                <a:noFill/>
              </a:ln>
              <a:solidFill>
                <a:prstClr val="black"/>
              </a:solidFill>
              <a:effectLst/>
              <a:uLnTx/>
              <a:uFillTx/>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a:ln>
                  <a:noFill/>
                </a:ln>
                <a:solidFill>
                  <a:srgbClr val="000000"/>
                </a:solidFill>
                <a:effectLst/>
                <a:uLnTx/>
                <a:uFillTx/>
                <a:latin typeface="Arial"/>
                <a:ea typeface="DejaVu Sans"/>
              </a:rPr>
              <a:t>VECM11737</a:t>
            </a:r>
            <a:endParaRPr kumimoji="0" lang="en-GB" sz="1800" b="0" i="0" u="none" strike="noStrike" kern="1200" cap="none" spc="-1" normalizeH="0" baseline="0" noProof="0">
              <a:ln>
                <a:noFill/>
              </a:ln>
              <a:solidFill>
                <a:prstClr val="black"/>
              </a:solidFill>
              <a:effectLst/>
              <a:uLnTx/>
              <a:uFillTx/>
              <a:latin typeface="Arial"/>
            </a:endParaRPr>
          </a:p>
        </p:txBody>
      </p:sp>
      <p:sp>
        <p:nvSpPr>
          <p:cNvPr id="352" name="CustomShape 90"/>
          <p:cNvSpPr/>
          <p:nvPr/>
        </p:nvSpPr>
        <p:spPr>
          <a:xfrm>
            <a:off x="8130600" y="2891160"/>
            <a:ext cx="1455120" cy="6382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a:ln>
                  <a:noFill/>
                </a:ln>
                <a:solidFill>
                  <a:srgbClr val="000000"/>
                </a:solidFill>
                <a:effectLst/>
                <a:uLnTx/>
                <a:uFillTx/>
                <a:latin typeface="Arial"/>
                <a:ea typeface="DejaVu Sans"/>
              </a:rPr>
              <a:t>BESCLD_</a:t>
            </a:r>
            <a:endParaRPr kumimoji="0" lang="en-GB" sz="1800" b="0" i="0" u="none" strike="noStrike" kern="1200" cap="none" spc="-1" normalizeH="0" baseline="0" noProof="0">
              <a:ln>
                <a:noFill/>
              </a:ln>
              <a:solidFill>
                <a:prstClr val="black"/>
              </a:solidFill>
              <a:effectLst/>
              <a:uLnTx/>
              <a:uFillTx/>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a:ln>
                  <a:noFill/>
                </a:ln>
                <a:solidFill>
                  <a:srgbClr val="000000"/>
                </a:solidFill>
                <a:effectLst/>
                <a:uLnTx/>
                <a:uFillTx/>
                <a:latin typeface="Arial"/>
                <a:ea typeface="DejaVu Sans"/>
              </a:rPr>
              <a:t>VECM11738</a:t>
            </a:r>
            <a:endParaRPr kumimoji="0" lang="en-GB" sz="1800" b="0" i="0" u="none" strike="noStrike" kern="1200" cap="none" spc="-1" normalizeH="0" baseline="0" noProof="0">
              <a:ln>
                <a:noFill/>
              </a:ln>
              <a:solidFill>
                <a:prstClr val="black"/>
              </a:solidFill>
              <a:effectLst/>
              <a:uLnTx/>
              <a:uFillTx/>
              <a:latin typeface="Arial"/>
            </a:endParaRPr>
          </a:p>
        </p:txBody>
      </p:sp>
      <p:sp>
        <p:nvSpPr>
          <p:cNvPr id="353" name="CustomShape 91"/>
          <p:cNvSpPr/>
          <p:nvPr/>
        </p:nvSpPr>
        <p:spPr>
          <a:xfrm>
            <a:off x="9754920" y="2891160"/>
            <a:ext cx="1455120" cy="63864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a:ln>
                  <a:noFill/>
                </a:ln>
                <a:solidFill>
                  <a:srgbClr val="000000"/>
                </a:solidFill>
                <a:effectLst/>
                <a:uLnTx/>
                <a:uFillTx/>
                <a:latin typeface="Arial"/>
                <a:ea typeface="DejaVu Sans"/>
              </a:rPr>
              <a:t>BESCLD_</a:t>
            </a:r>
            <a:endParaRPr kumimoji="0" lang="en-GB" sz="1800" b="0" i="0" u="none" strike="noStrike" kern="1200" cap="none" spc="-1" normalizeH="0" baseline="0" noProof="0">
              <a:ln>
                <a:noFill/>
              </a:ln>
              <a:solidFill>
                <a:prstClr val="black"/>
              </a:solidFill>
              <a:effectLst/>
              <a:uLnTx/>
              <a:uFillTx/>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a:ln>
                  <a:noFill/>
                </a:ln>
                <a:solidFill>
                  <a:srgbClr val="000000"/>
                </a:solidFill>
                <a:effectLst/>
                <a:uLnTx/>
                <a:uFillTx/>
                <a:latin typeface="Arial"/>
                <a:ea typeface="DejaVu Sans"/>
              </a:rPr>
              <a:t>VECM11754</a:t>
            </a:r>
            <a:endParaRPr kumimoji="0" lang="en-GB" sz="1800" b="0" i="0" u="none" strike="noStrike" kern="1200" cap="none" spc="-1" normalizeH="0" baseline="0" noProof="0">
              <a:ln>
                <a:noFill/>
              </a:ln>
              <a:solidFill>
                <a:prstClr val="black"/>
              </a:solidFill>
              <a:effectLst/>
              <a:uLnTx/>
              <a:uFillTx/>
              <a:latin typeface="Arial"/>
            </a:endParaRPr>
          </a:p>
        </p:txBody>
      </p:sp>
      <p:sp>
        <p:nvSpPr>
          <p:cNvPr id="354" name="CustomShape 92"/>
          <p:cNvSpPr/>
          <p:nvPr/>
        </p:nvSpPr>
        <p:spPr>
          <a:xfrm>
            <a:off x="5763600" y="5128560"/>
            <a:ext cx="267480" cy="610560"/>
          </a:xfrm>
          <a:prstGeom prst="rect">
            <a:avLst/>
          </a:prstGeom>
          <a:solidFill>
            <a:schemeClr val="tx1"/>
          </a:solidFill>
          <a:ln/>
        </p:spPr>
        <p:style>
          <a:lnRef idx="2">
            <a:schemeClr val="accent1">
              <a:shade val="50000"/>
            </a:schemeClr>
          </a:lnRef>
          <a:fillRef idx="1">
            <a:schemeClr val="accent1"/>
          </a:fillRef>
          <a:effectRef idx="0">
            <a:schemeClr val="accent1"/>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55" name="CustomShape 93"/>
          <p:cNvSpPr/>
          <p:nvPr/>
        </p:nvSpPr>
        <p:spPr>
          <a:xfrm>
            <a:off x="5363640" y="5126760"/>
            <a:ext cx="267480" cy="610560"/>
          </a:xfrm>
          <a:prstGeom prst="rect">
            <a:avLst/>
          </a:prstGeom>
          <a:solidFill>
            <a:schemeClr val="tx1"/>
          </a:solidFill>
          <a:ln/>
        </p:spPr>
        <p:style>
          <a:lnRef idx="2">
            <a:schemeClr val="accent1">
              <a:shade val="50000"/>
            </a:schemeClr>
          </a:lnRef>
          <a:fillRef idx="1">
            <a:schemeClr val="accent1"/>
          </a:fillRef>
          <a:effectRef idx="0">
            <a:schemeClr val="accent1"/>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56" name="CustomShape 94"/>
          <p:cNvSpPr/>
          <p:nvPr/>
        </p:nvSpPr>
        <p:spPr>
          <a:xfrm>
            <a:off x="5404320" y="519336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57" name="CustomShape 95"/>
          <p:cNvSpPr/>
          <p:nvPr/>
        </p:nvSpPr>
        <p:spPr>
          <a:xfrm>
            <a:off x="5571360" y="51940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58" name="CustomShape 96"/>
          <p:cNvSpPr/>
          <p:nvPr/>
        </p:nvSpPr>
        <p:spPr>
          <a:xfrm>
            <a:off x="5486760" y="519516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59" name="CustomShape 97"/>
          <p:cNvSpPr/>
          <p:nvPr/>
        </p:nvSpPr>
        <p:spPr>
          <a:xfrm>
            <a:off x="5452560" y="52516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60" name="CustomShape 98"/>
          <p:cNvSpPr/>
          <p:nvPr/>
        </p:nvSpPr>
        <p:spPr>
          <a:xfrm>
            <a:off x="5529240" y="52516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61" name="CustomShape 99"/>
          <p:cNvSpPr/>
          <p:nvPr/>
        </p:nvSpPr>
        <p:spPr>
          <a:xfrm>
            <a:off x="5400720" y="53154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62" name="CustomShape 100"/>
          <p:cNvSpPr/>
          <p:nvPr/>
        </p:nvSpPr>
        <p:spPr>
          <a:xfrm>
            <a:off x="5567760" y="53161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63" name="CustomShape 101"/>
          <p:cNvSpPr/>
          <p:nvPr/>
        </p:nvSpPr>
        <p:spPr>
          <a:xfrm>
            <a:off x="5483160" y="53172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64" name="CustomShape 102"/>
          <p:cNvSpPr/>
          <p:nvPr/>
        </p:nvSpPr>
        <p:spPr>
          <a:xfrm>
            <a:off x="5448960" y="53737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65" name="CustomShape 103"/>
          <p:cNvSpPr/>
          <p:nvPr/>
        </p:nvSpPr>
        <p:spPr>
          <a:xfrm>
            <a:off x="5525640" y="53737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66" name="CustomShape 104"/>
          <p:cNvSpPr/>
          <p:nvPr/>
        </p:nvSpPr>
        <p:spPr>
          <a:xfrm>
            <a:off x="5402880" y="54342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67" name="CustomShape 105"/>
          <p:cNvSpPr/>
          <p:nvPr/>
        </p:nvSpPr>
        <p:spPr>
          <a:xfrm>
            <a:off x="5569920" y="54352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68" name="CustomShape 106"/>
          <p:cNvSpPr/>
          <p:nvPr/>
        </p:nvSpPr>
        <p:spPr>
          <a:xfrm>
            <a:off x="5485320" y="54360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69" name="CustomShape 107"/>
          <p:cNvSpPr/>
          <p:nvPr/>
        </p:nvSpPr>
        <p:spPr>
          <a:xfrm>
            <a:off x="5451120" y="54925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70" name="CustomShape 108"/>
          <p:cNvSpPr/>
          <p:nvPr/>
        </p:nvSpPr>
        <p:spPr>
          <a:xfrm>
            <a:off x="5527800" y="54925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71" name="CustomShape 109"/>
          <p:cNvSpPr/>
          <p:nvPr/>
        </p:nvSpPr>
        <p:spPr>
          <a:xfrm>
            <a:off x="5399280" y="55562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72" name="CustomShape 110"/>
          <p:cNvSpPr/>
          <p:nvPr/>
        </p:nvSpPr>
        <p:spPr>
          <a:xfrm>
            <a:off x="5566320" y="55573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73" name="CustomShape 111"/>
          <p:cNvSpPr/>
          <p:nvPr/>
        </p:nvSpPr>
        <p:spPr>
          <a:xfrm>
            <a:off x="5481720" y="55580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74" name="CustomShape 112"/>
          <p:cNvSpPr/>
          <p:nvPr/>
        </p:nvSpPr>
        <p:spPr>
          <a:xfrm>
            <a:off x="5447520" y="561456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375" name="CustomShape 113"/>
          <p:cNvSpPr/>
          <p:nvPr/>
        </p:nvSpPr>
        <p:spPr>
          <a:xfrm>
            <a:off x="5524200" y="561456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424" name="CustomShape 162"/>
          <p:cNvSpPr/>
          <p:nvPr/>
        </p:nvSpPr>
        <p:spPr>
          <a:xfrm>
            <a:off x="833760" y="2937240"/>
            <a:ext cx="3914640" cy="28608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Calibri"/>
                <a:ea typeface="DejaVu Sans"/>
              </a:rPr>
              <a:t>To be discussed:</a:t>
            </a:r>
            <a:endParaRPr kumimoji="0" lang="en-GB" sz="1800" b="0" i="0" u="none" strike="noStrike" kern="1200" cap="none" spc="-1" normalizeH="0" baseline="0" noProof="0" dirty="0">
              <a:ln>
                <a:noFill/>
              </a:ln>
              <a:solidFill>
                <a:prstClr val="black"/>
              </a:solidFill>
              <a:effectLst/>
              <a:uLnTx/>
              <a:uFillTx/>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ea typeface="DejaVu Sans"/>
              </a:rPr>
              <a:t>VECM1173</a:t>
            </a:r>
            <a:r>
              <a:rPr kumimoji="0" lang="en-GB" sz="1800" b="0" i="0" u="none" strike="noStrike" kern="1200" cap="none" spc="-1" normalizeH="0" baseline="0" noProof="0" dirty="0">
                <a:ln>
                  <a:noFill/>
                </a:ln>
                <a:solidFill>
                  <a:srgbClr val="FF0000"/>
                </a:solidFill>
                <a:effectLst/>
                <a:uLnTx/>
                <a:uFillTx/>
                <a:latin typeface="Arial"/>
                <a:ea typeface="DejaVu Sans"/>
              </a:rPr>
              <a:t>2</a:t>
            </a:r>
            <a:r>
              <a:rPr kumimoji="0" lang="en-GB" sz="1800" b="0" i="0" u="none" strike="noStrike" kern="1200" cap="none" spc="-1" normalizeH="0" baseline="0" noProof="0" dirty="0">
                <a:ln>
                  <a:noFill/>
                </a:ln>
                <a:solidFill>
                  <a:srgbClr val="000000"/>
                </a:solidFill>
                <a:effectLst/>
                <a:uLnTx/>
                <a:uFillTx/>
                <a:latin typeface="Calibri"/>
                <a:ea typeface="DejaVu Sans"/>
              </a:rPr>
              <a:t>: second LIPSS on Cu from Leipzig</a:t>
            </a:r>
            <a:endParaRPr kumimoji="0" lang="en-GB" sz="1800" b="0" i="0" u="none" strike="noStrike" kern="1200" cap="none" spc="-1" normalizeH="0" baseline="0" noProof="0" dirty="0">
              <a:ln>
                <a:noFill/>
              </a:ln>
              <a:solidFill>
                <a:prstClr val="black"/>
              </a:solidFill>
              <a:effectLst/>
              <a:uLnTx/>
              <a:uFillTx/>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ea typeface="DejaVu Sans"/>
              </a:rPr>
              <a:t>VECM11737</a:t>
            </a:r>
            <a:r>
              <a:rPr kumimoji="0" lang="en-GB" sz="1800" b="0" i="0" u="none" strike="noStrike" kern="1200" cap="none" spc="-1" normalizeH="0" baseline="0" noProof="0" dirty="0">
                <a:ln>
                  <a:noFill/>
                </a:ln>
                <a:solidFill>
                  <a:srgbClr val="000000"/>
                </a:solidFill>
                <a:effectLst/>
                <a:uLnTx/>
                <a:uFillTx/>
                <a:latin typeface="Calibri"/>
                <a:ea typeface="DejaVu Sans"/>
              </a:rPr>
              <a:t>: new copper liner</a:t>
            </a:r>
            <a:r>
              <a:rPr kumimoji="0" lang="en-GB" sz="1800" b="0" i="0" u="none" strike="noStrike" kern="1200" cap="none" spc="-1" normalizeH="0" baseline="0" noProof="0" dirty="0">
                <a:ln>
                  <a:noFill/>
                </a:ln>
                <a:solidFill>
                  <a:srgbClr val="FF0000"/>
                </a:solidFill>
                <a:effectLst/>
                <a:uLnTx/>
                <a:uFillTx/>
                <a:latin typeface="Calibri"/>
                <a:ea typeface="DejaVu Sans"/>
              </a:rPr>
              <a:t> </a:t>
            </a:r>
            <a:r>
              <a:rPr kumimoji="0" lang="en-GB" sz="1800" b="0" i="0" u="none" strike="noStrike" kern="1200" cap="none" spc="-1" normalizeH="0" baseline="0" noProof="0" dirty="0">
                <a:ln>
                  <a:noFill/>
                </a:ln>
                <a:solidFill>
                  <a:srgbClr val="000000"/>
                </a:solidFill>
                <a:effectLst/>
                <a:uLnTx/>
                <a:uFillTx/>
                <a:latin typeface="Calibri"/>
                <a:ea typeface="DejaVu Sans"/>
              </a:rPr>
              <a:t>to compare to ECM1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ea typeface="DejaVu Sans"/>
              </a:rPr>
              <a:t>VECM11738</a:t>
            </a:r>
            <a:r>
              <a:rPr kumimoji="0" lang="en-GB" sz="1800" b="0" i="0" u="none" strike="noStrike" kern="1200" cap="none" spc="-1" normalizeH="0" baseline="0" noProof="0" dirty="0">
                <a:ln>
                  <a:noFill/>
                </a:ln>
                <a:solidFill>
                  <a:srgbClr val="000000"/>
                </a:solidFill>
                <a:effectLst/>
                <a:uLnTx/>
                <a:uFillTx/>
                <a:latin typeface="Calibri"/>
                <a:ea typeface="DejaVu Sans"/>
              </a:rPr>
              <a:t>: CNe13 long term stability a-C coating</a:t>
            </a:r>
            <a:endParaRPr kumimoji="0" lang="en-GB" sz="1800" b="0" i="0" u="none" strike="noStrike" kern="1200" cap="none" spc="-1" normalizeH="0" baseline="0" noProof="0" dirty="0">
              <a:ln>
                <a:noFill/>
              </a:ln>
              <a:solidFill>
                <a:prstClr val="black"/>
              </a:solidFill>
              <a:effectLst/>
              <a:uLnTx/>
              <a:uFillTx/>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ea typeface="DejaVu Sans"/>
              </a:rPr>
              <a:t>VECM11754</a:t>
            </a:r>
            <a:r>
              <a:rPr kumimoji="0" lang="en-GB" sz="1800" b="0" i="0" u="none" strike="noStrike" kern="1200" cap="none" spc="-1" normalizeH="0" baseline="0" noProof="0" dirty="0">
                <a:ln>
                  <a:noFill/>
                </a:ln>
                <a:solidFill>
                  <a:srgbClr val="000000"/>
                </a:solidFill>
                <a:effectLst/>
                <a:uLnTx/>
                <a:uFillTx/>
                <a:latin typeface="Calibri"/>
                <a:ea typeface="DejaVu Sans"/>
              </a:rPr>
              <a:t>: a new Stainless Steel (304) liner</a:t>
            </a:r>
            <a:r>
              <a:rPr kumimoji="0" lang="en-GB" sz="1800" b="0" i="0" u="none" strike="noStrike" kern="1200" cap="none" spc="-1" normalizeH="0" baseline="0" noProof="0" dirty="0">
                <a:ln>
                  <a:noFill/>
                </a:ln>
                <a:solidFill>
                  <a:srgbClr val="FF0000"/>
                </a:solidFill>
                <a:effectLst/>
                <a:uLnTx/>
                <a:uFillTx/>
                <a:latin typeface="Calibri"/>
                <a:ea typeface="DejaVu Sans"/>
              </a:rPr>
              <a:t> </a:t>
            </a:r>
            <a:r>
              <a:rPr kumimoji="0" lang="en-GB" sz="1800" b="0" i="0" u="none" strike="noStrike" kern="1200" cap="none" spc="-1" normalizeH="0" baseline="0" noProof="0" dirty="0">
                <a:ln>
                  <a:noFill/>
                </a:ln>
                <a:solidFill>
                  <a:srgbClr val="000000"/>
                </a:solidFill>
                <a:effectLst/>
                <a:uLnTx/>
                <a:uFillTx/>
                <a:latin typeface="Calibri"/>
                <a:ea typeface="DejaVu Sans"/>
              </a:rPr>
              <a:t>to compare to SPS’ vacuum chambers </a:t>
            </a:r>
            <a:endParaRPr kumimoji="0" lang="en-GB" sz="1800" b="0" i="0" u="none" strike="noStrike" kern="1200" cap="none" spc="-1" normalizeH="0" baseline="0" noProof="0" dirty="0">
              <a:ln>
                <a:noFill/>
              </a:ln>
              <a:solidFill>
                <a:prstClr val="black"/>
              </a:solidFill>
              <a:effectLst/>
              <a:uLnTx/>
              <a:uFillTx/>
              <a:latin typeface="Arial"/>
            </a:endParaRPr>
          </a:p>
        </p:txBody>
      </p:sp>
      <p:grpSp>
        <p:nvGrpSpPr>
          <p:cNvPr id="2" name="Group 38">
            <a:extLst>
              <a:ext uri="{FF2B5EF4-FFF2-40B4-BE49-F238E27FC236}">
                <a16:creationId xmlns:a16="http://schemas.microsoft.com/office/drawing/2014/main" id="{9298FF00-FA49-A267-405F-33002EFA1C0D}"/>
              </a:ext>
            </a:extLst>
          </p:cNvPr>
          <p:cNvGrpSpPr/>
          <p:nvPr/>
        </p:nvGrpSpPr>
        <p:grpSpPr>
          <a:xfrm>
            <a:off x="6953182" y="4867740"/>
            <a:ext cx="685080" cy="1056240"/>
            <a:chOff x="5357160" y="4861080"/>
            <a:chExt cx="685080" cy="1056240"/>
          </a:xfrm>
        </p:grpSpPr>
        <p:sp>
          <p:nvSpPr>
            <p:cNvPr id="3" name="CustomShape 39">
              <a:extLst>
                <a:ext uri="{FF2B5EF4-FFF2-40B4-BE49-F238E27FC236}">
                  <a16:creationId xmlns:a16="http://schemas.microsoft.com/office/drawing/2014/main" id="{42EE9F15-6F68-8A8F-7629-0117A1641BC6}"/>
                </a:ext>
              </a:extLst>
            </p:cNvPr>
            <p:cNvSpPr/>
            <p:nvPr/>
          </p:nvSpPr>
          <p:spPr>
            <a:xfrm>
              <a:off x="5357160" y="4861080"/>
              <a:ext cx="292320" cy="1053000"/>
            </a:xfrm>
            <a:prstGeom prst="rect">
              <a:avLst/>
            </a:prstGeom>
            <a:solidFill>
              <a:schemeClr val="accent2">
                <a:lumMod val="75000"/>
              </a:schemeClr>
            </a:solid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4" name="CustomShape 40">
              <a:extLst>
                <a:ext uri="{FF2B5EF4-FFF2-40B4-BE49-F238E27FC236}">
                  <a16:creationId xmlns:a16="http://schemas.microsoft.com/office/drawing/2014/main" id="{0C0ED043-A3F0-A1FA-9D33-E6BAFD002BF8}"/>
                </a:ext>
              </a:extLst>
            </p:cNvPr>
            <p:cNvSpPr/>
            <p:nvPr/>
          </p:nvSpPr>
          <p:spPr>
            <a:xfrm>
              <a:off x="5360040" y="4861080"/>
              <a:ext cx="288000" cy="1056240"/>
            </a:xfrm>
            <a:prstGeom prst="rect">
              <a:avLst/>
            </a:prstGeom>
            <a:no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5" name="CustomShape 41">
              <a:extLst>
                <a:ext uri="{FF2B5EF4-FFF2-40B4-BE49-F238E27FC236}">
                  <a16:creationId xmlns:a16="http://schemas.microsoft.com/office/drawing/2014/main" id="{8C1612BE-0F69-0E21-933B-32E935618B4F}"/>
                </a:ext>
              </a:extLst>
            </p:cNvPr>
            <p:cNvSpPr/>
            <p:nvPr/>
          </p:nvSpPr>
          <p:spPr>
            <a:xfrm>
              <a:off x="5403960" y="52250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6" name="CustomShape 42">
              <a:extLst>
                <a:ext uri="{FF2B5EF4-FFF2-40B4-BE49-F238E27FC236}">
                  <a16:creationId xmlns:a16="http://schemas.microsoft.com/office/drawing/2014/main" id="{216648DE-D7A0-1A02-1ECB-B7328BE81F9D}"/>
                </a:ext>
              </a:extLst>
            </p:cNvPr>
            <p:cNvSpPr/>
            <p:nvPr/>
          </p:nvSpPr>
          <p:spPr>
            <a:xfrm>
              <a:off x="5571000" y="522576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7" name="CustomShape 43">
              <a:extLst>
                <a:ext uri="{FF2B5EF4-FFF2-40B4-BE49-F238E27FC236}">
                  <a16:creationId xmlns:a16="http://schemas.microsoft.com/office/drawing/2014/main" id="{2E2A0923-E23C-8698-C693-6493CB19A239}"/>
                </a:ext>
              </a:extLst>
            </p:cNvPr>
            <p:cNvSpPr/>
            <p:nvPr/>
          </p:nvSpPr>
          <p:spPr>
            <a:xfrm>
              <a:off x="5486400" y="52264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8" name="CustomShape 44">
              <a:extLst>
                <a:ext uri="{FF2B5EF4-FFF2-40B4-BE49-F238E27FC236}">
                  <a16:creationId xmlns:a16="http://schemas.microsoft.com/office/drawing/2014/main" id="{93572BF0-86A7-2D6F-07CA-DEE403EF6B1D}"/>
                </a:ext>
              </a:extLst>
            </p:cNvPr>
            <p:cNvSpPr/>
            <p:nvPr/>
          </p:nvSpPr>
          <p:spPr>
            <a:xfrm>
              <a:off x="5452200" y="52830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9" name="CustomShape 45">
              <a:extLst>
                <a:ext uri="{FF2B5EF4-FFF2-40B4-BE49-F238E27FC236}">
                  <a16:creationId xmlns:a16="http://schemas.microsoft.com/office/drawing/2014/main" id="{57799440-5036-5155-7E19-9062D31824F1}"/>
                </a:ext>
              </a:extLst>
            </p:cNvPr>
            <p:cNvSpPr/>
            <p:nvPr/>
          </p:nvSpPr>
          <p:spPr>
            <a:xfrm>
              <a:off x="5528520" y="52830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10" name="CustomShape 46">
              <a:extLst>
                <a:ext uri="{FF2B5EF4-FFF2-40B4-BE49-F238E27FC236}">
                  <a16:creationId xmlns:a16="http://schemas.microsoft.com/office/drawing/2014/main" id="{86C27231-D8F8-A256-7620-DBC69DAC5C8D}"/>
                </a:ext>
              </a:extLst>
            </p:cNvPr>
            <p:cNvSpPr/>
            <p:nvPr/>
          </p:nvSpPr>
          <p:spPr>
            <a:xfrm>
              <a:off x="5400360" y="53470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11" name="CustomShape 47">
              <a:extLst>
                <a:ext uri="{FF2B5EF4-FFF2-40B4-BE49-F238E27FC236}">
                  <a16:creationId xmlns:a16="http://schemas.microsoft.com/office/drawing/2014/main" id="{A7593840-C64E-9D36-2DB7-F644D6CB036A}"/>
                </a:ext>
              </a:extLst>
            </p:cNvPr>
            <p:cNvSpPr/>
            <p:nvPr/>
          </p:nvSpPr>
          <p:spPr>
            <a:xfrm>
              <a:off x="5567400" y="53478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12" name="CustomShape 48">
              <a:extLst>
                <a:ext uri="{FF2B5EF4-FFF2-40B4-BE49-F238E27FC236}">
                  <a16:creationId xmlns:a16="http://schemas.microsoft.com/office/drawing/2014/main" id="{793974F5-40D9-8F3E-D7E0-942590CAC4A8}"/>
                </a:ext>
              </a:extLst>
            </p:cNvPr>
            <p:cNvSpPr/>
            <p:nvPr/>
          </p:nvSpPr>
          <p:spPr>
            <a:xfrm>
              <a:off x="5482800" y="53485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13" name="CustomShape 49">
              <a:extLst>
                <a:ext uri="{FF2B5EF4-FFF2-40B4-BE49-F238E27FC236}">
                  <a16:creationId xmlns:a16="http://schemas.microsoft.com/office/drawing/2014/main" id="{15D16266-68C5-8368-5EC6-2B2753B18B03}"/>
                </a:ext>
              </a:extLst>
            </p:cNvPr>
            <p:cNvSpPr/>
            <p:nvPr/>
          </p:nvSpPr>
          <p:spPr>
            <a:xfrm>
              <a:off x="5448240" y="54050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14" name="CustomShape 50">
              <a:extLst>
                <a:ext uri="{FF2B5EF4-FFF2-40B4-BE49-F238E27FC236}">
                  <a16:creationId xmlns:a16="http://schemas.microsoft.com/office/drawing/2014/main" id="{574E7BDD-34E6-28B7-A22D-5E4D3847A36F}"/>
                </a:ext>
              </a:extLst>
            </p:cNvPr>
            <p:cNvSpPr/>
            <p:nvPr/>
          </p:nvSpPr>
          <p:spPr>
            <a:xfrm>
              <a:off x="5524920" y="54050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15" name="CustomShape 51">
              <a:extLst>
                <a:ext uri="{FF2B5EF4-FFF2-40B4-BE49-F238E27FC236}">
                  <a16:creationId xmlns:a16="http://schemas.microsoft.com/office/drawing/2014/main" id="{CCAA55EF-367E-8191-4406-44901453D537}"/>
                </a:ext>
              </a:extLst>
            </p:cNvPr>
            <p:cNvSpPr/>
            <p:nvPr/>
          </p:nvSpPr>
          <p:spPr>
            <a:xfrm>
              <a:off x="5402520" y="54658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16" name="CustomShape 52">
              <a:extLst>
                <a:ext uri="{FF2B5EF4-FFF2-40B4-BE49-F238E27FC236}">
                  <a16:creationId xmlns:a16="http://schemas.microsoft.com/office/drawing/2014/main" id="{8A02416D-AAD7-0A2A-132B-B8DBCB2397D5}"/>
                </a:ext>
              </a:extLst>
            </p:cNvPr>
            <p:cNvSpPr/>
            <p:nvPr/>
          </p:nvSpPr>
          <p:spPr>
            <a:xfrm>
              <a:off x="5569560" y="546660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17" name="CustomShape 53">
              <a:extLst>
                <a:ext uri="{FF2B5EF4-FFF2-40B4-BE49-F238E27FC236}">
                  <a16:creationId xmlns:a16="http://schemas.microsoft.com/office/drawing/2014/main" id="{32699E3D-84B3-0C4F-F6DF-11B4EDCDCA03}"/>
                </a:ext>
              </a:extLst>
            </p:cNvPr>
            <p:cNvSpPr/>
            <p:nvPr/>
          </p:nvSpPr>
          <p:spPr>
            <a:xfrm>
              <a:off x="5484960" y="54673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18" name="CustomShape 54">
              <a:extLst>
                <a:ext uri="{FF2B5EF4-FFF2-40B4-BE49-F238E27FC236}">
                  <a16:creationId xmlns:a16="http://schemas.microsoft.com/office/drawing/2014/main" id="{2C427FDF-A294-E4FE-1D51-9741D1691D07}"/>
                </a:ext>
              </a:extLst>
            </p:cNvPr>
            <p:cNvSpPr/>
            <p:nvPr/>
          </p:nvSpPr>
          <p:spPr>
            <a:xfrm>
              <a:off x="5450760" y="55238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19" name="CustomShape 55">
              <a:extLst>
                <a:ext uri="{FF2B5EF4-FFF2-40B4-BE49-F238E27FC236}">
                  <a16:creationId xmlns:a16="http://schemas.microsoft.com/office/drawing/2014/main" id="{02AE4C55-6791-47E7-5F13-761F110A67DA}"/>
                </a:ext>
              </a:extLst>
            </p:cNvPr>
            <p:cNvSpPr/>
            <p:nvPr/>
          </p:nvSpPr>
          <p:spPr>
            <a:xfrm>
              <a:off x="5527080" y="55238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0" name="CustomShape 56">
              <a:extLst>
                <a:ext uri="{FF2B5EF4-FFF2-40B4-BE49-F238E27FC236}">
                  <a16:creationId xmlns:a16="http://schemas.microsoft.com/office/drawing/2014/main" id="{5ED49B29-B072-5F0F-B65E-84A5049E008C}"/>
                </a:ext>
              </a:extLst>
            </p:cNvPr>
            <p:cNvSpPr/>
            <p:nvPr/>
          </p:nvSpPr>
          <p:spPr>
            <a:xfrm>
              <a:off x="5398920" y="558792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1" name="CustomShape 57">
              <a:extLst>
                <a:ext uri="{FF2B5EF4-FFF2-40B4-BE49-F238E27FC236}">
                  <a16:creationId xmlns:a16="http://schemas.microsoft.com/office/drawing/2014/main" id="{2454FB11-16D9-4C91-2D77-760A4862F78D}"/>
                </a:ext>
              </a:extLst>
            </p:cNvPr>
            <p:cNvSpPr/>
            <p:nvPr/>
          </p:nvSpPr>
          <p:spPr>
            <a:xfrm>
              <a:off x="5565960" y="558864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2" name="CustomShape 58">
              <a:extLst>
                <a:ext uri="{FF2B5EF4-FFF2-40B4-BE49-F238E27FC236}">
                  <a16:creationId xmlns:a16="http://schemas.microsoft.com/office/drawing/2014/main" id="{DDD4B04C-AEF7-78E0-C5AD-D89251AF7CC4}"/>
                </a:ext>
              </a:extLst>
            </p:cNvPr>
            <p:cNvSpPr/>
            <p:nvPr/>
          </p:nvSpPr>
          <p:spPr>
            <a:xfrm>
              <a:off x="5481360" y="558936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3" name="CustomShape 59">
              <a:extLst>
                <a:ext uri="{FF2B5EF4-FFF2-40B4-BE49-F238E27FC236}">
                  <a16:creationId xmlns:a16="http://schemas.microsoft.com/office/drawing/2014/main" id="{3E667F75-CFED-825B-1A27-B507CB5B7F7F}"/>
                </a:ext>
              </a:extLst>
            </p:cNvPr>
            <p:cNvSpPr/>
            <p:nvPr/>
          </p:nvSpPr>
          <p:spPr>
            <a:xfrm>
              <a:off x="5446800" y="56458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4" name="CustomShape 60">
              <a:extLst>
                <a:ext uri="{FF2B5EF4-FFF2-40B4-BE49-F238E27FC236}">
                  <a16:creationId xmlns:a16="http://schemas.microsoft.com/office/drawing/2014/main" id="{47304E9A-236A-8CEB-A864-9B392C06F777}"/>
                </a:ext>
              </a:extLst>
            </p:cNvPr>
            <p:cNvSpPr/>
            <p:nvPr/>
          </p:nvSpPr>
          <p:spPr>
            <a:xfrm>
              <a:off x="5523480" y="5645880"/>
              <a:ext cx="39600" cy="44280"/>
            </a:xfrm>
            <a:prstGeom prst="ellipse">
              <a:avLst/>
            </a:prstGeom>
            <a:solidFill>
              <a:schemeClr val="bg1"/>
            </a:solidFill>
            <a:ln w="9360">
              <a:solidFill>
                <a:schemeClr val="tx1"/>
              </a:solidFill>
              <a:round/>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5" name="CustomShape 61">
              <a:extLst>
                <a:ext uri="{FF2B5EF4-FFF2-40B4-BE49-F238E27FC236}">
                  <a16:creationId xmlns:a16="http://schemas.microsoft.com/office/drawing/2014/main" id="{9DCBBCF0-52CB-1AD8-2EF5-EE2F2B6C8983}"/>
                </a:ext>
              </a:extLst>
            </p:cNvPr>
            <p:cNvSpPr/>
            <p:nvPr/>
          </p:nvSpPr>
          <p:spPr>
            <a:xfrm>
              <a:off x="5754240" y="4861080"/>
              <a:ext cx="288000" cy="1056240"/>
            </a:xfrm>
            <a:prstGeom prst="rect">
              <a:avLst/>
            </a:prstGeom>
            <a:no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sp>
          <p:nvSpPr>
            <p:cNvPr id="26" name="CustomShape 62">
              <a:extLst>
                <a:ext uri="{FF2B5EF4-FFF2-40B4-BE49-F238E27FC236}">
                  <a16:creationId xmlns:a16="http://schemas.microsoft.com/office/drawing/2014/main" id="{D3F2E716-40F7-169F-2693-AD60B976110A}"/>
                </a:ext>
              </a:extLst>
            </p:cNvPr>
            <p:cNvSpPr/>
            <p:nvPr/>
          </p:nvSpPr>
          <p:spPr>
            <a:xfrm>
              <a:off x="5755680" y="4861080"/>
              <a:ext cx="283320" cy="1053000"/>
            </a:xfrm>
            <a:prstGeom prst="rect">
              <a:avLst/>
            </a:prstGeom>
            <a:solidFill>
              <a:schemeClr val="accent2">
                <a:lumMod val="75000"/>
              </a:schemeClr>
            </a:solidFill>
            <a:ln w="9360">
              <a:solidFill>
                <a:schemeClr val="tx1"/>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ndParaRPr>
            </a:p>
          </p:txBody>
        </p:sp>
      </p:grpSp>
      <p:sp>
        <p:nvSpPr>
          <p:cNvPr id="27" name="TextBox 26">
            <a:extLst>
              <a:ext uri="{FF2B5EF4-FFF2-40B4-BE49-F238E27FC236}">
                <a16:creationId xmlns:a16="http://schemas.microsoft.com/office/drawing/2014/main" id="{CAE2BFC5-D110-F51B-5AEA-592A669C1990}"/>
              </a:ext>
            </a:extLst>
          </p:cNvPr>
          <p:cNvSpPr txBox="1"/>
          <p:nvPr/>
        </p:nvSpPr>
        <p:spPr>
          <a:xfrm>
            <a:off x="1669311" y="1983600"/>
            <a:ext cx="968610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srgbClr val="000000"/>
                </a:solidFill>
                <a:effectLst/>
                <a:uLnTx/>
                <a:uFillTx/>
                <a:latin typeface="Arial"/>
                <a:ea typeface="DejaVu Sans"/>
              </a:rPr>
              <a:t>VECM1173</a:t>
            </a:r>
            <a:r>
              <a:rPr kumimoji="0" lang="en-GB" sz="1800" b="0" i="0" u="none" strike="noStrike" kern="1200" cap="none" spc="-1" normalizeH="0" baseline="0" noProof="0" dirty="0">
                <a:ln>
                  <a:noFill/>
                </a:ln>
                <a:solidFill>
                  <a:srgbClr val="FF0000"/>
                </a:solidFill>
                <a:effectLst/>
                <a:uLnTx/>
                <a:uFillTx/>
                <a:latin typeface="Arial"/>
                <a:ea typeface="DejaVu Sans"/>
              </a:rPr>
              <a:t>2 </a:t>
            </a:r>
            <a:r>
              <a:rPr kumimoji="0" lang="en-GB" sz="1800" b="0" i="0" u="none" strike="noStrike" kern="1200" cap="none" spc="-1" normalizeH="0" baseline="0" noProof="0" dirty="0">
                <a:ln>
                  <a:noFill/>
                </a:ln>
                <a:solidFill>
                  <a:prstClr val="black"/>
                </a:solidFill>
                <a:effectLst/>
                <a:uLnTx/>
                <a:uFillTx/>
                <a:latin typeface="Arial"/>
                <a:ea typeface="DejaVu Sans"/>
              </a:rPr>
              <a:t>is the new name in NXCALS to unify with the naming of the magnet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a:ln>
                  <a:noFill/>
                </a:ln>
                <a:solidFill>
                  <a:prstClr val="black"/>
                </a:solidFill>
                <a:effectLst/>
                <a:uLnTx/>
                <a:uFillTx/>
                <a:latin typeface="Arial"/>
                <a:ea typeface="DejaVu Sans"/>
              </a:rPr>
              <a:t>Installation 17.01.2024 </a:t>
            </a:r>
            <a:endParaRPr kumimoji="0" lang="en-GB" sz="1800" b="0" i="0" u="none" strike="noStrike" kern="1200" cap="none" spc="0" normalizeH="0" baseline="0" noProof="0" dirty="0">
              <a:ln>
                <a:noFill/>
              </a:ln>
              <a:solidFill>
                <a:prstClr val="black"/>
              </a:solidFill>
              <a:effectLst/>
              <a:uLnTx/>
              <a:uFillTx/>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746716D-F9D1-AD14-D55B-8765BECD5E4B}"/>
              </a:ext>
            </a:extLst>
          </p:cNvPr>
          <p:cNvSpPr>
            <a:spLocks noGrp="1"/>
          </p:cNvSpPr>
          <p:nvPr>
            <p:ph type="title"/>
          </p:nvPr>
        </p:nvSpPr>
        <p:spPr>
          <a:xfrm>
            <a:off x="976858" y="240943"/>
            <a:ext cx="10048695" cy="1143000"/>
          </a:xfrm>
        </p:spPr>
        <p:txBody>
          <a:bodyPr>
            <a:normAutofit/>
          </a:bodyPr>
          <a:lstStyle/>
          <a:p>
            <a:pPr algn="ctr"/>
            <a:r>
              <a:rPr lang="en-US" dirty="0"/>
              <a:t>Scan B field from 0G to 1200G</a:t>
            </a:r>
          </a:p>
        </p:txBody>
      </p:sp>
      <p:sp>
        <p:nvSpPr>
          <p:cNvPr id="13" name="TextBox 12">
            <a:extLst>
              <a:ext uri="{FF2B5EF4-FFF2-40B4-BE49-F238E27FC236}">
                <a16:creationId xmlns:a16="http://schemas.microsoft.com/office/drawing/2014/main" id="{63FFE296-39BE-3668-14DA-CD0922ED8422}"/>
              </a:ext>
            </a:extLst>
          </p:cNvPr>
          <p:cNvSpPr txBox="1"/>
          <p:nvPr/>
        </p:nvSpPr>
        <p:spPr>
          <a:xfrm>
            <a:off x="6869152" y="1266825"/>
            <a:ext cx="4894224" cy="6186309"/>
          </a:xfrm>
          <a:prstGeom prst="rect">
            <a:avLst/>
          </a:prstGeom>
          <a:noFill/>
        </p:spPr>
        <p:txBody>
          <a:bodyPr wrap="square" rtlCol="0">
            <a:spAutoFit/>
          </a:bodyPr>
          <a:lstStyle/>
          <a:p>
            <a:r>
              <a:rPr lang="en-GB" sz="1800" dirty="0">
                <a:effectLst/>
                <a:latin typeface="Aptos" panose="020B0004020202020204" pitchFamily="34" charset="0"/>
                <a:ea typeface="Aptos" panose="020B0004020202020204" pitchFamily="34" charset="0"/>
                <a:cs typeface="Aptos" panose="020B0004020202020204" pitchFamily="34" charset="0"/>
              </a:rPr>
              <a:t>My email from 05.02.2025:</a:t>
            </a:r>
          </a:p>
          <a:p>
            <a:r>
              <a:rPr lang="en-GB" sz="1800" dirty="0">
                <a:effectLst/>
                <a:latin typeface="Aptos" panose="020B0004020202020204" pitchFamily="34" charset="0"/>
                <a:ea typeface="Aptos" panose="020B0004020202020204" pitchFamily="34" charset="0"/>
                <a:cs typeface="Aptos" panose="020B0004020202020204" pitchFamily="34" charset="0"/>
              </a:rPr>
              <a:t>As discussed after my presentation at the injector MD days beginning this week we would like to use LHC filling cycles to scan the magnetic field in MDHW magnets(MDHW11732, MDHW11737, MDHW11738, MDHW11754). This would allow us to have good statistics on e-cloud monitor results.</a:t>
            </a:r>
          </a:p>
          <a:p>
            <a:r>
              <a:rPr lang="en-GB" sz="1800" dirty="0">
                <a:effectLst/>
                <a:latin typeface="Aptos" panose="020B0004020202020204" pitchFamily="34" charset="0"/>
                <a:ea typeface="Aptos" panose="020B0004020202020204" pitchFamily="34" charset="0"/>
                <a:cs typeface="Aptos" panose="020B0004020202020204" pitchFamily="34" charset="0"/>
              </a:rPr>
              <a:t> </a:t>
            </a:r>
          </a:p>
          <a:p>
            <a:r>
              <a:rPr lang="en-GB" sz="1800" dirty="0">
                <a:effectLst/>
                <a:latin typeface="Aptos" panose="020B0004020202020204" pitchFamily="34" charset="0"/>
                <a:ea typeface="Aptos" panose="020B0004020202020204" pitchFamily="34" charset="0"/>
                <a:cs typeface="Aptos" panose="020B0004020202020204" pitchFamily="34" charset="0"/>
              </a:rPr>
              <a:t>If I count on 250 proton physics fills (not sure here, estimation from </a:t>
            </a:r>
            <a:r>
              <a:rPr lang="en-GB"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2"/>
              </a:rPr>
              <a:t>https://bpt.web.cern.ch/lhc/supertable/2024/</a:t>
            </a:r>
            <a:r>
              <a:rPr lang="en-GB" sz="1800" dirty="0">
                <a:effectLst/>
                <a:latin typeface="Aptos" panose="020B0004020202020204" pitchFamily="34" charset="0"/>
                <a:ea typeface="Aptos" panose="020B0004020202020204" pitchFamily="34" charset="0"/>
                <a:cs typeface="Aptos" panose="020B0004020202020204" pitchFamily="34" charset="0"/>
              </a:rPr>
              <a:t>) as in 2024 with 24injections each we could make at least about 6000 data points for about 30 different magnetic fields ranging from 0G to 1200G with really stable conditions. I think a part of the scattering of the data I’ve showed came from adjustments to the beam during our data taking. It was a parallel MD.</a:t>
            </a:r>
          </a:p>
          <a:p>
            <a:endParaRPr lang="de-CH" dirty="0"/>
          </a:p>
          <a:p>
            <a:endParaRPr lang="en-GB" dirty="0"/>
          </a:p>
        </p:txBody>
      </p:sp>
      <p:pic>
        <p:nvPicPr>
          <p:cNvPr id="5" name="Picture 4">
            <a:extLst>
              <a:ext uri="{FF2B5EF4-FFF2-40B4-BE49-F238E27FC236}">
                <a16:creationId xmlns:a16="http://schemas.microsoft.com/office/drawing/2014/main" id="{64114E7C-E021-C4C2-4A39-A2BFFF71874C}"/>
              </a:ext>
            </a:extLst>
          </p:cNvPr>
          <p:cNvPicPr>
            <a:picLocks noChangeAspect="1"/>
          </p:cNvPicPr>
          <p:nvPr/>
        </p:nvPicPr>
        <p:blipFill>
          <a:blip r:embed="rId3"/>
          <a:stretch>
            <a:fillRect/>
          </a:stretch>
        </p:blipFill>
        <p:spPr>
          <a:xfrm>
            <a:off x="976858" y="1099932"/>
            <a:ext cx="5570117" cy="5599317"/>
          </a:xfrm>
          <a:prstGeom prst="rect">
            <a:avLst/>
          </a:prstGeom>
        </p:spPr>
      </p:pic>
    </p:spTree>
    <p:extLst>
      <p:ext uri="{BB962C8B-B14F-4D97-AF65-F5344CB8AC3E}">
        <p14:creationId xmlns:p14="http://schemas.microsoft.com/office/powerpoint/2010/main" val="3296035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746716D-F9D1-AD14-D55B-8765BECD5E4B}"/>
              </a:ext>
            </a:extLst>
          </p:cNvPr>
          <p:cNvSpPr>
            <a:spLocks noGrp="1"/>
          </p:cNvSpPr>
          <p:nvPr>
            <p:ph type="title"/>
          </p:nvPr>
        </p:nvSpPr>
        <p:spPr>
          <a:xfrm>
            <a:off x="976858" y="240943"/>
            <a:ext cx="10048695" cy="1143000"/>
          </a:xfrm>
        </p:spPr>
        <p:txBody>
          <a:bodyPr>
            <a:normAutofit/>
          </a:bodyPr>
          <a:lstStyle/>
          <a:p>
            <a:pPr algn="ctr"/>
            <a:r>
              <a:rPr lang="en-US" dirty="0"/>
              <a:t>Old data from 2010/2011</a:t>
            </a:r>
          </a:p>
        </p:txBody>
      </p:sp>
      <p:sp>
        <p:nvSpPr>
          <p:cNvPr id="13" name="TextBox 12">
            <a:extLst>
              <a:ext uri="{FF2B5EF4-FFF2-40B4-BE49-F238E27FC236}">
                <a16:creationId xmlns:a16="http://schemas.microsoft.com/office/drawing/2014/main" id="{63FFE296-39BE-3668-14DA-CD0922ED8422}"/>
              </a:ext>
            </a:extLst>
          </p:cNvPr>
          <p:cNvSpPr txBox="1"/>
          <p:nvPr/>
        </p:nvSpPr>
        <p:spPr>
          <a:xfrm>
            <a:off x="6204405" y="5727989"/>
            <a:ext cx="4894224" cy="1477328"/>
          </a:xfrm>
          <a:prstGeom prst="rect">
            <a:avLst/>
          </a:prstGeom>
          <a:noFill/>
        </p:spPr>
        <p:txBody>
          <a:bodyPr wrap="square" rtlCol="0">
            <a:spAutoFit/>
          </a:bodyPr>
          <a:lstStyle/>
          <a:p>
            <a:pPr marL="285750" indent="-285750">
              <a:buFontTx/>
              <a:buChar char="-"/>
            </a:pPr>
            <a:r>
              <a:rPr lang="en-GB" sz="1800" u="sng" dirty="0">
                <a:solidFill>
                  <a:srgbClr val="0563C1"/>
                </a:solidFill>
                <a:effectLst/>
                <a:latin typeface="Aptos" panose="020B0004020202020204" pitchFamily="34" charset="0"/>
                <a:ea typeface="Aptos" panose="020B0004020202020204" pitchFamily="34" charset="0"/>
                <a:cs typeface="Aptos" panose="020B0004020202020204" pitchFamily="34" charset="0"/>
                <a:hlinkClick r:id="rId2"/>
              </a:rPr>
              <a:t>https://journals.aps.org/prab/pdf/10.1103/PhysRevSTAB.14.071001</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marL="285750" indent="-285750">
              <a:buFontTx/>
              <a:buChar char="-"/>
            </a:pPr>
            <a:endParaRPr lang="de-CH" dirty="0"/>
          </a:p>
          <a:p>
            <a:endParaRPr lang="de-CH" dirty="0"/>
          </a:p>
          <a:p>
            <a:endParaRPr lang="en-GB" dirty="0"/>
          </a:p>
        </p:txBody>
      </p:sp>
      <p:pic>
        <p:nvPicPr>
          <p:cNvPr id="5" name="Picture 4">
            <a:extLst>
              <a:ext uri="{FF2B5EF4-FFF2-40B4-BE49-F238E27FC236}">
                <a16:creationId xmlns:a16="http://schemas.microsoft.com/office/drawing/2014/main" id="{040045D4-5E46-CBD8-E855-CC9A41C4FB4D}"/>
              </a:ext>
            </a:extLst>
          </p:cNvPr>
          <p:cNvPicPr>
            <a:picLocks noChangeAspect="1"/>
          </p:cNvPicPr>
          <p:nvPr/>
        </p:nvPicPr>
        <p:blipFill>
          <a:blip r:embed="rId3"/>
          <a:stretch>
            <a:fillRect/>
          </a:stretch>
        </p:blipFill>
        <p:spPr>
          <a:xfrm>
            <a:off x="568711" y="1064358"/>
            <a:ext cx="5175773" cy="5793642"/>
          </a:xfrm>
          <a:prstGeom prst="rect">
            <a:avLst/>
          </a:prstGeom>
        </p:spPr>
      </p:pic>
    </p:spTree>
    <p:extLst>
      <p:ext uri="{BB962C8B-B14F-4D97-AF65-F5344CB8AC3E}">
        <p14:creationId xmlns:p14="http://schemas.microsoft.com/office/powerpoint/2010/main" val="5281724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16204</TotalTime>
  <Words>338</Words>
  <Application>Microsoft Office PowerPoint</Application>
  <PresentationFormat>Widescreen</PresentationFormat>
  <Paragraphs>48</Paragraphs>
  <Slides>5</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vt:i4>
      </vt:variant>
    </vt:vector>
  </HeadingPairs>
  <TitlesOfParts>
    <vt:vector size="13" baseType="lpstr">
      <vt:lpstr>Aptos</vt:lpstr>
      <vt:lpstr>Arial</vt:lpstr>
      <vt:lpstr>Calibri</vt:lpstr>
      <vt:lpstr>Calibri Light</vt:lpstr>
      <vt:lpstr>Symbol</vt:lpstr>
      <vt:lpstr>Wingdings</vt:lpstr>
      <vt:lpstr>Office Theme</vt:lpstr>
      <vt:lpstr>Office Theme</vt:lpstr>
      <vt:lpstr>PowerPoint Presentation</vt:lpstr>
      <vt:lpstr>PowerPoint Presentation</vt:lpstr>
      <vt:lpstr>PowerPoint Presentation</vt:lpstr>
      <vt:lpstr>Scan B field from 0G to 1200G</vt:lpstr>
      <vt:lpstr>Old data from 2010/2011</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E-cloud measurement tools in SPS after LS2</dc:title>
  <dc:subject/>
  <dc:creator>Holger Neupert</dc:creator>
  <dc:description/>
  <cp:lastModifiedBy>Holger Neupert</cp:lastModifiedBy>
  <cp:revision>72</cp:revision>
  <cp:lastPrinted>2020-01-22T08:55:11Z</cp:lastPrinted>
  <dcterms:created xsi:type="dcterms:W3CDTF">2018-11-26T14:19:05Z</dcterms:created>
  <dcterms:modified xsi:type="dcterms:W3CDTF">2025-03-14T14:20:30Z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CERN</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0</vt:i4>
  </property>
  <property fmtid="{D5CDD505-2E9C-101B-9397-08002B2CF9AE}" pid="9" name="PresentationFormat">
    <vt:lpwstr>Widescreen</vt:lpwstr>
  </property>
  <property fmtid="{D5CDD505-2E9C-101B-9397-08002B2CF9AE}" pid="10" name="ScaleCrop">
    <vt:bool>false</vt:bool>
  </property>
  <property fmtid="{D5CDD505-2E9C-101B-9397-08002B2CF9AE}" pid="11" name="ShareDoc">
    <vt:bool>false</vt:bool>
  </property>
  <property fmtid="{D5CDD505-2E9C-101B-9397-08002B2CF9AE}" pid="12" name="Slides">
    <vt:i4>8</vt:i4>
  </property>
</Properties>
</file>