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5"/>
  </p:notesMasterIdLst>
  <p:sldIdLst>
    <p:sldId id="256" r:id="rId2"/>
    <p:sldId id="257" r:id="rId3"/>
    <p:sldId id="385" r:id="rId4"/>
    <p:sldId id="324" r:id="rId5"/>
    <p:sldId id="325" r:id="rId6"/>
    <p:sldId id="354" r:id="rId7"/>
    <p:sldId id="375" r:id="rId8"/>
    <p:sldId id="374" r:id="rId9"/>
    <p:sldId id="355" r:id="rId10"/>
    <p:sldId id="356" r:id="rId11"/>
    <p:sldId id="369" r:id="rId12"/>
    <p:sldId id="366" r:id="rId13"/>
    <p:sldId id="367" r:id="rId14"/>
    <p:sldId id="368" r:id="rId15"/>
    <p:sldId id="362" r:id="rId16"/>
    <p:sldId id="363" r:id="rId17"/>
    <p:sldId id="364" r:id="rId18"/>
    <p:sldId id="345" r:id="rId19"/>
    <p:sldId id="346" r:id="rId20"/>
    <p:sldId id="347" r:id="rId21"/>
    <p:sldId id="376" r:id="rId22"/>
    <p:sldId id="377" r:id="rId23"/>
    <p:sldId id="379" r:id="rId24"/>
    <p:sldId id="378" r:id="rId25"/>
    <p:sldId id="381" r:id="rId26"/>
    <p:sldId id="382" r:id="rId27"/>
    <p:sldId id="268" r:id="rId28"/>
    <p:sldId id="386" r:id="rId29"/>
    <p:sldId id="303" r:id="rId30"/>
    <p:sldId id="330" r:id="rId31"/>
    <p:sldId id="271" r:id="rId32"/>
    <p:sldId id="383" r:id="rId33"/>
    <p:sldId id="334" r:id="rId34"/>
    <p:sldId id="384" r:id="rId35"/>
    <p:sldId id="310" r:id="rId36"/>
    <p:sldId id="335" r:id="rId37"/>
    <p:sldId id="372" r:id="rId38"/>
    <p:sldId id="276" r:id="rId39"/>
    <p:sldId id="373" r:id="rId40"/>
    <p:sldId id="273" r:id="rId41"/>
    <p:sldId id="336" r:id="rId42"/>
    <p:sldId id="277" r:id="rId43"/>
    <p:sldId id="337" r:id="rId44"/>
    <p:sldId id="316" r:id="rId45"/>
    <p:sldId id="317" r:id="rId46"/>
    <p:sldId id="318" r:id="rId47"/>
    <p:sldId id="319" r:id="rId48"/>
    <p:sldId id="293" r:id="rId49"/>
    <p:sldId id="387" r:id="rId50"/>
    <p:sldId id="305" r:id="rId51"/>
    <p:sldId id="281" r:id="rId52"/>
    <p:sldId id="279" r:id="rId53"/>
    <p:sldId id="290" r:id="rId54"/>
    <p:sldId id="388" r:id="rId55"/>
    <p:sldId id="301" r:id="rId56"/>
    <p:sldId id="302" r:id="rId57"/>
    <p:sldId id="282" r:id="rId58"/>
    <p:sldId id="389" r:id="rId59"/>
    <p:sldId id="296" r:id="rId60"/>
    <p:sldId id="297" r:id="rId61"/>
    <p:sldId id="283" r:id="rId62"/>
    <p:sldId id="370" r:id="rId63"/>
    <p:sldId id="298" r:id="rId64"/>
    <p:sldId id="371" r:id="rId65"/>
    <p:sldId id="323" r:id="rId66"/>
    <p:sldId id="300" r:id="rId67"/>
    <p:sldId id="390" r:id="rId68"/>
    <p:sldId id="338" r:id="rId69"/>
    <p:sldId id="339" r:id="rId70"/>
    <p:sldId id="340" r:id="rId71"/>
    <p:sldId id="341" r:id="rId72"/>
    <p:sldId id="342" r:id="rId73"/>
    <p:sldId id="292" r:id="rId7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6E0333-53E0-49BA-A476-B816B8EE3DB6}" type="datetimeFigureOut">
              <a:rPr lang="en-US" smtClean="0"/>
              <a:pPr/>
              <a:t>11/8/2011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8B635D-C881-4EC6-929B-E30A9C69A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8B635D-C881-4EC6-929B-E30A9C69A7CB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8B635D-C881-4EC6-929B-E30A9C69A7CB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8B635D-C881-4EC6-929B-E30A9C69A7CB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8B635D-C881-4EC6-929B-E30A9C69A7CB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8B635D-C881-4EC6-929B-E30A9C69A7CB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8B635D-C881-4EC6-929B-E30A9C69A7CB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8B635D-C881-4EC6-929B-E30A9C69A7CB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CE58539-BAAA-48A5-A981-05D16AD375BB}" type="datetimeFigureOut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FCF909A-5396-4E23-84A8-CEF5D09EE8E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E58539-BAAA-48A5-A981-05D16AD375BB}" type="datetimeFigureOut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F909A-5396-4E23-84A8-CEF5D09EE8E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E58539-BAAA-48A5-A981-05D16AD375BB}" type="datetimeFigureOut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F909A-5396-4E23-84A8-CEF5D09EE8E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E58539-BAAA-48A5-A981-05D16AD375BB}" type="datetimeFigureOut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F909A-5396-4E23-84A8-CEF5D09EE8E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CE58539-BAAA-48A5-A981-05D16AD375BB}" type="datetimeFigureOut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FCF909A-5396-4E23-84A8-CEF5D09EE8E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E58539-BAAA-48A5-A981-05D16AD375BB}" type="datetimeFigureOut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FCF909A-5396-4E23-84A8-CEF5D09EE8E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E58539-BAAA-48A5-A981-05D16AD375BB}" type="datetimeFigureOut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5FCF909A-5396-4E23-84A8-CEF5D09EE8E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E58539-BAAA-48A5-A981-05D16AD375BB}" type="datetimeFigureOut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F909A-5396-4E23-84A8-CEF5D09EE8E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E58539-BAAA-48A5-A981-05D16AD375BB}" type="datetimeFigureOut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F909A-5396-4E23-84A8-CEF5D09EE8E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CE58539-BAAA-48A5-A981-05D16AD375BB}" type="datetimeFigureOut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FCF909A-5396-4E23-84A8-CEF5D09EE8E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CE58539-BAAA-48A5-A981-05D16AD375BB}" type="datetimeFigureOut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FCF909A-5396-4E23-84A8-CEF5D09EE8E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CE58539-BAAA-48A5-A981-05D16AD375BB}" type="datetimeFigureOut">
              <a:rPr lang="en-US" smtClean="0"/>
              <a:pPr/>
              <a:t>11/8/2011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5FCF909A-5396-4E23-84A8-CEF5D09EE8E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Overview on progress of  Scattering Amplitudes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Queen Mary, University of London</a:t>
            </a:r>
          </a:p>
          <a:p>
            <a:r>
              <a:rPr lang="en-US" dirty="0" smtClean="0"/>
              <a:t>Nov. 9, 2011</a:t>
            </a:r>
          </a:p>
          <a:p>
            <a:r>
              <a:rPr lang="en-US" dirty="0" err="1" smtClean="0"/>
              <a:t>Congkao</a:t>
            </a:r>
            <a:r>
              <a:rPr lang="en-US" dirty="0" smtClean="0"/>
              <a:t> </a:t>
            </a:r>
            <a:r>
              <a:rPr lang="en-US" dirty="0" err="1" smtClean="0"/>
              <a:t>Wen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Feynman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    Inefficiency of traditional Feynman diagram calculation:</a:t>
            </a:r>
          </a:p>
          <a:p>
            <a:endParaRPr lang="en-US" dirty="0" smtClean="0"/>
          </a:p>
          <a:p>
            <a:r>
              <a:rPr lang="en-US" dirty="0" smtClean="0"/>
              <a:t>Gauge redundancy in every Feynman diagram.</a:t>
            </a:r>
          </a:p>
          <a:p>
            <a:endParaRPr lang="en-US" dirty="0" smtClean="0"/>
          </a:p>
          <a:p>
            <a:r>
              <a:rPr lang="en-US" dirty="0" smtClean="0"/>
              <a:t>Fast-growing of Feynman diagrams: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Very complicated Feynman diagram calculations lead to very simple results. </a:t>
            </a:r>
          </a:p>
        </p:txBody>
      </p:sp>
      <p:pic>
        <p:nvPicPr>
          <p:cNvPr id="1026" name="Picture 2" descr="C:\Users\agua\Desktop\fig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4419600"/>
            <a:ext cx="4656354" cy="838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agua\Desktop\stam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2057400"/>
            <a:ext cx="1227413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Scattering Amplitudes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4098" name="Picture 2" descr="C:\Users\agua\Desktop\figs\fig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600200"/>
            <a:ext cx="3886200" cy="2002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Scattering Amplitudes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amplitudes with no/one negative </a:t>
            </a:r>
            <a:r>
              <a:rPr lang="en-US" dirty="0" err="1" smtClean="0"/>
              <a:t>helicity</a:t>
            </a:r>
            <a:r>
              <a:rPr lang="en-US" dirty="0" smtClean="0"/>
              <a:t> gluon/graviton vanish!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4098" name="Picture 2" descr="C:\Users\agua\Desktop\figs\fig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600200"/>
            <a:ext cx="3844947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Scattering Amplitudes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amplitudes with no/one negative </a:t>
            </a:r>
            <a:r>
              <a:rPr lang="en-US" dirty="0" err="1" smtClean="0"/>
              <a:t>helicity</a:t>
            </a:r>
            <a:r>
              <a:rPr lang="en-US" dirty="0" smtClean="0"/>
              <a:t> gluon/graviton vanish!</a:t>
            </a:r>
          </a:p>
          <a:p>
            <a:endParaRPr lang="en-US" dirty="0" smtClean="0"/>
          </a:p>
          <a:p>
            <a:r>
              <a:rPr lang="en-US" dirty="0" smtClean="0"/>
              <a:t>The first non-trivial one is called MHV amplitude with two negative </a:t>
            </a:r>
            <a:r>
              <a:rPr lang="en-US" dirty="0" err="1" smtClean="0"/>
              <a:t>helicity</a:t>
            </a:r>
            <a:r>
              <a:rPr lang="en-US" dirty="0" smtClean="0"/>
              <a:t> gluons/gravitons.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4098" name="Picture 2" descr="C:\Users\agua\Desktop\figs\fig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1" y="1600200"/>
            <a:ext cx="3429000" cy="1766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Scattering Amplitudes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 amplitudes with no/one negative </a:t>
            </a:r>
            <a:r>
              <a:rPr lang="en-US" dirty="0" err="1" smtClean="0"/>
              <a:t>helicity</a:t>
            </a:r>
            <a:r>
              <a:rPr lang="en-US" dirty="0" smtClean="0"/>
              <a:t> gluon/graviton vanish!</a:t>
            </a:r>
          </a:p>
          <a:p>
            <a:endParaRPr lang="en-US" dirty="0" smtClean="0"/>
          </a:p>
          <a:p>
            <a:r>
              <a:rPr lang="en-US" dirty="0" smtClean="0"/>
              <a:t>The first non-trivial one is called MHV amplitude with two negative </a:t>
            </a:r>
            <a:r>
              <a:rPr lang="en-US" dirty="0" err="1" smtClean="0"/>
              <a:t>helicity</a:t>
            </a:r>
            <a:r>
              <a:rPr lang="en-US" dirty="0" smtClean="0"/>
              <a:t> gluons/gravitons.</a:t>
            </a:r>
          </a:p>
          <a:p>
            <a:endParaRPr lang="en-US" dirty="0" smtClean="0"/>
          </a:p>
          <a:p>
            <a:r>
              <a:rPr lang="en-US" dirty="0" smtClean="0"/>
              <a:t>NMHV, NNMHV, and so on.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4098" name="Picture 2" descr="C:\Users\agua\Desktop\figs\fig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600200"/>
            <a:ext cx="2895600" cy="1452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color-ordered partial amplitudes will be considered,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 descr="C:\Users\agua\Desktop\fig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" y="2743200"/>
            <a:ext cx="7848600" cy="894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color-ordered partial amplitudes will be considered,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Spinor</a:t>
            </a:r>
            <a:r>
              <a:rPr lang="en-US" dirty="0" smtClean="0"/>
              <a:t> </a:t>
            </a:r>
            <a:r>
              <a:rPr lang="en-US" dirty="0" err="1" smtClean="0"/>
              <a:t>helicity</a:t>
            </a:r>
            <a:r>
              <a:rPr lang="en-US" dirty="0" smtClean="0"/>
              <a:t> formalism: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en-US" dirty="0" smtClean="0"/>
              <a:t>by </a:t>
            </a:r>
            <a:r>
              <a:rPr lang="en-US" dirty="0" smtClean="0"/>
              <a:t>using the on-shell condition</a:t>
            </a:r>
          </a:p>
        </p:txBody>
      </p:sp>
      <p:pic>
        <p:nvPicPr>
          <p:cNvPr id="2050" name="Picture 2" descr="C:\Users\agua\Desktop\fig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743200"/>
            <a:ext cx="7619999" cy="868176"/>
          </a:xfrm>
          <a:prstGeom prst="rect">
            <a:avLst/>
          </a:prstGeom>
          <a:noFill/>
        </p:spPr>
      </p:pic>
      <p:pic>
        <p:nvPicPr>
          <p:cNvPr id="2051" name="Picture 3" descr="C:\Users\agua\Desktop\fig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114800"/>
            <a:ext cx="1905000" cy="408214"/>
          </a:xfrm>
          <a:prstGeom prst="rect">
            <a:avLst/>
          </a:prstGeom>
          <a:noFill/>
        </p:spPr>
      </p:pic>
      <p:pic>
        <p:nvPicPr>
          <p:cNvPr id="2052" name="Picture 4" descr="C:\Users\agua\Desktop\fig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4648200"/>
            <a:ext cx="1219200" cy="432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notation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color-ordered partial amplitudes will be considered,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Spinor</a:t>
            </a:r>
            <a:r>
              <a:rPr lang="en-US" dirty="0" smtClean="0"/>
              <a:t> </a:t>
            </a:r>
            <a:r>
              <a:rPr lang="en-US" dirty="0" err="1" smtClean="0"/>
              <a:t>helicity</a:t>
            </a:r>
            <a:r>
              <a:rPr lang="en-US" dirty="0" smtClean="0"/>
              <a:t> formalism:</a:t>
            </a:r>
          </a:p>
          <a:p>
            <a:pPr>
              <a:buNone/>
            </a:pPr>
            <a:r>
              <a:rPr lang="en-US" dirty="0" smtClean="0"/>
              <a:t>    by using the on-shell condition</a:t>
            </a:r>
          </a:p>
          <a:p>
            <a:r>
              <a:rPr lang="en-US" dirty="0" smtClean="0"/>
              <a:t>Lorentz invariants are defined as</a:t>
            </a:r>
          </a:p>
        </p:txBody>
      </p:sp>
      <p:pic>
        <p:nvPicPr>
          <p:cNvPr id="2050" name="Picture 2" descr="C:\Users\agua\Desktop\fig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" y="2743200"/>
            <a:ext cx="7356904" cy="838200"/>
          </a:xfrm>
          <a:prstGeom prst="rect">
            <a:avLst/>
          </a:prstGeom>
          <a:noFill/>
        </p:spPr>
      </p:pic>
      <p:pic>
        <p:nvPicPr>
          <p:cNvPr id="2051" name="Picture 3" descr="C:\Users\agua\Desktop\fig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114800"/>
            <a:ext cx="1905000" cy="408214"/>
          </a:xfrm>
          <a:prstGeom prst="rect">
            <a:avLst/>
          </a:prstGeom>
          <a:noFill/>
        </p:spPr>
      </p:pic>
      <p:pic>
        <p:nvPicPr>
          <p:cNvPr id="2052" name="Picture 4" descr="C:\Users\agua\Desktop\fig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4648200"/>
            <a:ext cx="1073239" cy="381000"/>
          </a:xfrm>
          <a:prstGeom prst="rect">
            <a:avLst/>
          </a:prstGeom>
          <a:noFill/>
        </p:spPr>
      </p:pic>
      <p:pic>
        <p:nvPicPr>
          <p:cNvPr id="2053" name="Picture 5" descr="C:\Users\agua\Desktop\fig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5715000"/>
            <a:ext cx="4495800" cy="6173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of Hidden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Five-gluon tree-level amplitude of QCD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of Hidden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Five-gluon tree-level amplitude of QCD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286000"/>
            <a:ext cx="7083902" cy="1752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of Hidden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Five-gluon tree-level amplitude of QCD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result obtained from traditional methods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362200"/>
            <a:ext cx="6934200" cy="1715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of Hidden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5" name="Picture 3" descr="C:\Users\agua\Desktop\figs\fig2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0"/>
            <a:ext cx="7772400" cy="3608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of Hidden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r>
              <a:rPr lang="en-US" dirty="0" smtClean="0"/>
              <a:t>The following contains all the physical content as the above formula: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5" name="Picture 3" descr="C:\Users\agua\Desktop\figs\fig2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0"/>
            <a:ext cx="7772400" cy="3608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of Hidden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partial amplitudes: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of Hidden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partial amplitudes: </a:t>
            </a:r>
          </a:p>
        </p:txBody>
      </p:sp>
      <p:pic>
        <p:nvPicPr>
          <p:cNvPr id="6" name="Picture 5" descr="C:\Users\agua\Desktop\figs\fig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362200"/>
            <a:ext cx="6629400" cy="1596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of Hidden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partial amplitudes: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Dress it up with colors and sum over permutations to obtain the full answer</a:t>
            </a:r>
          </a:p>
          <a:p>
            <a:pPr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6" name="Picture 5" descr="C:\Users\agua\Desktop\figs\fig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362200"/>
            <a:ext cx="6629400" cy="1596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 of Hidden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partial amplitudes: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Dress it up with colors and sum over permutations to obtain the full answer</a:t>
            </a:r>
          </a:p>
          <a:p>
            <a:pPr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6" name="Picture 5" descr="C:\Users\agua\Desktop\figs\fig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362200"/>
            <a:ext cx="6629400" cy="1596359"/>
          </a:xfrm>
          <a:prstGeom prst="rect">
            <a:avLst/>
          </a:prstGeom>
          <a:noFill/>
        </p:spPr>
      </p:pic>
      <p:pic>
        <p:nvPicPr>
          <p:cNvPr id="5" name="Picture 4" descr="C:\Users\agua\Desktop\figs\fig3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257800"/>
            <a:ext cx="7467600" cy="841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SUSY is helpful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SUSY is helpful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ideas and techniques are best understood with SUSY.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SUSY is helpful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ideas and techniques are best understood with SUSY.</a:t>
            </a:r>
          </a:p>
          <a:p>
            <a:endParaRPr lang="en-US" dirty="0" smtClean="0"/>
          </a:p>
          <a:p>
            <a:r>
              <a:rPr lang="en-US" dirty="0" smtClean="0"/>
              <a:t>BCFW recursion relations for N=4 &amp; N=8 were solved, which can be used </a:t>
            </a:r>
            <a:r>
              <a:rPr lang="en-US" dirty="0" smtClean="0"/>
              <a:t>as </a:t>
            </a:r>
            <a:r>
              <a:rPr lang="en-US" dirty="0" smtClean="0"/>
              <a:t>solutions of QCD and gravity.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the past several years there have been enormous progress in unraveling the structure of scattering amplitudes in gauge theory and gravity.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SUSY is helpful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ideas and techniques are best understood with SUSY.</a:t>
            </a:r>
          </a:p>
          <a:p>
            <a:endParaRPr lang="en-US" dirty="0" smtClean="0"/>
          </a:p>
          <a:p>
            <a:r>
              <a:rPr lang="en-US" dirty="0" smtClean="0"/>
              <a:t>BCFW recursion relations for N=4 &amp; N=8 were solved, which can be used </a:t>
            </a:r>
            <a:r>
              <a:rPr lang="en-US" dirty="0" smtClean="0"/>
              <a:t>as </a:t>
            </a:r>
            <a:r>
              <a:rPr lang="en-US" dirty="0" smtClean="0"/>
              <a:t>solutions of QCD and gravity.</a:t>
            </a:r>
          </a:p>
          <a:p>
            <a:endParaRPr lang="en-US" dirty="0" smtClean="0"/>
          </a:p>
          <a:p>
            <a:r>
              <a:rPr lang="en-US" dirty="0" smtClean="0"/>
              <a:t>QCD amplitudes can be decomposed into simpler ones</a:t>
            </a:r>
          </a:p>
          <a:p>
            <a:endParaRPr lang="en-US" dirty="0" smtClean="0"/>
          </a:p>
        </p:txBody>
      </p:sp>
      <p:pic>
        <p:nvPicPr>
          <p:cNvPr id="1028" name="Picture 4" descr="C:\Users\agua\Desktop\figs\fig2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6096001"/>
            <a:ext cx="6629400" cy="5520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BCFW recursion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Recursion relations:</a:t>
            </a:r>
            <a:r>
              <a:rPr lang="en-US" sz="2000" dirty="0" smtClean="0">
                <a:solidFill>
                  <a:srgbClr val="00B050"/>
                </a:solidFill>
              </a:rPr>
              <a:t>[</a:t>
            </a:r>
            <a:r>
              <a:rPr lang="en-US" sz="2000" dirty="0" err="1" smtClean="0">
                <a:solidFill>
                  <a:srgbClr val="00B050"/>
                </a:solidFill>
              </a:rPr>
              <a:t>Britto</a:t>
            </a:r>
            <a:r>
              <a:rPr lang="en-US" sz="2000" dirty="0" smtClean="0">
                <a:solidFill>
                  <a:srgbClr val="00B050"/>
                </a:solidFill>
              </a:rPr>
              <a:t>, </a:t>
            </a:r>
            <a:r>
              <a:rPr lang="en-US" sz="2000" dirty="0" err="1" smtClean="0">
                <a:solidFill>
                  <a:srgbClr val="00B050"/>
                </a:solidFill>
              </a:rPr>
              <a:t>Cachazo</a:t>
            </a:r>
            <a:r>
              <a:rPr lang="en-US" sz="2000" dirty="0" smtClean="0">
                <a:solidFill>
                  <a:srgbClr val="00B050"/>
                </a:solidFill>
              </a:rPr>
              <a:t>, </a:t>
            </a:r>
            <a:r>
              <a:rPr lang="en-US" sz="2000" dirty="0" err="1" smtClean="0">
                <a:solidFill>
                  <a:srgbClr val="00B050"/>
                </a:solidFill>
              </a:rPr>
              <a:t>Feng</a:t>
            </a:r>
            <a:r>
              <a:rPr lang="en-US" sz="2000" dirty="0" smtClean="0">
                <a:solidFill>
                  <a:srgbClr val="00B050"/>
                </a:solidFill>
              </a:rPr>
              <a:t> &amp; Witten, 04’, 05’]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      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BCFW recursion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Recursion relations:</a:t>
            </a:r>
            <a:r>
              <a:rPr lang="en-US" sz="2000" dirty="0" smtClean="0">
                <a:solidFill>
                  <a:srgbClr val="00B050"/>
                </a:solidFill>
              </a:rPr>
              <a:t>[</a:t>
            </a:r>
            <a:r>
              <a:rPr lang="en-US" sz="2000" dirty="0" err="1" smtClean="0">
                <a:solidFill>
                  <a:srgbClr val="00B050"/>
                </a:solidFill>
              </a:rPr>
              <a:t>Britto</a:t>
            </a:r>
            <a:r>
              <a:rPr lang="en-US" sz="2000" dirty="0" smtClean="0">
                <a:solidFill>
                  <a:srgbClr val="00B050"/>
                </a:solidFill>
              </a:rPr>
              <a:t>, </a:t>
            </a:r>
            <a:r>
              <a:rPr lang="en-US" sz="2000" dirty="0" err="1" smtClean="0">
                <a:solidFill>
                  <a:srgbClr val="00B050"/>
                </a:solidFill>
              </a:rPr>
              <a:t>Cachazo</a:t>
            </a:r>
            <a:r>
              <a:rPr lang="en-US" sz="2000" dirty="0" smtClean="0">
                <a:solidFill>
                  <a:srgbClr val="00B050"/>
                </a:solidFill>
              </a:rPr>
              <a:t>, </a:t>
            </a:r>
            <a:r>
              <a:rPr lang="en-US" sz="2000" dirty="0" err="1" smtClean="0">
                <a:solidFill>
                  <a:srgbClr val="00B050"/>
                </a:solidFill>
              </a:rPr>
              <a:t>Feng</a:t>
            </a:r>
            <a:r>
              <a:rPr lang="en-US" sz="2000" dirty="0" smtClean="0">
                <a:solidFill>
                  <a:srgbClr val="00B050"/>
                </a:solidFill>
              </a:rPr>
              <a:t> &amp; Witten, 04’, 05’]</a:t>
            </a:r>
          </a:p>
          <a:p>
            <a:pPr>
              <a:buNone/>
            </a:pPr>
            <a:r>
              <a:rPr lang="en-US" dirty="0" smtClean="0"/>
              <a:t>   Reduce higher-point amplitudes into lower-point ones</a:t>
            </a:r>
          </a:p>
          <a:p>
            <a:pPr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      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BCFW recursion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Recursion relations:</a:t>
            </a:r>
            <a:r>
              <a:rPr lang="en-US" sz="2000" dirty="0" smtClean="0">
                <a:solidFill>
                  <a:srgbClr val="00B050"/>
                </a:solidFill>
              </a:rPr>
              <a:t>[</a:t>
            </a:r>
            <a:r>
              <a:rPr lang="en-US" sz="2000" dirty="0" err="1" smtClean="0">
                <a:solidFill>
                  <a:srgbClr val="00B050"/>
                </a:solidFill>
              </a:rPr>
              <a:t>Britto</a:t>
            </a:r>
            <a:r>
              <a:rPr lang="en-US" sz="2000" dirty="0" smtClean="0">
                <a:solidFill>
                  <a:srgbClr val="00B050"/>
                </a:solidFill>
              </a:rPr>
              <a:t>, </a:t>
            </a:r>
            <a:r>
              <a:rPr lang="en-US" sz="2000" dirty="0" err="1" smtClean="0">
                <a:solidFill>
                  <a:srgbClr val="00B050"/>
                </a:solidFill>
              </a:rPr>
              <a:t>Cachazo</a:t>
            </a:r>
            <a:r>
              <a:rPr lang="en-US" sz="2000" dirty="0" smtClean="0">
                <a:solidFill>
                  <a:srgbClr val="00B050"/>
                </a:solidFill>
              </a:rPr>
              <a:t>, </a:t>
            </a:r>
            <a:r>
              <a:rPr lang="en-US" sz="2000" dirty="0" err="1" smtClean="0">
                <a:solidFill>
                  <a:srgbClr val="00B050"/>
                </a:solidFill>
              </a:rPr>
              <a:t>Feng</a:t>
            </a:r>
            <a:r>
              <a:rPr lang="en-US" sz="2000" dirty="0" smtClean="0">
                <a:solidFill>
                  <a:srgbClr val="00B050"/>
                </a:solidFill>
              </a:rPr>
              <a:t> &amp; Witten, 04’, 05’]</a:t>
            </a:r>
          </a:p>
          <a:p>
            <a:pPr>
              <a:buNone/>
            </a:pPr>
            <a:r>
              <a:rPr lang="en-US" dirty="0" smtClean="0"/>
              <a:t>   Reduce higher-point amplitudes into lower-point ones</a:t>
            </a:r>
          </a:p>
          <a:p>
            <a:pPr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      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 smtClean="0"/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1447800" y="3581400"/>
            <a:ext cx="5562600" cy="2286000"/>
            <a:chOff x="720" y="1008"/>
            <a:chExt cx="4080" cy="1890"/>
          </a:xfrm>
        </p:grpSpPr>
        <p:pic>
          <p:nvPicPr>
            <p:cNvPr id="8" name="Picture 1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0" y="1008"/>
              <a:ext cx="4080" cy="18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20"/>
            <p:cNvSpPr txBox="1">
              <a:spLocks noChangeArrowheads="1"/>
            </p:cNvSpPr>
            <p:nvPr/>
          </p:nvSpPr>
          <p:spPr bwMode="auto">
            <a:xfrm>
              <a:off x="1152" y="1584"/>
              <a:ext cx="415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600" i="1">
                  <a:ea typeface="宋体" pitchFamily="2" charset="-122"/>
                </a:rPr>
                <a:t>A</a:t>
              </a:r>
              <a:r>
                <a:rPr lang="en-US" altLang="zh-CN" sz="3600" i="1" baseline="-25000">
                  <a:ea typeface="宋体" pitchFamily="2" charset="-122"/>
                </a:rPr>
                <a:t>n</a:t>
              </a:r>
            </a:p>
          </p:txBody>
        </p:sp>
        <p:sp>
          <p:nvSpPr>
            <p:cNvPr id="10" name="Text Box 21"/>
            <p:cNvSpPr txBox="1">
              <a:spLocks noChangeArrowheads="1"/>
            </p:cNvSpPr>
            <p:nvPr/>
          </p:nvSpPr>
          <p:spPr bwMode="auto">
            <a:xfrm>
              <a:off x="3888" y="2016"/>
              <a:ext cx="4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400" i="1" dirty="0">
                  <a:ea typeface="宋体" pitchFamily="2" charset="-122"/>
                </a:rPr>
                <a:t>A</a:t>
              </a:r>
              <a:r>
                <a:rPr lang="en-US" altLang="zh-CN" sz="2400" i="1" baseline="-25000" dirty="0">
                  <a:ea typeface="宋体" pitchFamily="2" charset="-122"/>
                </a:rPr>
                <a:t>k+1</a:t>
              </a:r>
            </a:p>
          </p:txBody>
        </p:sp>
        <p:sp>
          <p:nvSpPr>
            <p:cNvPr id="11" name="Text Box 22"/>
            <p:cNvSpPr txBox="1">
              <a:spLocks noChangeArrowheads="1"/>
            </p:cNvSpPr>
            <p:nvPr/>
          </p:nvSpPr>
          <p:spPr bwMode="auto">
            <a:xfrm>
              <a:off x="3888" y="1296"/>
              <a:ext cx="48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i="1">
                  <a:ea typeface="宋体" pitchFamily="2" charset="-122"/>
                </a:rPr>
                <a:t>A</a:t>
              </a:r>
              <a:r>
                <a:rPr lang="en-US" altLang="zh-CN" i="1" baseline="-25000">
                  <a:ea typeface="宋体" pitchFamily="2" charset="-122"/>
                </a:rPr>
                <a:t>n-k+1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BCFW recursion relations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6783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Recursion relations:</a:t>
            </a:r>
            <a:r>
              <a:rPr lang="en-US" sz="2000" dirty="0" smtClean="0">
                <a:solidFill>
                  <a:srgbClr val="00B050"/>
                </a:solidFill>
              </a:rPr>
              <a:t>[</a:t>
            </a:r>
            <a:r>
              <a:rPr lang="en-US" sz="2000" dirty="0" err="1" smtClean="0">
                <a:solidFill>
                  <a:srgbClr val="00B050"/>
                </a:solidFill>
              </a:rPr>
              <a:t>Britto</a:t>
            </a:r>
            <a:r>
              <a:rPr lang="en-US" sz="2000" dirty="0" smtClean="0">
                <a:solidFill>
                  <a:srgbClr val="00B050"/>
                </a:solidFill>
              </a:rPr>
              <a:t>, </a:t>
            </a:r>
            <a:r>
              <a:rPr lang="en-US" sz="2000" dirty="0" err="1" smtClean="0">
                <a:solidFill>
                  <a:srgbClr val="00B050"/>
                </a:solidFill>
              </a:rPr>
              <a:t>Cachazo</a:t>
            </a:r>
            <a:r>
              <a:rPr lang="en-US" sz="2000" dirty="0" smtClean="0">
                <a:solidFill>
                  <a:srgbClr val="00B050"/>
                </a:solidFill>
              </a:rPr>
              <a:t>, </a:t>
            </a:r>
            <a:r>
              <a:rPr lang="en-US" sz="2000" dirty="0" err="1" smtClean="0">
                <a:solidFill>
                  <a:srgbClr val="00B050"/>
                </a:solidFill>
              </a:rPr>
              <a:t>Feng</a:t>
            </a:r>
            <a:r>
              <a:rPr lang="en-US" sz="2000" dirty="0" smtClean="0">
                <a:solidFill>
                  <a:srgbClr val="00B050"/>
                </a:solidFill>
              </a:rPr>
              <a:t> &amp; Witten, 04’, 05’]</a:t>
            </a:r>
          </a:p>
          <a:p>
            <a:pPr>
              <a:buNone/>
            </a:pPr>
            <a:r>
              <a:rPr lang="en-US" dirty="0" smtClean="0"/>
              <a:t>    Reduce higher-point amplitudes into lower-point ones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000" dirty="0" smtClean="0">
                <a:solidFill>
                  <a:srgbClr val="00B050"/>
                </a:solidFill>
              </a:rPr>
              <a:t>      </a:t>
            </a:r>
            <a:r>
              <a:rPr lang="en-US" dirty="0" smtClean="0"/>
              <a:t> </a:t>
            </a:r>
          </a:p>
          <a:p>
            <a:r>
              <a:rPr lang="en-US" dirty="0" smtClean="0"/>
              <a:t>Recursion is great, having solution is even better.</a:t>
            </a:r>
            <a:endParaRPr lang="en-US" dirty="0"/>
          </a:p>
        </p:txBody>
      </p: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1676400" y="2743200"/>
            <a:ext cx="5562600" cy="2286000"/>
            <a:chOff x="720" y="1008"/>
            <a:chExt cx="4080" cy="1890"/>
          </a:xfrm>
        </p:grpSpPr>
        <p:pic>
          <p:nvPicPr>
            <p:cNvPr id="8" name="Picture 17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0" y="1008"/>
              <a:ext cx="4080" cy="18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20"/>
            <p:cNvSpPr txBox="1">
              <a:spLocks noChangeArrowheads="1"/>
            </p:cNvSpPr>
            <p:nvPr/>
          </p:nvSpPr>
          <p:spPr bwMode="auto">
            <a:xfrm>
              <a:off x="1152" y="1584"/>
              <a:ext cx="415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3600" i="1">
                  <a:ea typeface="宋体" pitchFamily="2" charset="-122"/>
                </a:rPr>
                <a:t>A</a:t>
              </a:r>
              <a:r>
                <a:rPr lang="en-US" altLang="zh-CN" sz="3600" i="1" baseline="-25000">
                  <a:ea typeface="宋体" pitchFamily="2" charset="-122"/>
                </a:rPr>
                <a:t>n</a:t>
              </a:r>
            </a:p>
          </p:txBody>
        </p:sp>
        <p:sp>
          <p:nvSpPr>
            <p:cNvPr id="10" name="Text Box 21"/>
            <p:cNvSpPr txBox="1">
              <a:spLocks noChangeArrowheads="1"/>
            </p:cNvSpPr>
            <p:nvPr/>
          </p:nvSpPr>
          <p:spPr bwMode="auto">
            <a:xfrm>
              <a:off x="3888" y="2016"/>
              <a:ext cx="4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400" i="1" dirty="0">
                  <a:ea typeface="宋体" pitchFamily="2" charset="-122"/>
                </a:rPr>
                <a:t>A</a:t>
              </a:r>
              <a:r>
                <a:rPr lang="en-US" altLang="zh-CN" sz="2400" i="1" baseline="-25000" dirty="0">
                  <a:ea typeface="宋体" pitchFamily="2" charset="-122"/>
                </a:rPr>
                <a:t>k+1</a:t>
              </a:r>
            </a:p>
          </p:txBody>
        </p:sp>
        <p:sp>
          <p:nvSpPr>
            <p:cNvPr id="11" name="Text Box 22"/>
            <p:cNvSpPr txBox="1">
              <a:spLocks noChangeArrowheads="1"/>
            </p:cNvSpPr>
            <p:nvPr/>
          </p:nvSpPr>
          <p:spPr bwMode="auto">
            <a:xfrm>
              <a:off x="3888" y="1296"/>
              <a:ext cx="48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i="1">
                  <a:ea typeface="宋体" pitchFamily="2" charset="-122"/>
                </a:rPr>
                <a:t>A</a:t>
              </a:r>
              <a:r>
                <a:rPr lang="en-US" altLang="zh-CN" i="1" baseline="-25000">
                  <a:ea typeface="宋体" pitchFamily="2" charset="-122"/>
                </a:rPr>
                <a:t>n-k+1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Solutions to BCFW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non-trivial case, MHV amplitude</a:t>
            </a:r>
            <a:r>
              <a:rPr lang="en-US" sz="1800" dirty="0" smtClean="0">
                <a:solidFill>
                  <a:srgbClr val="00B050"/>
                </a:solidFill>
              </a:rPr>
              <a:t>[Parke Taylor,86’]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170" name="Picture 2" descr="C:\Users\agua\Desktop\figs\fig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514600"/>
            <a:ext cx="6477000" cy="924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Solutions to BCFW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non-trivial case, MHV amplitude</a:t>
            </a:r>
            <a:r>
              <a:rPr lang="en-US" sz="1800" dirty="0" smtClean="0">
                <a:solidFill>
                  <a:srgbClr val="00B050"/>
                </a:solidFill>
              </a:rPr>
              <a:t>[Parke Taylor,86’]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All Non-MHV amplitudes </a:t>
            </a:r>
            <a:r>
              <a:rPr lang="en-US" sz="1800" dirty="0" smtClean="0">
                <a:solidFill>
                  <a:srgbClr val="00B050"/>
                </a:solidFill>
              </a:rPr>
              <a:t>[Drummond, </a:t>
            </a:r>
            <a:r>
              <a:rPr lang="en-US" sz="1800" dirty="0" err="1" smtClean="0">
                <a:solidFill>
                  <a:srgbClr val="00B050"/>
                </a:solidFill>
              </a:rPr>
              <a:t>Henn</a:t>
            </a:r>
            <a:r>
              <a:rPr lang="en-US" sz="1800" dirty="0" smtClean="0">
                <a:solidFill>
                  <a:srgbClr val="00B050"/>
                </a:solidFill>
              </a:rPr>
              <a:t> 08’]</a:t>
            </a:r>
          </a:p>
          <a:p>
            <a:endParaRPr lang="en-US" sz="1800" dirty="0" smtClean="0">
              <a:solidFill>
                <a:srgbClr val="00B050"/>
              </a:solidFill>
            </a:endParaRPr>
          </a:p>
          <a:p>
            <a:endParaRPr lang="en-US" sz="1800" dirty="0" smtClean="0">
              <a:solidFill>
                <a:srgbClr val="00B050"/>
              </a:solidFill>
            </a:endParaRPr>
          </a:p>
          <a:p>
            <a:endParaRPr lang="en-US" sz="1800" dirty="0" smtClean="0">
              <a:solidFill>
                <a:srgbClr val="00B050"/>
              </a:solidFill>
            </a:endParaRPr>
          </a:p>
          <a:p>
            <a:endParaRPr lang="en-US" sz="1800" dirty="0" smtClean="0">
              <a:solidFill>
                <a:srgbClr val="00B050"/>
              </a:solidFill>
            </a:endParaRPr>
          </a:p>
          <a:p>
            <a:endParaRPr lang="en-US" sz="1800" dirty="0" smtClean="0">
              <a:solidFill>
                <a:srgbClr val="00B050"/>
              </a:solidFill>
            </a:endParaRP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>
              <a:solidFill>
                <a:srgbClr val="00B050"/>
              </a:solidFill>
            </a:endParaRPr>
          </a:p>
          <a:p>
            <a:endParaRPr lang="en-US" dirty="0"/>
          </a:p>
        </p:txBody>
      </p:sp>
      <p:pic>
        <p:nvPicPr>
          <p:cNvPr id="7170" name="Picture 2" descr="C:\Users\agua\Desktop\figs\fig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667000"/>
            <a:ext cx="6324600" cy="902806"/>
          </a:xfrm>
          <a:prstGeom prst="rect">
            <a:avLst/>
          </a:prstGeom>
          <a:noFill/>
        </p:spPr>
      </p:pic>
      <p:pic>
        <p:nvPicPr>
          <p:cNvPr id="7171" name="Picture 3" descr="C:\Users\agua\Desktop\figs\fig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4572000"/>
            <a:ext cx="464820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Solutions to BCFW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First non-trivial case, MHV amplitude</a:t>
            </a:r>
            <a:r>
              <a:rPr lang="en-US" sz="1800" dirty="0" smtClean="0">
                <a:solidFill>
                  <a:srgbClr val="00B050"/>
                </a:solidFill>
              </a:rPr>
              <a:t>[Parke Taylor,86]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All Non-MHV amplitudes </a:t>
            </a:r>
            <a:r>
              <a:rPr lang="en-US" sz="1800" dirty="0" smtClean="0">
                <a:solidFill>
                  <a:srgbClr val="00B050"/>
                </a:solidFill>
              </a:rPr>
              <a:t>[Drummond, </a:t>
            </a:r>
            <a:r>
              <a:rPr lang="en-US" sz="1800" dirty="0" err="1" smtClean="0">
                <a:solidFill>
                  <a:srgbClr val="00B050"/>
                </a:solidFill>
              </a:rPr>
              <a:t>Henn</a:t>
            </a:r>
            <a:r>
              <a:rPr lang="en-US" sz="1800" dirty="0" smtClean="0">
                <a:solidFill>
                  <a:srgbClr val="00B050"/>
                </a:solidFill>
              </a:rPr>
              <a:t> 08’]</a:t>
            </a:r>
          </a:p>
          <a:p>
            <a:endParaRPr lang="en-US" sz="1800" dirty="0" smtClean="0">
              <a:solidFill>
                <a:srgbClr val="00B050"/>
              </a:solidFill>
            </a:endParaRPr>
          </a:p>
          <a:p>
            <a:endParaRPr lang="en-US" sz="1800" dirty="0" smtClean="0">
              <a:solidFill>
                <a:srgbClr val="00B050"/>
              </a:solidFill>
            </a:endParaRPr>
          </a:p>
          <a:p>
            <a:endParaRPr lang="en-US" sz="1800" dirty="0" smtClean="0">
              <a:solidFill>
                <a:srgbClr val="00B050"/>
              </a:solidFill>
            </a:endParaRPr>
          </a:p>
          <a:p>
            <a:endParaRPr lang="en-US" sz="1800" dirty="0" smtClean="0">
              <a:solidFill>
                <a:srgbClr val="00B050"/>
              </a:solidFill>
            </a:endParaRPr>
          </a:p>
          <a:p>
            <a:endParaRPr lang="en-US" sz="1800" dirty="0" smtClean="0">
              <a:solidFill>
                <a:srgbClr val="00B050"/>
              </a:solidFill>
            </a:endParaRP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3500" dirty="0" smtClean="0"/>
              <a:t>N=8 SUGRA was also solved similarly</a:t>
            </a:r>
          </a:p>
          <a:p>
            <a:pPr>
              <a:buNone/>
            </a:pPr>
            <a:r>
              <a:rPr lang="en-US" sz="1100" dirty="0" smtClean="0">
                <a:solidFill>
                  <a:srgbClr val="00B050"/>
                </a:solidFill>
              </a:rPr>
              <a:t>         </a:t>
            </a:r>
            <a:r>
              <a:rPr lang="en-US" sz="1900" dirty="0" smtClean="0">
                <a:solidFill>
                  <a:srgbClr val="00B050"/>
                </a:solidFill>
              </a:rPr>
              <a:t> </a:t>
            </a:r>
            <a:r>
              <a:rPr lang="en-US" sz="1900" dirty="0" smtClean="0">
                <a:solidFill>
                  <a:srgbClr val="00B050"/>
                </a:solidFill>
              </a:rPr>
              <a:t>[Drummond</a:t>
            </a:r>
            <a:r>
              <a:rPr lang="en-US" sz="1900" dirty="0" smtClean="0">
                <a:solidFill>
                  <a:srgbClr val="00B050"/>
                </a:solidFill>
              </a:rPr>
              <a:t>, </a:t>
            </a:r>
            <a:r>
              <a:rPr lang="en-US" sz="1900" dirty="0" err="1" smtClean="0">
                <a:solidFill>
                  <a:srgbClr val="00B050"/>
                </a:solidFill>
              </a:rPr>
              <a:t>Spradlin</a:t>
            </a:r>
            <a:r>
              <a:rPr lang="en-US" sz="1900" dirty="0" smtClean="0">
                <a:solidFill>
                  <a:srgbClr val="00B050"/>
                </a:solidFill>
              </a:rPr>
              <a:t>, </a:t>
            </a:r>
            <a:r>
              <a:rPr lang="en-US" sz="1900" dirty="0" err="1" smtClean="0">
                <a:solidFill>
                  <a:srgbClr val="00B050"/>
                </a:solidFill>
              </a:rPr>
              <a:t>Volovich</a:t>
            </a:r>
            <a:r>
              <a:rPr lang="en-US" sz="1900" dirty="0" smtClean="0">
                <a:solidFill>
                  <a:srgbClr val="00B050"/>
                </a:solidFill>
              </a:rPr>
              <a:t>, CW, ’09]</a:t>
            </a:r>
          </a:p>
          <a:p>
            <a:endParaRPr lang="en-US" sz="1800" dirty="0" smtClean="0">
              <a:solidFill>
                <a:srgbClr val="00B050"/>
              </a:solidFill>
            </a:endParaRPr>
          </a:p>
          <a:p>
            <a:endParaRPr lang="en-US" dirty="0"/>
          </a:p>
        </p:txBody>
      </p:sp>
      <p:pic>
        <p:nvPicPr>
          <p:cNvPr id="7170" name="Picture 2" descr="C:\Users\agua\Desktop\figs\fig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86001"/>
            <a:ext cx="6324600" cy="902806"/>
          </a:xfrm>
          <a:prstGeom prst="rect">
            <a:avLst/>
          </a:prstGeom>
          <a:noFill/>
        </p:spPr>
      </p:pic>
      <p:pic>
        <p:nvPicPr>
          <p:cNvPr id="7171" name="Picture 3" descr="C:\Users\agua\Desktop\figs\fig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3962400"/>
            <a:ext cx="4648200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BCFW at loop-level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BCFW recursion relation can be generalized to loop-level to obtain the loop integrand</a:t>
            </a:r>
          </a:p>
          <a:p>
            <a:pPr>
              <a:buNone/>
            </a:pPr>
            <a:r>
              <a:rPr lang="en-US" sz="1800" dirty="0" smtClean="0"/>
              <a:t>      </a:t>
            </a:r>
            <a:r>
              <a:rPr lang="en-US" sz="1800" dirty="0" smtClean="0">
                <a:solidFill>
                  <a:srgbClr val="00B050"/>
                </a:solidFill>
              </a:rPr>
              <a:t> [</a:t>
            </a:r>
            <a:r>
              <a:rPr lang="en-US" sz="1800" dirty="0" err="1" smtClean="0">
                <a:solidFill>
                  <a:srgbClr val="00B050"/>
                </a:solidFill>
              </a:rPr>
              <a:t>Arkani-Hamed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Bourjaily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Cachazo</a:t>
            </a:r>
            <a:r>
              <a:rPr lang="en-US" sz="1800" dirty="0" smtClean="0">
                <a:solidFill>
                  <a:srgbClr val="00B050"/>
                </a:solidFill>
              </a:rPr>
              <a:t>, Caron-</a:t>
            </a:r>
            <a:r>
              <a:rPr lang="en-US" sz="1800" dirty="0" err="1" smtClean="0">
                <a:solidFill>
                  <a:srgbClr val="00B050"/>
                </a:solidFill>
              </a:rPr>
              <a:t>Huot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Trnka</a:t>
            </a:r>
            <a:r>
              <a:rPr lang="en-US" sz="1800" dirty="0" smtClean="0">
                <a:solidFill>
                  <a:srgbClr val="00B050"/>
                </a:solidFill>
              </a:rPr>
              <a:t>, 10’]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BCFW at loop-level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BCFW recursion relation can be generalized to loop-level to obtain the loop integrand</a:t>
            </a:r>
          </a:p>
          <a:p>
            <a:pPr>
              <a:buNone/>
            </a:pPr>
            <a:r>
              <a:rPr lang="en-US" sz="1800" dirty="0" smtClean="0"/>
              <a:t>      </a:t>
            </a:r>
            <a:r>
              <a:rPr lang="en-US" sz="1800" dirty="0" smtClean="0">
                <a:solidFill>
                  <a:srgbClr val="00B050"/>
                </a:solidFill>
              </a:rPr>
              <a:t>  [</a:t>
            </a:r>
            <a:r>
              <a:rPr lang="en-US" sz="1800" dirty="0" err="1" smtClean="0">
                <a:solidFill>
                  <a:srgbClr val="00B050"/>
                </a:solidFill>
              </a:rPr>
              <a:t>Arkani-Hamed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Bourjaily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Cachazo</a:t>
            </a:r>
            <a:r>
              <a:rPr lang="en-US" sz="1800" dirty="0" smtClean="0">
                <a:solidFill>
                  <a:srgbClr val="00B050"/>
                </a:solidFill>
              </a:rPr>
              <a:t>, Caron-</a:t>
            </a:r>
            <a:r>
              <a:rPr lang="en-US" sz="1800" dirty="0" err="1" smtClean="0">
                <a:solidFill>
                  <a:srgbClr val="00B050"/>
                </a:solidFill>
              </a:rPr>
              <a:t>Huot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Trnka</a:t>
            </a:r>
            <a:r>
              <a:rPr lang="en-US" sz="1800" dirty="0" smtClean="0">
                <a:solidFill>
                  <a:srgbClr val="00B050"/>
                </a:solidFill>
              </a:rPr>
              <a:t>, 10’]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3074" name="Picture 2" descr="C:\Users\agua\Desktop\figs\fig2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733800"/>
            <a:ext cx="7353036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the past several years there have been enormous progress in unraveling the structure of scattering amplitudes in gauge theory and gravity.</a:t>
            </a:r>
          </a:p>
          <a:p>
            <a:endParaRPr lang="en-US" dirty="0" smtClean="0"/>
          </a:p>
          <a:p>
            <a:r>
              <a:rPr lang="en-US" dirty="0" smtClean="0"/>
              <a:t>Conceptually, it leads beautiful mathematic structure of scattering amplitudes.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CSW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CSW rule is a Witten's </a:t>
            </a:r>
            <a:r>
              <a:rPr lang="en-US" dirty="0" err="1"/>
              <a:t>twistor</a:t>
            </a:r>
            <a:r>
              <a:rPr lang="en-US" dirty="0"/>
              <a:t>-string </a:t>
            </a:r>
            <a:r>
              <a:rPr lang="en-US" dirty="0" smtClean="0"/>
              <a:t>theory inspired </a:t>
            </a:r>
            <a:r>
              <a:rPr lang="en-US" dirty="0"/>
              <a:t>technique of "sewing" MHV amplitudes </a:t>
            </a:r>
            <a:r>
              <a:rPr lang="en-US" dirty="0" smtClean="0"/>
              <a:t>together </a:t>
            </a:r>
            <a:r>
              <a:rPr lang="en-US" dirty="0"/>
              <a:t>to build arbitrarily </a:t>
            </a:r>
            <a:r>
              <a:rPr lang="en-US" dirty="0" smtClean="0"/>
              <a:t>tree amplitudes: </a:t>
            </a:r>
            <a:r>
              <a:rPr lang="en-US" sz="1800" dirty="0" smtClean="0">
                <a:solidFill>
                  <a:srgbClr val="00B050"/>
                </a:solidFill>
              </a:rPr>
              <a:t>[</a:t>
            </a:r>
            <a:r>
              <a:rPr lang="en-US" sz="1800" dirty="0" err="1" smtClean="0">
                <a:solidFill>
                  <a:srgbClr val="00B050"/>
                </a:solidFill>
              </a:rPr>
              <a:t>Cachazo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Svrcek</a:t>
            </a:r>
            <a:r>
              <a:rPr lang="en-US" sz="1800" dirty="0" smtClean="0">
                <a:solidFill>
                  <a:srgbClr val="00B050"/>
                </a:solidFill>
              </a:rPr>
              <a:t>, Witten, 04’]</a:t>
            </a:r>
            <a:endParaRPr lang="en-US" sz="1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CSW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CSW rule is a Witten's </a:t>
            </a:r>
            <a:r>
              <a:rPr lang="en-US" dirty="0" err="1"/>
              <a:t>twistor</a:t>
            </a:r>
            <a:r>
              <a:rPr lang="en-US" dirty="0"/>
              <a:t>-string </a:t>
            </a:r>
            <a:r>
              <a:rPr lang="en-US" dirty="0" smtClean="0"/>
              <a:t>theory inspired </a:t>
            </a:r>
            <a:r>
              <a:rPr lang="en-US" dirty="0"/>
              <a:t>technique of "sewing" MHV amplitudes </a:t>
            </a:r>
            <a:r>
              <a:rPr lang="en-US" dirty="0" smtClean="0"/>
              <a:t>together </a:t>
            </a:r>
            <a:r>
              <a:rPr lang="en-US" dirty="0"/>
              <a:t>to build arbitrarily </a:t>
            </a:r>
            <a:r>
              <a:rPr lang="en-US" dirty="0" smtClean="0"/>
              <a:t>tree amplitudes: </a:t>
            </a:r>
            <a:r>
              <a:rPr lang="en-US" sz="1800" dirty="0" smtClean="0">
                <a:solidFill>
                  <a:srgbClr val="00B050"/>
                </a:solidFill>
              </a:rPr>
              <a:t>[</a:t>
            </a:r>
            <a:r>
              <a:rPr lang="en-US" sz="1800" dirty="0" err="1" smtClean="0">
                <a:solidFill>
                  <a:srgbClr val="00B050"/>
                </a:solidFill>
              </a:rPr>
              <a:t>Cachazo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Svrcek</a:t>
            </a:r>
            <a:r>
              <a:rPr lang="en-US" sz="1800" dirty="0" smtClean="0">
                <a:solidFill>
                  <a:srgbClr val="00B050"/>
                </a:solidFill>
              </a:rPr>
              <a:t>, Witten, 04’]</a:t>
            </a:r>
            <a:endParaRPr lang="en-US" sz="1800" dirty="0">
              <a:solidFill>
                <a:srgbClr val="00B050"/>
              </a:solidFill>
            </a:endParaRPr>
          </a:p>
        </p:txBody>
      </p:sp>
      <p:pic>
        <p:nvPicPr>
          <p:cNvPr id="6146" name="Picture 2" descr="C:\Users\agua\Desktop\figs\fig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3962400"/>
            <a:ext cx="4724400" cy="251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CSW rules at loop-level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Nothing prevents us to form a loop in CSW diagrams: </a:t>
            </a:r>
            <a:r>
              <a:rPr lang="en-US" sz="1800" dirty="0" smtClean="0">
                <a:solidFill>
                  <a:srgbClr val="00B050"/>
                </a:solidFill>
              </a:rPr>
              <a:t>[</a:t>
            </a:r>
            <a:r>
              <a:rPr lang="en-US" sz="1800" dirty="0" err="1" smtClean="0">
                <a:solidFill>
                  <a:srgbClr val="00B050"/>
                </a:solidFill>
              </a:rPr>
              <a:t>Brandhuber</a:t>
            </a:r>
            <a:r>
              <a:rPr lang="en-US" sz="1800" dirty="0" smtClean="0">
                <a:solidFill>
                  <a:srgbClr val="00B050"/>
                </a:solidFill>
              </a:rPr>
              <a:t>, Spence, </a:t>
            </a:r>
            <a:r>
              <a:rPr lang="en-US" sz="1800" dirty="0" err="1" smtClean="0">
                <a:solidFill>
                  <a:srgbClr val="00B050"/>
                </a:solidFill>
              </a:rPr>
              <a:t>Travaglini</a:t>
            </a:r>
            <a:r>
              <a:rPr lang="en-US" sz="1800" dirty="0" smtClean="0">
                <a:solidFill>
                  <a:srgbClr val="00B050"/>
                </a:solidFill>
              </a:rPr>
              <a:t>, 04’]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CSW rules at loop-level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Nothing prevents us to form a loop in CSW diagrams: </a:t>
            </a:r>
            <a:r>
              <a:rPr lang="en-US" sz="1800" dirty="0" smtClean="0">
                <a:solidFill>
                  <a:srgbClr val="00B050"/>
                </a:solidFill>
              </a:rPr>
              <a:t>[</a:t>
            </a:r>
            <a:r>
              <a:rPr lang="en-US" sz="1800" dirty="0" err="1" smtClean="0">
                <a:solidFill>
                  <a:srgbClr val="00B050"/>
                </a:solidFill>
              </a:rPr>
              <a:t>Brandhuber</a:t>
            </a:r>
            <a:r>
              <a:rPr lang="en-US" sz="1800" dirty="0" smtClean="0">
                <a:solidFill>
                  <a:srgbClr val="00B050"/>
                </a:solidFill>
              </a:rPr>
              <a:t>, Spence, </a:t>
            </a:r>
            <a:r>
              <a:rPr lang="en-US" sz="1800" dirty="0" err="1" smtClean="0">
                <a:solidFill>
                  <a:srgbClr val="00B050"/>
                </a:solidFill>
              </a:rPr>
              <a:t>Travaglini</a:t>
            </a:r>
            <a:r>
              <a:rPr lang="en-US" sz="1800" dirty="0" smtClean="0">
                <a:solidFill>
                  <a:srgbClr val="00B050"/>
                </a:solidFill>
              </a:rPr>
              <a:t>, 04’]</a:t>
            </a:r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4098" name="Picture 2" descr="C:\Users\agua\Desktop\figs\fig2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1" y="2895600"/>
            <a:ext cx="6019800" cy="3253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[Black Hat collaborators] </a:t>
            </a:r>
            <a:r>
              <a:rPr lang="en-US" dirty="0" smtClean="0"/>
              <a:t>Black Hat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Amplitudes decomposed into coefficients multiplying scalar integrals and rational terms: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[Black Hat collaborators] </a:t>
            </a:r>
            <a:r>
              <a:rPr lang="en-US" dirty="0" smtClean="0"/>
              <a:t>Black Hat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Amplitudes decomposed into coefficients multiplying scalar integrals and rational terms: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276600"/>
            <a:ext cx="6248400" cy="1311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[Black Hat collaborators] </a:t>
            </a:r>
            <a:r>
              <a:rPr lang="en-US" dirty="0" smtClean="0"/>
              <a:t>Black Hat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Amplitudes decomposed into coefficients multiplying scalar integrals and rational terms: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coefficients can be determined by </a:t>
            </a:r>
            <a:r>
              <a:rPr lang="en-US" dirty="0" err="1" smtClean="0"/>
              <a:t>unitarity</a:t>
            </a:r>
            <a:r>
              <a:rPr lang="en-US" dirty="0" smtClean="0"/>
              <a:t> cuts.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200400"/>
            <a:ext cx="6172200" cy="129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[Black Hat collaborators] </a:t>
            </a:r>
            <a:r>
              <a:rPr lang="en-US" dirty="0" smtClean="0"/>
              <a:t>Black Hat 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Amplitudes decomposed into coefficients multiplying scalar integrals and rational terms: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coefficients can be determined by </a:t>
            </a:r>
            <a:r>
              <a:rPr lang="en-US" dirty="0" err="1" smtClean="0"/>
              <a:t>unitarity</a:t>
            </a:r>
            <a:r>
              <a:rPr lang="en-US" dirty="0" smtClean="0"/>
              <a:t> cuts.</a:t>
            </a:r>
          </a:p>
          <a:p>
            <a:endParaRPr lang="en-US" dirty="0" smtClean="0"/>
          </a:p>
          <a:p>
            <a:r>
              <a:rPr lang="en-US" dirty="0" smtClean="0"/>
              <a:t>The rational part can be compute by recursion relations.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590800"/>
            <a:ext cx="5486400" cy="1151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Symmetries in N=4 SYM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Symmetries in N=4 SYM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Abstract Symmetries are often helpful in practical calculations.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 the past several years there have been enormous progress in unraveling the structure of scattering amplitudes in gauge theory and gravity.</a:t>
            </a:r>
          </a:p>
          <a:p>
            <a:endParaRPr lang="en-US" dirty="0" smtClean="0"/>
          </a:p>
          <a:p>
            <a:r>
              <a:rPr lang="en-US" dirty="0" smtClean="0"/>
              <a:t>Conceptually, it leads beautiful mathematic structure of scattering amplitudes.</a:t>
            </a:r>
          </a:p>
          <a:p>
            <a:endParaRPr lang="en-US" dirty="0" smtClean="0"/>
          </a:p>
          <a:p>
            <a:r>
              <a:rPr lang="en-US" dirty="0" smtClean="0"/>
              <a:t>Practically, it makes some previous impossible calculations trivial, in particular precision calculations in QCD.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Symmetries in N=4 SYM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Abstract Symmetries are often helpful in practical calculations.</a:t>
            </a:r>
          </a:p>
          <a:p>
            <a:endParaRPr lang="en-US" dirty="0" smtClean="0"/>
          </a:p>
          <a:p>
            <a:r>
              <a:rPr lang="en-US" dirty="0" smtClean="0"/>
              <a:t>Dual (super)conformal symmetry exists at planar limit, which is invisible in </a:t>
            </a:r>
            <a:r>
              <a:rPr lang="en-US" dirty="0" err="1" smtClean="0"/>
              <a:t>Lagrangian</a:t>
            </a:r>
            <a:r>
              <a:rPr lang="en-US" dirty="0" smtClean="0"/>
              <a:t>.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Symmetries in N=4 SYM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Abstract Symmetries are often helpful in practical calculations.</a:t>
            </a:r>
          </a:p>
          <a:p>
            <a:endParaRPr lang="en-US" dirty="0" smtClean="0"/>
          </a:p>
          <a:p>
            <a:r>
              <a:rPr lang="en-US" dirty="0" smtClean="0"/>
              <a:t>Dual (super)conformal symmetry exists at planar limit, which is invisible in </a:t>
            </a:r>
            <a:r>
              <a:rPr lang="en-US" dirty="0" err="1" smtClean="0"/>
              <a:t>Lagrangian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The symmetry acts on dual coordinates</a:t>
            </a:r>
            <a:endParaRPr lang="en-US" sz="1600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26" name="Picture 2" descr="C:\Users\agua\Desktop\figs\fig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5715000"/>
            <a:ext cx="5611549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Symmetries in N=4 SYM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47545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Abstract Symmetries are often helpful in practical calculations.</a:t>
            </a:r>
          </a:p>
          <a:p>
            <a:endParaRPr lang="en-US" dirty="0" smtClean="0"/>
          </a:p>
          <a:p>
            <a:r>
              <a:rPr lang="en-US" dirty="0" smtClean="0"/>
              <a:t>Dual (super)conformal symmetry exists at planar limit, which is invisible in </a:t>
            </a:r>
            <a:r>
              <a:rPr lang="en-US" dirty="0" err="1" smtClean="0"/>
              <a:t>Lagrangian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The symmetry acts on dual coordinates</a:t>
            </a:r>
            <a:endParaRPr lang="en-US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Conformal symmetry and dual conformal symmetry comprise two lowest levels of a </a:t>
            </a:r>
            <a:r>
              <a:rPr lang="en-US" dirty="0" err="1" smtClean="0"/>
              <a:t>Yangian</a:t>
            </a:r>
            <a:r>
              <a:rPr lang="en-US" dirty="0" smtClean="0"/>
              <a:t> symmetry.</a:t>
            </a:r>
          </a:p>
          <a:p>
            <a:pPr>
              <a:buNone/>
            </a:pPr>
            <a:r>
              <a:rPr lang="en-US" sz="1800" dirty="0" smtClean="0"/>
              <a:t>       </a:t>
            </a:r>
            <a:r>
              <a:rPr lang="en-US" sz="1800" dirty="0" smtClean="0">
                <a:solidFill>
                  <a:srgbClr val="00B050"/>
                </a:solidFill>
              </a:rPr>
              <a:t>[Drummond, et al, 08’][Drummond et al, 09’][</a:t>
            </a:r>
            <a:r>
              <a:rPr lang="en-US" sz="1800" dirty="0" err="1" smtClean="0">
                <a:solidFill>
                  <a:srgbClr val="00B050"/>
                </a:solidFill>
              </a:rPr>
              <a:t>Arkani-Hamed</a:t>
            </a:r>
            <a:r>
              <a:rPr lang="en-US" sz="1800" dirty="0" smtClean="0">
                <a:solidFill>
                  <a:srgbClr val="00B050"/>
                </a:solidFill>
              </a:rPr>
              <a:t>, 10’]</a:t>
            </a:r>
          </a:p>
        </p:txBody>
      </p:sp>
      <p:pic>
        <p:nvPicPr>
          <p:cNvPr id="1026" name="Picture 2" descr="C:\Users\agua\Desktop\figs\fig1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4191000"/>
            <a:ext cx="4910106" cy="53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use of the Symmetries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use of the Symmetries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Dual conformal symmetry has anomaly at loop level.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use of the Symmetries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Dual conformal symmetry has anomaly at loop level.</a:t>
            </a:r>
          </a:p>
          <a:p>
            <a:endParaRPr lang="en-US" dirty="0" smtClean="0"/>
          </a:p>
          <a:p>
            <a:r>
              <a:rPr lang="en-US" dirty="0" smtClean="0"/>
              <a:t>Anomaly equation allows us to determine 4 and 5-point amplitudes to all loop order. </a:t>
            </a:r>
            <a:r>
              <a:rPr lang="en-US" sz="1800" dirty="0" smtClean="0">
                <a:solidFill>
                  <a:srgbClr val="00B050"/>
                </a:solidFill>
              </a:rPr>
              <a:t>[Drummond, </a:t>
            </a:r>
            <a:r>
              <a:rPr lang="en-US" sz="1800" dirty="0" err="1" smtClean="0">
                <a:solidFill>
                  <a:srgbClr val="00B050"/>
                </a:solidFill>
              </a:rPr>
              <a:t>Henn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Korchemsky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E.Sokatchev</a:t>
            </a:r>
            <a:r>
              <a:rPr lang="en-US" sz="1800" dirty="0" smtClean="0">
                <a:solidFill>
                  <a:srgbClr val="00B050"/>
                </a:solidFill>
              </a:rPr>
              <a:t>, 08’]</a:t>
            </a: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use of the Symmetries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Dual conformal symmetry has anomaly at loop level.</a:t>
            </a:r>
          </a:p>
          <a:p>
            <a:endParaRPr lang="en-US" dirty="0" smtClean="0"/>
          </a:p>
          <a:p>
            <a:r>
              <a:rPr lang="en-US" dirty="0" smtClean="0"/>
              <a:t>Anomaly equation allows us to determine 4 and 5-point amplitudes to all loop order. </a:t>
            </a:r>
            <a:r>
              <a:rPr lang="en-US" sz="1800" dirty="0" smtClean="0">
                <a:solidFill>
                  <a:srgbClr val="00B050"/>
                </a:solidFill>
              </a:rPr>
              <a:t>[Drummond, </a:t>
            </a:r>
            <a:r>
              <a:rPr lang="en-US" sz="1800" dirty="0" err="1" smtClean="0">
                <a:solidFill>
                  <a:srgbClr val="00B050"/>
                </a:solidFill>
              </a:rPr>
              <a:t>Henn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Korchemsky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E.Sokatchev</a:t>
            </a:r>
            <a:r>
              <a:rPr lang="en-US" sz="1800" dirty="0" smtClean="0">
                <a:solidFill>
                  <a:srgbClr val="00B050"/>
                </a:solidFill>
              </a:rPr>
              <a:t>, 08’]</a:t>
            </a:r>
            <a:endParaRPr lang="en-US" sz="1800" dirty="0" smtClean="0"/>
          </a:p>
          <a:p>
            <a:endParaRPr lang="en-US" dirty="0" smtClean="0"/>
          </a:p>
          <a:p>
            <a:r>
              <a:rPr lang="en-US" dirty="0" smtClean="0"/>
              <a:t>All-loop amplitudes can be written as </a:t>
            </a:r>
          </a:p>
          <a:p>
            <a:pPr>
              <a:buNone/>
            </a:pPr>
            <a:r>
              <a:rPr lang="en-US" sz="1600" dirty="0" smtClean="0">
                <a:solidFill>
                  <a:srgbClr val="00B050"/>
                </a:solidFill>
              </a:rPr>
              <a:t>        [Bern, Dixon, Smirnov, 05’]</a:t>
            </a:r>
            <a:endParaRPr lang="en-US" sz="1600" dirty="0" smtClean="0"/>
          </a:p>
          <a:p>
            <a:pPr>
              <a:buNone/>
            </a:pPr>
            <a:r>
              <a:rPr lang="en-US" dirty="0" smtClean="0"/>
              <a:t>   BDS </a:t>
            </a:r>
            <a:r>
              <a:rPr lang="en-US" dirty="0" err="1" smtClean="0"/>
              <a:t>ansatz</a:t>
            </a:r>
            <a:r>
              <a:rPr lang="en-US" dirty="0" smtClean="0"/>
              <a:t> + Remainder function.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Wilson loop/Correlation/Amplitude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Wilson loop/Correlation/Amplitude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Expectation value of Light-like Wilson loop in dual space is equivalent to scattering amplitudes. </a:t>
            </a:r>
            <a:r>
              <a:rPr lang="en-US" sz="1800" dirty="0" smtClean="0">
                <a:solidFill>
                  <a:srgbClr val="00B050"/>
                </a:solidFill>
              </a:rPr>
              <a:t>[</a:t>
            </a:r>
            <a:r>
              <a:rPr lang="en-US" sz="1800" dirty="0" err="1" smtClean="0">
                <a:solidFill>
                  <a:srgbClr val="00B050"/>
                </a:solidFill>
              </a:rPr>
              <a:t>Alday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Maldacena</a:t>
            </a:r>
            <a:r>
              <a:rPr lang="en-US" sz="1800" dirty="0" smtClean="0">
                <a:solidFill>
                  <a:srgbClr val="00B050"/>
                </a:solidFill>
              </a:rPr>
              <a:t>, 07’] </a:t>
            </a:r>
            <a:r>
              <a:rPr lang="en-US" sz="1800" dirty="0" smtClean="0">
                <a:solidFill>
                  <a:srgbClr val="00B050"/>
                </a:solidFill>
              </a:rPr>
              <a:t>[</a:t>
            </a:r>
            <a:r>
              <a:rPr lang="en-US" sz="1800" dirty="0" smtClean="0">
                <a:solidFill>
                  <a:srgbClr val="00B050"/>
                </a:solidFill>
              </a:rPr>
              <a:t>Drummond et al, 08’] [</a:t>
            </a:r>
            <a:r>
              <a:rPr lang="en-US" sz="1800" dirty="0" err="1" smtClean="0">
                <a:solidFill>
                  <a:srgbClr val="00B050"/>
                </a:solidFill>
              </a:rPr>
              <a:t>Brandhuber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Heslop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Travaglini</a:t>
            </a:r>
            <a:r>
              <a:rPr lang="en-US" sz="1800" dirty="0" smtClean="0">
                <a:solidFill>
                  <a:srgbClr val="00B050"/>
                </a:solidFill>
              </a:rPr>
              <a:t>, 08</a:t>
            </a:r>
            <a:r>
              <a:rPr lang="en-US" sz="1800" dirty="0" smtClean="0">
                <a:solidFill>
                  <a:srgbClr val="00B050"/>
                </a:solidFill>
              </a:rPr>
              <a:t>’] [BHT &amp; Spence, 09’]</a:t>
            </a:r>
            <a:endParaRPr lang="en-US" sz="1800" dirty="0" smtClean="0">
              <a:solidFill>
                <a:srgbClr val="00B05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Wilson loop/Correlation/Amplitude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Expectation value of Light-like Wilson loop in dual space is equivalent to scattering amplitudes. </a:t>
            </a:r>
            <a:r>
              <a:rPr lang="en-US" sz="1800" dirty="0" smtClean="0">
                <a:solidFill>
                  <a:srgbClr val="00B050"/>
                </a:solidFill>
              </a:rPr>
              <a:t>[</a:t>
            </a:r>
            <a:r>
              <a:rPr lang="en-US" sz="1800" dirty="0" err="1" smtClean="0">
                <a:solidFill>
                  <a:srgbClr val="00B050"/>
                </a:solidFill>
              </a:rPr>
              <a:t>Alday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Maldacena</a:t>
            </a:r>
            <a:r>
              <a:rPr lang="en-US" sz="1800" dirty="0" smtClean="0">
                <a:solidFill>
                  <a:srgbClr val="00B050"/>
                </a:solidFill>
              </a:rPr>
              <a:t>, 07’] [</a:t>
            </a:r>
            <a:r>
              <a:rPr lang="en-US" sz="1800" dirty="0" smtClean="0">
                <a:solidFill>
                  <a:srgbClr val="00B050"/>
                </a:solidFill>
              </a:rPr>
              <a:t>Drummond et al, 08’] [</a:t>
            </a:r>
            <a:r>
              <a:rPr lang="en-US" sz="1800" dirty="0" err="1" smtClean="0">
                <a:solidFill>
                  <a:srgbClr val="00B050"/>
                </a:solidFill>
              </a:rPr>
              <a:t>Brandhuber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Heslop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Travaglini</a:t>
            </a:r>
            <a:r>
              <a:rPr lang="en-US" sz="1800" dirty="0" smtClean="0">
                <a:solidFill>
                  <a:srgbClr val="00B050"/>
                </a:solidFill>
              </a:rPr>
              <a:t>, 08’] [BHT &amp; Spence, 09’]</a:t>
            </a:r>
            <a:endParaRPr lang="en-US" sz="1800" dirty="0" smtClean="0"/>
          </a:p>
          <a:p>
            <a:endParaRPr lang="en-US" dirty="0" smtClean="0"/>
          </a:p>
          <a:p>
            <a:r>
              <a:rPr lang="en-US" dirty="0" smtClean="0"/>
              <a:t>Correlation function of some operators with Light-like limit is equivalent to scattering amplitudes. </a:t>
            </a:r>
            <a:r>
              <a:rPr lang="en-US" sz="1800" dirty="0" smtClean="0">
                <a:solidFill>
                  <a:srgbClr val="00B050"/>
                </a:solidFill>
              </a:rPr>
              <a:t>[</a:t>
            </a:r>
            <a:r>
              <a:rPr lang="en-US" sz="1800" dirty="0" err="1" smtClean="0">
                <a:solidFill>
                  <a:srgbClr val="00B050"/>
                </a:solidFill>
              </a:rPr>
              <a:t>Alday</a:t>
            </a:r>
            <a:r>
              <a:rPr lang="en-US" sz="1800" dirty="0" smtClean="0">
                <a:solidFill>
                  <a:srgbClr val="00B050"/>
                </a:solidFill>
              </a:rPr>
              <a:t>, et al 10’]</a:t>
            </a:r>
            <a:endParaRPr lang="en-US" sz="1800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Feynman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Inefficiency of traditional Feynman diagram calculation: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100" dirty="0" smtClean="0"/>
              <a:t>Wilson loop/Correlation/Amplitude</a:t>
            </a:r>
            <a:endParaRPr lang="en-US" sz="4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Expectation value of Light-like Wilson loop in dual space is equivalent to scattering amplitudes. </a:t>
            </a:r>
            <a:r>
              <a:rPr lang="en-US" sz="1800" dirty="0" smtClean="0">
                <a:solidFill>
                  <a:srgbClr val="00B050"/>
                </a:solidFill>
              </a:rPr>
              <a:t>[</a:t>
            </a:r>
            <a:r>
              <a:rPr lang="en-US" sz="1800" dirty="0" err="1" smtClean="0">
                <a:solidFill>
                  <a:srgbClr val="00B050"/>
                </a:solidFill>
              </a:rPr>
              <a:t>Alday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Maldacena</a:t>
            </a:r>
            <a:r>
              <a:rPr lang="en-US" sz="1800" dirty="0" smtClean="0">
                <a:solidFill>
                  <a:srgbClr val="00B050"/>
                </a:solidFill>
              </a:rPr>
              <a:t>, 07’][</a:t>
            </a:r>
            <a:r>
              <a:rPr lang="en-US" sz="1800" dirty="0" smtClean="0">
                <a:solidFill>
                  <a:srgbClr val="00B050"/>
                </a:solidFill>
              </a:rPr>
              <a:t>Drummond et al, 08’] [</a:t>
            </a:r>
            <a:r>
              <a:rPr lang="en-US" sz="1800" dirty="0" err="1" smtClean="0">
                <a:solidFill>
                  <a:srgbClr val="00B050"/>
                </a:solidFill>
              </a:rPr>
              <a:t>Brandhuber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Heslop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Travaglini</a:t>
            </a:r>
            <a:r>
              <a:rPr lang="en-US" sz="1800" dirty="0" smtClean="0">
                <a:solidFill>
                  <a:srgbClr val="00B050"/>
                </a:solidFill>
              </a:rPr>
              <a:t>, 08’] [BHT &amp; Spence, 09’]</a:t>
            </a:r>
            <a:endParaRPr lang="en-US" sz="1800" dirty="0" smtClean="0"/>
          </a:p>
          <a:p>
            <a:endParaRPr lang="en-US" dirty="0" smtClean="0"/>
          </a:p>
          <a:p>
            <a:r>
              <a:rPr lang="en-US" dirty="0" smtClean="0"/>
              <a:t>Correlation function of some operators with Light-like limit is equivalent to scattering amplitudes</a:t>
            </a:r>
            <a:r>
              <a:rPr lang="en-US" sz="2400" dirty="0" smtClean="0"/>
              <a:t>. </a:t>
            </a:r>
            <a:r>
              <a:rPr lang="en-US" sz="1800" dirty="0" smtClean="0">
                <a:solidFill>
                  <a:srgbClr val="00B050"/>
                </a:solidFill>
              </a:rPr>
              <a:t>[</a:t>
            </a:r>
            <a:r>
              <a:rPr lang="en-US" sz="1800" dirty="0" err="1" smtClean="0">
                <a:solidFill>
                  <a:srgbClr val="00B050"/>
                </a:solidFill>
              </a:rPr>
              <a:t>Alday</a:t>
            </a:r>
            <a:r>
              <a:rPr lang="en-US" sz="1800" dirty="0" smtClean="0">
                <a:solidFill>
                  <a:srgbClr val="00B050"/>
                </a:solidFill>
              </a:rPr>
              <a:t> et al, 10’]</a:t>
            </a:r>
            <a:endParaRPr lang="en-US" sz="1800" dirty="0" smtClean="0"/>
          </a:p>
          <a:p>
            <a:endParaRPr lang="en-US" dirty="0" smtClean="0"/>
          </a:p>
          <a:p>
            <a:r>
              <a:rPr lang="en-US" dirty="0" smtClean="0"/>
              <a:t>It helps computing the scattering amplitudes: OPE of Wilson loop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sz="1600" dirty="0" smtClean="0">
                <a:solidFill>
                  <a:srgbClr val="00B050"/>
                </a:solidFill>
              </a:rPr>
              <a:t>[</a:t>
            </a:r>
            <a:r>
              <a:rPr lang="en-US" sz="1600" dirty="0" err="1" smtClean="0">
                <a:solidFill>
                  <a:srgbClr val="00B050"/>
                </a:solidFill>
              </a:rPr>
              <a:t>Alday</a:t>
            </a:r>
            <a:r>
              <a:rPr lang="en-US" sz="1600" dirty="0" smtClean="0">
                <a:solidFill>
                  <a:srgbClr val="00B050"/>
                </a:solidFill>
              </a:rPr>
              <a:t>, </a:t>
            </a:r>
            <a:r>
              <a:rPr lang="en-US" sz="1600" dirty="0" err="1" smtClean="0">
                <a:solidFill>
                  <a:srgbClr val="00B050"/>
                </a:solidFill>
              </a:rPr>
              <a:t>Gaiotto</a:t>
            </a:r>
            <a:r>
              <a:rPr lang="en-US" sz="1600" dirty="0" smtClean="0">
                <a:solidFill>
                  <a:srgbClr val="00B050"/>
                </a:solidFill>
              </a:rPr>
              <a:t>, </a:t>
            </a:r>
            <a:r>
              <a:rPr lang="en-US" sz="1600" dirty="0" err="1" smtClean="0">
                <a:solidFill>
                  <a:srgbClr val="00B050"/>
                </a:solidFill>
              </a:rPr>
              <a:t>Maldacena</a:t>
            </a:r>
            <a:r>
              <a:rPr lang="en-US" sz="1600" dirty="0" smtClean="0">
                <a:solidFill>
                  <a:srgbClr val="00B050"/>
                </a:solidFill>
              </a:rPr>
              <a:t>, Sever, </a:t>
            </a:r>
            <a:r>
              <a:rPr lang="en-US" sz="1600" dirty="0" err="1" smtClean="0">
                <a:solidFill>
                  <a:srgbClr val="00B050"/>
                </a:solidFill>
              </a:rPr>
              <a:t>Vieria</a:t>
            </a:r>
            <a:r>
              <a:rPr lang="en-US" sz="1600" dirty="0" smtClean="0">
                <a:solidFill>
                  <a:srgbClr val="00B050"/>
                </a:solidFill>
              </a:rPr>
              <a:t>]</a:t>
            </a:r>
            <a:endParaRPr lang="en-US" sz="1600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Dual formalism of S-matrix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458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Witten’s </a:t>
            </a:r>
            <a:r>
              <a:rPr lang="en-US" dirty="0" err="1" smtClean="0"/>
              <a:t>twistor</a:t>
            </a:r>
            <a:r>
              <a:rPr lang="en-US" dirty="0" smtClean="0"/>
              <a:t> string theory: </a:t>
            </a:r>
            <a:r>
              <a:rPr lang="en-US" sz="1800" dirty="0" smtClean="0">
                <a:solidFill>
                  <a:srgbClr val="00B050"/>
                </a:solidFill>
              </a:rPr>
              <a:t>[Witten, 03’]</a:t>
            </a:r>
            <a:endParaRPr lang="en-US" sz="1800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Dual formalism of S-matrix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458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Witten’s </a:t>
            </a:r>
            <a:r>
              <a:rPr lang="en-US" dirty="0" err="1" smtClean="0"/>
              <a:t>twistor</a:t>
            </a:r>
            <a:r>
              <a:rPr lang="en-US" dirty="0" smtClean="0"/>
              <a:t> string theory: </a:t>
            </a:r>
            <a:r>
              <a:rPr lang="en-US" sz="1800" dirty="0" smtClean="0">
                <a:solidFill>
                  <a:srgbClr val="00B050"/>
                </a:solidFill>
              </a:rPr>
              <a:t>[Witten, 03’]</a:t>
            </a:r>
            <a:endParaRPr lang="en-US" sz="1800" dirty="0" smtClean="0"/>
          </a:p>
          <a:p>
            <a:pPr>
              <a:buNone/>
            </a:pP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   Scattering amplitudes are related to the   curves in (super)</a:t>
            </a:r>
            <a:r>
              <a:rPr lang="en-US" dirty="0" err="1" smtClean="0"/>
              <a:t>twistor</a:t>
            </a:r>
            <a:r>
              <a:rPr lang="en-US" dirty="0" smtClean="0"/>
              <a:t> space.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Dual formalism of S-matrix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458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Witten’s </a:t>
            </a:r>
            <a:r>
              <a:rPr lang="en-US" dirty="0" err="1" smtClean="0"/>
              <a:t>twistor</a:t>
            </a:r>
            <a:r>
              <a:rPr lang="en-US" dirty="0" smtClean="0"/>
              <a:t> string theory: </a:t>
            </a:r>
            <a:r>
              <a:rPr lang="en-US" sz="1800" dirty="0" smtClean="0">
                <a:solidFill>
                  <a:srgbClr val="00B050"/>
                </a:solidFill>
              </a:rPr>
              <a:t>[Witten, 03’]</a:t>
            </a:r>
            <a:endParaRPr lang="en-US" sz="1800" dirty="0" smtClean="0"/>
          </a:p>
          <a:p>
            <a:pPr>
              <a:buNone/>
            </a:pP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   Scattering amplitudes are related to the curves in (super)</a:t>
            </a:r>
            <a:r>
              <a:rPr lang="en-US" dirty="0" err="1" smtClean="0"/>
              <a:t>twistor</a:t>
            </a:r>
            <a:r>
              <a:rPr lang="en-US" dirty="0" smtClean="0"/>
              <a:t> space.</a:t>
            </a:r>
          </a:p>
          <a:p>
            <a:endParaRPr lang="en-US" dirty="0" smtClean="0"/>
          </a:p>
          <a:p>
            <a:r>
              <a:rPr lang="en-US" dirty="0" err="1" smtClean="0"/>
              <a:t>Arkani-Hamed</a:t>
            </a:r>
            <a:r>
              <a:rPr lang="en-US" dirty="0" smtClean="0"/>
              <a:t> et </a:t>
            </a:r>
            <a:r>
              <a:rPr lang="en-US" dirty="0" err="1" smtClean="0"/>
              <a:t>al’s</a:t>
            </a:r>
            <a:r>
              <a:rPr lang="en-US" dirty="0" smtClean="0"/>
              <a:t> </a:t>
            </a:r>
            <a:r>
              <a:rPr lang="en-US" dirty="0" err="1" smtClean="0"/>
              <a:t>Grassmannian</a:t>
            </a:r>
            <a:r>
              <a:rPr lang="en-US" dirty="0" smtClean="0"/>
              <a:t> formalism: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sz="1800" dirty="0" smtClean="0">
                <a:solidFill>
                  <a:srgbClr val="00B050"/>
                </a:solidFill>
              </a:rPr>
              <a:t>[</a:t>
            </a:r>
            <a:r>
              <a:rPr lang="en-US" sz="1800" dirty="0" err="1" smtClean="0">
                <a:solidFill>
                  <a:srgbClr val="00B050"/>
                </a:solidFill>
              </a:rPr>
              <a:t>Arkani-Hamed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Cachazo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Chueng</a:t>
            </a:r>
            <a:r>
              <a:rPr lang="en-US" sz="1800" dirty="0" smtClean="0">
                <a:solidFill>
                  <a:srgbClr val="00B050"/>
                </a:solidFill>
              </a:rPr>
              <a:t>, Kaplan, 09’]</a:t>
            </a:r>
            <a:endParaRPr lang="en-US" sz="1800" dirty="0" smtClean="0"/>
          </a:p>
          <a:p>
            <a:pPr>
              <a:buNone/>
            </a:pPr>
            <a:r>
              <a:rPr lang="en-US" dirty="0" smtClean="0"/>
              <a:t>  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Dual formalism of S-matrix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4582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Witten’s </a:t>
            </a:r>
            <a:r>
              <a:rPr lang="en-US" dirty="0" err="1" smtClean="0"/>
              <a:t>twistor</a:t>
            </a:r>
            <a:r>
              <a:rPr lang="en-US" dirty="0" smtClean="0"/>
              <a:t> string theory: </a:t>
            </a:r>
            <a:r>
              <a:rPr lang="en-US" sz="1800" dirty="0" smtClean="0">
                <a:solidFill>
                  <a:srgbClr val="00B050"/>
                </a:solidFill>
              </a:rPr>
              <a:t>[Witten, 03’]</a:t>
            </a:r>
            <a:endParaRPr lang="en-US" sz="1800" dirty="0" smtClean="0"/>
          </a:p>
          <a:p>
            <a:pPr>
              <a:buNone/>
            </a:pP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   Scattering amplitudes are related to the curves in (super)</a:t>
            </a:r>
            <a:r>
              <a:rPr lang="en-US" dirty="0" err="1" smtClean="0"/>
              <a:t>twistor</a:t>
            </a:r>
            <a:r>
              <a:rPr lang="en-US" dirty="0" smtClean="0"/>
              <a:t> space.</a:t>
            </a:r>
          </a:p>
          <a:p>
            <a:endParaRPr lang="en-US" dirty="0" smtClean="0"/>
          </a:p>
          <a:p>
            <a:r>
              <a:rPr lang="en-US" dirty="0" err="1" smtClean="0"/>
              <a:t>Arkani-Hamed</a:t>
            </a:r>
            <a:r>
              <a:rPr lang="en-US" dirty="0" smtClean="0"/>
              <a:t> et </a:t>
            </a:r>
            <a:r>
              <a:rPr lang="en-US" dirty="0" err="1" smtClean="0"/>
              <a:t>al’s</a:t>
            </a:r>
            <a:r>
              <a:rPr lang="en-US" dirty="0" smtClean="0"/>
              <a:t> </a:t>
            </a:r>
            <a:r>
              <a:rPr lang="en-US" dirty="0" err="1" smtClean="0"/>
              <a:t>Grassmannian</a:t>
            </a:r>
            <a:r>
              <a:rPr lang="en-US" dirty="0" smtClean="0"/>
              <a:t> formalism: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sz="1800" dirty="0" smtClean="0">
                <a:solidFill>
                  <a:srgbClr val="00B050"/>
                </a:solidFill>
              </a:rPr>
              <a:t>[</a:t>
            </a:r>
            <a:r>
              <a:rPr lang="en-US" sz="1800" dirty="0" err="1" smtClean="0">
                <a:solidFill>
                  <a:srgbClr val="00B050"/>
                </a:solidFill>
              </a:rPr>
              <a:t>Arkani-Hamed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Cachazo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Chueng</a:t>
            </a:r>
            <a:r>
              <a:rPr lang="en-US" sz="1800" dirty="0" smtClean="0">
                <a:solidFill>
                  <a:srgbClr val="00B050"/>
                </a:solidFill>
              </a:rPr>
              <a:t>, Kaplan, 09’]</a:t>
            </a:r>
            <a:endParaRPr lang="en-US" sz="1800" dirty="0" smtClean="0"/>
          </a:p>
          <a:p>
            <a:pPr>
              <a:buNone/>
            </a:pP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   All-loop Planar amplitudes are associated with an contour integral defined with </a:t>
            </a:r>
            <a:r>
              <a:rPr lang="en-US" dirty="0" err="1" smtClean="0"/>
              <a:t>Grassmannian</a:t>
            </a:r>
            <a:r>
              <a:rPr lang="en-US" dirty="0" smtClean="0"/>
              <a:t>.  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Dual formalism of S-matrix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458200" cy="4648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Witten’s </a:t>
            </a:r>
            <a:r>
              <a:rPr lang="en-US" dirty="0" err="1" smtClean="0"/>
              <a:t>twistor</a:t>
            </a:r>
            <a:r>
              <a:rPr lang="en-US" dirty="0" smtClean="0"/>
              <a:t> string theory: </a:t>
            </a:r>
            <a:r>
              <a:rPr lang="en-US" sz="1800" dirty="0" smtClean="0">
                <a:solidFill>
                  <a:srgbClr val="00B050"/>
                </a:solidFill>
              </a:rPr>
              <a:t>[Witten, 03’]</a:t>
            </a:r>
            <a:endParaRPr lang="en-US" sz="1800" dirty="0" smtClean="0"/>
          </a:p>
          <a:p>
            <a:pPr>
              <a:buNone/>
            </a:pPr>
            <a:r>
              <a:rPr lang="en-US" dirty="0" smtClean="0"/>
              <a:t>    </a:t>
            </a:r>
          </a:p>
          <a:p>
            <a:pPr>
              <a:buNone/>
            </a:pPr>
            <a:r>
              <a:rPr lang="en-US" dirty="0" smtClean="0"/>
              <a:t>    Scattering amplitudes are related to the curves in (super)</a:t>
            </a:r>
            <a:r>
              <a:rPr lang="en-US" dirty="0" err="1" smtClean="0"/>
              <a:t>twistor</a:t>
            </a:r>
            <a:r>
              <a:rPr lang="en-US" dirty="0" smtClean="0"/>
              <a:t> space.</a:t>
            </a:r>
          </a:p>
          <a:p>
            <a:endParaRPr lang="en-US" dirty="0" smtClean="0"/>
          </a:p>
          <a:p>
            <a:r>
              <a:rPr lang="en-US" dirty="0" err="1" smtClean="0"/>
              <a:t>Arkani-Hamed</a:t>
            </a:r>
            <a:r>
              <a:rPr lang="en-US" dirty="0" smtClean="0"/>
              <a:t> et </a:t>
            </a:r>
            <a:r>
              <a:rPr lang="en-US" dirty="0" err="1" smtClean="0"/>
              <a:t>al’s</a:t>
            </a:r>
            <a:r>
              <a:rPr lang="en-US" dirty="0" smtClean="0"/>
              <a:t> </a:t>
            </a:r>
            <a:r>
              <a:rPr lang="en-US" dirty="0" err="1" smtClean="0"/>
              <a:t>Grassmannian</a:t>
            </a:r>
            <a:r>
              <a:rPr lang="en-US" dirty="0" smtClean="0"/>
              <a:t> formalism: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en-US" sz="1800" dirty="0" smtClean="0">
                <a:solidFill>
                  <a:srgbClr val="00B050"/>
                </a:solidFill>
              </a:rPr>
              <a:t>[</a:t>
            </a:r>
            <a:r>
              <a:rPr lang="en-US" sz="1800" dirty="0" err="1" smtClean="0">
                <a:solidFill>
                  <a:srgbClr val="00B050"/>
                </a:solidFill>
              </a:rPr>
              <a:t>Arkani-Hamed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Cachazo</a:t>
            </a:r>
            <a:r>
              <a:rPr lang="en-US" sz="1800" dirty="0" smtClean="0">
                <a:solidFill>
                  <a:srgbClr val="00B050"/>
                </a:solidFill>
              </a:rPr>
              <a:t>, </a:t>
            </a:r>
            <a:r>
              <a:rPr lang="en-US" sz="1800" dirty="0" err="1" smtClean="0">
                <a:solidFill>
                  <a:srgbClr val="00B050"/>
                </a:solidFill>
              </a:rPr>
              <a:t>Chueng</a:t>
            </a:r>
            <a:r>
              <a:rPr lang="en-US" sz="1800" dirty="0" smtClean="0">
                <a:solidFill>
                  <a:srgbClr val="00B050"/>
                </a:solidFill>
              </a:rPr>
              <a:t>, Kaplan, 09’]</a:t>
            </a:r>
            <a:endParaRPr lang="en-US" sz="1800" dirty="0" smtClean="0"/>
          </a:p>
          <a:p>
            <a:pPr>
              <a:buNone/>
            </a:pPr>
            <a:r>
              <a:rPr lang="en-US" dirty="0" smtClean="0"/>
              <a:t>   </a:t>
            </a:r>
          </a:p>
          <a:p>
            <a:pPr>
              <a:buNone/>
            </a:pPr>
            <a:r>
              <a:rPr lang="en-US" dirty="0" smtClean="0"/>
              <a:t>    All-loop Planar amplitudes are associated with an contour integral defined with </a:t>
            </a:r>
            <a:r>
              <a:rPr lang="en-US" dirty="0" err="1" smtClean="0"/>
              <a:t>Grassmannian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Twistor</a:t>
            </a:r>
            <a:r>
              <a:rPr lang="en-US" dirty="0" smtClean="0"/>
              <a:t> string theory and </a:t>
            </a:r>
            <a:r>
              <a:rPr lang="en-US" dirty="0" err="1" smtClean="0"/>
              <a:t>Grassmannian</a:t>
            </a:r>
            <a:r>
              <a:rPr lang="en-US" dirty="0" smtClean="0"/>
              <a:t> formulation are closely related to each other. </a:t>
            </a:r>
            <a:r>
              <a:rPr lang="en-US" sz="2100" dirty="0" smtClean="0">
                <a:solidFill>
                  <a:srgbClr val="00B050"/>
                </a:solidFill>
              </a:rPr>
              <a:t>[</a:t>
            </a:r>
            <a:r>
              <a:rPr lang="en-US" sz="2100" dirty="0" err="1" smtClean="0">
                <a:solidFill>
                  <a:srgbClr val="00B050"/>
                </a:solidFill>
              </a:rPr>
              <a:t>Bourjaily</a:t>
            </a:r>
            <a:r>
              <a:rPr lang="en-US" sz="2100" dirty="0" smtClean="0">
                <a:solidFill>
                  <a:srgbClr val="00B050"/>
                </a:solidFill>
              </a:rPr>
              <a:t>, </a:t>
            </a:r>
            <a:r>
              <a:rPr lang="en-US" sz="2100" dirty="0" err="1" smtClean="0">
                <a:solidFill>
                  <a:srgbClr val="00B050"/>
                </a:solidFill>
              </a:rPr>
              <a:t>Trnka</a:t>
            </a:r>
            <a:r>
              <a:rPr lang="en-US" sz="2100" dirty="0" smtClean="0">
                <a:solidFill>
                  <a:srgbClr val="00B050"/>
                </a:solidFill>
              </a:rPr>
              <a:t>, </a:t>
            </a:r>
            <a:r>
              <a:rPr lang="en-US" sz="2100" dirty="0" err="1" smtClean="0">
                <a:solidFill>
                  <a:srgbClr val="00B050"/>
                </a:solidFill>
              </a:rPr>
              <a:t>Volovich</a:t>
            </a:r>
            <a:r>
              <a:rPr lang="en-US" sz="2100" dirty="0" smtClean="0">
                <a:solidFill>
                  <a:srgbClr val="00B050"/>
                </a:solidFill>
              </a:rPr>
              <a:t>, CW, 10’]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BCFW recursion relations and CSW rules make some previous impossible calculations trivial.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BCFW recursion relations and CSW rules make some previous impossible calculations trivial.</a:t>
            </a:r>
          </a:p>
          <a:p>
            <a:endParaRPr lang="en-US" dirty="0" smtClean="0"/>
          </a:p>
          <a:p>
            <a:r>
              <a:rPr lang="en-US" dirty="0" smtClean="0"/>
              <a:t>Numerical calculations on QCD.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BCFW recursion relations and CSW rules make some previous impossible calculations trivial.</a:t>
            </a:r>
          </a:p>
          <a:p>
            <a:endParaRPr lang="en-US" dirty="0" smtClean="0"/>
          </a:p>
          <a:p>
            <a:r>
              <a:rPr lang="en-US" dirty="0" smtClean="0"/>
              <a:t>Numerical calculations on QCD.</a:t>
            </a:r>
          </a:p>
          <a:p>
            <a:endParaRPr lang="en-US" dirty="0" smtClean="0"/>
          </a:p>
          <a:p>
            <a:r>
              <a:rPr lang="en-US" dirty="0" smtClean="0"/>
              <a:t>New symmetries in N=4 SYM.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Feynman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Inefficiency of traditional Feynman diagram calculation:</a:t>
            </a:r>
          </a:p>
          <a:p>
            <a:endParaRPr lang="en-US" dirty="0" smtClean="0"/>
          </a:p>
        </p:txBody>
      </p:sp>
      <p:pic>
        <p:nvPicPr>
          <p:cNvPr id="4" name="Picture 2" descr="C:\Users\agua\Desktop\stam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2209800"/>
            <a:ext cx="1472895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BCFW recursion relations and CSW rules make some previous impossible calculations trivial.</a:t>
            </a:r>
          </a:p>
          <a:p>
            <a:endParaRPr lang="en-US" dirty="0" smtClean="0"/>
          </a:p>
          <a:p>
            <a:r>
              <a:rPr lang="en-US" dirty="0" smtClean="0"/>
              <a:t>Numerical calculations on QCD.</a:t>
            </a:r>
          </a:p>
          <a:p>
            <a:endParaRPr lang="en-US" dirty="0" smtClean="0"/>
          </a:p>
          <a:p>
            <a:r>
              <a:rPr lang="en-US" dirty="0" smtClean="0"/>
              <a:t>New symmetries in N=4 SYM.</a:t>
            </a:r>
          </a:p>
          <a:p>
            <a:endParaRPr lang="en-US" dirty="0" smtClean="0"/>
          </a:p>
          <a:p>
            <a:r>
              <a:rPr lang="en-US" dirty="0" smtClean="0"/>
              <a:t>Wilson loop/Correlation/Amplitude duality.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BCFW recursion relations and CSW rules make some previous impossible calculations trivial.</a:t>
            </a:r>
          </a:p>
          <a:p>
            <a:endParaRPr lang="en-US" dirty="0" smtClean="0"/>
          </a:p>
          <a:p>
            <a:r>
              <a:rPr lang="en-US" dirty="0" smtClean="0"/>
              <a:t>Numerical calculations on QCD.</a:t>
            </a:r>
          </a:p>
          <a:p>
            <a:endParaRPr lang="en-US" dirty="0" smtClean="0"/>
          </a:p>
          <a:p>
            <a:r>
              <a:rPr lang="en-US" dirty="0" smtClean="0"/>
              <a:t>New symmetries in N=4 SYM.</a:t>
            </a:r>
          </a:p>
          <a:p>
            <a:endParaRPr lang="en-US" dirty="0" smtClean="0"/>
          </a:p>
          <a:p>
            <a:r>
              <a:rPr lang="en-US" dirty="0" smtClean="0"/>
              <a:t>Wilson loop/Correlation/Amplitude duality.</a:t>
            </a:r>
          </a:p>
          <a:p>
            <a:endParaRPr lang="en-US" dirty="0" smtClean="0"/>
          </a:p>
          <a:p>
            <a:r>
              <a:rPr lang="en-US" dirty="0" smtClean="0"/>
              <a:t>Dual of S-matrix: </a:t>
            </a:r>
            <a:r>
              <a:rPr lang="en-US" dirty="0" err="1" smtClean="0"/>
              <a:t>Twistor</a:t>
            </a:r>
            <a:r>
              <a:rPr lang="en-US" dirty="0" smtClean="0"/>
              <a:t> string theory &amp; </a:t>
            </a:r>
            <a:r>
              <a:rPr lang="en-US" dirty="0" err="1" smtClean="0"/>
              <a:t>Grassmannian</a:t>
            </a:r>
            <a:r>
              <a:rPr lang="en-US" dirty="0" smtClean="0"/>
              <a:t> formulation. 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BCFW recursion relations and CSW rules make some previous impossible calculations trivial.</a:t>
            </a:r>
          </a:p>
          <a:p>
            <a:endParaRPr lang="en-US" dirty="0" smtClean="0"/>
          </a:p>
          <a:p>
            <a:r>
              <a:rPr lang="en-US" dirty="0" smtClean="0"/>
              <a:t>Numerical calculations on QCD.</a:t>
            </a:r>
          </a:p>
          <a:p>
            <a:endParaRPr lang="en-US" dirty="0" smtClean="0"/>
          </a:p>
          <a:p>
            <a:r>
              <a:rPr lang="en-US" dirty="0" smtClean="0"/>
              <a:t>New symmetries in N=4 SYM.</a:t>
            </a:r>
          </a:p>
          <a:p>
            <a:endParaRPr lang="en-US" dirty="0" smtClean="0"/>
          </a:p>
          <a:p>
            <a:r>
              <a:rPr lang="en-US" dirty="0" smtClean="0"/>
              <a:t>Wilson loop/Correlation/Amplitude duality.</a:t>
            </a:r>
          </a:p>
          <a:p>
            <a:endParaRPr lang="en-US" dirty="0" smtClean="0"/>
          </a:p>
          <a:p>
            <a:r>
              <a:rPr lang="en-US" dirty="0" smtClean="0"/>
              <a:t>Dual of S-matrix: </a:t>
            </a:r>
            <a:r>
              <a:rPr lang="en-US" dirty="0" err="1" smtClean="0"/>
              <a:t>Twistor</a:t>
            </a:r>
            <a:r>
              <a:rPr lang="en-US" dirty="0" smtClean="0"/>
              <a:t> string theory &amp; </a:t>
            </a:r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/>
              <a:t>Grassmannian</a:t>
            </a:r>
            <a:r>
              <a:rPr lang="en-US" dirty="0" smtClean="0"/>
              <a:t> formulation. </a:t>
            </a:r>
          </a:p>
          <a:p>
            <a:endParaRPr lang="en-US" dirty="0" smtClean="0"/>
          </a:p>
          <a:p>
            <a:r>
              <a:rPr lang="en-US" dirty="0" smtClean="0"/>
              <a:t>Much more to uncover.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</a:t>
            </a:r>
            <a:r>
              <a:rPr lang="en-US" sz="6600" dirty="0" smtClean="0"/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Feynman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Inefficiency of traditional Feynman diagram calculation:</a:t>
            </a:r>
          </a:p>
          <a:p>
            <a:endParaRPr lang="en-US" dirty="0" smtClean="0"/>
          </a:p>
          <a:p>
            <a:r>
              <a:rPr lang="en-US" dirty="0" smtClean="0"/>
              <a:t>Gauge redundancy in every Feynman diagram.</a:t>
            </a:r>
          </a:p>
        </p:txBody>
      </p:sp>
      <p:pic>
        <p:nvPicPr>
          <p:cNvPr id="4" name="Picture 2" descr="C:\Users\agua\Desktop\stam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2209800"/>
            <a:ext cx="1472895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Feynman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Inefficiency of traditional Feynman diagram calculation:</a:t>
            </a:r>
          </a:p>
          <a:p>
            <a:endParaRPr lang="en-US" dirty="0" smtClean="0"/>
          </a:p>
          <a:p>
            <a:r>
              <a:rPr lang="en-US" dirty="0" smtClean="0"/>
              <a:t>Gauge redundancy in every Feynman diagram.</a:t>
            </a:r>
          </a:p>
          <a:p>
            <a:endParaRPr lang="en-US" dirty="0" smtClean="0"/>
          </a:p>
          <a:p>
            <a:r>
              <a:rPr lang="en-US" dirty="0" smtClean="0"/>
              <a:t>Fast-growing of # of Feynman diagrams: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:\Users\agua\Desktop\fig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5181600"/>
            <a:ext cx="5410200" cy="973901"/>
          </a:xfrm>
          <a:prstGeom prst="rect">
            <a:avLst/>
          </a:prstGeom>
          <a:noFill/>
        </p:spPr>
      </p:pic>
      <p:pic>
        <p:nvPicPr>
          <p:cNvPr id="5" name="Picture 2" descr="C:\Users\agua\Desktop\stam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209800"/>
            <a:ext cx="1472895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4816</TotalTime>
  <Words>1914</Words>
  <Application>Microsoft Office PowerPoint</Application>
  <PresentationFormat>On-screen Show (4:3)</PresentationFormat>
  <Paragraphs>416</Paragraphs>
  <Slides>73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4" baseType="lpstr">
      <vt:lpstr>Foundry</vt:lpstr>
      <vt:lpstr>Overview on progress of  Scattering Amplitudes</vt:lpstr>
      <vt:lpstr>Progress</vt:lpstr>
      <vt:lpstr>Progress</vt:lpstr>
      <vt:lpstr>Progress</vt:lpstr>
      <vt:lpstr>Progress</vt:lpstr>
      <vt:lpstr>Feynman diagram</vt:lpstr>
      <vt:lpstr>Feynman diagram</vt:lpstr>
      <vt:lpstr>Feynman diagram</vt:lpstr>
      <vt:lpstr>Feynman diagram</vt:lpstr>
      <vt:lpstr>Feynman diagram</vt:lpstr>
      <vt:lpstr>Scattering Amplitudes</vt:lpstr>
      <vt:lpstr>Scattering Amplitudes</vt:lpstr>
      <vt:lpstr>Scattering Amplitudes</vt:lpstr>
      <vt:lpstr>Scattering Amplitudes</vt:lpstr>
      <vt:lpstr>Introduction to notation</vt:lpstr>
      <vt:lpstr>Introduction to notation</vt:lpstr>
      <vt:lpstr>Introduction to notation</vt:lpstr>
      <vt:lpstr>Example of Hidden structure</vt:lpstr>
      <vt:lpstr>Example of Hidden structure</vt:lpstr>
      <vt:lpstr>Example of Hidden structure</vt:lpstr>
      <vt:lpstr>Example of Hidden structure</vt:lpstr>
      <vt:lpstr>Example of Hidden structure</vt:lpstr>
      <vt:lpstr>Example of Hidden structure</vt:lpstr>
      <vt:lpstr>Example of Hidden structure</vt:lpstr>
      <vt:lpstr>Example of Hidden structure</vt:lpstr>
      <vt:lpstr>Example of Hidden structure</vt:lpstr>
      <vt:lpstr>SUSY is helpful</vt:lpstr>
      <vt:lpstr>SUSY is helpful</vt:lpstr>
      <vt:lpstr>SUSY is helpful</vt:lpstr>
      <vt:lpstr>SUSY is helpful</vt:lpstr>
      <vt:lpstr>BCFW recursion relations</vt:lpstr>
      <vt:lpstr>BCFW recursion relations</vt:lpstr>
      <vt:lpstr>BCFW recursion relations</vt:lpstr>
      <vt:lpstr>BCFW recursion relations</vt:lpstr>
      <vt:lpstr>Solutions to BCFW</vt:lpstr>
      <vt:lpstr>Solutions to BCFW</vt:lpstr>
      <vt:lpstr>Solutions to BCFW</vt:lpstr>
      <vt:lpstr>BCFW at loop-level</vt:lpstr>
      <vt:lpstr>BCFW at loop-level</vt:lpstr>
      <vt:lpstr>CSW rules</vt:lpstr>
      <vt:lpstr>CSW rules</vt:lpstr>
      <vt:lpstr>CSW rules at loop-level</vt:lpstr>
      <vt:lpstr>CSW rules at loop-level</vt:lpstr>
      <vt:lpstr>[Black Hat collaborators] Black Hat</vt:lpstr>
      <vt:lpstr>[Black Hat collaborators] Black Hat</vt:lpstr>
      <vt:lpstr>[Black Hat collaborators] Black Hat</vt:lpstr>
      <vt:lpstr>[Black Hat collaborators] Black Hat </vt:lpstr>
      <vt:lpstr>New Symmetries in N=4 SYM</vt:lpstr>
      <vt:lpstr>New Symmetries in N=4 SYM</vt:lpstr>
      <vt:lpstr>New Symmetries in N=4 SYM</vt:lpstr>
      <vt:lpstr>New Symmetries in N=4 SYM</vt:lpstr>
      <vt:lpstr>New Symmetries in N=4 SYM</vt:lpstr>
      <vt:lpstr>The use of the Symmetries</vt:lpstr>
      <vt:lpstr>The use of the Symmetries</vt:lpstr>
      <vt:lpstr>The use of the Symmetries</vt:lpstr>
      <vt:lpstr>The use of the Symmetries</vt:lpstr>
      <vt:lpstr>Wilson loop/Correlation/Amplitude</vt:lpstr>
      <vt:lpstr>Wilson loop/Correlation/Amplitude</vt:lpstr>
      <vt:lpstr>Wilson loop/Correlation/Amplitude</vt:lpstr>
      <vt:lpstr>Wilson loop/Correlation/Amplitude</vt:lpstr>
      <vt:lpstr>Dual formalism of S-matrix</vt:lpstr>
      <vt:lpstr>Dual formalism of S-matrix</vt:lpstr>
      <vt:lpstr>Dual formalism of S-matrix</vt:lpstr>
      <vt:lpstr>Dual formalism of S-matrix</vt:lpstr>
      <vt:lpstr>Dual formalism of S-matrix</vt:lpstr>
      <vt:lpstr>Summary</vt:lpstr>
      <vt:lpstr>Summary</vt:lpstr>
      <vt:lpstr>Summary</vt:lpstr>
      <vt:lpstr>Summary</vt:lpstr>
      <vt:lpstr>Summary</vt:lpstr>
      <vt:lpstr>Summary</vt:lpstr>
      <vt:lpstr>Summary</vt:lpstr>
      <vt:lpstr>Slide 73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agua</dc:creator>
  <cp:lastModifiedBy>agua</cp:lastModifiedBy>
  <cp:revision>248</cp:revision>
  <dcterms:created xsi:type="dcterms:W3CDTF">2011-10-03T10:49:37Z</dcterms:created>
  <dcterms:modified xsi:type="dcterms:W3CDTF">2011-11-08T22:26:19Z</dcterms:modified>
</cp:coreProperties>
</file>