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37_34B1CA46.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70"/>
  </p:notesMasterIdLst>
  <p:handoutMasterIdLst>
    <p:handoutMasterId r:id="rId71"/>
  </p:handoutMasterIdLst>
  <p:sldIdLst>
    <p:sldId id="519" r:id="rId5"/>
    <p:sldId id="286" r:id="rId6"/>
    <p:sldId id="310" r:id="rId7"/>
    <p:sldId id="293" r:id="rId8"/>
    <p:sldId id="455" r:id="rId9"/>
    <p:sldId id="311" r:id="rId10"/>
    <p:sldId id="339" r:id="rId11"/>
    <p:sldId id="328" r:id="rId12"/>
    <p:sldId id="454" r:id="rId13"/>
    <p:sldId id="327" r:id="rId14"/>
    <p:sldId id="806" r:id="rId15"/>
    <p:sldId id="343" r:id="rId16"/>
    <p:sldId id="335" r:id="rId17"/>
    <p:sldId id="344" r:id="rId18"/>
    <p:sldId id="345" r:id="rId19"/>
    <p:sldId id="347" r:id="rId20"/>
    <p:sldId id="348" r:id="rId21"/>
    <p:sldId id="525" r:id="rId22"/>
    <p:sldId id="407" r:id="rId23"/>
    <p:sldId id="527" r:id="rId24"/>
    <p:sldId id="272" r:id="rId25"/>
    <p:sldId id="379" r:id="rId26"/>
    <p:sldId id="809" r:id="rId27"/>
    <p:sldId id="807" r:id="rId28"/>
    <p:sldId id="808" r:id="rId29"/>
    <p:sldId id="417" r:id="rId30"/>
    <p:sldId id="441" r:id="rId31"/>
    <p:sldId id="276" r:id="rId32"/>
    <p:sldId id="275" r:id="rId33"/>
    <p:sldId id="354" r:id="rId34"/>
    <p:sldId id="356" r:id="rId35"/>
    <p:sldId id="355" r:id="rId36"/>
    <p:sldId id="382" r:id="rId37"/>
    <p:sldId id="383" r:id="rId38"/>
    <p:sldId id="384" r:id="rId39"/>
    <p:sldId id="528" r:id="rId40"/>
    <p:sldId id="492" r:id="rId41"/>
    <p:sldId id="522" r:id="rId42"/>
    <p:sldId id="357" r:id="rId43"/>
    <p:sldId id="387" r:id="rId44"/>
    <p:sldId id="361" r:id="rId45"/>
    <p:sldId id="366" r:id="rId46"/>
    <p:sldId id="367" r:id="rId47"/>
    <p:sldId id="380" r:id="rId48"/>
    <p:sldId id="381" r:id="rId49"/>
    <p:sldId id="368" r:id="rId50"/>
    <p:sldId id="369" r:id="rId51"/>
    <p:sldId id="411" r:id="rId52"/>
    <p:sldId id="406" r:id="rId53"/>
    <p:sldId id="496" r:id="rId54"/>
    <p:sldId id="497" r:id="rId55"/>
    <p:sldId id="520" r:id="rId56"/>
    <p:sldId id="498" r:id="rId57"/>
    <p:sldId id="530" r:id="rId58"/>
    <p:sldId id="412" r:id="rId59"/>
    <p:sldId id="502" r:id="rId60"/>
    <p:sldId id="503" r:id="rId61"/>
    <p:sldId id="518" r:id="rId62"/>
    <p:sldId id="397" r:id="rId63"/>
    <p:sldId id="398" r:id="rId64"/>
    <p:sldId id="453" r:id="rId65"/>
    <p:sldId id="402" r:id="rId66"/>
    <p:sldId id="404" r:id="rId67"/>
    <p:sldId id="805" r:id="rId68"/>
    <p:sldId id="781" r:id="rId69"/>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0EEC7BC-D82C-BB04-7296-D469362CD8E9}" name="Lionello D'Ambrosio" initials="LD" userId="S::lionello.francesco.d'ambrosio@cern.ch::dc8b8e03-8add-4da6-b464-8fd96cde681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2466"/>
    <a:srgbClr val="61C5D3"/>
    <a:srgbClr val="00559F"/>
    <a:srgbClr val="0033A0"/>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06" autoAdjust="0"/>
    <p:restoredTop sz="82194" autoAdjust="0"/>
  </p:normalViewPr>
  <p:slideViewPr>
    <p:cSldViewPr snapToGrid="0" snapToObjects="1">
      <p:cViewPr varScale="1">
        <p:scale>
          <a:sx n="127" d="100"/>
          <a:sy n="127" d="100"/>
        </p:scale>
        <p:origin x="3084" y="120"/>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handoutMaster" Target="handoutMasters/handoutMaster1.xml"/><Relationship Id="rId2" Type="http://schemas.openxmlformats.org/officeDocument/2006/relationships/customXml" Target="../customXml/item2.xml"/><Relationship Id="rId29" Type="http://schemas.openxmlformats.org/officeDocument/2006/relationships/slide" Target="slides/slide25.xml"/></Relationships>
</file>

<file path=ppt/comments/modernComment_137_34B1CA46.xml><?xml version="1.0" encoding="utf-8"?>
<p188:cmLst xmlns:a="http://schemas.openxmlformats.org/drawingml/2006/main" xmlns:r="http://schemas.openxmlformats.org/officeDocument/2006/relationships" xmlns:p188="http://schemas.microsoft.com/office/powerpoint/2018/8/main">
  <p188:cm id="{D824FCDC-83CD-4F17-A74E-6CE5268F8543}" authorId="{D0EEC7BC-D82C-BB04-7296-D469362CD8E9}" created="2024-08-23T07:18:08.124">
    <pc:sldMkLst xmlns:pc="http://schemas.microsoft.com/office/powerpoint/2013/main/command">
      <pc:docMk/>
      <pc:sldMk cId="884066886" sldId="311"/>
    </pc:sldMkLst>
    <p188:txBody>
      <a:bodyPr/>
      <a:lstStyle/>
      <a:p>
        <a:r>
          <a:rPr lang="en-GB"/>
          <a:t>Add Estonia Flag</a:t>
        </a:r>
      </a:p>
    </p188:txBody>
  </p188:cm>
</p188:cmLst>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C39703-269F-43BE-B49B-3495E9CF347D}" type="doc">
      <dgm:prSet loTypeId="urn:microsoft.com/office/officeart/2005/8/layout/cycle3" loCatId="cycle" qsTypeId="urn:microsoft.com/office/officeart/2005/8/quickstyle/simple1" qsCatId="simple" csTypeId="urn:microsoft.com/office/officeart/2005/8/colors/accent5_3" csCatId="accent5" phldr="1"/>
      <dgm:spPr/>
      <dgm:t>
        <a:bodyPr/>
        <a:lstStyle/>
        <a:p>
          <a:endParaRPr lang="en-US"/>
        </a:p>
      </dgm:t>
    </dgm:pt>
    <dgm:pt modelId="{5D91220C-4284-4388-A3C1-315849CCC704}">
      <dgm:prSet phldrT="[Text]"/>
      <dgm:spPr/>
      <dgm:t>
        <a:bodyPr/>
        <a:lstStyle/>
        <a:p>
          <a:r>
            <a:rPr lang="en-US" dirty="0"/>
            <a:t>Order/contract received from CERN</a:t>
          </a:r>
        </a:p>
      </dgm:t>
    </dgm:pt>
    <dgm:pt modelId="{EB3D5B3C-8F91-4DC4-AD0E-B542443717ED}" type="parTrans" cxnId="{B78BC472-401B-46F5-B0DA-37B7EF3F6823}">
      <dgm:prSet/>
      <dgm:spPr/>
      <dgm:t>
        <a:bodyPr/>
        <a:lstStyle/>
        <a:p>
          <a:endParaRPr lang="en-US"/>
        </a:p>
      </dgm:t>
    </dgm:pt>
    <dgm:pt modelId="{ECFD12C3-09DF-42CD-A15B-FCC92CC08885}" type="sibTrans" cxnId="{B78BC472-401B-46F5-B0DA-37B7EF3F6823}">
      <dgm:prSet/>
      <dgm:spPr/>
      <dgm:t>
        <a:bodyPr/>
        <a:lstStyle/>
        <a:p>
          <a:endParaRPr lang="en-US"/>
        </a:p>
      </dgm:t>
    </dgm:pt>
    <dgm:pt modelId="{8897874C-492C-444A-980C-7D004F733489}">
      <dgm:prSet phldrT="[Text]"/>
      <dgm:spPr/>
      <dgm:t>
        <a:bodyPr/>
        <a:lstStyle/>
        <a:p>
          <a:r>
            <a:rPr lang="en-US" dirty="0"/>
            <a:t>Increase in R&amp;D </a:t>
          </a:r>
        </a:p>
      </dgm:t>
    </dgm:pt>
    <dgm:pt modelId="{3DD17EA5-9102-4D2B-8F27-38DE5B4CD470}" type="parTrans" cxnId="{725B27A2-387D-4531-8AB9-1D437E0F6C13}">
      <dgm:prSet/>
      <dgm:spPr/>
      <dgm:t>
        <a:bodyPr/>
        <a:lstStyle/>
        <a:p>
          <a:endParaRPr lang="en-US"/>
        </a:p>
      </dgm:t>
    </dgm:pt>
    <dgm:pt modelId="{BC4829B6-E37A-40D1-9676-6C8FA6AB87C8}" type="sibTrans" cxnId="{725B27A2-387D-4531-8AB9-1D437E0F6C13}">
      <dgm:prSet/>
      <dgm:spPr/>
      <dgm:t>
        <a:bodyPr/>
        <a:lstStyle/>
        <a:p>
          <a:endParaRPr lang="en-US"/>
        </a:p>
      </dgm:t>
    </dgm:pt>
    <dgm:pt modelId="{C06B0B85-BC43-4A63-8BF6-C111314A7E03}">
      <dgm:prSet phldrT="[Text]"/>
      <dgm:spPr/>
      <dgm:t>
        <a:bodyPr/>
        <a:lstStyle/>
        <a:p>
          <a:r>
            <a:rPr lang="en-US" dirty="0"/>
            <a:t>Innovation</a:t>
          </a:r>
        </a:p>
      </dgm:t>
    </dgm:pt>
    <dgm:pt modelId="{F5DB8C0F-C95C-4F2B-A5FD-58F2DDE6362F}" type="parTrans" cxnId="{F9D32F30-9D16-449E-9FAD-FA90A5C5B50A}">
      <dgm:prSet/>
      <dgm:spPr/>
      <dgm:t>
        <a:bodyPr/>
        <a:lstStyle/>
        <a:p>
          <a:endParaRPr lang="en-US"/>
        </a:p>
      </dgm:t>
    </dgm:pt>
    <dgm:pt modelId="{0A39E392-0208-4167-A39E-41AD4DFA6D9E}" type="sibTrans" cxnId="{F9D32F30-9D16-449E-9FAD-FA90A5C5B50A}">
      <dgm:prSet/>
      <dgm:spPr/>
      <dgm:t>
        <a:bodyPr/>
        <a:lstStyle/>
        <a:p>
          <a:endParaRPr lang="en-US"/>
        </a:p>
      </dgm:t>
    </dgm:pt>
    <dgm:pt modelId="{CFBEA8FF-DA9B-43AB-96E3-7442EC7BCDF1}">
      <dgm:prSet phldrT="[Text]"/>
      <dgm:spPr/>
      <dgm:t>
        <a:bodyPr/>
        <a:lstStyle/>
        <a:p>
          <a:r>
            <a:rPr lang="en-US" dirty="0"/>
            <a:t>Productivity growth</a:t>
          </a:r>
        </a:p>
      </dgm:t>
    </dgm:pt>
    <dgm:pt modelId="{6859466D-1A65-4CDF-82FF-4264E6DAB713}" type="parTrans" cxnId="{E578FFD6-6B1B-4E13-BADF-3DC5C7C9DDF2}">
      <dgm:prSet/>
      <dgm:spPr/>
      <dgm:t>
        <a:bodyPr/>
        <a:lstStyle/>
        <a:p>
          <a:endParaRPr lang="en-US"/>
        </a:p>
      </dgm:t>
    </dgm:pt>
    <dgm:pt modelId="{E5497B11-2ABF-4C95-ABB3-8308432CEA63}" type="sibTrans" cxnId="{E578FFD6-6B1B-4E13-BADF-3DC5C7C9DDF2}">
      <dgm:prSet/>
      <dgm:spPr/>
      <dgm:t>
        <a:bodyPr/>
        <a:lstStyle/>
        <a:p>
          <a:endParaRPr lang="en-US"/>
        </a:p>
      </dgm:t>
    </dgm:pt>
    <dgm:pt modelId="{ECCAF47D-70C7-48DF-9798-E038DA68A17B}">
      <dgm:prSet phldrT="[Text]"/>
      <dgm:spPr/>
      <dgm:t>
        <a:bodyPr/>
        <a:lstStyle/>
        <a:p>
          <a:r>
            <a:rPr lang="en-US" dirty="0"/>
            <a:t>increase revenues &amp; profitability</a:t>
          </a:r>
        </a:p>
      </dgm:t>
    </dgm:pt>
    <dgm:pt modelId="{99808347-3FF9-49E4-8937-2F476B757C18}" type="parTrans" cxnId="{5FE31DB8-A079-40F7-AFA0-DD3FBAEBBA99}">
      <dgm:prSet/>
      <dgm:spPr/>
      <dgm:t>
        <a:bodyPr/>
        <a:lstStyle/>
        <a:p>
          <a:endParaRPr lang="en-US"/>
        </a:p>
      </dgm:t>
    </dgm:pt>
    <dgm:pt modelId="{517BF81E-CA3B-4D32-9117-E426B98F0DF0}" type="sibTrans" cxnId="{5FE31DB8-A079-40F7-AFA0-DD3FBAEBBA99}">
      <dgm:prSet/>
      <dgm:spPr/>
      <dgm:t>
        <a:bodyPr/>
        <a:lstStyle/>
        <a:p>
          <a:endParaRPr lang="en-US"/>
        </a:p>
      </dgm:t>
    </dgm:pt>
    <dgm:pt modelId="{ADB00DB6-332F-4C5F-A32F-9855B507C688}" type="pres">
      <dgm:prSet presAssocID="{A5C39703-269F-43BE-B49B-3495E9CF347D}" presName="Name0" presStyleCnt="0">
        <dgm:presLayoutVars>
          <dgm:dir/>
          <dgm:resizeHandles val="exact"/>
        </dgm:presLayoutVars>
      </dgm:prSet>
      <dgm:spPr/>
    </dgm:pt>
    <dgm:pt modelId="{9C053BA0-7181-4B17-9D5D-E85991F7575D}" type="pres">
      <dgm:prSet presAssocID="{A5C39703-269F-43BE-B49B-3495E9CF347D}" presName="cycle" presStyleCnt="0"/>
      <dgm:spPr/>
    </dgm:pt>
    <dgm:pt modelId="{252C7F37-A4E2-4819-ACAF-78937604F712}" type="pres">
      <dgm:prSet presAssocID="{5D91220C-4284-4388-A3C1-315849CCC704}" presName="nodeFirstNode" presStyleLbl="node1" presStyleIdx="0" presStyleCnt="5">
        <dgm:presLayoutVars>
          <dgm:bulletEnabled val="1"/>
        </dgm:presLayoutVars>
      </dgm:prSet>
      <dgm:spPr/>
    </dgm:pt>
    <dgm:pt modelId="{9996B2D7-F017-4EAE-A85B-FAB2792A06FB}" type="pres">
      <dgm:prSet presAssocID="{ECFD12C3-09DF-42CD-A15B-FCC92CC08885}" presName="sibTransFirstNode" presStyleLbl="bgShp" presStyleIdx="0" presStyleCnt="1" custLinFactNeighborX="-3596" custLinFactNeighborY="1618"/>
      <dgm:spPr/>
    </dgm:pt>
    <dgm:pt modelId="{61F7B717-E0C5-4C4B-807E-8FDB4D2509D3}" type="pres">
      <dgm:prSet presAssocID="{8897874C-492C-444A-980C-7D004F733489}" presName="nodeFollowingNodes" presStyleLbl="node1" presStyleIdx="1" presStyleCnt="5">
        <dgm:presLayoutVars>
          <dgm:bulletEnabled val="1"/>
        </dgm:presLayoutVars>
      </dgm:prSet>
      <dgm:spPr/>
    </dgm:pt>
    <dgm:pt modelId="{5CF59C87-1B2E-4E97-B480-BD4CD96BA015}" type="pres">
      <dgm:prSet presAssocID="{C06B0B85-BC43-4A63-8BF6-C111314A7E03}" presName="nodeFollowingNodes" presStyleLbl="node1" presStyleIdx="2" presStyleCnt="5">
        <dgm:presLayoutVars>
          <dgm:bulletEnabled val="1"/>
        </dgm:presLayoutVars>
      </dgm:prSet>
      <dgm:spPr/>
    </dgm:pt>
    <dgm:pt modelId="{382A5910-DACF-4D74-9488-3FBE3FFE5B7A}" type="pres">
      <dgm:prSet presAssocID="{CFBEA8FF-DA9B-43AB-96E3-7442EC7BCDF1}" presName="nodeFollowingNodes" presStyleLbl="node1" presStyleIdx="3" presStyleCnt="5">
        <dgm:presLayoutVars>
          <dgm:bulletEnabled val="1"/>
        </dgm:presLayoutVars>
      </dgm:prSet>
      <dgm:spPr/>
    </dgm:pt>
    <dgm:pt modelId="{9117103E-9EF9-4BF6-8306-1CCE6E0E5B0C}" type="pres">
      <dgm:prSet presAssocID="{ECCAF47D-70C7-48DF-9798-E038DA68A17B}" presName="nodeFollowingNodes" presStyleLbl="node1" presStyleIdx="4" presStyleCnt="5">
        <dgm:presLayoutVars>
          <dgm:bulletEnabled val="1"/>
        </dgm:presLayoutVars>
      </dgm:prSet>
      <dgm:spPr/>
    </dgm:pt>
  </dgm:ptLst>
  <dgm:cxnLst>
    <dgm:cxn modelId="{44E6C61A-DFD7-BA46-B8E4-62C315ED47B8}" type="presOf" srcId="{C06B0B85-BC43-4A63-8BF6-C111314A7E03}" destId="{5CF59C87-1B2E-4E97-B480-BD4CD96BA015}" srcOrd="0" destOrd="0" presId="urn:microsoft.com/office/officeart/2005/8/layout/cycle3"/>
    <dgm:cxn modelId="{F9D32F30-9D16-449E-9FAD-FA90A5C5B50A}" srcId="{A5C39703-269F-43BE-B49B-3495E9CF347D}" destId="{C06B0B85-BC43-4A63-8BF6-C111314A7E03}" srcOrd="2" destOrd="0" parTransId="{F5DB8C0F-C95C-4F2B-A5FD-58F2DDE6362F}" sibTransId="{0A39E392-0208-4167-A39E-41AD4DFA6D9E}"/>
    <dgm:cxn modelId="{E044DC45-AC43-5E4D-88E6-3AC5FD70531A}" type="presOf" srcId="{CFBEA8FF-DA9B-43AB-96E3-7442EC7BCDF1}" destId="{382A5910-DACF-4D74-9488-3FBE3FFE5B7A}" srcOrd="0" destOrd="0" presId="urn:microsoft.com/office/officeart/2005/8/layout/cycle3"/>
    <dgm:cxn modelId="{B78BC472-401B-46F5-B0DA-37B7EF3F6823}" srcId="{A5C39703-269F-43BE-B49B-3495E9CF347D}" destId="{5D91220C-4284-4388-A3C1-315849CCC704}" srcOrd="0" destOrd="0" parTransId="{EB3D5B3C-8F91-4DC4-AD0E-B542443717ED}" sibTransId="{ECFD12C3-09DF-42CD-A15B-FCC92CC08885}"/>
    <dgm:cxn modelId="{2F52EA76-C44F-F644-9950-937D307F975D}" type="presOf" srcId="{8897874C-492C-444A-980C-7D004F733489}" destId="{61F7B717-E0C5-4C4B-807E-8FDB4D2509D3}" srcOrd="0" destOrd="0" presId="urn:microsoft.com/office/officeart/2005/8/layout/cycle3"/>
    <dgm:cxn modelId="{C35B7180-E903-8445-AE09-86BCD88E601A}" type="presOf" srcId="{ECCAF47D-70C7-48DF-9798-E038DA68A17B}" destId="{9117103E-9EF9-4BF6-8306-1CCE6E0E5B0C}" srcOrd="0" destOrd="0" presId="urn:microsoft.com/office/officeart/2005/8/layout/cycle3"/>
    <dgm:cxn modelId="{8BABE394-29E6-5742-8D35-F5F41CB4770E}" type="presOf" srcId="{5D91220C-4284-4388-A3C1-315849CCC704}" destId="{252C7F37-A4E2-4819-ACAF-78937604F712}" srcOrd="0" destOrd="0" presId="urn:microsoft.com/office/officeart/2005/8/layout/cycle3"/>
    <dgm:cxn modelId="{725B27A2-387D-4531-8AB9-1D437E0F6C13}" srcId="{A5C39703-269F-43BE-B49B-3495E9CF347D}" destId="{8897874C-492C-444A-980C-7D004F733489}" srcOrd="1" destOrd="0" parTransId="{3DD17EA5-9102-4D2B-8F27-38DE5B4CD470}" sibTransId="{BC4829B6-E37A-40D1-9676-6C8FA6AB87C8}"/>
    <dgm:cxn modelId="{5FE31DB8-A079-40F7-AFA0-DD3FBAEBBA99}" srcId="{A5C39703-269F-43BE-B49B-3495E9CF347D}" destId="{ECCAF47D-70C7-48DF-9798-E038DA68A17B}" srcOrd="4" destOrd="0" parTransId="{99808347-3FF9-49E4-8937-2F476B757C18}" sibTransId="{517BF81E-CA3B-4D32-9117-E426B98F0DF0}"/>
    <dgm:cxn modelId="{E578FFD6-6B1B-4E13-BADF-3DC5C7C9DDF2}" srcId="{A5C39703-269F-43BE-B49B-3495E9CF347D}" destId="{CFBEA8FF-DA9B-43AB-96E3-7442EC7BCDF1}" srcOrd="3" destOrd="0" parTransId="{6859466D-1A65-4CDF-82FF-4264E6DAB713}" sibTransId="{E5497B11-2ABF-4C95-ABB3-8308432CEA63}"/>
    <dgm:cxn modelId="{2FB71CD9-BECC-E54D-9B8E-3388374890B2}" type="presOf" srcId="{ECFD12C3-09DF-42CD-A15B-FCC92CC08885}" destId="{9996B2D7-F017-4EAE-A85B-FAB2792A06FB}" srcOrd="0" destOrd="0" presId="urn:microsoft.com/office/officeart/2005/8/layout/cycle3"/>
    <dgm:cxn modelId="{C8CC98DB-4A4C-6840-AE8B-9C7B32CE4ECA}" type="presOf" srcId="{A5C39703-269F-43BE-B49B-3495E9CF347D}" destId="{ADB00DB6-332F-4C5F-A32F-9855B507C688}" srcOrd="0" destOrd="0" presId="urn:microsoft.com/office/officeart/2005/8/layout/cycle3"/>
    <dgm:cxn modelId="{D7D2F478-C607-9B4C-8C76-D531FD7D3F8B}" type="presParOf" srcId="{ADB00DB6-332F-4C5F-A32F-9855B507C688}" destId="{9C053BA0-7181-4B17-9D5D-E85991F7575D}" srcOrd="0" destOrd="0" presId="urn:microsoft.com/office/officeart/2005/8/layout/cycle3"/>
    <dgm:cxn modelId="{158256E4-CB9D-B74F-A0D7-25AB847918C3}" type="presParOf" srcId="{9C053BA0-7181-4B17-9D5D-E85991F7575D}" destId="{252C7F37-A4E2-4819-ACAF-78937604F712}" srcOrd="0" destOrd="0" presId="urn:microsoft.com/office/officeart/2005/8/layout/cycle3"/>
    <dgm:cxn modelId="{0AA1170E-1244-2149-9A59-432841ECCC57}" type="presParOf" srcId="{9C053BA0-7181-4B17-9D5D-E85991F7575D}" destId="{9996B2D7-F017-4EAE-A85B-FAB2792A06FB}" srcOrd="1" destOrd="0" presId="urn:microsoft.com/office/officeart/2005/8/layout/cycle3"/>
    <dgm:cxn modelId="{A8A8F41E-86C7-7D4E-8482-D8BA6C8B5170}" type="presParOf" srcId="{9C053BA0-7181-4B17-9D5D-E85991F7575D}" destId="{61F7B717-E0C5-4C4B-807E-8FDB4D2509D3}" srcOrd="2" destOrd="0" presId="urn:microsoft.com/office/officeart/2005/8/layout/cycle3"/>
    <dgm:cxn modelId="{5B4B758E-ADD2-D940-96F7-CD39BE6AE3C4}" type="presParOf" srcId="{9C053BA0-7181-4B17-9D5D-E85991F7575D}" destId="{5CF59C87-1B2E-4E97-B480-BD4CD96BA015}" srcOrd="3" destOrd="0" presId="urn:microsoft.com/office/officeart/2005/8/layout/cycle3"/>
    <dgm:cxn modelId="{A7F4E14F-3873-1E4E-A2B0-9C1DC4FB5E97}" type="presParOf" srcId="{9C053BA0-7181-4B17-9D5D-E85991F7575D}" destId="{382A5910-DACF-4D74-9488-3FBE3FFE5B7A}" srcOrd="4" destOrd="0" presId="urn:microsoft.com/office/officeart/2005/8/layout/cycle3"/>
    <dgm:cxn modelId="{B46B2738-CF8A-8E4B-A68F-4BDE52BA691C}" type="presParOf" srcId="{9C053BA0-7181-4B17-9D5D-E85991F7575D}" destId="{9117103E-9EF9-4BF6-8306-1CCE6E0E5B0C}"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6B2D7-F017-4EAE-A85B-FAB2792A06FB}">
      <dsp:nvSpPr>
        <dsp:cNvPr id="0" name=""/>
        <dsp:cNvSpPr/>
      </dsp:nvSpPr>
      <dsp:spPr>
        <a:xfrm>
          <a:off x="444741" y="32428"/>
          <a:ext cx="2794350" cy="2794350"/>
        </a:xfrm>
        <a:prstGeom prst="circularArrow">
          <a:avLst>
            <a:gd name="adj1" fmla="val 5544"/>
            <a:gd name="adj2" fmla="val 330680"/>
            <a:gd name="adj3" fmla="val 13915004"/>
            <a:gd name="adj4" fmla="val 17301891"/>
            <a:gd name="adj5" fmla="val 5757"/>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2C7F37-A4E2-4819-ACAF-78937604F712}">
      <dsp:nvSpPr>
        <dsp:cNvPr id="0" name=""/>
        <dsp:cNvSpPr/>
      </dsp:nvSpPr>
      <dsp:spPr>
        <a:xfrm>
          <a:off x="1327813" y="942"/>
          <a:ext cx="1229176" cy="614588"/>
        </a:xfrm>
        <a:prstGeom prst="roundRect">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Order/contract received from CERN</a:t>
          </a:r>
        </a:p>
      </dsp:txBody>
      <dsp:txXfrm>
        <a:off x="1357815" y="30944"/>
        <a:ext cx="1169172" cy="554584"/>
      </dsp:txXfrm>
    </dsp:sp>
    <dsp:sp modelId="{61F7B717-E0C5-4C4B-807E-8FDB4D2509D3}">
      <dsp:nvSpPr>
        <dsp:cNvPr id="0" name=""/>
        <dsp:cNvSpPr/>
      </dsp:nvSpPr>
      <dsp:spPr>
        <a:xfrm>
          <a:off x="2461112" y="824332"/>
          <a:ext cx="1229176" cy="614588"/>
        </a:xfrm>
        <a:prstGeom prst="roundRect">
          <a:avLst/>
        </a:prstGeom>
        <a:solidFill>
          <a:schemeClr val="accent5">
            <a:shade val="80000"/>
            <a:hueOff val="43427"/>
            <a:satOff val="-10277"/>
            <a:lumOff val="94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Increase in R&amp;D </a:t>
          </a:r>
        </a:p>
      </dsp:txBody>
      <dsp:txXfrm>
        <a:off x="2491114" y="854334"/>
        <a:ext cx="1169172" cy="554584"/>
      </dsp:txXfrm>
    </dsp:sp>
    <dsp:sp modelId="{5CF59C87-1B2E-4E97-B480-BD4CD96BA015}">
      <dsp:nvSpPr>
        <dsp:cNvPr id="0" name=""/>
        <dsp:cNvSpPr/>
      </dsp:nvSpPr>
      <dsp:spPr>
        <a:xfrm>
          <a:off x="2028230" y="2156604"/>
          <a:ext cx="1229176" cy="614588"/>
        </a:xfrm>
        <a:prstGeom prst="roundRect">
          <a:avLst/>
        </a:prstGeom>
        <a:solidFill>
          <a:schemeClr val="accent5">
            <a:shade val="80000"/>
            <a:hueOff val="86853"/>
            <a:satOff val="-20555"/>
            <a:lumOff val="188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Innovation</a:t>
          </a:r>
        </a:p>
      </dsp:txBody>
      <dsp:txXfrm>
        <a:off x="2058232" y="2186606"/>
        <a:ext cx="1169172" cy="554584"/>
      </dsp:txXfrm>
    </dsp:sp>
    <dsp:sp modelId="{382A5910-DACF-4D74-9488-3FBE3FFE5B7A}">
      <dsp:nvSpPr>
        <dsp:cNvPr id="0" name=""/>
        <dsp:cNvSpPr/>
      </dsp:nvSpPr>
      <dsp:spPr>
        <a:xfrm>
          <a:off x="627396" y="2156604"/>
          <a:ext cx="1229176" cy="614588"/>
        </a:xfrm>
        <a:prstGeom prst="roundRect">
          <a:avLst/>
        </a:prstGeom>
        <a:solidFill>
          <a:schemeClr val="accent5">
            <a:shade val="80000"/>
            <a:hueOff val="130280"/>
            <a:satOff val="-30832"/>
            <a:lumOff val="283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Productivity growth</a:t>
          </a:r>
        </a:p>
      </dsp:txBody>
      <dsp:txXfrm>
        <a:off x="657398" y="2186606"/>
        <a:ext cx="1169172" cy="554584"/>
      </dsp:txXfrm>
    </dsp:sp>
    <dsp:sp modelId="{9117103E-9EF9-4BF6-8306-1CCE6E0E5B0C}">
      <dsp:nvSpPr>
        <dsp:cNvPr id="0" name=""/>
        <dsp:cNvSpPr/>
      </dsp:nvSpPr>
      <dsp:spPr>
        <a:xfrm>
          <a:off x="194515" y="824332"/>
          <a:ext cx="1229176" cy="614588"/>
        </a:xfrm>
        <a:prstGeom prst="roundRect">
          <a:avLst/>
        </a:prstGeom>
        <a:solidFill>
          <a:schemeClr val="accent5">
            <a:shade val="80000"/>
            <a:hueOff val="173707"/>
            <a:satOff val="-41110"/>
            <a:lumOff val="377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increase revenues &amp; profitability</a:t>
          </a:r>
        </a:p>
      </dsp:txBody>
      <dsp:txXfrm>
        <a:off x="224517" y="854334"/>
        <a:ext cx="1169172" cy="55458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dirty="0">
              <a:latin typeface="Arial" panose="020B0604020202020204" pitchFamily="34" charset="0"/>
            </a:endParaRPr>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CBB72EAA-2733-D14F-950A-8F4240385864}" type="datetimeFigureOut">
              <a:rPr lang="en-US" smtClean="0">
                <a:latin typeface="Arial" panose="020B0604020202020204" pitchFamily="34" charset="0"/>
              </a:rPr>
              <a:t>5/5/2025</a:t>
            </a:fld>
            <a:endParaRPr lang="en-US" dirty="0">
              <a:latin typeface="Arial" panose="020B0604020202020204" pitchFamily="34" charset="0"/>
            </a:endParaRPr>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dirty="0">
              <a:latin typeface="Arial" panose="020B0604020202020204" pitchFamily="34" charset="0"/>
            </a:endParaRPr>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C59750F-00B8-E148-9878-D197EE9CB895}"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atin typeface="Arial" panose="020B0604020202020204" pitchFamily="34" charset="0"/>
              </a:defRPr>
            </a:lvl1pPr>
          </a:lstStyle>
          <a:p>
            <a:fld id="{D4DD062E-52F7-A14D-A443-1F3854784447}" type="datetimeFigureOut">
              <a:rPr lang="en-US" smtClean="0"/>
              <a:pPr/>
              <a:t>5/5/2025</a:t>
            </a:fld>
            <a:endParaRPr lang="en-US" dirty="0"/>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66909" y="4777195"/>
            <a:ext cx="5335270" cy="3908614"/>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atin typeface="Arial" panose="020B0604020202020204" pitchFamily="34" charset="0"/>
              </a:defRPr>
            </a:lvl1pPr>
          </a:lstStyle>
          <a:p>
            <a:fld id="{8CB0EE9E-52B8-AA4F-8DD5-ED0FB4E5CBCC}" type="slidenum">
              <a:rPr lang="en-US" smtClean="0"/>
              <a:pPr/>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4134359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3124439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359477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AAC34E-F092-FDC2-48D7-669DD39281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886C9A-23FD-B70D-2D00-8BB692E569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05BBF3-38F2-C31D-1EC9-CFCA359F5E7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649477D-A664-ED89-E2E9-F93FD6C78672}"/>
              </a:ext>
            </a:extLst>
          </p:cNvPr>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738554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678891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0947C0-200A-4F30-1578-5A3CCF35E1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CE8D63-AFFA-2878-6E03-DC9F94B6A9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17F718-82F2-93BC-1374-930815BA288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61E6024-4A26-6871-5332-2C35EEDF1675}"/>
              </a:ext>
            </a:extLst>
          </p:cNvPr>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284310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23811980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4957850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787B6-9047-454E-9B0D-42B5C00076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114605-2578-73C2-63FC-299F33AD20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BAEB00-A29D-20FE-1434-C8D76BDCF66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FED397F-28D1-8EC5-A331-BCF36DB7C606}"/>
              </a:ext>
            </a:extLst>
          </p:cNvPr>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2695913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25</a:t>
            </a:fld>
            <a:endParaRPr lang="en-US" dirty="0"/>
          </a:p>
        </p:txBody>
      </p:sp>
    </p:spTree>
    <p:extLst>
      <p:ext uri="{BB962C8B-B14F-4D97-AF65-F5344CB8AC3E}">
        <p14:creationId xmlns:p14="http://schemas.microsoft.com/office/powerpoint/2010/main" val="18028309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1977384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08487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4097207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4074818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ClrTx/>
              <a:buSzTx/>
              <a:buFontTx/>
              <a:buChar char="•"/>
            </a:pPr>
            <a:r>
              <a:rPr lang="fr-CH" altLang="en-US" sz="1800" dirty="0"/>
              <a:t>Invitations to tender </a:t>
            </a:r>
            <a:r>
              <a:rPr lang="fr-CH" altLang="en-US" sz="1800" dirty="0" err="1"/>
              <a:t>consist</a:t>
            </a:r>
            <a:r>
              <a:rPr lang="fr-CH" altLang="en-US" sz="1800" dirty="0"/>
              <a:t> of:</a:t>
            </a:r>
          </a:p>
          <a:p>
            <a:pPr lvl="1" eaLnBrk="1" hangingPunct="1">
              <a:buClrTx/>
              <a:buSzTx/>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eaLnBrk="1" hangingPunct="1">
              <a:buClrTx/>
              <a:buSzTx/>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eaLnBrk="1" hangingPunct="1">
              <a:buClrTx/>
              <a:buSzTx/>
              <a:buFontTx/>
              <a:buChar char="•"/>
            </a:pPr>
            <a:r>
              <a:rPr lang="fr-CH" altLang="en-US" sz="1600" dirty="0"/>
              <a:t>General Conditions of CERN (</a:t>
            </a:r>
            <a:r>
              <a:rPr lang="fr-CH" altLang="en-US" sz="1600" dirty="0" err="1"/>
              <a:t>contracts</a:t>
            </a:r>
            <a:r>
              <a:rPr lang="fr-CH" altLang="en-US" sz="1600" dirty="0"/>
              <a:t>, invitations to tender, </a:t>
            </a:r>
            <a:r>
              <a:rPr lang="fr-CH" altLang="en-US" sz="1600" dirty="0" err="1"/>
              <a:t>Safety</a:t>
            </a:r>
            <a:r>
              <a:rPr lang="fr-CH" altLang="en-US" sz="1600" dirty="0"/>
              <a:t>, etc.)</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26847032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B587C-07A8-5F0F-6651-F64EA55A3B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CE90B9-6318-4B48-E9BC-0EF2876890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F1929D-34ED-B4D0-AEBB-EA42757BFFC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FCE4B3E-6DB5-8705-97B9-268D1D6AFD41}"/>
              </a:ext>
            </a:extLst>
          </p:cNvPr>
          <p:cNvSpPr>
            <a:spLocks noGrp="1"/>
          </p:cNvSpPr>
          <p:nvPr>
            <p:ph type="sldNum" sz="quarter" idx="5"/>
          </p:nvPr>
        </p:nvSpPr>
        <p:spPr/>
        <p:txBody>
          <a:bodyPr/>
          <a:lstStyle/>
          <a:p>
            <a:fld id="{8CB0EE9E-52B8-AA4F-8DD5-ED0FB4E5CBCC}" type="slidenum">
              <a:rPr lang="en-US" smtClean="0"/>
              <a:pPr/>
              <a:t>36</a:t>
            </a:fld>
            <a:endParaRPr lang="en-US" dirty="0"/>
          </a:p>
        </p:txBody>
      </p:sp>
    </p:spTree>
    <p:extLst>
      <p:ext uri="{BB962C8B-B14F-4D97-AF65-F5344CB8AC3E}">
        <p14:creationId xmlns:p14="http://schemas.microsoft.com/office/powerpoint/2010/main" val="39768364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13264398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38</a:t>
            </a:fld>
            <a:endParaRPr lang="en-US" dirty="0"/>
          </a:p>
        </p:txBody>
      </p:sp>
    </p:spTree>
    <p:extLst>
      <p:ext uri="{BB962C8B-B14F-4D97-AF65-F5344CB8AC3E}">
        <p14:creationId xmlns:p14="http://schemas.microsoft.com/office/powerpoint/2010/main" val="414510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39</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45</a:t>
            </a:fld>
            <a:endParaRPr lang="en-US"/>
          </a:p>
        </p:txBody>
      </p:sp>
    </p:spTree>
    <p:extLst>
      <p:ext uri="{BB962C8B-B14F-4D97-AF65-F5344CB8AC3E}">
        <p14:creationId xmlns:p14="http://schemas.microsoft.com/office/powerpoint/2010/main" val="31183856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48</a:t>
            </a:fld>
            <a:endParaRPr lang="en-US"/>
          </a:p>
        </p:txBody>
      </p:sp>
    </p:spTree>
    <p:extLst>
      <p:ext uri="{BB962C8B-B14F-4D97-AF65-F5344CB8AC3E}">
        <p14:creationId xmlns:p14="http://schemas.microsoft.com/office/powerpoint/2010/main" val="27349379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54</a:t>
            </a:fld>
            <a:endParaRPr lang="en-US"/>
          </a:p>
        </p:txBody>
      </p:sp>
    </p:spTree>
    <p:extLst>
      <p:ext uri="{BB962C8B-B14F-4D97-AF65-F5344CB8AC3E}">
        <p14:creationId xmlns:p14="http://schemas.microsoft.com/office/powerpoint/2010/main" val="2093588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addresses two questions:</a:t>
            </a:r>
          </a:p>
          <a:p>
            <a:r>
              <a:rPr lang="en-US" dirty="0"/>
              <a:t>“Where are we?”</a:t>
            </a:r>
          </a:p>
          <a:p>
            <a:pPr marL="171450" indent="-171450">
              <a:buFont typeface="Arial" panose="020B0604020202020204" pitchFamily="34" charset="0"/>
              <a:buChar char="•"/>
            </a:pPr>
            <a:r>
              <a:rPr lang="en-US" dirty="0"/>
              <a:t>Use the map to indicate the location of CERN, headquartered in Geneva, straddling the Franco-Swiss border</a:t>
            </a:r>
          </a:p>
          <a:p>
            <a:endParaRPr lang="en-US" dirty="0"/>
          </a:p>
          <a:p>
            <a:r>
              <a:rPr lang="en-US" dirty="0"/>
              <a:t>“What is CERN?”</a:t>
            </a:r>
          </a:p>
          <a:p>
            <a:pPr marL="171450" indent="-171450">
              <a:buFont typeface="Arial" panose="020B0604020202020204" pitchFamily="34" charset="0"/>
              <a:buChar char="•"/>
            </a:pPr>
            <a:r>
              <a:rPr lang="en-US" dirty="0"/>
              <a:t>CERN is one of the world’s leading laboratories for particle physics</a:t>
            </a:r>
          </a:p>
          <a:p>
            <a:pPr marL="171450" indent="-171450">
              <a:buFont typeface="Arial" panose="020B0604020202020204" pitchFamily="34" charset="0"/>
              <a:buChar char="•"/>
            </a:pPr>
            <a:r>
              <a:rPr lang="en-US" dirty="0"/>
              <a:t>CERN’s vision (long-term goal) is to understand the fundamental particles and laws of the Universe (This is the Vision statement that features in CERN’s communication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Thus, CERN is first and foremost a research laboratory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4</a:t>
            </a:fld>
            <a:endParaRPr lang="fr-FR" dirty="0"/>
          </a:p>
        </p:txBody>
      </p:sp>
    </p:spTree>
    <p:extLst>
      <p:ext uri="{BB962C8B-B14F-4D97-AF65-F5344CB8AC3E}">
        <p14:creationId xmlns:p14="http://schemas.microsoft.com/office/powerpoint/2010/main" val="17091865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55</a:t>
            </a:fld>
            <a:endParaRPr lang="en-US"/>
          </a:p>
        </p:txBody>
      </p:sp>
    </p:spTree>
    <p:extLst>
      <p:ext uri="{BB962C8B-B14F-4D97-AF65-F5344CB8AC3E}">
        <p14:creationId xmlns:p14="http://schemas.microsoft.com/office/powerpoint/2010/main" val="29209948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57</a:t>
            </a:fld>
            <a:endParaRPr lang="en-US" dirty="0"/>
          </a:p>
        </p:txBody>
      </p:sp>
    </p:spTree>
    <p:extLst>
      <p:ext uri="{BB962C8B-B14F-4D97-AF65-F5344CB8AC3E}">
        <p14:creationId xmlns:p14="http://schemas.microsoft.com/office/powerpoint/2010/main" val="2031032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59</a:t>
            </a:fld>
            <a:endParaRPr lang="en-US"/>
          </a:p>
        </p:txBody>
      </p:sp>
    </p:spTree>
    <p:extLst>
      <p:ext uri="{BB962C8B-B14F-4D97-AF65-F5344CB8AC3E}">
        <p14:creationId xmlns:p14="http://schemas.microsoft.com/office/powerpoint/2010/main" val="6758913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err="1"/>
              <a:t>Average</a:t>
            </a:r>
            <a:r>
              <a:rPr lang="it-IT" sz="1200" dirty="0"/>
              <a:t> </a:t>
            </a:r>
            <a:r>
              <a:rPr lang="it-IT" sz="1200" dirty="0" err="1"/>
              <a:t>number</a:t>
            </a:r>
            <a:r>
              <a:rPr lang="it-IT" sz="1200" dirty="0"/>
              <a:t> of </a:t>
            </a:r>
            <a:r>
              <a:rPr lang="it-IT" sz="1200" dirty="0" err="1"/>
              <a:t>patents</a:t>
            </a:r>
            <a:r>
              <a:rPr lang="it-IT" sz="1200" dirty="0"/>
              <a:t> </a:t>
            </a:r>
            <a:r>
              <a:rPr lang="it-IT" sz="1200" dirty="0" err="1"/>
              <a:t>filed</a:t>
            </a:r>
            <a:r>
              <a:rPr lang="it-IT" sz="1200" dirty="0"/>
              <a:t> </a:t>
            </a:r>
            <a:r>
              <a:rPr lang="it-IT" sz="1200" dirty="0" err="1"/>
              <a:t>before</a:t>
            </a:r>
            <a:r>
              <a:rPr lang="it-IT" sz="1200" dirty="0"/>
              <a:t> and </a:t>
            </a:r>
            <a:r>
              <a:rPr lang="it-IT" sz="1200" dirty="0" err="1"/>
              <a:t>after</a:t>
            </a:r>
            <a:r>
              <a:rPr lang="it-IT" sz="1200" dirty="0"/>
              <a:t> the </a:t>
            </a:r>
            <a:r>
              <a:rPr lang="it-IT" sz="1200" dirty="0" err="1"/>
              <a:t>beginning</a:t>
            </a:r>
            <a:r>
              <a:rPr lang="it-IT" sz="1200" dirty="0"/>
              <a:t> of the </a:t>
            </a:r>
            <a:r>
              <a:rPr lang="it-IT" sz="1200" dirty="0" err="1"/>
              <a:t>procurement</a:t>
            </a:r>
            <a:r>
              <a:rPr lang="it-IT" sz="1200" dirty="0"/>
              <a:t> </a:t>
            </a:r>
            <a:r>
              <a:rPr lang="it-IT" sz="1200" dirty="0" err="1"/>
              <a:t>relationship</a:t>
            </a:r>
            <a:r>
              <a:rPr lang="it-IT" sz="1200" dirty="0"/>
              <a:t> with CERN</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dirty="0"/>
          </a:p>
          <a:p>
            <a:pPr marL="0" marR="0" indent="0" algn="l" defTabSz="914400" rtl="0" eaLnBrk="1" fontAlgn="auto" latinLnBrk="0" hangingPunct="1">
              <a:lnSpc>
                <a:spcPct val="100000"/>
              </a:lnSpc>
              <a:spcBef>
                <a:spcPts val="0"/>
              </a:spcBef>
              <a:spcAft>
                <a:spcPts val="0"/>
              </a:spcAft>
              <a:buClrTx/>
              <a:buSzTx/>
              <a:buFontTx/>
              <a:buNone/>
              <a:tabLst/>
              <a:defRPr/>
            </a:pPr>
            <a:r>
              <a:rPr lang="it-IT" dirty="0"/>
              <a:t>The X-</a:t>
            </a:r>
            <a:r>
              <a:rPr lang="it-IT" dirty="0" err="1"/>
              <a:t>axis</a:t>
            </a:r>
            <a:r>
              <a:rPr lang="it-IT" dirty="0"/>
              <a:t> shows the «relative </a:t>
            </a:r>
            <a:r>
              <a:rPr lang="it-IT" dirty="0" err="1"/>
              <a:t>years</a:t>
            </a:r>
            <a:r>
              <a:rPr lang="it-IT" dirty="0"/>
              <a:t>», </a:t>
            </a:r>
            <a:r>
              <a:rPr lang="it-IT" dirty="0" err="1"/>
              <a:t>that</a:t>
            </a:r>
            <a:r>
              <a:rPr lang="it-IT" dirty="0"/>
              <a:t> are the </a:t>
            </a:r>
            <a:r>
              <a:rPr lang="it-IT" dirty="0" err="1"/>
              <a:t>difference</a:t>
            </a:r>
            <a:r>
              <a:rPr lang="it-IT" dirty="0"/>
              <a:t> </a:t>
            </a:r>
            <a:r>
              <a:rPr lang="it-IT" dirty="0" err="1"/>
              <a:t>between</a:t>
            </a:r>
            <a:r>
              <a:rPr lang="it-IT" dirty="0"/>
              <a:t> a </a:t>
            </a:r>
            <a:r>
              <a:rPr lang="it-IT" dirty="0" err="1"/>
              <a:t>given</a:t>
            </a:r>
            <a:r>
              <a:rPr lang="it-IT" dirty="0"/>
              <a:t> </a:t>
            </a:r>
            <a:r>
              <a:rPr lang="it-IT" dirty="0" err="1"/>
              <a:t>year</a:t>
            </a:r>
            <a:r>
              <a:rPr lang="it-IT" dirty="0"/>
              <a:t> and the </a:t>
            </a:r>
            <a:r>
              <a:rPr lang="it-IT" dirty="0" err="1"/>
              <a:t>year</a:t>
            </a:r>
            <a:r>
              <a:rPr lang="it-IT" dirty="0"/>
              <a:t> the first </a:t>
            </a:r>
            <a:r>
              <a:rPr lang="it-IT" dirty="0" err="1"/>
              <a:t>order</a:t>
            </a:r>
            <a:r>
              <a:rPr lang="it-IT" dirty="0"/>
              <a:t> </a:t>
            </a:r>
            <a:r>
              <a:rPr lang="it-IT" dirty="0" err="1"/>
              <a:t>is</a:t>
            </a:r>
            <a:r>
              <a:rPr lang="it-IT" dirty="0"/>
              <a:t> </a:t>
            </a:r>
            <a:r>
              <a:rPr lang="it-IT" dirty="0" err="1"/>
              <a:t>received</a:t>
            </a:r>
            <a:r>
              <a:rPr lang="it-IT" dirty="0"/>
              <a:t>. </a:t>
            </a:r>
            <a:r>
              <a:rPr lang="it-IT" dirty="0" err="1"/>
              <a:t>Therefore</a:t>
            </a:r>
            <a:r>
              <a:rPr lang="it-IT" dirty="0"/>
              <a:t>, CERN(0) </a:t>
            </a:r>
            <a:r>
              <a:rPr lang="it-IT" dirty="0" err="1"/>
              <a:t>is</a:t>
            </a:r>
            <a:r>
              <a:rPr lang="it-IT" dirty="0"/>
              <a:t>, for </a:t>
            </a:r>
            <a:r>
              <a:rPr lang="it-IT" dirty="0" err="1"/>
              <a:t>each</a:t>
            </a:r>
            <a:r>
              <a:rPr lang="it-IT" dirty="0"/>
              <a:t> company, the </a:t>
            </a:r>
            <a:r>
              <a:rPr lang="it-IT" dirty="0" err="1"/>
              <a:t>year</a:t>
            </a:r>
            <a:r>
              <a:rPr lang="it-IT" dirty="0"/>
              <a:t> of </a:t>
            </a:r>
            <a:r>
              <a:rPr lang="it-IT" dirty="0" err="1"/>
              <a:t>beginning</a:t>
            </a:r>
            <a:r>
              <a:rPr lang="it-IT" dirty="0"/>
              <a:t> of the </a:t>
            </a:r>
            <a:r>
              <a:rPr lang="it-IT" dirty="0" err="1"/>
              <a:t>procurement</a:t>
            </a:r>
            <a:r>
              <a:rPr lang="it-IT" dirty="0"/>
              <a:t> </a:t>
            </a:r>
            <a:r>
              <a:rPr lang="it-IT" dirty="0" err="1"/>
              <a:t>relationship</a:t>
            </a:r>
            <a:r>
              <a:rPr lang="it-IT" dirty="0"/>
              <a:t>.</a:t>
            </a:r>
          </a:p>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60</a:t>
            </a:fld>
            <a:endParaRPr lang="en-US"/>
          </a:p>
        </p:txBody>
      </p:sp>
    </p:spTree>
    <p:extLst>
      <p:ext uri="{BB962C8B-B14F-4D97-AF65-F5344CB8AC3E}">
        <p14:creationId xmlns:p14="http://schemas.microsoft.com/office/powerpoint/2010/main" val="12143390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message here is that CERN is an open institution: open to its </a:t>
            </a:r>
            <a:r>
              <a:rPr lang="en-US" dirty="0" err="1"/>
              <a:t>neighbours</a:t>
            </a:r>
            <a:r>
              <a:rPr lang="en-US" dirty="0"/>
              <a:t>, and open to citizens from across the globe. We welcome them to CERN and go out to meet them</a:t>
            </a:r>
          </a:p>
          <a:p>
            <a:endParaRPr lang="en-US" dirty="0"/>
          </a:p>
          <a:p>
            <a:r>
              <a:rPr lang="en-US" dirty="0"/>
              <a:t>This slides </a:t>
            </a:r>
            <a:r>
              <a:rPr lang="en-US" dirty="0" err="1"/>
              <a:t>summarises</a:t>
            </a:r>
            <a:r>
              <a:rPr lang="en-US" dirty="0"/>
              <a:t> the outreach activities carried out by CERN.</a:t>
            </a:r>
          </a:p>
          <a:p>
            <a:r>
              <a:rPr lang="en-US" dirty="0"/>
              <a:t>It also includes a mention of CERN’s fundraising activities, for projects that are not part of CERN’s core activity. These fall into three categories: education &amp; outreach, culture and creativity, innovation and knowledge exchange</a:t>
            </a:r>
          </a:p>
        </p:txBody>
      </p:sp>
      <p:sp>
        <p:nvSpPr>
          <p:cNvPr id="4" name="Slide Number Placeholder 3"/>
          <p:cNvSpPr>
            <a:spLocks noGrp="1"/>
          </p:cNvSpPr>
          <p:nvPr>
            <p:ph type="sldNum" sz="quarter" idx="10"/>
          </p:nvPr>
        </p:nvSpPr>
        <p:spPr/>
        <p:txBody>
          <a:bodyPr/>
          <a:lstStyle/>
          <a:p>
            <a:fld id="{BC549E03-5E61-9344-9F2B-A7AC2BD1FB60}" type="slidenum">
              <a:rPr lang="fr-FR" smtClean="0"/>
              <a:t>61</a:t>
            </a:fld>
            <a:endParaRPr lang="fr-FR"/>
          </a:p>
        </p:txBody>
      </p:sp>
    </p:spTree>
    <p:extLst>
      <p:ext uri="{BB962C8B-B14F-4D97-AF65-F5344CB8AC3E}">
        <p14:creationId xmlns:p14="http://schemas.microsoft.com/office/powerpoint/2010/main" val="11592447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63</a:t>
            </a:fld>
            <a:endParaRPr lang="en-US"/>
          </a:p>
        </p:txBody>
      </p:sp>
    </p:spTree>
    <p:extLst>
      <p:ext uri="{BB962C8B-B14F-4D97-AF65-F5344CB8AC3E}">
        <p14:creationId xmlns:p14="http://schemas.microsoft.com/office/powerpoint/2010/main" val="6794694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65</a:t>
            </a:fld>
            <a:endParaRPr lang="en-US" dirty="0"/>
          </a:p>
        </p:txBody>
      </p:sp>
    </p:spTree>
    <p:extLst>
      <p:ext uri="{BB962C8B-B14F-4D97-AF65-F5344CB8AC3E}">
        <p14:creationId xmlns:p14="http://schemas.microsoft.com/office/powerpoint/2010/main" val="4202575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speaker can highlight CERN’s second mission as stated when it was established: to foster peaceful collaborations between nations that had recently been at war.</a:t>
            </a:r>
          </a:p>
          <a:p>
            <a:endParaRPr lang="en-US" dirty="0"/>
          </a:p>
          <a:p>
            <a:r>
              <a:rPr lang="en-US" dirty="0"/>
              <a:t>This slide will have information on the country of the visiting delegation:</a:t>
            </a:r>
          </a:p>
          <a:p>
            <a:pPr marL="171450" indent="-171450">
              <a:buFont typeface="Arial" panose="020B0604020202020204" pitchFamily="34" charset="0"/>
              <a:buChar char="•"/>
            </a:pPr>
            <a:r>
              <a:rPr lang="en-US" dirty="0"/>
              <a:t>Location on the world map</a:t>
            </a:r>
          </a:p>
          <a:p>
            <a:pPr marL="171450" indent="-171450">
              <a:buFont typeface="Arial" panose="020B0604020202020204" pitchFamily="34" charset="0"/>
              <a:buChar char="•"/>
            </a:pPr>
            <a:r>
              <a:rPr lang="en-US" dirty="0"/>
              <a:t>Date of accession (if Member State or Associate Member State)</a:t>
            </a:r>
          </a:p>
          <a:p>
            <a:endParaRPr lang="en-US" dirty="0"/>
          </a:p>
          <a:p>
            <a:endParaRPr lang="en-US" dirty="0"/>
          </a:p>
          <a:p>
            <a:r>
              <a:rPr lang="en-US" dirty="0"/>
              <a:t>For information:</a:t>
            </a:r>
          </a:p>
          <a:p>
            <a:pPr marL="171450" indent="-171450">
              <a:buFont typeface="Arial" panose="020B0604020202020204" pitchFamily="34" charset="0"/>
              <a:buChar char="•"/>
            </a:pPr>
            <a:r>
              <a:rPr lang="en-US" dirty="0"/>
              <a:t>Member States – Austria, Belgium, Bulgaria, Czech Republic, Denmark, Estonia, Finland, France, Germany, Greece, Hungary, Israel, Italy, Netherlands, Norway, Poland, Portugal, Romania, Serbia,</a:t>
            </a:r>
            <a:r>
              <a:rPr lang="en-US" baseline="0" dirty="0"/>
              <a:t> </a:t>
            </a:r>
            <a:r>
              <a:rPr lang="en-US" dirty="0"/>
              <a:t>Slovak Republic, Spain, Sweden, Switzerland, United Kingdom</a:t>
            </a:r>
          </a:p>
          <a:p>
            <a:pPr marL="171450" indent="-171450">
              <a:buFont typeface="Arial" panose="020B0604020202020204" pitchFamily="34" charset="0"/>
              <a:buChar char="•"/>
            </a:pPr>
            <a:r>
              <a:rPr lang="en-US" dirty="0"/>
              <a:t>Associate Member States in the pre-stage to membership – Cyprus, Slovenia</a:t>
            </a:r>
          </a:p>
          <a:p>
            <a:pPr marL="171450" indent="-171450">
              <a:buFont typeface="Arial" panose="020B0604020202020204" pitchFamily="34" charset="0"/>
              <a:buChar char="•"/>
            </a:pPr>
            <a:r>
              <a:rPr lang="en-US" dirty="0"/>
              <a:t>Associate Member States – Croatia,</a:t>
            </a:r>
            <a:r>
              <a:rPr lang="en-US" baseline="0" dirty="0"/>
              <a:t> </a:t>
            </a:r>
            <a:r>
              <a:rPr lang="en-US" dirty="0"/>
              <a:t>India, Latvia, Lithuania, Pakistan, Turkey, Ukraine</a:t>
            </a:r>
          </a:p>
          <a:p>
            <a:pPr marL="171450" indent="-171450">
              <a:buFont typeface="Arial" panose="020B0604020202020204" pitchFamily="34" charset="0"/>
              <a:buChar char="•"/>
            </a:pPr>
            <a:r>
              <a:rPr lang="en-US" dirty="0"/>
              <a:t>Observers – USA, Russia (SUSPENDED), Japan, (EU, JINR, UNESCO)</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1956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67005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3D6E6-37C6-6240-F521-8BE2A44D19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D75301-CCC2-FDAD-EC82-4700EE1EFA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EBA6BF-1A00-36B4-131D-5576C556D25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C85D9A0-C8FA-39A6-EC5F-25D3DF16979F}"/>
              </a:ext>
            </a:extLst>
          </p:cNvPr>
          <p:cNvSpPr>
            <a:spLocks noGrp="1"/>
          </p:cNvSpPr>
          <p:nvPr>
            <p:ph type="sldNum" sz="quarter" idx="10"/>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770263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4195881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468028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7918822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30/01/2020</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30/01/2020</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Jérôme Pierlot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30/01/2020</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Jérôme Pierlot</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30/01/2020</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Jérôme Pierlot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30/01/2020</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Jérôme Pierlot</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Jérôme Pierlot</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30/01/2020</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Jérôme Pierlot</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30/01/2020</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Jérôme Pierlot</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30/01/2020</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Jérôme Pierlot</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30/01/2020</a:t>
            </a:r>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r>
              <a:rPr lang="fr-FR"/>
              <a:t>Jérôme Pierlot</a:t>
            </a:r>
            <a:endParaRPr lang="fr-FR" dirty="0"/>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dirty="0"/>
          </a:p>
        </p:txBody>
      </p:sp>
    </p:spTree>
    <p:extLst>
      <p:ext uri="{BB962C8B-B14F-4D97-AF65-F5344CB8AC3E}">
        <p14:creationId xmlns:p14="http://schemas.microsoft.com/office/powerpoint/2010/main" val="1102618927"/>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ABF86B4-1322-F74D-BA39-B1619390F55E}" type="datetime1">
              <a:rPr lang="fr-CH" smtClean="0"/>
              <a:t>05.05.2025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1069572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30/01/2020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Jérôme Pierlot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30/01/2020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Jérôme Pierlot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30/01/2020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Jérôme Pierlot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41987"/>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30/01/2020</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Jérôme Pierlot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30/01/2020</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Jérôme Pierlot</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30/01/2020</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Jérôme Pierlot</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ADCD28F-2889-914B-9BC8-A12E155CCC4A}"/>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4F905B6-30CE-0743-B100-799C7E7345BE}"/>
              </a:ext>
            </a:extLst>
          </p:cNvPr>
          <p:cNvPicPr>
            <a:picLocks noChangeAspect="1"/>
          </p:cNvPicPr>
          <p:nvPr userDrawn="1"/>
        </p:nvPicPr>
        <p:blipFill>
          <a:blip r:embed="rId25"/>
          <a:stretch>
            <a:fillRect/>
          </a:stretch>
        </p:blipFill>
        <p:spPr>
          <a:xfrm>
            <a:off x="476741" y="6403399"/>
            <a:ext cx="394885" cy="390592"/>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en-US"/>
              <a:t>30/01/2020</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Jérôme Pierlot</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6" r:id="rId22"/>
    <p:sldLayoutId id="2147483677"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jpg"/><Relationship Id="rId4" Type="http://schemas.openxmlformats.org/officeDocument/2006/relationships/image" Target="../media/image90.jpg"/></Relationships>
</file>

<file path=ppt/slides/_rels/slide19.xml.rels><?xml version="1.0" encoding="UTF-8" standalone="yes"?>
<Relationships xmlns="http://schemas.openxmlformats.org/package/2006/relationships"><Relationship Id="rId3" Type="http://schemas.openxmlformats.org/officeDocument/2006/relationships/image" Target="../media/image93.png"/><Relationship Id="rId7" Type="http://schemas.openxmlformats.org/officeDocument/2006/relationships/image" Target="../media/image97.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96.jpeg"/><Relationship Id="rId5" Type="http://schemas.openxmlformats.org/officeDocument/2006/relationships/image" Target="../media/image95.jpeg"/><Relationship Id="rId4" Type="http://schemas.openxmlformats.org/officeDocument/2006/relationships/image" Target="../media/image94.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8.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16.xml"/><Relationship Id="rId1" Type="http://schemas.openxmlformats.org/officeDocument/2006/relationships/slideLayout" Target="../slideLayouts/slideLayout11.xml"/><Relationship Id="rId5" Type="http://schemas.openxmlformats.org/officeDocument/2006/relationships/image" Target="../media/image102.jpg"/><Relationship Id="rId4" Type="http://schemas.openxmlformats.org/officeDocument/2006/relationships/image" Target="../media/image101.png"/></Relationships>
</file>

<file path=ppt/slides/_rels/slide23.xml.rels><?xml version="1.0" encoding="UTF-8" standalone="yes"?>
<Relationships xmlns="http://schemas.openxmlformats.org/package/2006/relationships"><Relationship Id="rId2" Type="http://schemas.openxmlformats.org/officeDocument/2006/relationships/image" Target="../media/image103.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2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09.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110.emf"/><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image" Target="../media/image113.emf"/><Relationship Id="rId5" Type="http://schemas.openxmlformats.org/officeDocument/2006/relationships/image" Target="../media/image112.emf"/><Relationship Id="rId4" Type="http://schemas.openxmlformats.org/officeDocument/2006/relationships/image" Target="../media/image111.emf"/></Relationships>
</file>

<file path=ppt/slides/_rels/slide32.xml.rels><?xml version="1.0" encoding="UTF-8" standalone="yes"?>
<Relationships xmlns="http://schemas.openxmlformats.org/package/2006/relationships"><Relationship Id="rId3" Type="http://schemas.openxmlformats.org/officeDocument/2006/relationships/image" Target="../media/image115.emf"/><Relationship Id="rId2" Type="http://schemas.openxmlformats.org/officeDocument/2006/relationships/image" Target="../media/image114.emf"/><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116.emf"/><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17.emf"/><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18.emf"/><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19.jp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120.jpg"/></Relationships>
</file>

<file path=ppt/slides/_rels/slide37.xml.rels><?xml version="1.0" encoding="UTF-8" standalone="yes"?>
<Relationships xmlns="http://schemas.openxmlformats.org/package/2006/relationships"><Relationship Id="rId3" Type="http://schemas.openxmlformats.org/officeDocument/2006/relationships/image" Target="../media/image121.emf"/><Relationship Id="rId2" Type="http://schemas.openxmlformats.org/officeDocument/2006/relationships/notesSlide" Target="../notesSlides/notesSlide24.xml"/><Relationship Id="rId1" Type="http://schemas.openxmlformats.org/officeDocument/2006/relationships/slideLayout" Target="../slideLayouts/slideLayout11.xml"/><Relationship Id="rId5" Type="http://schemas.openxmlformats.org/officeDocument/2006/relationships/image" Target="../media/image123.png"/><Relationship Id="rId4" Type="http://schemas.openxmlformats.org/officeDocument/2006/relationships/image" Target="../media/image122.jpeg"/></Relationships>
</file>

<file path=ppt/slides/_rels/slide38.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21.emf"/><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openxmlformats.org/officeDocument/2006/relationships/image" Target="../media/image127.emf"/><Relationship Id="rId2" Type="http://schemas.openxmlformats.org/officeDocument/2006/relationships/image" Target="../media/image126.emf"/><Relationship Id="rId1" Type="http://schemas.openxmlformats.org/officeDocument/2006/relationships/slideLayout" Target="../slideLayouts/slideLayout4.xml"/><Relationship Id="rId4" Type="http://schemas.openxmlformats.org/officeDocument/2006/relationships/image" Target="../media/image128.emf"/></Relationships>
</file>

<file path=ppt/slides/_rels/slide42.xml.rels><?xml version="1.0" encoding="UTF-8" standalone="yes"?>
<Relationships xmlns="http://schemas.openxmlformats.org/package/2006/relationships"><Relationship Id="rId3" Type="http://schemas.openxmlformats.org/officeDocument/2006/relationships/image" Target="../media/image127.emf"/><Relationship Id="rId2" Type="http://schemas.openxmlformats.org/officeDocument/2006/relationships/image" Target="../media/image126.emf"/><Relationship Id="rId1" Type="http://schemas.openxmlformats.org/officeDocument/2006/relationships/slideLayout" Target="../slideLayouts/slideLayout4.xml"/><Relationship Id="rId4" Type="http://schemas.openxmlformats.org/officeDocument/2006/relationships/image" Target="../media/image128.emf"/></Relationships>
</file>

<file path=ppt/slides/_rels/slide43.xml.rels><?xml version="1.0" encoding="UTF-8" standalone="yes"?>
<Relationships xmlns="http://schemas.openxmlformats.org/package/2006/relationships"><Relationship Id="rId3" Type="http://schemas.openxmlformats.org/officeDocument/2006/relationships/image" Target="../media/image127.emf"/><Relationship Id="rId2" Type="http://schemas.openxmlformats.org/officeDocument/2006/relationships/image" Target="../media/image126.emf"/><Relationship Id="rId1" Type="http://schemas.openxmlformats.org/officeDocument/2006/relationships/slideLayout" Target="../slideLayouts/slideLayout4.xml"/><Relationship Id="rId4" Type="http://schemas.openxmlformats.org/officeDocument/2006/relationships/image" Target="../media/image128.emf"/></Relationships>
</file>

<file path=ppt/slides/_rels/slide44.xml.rels><?xml version="1.0" encoding="UTF-8" standalone="yes"?>
<Relationships xmlns="http://schemas.openxmlformats.org/package/2006/relationships"><Relationship Id="rId3" Type="http://schemas.openxmlformats.org/officeDocument/2006/relationships/image" Target="../media/image127.emf"/><Relationship Id="rId2" Type="http://schemas.openxmlformats.org/officeDocument/2006/relationships/image" Target="../media/image126.emf"/><Relationship Id="rId1" Type="http://schemas.openxmlformats.org/officeDocument/2006/relationships/slideLayout" Target="../slideLayouts/slideLayout4.xml"/><Relationship Id="rId4" Type="http://schemas.openxmlformats.org/officeDocument/2006/relationships/image" Target="../media/image128.emf"/></Relationships>
</file>

<file path=ppt/slides/_rels/slide45.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image" Target="../media/image128.emf"/><Relationship Id="rId4" Type="http://schemas.openxmlformats.org/officeDocument/2006/relationships/image" Target="../media/image127.emf"/></Relationships>
</file>

<file path=ppt/slides/_rels/slide46.xml.rels><?xml version="1.0" encoding="UTF-8" standalone="yes"?>
<Relationships xmlns="http://schemas.openxmlformats.org/package/2006/relationships"><Relationship Id="rId3" Type="http://schemas.openxmlformats.org/officeDocument/2006/relationships/image" Target="../media/image127.emf"/><Relationship Id="rId2" Type="http://schemas.openxmlformats.org/officeDocument/2006/relationships/image" Target="../media/image126.emf"/><Relationship Id="rId1" Type="http://schemas.openxmlformats.org/officeDocument/2006/relationships/slideLayout" Target="../slideLayouts/slideLayout4.xml"/><Relationship Id="rId4" Type="http://schemas.openxmlformats.org/officeDocument/2006/relationships/image" Target="../media/image128.emf"/></Relationships>
</file>

<file path=ppt/slides/_rels/slide47.xml.rels><?xml version="1.0" encoding="UTF-8" standalone="yes"?>
<Relationships xmlns="http://schemas.openxmlformats.org/package/2006/relationships"><Relationship Id="rId3" Type="http://schemas.openxmlformats.org/officeDocument/2006/relationships/image" Target="../media/image128.emf"/><Relationship Id="rId2" Type="http://schemas.openxmlformats.org/officeDocument/2006/relationships/image" Target="../media/image126.emf"/><Relationship Id="rId1" Type="http://schemas.openxmlformats.org/officeDocument/2006/relationships/slideLayout" Target="../slideLayouts/slideLayout4.xml"/><Relationship Id="rId4" Type="http://schemas.openxmlformats.org/officeDocument/2006/relationships/image" Target="../media/image127.emf"/></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image" Target="../media/image9.emf"/></Relationships>
</file>

<file path=ppt/slides/_rels/slide50.xml.rels><?xml version="1.0" encoding="UTF-8" standalone="yes"?>
<Relationships xmlns="http://schemas.openxmlformats.org/package/2006/relationships"><Relationship Id="rId3" Type="http://schemas.openxmlformats.org/officeDocument/2006/relationships/hyperlink" Target="http://procurement.web.cern.ch/" TargetMode="External"/><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hyperlink" Target="https://forthcoming-ms.app.cern.ch/#!/" TargetMode="External"/><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7.xml"/><Relationship Id="rId4" Type="http://schemas.openxmlformats.org/officeDocument/2006/relationships/image" Target="../media/image132.png"/></Relationships>
</file>

<file path=ppt/slides/_rels/slide52.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7.xml"/><Relationship Id="rId4" Type="http://schemas.openxmlformats.org/officeDocument/2006/relationships/image" Target="../media/image133.png"/></Relationships>
</file>

<file path=ppt/slides/_rels/slide53.xml.rels><?xml version="1.0" encoding="UTF-8" standalone="yes"?>
<Relationships xmlns="http://schemas.openxmlformats.org/package/2006/relationships"><Relationship Id="rId3" Type="http://schemas.openxmlformats.org/officeDocument/2006/relationships/hyperlink" Target="http://procurement.web.cern.ch/" TargetMode="External"/><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115.emf"/></Relationships>
</file>

<file path=ppt/slides/_rels/slide56.xml.rels><?xml version="1.0" encoding="UTF-8" standalone="yes"?>
<Relationships xmlns="http://schemas.openxmlformats.org/package/2006/relationships"><Relationship Id="rId3" Type="http://schemas.openxmlformats.org/officeDocument/2006/relationships/hyperlink" Target="http://procurement.web.cern.ch/" TargetMode="External"/><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138.png"/><Relationship Id="rId4" Type="http://schemas.openxmlformats.org/officeDocument/2006/relationships/image" Target="../media/image13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37_34B1CA46.xml"/><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40.png"/><Relationship Id="rId7" Type="http://schemas.openxmlformats.org/officeDocument/2006/relationships/diagramColors" Target="../diagrams/colors1.xml"/><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1.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34.xml"/><Relationship Id="rId1" Type="http://schemas.openxmlformats.org/officeDocument/2006/relationships/slideLayout" Target="../slideLayouts/slideLayout23.xml"/></Relationships>
</file>

<file path=ppt/slides/_rels/slide62.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image" Target="../media/image142.jpe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3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6" Type="http://schemas.openxmlformats.org/officeDocument/2006/relationships/image" Target="../media/image36.svg"/><Relationship Id="rId21" Type="http://schemas.openxmlformats.org/officeDocument/2006/relationships/image" Target="../media/image31.png"/><Relationship Id="rId42" Type="http://schemas.openxmlformats.org/officeDocument/2006/relationships/image" Target="../media/image52.svg"/><Relationship Id="rId47" Type="http://schemas.openxmlformats.org/officeDocument/2006/relationships/image" Target="../media/image57.png"/><Relationship Id="rId63" Type="http://schemas.openxmlformats.org/officeDocument/2006/relationships/image" Target="../media/image73.png"/><Relationship Id="rId68" Type="http://schemas.openxmlformats.org/officeDocument/2006/relationships/image" Target="../media/image78.svg"/><Relationship Id="rId7" Type="http://schemas.openxmlformats.org/officeDocument/2006/relationships/image" Target="../media/image17.png"/><Relationship Id="rId2" Type="http://schemas.openxmlformats.org/officeDocument/2006/relationships/notesSlide" Target="../notesSlides/notesSlide6.xml"/><Relationship Id="rId16" Type="http://schemas.openxmlformats.org/officeDocument/2006/relationships/image" Target="../media/image26.svg"/><Relationship Id="rId29" Type="http://schemas.openxmlformats.org/officeDocument/2006/relationships/image" Target="../media/image39.png"/><Relationship Id="rId11" Type="http://schemas.openxmlformats.org/officeDocument/2006/relationships/image" Target="../media/image21.png"/><Relationship Id="rId24" Type="http://schemas.openxmlformats.org/officeDocument/2006/relationships/image" Target="../media/image34.svg"/><Relationship Id="rId32" Type="http://schemas.openxmlformats.org/officeDocument/2006/relationships/image" Target="../media/image42.svg"/><Relationship Id="rId37" Type="http://schemas.openxmlformats.org/officeDocument/2006/relationships/image" Target="../media/image47.png"/><Relationship Id="rId40" Type="http://schemas.openxmlformats.org/officeDocument/2006/relationships/image" Target="../media/image50.svg"/><Relationship Id="rId45" Type="http://schemas.openxmlformats.org/officeDocument/2006/relationships/image" Target="../media/image55.png"/><Relationship Id="rId53" Type="http://schemas.openxmlformats.org/officeDocument/2006/relationships/image" Target="../media/image63.png"/><Relationship Id="rId58" Type="http://schemas.openxmlformats.org/officeDocument/2006/relationships/image" Target="../media/image68.svg"/><Relationship Id="rId66" Type="http://schemas.openxmlformats.org/officeDocument/2006/relationships/image" Target="../media/image76.svg"/><Relationship Id="rId5" Type="http://schemas.openxmlformats.org/officeDocument/2006/relationships/image" Target="../media/image15.png"/><Relationship Id="rId61" Type="http://schemas.openxmlformats.org/officeDocument/2006/relationships/image" Target="../media/image71.png"/><Relationship Id="rId19" Type="http://schemas.openxmlformats.org/officeDocument/2006/relationships/image" Target="../media/image29.png"/><Relationship Id="rId14" Type="http://schemas.openxmlformats.org/officeDocument/2006/relationships/image" Target="../media/image24.svg"/><Relationship Id="rId22" Type="http://schemas.openxmlformats.org/officeDocument/2006/relationships/image" Target="../media/image32.svg"/><Relationship Id="rId27" Type="http://schemas.openxmlformats.org/officeDocument/2006/relationships/image" Target="../media/image37.png"/><Relationship Id="rId30" Type="http://schemas.openxmlformats.org/officeDocument/2006/relationships/image" Target="../media/image40.svg"/><Relationship Id="rId35" Type="http://schemas.openxmlformats.org/officeDocument/2006/relationships/image" Target="../media/image45.png"/><Relationship Id="rId43" Type="http://schemas.openxmlformats.org/officeDocument/2006/relationships/image" Target="../media/image53.png"/><Relationship Id="rId48" Type="http://schemas.openxmlformats.org/officeDocument/2006/relationships/image" Target="../media/image58.svg"/><Relationship Id="rId56" Type="http://schemas.openxmlformats.org/officeDocument/2006/relationships/image" Target="../media/image66.svg"/><Relationship Id="rId64" Type="http://schemas.openxmlformats.org/officeDocument/2006/relationships/image" Target="../media/image74.svg"/><Relationship Id="rId69" Type="http://schemas.openxmlformats.org/officeDocument/2006/relationships/image" Target="../media/image79.png"/><Relationship Id="rId8" Type="http://schemas.openxmlformats.org/officeDocument/2006/relationships/image" Target="../media/image18.svg"/><Relationship Id="rId51" Type="http://schemas.openxmlformats.org/officeDocument/2006/relationships/image" Target="../media/image61.png"/><Relationship Id="rId3" Type="http://schemas.openxmlformats.org/officeDocument/2006/relationships/image" Target="../media/image13.png"/><Relationship Id="rId12" Type="http://schemas.openxmlformats.org/officeDocument/2006/relationships/image" Target="../media/image22.svg"/><Relationship Id="rId17" Type="http://schemas.openxmlformats.org/officeDocument/2006/relationships/image" Target="../media/image27.png"/><Relationship Id="rId25" Type="http://schemas.openxmlformats.org/officeDocument/2006/relationships/image" Target="../media/image35.png"/><Relationship Id="rId33" Type="http://schemas.openxmlformats.org/officeDocument/2006/relationships/image" Target="../media/image43.png"/><Relationship Id="rId38" Type="http://schemas.openxmlformats.org/officeDocument/2006/relationships/image" Target="../media/image48.svg"/><Relationship Id="rId46" Type="http://schemas.openxmlformats.org/officeDocument/2006/relationships/image" Target="../media/image56.svg"/><Relationship Id="rId59" Type="http://schemas.openxmlformats.org/officeDocument/2006/relationships/image" Target="../media/image69.png"/><Relationship Id="rId67" Type="http://schemas.openxmlformats.org/officeDocument/2006/relationships/image" Target="../media/image77.png"/><Relationship Id="rId20" Type="http://schemas.openxmlformats.org/officeDocument/2006/relationships/image" Target="../media/image30.svg"/><Relationship Id="rId41" Type="http://schemas.openxmlformats.org/officeDocument/2006/relationships/image" Target="../media/image51.png"/><Relationship Id="rId54" Type="http://schemas.openxmlformats.org/officeDocument/2006/relationships/image" Target="../media/image64.svg"/><Relationship Id="rId62" Type="http://schemas.openxmlformats.org/officeDocument/2006/relationships/image" Target="../media/image72.svg"/><Relationship Id="rId70" Type="http://schemas.openxmlformats.org/officeDocument/2006/relationships/image" Target="../media/image80.svg"/><Relationship Id="rId1" Type="http://schemas.openxmlformats.org/officeDocument/2006/relationships/slideLayout" Target="../slideLayouts/slideLayout6.xml"/><Relationship Id="rId6" Type="http://schemas.openxmlformats.org/officeDocument/2006/relationships/image" Target="../media/image16.svg"/><Relationship Id="rId15" Type="http://schemas.openxmlformats.org/officeDocument/2006/relationships/image" Target="../media/image25.png"/><Relationship Id="rId23" Type="http://schemas.openxmlformats.org/officeDocument/2006/relationships/image" Target="../media/image33.png"/><Relationship Id="rId28" Type="http://schemas.openxmlformats.org/officeDocument/2006/relationships/image" Target="../media/image38.svg"/><Relationship Id="rId36" Type="http://schemas.openxmlformats.org/officeDocument/2006/relationships/image" Target="../media/image46.svg"/><Relationship Id="rId49" Type="http://schemas.openxmlformats.org/officeDocument/2006/relationships/image" Target="../media/image59.png"/><Relationship Id="rId57" Type="http://schemas.openxmlformats.org/officeDocument/2006/relationships/image" Target="../media/image67.png"/><Relationship Id="rId10" Type="http://schemas.openxmlformats.org/officeDocument/2006/relationships/image" Target="../media/image20.svg"/><Relationship Id="rId31" Type="http://schemas.openxmlformats.org/officeDocument/2006/relationships/image" Target="../media/image41.png"/><Relationship Id="rId44" Type="http://schemas.openxmlformats.org/officeDocument/2006/relationships/image" Target="../media/image54.svg"/><Relationship Id="rId52" Type="http://schemas.openxmlformats.org/officeDocument/2006/relationships/image" Target="../media/image62.svg"/><Relationship Id="rId60" Type="http://schemas.openxmlformats.org/officeDocument/2006/relationships/image" Target="../media/image70.svg"/><Relationship Id="rId65" Type="http://schemas.openxmlformats.org/officeDocument/2006/relationships/image" Target="../media/image75.png"/><Relationship Id="rId4" Type="http://schemas.openxmlformats.org/officeDocument/2006/relationships/image" Target="../media/image14.svg"/><Relationship Id="rId9" Type="http://schemas.openxmlformats.org/officeDocument/2006/relationships/image" Target="../media/image19.png"/><Relationship Id="rId13" Type="http://schemas.openxmlformats.org/officeDocument/2006/relationships/image" Target="../media/image23.png"/><Relationship Id="rId18" Type="http://schemas.openxmlformats.org/officeDocument/2006/relationships/image" Target="../media/image28.svg"/><Relationship Id="rId39" Type="http://schemas.openxmlformats.org/officeDocument/2006/relationships/image" Target="../media/image49.png"/><Relationship Id="rId34" Type="http://schemas.openxmlformats.org/officeDocument/2006/relationships/image" Target="../media/image44.svg"/><Relationship Id="rId50" Type="http://schemas.openxmlformats.org/officeDocument/2006/relationships/image" Target="../media/image60.svg"/><Relationship Id="rId55"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39189"/>
            <a:ext cx="11376025" cy="1731502"/>
          </a:xfrm>
        </p:spPr>
        <p:txBody>
          <a:bodyPr/>
          <a:lstStyle/>
          <a:p>
            <a:pPr algn="ctr"/>
            <a:br>
              <a:rPr lang="en-US" altLang="fr-FR" sz="4800" dirty="0"/>
            </a:br>
            <a:r>
              <a:rPr lang="en-US" altLang="fr-FR" sz="4800" dirty="0"/>
              <a:t>Doing Business with CERN</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4777741"/>
            <a:ext cx="11605672" cy="1577339"/>
          </a:xfrm>
        </p:spPr>
        <p:txBody>
          <a:bodyPr/>
          <a:lstStyle/>
          <a:p>
            <a:pPr>
              <a:defRPr/>
            </a:pPr>
            <a:r>
              <a:rPr lang="sv-SE" sz="2800" b="1" dirty="0"/>
              <a:t>Thematic Industry Day					6 May 2025</a:t>
            </a:r>
            <a:endParaRPr lang="en-GB" sz="2800" dirty="0"/>
          </a:p>
          <a:p>
            <a:pPr>
              <a:defRPr/>
            </a:pPr>
            <a:r>
              <a:rPr lang="en-US" dirty="0"/>
              <a:t>Floris Bonthond</a:t>
            </a:r>
          </a:p>
          <a:p>
            <a:r>
              <a:rPr lang="en-US" i="1" dirty="0"/>
              <a:t>Procurement Officer</a:t>
            </a:r>
            <a:endParaRPr lang="en-GB" dirty="0"/>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spTree>
    <p:extLst>
      <p:ext uri="{BB962C8B-B14F-4D97-AF65-F5344CB8AC3E}">
        <p14:creationId xmlns:p14="http://schemas.microsoft.com/office/powerpoint/2010/main" val="1763297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Procurement Expenditure</a:t>
            </a:r>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grpSp>
        <p:nvGrpSpPr>
          <p:cNvPr id="7" name="Group 6">
            <a:extLst>
              <a:ext uri="{FF2B5EF4-FFF2-40B4-BE49-F238E27FC236}">
                <a16:creationId xmlns:a16="http://schemas.microsoft.com/office/drawing/2014/main" id="{38942EF1-7824-FD41-8EED-7DEF9BAF3802}"/>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C4BE693F-0081-E24C-8317-9A84B7C487D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3290AE5-4436-9B48-AAFA-902DEA77463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2BD3F997-C58A-D749-A15B-4E49993247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71655EE-6166-F847-9DB6-C979BECC355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22D4E4B-3B90-B644-B0B8-52672221BA4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128BA0D3-3F22-FF4D-BEDA-8416D4FAE30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8" name="Picture 7" descr="A graph of blue lines and numbers&#10;&#10;AI-generated content may be incorrect.">
            <a:extLst>
              <a:ext uri="{FF2B5EF4-FFF2-40B4-BE49-F238E27FC236}">
                <a16:creationId xmlns:a16="http://schemas.microsoft.com/office/drawing/2014/main" id="{D6DA2026-9AD1-912F-5C79-F35845C1A9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7882" y="-783775"/>
            <a:ext cx="9683462" cy="10314525"/>
          </a:xfrm>
          <a:prstGeom prst="rect">
            <a:avLst/>
          </a:prstGeom>
        </p:spPr>
      </p:pic>
      <p:sp>
        <p:nvSpPr>
          <p:cNvPr id="15" name="TextBox 14">
            <a:extLst>
              <a:ext uri="{FF2B5EF4-FFF2-40B4-BE49-F238E27FC236}">
                <a16:creationId xmlns:a16="http://schemas.microsoft.com/office/drawing/2014/main" id="{4D064D24-0279-9A1F-606A-82E18E9D3568}"/>
              </a:ext>
            </a:extLst>
          </p:cNvPr>
          <p:cNvSpPr txBox="1"/>
          <p:nvPr/>
        </p:nvSpPr>
        <p:spPr>
          <a:xfrm>
            <a:off x="9654127" y="2281852"/>
            <a:ext cx="1575349" cy="307777"/>
          </a:xfrm>
          <a:prstGeom prst="rect">
            <a:avLst/>
          </a:prstGeom>
          <a:noFill/>
        </p:spPr>
        <p:txBody>
          <a:bodyPr wrap="square" rtlCol="0">
            <a:spAutoFit/>
          </a:bodyPr>
          <a:lstStyle/>
          <a:p>
            <a:r>
              <a:rPr lang="fr-CH" sz="1400" dirty="0"/>
              <a:t>613M CHF</a:t>
            </a:r>
            <a:endParaRPr lang="en-US" sz="1400" dirty="0"/>
          </a:p>
        </p:txBody>
      </p:sp>
      <p:cxnSp>
        <p:nvCxnSpPr>
          <p:cNvPr id="16" name="Straight Connector 15">
            <a:extLst>
              <a:ext uri="{FF2B5EF4-FFF2-40B4-BE49-F238E27FC236}">
                <a16:creationId xmlns:a16="http://schemas.microsoft.com/office/drawing/2014/main" id="{B1CBF412-03A5-99FB-2CF4-E2014D303F7F}"/>
              </a:ext>
            </a:extLst>
          </p:cNvPr>
          <p:cNvCxnSpPr>
            <a:cxnSpLocks/>
          </p:cNvCxnSpPr>
          <p:nvPr/>
        </p:nvCxnSpPr>
        <p:spPr>
          <a:xfrm flipV="1">
            <a:off x="10095082" y="2589629"/>
            <a:ext cx="0" cy="307777"/>
          </a:xfrm>
          <a:prstGeom prst="line">
            <a:avLst/>
          </a:prstGeom>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47A79C76-1AF2-099B-EE4D-056FC7840FEA}"/>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53420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A3763A9-A0DE-834E-B2C5-E8252616DB3A}"/>
              </a:ext>
            </a:extLst>
          </p:cNvPr>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11</a:t>
            </a:fld>
            <a:endParaRPr lang="en-US" dirty="0"/>
          </a:p>
        </p:txBody>
      </p:sp>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6">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7"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3">
            <a:extLst>
              <a:ext uri="{FF2B5EF4-FFF2-40B4-BE49-F238E27FC236}">
                <a16:creationId xmlns:a16="http://schemas.microsoft.com/office/drawing/2014/main" id="{C6308644-E525-A34A-BFCC-216EDECFA34B}"/>
              </a:ext>
            </a:extLst>
          </p:cNvPr>
          <p:cNvSpPr txBox="1"/>
          <p:nvPr/>
        </p:nvSpPr>
        <p:spPr>
          <a:xfrm flipH="1">
            <a:off x="367129" y="2228671"/>
            <a:ext cx="3372146" cy="1200329"/>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What does CERN buy?</a:t>
            </a:r>
            <a:endParaRPr lang="fr-FR" sz="3600" b="1"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1F35A95F-4C19-FD47-B47D-F7D148D4B33C}"/>
              </a:ext>
            </a:extLst>
          </p:cNvPr>
          <p:cNvGrpSpPr/>
          <p:nvPr/>
        </p:nvGrpSpPr>
        <p:grpSpPr>
          <a:xfrm>
            <a:off x="-1" y="287"/>
            <a:ext cx="12187669" cy="98854"/>
            <a:chOff x="-1" y="0"/>
            <a:chExt cx="12187669" cy="98854"/>
          </a:xfrm>
        </p:grpSpPr>
        <p:sp>
          <p:nvSpPr>
            <p:cNvPr id="10" name="Rectangle 9">
              <a:extLst>
                <a:ext uri="{FF2B5EF4-FFF2-40B4-BE49-F238E27FC236}">
                  <a16:creationId xmlns:a16="http://schemas.microsoft.com/office/drawing/2014/main" id="{B3805518-A96E-4943-86F3-7DEFE28649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85FA9691-8501-8341-B6C7-78E00D474F8D}"/>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D9B85E2-4043-514C-A636-4A134C86FFD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A7CFC02-4A66-DA48-9910-AFF2B5A686F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4A610FF-AA6D-BC4D-A8F9-7676F770A51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85B2974-171C-6A49-B529-86F828BBF90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descr="A shopping cart with red handle&#10;&#10;AI-generated content may be incorrect.">
            <a:extLst>
              <a:ext uri="{FF2B5EF4-FFF2-40B4-BE49-F238E27FC236}">
                <a16:creationId xmlns:a16="http://schemas.microsoft.com/office/drawing/2014/main" id="{C180ACD3-76E1-27B3-99F1-AC1970D8E057}"/>
              </a:ext>
            </a:extLst>
          </p:cNvPr>
          <p:cNvPicPr>
            <a:picLocks noChangeAspect="1"/>
          </p:cNvPicPr>
          <p:nvPr/>
        </p:nvPicPr>
        <p:blipFill>
          <a:blip r:embed="rId2"/>
          <a:stretch>
            <a:fillRect/>
          </a:stretch>
        </p:blipFill>
        <p:spPr>
          <a:xfrm>
            <a:off x="5847563" y="1553465"/>
            <a:ext cx="3429000" cy="3429000"/>
          </a:xfrm>
          <a:prstGeom prst="rect">
            <a:avLst/>
          </a:prstGeom>
        </p:spPr>
      </p:pic>
      <p:sp>
        <p:nvSpPr>
          <p:cNvPr id="6" name="Footer Placeholder 3">
            <a:extLst>
              <a:ext uri="{FF2B5EF4-FFF2-40B4-BE49-F238E27FC236}">
                <a16:creationId xmlns:a16="http://schemas.microsoft.com/office/drawing/2014/main" id="{F7EE4217-9AA6-5AC8-871E-9CD5487661C3}"/>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972652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71A3D1EF-E5BA-D348-AFEC-D79946ACBEF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1"/>
            <a:ext cx="12192000" cy="6343275"/>
          </a:xfr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12</a:t>
            </a:fld>
            <a:endParaRPr lang="en-US" dirty="0"/>
          </a:p>
        </p:txBody>
      </p:sp>
      <p:grpSp>
        <p:nvGrpSpPr>
          <p:cNvPr id="10" name="Group 9">
            <a:extLst>
              <a:ext uri="{FF2B5EF4-FFF2-40B4-BE49-F238E27FC236}">
                <a16:creationId xmlns:a16="http://schemas.microsoft.com/office/drawing/2014/main" id="{ADEEB0BB-90D7-DC4D-9D20-64317125F697}"/>
              </a:ext>
            </a:extLst>
          </p:cNvPr>
          <p:cNvGrpSpPr/>
          <p:nvPr/>
        </p:nvGrpSpPr>
        <p:grpSpPr>
          <a:xfrm>
            <a:off x="0" y="-1400"/>
            <a:ext cx="12187669" cy="98854"/>
            <a:chOff x="-1" y="0"/>
            <a:chExt cx="12187669" cy="98854"/>
          </a:xfrm>
        </p:grpSpPr>
        <p:sp>
          <p:nvSpPr>
            <p:cNvPr id="11" name="Rectangle 10">
              <a:extLst>
                <a:ext uri="{FF2B5EF4-FFF2-40B4-BE49-F238E27FC236}">
                  <a16:creationId xmlns:a16="http://schemas.microsoft.com/office/drawing/2014/main" id="{4F46E913-9747-454E-BEDF-EE99321843E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152CB17D-270A-F14D-BB15-AF38F5A49D5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995B4B7-F352-F547-8425-515901C0267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F7BBB50D-11DE-EF4D-B484-137AEF98E67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C42BFAF-DB18-A446-A68E-0EA4A8166D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D86383E-6301-974E-B59B-E39DBA6AA72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9" name="Rectangle 8">
            <a:extLst>
              <a:ext uri="{FF2B5EF4-FFF2-40B4-BE49-F238E27FC236}">
                <a16:creationId xmlns:a16="http://schemas.microsoft.com/office/drawing/2014/main" id="{FEFCC37A-3974-3F4D-821B-7EE7260498D6}"/>
              </a:ext>
            </a:extLst>
          </p:cNvPr>
          <p:cNvSpPr/>
          <p:nvPr/>
        </p:nvSpPr>
        <p:spPr>
          <a:xfrm>
            <a:off x="7932738" y="97454"/>
            <a:ext cx="4259262" cy="6245084"/>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358642" y="539446"/>
            <a:ext cx="3708400" cy="4608512"/>
          </a:xfrm>
        </p:spPr>
        <p:txBody>
          <a:bodyPr/>
          <a:lstStyle/>
          <a:p>
            <a:pPr>
              <a:lnSpc>
                <a:spcPts val="2600"/>
              </a:lnSpc>
              <a:spcBef>
                <a:spcPts val="800"/>
              </a:spcBef>
              <a:spcAft>
                <a:spcPts val="0"/>
              </a:spcAft>
              <a:buFont typeface="Arial" charset="0"/>
              <a:buChar char="•"/>
            </a:pPr>
            <a:r>
              <a:rPr lang="en-GB" altLang="en-US" noProof="0" dirty="0">
                <a:ea typeface="Calibri" charset="0"/>
                <a:cs typeface="Calibri" charset="0"/>
              </a:rPr>
              <a:t>Civil engineering </a:t>
            </a:r>
          </a:p>
          <a:p>
            <a:pPr lvl="1">
              <a:lnSpc>
                <a:spcPts val="2600"/>
              </a:lnSpc>
              <a:spcBef>
                <a:spcPts val="800"/>
              </a:spcBef>
              <a:spcAft>
                <a:spcPts val="0"/>
              </a:spcAft>
              <a:buFont typeface="Arial" charset="0"/>
              <a:buChar char="•"/>
            </a:pPr>
            <a:r>
              <a:rPr lang="en-GB" altLang="en-US" noProof="0" dirty="0">
                <a:ea typeface="Calibri" charset="0"/>
                <a:cs typeface="Calibri" charset="0"/>
              </a:rPr>
              <a:t>Construction</a:t>
            </a:r>
          </a:p>
          <a:p>
            <a:pPr lvl="1">
              <a:lnSpc>
                <a:spcPts val="2600"/>
              </a:lnSpc>
              <a:spcBef>
                <a:spcPts val="800"/>
              </a:spcBef>
              <a:spcAft>
                <a:spcPts val="0"/>
              </a:spcAft>
              <a:buFont typeface="Arial" charset="0"/>
              <a:buChar char="•"/>
            </a:pPr>
            <a:r>
              <a:rPr lang="en-GB" altLang="en-US" noProof="0" dirty="0">
                <a:ea typeface="Calibri" charset="0"/>
                <a:cs typeface="Calibri" charset="0"/>
              </a:rPr>
              <a:t>Renovation of buildings </a:t>
            </a:r>
          </a:p>
          <a:p>
            <a:pPr lvl="1">
              <a:lnSpc>
                <a:spcPts val="2600"/>
              </a:lnSpc>
              <a:spcBef>
                <a:spcPts val="800"/>
              </a:spcBef>
              <a:spcAft>
                <a:spcPts val="0"/>
              </a:spcAft>
              <a:buFont typeface="Arial" charset="0"/>
              <a:buChar char="•"/>
            </a:pPr>
            <a:r>
              <a:rPr lang="en-GB" altLang="en-US" noProof="0" dirty="0">
                <a:ea typeface="Calibri" charset="0"/>
                <a:cs typeface="Calibri" charset="0"/>
              </a:rPr>
              <a:t>Metallic structures</a:t>
            </a:r>
          </a:p>
          <a:p>
            <a:pPr lvl="1">
              <a:lnSpc>
                <a:spcPts val="2600"/>
              </a:lnSpc>
              <a:spcBef>
                <a:spcPts val="800"/>
              </a:spcBef>
              <a:spcAft>
                <a:spcPts val="0"/>
              </a:spcAft>
              <a:buFont typeface="Arial" charset="0"/>
              <a:buChar char="•"/>
            </a:pPr>
            <a:r>
              <a:rPr lang="en-GB" altLang="en-US" noProof="0" dirty="0">
                <a:ea typeface="Calibri" charset="0"/>
                <a:cs typeface="Calibri" charset="0"/>
              </a:rPr>
              <a:t>Earthworks</a:t>
            </a:r>
          </a:p>
          <a:p>
            <a:pPr lvl="1">
              <a:lnSpc>
                <a:spcPts val="2600"/>
              </a:lnSpc>
              <a:spcBef>
                <a:spcPts val="800"/>
              </a:spcBef>
              <a:spcAft>
                <a:spcPts val="0"/>
              </a:spcAft>
              <a:buFont typeface="Arial" charset="0"/>
              <a:buChar char="•"/>
            </a:pPr>
            <a:r>
              <a:rPr lang="en-GB" altLang="en-US" noProof="0" dirty="0">
                <a:ea typeface="Calibri" charset="0"/>
                <a:cs typeface="Calibri" charset="0"/>
              </a:rPr>
              <a:t>Roads</a:t>
            </a:r>
          </a:p>
          <a:p>
            <a:pPr marL="0" indent="0">
              <a:lnSpc>
                <a:spcPts val="2600"/>
              </a:lnSpc>
              <a:spcBef>
                <a:spcPts val="800"/>
              </a:spcBef>
              <a:spcAft>
                <a:spcPts val="0"/>
              </a:spcAft>
              <a:buNone/>
            </a:pPr>
            <a:endParaRPr lang="en-GB" altLang="en-US" noProof="0" dirty="0">
              <a:ea typeface="Calibri" charset="0"/>
              <a:cs typeface="Calibri" charset="0"/>
            </a:endParaRPr>
          </a:p>
          <a:p>
            <a:pPr>
              <a:lnSpc>
                <a:spcPts val="2600"/>
              </a:lnSpc>
              <a:spcBef>
                <a:spcPts val="800"/>
              </a:spcBef>
              <a:spcAft>
                <a:spcPts val="0"/>
              </a:spcAft>
            </a:pPr>
            <a:endParaRPr lang="en-GB" noProof="0" dirty="0"/>
          </a:p>
        </p:txBody>
      </p:sp>
      <p:sp>
        <p:nvSpPr>
          <p:cNvPr id="4" name="Footer Placeholder 3">
            <a:extLst>
              <a:ext uri="{FF2B5EF4-FFF2-40B4-BE49-F238E27FC236}">
                <a16:creationId xmlns:a16="http://schemas.microsoft.com/office/drawing/2014/main" id="{5DD1C1ED-F9D4-85F6-262F-78696A4B16AF}"/>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018624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B4C0E200-0DEE-6542-9B63-A9D142BC75BF}"/>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8238"/>
            <a:ext cx="12192000" cy="6337114"/>
          </a:xfr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13</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208169" y="732292"/>
            <a:ext cx="3708400" cy="4608512"/>
          </a:xfrm>
        </p:spPr>
        <p:txBody>
          <a:bodyPr/>
          <a:lstStyle/>
          <a:p>
            <a:r>
              <a:rPr lang="en-GB" noProof="0" dirty="0"/>
              <a:t>Electrical engineering and magnets</a:t>
            </a:r>
          </a:p>
          <a:p>
            <a:pPr lvl="1"/>
            <a:r>
              <a:rPr lang="en-GB" altLang="en-US" noProof="0" dirty="0">
                <a:cs typeface="Calibri" panose="020F0502020204030204" pitchFamily="34" charset="0"/>
              </a:rPr>
              <a:t>Transformers</a:t>
            </a:r>
          </a:p>
          <a:p>
            <a:pPr lvl="1"/>
            <a:r>
              <a:rPr lang="en-GB" altLang="en-US" noProof="0" dirty="0">
                <a:cs typeface="Calibri" panose="020F0502020204030204" pitchFamily="34" charset="0"/>
              </a:rPr>
              <a:t>Switchboards and switchgears</a:t>
            </a:r>
          </a:p>
          <a:p>
            <a:pPr lvl="1"/>
            <a:r>
              <a:rPr lang="en-GB" altLang="en-US" noProof="0" dirty="0">
                <a:cs typeface="Calibri" panose="020F0502020204030204" pitchFamily="34" charset="0"/>
              </a:rPr>
              <a:t>Cables</a:t>
            </a:r>
          </a:p>
          <a:p>
            <a:pPr lvl="1"/>
            <a:r>
              <a:rPr lang="en-GB" altLang="en-US" noProof="0" dirty="0">
                <a:cs typeface="Calibri" panose="020F0502020204030204" pitchFamily="34" charset="0"/>
              </a:rPr>
              <a:t>Automation</a:t>
            </a:r>
          </a:p>
          <a:p>
            <a:pPr lvl="1"/>
            <a:r>
              <a:rPr lang="en-GB" altLang="en-US" noProof="0" dirty="0">
                <a:cs typeface="Calibri" panose="020F0502020204030204" pitchFamily="34" charset="0"/>
              </a:rPr>
              <a:t>Power supplies</a:t>
            </a:r>
          </a:p>
          <a:p>
            <a:pPr lvl="1"/>
            <a:r>
              <a:rPr lang="en-GB" altLang="en-US" noProof="0" dirty="0">
                <a:cs typeface="Calibri" panose="020F0502020204030204" pitchFamily="34" charset="0"/>
              </a:rPr>
              <a:t>Magnets</a:t>
            </a:r>
          </a:p>
          <a:p>
            <a:pPr>
              <a:lnSpc>
                <a:spcPts val="2600"/>
              </a:lnSpc>
              <a:spcBef>
                <a:spcPts val="800"/>
              </a:spcBef>
              <a:spcAft>
                <a:spcPts val="0"/>
              </a:spcAft>
            </a:pPr>
            <a:endParaRPr lang="en-GB" noProof="0" dirty="0"/>
          </a:p>
        </p:txBody>
      </p:sp>
      <p:grpSp>
        <p:nvGrpSpPr>
          <p:cNvPr id="18" name="Group 17">
            <a:extLst>
              <a:ext uri="{FF2B5EF4-FFF2-40B4-BE49-F238E27FC236}">
                <a16:creationId xmlns:a16="http://schemas.microsoft.com/office/drawing/2014/main" id="{51E45AC6-7DFE-0241-BFE1-1964CCB29A85}"/>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96B861E-D7D0-C541-BDE2-76BCCC8C71C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6C00137B-6C53-FE46-A58B-8CE05F17C5D2}"/>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370929F0-9449-9041-BB5F-AE3B67A0678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84FAF31-CAA2-1A4C-BAAB-C06628302AD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F506A846-753B-5544-9ACC-5D0EC82DC09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5085D54-72B9-8147-9C7D-0D86B217AA6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A0C9D53A-E063-B46F-5B5A-4990B3A42066}"/>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665788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D5D41DC-FD78-E343-A6E7-27A46128083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2192000" cy="6317599"/>
          </a:xfrm>
          <a:prstGeom prst="rect">
            <a:avLst/>
          </a:prstGeo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14</a:t>
            </a:fld>
            <a:endParaRPr lang="en-US" dirty="0"/>
          </a:p>
        </p:txBody>
      </p:sp>
      <p:sp>
        <p:nvSpPr>
          <p:cNvPr id="10" name="Rectangle 9">
            <a:extLst>
              <a:ext uri="{FF2B5EF4-FFF2-40B4-BE49-F238E27FC236}">
                <a16:creationId xmlns:a16="http://schemas.microsoft.com/office/drawing/2014/main" id="{FEFCC37A-3974-3F4D-821B-7EE7260498D6}"/>
              </a:ext>
            </a:extLst>
          </p:cNvPr>
          <p:cNvSpPr/>
          <p:nvPr/>
        </p:nvSpPr>
        <p:spPr>
          <a:xfrm>
            <a:off x="7932738" y="97454"/>
            <a:ext cx="4259262" cy="6228383"/>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080400" y="852034"/>
            <a:ext cx="3708400" cy="4290952"/>
          </a:xfrm>
        </p:spPr>
        <p:txBody>
          <a:bodyPr/>
          <a:lstStyle/>
          <a:p>
            <a:pPr>
              <a:lnSpc>
                <a:spcPts val="2600"/>
              </a:lnSpc>
              <a:spcBef>
                <a:spcPts val="800"/>
              </a:spcBef>
              <a:spcAft>
                <a:spcPts val="0"/>
              </a:spcAft>
              <a:buFont typeface="Arial" charset="0"/>
              <a:buChar char="•"/>
            </a:pPr>
            <a:r>
              <a:rPr lang="en-GB" altLang="en-US" noProof="0" dirty="0">
                <a:ea typeface="Calibri" charset="0"/>
                <a:cs typeface="Calibri" charset="0"/>
              </a:rPr>
              <a:t>Information Technology</a:t>
            </a:r>
          </a:p>
          <a:p>
            <a:pPr lvl="1">
              <a:lnSpc>
                <a:spcPts val="2600"/>
              </a:lnSpc>
              <a:spcBef>
                <a:spcPts val="800"/>
              </a:spcBef>
              <a:spcAft>
                <a:spcPts val="0"/>
              </a:spcAft>
              <a:buFont typeface="Arial" charset="0"/>
              <a:buChar char="•"/>
            </a:pPr>
            <a:r>
              <a:rPr lang="en-GB" altLang="en-US" noProof="0" dirty="0">
                <a:ea typeface="Calibri" charset="0"/>
                <a:cs typeface="Calibri" charset="0"/>
              </a:rPr>
              <a:t>Computing systems</a:t>
            </a:r>
          </a:p>
          <a:p>
            <a:pPr lvl="1">
              <a:lnSpc>
                <a:spcPts val="2600"/>
              </a:lnSpc>
              <a:spcBef>
                <a:spcPts val="800"/>
              </a:spcBef>
              <a:spcAft>
                <a:spcPts val="0"/>
              </a:spcAft>
              <a:buFont typeface="Arial" charset="0"/>
              <a:buChar char="•"/>
            </a:pPr>
            <a:r>
              <a:rPr lang="en-GB" altLang="en-US" noProof="0" dirty="0">
                <a:ea typeface="Calibri" charset="0"/>
                <a:cs typeface="Calibri" charset="0"/>
              </a:rPr>
              <a:t>Servers</a:t>
            </a:r>
          </a:p>
          <a:p>
            <a:pPr lvl="1">
              <a:lnSpc>
                <a:spcPts val="2600"/>
              </a:lnSpc>
              <a:spcBef>
                <a:spcPts val="800"/>
              </a:spcBef>
              <a:spcAft>
                <a:spcPts val="0"/>
              </a:spcAft>
              <a:buFont typeface="Arial" charset="0"/>
              <a:buChar char="•"/>
            </a:pPr>
            <a:r>
              <a:rPr lang="en-GB" altLang="en-US" noProof="0" dirty="0">
                <a:ea typeface="Calibri" charset="0"/>
                <a:cs typeface="Calibri" charset="0"/>
              </a:rPr>
              <a:t>Software</a:t>
            </a:r>
          </a:p>
          <a:p>
            <a:pPr lvl="1">
              <a:lnSpc>
                <a:spcPts val="2600"/>
              </a:lnSpc>
              <a:spcBef>
                <a:spcPts val="800"/>
              </a:spcBef>
              <a:spcAft>
                <a:spcPts val="0"/>
              </a:spcAft>
              <a:buFont typeface="Arial" charset="0"/>
              <a:buChar char="•"/>
            </a:pPr>
            <a:r>
              <a:rPr lang="en-GB" altLang="en-US" noProof="0" dirty="0">
                <a:ea typeface="Calibri" charset="0"/>
                <a:cs typeface="Calibri" charset="0"/>
              </a:rPr>
              <a:t>Network equipment</a:t>
            </a:r>
          </a:p>
          <a:p>
            <a:pPr lvl="1">
              <a:lnSpc>
                <a:spcPts val="2600"/>
              </a:lnSpc>
              <a:spcBef>
                <a:spcPts val="800"/>
              </a:spcBef>
              <a:spcAft>
                <a:spcPts val="0"/>
              </a:spcAft>
              <a:buFont typeface="Arial" charset="0"/>
              <a:buChar char="•"/>
            </a:pPr>
            <a:r>
              <a:rPr lang="en-GB" altLang="en-US" noProof="0" dirty="0">
                <a:ea typeface="Calibri" charset="0"/>
                <a:cs typeface="Calibri" charset="0"/>
              </a:rPr>
              <a:t>Personal computer equipment</a:t>
            </a:r>
          </a:p>
          <a:p>
            <a:pPr>
              <a:lnSpc>
                <a:spcPts val="2600"/>
              </a:lnSpc>
              <a:spcBef>
                <a:spcPts val="800"/>
              </a:spcBef>
              <a:spcAft>
                <a:spcPts val="0"/>
              </a:spcAft>
              <a:buFont typeface="Arial" charset="0"/>
              <a:buChar char="•"/>
            </a:pPr>
            <a:endParaRPr lang="en-GB" altLang="en-US" noProof="0" dirty="0">
              <a:ea typeface="Calibri" charset="0"/>
              <a:cs typeface="Calibri" charset="0"/>
            </a:endParaRPr>
          </a:p>
        </p:txBody>
      </p:sp>
      <p:grpSp>
        <p:nvGrpSpPr>
          <p:cNvPr id="18" name="Group 17">
            <a:extLst>
              <a:ext uri="{FF2B5EF4-FFF2-40B4-BE49-F238E27FC236}">
                <a16:creationId xmlns:a16="http://schemas.microsoft.com/office/drawing/2014/main" id="{4A567BBA-3988-A24C-9DED-7645D9CC058B}"/>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D40496A-3D7D-C344-BDAA-4803387094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6943B842-75C8-6846-9573-11F6090CB6F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02882702-3E5A-6346-9873-6DDC3555F99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5091774E-A9C0-6E42-AC25-765F3C5BEE4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C2FB44D8-A607-684E-9B2B-FE0B2715BCA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91B18FBB-6D94-4648-AEBC-DFA7F7FF8A3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1965ACFE-31C1-F955-2D84-A2EDFB4FFE9A}"/>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959079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024C9B6-F1A1-4F4B-8D4A-D2693404DB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8238"/>
            <a:ext cx="12192000" cy="6328448"/>
          </a:xfrm>
          <a:prstGeom prst="rect">
            <a:avLst/>
          </a:prstGeo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15</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17118"/>
            <a:ext cx="4259262" cy="6219568"/>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208169" y="922646"/>
            <a:ext cx="3708400" cy="4608512"/>
          </a:xfrm>
        </p:spPr>
        <p:txBody>
          <a:bodyPr/>
          <a:lstStyle/>
          <a:p>
            <a:pPr>
              <a:lnSpc>
                <a:spcPts val="2600"/>
              </a:lnSpc>
              <a:spcBef>
                <a:spcPts val="800"/>
              </a:spcBef>
              <a:spcAft>
                <a:spcPts val="0"/>
              </a:spcAft>
              <a:buFont typeface="Arial" charset="0"/>
              <a:buChar char="•"/>
            </a:pPr>
            <a:r>
              <a:rPr lang="en-GB" altLang="en-US" noProof="0" dirty="0">
                <a:ea typeface="Calibri" charset="0"/>
                <a:cs typeface="Calibri" charset="0"/>
              </a:rPr>
              <a:t>Mechanical engineering and raw materials</a:t>
            </a:r>
          </a:p>
          <a:p>
            <a:pPr lvl="1">
              <a:lnSpc>
                <a:spcPts val="2600"/>
              </a:lnSpc>
              <a:spcBef>
                <a:spcPts val="800"/>
              </a:spcBef>
              <a:spcAft>
                <a:spcPts val="0"/>
              </a:spcAft>
              <a:buFont typeface="Arial" charset="0"/>
              <a:buChar char="•"/>
            </a:pPr>
            <a:r>
              <a:rPr lang="en-GB" altLang="en-US" noProof="0" dirty="0">
                <a:ea typeface="Calibri" charset="0"/>
                <a:cs typeface="Calibri" charset="0"/>
              </a:rPr>
              <a:t>Machining</a:t>
            </a:r>
          </a:p>
          <a:p>
            <a:pPr lvl="1">
              <a:lnSpc>
                <a:spcPts val="2600"/>
              </a:lnSpc>
              <a:spcBef>
                <a:spcPts val="800"/>
              </a:spcBef>
              <a:spcAft>
                <a:spcPts val="0"/>
              </a:spcAft>
              <a:buFont typeface="Arial" charset="0"/>
              <a:buChar char="•"/>
            </a:pPr>
            <a:r>
              <a:rPr lang="en-GB" altLang="en-US" noProof="0" dirty="0">
                <a:ea typeface="Calibri" charset="0"/>
                <a:cs typeface="Calibri" charset="0"/>
              </a:rPr>
              <a:t>Sheet metal work </a:t>
            </a:r>
          </a:p>
          <a:p>
            <a:pPr lvl="1">
              <a:lnSpc>
                <a:spcPts val="2600"/>
              </a:lnSpc>
              <a:spcBef>
                <a:spcPts val="800"/>
              </a:spcBef>
              <a:spcAft>
                <a:spcPts val="0"/>
              </a:spcAft>
              <a:buFont typeface="Arial" charset="0"/>
              <a:buChar char="•"/>
            </a:pPr>
            <a:r>
              <a:rPr lang="en-GB" altLang="en-US" noProof="0" dirty="0">
                <a:ea typeface="Calibri" charset="0"/>
                <a:cs typeface="Calibri" charset="0"/>
              </a:rPr>
              <a:t>Welding (arc, MIG, TIG, EBW)</a:t>
            </a:r>
          </a:p>
          <a:p>
            <a:pPr lvl="1">
              <a:lnSpc>
                <a:spcPts val="2600"/>
              </a:lnSpc>
              <a:spcBef>
                <a:spcPts val="800"/>
              </a:spcBef>
              <a:spcAft>
                <a:spcPts val="0"/>
              </a:spcAft>
              <a:buFont typeface="Arial" charset="0"/>
              <a:buChar char="•"/>
            </a:pPr>
            <a:r>
              <a:rPr lang="en-GB" altLang="en-US" noProof="0" dirty="0">
                <a:ea typeface="Calibri" charset="0"/>
                <a:cs typeface="Calibri" charset="0"/>
              </a:rPr>
              <a:t>Special fabrication techniques </a:t>
            </a:r>
          </a:p>
          <a:p>
            <a:pPr lvl="1">
              <a:lnSpc>
                <a:spcPts val="2600"/>
              </a:lnSpc>
              <a:spcBef>
                <a:spcPts val="800"/>
              </a:spcBef>
              <a:spcAft>
                <a:spcPts val="0"/>
              </a:spcAft>
              <a:buFont typeface="Arial" charset="0"/>
              <a:buChar char="•"/>
            </a:pPr>
            <a:r>
              <a:rPr lang="en-GB" altLang="en-US" noProof="0" dirty="0">
                <a:ea typeface="Calibri" charset="0"/>
                <a:cs typeface="Calibri" charset="0"/>
              </a:rPr>
              <a:t>Raw materials, finished and semi-finished products (plates, pipes, etc.)</a:t>
            </a:r>
          </a:p>
          <a:p>
            <a:pPr lvl="1">
              <a:lnSpc>
                <a:spcPts val="2600"/>
              </a:lnSpc>
              <a:spcBef>
                <a:spcPts val="800"/>
              </a:spcBef>
              <a:spcAft>
                <a:spcPts val="0"/>
              </a:spcAft>
              <a:buFont typeface="Arial" charset="0"/>
              <a:buChar char="•"/>
            </a:pPr>
            <a:r>
              <a:rPr lang="en-GB" altLang="en-US" noProof="0" dirty="0">
                <a:ea typeface="Calibri" charset="0"/>
                <a:cs typeface="Calibri" charset="0"/>
              </a:rPr>
              <a:t>Offsite engineering and testing</a:t>
            </a:r>
          </a:p>
          <a:p>
            <a:pPr>
              <a:lnSpc>
                <a:spcPts val="2600"/>
              </a:lnSpc>
              <a:spcBef>
                <a:spcPts val="800"/>
              </a:spcBef>
              <a:spcAft>
                <a:spcPts val="0"/>
              </a:spcAft>
              <a:buFont typeface="Arial" charset="0"/>
              <a:buChar char="•"/>
            </a:pPr>
            <a:endParaRPr lang="en-GB" altLang="en-US" noProof="0" dirty="0">
              <a:ea typeface="Calibri" charset="0"/>
              <a:cs typeface="Calibri" charset="0"/>
            </a:endParaRPr>
          </a:p>
          <a:p>
            <a:pPr>
              <a:lnSpc>
                <a:spcPts val="2600"/>
              </a:lnSpc>
              <a:spcBef>
                <a:spcPts val="800"/>
              </a:spcBef>
              <a:spcAft>
                <a:spcPts val="0"/>
              </a:spcAft>
            </a:pPr>
            <a:endParaRPr lang="en-GB" noProof="0" dirty="0"/>
          </a:p>
        </p:txBody>
      </p:sp>
      <p:grpSp>
        <p:nvGrpSpPr>
          <p:cNvPr id="17" name="Group 16">
            <a:extLst>
              <a:ext uri="{FF2B5EF4-FFF2-40B4-BE49-F238E27FC236}">
                <a16:creationId xmlns:a16="http://schemas.microsoft.com/office/drawing/2014/main" id="{32BBCF29-15CC-8340-8BC9-33430DD841A1}"/>
              </a:ext>
            </a:extLst>
          </p:cNvPr>
          <p:cNvGrpSpPr/>
          <p:nvPr/>
        </p:nvGrpSpPr>
        <p:grpSpPr>
          <a:xfrm>
            <a:off x="0" y="-1400"/>
            <a:ext cx="12187669" cy="98854"/>
            <a:chOff x="-1" y="0"/>
            <a:chExt cx="12187669" cy="98854"/>
          </a:xfrm>
        </p:grpSpPr>
        <p:sp>
          <p:nvSpPr>
            <p:cNvPr id="18" name="Rectangle 17">
              <a:extLst>
                <a:ext uri="{FF2B5EF4-FFF2-40B4-BE49-F238E27FC236}">
                  <a16:creationId xmlns:a16="http://schemas.microsoft.com/office/drawing/2014/main" id="{47A9371D-8647-8949-9AC2-88A3A5F25A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1B345902-B2AF-474C-9722-76C3DFE84CC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8820DEBA-65D1-9149-B5E8-D79A82D1C6F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5CD6B48B-6687-B043-A9A4-EB42362FC14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4893704-4EC5-C245-BA66-64B47DC7B0C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DE6AF80-1445-2A46-8FEE-D7258CFA5A5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6C4EA5A9-F368-5DCE-D181-8D2D22F47373}"/>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971156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5DBACEC-2B80-1145-B373-6E0C205E19D7}"/>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737"/>
            <a:ext cx="12192000" cy="6351588"/>
          </a:xfr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16</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97454"/>
            <a:ext cx="4259262" cy="623677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129829" y="870801"/>
            <a:ext cx="3979227" cy="4608512"/>
          </a:xfrm>
        </p:spPr>
        <p:txBody>
          <a:bodyPr/>
          <a:lstStyle/>
          <a:p>
            <a:r>
              <a:rPr lang="en-GB" altLang="en-US" noProof="0" dirty="0">
                <a:latin typeface="+mj-lt"/>
                <a:cs typeface="Calibri" panose="020F0502020204030204" pitchFamily="34" charset="0"/>
              </a:rPr>
              <a:t>Electronics and radio frequency </a:t>
            </a:r>
          </a:p>
          <a:p>
            <a:pPr lvl="1"/>
            <a:r>
              <a:rPr lang="en-GB" altLang="en-US" noProof="0" dirty="0">
                <a:latin typeface="+mj-lt"/>
                <a:cs typeface="Calibri" panose="020F0502020204030204" pitchFamily="34" charset="0"/>
              </a:rPr>
              <a:t>Electronic components (active, passive)</a:t>
            </a:r>
          </a:p>
          <a:p>
            <a:pPr lvl="1"/>
            <a:r>
              <a:rPr lang="en-GB" altLang="en-US" noProof="0" dirty="0">
                <a:latin typeface="+mj-lt"/>
                <a:cs typeface="Calibri" panose="020F0502020204030204" pitchFamily="34" charset="0"/>
              </a:rPr>
              <a:t>PCBs and assembled boards</a:t>
            </a:r>
          </a:p>
          <a:p>
            <a:pPr lvl="1"/>
            <a:r>
              <a:rPr lang="en-GB" altLang="en-US" noProof="0" dirty="0">
                <a:latin typeface="+mj-lt"/>
                <a:cs typeface="Calibri" panose="020F0502020204030204" pitchFamily="34" charset="0"/>
              </a:rPr>
              <a:t>LV and HV power supplies</a:t>
            </a:r>
          </a:p>
          <a:p>
            <a:pPr lvl="1"/>
            <a:r>
              <a:rPr lang="en-GB" altLang="en-US" noProof="0" dirty="0">
                <a:latin typeface="+mj-lt"/>
                <a:cs typeface="Calibri" panose="020F0502020204030204" pitchFamily="34" charset="0"/>
              </a:rPr>
              <a:t>Radio frequency plants</a:t>
            </a:r>
          </a:p>
          <a:p>
            <a:pPr lvl="1"/>
            <a:r>
              <a:rPr lang="en-GB" altLang="en-US" noProof="0" dirty="0">
                <a:latin typeface="+mj-lt"/>
                <a:cs typeface="Calibri" panose="020F0502020204030204" pitchFamily="34" charset="0"/>
              </a:rPr>
              <a:t>Amplifiers</a:t>
            </a:r>
          </a:p>
          <a:p>
            <a:pPr>
              <a:lnSpc>
                <a:spcPts val="2600"/>
              </a:lnSpc>
              <a:spcBef>
                <a:spcPts val="800"/>
              </a:spcBef>
              <a:spcAft>
                <a:spcPts val="0"/>
              </a:spcAft>
            </a:pPr>
            <a:endParaRPr lang="en-GB" noProof="0" dirty="0"/>
          </a:p>
        </p:txBody>
      </p:sp>
      <p:grpSp>
        <p:nvGrpSpPr>
          <p:cNvPr id="18" name="Group 17">
            <a:extLst>
              <a:ext uri="{FF2B5EF4-FFF2-40B4-BE49-F238E27FC236}">
                <a16:creationId xmlns:a16="http://schemas.microsoft.com/office/drawing/2014/main" id="{466E8013-D6BE-5E4B-AE72-498444DAAD08}"/>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28CF9AFD-FD3D-6A46-A7DD-6996A9EB18D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85CE289-CA30-B743-B267-5E851077CAC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2BF77245-BBA9-B54D-B491-70A5B15C253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D87B796-6D9C-6F46-AAE1-AB2F1ACE3C8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59AD9DA-56B7-3C48-AB64-2F956FC3024A}"/>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1A2FA6C3-E402-864F-93A1-20B050D819D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37A44551-A643-751C-8C9D-591A707C4566}"/>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641108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E9B8291-535C-2246-B1E4-B99CA3D1E0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1362660" cy="6338456"/>
          </a:xfrm>
          <a:prstGeom prst="rect">
            <a:avLst/>
          </a:prstGeo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17</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97454"/>
            <a:ext cx="4259262" cy="6250583"/>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75613" y="873210"/>
            <a:ext cx="3708400" cy="4608512"/>
          </a:xfrm>
        </p:spPr>
        <p:txBody>
          <a:bodyPr/>
          <a:lstStyle/>
          <a:p>
            <a:pPr>
              <a:lnSpc>
                <a:spcPts val="2600"/>
              </a:lnSpc>
              <a:spcBef>
                <a:spcPts val="800"/>
              </a:spcBef>
              <a:spcAft>
                <a:spcPts val="0"/>
              </a:spcAft>
              <a:buFont typeface="Arial" charset="0"/>
              <a:buChar char="•"/>
            </a:pPr>
            <a:r>
              <a:rPr lang="en-GB" altLang="en-US" noProof="0" dirty="0">
                <a:ea typeface="Calibri" charset="0"/>
                <a:cs typeface="Calibri" charset="0"/>
              </a:rPr>
              <a:t>As well as </a:t>
            </a:r>
          </a:p>
          <a:p>
            <a:pPr lvl="1">
              <a:lnSpc>
                <a:spcPts val="2600"/>
              </a:lnSpc>
              <a:spcBef>
                <a:spcPts val="800"/>
              </a:spcBef>
              <a:spcAft>
                <a:spcPts val="0"/>
              </a:spcAft>
              <a:buFont typeface="Arial" charset="0"/>
              <a:buChar char="•"/>
            </a:pPr>
            <a:r>
              <a:rPr lang="en-GB" altLang="en-US" noProof="0" dirty="0">
                <a:ea typeface="Calibri" charset="0"/>
                <a:cs typeface="Calibri" charset="0"/>
              </a:rPr>
              <a:t>Cryogenic and vacuum equipment</a:t>
            </a:r>
          </a:p>
          <a:p>
            <a:pPr lvl="1">
              <a:lnSpc>
                <a:spcPts val="2600"/>
              </a:lnSpc>
              <a:spcBef>
                <a:spcPts val="800"/>
              </a:spcBef>
              <a:spcAft>
                <a:spcPts val="0"/>
              </a:spcAft>
              <a:buFont typeface="Arial" charset="0"/>
              <a:buChar char="•"/>
            </a:pPr>
            <a:r>
              <a:rPr lang="en-GB" altLang="en-US" noProof="0" dirty="0">
                <a:ea typeface="Calibri" charset="0"/>
                <a:cs typeface="Calibri" charset="0"/>
              </a:rPr>
              <a:t>Optics and photonics</a:t>
            </a:r>
          </a:p>
          <a:p>
            <a:pPr lvl="1">
              <a:lnSpc>
                <a:spcPts val="2600"/>
              </a:lnSpc>
              <a:spcBef>
                <a:spcPts val="800"/>
              </a:spcBef>
              <a:spcAft>
                <a:spcPts val="0"/>
              </a:spcAft>
              <a:buFont typeface="Arial" charset="0"/>
              <a:buChar char="•"/>
            </a:pPr>
            <a:r>
              <a:rPr lang="en-GB" altLang="en-US" noProof="0" dirty="0">
                <a:ea typeface="Calibri" charset="0"/>
                <a:cs typeface="Calibri" charset="0"/>
              </a:rPr>
              <a:t>Particle and photon detectors</a:t>
            </a:r>
          </a:p>
          <a:p>
            <a:pPr lvl="1">
              <a:lnSpc>
                <a:spcPts val="2600"/>
              </a:lnSpc>
              <a:spcBef>
                <a:spcPts val="800"/>
              </a:spcBef>
              <a:spcAft>
                <a:spcPts val="0"/>
              </a:spcAft>
              <a:buFont typeface="Arial" charset="0"/>
              <a:buChar char="•"/>
            </a:pPr>
            <a:r>
              <a:rPr lang="en-GB" altLang="en-US" noProof="0" dirty="0">
                <a:ea typeface="Calibri" charset="0"/>
                <a:cs typeface="Calibri" charset="0"/>
              </a:rPr>
              <a:t>Health and safety equipment </a:t>
            </a:r>
          </a:p>
          <a:p>
            <a:pPr lvl="1">
              <a:lnSpc>
                <a:spcPts val="2600"/>
              </a:lnSpc>
              <a:spcBef>
                <a:spcPts val="800"/>
              </a:spcBef>
              <a:spcAft>
                <a:spcPts val="0"/>
              </a:spcAft>
              <a:buFont typeface="Arial" charset="0"/>
              <a:buChar char="•"/>
            </a:pPr>
            <a:r>
              <a:rPr lang="en-GB" altLang="en-US" noProof="0" dirty="0">
                <a:ea typeface="Calibri" charset="0"/>
                <a:cs typeface="Calibri" charset="0"/>
              </a:rPr>
              <a:t>Transport and handling equipment</a:t>
            </a:r>
          </a:p>
          <a:p>
            <a:pPr lvl="1">
              <a:lnSpc>
                <a:spcPts val="2600"/>
              </a:lnSpc>
              <a:spcBef>
                <a:spcPts val="800"/>
              </a:spcBef>
              <a:spcAft>
                <a:spcPts val="0"/>
              </a:spcAft>
              <a:buFont typeface="Arial" charset="0"/>
              <a:buChar char="•"/>
            </a:pPr>
            <a:r>
              <a:rPr lang="en-GB" altLang="en-US" noProof="0" dirty="0">
                <a:ea typeface="Calibri" charset="0"/>
                <a:cs typeface="Calibri" charset="0"/>
              </a:rPr>
              <a:t>Office supply, furniture</a:t>
            </a:r>
          </a:p>
          <a:p>
            <a:pPr lvl="1">
              <a:lnSpc>
                <a:spcPts val="2600"/>
              </a:lnSpc>
              <a:spcBef>
                <a:spcPts val="800"/>
              </a:spcBef>
              <a:spcAft>
                <a:spcPts val="0"/>
              </a:spcAft>
              <a:buFont typeface="Arial" charset="0"/>
              <a:buChar char="•"/>
            </a:pPr>
            <a:r>
              <a:rPr lang="en-GB" altLang="en-US" noProof="0" dirty="0">
                <a:ea typeface="Calibri" charset="0"/>
                <a:cs typeface="Calibri" charset="0"/>
              </a:rPr>
              <a:t>Industrial services on the CERN Site</a:t>
            </a:r>
          </a:p>
          <a:p>
            <a:pPr>
              <a:lnSpc>
                <a:spcPts val="2600"/>
              </a:lnSpc>
              <a:spcBef>
                <a:spcPts val="800"/>
              </a:spcBef>
              <a:spcAft>
                <a:spcPts val="0"/>
              </a:spcAft>
              <a:buFont typeface="Arial" charset="0"/>
              <a:buChar char="•"/>
            </a:pPr>
            <a:endParaRPr lang="en-GB" altLang="en-US" noProof="0" dirty="0">
              <a:ea typeface="Calibri" charset="0"/>
              <a:cs typeface="Calibri" charset="0"/>
            </a:endParaRPr>
          </a:p>
          <a:p>
            <a:pPr>
              <a:lnSpc>
                <a:spcPts val="2600"/>
              </a:lnSpc>
              <a:spcBef>
                <a:spcPts val="800"/>
              </a:spcBef>
              <a:spcAft>
                <a:spcPts val="0"/>
              </a:spcAft>
            </a:pPr>
            <a:endParaRPr lang="en-GB" noProof="0" dirty="0"/>
          </a:p>
        </p:txBody>
      </p:sp>
      <p:grpSp>
        <p:nvGrpSpPr>
          <p:cNvPr id="18" name="Group 17">
            <a:extLst>
              <a:ext uri="{FF2B5EF4-FFF2-40B4-BE49-F238E27FC236}">
                <a16:creationId xmlns:a16="http://schemas.microsoft.com/office/drawing/2014/main" id="{74E21FEE-BD24-9F47-A424-384C4B7C1766}"/>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8BD8B5DA-BF1B-C44B-B123-4349FA7902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E6943CB3-D896-9F4C-A346-1D81693E3EC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D7BDA1E-0EBE-B34E-BE9D-C84FD79CE88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D6BC12A-6252-AC40-859A-9EC31A15E85C}"/>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65BE5E1-1EB7-0D4F-A2C5-F6EF32B278A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0A1EED36-2303-2F4F-8A39-0AC7F13ADE4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5BE8B719-6F8C-6720-9121-FF4433871DCC}"/>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761784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57A966-6902-19E6-A1D1-020B7714DAF8}"/>
            </a:ext>
          </a:extLst>
        </p:cNvPr>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D5EF3E-C1B6-45A2-8903-8F36BEB230E0}"/>
              </a:ext>
            </a:extLst>
          </p:cNvPr>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18</a:t>
            </a:fld>
            <a:endParaRPr lang="en-US" dirty="0"/>
          </a:p>
        </p:txBody>
      </p:sp>
      <p:sp>
        <p:nvSpPr>
          <p:cNvPr id="9" name="Rectangle 8">
            <a:extLst>
              <a:ext uri="{FF2B5EF4-FFF2-40B4-BE49-F238E27FC236}">
                <a16:creationId xmlns:a16="http://schemas.microsoft.com/office/drawing/2014/main" id="{05110C51-EA8E-48A6-4BB8-3B36C50E5E63}"/>
              </a:ext>
            </a:extLst>
          </p:cNvPr>
          <p:cNvSpPr/>
          <p:nvPr/>
        </p:nvSpPr>
        <p:spPr>
          <a:xfrm>
            <a:off x="7934508" y="-2814"/>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2AA2393-6BBA-DB5B-9564-D9E71E57A02A}"/>
              </a:ext>
            </a:extLst>
          </p:cNvPr>
          <p:cNvSpPr>
            <a:spLocks noGrp="1"/>
          </p:cNvSpPr>
          <p:nvPr>
            <p:ph idx="1"/>
          </p:nvPr>
        </p:nvSpPr>
        <p:spPr>
          <a:xfrm>
            <a:off x="8057325" y="1626045"/>
            <a:ext cx="4056150" cy="3231520"/>
          </a:xfrm>
        </p:spPr>
        <p:txBody>
          <a:bodyPr/>
          <a:lstStyle/>
          <a:p>
            <a:r>
              <a:rPr lang="en-GB" altLang="en-US" noProof="0" dirty="0">
                <a:latin typeface="+mj-lt"/>
                <a:cs typeface="Calibri" panose="020F0502020204030204" pitchFamily="34" charset="0"/>
              </a:rPr>
              <a:t>HVAC equipment: </a:t>
            </a:r>
          </a:p>
          <a:p>
            <a:pPr lvl="1"/>
            <a:r>
              <a:rPr lang="en-GB" altLang="en-US" noProof="0" dirty="0">
                <a:latin typeface="+mj-lt"/>
                <a:cs typeface="Calibri" panose="020F0502020204030204" pitchFamily="34" charset="0"/>
              </a:rPr>
              <a:t>Cooling towers</a:t>
            </a:r>
          </a:p>
          <a:p>
            <a:pPr lvl="1"/>
            <a:r>
              <a:rPr lang="en-GB" altLang="en-US" dirty="0">
                <a:latin typeface="+mj-lt"/>
                <a:cs typeface="Calibri" panose="020F0502020204030204" pitchFamily="34" charset="0"/>
              </a:rPr>
              <a:t>Raw water distribution stations</a:t>
            </a:r>
            <a:endParaRPr lang="en-GB" altLang="en-US" noProof="0" dirty="0">
              <a:latin typeface="+mj-lt"/>
              <a:cs typeface="Calibri" panose="020F0502020204030204" pitchFamily="34" charset="0"/>
            </a:endParaRPr>
          </a:p>
          <a:p>
            <a:pPr lvl="1"/>
            <a:r>
              <a:rPr lang="en-GB" altLang="en-US" noProof="0" dirty="0">
                <a:latin typeface="+mj-lt"/>
                <a:cs typeface="Calibri" panose="020F0502020204030204" pitchFamily="34" charset="0"/>
              </a:rPr>
              <a:t>Ventilation systems</a:t>
            </a:r>
          </a:p>
          <a:p>
            <a:pPr lvl="1"/>
            <a:r>
              <a:rPr lang="en-GB" altLang="en-US" dirty="0">
                <a:latin typeface="+mj-lt"/>
                <a:cs typeface="Calibri" panose="020F0502020204030204" pitchFamily="34" charset="0"/>
              </a:rPr>
              <a:t>Compressed air stations</a:t>
            </a:r>
            <a:endParaRPr lang="en-GB" altLang="en-US" noProof="0" dirty="0">
              <a:latin typeface="+mj-lt"/>
              <a:cs typeface="Calibri" panose="020F0502020204030204" pitchFamily="34" charset="0"/>
            </a:endParaRPr>
          </a:p>
          <a:p>
            <a:pPr lvl="1"/>
            <a:r>
              <a:rPr lang="en-GB" altLang="en-US" noProof="0" dirty="0">
                <a:latin typeface="+mj-lt"/>
                <a:cs typeface="Calibri" panose="020F0502020204030204" pitchFamily="34" charset="0"/>
              </a:rPr>
              <a:t>Heat pumps</a:t>
            </a:r>
          </a:p>
          <a:p>
            <a:pPr lvl="1"/>
            <a:r>
              <a:rPr lang="en-GB" altLang="en-US" noProof="0" dirty="0">
                <a:latin typeface="+mj-lt"/>
                <a:cs typeface="Calibri" panose="020F0502020204030204" pitchFamily="34" charset="0"/>
              </a:rPr>
              <a:t>Chillers</a:t>
            </a:r>
          </a:p>
          <a:p>
            <a:pPr lvl="1"/>
            <a:r>
              <a:rPr lang="en-GB" altLang="en-US" noProof="0" dirty="0">
                <a:latin typeface="+mj-lt"/>
                <a:cs typeface="Calibri" panose="020F0502020204030204" pitchFamily="34" charset="0"/>
              </a:rPr>
              <a:t>CO2 cooling systems</a:t>
            </a:r>
          </a:p>
          <a:p>
            <a:pPr lvl="1"/>
            <a:r>
              <a:rPr lang="en-GB" altLang="en-US" dirty="0">
                <a:latin typeface="+mj-lt"/>
                <a:cs typeface="Calibri" panose="020F0502020204030204" pitchFamily="34" charset="0"/>
              </a:rPr>
              <a:t>Water treatment plants</a:t>
            </a:r>
          </a:p>
          <a:p>
            <a:pPr lvl="1"/>
            <a:r>
              <a:rPr lang="en-GB" dirty="0"/>
              <a:t>HVAC units</a:t>
            </a:r>
            <a:endParaRPr lang="en-GB" altLang="en-US" noProof="0" dirty="0">
              <a:latin typeface="+mj-lt"/>
              <a:cs typeface="Calibri" panose="020F0502020204030204" pitchFamily="34" charset="0"/>
            </a:endParaRPr>
          </a:p>
          <a:p>
            <a:pPr>
              <a:lnSpc>
                <a:spcPts val="2600"/>
              </a:lnSpc>
              <a:spcBef>
                <a:spcPts val="800"/>
              </a:spcBef>
              <a:spcAft>
                <a:spcPts val="0"/>
              </a:spcAft>
            </a:pPr>
            <a:endParaRPr lang="en-GB" noProof="0" dirty="0"/>
          </a:p>
        </p:txBody>
      </p:sp>
      <p:grpSp>
        <p:nvGrpSpPr>
          <p:cNvPr id="18" name="Group 17">
            <a:extLst>
              <a:ext uri="{FF2B5EF4-FFF2-40B4-BE49-F238E27FC236}">
                <a16:creationId xmlns:a16="http://schemas.microsoft.com/office/drawing/2014/main" id="{872B0EAD-88AF-5DB6-0588-B65EBC738B54}"/>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A5EC30BA-3882-910D-2F37-2F9F32DA3BD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E3FA6839-33A7-76C6-E2B1-A7EBCEFE2009}"/>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35EBBF1-EE2A-A8B9-BFC5-8DFCCD0EC8F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9B54AE01-A912-E7FE-F3FA-0230D110779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A8F47A08-5A8F-9F24-1472-C29CF07A219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CECE3E60-A0D8-D0E7-7542-41622FB8FA7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2" name="Picture 1" descr="A large room with machinery and pipes&#10;&#10;Description automatically generated">
            <a:extLst>
              <a:ext uri="{FF2B5EF4-FFF2-40B4-BE49-F238E27FC236}">
                <a16:creationId xmlns:a16="http://schemas.microsoft.com/office/drawing/2014/main" id="{5E463150-3C46-B85F-4C64-ECB8AC23E6DA}"/>
              </a:ext>
            </a:extLst>
          </p:cNvPr>
          <p:cNvPicPr>
            <a:picLocks noChangeAspect="1"/>
          </p:cNvPicPr>
          <p:nvPr/>
        </p:nvPicPr>
        <p:blipFill rotWithShape="1">
          <a:blip r:embed="rId3"/>
          <a:srcRect t="33003" r="40637" b="24159"/>
          <a:stretch/>
        </p:blipFill>
        <p:spPr>
          <a:xfrm>
            <a:off x="78525" y="443194"/>
            <a:ext cx="4192727" cy="2269194"/>
          </a:xfrm>
          <a:prstGeom prst="rect">
            <a:avLst/>
          </a:prstGeom>
        </p:spPr>
      </p:pic>
      <p:sp>
        <p:nvSpPr>
          <p:cNvPr id="14" name="Title 3">
            <a:extLst>
              <a:ext uri="{FF2B5EF4-FFF2-40B4-BE49-F238E27FC236}">
                <a16:creationId xmlns:a16="http://schemas.microsoft.com/office/drawing/2014/main" id="{FE15BA14-4125-E077-F178-E9CC7A043862}"/>
              </a:ext>
            </a:extLst>
          </p:cNvPr>
          <p:cNvSpPr txBox="1">
            <a:spLocks/>
          </p:cNvSpPr>
          <p:nvPr/>
        </p:nvSpPr>
        <p:spPr>
          <a:xfrm>
            <a:off x="8051588" y="352871"/>
            <a:ext cx="4014898"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GB" altLang="en-US" sz="3200" dirty="0">
                <a:solidFill>
                  <a:schemeClr val="bg2"/>
                </a:solidFill>
                <a:latin typeface="+mn-lt"/>
              </a:rPr>
              <a:t>And finally, last but certainly not least:</a:t>
            </a:r>
            <a:endParaRPr lang="en-GB" sz="3200" dirty="0">
              <a:solidFill>
                <a:schemeClr val="bg2"/>
              </a:solidFill>
              <a:latin typeface="+mn-lt"/>
            </a:endParaRPr>
          </a:p>
        </p:txBody>
      </p:sp>
      <p:pic>
        <p:nvPicPr>
          <p:cNvPr id="26" name="Picture 25" descr="A close-up of a machine&#10;&#10;AI-generated content may be incorrect.">
            <a:extLst>
              <a:ext uri="{FF2B5EF4-FFF2-40B4-BE49-F238E27FC236}">
                <a16:creationId xmlns:a16="http://schemas.microsoft.com/office/drawing/2014/main" id="{E8E70000-04A9-BCD9-5BB5-8554D88A2BCD}"/>
              </a:ext>
            </a:extLst>
          </p:cNvPr>
          <p:cNvPicPr>
            <a:picLocks noChangeAspect="1"/>
          </p:cNvPicPr>
          <p:nvPr/>
        </p:nvPicPr>
        <p:blipFill>
          <a:blip r:embed="rId4"/>
          <a:stretch>
            <a:fillRect/>
          </a:stretch>
        </p:blipFill>
        <p:spPr>
          <a:xfrm>
            <a:off x="78525" y="3297533"/>
            <a:ext cx="3482451" cy="2785961"/>
          </a:xfrm>
          <a:prstGeom prst="rect">
            <a:avLst/>
          </a:prstGeom>
        </p:spPr>
      </p:pic>
      <p:pic>
        <p:nvPicPr>
          <p:cNvPr id="28" name="Picture 27" descr="A large air conditioning system&#10;&#10;AI-generated content may be incorrect.">
            <a:extLst>
              <a:ext uri="{FF2B5EF4-FFF2-40B4-BE49-F238E27FC236}">
                <a16:creationId xmlns:a16="http://schemas.microsoft.com/office/drawing/2014/main" id="{319BC9EF-A499-E543-DAB4-02E33183FFB0}"/>
              </a:ext>
            </a:extLst>
          </p:cNvPr>
          <p:cNvPicPr>
            <a:picLocks noChangeAspect="1"/>
          </p:cNvPicPr>
          <p:nvPr/>
        </p:nvPicPr>
        <p:blipFill>
          <a:blip r:embed="rId5"/>
          <a:stretch>
            <a:fillRect/>
          </a:stretch>
        </p:blipFill>
        <p:spPr>
          <a:xfrm>
            <a:off x="3880083" y="3555916"/>
            <a:ext cx="3960775" cy="2269194"/>
          </a:xfrm>
          <a:prstGeom prst="rect">
            <a:avLst/>
          </a:prstGeom>
        </p:spPr>
      </p:pic>
      <p:pic>
        <p:nvPicPr>
          <p:cNvPr id="30" name="Picture 29" descr="A close-up of a factory&#10;&#10;AI-generated content may be incorrect.">
            <a:extLst>
              <a:ext uri="{FF2B5EF4-FFF2-40B4-BE49-F238E27FC236}">
                <a16:creationId xmlns:a16="http://schemas.microsoft.com/office/drawing/2014/main" id="{85A07DA8-4A6E-282B-4B2C-8A2CCF73A9BB}"/>
              </a:ext>
            </a:extLst>
          </p:cNvPr>
          <p:cNvPicPr>
            <a:picLocks noChangeAspect="1"/>
          </p:cNvPicPr>
          <p:nvPr/>
        </p:nvPicPr>
        <p:blipFill>
          <a:blip r:embed="rId6"/>
          <a:stretch>
            <a:fillRect/>
          </a:stretch>
        </p:blipFill>
        <p:spPr>
          <a:xfrm>
            <a:off x="4314583" y="443194"/>
            <a:ext cx="3546359" cy="2560471"/>
          </a:xfrm>
          <a:prstGeom prst="rect">
            <a:avLst/>
          </a:prstGeom>
        </p:spPr>
      </p:pic>
      <p:sp>
        <p:nvSpPr>
          <p:cNvPr id="4" name="Footer Placeholder 3">
            <a:extLst>
              <a:ext uri="{FF2B5EF4-FFF2-40B4-BE49-F238E27FC236}">
                <a16:creationId xmlns:a16="http://schemas.microsoft.com/office/drawing/2014/main" id="{DDDF20BC-10D5-A450-242F-17DAC4E159C0}"/>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191440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2AC293-1BC4-464F-9D71-9572D9934C16}"/>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E150EA98-D8EA-6D41-A314-36ED11999D93}"/>
              </a:ext>
            </a:extLst>
          </p:cNvPr>
          <p:cNvSpPr>
            <a:spLocks noGrp="1"/>
          </p:cNvSpPr>
          <p:nvPr>
            <p:ph type="title"/>
          </p:nvPr>
        </p:nvSpPr>
        <p:spPr/>
        <p:txBody>
          <a:bodyPr/>
          <a:lstStyle/>
          <a:p>
            <a:r>
              <a:rPr lang="en-GB" noProof="0" dirty="0"/>
              <a:t>CERN also buys for the LHC experiments</a:t>
            </a:r>
          </a:p>
        </p:txBody>
      </p:sp>
      <p:sp>
        <p:nvSpPr>
          <p:cNvPr id="6" name="Slide Number Placeholder 5">
            <a:extLst>
              <a:ext uri="{FF2B5EF4-FFF2-40B4-BE49-F238E27FC236}">
                <a16:creationId xmlns:a16="http://schemas.microsoft.com/office/drawing/2014/main" id="{B5FEE642-8DD5-894F-B481-BCCE5E5809FC}"/>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7" name="Picture 6">
            <a:extLst>
              <a:ext uri="{FF2B5EF4-FFF2-40B4-BE49-F238E27FC236}">
                <a16:creationId xmlns:a16="http://schemas.microsoft.com/office/drawing/2014/main" id="{9D7E3E8B-DBD6-DC4D-91E3-5CC24AE7B8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586"/>
          <a:stretch/>
        </p:blipFill>
        <p:spPr>
          <a:xfrm>
            <a:off x="0" y="1056193"/>
            <a:ext cx="8990163" cy="5273681"/>
          </a:xfrm>
          <a:prstGeom prst="rect">
            <a:avLst/>
          </a:prstGeom>
        </p:spPr>
      </p:pic>
      <p:sp>
        <p:nvSpPr>
          <p:cNvPr id="8" name="Rectangle 7">
            <a:extLst>
              <a:ext uri="{FF2B5EF4-FFF2-40B4-BE49-F238E27FC236}">
                <a16:creationId xmlns:a16="http://schemas.microsoft.com/office/drawing/2014/main" id="{52D5FBBA-84D0-9F4C-88A9-350620F9AA9B}"/>
              </a:ext>
            </a:extLst>
          </p:cNvPr>
          <p:cNvSpPr/>
          <p:nvPr/>
        </p:nvSpPr>
        <p:spPr>
          <a:xfrm>
            <a:off x="8232000" y="1054313"/>
            <a:ext cx="3960000" cy="52755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57A6"/>
              </a:solidFill>
            </a:endParaRPr>
          </a:p>
        </p:txBody>
      </p:sp>
      <p:grpSp>
        <p:nvGrpSpPr>
          <p:cNvPr id="9" name="Group 8">
            <a:extLst>
              <a:ext uri="{FF2B5EF4-FFF2-40B4-BE49-F238E27FC236}">
                <a16:creationId xmlns:a16="http://schemas.microsoft.com/office/drawing/2014/main" id="{3D8DFB02-F0C2-0046-A2B1-7D85B92618F6}"/>
              </a:ext>
            </a:extLst>
          </p:cNvPr>
          <p:cNvGrpSpPr/>
          <p:nvPr/>
        </p:nvGrpSpPr>
        <p:grpSpPr>
          <a:xfrm>
            <a:off x="4069826" y="1508769"/>
            <a:ext cx="684915" cy="363003"/>
            <a:chOff x="4069826" y="2013766"/>
            <a:chExt cx="684915" cy="363003"/>
          </a:xfrm>
        </p:grpSpPr>
        <p:sp>
          <p:nvSpPr>
            <p:cNvPr id="10" name="TextBox 9">
              <a:extLst>
                <a:ext uri="{FF2B5EF4-FFF2-40B4-BE49-F238E27FC236}">
                  <a16:creationId xmlns:a16="http://schemas.microsoft.com/office/drawing/2014/main" id="{E271B3AF-0C7B-7843-810E-FD6C6A9A9DDB}"/>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11" name="Triangle 10">
              <a:extLst>
                <a:ext uri="{FF2B5EF4-FFF2-40B4-BE49-F238E27FC236}">
                  <a16:creationId xmlns:a16="http://schemas.microsoft.com/office/drawing/2014/main" id="{DD83A5AF-874E-804A-8C0D-C86947F0B408}"/>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894E36DC-69C6-8348-91A0-57A0107E569A}"/>
              </a:ext>
            </a:extLst>
          </p:cNvPr>
          <p:cNvGrpSpPr/>
          <p:nvPr/>
        </p:nvGrpSpPr>
        <p:grpSpPr>
          <a:xfrm>
            <a:off x="3131858" y="5117635"/>
            <a:ext cx="894376" cy="340245"/>
            <a:chOff x="3131858" y="5622632"/>
            <a:chExt cx="894376" cy="340245"/>
          </a:xfrm>
        </p:grpSpPr>
        <p:sp>
          <p:nvSpPr>
            <p:cNvPr id="13" name="Triangle 12">
              <a:extLst>
                <a:ext uri="{FF2B5EF4-FFF2-40B4-BE49-F238E27FC236}">
                  <a16:creationId xmlns:a16="http://schemas.microsoft.com/office/drawing/2014/main" id="{7D946F20-BBFF-4842-95E1-CE1A3422189C}"/>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a:extLst>
                <a:ext uri="{FF2B5EF4-FFF2-40B4-BE49-F238E27FC236}">
                  <a16:creationId xmlns:a16="http://schemas.microsoft.com/office/drawing/2014/main" id="{E25A4285-A4FF-C046-B972-7201FD1E4122}"/>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5" name="Group 14">
            <a:extLst>
              <a:ext uri="{FF2B5EF4-FFF2-40B4-BE49-F238E27FC236}">
                <a16:creationId xmlns:a16="http://schemas.microsoft.com/office/drawing/2014/main" id="{D820C316-AF66-9B44-8EEF-7C67F5BEE63C}"/>
              </a:ext>
            </a:extLst>
          </p:cNvPr>
          <p:cNvGrpSpPr/>
          <p:nvPr/>
        </p:nvGrpSpPr>
        <p:grpSpPr>
          <a:xfrm>
            <a:off x="4940376" y="5295825"/>
            <a:ext cx="744403" cy="180110"/>
            <a:chOff x="4973280" y="5801366"/>
            <a:chExt cx="744403" cy="290069"/>
          </a:xfrm>
        </p:grpSpPr>
        <p:sp>
          <p:nvSpPr>
            <p:cNvPr id="16" name="Triangle 15">
              <a:extLst>
                <a:ext uri="{FF2B5EF4-FFF2-40B4-BE49-F238E27FC236}">
                  <a16:creationId xmlns:a16="http://schemas.microsoft.com/office/drawing/2014/main" id="{3254E264-74F3-2E4B-BC01-E00EAE0B9D85}"/>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Box 16">
              <a:extLst>
                <a:ext uri="{FF2B5EF4-FFF2-40B4-BE49-F238E27FC236}">
                  <a16:creationId xmlns:a16="http://schemas.microsoft.com/office/drawing/2014/main" id="{4ADC0387-329C-6A43-A189-1C50F1A9663D}"/>
                </a:ext>
              </a:extLst>
            </p:cNvPr>
            <p:cNvSpPr txBox="1"/>
            <p:nvPr/>
          </p:nvSpPr>
          <p:spPr>
            <a:xfrm>
              <a:off x="4973280" y="5860198"/>
              <a:ext cx="744403" cy="231237"/>
            </a:xfrm>
            <a:prstGeom prst="rect">
              <a:avLst/>
            </a:prstGeom>
            <a:noFill/>
          </p:spPr>
          <p:txBody>
            <a:bodyPr wrap="square" rtlCol="0">
              <a:spAutoFit/>
            </a:bodyPr>
            <a:lstStyle/>
            <a:p>
              <a:pPr algn="ctr"/>
              <a:r>
                <a:rPr lang="en-US" sz="1400" b="1" dirty="0" err="1">
                  <a:solidFill>
                    <a:schemeClr val="bg1"/>
                  </a:solidFill>
                </a:rPr>
                <a:t>LHCb</a:t>
              </a:r>
              <a:endParaRPr lang="en-US" sz="1400" b="1" dirty="0">
                <a:solidFill>
                  <a:schemeClr val="bg1"/>
                </a:solidFill>
              </a:endParaRPr>
            </a:p>
          </p:txBody>
        </p:sp>
      </p:grpSp>
      <p:pic>
        <p:nvPicPr>
          <p:cNvPr id="18" name="Picture 17">
            <a:extLst>
              <a:ext uri="{FF2B5EF4-FFF2-40B4-BE49-F238E27FC236}">
                <a16:creationId xmlns:a16="http://schemas.microsoft.com/office/drawing/2014/main" id="{741BEB4E-27CE-9144-9DCA-CFDA07E06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6850" y="5117635"/>
            <a:ext cx="3670300" cy="1066800"/>
          </a:xfrm>
          <a:prstGeom prst="rect">
            <a:avLst/>
          </a:prstGeom>
          <a:ln w="12700">
            <a:solidFill>
              <a:schemeClr val="bg1"/>
            </a:solidFill>
          </a:ln>
        </p:spPr>
      </p:pic>
      <p:pic>
        <p:nvPicPr>
          <p:cNvPr id="19" name="Picture 18">
            <a:extLst>
              <a:ext uri="{FF2B5EF4-FFF2-40B4-BE49-F238E27FC236}">
                <a16:creationId xmlns:a16="http://schemas.microsoft.com/office/drawing/2014/main" id="{B92B1577-4E77-DD45-8779-7F83C97832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76850" y="1237296"/>
            <a:ext cx="3670300" cy="1066800"/>
          </a:xfrm>
          <a:prstGeom prst="rect">
            <a:avLst/>
          </a:prstGeom>
          <a:ln w="12700">
            <a:solidFill>
              <a:schemeClr val="bg1"/>
            </a:solidFill>
          </a:ln>
        </p:spPr>
      </p:pic>
      <p:grpSp>
        <p:nvGrpSpPr>
          <p:cNvPr id="20" name="Group 19">
            <a:extLst>
              <a:ext uri="{FF2B5EF4-FFF2-40B4-BE49-F238E27FC236}">
                <a16:creationId xmlns:a16="http://schemas.microsoft.com/office/drawing/2014/main" id="{F97D9922-9541-354A-AD35-6B9E9BBA45F2}"/>
              </a:ext>
            </a:extLst>
          </p:cNvPr>
          <p:cNvGrpSpPr/>
          <p:nvPr/>
        </p:nvGrpSpPr>
        <p:grpSpPr>
          <a:xfrm>
            <a:off x="1688068" y="4769595"/>
            <a:ext cx="894376" cy="351017"/>
            <a:chOff x="1688068" y="5274592"/>
            <a:chExt cx="894376" cy="351017"/>
          </a:xfrm>
        </p:grpSpPr>
        <p:sp>
          <p:nvSpPr>
            <p:cNvPr id="21" name="Triangle 20">
              <a:extLst>
                <a:ext uri="{FF2B5EF4-FFF2-40B4-BE49-F238E27FC236}">
                  <a16:creationId xmlns:a16="http://schemas.microsoft.com/office/drawing/2014/main" id="{E2DB47F4-317B-8A4B-807F-1CFA6441802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TextBox 21">
              <a:extLst>
                <a:ext uri="{FF2B5EF4-FFF2-40B4-BE49-F238E27FC236}">
                  <a16:creationId xmlns:a16="http://schemas.microsoft.com/office/drawing/2014/main" id="{312E4F1E-C125-FE43-BFFD-BE7218A77FAF}"/>
                </a:ext>
              </a:extLst>
            </p:cNvPr>
            <p:cNvSpPr txBox="1"/>
            <p:nvPr/>
          </p:nvSpPr>
          <p:spPr>
            <a:xfrm>
              <a:off x="1688068" y="5317832"/>
              <a:ext cx="894376" cy="307777"/>
            </a:xfrm>
            <a:prstGeom prst="rect">
              <a:avLst/>
            </a:prstGeom>
            <a:noFill/>
          </p:spPr>
          <p:txBody>
            <a:bodyPr wrap="square" rtlCol="0">
              <a:spAutoFit/>
            </a:bodyPr>
            <a:lstStyle/>
            <a:p>
              <a:pPr algn="ctr"/>
              <a:r>
                <a:rPr lang="en-US" sz="1400" b="1" dirty="0">
                  <a:solidFill>
                    <a:schemeClr val="bg1"/>
                  </a:solidFill>
                </a:rPr>
                <a:t>ALICE</a:t>
              </a:r>
            </a:p>
          </p:txBody>
        </p:sp>
      </p:grpSp>
      <p:pic>
        <p:nvPicPr>
          <p:cNvPr id="23" name="Picture 22">
            <a:extLst>
              <a:ext uri="{FF2B5EF4-FFF2-40B4-BE49-F238E27FC236}">
                <a16:creationId xmlns:a16="http://schemas.microsoft.com/office/drawing/2014/main" id="{D3005E6B-793A-EF42-9C9F-A242521498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76850" y="2530742"/>
            <a:ext cx="3670300" cy="1066800"/>
          </a:xfrm>
          <a:prstGeom prst="rect">
            <a:avLst/>
          </a:prstGeom>
          <a:ln w="12700">
            <a:solidFill>
              <a:schemeClr val="bg1"/>
            </a:solidFill>
          </a:ln>
        </p:spPr>
      </p:pic>
      <p:pic>
        <p:nvPicPr>
          <p:cNvPr id="24" name="Picture 23">
            <a:extLst>
              <a:ext uri="{FF2B5EF4-FFF2-40B4-BE49-F238E27FC236}">
                <a16:creationId xmlns:a16="http://schemas.microsoft.com/office/drawing/2014/main" id="{D07F4304-EC99-1541-990D-7DDC30BE22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453050" y="3824188"/>
            <a:ext cx="3670300" cy="1066800"/>
          </a:xfrm>
          <a:prstGeom prst="rect">
            <a:avLst/>
          </a:prstGeom>
          <a:ln w="12700">
            <a:solidFill>
              <a:schemeClr val="bg1"/>
            </a:solidFill>
          </a:ln>
        </p:spPr>
      </p:pic>
      <p:grpSp>
        <p:nvGrpSpPr>
          <p:cNvPr id="32" name="Group 31">
            <a:extLst>
              <a:ext uri="{FF2B5EF4-FFF2-40B4-BE49-F238E27FC236}">
                <a16:creationId xmlns:a16="http://schemas.microsoft.com/office/drawing/2014/main" id="{222E9A78-0E36-EF4A-84CA-CB3AAFA731E7}"/>
              </a:ext>
            </a:extLst>
          </p:cNvPr>
          <p:cNvGrpSpPr/>
          <p:nvPr/>
        </p:nvGrpSpPr>
        <p:grpSpPr>
          <a:xfrm>
            <a:off x="0" y="-1400"/>
            <a:ext cx="12187669" cy="98854"/>
            <a:chOff x="-1" y="0"/>
            <a:chExt cx="12187669" cy="98854"/>
          </a:xfrm>
        </p:grpSpPr>
        <p:sp>
          <p:nvSpPr>
            <p:cNvPr id="33" name="Rectangle 32">
              <a:extLst>
                <a:ext uri="{FF2B5EF4-FFF2-40B4-BE49-F238E27FC236}">
                  <a16:creationId xmlns:a16="http://schemas.microsoft.com/office/drawing/2014/main" id="{DA4FBB34-0D10-4748-AB65-4568FD0BFFD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4" name="Rectangle 33">
              <a:extLst>
                <a:ext uri="{FF2B5EF4-FFF2-40B4-BE49-F238E27FC236}">
                  <a16:creationId xmlns:a16="http://schemas.microsoft.com/office/drawing/2014/main" id="{57168C59-F20A-014A-BB74-27C597B522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5" name="Rectangle 34">
              <a:extLst>
                <a:ext uri="{FF2B5EF4-FFF2-40B4-BE49-F238E27FC236}">
                  <a16:creationId xmlns:a16="http://schemas.microsoft.com/office/drawing/2014/main" id="{C25559D5-631A-B24A-B82A-3D8F602E780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6" name="Rectangle 35">
              <a:extLst>
                <a:ext uri="{FF2B5EF4-FFF2-40B4-BE49-F238E27FC236}">
                  <a16:creationId xmlns:a16="http://schemas.microsoft.com/office/drawing/2014/main" id="{7AD622DB-5BDB-6A4D-BDBA-D2F871A8409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7" name="Rectangle 36">
              <a:extLst>
                <a:ext uri="{FF2B5EF4-FFF2-40B4-BE49-F238E27FC236}">
                  <a16:creationId xmlns:a16="http://schemas.microsoft.com/office/drawing/2014/main" id="{B9A26B5A-912A-6244-A33F-B68F9E022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8" name="Rectangle 37">
              <a:extLst>
                <a:ext uri="{FF2B5EF4-FFF2-40B4-BE49-F238E27FC236}">
                  <a16:creationId xmlns:a16="http://schemas.microsoft.com/office/drawing/2014/main" id="{838617DC-EBB8-9646-870B-EAC470ACE4B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5" name="TextBox 24">
            <a:extLst>
              <a:ext uri="{FF2B5EF4-FFF2-40B4-BE49-F238E27FC236}">
                <a16:creationId xmlns:a16="http://schemas.microsoft.com/office/drawing/2014/main" id="{B885E310-F2A9-AF0C-F2FC-390455613ABC}"/>
              </a:ext>
            </a:extLst>
          </p:cNvPr>
          <p:cNvSpPr txBox="1"/>
          <p:nvPr/>
        </p:nvSpPr>
        <p:spPr>
          <a:xfrm>
            <a:off x="1771234" y="5775640"/>
            <a:ext cx="3488455" cy="461665"/>
          </a:xfrm>
          <a:prstGeom prst="rect">
            <a:avLst/>
          </a:prstGeom>
          <a:noFill/>
        </p:spPr>
        <p:txBody>
          <a:bodyPr wrap="none" rtlCol="0">
            <a:spAutoFit/>
          </a:bodyPr>
          <a:lstStyle/>
          <a:p>
            <a:r>
              <a:rPr lang="en-GB" sz="800" dirty="0">
                <a:solidFill>
                  <a:schemeClr val="bg1"/>
                </a:solidFill>
              </a:rPr>
              <a:t>The ATLAS experiment (short for "A Toroidal LHC Apparatus") detects</a:t>
            </a:r>
          </a:p>
          <a:p>
            <a:r>
              <a:rPr lang="en-GB" sz="800" dirty="0">
                <a:solidFill>
                  <a:schemeClr val="bg1"/>
                </a:solidFill>
              </a:rPr>
              <a:t>the tiny subatomic particles created after beams of particles smash into </a:t>
            </a:r>
          </a:p>
          <a:p>
            <a:r>
              <a:rPr lang="en-GB" sz="800" dirty="0">
                <a:solidFill>
                  <a:schemeClr val="bg1"/>
                </a:solidFill>
              </a:rPr>
              <a:t>each other at near light speed.</a:t>
            </a:r>
          </a:p>
        </p:txBody>
      </p:sp>
      <p:sp>
        <p:nvSpPr>
          <p:cNvPr id="26" name="TextBox 25">
            <a:extLst>
              <a:ext uri="{FF2B5EF4-FFF2-40B4-BE49-F238E27FC236}">
                <a16:creationId xmlns:a16="http://schemas.microsoft.com/office/drawing/2014/main" id="{DA18DD28-2CD9-C9EF-ED3C-1B9DFA780832}"/>
              </a:ext>
            </a:extLst>
          </p:cNvPr>
          <p:cNvSpPr txBox="1"/>
          <p:nvPr/>
        </p:nvSpPr>
        <p:spPr>
          <a:xfrm>
            <a:off x="254854" y="3957702"/>
            <a:ext cx="3227165" cy="584775"/>
          </a:xfrm>
          <a:prstGeom prst="rect">
            <a:avLst/>
          </a:prstGeom>
          <a:noFill/>
        </p:spPr>
        <p:txBody>
          <a:bodyPr wrap="none" rtlCol="0">
            <a:spAutoFit/>
          </a:bodyPr>
          <a:lstStyle/>
          <a:p>
            <a:r>
              <a:rPr lang="en-GB" sz="800" dirty="0">
                <a:solidFill>
                  <a:schemeClr val="bg1"/>
                </a:solidFill>
              </a:rPr>
              <a:t>ALICE (</a:t>
            </a:r>
            <a:r>
              <a:rPr lang="en-GB" sz="800" b="1" dirty="0">
                <a:solidFill>
                  <a:schemeClr val="bg1"/>
                </a:solidFill>
              </a:rPr>
              <a:t>A Large Ion Collider Experiment</a:t>
            </a:r>
            <a:r>
              <a:rPr lang="en-GB" sz="800" dirty="0">
                <a:solidFill>
                  <a:schemeClr val="bg1"/>
                </a:solidFill>
              </a:rPr>
              <a:t>) is a detector dedicated</a:t>
            </a:r>
          </a:p>
          <a:p>
            <a:r>
              <a:rPr lang="en-GB" sz="800" dirty="0">
                <a:solidFill>
                  <a:schemeClr val="bg1"/>
                </a:solidFill>
              </a:rPr>
              <a:t>to heavy-ion physics. It is designed to study the physics of strongly</a:t>
            </a:r>
          </a:p>
          <a:p>
            <a:r>
              <a:rPr lang="en-GB" sz="800" dirty="0">
                <a:solidFill>
                  <a:schemeClr val="bg1"/>
                </a:solidFill>
              </a:rPr>
              <a:t>interacting matter at extreme energy densities, where a phase of </a:t>
            </a:r>
          </a:p>
          <a:p>
            <a:r>
              <a:rPr lang="en-GB" sz="800" dirty="0">
                <a:solidFill>
                  <a:schemeClr val="bg1"/>
                </a:solidFill>
              </a:rPr>
              <a:t>matter called quark-gluon plasma forms.</a:t>
            </a:r>
            <a:r>
              <a:rPr lang="en-GB" sz="800" dirty="0"/>
              <a:t>.</a:t>
            </a:r>
            <a:endParaRPr lang="en-GB" sz="800" dirty="0">
              <a:solidFill>
                <a:schemeClr val="bg1"/>
              </a:solidFill>
            </a:endParaRPr>
          </a:p>
        </p:txBody>
      </p:sp>
      <p:sp>
        <p:nvSpPr>
          <p:cNvPr id="27" name="TextBox 26">
            <a:extLst>
              <a:ext uri="{FF2B5EF4-FFF2-40B4-BE49-F238E27FC236}">
                <a16:creationId xmlns:a16="http://schemas.microsoft.com/office/drawing/2014/main" id="{E390D8FD-5BF9-B83D-7020-B62A12DD2D05}"/>
              </a:ext>
            </a:extLst>
          </p:cNvPr>
          <p:cNvSpPr txBox="1"/>
          <p:nvPr/>
        </p:nvSpPr>
        <p:spPr>
          <a:xfrm>
            <a:off x="4520459" y="1134430"/>
            <a:ext cx="3725700" cy="584775"/>
          </a:xfrm>
          <a:prstGeom prst="rect">
            <a:avLst/>
          </a:prstGeom>
          <a:noFill/>
        </p:spPr>
        <p:txBody>
          <a:bodyPr wrap="none" rtlCol="0">
            <a:spAutoFit/>
          </a:bodyPr>
          <a:lstStyle/>
          <a:p>
            <a:r>
              <a:rPr lang="en-GB" sz="800" dirty="0">
                <a:solidFill>
                  <a:schemeClr val="bg1"/>
                </a:solidFill>
              </a:rPr>
              <a:t>The </a:t>
            </a:r>
            <a:r>
              <a:rPr lang="en-GB" sz="800" b="1" dirty="0">
                <a:solidFill>
                  <a:schemeClr val="bg1"/>
                </a:solidFill>
              </a:rPr>
              <a:t>Compact Muon Solenoid</a:t>
            </a:r>
            <a:r>
              <a:rPr lang="en-GB" sz="800" dirty="0">
                <a:solidFill>
                  <a:schemeClr val="bg1"/>
                </a:solidFill>
              </a:rPr>
              <a:t> (CMS) is a general-purpose detector.</a:t>
            </a:r>
          </a:p>
          <a:p>
            <a:r>
              <a:rPr lang="en-GB" sz="800" dirty="0">
                <a:solidFill>
                  <a:schemeClr val="bg1"/>
                </a:solidFill>
              </a:rPr>
              <a:t>It has a broad physics programme ranging from studying the Standard Model </a:t>
            </a:r>
          </a:p>
          <a:p>
            <a:r>
              <a:rPr lang="en-GB" sz="800" dirty="0">
                <a:solidFill>
                  <a:schemeClr val="bg1"/>
                </a:solidFill>
              </a:rPr>
              <a:t>(including the Higgs boson) to searching for extra dimensions and particles </a:t>
            </a:r>
          </a:p>
          <a:p>
            <a:r>
              <a:rPr lang="en-GB" sz="800" dirty="0">
                <a:solidFill>
                  <a:schemeClr val="bg1"/>
                </a:solidFill>
              </a:rPr>
              <a:t>that could make up dark matter.</a:t>
            </a:r>
          </a:p>
        </p:txBody>
      </p:sp>
      <p:sp>
        <p:nvSpPr>
          <p:cNvPr id="28" name="TextBox 27">
            <a:extLst>
              <a:ext uri="{FF2B5EF4-FFF2-40B4-BE49-F238E27FC236}">
                <a16:creationId xmlns:a16="http://schemas.microsoft.com/office/drawing/2014/main" id="{368F141D-1260-654B-EC1B-D3597AEDAD27}"/>
              </a:ext>
            </a:extLst>
          </p:cNvPr>
          <p:cNvSpPr txBox="1"/>
          <p:nvPr/>
        </p:nvSpPr>
        <p:spPr>
          <a:xfrm>
            <a:off x="5222667" y="5647977"/>
            <a:ext cx="2831224" cy="584775"/>
          </a:xfrm>
          <a:prstGeom prst="rect">
            <a:avLst/>
          </a:prstGeom>
          <a:noFill/>
        </p:spPr>
        <p:txBody>
          <a:bodyPr wrap="none" rtlCol="0">
            <a:spAutoFit/>
          </a:bodyPr>
          <a:lstStyle/>
          <a:p>
            <a:r>
              <a:rPr lang="en-GB" sz="800" dirty="0">
                <a:solidFill>
                  <a:schemeClr val="bg1"/>
                </a:solidFill>
              </a:rPr>
              <a:t>The </a:t>
            </a:r>
            <a:r>
              <a:rPr lang="en-GB" sz="800" b="1" dirty="0">
                <a:solidFill>
                  <a:schemeClr val="bg1"/>
                </a:solidFill>
              </a:rPr>
              <a:t>Large Hadron Collider beauty</a:t>
            </a:r>
            <a:r>
              <a:rPr lang="en-GB" sz="800" dirty="0">
                <a:solidFill>
                  <a:schemeClr val="bg1"/>
                </a:solidFill>
              </a:rPr>
              <a:t> (</a:t>
            </a:r>
            <a:r>
              <a:rPr lang="en-GB" sz="800" dirty="0" err="1">
                <a:solidFill>
                  <a:schemeClr val="bg1"/>
                </a:solidFill>
              </a:rPr>
              <a:t>LHCb</a:t>
            </a:r>
            <a:r>
              <a:rPr lang="en-GB" sz="800" dirty="0">
                <a:solidFill>
                  <a:schemeClr val="bg1"/>
                </a:solidFill>
              </a:rPr>
              <a:t>) experiment </a:t>
            </a:r>
          </a:p>
          <a:p>
            <a:r>
              <a:rPr lang="en-GB" sz="800" dirty="0">
                <a:solidFill>
                  <a:schemeClr val="bg1"/>
                </a:solidFill>
              </a:rPr>
              <a:t>specialises in investigating the slight differences between</a:t>
            </a:r>
          </a:p>
          <a:p>
            <a:r>
              <a:rPr lang="en-GB" sz="800" dirty="0">
                <a:solidFill>
                  <a:schemeClr val="bg1"/>
                </a:solidFill>
              </a:rPr>
              <a:t>matter and antimatter by studying a type of particle called </a:t>
            </a:r>
          </a:p>
          <a:p>
            <a:r>
              <a:rPr lang="en-GB" sz="800" dirty="0">
                <a:solidFill>
                  <a:schemeClr val="bg1"/>
                </a:solidFill>
              </a:rPr>
              <a:t>the "beauty quark", or "b quark".</a:t>
            </a:r>
          </a:p>
        </p:txBody>
      </p:sp>
      <p:sp>
        <p:nvSpPr>
          <p:cNvPr id="4" name="Footer Placeholder 3">
            <a:extLst>
              <a:ext uri="{FF2B5EF4-FFF2-40B4-BE49-F238E27FC236}">
                <a16:creationId xmlns:a16="http://schemas.microsoft.com/office/drawing/2014/main" id="{B909E84E-3C38-56B5-68CF-987D3CC24BE5}"/>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81106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childTnLst>
                                </p:cTn>
                              </p:par>
                              <p:par>
                                <p:cTn id="10" presetID="10"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par>
                                <p:cTn id="20" presetID="10"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childTnLst>
                                </p:cTn>
                              </p:par>
                              <p:par>
                                <p:cTn id="30" presetID="10" presetClass="entr" presetSubtype="0"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child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41987"/>
            <a:ext cx="12192000" cy="6392838"/>
          </a:xfrm>
        </p:spPr>
      </p:pic>
      <p:sp>
        <p:nvSpPr>
          <p:cNvPr id="8" name="Rectangle 7">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75612" y="1091519"/>
            <a:ext cx="4116387" cy="4608512"/>
          </a:xfrm>
        </p:spPr>
        <p:txBody>
          <a:bodyPr/>
          <a:lstStyle/>
          <a:p>
            <a:r>
              <a:rPr lang="en-US" dirty="0"/>
              <a:t>Introduction</a:t>
            </a:r>
          </a:p>
          <a:p>
            <a:pPr lvl="2"/>
            <a:r>
              <a:rPr lang="en-US" dirty="0"/>
              <a:t>Legal Framework</a:t>
            </a:r>
          </a:p>
          <a:p>
            <a:pPr lvl="2"/>
            <a:r>
              <a:rPr lang="en-US" dirty="0"/>
              <a:t>Budget</a:t>
            </a:r>
          </a:p>
          <a:p>
            <a:pPr lvl="2"/>
            <a:r>
              <a:rPr lang="en-US" dirty="0"/>
              <a:t>Statistics</a:t>
            </a:r>
          </a:p>
          <a:p>
            <a:pPr lvl="2"/>
            <a:r>
              <a:rPr lang="en-US" dirty="0"/>
              <a:t>What does CERN buy</a:t>
            </a:r>
          </a:p>
          <a:p>
            <a:pPr lvl="2"/>
            <a:r>
              <a:rPr lang="en-US" dirty="0"/>
              <a:t>CERN’s future projects</a:t>
            </a:r>
          </a:p>
          <a:p>
            <a:r>
              <a:rPr lang="en-US" dirty="0" err="1"/>
              <a:t>Procurement@CERN</a:t>
            </a:r>
            <a:endParaRPr lang="en-US" dirty="0"/>
          </a:p>
          <a:p>
            <a:pPr lvl="2"/>
            <a:r>
              <a:rPr lang="en-US" dirty="0"/>
              <a:t>Procurement Service</a:t>
            </a:r>
          </a:p>
          <a:p>
            <a:pPr lvl="2"/>
            <a:r>
              <a:rPr lang="en-US" dirty="0"/>
              <a:t>Procedures</a:t>
            </a:r>
          </a:p>
          <a:p>
            <a:pPr lvl="2"/>
            <a:r>
              <a:rPr lang="en-US" dirty="0"/>
              <a:t>Website </a:t>
            </a:r>
          </a:p>
          <a:p>
            <a:r>
              <a:rPr lang="en-US" dirty="0"/>
              <a:t>Impact of doing business with CERN</a:t>
            </a:r>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a:xfrm>
            <a:off x="9115880" y="548432"/>
            <a:ext cx="1892978" cy="408832"/>
          </a:xfrm>
        </p:spPr>
        <p:txBody>
          <a:bodyPr/>
          <a:lstStyle/>
          <a:p>
            <a:r>
              <a:rPr lang="en-US" sz="3200" dirty="0"/>
              <a:t>AGENDA</a:t>
            </a:r>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2"/>
          </p:nvPr>
        </p:nvSpPr>
        <p:spPr>
          <a:xfrm>
            <a:off x="11107546" y="6480175"/>
            <a:ext cx="681254" cy="365125"/>
          </a:xfrm>
        </p:spPr>
        <p:txBody>
          <a:bodyPr/>
          <a:lstStyle/>
          <a:p>
            <a:fld id="{36B5EA5A-BC32-A742-B11B-8E7414D5B535}" type="slidenum">
              <a:rPr lang="en-US" smtClean="0"/>
              <a:pPr/>
              <a:t>2</a:t>
            </a:fld>
            <a:endParaRPr lang="en-US" dirty="0"/>
          </a:p>
        </p:txBody>
      </p:sp>
      <p:sp>
        <p:nvSpPr>
          <p:cNvPr id="5" name="Footer Placeholder 3">
            <a:extLst>
              <a:ext uri="{FF2B5EF4-FFF2-40B4-BE49-F238E27FC236}">
                <a16:creationId xmlns:a16="http://schemas.microsoft.com/office/drawing/2014/main" id="{CC11B311-E979-3F73-63CF-23CB10EBCBD0}"/>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560904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additive="base">
                                        <p:cTn id="4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D75F20-DA0F-0133-006C-7946DB174ED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54EA2CD-4748-45F6-52E6-58A7A00172C0}"/>
              </a:ext>
            </a:extLst>
          </p:cNvPr>
          <p:cNvSpPr>
            <a:spLocks noGrp="1"/>
          </p:cNvSpPr>
          <p:nvPr>
            <p:ph type="title"/>
          </p:nvPr>
        </p:nvSpPr>
        <p:spPr/>
        <p:txBody>
          <a:bodyPr/>
          <a:lstStyle/>
          <a:p>
            <a:r>
              <a:rPr lang="en-GB" noProof="0" dirty="0"/>
              <a:t>CERN’S FUTURE</a:t>
            </a:r>
          </a:p>
        </p:txBody>
      </p:sp>
      <p:sp>
        <p:nvSpPr>
          <p:cNvPr id="6" name="Slide Number Placeholder 5">
            <a:extLst>
              <a:ext uri="{FF2B5EF4-FFF2-40B4-BE49-F238E27FC236}">
                <a16:creationId xmlns:a16="http://schemas.microsoft.com/office/drawing/2014/main" id="{4F001F31-E30E-DFE2-E34F-3B70A359EABB}"/>
              </a:ext>
            </a:extLst>
          </p:cNvPr>
          <p:cNvSpPr>
            <a:spLocks noGrp="1"/>
          </p:cNvSpPr>
          <p:nvPr>
            <p:ph type="sldNum" sz="quarter" idx="12"/>
          </p:nvPr>
        </p:nvSpPr>
        <p:spPr/>
        <p:txBody>
          <a:bodyPr/>
          <a:lstStyle/>
          <a:p>
            <a:fld id="{36B5EA5A-BC32-A742-B11B-8E7414D5B535}" type="slidenum">
              <a:rPr lang="en-US" smtClean="0"/>
              <a:pPr/>
              <a:t>20</a:t>
            </a:fld>
            <a:endParaRPr lang="en-US" dirty="0"/>
          </a:p>
        </p:txBody>
      </p:sp>
      <p:grpSp>
        <p:nvGrpSpPr>
          <p:cNvPr id="9" name="Group 8">
            <a:extLst>
              <a:ext uri="{FF2B5EF4-FFF2-40B4-BE49-F238E27FC236}">
                <a16:creationId xmlns:a16="http://schemas.microsoft.com/office/drawing/2014/main" id="{A5FF3D9A-5E67-AE68-152E-B3646E85493D}"/>
              </a:ext>
            </a:extLst>
          </p:cNvPr>
          <p:cNvGrpSpPr/>
          <p:nvPr/>
        </p:nvGrpSpPr>
        <p:grpSpPr>
          <a:xfrm>
            <a:off x="4069826" y="1508769"/>
            <a:ext cx="684915" cy="363003"/>
            <a:chOff x="4069826" y="2013766"/>
            <a:chExt cx="684915" cy="363003"/>
          </a:xfrm>
        </p:grpSpPr>
        <p:sp>
          <p:nvSpPr>
            <p:cNvPr id="10" name="TextBox 9">
              <a:extLst>
                <a:ext uri="{FF2B5EF4-FFF2-40B4-BE49-F238E27FC236}">
                  <a16:creationId xmlns:a16="http://schemas.microsoft.com/office/drawing/2014/main" id="{A02A0636-1D36-212D-F7D9-00285F5DF2BE}"/>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11" name="Triangle 10">
              <a:extLst>
                <a:ext uri="{FF2B5EF4-FFF2-40B4-BE49-F238E27FC236}">
                  <a16:creationId xmlns:a16="http://schemas.microsoft.com/office/drawing/2014/main" id="{A7B5F4C8-81E5-F202-2D2F-996FCAA9938F}"/>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19449507-960F-52C7-581E-A7A9C684D6B1}"/>
              </a:ext>
            </a:extLst>
          </p:cNvPr>
          <p:cNvGrpSpPr/>
          <p:nvPr/>
        </p:nvGrpSpPr>
        <p:grpSpPr>
          <a:xfrm>
            <a:off x="3131858" y="5117635"/>
            <a:ext cx="894376" cy="340245"/>
            <a:chOff x="3131858" y="5622632"/>
            <a:chExt cx="894376" cy="340245"/>
          </a:xfrm>
        </p:grpSpPr>
        <p:sp>
          <p:nvSpPr>
            <p:cNvPr id="13" name="Triangle 12">
              <a:extLst>
                <a:ext uri="{FF2B5EF4-FFF2-40B4-BE49-F238E27FC236}">
                  <a16:creationId xmlns:a16="http://schemas.microsoft.com/office/drawing/2014/main" id="{52CEB4D2-203A-C3F3-DAE6-AB4BB5713F2A}"/>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a:extLst>
                <a:ext uri="{FF2B5EF4-FFF2-40B4-BE49-F238E27FC236}">
                  <a16:creationId xmlns:a16="http://schemas.microsoft.com/office/drawing/2014/main" id="{8248362D-DBE7-6E9A-B204-640C82671ABD}"/>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20" name="Group 19">
            <a:extLst>
              <a:ext uri="{FF2B5EF4-FFF2-40B4-BE49-F238E27FC236}">
                <a16:creationId xmlns:a16="http://schemas.microsoft.com/office/drawing/2014/main" id="{C51817C9-ABAD-1230-A04E-508C024279DF}"/>
              </a:ext>
            </a:extLst>
          </p:cNvPr>
          <p:cNvGrpSpPr/>
          <p:nvPr/>
        </p:nvGrpSpPr>
        <p:grpSpPr>
          <a:xfrm>
            <a:off x="1688068" y="4769595"/>
            <a:ext cx="894376" cy="351017"/>
            <a:chOff x="1688068" y="5274592"/>
            <a:chExt cx="894376" cy="351017"/>
          </a:xfrm>
        </p:grpSpPr>
        <p:sp>
          <p:nvSpPr>
            <p:cNvPr id="21" name="Triangle 20">
              <a:extLst>
                <a:ext uri="{FF2B5EF4-FFF2-40B4-BE49-F238E27FC236}">
                  <a16:creationId xmlns:a16="http://schemas.microsoft.com/office/drawing/2014/main" id="{7B89926E-0EBF-100B-3AE1-CAE256C66356}"/>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TextBox 21">
              <a:extLst>
                <a:ext uri="{FF2B5EF4-FFF2-40B4-BE49-F238E27FC236}">
                  <a16:creationId xmlns:a16="http://schemas.microsoft.com/office/drawing/2014/main" id="{4D05754F-DF82-A56B-7FFF-400B2FF73A23}"/>
                </a:ext>
              </a:extLst>
            </p:cNvPr>
            <p:cNvSpPr txBox="1"/>
            <p:nvPr/>
          </p:nvSpPr>
          <p:spPr>
            <a:xfrm>
              <a:off x="1688068" y="5317832"/>
              <a:ext cx="894376" cy="307777"/>
            </a:xfrm>
            <a:prstGeom prst="rect">
              <a:avLst/>
            </a:prstGeom>
            <a:noFill/>
          </p:spPr>
          <p:txBody>
            <a:bodyPr wrap="square" rtlCol="0">
              <a:spAutoFit/>
            </a:bodyPr>
            <a:lstStyle/>
            <a:p>
              <a:pPr algn="ctr"/>
              <a:r>
                <a:rPr lang="en-US" sz="1400" b="1" dirty="0">
                  <a:solidFill>
                    <a:schemeClr val="bg1"/>
                  </a:solidFill>
                </a:rPr>
                <a:t>ALICE</a:t>
              </a:r>
            </a:p>
          </p:txBody>
        </p:sp>
      </p:grpSp>
      <p:grpSp>
        <p:nvGrpSpPr>
          <p:cNvPr id="32" name="Group 31">
            <a:extLst>
              <a:ext uri="{FF2B5EF4-FFF2-40B4-BE49-F238E27FC236}">
                <a16:creationId xmlns:a16="http://schemas.microsoft.com/office/drawing/2014/main" id="{DBC672F2-60B0-0871-8A0D-8F9E3112FC75}"/>
              </a:ext>
            </a:extLst>
          </p:cNvPr>
          <p:cNvGrpSpPr/>
          <p:nvPr/>
        </p:nvGrpSpPr>
        <p:grpSpPr>
          <a:xfrm>
            <a:off x="0" y="-1400"/>
            <a:ext cx="12187669" cy="98854"/>
            <a:chOff x="-1" y="0"/>
            <a:chExt cx="12187669" cy="98854"/>
          </a:xfrm>
        </p:grpSpPr>
        <p:sp>
          <p:nvSpPr>
            <p:cNvPr id="33" name="Rectangle 32">
              <a:extLst>
                <a:ext uri="{FF2B5EF4-FFF2-40B4-BE49-F238E27FC236}">
                  <a16:creationId xmlns:a16="http://schemas.microsoft.com/office/drawing/2014/main" id="{C7BB1FED-F8C9-BF83-86CE-B92BA902D20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4" name="Rectangle 33">
              <a:extLst>
                <a:ext uri="{FF2B5EF4-FFF2-40B4-BE49-F238E27FC236}">
                  <a16:creationId xmlns:a16="http://schemas.microsoft.com/office/drawing/2014/main" id="{ACF74798-CFCD-FBCD-8999-99D55B7F64CE}"/>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5" name="Rectangle 34">
              <a:extLst>
                <a:ext uri="{FF2B5EF4-FFF2-40B4-BE49-F238E27FC236}">
                  <a16:creationId xmlns:a16="http://schemas.microsoft.com/office/drawing/2014/main" id="{12E465A1-5F84-357B-7C3D-1EB2E056218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6" name="Rectangle 35">
              <a:extLst>
                <a:ext uri="{FF2B5EF4-FFF2-40B4-BE49-F238E27FC236}">
                  <a16:creationId xmlns:a16="http://schemas.microsoft.com/office/drawing/2014/main" id="{8E43B53B-C433-BE79-1322-952ED5F751EC}"/>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7" name="Rectangle 36">
              <a:extLst>
                <a:ext uri="{FF2B5EF4-FFF2-40B4-BE49-F238E27FC236}">
                  <a16:creationId xmlns:a16="http://schemas.microsoft.com/office/drawing/2014/main" id="{CDA6DE5F-4B31-2491-7DDA-DFF8E0FCBAB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8" name="Rectangle 37">
              <a:extLst>
                <a:ext uri="{FF2B5EF4-FFF2-40B4-BE49-F238E27FC236}">
                  <a16:creationId xmlns:a16="http://schemas.microsoft.com/office/drawing/2014/main" id="{D0C1F05E-715B-59B5-C6FF-62BB9202F9A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5" name="TextBox 24">
            <a:extLst>
              <a:ext uri="{FF2B5EF4-FFF2-40B4-BE49-F238E27FC236}">
                <a16:creationId xmlns:a16="http://schemas.microsoft.com/office/drawing/2014/main" id="{CAD43772-BD64-39ED-5DFF-7F8B436B4405}"/>
              </a:ext>
            </a:extLst>
          </p:cNvPr>
          <p:cNvSpPr txBox="1"/>
          <p:nvPr/>
        </p:nvSpPr>
        <p:spPr>
          <a:xfrm>
            <a:off x="1771234" y="5775640"/>
            <a:ext cx="3488455" cy="461665"/>
          </a:xfrm>
          <a:prstGeom prst="rect">
            <a:avLst/>
          </a:prstGeom>
          <a:noFill/>
        </p:spPr>
        <p:txBody>
          <a:bodyPr wrap="none" rtlCol="0">
            <a:spAutoFit/>
          </a:bodyPr>
          <a:lstStyle/>
          <a:p>
            <a:r>
              <a:rPr lang="en-GB" sz="800" dirty="0">
                <a:solidFill>
                  <a:schemeClr val="bg1"/>
                </a:solidFill>
              </a:rPr>
              <a:t>The ATLAS experiment (short for "A Toroidal LHC Apparatus") detects</a:t>
            </a:r>
          </a:p>
          <a:p>
            <a:r>
              <a:rPr lang="en-GB" sz="800" dirty="0">
                <a:solidFill>
                  <a:schemeClr val="bg1"/>
                </a:solidFill>
              </a:rPr>
              <a:t>the tiny subatomic particles created after beams of particles smash into </a:t>
            </a:r>
          </a:p>
          <a:p>
            <a:r>
              <a:rPr lang="en-GB" sz="800" dirty="0">
                <a:solidFill>
                  <a:schemeClr val="bg1"/>
                </a:solidFill>
              </a:rPr>
              <a:t>each other at near light speed.</a:t>
            </a:r>
          </a:p>
        </p:txBody>
      </p:sp>
      <p:sp>
        <p:nvSpPr>
          <p:cNvPr id="26" name="TextBox 25">
            <a:extLst>
              <a:ext uri="{FF2B5EF4-FFF2-40B4-BE49-F238E27FC236}">
                <a16:creationId xmlns:a16="http://schemas.microsoft.com/office/drawing/2014/main" id="{D9EFCEBA-FAB1-84FE-930C-01C76D0C5183}"/>
              </a:ext>
            </a:extLst>
          </p:cNvPr>
          <p:cNvSpPr txBox="1"/>
          <p:nvPr/>
        </p:nvSpPr>
        <p:spPr>
          <a:xfrm>
            <a:off x="254854" y="3957702"/>
            <a:ext cx="3227165" cy="584775"/>
          </a:xfrm>
          <a:prstGeom prst="rect">
            <a:avLst/>
          </a:prstGeom>
          <a:noFill/>
        </p:spPr>
        <p:txBody>
          <a:bodyPr wrap="none" rtlCol="0">
            <a:spAutoFit/>
          </a:bodyPr>
          <a:lstStyle/>
          <a:p>
            <a:r>
              <a:rPr lang="en-GB" sz="800" dirty="0">
                <a:solidFill>
                  <a:schemeClr val="bg1"/>
                </a:solidFill>
              </a:rPr>
              <a:t>ALICE (</a:t>
            </a:r>
            <a:r>
              <a:rPr lang="en-GB" sz="800" b="1" dirty="0">
                <a:solidFill>
                  <a:schemeClr val="bg1"/>
                </a:solidFill>
              </a:rPr>
              <a:t>A Large Ion Collider Experiment</a:t>
            </a:r>
            <a:r>
              <a:rPr lang="en-GB" sz="800" dirty="0">
                <a:solidFill>
                  <a:schemeClr val="bg1"/>
                </a:solidFill>
              </a:rPr>
              <a:t>) is a detector dedicated</a:t>
            </a:r>
          </a:p>
          <a:p>
            <a:r>
              <a:rPr lang="en-GB" sz="800" dirty="0">
                <a:solidFill>
                  <a:schemeClr val="bg1"/>
                </a:solidFill>
              </a:rPr>
              <a:t>to heavy-ion physics. It is designed to study the physics of strongly</a:t>
            </a:r>
          </a:p>
          <a:p>
            <a:r>
              <a:rPr lang="en-GB" sz="800" dirty="0">
                <a:solidFill>
                  <a:schemeClr val="bg1"/>
                </a:solidFill>
              </a:rPr>
              <a:t>interacting matter at extreme energy densities, where a phase of </a:t>
            </a:r>
          </a:p>
          <a:p>
            <a:r>
              <a:rPr lang="en-GB" sz="800" dirty="0">
                <a:solidFill>
                  <a:schemeClr val="bg1"/>
                </a:solidFill>
              </a:rPr>
              <a:t>matter called quark-gluon plasma forms.</a:t>
            </a:r>
            <a:r>
              <a:rPr lang="en-GB" sz="800" dirty="0"/>
              <a:t>.</a:t>
            </a:r>
            <a:endParaRPr lang="en-GB" sz="800" dirty="0">
              <a:solidFill>
                <a:schemeClr val="bg1"/>
              </a:solidFill>
            </a:endParaRPr>
          </a:p>
        </p:txBody>
      </p:sp>
      <p:sp>
        <p:nvSpPr>
          <p:cNvPr id="27" name="TextBox 26">
            <a:extLst>
              <a:ext uri="{FF2B5EF4-FFF2-40B4-BE49-F238E27FC236}">
                <a16:creationId xmlns:a16="http://schemas.microsoft.com/office/drawing/2014/main" id="{4DAC45F9-6124-A5ED-610A-1E85E1FF70ED}"/>
              </a:ext>
            </a:extLst>
          </p:cNvPr>
          <p:cNvSpPr txBox="1"/>
          <p:nvPr/>
        </p:nvSpPr>
        <p:spPr>
          <a:xfrm>
            <a:off x="4520459" y="1134430"/>
            <a:ext cx="3725700" cy="584775"/>
          </a:xfrm>
          <a:prstGeom prst="rect">
            <a:avLst/>
          </a:prstGeom>
          <a:noFill/>
        </p:spPr>
        <p:txBody>
          <a:bodyPr wrap="none" rtlCol="0">
            <a:spAutoFit/>
          </a:bodyPr>
          <a:lstStyle/>
          <a:p>
            <a:r>
              <a:rPr lang="en-GB" sz="800" dirty="0">
                <a:solidFill>
                  <a:schemeClr val="bg1"/>
                </a:solidFill>
              </a:rPr>
              <a:t>The </a:t>
            </a:r>
            <a:r>
              <a:rPr lang="en-GB" sz="800" b="1" dirty="0">
                <a:solidFill>
                  <a:schemeClr val="bg1"/>
                </a:solidFill>
              </a:rPr>
              <a:t>Compact Muon Solenoid</a:t>
            </a:r>
            <a:r>
              <a:rPr lang="en-GB" sz="800" dirty="0">
                <a:solidFill>
                  <a:schemeClr val="bg1"/>
                </a:solidFill>
              </a:rPr>
              <a:t> (CMS) is a general-purpose detector.</a:t>
            </a:r>
          </a:p>
          <a:p>
            <a:r>
              <a:rPr lang="en-GB" sz="800" dirty="0">
                <a:solidFill>
                  <a:schemeClr val="bg1"/>
                </a:solidFill>
              </a:rPr>
              <a:t>It has a broad physics programme ranging from studying the Standard Model </a:t>
            </a:r>
          </a:p>
          <a:p>
            <a:r>
              <a:rPr lang="en-GB" sz="800" dirty="0">
                <a:solidFill>
                  <a:schemeClr val="bg1"/>
                </a:solidFill>
              </a:rPr>
              <a:t>(including the Higgs boson) to searching for extra dimensions and particles </a:t>
            </a:r>
          </a:p>
          <a:p>
            <a:r>
              <a:rPr lang="en-GB" sz="800" dirty="0">
                <a:solidFill>
                  <a:schemeClr val="bg1"/>
                </a:solidFill>
              </a:rPr>
              <a:t>that could make up dark matter.</a:t>
            </a:r>
          </a:p>
        </p:txBody>
      </p:sp>
      <p:pic>
        <p:nvPicPr>
          <p:cNvPr id="40" name="Picture 39" descr="A large machine in a factory&#10;&#10;AI-generated content may be incorrect.">
            <a:extLst>
              <a:ext uri="{FF2B5EF4-FFF2-40B4-BE49-F238E27FC236}">
                <a16:creationId xmlns:a16="http://schemas.microsoft.com/office/drawing/2014/main" id="{47630479-DBC5-6554-0BE9-FE510201D547}"/>
              </a:ext>
            </a:extLst>
          </p:cNvPr>
          <p:cNvPicPr>
            <a:picLocks noChangeAspect="1"/>
          </p:cNvPicPr>
          <p:nvPr/>
        </p:nvPicPr>
        <p:blipFill>
          <a:blip r:embed="rId3"/>
          <a:stretch>
            <a:fillRect/>
          </a:stretch>
        </p:blipFill>
        <p:spPr>
          <a:xfrm>
            <a:off x="2173831" y="1034326"/>
            <a:ext cx="7731957" cy="5146324"/>
          </a:xfrm>
          <a:prstGeom prst="rect">
            <a:avLst/>
          </a:prstGeom>
        </p:spPr>
      </p:pic>
      <p:sp>
        <p:nvSpPr>
          <p:cNvPr id="2" name="Footer Placeholder 3">
            <a:extLst>
              <a:ext uri="{FF2B5EF4-FFF2-40B4-BE49-F238E27FC236}">
                <a16:creationId xmlns:a16="http://schemas.microsoft.com/office/drawing/2014/main" id="{A57B2D18-189D-C7B3-B88E-9992CACCD761}"/>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737339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lue and yellow screen&#10;&#10;AI-generated content may be incorrect.">
            <a:extLst>
              <a:ext uri="{FF2B5EF4-FFF2-40B4-BE49-F238E27FC236}">
                <a16:creationId xmlns:a16="http://schemas.microsoft.com/office/drawing/2014/main" id="{28580EAD-2906-E072-FC7A-380A43327DE9}"/>
              </a:ext>
            </a:extLst>
          </p:cNvPr>
          <p:cNvPicPr>
            <a:picLocks noChangeAspect="1"/>
          </p:cNvPicPr>
          <p:nvPr/>
        </p:nvPicPr>
        <p:blipFill>
          <a:blip r:embed="rId3"/>
          <a:stretch>
            <a:fillRect/>
          </a:stretch>
        </p:blipFill>
        <p:spPr>
          <a:xfrm>
            <a:off x="0" y="99140"/>
            <a:ext cx="12192000" cy="6257209"/>
          </a:xfrm>
          <a:prstGeom prst="rect">
            <a:avLst/>
          </a:prstGeom>
        </p:spPr>
      </p:pic>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a:xfrm>
            <a:off x="407988" y="373593"/>
            <a:ext cx="11376025" cy="1065742"/>
          </a:xfrm>
        </p:spPr>
        <p:txBody>
          <a:bodyPr/>
          <a:lstStyle/>
          <a:p>
            <a:r>
              <a:rPr lang="en-GB" noProof="0" dirty="0">
                <a:solidFill>
                  <a:schemeClr val="bg1"/>
                </a:solidFill>
              </a:rPr>
              <a:t>Current project - upgrade of the LHC to </a:t>
            </a:r>
            <a:br>
              <a:rPr lang="en-GB" noProof="0" dirty="0">
                <a:solidFill>
                  <a:schemeClr val="bg1"/>
                </a:solidFill>
              </a:rPr>
            </a:br>
            <a:r>
              <a:rPr lang="en-GB" noProof="0" dirty="0">
                <a:solidFill>
                  <a:schemeClr val="bg1"/>
                </a:solidFill>
              </a:rPr>
              <a:t>High Luminosity* LHC</a:t>
            </a:r>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8" name="Text Placeholder 3">
            <a:extLst>
              <a:ext uri="{FF2B5EF4-FFF2-40B4-BE49-F238E27FC236}">
                <a16:creationId xmlns:a16="http://schemas.microsoft.com/office/drawing/2014/main" id="{147008DB-40DB-3D4D-8B44-1EB6151BCF9D}"/>
              </a:ext>
            </a:extLst>
          </p:cNvPr>
          <p:cNvSpPr txBox="1">
            <a:spLocks/>
          </p:cNvSpPr>
          <p:nvPr/>
        </p:nvSpPr>
        <p:spPr>
          <a:xfrm>
            <a:off x="407988" y="4449170"/>
            <a:ext cx="3708400" cy="1751605"/>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b="0" dirty="0">
                <a:solidFill>
                  <a:schemeClr val="bg1"/>
                </a:solidFill>
                <a:latin typeface="+mj-lt"/>
                <a:ea typeface="Arial" charset="0"/>
                <a:cs typeface="Arial" charset="0"/>
              </a:rPr>
              <a:t>Hi-Lumi will provide greater precision and discovery potential, </a:t>
            </a:r>
            <a:r>
              <a:rPr lang="en-GB" sz="2000" b="0" dirty="0">
                <a:solidFill>
                  <a:schemeClr val="bg1"/>
                </a:solidFill>
                <a:latin typeface="+mj-lt"/>
              </a:rPr>
              <a:t>up to 10× more collisions. More collisions = better chances to observe rare or subtle phenomena</a:t>
            </a:r>
            <a:endParaRPr lang="en-US" sz="2000" b="0" dirty="0">
              <a:solidFill>
                <a:schemeClr val="bg1"/>
              </a:solidFill>
              <a:latin typeface="+mj-lt"/>
              <a:ea typeface="Arial" charset="0"/>
              <a:cs typeface="Arial" charset="0"/>
            </a:endParaRPr>
          </a:p>
        </p:txBody>
      </p:sp>
      <p:sp>
        <p:nvSpPr>
          <p:cNvPr id="9" name="Text Placeholder 4">
            <a:extLst>
              <a:ext uri="{FF2B5EF4-FFF2-40B4-BE49-F238E27FC236}">
                <a16:creationId xmlns:a16="http://schemas.microsoft.com/office/drawing/2014/main" id="{F0ACDC82-F17D-3B45-AA9B-1BCAB8B3C5A2}"/>
              </a:ext>
            </a:extLst>
          </p:cNvPr>
          <p:cNvSpPr txBox="1">
            <a:spLocks/>
          </p:cNvSpPr>
          <p:nvPr/>
        </p:nvSpPr>
        <p:spPr>
          <a:xfrm>
            <a:off x="4267201" y="4449170"/>
            <a:ext cx="3665537" cy="1749923"/>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000" b="0" dirty="0">
                <a:solidFill>
                  <a:schemeClr val="bg1"/>
                </a:solidFill>
                <a:latin typeface="Arial" charset="0"/>
                <a:ea typeface="Arial" charset="0"/>
                <a:cs typeface="Arial" charset="0"/>
              </a:rPr>
              <a:t>Hi-</a:t>
            </a:r>
            <a:r>
              <a:rPr lang="en-US" sz="2000" b="0" dirty="0" err="1">
                <a:solidFill>
                  <a:schemeClr val="bg1"/>
                </a:solidFill>
                <a:latin typeface="Arial" charset="0"/>
                <a:ea typeface="Arial" charset="0"/>
                <a:cs typeface="Arial" charset="0"/>
              </a:rPr>
              <a:t>Lumi</a:t>
            </a:r>
            <a:r>
              <a:rPr lang="en-US" sz="2000" b="0" dirty="0">
                <a:solidFill>
                  <a:schemeClr val="bg1"/>
                </a:solidFill>
                <a:latin typeface="Arial" charset="0"/>
                <a:ea typeface="Arial" charset="0"/>
                <a:cs typeface="Arial" charset="0"/>
              </a:rPr>
              <a:t> will start operating in 2026, and run until 2035</a:t>
            </a:r>
          </a:p>
        </p:txBody>
      </p:sp>
      <p:sp>
        <p:nvSpPr>
          <p:cNvPr id="10" name="Text Placeholder 8">
            <a:extLst>
              <a:ext uri="{FF2B5EF4-FFF2-40B4-BE49-F238E27FC236}">
                <a16:creationId xmlns:a16="http://schemas.microsoft.com/office/drawing/2014/main" id="{0B36950C-37AB-3D4F-AAD2-C992D2211D48}"/>
              </a:ext>
            </a:extLst>
          </p:cNvPr>
          <p:cNvSpPr txBox="1">
            <a:spLocks/>
          </p:cNvSpPr>
          <p:nvPr/>
        </p:nvSpPr>
        <p:spPr>
          <a:xfrm>
            <a:off x="8085668" y="4449170"/>
            <a:ext cx="3703132" cy="1749923"/>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000" b="0" dirty="0">
                <a:solidFill>
                  <a:schemeClr val="bg1"/>
                </a:solidFill>
                <a:latin typeface="Arial" charset="0"/>
                <a:ea typeface="Arial" charset="0"/>
                <a:cs typeface="Arial" charset="0"/>
              </a:rPr>
              <a:t>CERN is already looking beyond 2035, with several projects in R&amp;D or study stages</a:t>
            </a:r>
            <a:endParaRPr lang="fr-FR" sz="2000" b="0" dirty="0">
              <a:solidFill>
                <a:schemeClr val="bg1"/>
              </a:solidFill>
              <a:latin typeface="Arial" charset="0"/>
              <a:ea typeface="Arial" charset="0"/>
              <a:cs typeface="Arial" charset="0"/>
            </a:endParaRPr>
          </a:p>
        </p:txBody>
      </p:sp>
      <p:grpSp>
        <p:nvGrpSpPr>
          <p:cNvPr id="11" name="Group 10">
            <a:extLst>
              <a:ext uri="{FF2B5EF4-FFF2-40B4-BE49-F238E27FC236}">
                <a16:creationId xmlns:a16="http://schemas.microsoft.com/office/drawing/2014/main" id="{87037A29-320E-564A-8ACF-52F4CE8ED4FE}"/>
              </a:ext>
            </a:extLst>
          </p:cNvPr>
          <p:cNvGrpSpPr/>
          <p:nvPr/>
        </p:nvGrpSpPr>
        <p:grpSpPr>
          <a:xfrm>
            <a:off x="-1" y="287"/>
            <a:ext cx="12187669" cy="98854"/>
            <a:chOff x="-1" y="0"/>
            <a:chExt cx="12187669" cy="98854"/>
          </a:xfrm>
        </p:grpSpPr>
        <p:sp>
          <p:nvSpPr>
            <p:cNvPr id="12" name="Rectangle 11">
              <a:extLst>
                <a:ext uri="{FF2B5EF4-FFF2-40B4-BE49-F238E27FC236}">
                  <a16:creationId xmlns:a16="http://schemas.microsoft.com/office/drawing/2014/main" id="{CDA5C85A-566A-3E49-AE30-0A1B232765A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6520B53-60CF-6443-B57F-97DBE5C35F4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9629FB4-F0CA-5846-8263-541CCAAC67B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C3F7744-473E-E544-86B5-93E4A28F6B61}"/>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1B567B7-2E6F-784E-91B8-59D8CDC57AB8}"/>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A666EDF2-4C1E-7A42-81E0-2B6FA901A05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8" name="Footer Placeholder 3">
            <a:extLst>
              <a:ext uri="{FF2B5EF4-FFF2-40B4-BE49-F238E27FC236}">
                <a16:creationId xmlns:a16="http://schemas.microsoft.com/office/drawing/2014/main" id="{A29CB97C-535E-2E55-2664-D6CF5D1EE94A}"/>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
        <p:nvSpPr>
          <p:cNvPr id="19" name="TextBox 18">
            <a:extLst>
              <a:ext uri="{FF2B5EF4-FFF2-40B4-BE49-F238E27FC236}">
                <a16:creationId xmlns:a16="http://schemas.microsoft.com/office/drawing/2014/main" id="{E32A1A0B-24DA-21D0-D9BA-72C33D20E7DC}"/>
              </a:ext>
            </a:extLst>
          </p:cNvPr>
          <p:cNvSpPr txBox="1"/>
          <p:nvPr/>
        </p:nvSpPr>
        <p:spPr>
          <a:xfrm>
            <a:off x="8169144" y="6150347"/>
            <a:ext cx="3942105" cy="246221"/>
          </a:xfrm>
          <a:prstGeom prst="rect">
            <a:avLst/>
          </a:prstGeom>
          <a:noFill/>
        </p:spPr>
        <p:txBody>
          <a:bodyPr wrap="none" rtlCol="0">
            <a:spAutoFit/>
          </a:bodyPr>
          <a:lstStyle/>
          <a:p>
            <a:r>
              <a:rPr lang="en-GB" sz="1000" b="1" dirty="0">
                <a:solidFill>
                  <a:schemeClr val="bg1"/>
                </a:solidFill>
              </a:rPr>
              <a:t>Luminosity</a:t>
            </a:r>
            <a:r>
              <a:rPr lang="en-GB" sz="1000" dirty="0">
                <a:solidFill>
                  <a:schemeClr val="bg1"/>
                </a:solidFill>
              </a:rPr>
              <a:t> = a measure of how many collisions occur per second</a:t>
            </a:r>
          </a:p>
        </p:txBody>
      </p:sp>
    </p:spTree>
    <p:extLst>
      <p:ext uri="{BB962C8B-B14F-4D97-AF65-F5344CB8AC3E}">
        <p14:creationId xmlns:p14="http://schemas.microsoft.com/office/powerpoint/2010/main" val="343490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F5BFB-0F89-A346-9951-B83703B096C2}"/>
              </a:ext>
            </a:extLst>
          </p:cNvPr>
          <p:cNvSpPr>
            <a:spLocks noGrp="1"/>
          </p:cNvSpPr>
          <p:nvPr>
            <p:ph type="title"/>
          </p:nvPr>
        </p:nvSpPr>
        <p:spPr/>
        <p:txBody>
          <a:bodyPr/>
          <a:lstStyle/>
          <a:p>
            <a:r>
              <a:rPr lang="en-GB" sz="3200" noProof="0" dirty="0"/>
              <a:t>Compact </a:t>
            </a:r>
            <a:r>
              <a:rPr lang="en-GB" sz="3200" noProof="0" dirty="0" err="1"/>
              <a:t>LInear</a:t>
            </a:r>
            <a:r>
              <a:rPr lang="en-GB" sz="3200" noProof="0" dirty="0"/>
              <a:t> Collider (CLIC</a:t>
            </a:r>
            <a:r>
              <a:rPr lang="en-GB" noProof="0" dirty="0"/>
              <a:t>)</a:t>
            </a:r>
          </a:p>
        </p:txBody>
      </p:sp>
      <p:sp>
        <p:nvSpPr>
          <p:cNvPr id="6" name="Slide Number Placeholder 5">
            <a:extLst>
              <a:ext uri="{FF2B5EF4-FFF2-40B4-BE49-F238E27FC236}">
                <a16:creationId xmlns:a16="http://schemas.microsoft.com/office/drawing/2014/main" id="{D25DC13A-8FD1-2F4D-9CDD-344D1BA86F03}"/>
              </a:ext>
            </a:extLst>
          </p:cNvPr>
          <p:cNvSpPr>
            <a:spLocks noGrp="1"/>
          </p:cNvSpPr>
          <p:nvPr>
            <p:ph type="sldNum" sz="quarter" idx="16"/>
          </p:nvPr>
        </p:nvSpPr>
        <p:spPr/>
        <p:txBody>
          <a:bodyPr/>
          <a:lstStyle/>
          <a:p>
            <a:fld id="{36B5EA5A-BC32-A742-B11B-8E7414D5B535}" type="slidenum">
              <a:rPr lang="en-US" smtClean="0"/>
              <a:pPr/>
              <a:t>22</a:t>
            </a:fld>
            <a:endParaRPr lang="en-US" dirty="0"/>
          </a:p>
        </p:txBody>
      </p:sp>
      <p:pic>
        <p:nvPicPr>
          <p:cNvPr id="22" name="Picture Placeholder 21">
            <a:extLst>
              <a:ext uri="{FF2B5EF4-FFF2-40B4-BE49-F238E27FC236}">
                <a16:creationId xmlns:a16="http://schemas.microsoft.com/office/drawing/2014/main" id="{3B3D1194-1ABA-0D45-95EE-FD2844D94794}"/>
              </a:ext>
            </a:extLst>
          </p:cNvPr>
          <p:cNvPicPr>
            <a:picLocks noGrp="1" noChangeAspect="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a:xfrm>
            <a:off x="407302" y="1356250"/>
            <a:ext cx="5865029" cy="2902422"/>
          </a:xfrm>
        </p:spPr>
      </p:pic>
      <p:grpSp>
        <p:nvGrpSpPr>
          <p:cNvPr id="35" name="Group 34">
            <a:extLst>
              <a:ext uri="{FF2B5EF4-FFF2-40B4-BE49-F238E27FC236}">
                <a16:creationId xmlns:a16="http://schemas.microsoft.com/office/drawing/2014/main" id="{CDEC9206-0FBB-DE43-8DD1-154DF4157F2D}"/>
              </a:ext>
            </a:extLst>
          </p:cNvPr>
          <p:cNvGrpSpPr/>
          <p:nvPr/>
        </p:nvGrpSpPr>
        <p:grpSpPr>
          <a:xfrm>
            <a:off x="407302" y="4494686"/>
            <a:ext cx="11540354" cy="1706089"/>
            <a:chOff x="407302" y="4494686"/>
            <a:chExt cx="5617261" cy="1706089"/>
          </a:xfrm>
        </p:grpSpPr>
        <p:sp>
          <p:nvSpPr>
            <p:cNvPr id="25" name="Text Placeholder 3">
              <a:extLst>
                <a:ext uri="{FF2B5EF4-FFF2-40B4-BE49-F238E27FC236}">
                  <a16:creationId xmlns:a16="http://schemas.microsoft.com/office/drawing/2014/main" id="{B53C7ED5-82BC-3745-9628-325437BF0F9A}"/>
                </a:ext>
              </a:extLst>
            </p:cNvPr>
            <p:cNvSpPr txBox="1">
              <a:spLocks/>
            </p:cNvSpPr>
            <p:nvPr/>
          </p:nvSpPr>
          <p:spPr>
            <a:xfrm>
              <a:off x="407302" y="4494686"/>
              <a:ext cx="5617261" cy="170608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1600" dirty="0">
                  <a:solidFill>
                    <a:schemeClr val="bg1"/>
                  </a:solidFill>
                </a:rPr>
                <a:t>First stage (380 GeV center of mass energy): 11.4 km (CLIC380)</a:t>
              </a:r>
            </a:p>
            <a:p>
              <a:pPr marL="342900" indent="-342900">
                <a:buFont typeface="Arial" panose="020B0604020202020204" pitchFamily="34" charset="0"/>
                <a:buChar char="•"/>
              </a:pPr>
              <a:r>
                <a:rPr lang="en-US" sz="1600" dirty="0">
                  <a:solidFill>
                    <a:schemeClr val="bg1"/>
                  </a:solidFill>
                </a:rPr>
                <a:t>Second stage (1.5 TeV): 29 km (CLIC1500)</a:t>
              </a:r>
            </a:p>
            <a:p>
              <a:pPr marL="342900" indent="-342900">
                <a:buFont typeface="Arial" panose="020B0604020202020204" pitchFamily="34" charset="0"/>
                <a:buChar char="•"/>
              </a:pPr>
              <a:r>
                <a:rPr lang="en-US" sz="1600" dirty="0">
                  <a:solidFill>
                    <a:schemeClr val="bg1"/>
                  </a:solidFill>
                </a:rPr>
                <a:t>Final stage (3 TeV): 50.1 km (CLIC3000)</a:t>
              </a:r>
            </a:p>
          </p:txBody>
        </p:sp>
        <p:pic>
          <p:nvPicPr>
            <p:cNvPr id="14" name="Image 3">
              <a:extLst>
                <a:ext uri="{FF2B5EF4-FFF2-40B4-BE49-F238E27FC236}">
                  <a16:creationId xmlns:a16="http://schemas.microsoft.com/office/drawing/2014/main" id="{DC3BBA7B-6F6F-1147-846F-69128B97C6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15444" y="5106988"/>
              <a:ext cx="951914" cy="951914"/>
            </a:xfrm>
            <a:prstGeom prst="rect">
              <a:avLst/>
            </a:prstGeom>
          </p:spPr>
        </p:pic>
      </p:grpSp>
      <p:grpSp>
        <p:nvGrpSpPr>
          <p:cNvPr id="17" name="Group 16">
            <a:extLst>
              <a:ext uri="{FF2B5EF4-FFF2-40B4-BE49-F238E27FC236}">
                <a16:creationId xmlns:a16="http://schemas.microsoft.com/office/drawing/2014/main" id="{C7F2E79E-B37D-384B-B30A-5CFD44A64872}"/>
              </a:ext>
            </a:extLst>
          </p:cNvPr>
          <p:cNvGrpSpPr/>
          <p:nvPr/>
        </p:nvGrpSpPr>
        <p:grpSpPr>
          <a:xfrm>
            <a:off x="0" y="-7951"/>
            <a:ext cx="12187669" cy="98854"/>
            <a:chOff x="-1" y="0"/>
            <a:chExt cx="12187669" cy="98854"/>
          </a:xfrm>
        </p:grpSpPr>
        <p:sp>
          <p:nvSpPr>
            <p:cNvPr id="18" name="Rectangle 17">
              <a:extLst>
                <a:ext uri="{FF2B5EF4-FFF2-40B4-BE49-F238E27FC236}">
                  <a16:creationId xmlns:a16="http://schemas.microsoft.com/office/drawing/2014/main" id="{C6E46B5D-18B7-B749-86FF-F320DE5CAB8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002D3E5-3D24-9047-8602-BFBB90977242}"/>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B2C52A7B-C526-C246-8E7A-6080FA260ED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EACFEC33-54DF-5144-A8D1-6D5FC4F80FD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21EE0C39-946C-E649-9BEA-12A0E8D3B63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CE5BC946-9734-0D4B-9CA9-FAEEA239BB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7" name="Picture 6" descr="A diagram of a model of a car&#10;&#10;AI-generated content may be incorrect.">
            <a:extLst>
              <a:ext uri="{FF2B5EF4-FFF2-40B4-BE49-F238E27FC236}">
                <a16:creationId xmlns:a16="http://schemas.microsoft.com/office/drawing/2014/main" id="{60619C10-7275-1EE0-7F37-54275DDE0A84}"/>
              </a:ext>
            </a:extLst>
          </p:cNvPr>
          <p:cNvPicPr>
            <a:picLocks noChangeAspect="1"/>
          </p:cNvPicPr>
          <p:nvPr/>
        </p:nvPicPr>
        <p:blipFill>
          <a:blip r:embed="rId5"/>
          <a:stretch>
            <a:fillRect/>
          </a:stretch>
        </p:blipFill>
        <p:spPr>
          <a:xfrm>
            <a:off x="6402575" y="1356250"/>
            <a:ext cx="5461135" cy="2519955"/>
          </a:xfrm>
          <a:prstGeom prst="rect">
            <a:avLst/>
          </a:prstGeom>
        </p:spPr>
      </p:pic>
      <p:sp>
        <p:nvSpPr>
          <p:cNvPr id="8" name="Footer Placeholder 3">
            <a:extLst>
              <a:ext uri="{FF2B5EF4-FFF2-40B4-BE49-F238E27FC236}">
                <a16:creationId xmlns:a16="http://schemas.microsoft.com/office/drawing/2014/main" id="{F87D87F0-A705-E5B2-55EB-7696B387FAE6}"/>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
        <p:nvSpPr>
          <p:cNvPr id="9" name="TextBox 8">
            <a:extLst>
              <a:ext uri="{FF2B5EF4-FFF2-40B4-BE49-F238E27FC236}">
                <a16:creationId xmlns:a16="http://schemas.microsoft.com/office/drawing/2014/main" id="{57FFF4FA-50EF-9405-2674-6D7CA51D5A46}"/>
              </a:ext>
            </a:extLst>
          </p:cNvPr>
          <p:cNvSpPr txBox="1"/>
          <p:nvPr/>
        </p:nvSpPr>
        <p:spPr>
          <a:xfrm>
            <a:off x="362792" y="810359"/>
            <a:ext cx="11500918" cy="523220"/>
          </a:xfrm>
          <a:prstGeom prst="rect">
            <a:avLst/>
          </a:prstGeom>
          <a:noFill/>
        </p:spPr>
        <p:txBody>
          <a:bodyPr wrap="square" rtlCol="0">
            <a:spAutoFit/>
          </a:bodyPr>
          <a:lstStyle/>
          <a:p>
            <a:r>
              <a:rPr lang="en-GB" sz="1400" dirty="0"/>
              <a:t>Explore physics beyond the Standard Model with extreme precision, especially by studying the Higgs boson, the top quark, and searching for new particles — in a way that complements the LHC and FCC. Located 100m underground.</a:t>
            </a:r>
          </a:p>
        </p:txBody>
      </p:sp>
    </p:spTree>
    <p:extLst>
      <p:ext uri="{BB962C8B-B14F-4D97-AF65-F5344CB8AC3E}">
        <p14:creationId xmlns:p14="http://schemas.microsoft.com/office/powerpoint/2010/main" val="27523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aerial view of a land with mountains and water">
            <a:extLst>
              <a:ext uri="{FF2B5EF4-FFF2-40B4-BE49-F238E27FC236}">
                <a16:creationId xmlns:a16="http://schemas.microsoft.com/office/drawing/2014/main" id="{BADF37C9-9677-6A1C-8DF2-06EE6956511B}"/>
              </a:ext>
            </a:extLst>
          </p:cNvPr>
          <p:cNvPicPr>
            <a:picLocks noChangeAspect="1"/>
          </p:cNvPicPr>
          <p:nvPr/>
        </p:nvPicPr>
        <p:blipFill>
          <a:blip r:embed="rId2"/>
          <a:stretch>
            <a:fillRect/>
          </a:stretch>
        </p:blipFill>
        <p:spPr>
          <a:xfrm>
            <a:off x="902714" y="42864"/>
            <a:ext cx="10384412" cy="6233461"/>
          </a:xfrm>
          <a:prstGeom prst="rect">
            <a:avLst/>
          </a:prstGeom>
        </p:spPr>
      </p:pic>
      <p:sp>
        <p:nvSpPr>
          <p:cNvPr id="2" name="Title 1">
            <a:extLst>
              <a:ext uri="{FF2B5EF4-FFF2-40B4-BE49-F238E27FC236}">
                <a16:creationId xmlns:a16="http://schemas.microsoft.com/office/drawing/2014/main" id="{18AD9EF3-56CA-E699-7942-F168A1DBA4C6}"/>
              </a:ext>
            </a:extLst>
          </p:cNvPr>
          <p:cNvSpPr>
            <a:spLocks noGrp="1"/>
          </p:cNvSpPr>
          <p:nvPr>
            <p:ph type="title"/>
          </p:nvPr>
        </p:nvSpPr>
        <p:spPr>
          <a:xfrm>
            <a:off x="2493970" y="181505"/>
            <a:ext cx="11376024" cy="1065742"/>
          </a:xfrm>
        </p:spPr>
        <p:txBody>
          <a:bodyPr/>
          <a:lstStyle/>
          <a:p>
            <a:r>
              <a:rPr lang="en-GB" dirty="0">
                <a:solidFill>
                  <a:schemeClr val="bg1"/>
                </a:solidFill>
              </a:rPr>
              <a:t>F</a:t>
            </a:r>
            <a:r>
              <a:rPr lang="en-GB" noProof="0" dirty="0" err="1">
                <a:solidFill>
                  <a:schemeClr val="bg1"/>
                </a:solidFill>
              </a:rPr>
              <a:t>uture</a:t>
            </a:r>
            <a:r>
              <a:rPr lang="en-GB" noProof="0" dirty="0">
                <a:solidFill>
                  <a:schemeClr val="bg1"/>
                </a:solidFill>
              </a:rPr>
              <a:t> Circular Collider (FCC)</a:t>
            </a:r>
            <a:endParaRPr lang="en-GB" dirty="0">
              <a:solidFill>
                <a:schemeClr val="bg1"/>
              </a:solidFill>
            </a:endParaRPr>
          </a:p>
        </p:txBody>
      </p:sp>
      <p:sp>
        <p:nvSpPr>
          <p:cNvPr id="6" name="Slide Number Placeholder 5">
            <a:extLst>
              <a:ext uri="{FF2B5EF4-FFF2-40B4-BE49-F238E27FC236}">
                <a16:creationId xmlns:a16="http://schemas.microsoft.com/office/drawing/2014/main" id="{DF40E093-BAB8-17DE-EEF1-CB58109077E8}"/>
              </a:ext>
            </a:extLst>
          </p:cNvPr>
          <p:cNvSpPr>
            <a:spLocks noGrp="1"/>
          </p:cNvSpPr>
          <p:nvPr>
            <p:ph type="sldNum" sz="quarter" idx="16"/>
          </p:nvPr>
        </p:nvSpPr>
        <p:spPr/>
        <p:txBody>
          <a:bodyPr/>
          <a:lstStyle/>
          <a:p>
            <a:fld id="{36B5EA5A-BC32-A742-B11B-8E7414D5B535}" type="slidenum">
              <a:rPr lang="en-US" smtClean="0"/>
              <a:pPr/>
              <a:t>23</a:t>
            </a:fld>
            <a:endParaRPr lang="en-US" dirty="0"/>
          </a:p>
        </p:txBody>
      </p:sp>
      <p:sp>
        <p:nvSpPr>
          <p:cNvPr id="3" name="Footer Placeholder 3">
            <a:extLst>
              <a:ext uri="{FF2B5EF4-FFF2-40B4-BE49-F238E27FC236}">
                <a16:creationId xmlns:a16="http://schemas.microsoft.com/office/drawing/2014/main" id="{4CFCD47B-DAAB-26D7-6BE3-BBB6EB403996}"/>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442347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741462F-77FD-E2EC-70A4-334DC4A4C73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4C257601-96BD-B1A1-85FB-1A48823FA7F5}"/>
              </a:ext>
            </a:extLst>
          </p:cNvPr>
          <p:cNvSpPr/>
          <p:nvPr/>
        </p:nvSpPr>
        <p:spPr>
          <a:xfrm>
            <a:off x="0" y="-34721"/>
            <a:ext cx="12184648"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4391F605-8D23-EC57-2600-07ED1AEF3C62}"/>
              </a:ext>
            </a:extLst>
          </p:cNvPr>
          <p:cNvSpPr>
            <a:spLocks noGrp="1"/>
          </p:cNvSpPr>
          <p:nvPr>
            <p:ph type="sldNum" sz="quarter" idx="16"/>
          </p:nvPr>
        </p:nvSpPr>
        <p:spPr/>
        <p:txBody>
          <a:bodyPr/>
          <a:lstStyle/>
          <a:p>
            <a:fld id="{36B5EA5A-BC32-A742-B11B-8E7414D5B535}" type="slidenum">
              <a:rPr lang="en-US" smtClean="0"/>
              <a:pPr/>
              <a:t>24</a:t>
            </a:fld>
            <a:endParaRPr lang="en-US" dirty="0"/>
          </a:p>
        </p:txBody>
      </p:sp>
      <p:grpSp>
        <p:nvGrpSpPr>
          <p:cNvPr id="17" name="Group 16">
            <a:extLst>
              <a:ext uri="{FF2B5EF4-FFF2-40B4-BE49-F238E27FC236}">
                <a16:creationId xmlns:a16="http://schemas.microsoft.com/office/drawing/2014/main" id="{1847E2C3-F402-2FA1-1B24-97453201849C}"/>
              </a:ext>
            </a:extLst>
          </p:cNvPr>
          <p:cNvGrpSpPr/>
          <p:nvPr/>
        </p:nvGrpSpPr>
        <p:grpSpPr>
          <a:xfrm>
            <a:off x="0" y="-7951"/>
            <a:ext cx="12187669" cy="98854"/>
            <a:chOff x="-1" y="0"/>
            <a:chExt cx="12187669" cy="98854"/>
          </a:xfrm>
        </p:grpSpPr>
        <p:sp>
          <p:nvSpPr>
            <p:cNvPr id="18" name="Rectangle 17">
              <a:extLst>
                <a:ext uri="{FF2B5EF4-FFF2-40B4-BE49-F238E27FC236}">
                  <a16:creationId xmlns:a16="http://schemas.microsoft.com/office/drawing/2014/main" id="{D8C50685-A52B-AFFE-5380-615FBA2A9F9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AB65740-879B-A1F1-3EB8-0AB22EB97A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DA0E11A8-E807-9D62-F141-7B16129F7DCC}"/>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A07D01F4-2A36-193F-1A50-04677104474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92930067-3C25-D174-4AE2-79777B7918D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A5BFBE26-8045-40B7-1FD7-AE20554F972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16" name="TextBox 15">
            <a:extLst>
              <a:ext uri="{FF2B5EF4-FFF2-40B4-BE49-F238E27FC236}">
                <a16:creationId xmlns:a16="http://schemas.microsoft.com/office/drawing/2014/main" id="{C5236B43-169A-E9A6-3C45-AB86BB5AAD63}"/>
              </a:ext>
            </a:extLst>
          </p:cNvPr>
          <p:cNvSpPr txBox="1"/>
          <p:nvPr/>
        </p:nvSpPr>
        <p:spPr>
          <a:xfrm>
            <a:off x="403200" y="318197"/>
            <a:ext cx="11591508" cy="6494085"/>
          </a:xfrm>
          <a:prstGeom prst="rect">
            <a:avLst/>
          </a:prstGeom>
          <a:noFill/>
        </p:spPr>
        <p:txBody>
          <a:bodyPr wrap="square" rtlCol="0">
            <a:spAutoFit/>
          </a:bodyPr>
          <a:lstStyle/>
          <a:p>
            <a:pPr>
              <a:buNone/>
            </a:pPr>
            <a:r>
              <a:rPr lang="en-GB" sz="2000" b="1" dirty="0">
                <a:solidFill>
                  <a:schemeClr val="bg1"/>
                </a:solidFill>
              </a:rPr>
              <a:t>Now – 2025</a:t>
            </a:r>
          </a:p>
          <a:p>
            <a:pPr>
              <a:buFont typeface="Arial" panose="020B0604020202020204" pitchFamily="34" charset="0"/>
              <a:buChar char="•"/>
            </a:pPr>
            <a:r>
              <a:rPr lang="en-GB" sz="2000" dirty="0">
                <a:solidFill>
                  <a:schemeClr val="bg1"/>
                </a:solidFill>
              </a:rPr>
              <a:t> Feasibility study (completed)</a:t>
            </a:r>
          </a:p>
          <a:p>
            <a:pPr>
              <a:buFont typeface="Arial" panose="020B0604020202020204" pitchFamily="34" charset="0"/>
              <a:buChar char="•"/>
            </a:pPr>
            <a:r>
              <a:rPr lang="en-GB" sz="2000" dirty="0">
                <a:solidFill>
                  <a:schemeClr val="bg1"/>
                </a:solidFill>
              </a:rPr>
              <a:t> Final technical concepts for </a:t>
            </a:r>
            <a:r>
              <a:rPr lang="en-GB" sz="2000" b="1" dirty="0">
                <a:solidFill>
                  <a:schemeClr val="bg1"/>
                </a:solidFill>
              </a:rPr>
              <a:t>FCC-ee</a:t>
            </a:r>
            <a:r>
              <a:rPr lang="en-GB" sz="2000" dirty="0">
                <a:solidFill>
                  <a:schemeClr val="bg1"/>
                </a:solidFill>
              </a:rPr>
              <a:t>, </a:t>
            </a:r>
            <a:r>
              <a:rPr lang="en-GB" sz="2000" b="1" dirty="0">
                <a:solidFill>
                  <a:schemeClr val="bg1"/>
                </a:solidFill>
              </a:rPr>
              <a:t>FCC-</a:t>
            </a:r>
            <a:r>
              <a:rPr lang="en-GB" sz="2000" b="1" dirty="0" err="1">
                <a:solidFill>
                  <a:schemeClr val="bg1"/>
                </a:solidFill>
              </a:rPr>
              <a:t>hh</a:t>
            </a:r>
            <a:r>
              <a:rPr lang="en-GB" sz="2000" dirty="0">
                <a:solidFill>
                  <a:schemeClr val="bg1"/>
                </a:solidFill>
              </a:rPr>
              <a:t>, and tunnel infrastructure</a:t>
            </a:r>
          </a:p>
          <a:p>
            <a:pPr>
              <a:buFont typeface="Arial" panose="020B0604020202020204" pitchFamily="34" charset="0"/>
              <a:buChar char="•"/>
            </a:pPr>
            <a:r>
              <a:rPr lang="en-GB" sz="2000" dirty="0">
                <a:solidFill>
                  <a:schemeClr val="bg1"/>
                </a:solidFill>
              </a:rPr>
              <a:t> Engagement with member states and stakeholders</a:t>
            </a:r>
          </a:p>
          <a:p>
            <a:pPr>
              <a:buNone/>
            </a:pPr>
            <a:r>
              <a:rPr lang="en-GB" sz="2000" b="1" dirty="0">
                <a:solidFill>
                  <a:schemeClr val="bg1"/>
                </a:solidFill>
              </a:rPr>
              <a:t>2028–2030</a:t>
            </a:r>
          </a:p>
          <a:p>
            <a:pPr>
              <a:buFont typeface="Arial" panose="020B0604020202020204" pitchFamily="34" charset="0"/>
              <a:buChar char="•"/>
            </a:pPr>
            <a:r>
              <a:rPr lang="en-GB" sz="2000" dirty="0">
                <a:solidFill>
                  <a:schemeClr val="bg1"/>
                </a:solidFill>
              </a:rPr>
              <a:t> Decision by CERN Council on whether to proceed</a:t>
            </a:r>
          </a:p>
          <a:p>
            <a:pPr>
              <a:buFont typeface="Arial" panose="020B0604020202020204" pitchFamily="34" charset="0"/>
              <a:buChar char="•"/>
            </a:pPr>
            <a:r>
              <a:rPr lang="en-GB" sz="2000" dirty="0">
                <a:solidFill>
                  <a:schemeClr val="bg1"/>
                </a:solidFill>
              </a:rPr>
              <a:t> Final design approval and initial funding commitments</a:t>
            </a:r>
          </a:p>
          <a:p>
            <a:pPr>
              <a:buNone/>
            </a:pPr>
            <a:r>
              <a:rPr lang="en-GB" sz="2000" b="1" dirty="0">
                <a:solidFill>
                  <a:schemeClr val="bg1"/>
                </a:solidFill>
              </a:rPr>
              <a:t>2030s</a:t>
            </a:r>
          </a:p>
          <a:p>
            <a:pPr>
              <a:buFont typeface="Arial" panose="020B0604020202020204" pitchFamily="34" charset="0"/>
              <a:buChar char="•"/>
            </a:pPr>
            <a:r>
              <a:rPr lang="en-GB" sz="2000" dirty="0">
                <a:solidFill>
                  <a:schemeClr val="bg1"/>
                </a:solidFill>
              </a:rPr>
              <a:t> Construction of FCC-ee (electron-positron collider)</a:t>
            </a:r>
          </a:p>
          <a:p>
            <a:pPr marL="742950" lvl="1" indent="-285750">
              <a:buFont typeface="Arial" panose="020B0604020202020204" pitchFamily="34" charset="0"/>
              <a:buChar char="•"/>
            </a:pPr>
            <a:r>
              <a:rPr lang="en-GB" sz="2000" dirty="0">
                <a:solidFill>
                  <a:schemeClr val="bg1"/>
                </a:solidFill>
              </a:rPr>
              <a:t>Includes excavation of the 91 km tunnel, between 100 and 200 m underground</a:t>
            </a:r>
          </a:p>
          <a:p>
            <a:pPr marL="742950" lvl="1" indent="-285750">
              <a:buFont typeface="Arial" panose="020B0604020202020204" pitchFamily="34" charset="0"/>
              <a:buChar char="•"/>
            </a:pPr>
            <a:r>
              <a:rPr lang="en-GB" sz="2000" dirty="0">
                <a:solidFill>
                  <a:schemeClr val="bg1"/>
                </a:solidFill>
              </a:rPr>
              <a:t>Installation of civil infrastructure, cryogenics, and low-field magnets</a:t>
            </a:r>
          </a:p>
          <a:p>
            <a:pPr>
              <a:buNone/>
            </a:pPr>
            <a:r>
              <a:rPr lang="en-GB" sz="2000" b="1" dirty="0">
                <a:solidFill>
                  <a:schemeClr val="bg1"/>
                </a:solidFill>
              </a:rPr>
              <a:t>Late 2040s</a:t>
            </a:r>
          </a:p>
          <a:p>
            <a:pPr>
              <a:buFont typeface="Arial" panose="020B0604020202020204" pitchFamily="34" charset="0"/>
              <a:buChar char="•"/>
            </a:pPr>
            <a:r>
              <a:rPr lang="en-GB" sz="2000" dirty="0">
                <a:solidFill>
                  <a:schemeClr val="bg1"/>
                </a:solidFill>
              </a:rPr>
              <a:t> Start of FCC-ee operations</a:t>
            </a:r>
          </a:p>
          <a:p>
            <a:pPr marL="742950" lvl="1" indent="-285750">
              <a:buFont typeface="Arial" panose="020B0604020202020204" pitchFamily="34" charset="0"/>
              <a:buChar char="•"/>
            </a:pPr>
            <a:r>
              <a:rPr lang="en-GB" sz="2000" dirty="0">
                <a:solidFill>
                  <a:schemeClr val="bg1"/>
                </a:solidFill>
              </a:rPr>
              <a:t>High-precision Higgs, Z, and top quark studies</a:t>
            </a:r>
          </a:p>
          <a:p>
            <a:pPr marL="742950" lvl="1" indent="-285750">
              <a:buFont typeface="Arial" panose="020B0604020202020204" pitchFamily="34" charset="0"/>
              <a:buChar char="•"/>
            </a:pPr>
            <a:r>
              <a:rPr lang="en-GB" sz="2000" dirty="0">
                <a:solidFill>
                  <a:schemeClr val="bg1"/>
                </a:solidFill>
              </a:rPr>
              <a:t>Runs for ~15–20 years</a:t>
            </a:r>
          </a:p>
          <a:p>
            <a:pPr>
              <a:buNone/>
            </a:pPr>
            <a:r>
              <a:rPr lang="en-GB" sz="2000" b="1" dirty="0">
                <a:solidFill>
                  <a:schemeClr val="bg1"/>
                </a:solidFill>
              </a:rPr>
              <a:t>2060s–2070s</a:t>
            </a:r>
          </a:p>
          <a:p>
            <a:pPr>
              <a:buFont typeface="Arial" panose="020B0604020202020204" pitchFamily="34" charset="0"/>
              <a:buChar char="•"/>
            </a:pPr>
            <a:r>
              <a:rPr lang="en-GB" sz="2000" dirty="0">
                <a:solidFill>
                  <a:schemeClr val="bg1"/>
                </a:solidFill>
              </a:rPr>
              <a:t> Upgrade to FCC-</a:t>
            </a:r>
            <a:r>
              <a:rPr lang="en-GB" sz="2000" dirty="0" err="1">
                <a:solidFill>
                  <a:schemeClr val="bg1"/>
                </a:solidFill>
              </a:rPr>
              <a:t>hh</a:t>
            </a:r>
            <a:r>
              <a:rPr lang="en-GB" sz="2000" dirty="0">
                <a:solidFill>
                  <a:schemeClr val="bg1"/>
                </a:solidFill>
              </a:rPr>
              <a:t> (proton-proton collider)</a:t>
            </a:r>
          </a:p>
          <a:p>
            <a:pPr marL="742950" lvl="1" indent="-285750">
              <a:buFont typeface="Arial" panose="020B0604020202020204" pitchFamily="34" charset="0"/>
              <a:buChar char="•"/>
            </a:pPr>
            <a:r>
              <a:rPr lang="en-GB" sz="2000" dirty="0">
                <a:solidFill>
                  <a:schemeClr val="bg1"/>
                </a:solidFill>
              </a:rPr>
              <a:t>Installation of high-field (16 T) magnets</a:t>
            </a:r>
          </a:p>
          <a:p>
            <a:pPr marL="742950" lvl="1" indent="-285750">
              <a:buFont typeface="Arial" panose="020B0604020202020204" pitchFamily="34" charset="0"/>
              <a:buChar char="•"/>
            </a:pPr>
            <a:r>
              <a:rPr lang="en-GB" sz="2000" dirty="0">
                <a:solidFill>
                  <a:schemeClr val="bg1"/>
                </a:solidFill>
              </a:rPr>
              <a:t>Target energy: </a:t>
            </a:r>
            <a:r>
              <a:rPr lang="en-GB" sz="2000" b="1" dirty="0">
                <a:solidFill>
                  <a:schemeClr val="bg1"/>
                </a:solidFill>
              </a:rPr>
              <a:t>up to 100 TeV</a:t>
            </a:r>
            <a:endParaRPr lang="en-GB" sz="2000" dirty="0">
              <a:solidFill>
                <a:schemeClr val="bg1"/>
              </a:solidFill>
            </a:endParaRPr>
          </a:p>
          <a:p>
            <a:endParaRPr lang="en-GB" dirty="0">
              <a:solidFill>
                <a:schemeClr val="bg1"/>
              </a:solidFill>
            </a:endParaRPr>
          </a:p>
          <a:p>
            <a:endParaRPr lang="en-GB" dirty="0"/>
          </a:p>
        </p:txBody>
      </p:sp>
      <p:pic>
        <p:nvPicPr>
          <p:cNvPr id="7" name="Picture 6" descr="Diagram of a circular structure with different colored wires&#10;&#10;AI-generated content may be incorrect.">
            <a:extLst>
              <a:ext uri="{FF2B5EF4-FFF2-40B4-BE49-F238E27FC236}">
                <a16:creationId xmlns:a16="http://schemas.microsoft.com/office/drawing/2014/main" id="{80896019-F913-A766-C82A-546055E6E889}"/>
              </a:ext>
            </a:extLst>
          </p:cNvPr>
          <p:cNvPicPr>
            <a:picLocks noChangeAspect="1"/>
          </p:cNvPicPr>
          <p:nvPr/>
        </p:nvPicPr>
        <p:blipFill>
          <a:blip r:embed="rId3"/>
          <a:stretch>
            <a:fillRect/>
          </a:stretch>
        </p:blipFill>
        <p:spPr>
          <a:xfrm>
            <a:off x="8791236" y="318198"/>
            <a:ext cx="3298442" cy="2396868"/>
          </a:xfrm>
          <a:prstGeom prst="rect">
            <a:avLst/>
          </a:prstGeom>
          <a:effectLst>
            <a:outerShdw blurRad="50800" dist="50800" dir="5400000" sx="1000" sy="1000" algn="ctr" rotWithShape="0">
              <a:srgbClr val="000000"/>
            </a:outerShdw>
          </a:effectLst>
        </p:spPr>
      </p:pic>
      <p:sp>
        <p:nvSpPr>
          <p:cNvPr id="8" name="Footer Placeholder 3">
            <a:extLst>
              <a:ext uri="{FF2B5EF4-FFF2-40B4-BE49-F238E27FC236}">
                <a16:creationId xmlns:a16="http://schemas.microsoft.com/office/drawing/2014/main" id="{94A0680D-B9AE-DE0F-A280-1E00FBD6484F}"/>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576724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xEl>
                                              <p:pRg st="4" end="4"/>
                                            </p:txEl>
                                          </p:spTgt>
                                        </p:tgtEl>
                                        <p:attrNameLst>
                                          <p:attrName>style.visibility</p:attrName>
                                        </p:attrNameLst>
                                      </p:cBhvr>
                                      <p:to>
                                        <p:strVal val="visible"/>
                                      </p:to>
                                    </p:set>
                                    <p:animEffect transition="in" filter="fade">
                                      <p:cBhvr>
                                        <p:cTn id="7" dur="500"/>
                                        <p:tgtEl>
                                          <p:spTgt spid="16">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
                                            <p:txEl>
                                              <p:pRg st="5" end="5"/>
                                            </p:txEl>
                                          </p:spTgt>
                                        </p:tgtEl>
                                        <p:attrNameLst>
                                          <p:attrName>style.visibility</p:attrName>
                                        </p:attrNameLst>
                                      </p:cBhvr>
                                      <p:to>
                                        <p:strVal val="visible"/>
                                      </p:to>
                                    </p:set>
                                    <p:animEffect transition="in" filter="fade">
                                      <p:cBhvr>
                                        <p:cTn id="10" dur="500"/>
                                        <p:tgtEl>
                                          <p:spTgt spid="16">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xEl>
                                              <p:pRg st="6" end="6"/>
                                            </p:txEl>
                                          </p:spTgt>
                                        </p:tgtEl>
                                        <p:attrNameLst>
                                          <p:attrName>style.visibility</p:attrName>
                                        </p:attrNameLst>
                                      </p:cBhvr>
                                      <p:to>
                                        <p:strVal val="visible"/>
                                      </p:to>
                                    </p:set>
                                    <p:animEffect transition="in" filter="fade">
                                      <p:cBhvr>
                                        <p:cTn id="13" dur="500"/>
                                        <p:tgtEl>
                                          <p:spTgt spid="16">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
                                            <p:txEl>
                                              <p:pRg st="7" end="7"/>
                                            </p:txEl>
                                          </p:spTgt>
                                        </p:tgtEl>
                                        <p:attrNameLst>
                                          <p:attrName>style.visibility</p:attrName>
                                        </p:attrNameLst>
                                      </p:cBhvr>
                                      <p:to>
                                        <p:strVal val="visible"/>
                                      </p:to>
                                    </p:set>
                                    <p:animEffect transition="in" filter="fade">
                                      <p:cBhvr>
                                        <p:cTn id="18" dur="500"/>
                                        <p:tgtEl>
                                          <p:spTgt spid="16">
                                            <p:txEl>
                                              <p:pRg st="7" end="7"/>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xEl>
                                              <p:pRg st="8" end="8"/>
                                            </p:txEl>
                                          </p:spTgt>
                                        </p:tgtEl>
                                        <p:attrNameLst>
                                          <p:attrName>style.visibility</p:attrName>
                                        </p:attrNameLst>
                                      </p:cBhvr>
                                      <p:to>
                                        <p:strVal val="visible"/>
                                      </p:to>
                                    </p:set>
                                    <p:animEffect transition="in" filter="fade">
                                      <p:cBhvr>
                                        <p:cTn id="21" dur="500"/>
                                        <p:tgtEl>
                                          <p:spTgt spid="16">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6">
                                            <p:txEl>
                                              <p:pRg st="9" end="9"/>
                                            </p:txEl>
                                          </p:spTgt>
                                        </p:tgtEl>
                                        <p:attrNameLst>
                                          <p:attrName>style.visibility</p:attrName>
                                        </p:attrNameLst>
                                      </p:cBhvr>
                                      <p:to>
                                        <p:strVal val="visible"/>
                                      </p:to>
                                    </p:set>
                                    <p:animEffect transition="in" filter="fade">
                                      <p:cBhvr>
                                        <p:cTn id="24" dur="500"/>
                                        <p:tgtEl>
                                          <p:spTgt spid="16">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xEl>
                                              <p:pRg st="10" end="10"/>
                                            </p:txEl>
                                          </p:spTgt>
                                        </p:tgtEl>
                                        <p:attrNameLst>
                                          <p:attrName>style.visibility</p:attrName>
                                        </p:attrNameLst>
                                      </p:cBhvr>
                                      <p:to>
                                        <p:strVal val="visible"/>
                                      </p:to>
                                    </p:set>
                                    <p:animEffect transition="in" filter="fade">
                                      <p:cBhvr>
                                        <p:cTn id="27" dur="500"/>
                                        <p:tgtEl>
                                          <p:spTgt spid="16">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xEl>
                                              <p:pRg st="11" end="11"/>
                                            </p:txEl>
                                          </p:spTgt>
                                        </p:tgtEl>
                                        <p:attrNameLst>
                                          <p:attrName>style.visibility</p:attrName>
                                        </p:attrNameLst>
                                      </p:cBhvr>
                                      <p:to>
                                        <p:strVal val="visible"/>
                                      </p:to>
                                    </p:set>
                                    <p:animEffect transition="in" filter="fade">
                                      <p:cBhvr>
                                        <p:cTn id="32" dur="500"/>
                                        <p:tgtEl>
                                          <p:spTgt spid="16">
                                            <p:txEl>
                                              <p:pRg st="11" end="11"/>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6">
                                            <p:txEl>
                                              <p:pRg st="12" end="12"/>
                                            </p:txEl>
                                          </p:spTgt>
                                        </p:tgtEl>
                                        <p:attrNameLst>
                                          <p:attrName>style.visibility</p:attrName>
                                        </p:attrNameLst>
                                      </p:cBhvr>
                                      <p:to>
                                        <p:strVal val="visible"/>
                                      </p:to>
                                    </p:set>
                                    <p:animEffect transition="in" filter="fade">
                                      <p:cBhvr>
                                        <p:cTn id="35" dur="500"/>
                                        <p:tgtEl>
                                          <p:spTgt spid="16">
                                            <p:txEl>
                                              <p:pRg st="12" end="12"/>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xEl>
                                              <p:pRg st="13" end="13"/>
                                            </p:txEl>
                                          </p:spTgt>
                                        </p:tgtEl>
                                        <p:attrNameLst>
                                          <p:attrName>style.visibility</p:attrName>
                                        </p:attrNameLst>
                                      </p:cBhvr>
                                      <p:to>
                                        <p:strVal val="visible"/>
                                      </p:to>
                                    </p:set>
                                    <p:animEffect transition="in" filter="fade">
                                      <p:cBhvr>
                                        <p:cTn id="38" dur="500"/>
                                        <p:tgtEl>
                                          <p:spTgt spid="16">
                                            <p:txEl>
                                              <p:pRg st="13" end="13"/>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16">
                                            <p:txEl>
                                              <p:pRg st="14" end="14"/>
                                            </p:txEl>
                                          </p:spTgt>
                                        </p:tgtEl>
                                        <p:attrNameLst>
                                          <p:attrName>style.visibility</p:attrName>
                                        </p:attrNameLst>
                                      </p:cBhvr>
                                      <p:to>
                                        <p:strVal val="visible"/>
                                      </p:to>
                                    </p:set>
                                    <p:animEffect transition="in" filter="fade">
                                      <p:cBhvr>
                                        <p:cTn id="41" dur="500"/>
                                        <p:tgtEl>
                                          <p:spTgt spid="16">
                                            <p:txEl>
                                              <p:pRg st="14" end="1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6">
                                            <p:txEl>
                                              <p:pRg st="15" end="15"/>
                                            </p:txEl>
                                          </p:spTgt>
                                        </p:tgtEl>
                                        <p:attrNameLst>
                                          <p:attrName>style.visibility</p:attrName>
                                        </p:attrNameLst>
                                      </p:cBhvr>
                                      <p:to>
                                        <p:strVal val="visible"/>
                                      </p:to>
                                    </p:set>
                                    <p:animEffect transition="in" filter="fade">
                                      <p:cBhvr>
                                        <p:cTn id="46" dur="500"/>
                                        <p:tgtEl>
                                          <p:spTgt spid="16">
                                            <p:txEl>
                                              <p:pRg st="15" end="15"/>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16">
                                            <p:txEl>
                                              <p:pRg st="16" end="16"/>
                                            </p:txEl>
                                          </p:spTgt>
                                        </p:tgtEl>
                                        <p:attrNameLst>
                                          <p:attrName>style.visibility</p:attrName>
                                        </p:attrNameLst>
                                      </p:cBhvr>
                                      <p:to>
                                        <p:strVal val="visible"/>
                                      </p:to>
                                    </p:set>
                                    <p:animEffect transition="in" filter="fade">
                                      <p:cBhvr>
                                        <p:cTn id="49" dur="500"/>
                                        <p:tgtEl>
                                          <p:spTgt spid="16">
                                            <p:txEl>
                                              <p:pRg st="16" end="16"/>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16">
                                            <p:txEl>
                                              <p:pRg st="17" end="17"/>
                                            </p:txEl>
                                          </p:spTgt>
                                        </p:tgtEl>
                                        <p:attrNameLst>
                                          <p:attrName>style.visibility</p:attrName>
                                        </p:attrNameLst>
                                      </p:cBhvr>
                                      <p:to>
                                        <p:strVal val="visible"/>
                                      </p:to>
                                    </p:set>
                                    <p:animEffect transition="in" filter="fade">
                                      <p:cBhvr>
                                        <p:cTn id="52" dur="500"/>
                                        <p:tgtEl>
                                          <p:spTgt spid="16">
                                            <p:txEl>
                                              <p:pRg st="17" end="17"/>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16">
                                            <p:txEl>
                                              <p:pRg st="18" end="18"/>
                                            </p:txEl>
                                          </p:spTgt>
                                        </p:tgtEl>
                                        <p:attrNameLst>
                                          <p:attrName>style.visibility</p:attrName>
                                        </p:attrNameLst>
                                      </p:cBhvr>
                                      <p:to>
                                        <p:strVal val="visible"/>
                                      </p:to>
                                    </p:set>
                                    <p:animEffect transition="in" filter="fade">
                                      <p:cBhvr>
                                        <p:cTn id="55" dur="500"/>
                                        <p:tgtEl>
                                          <p:spTgt spid="16">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88F1965-26F1-C7B7-570A-DB85B946E5D5}"/>
              </a:ext>
            </a:extLst>
          </p:cNvPr>
          <p:cNvSpPr/>
          <p:nvPr/>
        </p:nvSpPr>
        <p:spPr>
          <a:xfrm>
            <a:off x="0" y="-2814"/>
            <a:ext cx="12193770"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B88A91AA-4629-327B-10EF-16A5E06792F5}"/>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8" name="TextBox 7">
            <a:extLst>
              <a:ext uri="{FF2B5EF4-FFF2-40B4-BE49-F238E27FC236}">
                <a16:creationId xmlns:a16="http://schemas.microsoft.com/office/drawing/2014/main" id="{D881E7B9-61D1-A606-4977-3EF0A52E16DF}"/>
              </a:ext>
            </a:extLst>
          </p:cNvPr>
          <p:cNvSpPr txBox="1"/>
          <p:nvPr/>
        </p:nvSpPr>
        <p:spPr>
          <a:xfrm>
            <a:off x="196042" y="187941"/>
            <a:ext cx="11293467" cy="5909310"/>
          </a:xfrm>
          <a:prstGeom prst="rect">
            <a:avLst/>
          </a:prstGeom>
          <a:noFill/>
        </p:spPr>
        <p:txBody>
          <a:bodyPr wrap="square" rtlCol="0">
            <a:spAutoFit/>
          </a:bodyPr>
          <a:lstStyle/>
          <a:p>
            <a:r>
              <a:rPr lang="en-GB" b="1" dirty="0">
                <a:solidFill>
                  <a:schemeClr val="bg1"/>
                </a:solidFill>
              </a:rPr>
              <a:t>1. Understand the Higgs Boson in Depth</a:t>
            </a:r>
          </a:p>
          <a:p>
            <a:pPr marL="800100" lvl="1" indent="-342900">
              <a:buFont typeface="Arial" panose="020B0604020202020204" pitchFamily="34" charset="0"/>
              <a:buChar char="•"/>
            </a:pPr>
            <a:r>
              <a:rPr lang="en-GB" dirty="0">
                <a:solidFill>
                  <a:schemeClr val="bg1"/>
                </a:solidFill>
              </a:rPr>
              <a:t>Perform ultra-precise measurements of the Higgs boson’s properties</a:t>
            </a:r>
          </a:p>
          <a:p>
            <a:pPr marL="800100" lvl="1" indent="-342900">
              <a:buFont typeface="Arial" panose="020B0604020202020204" pitchFamily="34" charset="0"/>
              <a:buChar char="•"/>
            </a:pPr>
            <a:r>
              <a:rPr lang="en-GB" dirty="0">
                <a:solidFill>
                  <a:schemeClr val="bg1"/>
                </a:solidFill>
              </a:rPr>
              <a:t>Study Higgs self-interaction and coupling to other particles</a:t>
            </a:r>
          </a:p>
          <a:p>
            <a:pPr marL="800100" lvl="1" indent="-342900">
              <a:buFont typeface="Arial" panose="020B0604020202020204" pitchFamily="34" charset="0"/>
              <a:buChar char="•"/>
            </a:pPr>
            <a:r>
              <a:rPr lang="en-GB" dirty="0">
                <a:solidFill>
                  <a:schemeClr val="bg1"/>
                </a:solidFill>
              </a:rPr>
              <a:t>Detect possible deviations from Standard Model predictions</a:t>
            </a:r>
          </a:p>
          <a:p>
            <a:pPr marL="0" lvl="1"/>
            <a:r>
              <a:rPr lang="en-GB" dirty="0">
                <a:solidFill>
                  <a:schemeClr val="bg1"/>
                </a:solidFill>
              </a:rPr>
              <a:t>The FCC-ee (electron-positron stage) is a "Higgs factory" designed for this purpose.</a:t>
            </a:r>
            <a:endParaRPr lang="en-GB" b="1" dirty="0">
              <a:solidFill>
                <a:schemeClr val="bg1"/>
              </a:solidFill>
            </a:endParaRPr>
          </a:p>
          <a:p>
            <a:r>
              <a:rPr lang="en-GB" b="1" dirty="0">
                <a:solidFill>
                  <a:schemeClr val="bg1"/>
                </a:solidFill>
              </a:rPr>
              <a:t>2. Search for New Physics Beyond the Standard Model</a:t>
            </a:r>
          </a:p>
          <a:p>
            <a:r>
              <a:rPr lang="en-GB" dirty="0">
                <a:solidFill>
                  <a:schemeClr val="bg1"/>
                </a:solidFill>
              </a:rPr>
              <a:t>Explore phenomena like:</a:t>
            </a:r>
            <a:endParaRPr lang="en-GB" b="1" dirty="0">
              <a:solidFill>
                <a:schemeClr val="bg1"/>
              </a:solidFill>
            </a:endParaRPr>
          </a:p>
          <a:p>
            <a:pPr marL="742950" lvl="1" indent="-285750">
              <a:buFont typeface="Arial" panose="020B0604020202020204" pitchFamily="34" charset="0"/>
              <a:buChar char="•"/>
            </a:pPr>
            <a:r>
              <a:rPr lang="en-GB" dirty="0">
                <a:solidFill>
                  <a:schemeClr val="bg1"/>
                </a:solidFill>
              </a:rPr>
              <a:t>Dark matter candidates</a:t>
            </a:r>
          </a:p>
          <a:p>
            <a:pPr marL="742950" lvl="1" indent="-285750">
              <a:buFont typeface="Arial" panose="020B0604020202020204" pitchFamily="34" charset="0"/>
              <a:buChar char="•"/>
            </a:pPr>
            <a:r>
              <a:rPr lang="en-GB" dirty="0">
                <a:solidFill>
                  <a:schemeClr val="bg1"/>
                </a:solidFill>
              </a:rPr>
              <a:t>Supersymmetry (SUSY)</a:t>
            </a:r>
          </a:p>
          <a:p>
            <a:pPr marL="742950" lvl="1" indent="-285750">
              <a:buFont typeface="Arial" panose="020B0604020202020204" pitchFamily="34" charset="0"/>
              <a:buChar char="•"/>
            </a:pPr>
            <a:r>
              <a:rPr lang="en-GB" dirty="0">
                <a:solidFill>
                  <a:schemeClr val="bg1"/>
                </a:solidFill>
              </a:rPr>
              <a:t>Extra dimensions</a:t>
            </a:r>
          </a:p>
          <a:p>
            <a:pPr marL="742950" lvl="1" indent="-285750">
              <a:buFont typeface="Arial" panose="020B0604020202020204" pitchFamily="34" charset="0"/>
              <a:buChar char="•"/>
            </a:pPr>
            <a:r>
              <a:rPr lang="en-GB" dirty="0">
                <a:solidFill>
                  <a:schemeClr val="bg1"/>
                </a:solidFill>
              </a:rPr>
              <a:t>Hidden particles not detectable at the LHC</a:t>
            </a:r>
          </a:p>
          <a:p>
            <a:r>
              <a:rPr lang="en-GB" dirty="0">
                <a:solidFill>
                  <a:schemeClr val="bg1"/>
                </a:solidFill>
              </a:rPr>
              <a:t>The FCC-</a:t>
            </a:r>
            <a:r>
              <a:rPr lang="en-GB" dirty="0" err="1">
                <a:solidFill>
                  <a:schemeClr val="bg1"/>
                </a:solidFill>
              </a:rPr>
              <a:t>hh</a:t>
            </a:r>
            <a:r>
              <a:rPr lang="en-GB" dirty="0">
                <a:solidFill>
                  <a:schemeClr val="bg1"/>
                </a:solidFill>
              </a:rPr>
              <a:t> (proton-proton stage) will collide particles at </a:t>
            </a:r>
            <a:r>
              <a:rPr lang="en-GB" b="1" dirty="0">
                <a:solidFill>
                  <a:schemeClr val="bg1"/>
                </a:solidFill>
              </a:rPr>
              <a:t>up to 100 TeV</a:t>
            </a:r>
            <a:r>
              <a:rPr lang="en-GB" dirty="0">
                <a:solidFill>
                  <a:schemeClr val="bg1"/>
                </a:solidFill>
              </a:rPr>
              <a:t>, offering ~7× the energy of the LHC.</a:t>
            </a:r>
            <a:endParaRPr lang="en-GB" b="1" dirty="0">
              <a:solidFill>
                <a:schemeClr val="bg1"/>
              </a:solidFill>
            </a:endParaRPr>
          </a:p>
          <a:p>
            <a:r>
              <a:rPr lang="en-GB" b="1" dirty="0">
                <a:solidFill>
                  <a:schemeClr val="bg1"/>
                </a:solidFill>
              </a:rPr>
              <a:t>3. Explore the Top Quark, W, Z and Electroweak Forces</a:t>
            </a:r>
          </a:p>
          <a:p>
            <a:pPr marL="742950" lvl="1" indent="-285750">
              <a:buFont typeface="Arial" panose="020B0604020202020204" pitchFamily="34" charset="0"/>
              <a:buChar char="•"/>
            </a:pPr>
            <a:r>
              <a:rPr lang="en-GB" dirty="0">
                <a:solidFill>
                  <a:schemeClr val="bg1"/>
                </a:solidFill>
              </a:rPr>
              <a:t>Conduct ultra-high-precision studies of the heaviest known fundamental particle (the top quark)</a:t>
            </a:r>
            <a:endParaRPr lang="en-GB" b="1" dirty="0">
              <a:solidFill>
                <a:schemeClr val="bg1"/>
              </a:solidFill>
            </a:endParaRPr>
          </a:p>
          <a:p>
            <a:pPr marL="742950" lvl="1" indent="-285750">
              <a:buFont typeface="Arial" panose="020B0604020202020204" pitchFamily="34" charset="0"/>
              <a:buChar char="•"/>
            </a:pPr>
            <a:r>
              <a:rPr lang="en-GB" dirty="0">
                <a:solidFill>
                  <a:schemeClr val="bg1"/>
                </a:solidFill>
              </a:rPr>
              <a:t>Refine the understanding of electroweak interactions</a:t>
            </a:r>
            <a:endParaRPr lang="en-GB" b="1" dirty="0">
              <a:solidFill>
                <a:schemeClr val="bg1"/>
              </a:solidFill>
            </a:endParaRPr>
          </a:p>
          <a:p>
            <a:r>
              <a:rPr lang="en-GB" b="1" dirty="0">
                <a:solidFill>
                  <a:schemeClr val="bg1"/>
                </a:solidFill>
              </a:rPr>
              <a:t>4. Enable Technological and Industrial Innovation</a:t>
            </a:r>
          </a:p>
          <a:p>
            <a:pPr marL="742950" lvl="1" indent="-285750">
              <a:buFont typeface="Arial" panose="020B0604020202020204" pitchFamily="34" charset="0"/>
              <a:buChar char="•"/>
            </a:pPr>
            <a:r>
              <a:rPr lang="en-GB" dirty="0">
                <a:solidFill>
                  <a:schemeClr val="bg1"/>
                </a:solidFill>
              </a:rPr>
              <a:t>Develop advanced superconducting magnets, cryogenics, computing, and materials science</a:t>
            </a:r>
          </a:p>
          <a:p>
            <a:pPr marL="742950" lvl="1" indent="-285750">
              <a:buFont typeface="Arial" panose="020B0604020202020204" pitchFamily="34" charset="0"/>
              <a:buChar char="•"/>
            </a:pPr>
            <a:r>
              <a:rPr lang="en-GB" dirty="0">
                <a:solidFill>
                  <a:schemeClr val="bg1"/>
                </a:solidFill>
              </a:rPr>
              <a:t>Spur innovation in fields like medical imaging, data processing, and energy systems</a:t>
            </a:r>
            <a:endParaRPr lang="en-GB" b="1" dirty="0">
              <a:solidFill>
                <a:schemeClr val="bg1"/>
              </a:solidFill>
            </a:endParaRPr>
          </a:p>
          <a:p>
            <a:r>
              <a:rPr lang="en-GB" b="1" dirty="0">
                <a:solidFill>
                  <a:schemeClr val="bg1"/>
                </a:solidFill>
              </a:rPr>
              <a:t>5. Lay the Foundation for a Unified Theory</a:t>
            </a:r>
          </a:p>
          <a:p>
            <a:r>
              <a:rPr lang="en-GB" dirty="0">
                <a:solidFill>
                  <a:schemeClr val="bg1"/>
                </a:solidFill>
              </a:rPr>
              <a:t>By collecting the most precise data and exploring new energy regimes, the FCC aims to reveal hints</a:t>
            </a:r>
          </a:p>
          <a:p>
            <a:r>
              <a:rPr lang="en-GB" dirty="0">
                <a:solidFill>
                  <a:schemeClr val="bg1"/>
                </a:solidFill>
              </a:rPr>
              <a:t>toward a more fundamental theory unifying gravity, quantum mechanics, and particle physics.</a:t>
            </a:r>
          </a:p>
        </p:txBody>
      </p:sp>
      <p:pic>
        <p:nvPicPr>
          <p:cNvPr id="3" name="Picture 2" descr="A close-up of a map&#10;&#10;AI-generated content may be incorrect.">
            <a:extLst>
              <a:ext uri="{FF2B5EF4-FFF2-40B4-BE49-F238E27FC236}">
                <a16:creationId xmlns:a16="http://schemas.microsoft.com/office/drawing/2014/main" id="{A63DB1FC-B0D1-EA25-B069-6F6BE20D0F47}"/>
              </a:ext>
            </a:extLst>
          </p:cNvPr>
          <p:cNvPicPr>
            <a:picLocks noChangeAspect="1"/>
          </p:cNvPicPr>
          <p:nvPr/>
        </p:nvPicPr>
        <p:blipFill>
          <a:blip r:embed="rId3"/>
          <a:stretch>
            <a:fillRect/>
          </a:stretch>
        </p:blipFill>
        <p:spPr>
          <a:xfrm>
            <a:off x="8844795" y="509963"/>
            <a:ext cx="3151163" cy="1969477"/>
          </a:xfrm>
          <a:prstGeom prst="rect">
            <a:avLst/>
          </a:prstGeom>
        </p:spPr>
      </p:pic>
      <p:sp>
        <p:nvSpPr>
          <p:cNvPr id="4" name="Footer Placeholder 3">
            <a:extLst>
              <a:ext uri="{FF2B5EF4-FFF2-40B4-BE49-F238E27FC236}">
                <a16:creationId xmlns:a16="http://schemas.microsoft.com/office/drawing/2014/main" id="{74AEE817-5A8D-0D93-90B1-CEFE8A91B3E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85910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5" end="5"/>
                                            </p:txEl>
                                          </p:spTgt>
                                        </p:tgtEl>
                                        <p:attrNameLst>
                                          <p:attrName>style.visibility</p:attrName>
                                        </p:attrNameLst>
                                      </p:cBhvr>
                                      <p:to>
                                        <p:strVal val="visible"/>
                                      </p:to>
                                    </p:set>
                                    <p:animEffect transition="in" filter="fade">
                                      <p:cBhvr>
                                        <p:cTn id="7" dur="500"/>
                                        <p:tgtEl>
                                          <p:spTgt spid="8">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6" end="6"/>
                                            </p:txEl>
                                          </p:spTgt>
                                        </p:tgtEl>
                                        <p:attrNameLst>
                                          <p:attrName>style.visibility</p:attrName>
                                        </p:attrNameLst>
                                      </p:cBhvr>
                                      <p:to>
                                        <p:strVal val="visible"/>
                                      </p:to>
                                    </p:set>
                                    <p:animEffect transition="in" filter="fade">
                                      <p:cBhvr>
                                        <p:cTn id="10" dur="500"/>
                                        <p:tgtEl>
                                          <p:spTgt spid="8">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xEl>
                                              <p:pRg st="7" end="7"/>
                                            </p:txEl>
                                          </p:spTgt>
                                        </p:tgtEl>
                                        <p:attrNameLst>
                                          <p:attrName>style.visibility</p:attrName>
                                        </p:attrNameLst>
                                      </p:cBhvr>
                                      <p:to>
                                        <p:strVal val="visible"/>
                                      </p:to>
                                    </p:set>
                                    <p:animEffect transition="in" filter="fade">
                                      <p:cBhvr>
                                        <p:cTn id="13" dur="500"/>
                                        <p:tgtEl>
                                          <p:spTgt spid="8">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8">
                                            <p:txEl>
                                              <p:pRg st="8" end="8"/>
                                            </p:txEl>
                                          </p:spTgt>
                                        </p:tgtEl>
                                        <p:attrNameLst>
                                          <p:attrName>style.visibility</p:attrName>
                                        </p:attrNameLst>
                                      </p:cBhvr>
                                      <p:to>
                                        <p:strVal val="visible"/>
                                      </p:to>
                                    </p:set>
                                    <p:animEffect transition="in" filter="fade">
                                      <p:cBhvr>
                                        <p:cTn id="16" dur="500"/>
                                        <p:tgtEl>
                                          <p:spTgt spid="8">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8">
                                            <p:txEl>
                                              <p:pRg st="9" end="9"/>
                                            </p:txEl>
                                          </p:spTgt>
                                        </p:tgtEl>
                                        <p:attrNameLst>
                                          <p:attrName>style.visibility</p:attrName>
                                        </p:attrNameLst>
                                      </p:cBhvr>
                                      <p:to>
                                        <p:strVal val="visible"/>
                                      </p:to>
                                    </p:set>
                                    <p:animEffect transition="in" filter="fade">
                                      <p:cBhvr>
                                        <p:cTn id="19" dur="500"/>
                                        <p:tgtEl>
                                          <p:spTgt spid="8">
                                            <p:txEl>
                                              <p:pRg st="9" end="9"/>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8">
                                            <p:txEl>
                                              <p:pRg st="10" end="10"/>
                                            </p:txEl>
                                          </p:spTgt>
                                        </p:tgtEl>
                                        <p:attrNameLst>
                                          <p:attrName>style.visibility</p:attrName>
                                        </p:attrNameLst>
                                      </p:cBhvr>
                                      <p:to>
                                        <p:strVal val="visible"/>
                                      </p:to>
                                    </p:set>
                                    <p:animEffect transition="in" filter="fade">
                                      <p:cBhvr>
                                        <p:cTn id="22" dur="500"/>
                                        <p:tgtEl>
                                          <p:spTgt spid="8">
                                            <p:txEl>
                                              <p:pRg st="10" end="1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8">
                                            <p:txEl>
                                              <p:pRg st="11" end="11"/>
                                            </p:txEl>
                                          </p:spTgt>
                                        </p:tgtEl>
                                        <p:attrNameLst>
                                          <p:attrName>style.visibility</p:attrName>
                                        </p:attrNameLst>
                                      </p:cBhvr>
                                      <p:to>
                                        <p:strVal val="visible"/>
                                      </p:to>
                                    </p:set>
                                    <p:animEffect transition="in" filter="fade">
                                      <p:cBhvr>
                                        <p:cTn id="25" dur="500"/>
                                        <p:tgtEl>
                                          <p:spTgt spid="8">
                                            <p:txEl>
                                              <p:pRg st="11" end="1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8">
                                            <p:txEl>
                                              <p:pRg st="12" end="12"/>
                                            </p:txEl>
                                          </p:spTgt>
                                        </p:tgtEl>
                                        <p:attrNameLst>
                                          <p:attrName>style.visibility</p:attrName>
                                        </p:attrNameLst>
                                      </p:cBhvr>
                                      <p:to>
                                        <p:strVal val="visible"/>
                                      </p:to>
                                    </p:set>
                                    <p:animEffect transition="in" filter="fade">
                                      <p:cBhvr>
                                        <p:cTn id="30" dur="500"/>
                                        <p:tgtEl>
                                          <p:spTgt spid="8">
                                            <p:txEl>
                                              <p:pRg st="12" end="12"/>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8">
                                            <p:txEl>
                                              <p:pRg st="13" end="13"/>
                                            </p:txEl>
                                          </p:spTgt>
                                        </p:tgtEl>
                                        <p:attrNameLst>
                                          <p:attrName>style.visibility</p:attrName>
                                        </p:attrNameLst>
                                      </p:cBhvr>
                                      <p:to>
                                        <p:strVal val="visible"/>
                                      </p:to>
                                    </p:set>
                                    <p:animEffect transition="in" filter="fade">
                                      <p:cBhvr>
                                        <p:cTn id="33" dur="500"/>
                                        <p:tgtEl>
                                          <p:spTgt spid="8">
                                            <p:txEl>
                                              <p:pRg st="13" end="13"/>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8">
                                            <p:txEl>
                                              <p:pRg st="14" end="14"/>
                                            </p:txEl>
                                          </p:spTgt>
                                        </p:tgtEl>
                                        <p:attrNameLst>
                                          <p:attrName>style.visibility</p:attrName>
                                        </p:attrNameLst>
                                      </p:cBhvr>
                                      <p:to>
                                        <p:strVal val="visible"/>
                                      </p:to>
                                    </p:set>
                                    <p:animEffect transition="in" filter="fade">
                                      <p:cBhvr>
                                        <p:cTn id="36" dur="500"/>
                                        <p:tgtEl>
                                          <p:spTgt spid="8">
                                            <p:txEl>
                                              <p:pRg st="14" end="1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8">
                                            <p:txEl>
                                              <p:pRg st="15" end="15"/>
                                            </p:txEl>
                                          </p:spTgt>
                                        </p:tgtEl>
                                        <p:attrNameLst>
                                          <p:attrName>style.visibility</p:attrName>
                                        </p:attrNameLst>
                                      </p:cBhvr>
                                      <p:to>
                                        <p:strVal val="visible"/>
                                      </p:to>
                                    </p:set>
                                    <p:animEffect transition="in" filter="fade">
                                      <p:cBhvr>
                                        <p:cTn id="41" dur="500"/>
                                        <p:tgtEl>
                                          <p:spTgt spid="8">
                                            <p:txEl>
                                              <p:pRg st="15" end="15"/>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8">
                                            <p:txEl>
                                              <p:pRg st="16" end="16"/>
                                            </p:txEl>
                                          </p:spTgt>
                                        </p:tgtEl>
                                        <p:attrNameLst>
                                          <p:attrName>style.visibility</p:attrName>
                                        </p:attrNameLst>
                                      </p:cBhvr>
                                      <p:to>
                                        <p:strVal val="visible"/>
                                      </p:to>
                                    </p:set>
                                    <p:animEffect transition="in" filter="fade">
                                      <p:cBhvr>
                                        <p:cTn id="44" dur="500"/>
                                        <p:tgtEl>
                                          <p:spTgt spid="8">
                                            <p:txEl>
                                              <p:pRg st="16" end="16"/>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8">
                                            <p:txEl>
                                              <p:pRg st="17" end="17"/>
                                            </p:txEl>
                                          </p:spTgt>
                                        </p:tgtEl>
                                        <p:attrNameLst>
                                          <p:attrName>style.visibility</p:attrName>
                                        </p:attrNameLst>
                                      </p:cBhvr>
                                      <p:to>
                                        <p:strVal val="visible"/>
                                      </p:to>
                                    </p:set>
                                    <p:animEffect transition="in" filter="fade">
                                      <p:cBhvr>
                                        <p:cTn id="47" dur="500"/>
                                        <p:tgtEl>
                                          <p:spTgt spid="8">
                                            <p:txEl>
                                              <p:pRg st="17" end="1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8">
                                            <p:txEl>
                                              <p:pRg st="18" end="18"/>
                                            </p:txEl>
                                          </p:spTgt>
                                        </p:tgtEl>
                                        <p:attrNameLst>
                                          <p:attrName>style.visibility</p:attrName>
                                        </p:attrNameLst>
                                      </p:cBhvr>
                                      <p:to>
                                        <p:strVal val="visible"/>
                                      </p:to>
                                    </p:set>
                                    <p:animEffect transition="in" filter="fade">
                                      <p:cBhvr>
                                        <p:cTn id="52" dur="500"/>
                                        <p:tgtEl>
                                          <p:spTgt spid="8">
                                            <p:txEl>
                                              <p:pRg st="18" end="18"/>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8">
                                            <p:txEl>
                                              <p:pRg st="19" end="19"/>
                                            </p:txEl>
                                          </p:spTgt>
                                        </p:tgtEl>
                                        <p:attrNameLst>
                                          <p:attrName>style.visibility</p:attrName>
                                        </p:attrNameLst>
                                      </p:cBhvr>
                                      <p:to>
                                        <p:strVal val="visible"/>
                                      </p:to>
                                    </p:set>
                                    <p:animEffect transition="in" filter="fade">
                                      <p:cBhvr>
                                        <p:cTn id="55" dur="500"/>
                                        <p:tgtEl>
                                          <p:spTgt spid="8">
                                            <p:txEl>
                                              <p:pRg st="19" end="19"/>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8">
                                            <p:txEl>
                                              <p:pRg st="20" end="20"/>
                                            </p:txEl>
                                          </p:spTgt>
                                        </p:tgtEl>
                                        <p:attrNameLst>
                                          <p:attrName>style.visibility</p:attrName>
                                        </p:attrNameLst>
                                      </p:cBhvr>
                                      <p:to>
                                        <p:strVal val="visible"/>
                                      </p:to>
                                    </p:set>
                                    <p:animEffect transition="in" filter="fade">
                                      <p:cBhvr>
                                        <p:cTn id="58" dur="500"/>
                                        <p:tgtEl>
                                          <p:spTgt spid="8">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24590"/>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7191375" y="841436"/>
            <a:ext cx="5000625" cy="491166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6857999" y="2526427"/>
            <a:ext cx="5333999"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@CERN</a:t>
            </a: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sp>
        <p:nvSpPr>
          <p:cNvPr id="8" name="Slide Number Placeholder 7"/>
          <p:cNvSpPr>
            <a:spLocks noGrp="1"/>
          </p:cNvSpPr>
          <p:nvPr>
            <p:ph type="sldNum" sz="quarter" idx="12"/>
          </p:nvPr>
        </p:nvSpPr>
        <p:spPr>
          <a:xfrm>
            <a:off x="11107546" y="6411106"/>
            <a:ext cx="681254" cy="365125"/>
          </a:xfrm>
        </p:spPr>
        <p:txBody>
          <a:bodyPr/>
          <a:lstStyle/>
          <a:p>
            <a:fld id="{36B5EA5A-BC32-A742-B11B-8E7414D5B535}" type="slidenum">
              <a:rPr lang="en-US" smtClean="0"/>
              <a:pPr/>
              <a:t>26</a:t>
            </a:fld>
            <a:endParaRPr lang="en-US" dirty="0"/>
          </a:p>
        </p:txBody>
      </p:sp>
      <p:sp>
        <p:nvSpPr>
          <p:cNvPr id="3" name="Footer Placeholder 3">
            <a:extLst>
              <a:ext uri="{FF2B5EF4-FFF2-40B4-BE49-F238E27FC236}">
                <a16:creationId xmlns:a16="http://schemas.microsoft.com/office/drawing/2014/main" id="{72F35E73-460A-D58D-6F3E-4CD2A58EF560}"/>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5306904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sz="4000" dirty="0"/>
              <a:t>How does CERN buy?</a:t>
            </a:r>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517237" y="1732513"/>
            <a:ext cx="4435907" cy="734426"/>
          </a:xfrm>
        </p:spPr>
        <p:txBody>
          <a:bodyPr/>
          <a:lstStyle/>
          <a:p>
            <a:pPr marL="0" lvl="1">
              <a:buClr>
                <a:srgbClr val="3861AA"/>
              </a:buClr>
            </a:pPr>
            <a:r>
              <a:rPr lang="en-US" altLang="fr-FR" sz="180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1800" dirty="0">
                <a:solidFill>
                  <a:schemeClr val="tx1"/>
                </a:solidFill>
              </a:rPr>
              <a:t>Functional specification</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7012246" y="1693764"/>
            <a:ext cx="4435927" cy="774826"/>
          </a:xfrm>
        </p:spPr>
        <p:txBody>
          <a:bodyPr/>
          <a:lstStyle/>
          <a:p>
            <a:pPr marL="0" lvl="1">
              <a:buClr>
                <a:srgbClr val="3861AA"/>
              </a:buClr>
            </a:pPr>
            <a:r>
              <a:rPr lang="en-US" altLang="fr-FR" sz="180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1800" dirty="0">
                <a:solidFill>
                  <a:schemeClr val="tx1"/>
                </a:solidFill>
              </a:rPr>
              <a:t>Build-to-Print specification</a:t>
            </a:r>
          </a:p>
          <a:p>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10520218" y="4390634"/>
            <a:ext cx="1498298" cy="584775"/>
          </a:xfrm>
          <a:prstGeom prst="rect">
            <a:avLst/>
          </a:prstGeom>
          <a:noFill/>
        </p:spPr>
        <p:txBody>
          <a:bodyPr wrap="square" lIns="0" tIns="0" rIns="0" bIns="0" rtlCol="0">
            <a:spAutoFit/>
          </a:bodyPr>
          <a:lstStyle/>
          <a:p>
            <a:r>
              <a:rPr lang="en-US" altLang="en-US" sz="1000" dirty="0"/>
              <a:t>Prototypes and or Pre-series might be required.</a:t>
            </a:r>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7007416" y="3610490"/>
            <a:ext cx="3180293" cy="1342950"/>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517238" y="3667744"/>
            <a:ext cx="4435906" cy="1360564"/>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sp>
        <p:nvSpPr>
          <p:cNvPr id="7" name="Slide Number Placeholder 5">
            <a:extLst>
              <a:ext uri="{FF2B5EF4-FFF2-40B4-BE49-F238E27FC236}">
                <a16:creationId xmlns:a16="http://schemas.microsoft.com/office/drawing/2014/main" id="{54FBB5A9-C55D-B2EC-D42E-183F436E1535}"/>
              </a:ext>
            </a:extLst>
          </p:cNvPr>
          <p:cNvSpPr txBox="1">
            <a:spLocks/>
          </p:cNvSpPr>
          <p:nvPr/>
        </p:nvSpPr>
        <p:spPr>
          <a:xfrm>
            <a:off x="11337262" y="6391446"/>
            <a:ext cx="681254"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z="1000" smtClean="0"/>
              <a:pPr/>
              <a:t>27</a:t>
            </a:fld>
            <a:endParaRPr lang="en-US" sz="1000" dirty="0"/>
          </a:p>
        </p:txBody>
      </p:sp>
      <p:sp>
        <p:nvSpPr>
          <p:cNvPr id="5" name="Footer Placeholder 3">
            <a:extLst>
              <a:ext uri="{FF2B5EF4-FFF2-40B4-BE49-F238E27FC236}">
                <a16:creationId xmlns:a16="http://schemas.microsoft.com/office/drawing/2014/main" id="{8156CC86-CC4F-4823-20E9-6D6FE290EEC1}"/>
              </a:ext>
            </a:extLst>
          </p:cNvPr>
          <p:cNvSpPr txBox="1">
            <a:spLocks/>
          </p:cNvSpPr>
          <p:nvPr/>
        </p:nvSpPr>
        <p:spPr>
          <a:xfrm>
            <a:off x="2909431" y="6356350"/>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Floris.Bonthond@cern.ch</a:t>
            </a:r>
            <a:endParaRPr lang="en-US" dirty="0"/>
          </a:p>
        </p:txBody>
      </p:sp>
      <p:sp>
        <p:nvSpPr>
          <p:cNvPr id="9" name="Footer Placeholder 3">
            <a:extLst>
              <a:ext uri="{FF2B5EF4-FFF2-40B4-BE49-F238E27FC236}">
                <a16:creationId xmlns:a16="http://schemas.microsoft.com/office/drawing/2014/main" id="{BEA585D2-2789-1A3B-F265-873A2B4EA1F2}"/>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48393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sz="4000" dirty="0"/>
              <a:t>The Procurement Service</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665333"/>
            <a:ext cx="11526838" cy="506367"/>
          </a:xfrm>
        </p:spPr>
        <p:txBody>
          <a:bodyPr/>
          <a:lstStyle/>
          <a:p>
            <a:r>
              <a:rPr lang="en-GB" sz="2000" dirty="0">
                <a:solidFill>
                  <a:schemeClr val="tx1"/>
                </a:solidFill>
              </a:rPr>
              <a:t>The mission of the Procurement Service is to procure all supplies and services for CERN</a:t>
            </a:r>
            <a:endParaRPr lang="en-US" dirty="0"/>
          </a:p>
          <a:p>
            <a:pPr lvl="2"/>
            <a:endParaRPr lang="en-US" dirty="0"/>
          </a:p>
          <a:p>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a:xfrm>
            <a:off x="11107546" y="6368788"/>
            <a:ext cx="681254" cy="365125"/>
          </a:xfrm>
        </p:spPr>
        <p:txBody>
          <a:bodyPr/>
          <a:lstStyle/>
          <a:p>
            <a:fld id="{36B5EA5A-BC32-A742-B11B-8E7414D5B535}" type="slidenum">
              <a:rPr lang="en-US" smtClean="0"/>
              <a:pPr/>
              <a:t>28</a:t>
            </a:fld>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1449208" y="2435798"/>
            <a:ext cx="4469405" cy="1693985"/>
          </a:xfrm>
          <a:prstGeom prst="rect">
            <a:avLst/>
          </a:prstGeom>
          <a:solidFill>
            <a:schemeClr val="accent2"/>
          </a:solidFill>
        </p:spPr>
        <p:txBody>
          <a:bodyPr vert="horz" wrap="square" rtlCol="0" anchor="ctr" anchorCtr="0">
            <a:noAutofit/>
          </a:bodyPr>
          <a:lstStyle/>
          <a:p>
            <a:pPr algn="ctr"/>
            <a:r>
              <a:rPr lang="en-GB" b="1" dirty="0">
                <a:solidFill>
                  <a:schemeClr val="bg1"/>
                </a:solidFill>
              </a:rPr>
              <a:t>Meeting all requirements:</a:t>
            </a:r>
          </a:p>
          <a:p>
            <a:pPr algn="ctr"/>
            <a:endParaRPr lang="en-GB" dirty="0">
              <a:solidFill>
                <a:schemeClr val="bg1"/>
              </a:solidFill>
            </a:endParaRPr>
          </a:p>
          <a:p>
            <a:pPr algn="ctr"/>
            <a:r>
              <a:rPr lang="en-GB" b="1" dirty="0">
                <a:solidFill>
                  <a:schemeClr val="bg1"/>
                </a:solidFill>
              </a:rPr>
              <a:t>Technical, performance, delivery,</a:t>
            </a:r>
          </a:p>
          <a:p>
            <a:pPr algn="ctr"/>
            <a:r>
              <a:rPr lang="en-GB" b="1" dirty="0">
                <a:solidFill>
                  <a:schemeClr val="bg1"/>
                </a:solidFill>
              </a:rPr>
              <a:t> legal and commercial </a:t>
            </a:r>
            <a:br>
              <a:rPr lang="en-GB" dirty="0">
                <a:solidFill>
                  <a:schemeClr val="bg1"/>
                </a:solidFill>
              </a:rPr>
            </a:b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6336898" y="2435798"/>
            <a:ext cx="4511898" cy="1693985"/>
          </a:xfrm>
          <a:prstGeom prst="rect">
            <a:avLst/>
          </a:prstGeom>
          <a:solidFill>
            <a:schemeClr val="accent2"/>
          </a:solidFill>
        </p:spPr>
        <p:txBody>
          <a:bodyPr vert="horz" wrap="square" rtlCol="0" anchor="ctr" anchorCtr="0">
            <a:noAutofit/>
          </a:bodyPr>
          <a:lstStyle/>
          <a:p>
            <a:pPr algn="ctr"/>
            <a:r>
              <a:rPr lang="en-GB" b="1" dirty="0">
                <a:solidFill>
                  <a:schemeClr val="bg1"/>
                </a:solidFill>
              </a:rPr>
              <a:t>At the lowest possible overall cost</a:t>
            </a:r>
          </a:p>
        </p:txBody>
      </p:sp>
      <p:sp>
        <p:nvSpPr>
          <p:cNvPr id="13" name="TextBox 12">
            <a:extLst>
              <a:ext uri="{FF2B5EF4-FFF2-40B4-BE49-F238E27FC236}">
                <a16:creationId xmlns:a16="http://schemas.microsoft.com/office/drawing/2014/main" id="{020C0DA9-3F75-5940-A192-7E2E1A84A481}"/>
              </a:ext>
            </a:extLst>
          </p:cNvPr>
          <p:cNvSpPr txBox="1"/>
          <p:nvPr/>
        </p:nvSpPr>
        <p:spPr>
          <a:xfrm>
            <a:off x="1449208" y="4798318"/>
            <a:ext cx="4469405" cy="1360636"/>
          </a:xfrm>
          <a:prstGeom prst="rect">
            <a:avLst/>
          </a:prstGeom>
          <a:solidFill>
            <a:schemeClr val="accent2"/>
          </a:solidFill>
        </p:spPr>
        <p:txBody>
          <a:bodyPr vert="horz" wrap="square" rtlCol="0" anchor="ctr" anchorCtr="0">
            <a:noAutofit/>
          </a:bodyPr>
          <a:lstStyle/>
          <a:p>
            <a:pPr algn="ctr"/>
            <a:r>
              <a:rPr lang="en-GB" b="1" dirty="0">
                <a:solidFill>
                  <a:schemeClr val="bg1"/>
                </a:solidFill>
              </a:rPr>
              <a:t>Achieving balanced industrial return for CERN Member States </a:t>
            </a:r>
            <a:endParaRPr lang="en-US" b="1"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6336898" y="4798318"/>
            <a:ext cx="4494584" cy="1360636"/>
          </a:xfrm>
          <a:prstGeom prst="rect">
            <a:avLst/>
          </a:prstGeom>
          <a:solidFill>
            <a:schemeClr val="accent2"/>
          </a:solidFill>
        </p:spPr>
        <p:txBody>
          <a:bodyPr vert="horz" wrap="square" rtlCol="0" anchor="ctr" anchorCtr="0">
            <a:noAutofit/>
          </a:bodyPr>
          <a:lstStyle/>
          <a:p>
            <a:pPr algn="ctr"/>
            <a:r>
              <a:rPr lang="en-GB" b="1" dirty="0">
                <a:solidFill>
                  <a:schemeClr val="bg1"/>
                </a:solidFill>
              </a:rPr>
              <a:t>Respecting CERN Procurement Rules</a:t>
            </a:r>
          </a:p>
        </p:txBody>
      </p:sp>
      <p:sp>
        <p:nvSpPr>
          <p:cNvPr id="15" name="TextBox 14">
            <a:extLst>
              <a:ext uri="{FF2B5EF4-FFF2-40B4-BE49-F238E27FC236}">
                <a16:creationId xmlns:a16="http://schemas.microsoft.com/office/drawing/2014/main" id="{CC1BFE7D-FC32-264A-AF00-3B2A7EE923C0}"/>
              </a:ext>
            </a:extLst>
          </p:cNvPr>
          <p:cNvSpPr txBox="1"/>
          <p:nvPr/>
        </p:nvSpPr>
        <p:spPr>
          <a:xfrm>
            <a:off x="1449207" y="4310870"/>
            <a:ext cx="9382275" cy="32205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t>
            </a:r>
          </a:p>
        </p:txBody>
      </p:sp>
      <p:sp>
        <p:nvSpPr>
          <p:cNvPr id="4" name="Footer Placeholder 3">
            <a:extLst>
              <a:ext uri="{FF2B5EF4-FFF2-40B4-BE49-F238E27FC236}">
                <a16:creationId xmlns:a16="http://schemas.microsoft.com/office/drawing/2014/main" id="{6A925C7F-9F0A-3DA4-301F-031C9415F803}"/>
              </a:ext>
            </a:extLst>
          </p:cNvPr>
          <p:cNvSpPr txBox="1">
            <a:spLocks/>
          </p:cNvSpPr>
          <p:nvPr/>
        </p:nvSpPr>
        <p:spPr>
          <a:xfrm>
            <a:off x="2909431" y="6356350"/>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Floris.Bonthond@cern.ch</a:t>
            </a:r>
            <a:endParaRPr lang="en-US" dirty="0"/>
          </a:p>
        </p:txBody>
      </p:sp>
      <p:sp>
        <p:nvSpPr>
          <p:cNvPr id="7" name="Footer Placeholder 3">
            <a:extLst>
              <a:ext uri="{FF2B5EF4-FFF2-40B4-BE49-F238E27FC236}">
                <a16:creationId xmlns:a16="http://schemas.microsoft.com/office/drawing/2014/main" id="{4513E680-B486-F6C2-0482-FEE678C0BCEF}"/>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36344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(1/4)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29</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2306518" y="1274614"/>
            <a:ext cx="7529537" cy="1364068"/>
            <a:chOff x="4254476" y="1592263"/>
            <a:chExt cx="7529537" cy="1364068"/>
          </a:xfrm>
        </p:grpSpPr>
        <p:sp>
          <p:nvSpPr>
            <p:cNvPr id="29" name="Rectangle 28">
              <a:extLst>
                <a:ext uri="{FF2B5EF4-FFF2-40B4-BE49-F238E27FC236}">
                  <a16:creationId xmlns:a16="http://schemas.microsoft.com/office/drawing/2014/main" id="{91883A14-4496-5947-BFB6-F81E1169B5A1}"/>
                </a:ext>
              </a:extLst>
            </p:cNvPr>
            <p:cNvSpPr/>
            <p:nvPr/>
          </p:nvSpPr>
          <p:spPr>
            <a:xfrm>
              <a:off x="4254476" y="1592263"/>
              <a:ext cx="7529537" cy="1364068"/>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695737"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167438" y="2100284"/>
              <a:ext cx="5422027" cy="415498"/>
            </a:xfrm>
            <a:prstGeom prst="rect">
              <a:avLst/>
            </a:prstGeom>
            <a:noFill/>
          </p:spPr>
          <p:txBody>
            <a:bodyPr wrap="square" lIns="0" rtlCol="0" anchor="ctr" anchorCtr="0">
              <a:spAutoFit/>
            </a:bodyPr>
            <a:lstStyle/>
            <a:p>
              <a:r>
                <a:rPr lang="en-US" sz="2100" b="1" dirty="0"/>
                <a:t>Transparency and Impartiality</a:t>
              </a:r>
              <a:endParaRPr lang="en-US" sz="2100" dirty="0"/>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2306518" y="2900596"/>
            <a:ext cx="7529537" cy="1364068"/>
            <a:chOff x="4254476" y="3166679"/>
            <a:chExt cx="7529537" cy="1364068"/>
          </a:xfrm>
        </p:grpSpPr>
        <p:sp>
          <p:nvSpPr>
            <p:cNvPr id="43" name="Rectangle 42">
              <a:extLst>
                <a:ext uri="{FF2B5EF4-FFF2-40B4-BE49-F238E27FC236}">
                  <a16:creationId xmlns:a16="http://schemas.microsoft.com/office/drawing/2014/main" id="{76A76111-A9D9-0C46-970E-87203F46212F}"/>
                </a:ext>
              </a:extLst>
            </p:cNvPr>
            <p:cNvSpPr/>
            <p:nvPr/>
          </p:nvSpPr>
          <p:spPr>
            <a:xfrm>
              <a:off x="4254476" y="3166679"/>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710851" y="3561025"/>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660952"/>
              <a:ext cx="5422027" cy="415498"/>
            </a:xfrm>
            <a:prstGeom prst="rect">
              <a:avLst/>
            </a:prstGeom>
            <a:noFill/>
          </p:spPr>
          <p:txBody>
            <a:bodyPr wrap="square" lIns="0" rtlCol="0" anchor="ctr" anchorCtr="0">
              <a:spAutoFit/>
            </a:bodyPr>
            <a:lstStyle/>
            <a:p>
              <a:r>
                <a:rPr lang="en-US" sz="2100" b="1" dirty="0"/>
                <a:t>Tenders open to Member States only</a:t>
              </a:r>
              <a:endParaRPr lang="en-US" sz="2100" dirty="0"/>
            </a:p>
          </p:txBody>
        </p:sp>
      </p:grpSp>
      <p:grpSp>
        <p:nvGrpSpPr>
          <p:cNvPr id="53" name="Group 52">
            <a:extLst>
              <a:ext uri="{FF2B5EF4-FFF2-40B4-BE49-F238E27FC236}">
                <a16:creationId xmlns:a16="http://schemas.microsoft.com/office/drawing/2014/main" id="{AB1E4B80-B53F-2D47-9C67-F9F34C715E6F}"/>
              </a:ext>
            </a:extLst>
          </p:cNvPr>
          <p:cNvGrpSpPr/>
          <p:nvPr/>
        </p:nvGrpSpPr>
        <p:grpSpPr>
          <a:xfrm>
            <a:off x="2306518" y="4526577"/>
            <a:ext cx="7529537" cy="1364068"/>
            <a:chOff x="4254476" y="4844226"/>
            <a:chExt cx="7529537" cy="1364068"/>
          </a:xfrm>
        </p:grpSpPr>
        <p:sp>
          <p:nvSpPr>
            <p:cNvPr id="37" name="Rectangle 36">
              <a:extLst>
                <a:ext uri="{FF2B5EF4-FFF2-40B4-BE49-F238E27FC236}">
                  <a16:creationId xmlns:a16="http://schemas.microsoft.com/office/drawing/2014/main" id="{3E161466-C9E4-124D-943D-07A6AB8DB0FA}"/>
                </a:ext>
              </a:extLst>
            </p:cNvPr>
            <p:cNvSpPr/>
            <p:nvPr/>
          </p:nvSpPr>
          <p:spPr>
            <a:xfrm>
              <a:off x="4254476" y="4844226"/>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C8D7F3F-099C-BC4C-A62F-4D5255CD3AE3}"/>
                </a:ext>
              </a:extLst>
            </p:cNvPr>
            <p:cNvSpPr/>
            <p:nvPr/>
          </p:nvSpPr>
          <p:spPr>
            <a:xfrm>
              <a:off x="4530749" y="5161876"/>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89C7B4A-C511-5A44-A033-402F6B9E35BF}"/>
                </a:ext>
              </a:extLst>
            </p:cNvPr>
            <p:cNvSpPr txBox="1"/>
            <p:nvPr/>
          </p:nvSpPr>
          <p:spPr>
            <a:xfrm>
              <a:off x="4710851" y="5263287"/>
              <a:ext cx="385042" cy="523220"/>
            </a:xfrm>
            <a:prstGeom prst="rect">
              <a:avLst/>
            </a:prstGeom>
            <a:noFill/>
          </p:spPr>
          <p:txBody>
            <a:bodyPr wrap="none" rtlCol="0">
              <a:spAutoFit/>
            </a:bodyPr>
            <a:lstStyle/>
            <a:p>
              <a:r>
                <a:rPr lang="en-US" sz="2800" b="1" dirty="0">
                  <a:solidFill>
                    <a:schemeClr val="bg1"/>
                  </a:solidFill>
                </a:rPr>
                <a:t>3</a:t>
              </a:r>
            </a:p>
          </p:txBody>
        </p:sp>
        <p:sp>
          <p:nvSpPr>
            <p:cNvPr id="50" name="TextBox 49">
              <a:extLst>
                <a:ext uri="{FF2B5EF4-FFF2-40B4-BE49-F238E27FC236}">
                  <a16:creationId xmlns:a16="http://schemas.microsoft.com/office/drawing/2014/main" id="{FF2B0949-878A-F440-AB0C-42E32A7ED078}"/>
                </a:ext>
              </a:extLst>
            </p:cNvPr>
            <p:cNvSpPr txBox="1"/>
            <p:nvPr/>
          </p:nvSpPr>
          <p:spPr>
            <a:xfrm>
              <a:off x="6167438" y="5190665"/>
              <a:ext cx="5422027" cy="738664"/>
            </a:xfrm>
            <a:prstGeom prst="rect">
              <a:avLst/>
            </a:prstGeom>
            <a:noFill/>
          </p:spPr>
          <p:txBody>
            <a:bodyPr wrap="square" lIns="0" rtlCol="0" anchor="ctr" anchorCtr="0">
              <a:spAutoFit/>
            </a:bodyPr>
            <a:lstStyle/>
            <a:p>
              <a:r>
                <a:rPr lang="en-US" sz="2100" b="1" dirty="0"/>
                <a:t>Objectivity and equal treatment: </a:t>
              </a:r>
              <a:r>
                <a:rPr lang="en-US" sz="2100" dirty="0"/>
                <a:t>tendering packages are objective and impartial</a:t>
              </a:r>
              <a:endParaRPr lang="en-US" sz="2100" b="1" dirty="0"/>
            </a:p>
          </p:txBody>
        </p:sp>
      </p:grpSp>
      <p:grpSp>
        <p:nvGrpSpPr>
          <p:cNvPr id="21" name="Group 20">
            <a:extLst>
              <a:ext uri="{FF2B5EF4-FFF2-40B4-BE49-F238E27FC236}">
                <a16:creationId xmlns:a16="http://schemas.microsoft.com/office/drawing/2014/main" id="{E739A214-815E-7B45-AF30-A103EF780509}"/>
              </a:ext>
            </a:extLst>
          </p:cNvPr>
          <p:cNvGrpSpPr/>
          <p:nvPr/>
        </p:nvGrpSpPr>
        <p:grpSpPr>
          <a:xfrm>
            <a:off x="-1" y="0"/>
            <a:ext cx="12187669" cy="98854"/>
            <a:chOff x="-1" y="0"/>
            <a:chExt cx="12187669" cy="98854"/>
          </a:xfrm>
        </p:grpSpPr>
        <p:sp>
          <p:nvSpPr>
            <p:cNvPr id="22" name="Rectangle 21">
              <a:extLst>
                <a:ext uri="{FF2B5EF4-FFF2-40B4-BE49-F238E27FC236}">
                  <a16:creationId xmlns:a16="http://schemas.microsoft.com/office/drawing/2014/main" id="{BED22E34-E6F0-1242-BBEE-A6D112333D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9DF81DB-F944-C84E-9A61-F39EE65B03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D22DB29-B8D3-4945-94B0-DC7238A616A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5B93769-A3BF-5C4F-AA20-A25A77D61A5F}"/>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04394BA3-CBEC-6C46-BDD8-0BCAE30B854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5D81EEAD-1F9B-2445-9476-58938B02435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25307699-FC1E-58A5-227F-D1BCA786F188}"/>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6360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5"/>
          </p:nvPr>
        </p:nvSpPr>
        <p:spPr>
          <a:xfrm>
            <a:off x="4259262" y="6356350"/>
            <a:ext cx="6572221" cy="365125"/>
          </a:xfrm>
        </p:spPr>
        <p:txBody>
          <a:bodyPr/>
          <a:lstStyle/>
          <a:p>
            <a:r>
              <a:rPr lang="en-US"/>
              <a:t>Jérôme Pierlot</a:t>
            </a:r>
            <a:endParaRPr lang="en-US" dirty="0"/>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a:t>
            </a:fld>
            <a:endParaRPr lang="en-US" dirty="0"/>
          </a:p>
        </p:txBody>
      </p:sp>
      <p:pic>
        <p:nvPicPr>
          <p:cNvPr id="18" name="Picture Placeholder 17">
            <a:extLst>
              <a:ext uri="{FF2B5EF4-FFF2-40B4-BE49-F238E27FC236}">
                <a16:creationId xmlns:a16="http://schemas.microsoft.com/office/drawing/2014/main" id="{08538402-900E-7542-B60E-882DFF4742FD}"/>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0"/>
            <a:ext cx="12192000" cy="6350851"/>
          </a:xfrm>
        </p:spPr>
      </p:pic>
      <p:sp>
        <p:nvSpPr>
          <p:cNvPr id="19" name="Larme 14">
            <a:extLst>
              <a:ext uri="{FF2B5EF4-FFF2-40B4-BE49-F238E27FC236}">
                <a16:creationId xmlns:a16="http://schemas.microsoft.com/office/drawing/2014/main" id="{DF2E70E2-EE82-8A47-8D06-AC7B69A5192C}"/>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BDBEC3D0-9A97-FE42-A4FC-8CC4935BBEC2}"/>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CFA80AB9-E22C-4B4D-B4F5-75AF269452D3}"/>
              </a:ext>
            </a:extLst>
          </p:cNvPr>
          <p:cNvSpPr txBox="1"/>
          <p:nvPr/>
        </p:nvSpPr>
        <p:spPr>
          <a:xfrm>
            <a:off x="162040" y="2811087"/>
            <a:ext cx="4010339"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INTRODUCTION</a:t>
            </a:r>
            <a:endParaRPr lang="fr-FR" sz="3600" dirty="0">
              <a:solidFill>
                <a:schemeClr val="bg1"/>
              </a:solidFill>
              <a:latin typeface="Arial" charset="0"/>
              <a:ea typeface="Arial" charset="0"/>
              <a:cs typeface="Arial" charset="0"/>
            </a:endParaRPr>
          </a:p>
        </p:txBody>
      </p:sp>
      <p:sp>
        <p:nvSpPr>
          <p:cNvPr id="11" name="Slide Number Placeholder 6">
            <a:extLst>
              <a:ext uri="{FF2B5EF4-FFF2-40B4-BE49-F238E27FC236}">
                <a16:creationId xmlns:a16="http://schemas.microsoft.com/office/drawing/2014/main" id="{F64288E2-D5F8-AC40-8C7F-C23722B3A9E7}"/>
              </a:ext>
            </a:extLst>
          </p:cNvPr>
          <p:cNvSpPr>
            <a:spLocks noGrp="1"/>
          </p:cNvSpPr>
          <p:nvPr>
            <p:ph type="sldNum" sz="quarter" idx="12"/>
          </p:nvPr>
        </p:nvSpPr>
        <p:spPr>
          <a:xfrm>
            <a:off x="11107546" y="6480175"/>
            <a:ext cx="681254" cy="365125"/>
          </a:xfrm>
        </p:spPr>
        <p:txBody>
          <a:bodyPr/>
          <a:lstStyle/>
          <a:p>
            <a:fld id="{36B5EA5A-BC32-A742-B11B-8E7414D5B535}" type="slidenum">
              <a:rPr lang="en-US" smtClean="0"/>
              <a:pPr/>
              <a:t>3</a:t>
            </a:fld>
            <a:endParaRPr lang="en-US" dirty="0"/>
          </a:p>
        </p:txBody>
      </p:sp>
      <p:sp>
        <p:nvSpPr>
          <p:cNvPr id="3" name="Footer Placeholder 3">
            <a:extLst>
              <a:ext uri="{FF2B5EF4-FFF2-40B4-BE49-F238E27FC236}">
                <a16:creationId xmlns:a16="http://schemas.microsoft.com/office/drawing/2014/main" id="{AD3C83D4-8264-E270-A234-224CA97B571C}"/>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41801107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AED7-37D7-D94B-B0FD-8356390FB6B4}"/>
              </a:ext>
            </a:extLst>
          </p:cNvPr>
          <p:cNvSpPr>
            <a:spLocks noGrp="1"/>
          </p:cNvSpPr>
          <p:nvPr>
            <p:ph type="title"/>
          </p:nvPr>
        </p:nvSpPr>
        <p:spPr/>
        <p:txBody>
          <a:bodyPr/>
          <a:lstStyle/>
          <a:p>
            <a:r>
              <a:rPr lang="en-US" dirty="0"/>
              <a:t>Principles of the Procurement Rules (2/4) </a:t>
            </a:r>
          </a:p>
        </p:txBody>
      </p:sp>
      <p:sp>
        <p:nvSpPr>
          <p:cNvPr id="6" name="Slide Number Placeholder 5">
            <a:extLst>
              <a:ext uri="{FF2B5EF4-FFF2-40B4-BE49-F238E27FC236}">
                <a16:creationId xmlns:a16="http://schemas.microsoft.com/office/drawing/2014/main" id="{B0F4BFA1-8ADF-EA47-BB2E-411097EF7B34}"/>
              </a:ext>
            </a:extLst>
          </p:cNvPr>
          <p:cNvSpPr>
            <a:spLocks noGrp="1"/>
          </p:cNvSpPr>
          <p:nvPr>
            <p:ph type="sldNum" sz="quarter" idx="16"/>
          </p:nvPr>
        </p:nvSpPr>
        <p:spPr/>
        <p:txBody>
          <a:bodyPr/>
          <a:lstStyle/>
          <a:p>
            <a:fld id="{36B5EA5A-BC32-A742-B11B-8E7414D5B535}" type="slidenum">
              <a:rPr lang="en-US" smtClean="0"/>
              <a:pPr/>
              <a:t>30</a:t>
            </a:fld>
            <a:endParaRPr lang="en-US" dirty="0"/>
          </a:p>
        </p:txBody>
      </p:sp>
      <p:grpSp>
        <p:nvGrpSpPr>
          <p:cNvPr id="7" name="Group 6"/>
          <p:cNvGrpSpPr/>
          <p:nvPr/>
        </p:nvGrpSpPr>
        <p:grpSpPr>
          <a:xfrm>
            <a:off x="407988" y="2472456"/>
            <a:ext cx="6210876" cy="2016125"/>
            <a:chOff x="407988" y="3968750"/>
            <a:chExt cx="6210876" cy="2016125"/>
          </a:xfrm>
        </p:grpSpPr>
        <p:sp>
          <p:nvSpPr>
            <p:cNvPr id="13" name="Pentagon 12">
              <a:extLst>
                <a:ext uri="{FF2B5EF4-FFF2-40B4-BE49-F238E27FC236}">
                  <a16:creationId xmlns:a16="http://schemas.microsoft.com/office/drawing/2014/main" id="{406CC4B1-86F6-FD49-B37A-AE0F38F8D83C}"/>
                </a:ext>
              </a:extLst>
            </p:cNvPr>
            <p:cNvSpPr/>
            <p:nvPr/>
          </p:nvSpPr>
          <p:spPr>
            <a:xfrm>
              <a:off x="407988" y="3968750"/>
              <a:ext cx="6210876" cy="2016125"/>
            </a:xfrm>
            <a:prstGeom prst="homePlate">
              <a:avLst>
                <a:gd name="adj" fmla="val 2210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rgbClr val="FFFFFF"/>
                </a:solidFill>
                <a:latin typeface="Source Sans Pro" charset="0"/>
              </a:endParaRPr>
            </a:p>
          </p:txBody>
        </p:sp>
        <p:sp>
          <p:nvSpPr>
            <p:cNvPr id="28" name="TextBox 27">
              <a:extLst>
                <a:ext uri="{FF2B5EF4-FFF2-40B4-BE49-F238E27FC236}">
                  <a16:creationId xmlns:a16="http://schemas.microsoft.com/office/drawing/2014/main" id="{EAFD1A99-3E5F-004E-8B60-E4FDE13B2A60}"/>
                </a:ext>
              </a:extLst>
            </p:cNvPr>
            <p:cNvSpPr txBox="1"/>
            <p:nvPr/>
          </p:nvSpPr>
          <p:spPr>
            <a:xfrm>
              <a:off x="873542" y="4452037"/>
              <a:ext cx="5293896" cy="1200329"/>
            </a:xfrm>
            <a:prstGeom prst="rect">
              <a:avLst/>
            </a:prstGeom>
            <a:noFill/>
          </p:spPr>
          <p:txBody>
            <a:bodyPr wrap="square" lIns="0" rtlCol="0" anchor="ctr" anchorCtr="0">
              <a:spAutoFit/>
            </a:bodyPr>
            <a:lstStyle/>
            <a:p>
              <a:r>
                <a:rPr lang="en-US" sz="2400" b="1" dirty="0">
                  <a:solidFill>
                    <a:schemeClr val="bg1"/>
                  </a:solidFill>
                </a:rPr>
                <a:t>Selective tendering procedures: </a:t>
              </a:r>
              <a:r>
                <a:rPr lang="en-US" sz="2400" dirty="0">
                  <a:solidFill>
                    <a:schemeClr val="bg1"/>
                  </a:solidFill>
                </a:rPr>
                <a:t>CERN’s tendering procedures are not open to any interested firm</a:t>
              </a:r>
              <a:endParaRPr lang="en-US" sz="2100" dirty="0">
                <a:solidFill>
                  <a:schemeClr val="bg1"/>
                </a:solidFill>
              </a:endParaRPr>
            </a:p>
          </p:txBody>
        </p:sp>
      </p:grpSp>
      <p:grpSp>
        <p:nvGrpSpPr>
          <p:cNvPr id="8" name="Group 7"/>
          <p:cNvGrpSpPr/>
          <p:nvPr/>
        </p:nvGrpSpPr>
        <p:grpSpPr>
          <a:xfrm>
            <a:off x="6167438" y="2472456"/>
            <a:ext cx="6024562" cy="2016125"/>
            <a:chOff x="6254750" y="2971219"/>
            <a:chExt cx="6024562" cy="2016125"/>
          </a:xfrm>
        </p:grpSpPr>
        <p:sp>
          <p:nvSpPr>
            <p:cNvPr id="16" name="Chevron 15">
              <a:extLst>
                <a:ext uri="{FF2B5EF4-FFF2-40B4-BE49-F238E27FC236}">
                  <a16:creationId xmlns:a16="http://schemas.microsoft.com/office/drawing/2014/main" id="{C7C5BC94-DA87-714E-9E0C-CBB91F495200}"/>
                </a:ext>
              </a:extLst>
            </p:cNvPr>
            <p:cNvSpPr/>
            <p:nvPr/>
          </p:nvSpPr>
          <p:spPr>
            <a:xfrm>
              <a:off x="6254750" y="2971219"/>
              <a:ext cx="5616575" cy="2016125"/>
            </a:xfrm>
            <a:prstGeom prst="chevron">
              <a:avLst>
                <a:gd name="adj" fmla="val 20758"/>
              </a:avLst>
            </a:prstGeom>
            <a:solidFill>
              <a:schemeClr val="accent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365760" tIns="0" rIns="91440" bIns="91440" rtlCol="0" anchor="ctr" anchorCtr="0"/>
            <a:lstStyle/>
            <a:p>
              <a:endParaRPr lang="en-US" sz="1333" dirty="0">
                <a:solidFill>
                  <a:srgbClr val="FFFFFF"/>
                </a:solidFill>
                <a:latin typeface="Source Sans Pro" charset="0"/>
              </a:endParaRPr>
            </a:p>
          </p:txBody>
        </p:sp>
        <p:sp>
          <p:nvSpPr>
            <p:cNvPr id="30" name="TextBox 29">
              <a:extLst>
                <a:ext uri="{FF2B5EF4-FFF2-40B4-BE49-F238E27FC236}">
                  <a16:creationId xmlns:a16="http://schemas.microsoft.com/office/drawing/2014/main" id="{6DFF0F39-F1C2-2845-A757-27F26C5F31C3}"/>
                </a:ext>
              </a:extLst>
            </p:cNvPr>
            <p:cNvSpPr txBox="1"/>
            <p:nvPr/>
          </p:nvSpPr>
          <p:spPr>
            <a:xfrm>
              <a:off x="7109085" y="3535916"/>
              <a:ext cx="5170227" cy="1091210"/>
            </a:xfrm>
            <a:prstGeom prst="rect">
              <a:avLst/>
            </a:prstGeom>
            <a:noFill/>
          </p:spPr>
          <p:txBody>
            <a:bodyPr wrap="square" lIns="0" rtlCol="0" anchor="ctr" anchorCtr="0">
              <a:spAutoFit/>
            </a:bodyPr>
            <a:lstStyle/>
            <a:p>
              <a:r>
                <a:rPr lang="en-US" sz="2400" b="1" dirty="0">
                  <a:solidFill>
                    <a:schemeClr val="bg1"/>
                  </a:solidFill>
                </a:rPr>
                <a:t>Confidentiality: </a:t>
              </a:r>
              <a:r>
                <a:rPr lang="en-US" sz="2400" dirty="0">
                  <a:solidFill>
                    <a:schemeClr val="bg1"/>
                  </a:solidFill>
                </a:rPr>
                <a:t>Opening and evaluation of bids as well as negotiations are not public</a:t>
              </a:r>
              <a:endParaRPr lang="en-US" sz="2100" dirty="0">
                <a:solidFill>
                  <a:schemeClr val="bg1"/>
                </a:solidFill>
              </a:endParaRPr>
            </a:p>
          </p:txBody>
        </p:sp>
      </p:grpSp>
      <p:grpSp>
        <p:nvGrpSpPr>
          <p:cNvPr id="12" name="Group 11">
            <a:extLst>
              <a:ext uri="{FF2B5EF4-FFF2-40B4-BE49-F238E27FC236}">
                <a16:creationId xmlns:a16="http://schemas.microsoft.com/office/drawing/2014/main" id="{09578E19-5620-4045-B104-EBF5497229A7}"/>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AAAF8EB8-402D-B744-894D-7BB87CB8B88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C62FEA0-BD41-6144-876E-6689BC9D79B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D38965F-E8DD-4346-9686-0CBC66EFA36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4C3AC12-9E07-8A4B-ACBD-2AD8C5A21F4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E55120EC-9848-3548-BD4C-53F7ACC2854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4A629A4E-D985-8044-949C-B4B78F8D4F0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6188E924-E636-63B7-7DDD-7EC55F6BF32C}"/>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82169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716734"/>
          </a:xfrm>
        </p:spPr>
        <p:txBody>
          <a:bodyPr/>
          <a:lstStyle/>
          <a:p>
            <a:r>
              <a:rPr lang="en-US" dirty="0"/>
              <a:t>Principles of the Procurement Rules (3/4)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31</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15" name="Right Arrow 14"/>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2" name="Right Arrow 11"/>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4" name="Right Arrow 13"/>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10" name="Picture 9">
            <a:extLst>
              <a:ext uri="{FF2B5EF4-FFF2-40B4-BE49-F238E27FC236}">
                <a16:creationId xmlns:a16="http://schemas.microsoft.com/office/drawing/2014/main" id="{BB13559B-90AB-814F-A9E8-8A97D4485903}"/>
              </a:ext>
            </a:extLst>
          </p:cNvPr>
          <p:cNvPicPr>
            <a:picLocks noChangeAspect="1"/>
          </p:cNvPicPr>
          <p:nvPr/>
        </p:nvPicPr>
        <p:blipFill>
          <a:blip r:embed="rId3"/>
          <a:stretch>
            <a:fillRect/>
          </a:stretch>
        </p:blipFill>
        <p:spPr>
          <a:xfrm>
            <a:off x="3581736" y="3494805"/>
            <a:ext cx="1435100" cy="1435100"/>
          </a:xfrm>
          <a:prstGeom prst="rect">
            <a:avLst/>
          </a:prstGeom>
        </p:spPr>
      </p:pic>
      <p:pic>
        <p:nvPicPr>
          <p:cNvPr id="11" name="Picture 10">
            <a:extLst>
              <a:ext uri="{FF2B5EF4-FFF2-40B4-BE49-F238E27FC236}">
                <a16:creationId xmlns:a16="http://schemas.microsoft.com/office/drawing/2014/main" id="{35359D0B-BAF1-EE40-B28F-A5B3F83340A1}"/>
              </a:ext>
            </a:extLst>
          </p:cNvPr>
          <p:cNvPicPr>
            <a:picLocks noChangeAspect="1"/>
          </p:cNvPicPr>
          <p:nvPr/>
        </p:nvPicPr>
        <p:blipFill>
          <a:blip r:embed="rId4"/>
          <a:stretch>
            <a:fillRect/>
          </a:stretch>
        </p:blipFill>
        <p:spPr>
          <a:xfrm>
            <a:off x="4755263" y="2732814"/>
            <a:ext cx="1295400" cy="1295400"/>
          </a:xfrm>
          <a:prstGeom prst="rect">
            <a:avLst/>
          </a:prstGeom>
        </p:spPr>
      </p:pic>
      <p:pic>
        <p:nvPicPr>
          <p:cNvPr id="9" name="Picture 8">
            <a:extLst>
              <a:ext uri="{FF2B5EF4-FFF2-40B4-BE49-F238E27FC236}">
                <a16:creationId xmlns:a16="http://schemas.microsoft.com/office/drawing/2014/main" id="{B4E4F8DE-656E-324C-AC5E-6A9EE247BFCC}"/>
              </a:ext>
            </a:extLst>
          </p:cNvPr>
          <p:cNvPicPr>
            <a:picLocks noChangeAspect="1"/>
          </p:cNvPicPr>
          <p:nvPr/>
        </p:nvPicPr>
        <p:blipFill>
          <a:blip r:embed="rId5"/>
          <a:stretch>
            <a:fillRect/>
          </a:stretch>
        </p:blipFill>
        <p:spPr>
          <a:xfrm>
            <a:off x="4690821" y="4378489"/>
            <a:ext cx="1689100" cy="1689100"/>
          </a:xfrm>
          <a:prstGeom prst="rect">
            <a:avLst/>
          </a:prstGeom>
        </p:spPr>
      </p:pic>
      <p:sp>
        <p:nvSpPr>
          <p:cNvPr id="3" name="TextBox 2"/>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8" name="TextBox 17"/>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9" name="Text Placeholder 2">
            <a:extLst>
              <a:ext uri="{FF2B5EF4-FFF2-40B4-BE49-F238E27FC236}">
                <a16:creationId xmlns:a16="http://schemas.microsoft.com/office/drawing/2014/main" id="{CADE214F-7AD0-1241-9327-E101F7C13CBA}"/>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on a </a:t>
            </a:r>
            <a:r>
              <a:rPr lang="fr-CH" altLang="en-US" sz="2400" u="sng" dirty="0" err="1">
                <a:solidFill>
                  <a:schemeClr val="accent2"/>
                </a:solidFill>
              </a:rPr>
              <a:t>Lowest</a:t>
            </a:r>
            <a:r>
              <a:rPr lang="fr-CH" altLang="en-US" sz="2400" u="sng" dirty="0">
                <a:solidFill>
                  <a:schemeClr val="accent2"/>
                </a:solidFill>
              </a:rPr>
              <a:t> compliant </a:t>
            </a:r>
            <a:r>
              <a:rPr lang="fr-CH" altLang="en-US" sz="2400" u="sng" dirty="0" err="1">
                <a:solidFill>
                  <a:schemeClr val="accent2"/>
                </a:solidFill>
              </a:rPr>
              <a:t>bid</a:t>
            </a:r>
            <a:r>
              <a:rPr lang="fr-CH" altLang="en-US" sz="2400" u="sng" dirty="0">
                <a:solidFill>
                  <a:schemeClr val="accent2"/>
                </a:solidFill>
              </a:rPr>
              <a:t> basis</a:t>
            </a:r>
          </a:p>
          <a:p>
            <a:pPr algn="ctr">
              <a:spcBef>
                <a:spcPct val="0"/>
              </a:spcBef>
            </a:pPr>
            <a:r>
              <a:rPr lang="fr-CH" altLang="en-US" sz="2400" dirty="0">
                <a:solidFill>
                  <a:schemeClr val="accent2"/>
                </a:solidFill>
              </a:rPr>
              <a:t>Most </a:t>
            </a:r>
            <a:r>
              <a:rPr lang="fr-CH" altLang="en-US" sz="2400" dirty="0" err="1">
                <a:solidFill>
                  <a:schemeClr val="accent2"/>
                </a:solidFill>
              </a:rPr>
              <a:t>commonly</a:t>
            </a:r>
            <a:r>
              <a:rPr lang="fr-CH" altLang="en-US" sz="2400" dirty="0">
                <a:solidFill>
                  <a:schemeClr val="accent2"/>
                </a:solidFill>
              </a:rPr>
              <a:t> </a:t>
            </a:r>
            <a:r>
              <a:rPr lang="fr-CH" altLang="en-US" sz="2400" dirty="0" err="1">
                <a:solidFill>
                  <a:schemeClr val="accent2"/>
                </a:solidFill>
              </a:rPr>
              <a:t>used</a:t>
            </a:r>
            <a:r>
              <a:rPr lang="fr-CH" altLang="en-US" sz="2400" dirty="0">
                <a:solidFill>
                  <a:schemeClr val="accent2"/>
                </a:solidFill>
              </a:rPr>
              <a:t> for </a:t>
            </a:r>
            <a:r>
              <a:rPr lang="fr-CH" altLang="en-US" sz="2400" dirty="0" err="1">
                <a:solidFill>
                  <a:schemeClr val="accent2"/>
                </a:solidFill>
              </a:rPr>
              <a:t>Supply</a:t>
            </a:r>
            <a:r>
              <a:rPr lang="fr-CH" altLang="en-US" sz="2400" dirty="0">
                <a:solidFill>
                  <a:schemeClr val="accent2"/>
                </a:solidFill>
              </a:rPr>
              <a:t> </a:t>
            </a:r>
            <a:r>
              <a:rPr lang="fr-CH" altLang="en-US" sz="2400" dirty="0" err="1">
                <a:solidFill>
                  <a:schemeClr val="accent2"/>
                </a:solidFill>
              </a:rPr>
              <a:t>contracts</a:t>
            </a:r>
            <a:endParaRPr lang="fr-CH" altLang="en-US" sz="2400" dirty="0">
              <a:solidFill>
                <a:schemeClr val="accent2"/>
              </a:solidFill>
            </a:endParaRPr>
          </a:p>
        </p:txBody>
      </p:sp>
      <p:sp>
        <p:nvSpPr>
          <p:cNvPr id="20" name="TextBox 19"/>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7" name="Chevron 6"/>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21" name="Picture 20">
            <a:extLst>
              <a:ext uri="{FF2B5EF4-FFF2-40B4-BE49-F238E27FC236}">
                <a16:creationId xmlns:a16="http://schemas.microsoft.com/office/drawing/2014/main" id="{60C6C6E0-7EDF-3B47-9164-1A6ECD82F490}"/>
              </a:ext>
            </a:extLst>
          </p:cNvPr>
          <p:cNvPicPr>
            <a:picLocks noChangeAspect="1"/>
          </p:cNvPicPr>
          <p:nvPr/>
        </p:nvPicPr>
        <p:blipFill>
          <a:blip r:embed="rId6"/>
          <a:stretch>
            <a:fillRect/>
          </a:stretch>
        </p:blipFill>
        <p:spPr>
          <a:xfrm>
            <a:off x="9508617" y="2569504"/>
            <a:ext cx="2177825" cy="2177825"/>
          </a:xfrm>
          <a:prstGeom prst="rect">
            <a:avLst/>
          </a:prstGeom>
        </p:spPr>
      </p:pic>
      <p:grpSp>
        <p:nvGrpSpPr>
          <p:cNvPr id="22" name="Group 21">
            <a:extLst>
              <a:ext uri="{FF2B5EF4-FFF2-40B4-BE49-F238E27FC236}">
                <a16:creationId xmlns:a16="http://schemas.microsoft.com/office/drawing/2014/main" id="{DC76B10F-6717-A34D-B865-723950921175}"/>
              </a:ext>
            </a:extLst>
          </p:cNvPr>
          <p:cNvGrpSpPr/>
          <p:nvPr/>
        </p:nvGrpSpPr>
        <p:grpSpPr>
          <a:xfrm>
            <a:off x="-1" y="0"/>
            <a:ext cx="12187669" cy="98854"/>
            <a:chOff x="-1" y="0"/>
            <a:chExt cx="12187669" cy="98854"/>
          </a:xfrm>
        </p:grpSpPr>
        <p:sp>
          <p:nvSpPr>
            <p:cNvPr id="23" name="Rectangle 22">
              <a:extLst>
                <a:ext uri="{FF2B5EF4-FFF2-40B4-BE49-F238E27FC236}">
                  <a16:creationId xmlns:a16="http://schemas.microsoft.com/office/drawing/2014/main" id="{C7F1AFA1-DE4A-9A48-B7EE-FC4D262BE8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DEFF0C4B-FFFB-474F-A663-F6EB295A28A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8F9364A-FCBA-A043-9551-F39FF4C6FCE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CB4DF68F-8682-1441-B48E-8C7FDFD265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4562293C-3E99-9948-B420-6B0FC6AEFC3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B1D9D890-5B26-3B4D-A571-EEB873D9DD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350D41CD-EE49-2CB1-D4A8-2375309E3FE8}"/>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4462086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accel="50000" fill="hold" nodeType="clickEffect">
                                      <p:stCondLst>
                                        <p:cond delay="0"/>
                                      </p:stCondLst>
                                      <p:childTnLst>
                                        <p:animRot by="21600000">
                                          <p:cBhvr>
                                            <p:cTn id="12" dur="3500" fill="hold"/>
                                            <p:tgtEl>
                                              <p:spTgt spid="9"/>
                                            </p:tgtEl>
                                            <p:attrNameLst>
                                              <p:attrName>r</p:attrName>
                                            </p:attrNameLst>
                                          </p:cBhvr>
                                        </p:animRot>
                                      </p:childTnLst>
                                    </p:cTn>
                                  </p:par>
                                  <p:par>
                                    <p:cTn id="13" presetID="2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 presetClass="entr" presetSubtype="2"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par>
                                    <p:cTn id="20" presetID="8" presetClass="emph" presetSubtype="0" accel="50000" fill="hold" nodeType="withEffect">
                                      <p:stCondLst>
                                        <p:cond delay="0"/>
                                      </p:stCondLst>
                                      <p:childTnLst>
                                        <p:animRot by="-21600000">
                                          <p:cBhvr>
                                            <p:cTn id="21" dur="3500" fill="hold"/>
                                            <p:tgtEl>
                                              <p:spTgt spid="10"/>
                                            </p:tgtEl>
                                            <p:attrNameLst>
                                              <p:attrName>r</p:attrName>
                                            </p:attrNameLst>
                                          </p:cBhvr>
                                        </p:animRot>
                                      </p:childTnLst>
                                    </p:cTn>
                                  </p:par>
                                  <p:par>
                                    <p:cTn id="22" presetID="2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8" presetClass="emph" presetSubtype="0" accel="50000" fill="hold" nodeType="withEffect">
                                      <p:stCondLst>
                                        <p:cond delay="0"/>
                                      </p:stCondLst>
                                      <p:childTnLst>
                                        <p:animRot by="21600000">
                                          <p:cBhvr>
                                            <p:cTn id="30" dur="3500" fill="hold"/>
                                            <p:tgtEl>
                                              <p:spTgt spid="11"/>
                                            </p:tgtEl>
                                            <p:attrNameLst>
                                              <p:attrName>r</p:attrName>
                                            </p:attrNameLst>
                                          </p:cBhvr>
                                        </p:animRot>
                                      </p:childTnLst>
                                    </p:cTn>
                                  </p:par>
                                  <p:par>
                                    <p:cTn id="31" presetID="2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1+#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(4/4) </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32</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on a </a:t>
            </a:r>
            <a:r>
              <a:rPr lang="fr-CH" altLang="en-US" sz="2400" u="sng" dirty="0">
                <a:solidFill>
                  <a:schemeClr val="accent2"/>
                </a:solidFill>
              </a:rPr>
              <a:t>Best Value For Money </a:t>
            </a:r>
            <a:r>
              <a:rPr lang="fr-CH" altLang="en-US" sz="2400" dirty="0">
                <a:solidFill>
                  <a:schemeClr val="accent2"/>
                </a:solidFill>
              </a:rPr>
              <a:t>basis</a:t>
            </a:r>
          </a:p>
          <a:p>
            <a:pPr algn="ctr">
              <a:spcBef>
                <a:spcPct val="0"/>
              </a:spcBef>
            </a:pPr>
            <a:r>
              <a:rPr lang="fr-CH" altLang="en-US" sz="2400" dirty="0">
                <a:solidFill>
                  <a:schemeClr val="accent2"/>
                </a:solidFill>
              </a:rPr>
              <a:t>Most </a:t>
            </a:r>
            <a:r>
              <a:rPr lang="fr-CH" altLang="en-US" sz="2400" dirty="0" err="1">
                <a:solidFill>
                  <a:schemeClr val="accent2"/>
                </a:solidFill>
              </a:rPr>
              <a:t>commonly</a:t>
            </a:r>
            <a:r>
              <a:rPr lang="fr-CH" altLang="en-US" sz="2400" dirty="0">
                <a:solidFill>
                  <a:schemeClr val="accent2"/>
                </a:solidFill>
              </a:rPr>
              <a:t> </a:t>
            </a:r>
            <a:r>
              <a:rPr lang="fr-CH" altLang="en-US" sz="2400" dirty="0" err="1">
                <a:solidFill>
                  <a:schemeClr val="accent2"/>
                </a:solidFill>
              </a:rPr>
              <a:t>used</a:t>
            </a:r>
            <a:r>
              <a:rPr lang="fr-CH" altLang="en-US" sz="2400" dirty="0">
                <a:solidFill>
                  <a:schemeClr val="accent2"/>
                </a:solidFill>
              </a:rPr>
              <a:t> for </a:t>
            </a:r>
            <a:r>
              <a:rPr lang="fr-CH" altLang="en-US" sz="2400" dirty="0" err="1">
                <a:solidFill>
                  <a:schemeClr val="accent2"/>
                </a:solidFill>
              </a:rPr>
              <a:t>industrial</a:t>
            </a:r>
            <a:r>
              <a:rPr lang="fr-CH" altLang="en-US" sz="2400" dirty="0">
                <a:solidFill>
                  <a:schemeClr val="accent2"/>
                </a:solidFill>
              </a:rPr>
              <a:t> service </a:t>
            </a:r>
            <a:r>
              <a:rPr lang="fr-CH" altLang="en-US" sz="2400" dirty="0" err="1">
                <a:solidFill>
                  <a:schemeClr val="accent2"/>
                </a:solidFill>
              </a:rPr>
              <a:t>contracts</a:t>
            </a:r>
            <a:endParaRPr lang="fr-CH" altLang="en-US" sz="2400" dirty="0">
              <a:solidFill>
                <a:schemeClr val="accent2"/>
              </a:solidFill>
            </a:endParaRPr>
          </a:p>
        </p:txBody>
      </p:sp>
      <p:sp>
        <p:nvSpPr>
          <p:cNvPr id="10" name="TextBox 9">
            <a:extLst>
              <a:ext uri="{FF2B5EF4-FFF2-40B4-BE49-F238E27FC236}">
                <a16:creationId xmlns:a16="http://schemas.microsoft.com/office/drawing/2014/main" id="{1F7314C6-DD36-9A4A-AA16-47D363510BD8}"/>
              </a:ext>
            </a:extLst>
          </p:cNvPr>
          <p:cNvSpPr txBox="1"/>
          <p:nvPr/>
        </p:nvSpPr>
        <p:spPr>
          <a:xfrm>
            <a:off x="9958605" y="5890927"/>
            <a:ext cx="1986784" cy="369332"/>
          </a:xfrm>
          <a:prstGeom prst="rect">
            <a:avLst/>
          </a:prstGeom>
          <a:noFill/>
        </p:spPr>
        <p:txBody>
          <a:bodyPr wrap="square" rtlCol="0">
            <a:spAutoFit/>
          </a:bodyPr>
          <a:lstStyle/>
          <a:p>
            <a:r>
              <a:rPr lang="fr-CH" altLang="en-US" dirty="0"/>
              <a:t>No </a:t>
            </a:r>
            <a:r>
              <a:rPr lang="fr-CH" altLang="en-US" dirty="0" err="1"/>
              <a:t>alignment</a:t>
            </a:r>
            <a:r>
              <a:rPr lang="fr-CH" altLang="en-US" dirty="0"/>
              <a:t> </a:t>
            </a:r>
            <a:r>
              <a:rPr lang="fr-CH" altLang="en-US" dirty="0" err="1"/>
              <a:t>rule</a:t>
            </a:r>
            <a:endParaRPr lang="en-GB" altLang="en-US" dirty="0"/>
          </a:p>
        </p:txBody>
      </p:sp>
      <p:pic>
        <p:nvPicPr>
          <p:cNvPr id="7" name="Picture 6">
            <a:extLst>
              <a:ext uri="{FF2B5EF4-FFF2-40B4-BE49-F238E27FC236}">
                <a16:creationId xmlns:a16="http://schemas.microsoft.com/office/drawing/2014/main" id="{12461781-D347-B743-AB29-8B39FF1B0B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821" y="3204376"/>
            <a:ext cx="6790318" cy="2996399"/>
          </a:xfrm>
          <a:prstGeom prst="rect">
            <a:avLst/>
          </a:prstGeom>
        </p:spPr>
      </p:pic>
      <p:pic>
        <p:nvPicPr>
          <p:cNvPr id="11" name="Picture 10">
            <a:extLst>
              <a:ext uri="{FF2B5EF4-FFF2-40B4-BE49-F238E27FC236}">
                <a16:creationId xmlns:a16="http://schemas.microsoft.com/office/drawing/2014/main" id="{3A18C8D5-9BC1-C948-9936-74B80DD2C0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690806" y="5921637"/>
            <a:ext cx="318421" cy="281680"/>
          </a:xfrm>
          <a:prstGeom prst="rect">
            <a:avLst/>
          </a:prstGeom>
        </p:spPr>
      </p:pic>
      <p:grpSp>
        <p:nvGrpSpPr>
          <p:cNvPr id="12" name="Group 11">
            <a:extLst>
              <a:ext uri="{FF2B5EF4-FFF2-40B4-BE49-F238E27FC236}">
                <a16:creationId xmlns:a16="http://schemas.microsoft.com/office/drawing/2014/main" id="{7B6147BA-A166-7342-865F-767C4C036D88}"/>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D65AFFFD-8292-2E43-931B-1F0FA337136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566C5EB-BBA4-B948-A5E8-BD42E3F1BC8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D96BF70-2C01-7748-9DB2-62EFBA21082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4BC49BE3-0908-D04F-B45B-AD52BF44EC2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4936F214-48D3-FB47-A5B0-3E53E55B6A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53448C72-42CC-5B43-91C4-A914B8F9381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5312BFCB-3C84-10EC-29EB-9AD080419710}"/>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5981338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1980324" y="1136284"/>
            <a:ext cx="9467849" cy="4608512"/>
          </a:xfrm>
        </p:spPr>
        <p:txBody>
          <a:bodyPr/>
          <a:lstStyle/>
          <a:p>
            <a:pPr>
              <a:buNone/>
            </a:pPr>
            <a:r>
              <a:rPr lang="en-US" altLang="en-US" sz="2000" dirty="0">
                <a:solidFill>
                  <a:schemeClr val="accent2"/>
                </a:solidFill>
              </a:rPr>
              <a:t>Price enquiry (</a:t>
            </a:r>
            <a:r>
              <a:rPr lang="en-US" altLang="en-US" sz="2000" dirty="0" err="1">
                <a:solidFill>
                  <a:schemeClr val="accent2"/>
                </a:solidFill>
              </a:rPr>
              <a:t>Demande</a:t>
            </a:r>
            <a:r>
              <a:rPr lang="en-US" altLang="en-US" sz="2000" dirty="0">
                <a:solidFill>
                  <a:schemeClr val="accent2"/>
                </a:solidFill>
              </a:rPr>
              <a:t> </a:t>
            </a:r>
            <a:r>
              <a:rPr lang="en-US" altLang="en-US" sz="2000" dirty="0" err="1">
                <a:solidFill>
                  <a:schemeClr val="accent2"/>
                </a:solidFill>
              </a:rPr>
              <a:t>d’Offre</a:t>
            </a:r>
            <a:r>
              <a:rPr lang="en-US" altLang="en-US" sz="2000" dirty="0">
                <a:solidFill>
                  <a:schemeClr val="accent2"/>
                </a:solidFill>
              </a:rPr>
              <a:t> - DO)</a:t>
            </a:r>
            <a:endParaRPr lang="en-AU" altLang="en-US" sz="2000" dirty="0">
              <a:solidFill>
                <a:schemeClr val="accent2"/>
              </a:solidFill>
            </a:endParaRPr>
          </a:p>
          <a:p>
            <a:pPr>
              <a:buFontTx/>
              <a:buChar char="•"/>
            </a:pPr>
            <a:r>
              <a:rPr lang="en-AU" altLang="en-US" sz="2000" dirty="0"/>
              <a:t>Submission deadline: 4-6 weeks from date of dispatch </a:t>
            </a:r>
          </a:p>
          <a:p>
            <a:pPr>
              <a:buFontTx/>
              <a:buChar char="•"/>
            </a:pPr>
            <a:r>
              <a:rPr lang="en-AU" altLang="en-US" sz="2000" dirty="0"/>
              <a:t>All price enquiries above 50,000 CHF are also sent to the </a:t>
            </a:r>
            <a:br>
              <a:rPr lang="en-AU" altLang="en-US" sz="2000" dirty="0"/>
            </a:br>
            <a:r>
              <a:rPr lang="en-AU" altLang="en-US" sz="2000" dirty="0"/>
              <a:t>Industrial Liaison Officers (ILOs) for information</a:t>
            </a:r>
          </a:p>
          <a:p>
            <a:pPr>
              <a:buFontTx/>
              <a:buChar char="•"/>
            </a:pPr>
            <a:r>
              <a:rPr lang="fr-CH" altLang="en-US" sz="2000" dirty="0"/>
              <a:t>Price </a:t>
            </a:r>
            <a:r>
              <a:rPr lang="fr-CH" altLang="en-US" sz="2000" dirty="0" err="1"/>
              <a:t>enquiries</a:t>
            </a:r>
            <a:r>
              <a:rPr lang="fr-CH" altLang="en-US" sz="2000" dirty="0"/>
              <a:t> </a:t>
            </a:r>
            <a:r>
              <a:rPr lang="fr-CH" altLang="en-US" sz="2000" dirty="0" err="1"/>
              <a:t>consist</a:t>
            </a:r>
            <a:r>
              <a:rPr lang="fr-CH" altLang="en-US" sz="2000" dirty="0"/>
              <a:t> of:</a:t>
            </a:r>
          </a:p>
          <a:p>
            <a:pPr lvl="1">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a:buFontTx/>
              <a:buChar char="•"/>
            </a:pPr>
            <a:r>
              <a:rPr lang="fr-CH" altLang="en-US" sz="1600" dirty="0" err="1"/>
              <a:t>Technical</a:t>
            </a:r>
            <a:r>
              <a:rPr lang="fr-CH" altLang="en-US" sz="1600" dirty="0"/>
              <a:t> Questionnaire (</a:t>
            </a:r>
            <a:r>
              <a:rPr lang="fr-CH" altLang="en-US" sz="1600" dirty="0" err="1"/>
              <a:t>optional</a:t>
            </a:r>
            <a:r>
              <a:rPr lang="fr-CH" altLang="en-US" sz="1600" dirty="0"/>
              <a:t>)</a:t>
            </a:r>
          </a:p>
          <a:p>
            <a:pPr lvl="1">
              <a:buFontTx/>
              <a:buChar char="•"/>
            </a:pPr>
            <a:r>
              <a:rPr lang="fr-CH" altLang="en-US" sz="1600" dirty="0"/>
              <a:t>Tender </a:t>
            </a:r>
            <a:r>
              <a:rPr lang="fr-CH" altLang="en-US" sz="1600" dirty="0" err="1"/>
              <a:t>form</a:t>
            </a:r>
            <a:endParaRPr lang="fr-CH" altLang="en-US" sz="1600" dirty="0"/>
          </a:p>
          <a:p>
            <a:pPr lvl="1">
              <a:buFontTx/>
              <a:buChar char="•"/>
            </a:pPr>
            <a:r>
              <a:rPr lang="fr-CH" altLang="en-US" sz="1600" dirty="0" err="1"/>
              <a:t>CERN’s</a:t>
            </a:r>
            <a:r>
              <a:rPr lang="fr-CH" altLang="en-US" sz="1600" dirty="0"/>
              <a:t> General Conditions (</a:t>
            </a:r>
            <a:r>
              <a:rPr lang="fr-CH" altLang="en-US" sz="1600" dirty="0" err="1"/>
              <a:t>contracts</a:t>
            </a:r>
            <a:r>
              <a:rPr lang="fr-CH" altLang="en-US" sz="1600" dirty="0"/>
              <a:t>, invitations to tender, </a:t>
            </a:r>
            <a:r>
              <a:rPr lang="fr-CH" altLang="en-US" sz="1600" dirty="0" err="1"/>
              <a:t>safety</a:t>
            </a:r>
            <a:r>
              <a:rPr lang="fr-CH" altLang="en-US" sz="1600" dirty="0"/>
              <a:t>, etc.)</a:t>
            </a:r>
          </a:p>
          <a:p>
            <a:pPr>
              <a:buFontTx/>
              <a:buChar char="•"/>
            </a:pPr>
            <a:r>
              <a:rPr lang="fr-CH" altLang="en-US" sz="2000" dirty="0">
                <a:solidFill>
                  <a:srgbClr val="2F2F2F">
                    <a:lumMod val="50000"/>
                  </a:srgbClr>
                </a:solidFill>
              </a:rPr>
              <a:t>Price </a:t>
            </a:r>
            <a:r>
              <a:rPr lang="fr-CH" altLang="en-US" sz="2000" dirty="0" err="1">
                <a:solidFill>
                  <a:srgbClr val="2F2F2F">
                    <a:lumMod val="50000"/>
                  </a:srgbClr>
                </a:solidFill>
              </a:rPr>
              <a:t>enquiries</a:t>
            </a:r>
            <a:r>
              <a:rPr lang="fr-CH" altLang="en-US" sz="2000" dirty="0">
                <a:solidFill>
                  <a:srgbClr val="2F2F2F">
                    <a:lumMod val="50000"/>
                  </a:srgbClr>
                </a:solidFill>
              </a:rPr>
              <a:t> </a:t>
            </a:r>
            <a:r>
              <a:rPr lang="fr-CH" altLang="en-US" sz="2000" dirty="0" err="1">
                <a:solidFill>
                  <a:srgbClr val="2F2F2F">
                    <a:lumMod val="50000"/>
                  </a:srgbClr>
                </a:solidFill>
              </a:rPr>
              <a:t>between</a:t>
            </a:r>
            <a:r>
              <a:rPr lang="fr-CH" altLang="en-US" sz="2000" dirty="0">
                <a:solidFill>
                  <a:srgbClr val="2F2F2F">
                    <a:lumMod val="50000"/>
                  </a:srgbClr>
                </a:solidFill>
              </a:rPr>
              <a:t> 200,000 – 400,000 CHF</a:t>
            </a:r>
            <a:r>
              <a:rPr lang="en-US" altLang="en-US" sz="2000" dirty="0"/>
              <a:t> announced on CERN’s procurement website, see “</a:t>
            </a:r>
            <a:r>
              <a:rPr lang="en-US" altLang="en-US" sz="2000" dirty="0">
                <a:hlinkClick r:id="rId2"/>
              </a:rPr>
              <a:t>Business Opportunities</a:t>
            </a:r>
            <a:r>
              <a:rPr lang="en-US" altLang="en-US" sz="2000" dirty="0"/>
              <a:t>” </a:t>
            </a:r>
          </a:p>
          <a:p>
            <a:pPr>
              <a:buFontTx/>
              <a:buChar char="•"/>
            </a:pPr>
            <a:r>
              <a:rPr lang="en-AU" altLang="en-US" sz="2000" dirty="0"/>
              <a:t>Bids shall be submitted via CERN’s e-tendering interface</a:t>
            </a:r>
          </a:p>
          <a:p>
            <a:pPr lvl="0">
              <a:buFontTx/>
              <a:buChar char="•"/>
            </a:pPr>
            <a:endParaRPr lang="fr-CH" altLang="en-US" sz="2000" dirty="0">
              <a:solidFill>
                <a:srgbClr val="2F2F2F">
                  <a:lumMod val="50000"/>
                </a:srgbClr>
              </a:solidFill>
            </a:endParaRPr>
          </a:p>
          <a:p>
            <a:pPr marL="366712" lvl="1" indent="0">
              <a:buNone/>
            </a:pPr>
            <a:endParaRPr lang="fr-CH" altLang="en-US" sz="1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a:xfrm>
            <a:off x="407988" y="373593"/>
            <a:ext cx="11376025" cy="563478"/>
          </a:xfrm>
        </p:spPr>
        <p:txBody>
          <a:bodyPr/>
          <a:lstStyle/>
          <a:p>
            <a:r>
              <a:rPr lang="en-US" altLang="fr-FR" dirty="0">
                <a:solidFill>
                  <a:schemeClr val="accent1"/>
                </a:solidFill>
                <a:cs typeface="Calibri" panose="020F0502020204030204" pitchFamily="34" charset="0"/>
              </a:rPr>
              <a:t>Enquiries between 10,000 and 400,000 CHF</a:t>
            </a:r>
            <a:endParaRPr lang="en-US" dirty="0">
              <a:solidFill>
                <a:schemeClr val="accent1"/>
              </a:solidFill>
            </a:endParaRP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3"/>
          <a:stretch>
            <a:fillRect/>
          </a:stretch>
        </p:blipFill>
        <p:spPr>
          <a:xfrm>
            <a:off x="9563524" y="1714074"/>
            <a:ext cx="2270394" cy="2641071"/>
          </a:xfrm>
          <a:prstGeom prst="rect">
            <a:avLst/>
          </a:prstGeom>
        </p:spPr>
      </p:pic>
      <p:grpSp>
        <p:nvGrpSpPr>
          <p:cNvPr id="9" name="Group 8">
            <a:extLst>
              <a:ext uri="{FF2B5EF4-FFF2-40B4-BE49-F238E27FC236}">
                <a16:creationId xmlns:a16="http://schemas.microsoft.com/office/drawing/2014/main" id="{B0650242-2C18-FE4D-859C-560AD70F387B}"/>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0BF6CD7A-CE52-9049-9F35-DD4C38E4D80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D507267-FBB0-684E-9FE1-623753D1E5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86C11D2D-135C-A64B-88F5-FA23C74C5D3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AA9CEC6-4F1E-7049-9EDF-F434B34DB6D2}"/>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85E28584-2956-C344-AC7E-96C427E3417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5D1E8E5-2209-2341-BEBA-E77CE7939E5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2D2035FD-4CB1-5F70-24E3-6E2AF0D7D6F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40636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Effect transition="in" filter="fade">
                                      <p:cBhvr>
                                        <p:cTn id="33" dur="500"/>
                                        <p:tgtEl>
                                          <p:spTgt spid="2">
                                            <p:txEl>
                                              <p:pRg st="5" end="5"/>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2">
                                            <p:txEl>
                                              <p:pRg st="6" end="6"/>
                                            </p:txEl>
                                          </p:spTgt>
                                        </p:tgtEl>
                                        <p:attrNameLst>
                                          <p:attrName>style.visibility</p:attrName>
                                        </p:attrNameLst>
                                      </p:cBhvr>
                                      <p:to>
                                        <p:strVal val="visible"/>
                                      </p:to>
                                    </p:set>
                                    <p:animEffect transition="in" filter="fade">
                                      <p:cBhvr>
                                        <p:cTn id="36" dur="500"/>
                                        <p:tgtEl>
                                          <p:spTgt spid="2">
                                            <p:txEl>
                                              <p:pRg st="6" end="6"/>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Effect transition="in" filter="fade">
                                      <p:cBhvr>
                                        <p:cTn id="39" dur="500"/>
                                        <p:tgtEl>
                                          <p:spTgt spid="2">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
                                            <p:txEl>
                                              <p:pRg st="8" end="8"/>
                                            </p:txEl>
                                          </p:spTgt>
                                        </p:tgtEl>
                                        <p:attrNameLst>
                                          <p:attrName>style.visibility</p:attrName>
                                        </p:attrNameLst>
                                      </p:cBhvr>
                                      <p:to>
                                        <p:strVal val="visible"/>
                                      </p:to>
                                    </p:set>
                                    <p:animEffect transition="in" filter="fade">
                                      <p:cBhvr>
                                        <p:cTn id="44" dur="500"/>
                                        <p:tgtEl>
                                          <p:spTgt spid="2">
                                            <p:txEl>
                                              <p:pRg st="8" end="8"/>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
                                            <p:txEl>
                                              <p:pRg st="9" end="9"/>
                                            </p:txEl>
                                          </p:spTgt>
                                        </p:tgtEl>
                                        <p:attrNameLst>
                                          <p:attrName>style.visibility</p:attrName>
                                        </p:attrNameLst>
                                      </p:cBhvr>
                                      <p:to>
                                        <p:strVal val="visible"/>
                                      </p:to>
                                    </p:set>
                                    <p:animEffect transition="in" filter="fade">
                                      <p:cBhvr>
                                        <p:cTn id="49"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277918"/>
            <a:ext cx="9467849" cy="4608512"/>
          </a:xfrm>
        </p:spPr>
        <p:txBody>
          <a:bodyPr/>
          <a:lstStyle/>
          <a:p>
            <a:pPr algn="just">
              <a:buNone/>
            </a:pPr>
            <a:r>
              <a:rPr lang="en-US" altLang="en-US" sz="2000" dirty="0">
                <a:solidFill>
                  <a:schemeClr val="accent2"/>
                </a:solidFill>
              </a:rPr>
              <a:t>Market Survey (MS)</a:t>
            </a:r>
          </a:p>
          <a:p>
            <a:pPr>
              <a:buFontTx/>
              <a:buChar char="•"/>
            </a:pPr>
            <a:r>
              <a:rPr lang="en-US" altLang="en-US" sz="2000" dirty="0"/>
              <a:t>Prior announcement on CERN’s procurement website, see </a:t>
            </a:r>
            <a:br>
              <a:rPr lang="en-US" altLang="en-US" sz="2000" dirty="0"/>
            </a:br>
            <a:r>
              <a:rPr lang="en-US" altLang="en-US" sz="2000" dirty="0"/>
              <a:t>“</a:t>
            </a:r>
            <a:r>
              <a:rPr lang="en-US" altLang="en-US" sz="2000" dirty="0">
                <a:hlinkClick r:id="rId2"/>
              </a:rPr>
              <a:t>Business Opportunities</a:t>
            </a:r>
            <a:r>
              <a:rPr lang="en-US" altLang="en-US" sz="2000" dirty="0"/>
              <a:t>” </a:t>
            </a:r>
          </a:p>
          <a:p>
            <a:pPr lvl="1"/>
            <a:r>
              <a:rPr lang="en-GB" altLang="en-US" dirty="0"/>
              <a:t>At this stage, interested firms are encouraged to contact CERN in </a:t>
            </a:r>
            <a:br>
              <a:rPr lang="en-GB" altLang="en-US" dirty="0"/>
            </a:br>
            <a:r>
              <a:rPr lang="en-GB" altLang="en-US" dirty="0"/>
              <a:t>order to have a clear understanding of the requirement, allowing </a:t>
            </a:r>
            <a:br>
              <a:rPr lang="en-GB" altLang="en-US" dirty="0"/>
            </a:br>
            <a:r>
              <a:rPr lang="en-GB" altLang="en-US" dirty="0"/>
              <a:t>them to begin their organisation ahead of the tendering process</a:t>
            </a:r>
            <a:r>
              <a:rPr lang="en-GB" altLang="en-US" sz="1400" dirty="0"/>
              <a:t> </a:t>
            </a:r>
            <a:endParaRPr lang="en-GB" altLang="en-US" sz="1600" dirty="0"/>
          </a:p>
          <a:p>
            <a:pPr>
              <a:buFontTx/>
              <a:buChar char="•"/>
            </a:pPr>
            <a:r>
              <a:rPr lang="en-US" altLang="en-US" sz="2000" dirty="0"/>
              <a:t>Market surveys consist of:</a:t>
            </a:r>
          </a:p>
          <a:p>
            <a:pPr lvl="1">
              <a:buFontTx/>
              <a:buChar char="•"/>
            </a:pPr>
            <a:r>
              <a:rPr lang="en-US" altLang="en-US" dirty="0"/>
              <a:t>Technical Description</a:t>
            </a:r>
          </a:p>
          <a:p>
            <a:pPr lvl="1">
              <a:buFontTx/>
              <a:buChar char="•"/>
            </a:pPr>
            <a:r>
              <a:rPr lang="en-US" altLang="en-US" dirty="0"/>
              <a:t>Qualification Questionnaire (technical and financial criteria)</a:t>
            </a:r>
          </a:p>
          <a:p>
            <a:pPr>
              <a:buFontTx/>
              <a:buChar char="•"/>
            </a:pPr>
            <a:r>
              <a:rPr lang="en-US" altLang="en-US" sz="2000" dirty="0"/>
              <a:t>Submission deadline: 4 weeks, or more if the MS is still online</a:t>
            </a:r>
          </a:p>
          <a:p>
            <a:pPr>
              <a:buFontTx/>
              <a:buChar char="•"/>
            </a:pPr>
            <a:r>
              <a:rPr lang="en-US" altLang="en-US" sz="2000" dirty="0"/>
              <a:t>Enables CERN to define a list of selected firms</a:t>
            </a:r>
            <a:endParaRPr lang="en-US" altLang="en-US" sz="3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400’000 CHF (1/2)</a:t>
            </a: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1" name="Picture 10">
            <a:extLst>
              <a:ext uri="{FF2B5EF4-FFF2-40B4-BE49-F238E27FC236}">
                <a16:creationId xmlns:a16="http://schemas.microsoft.com/office/drawing/2014/main" id="{5C2D0199-03AC-4547-94B2-F4E88EF3666F}"/>
              </a:ext>
            </a:extLst>
          </p:cNvPr>
          <p:cNvPicPr>
            <a:picLocks noChangeAspect="1"/>
          </p:cNvPicPr>
          <p:nvPr/>
        </p:nvPicPr>
        <p:blipFill>
          <a:blip r:embed="rId3"/>
          <a:stretch>
            <a:fillRect/>
          </a:stretch>
        </p:blipFill>
        <p:spPr>
          <a:xfrm>
            <a:off x="9728517" y="1063469"/>
            <a:ext cx="2477149" cy="3498973"/>
          </a:xfrm>
          <a:prstGeom prst="rect">
            <a:avLst/>
          </a:prstGeom>
        </p:spPr>
      </p:pic>
      <p:grpSp>
        <p:nvGrpSpPr>
          <p:cNvPr id="10" name="Group 9">
            <a:extLst>
              <a:ext uri="{FF2B5EF4-FFF2-40B4-BE49-F238E27FC236}">
                <a16:creationId xmlns:a16="http://schemas.microsoft.com/office/drawing/2014/main" id="{8783F94C-8CA5-2440-BE08-6DCFD7083C7E}"/>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E27C9A9E-8587-6A42-B3F5-E532D48368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0AD5EE3-B273-5042-B278-E6B68A3A241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2026632-0DCB-C940-BA72-4161D17662D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EE94C3C-2B66-AC48-8FA4-A82C09CDF46A}"/>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A8F0FB86-3CAB-A04D-B942-1053E63202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4F3743A-DF1C-534F-A8C1-1B348520868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A9FAFE70-742F-B465-E91B-898963862E44}"/>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8611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500"/>
                                        <p:tgtEl>
                                          <p:spTgt spid="2">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fade">
                                      <p:cBhvr>
                                        <p:cTn id="31" dur="500"/>
                                        <p:tgtEl>
                                          <p:spTgt spid="2">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
                                            <p:txEl>
                                              <p:pRg st="6" end="6"/>
                                            </p:txEl>
                                          </p:spTgt>
                                        </p:tgtEl>
                                        <p:attrNameLst>
                                          <p:attrName>style.visibility</p:attrName>
                                        </p:attrNameLst>
                                      </p:cBhvr>
                                      <p:to>
                                        <p:strVal val="visible"/>
                                      </p:to>
                                    </p:set>
                                    <p:animEffect transition="in" filter="fade">
                                      <p:cBhvr>
                                        <p:cTn id="36" dur="500"/>
                                        <p:tgtEl>
                                          <p:spTgt spid="2">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
                                            <p:txEl>
                                              <p:pRg st="7" end="7"/>
                                            </p:txEl>
                                          </p:spTgt>
                                        </p:tgtEl>
                                        <p:attrNameLst>
                                          <p:attrName>style.visibility</p:attrName>
                                        </p:attrNameLst>
                                      </p:cBhvr>
                                      <p:to>
                                        <p:strVal val="visible"/>
                                      </p:to>
                                    </p:set>
                                    <p:animEffect transition="in" filter="fade">
                                      <p:cBhvr>
                                        <p:cTn id="4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1906303" y="910338"/>
            <a:ext cx="7827056" cy="4608512"/>
          </a:xfrm>
        </p:spPr>
        <p:txBody>
          <a:bodyPr/>
          <a:lstStyle/>
          <a:p>
            <a:pPr>
              <a:buNone/>
            </a:pPr>
            <a:r>
              <a:rPr lang="en-US" altLang="en-US" sz="1600" dirty="0">
                <a:solidFill>
                  <a:schemeClr val="accent2"/>
                </a:solidFill>
              </a:rPr>
              <a:t>Invitation to Tender (IT)</a:t>
            </a:r>
          </a:p>
          <a:p>
            <a:pPr>
              <a:buFontTx/>
              <a:buChar char="•"/>
            </a:pPr>
            <a:r>
              <a:rPr lang="en-AU" altLang="en-US" sz="1600" dirty="0"/>
              <a:t>Sent to selected firms only</a:t>
            </a:r>
          </a:p>
          <a:p>
            <a:pPr>
              <a:buFontTx/>
              <a:buChar char="•"/>
            </a:pPr>
            <a:r>
              <a:rPr lang="en-AU" altLang="en-US" sz="1600" dirty="0"/>
              <a:t>Submission deadline: 4 weeks from date of dispatch (with a longer period for more complex requirements)</a:t>
            </a:r>
          </a:p>
          <a:p>
            <a:pPr>
              <a:buFontTx/>
              <a:buChar char="•"/>
            </a:pPr>
            <a:r>
              <a:rPr lang="en-AU" altLang="en-US" sz="1600" dirty="0"/>
              <a:t>Firms can ask all questions in writing to understand all requirements and prepare a bid that best matches CERN’s needs</a:t>
            </a:r>
          </a:p>
          <a:p>
            <a:pPr>
              <a:buFontTx/>
              <a:buChar char="•"/>
            </a:pPr>
            <a:r>
              <a:rPr lang="en-AU" altLang="en-US" sz="1600" dirty="0"/>
              <a:t>All invitations to tender are sent to the Industrial Liaison Officers (ILOs) for information</a:t>
            </a:r>
          </a:p>
          <a:p>
            <a:pPr>
              <a:buFontTx/>
              <a:buChar char="•"/>
            </a:pPr>
            <a:r>
              <a:rPr lang="fr-CH" altLang="en-US" sz="1600" dirty="0"/>
              <a:t>Invitations to Tender </a:t>
            </a:r>
            <a:r>
              <a:rPr lang="fr-CH" altLang="en-US" sz="1600" dirty="0" err="1"/>
              <a:t>consist</a:t>
            </a:r>
            <a:r>
              <a:rPr lang="fr-CH" altLang="en-US" sz="1600" dirty="0"/>
              <a:t> of:</a:t>
            </a:r>
          </a:p>
          <a:p>
            <a:pPr lvl="1">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a:buFontTx/>
              <a:buChar char="•"/>
            </a:pPr>
            <a:r>
              <a:rPr lang="fr-CH" altLang="en-US" sz="1600" dirty="0" err="1"/>
              <a:t>Technical</a:t>
            </a:r>
            <a:r>
              <a:rPr lang="fr-CH" altLang="en-US" sz="1600" dirty="0"/>
              <a:t> Questionnaire (</a:t>
            </a:r>
            <a:r>
              <a:rPr lang="fr-CH" altLang="en-US" sz="1600" dirty="0" err="1"/>
              <a:t>optional</a:t>
            </a:r>
            <a:r>
              <a:rPr lang="fr-CH" altLang="en-US" sz="1600" dirty="0"/>
              <a:t>)</a:t>
            </a:r>
          </a:p>
          <a:p>
            <a:pPr lvl="1">
              <a:buFontTx/>
              <a:buChar char="•"/>
            </a:pPr>
            <a:r>
              <a:rPr lang="fr-CH" altLang="en-US" sz="1600" dirty="0"/>
              <a:t>Tender </a:t>
            </a:r>
            <a:r>
              <a:rPr lang="fr-CH" altLang="en-US" sz="1600" dirty="0" err="1"/>
              <a:t>form</a:t>
            </a:r>
            <a:endParaRPr lang="fr-CH" altLang="en-US" sz="1600" dirty="0"/>
          </a:p>
          <a:p>
            <a:pPr lvl="1">
              <a:buFontTx/>
              <a:buChar char="•"/>
            </a:pPr>
            <a:r>
              <a:rPr lang="fr-CH" altLang="en-US" sz="1600" dirty="0" err="1"/>
              <a:t>CERN’s</a:t>
            </a:r>
            <a:r>
              <a:rPr lang="fr-CH" altLang="en-US" sz="1600" dirty="0"/>
              <a:t> General Conditions (</a:t>
            </a:r>
            <a:r>
              <a:rPr lang="fr-CH" altLang="en-US" sz="1600" dirty="0" err="1"/>
              <a:t>contracts</a:t>
            </a:r>
            <a:r>
              <a:rPr lang="fr-CH" altLang="en-US" sz="1600" dirty="0"/>
              <a:t>, invitations to tender, </a:t>
            </a:r>
            <a:r>
              <a:rPr lang="fr-CH" altLang="en-US" sz="1600" dirty="0" err="1"/>
              <a:t>safety</a:t>
            </a:r>
            <a:r>
              <a:rPr lang="fr-CH" altLang="en-US" sz="1600" dirty="0"/>
              <a:t>, etc.)</a:t>
            </a:r>
          </a:p>
          <a:p>
            <a:pPr>
              <a:buFontTx/>
              <a:buChar char="•"/>
            </a:pPr>
            <a:r>
              <a:rPr lang="en-AU" altLang="en-US" sz="1600" dirty="0"/>
              <a:t>Bids shall be submitted via CERN’s e-tendering interface</a:t>
            </a:r>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a:xfrm>
            <a:off x="407988" y="373593"/>
            <a:ext cx="11376025" cy="456306"/>
          </a:xfrm>
        </p:spPr>
        <p:txBody>
          <a:bodyPr/>
          <a:lstStyle/>
          <a:p>
            <a:pPr>
              <a:defRPr/>
            </a:pPr>
            <a:r>
              <a:rPr lang="en-US" dirty="0">
                <a:solidFill>
                  <a:schemeClr val="accent1"/>
                </a:solidFill>
                <a:latin typeface="+mn-lt"/>
                <a:cs typeface="Calibri" panose="020F0502020204030204" pitchFamily="34" charset="0"/>
              </a:rPr>
              <a:t>Enquiries exceeding 400’000 CHF (2/2)</a:t>
            </a:r>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8" name="Picture 7">
            <a:extLst>
              <a:ext uri="{FF2B5EF4-FFF2-40B4-BE49-F238E27FC236}">
                <a16:creationId xmlns:a16="http://schemas.microsoft.com/office/drawing/2014/main" id="{BE96A470-536A-1048-AC14-A28C7DE4AC21}"/>
              </a:ext>
            </a:extLst>
          </p:cNvPr>
          <p:cNvPicPr>
            <a:picLocks noChangeAspect="1"/>
          </p:cNvPicPr>
          <p:nvPr/>
        </p:nvPicPr>
        <p:blipFill>
          <a:blip r:embed="rId3"/>
          <a:stretch>
            <a:fillRect/>
          </a:stretch>
        </p:blipFill>
        <p:spPr>
          <a:xfrm>
            <a:off x="9980995" y="1747838"/>
            <a:ext cx="2253102" cy="2622308"/>
          </a:xfrm>
          <a:prstGeom prst="rect">
            <a:avLst/>
          </a:prstGeom>
        </p:spPr>
      </p:pic>
      <p:grpSp>
        <p:nvGrpSpPr>
          <p:cNvPr id="10" name="Group 9">
            <a:extLst>
              <a:ext uri="{FF2B5EF4-FFF2-40B4-BE49-F238E27FC236}">
                <a16:creationId xmlns:a16="http://schemas.microsoft.com/office/drawing/2014/main" id="{CEEC6C5E-95AD-884B-9FC2-A6FCC4C36D5B}"/>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6E65F8C9-F4BC-9B45-B02B-A6883136A38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2030834-7513-F446-B6E4-5FCCBDB7D41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D72C2C1-840A-1B48-95C6-04D13257506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FC05CB87-8E2E-D946-AD3E-2E61CD4290A9}"/>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DD8C710-6D8A-A945-B5CD-FD512986E87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230CBF70-159C-D949-BAF3-73EA5CF50059}"/>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20D55CD5-C801-A79F-B7D2-BF9324451334}"/>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75518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500"/>
                                        <p:tgtEl>
                                          <p:spTgt spid="2">
                                            <p:txEl>
                                              <p:pRg st="6" end="6"/>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Effect transition="in" filter="fade">
                                      <p:cBhvr>
                                        <p:cTn id="43" dur="500"/>
                                        <p:tgtEl>
                                          <p:spTgt spid="2">
                                            <p:txEl>
                                              <p:pRg st="7" end="7"/>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2">
                                            <p:txEl>
                                              <p:pRg st="8" end="8"/>
                                            </p:txEl>
                                          </p:spTgt>
                                        </p:tgtEl>
                                        <p:attrNameLst>
                                          <p:attrName>style.visibility</p:attrName>
                                        </p:attrNameLst>
                                      </p:cBhvr>
                                      <p:to>
                                        <p:strVal val="visible"/>
                                      </p:to>
                                    </p:set>
                                    <p:animEffect transition="in" filter="fade">
                                      <p:cBhvr>
                                        <p:cTn id="46" dur="500"/>
                                        <p:tgtEl>
                                          <p:spTgt spid="2">
                                            <p:txEl>
                                              <p:pRg st="8" end="8"/>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2">
                                            <p:txEl>
                                              <p:pRg st="9" end="9"/>
                                            </p:txEl>
                                          </p:spTgt>
                                        </p:tgtEl>
                                        <p:attrNameLst>
                                          <p:attrName>style.visibility</p:attrName>
                                        </p:attrNameLst>
                                      </p:cBhvr>
                                      <p:to>
                                        <p:strVal val="visible"/>
                                      </p:to>
                                    </p:set>
                                    <p:animEffect transition="in" filter="fade">
                                      <p:cBhvr>
                                        <p:cTn id="49" dur="500"/>
                                        <p:tgtEl>
                                          <p:spTgt spid="2">
                                            <p:txEl>
                                              <p:pRg st="9" end="9"/>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
                                            <p:txEl>
                                              <p:pRg st="10" end="10"/>
                                            </p:txEl>
                                          </p:spTgt>
                                        </p:tgtEl>
                                        <p:attrNameLst>
                                          <p:attrName>style.visibility</p:attrName>
                                        </p:attrNameLst>
                                      </p:cBhvr>
                                      <p:to>
                                        <p:strVal val="visible"/>
                                      </p:to>
                                    </p:set>
                                    <p:animEffect transition="in" filter="fade">
                                      <p:cBhvr>
                                        <p:cTn id="54"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21489B-BFDB-829B-FB57-0D171D11131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F35A25-4134-27D8-8283-63E0F6BF2DAC}"/>
              </a:ext>
            </a:extLst>
          </p:cNvPr>
          <p:cNvSpPr>
            <a:spLocks noGrp="1"/>
          </p:cNvSpPr>
          <p:nvPr>
            <p:ph idx="1"/>
          </p:nvPr>
        </p:nvSpPr>
        <p:spPr>
          <a:xfrm>
            <a:off x="1879738" y="1232048"/>
            <a:ext cx="6920090" cy="3521553"/>
          </a:xfrm>
        </p:spPr>
        <p:txBody>
          <a:bodyPr/>
          <a:lstStyle/>
          <a:p>
            <a:pPr>
              <a:buFontTx/>
              <a:buChar char="•"/>
            </a:pPr>
            <a:r>
              <a:rPr lang="en-US" altLang="en-US" sz="1800" dirty="0">
                <a:solidFill>
                  <a:schemeClr val="tx2"/>
                </a:solidFill>
              </a:rPr>
              <a:t>To help bidders to fully understand CERN’s needs and allow  preparation of best suited bid</a:t>
            </a:r>
          </a:p>
          <a:p>
            <a:pPr>
              <a:buFontTx/>
              <a:buChar char="•"/>
            </a:pPr>
            <a:r>
              <a:rPr lang="en-US" altLang="en-US" sz="1800" dirty="0">
                <a:solidFill>
                  <a:schemeClr val="tx2"/>
                </a:solidFill>
              </a:rPr>
              <a:t>During Price Enquiry and Invitation to Tender phases</a:t>
            </a:r>
          </a:p>
          <a:p>
            <a:pPr>
              <a:buFontTx/>
              <a:buChar char="•"/>
            </a:pPr>
            <a:r>
              <a:rPr lang="en-US" altLang="en-US" sz="1800" dirty="0">
                <a:solidFill>
                  <a:schemeClr val="tx2"/>
                </a:solidFill>
              </a:rPr>
              <a:t>Concerns all technical, commercial and legal aspects</a:t>
            </a:r>
          </a:p>
          <a:p>
            <a:pPr>
              <a:buFontTx/>
              <a:buChar char="•"/>
            </a:pPr>
            <a:r>
              <a:rPr lang="en-US" altLang="en-US" sz="1800" dirty="0">
                <a:solidFill>
                  <a:schemeClr val="tx2"/>
                </a:solidFill>
              </a:rPr>
              <a:t>To be sent to the Procurement Officer in charge</a:t>
            </a:r>
          </a:p>
          <a:p>
            <a:pPr>
              <a:buFontTx/>
              <a:buChar char="•"/>
            </a:pPr>
            <a:r>
              <a:rPr lang="en-US" altLang="en-US" sz="1800" dirty="0">
                <a:solidFill>
                  <a:schemeClr val="tx2"/>
                </a:solidFill>
              </a:rPr>
              <a:t> Questions and Answers will be provided to all Bidders</a:t>
            </a:r>
            <a:endParaRPr lang="en-US" altLang="en-US" dirty="0">
              <a:solidFill>
                <a:schemeClr val="tx2"/>
              </a:solidFill>
            </a:endParaRPr>
          </a:p>
        </p:txBody>
      </p:sp>
      <p:sp>
        <p:nvSpPr>
          <p:cNvPr id="3" name="Title 2">
            <a:extLst>
              <a:ext uri="{FF2B5EF4-FFF2-40B4-BE49-F238E27FC236}">
                <a16:creationId xmlns:a16="http://schemas.microsoft.com/office/drawing/2014/main" id="{2174598F-457E-8DC9-225F-47F1F350A6F3}"/>
              </a:ext>
            </a:extLst>
          </p:cNvPr>
          <p:cNvSpPr>
            <a:spLocks noGrp="1"/>
          </p:cNvSpPr>
          <p:nvPr>
            <p:ph type="title"/>
          </p:nvPr>
        </p:nvSpPr>
        <p:spPr/>
        <p:txBody>
          <a:bodyPr/>
          <a:lstStyle/>
          <a:p>
            <a:pPr>
              <a:defRPr/>
            </a:pPr>
            <a:r>
              <a:rPr lang="en-US" sz="4000" dirty="0">
                <a:solidFill>
                  <a:schemeClr val="accent1"/>
                </a:solidFill>
                <a:latin typeface="+mn-lt"/>
                <a:cs typeface="Calibri" panose="020F0502020204030204" pitchFamily="34" charset="0"/>
              </a:rPr>
              <a:t>Clarification process</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92EA92C7-04A7-5DB0-4986-B83A5A3CE36D}"/>
              </a:ext>
            </a:extLst>
          </p:cNvPr>
          <p:cNvSpPr>
            <a:spLocks noGrp="1"/>
          </p:cNvSpPr>
          <p:nvPr>
            <p:ph type="sldNum" sz="quarter" idx="12"/>
          </p:nvPr>
        </p:nvSpPr>
        <p:spPr>
          <a:xfrm>
            <a:off x="11107546" y="6361231"/>
            <a:ext cx="681254" cy="365125"/>
          </a:xfrm>
        </p:spPr>
        <p:txBody>
          <a:bodyPr/>
          <a:lstStyle/>
          <a:p>
            <a:fld id="{36B5EA5A-BC32-A742-B11B-8E7414D5B535}" type="slidenum">
              <a:rPr lang="en-US" smtClean="0"/>
              <a:pPr/>
              <a:t>36</a:t>
            </a:fld>
            <a:endParaRPr lang="en-US" dirty="0"/>
          </a:p>
        </p:txBody>
      </p:sp>
      <p:pic>
        <p:nvPicPr>
          <p:cNvPr id="5" name="Picture 4" descr="A statue of a person sitting on a rock&#10;&#10;AI-generated content may be incorrect.">
            <a:extLst>
              <a:ext uri="{FF2B5EF4-FFF2-40B4-BE49-F238E27FC236}">
                <a16:creationId xmlns:a16="http://schemas.microsoft.com/office/drawing/2014/main" id="{9C08DA50-84A6-1E8B-0A14-1176BC1B1429}"/>
              </a:ext>
            </a:extLst>
          </p:cNvPr>
          <p:cNvPicPr>
            <a:picLocks noChangeAspect="1"/>
          </p:cNvPicPr>
          <p:nvPr/>
        </p:nvPicPr>
        <p:blipFill>
          <a:blip r:embed="rId3"/>
          <a:stretch>
            <a:fillRect/>
          </a:stretch>
        </p:blipFill>
        <p:spPr>
          <a:xfrm>
            <a:off x="8561633" y="3824981"/>
            <a:ext cx="3501258" cy="2335339"/>
          </a:xfrm>
          <a:prstGeom prst="rect">
            <a:avLst/>
          </a:prstGeom>
        </p:spPr>
      </p:pic>
      <p:pic>
        <p:nvPicPr>
          <p:cNvPr id="8" name="Picture 7" descr="A blue question mark symbol&#10;&#10;AI-generated content may be incorrect.">
            <a:extLst>
              <a:ext uri="{FF2B5EF4-FFF2-40B4-BE49-F238E27FC236}">
                <a16:creationId xmlns:a16="http://schemas.microsoft.com/office/drawing/2014/main" id="{9A7E4492-31F0-D2FD-AF48-36C60028FAAC}"/>
              </a:ext>
            </a:extLst>
          </p:cNvPr>
          <p:cNvPicPr>
            <a:picLocks noChangeAspect="1"/>
          </p:cNvPicPr>
          <p:nvPr/>
        </p:nvPicPr>
        <p:blipFill>
          <a:blip r:embed="rId4"/>
          <a:stretch>
            <a:fillRect/>
          </a:stretch>
        </p:blipFill>
        <p:spPr>
          <a:xfrm>
            <a:off x="0" y="1698048"/>
            <a:ext cx="1694688" cy="1865376"/>
          </a:xfrm>
          <a:prstGeom prst="rect">
            <a:avLst/>
          </a:prstGeom>
        </p:spPr>
      </p:pic>
      <p:sp>
        <p:nvSpPr>
          <p:cNvPr id="4" name="Footer Placeholder 3">
            <a:extLst>
              <a:ext uri="{FF2B5EF4-FFF2-40B4-BE49-F238E27FC236}">
                <a16:creationId xmlns:a16="http://schemas.microsoft.com/office/drawing/2014/main" id="{813C0511-AF1A-0B58-7E26-3BA8EABE5EB2}"/>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370620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0558" y="0"/>
            <a:ext cx="12171442" cy="6356928"/>
          </a:xfrm>
          <a:prstGeom prst="rect">
            <a:avLst/>
          </a:prstGeom>
        </p:spPr>
      </p:pic>
      <p:pic>
        <p:nvPicPr>
          <p:cNvPr id="17" name="Picture 2" descr="http://science.ma/wp-content/uploads/2014/02/o-equation-57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3224" y="2800351"/>
            <a:ext cx="5362575"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US" sz="4000" dirty="0">
                <a:solidFill>
                  <a:schemeClr val="accent1"/>
                </a:solidFill>
                <a:latin typeface="+mn-lt"/>
                <a:cs typeface="Calibri" panose="020F0502020204030204" pitchFamily="34" charset="0"/>
              </a:rPr>
              <a:t>Industrial Return Coefficient</a:t>
            </a:r>
            <a:endParaRPr lang="en-GB"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a:xfrm>
            <a:off x="11107546" y="6400984"/>
            <a:ext cx="681254" cy="365125"/>
          </a:xfrm>
        </p:spPr>
        <p:txBody>
          <a:bodyPr/>
          <a:lstStyle/>
          <a:p>
            <a:fld id="{36B5EA5A-BC32-A742-B11B-8E7414D5B535}" type="slidenum">
              <a:rPr lang="en-US" smtClean="0"/>
              <a:pPr/>
              <a:t>37</a:t>
            </a:fld>
            <a:endParaRPr lang="en-US" dirty="0"/>
          </a:p>
        </p:txBody>
      </p:sp>
      <p:sp>
        <p:nvSpPr>
          <p:cNvPr id="16" name="Content Placeholder 11">
            <a:extLst>
              <a:ext uri="{FF2B5EF4-FFF2-40B4-BE49-F238E27FC236}">
                <a16:creationId xmlns:a16="http://schemas.microsoft.com/office/drawing/2014/main" id="{B19435F9-A7D8-1C41-A4F9-CA62844B2DEF}"/>
              </a:ext>
            </a:extLst>
          </p:cNvPr>
          <p:cNvSpPr>
            <a:spLocks noGrp="1"/>
          </p:cNvSpPr>
          <p:nvPr>
            <p:ph idx="4294967295"/>
          </p:nvPr>
        </p:nvSpPr>
        <p:spPr>
          <a:xfrm>
            <a:off x="412776" y="501072"/>
            <a:ext cx="11228387" cy="6026440"/>
          </a:xfrm>
        </p:spPr>
        <p:txBody>
          <a:bodyPr anchor="ctr">
            <a:noAutofit/>
          </a:bodyPr>
          <a:lstStyle/>
          <a:p>
            <a:pPr marL="36513" indent="0">
              <a:buClr>
                <a:schemeClr val="bg2">
                  <a:lumMod val="10000"/>
                </a:schemeClr>
              </a:buClr>
              <a:buFont typeface="Arial" panose="020B0604020202020204" pitchFamily="34" charset="0"/>
              <a:buNone/>
              <a:defRPr/>
            </a:pPr>
            <a:r>
              <a:rPr lang="en-GB" sz="2000" dirty="0">
                <a:solidFill>
                  <a:schemeClr val="tx1"/>
                </a:solidFill>
                <a:ea typeface="Calibri" panose="020F0502020204030204" pitchFamily="34" charset="0"/>
                <a:cs typeface="Arial" panose="020B0604020202020204" pitchFamily="34" charset="0"/>
              </a:rPr>
              <a:t>The Industrial Return Coefficient (IRC) of a Member State is defined as the ratio between that Member State's percentage share of the value of all Supply contracts and that Member State's percentage contribution to the CERN Budget over the same period</a:t>
            </a:r>
          </a:p>
          <a:p>
            <a:pPr marL="36513" indent="0">
              <a:buClr>
                <a:schemeClr val="bg2">
                  <a:lumMod val="10000"/>
                </a:schemeClr>
              </a:buClr>
              <a:buFont typeface="Arial" panose="020B0604020202020204" pitchFamily="34" charset="0"/>
              <a:buNone/>
              <a:defRPr/>
            </a:pPr>
            <a:endParaRPr lang="fr-CH" sz="2000" dirty="0">
              <a:solidFill>
                <a:schemeClr val="tx1"/>
              </a:solidFill>
              <a:ea typeface="Calibri" panose="020F0502020204030204" pitchFamily="34" charset="0"/>
              <a:cs typeface="Arial" panose="020B0604020202020204" pitchFamily="34" charset="0"/>
            </a:endParaRPr>
          </a:p>
          <a:p>
            <a:pPr marL="36513" indent="0">
              <a:buClr>
                <a:schemeClr val="bg2">
                  <a:lumMod val="10000"/>
                </a:schemeClr>
              </a:buClr>
              <a:buFont typeface="Arial" panose="020B0604020202020204" pitchFamily="34" charset="0"/>
              <a:buNone/>
              <a:defRPr/>
            </a:pPr>
            <a:endParaRPr lang="fr-CH" sz="2000" dirty="0">
              <a:solidFill>
                <a:schemeClr val="tx1"/>
              </a:solidFill>
              <a:ea typeface="Calibri" panose="020F0502020204030204" pitchFamily="34" charset="0"/>
              <a:cs typeface="Arial" panose="020B0604020202020204" pitchFamily="34" charset="0"/>
            </a:endParaRPr>
          </a:p>
          <a:p>
            <a:pPr marL="36513" indent="0">
              <a:buClr>
                <a:schemeClr val="bg2">
                  <a:lumMod val="10000"/>
                </a:schemeClr>
              </a:buClr>
              <a:buFont typeface="Arial" panose="020B0604020202020204" pitchFamily="34" charset="0"/>
              <a:buNone/>
              <a:defRPr/>
            </a:pPr>
            <a:endParaRPr lang="en-GB" sz="2000" dirty="0">
              <a:solidFill>
                <a:schemeClr val="tx1"/>
              </a:solidFill>
              <a:ea typeface="Calibri" panose="020F0502020204030204" pitchFamily="34" charset="0"/>
              <a:cs typeface="Arial" panose="020B0604020202020204" pitchFamily="34" charset="0"/>
            </a:endParaRPr>
          </a:p>
          <a:p>
            <a:pPr>
              <a:buClr>
                <a:schemeClr val="bg2">
                  <a:lumMod val="10000"/>
                </a:schemeClr>
              </a:buClr>
              <a:buFontTx/>
              <a:buChar char="-"/>
              <a:defRPr/>
            </a:pPr>
            <a:r>
              <a:rPr lang="en-US" sz="2000" dirty="0">
                <a:solidFill>
                  <a:schemeClr val="tx1"/>
                </a:solidFill>
                <a:ea typeface="Calibri" panose="020F0502020204030204" pitchFamily="34" charset="0"/>
                <a:cs typeface="Arial" panose="020B0604020202020204" pitchFamily="34" charset="0"/>
              </a:rPr>
              <a:t> Well balanced Member States: IRC ≥ 1</a:t>
            </a:r>
          </a:p>
          <a:p>
            <a:pPr>
              <a:buClr>
                <a:schemeClr val="bg2">
                  <a:lumMod val="10000"/>
                </a:schemeClr>
              </a:buClr>
              <a:buFontTx/>
              <a:buChar char="-"/>
              <a:defRPr/>
            </a:pPr>
            <a:r>
              <a:rPr lang="en-US" sz="2000" dirty="0">
                <a:solidFill>
                  <a:schemeClr val="tx1"/>
                </a:solidFill>
                <a:ea typeface="Calibri" panose="020F0502020204030204" pitchFamily="34" charset="0"/>
                <a:cs typeface="Arial" panose="020B0604020202020204" pitchFamily="34" charset="0"/>
              </a:rPr>
              <a:t> Poorly balanced Member States: IRC &lt; 1</a:t>
            </a:r>
          </a:p>
        </p:txBody>
      </p:sp>
      <p:pic>
        <p:nvPicPr>
          <p:cNvPr id="3" name="Picture 2"/>
          <p:cNvPicPr>
            <a:picLocks noChangeAspect="1"/>
          </p:cNvPicPr>
          <p:nvPr/>
        </p:nvPicPr>
        <p:blipFill>
          <a:blip r:embed="rId5"/>
          <a:stretch>
            <a:fillRect/>
          </a:stretch>
        </p:blipFill>
        <p:spPr>
          <a:xfrm>
            <a:off x="415895" y="3178753"/>
            <a:ext cx="5677041" cy="814532"/>
          </a:xfrm>
          <a:prstGeom prst="rect">
            <a:avLst/>
          </a:prstGeom>
          <a:ln w="38100">
            <a:solidFill>
              <a:schemeClr val="tx1"/>
            </a:solidFill>
          </a:ln>
        </p:spPr>
      </p:pic>
      <p:sp>
        <p:nvSpPr>
          <p:cNvPr id="5" name="Footer Placeholder 3">
            <a:extLst>
              <a:ext uri="{FF2B5EF4-FFF2-40B4-BE49-F238E27FC236}">
                <a16:creationId xmlns:a16="http://schemas.microsoft.com/office/drawing/2014/main" id="{85E2CC55-AC23-D359-97B9-B373F5FB85F8}"/>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50561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xEl>
                                              <p:pRg st="4" end="4"/>
                                            </p:txEl>
                                          </p:spTgt>
                                        </p:tgtEl>
                                        <p:attrNameLst>
                                          <p:attrName>style.visibility</p:attrName>
                                        </p:attrNameLst>
                                      </p:cBhvr>
                                      <p:to>
                                        <p:strVal val="visible"/>
                                      </p:to>
                                    </p:set>
                                    <p:animEffect transition="in" filter="fade">
                                      <p:cBhvr>
                                        <p:cTn id="17" dur="500"/>
                                        <p:tgtEl>
                                          <p:spTgt spid="16">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6">
                                            <p:txEl>
                                              <p:pRg st="5" end="5"/>
                                            </p:txEl>
                                          </p:spTgt>
                                        </p:tgtEl>
                                        <p:attrNameLst>
                                          <p:attrName>style.visibility</p:attrName>
                                        </p:attrNameLst>
                                      </p:cBhvr>
                                      <p:to>
                                        <p:strVal val="visible"/>
                                      </p:to>
                                    </p:set>
                                    <p:animEffect transition="in" filter="fade">
                                      <p:cBhvr>
                                        <p:cTn id="20" dur="500"/>
                                        <p:tgtEl>
                                          <p:spTgt spid="1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303BCC0-CB7F-02FD-BD70-4D3E8C19BFC6}"/>
              </a:ext>
            </a:extLst>
          </p:cNvPr>
          <p:cNvSpPr>
            <a:spLocks noGrp="1"/>
          </p:cNvSpPr>
          <p:nvPr>
            <p:ph type="sldNum" sz="quarter" idx="12"/>
          </p:nvPr>
        </p:nvSpPr>
        <p:spPr/>
        <p:txBody>
          <a:bodyPr/>
          <a:lstStyle/>
          <a:p>
            <a:fld id="{36B5EA5A-BC32-A742-B11B-8E7414D5B535}" type="slidenum">
              <a:rPr lang="en-US" smtClean="0"/>
              <a:pPr/>
              <a:t>38</a:t>
            </a:fld>
            <a:endParaRPr lang="en-US" dirty="0"/>
          </a:p>
        </p:txBody>
      </p:sp>
      <p:pic>
        <p:nvPicPr>
          <p:cNvPr id="10" name="Picture 9" descr="A screenshot of a computer&#10;&#10;AI-generated content may be incorrect.">
            <a:extLst>
              <a:ext uri="{FF2B5EF4-FFF2-40B4-BE49-F238E27FC236}">
                <a16:creationId xmlns:a16="http://schemas.microsoft.com/office/drawing/2014/main" id="{08D65716-B28F-9822-23F3-5E862F5C62E9}"/>
              </a:ext>
            </a:extLst>
          </p:cNvPr>
          <p:cNvPicPr>
            <a:picLocks noChangeAspect="1"/>
          </p:cNvPicPr>
          <p:nvPr/>
        </p:nvPicPr>
        <p:blipFill>
          <a:blip r:embed="rId3"/>
          <a:stretch>
            <a:fillRect/>
          </a:stretch>
        </p:blipFill>
        <p:spPr>
          <a:xfrm>
            <a:off x="5278176" y="131370"/>
            <a:ext cx="6769099" cy="6095259"/>
          </a:xfrm>
          <a:prstGeom prst="rect">
            <a:avLst/>
          </a:prstGeom>
        </p:spPr>
      </p:pic>
      <p:sp>
        <p:nvSpPr>
          <p:cNvPr id="13" name="Title 1">
            <a:extLst>
              <a:ext uri="{FF2B5EF4-FFF2-40B4-BE49-F238E27FC236}">
                <a16:creationId xmlns:a16="http://schemas.microsoft.com/office/drawing/2014/main" id="{0546531A-20C2-B060-A65C-F5584682D74A}"/>
              </a:ext>
            </a:extLst>
          </p:cNvPr>
          <p:cNvSpPr>
            <a:spLocks noGrp="1"/>
          </p:cNvSpPr>
          <p:nvPr>
            <p:ph type="title"/>
          </p:nvPr>
        </p:nvSpPr>
        <p:spPr>
          <a:xfrm>
            <a:off x="412776" y="383646"/>
            <a:ext cx="4748672" cy="1065742"/>
          </a:xfrm>
        </p:spPr>
        <p:txBody>
          <a:bodyPr/>
          <a:lstStyle/>
          <a:p>
            <a:pPr>
              <a:defRPr/>
            </a:pPr>
            <a:r>
              <a:rPr lang="en-US" sz="4000" dirty="0">
                <a:solidFill>
                  <a:schemeClr val="accent1"/>
                </a:solidFill>
                <a:cs typeface="Calibri" panose="020F0502020204030204" pitchFamily="34" charset="0"/>
              </a:rPr>
              <a:t>Industrial Returns for CERN Member States</a:t>
            </a:r>
            <a:r>
              <a:rPr lang="en-US" sz="4000" dirty="0">
                <a:solidFill>
                  <a:schemeClr val="tx1">
                    <a:lumMod val="60000"/>
                    <a:lumOff val="40000"/>
                  </a:schemeClr>
                </a:solidFill>
                <a:effectLst>
                  <a:outerShdw blurRad="38100" dist="38100" dir="2700000" algn="tl">
                    <a:srgbClr val="000000">
                      <a:alpha val="43137"/>
                    </a:srgbClr>
                  </a:outerShdw>
                </a:effectLst>
              </a:rPr>
              <a:t> </a:t>
            </a:r>
            <a:b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br>
            <a:b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br>
            <a:r>
              <a:rPr lang="en-US" sz="2800" dirty="0">
                <a:solidFill>
                  <a:schemeClr val="tx2"/>
                </a:solidFill>
                <a:latin typeface="+mn-lt"/>
                <a:cs typeface="Calibri" panose="020F0502020204030204" pitchFamily="34" charset="0"/>
              </a:rPr>
              <a:t>Between 1 March 2025 and 28 February 2026</a:t>
            </a:r>
            <a:endParaRPr lang="en-US" sz="2800" dirty="0">
              <a:solidFill>
                <a:schemeClr val="tx2"/>
              </a:solidFill>
              <a:effectLst>
                <a:outerShdw blurRad="38100" dist="38100" dir="2700000" algn="tl">
                  <a:srgbClr val="000000">
                    <a:alpha val="43137"/>
                  </a:srgbClr>
                </a:outerShdw>
              </a:effectLst>
              <a:latin typeface="Arial" panose="020B0604020202020204" pitchFamily="34" charset="0"/>
            </a:endParaRPr>
          </a:p>
        </p:txBody>
      </p:sp>
      <p:sp>
        <p:nvSpPr>
          <p:cNvPr id="3" name="Footer Placeholder 3">
            <a:extLst>
              <a:ext uri="{FF2B5EF4-FFF2-40B4-BE49-F238E27FC236}">
                <a16:creationId xmlns:a16="http://schemas.microsoft.com/office/drawing/2014/main" id="{28689386-88E0-3E94-AE86-F967C02638C8}"/>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9059413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US" sz="4000" dirty="0">
                <a:solidFill>
                  <a:schemeClr val="accent1"/>
                </a:solidFill>
                <a:latin typeface="+mn-lt"/>
                <a:cs typeface="Calibri" panose="020F0502020204030204" pitchFamily="34" charset="0"/>
              </a:rPr>
              <a:t>Country of Origin of a bid</a:t>
            </a:r>
            <a:endParaRPr lang="en-GB"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a:xfrm>
            <a:off x="11107546" y="6399016"/>
            <a:ext cx="681254" cy="365125"/>
          </a:xfrm>
        </p:spPr>
        <p:txBody>
          <a:bodyPr/>
          <a:lstStyle/>
          <a:p>
            <a:fld id="{36B5EA5A-BC32-A742-B11B-8E7414D5B535}" type="slidenum">
              <a:rPr lang="en-US" smtClean="0"/>
              <a:pPr/>
              <a:t>39</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515350" y="1592263"/>
            <a:ext cx="3268663" cy="4524315"/>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sub-contractor(s)”</a:t>
            </a:r>
          </a:p>
          <a:p>
            <a:endParaRPr lang="en-US" i="1" dirty="0"/>
          </a:p>
          <a:p>
            <a:r>
              <a:rPr lang="en-US" altLang="fr-FR" dirty="0"/>
              <a:t>If at least </a:t>
            </a:r>
            <a:r>
              <a:rPr lang="en-US" altLang="fr-FR" b="1" dirty="0"/>
              <a:t>60%</a:t>
            </a:r>
            <a:r>
              <a:rPr lang="en-US" altLang="fr-FR" dirty="0"/>
              <a:t> of the total amount of the bid comes from a poorly balanced MS, then the </a:t>
            </a:r>
            <a:r>
              <a:rPr lang="en-US" altLang="fr-FR" b="1" dirty="0"/>
              <a:t>whole bid </a:t>
            </a:r>
            <a:r>
              <a:rPr lang="en-US" altLang="fr-FR" dirty="0"/>
              <a:t>will be treated as that from a bidder in a poorly balanced MS</a:t>
            </a:r>
            <a:endParaRPr lang="en-US" altLang="fr-FR" i="1" dirty="0"/>
          </a:p>
          <a:p>
            <a:endParaRPr lang="en-US" dirty="0"/>
          </a:p>
        </p:txBody>
      </p:sp>
      <p:sp>
        <p:nvSpPr>
          <p:cNvPr id="31" name="TextBox 30"/>
          <p:cNvSpPr txBox="1"/>
          <p:nvPr/>
        </p:nvSpPr>
        <p:spPr>
          <a:xfrm>
            <a:off x="398821" y="3219531"/>
            <a:ext cx="3268663" cy="2862322"/>
          </a:xfrm>
          <a:prstGeom prst="rect">
            <a:avLst/>
          </a:prstGeom>
          <a:noFill/>
        </p:spPr>
        <p:txBody>
          <a:bodyPr wrap="square" rtlCol="0">
            <a:spAutoFit/>
          </a:bodyPr>
          <a:lstStyle/>
          <a:p>
            <a:r>
              <a:rPr lang="en-GB" altLang="fr-FR" i="1" dirty="0"/>
              <a:t> “Country in which the bidder is established”</a:t>
            </a:r>
          </a:p>
          <a:p>
            <a:endParaRPr lang="en-GB" i="1" dirty="0"/>
          </a:p>
          <a:p>
            <a:r>
              <a:rPr lang="en-US" altLang="en-US" dirty="0"/>
              <a:t>If at least </a:t>
            </a:r>
            <a:r>
              <a:rPr lang="en-US" altLang="en-US" b="1" dirty="0"/>
              <a:t>40%</a:t>
            </a:r>
            <a:r>
              <a:rPr lang="en-US" altLang="en-US" dirty="0"/>
              <a:t> of the total amount of the bid comes from a poorly balanced MS, then the </a:t>
            </a:r>
            <a:r>
              <a:rPr lang="en-US" altLang="en-US" b="1" dirty="0"/>
              <a:t>whole bid </a:t>
            </a:r>
            <a:r>
              <a:rPr lang="en-US" altLang="en-US" dirty="0"/>
              <a:t>will be treated as that from a bidder in a poorly balanced MS</a:t>
            </a:r>
            <a:endParaRPr lang="en-GB" altLang="en-US" dirty="0"/>
          </a:p>
          <a:p>
            <a:endParaRPr lang="en-US" dirty="0"/>
          </a:p>
        </p:txBody>
      </p:sp>
      <p:sp>
        <p:nvSpPr>
          <p:cNvPr id="4" name="Footer Placeholder 3">
            <a:extLst>
              <a:ext uri="{FF2B5EF4-FFF2-40B4-BE49-F238E27FC236}">
                <a16:creationId xmlns:a16="http://schemas.microsoft.com/office/drawing/2014/main" id="{A0C66BF3-D1BD-4901-E7CD-5862CB1667AA}"/>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993089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9BAF70-95EE-A74B-9FA3-0BB0AD16DB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327055"/>
          </a:xfrm>
          <a:prstGeom prst="rect">
            <a:avLst/>
          </a:prstGeom>
        </p:spPr>
      </p:pic>
      <p:sp>
        <p:nvSpPr>
          <p:cNvPr id="14" name="Rectangle 13"/>
          <p:cNvSpPr/>
          <p:nvPr/>
        </p:nvSpPr>
        <p:spPr>
          <a:xfrm>
            <a:off x="8096879" y="1213493"/>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3" name="ZoneTexte 2"/>
          <p:cNvSpPr txBox="1"/>
          <p:nvPr/>
        </p:nvSpPr>
        <p:spPr>
          <a:xfrm>
            <a:off x="8175537" y="1292940"/>
            <a:ext cx="3628014" cy="1154162"/>
          </a:xfrm>
          <a:prstGeom prst="rect">
            <a:avLst/>
          </a:prstGeom>
          <a:noFill/>
        </p:spPr>
        <p:txBody>
          <a:bodyPr wrap="square" rtlCol="0">
            <a:spAutoFit/>
          </a:bodyPr>
          <a:lstStyle/>
          <a:p>
            <a:r>
              <a:rPr lang="en-US" sz="2300" dirty="0">
                <a:solidFill>
                  <a:schemeClr val="bg1"/>
                </a:solidFill>
                <a:latin typeface="+mj-lt"/>
                <a:ea typeface="Arial" charset="0"/>
                <a:cs typeface="Arial" charset="0"/>
              </a:rPr>
              <a:t>CERN - the world’s largest laboratory for particle physics</a:t>
            </a:r>
            <a:endParaRPr lang="fr-FR" sz="2300" dirty="0">
              <a:solidFill>
                <a:schemeClr val="bg1"/>
              </a:solidFill>
              <a:latin typeface="+mj-lt"/>
              <a:ea typeface="Arial" charset="0"/>
              <a:cs typeface="Arial" charset="0"/>
            </a:endParaRPr>
          </a:p>
        </p:txBody>
      </p:sp>
      <p:sp>
        <p:nvSpPr>
          <p:cNvPr id="10" name="Rectangle 9">
            <a:extLst>
              <a:ext uri="{FF2B5EF4-FFF2-40B4-BE49-F238E27FC236}">
                <a16:creationId xmlns:a16="http://schemas.microsoft.com/office/drawing/2014/main" id="{39336F97-3658-1E49-894E-55047E60AD45}"/>
              </a:ext>
            </a:extLst>
          </p:cNvPr>
          <p:cNvSpPr/>
          <p:nvPr/>
        </p:nvSpPr>
        <p:spPr>
          <a:xfrm>
            <a:off x="8096879" y="4085179"/>
            <a:ext cx="4116386" cy="1041849"/>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2" name="ZoneTexte 10">
            <a:extLst>
              <a:ext uri="{FF2B5EF4-FFF2-40B4-BE49-F238E27FC236}">
                <a16:creationId xmlns:a16="http://schemas.microsoft.com/office/drawing/2014/main" id="{AD484506-7374-6346-B553-6814784672EB}"/>
              </a:ext>
            </a:extLst>
          </p:cNvPr>
          <p:cNvSpPr txBox="1"/>
          <p:nvPr/>
        </p:nvSpPr>
        <p:spPr>
          <a:xfrm>
            <a:off x="8171955" y="4152449"/>
            <a:ext cx="3588246" cy="830997"/>
          </a:xfrm>
          <a:prstGeom prst="rect">
            <a:avLst/>
          </a:prstGeom>
          <a:noFill/>
        </p:spPr>
        <p:txBody>
          <a:bodyPr wrap="square" rtlCol="0">
            <a:spAutoFit/>
          </a:bodyPr>
          <a:lstStyle/>
          <a:p>
            <a:pPr marL="379476" indent="-342900">
              <a:buClr>
                <a:srgbClr val="336699"/>
              </a:buClr>
              <a:defRPr/>
            </a:pPr>
            <a:r>
              <a:rPr lang="en-US" sz="2300" b="1" dirty="0">
                <a:solidFill>
                  <a:schemeClr val="bg1"/>
                </a:solidFill>
                <a:latin typeface="+mj-lt"/>
              </a:rPr>
              <a:t>Immunity </a:t>
            </a:r>
            <a:r>
              <a:rPr lang="en-US" sz="2300" dirty="0">
                <a:solidFill>
                  <a:schemeClr val="bg1"/>
                </a:solidFill>
                <a:latin typeface="+mj-lt"/>
              </a:rPr>
              <a:t>of jurisdiction </a:t>
            </a:r>
          </a:p>
          <a:p>
            <a:pPr marL="379476" indent="-342900">
              <a:buClr>
                <a:srgbClr val="336699"/>
              </a:buClr>
              <a:defRPr/>
            </a:pPr>
            <a:r>
              <a:rPr lang="en-US" sz="2300" dirty="0">
                <a:solidFill>
                  <a:schemeClr val="bg1"/>
                </a:solidFill>
                <a:latin typeface="+mj-lt"/>
              </a:rPr>
              <a:t>and execution</a:t>
            </a:r>
          </a:p>
        </p:txBody>
      </p:sp>
      <p:sp>
        <p:nvSpPr>
          <p:cNvPr id="15" name="Rectangle 14">
            <a:extLst>
              <a:ext uri="{FF2B5EF4-FFF2-40B4-BE49-F238E27FC236}">
                <a16:creationId xmlns:a16="http://schemas.microsoft.com/office/drawing/2014/main" id="{4D7C62E5-7188-5A40-A2FC-69CD36315E37}"/>
              </a:ext>
            </a:extLst>
          </p:cNvPr>
          <p:cNvSpPr/>
          <p:nvPr/>
        </p:nvSpPr>
        <p:spPr>
          <a:xfrm>
            <a:off x="8096879" y="2649336"/>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1" name="ZoneTexte 10"/>
          <p:cNvSpPr txBox="1"/>
          <p:nvPr/>
        </p:nvSpPr>
        <p:spPr>
          <a:xfrm>
            <a:off x="8062485" y="2668991"/>
            <a:ext cx="3854117" cy="1169551"/>
          </a:xfrm>
          <a:prstGeom prst="rect">
            <a:avLst/>
          </a:prstGeom>
          <a:noFill/>
        </p:spPr>
        <p:txBody>
          <a:bodyPr wrap="square" rtlCol="0">
            <a:spAutoFit/>
          </a:bodyPr>
          <a:lstStyle/>
          <a:p>
            <a:pPr marL="379476" indent="-342900">
              <a:buClr>
                <a:srgbClr val="336699"/>
              </a:buClr>
              <a:defRPr/>
            </a:pPr>
            <a:r>
              <a:rPr lang="en-US" sz="2300" b="1" dirty="0">
                <a:solidFill>
                  <a:schemeClr val="bg1"/>
                </a:solidFill>
                <a:latin typeface="+mj-lt"/>
              </a:rPr>
              <a:t>International Organization</a:t>
            </a:r>
          </a:p>
          <a:p>
            <a:pPr marL="379476" indent="-342900">
              <a:buClr>
                <a:srgbClr val="336699"/>
              </a:buClr>
              <a:defRPr/>
            </a:pPr>
            <a:r>
              <a:rPr lang="en-US" sz="2300" dirty="0">
                <a:solidFill>
                  <a:schemeClr val="bg1"/>
                </a:solidFill>
                <a:latin typeface="+mj-lt"/>
              </a:rPr>
              <a:t>established on 1 July 1953 -</a:t>
            </a:r>
          </a:p>
          <a:p>
            <a:pPr marL="379476" indent="-342900">
              <a:buClr>
                <a:srgbClr val="336699"/>
              </a:buClr>
              <a:defRPr/>
            </a:pPr>
            <a:r>
              <a:rPr lang="en-US" sz="2400" dirty="0">
                <a:solidFill>
                  <a:schemeClr val="bg1"/>
                </a:solidFill>
              </a:rPr>
              <a:t>“Science for Peace”</a:t>
            </a:r>
          </a:p>
        </p:txBody>
      </p:sp>
      <p:grpSp>
        <p:nvGrpSpPr>
          <p:cNvPr id="37" name="Group 36">
            <a:extLst>
              <a:ext uri="{FF2B5EF4-FFF2-40B4-BE49-F238E27FC236}">
                <a16:creationId xmlns:a16="http://schemas.microsoft.com/office/drawing/2014/main" id="{E9A49A09-BA5A-5E45-A053-50C2E7796FB8}"/>
              </a:ext>
            </a:extLst>
          </p:cNvPr>
          <p:cNvGrpSpPr/>
          <p:nvPr/>
        </p:nvGrpSpPr>
        <p:grpSpPr>
          <a:xfrm>
            <a:off x="-1" y="0"/>
            <a:ext cx="12187669" cy="98854"/>
            <a:chOff x="-1" y="0"/>
            <a:chExt cx="12187669" cy="98854"/>
          </a:xfrm>
        </p:grpSpPr>
        <p:sp>
          <p:nvSpPr>
            <p:cNvPr id="38" name="Rectangle 37">
              <a:extLst>
                <a:ext uri="{FF2B5EF4-FFF2-40B4-BE49-F238E27FC236}">
                  <a16:creationId xmlns:a16="http://schemas.microsoft.com/office/drawing/2014/main" id="{B6C48D89-21D5-9F43-9BF0-6F5AF56776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9" name="Rectangle 38">
              <a:extLst>
                <a:ext uri="{FF2B5EF4-FFF2-40B4-BE49-F238E27FC236}">
                  <a16:creationId xmlns:a16="http://schemas.microsoft.com/office/drawing/2014/main" id="{088E0690-F52D-B346-AE4D-9C271DAC360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AF6B44E8-5FF2-B74F-8FF9-E109B2187B24}"/>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E020F00A-B0A8-634D-A730-BB78E6FE4C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2" name="Rectangle 41">
              <a:extLst>
                <a:ext uri="{FF2B5EF4-FFF2-40B4-BE49-F238E27FC236}">
                  <a16:creationId xmlns:a16="http://schemas.microsoft.com/office/drawing/2014/main" id="{6C9D6A31-7391-DC4D-B96A-79E23E72028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B69858F5-0DF4-174B-BB79-E9AD76BE4B2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5" name="Slide Number Placeholder 6">
            <a:extLst>
              <a:ext uri="{FF2B5EF4-FFF2-40B4-BE49-F238E27FC236}">
                <a16:creationId xmlns:a16="http://schemas.microsoft.com/office/drawing/2014/main" id="{21692A37-35E5-AB46-B15A-597D1B2846BC}"/>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4</a:t>
            </a:fld>
            <a:endParaRPr lang="en-US" dirty="0"/>
          </a:p>
        </p:txBody>
      </p:sp>
      <p:sp>
        <p:nvSpPr>
          <p:cNvPr id="4" name="Footer Placeholder 3">
            <a:extLst>
              <a:ext uri="{FF2B5EF4-FFF2-40B4-BE49-F238E27FC236}">
                <a16:creationId xmlns:a16="http://schemas.microsoft.com/office/drawing/2014/main" id="{2D2920DB-9FBF-CD87-2C0C-60B640368D86}"/>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06898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p:bldP spid="10" grpId="0" animBg="1"/>
      <p:bldP spid="12" grpId="0"/>
      <p:bldP spid="15" grpId="0" animBg="1"/>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3CE3F8A3-81F0-D04E-9BF8-45ECEE3B320F}"/>
              </a:ext>
            </a:extLst>
          </p:cNvPr>
          <p:cNvGrpSpPr/>
          <p:nvPr/>
        </p:nvGrpSpPr>
        <p:grpSpPr>
          <a:xfrm>
            <a:off x="4350703" y="3020077"/>
            <a:ext cx="7529537" cy="858664"/>
            <a:chOff x="4254476" y="3260329"/>
            <a:chExt cx="7529537" cy="1189294"/>
          </a:xfrm>
        </p:grpSpPr>
        <p:sp>
          <p:nvSpPr>
            <p:cNvPr id="38" name="Rectangle 37">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1" name="TextBox 40">
              <a:extLst>
                <a:ext uri="{FF2B5EF4-FFF2-40B4-BE49-F238E27FC236}">
                  <a16:creationId xmlns:a16="http://schemas.microsoft.com/office/drawing/2014/main" id="{26E0B8AC-A2CA-3943-9388-5E6C4889B69A}"/>
                </a:ext>
              </a:extLst>
            </p:cNvPr>
            <p:cNvSpPr txBox="1"/>
            <p:nvPr/>
          </p:nvSpPr>
          <p:spPr>
            <a:xfrm>
              <a:off x="4714591" y="3590959"/>
              <a:ext cx="184731" cy="724687"/>
            </a:xfrm>
            <a:prstGeom prst="rect">
              <a:avLst/>
            </a:prstGeom>
            <a:noFill/>
          </p:spPr>
          <p:txBody>
            <a:bodyPr wrap="none" rtlCol="0">
              <a:spAutoFit/>
            </a:bodyPr>
            <a:lstStyle/>
            <a:p>
              <a:endParaRPr lang="en-US" sz="2800" b="1" dirty="0">
                <a:solidFill>
                  <a:schemeClr val="bg1"/>
                </a:solidFill>
              </a:endParaRPr>
            </a:p>
          </p:txBody>
        </p:sp>
      </p:grpSp>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US" sz="4000" dirty="0">
                <a:solidFill>
                  <a:schemeClr val="accent1"/>
                </a:solidFill>
                <a:latin typeface="+mn-lt"/>
                <a:cs typeface="Calibri" panose="020F0502020204030204" pitchFamily="34" charset="0"/>
              </a:rPr>
              <a:t>Alignment Rule*</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a:xfrm>
            <a:off x="11107546" y="6391459"/>
            <a:ext cx="681254" cy="365125"/>
          </a:xfrm>
        </p:spPr>
        <p:txBody>
          <a:bodyPr/>
          <a:lstStyle/>
          <a:p>
            <a:fld id="{36B5EA5A-BC32-A742-B11B-8E7414D5B535}" type="slidenum">
              <a:rPr lang="en-US" smtClean="0"/>
              <a:pPr/>
              <a:t>40</a:t>
            </a:fld>
            <a:endParaRPr lang="en-US" dirty="0"/>
          </a:p>
        </p:txBody>
      </p:sp>
      <p:grpSp>
        <p:nvGrpSpPr>
          <p:cNvPr id="52" name="Group 51">
            <a:extLst>
              <a:ext uri="{FF2B5EF4-FFF2-40B4-BE49-F238E27FC236}">
                <a16:creationId xmlns:a16="http://schemas.microsoft.com/office/drawing/2014/main" id="{3CE3F8A3-81F0-D04E-9BF8-45ECEE3B320F}"/>
              </a:ext>
            </a:extLst>
          </p:cNvPr>
          <p:cNvGrpSpPr/>
          <p:nvPr/>
        </p:nvGrpSpPr>
        <p:grpSpPr>
          <a:xfrm>
            <a:off x="4350703" y="4867698"/>
            <a:ext cx="7694525" cy="85866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91614"/>
              <a:ext cx="5781563" cy="554173"/>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Price difference shall not exceed 20%</a:t>
              </a: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377190" y="1460659"/>
            <a:ext cx="11898630" cy="1460297"/>
            <a:chOff x="412775" y="4793449"/>
            <a:chExt cx="11755268" cy="1460297"/>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571514" y="4844530"/>
              <a:ext cx="11596529" cy="1323439"/>
              <a:chOff x="571514" y="4844530"/>
              <a:chExt cx="11596529"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2998708" y="4844530"/>
                <a:ext cx="9169335"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conditions as defined in CERN’s Procurement Rules, </a:t>
                </a:r>
              </a:p>
              <a:p>
                <a:pPr>
                  <a:defRPr/>
                </a:pPr>
                <a:r>
                  <a:rPr lang="en-US" altLang="en-US" sz="2000" b="1" dirty="0">
                    <a:solidFill>
                      <a:schemeClr val="bg1"/>
                    </a:solidFill>
                    <a:ea typeface="Calibri" panose="020F0502020204030204" pitchFamily="34" charset="0"/>
                    <a:cs typeface="Times New Roman" panose="02020603050405020304" pitchFamily="18" charset="0"/>
                  </a:rPr>
                  <a:t>a bidder offering goods originating in poorly balanced Member States is allowed to align his price to that of the 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571514" y="5332801"/>
                <a:ext cx="168191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24" name="Picture 2" descr="http://developer.ibm.com/bpm/wp-content/uploads/sites/31/2014/10/brid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190" y="3020077"/>
            <a:ext cx="3897399" cy="2740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 name="Group 25">
            <a:extLst>
              <a:ext uri="{FF2B5EF4-FFF2-40B4-BE49-F238E27FC236}">
                <a16:creationId xmlns:a16="http://schemas.microsoft.com/office/drawing/2014/main" id="{F3E4049E-1CEF-DB48-9262-A22E50FAF757}"/>
              </a:ext>
            </a:extLst>
          </p:cNvPr>
          <p:cNvGrpSpPr/>
          <p:nvPr/>
        </p:nvGrpSpPr>
        <p:grpSpPr>
          <a:xfrm>
            <a:off x="4578415" y="3092462"/>
            <a:ext cx="728769" cy="728769"/>
            <a:chOff x="4530749" y="1909913"/>
            <a:chExt cx="728769" cy="728769"/>
          </a:xfrm>
        </p:grpSpPr>
        <p:sp>
          <p:nvSpPr>
            <p:cNvPr id="28" name="Oval 27">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grpSp>
      <p:grpSp>
        <p:nvGrpSpPr>
          <p:cNvPr id="32" name="Group 31">
            <a:extLst>
              <a:ext uri="{FF2B5EF4-FFF2-40B4-BE49-F238E27FC236}">
                <a16:creationId xmlns:a16="http://schemas.microsoft.com/office/drawing/2014/main" id="{3CE3F8A3-81F0-D04E-9BF8-45ECEE3B320F}"/>
              </a:ext>
            </a:extLst>
          </p:cNvPr>
          <p:cNvGrpSpPr/>
          <p:nvPr/>
        </p:nvGrpSpPr>
        <p:grpSpPr>
          <a:xfrm>
            <a:off x="4350703" y="3946302"/>
            <a:ext cx="7694525" cy="858664"/>
            <a:chOff x="4254476" y="3260329"/>
            <a:chExt cx="7694525" cy="1189294"/>
          </a:xfrm>
        </p:grpSpPr>
        <p:sp>
          <p:nvSpPr>
            <p:cNvPr id="33" name="Rectangle 3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36" name="TextBox 35">
              <a:extLst>
                <a:ext uri="{FF2B5EF4-FFF2-40B4-BE49-F238E27FC236}">
                  <a16:creationId xmlns:a16="http://schemas.microsoft.com/office/drawing/2014/main" id="{B746506D-5069-6F42-8185-7D1930A38F55}"/>
                </a:ext>
              </a:extLst>
            </p:cNvPr>
            <p:cNvSpPr txBox="1"/>
            <p:nvPr/>
          </p:nvSpPr>
          <p:spPr>
            <a:xfrm>
              <a:off x="6167438" y="3378471"/>
              <a:ext cx="5781563" cy="980459"/>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100’000 CHF</a:t>
              </a:r>
            </a:p>
          </p:txBody>
        </p:sp>
      </p:grpSp>
      <p:grpSp>
        <p:nvGrpSpPr>
          <p:cNvPr id="55" name="Group 54">
            <a:extLst>
              <a:ext uri="{FF2B5EF4-FFF2-40B4-BE49-F238E27FC236}">
                <a16:creationId xmlns:a16="http://schemas.microsoft.com/office/drawing/2014/main" id="{F3E4049E-1CEF-DB48-9262-A22E50FAF757}"/>
              </a:ext>
            </a:extLst>
          </p:cNvPr>
          <p:cNvGrpSpPr/>
          <p:nvPr/>
        </p:nvGrpSpPr>
        <p:grpSpPr>
          <a:xfrm>
            <a:off x="4538798" y="4010694"/>
            <a:ext cx="728769" cy="728769"/>
            <a:chOff x="4530749" y="1909913"/>
            <a:chExt cx="728769" cy="728769"/>
          </a:xfrm>
        </p:grpSpPr>
        <p:sp>
          <p:nvSpPr>
            <p:cNvPr id="56" name="Oval 55">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2</a:t>
              </a:r>
            </a:p>
          </p:txBody>
        </p:sp>
      </p:grpSp>
      <p:grpSp>
        <p:nvGrpSpPr>
          <p:cNvPr id="58" name="Group 57">
            <a:extLst>
              <a:ext uri="{FF2B5EF4-FFF2-40B4-BE49-F238E27FC236}">
                <a16:creationId xmlns:a16="http://schemas.microsoft.com/office/drawing/2014/main" id="{F3E4049E-1CEF-DB48-9262-A22E50FAF757}"/>
              </a:ext>
            </a:extLst>
          </p:cNvPr>
          <p:cNvGrpSpPr/>
          <p:nvPr/>
        </p:nvGrpSpPr>
        <p:grpSpPr>
          <a:xfrm>
            <a:off x="4536748" y="4940868"/>
            <a:ext cx="728769" cy="728769"/>
            <a:chOff x="4530749" y="1909913"/>
            <a:chExt cx="728769" cy="728769"/>
          </a:xfrm>
        </p:grpSpPr>
        <p:sp>
          <p:nvSpPr>
            <p:cNvPr id="59" name="Oval 5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3</a:t>
              </a:r>
            </a:p>
          </p:txBody>
        </p:sp>
      </p:grpSp>
      <p:sp>
        <p:nvSpPr>
          <p:cNvPr id="34" name="TextBox 33">
            <a:extLst>
              <a:ext uri="{FF2B5EF4-FFF2-40B4-BE49-F238E27FC236}">
                <a16:creationId xmlns:a16="http://schemas.microsoft.com/office/drawing/2014/main" id="{B746506D-5069-6F42-8185-7D1930A38F55}"/>
              </a:ext>
            </a:extLst>
          </p:cNvPr>
          <p:cNvSpPr txBox="1"/>
          <p:nvPr/>
        </p:nvSpPr>
        <p:spPr>
          <a:xfrm>
            <a:off x="6263665" y="3061801"/>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Supplies Contract only, adjudicated on</a:t>
            </a:r>
          </a:p>
          <a:p>
            <a:pPr marL="342900" indent="-342900">
              <a:spcBef>
                <a:spcPct val="0"/>
              </a:spcBef>
              <a:buClrTx/>
              <a:buSzTx/>
              <a:defRPr/>
            </a:pPr>
            <a:r>
              <a:rPr lang="en-US" altLang="en-US" sz="2000" b="1" dirty="0">
                <a:ea typeface="Calibri" panose="020F0502020204030204" pitchFamily="34" charset="0"/>
                <a:cs typeface="Arial" panose="020B0604020202020204" pitchFamily="34" charset="0"/>
              </a:rPr>
              <a:t>Lowest Compliant Basis</a:t>
            </a:r>
          </a:p>
        </p:txBody>
      </p:sp>
      <p:sp>
        <p:nvSpPr>
          <p:cNvPr id="5" name="Footer Placeholder 3">
            <a:extLst>
              <a:ext uri="{FF2B5EF4-FFF2-40B4-BE49-F238E27FC236}">
                <a16:creationId xmlns:a16="http://schemas.microsoft.com/office/drawing/2014/main" id="{4A6BC45E-78E1-8B4D-33D6-533BF089E9A1}"/>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
        <p:nvSpPr>
          <p:cNvPr id="21" name="TextBox 20">
            <a:extLst>
              <a:ext uri="{FF2B5EF4-FFF2-40B4-BE49-F238E27FC236}">
                <a16:creationId xmlns:a16="http://schemas.microsoft.com/office/drawing/2014/main" id="{C8E7A04C-B7E5-FB05-76B1-DA6F6B5DB171}"/>
              </a:ext>
            </a:extLst>
          </p:cNvPr>
          <p:cNvSpPr txBox="1"/>
          <p:nvPr/>
        </p:nvSpPr>
        <p:spPr>
          <a:xfrm>
            <a:off x="9705360" y="5961241"/>
            <a:ext cx="2420856" cy="246221"/>
          </a:xfrm>
          <a:prstGeom prst="rect">
            <a:avLst/>
          </a:prstGeom>
          <a:noFill/>
        </p:spPr>
        <p:txBody>
          <a:bodyPr wrap="none" rtlCol="0">
            <a:spAutoFit/>
          </a:bodyPr>
          <a:lstStyle/>
          <a:p>
            <a:r>
              <a:rPr lang="en-GB" sz="1000" b="1" dirty="0">
                <a:solidFill>
                  <a:schemeClr val="tx2"/>
                </a:solidFill>
              </a:rPr>
              <a:t>* Only applies to fully compliant bids</a:t>
            </a:r>
          </a:p>
        </p:txBody>
      </p:sp>
    </p:spTree>
    <p:extLst>
      <p:ext uri="{BB962C8B-B14F-4D97-AF65-F5344CB8AC3E}">
        <p14:creationId xmlns:p14="http://schemas.microsoft.com/office/powerpoint/2010/main" val="324661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par>
                                <p:cTn id="13" presetID="10"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10"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500"/>
                                        <p:tgtEl>
                                          <p:spTgt spid="55"/>
                                        </p:tgtEl>
                                      </p:cBhvr>
                                    </p:animEffect>
                                  </p:childTnLst>
                                </p:cTn>
                              </p:par>
                              <p:par>
                                <p:cTn id="27" presetID="10"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US" dirty="0"/>
              <a:t>Alignment rule (Scenario 1)</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80610" y="38876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41</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5"/>
            <a:ext cx="0" cy="2928969"/>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sp>
        <p:nvSpPr>
          <p:cNvPr id="26" name="TextBox 25">
            <a:extLst>
              <a:ext uri="{FF2B5EF4-FFF2-40B4-BE49-F238E27FC236}">
                <a16:creationId xmlns:a16="http://schemas.microsoft.com/office/drawing/2014/main" id="{44B4780E-2AEC-1644-9BD9-3F80F6A4B4F4}"/>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3" name="Group 72">
            <a:extLst>
              <a:ext uri="{FF2B5EF4-FFF2-40B4-BE49-F238E27FC236}">
                <a16:creationId xmlns:a16="http://schemas.microsoft.com/office/drawing/2014/main" id="{03636CB1-F712-D44B-A439-E9BC6262D910}"/>
              </a:ext>
            </a:extLst>
          </p:cNvPr>
          <p:cNvGrpSpPr>
            <a:grpSpLocks/>
          </p:cNvGrpSpPr>
          <p:nvPr/>
        </p:nvGrpSpPr>
        <p:grpSpPr>
          <a:xfrm>
            <a:off x="6084272" y="2432575"/>
            <a:ext cx="731035" cy="731035"/>
            <a:chOff x="4464502" y="1592263"/>
            <a:chExt cx="812261" cy="812261"/>
          </a:xfrm>
        </p:grpSpPr>
        <p:sp>
          <p:nvSpPr>
            <p:cNvPr id="74" name="Rounded Rectangle 73">
              <a:extLst>
                <a:ext uri="{FF2B5EF4-FFF2-40B4-BE49-F238E27FC236}">
                  <a16:creationId xmlns:a16="http://schemas.microsoft.com/office/drawing/2014/main" id="{27D0D852-9A8B-4944-8348-4713F66F4EE0}"/>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AC1FAB94-73B0-3143-BE8D-C9A55D1EF0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grpSp>
        <p:nvGrpSpPr>
          <p:cNvPr id="76" name="Group 75">
            <a:extLst>
              <a:ext uri="{FF2B5EF4-FFF2-40B4-BE49-F238E27FC236}">
                <a16:creationId xmlns:a16="http://schemas.microsoft.com/office/drawing/2014/main" id="{178222E0-B379-A14C-AAF4-3C616C1486CD}"/>
              </a:ext>
            </a:extLst>
          </p:cNvPr>
          <p:cNvGrpSpPr/>
          <p:nvPr/>
        </p:nvGrpSpPr>
        <p:grpSpPr>
          <a:xfrm>
            <a:off x="3109592" y="2970542"/>
            <a:ext cx="731035" cy="731035"/>
            <a:chOff x="2207568" y="1556792"/>
            <a:chExt cx="812261" cy="812261"/>
          </a:xfrm>
        </p:grpSpPr>
        <p:sp>
          <p:nvSpPr>
            <p:cNvPr id="77" name="Rounded Rectangle 76">
              <a:extLst>
                <a:ext uri="{FF2B5EF4-FFF2-40B4-BE49-F238E27FC236}">
                  <a16:creationId xmlns:a16="http://schemas.microsoft.com/office/drawing/2014/main" id="{C2899777-789C-B74A-84C2-970044091FCA}"/>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8" name="Picture 77">
              <a:extLst>
                <a:ext uri="{FF2B5EF4-FFF2-40B4-BE49-F238E27FC236}">
                  <a16:creationId xmlns:a16="http://schemas.microsoft.com/office/drawing/2014/main" id="{C916FFBB-D6C2-D647-BCA7-AE32442EA6B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93" name="Rounded Rectangle 92">
            <a:extLst>
              <a:ext uri="{FF2B5EF4-FFF2-40B4-BE49-F238E27FC236}">
                <a16:creationId xmlns:a16="http://schemas.microsoft.com/office/drawing/2014/main" id="{D658BFD8-740B-D84C-A877-3A34783E57F7}"/>
              </a:ext>
            </a:extLst>
          </p:cNvPr>
          <p:cNvSpPr>
            <a:spLocks noChangeAspect="1"/>
          </p:cNvSpPr>
          <p:nvPr/>
        </p:nvSpPr>
        <p:spPr>
          <a:xfrm>
            <a:off x="6061025" y="4559468"/>
            <a:ext cx="747280" cy="747280"/>
          </a:xfrm>
          <a:prstGeom prst="roundRect">
            <a:avLst/>
          </a:prstGeom>
          <a:solidFill>
            <a:schemeClr val="accent3"/>
          </a:solid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3976158"/>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cxnSp>
        <p:nvCxnSpPr>
          <p:cNvPr id="96" name="Straight Arrow Connector 95">
            <a:extLst>
              <a:ext uri="{FF2B5EF4-FFF2-40B4-BE49-F238E27FC236}">
                <a16:creationId xmlns:a16="http://schemas.microsoft.com/office/drawing/2014/main" id="{C2E289C8-302E-C840-8610-11A2C35A9AF0}"/>
              </a:ext>
            </a:extLst>
          </p:cNvPr>
          <p:cNvCxnSpPr>
            <a:cxnSpLocks/>
          </p:cNvCxnSpPr>
          <p:nvPr/>
        </p:nvCxnSpPr>
        <p:spPr>
          <a:xfrm>
            <a:off x="6795821" y="4941785"/>
            <a:ext cx="2665898"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 Placeholder 2">
            <a:extLst>
              <a:ext uri="{FF2B5EF4-FFF2-40B4-BE49-F238E27FC236}">
                <a16:creationId xmlns:a16="http://schemas.microsoft.com/office/drawing/2014/main" id="{CF7FC9E1-0947-1147-BBD7-7727B4387E91}"/>
              </a:ext>
            </a:extLst>
          </p:cNvPr>
          <p:cNvSpPr txBox="1">
            <a:spLocks/>
          </p:cNvSpPr>
          <p:nvPr/>
        </p:nvSpPr>
        <p:spPr>
          <a:xfrm>
            <a:off x="392490" y="1402894"/>
            <a:ext cx="3866773"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PB MS</a:t>
            </a:r>
            <a:r>
              <a:rPr lang="en-GB" sz="2400" dirty="0"/>
              <a:t>	</a:t>
            </a:r>
            <a:endParaRPr lang="fr-CH" altLang="en-US" sz="2400" dirty="0">
              <a:solidFill>
                <a:schemeClr val="accent5"/>
              </a:solidFill>
            </a:endParaRPr>
          </a:p>
        </p:txBody>
      </p:sp>
      <p:grpSp>
        <p:nvGrpSpPr>
          <p:cNvPr id="40" name="Group 39">
            <a:extLst>
              <a:ext uri="{FF2B5EF4-FFF2-40B4-BE49-F238E27FC236}">
                <a16:creationId xmlns:a16="http://schemas.microsoft.com/office/drawing/2014/main" id="{0FD855D0-56D9-9546-992A-D273A8ADDBCF}"/>
              </a:ext>
            </a:extLst>
          </p:cNvPr>
          <p:cNvGrpSpPr/>
          <p:nvPr/>
        </p:nvGrpSpPr>
        <p:grpSpPr>
          <a:xfrm>
            <a:off x="6074055" y="4568588"/>
            <a:ext cx="731035" cy="731035"/>
            <a:chOff x="6254750" y="4324092"/>
            <a:chExt cx="812261" cy="812261"/>
          </a:xfrm>
        </p:grpSpPr>
        <p:sp>
          <p:nvSpPr>
            <p:cNvPr id="41" name="Rounded Rectangle 40">
              <a:extLst>
                <a:ext uri="{FF2B5EF4-FFF2-40B4-BE49-F238E27FC236}">
                  <a16:creationId xmlns:a16="http://schemas.microsoft.com/office/drawing/2014/main" id="{4D7FB8FB-411F-BA48-A035-71004D442C1E}"/>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7F8292DE-0F19-7A45-9FD0-5A0FCC486FF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pic>
        <p:nvPicPr>
          <p:cNvPr id="44" name="Picture 43">
            <a:extLst>
              <a:ext uri="{FF2B5EF4-FFF2-40B4-BE49-F238E27FC236}">
                <a16:creationId xmlns:a16="http://schemas.microsoft.com/office/drawing/2014/main" id="{24C41C55-E4B6-F04D-9D7B-044E10C7C8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3199" y="3651409"/>
            <a:ext cx="865773" cy="791298"/>
          </a:xfrm>
          <a:prstGeom prst="rect">
            <a:avLst/>
          </a:prstGeom>
        </p:spPr>
      </p:pic>
      <p:pic>
        <p:nvPicPr>
          <p:cNvPr id="46" name="Picture 45">
            <a:extLst>
              <a:ext uri="{FF2B5EF4-FFF2-40B4-BE49-F238E27FC236}">
                <a16:creationId xmlns:a16="http://schemas.microsoft.com/office/drawing/2014/main" id="{B5B9DB85-876A-A24E-871A-36FDE233D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grpSp>
        <p:nvGrpSpPr>
          <p:cNvPr id="39" name="Group 38">
            <a:extLst>
              <a:ext uri="{FF2B5EF4-FFF2-40B4-BE49-F238E27FC236}">
                <a16:creationId xmlns:a16="http://schemas.microsoft.com/office/drawing/2014/main" id="{DF752B0D-277A-A342-89E6-EDC9AFCBBD0C}"/>
              </a:ext>
            </a:extLst>
          </p:cNvPr>
          <p:cNvGrpSpPr/>
          <p:nvPr/>
        </p:nvGrpSpPr>
        <p:grpSpPr>
          <a:xfrm>
            <a:off x="-1" y="0"/>
            <a:ext cx="12187669" cy="98854"/>
            <a:chOff x="-1" y="0"/>
            <a:chExt cx="12187669" cy="98854"/>
          </a:xfrm>
        </p:grpSpPr>
        <p:sp>
          <p:nvSpPr>
            <p:cNvPr id="43" name="Rectangle 42">
              <a:extLst>
                <a:ext uri="{FF2B5EF4-FFF2-40B4-BE49-F238E27FC236}">
                  <a16:creationId xmlns:a16="http://schemas.microsoft.com/office/drawing/2014/main" id="{399B14A2-F9A2-4F4D-BD0E-00EFB131F16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5" name="Rectangle 44">
              <a:extLst>
                <a:ext uri="{FF2B5EF4-FFF2-40B4-BE49-F238E27FC236}">
                  <a16:creationId xmlns:a16="http://schemas.microsoft.com/office/drawing/2014/main" id="{10CD1053-1573-5A44-9790-8C69ED5761E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7" name="Rectangle 46">
              <a:extLst>
                <a:ext uri="{FF2B5EF4-FFF2-40B4-BE49-F238E27FC236}">
                  <a16:creationId xmlns:a16="http://schemas.microsoft.com/office/drawing/2014/main" id="{9B5A5078-EEA8-4543-917E-DE79F5437FF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8" name="Rectangle 47">
              <a:extLst>
                <a:ext uri="{FF2B5EF4-FFF2-40B4-BE49-F238E27FC236}">
                  <a16:creationId xmlns:a16="http://schemas.microsoft.com/office/drawing/2014/main" id="{5C9A501A-3BCD-504A-A874-CEB67E686B84}"/>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9" name="Rectangle 48">
              <a:extLst>
                <a:ext uri="{FF2B5EF4-FFF2-40B4-BE49-F238E27FC236}">
                  <a16:creationId xmlns:a16="http://schemas.microsoft.com/office/drawing/2014/main" id="{2D18CBFD-3662-174F-9F5A-A34EE91806E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0" name="Rectangle 49">
              <a:extLst>
                <a:ext uri="{FF2B5EF4-FFF2-40B4-BE49-F238E27FC236}">
                  <a16:creationId xmlns:a16="http://schemas.microsoft.com/office/drawing/2014/main" id="{613209F4-E413-8349-A6BB-DC9B88C9210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930A8ECB-D647-4387-2BAB-7BE94F19AEE6}"/>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865061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par>
                                <p:cTn id="8" presetID="10" presetClass="entr" presetSubtype="0" fill="hold" nodeType="withEffect">
                                  <p:stCondLst>
                                    <p:cond delay="0"/>
                                  </p:stCondLst>
                                  <p:childTnLst>
                                    <p:set>
                                      <p:cBhvr>
                                        <p:cTn id="9" dur="1" fill="hold">
                                          <p:stCondLst>
                                            <p:cond delay="0"/>
                                          </p:stCondLst>
                                        </p:cTn>
                                        <p:tgtEl>
                                          <p:spTgt spid="96"/>
                                        </p:tgtEl>
                                        <p:attrNameLst>
                                          <p:attrName>style.visibility</p:attrName>
                                        </p:attrNameLst>
                                      </p:cBhvr>
                                      <p:to>
                                        <p:strVal val="visible"/>
                                      </p:to>
                                    </p:set>
                                    <p:animEffect transition="in" filter="fade">
                                      <p:cBhvr>
                                        <p:cTn id="10" dur="500"/>
                                        <p:tgtEl>
                                          <p:spTgt spid="96"/>
                                        </p:tgtEl>
                                      </p:cBhvr>
                                    </p:animEffect>
                                  </p:childTnLst>
                                </p:cTn>
                              </p:par>
                              <p:par>
                                <p:cTn id="11" presetID="10"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9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US" dirty="0"/>
              <a:t>Alignment rule (Scenario 2)</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80610" y="38876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42</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3" name="Group 72">
            <a:extLst>
              <a:ext uri="{FF2B5EF4-FFF2-40B4-BE49-F238E27FC236}">
                <a16:creationId xmlns:a16="http://schemas.microsoft.com/office/drawing/2014/main" id="{03636CB1-F712-D44B-A439-E9BC6262D910}"/>
              </a:ext>
            </a:extLst>
          </p:cNvPr>
          <p:cNvGrpSpPr>
            <a:grpSpLocks/>
          </p:cNvGrpSpPr>
          <p:nvPr/>
        </p:nvGrpSpPr>
        <p:grpSpPr>
          <a:xfrm>
            <a:off x="7201703" y="3395527"/>
            <a:ext cx="731035" cy="731035"/>
            <a:chOff x="4464502" y="1592263"/>
            <a:chExt cx="812261" cy="812261"/>
          </a:xfrm>
        </p:grpSpPr>
        <p:sp>
          <p:nvSpPr>
            <p:cNvPr id="74" name="Rounded Rectangle 73">
              <a:extLst>
                <a:ext uri="{FF2B5EF4-FFF2-40B4-BE49-F238E27FC236}">
                  <a16:creationId xmlns:a16="http://schemas.microsoft.com/office/drawing/2014/main" id="{27D0D852-9A8B-4944-8348-4713F66F4EE0}"/>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a:extLst>
                <a:ext uri="{FF2B5EF4-FFF2-40B4-BE49-F238E27FC236}">
                  <a16:creationId xmlns:a16="http://schemas.microsoft.com/office/drawing/2014/main" id="{AC1FAB94-73B0-3143-BE8D-C9A55D1EF0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45" name="Group 44">
            <a:extLst>
              <a:ext uri="{FF2B5EF4-FFF2-40B4-BE49-F238E27FC236}">
                <a16:creationId xmlns:a16="http://schemas.microsoft.com/office/drawing/2014/main" id="{E90E9EC4-0D14-9549-A65F-278E715605AA}"/>
              </a:ext>
            </a:extLst>
          </p:cNvPr>
          <p:cNvGrpSpPr/>
          <p:nvPr/>
        </p:nvGrpSpPr>
        <p:grpSpPr>
          <a:xfrm>
            <a:off x="6074055" y="4568588"/>
            <a:ext cx="731035" cy="731035"/>
            <a:chOff x="6254750" y="4324092"/>
            <a:chExt cx="812261" cy="812261"/>
          </a:xfrm>
        </p:grpSpPr>
        <p:sp>
          <p:nvSpPr>
            <p:cNvPr id="46" name="Rounded Rectangle 45">
              <a:extLst>
                <a:ext uri="{FF2B5EF4-FFF2-40B4-BE49-F238E27FC236}">
                  <a16:creationId xmlns:a16="http://schemas.microsoft.com/office/drawing/2014/main" id="{16E3C920-1626-D24B-B88F-8E6473019A6F}"/>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a:extLst>
                <a:ext uri="{FF2B5EF4-FFF2-40B4-BE49-F238E27FC236}">
                  <a16:creationId xmlns:a16="http://schemas.microsoft.com/office/drawing/2014/main" id="{2DA21FA7-E48E-F94A-B000-74508BF98E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grpSp>
        <p:nvGrpSpPr>
          <p:cNvPr id="36" name="Group 35">
            <a:extLst>
              <a:ext uri="{FF2B5EF4-FFF2-40B4-BE49-F238E27FC236}">
                <a16:creationId xmlns:a16="http://schemas.microsoft.com/office/drawing/2014/main" id="{715B86C4-D105-6841-A6C0-405DC863D393}"/>
              </a:ext>
            </a:extLst>
          </p:cNvPr>
          <p:cNvGrpSpPr>
            <a:grpSpLocks noChangeAspect="1"/>
          </p:cNvGrpSpPr>
          <p:nvPr/>
        </p:nvGrpSpPr>
        <p:grpSpPr>
          <a:xfrm>
            <a:off x="3109592" y="4811515"/>
            <a:ext cx="731035" cy="731035"/>
            <a:chOff x="2207568" y="1556792"/>
            <a:chExt cx="812261" cy="812261"/>
          </a:xfrm>
        </p:grpSpPr>
        <p:sp>
          <p:nvSpPr>
            <p:cNvPr id="37" name="Rounded Rectangle 36">
              <a:extLst>
                <a:ext uri="{FF2B5EF4-FFF2-40B4-BE49-F238E27FC236}">
                  <a16:creationId xmlns:a16="http://schemas.microsoft.com/office/drawing/2014/main" id="{C21AE1A8-0338-5D4B-A019-6BAD632DF35B}"/>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2D3114E5-8A96-B643-B16D-183FDE05A0A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39" name="Rounded Rectangle 38">
            <a:extLst>
              <a:ext uri="{FF2B5EF4-FFF2-40B4-BE49-F238E27FC236}">
                <a16:creationId xmlns:a16="http://schemas.microsoft.com/office/drawing/2014/main" id="{A3E506C8-EFB5-C144-8E0E-535D0C808159}"/>
              </a:ext>
            </a:extLst>
          </p:cNvPr>
          <p:cNvSpPr>
            <a:spLocks noChangeAspect="1"/>
          </p:cNvSpPr>
          <p:nvPr/>
        </p:nvSpPr>
        <p:spPr>
          <a:xfrm>
            <a:off x="6061025" y="4810320"/>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a:extLst>
              <a:ext uri="{FF2B5EF4-FFF2-40B4-BE49-F238E27FC236}">
                <a16:creationId xmlns:a16="http://schemas.microsoft.com/office/drawing/2014/main" id="{C7D424EE-50B1-2C46-8C02-E265E94B1F9F}"/>
              </a:ext>
            </a:extLst>
          </p:cNvPr>
          <p:cNvCxnSpPr>
            <a:cxnSpLocks/>
          </p:cNvCxnSpPr>
          <p:nvPr/>
        </p:nvCxnSpPr>
        <p:spPr>
          <a:xfrm>
            <a:off x="6795821" y="5160270"/>
            <a:ext cx="2665898"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1A16E9E-6BBB-1A4F-9D56-AD375E320176}"/>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3" name="Picture 52">
            <a:extLst>
              <a:ext uri="{FF2B5EF4-FFF2-40B4-BE49-F238E27FC236}">
                <a16:creationId xmlns:a16="http://schemas.microsoft.com/office/drawing/2014/main" id="{B13BBE02-F9E2-F34D-8685-AC018D1C37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54" name="Picture 53">
            <a:extLst>
              <a:ext uri="{FF2B5EF4-FFF2-40B4-BE49-F238E27FC236}">
                <a16:creationId xmlns:a16="http://schemas.microsoft.com/office/drawing/2014/main" id="{11BC42EC-D118-BC41-A46B-ECFECB22B4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sp>
        <p:nvSpPr>
          <p:cNvPr id="55" name="Text Placeholder 2">
            <a:extLst>
              <a:ext uri="{FF2B5EF4-FFF2-40B4-BE49-F238E27FC236}">
                <a16:creationId xmlns:a16="http://schemas.microsoft.com/office/drawing/2014/main" id="{78F7CC4B-1E3A-EA48-804F-07A45FA98BBC}"/>
              </a:ext>
            </a:extLst>
          </p:cNvPr>
          <p:cNvSpPr txBox="1">
            <a:spLocks/>
          </p:cNvSpPr>
          <p:nvPr/>
        </p:nvSpPr>
        <p:spPr>
          <a:xfrm>
            <a:off x="407988" y="1457480"/>
            <a:ext cx="9848121" cy="44414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WB MS</a:t>
            </a:r>
          </a:p>
          <a:p>
            <a:pPr marL="0" lvl="1" indent="0" algn="just">
              <a:buNone/>
            </a:pPr>
            <a:r>
              <a:rPr lang="en-GB" sz="2400" b="1" dirty="0">
                <a:solidFill>
                  <a:schemeClr val="accent2"/>
                </a:solidFill>
              </a:rPr>
              <a:t>(a) 1st bidder from PB MS aligns</a:t>
            </a:r>
            <a:endParaRPr lang="en-GB" sz="2400" dirty="0">
              <a:solidFill>
                <a:schemeClr val="accent2"/>
              </a:solidFill>
            </a:endParaRPr>
          </a:p>
        </p:txBody>
      </p:sp>
      <p:cxnSp>
        <p:nvCxnSpPr>
          <p:cNvPr id="56" name="Straight Arrow Connector 55">
            <a:extLst>
              <a:ext uri="{FF2B5EF4-FFF2-40B4-BE49-F238E27FC236}">
                <a16:creationId xmlns:a16="http://schemas.microsoft.com/office/drawing/2014/main" id="{F41FEB5C-3D87-0A4F-973F-B39720931E8A}"/>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D86861CC-56DD-E44E-A721-035FEB6DFAD2}"/>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42" name="Group 41">
            <a:extLst>
              <a:ext uri="{FF2B5EF4-FFF2-40B4-BE49-F238E27FC236}">
                <a16:creationId xmlns:a16="http://schemas.microsoft.com/office/drawing/2014/main" id="{37FA5936-06B2-0E41-A7B6-C7D4B289B2E3}"/>
              </a:ext>
            </a:extLst>
          </p:cNvPr>
          <p:cNvGrpSpPr/>
          <p:nvPr/>
        </p:nvGrpSpPr>
        <p:grpSpPr>
          <a:xfrm>
            <a:off x="-1" y="0"/>
            <a:ext cx="12187669" cy="98854"/>
            <a:chOff x="-1" y="0"/>
            <a:chExt cx="12187669" cy="98854"/>
          </a:xfrm>
        </p:grpSpPr>
        <p:sp>
          <p:nvSpPr>
            <p:cNvPr id="43" name="Rectangle 42">
              <a:extLst>
                <a:ext uri="{FF2B5EF4-FFF2-40B4-BE49-F238E27FC236}">
                  <a16:creationId xmlns:a16="http://schemas.microsoft.com/office/drawing/2014/main" id="{21ED9110-6F9E-BD45-B070-E24D880EC5B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4" name="Rectangle 43">
              <a:extLst>
                <a:ext uri="{FF2B5EF4-FFF2-40B4-BE49-F238E27FC236}">
                  <a16:creationId xmlns:a16="http://schemas.microsoft.com/office/drawing/2014/main" id="{9294B5C5-764F-9047-AC56-D65F2DBA3CE2}"/>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8" name="Rectangle 47">
              <a:extLst>
                <a:ext uri="{FF2B5EF4-FFF2-40B4-BE49-F238E27FC236}">
                  <a16:creationId xmlns:a16="http://schemas.microsoft.com/office/drawing/2014/main" id="{464ADDDB-571A-674A-8534-42D556DF0E1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9" name="Rectangle 48">
              <a:extLst>
                <a:ext uri="{FF2B5EF4-FFF2-40B4-BE49-F238E27FC236}">
                  <a16:creationId xmlns:a16="http://schemas.microsoft.com/office/drawing/2014/main" id="{A7252FFB-635C-5942-8F9B-016551183ED6}"/>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1" name="Rectangle 50">
              <a:extLst>
                <a:ext uri="{FF2B5EF4-FFF2-40B4-BE49-F238E27FC236}">
                  <a16:creationId xmlns:a16="http://schemas.microsoft.com/office/drawing/2014/main" id="{297E9363-3C74-0745-94DF-9D67DD9C74C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8" name="Rectangle 57">
              <a:extLst>
                <a:ext uri="{FF2B5EF4-FFF2-40B4-BE49-F238E27FC236}">
                  <a16:creationId xmlns:a16="http://schemas.microsoft.com/office/drawing/2014/main" id="{3C23C405-E07F-B143-9B9B-77E694A540B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Footer Placeholder 3">
            <a:extLst>
              <a:ext uri="{FF2B5EF4-FFF2-40B4-BE49-F238E27FC236}">
                <a16:creationId xmlns:a16="http://schemas.microsoft.com/office/drawing/2014/main" id="{CFC4F560-0F5E-BA74-D751-3C932DA48DC9}"/>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70644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0.00231 L 5E-6 0.03565 " pathEditMode="relative" rAng="0" ptsTypes="AA">
                                      <p:cBhvr>
                                        <p:cTn id="6" dur="2000" fill="hold"/>
                                        <p:tgtEl>
                                          <p:spTgt spid="45"/>
                                        </p:tgtEl>
                                        <p:attrNameLst>
                                          <p:attrName>ppt_x</p:attrName>
                                          <p:attrName>ppt_y</p:attrName>
                                        </p:attrNameLst>
                                      </p:cBhvr>
                                      <p:rCtr x="0" y="1898"/>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par>
                                <p:cTn id="17" presetID="10" presetClass="entr" presetSubtype="0" fill="hold" nodeType="withEffect">
                                  <p:stCondLst>
                                    <p:cond delay="0"/>
                                  </p:stCondLst>
                                  <p:childTnLst>
                                    <p:set>
                                      <p:cBhvr>
                                        <p:cTn id="18" dur="1" fill="hold">
                                          <p:stCondLst>
                                            <p:cond delay="0"/>
                                          </p:stCondLst>
                                        </p:cTn>
                                        <p:tgtEl>
                                          <p:spTgt spid="55">
                                            <p:txEl>
                                              <p:pRg st="1" end="1"/>
                                            </p:txEl>
                                          </p:spTgt>
                                        </p:tgtEl>
                                        <p:attrNameLst>
                                          <p:attrName>style.visibility</p:attrName>
                                        </p:attrNameLst>
                                      </p:cBhvr>
                                      <p:to>
                                        <p:strVal val="visible"/>
                                      </p:to>
                                    </p:set>
                                    <p:animEffect transition="in" filter="fade">
                                      <p:cBhvr>
                                        <p:cTn id="19" dur="500"/>
                                        <p:tgtEl>
                                          <p:spTgt spid="55">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5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US" dirty="0"/>
              <a:t>Alignment rule (Scenario 2)</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73366"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43</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4811515"/>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cxnSp>
        <p:nvCxnSpPr>
          <p:cNvPr id="42" name="Straight Arrow Connector 41">
            <a:extLst>
              <a:ext uri="{FF2B5EF4-FFF2-40B4-BE49-F238E27FC236}">
                <a16:creationId xmlns:a16="http://schemas.microsoft.com/office/drawing/2014/main" id="{1DA5753D-22E3-D547-8EEA-4A236F45562F}"/>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9C7BF9B6-AB14-AA4A-853E-63C6133A1478}"/>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45" name="Group 44">
            <a:extLst>
              <a:ext uri="{FF2B5EF4-FFF2-40B4-BE49-F238E27FC236}">
                <a16:creationId xmlns:a16="http://schemas.microsoft.com/office/drawing/2014/main" id="{E90E9EC4-0D14-9549-A65F-278E715605AA}"/>
              </a:ext>
            </a:extLst>
          </p:cNvPr>
          <p:cNvGrpSpPr/>
          <p:nvPr/>
        </p:nvGrpSpPr>
        <p:grpSpPr>
          <a:xfrm>
            <a:off x="6074055" y="4568588"/>
            <a:ext cx="731035" cy="731035"/>
            <a:chOff x="6254750" y="4324092"/>
            <a:chExt cx="812261" cy="812261"/>
          </a:xfrm>
        </p:grpSpPr>
        <p:sp>
          <p:nvSpPr>
            <p:cNvPr id="46" name="Rounded Rectangle 45">
              <a:extLst>
                <a:ext uri="{FF2B5EF4-FFF2-40B4-BE49-F238E27FC236}">
                  <a16:creationId xmlns:a16="http://schemas.microsoft.com/office/drawing/2014/main" id="{16E3C920-1626-D24B-B88F-8E6473019A6F}"/>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a:extLst>
                <a:ext uri="{FF2B5EF4-FFF2-40B4-BE49-F238E27FC236}">
                  <a16:creationId xmlns:a16="http://schemas.microsoft.com/office/drawing/2014/main" id="{2DA21FA7-E48E-F94A-B000-74508BF98E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sp>
        <p:nvSpPr>
          <p:cNvPr id="49" name="Text Placeholder 2">
            <a:extLst>
              <a:ext uri="{FF2B5EF4-FFF2-40B4-BE49-F238E27FC236}">
                <a16:creationId xmlns:a16="http://schemas.microsoft.com/office/drawing/2014/main" id="{366261D0-1518-EA4B-963B-A8852C4DFA2A}"/>
              </a:ext>
            </a:extLst>
          </p:cNvPr>
          <p:cNvSpPr txBox="1">
            <a:spLocks/>
          </p:cNvSpPr>
          <p:nvPr/>
        </p:nvSpPr>
        <p:spPr>
          <a:xfrm>
            <a:off x="392490" y="1459538"/>
            <a:ext cx="11575630"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WB MS</a:t>
            </a:r>
          </a:p>
          <a:p>
            <a:pPr marL="0" lvl="1" indent="0">
              <a:buNone/>
            </a:pPr>
            <a:r>
              <a:rPr lang="en-GB" sz="2400" b="1" dirty="0">
                <a:solidFill>
                  <a:schemeClr val="accent2"/>
                </a:solidFill>
              </a:rPr>
              <a:t>(b) if not, 2nd lowest bidder from PB MS aligns		 </a:t>
            </a:r>
            <a:r>
              <a:rPr lang="en-GB" sz="2400" b="1" dirty="0">
                <a:solidFill>
                  <a:schemeClr val="accent5"/>
                </a:solidFill>
              </a:rPr>
              <a:t>		</a:t>
            </a:r>
          </a:p>
        </p:txBody>
      </p: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201703" y="3395527"/>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7320241" y="4810320"/>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Arrow Connector 51">
            <a:extLst>
              <a:ext uri="{FF2B5EF4-FFF2-40B4-BE49-F238E27FC236}">
                <a16:creationId xmlns:a16="http://schemas.microsoft.com/office/drawing/2014/main" id="{155641A1-30FE-AB46-AFEC-44916F195BE7}"/>
              </a:ext>
            </a:extLst>
          </p:cNvPr>
          <p:cNvCxnSpPr>
            <a:cxnSpLocks/>
          </p:cNvCxnSpPr>
          <p:nvPr/>
        </p:nvCxnSpPr>
        <p:spPr>
          <a:xfrm>
            <a:off x="8075613" y="5200730"/>
            <a:ext cx="1386106"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909FE37F-0F4B-0D41-B3C4-98E910C08415}"/>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5" name="Picture 54">
            <a:extLst>
              <a:ext uri="{FF2B5EF4-FFF2-40B4-BE49-F238E27FC236}">
                <a16:creationId xmlns:a16="http://schemas.microsoft.com/office/drawing/2014/main" id="{AEA3C4FD-6A45-894B-A2F8-7687E3CAFD0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56" name="Picture 55">
            <a:extLst>
              <a:ext uri="{FF2B5EF4-FFF2-40B4-BE49-F238E27FC236}">
                <a16:creationId xmlns:a16="http://schemas.microsoft.com/office/drawing/2014/main" id="{80371E3A-A2D1-3F43-AFDE-764492BF0E8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grpSp>
        <p:nvGrpSpPr>
          <p:cNvPr id="50" name="Group 49">
            <a:extLst>
              <a:ext uri="{FF2B5EF4-FFF2-40B4-BE49-F238E27FC236}">
                <a16:creationId xmlns:a16="http://schemas.microsoft.com/office/drawing/2014/main" id="{B5472D0A-DD6F-004A-A7C0-BF8D930B6E0B}"/>
              </a:ext>
            </a:extLst>
          </p:cNvPr>
          <p:cNvGrpSpPr/>
          <p:nvPr/>
        </p:nvGrpSpPr>
        <p:grpSpPr>
          <a:xfrm>
            <a:off x="-1" y="0"/>
            <a:ext cx="12187669" cy="98854"/>
            <a:chOff x="-1" y="0"/>
            <a:chExt cx="12187669" cy="98854"/>
          </a:xfrm>
        </p:grpSpPr>
        <p:sp>
          <p:nvSpPr>
            <p:cNvPr id="51" name="Rectangle 50">
              <a:extLst>
                <a:ext uri="{FF2B5EF4-FFF2-40B4-BE49-F238E27FC236}">
                  <a16:creationId xmlns:a16="http://schemas.microsoft.com/office/drawing/2014/main" id="{7EACC65C-D981-AB48-A888-2B1420534302}"/>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B55AA35C-94CD-8A4C-AC42-72BF8EEB6A06}"/>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7" name="Rectangle 56">
              <a:extLst>
                <a:ext uri="{FF2B5EF4-FFF2-40B4-BE49-F238E27FC236}">
                  <a16:creationId xmlns:a16="http://schemas.microsoft.com/office/drawing/2014/main" id="{99664927-6AFA-0D4D-B620-C4ACF7A4D50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8" name="Rectangle 57">
              <a:extLst>
                <a:ext uri="{FF2B5EF4-FFF2-40B4-BE49-F238E27FC236}">
                  <a16:creationId xmlns:a16="http://schemas.microsoft.com/office/drawing/2014/main" id="{9E8DBE66-CA56-CC49-8130-7B81CF377B7B}"/>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0" name="Rectangle 59">
              <a:extLst>
                <a:ext uri="{FF2B5EF4-FFF2-40B4-BE49-F238E27FC236}">
                  <a16:creationId xmlns:a16="http://schemas.microsoft.com/office/drawing/2014/main" id="{623AC6B4-75C6-8145-9224-D82077F2A6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1" name="Rectangle 60">
              <a:extLst>
                <a:ext uri="{FF2B5EF4-FFF2-40B4-BE49-F238E27FC236}">
                  <a16:creationId xmlns:a16="http://schemas.microsoft.com/office/drawing/2014/main" id="{3BF2B1BA-6058-5C4E-9CAC-FEBEFCDBA1A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Footer Placeholder 3">
            <a:extLst>
              <a:ext uri="{FF2B5EF4-FFF2-40B4-BE49-F238E27FC236}">
                <a16:creationId xmlns:a16="http://schemas.microsoft.com/office/drawing/2014/main" id="{C16DD01C-9997-5E6D-CA93-31FF0E6C58A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142304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3.54167E-6 -4.81481E-6 L 0.05104 -4.81481E-6 C 0.07395 -4.81481E-6 0.10221 0.05232 0.10221 0.09514 L 0.10221 0.19028 " pathEditMode="relative" rAng="0" ptsTypes="AAAA">
                                      <p:cBhvr>
                                        <p:cTn id="6" dur="2000" fill="hold"/>
                                        <p:tgtEl>
                                          <p:spTgt spid="82"/>
                                        </p:tgtEl>
                                        <p:attrNameLst>
                                          <p:attrName>ppt_x</p:attrName>
                                          <p:attrName>ppt_y</p:attrName>
                                        </p:attrNameLst>
                                      </p:cBhvr>
                                      <p:rCtr x="5104" y="9514"/>
                                    </p:animMotion>
                                  </p:childTnLst>
                                </p:cTn>
                              </p:par>
                              <p:par>
                                <p:cTn id="7" presetID="10" presetClass="entr" presetSubtype="0" fill="hold" nodeType="withEffect">
                                  <p:stCondLst>
                                    <p:cond delay="0"/>
                                  </p:stCondLst>
                                  <p:childTnLst>
                                    <p:set>
                                      <p:cBhvr>
                                        <p:cTn id="8" dur="1" fill="hold">
                                          <p:stCondLst>
                                            <p:cond delay="0"/>
                                          </p:stCondLst>
                                        </p:cTn>
                                        <p:tgtEl>
                                          <p:spTgt spid="49">
                                            <p:txEl>
                                              <p:pRg st="1" end="1"/>
                                            </p:txEl>
                                          </p:spTgt>
                                        </p:tgtEl>
                                        <p:attrNameLst>
                                          <p:attrName>style.visibility</p:attrName>
                                        </p:attrNameLst>
                                      </p:cBhvr>
                                      <p:to>
                                        <p:strVal val="visible"/>
                                      </p:to>
                                    </p:set>
                                    <p:animEffect transition="in" filter="fade">
                                      <p:cBhvr>
                                        <p:cTn id="9" dur="500"/>
                                        <p:tgtEl>
                                          <p:spTgt spid="49">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pPr>
              <a:defRPr/>
            </a:pPr>
            <a:r>
              <a:rPr lang="en-US" dirty="0"/>
              <a:t>Alignment rule (Scenario 2)</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63943"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44</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F4DB8CE7-1B04-C64A-82C4-3F1CE8D92108}"/>
              </a:ext>
            </a:extLst>
          </p:cNvPr>
          <p:cNvCxnSpPr>
            <a:cxnSpLocks/>
          </p:cNvCxnSpPr>
          <p:nvPr/>
        </p:nvCxnSpPr>
        <p:spPr>
          <a:xfrm flipV="1">
            <a:off x="3835385" y="5186995"/>
            <a:ext cx="5616111" cy="5057"/>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4811515"/>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084272" y="3507896"/>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45" name="Group 44">
            <a:extLst>
              <a:ext uri="{FF2B5EF4-FFF2-40B4-BE49-F238E27FC236}">
                <a16:creationId xmlns:a16="http://schemas.microsoft.com/office/drawing/2014/main" id="{E90E9EC4-0D14-9549-A65F-278E715605AA}"/>
              </a:ext>
            </a:extLst>
          </p:cNvPr>
          <p:cNvGrpSpPr/>
          <p:nvPr/>
        </p:nvGrpSpPr>
        <p:grpSpPr>
          <a:xfrm>
            <a:off x="6074055" y="4568588"/>
            <a:ext cx="731035" cy="731035"/>
            <a:chOff x="6254750" y="4324092"/>
            <a:chExt cx="812261" cy="812261"/>
          </a:xfrm>
        </p:grpSpPr>
        <p:sp>
          <p:nvSpPr>
            <p:cNvPr id="46" name="Rounded Rectangle 45">
              <a:extLst>
                <a:ext uri="{FF2B5EF4-FFF2-40B4-BE49-F238E27FC236}">
                  <a16:creationId xmlns:a16="http://schemas.microsoft.com/office/drawing/2014/main" id="{16E3C920-1626-D24B-B88F-8E6473019A6F}"/>
                </a:ext>
              </a:extLst>
            </p:cNvPr>
            <p:cNvSpPr/>
            <p:nvPr/>
          </p:nvSpPr>
          <p:spPr>
            <a:xfrm>
              <a:off x="6254750" y="4324092"/>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a:extLst>
                <a:ext uri="{FF2B5EF4-FFF2-40B4-BE49-F238E27FC236}">
                  <a16:creationId xmlns:a16="http://schemas.microsoft.com/office/drawing/2014/main" id="{2DA21FA7-E48E-F94A-B000-74508BF98E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69997" y="4426166"/>
              <a:ext cx="592610" cy="644315"/>
            </a:xfrm>
            <a:prstGeom prst="rect">
              <a:avLst/>
            </a:prstGeom>
          </p:spPr>
        </p:pic>
      </p:grpSp>
      <p:sp>
        <p:nvSpPr>
          <p:cNvPr id="49" name="Text Placeholder 2">
            <a:extLst>
              <a:ext uri="{FF2B5EF4-FFF2-40B4-BE49-F238E27FC236}">
                <a16:creationId xmlns:a16="http://schemas.microsoft.com/office/drawing/2014/main" id="{366261D0-1518-EA4B-963B-A8852C4DFA2A}"/>
              </a:ext>
            </a:extLst>
          </p:cNvPr>
          <p:cNvSpPr txBox="1">
            <a:spLocks/>
          </p:cNvSpPr>
          <p:nvPr/>
        </p:nvSpPr>
        <p:spPr>
          <a:xfrm>
            <a:off x="392490" y="1459538"/>
            <a:ext cx="11575630"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ct val="0"/>
              </a:spcBef>
            </a:pPr>
            <a:r>
              <a:rPr lang="en-GB" sz="2400" dirty="0">
                <a:solidFill>
                  <a:schemeClr val="tx1"/>
                </a:solidFill>
              </a:rPr>
              <a:t>Lowest bid from a WB MS</a:t>
            </a:r>
          </a:p>
          <a:p>
            <a:pPr marL="0" lvl="1" indent="0">
              <a:buNone/>
            </a:pPr>
            <a:r>
              <a:rPr lang="en-GB" sz="2200" b="1" dirty="0">
                <a:solidFill>
                  <a:schemeClr val="accent2"/>
                </a:solidFill>
              </a:rPr>
              <a:t>(c) if no alignment of second two bids from PB MS, contract placed with lowest bidder from WB MS</a:t>
            </a:r>
            <a:endParaRPr lang="en-US" sz="2200" dirty="0">
              <a:solidFill>
                <a:schemeClr val="accent2"/>
              </a:solidFill>
            </a:endParaRPr>
          </a:p>
          <a:p>
            <a:pPr marL="0" lvl="1" indent="0">
              <a:buNone/>
            </a:pPr>
            <a:r>
              <a:rPr lang="en-GB" sz="2400" b="1" dirty="0">
                <a:solidFill>
                  <a:schemeClr val="accent5"/>
                </a:solidFill>
              </a:rPr>
              <a:t> 		</a:t>
            </a:r>
          </a:p>
        </p:txBody>
      </p: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201703" y="3395527"/>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3096198" y="4810320"/>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A01C1D84-1254-F24A-B14A-8D23908CC12B}"/>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57" name="Picture 56">
            <a:extLst>
              <a:ext uri="{FF2B5EF4-FFF2-40B4-BE49-F238E27FC236}">
                <a16:creationId xmlns:a16="http://schemas.microsoft.com/office/drawing/2014/main" id="{BFB0B8EA-8D9E-6349-8E53-E350070DE9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58" name="Picture 57">
            <a:extLst>
              <a:ext uri="{FF2B5EF4-FFF2-40B4-BE49-F238E27FC236}">
                <a16:creationId xmlns:a16="http://schemas.microsoft.com/office/drawing/2014/main" id="{B32F27EA-F0D3-0747-88E7-5500B2E0CA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cxnSp>
        <p:nvCxnSpPr>
          <p:cNvPr id="60" name="Straight Arrow Connector 59">
            <a:extLst>
              <a:ext uri="{FF2B5EF4-FFF2-40B4-BE49-F238E27FC236}">
                <a16:creationId xmlns:a16="http://schemas.microsoft.com/office/drawing/2014/main" id="{8F571A81-421A-9142-81F3-99DD0BC2D210}"/>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15EB9BFC-C454-6E43-A325-C0A99E05E646}"/>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42" name="Group 41">
            <a:extLst>
              <a:ext uri="{FF2B5EF4-FFF2-40B4-BE49-F238E27FC236}">
                <a16:creationId xmlns:a16="http://schemas.microsoft.com/office/drawing/2014/main" id="{DECD2848-4613-A141-ADC0-9FCB0BD17819}"/>
              </a:ext>
            </a:extLst>
          </p:cNvPr>
          <p:cNvGrpSpPr/>
          <p:nvPr/>
        </p:nvGrpSpPr>
        <p:grpSpPr>
          <a:xfrm>
            <a:off x="-1" y="0"/>
            <a:ext cx="12187669" cy="98854"/>
            <a:chOff x="-1" y="0"/>
            <a:chExt cx="12187669" cy="98854"/>
          </a:xfrm>
        </p:grpSpPr>
        <p:sp>
          <p:nvSpPr>
            <p:cNvPr id="43" name="Rectangle 42">
              <a:extLst>
                <a:ext uri="{FF2B5EF4-FFF2-40B4-BE49-F238E27FC236}">
                  <a16:creationId xmlns:a16="http://schemas.microsoft.com/office/drawing/2014/main" id="{AD86A06E-8B24-4F4B-82C1-89BC9CDC364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0" name="Rectangle 49">
              <a:extLst>
                <a:ext uri="{FF2B5EF4-FFF2-40B4-BE49-F238E27FC236}">
                  <a16:creationId xmlns:a16="http://schemas.microsoft.com/office/drawing/2014/main" id="{B76A9BC3-7D5C-4244-88CA-27F5BF6BD78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1" name="Rectangle 50">
              <a:extLst>
                <a:ext uri="{FF2B5EF4-FFF2-40B4-BE49-F238E27FC236}">
                  <a16:creationId xmlns:a16="http://schemas.microsoft.com/office/drawing/2014/main" id="{D7B4D8FE-21AD-374F-98D1-24EDDF6AECB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2" name="Rectangle 51">
              <a:extLst>
                <a:ext uri="{FF2B5EF4-FFF2-40B4-BE49-F238E27FC236}">
                  <a16:creationId xmlns:a16="http://schemas.microsoft.com/office/drawing/2014/main" id="{7E820FF7-1ADD-DC4C-B614-ADD43D6A73CC}"/>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6C230F0D-4C46-E44B-81E3-A1E558E04F9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4" name="Rectangle 53">
              <a:extLst>
                <a:ext uri="{FF2B5EF4-FFF2-40B4-BE49-F238E27FC236}">
                  <a16:creationId xmlns:a16="http://schemas.microsoft.com/office/drawing/2014/main" id="{7FA8252F-1842-704B-899D-A4303339568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Footer Placeholder 3">
            <a:extLst>
              <a:ext uri="{FF2B5EF4-FFF2-40B4-BE49-F238E27FC236}">
                <a16:creationId xmlns:a16="http://schemas.microsoft.com/office/drawing/2014/main" id="{325973E4-4ED6-E6C3-8071-88227E5FF14C}"/>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4126524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par>
                                <p:cTn id="13" presetID="10" presetClass="entr" presetSubtype="0" fill="hold" nodeType="withEffect">
                                  <p:stCondLst>
                                    <p:cond delay="0"/>
                                  </p:stCondLst>
                                  <p:childTnLst>
                                    <p:set>
                                      <p:cBhvr>
                                        <p:cTn id="14" dur="1" fill="hold">
                                          <p:stCondLst>
                                            <p:cond delay="0"/>
                                          </p:stCondLst>
                                        </p:cTn>
                                        <p:tgtEl>
                                          <p:spTgt spid="49">
                                            <p:txEl>
                                              <p:pRg st="1" end="1"/>
                                            </p:txEl>
                                          </p:spTgt>
                                        </p:tgtEl>
                                        <p:attrNameLst>
                                          <p:attrName>style.visibility</p:attrName>
                                        </p:attrNameLst>
                                      </p:cBhvr>
                                      <p:to>
                                        <p:strVal val="visible"/>
                                      </p:to>
                                    </p:set>
                                    <p:animEffect transition="in" filter="fade">
                                      <p:cBhvr>
                                        <p:cTn id="15" dur="500"/>
                                        <p:tgtEl>
                                          <p:spTgt spid="4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r>
              <a:rPr lang="en-US" dirty="0"/>
              <a:t>Alignment rule with splitting (Scenario 3)</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73366"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45</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F4DB8CE7-1B04-C64A-82C4-3F1CE8D92108}"/>
              </a:ext>
            </a:extLst>
          </p:cNvPr>
          <p:cNvCxnSpPr>
            <a:cxnSpLocks/>
          </p:cNvCxnSpPr>
          <p:nvPr/>
        </p:nvCxnSpPr>
        <p:spPr>
          <a:xfrm>
            <a:off x="7932738" y="5216133"/>
            <a:ext cx="1943100"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cxnSp>
        <p:nvCxnSpPr>
          <p:cNvPr id="60" name="Straight Arrow Connector 59">
            <a:extLst>
              <a:ext uri="{FF2B5EF4-FFF2-40B4-BE49-F238E27FC236}">
                <a16:creationId xmlns:a16="http://schemas.microsoft.com/office/drawing/2014/main" id="{99038B3C-5C9B-9340-B30B-2362843CB533}"/>
              </a:ext>
            </a:extLst>
          </p:cNvPr>
          <p:cNvCxnSpPr>
            <a:cxnSpLocks/>
          </p:cNvCxnSpPr>
          <p:nvPr/>
        </p:nvCxnSpPr>
        <p:spPr>
          <a:xfrm>
            <a:off x="6936640" y="5085184"/>
            <a:ext cx="2940964" cy="1"/>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167438" y="3904405"/>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193580" y="4797152"/>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7185458" y="4790905"/>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ounded Rectangle 57">
            <a:extLst>
              <a:ext uri="{FF2B5EF4-FFF2-40B4-BE49-F238E27FC236}">
                <a16:creationId xmlns:a16="http://schemas.microsoft.com/office/drawing/2014/main" id="{0B3A2C40-9F5F-0A4F-BC8F-21C0EAB00416}"/>
              </a:ext>
            </a:extLst>
          </p:cNvPr>
          <p:cNvSpPr>
            <a:spLocks noChangeAspect="1"/>
          </p:cNvSpPr>
          <p:nvPr/>
        </p:nvSpPr>
        <p:spPr>
          <a:xfrm>
            <a:off x="6175530" y="4797152"/>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D3233297-A38C-4342-9707-89360C2275BA}"/>
              </a:ext>
            </a:extLst>
          </p:cNvPr>
          <p:cNvGrpSpPr>
            <a:grpSpLocks noChangeAspect="1"/>
          </p:cNvGrpSpPr>
          <p:nvPr/>
        </p:nvGrpSpPr>
        <p:grpSpPr>
          <a:xfrm>
            <a:off x="3127755" y="4382149"/>
            <a:ext cx="731035" cy="731035"/>
            <a:chOff x="2207568" y="1556792"/>
            <a:chExt cx="812261" cy="812261"/>
          </a:xfrm>
        </p:grpSpPr>
        <p:sp>
          <p:nvSpPr>
            <p:cNvPr id="62" name="Rounded Rectangle 61">
              <a:extLst>
                <a:ext uri="{FF2B5EF4-FFF2-40B4-BE49-F238E27FC236}">
                  <a16:creationId xmlns:a16="http://schemas.microsoft.com/office/drawing/2014/main" id="{5136F505-6373-1346-9362-ED9D3AE38B6A}"/>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Picture 62">
              <a:extLst>
                <a:ext uri="{FF2B5EF4-FFF2-40B4-BE49-F238E27FC236}">
                  <a16:creationId xmlns:a16="http://schemas.microsoft.com/office/drawing/2014/main" id="{8CF012B2-79C6-C14C-B701-C9160EEEE5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64" name="Group 63">
            <a:extLst>
              <a:ext uri="{FF2B5EF4-FFF2-40B4-BE49-F238E27FC236}">
                <a16:creationId xmlns:a16="http://schemas.microsoft.com/office/drawing/2014/main" id="{82A6AE50-B587-314C-9828-061EAC4A50A1}"/>
              </a:ext>
            </a:extLst>
          </p:cNvPr>
          <p:cNvGrpSpPr>
            <a:grpSpLocks noChangeAspect="1"/>
          </p:cNvGrpSpPr>
          <p:nvPr/>
        </p:nvGrpSpPr>
        <p:grpSpPr>
          <a:xfrm>
            <a:off x="4107608" y="4711505"/>
            <a:ext cx="731035" cy="731035"/>
            <a:chOff x="2207568" y="1556792"/>
            <a:chExt cx="812261" cy="812261"/>
          </a:xfrm>
        </p:grpSpPr>
        <p:sp>
          <p:nvSpPr>
            <p:cNvPr id="65" name="Rounded Rectangle 64">
              <a:extLst>
                <a:ext uri="{FF2B5EF4-FFF2-40B4-BE49-F238E27FC236}">
                  <a16:creationId xmlns:a16="http://schemas.microsoft.com/office/drawing/2014/main" id="{D1F6CEFD-2312-6B4B-B500-385A5972BC94}"/>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Picture 65">
              <a:extLst>
                <a:ext uri="{FF2B5EF4-FFF2-40B4-BE49-F238E27FC236}">
                  <a16:creationId xmlns:a16="http://schemas.microsoft.com/office/drawing/2014/main" id="{D5A17CF7-7F27-6A49-BDA6-F297A4D018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45" name="TextBox 44">
            <a:extLst>
              <a:ext uri="{FF2B5EF4-FFF2-40B4-BE49-F238E27FC236}">
                <a16:creationId xmlns:a16="http://schemas.microsoft.com/office/drawing/2014/main" id="{881280C8-FB6D-CE4F-9792-519FB2554CF0}"/>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46" name="Picture 45">
            <a:extLst>
              <a:ext uri="{FF2B5EF4-FFF2-40B4-BE49-F238E27FC236}">
                <a16:creationId xmlns:a16="http://schemas.microsoft.com/office/drawing/2014/main" id="{5C0CADA7-DC74-6540-B5F6-177BB345BB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47" name="Picture 46">
            <a:extLst>
              <a:ext uri="{FF2B5EF4-FFF2-40B4-BE49-F238E27FC236}">
                <a16:creationId xmlns:a16="http://schemas.microsoft.com/office/drawing/2014/main" id="{DED00C4F-536D-614C-B65C-40F01207C6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cxnSp>
        <p:nvCxnSpPr>
          <p:cNvPr id="52" name="Straight Arrow Connector 51">
            <a:extLst>
              <a:ext uri="{FF2B5EF4-FFF2-40B4-BE49-F238E27FC236}">
                <a16:creationId xmlns:a16="http://schemas.microsoft.com/office/drawing/2014/main" id="{7689A02B-538F-684C-AC4A-ABD1F9868923}"/>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96954FBB-3743-6147-BBC3-D298CEA8F37E}"/>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sp>
        <p:nvSpPr>
          <p:cNvPr id="43" name="Text Placeholder 2">
            <a:extLst>
              <a:ext uri="{FF2B5EF4-FFF2-40B4-BE49-F238E27FC236}">
                <a16:creationId xmlns:a16="http://schemas.microsoft.com/office/drawing/2014/main" id="{770B002D-2110-5046-AC5F-B483C24957E7}"/>
              </a:ext>
            </a:extLst>
          </p:cNvPr>
          <p:cNvSpPr txBox="1">
            <a:spLocks/>
          </p:cNvSpPr>
          <p:nvPr/>
        </p:nvSpPr>
        <p:spPr>
          <a:xfrm>
            <a:off x="392490" y="1442384"/>
            <a:ext cx="11391523"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lgn="just">
              <a:buNone/>
            </a:pPr>
            <a:r>
              <a:rPr lang="en-GB" sz="2300" b="1" dirty="0">
                <a:solidFill>
                  <a:schemeClr val="tx1"/>
                </a:solidFill>
              </a:rPr>
              <a:t>Lowest bid from a PB MS and </a:t>
            </a:r>
            <a:r>
              <a:rPr lang="en-GB" sz="2000" b="1" dirty="0">
                <a:solidFill>
                  <a:schemeClr val="accent1"/>
                </a:solidFill>
              </a:rPr>
              <a:t>another bid from a PB MS within 20% of the lowest</a:t>
            </a:r>
            <a:endParaRPr lang="en-GB" sz="2300" b="1" dirty="0">
              <a:solidFill>
                <a:schemeClr val="accent1"/>
              </a:solidFill>
            </a:endParaRPr>
          </a:p>
          <a:p>
            <a:pPr marL="0" lvl="1" indent="0" algn="just">
              <a:buNone/>
            </a:pPr>
            <a:r>
              <a:rPr lang="en-GB" sz="2000" b="1" dirty="0">
                <a:solidFill>
                  <a:schemeClr val="accent2"/>
                </a:solidFill>
              </a:rPr>
              <a:t>Bidder from PB MS aligns  		contracts placed with the 2 lowest bidders from PB MS</a:t>
            </a:r>
          </a:p>
          <a:p>
            <a:pPr marL="0" lvl="1" indent="0" algn="just">
              <a:buNone/>
            </a:pPr>
            <a:r>
              <a:rPr lang="en-GB" sz="2400" b="1" dirty="0">
                <a:solidFill>
                  <a:schemeClr val="accent5"/>
                </a:solidFill>
              </a:rPr>
              <a:t> 		</a:t>
            </a:r>
          </a:p>
        </p:txBody>
      </p:sp>
      <p:cxnSp>
        <p:nvCxnSpPr>
          <p:cNvPr id="50" name="Straight Arrow Connector 49">
            <a:extLst>
              <a:ext uri="{FF2B5EF4-FFF2-40B4-BE49-F238E27FC236}">
                <a16:creationId xmlns:a16="http://schemas.microsoft.com/office/drawing/2014/main" id="{1A4CD2E3-776B-1943-B962-A83CD00FCBB6}"/>
              </a:ext>
            </a:extLst>
          </p:cNvPr>
          <p:cNvCxnSpPr>
            <a:cxnSpLocks/>
          </p:cNvCxnSpPr>
          <p:nvPr/>
        </p:nvCxnSpPr>
        <p:spPr>
          <a:xfrm>
            <a:off x="3611207" y="2077072"/>
            <a:ext cx="1296111" cy="0"/>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49" name="Group 48">
            <a:extLst>
              <a:ext uri="{FF2B5EF4-FFF2-40B4-BE49-F238E27FC236}">
                <a16:creationId xmlns:a16="http://schemas.microsoft.com/office/drawing/2014/main" id="{C2750FE4-4CE1-0D48-BDE5-AA411FDE2C85}"/>
              </a:ext>
            </a:extLst>
          </p:cNvPr>
          <p:cNvGrpSpPr/>
          <p:nvPr/>
        </p:nvGrpSpPr>
        <p:grpSpPr>
          <a:xfrm>
            <a:off x="-1" y="0"/>
            <a:ext cx="12187669" cy="98854"/>
            <a:chOff x="-1" y="0"/>
            <a:chExt cx="12187669" cy="98854"/>
          </a:xfrm>
        </p:grpSpPr>
        <p:sp>
          <p:nvSpPr>
            <p:cNvPr id="51" name="Rectangle 50">
              <a:extLst>
                <a:ext uri="{FF2B5EF4-FFF2-40B4-BE49-F238E27FC236}">
                  <a16:creationId xmlns:a16="http://schemas.microsoft.com/office/drawing/2014/main" id="{711D648C-6FC5-964C-9E2B-750ADC65BD9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9FE89B59-3A72-574F-B377-FC1FDF119B33}"/>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4" name="Rectangle 53">
              <a:extLst>
                <a:ext uri="{FF2B5EF4-FFF2-40B4-BE49-F238E27FC236}">
                  <a16:creationId xmlns:a16="http://schemas.microsoft.com/office/drawing/2014/main" id="{CF33A9F7-BF01-7247-B137-8821D657641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6" name="Rectangle 55">
              <a:extLst>
                <a:ext uri="{FF2B5EF4-FFF2-40B4-BE49-F238E27FC236}">
                  <a16:creationId xmlns:a16="http://schemas.microsoft.com/office/drawing/2014/main" id="{CF244399-EC79-514F-989C-4BF3E7E01EF0}"/>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7" name="Rectangle 56">
              <a:extLst>
                <a:ext uri="{FF2B5EF4-FFF2-40B4-BE49-F238E27FC236}">
                  <a16:creationId xmlns:a16="http://schemas.microsoft.com/office/drawing/2014/main" id="{F8E07FCF-1EF2-B74E-AC38-1B027DC5C3D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7" name="Rectangle 66">
              <a:extLst>
                <a:ext uri="{FF2B5EF4-FFF2-40B4-BE49-F238E27FC236}">
                  <a16:creationId xmlns:a16="http://schemas.microsoft.com/office/drawing/2014/main" id="{0E98DEE3-C776-4847-B9A5-252BBEE68CD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Footer Placeholder 3">
            <a:extLst>
              <a:ext uri="{FF2B5EF4-FFF2-40B4-BE49-F238E27FC236}">
                <a16:creationId xmlns:a16="http://schemas.microsoft.com/office/drawing/2014/main" id="{64C75F65-3AE4-F2E0-62F9-7371CFF1912F}"/>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907440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182 -0.00069 L 0.00182 0.13264 " pathEditMode="relative" rAng="0" ptsTypes="AA">
                                      <p:cBhvr>
                                        <p:cTn id="6" dur="2000" fill="hold"/>
                                        <p:tgtEl>
                                          <p:spTgt spid="82"/>
                                        </p:tgtEl>
                                        <p:attrNameLst>
                                          <p:attrName>ppt_x</p:attrName>
                                          <p:attrName>ppt_y</p:attrName>
                                        </p:attrNameLst>
                                      </p:cBhvr>
                                      <p:rCtr x="0" y="6667"/>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nodeType="withEffect">
                                  <p:stCondLst>
                                    <p:cond delay="0"/>
                                  </p:stCondLst>
                                  <p:childTnLst>
                                    <p:set>
                                      <p:cBhvr>
                                        <p:cTn id="24" dur="1" fill="hold">
                                          <p:stCondLst>
                                            <p:cond delay="0"/>
                                          </p:stCondLst>
                                        </p:cTn>
                                        <p:tgtEl>
                                          <p:spTgt spid="43">
                                            <p:txEl>
                                              <p:pRg st="1" end="1"/>
                                            </p:txEl>
                                          </p:spTgt>
                                        </p:tgtEl>
                                        <p:attrNameLst>
                                          <p:attrName>style.visibility</p:attrName>
                                        </p:attrNameLst>
                                      </p:cBhvr>
                                      <p:to>
                                        <p:strVal val="visible"/>
                                      </p:to>
                                    </p:set>
                                    <p:animEffect transition="in" filter="fade">
                                      <p:cBhvr>
                                        <p:cTn id="25" dur="500"/>
                                        <p:tgtEl>
                                          <p:spTgt spid="4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8" grpId="0" animBg="1"/>
      <p:bldP spid="4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r>
              <a:rPr lang="en-US" dirty="0"/>
              <a:t>Alignment rule with splitting (Scenario 4)</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73369"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46</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F4DB8CE7-1B04-C64A-82C4-3F1CE8D92108}"/>
              </a:ext>
            </a:extLst>
          </p:cNvPr>
          <p:cNvCxnSpPr>
            <a:cxnSpLocks/>
          </p:cNvCxnSpPr>
          <p:nvPr/>
        </p:nvCxnSpPr>
        <p:spPr>
          <a:xfrm>
            <a:off x="7932738" y="5216133"/>
            <a:ext cx="1943100"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cxnSp>
        <p:nvCxnSpPr>
          <p:cNvPr id="60" name="Straight Arrow Connector 59">
            <a:extLst>
              <a:ext uri="{FF2B5EF4-FFF2-40B4-BE49-F238E27FC236}">
                <a16:creationId xmlns:a16="http://schemas.microsoft.com/office/drawing/2014/main" id="{99038B3C-5C9B-9340-B30B-2362843CB533}"/>
              </a:ext>
            </a:extLst>
          </p:cNvPr>
          <p:cNvCxnSpPr>
            <a:cxnSpLocks/>
          </p:cNvCxnSpPr>
          <p:nvPr/>
        </p:nvCxnSpPr>
        <p:spPr>
          <a:xfrm>
            <a:off x="6936640" y="5085184"/>
            <a:ext cx="2940964" cy="1"/>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167438" y="3904405"/>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201703" y="4026706"/>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7185458" y="4790905"/>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a:extLst>
              <a:ext uri="{FF2B5EF4-FFF2-40B4-BE49-F238E27FC236}">
                <a16:creationId xmlns:a16="http://schemas.microsoft.com/office/drawing/2014/main" id="{B0427E59-E853-7C4F-AC3A-9C34A4E16A0D}"/>
              </a:ext>
            </a:extLst>
          </p:cNvPr>
          <p:cNvCxnSpPr>
            <a:cxnSpLocks/>
          </p:cNvCxnSpPr>
          <p:nvPr/>
        </p:nvCxnSpPr>
        <p:spPr>
          <a:xfrm>
            <a:off x="4422937" y="2040037"/>
            <a:ext cx="1296111" cy="0"/>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8" name="Rounded Rectangle 57">
            <a:extLst>
              <a:ext uri="{FF2B5EF4-FFF2-40B4-BE49-F238E27FC236}">
                <a16:creationId xmlns:a16="http://schemas.microsoft.com/office/drawing/2014/main" id="{0B3A2C40-9F5F-0A4F-BC8F-21C0EAB00416}"/>
              </a:ext>
            </a:extLst>
          </p:cNvPr>
          <p:cNvSpPr>
            <a:spLocks noChangeAspect="1"/>
          </p:cNvSpPr>
          <p:nvPr/>
        </p:nvSpPr>
        <p:spPr>
          <a:xfrm>
            <a:off x="6175530" y="4797152"/>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D3233297-A38C-4342-9707-89360C2275BA}"/>
              </a:ext>
            </a:extLst>
          </p:cNvPr>
          <p:cNvGrpSpPr>
            <a:grpSpLocks noChangeAspect="1"/>
          </p:cNvGrpSpPr>
          <p:nvPr/>
        </p:nvGrpSpPr>
        <p:grpSpPr>
          <a:xfrm>
            <a:off x="3109592" y="4487834"/>
            <a:ext cx="731035" cy="731035"/>
            <a:chOff x="2207568" y="1556792"/>
            <a:chExt cx="812261" cy="812261"/>
          </a:xfrm>
        </p:grpSpPr>
        <p:sp>
          <p:nvSpPr>
            <p:cNvPr id="62" name="Rounded Rectangle 61">
              <a:extLst>
                <a:ext uri="{FF2B5EF4-FFF2-40B4-BE49-F238E27FC236}">
                  <a16:creationId xmlns:a16="http://schemas.microsoft.com/office/drawing/2014/main" id="{5136F505-6373-1346-9362-ED9D3AE38B6A}"/>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Picture 62">
              <a:extLst>
                <a:ext uri="{FF2B5EF4-FFF2-40B4-BE49-F238E27FC236}">
                  <a16:creationId xmlns:a16="http://schemas.microsoft.com/office/drawing/2014/main" id="{8CF012B2-79C6-C14C-B701-C9160EEEE5F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64" name="Group 63">
            <a:extLst>
              <a:ext uri="{FF2B5EF4-FFF2-40B4-BE49-F238E27FC236}">
                <a16:creationId xmlns:a16="http://schemas.microsoft.com/office/drawing/2014/main" id="{82A6AE50-B587-314C-9828-061EAC4A50A1}"/>
              </a:ext>
            </a:extLst>
          </p:cNvPr>
          <p:cNvGrpSpPr>
            <a:grpSpLocks noChangeAspect="1"/>
          </p:cNvGrpSpPr>
          <p:nvPr/>
        </p:nvGrpSpPr>
        <p:grpSpPr>
          <a:xfrm>
            <a:off x="4116388" y="4801254"/>
            <a:ext cx="731035" cy="731035"/>
            <a:chOff x="2207568" y="1556792"/>
            <a:chExt cx="812261" cy="812261"/>
          </a:xfrm>
        </p:grpSpPr>
        <p:sp>
          <p:nvSpPr>
            <p:cNvPr id="65" name="Rounded Rectangle 64">
              <a:extLst>
                <a:ext uri="{FF2B5EF4-FFF2-40B4-BE49-F238E27FC236}">
                  <a16:creationId xmlns:a16="http://schemas.microsoft.com/office/drawing/2014/main" id="{D1F6CEFD-2312-6B4B-B500-385A5972BC94}"/>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Picture 65">
              <a:extLst>
                <a:ext uri="{FF2B5EF4-FFF2-40B4-BE49-F238E27FC236}">
                  <a16:creationId xmlns:a16="http://schemas.microsoft.com/office/drawing/2014/main" id="{D5A17CF7-7F27-6A49-BDA6-F297A4D018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sp>
        <p:nvSpPr>
          <p:cNvPr id="45" name="TextBox 44">
            <a:extLst>
              <a:ext uri="{FF2B5EF4-FFF2-40B4-BE49-F238E27FC236}">
                <a16:creationId xmlns:a16="http://schemas.microsoft.com/office/drawing/2014/main" id="{881280C8-FB6D-CE4F-9792-519FB2554CF0}"/>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46" name="Picture 45">
            <a:extLst>
              <a:ext uri="{FF2B5EF4-FFF2-40B4-BE49-F238E27FC236}">
                <a16:creationId xmlns:a16="http://schemas.microsoft.com/office/drawing/2014/main" id="{5C0CADA7-DC74-6540-B5F6-177BB345BB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91522" y="3653702"/>
            <a:ext cx="865773" cy="791298"/>
          </a:xfrm>
          <a:prstGeom prst="rect">
            <a:avLst/>
          </a:prstGeom>
        </p:spPr>
      </p:pic>
      <p:pic>
        <p:nvPicPr>
          <p:cNvPr id="47" name="Picture 46">
            <a:extLst>
              <a:ext uri="{FF2B5EF4-FFF2-40B4-BE49-F238E27FC236}">
                <a16:creationId xmlns:a16="http://schemas.microsoft.com/office/drawing/2014/main" id="{DED00C4F-536D-614C-B65C-40F01207C6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cxnSp>
        <p:nvCxnSpPr>
          <p:cNvPr id="52" name="Straight Arrow Connector 51">
            <a:extLst>
              <a:ext uri="{FF2B5EF4-FFF2-40B4-BE49-F238E27FC236}">
                <a16:creationId xmlns:a16="http://schemas.microsoft.com/office/drawing/2014/main" id="{7689A02B-538F-684C-AC4A-ABD1F9868923}"/>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96954FBB-3743-6147-BBC3-D298CEA8F37E}"/>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sp>
        <p:nvSpPr>
          <p:cNvPr id="43" name="Text Placeholder 2">
            <a:extLst>
              <a:ext uri="{FF2B5EF4-FFF2-40B4-BE49-F238E27FC236}">
                <a16:creationId xmlns:a16="http://schemas.microsoft.com/office/drawing/2014/main" id="{ADD79A7D-9B75-5A41-8CFB-EA610F70BB07}"/>
              </a:ext>
            </a:extLst>
          </p:cNvPr>
          <p:cNvSpPr txBox="1">
            <a:spLocks/>
          </p:cNvSpPr>
          <p:nvPr/>
        </p:nvSpPr>
        <p:spPr>
          <a:xfrm>
            <a:off x="392490" y="1400400"/>
            <a:ext cx="11391523" cy="83050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lgn="just">
              <a:buNone/>
            </a:pPr>
            <a:r>
              <a:rPr lang="en-GB" sz="2300" b="1" dirty="0">
                <a:solidFill>
                  <a:schemeClr val="tx1"/>
                </a:solidFill>
              </a:rPr>
              <a:t>Lowest bid from a WB MS and two bids from PB MS within 20% of the lowest</a:t>
            </a:r>
          </a:p>
          <a:p>
            <a:pPr marL="0" lvl="1" indent="0" algn="just">
              <a:buNone/>
            </a:pPr>
            <a:r>
              <a:rPr lang="en-GB" sz="2000" b="1" dirty="0">
                <a:solidFill>
                  <a:schemeClr val="accent2"/>
                </a:solidFill>
              </a:rPr>
              <a:t>Both bidders from PB MS align  		contracts placed with both bidders from PB MS</a:t>
            </a:r>
          </a:p>
          <a:p>
            <a:pPr marL="0" lvl="1" indent="0" algn="just">
              <a:buNone/>
            </a:pPr>
            <a:r>
              <a:rPr lang="en-GB" sz="2400" b="1" dirty="0">
                <a:solidFill>
                  <a:schemeClr val="accent5"/>
                </a:solidFill>
              </a:rPr>
              <a:t> 		</a:t>
            </a:r>
          </a:p>
        </p:txBody>
      </p:sp>
      <p:grpSp>
        <p:nvGrpSpPr>
          <p:cNvPr id="49" name="Group 48">
            <a:extLst>
              <a:ext uri="{FF2B5EF4-FFF2-40B4-BE49-F238E27FC236}">
                <a16:creationId xmlns:a16="http://schemas.microsoft.com/office/drawing/2014/main" id="{4B1FB254-B44E-BD41-B97B-4542E18D5466}"/>
              </a:ext>
            </a:extLst>
          </p:cNvPr>
          <p:cNvGrpSpPr/>
          <p:nvPr/>
        </p:nvGrpSpPr>
        <p:grpSpPr>
          <a:xfrm>
            <a:off x="-1" y="0"/>
            <a:ext cx="12187669" cy="98854"/>
            <a:chOff x="-1" y="0"/>
            <a:chExt cx="12187669" cy="98854"/>
          </a:xfrm>
        </p:grpSpPr>
        <p:sp>
          <p:nvSpPr>
            <p:cNvPr id="50" name="Rectangle 49">
              <a:extLst>
                <a:ext uri="{FF2B5EF4-FFF2-40B4-BE49-F238E27FC236}">
                  <a16:creationId xmlns:a16="http://schemas.microsoft.com/office/drawing/2014/main" id="{10116D17-D502-1544-9AA0-0BE12808512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1" name="Rectangle 50">
              <a:extLst>
                <a:ext uri="{FF2B5EF4-FFF2-40B4-BE49-F238E27FC236}">
                  <a16:creationId xmlns:a16="http://schemas.microsoft.com/office/drawing/2014/main" id="{AC4E3AF2-784C-3141-B2E2-C6D6CC83CA0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E0CE105D-03C0-1C40-9BD7-3B9FB7075C8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6" name="Rectangle 55">
              <a:extLst>
                <a:ext uri="{FF2B5EF4-FFF2-40B4-BE49-F238E27FC236}">
                  <a16:creationId xmlns:a16="http://schemas.microsoft.com/office/drawing/2014/main" id="{F559784E-7B60-4E4A-BEC4-B318F8A5285F}"/>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7" name="Rectangle 56">
              <a:extLst>
                <a:ext uri="{FF2B5EF4-FFF2-40B4-BE49-F238E27FC236}">
                  <a16:creationId xmlns:a16="http://schemas.microsoft.com/office/drawing/2014/main" id="{B9081455-15C2-514A-90D9-8902CFB260B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7" name="Rectangle 66">
              <a:extLst>
                <a:ext uri="{FF2B5EF4-FFF2-40B4-BE49-F238E27FC236}">
                  <a16:creationId xmlns:a16="http://schemas.microsoft.com/office/drawing/2014/main" id="{9ABB70BB-A2AC-CD44-88C3-1D9045176F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Footer Placeholder 3">
            <a:extLst>
              <a:ext uri="{FF2B5EF4-FFF2-40B4-BE49-F238E27FC236}">
                <a16:creationId xmlns:a16="http://schemas.microsoft.com/office/drawing/2014/main" id="{85AC4FCD-A353-13E8-B6EB-20CD85B3216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8690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078 0.00486 L -0.00013 0.11458 " pathEditMode="relative" rAng="0" ptsTypes="AA">
                                      <p:cBhvr>
                                        <p:cTn id="6" dur="2000" fill="hold"/>
                                        <p:tgtEl>
                                          <p:spTgt spid="38"/>
                                        </p:tgtEl>
                                        <p:attrNameLst>
                                          <p:attrName>ppt_x</p:attrName>
                                          <p:attrName>ppt_y</p:attrName>
                                        </p:attrNameLst>
                                      </p:cBhvr>
                                      <p:rCtr x="26" y="5486"/>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182 -0.00069 L 0.00182 0.13264 " pathEditMode="relative" rAng="0" ptsTypes="AA">
                                      <p:cBhvr>
                                        <p:cTn id="10" dur="2000" fill="hold"/>
                                        <p:tgtEl>
                                          <p:spTgt spid="82"/>
                                        </p:tgtEl>
                                        <p:attrNameLst>
                                          <p:attrName>ppt_x</p:attrName>
                                          <p:attrName>ppt_y</p:attrName>
                                        </p:attrNameLst>
                                      </p:cBhvr>
                                      <p:rCtr x="0" y="6667"/>
                                    </p:animMotion>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par>
                                <p:cTn id="24" presetID="10" presetClass="entr" presetSubtype="0" fill="hold"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500"/>
                                        <p:tgtEl>
                                          <p:spTgt spid="54"/>
                                        </p:tgtEl>
                                      </p:cBhvr>
                                    </p:animEffect>
                                  </p:childTnLst>
                                </p:cTn>
                              </p:par>
                              <p:par>
                                <p:cTn id="27" presetID="10" presetClass="entr" presetSubtype="0" fill="hold" nodeType="withEffect">
                                  <p:stCondLst>
                                    <p:cond delay="0"/>
                                  </p:stCondLst>
                                  <p:childTnLst>
                                    <p:set>
                                      <p:cBhvr>
                                        <p:cTn id="28" dur="1" fill="hold">
                                          <p:stCondLst>
                                            <p:cond delay="0"/>
                                          </p:stCondLst>
                                        </p:cTn>
                                        <p:tgtEl>
                                          <p:spTgt spid="43">
                                            <p:txEl>
                                              <p:pRg st="1" end="1"/>
                                            </p:txEl>
                                          </p:spTgt>
                                        </p:tgtEl>
                                        <p:attrNameLst>
                                          <p:attrName>style.visibility</p:attrName>
                                        </p:attrNameLst>
                                      </p:cBhvr>
                                      <p:to>
                                        <p:strVal val="visible"/>
                                      </p:to>
                                    </p:set>
                                    <p:animEffect transition="in" filter="fade">
                                      <p:cBhvr>
                                        <p:cTn id="29" dur="500"/>
                                        <p:tgtEl>
                                          <p:spTgt spid="43">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8" grpId="0" animBg="1"/>
      <p:bldP spid="4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4BDC9B-824A-7846-A44D-88FDA0C7550F}"/>
              </a:ext>
            </a:extLst>
          </p:cNvPr>
          <p:cNvSpPr>
            <a:spLocks noGrp="1"/>
          </p:cNvSpPr>
          <p:nvPr>
            <p:ph type="title"/>
          </p:nvPr>
        </p:nvSpPr>
        <p:spPr/>
        <p:txBody>
          <a:bodyPr/>
          <a:lstStyle/>
          <a:p>
            <a:r>
              <a:rPr lang="en-US" dirty="0"/>
              <a:t>Alignment rule with splitting (Scenario 5)</a:t>
            </a:r>
          </a:p>
        </p:txBody>
      </p:sp>
      <p:cxnSp>
        <p:nvCxnSpPr>
          <p:cNvPr id="13" name="Straight Connector 12">
            <a:extLst>
              <a:ext uri="{FF2B5EF4-FFF2-40B4-BE49-F238E27FC236}">
                <a16:creationId xmlns:a16="http://schemas.microsoft.com/office/drawing/2014/main" id="{F5A5A90C-F860-5041-8EB9-9F2E5B05836A}"/>
              </a:ext>
            </a:extLst>
          </p:cNvPr>
          <p:cNvCxnSpPr>
            <a:cxnSpLocks/>
          </p:cNvCxnSpPr>
          <p:nvPr/>
        </p:nvCxnSpPr>
        <p:spPr>
          <a:xfrm>
            <a:off x="2180610" y="4445000"/>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6" name="Straight Connector 15">
            <a:extLst>
              <a:ext uri="{FF2B5EF4-FFF2-40B4-BE49-F238E27FC236}">
                <a16:creationId xmlns:a16="http://schemas.microsoft.com/office/drawing/2014/main" id="{D97429AC-BC26-594A-B913-27E1CD5AD83E}"/>
              </a:ext>
            </a:extLst>
          </p:cNvPr>
          <p:cNvCxnSpPr>
            <a:cxnSpLocks/>
          </p:cNvCxnSpPr>
          <p:nvPr/>
        </p:nvCxnSpPr>
        <p:spPr>
          <a:xfrm>
            <a:off x="2184628" y="5060067"/>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4" name="Straight Connector 13">
            <a:extLst>
              <a:ext uri="{FF2B5EF4-FFF2-40B4-BE49-F238E27FC236}">
                <a16:creationId xmlns:a16="http://schemas.microsoft.com/office/drawing/2014/main" id="{0E97A74C-AB66-F843-AFEA-BCBFC44359B1}"/>
              </a:ext>
            </a:extLst>
          </p:cNvPr>
          <p:cNvCxnSpPr>
            <a:cxnSpLocks/>
          </p:cNvCxnSpPr>
          <p:nvPr/>
        </p:nvCxnSpPr>
        <p:spPr>
          <a:xfrm>
            <a:off x="2173369" y="3824288"/>
            <a:ext cx="7524750"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cxnSp>
        <p:nvCxnSpPr>
          <p:cNvPr id="15" name="Straight Connector 14">
            <a:extLst>
              <a:ext uri="{FF2B5EF4-FFF2-40B4-BE49-F238E27FC236}">
                <a16:creationId xmlns:a16="http://schemas.microsoft.com/office/drawing/2014/main" id="{4EB9D3A8-B8B9-7445-B406-6E067054EAB1}"/>
              </a:ext>
            </a:extLst>
          </p:cNvPr>
          <p:cNvCxnSpPr>
            <a:cxnSpLocks/>
          </p:cNvCxnSpPr>
          <p:nvPr/>
        </p:nvCxnSpPr>
        <p:spPr>
          <a:xfrm>
            <a:off x="2184628" y="3310975"/>
            <a:ext cx="7520732" cy="0"/>
          </a:xfrm>
          <a:prstGeom prst="line">
            <a:avLst/>
          </a:prstGeom>
          <a:ln>
            <a:solidFill>
              <a:schemeClr val="tx2">
                <a:lumMod val="25000"/>
                <a:lumOff val="75000"/>
              </a:schemeClr>
            </a:solidFill>
          </a:ln>
        </p:spPr>
        <p:style>
          <a:lnRef idx="2">
            <a:schemeClr val="accent3"/>
          </a:lnRef>
          <a:fillRef idx="0">
            <a:schemeClr val="accent3"/>
          </a:fillRef>
          <a:effectRef idx="1">
            <a:schemeClr val="accent3"/>
          </a:effectRef>
          <a:fontRef idx="minor">
            <a:schemeClr val="tx1"/>
          </a:fontRef>
        </p:style>
      </p:cxnSp>
      <p:sp>
        <p:nvSpPr>
          <p:cNvPr id="6" name="Slide Number Placeholder 5">
            <a:extLst>
              <a:ext uri="{FF2B5EF4-FFF2-40B4-BE49-F238E27FC236}">
                <a16:creationId xmlns:a16="http://schemas.microsoft.com/office/drawing/2014/main" id="{27594265-1D60-1F4B-89D8-CF72FFB8CE48}"/>
              </a:ext>
            </a:extLst>
          </p:cNvPr>
          <p:cNvSpPr>
            <a:spLocks noGrp="1"/>
          </p:cNvSpPr>
          <p:nvPr>
            <p:ph type="sldNum" sz="quarter" idx="12"/>
          </p:nvPr>
        </p:nvSpPr>
        <p:spPr/>
        <p:txBody>
          <a:bodyPr/>
          <a:lstStyle/>
          <a:p>
            <a:fld id="{36B5EA5A-BC32-A742-B11B-8E7414D5B535}" type="slidenum">
              <a:rPr lang="en-US" smtClean="0"/>
              <a:pPr/>
              <a:t>47</a:t>
            </a:fld>
            <a:endParaRPr lang="en-US" dirty="0"/>
          </a:p>
        </p:txBody>
      </p:sp>
      <p:cxnSp>
        <p:nvCxnSpPr>
          <p:cNvPr id="17" name="Straight Arrow Connector 16">
            <a:extLst>
              <a:ext uri="{FF2B5EF4-FFF2-40B4-BE49-F238E27FC236}">
                <a16:creationId xmlns:a16="http://schemas.microsoft.com/office/drawing/2014/main" id="{955DE444-0CB1-C84F-981F-A6587950A165}"/>
              </a:ext>
            </a:extLst>
          </p:cNvPr>
          <p:cNvCxnSpPr>
            <a:cxnSpLocks/>
          </p:cNvCxnSpPr>
          <p:nvPr/>
        </p:nvCxnSpPr>
        <p:spPr>
          <a:xfrm flipV="1">
            <a:off x="2181444" y="2654534"/>
            <a:ext cx="0" cy="2945154"/>
          </a:xfrm>
          <a:prstGeom prst="straightConnector1">
            <a:avLst/>
          </a:prstGeom>
          <a:ln w="19050">
            <a:solidFill>
              <a:schemeClr val="tx2"/>
            </a:solidFill>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F4DB8CE7-1B04-C64A-82C4-3F1CE8D92108}"/>
              </a:ext>
            </a:extLst>
          </p:cNvPr>
          <p:cNvCxnSpPr>
            <a:cxnSpLocks/>
          </p:cNvCxnSpPr>
          <p:nvPr/>
        </p:nvCxnSpPr>
        <p:spPr>
          <a:xfrm>
            <a:off x="6926782" y="5227455"/>
            <a:ext cx="2949056"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A9F5B06-F349-AF41-8E80-067B4962FAC9}"/>
              </a:ext>
            </a:extLst>
          </p:cNvPr>
          <p:cNvSpPr txBox="1"/>
          <p:nvPr/>
        </p:nvSpPr>
        <p:spPr>
          <a:xfrm>
            <a:off x="5115548" y="5931633"/>
            <a:ext cx="2293901" cy="384288"/>
          </a:xfrm>
          <a:prstGeom prst="rect">
            <a:avLst/>
          </a:prstGeom>
          <a:noFill/>
        </p:spPr>
        <p:txBody>
          <a:bodyPr wrap="none" rtlCol="0">
            <a:spAutoFit/>
          </a:bodyPr>
          <a:lstStyle/>
          <a:p>
            <a:r>
              <a:rPr lang="en-GB" sz="1600" dirty="0">
                <a:solidFill>
                  <a:prstClr val="black"/>
                </a:solidFill>
              </a:rPr>
              <a:t>Poorly balanced MS</a:t>
            </a:r>
          </a:p>
        </p:txBody>
      </p:sp>
      <p:sp>
        <p:nvSpPr>
          <p:cNvPr id="20" name="TextBox 19">
            <a:extLst>
              <a:ext uri="{FF2B5EF4-FFF2-40B4-BE49-F238E27FC236}">
                <a16:creationId xmlns:a16="http://schemas.microsoft.com/office/drawing/2014/main" id="{BC24B574-A94C-024E-862D-B520409D7371}"/>
              </a:ext>
            </a:extLst>
          </p:cNvPr>
          <p:cNvSpPr txBox="1"/>
          <p:nvPr/>
        </p:nvSpPr>
        <p:spPr>
          <a:xfrm>
            <a:off x="2443469" y="5925637"/>
            <a:ext cx="2082379" cy="384288"/>
          </a:xfrm>
          <a:prstGeom prst="rect">
            <a:avLst/>
          </a:prstGeom>
          <a:noFill/>
        </p:spPr>
        <p:txBody>
          <a:bodyPr wrap="none" rtlCol="0">
            <a:spAutoFit/>
          </a:bodyPr>
          <a:lstStyle/>
          <a:p>
            <a:r>
              <a:rPr lang="en-GB" sz="1600" dirty="0">
                <a:solidFill>
                  <a:prstClr val="black"/>
                </a:solidFill>
              </a:rPr>
              <a:t>Well balanced MS</a:t>
            </a:r>
          </a:p>
        </p:txBody>
      </p:sp>
      <p:cxnSp>
        <p:nvCxnSpPr>
          <p:cNvPr id="40" name="Straight Connector 39">
            <a:extLst>
              <a:ext uri="{FF2B5EF4-FFF2-40B4-BE49-F238E27FC236}">
                <a16:creationId xmlns:a16="http://schemas.microsoft.com/office/drawing/2014/main" id="{5E560970-43CE-194F-98FE-98B11EF80C7E}"/>
              </a:ext>
            </a:extLst>
          </p:cNvPr>
          <p:cNvCxnSpPr>
            <a:cxnSpLocks/>
          </p:cNvCxnSpPr>
          <p:nvPr/>
        </p:nvCxnSpPr>
        <p:spPr>
          <a:xfrm>
            <a:off x="2171700" y="3357069"/>
            <a:ext cx="7520732" cy="0"/>
          </a:xfrm>
          <a:prstGeom prst="line">
            <a:avLst/>
          </a:prstGeom>
          <a:ln>
            <a:solidFill>
              <a:schemeClr val="accent3"/>
            </a:solidFill>
            <a:prstDash val="dash"/>
          </a:ln>
        </p:spPr>
        <p:style>
          <a:lnRef idx="2">
            <a:schemeClr val="accent3"/>
          </a:lnRef>
          <a:fillRef idx="0">
            <a:schemeClr val="accent3"/>
          </a:fillRef>
          <a:effectRef idx="1">
            <a:schemeClr val="accent3"/>
          </a:effectRef>
          <a:fontRef idx="minor">
            <a:schemeClr val="tx1"/>
          </a:fontRef>
        </p:style>
      </p:cxnSp>
      <p:cxnSp>
        <p:nvCxnSpPr>
          <p:cNvPr id="18" name="Straight Connector 17">
            <a:extLst>
              <a:ext uri="{FF2B5EF4-FFF2-40B4-BE49-F238E27FC236}">
                <a16:creationId xmlns:a16="http://schemas.microsoft.com/office/drawing/2014/main" id="{0D6238B5-CC25-DA48-9667-0D664369549E}"/>
              </a:ext>
            </a:extLst>
          </p:cNvPr>
          <p:cNvCxnSpPr>
            <a:cxnSpLocks/>
          </p:cNvCxnSpPr>
          <p:nvPr/>
        </p:nvCxnSpPr>
        <p:spPr>
          <a:xfrm>
            <a:off x="2178744" y="5588089"/>
            <a:ext cx="7526616" cy="0"/>
          </a:xfrm>
          <a:prstGeom prst="line">
            <a:avLst/>
          </a:prstGeom>
          <a:ln w="19050">
            <a:solidFill>
              <a:schemeClr val="tx2"/>
            </a:solidFill>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8B863BDD-40EE-9C40-B43D-C17E8D97C309}"/>
              </a:ext>
            </a:extLst>
          </p:cNvPr>
          <p:cNvSpPr txBox="1"/>
          <p:nvPr/>
        </p:nvSpPr>
        <p:spPr>
          <a:xfrm rot="16200000">
            <a:off x="1106669" y="4028862"/>
            <a:ext cx="1417463" cy="419223"/>
          </a:xfrm>
          <a:prstGeom prst="rect">
            <a:avLst/>
          </a:prstGeom>
          <a:noFill/>
        </p:spPr>
        <p:txBody>
          <a:bodyPr wrap="none" rtlCol="0">
            <a:spAutoFit/>
          </a:bodyPr>
          <a:lstStyle/>
          <a:p>
            <a:r>
              <a:rPr lang="en-GB" b="1" dirty="0">
                <a:solidFill>
                  <a:prstClr val="black"/>
                </a:solidFill>
              </a:rPr>
              <a:t>Bid (CHF)</a:t>
            </a:r>
          </a:p>
        </p:txBody>
      </p:sp>
      <p:pic>
        <p:nvPicPr>
          <p:cNvPr id="59" name="Picture 58">
            <a:extLst>
              <a:ext uri="{FF2B5EF4-FFF2-40B4-BE49-F238E27FC236}">
                <a16:creationId xmlns:a16="http://schemas.microsoft.com/office/drawing/2014/main" id="{68873751-BD12-FB4E-841B-9E9E512648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04967" y="1594607"/>
            <a:ext cx="563511" cy="612677"/>
          </a:xfrm>
          <a:prstGeom prst="rect">
            <a:avLst/>
          </a:prstGeom>
        </p:spPr>
      </p:pic>
      <p:cxnSp>
        <p:nvCxnSpPr>
          <p:cNvPr id="60" name="Straight Arrow Connector 59">
            <a:extLst>
              <a:ext uri="{FF2B5EF4-FFF2-40B4-BE49-F238E27FC236}">
                <a16:creationId xmlns:a16="http://schemas.microsoft.com/office/drawing/2014/main" id="{99038B3C-5C9B-9340-B30B-2362843CB533}"/>
              </a:ext>
            </a:extLst>
          </p:cNvPr>
          <p:cNvCxnSpPr>
            <a:cxnSpLocks/>
          </p:cNvCxnSpPr>
          <p:nvPr/>
        </p:nvCxnSpPr>
        <p:spPr>
          <a:xfrm>
            <a:off x="4871405" y="5085185"/>
            <a:ext cx="5006199" cy="0"/>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7B294A6A-DE11-EE49-8897-52BEC815AC61}"/>
              </a:ext>
            </a:extLst>
          </p:cNvPr>
          <p:cNvGrpSpPr>
            <a:grpSpLocks noChangeAspect="1"/>
          </p:cNvGrpSpPr>
          <p:nvPr/>
        </p:nvGrpSpPr>
        <p:grpSpPr>
          <a:xfrm>
            <a:off x="3109592" y="4487834"/>
            <a:ext cx="731035" cy="731035"/>
            <a:chOff x="2207568" y="1556792"/>
            <a:chExt cx="812261" cy="812261"/>
          </a:xfrm>
        </p:grpSpPr>
        <p:sp>
          <p:nvSpPr>
            <p:cNvPr id="80" name="Rounded Rectangle 79">
              <a:extLst>
                <a:ext uri="{FF2B5EF4-FFF2-40B4-BE49-F238E27FC236}">
                  <a16:creationId xmlns:a16="http://schemas.microsoft.com/office/drawing/2014/main" id="{EF0624AA-CDE5-A24C-9BD7-8C5C708FD93E}"/>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a:extLst>
                <a:ext uri="{FF2B5EF4-FFF2-40B4-BE49-F238E27FC236}">
                  <a16:creationId xmlns:a16="http://schemas.microsoft.com/office/drawing/2014/main" id="{E1E3697C-21AB-874D-B54E-93943C03B0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grpSp>
        <p:nvGrpSpPr>
          <p:cNvPr id="82" name="Group 81">
            <a:extLst>
              <a:ext uri="{FF2B5EF4-FFF2-40B4-BE49-F238E27FC236}">
                <a16:creationId xmlns:a16="http://schemas.microsoft.com/office/drawing/2014/main" id="{F4A16CF0-DAEC-FD42-BB09-F171D29829EB}"/>
              </a:ext>
            </a:extLst>
          </p:cNvPr>
          <p:cNvGrpSpPr>
            <a:grpSpLocks noChangeAspect="1"/>
          </p:cNvGrpSpPr>
          <p:nvPr/>
        </p:nvGrpSpPr>
        <p:grpSpPr>
          <a:xfrm>
            <a:off x="6167438" y="3904405"/>
            <a:ext cx="731035" cy="731035"/>
            <a:chOff x="4464502" y="1592263"/>
            <a:chExt cx="812261" cy="812261"/>
          </a:xfrm>
        </p:grpSpPr>
        <p:sp>
          <p:nvSpPr>
            <p:cNvPr id="83" name="Rounded Rectangle 82">
              <a:extLst>
                <a:ext uri="{FF2B5EF4-FFF2-40B4-BE49-F238E27FC236}">
                  <a16:creationId xmlns:a16="http://schemas.microsoft.com/office/drawing/2014/main" id="{89B3A31D-9341-4C42-B0D8-346B7801D883}"/>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a:extLst>
                <a:ext uri="{FF2B5EF4-FFF2-40B4-BE49-F238E27FC236}">
                  <a16:creationId xmlns:a16="http://schemas.microsoft.com/office/drawing/2014/main" id="{A285514C-0247-2847-A5DC-74CCE67A34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102" name="Rounded Rectangle 101">
            <a:extLst>
              <a:ext uri="{FF2B5EF4-FFF2-40B4-BE49-F238E27FC236}">
                <a16:creationId xmlns:a16="http://schemas.microsoft.com/office/drawing/2014/main" id="{5098775E-423C-944A-B19B-F403210F5C93}"/>
              </a:ext>
            </a:extLst>
          </p:cNvPr>
          <p:cNvSpPr/>
          <p:nvPr/>
        </p:nvSpPr>
        <p:spPr>
          <a:xfrm>
            <a:off x="2171701" y="5954739"/>
            <a:ext cx="246036" cy="24603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ounded Rectangle 103">
            <a:extLst>
              <a:ext uri="{FF2B5EF4-FFF2-40B4-BE49-F238E27FC236}">
                <a16:creationId xmlns:a16="http://schemas.microsoft.com/office/drawing/2014/main" id="{64A00435-D215-AC49-8B16-9615E32472A3}"/>
              </a:ext>
            </a:extLst>
          </p:cNvPr>
          <p:cNvSpPr/>
          <p:nvPr/>
        </p:nvSpPr>
        <p:spPr>
          <a:xfrm>
            <a:off x="4871864" y="5957029"/>
            <a:ext cx="246036" cy="24603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42A01167-BC05-C241-AE18-44522AC1C157}"/>
              </a:ext>
            </a:extLst>
          </p:cNvPr>
          <p:cNvCxnSpPr>
            <a:cxnSpLocks/>
          </p:cNvCxnSpPr>
          <p:nvPr/>
        </p:nvCxnSpPr>
        <p:spPr>
          <a:xfrm>
            <a:off x="2184628" y="5554664"/>
            <a:ext cx="7520732" cy="0"/>
          </a:xfrm>
          <a:prstGeom prst="line">
            <a:avLst/>
          </a:prstGeom>
          <a:ln>
            <a:solidFill>
              <a:schemeClr val="accent1"/>
            </a:solidFill>
            <a:prstDash val="dash"/>
          </a:ln>
        </p:spPr>
        <p:style>
          <a:lnRef idx="2">
            <a:schemeClr val="accent3"/>
          </a:lnRef>
          <a:fillRef idx="0">
            <a:schemeClr val="accent3"/>
          </a:fillRef>
          <a:effectRef idx="1">
            <a:schemeClr val="accent3"/>
          </a:effectRef>
          <a:fontRef idx="minor">
            <a:schemeClr val="tx1"/>
          </a:fontRef>
        </p:style>
      </p:cxnSp>
      <p:sp>
        <p:nvSpPr>
          <p:cNvPr id="49" name="Text Placeholder 2">
            <a:extLst>
              <a:ext uri="{FF2B5EF4-FFF2-40B4-BE49-F238E27FC236}">
                <a16:creationId xmlns:a16="http://schemas.microsoft.com/office/drawing/2014/main" id="{366261D0-1518-EA4B-963B-A8852C4DFA2A}"/>
              </a:ext>
            </a:extLst>
          </p:cNvPr>
          <p:cNvSpPr txBox="1">
            <a:spLocks/>
          </p:cNvSpPr>
          <p:nvPr/>
        </p:nvSpPr>
        <p:spPr>
          <a:xfrm>
            <a:off x="392490" y="1225271"/>
            <a:ext cx="11391523" cy="9276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lgn="just">
              <a:buNone/>
            </a:pPr>
            <a:r>
              <a:rPr lang="en-GB" sz="2400" b="1" dirty="0">
                <a:solidFill>
                  <a:schemeClr val="tx1"/>
                </a:solidFill>
              </a:rPr>
              <a:t>Lowest bid from a WB MS and a bid from a PB MS within 20% of the lowest</a:t>
            </a:r>
          </a:p>
          <a:p>
            <a:pPr marL="0" lvl="1" indent="0" algn="just">
              <a:buNone/>
            </a:pPr>
            <a:r>
              <a:rPr lang="en-GB" sz="2000" b="1" dirty="0">
                <a:solidFill>
                  <a:schemeClr val="accent2"/>
                </a:solidFill>
              </a:rPr>
              <a:t>Lowest bidder from PB MS aligns  		contracts placed with the lowest bidder and the bidder from PB MS</a:t>
            </a:r>
          </a:p>
          <a:p>
            <a:pPr marL="0" lvl="1" indent="0" algn="just">
              <a:buNone/>
            </a:pPr>
            <a:r>
              <a:rPr lang="en-GB" sz="2400" b="1" dirty="0">
                <a:solidFill>
                  <a:schemeClr val="accent5"/>
                </a:solidFill>
              </a:rPr>
              <a:t> 		</a:t>
            </a:r>
          </a:p>
        </p:txBody>
      </p:sp>
      <p:grpSp>
        <p:nvGrpSpPr>
          <p:cNvPr id="38" name="Group 37">
            <a:extLst>
              <a:ext uri="{FF2B5EF4-FFF2-40B4-BE49-F238E27FC236}">
                <a16:creationId xmlns:a16="http://schemas.microsoft.com/office/drawing/2014/main" id="{DDB18BAB-C4D9-094E-B4B7-378017855D06}"/>
              </a:ext>
            </a:extLst>
          </p:cNvPr>
          <p:cNvGrpSpPr>
            <a:grpSpLocks/>
          </p:cNvGrpSpPr>
          <p:nvPr/>
        </p:nvGrpSpPr>
        <p:grpSpPr>
          <a:xfrm>
            <a:off x="7932738" y="2553956"/>
            <a:ext cx="731035" cy="731035"/>
            <a:chOff x="4464502" y="1592263"/>
            <a:chExt cx="812261" cy="812261"/>
          </a:xfrm>
        </p:grpSpPr>
        <p:sp>
          <p:nvSpPr>
            <p:cNvPr id="39" name="Rounded Rectangle 38">
              <a:extLst>
                <a:ext uri="{FF2B5EF4-FFF2-40B4-BE49-F238E27FC236}">
                  <a16:creationId xmlns:a16="http://schemas.microsoft.com/office/drawing/2014/main" id="{4F92C146-728A-D64C-960F-C91EB3A05769}"/>
                </a:ext>
              </a:extLst>
            </p:cNvPr>
            <p:cNvSpPr/>
            <p:nvPr/>
          </p:nvSpPr>
          <p:spPr>
            <a:xfrm>
              <a:off x="4464502" y="1592263"/>
              <a:ext cx="812261" cy="812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a:extLst>
                <a:ext uri="{FF2B5EF4-FFF2-40B4-BE49-F238E27FC236}">
                  <a16:creationId xmlns:a16="http://schemas.microsoft.com/office/drawing/2014/main" id="{AA014077-1FD8-B542-8CAB-071C7D5DF6A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9749" y="1694337"/>
              <a:ext cx="592610" cy="644315"/>
            </a:xfrm>
            <a:prstGeom prst="rect">
              <a:avLst/>
            </a:prstGeom>
          </p:spPr>
        </p:pic>
      </p:grpSp>
      <p:sp>
        <p:nvSpPr>
          <p:cNvPr id="48" name="Rounded Rectangle 47">
            <a:extLst>
              <a:ext uri="{FF2B5EF4-FFF2-40B4-BE49-F238E27FC236}">
                <a16:creationId xmlns:a16="http://schemas.microsoft.com/office/drawing/2014/main" id="{898C3341-BC28-7345-B6CB-29E2DD6412AE}"/>
              </a:ext>
            </a:extLst>
          </p:cNvPr>
          <p:cNvSpPr>
            <a:spLocks noChangeAspect="1"/>
          </p:cNvSpPr>
          <p:nvPr/>
        </p:nvSpPr>
        <p:spPr>
          <a:xfrm>
            <a:off x="4108296" y="4790905"/>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a:extLst>
              <a:ext uri="{FF2B5EF4-FFF2-40B4-BE49-F238E27FC236}">
                <a16:creationId xmlns:a16="http://schemas.microsoft.com/office/drawing/2014/main" id="{B0427E59-E853-7C4F-AC3A-9C34A4E16A0D}"/>
              </a:ext>
            </a:extLst>
          </p:cNvPr>
          <p:cNvCxnSpPr>
            <a:cxnSpLocks/>
          </p:cNvCxnSpPr>
          <p:nvPr/>
        </p:nvCxnSpPr>
        <p:spPr>
          <a:xfrm>
            <a:off x="4534459" y="1882333"/>
            <a:ext cx="1296111" cy="0"/>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8" name="Rounded Rectangle 57">
            <a:extLst>
              <a:ext uri="{FF2B5EF4-FFF2-40B4-BE49-F238E27FC236}">
                <a16:creationId xmlns:a16="http://schemas.microsoft.com/office/drawing/2014/main" id="{0B3A2C40-9F5F-0A4F-BC8F-21C0EAB00416}"/>
              </a:ext>
            </a:extLst>
          </p:cNvPr>
          <p:cNvSpPr>
            <a:spLocks noChangeAspect="1"/>
          </p:cNvSpPr>
          <p:nvPr/>
        </p:nvSpPr>
        <p:spPr>
          <a:xfrm>
            <a:off x="6175530" y="4797152"/>
            <a:ext cx="747280" cy="747280"/>
          </a:xfrm>
          <a:prstGeom prst="roundRect">
            <a:avLst/>
          </a:prstGeom>
          <a:noFill/>
          <a:ln w="412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F0B42B59-0C7E-604B-BCCF-7B270F523DD4}"/>
              </a:ext>
            </a:extLst>
          </p:cNvPr>
          <p:cNvSpPr txBox="1"/>
          <p:nvPr/>
        </p:nvSpPr>
        <p:spPr>
          <a:xfrm>
            <a:off x="10140347" y="5732319"/>
            <a:ext cx="1027845" cy="338554"/>
          </a:xfrm>
          <a:prstGeom prst="rect">
            <a:avLst/>
          </a:prstGeom>
          <a:noFill/>
        </p:spPr>
        <p:txBody>
          <a:bodyPr wrap="none" rtlCol="0">
            <a:spAutoFit/>
          </a:bodyPr>
          <a:lstStyle/>
          <a:p>
            <a:r>
              <a:rPr lang="en-GB" sz="1600" b="1" dirty="0">
                <a:solidFill>
                  <a:schemeClr val="accent2"/>
                </a:solidFill>
              </a:rPr>
              <a:t>Contract</a:t>
            </a:r>
          </a:p>
        </p:txBody>
      </p:sp>
      <p:pic>
        <p:nvPicPr>
          <p:cNvPr id="47" name="Picture 46">
            <a:extLst>
              <a:ext uri="{FF2B5EF4-FFF2-40B4-BE49-F238E27FC236}">
                <a16:creationId xmlns:a16="http://schemas.microsoft.com/office/drawing/2014/main" id="{571A8013-96C1-A240-88FC-3762CF5001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75837" y="4399187"/>
            <a:ext cx="1654239" cy="1319307"/>
          </a:xfrm>
          <a:prstGeom prst="rect">
            <a:avLst/>
          </a:prstGeom>
        </p:spPr>
      </p:pic>
      <p:grpSp>
        <p:nvGrpSpPr>
          <p:cNvPr id="52" name="Group 51">
            <a:extLst>
              <a:ext uri="{FF2B5EF4-FFF2-40B4-BE49-F238E27FC236}">
                <a16:creationId xmlns:a16="http://schemas.microsoft.com/office/drawing/2014/main" id="{B4BBC517-93CE-1B45-89EF-100DAB31062F}"/>
              </a:ext>
            </a:extLst>
          </p:cNvPr>
          <p:cNvGrpSpPr>
            <a:grpSpLocks noChangeAspect="1"/>
          </p:cNvGrpSpPr>
          <p:nvPr/>
        </p:nvGrpSpPr>
        <p:grpSpPr>
          <a:xfrm>
            <a:off x="4116388" y="4801254"/>
            <a:ext cx="731035" cy="731035"/>
            <a:chOff x="2207568" y="1556792"/>
            <a:chExt cx="812261" cy="812261"/>
          </a:xfrm>
        </p:grpSpPr>
        <p:sp>
          <p:nvSpPr>
            <p:cNvPr id="61" name="Rounded Rectangle 60">
              <a:extLst>
                <a:ext uri="{FF2B5EF4-FFF2-40B4-BE49-F238E27FC236}">
                  <a16:creationId xmlns:a16="http://schemas.microsoft.com/office/drawing/2014/main" id="{DEA004E1-BB80-D84D-A1EC-B9B96F34A3A9}"/>
                </a:ext>
              </a:extLst>
            </p:cNvPr>
            <p:cNvSpPr/>
            <p:nvPr/>
          </p:nvSpPr>
          <p:spPr>
            <a:xfrm>
              <a:off x="2207568" y="1556792"/>
              <a:ext cx="812261" cy="8122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a:extLst>
                <a:ext uri="{FF2B5EF4-FFF2-40B4-BE49-F238E27FC236}">
                  <a16:creationId xmlns:a16="http://schemas.microsoft.com/office/drawing/2014/main" id="{6F5E892C-FD5A-004D-AC9C-0C910E72093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2815" y="1658866"/>
              <a:ext cx="592610" cy="644315"/>
            </a:xfrm>
            <a:prstGeom prst="rect">
              <a:avLst/>
            </a:prstGeom>
          </p:spPr>
        </p:pic>
      </p:grpSp>
      <p:cxnSp>
        <p:nvCxnSpPr>
          <p:cNvPr id="63" name="Straight Arrow Connector 62">
            <a:extLst>
              <a:ext uri="{FF2B5EF4-FFF2-40B4-BE49-F238E27FC236}">
                <a16:creationId xmlns:a16="http://schemas.microsoft.com/office/drawing/2014/main" id="{6AC9337D-D9B3-444A-B8C9-4ADB5DB42BC6}"/>
              </a:ext>
            </a:extLst>
          </p:cNvPr>
          <p:cNvCxnSpPr>
            <a:cxnSpLocks/>
          </p:cNvCxnSpPr>
          <p:nvPr/>
        </p:nvCxnSpPr>
        <p:spPr>
          <a:xfrm>
            <a:off x="2351088" y="3350362"/>
            <a:ext cx="0" cy="2199216"/>
          </a:xfrm>
          <a:prstGeom prst="straightConnector1">
            <a:avLst/>
          </a:prstGeom>
          <a:ln w="127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A811F7EC-5BD7-1145-B587-E00C7F370194}"/>
              </a:ext>
            </a:extLst>
          </p:cNvPr>
          <p:cNvSpPr txBox="1"/>
          <p:nvPr/>
        </p:nvSpPr>
        <p:spPr>
          <a:xfrm>
            <a:off x="2351088" y="4224280"/>
            <a:ext cx="686580" cy="307777"/>
          </a:xfrm>
          <a:prstGeom prst="rect">
            <a:avLst/>
          </a:prstGeom>
          <a:noFill/>
        </p:spPr>
        <p:txBody>
          <a:bodyPr wrap="square" rtlCol="0">
            <a:spAutoFit/>
          </a:bodyPr>
          <a:lstStyle/>
          <a:p>
            <a:r>
              <a:rPr lang="en-GB" sz="1400" dirty="0">
                <a:solidFill>
                  <a:schemeClr val="accent2"/>
                </a:solidFill>
                <a:effectLst>
                  <a:outerShdw blurRad="31750" dist="31750" dir="2700000" algn="tl" rotWithShape="0">
                    <a:schemeClr val="bg1">
                      <a:lumMod val="75000"/>
                      <a:alpha val="25000"/>
                    </a:schemeClr>
                  </a:outerShdw>
                </a:effectLst>
                <a:cs typeface="Arial"/>
              </a:rPr>
              <a:t>&lt;20%</a:t>
            </a:r>
            <a:endParaRPr lang="en-US" sz="1400" dirty="0">
              <a:solidFill>
                <a:schemeClr val="accent2"/>
              </a:solidFill>
            </a:endParaRPr>
          </a:p>
        </p:txBody>
      </p:sp>
      <p:grpSp>
        <p:nvGrpSpPr>
          <p:cNvPr id="50" name="Group 49">
            <a:extLst>
              <a:ext uri="{FF2B5EF4-FFF2-40B4-BE49-F238E27FC236}">
                <a16:creationId xmlns:a16="http://schemas.microsoft.com/office/drawing/2014/main" id="{26FC1F31-8AD6-8A4D-843C-C6A5A90B0688}"/>
              </a:ext>
            </a:extLst>
          </p:cNvPr>
          <p:cNvGrpSpPr/>
          <p:nvPr/>
        </p:nvGrpSpPr>
        <p:grpSpPr>
          <a:xfrm>
            <a:off x="-1" y="0"/>
            <a:ext cx="12187669" cy="98854"/>
            <a:chOff x="-1" y="0"/>
            <a:chExt cx="12187669" cy="98854"/>
          </a:xfrm>
        </p:grpSpPr>
        <p:sp>
          <p:nvSpPr>
            <p:cNvPr id="51" name="Rectangle 50">
              <a:extLst>
                <a:ext uri="{FF2B5EF4-FFF2-40B4-BE49-F238E27FC236}">
                  <a16:creationId xmlns:a16="http://schemas.microsoft.com/office/drawing/2014/main" id="{2A1F52D9-F207-F740-A376-E2A6CE7C522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3" name="Rectangle 52">
              <a:extLst>
                <a:ext uri="{FF2B5EF4-FFF2-40B4-BE49-F238E27FC236}">
                  <a16:creationId xmlns:a16="http://schemas.microsoft.com/office/drawing/2014/main" id="{F97C4EE2-AC3B-4B40-98BD-B06673E1E036}"/>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5" name="Rectangle 54">
              <a:extLst>
                <a:ext uri="{FF2B5EF4-FFF2-40B4-BE49-F238E27FC236}">
                  <a16:creationId xmlns:a16="http://schemas.microsoft.com/office/drawing/2014/main" id="{006079AB-0BC8-944B-AF42-47E1CDA7B50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6" name="Rectangle 55">
              <a:extLst>
                <a:ext uri="{FF2B5EF4-FFF2-40B4-BE49-F238E27FC236}">
                  <a16:creationId xmlns:a16="http://schemas.microsoft.com/office/drawing/2014/main" id="{01CA85EA-B8BE-1B4C-9C24-E85A4B37C58E}"/>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57" name="Rectangle 56">
              <a:extLst>
                <a:ext uri="{FF2B5EF4-FFF2-40B4-BE49-F238E27FC236}">
                  <a16:creationId xmlns:a16="http://schemas.microsoft.com/office/drawing/2014/main" id="{9AC159DA-D675-8143-8517-DBE776A59C5A}"/>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65" name="Rectangle 64">
              <a:extLst>
                <a:ext uri="{FF2B5EF4-FFF2-40B4-BE49-F238E27FC236}">
                  <a16:creationId xmlns:a16="http://schemas.microsoft.com/office/drawing/2014/main" id="{F8B1545A-C6FD-8C48-B5CF-54AF2E69AB5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46" name="Picture 45">
            <a:extLst>
              <a:ext uri="{FF2B5EF4-FFF2-40B4-BE49-F238E27FC236}">
                <a16:creationId xmlns:a16="http://schemas.microsoft.com/office/drawing/2014/main" id="{065B43D5-A777-5043-8A17-2730CB7929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69809" y="3622636"/>
            <a:ext cx="865773" cy="791298"/>
          </a:xfrm>
          <a:prstGeom prst="rect">
            <a:avLst/>
          </a:prstGeom>
        </p:spPr>
      </p:pic>
      <p:sp>
        <p:nvSpPr>
          <p:cNvPr id="2" name="Footer Placeholder 3">
            <a:extLst>
              <a:ext uri="{FF2B5EF4-FFF2-40B4-BE49-F238E27FC236}">
                <a16:creationId xmlns:a16="http://schemas.microsoft.com/office/drawing/2014/main" id="{FA4EF042-B940-3034-7CE6-0599B1036036}"/>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82928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182 -0.00069 L 0.00182 0.13264 " pathEditMode="relative" rAng="0" ptsTypes="AA">
                                      <p:cBhvr>
                                        <p:cTn id="6" dur="2000" fill="hold"/>
                                        <p:tgtEl>
                                          <p:spTgt spid="82"/>
                                        </p:tgtEl>
                                        <p:attrNameLst>
                                          <p:attrName>ppt_x</p:attrName>
                                          <p:attrName>ppt_y</p:attrName>
                                        </p:attrNameLst>
                                      </p:cBhvr>
                                      <p:rCtr x="0" y="6667"/>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nodeType="withEffect">
                                  <p:stCondLst>
                                    <p:cond delay="0"/>
                                  </p:stCondLst>
                                  <p:childTnLst>
                                    <p:set>
                                      <p:cBhvr>
                                        <p:cTn id="21" dur="1" fill="hold">
                                          <p:stCondLst>
                                            <p:cond delay="0"/>
                                          </p:stCondLst>
                                        </p:cTn>
                                        <p:tgtEl>
                                          <p:spTgt spid="49">
                                            <p:txEl>
                                              <p:pRg st="1" end="1"/>
                                            </p:txEl>
                                          </p:spTgt>
                                        </p:tgtEl>
                                        <p:attrNameLst>
                                          <p:attrName>style.visibility</p:attrName>
                                        </p:attrNameLst>
                                      </p:cBhvr>
                                      <p:to>
                                        <p:strVal val="visible"/>
                                      </p:to>
                                    </p:set>
                                    <p:animEffect transition="in" filter="fade">
                                      <p:cBhvr>
                                        <p:cTn id="22" dur="500"/>
                                        <p:tgtEl>
                                          <p:spTgt spid="49">
                                            <p:txEl>
                                              <p:pRg st="1" end="1"/>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8" grpId="0" animBg="1"/>
      <p:bldP spid="4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F5AD44-7F44-6845-B842-49E474E16EA2}"/>
              </a:ext>
            </a:extLst>
          </p:cNvPr>
          <p:cNvSpPr>
            <a:spLocks noGrp="1"/>
          </p:cNvSpPr>
          <p:nvPr>
            <p:ph idx="1"/>
          </p:nvPr>
        </p:nvSpPr>
        <p:spPr>
          <a:xfrm>
            <a:off x="444502" y="944615"/>
            <a:ext cx="7075972" cy="4608512"/>
          </a:xfrm>
        </p:spPr>
        <p:txBody>
          <a:bodyPr/>
          <a:lstStyle/>
          <a:p>
            <a:pPr>
              <a:lnSpc>
                <a:spcPct val="120000"/>
              </a:lnSpc>
            </a:pPr>
            <a:r>
              <a:rPr lang="fr-CH" altLang="en-US" sz="1600" i="1" dirty="0">
                <a:solidFill>
                  <a:schemeClr val="accent2"/>
                </a:solidFill>
              </a:rPr>
              <a:t>«Limited </a:t>
            </a:r>
            <a:r>
              <a:rPr lang="fr-CH" altLang="en-US" sz="1600" i="1" dirty="0" err="1">
                <a:solidFill>
                  <a:schemeClr val="accent2"/>
                </a:solidFill>
              </a:rPr>
              <a:t>tendering</a:t>
            </a:r>
            <a:r>
              <a:rPr lang="fr-CH" altLang="en-US" sz="1600" i="1" dirty="0">
                <a:solidFill>
                  <a:schemeClr val="accent2"/>
                </a:solidFill>
              </a:rPr>
              <a:t> </a:t>
            </a:r>
            <a:r>
              <a:rPr lang="fr-CH" altLang="en-US" sz="1600" i="1" dirty="0" err="1">
                <a:solidFill>
                  <a:schemeClr val="accent2"/>
                </a:solidFill>
              </a:rPr>
              <a:t>is</a:t>
            </a:r>
            <a:r>
              <a:rPr lang="fr-CH" altLang="en-US" sz="1600" i="1" dirty="0">
                <a:solidFill>
                  <a:schemeClr val="accent2"/>
                </a:solidFill>
              </a:rPr>
              <a:t> </a:t>
            </a:r>
            <a:r>
              <a:rPr lang="fr-CH" altLang="en-US" sz="1600" i="1" dirty="0" err="1">
                <a:solidFill>
                  <a:schemeClr val="accent2"/>
                </a:solidFill>
              </a:rPr>
              <a:t>foreseen</a:t>
            </a:r>
            <a:r>
              <a:rPr lang="fr-CH" altLang="en-US" sz="1600" i="1" dirty="0">
                <a:solidFill>
                  <a:schemeClr val="accent2"/>
                </a:solidFill>
              </a:rPr>
              <a:t> by the CERN Procurement Rules to </a:t>
            </a:r>
            <a:r>
              <a:rPr lang="fr-CH" altLang="en-US" sz="1600" i="1" dirty="0" err="1">
                <a:solidFill>
                  <a:schemeClr val="accent2"/>
                </a:solidFill>
              </a:rPr>
              <a:t>improve</a:t>
            </a:r>
            <a:r>
              <a:rPr lang="fr-CH" altLang="en-US" sz="1600" i="1" dirty="0">
                <a:solidFill>
                  <a:schemeClr val="accent2"/>
                </a:solidFill>
              </a:rPr>
              <a:t> the </a:t>
            </a:r>
            <a:r>
              <a:rPr lang="fr-CH" altLang="en-US" sz="1600" i="1" dirty="0" err="1">
                <a:solidFill>
                  <a:schemeClr val="accent2"/>
                </a:solidFill>
              </a:rPr>
              <a:t>industrial</a:t>
            </a:r>
            <a:r>
              <a:rPr lang="fr-CH" altLang="en-US" sz="1600" i="1" dirty="0">
                <a:solidFill>
                  <a:schemeClr val="accent2"/>
                </a:solidFill>
              </a:rPr>
              <a:t> return of </a:t>
            </a:r>
            <a:r>
              <a:rPr lang="fr-CH" altLang="en-US" sz="1600" i="1" dirty="0" err="1">
                <a:solidFill>
                  <a:schemeClr val="accent2"/>
                </a:solidFill>
              </a:rPr>
              <a:t>Poorly</a:t>
            </a:r>
            <a:r>
              <a:rPr lang="fr-CH" altLang="en-US" sz="1600" i="1" dirty="0">
                <a:solidFill>
                  <a:schemeClr val="accent2"/>
                </a:solidFill>
              </a:rPr>
              <a:t> </a:t>
            </a:r>
            <a:r>
              <a:rPr lang="fr-CH" altLang="en-US" sz="1600" i="1" dirty="0" err="1">
                <a:solidFill>
                  <a:schemeClr val="accent2"/>
                </a:solidFill>
              </a:rPr>
              <a:t>Balanced</a:t>
            </a:r>
            <a:r>
              <a:rPr lang="fr-CH" altLang="en-US" sz="1600" i="1" dirty="0">
                <a:solidFill>
                  <a:schemeClr val="accent2"/>
                </a:solidFill>
              </a:rPr>
              <a:t> </a:t>
            </a:r>
            <a:r>
              <a:rPr lang="fr-CH" altLang="en-US" sz="1600" i="1" dirty="0" err="1">
                <a:solidFill>
                  <a:schemeClr val="accent2"/>
                </a:solidFill>
              </a:rPr>
              <a:t>Member</a:t>
            </a:r>
            <a:r>
              <a:rPr lang="fr-CH" altLang="en-US" sz="1600" i="1" dirty="0">
                <a:solidFill>
                  <a:schemeClr val="accent2"/>
                </a:solidFill>
              </a:rPr>
              <a:t> States»</a:t>
            </a:r>
            <a:endParaRPr lang="en-GB" altLang="en-US" sz="1600" dirty="0">
              <a:solidFill>
                <a:schemeClr val="accent2"/>
              </a:solidFill>
            </a:endParaRPr>
          </a:p>
        </p:txBody>
      </p:sp>
      <p:sp>
        <p:nvSpPr>
          <p:cNvPr id="3" name="Title 2">
            <a:extLst>
              <a:ext uri="{FF2B5EF4-FFF2-40B4-BE49-F238E27FC236}">
                <a16:creationId xmlns:a16="http://schemas.microsoft.com/office/drawing/2014/main" id="{BBD23F1F-142D-054A-ADB7-978EFFBAF0EB}"/>
              </a:ext>
            </a:extLst>
          </p:cNvPr>
          <p:cNvSpPr>
            <a:spLocks noGrp="1"/>
          </p:cNvSpPr>
          <p:nvPr>
            <p:ph type="title"/>
          </p:nvPr>
        </p:nvSpPr>
        <p:spPr>
          <a:xfrm>
            <a:off x="407988" y="373593"/>
            <a:ext cx="11376025" cy="545515"/>
          </a:xfrm>
        </p:spPr>
        <p:txBody>
          <a:bodyPr/>
          <a:lstStyle/>
          <a:p>
            <a:pPr>
              <a:spcAft>
                <a:spcPts val="600"/>
              </a:spcAft>
            </a:pPr>
            <a:r>
              <a:rPr lang="fr-CH" altLang="en-US" dirty="0">
                <a:latin typeface="+mn-lt"/>
                <a:cs typeface="Calibri" panose="020F0502020204030204" pitchFamily="34" charset="0"/>
              </a:rPr>
              <a:t>Limited </a:t>
            </a:r>
            <a:r>
              <a:rPr lang="fr-CH" altLang="en-US" dirty="0" err="1">
                <a:latin typeface="+mn-lt"/>
                <a:cs typeface="Calibri" panose="020F0502020204030204" pitchFamily="34" charset="0"/>
              </a:rPr>
              <a:t>Tendering</a:t>
            </a:r>
            <a:endParaRPr lang="en-US" dirty="0">
              <a:latin typeface="+mn-lt"/>
            </a:endParaRPr>
          </a:p>
        </p:txBody>
      </p:sp>
      <p:sp>
        <p:nvSpPr>
          <p:cNvPr id="6" name="Slide Number Placeholder 5">
            <a:extLst>
              <a:ext uri="{FF2B5EF4-FFF2-40B4-BE49-F238E27FC236}">
                <a16:creationId xmlns:a16="http://schemas.microsoft.com/office/drawing/2014/main" id="{3906DF15-E9C4-0E43-8763-D282DA43E015}"/>
              </a:ext>
            </a:extLst>
          </p:cNvPr>
          <p:cNvSpPr>
            <a:spLocks noGrp="1"/>
          </p:cNvSpPr>
          <p:nvPr>
            <p:ph type="sldNum" sz="quarter" idx="12"/>
          </p:nvPr>
        </p:nvSpPr>
        <p:spPr/>
        <p:txBody>
          <a:bodyPr/>
          <a:lstStyle/>
          <a:p>
            <a:fld id="{36B5EA5A-BC32-A742-B11B-8E7414D5B535}" type="slidenum">
              <a:rPr lang="en-US" smtClean="0"/>
              <a:pPr/>
              <a:t>48</a:t>
            </a:fld>
            <a:endParaRPr lang="en-US" dirty="0"/>
          </a:p>
        </p:txBody>
      </p:sp>
      <p:grpSp>
        <p:nvGrpSpPr>
          <p:cNvPr id="21" name="Group 20">
            <a:extLst>
              <a:ext uri="{FF2B5EF4-FFF2-40B4-BE49-F238E27FC236}">
                <a16:creationId xmlns:a16="http://schemas.microsoft.com/office/drawing/2014/main" id="{929EA55E-C236-114F-B80F-56EBF2BE1AF4}"/>
              </a:ext>
            </a:extLst>
          </p:cNvPr>
          <p:cNvGrpSpPr/>
          <p:nvPr/>
        </p:nvGrpSpPr>
        <p:grpSpPr>
          <a:xfrm>
            <a:off x="407988" y="2200378"/>
            <a:ext cx="3085066" cy="1228622"/>
            <a:chOff x="407989" y="3824288"/>
            <a:chExt cx="3787913" cy="1508530"/>
          </a:xfrm>
        </p:grpSpPr>
        <p:sp>
          <p:nvSpPr>
            <p:cNvPr id="13" name="Rectangle 12">
              <a:extLst>
                <a:ext uri="{FF2B5EF4-FFF2-40B4-BE49-F238E27FC236}">
                  <a16:creationId xmlns:a16="http://schemas.microsoft.com/office/drawing/2014/main" id="{01C72B7E-54DF-794E-B1EC-2C71E6DFA89C}"/>
                </a:ext>
              </a:extLst>
            </p:cNvPr>
            <p:cNvSpPr/>
            <p:nvPr/>
          </p:nvSpPr>
          <p:spPr>
            <a:xfrm>
              <a:off x="407989"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6" name="TextBox 15">
              <a:extLst>
                <a:ext uri="{FF2B5EF4-FFF2-40B4-BE49-F238E27FC236}">
                  <a16:creationId xmlns:a16="http://schemas.microsoft.com/office/drawing/2014/main" id="{DFCB334A-327B-1944-8C5F-23961B10E5B7}"/>
                </a:ext>
              </a:extLst>
            </p:cNvPr>
            <p:cNvSpPr txBox="1"/>
            <p:nvPr/>
          </p:nvSpPr>
          <p:spPr>
            <a:xfrm>
              <a:off x="478556" y="4064651"/>
              <a:ext cx="3717346" cy="1020317"/>
            </a:xfrm>
            <a:prstGeom prst="rect">
              <a:avLst/>
            </a:prstGeom>
            <a:noFill/>
          </p:spPr>
          <p:txBody>
            <a:bodyPr wrap="square" lIns="0" rtlCol="0" anchor="ctr" anchorCtr="0">
              <a:spAutoFit/>
            </a:bodyPr>
            <a:lstStyle/>
            <a:p>
              <a:pPr algn="ctr">
                <a:defRPr/>
              </a:pPr>
              <a:r>
                <a:rPr lang="en-GB" altLang="fr-FR" sz="1600" dirty="0"/>
                <a:t>Twelve Member States with the lowest Industrial Return Coefficient for Supply Contracts </a:t>
              </a:r>
              <a:endParaRPr lang="fr-CH" altLang="fr-FR" sz="1600" dirty="0"/>
            </a:p>
          </p:txBody>
        </p:sp>
      </p:grpSp>
      <p:grpSp>
        <p:nvGrpSpPr>
          <p:cNvPr id="22" name="Group 21">
            <a:extLst>
              <a:ext uri="{FF2B5EF4-FFF2-40B4-BE49-F238E27FC236}">
                <a16:creationId xmlns:a16="http://schemas.microsoft.com/office/drawing/2014/main" id="{69C2F488-F4A5-1240-BEF4-325B0114F326}"/>
              </a:ext>
            </a:extLst>
          </p:cNvPr>
          <p:cNvGrpSpPr/>
          <p:nvPr/>
        </p:nvGrpSpPr>
        <p:grpSpPr>
          <a:xfrm>
            <a:off x="3533790" y="2200378"/>
            <a:ext cx="3020307" cy="1228622"/>
            <a:chOff x="4256420" y="3824288"/>
            <a:chExt cx="3676318" cy="1508530"/>
          </a:xfrm>
        </p:grpSpPr>
        <p:sp>
          <p:nvSpPr>
            <p:cNvPr id="17" name="Rectangle 16">
              <a:extLst>
                <a:ext uri="{FF2B5EF4-FFF2-40B4-BE49-F238E27FC236}">
                  <a16:creationId xmlns:a16="http://schemas.microsoft.com/office/drawing/2014/main" id="{7D5AFD52-2BE1-484C-801C-6B4F580E0E7D}"/>
                </a:ext>
              </a:extLst>
            </p:cNvPr>
            <p:cNvSpPr/>
            <p:nvPr/>
          </p:nvSpPr>
          <p:spPr>
            <a:xfrm>
              <a:off x="4256420" y="3824288"/>
              <a:ext cx="3676318"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9" name="TextBox 18">
              <a:extLst>
                <a:ext uri="{FF2B5EF4-FFF2-40B4-BE49-F238E27FC236}">
                  <a16:creationId xmlns:a16="http://schemas.microsoft.com/office/drawing/2014/main" id="{B6E10AAC-7820-D74A-B287-F76DB49C90E2}"/>
                </a:ext>
              </a:extLst>
            </p:cNvPr>
            <p:cNvSpPr txBox="1"/>
            <p:nvPr/>
          </p:nvSpPr>
          <p:spPr>
            <a:xfrm>
              <a:off x="4450032" y="4218915"/>
              <a:ext cx="3368882" cy="711788"/>
            </a:xfrm>
            <a:prstGeom prst="rect">
              <a:avLst/>
            </a:prstGeom>
            <a:noFill/>
          </p:spPr>
          <p:txBody>
            <a:bodyPr wrap="square" lIns="0" rtlCol="0" anchor="ctr" anchorCtr="0">
              <a:spAutoFit/>
            </a:bodyPr>
            <a:lstStyle/>
            <a:p>
              <a:pPr algn="ctr">
                <a:defRPr/>
              </a:pPr>
              <a:r>
                <a:rPr lang="fr-CH" altLang="fr-FR" sz="1600" dirty="0" err="1"/>
                <a:t>Used</a:t>
              </a:r>
              <a:r>
                <a:rPr lang="fr-CH" altLang="fr-FR" sz="1600" dirty="0"/>
                <a:t> in case </a:t>
              </a:r>
              <a:r>
                <a:rPr lang="fr-CH" altLang="fr-FR" sz="1600" dirty="0" err="1"/>
                <a:t>where</a:t>
              </a:r>
              <a:r>
                <a:rPr lang="fr-CH" altLang="fr-FR" sz="1600" dirty="0"/>
                <a:t> </a:t>
              </a:r>
              <a:r>
                <a:rPr lang="fr-CH" altLang="fr-FR" sz="1600" dirty="0" err="1"/>
                <a:t>there</a:t>
              </a:r>
              <a:r>
                <a:rPr lang="fr-CH" altLang="fr-FR" sz="1600" dirty="0"/>
                <a:t> </a:t>
              </a:r>
              <a:r>
                <a:rPr lang="fr-CH" altLang="fr-FR" sz="1600" dirty="0" err="1"/>
                <a:t>is</a:t>
              </a:r>
              <a:r>
                <a:rPr lang="fr-CH" altLang="fr-FR" sz="1600" dirty="0"/>
                <a:t> </a:t>
              </a:r>
              <a:r>
                <a:rPr lang="fr-CH" altLang="fr-FR" sz="1600" dirty="0" err="1"/>
                <a:t>sufficient</a:t>
              </a:r>
              <a:r>
                <a:rPr lang="fr-CH" altLang="fr-FR" sz="1600" dirty="0"/>
                <a:t> </a:t>
              </a:r>
              <a:r>
                <a:rPr lang="fr-CH" altLang="fr-FR" sz="1600" dirty="0" err="1"/>
                <a:t>competition</a:t>
              </a:r>
              <a:endParaRPr lang="fr-CH" altLang="fr-FR" sz="1600" dirty="0"/>
            </a:p>
          </p:txBody>
        </p:sp>
      </p:grpSp>
      <p:grpSp>
        <p:nvGrpSpPr>
          <p:cNvPr id="23" name="Group 22">
            <a:extLst>
              <a:ext uri="{FF2B5EF4-FFF2-40B4-BE49-F238E27FC236}">
                <a16:creationId xmlns:a16="http://schemas.microsoft.com/office/drawing/2014/main" id="{6BA76BF8-B5DC-D044-B2ED-6969FCB8F680}"/>
              </a:ext>
            </a:extLst>
          </p:cNvPr>
          <p:cNvGrpSpPr/>
          <p:nvPr/>
        </p:nvGrpSpPr>
        <p:grpSpPr>
          <a:xfrm>
            <a:off x="1987442" y="3624764"/>
            <a:ext cx="3011224" cy="1224928"/>
            <a:chOff x="8088948" y="3824288"/>
            <a:chExt cx="3708400" cy="1508530"/>
          </a:xfrm>
        </p:grpSpPr>
        <p:sp>
          <p:nvSpPr>
            <p:cNvPr id="18" name="Rectangle 17">
              <a:extLst>
                <a:ext uri="{FF2B5EF4-FFF2-40B4-BE49-F238E27FC236}">
                  <a16:creationId xmlns:a16="http://schemas.microsoft.com/office/drawing/2014/main" id="{15C62021-76D0-7542-B992-83874B997F49}"/>
                </a:ext>
              </a:extLst>
            </p:cNvPr>
            <p:cNvSpPr/>
            <p:nvPr/>
          </p:nvSpPr>
          <p:spPr>
            <a:xfrm>
              <a:off x="8088948"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TextBox 19">
              <a:extLst>
                <a:ext uri="{FF2B5EF4-FFF2-40B4-BE49-F238E27FC236}">
                  <a16:creationId xmlns:a16="http://schemas.microsoft.com/office/drawing/2014/main" id="{E1D98B84-7E50-5744-9CE1-DF48CC0D1379}"/>
                </a:ext>
              </a:extLst>
            </p:cNvPr>
            <p:cNvSpPr txBox="1"/>
            <p:nvPr/>
          </p:nvSpPr>
          <p:spPr>
            <a:xfrm>
              <a:off x="8261307" y="4066855"/>
              <a:ext cx="3536041" cy="1023394"/>
            </a:xfrm>
            <a:prstGeom prst="rect">
              <a:avLst/>
            </a:prstGeom>
            <a:noFill/>
          </p:spPr>
          <p:txBody>
            <a:bodyPr wrap="square" lIns="0" rtlCol="0" anchor="ctr" anchorCtr="0">
              <a:spAutoFit/>
            </a:bodyPr>
            <a:lstStyle/>
            <a:p>
              <a:pPr algn="ctr">
                <a:defRPr/>
              </a:pPr>
              <a:r>
                <a:rPr lang="fr-CH" altLang="fr-FR" sz="1600" dirty="0" err="1"/>
                <a:t>ILOs</a:t>
              </a:r>
              <a:r>
                <a:rPr lang="fr-CH" altLang="fr-FR" sz="1600" dirty="0"/>
                <a:t> can </a:t>
              </a:r>
              <a:r>
                <a:rPr lang="fr-CH" altLang="fr-FR" sz="1600" dirty="0" err="1"/>
                <a:t>ask</a:t>
              </a:r>
              <a:r>
                <a:rPr lang="fr-CH" altLang="fr-FR" sz="1600" dirty="0"/>
                <a:t> to </a:t>
              </a:r>
              <a:r>
                <a:rPr lang="fr-CH" altLang="fr-FR" sz="1600" dirty="0" err="1"/>
                <a:t>add</a:t>
              </a:r>
              <a:r>
                <a:rPr lang="fr-CH" altLang="fr-FR" sz="1600" dirty="0"/>
                <a:t> </a:t>
              </a:r>
              <a:r>
                <a:rPr lang="fr-CH" altLang="fr-FR" sz="1600" dirty="0" err="1"/>
                <a:t>firms</a:t>
              </a:r>
              <a:r>
                <a:rPr lang="fr-CH" altLang="fr-FR" sz="1600" dirty="0"/>
                <a:t>, </a:t>
              </a:r>
              <a:r>
                <a:rPr lang="fr-CH" altLang="fr-FR" sz="1600" dirty="0" err="1"/>
                <a:t>provided</a:t>
              </a:r>
              <a:r>
                <a:rPr lang="fr-CH" altLang="fr-FR" sz="1600" dirty="0"/>
                <a:t> </a:t>
              </a:r>
              <a:r>
                <a:rPr lang="fr-CH" altLang="fr-FR" sz="1600" dirty="0" err="1"/>
                <a:t>they</a:t>
              </a:r>
              <a:r>
                <a:rPr lang="fr-CH" altLang="fr-FR" sz="1600" dirty="0"/>
                <a:t> are </a:t>
              </a:r>
              <a:r>
                <a:rPr lang="fr-CH" altLang="fr-FR" sz="1600" dirty="0" err="1"/>
                <a:t>established</a:t>
              </a:r>
              <a:r>
                <a:rPr lang="fr-CH" altLang="fr-FR" sz="1600" dirty="0"/>
                <a:t> in one of the </a:t>
              </a:r>
              <a:r>
                <a:rPr lang="fr-CH" altLang="fr-FR" sz="1600" dirty="0" err="1"/>
                <a:t>eligible</a:t>
              </a:r>
              <a:r>
                <a:rPr lang="fr-CH" altLang="fr-FR" sz="1600" dirty="0"/>
                <a:t> countries</a:t>
              </a:r>
              <a:endParaRPr lang="en-US" altLang="fr-FR" sz="1600" dirty="0"/>
            </a:p>
          </p:txBody>
        </p:sp>
      </p:grpSp>
      <p:grpSp>
        <p:nvGrpSpPr>
          <p:cNvPr id="24" name="Group 23">
            <a:extLst>
              <a:ext uri="{FF2B5EF4-FFF2-40B4-BE49-F238E27FC236}">
                <a16:creationId xmlns:a16="http://schemas.microsoft.com/office/drawing/2014/main" id="{F2FE4666-A404-2441-9A2B-10260AE6AB1C}"/>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C5998237-8A38-1D4E-BCF6-74F92FDFB5F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8801A147-D71E-0549-869D-34CE3455A4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02FEDF29-6970-7B4A-A4F0-CF440004C86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C682D54-1654-A142-A1DA-D542F3FC7A50}"/>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467355ED-3F51-9949-A82D-9207C002D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8821E720-FFB8-394A-BE64-5B0BE808E56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a:extLst>
              <a:ext uri="{FF2B5EF4-FFF2-40B4-BE49-F238E27FC236}">
                <a16:creationId xmlns:a16="http://schemas.microsoft.com/office/drawing/2014/main" id="{3FF323A3-4AD1-1866-AB7C-D5ACB10983C1}"/>
              </a:ext>
            </a:extLst>
          </p:cNvPr>
          <p:cNvSpPr txBox="1"/>
          <p:nvPr/>
        </p:nvSpPr>
        <p:spPr>
          <a:xfrm>
            <a:off x="407988" y="5331554"/>
            <a:ext cx="7289581" cy="830997"/>
          </a:xfrm>
          <a:prstGeom prst="rect">
            <a:avLst/>
          </a:prstGeom>
          <a:noFill/>
        </p:spPr>
        <p:txBody>
          <a:bodyPr wrap="square" rtlCol="0">
            <a:spAutoFit/>
          </a:bodyPr>
          <a:lstStyle/>
          <a:p>
            <a:r>
              <a:rPr lang="en-GB" sz="1600" b="1" i="1" dirty="0">
                <a:solidFill>
                  <a:schemeClr val="accent2"/>
                </a:solidFill>
              </a:rPr>
              <a:t>Bids will only be considered where a minimum of 60% of their value originates in any combination of the twelve Member States communicated by CERN</a:t>
            </a:r>
          </a:p>
        </p:txBody>
      </p:sp>
      <p:graphicFrame>
        <p:nvGraphicFramePr>
          <p:cNvPr id="10" name="Table 9">
            <a:extLst>
              <a:ext uri="{FF2B5EF4-FFF2-40B4-BE49-F238E27FC236}">
                <a16:creationId xmlns:a16="http://schemas.microsoft.com/office/drawing/2014/main" id="{EFACA1C5-444D-AA65-F54B-6C1EE1A9A6E8}"/>
              </a:ext>
            </a:extLst>
          </p:cNvPr>
          <p:cNvGraphicFramePr>
            <a:graphicFrameLocks noGrp="1"/>
          </p:cNvGraphicFramePr>
          <p:nvPr>
            <p:extLst>
              <p:ext uri="{D42A27DB-BD31-4B8C-83A1-F6EECF244321}">
                <p14:modId xmlns:p14="http://schemas.microsoft.com/office/powerpoint/2010/main" val="2928837787"/>
              </p:ext>
            </p:extLst>
          </p:nvPr>
        </p:nvGraphicFramePr>
        <p:xfrm>
          <a:off x="7856632" y="787656"/>
          <a:ext cx="3690257" cy="5197219"/>
        </p:xfrm>
        <a:graphic>
          <a:graphicData uri="http://schemas.openxmlformats.org/drawingml/2006/table">
            <a:tbl>
              <a:tblPr firstRow="1" bandRow="1">
                <a:tableStyleId>{7E9639D4-E3E2-4D34-9284-5A2195B3D0D7}</a:tableStyleId>
              </a:tblPr>
              <a:tblGrid>
                <a:gridCol w="3690257">
                  <a:extLst>
                    <a:ext uri="{9D8B030D-6E8A-4147-A177-3AD203B41FA5}">
                      <a16:colId xmlns:a16="http://schemas.microsoft.com/office/drawing/2014/main" val="2600003853"/>
                    </a:ext>
                  </a:extLst>
                </a:gridCol>
              </a:tblGrid>
              <a:tr h="457939">
                <a:tc>
                  <a:txBody>
                    <a:bodyPr/>
                    <a:lstStyle/>
                    <a:p>
                      <a:r>
                        <a:rPr lang="en-US" sz="2100" dirty="0"/>
                        <a:t>Countries eligible for LT</a:t>
                      </a:r>
                      <a:endParaRPr lang="en-GB" sz="21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8759960"/>
                  </a:ext>
                </a:extLst>
              </a:tr>
              <a:tr h="362160">
                <a:tc>
                  <a:txBody>
                    <a:bodyPr/>
                    <a:lstStyle/>
                    <a:p>
                      <a:r>
                        <a:rPr lang="en-US" sz="1600" dirty="0"/>
                        <a:t>Belgium</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369213878"/>
                  </a:ext>
                </a:extLst>
              </a:tr>
              <a:tr h="362160">
                <a:tc>
                  <a:txBody>
                    <a:bodyPr/>
                    <a:lstStyle/>
                    <a:p>
                      <a:r>
                        <a:rPr lang="en-US" sz="1600" dirty="0"/>
                        <a:t>Brazil</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835516667"/>
                  </a:ext>
                </a:extLst>
              </a:tr>
              <a:tr h="362160">
                <a:tc>
                  <a:txBody>
                    <a:bodyPr/>
                    <a:lstStyle/>
                    <a:p>
                      <a:r>
                        <a:rPr lang="en-US" sz="1600" dirty="0"/>
                        <a:t>Cyprus</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343052982"/>
                  </a:ext>
                </a:extLst>
              </a:tr>
              <a:tr h="362160">
                <a:tc>
                  <a:txBody>
                    <a:bodyPr/>
                    <a:lstStyle/>
                    <a:p>
                      <a:r>
                        <a:rPr lang="en-US" sz="1600" dirty="0"/>
                        <a:t>Denmark </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723733570"/>
                  </a:ext>
                </a:extLst>
              </a:tr>
              <a:tr h="362160">
                <a:tc>
                  <a:txBody>
                    <a:bodyPr/>
                    <a:lstStyle/>
                    <a:p>
                      <a:r>
                        <a:rPr lang="en-US" sz="1600" dirty="0"/>
                        <a:t>Greece</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3729235708"/>
                  </a:ext>
                </a:extLst>
              </a:tr>
              <a:tr h="362160">
                <a:tc>
                  <a:txBody>
                    <a:bodyPr/>
                    <a:lstStyle/>
                    <a:p>
                      <a:r>
                        <a:rPr lang="en-GB" sz="1600" dirty="0"/>
                        <a:t>Israel</a:t>
                      </a:r>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438468827"/>
                  </a:ext>
                </a:extLst>
              </a:tr>
              <a:tr h="362160">
                <a:tc>
                  <a:txBody>
                    <a:bodyPr/>
                    <a:lstStyle/>
                    <a:p>
                      <a:r>
                        <a:rPr lang="en-US" sz="1600" dirty="0"/>
                        <a:t>Netherlands </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789122814"/>
                  </a:ext>
                </a:extLst>
              </a:tr>
              <a:tr h="362160">
                <a:tc>
                  <a:txBody>
                    <a:bodyPr/>
                    <a:lstStyle/>
                    <a:p>
                      <a:r>
                        <a:rPr lang="en-US" sz="1600" dirty="0"/>
                        <a:t>Norway</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3995792314"/>
                  </a:ext>
                </a:extLst>
              </a:tr>
              <a:tr h="362160">
                <a:tc>
                  <a:txBody>
                    <a:bodyPr/>
                    <a:lstStyle/>
                    <a:p>
                      <a:r>
                        <a:rPr lang="en-US" sz="1600" dirty="0"/>
                        <a:t>Pakistan</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091991042"/>
                  </a:ext>
                </a:extLst>
              </a:tr>
              <a:tr h="362160">
                <a:tc>
                  <a:txBody>
                    <a:bodyPr/>
                    <a:lstStyle/>
                    <a:p>
                      <a:r>
                        <a:rPr lang="en-US" sz="1600" dirty="0"/>
                        <a:t>Romania</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2542828133"/>
                  </a:ext>
                </a:extLst>
              </a:tr>
              <a:tr h="362160">
                <a:tc>
                  <a:txBody>
                    <a:bodyPr/>
                    <a:lstStyle/>
                    <a:p>
                      <a:r>
                        <a:rPr lang="en-US" sz="1600" dirty="0"/>
                        <a:t>Serbia</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997060998"/>
                  </a:ext>
                </a:extLst>
              </a:tr>
              <a:tr h="362160">
                <a:tc>
                  <a:txBody>
                    <a:bodyPr/>
                    <a:lstStyle/>
                    <a:p>
                      <a:r>
                        <a:rPr lang="en-US" sz="1600" dirty="0"/>
                        <a:t>Sweden</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1801499940"/>
                  </a:ext>
                </a:extLst>
              </a:tr>
              <a:tr h="362160">
                <a:tc>
                  <a:txBody>
                    <a:bodyPr/>
                    <a:lstStyle/>
                    <a:p>
                      <a:r>
                        <a:rPr lang="en-US" sz="1600" dirty="0"/>
                        <a:t>United Kingdom </a:t>
                      </a:r>
                      <a:endParaRPr lang="en-GB" sz="1600" dirty="0"/>
                    </a:p>
                  </a:txBody>
                  <a:tcPr marL="120720" marR="120720" marT="60360" marB="603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04642489"/>
                  </a:ext>
                </a:extLst>
              </a:tr>
            </a:tbl>
          </a:graphicData>
        </a:graphic>
      </p:graphicFrame>
      <p:sp>
        <p:nvSpPr>
          <p:cNvPr id="12" name="TextBox 11">
            <a:extLst>
              <a:ext uri="{FF2B5EF4-FFF2-40B4-BE49-F238E27FC236}">
                <a16:creationId xmlns:a16="http://schemas.microsoft.com/office/drawing/2014/main" id="{A085758C-2B31-F14D-E131-9D3C3F7B9F50}"/>
              </a:ext>
            </a:extLst>
          </p:cNvPr>
          <p:cNvSpPr txBox="1"/>
          <p:nvPr/>
        </p:nvSpPr>
        <p:spPr>
          <a:xfrm>
            <a:off x="2618789" y="1685352"/>
            <a:ext cx="1748529" cy="369332"/>
          </a:xfrm>
          <a:prstGeom prst="rect">
            <a:avLst/>
          </a:prstGeom>
          <a:noFill/>
        </p:spPr>
        <p:txBody>
          <a:bodyPr wrap="square">
            <a:spAutoFit/>
          </a:bodyPr>
          <a:lstStyle/>
          <a:p>
            <a:pPr algn="ctr"/>
            <a:r>
              <a:rPr lang="fr-CH" altLang="en-US" b="1" dirty="0"/>
              <a:t>Conditions</a:t>
            </a:r>
            <a:endParaRPr lang="en-GB" b="1" dirty="0"/>
          </a:p>
        </p:txBody>
      </p:sp>
      <p:sp>
        <p:nvSpPr>
          <p:cNvPr id="4" name="Footer Placeholder 3">
            <a:extLst>
              <a:ext uri="{FF2B5EF4-FFF2-40B4-BE49-F238E27FC236}">
                <a16:creationId xmlns:a16="http://schemas.microsoft.com/office/drawing/2014/main" id="{92C9251C-DC77-6E86-9D0D-6186B309B9A2}"/>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96951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25066" y="332765"/>
            <a:ext cx="6982691" cy="6400800"/>
          </a:xfrm>
          <a:prstGeom prst="rect">
            <a:avLst/>
          </a:prstGeom>
        </p:spPr>
      </p:pic>
      <p:sp>
        <p:nvSpPr>
          <p:cNvPr id="6" name="Slide Number Placeholder 5"/>
          <p:cNvSpPr>
            <a:spLocks noGrp="1"/>
          </p:cNvSpPr>
          <p:nvPr>
            <p:ph type="sldNum" sz="quarter" idx="12"/>
          </p:nvPr>
        </p:nvSpPr>
        <p:spPr>
          <a:xfrm>
            <a:off x="11107546" y="6376345"/>
            <a:ext cx="681254" cy="365125"/>
          </a:xfrm>
        </p:spPr>
        <p:txBody>
          <a:bodyPr/>
          <a:lstStyle/>
          <a:p>
            <a:fld id="{36B5EA5A-BC32-A742-B11B-8E7414D5B535}" type="slidenum">
              <a:rPr lang="en-US" smtClean="0"/>
              <a:pPr/>
              <a:t>49</a:t>
            </a:fld>
            <a:endParaRPr lang="en-US" dirty="0"/>
          </a:p>
        </p:txBody>
      </p:sp>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594566"/>
            <a:ext cx="3372146" cy="1077218"/>
          </a:xfrm>
          <a:prstGeom prst="rect">
            <a:avLst/>
          </a:prstGeom>
          <a:noFill/>
        </p:spPr>
        <p:txBody>
          <a:bodyPr wrap="square" rtlCol="0">
            <a:spAutoFit/>
          </a:bodyPr>
          <a:lstStyle/>
          <a:p>
            <a:pPr algn="ctr"/>
            <a:r>
              <a:rPr lang="en-US" sz="3200" dirty="0">
                <a:solidFill>
                  <a:schemeClr val="bg1"/>
                </a:solidFill>
                <a:latin typeface="Arial" charset="0"/>
                <a:ea typeface="Arial" charset="0"/>
                <a:cs typeface="Arial" charset="0"/>
              </a:rPr>
              <a:t>PROCUREMENT WEBSITE</a:t>
            </a:r>
            <a:endParaRPr lang="fr-FR" sz="32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5247573" y="772025"/>
            <a:ext cx="6137676" cy="3664131"/>
          </a:xfrm>
          <a:prstGeom prst="rect">
            <a:avLst/>
          </a:prstGeom>
        </p:spPr>
      </p:pic>
      <p:sp>
        <p:nvSpPr>
          <p:cNvPr id="3" name="Footer Placeholder 3">
            <a:extLst>
              <a:ext uri="{FF2B5EF4-FFF2-40B4-BE49-F238E27FC236}">
                <a16:creationId xmlns:a16="http://schemas.microsoft.com/office/drawing/2014/main" id="{E59C6DB5-6898-FFB8-B819-5609AE22B612}"/>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731106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9" name="Group 878">
            <a:extLst>
              <a:ext uri="{FF2B5EF4-FFF2-40B4-BE49-F238E27FC236}">
                <a16:creationId xmlns:a16="http://schemas.microsoft.com/office/drawing/2014/main" id="{E4729628-1D36-A508-66DE-CE9265164A34}"/>
              </a:ext>
            </a:extLst>
          </p:cNvPr>
          <p:cNvGrpSpPr/>
          <p:nvPr/>
        </p:nvGrpSpPr>
        <p:grpSpPr>
          <a:xfrm>
            <a:off x="2352675" y="1411288"/>
            <a:ext cx="7299325" cy="3622675"/>
            <a:chOff x="2352675" y="1411288"/>
            <a:chExt cx="7299325" cy="3622675"/>
          </a:xfrm>
        </p:grpSpPr>
        <p:sp>
          <p:nvSpPr>
            <p:cNvPr id="14" name="AutoShape 3">
              <a:extLst>
                <a:ext uri="{FF2B5EF4-FFF2-40B4-BE49-F238E27FC236}">
                  <a16:creationId xmlns:a16="http://schemas.microsoft.com/office/drawing/2014/main" id="{259BC98E-9B50-FBA1-D31A-0FA51B3CFEA4}"/>
                </a:ext>
              </a:extLst>
            </p:cNvPr>
            <p:cNvSpPr>
              <a:spLocks noChangeAspect="1" noChangeArrowheads="1" noTextEdit="1"/>
            </p:cNvSpPr>
            <p:nvPr/>
          </p:nvSpPr>
          <p:spPr bwMode="auto">
            <a:xfrm>
              <a:off x="2352675" y="1417638"/>
              <a:ext cx="7289800"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15" name="Group 205">
              <a:extLst>
                <a:ext uri="{FF2B5EF4-FFF2-40B4-BE49-F238E27FC236}">
                  <a16:creationId xmlns:a16="http://schemas.microsoft.com/office/drawing/2014/main" id="{2408DC6B-BD6A-8AD8-7442-37C922C91104}"/>
                </a:ext>
              </a:extLst>
            </p:cNvPr>
            <p:cNvGrpSpPr>
              <a:grpSpLocks/>
            </p:cNvGrpSpPr>
            <p:nvPr/>
          </p:nvGrpSpPr>
          <p:grpSpPr bwMode="auto">
            <a:xfrm>
              <a:off x="5429250" y="2571751"/>
              <a:ext cx="2962275" cy="1924050"/>
              <a:chOff x="3420" y="1620"/>
              <a:chExt cx="1866" cy="1212"/>
            </a:xfrm>
          </p:grpSpPr>
          <p:sp>
            <p:nvSpPr>
              <p:cNvPr id="678" name="Freeform 5">
                <a:extLst>
                  <a:ext uri="{FF2B5EF4-FFF2-40B4-BE49-F238E27FC236}">
                    <a16:creationId xmlns:a16="http://schemas.microsoft.com/office/drawing/2014/main" id="{892D1353-FD12-3451-7F60-79A639FF31DC}"/>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9" name="Freeform 6">
                <a:extLst>
                  <a:ext uri="{FF2B5EF4-FFF2-40B4-BE49-F238E27FC236}">
                    <a16:creationId xmlns:a16="http://schemas.microsoft.com/office/drawing/2014/main" id="{BF4E4727-082A-BB1B-CD3F-F0E5E7A38534}"/>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 name="T66" fmla="*/ 100 w 270"/>
                  <a:gd name="T67"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lnTo>
                      <a:pt x="100" y="2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0" name="Freeform 7">
                <a:extLst>
                  <a:ext uri="{FF2B5EF4-FFF2-40B4-BE49-F238E27FC236}">
                    <a16:creationId xmlns:a16="http://schemas.microsoft.com/office/drawing/2014/main" id="{ACCFA324-24F4-3201-8118-DE471AB1F3E8}"/>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1" name="Freeform 8">
                <a:extLst>
                  <a:ext uri="{FF2B5EF4-FFF2-40B4-BE49-F238E27FC236}">
                    <a16:creationId xmlns:a16="http://schemas.microsoft.com/office/drawing/2014/main" id="{78B1DC0C-4235-FB0C-0794-EE8427E97326}"/>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 name="T66" fmla="*/ 100 w 270"/>
                  <a:gd name="T67"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lnTo>
                      <a:pt x="100" y="2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2" name="Freeform 9">
                <a:extLst>
                  <a:ext uri="{FF2B5EF4-FFF2-40B4-BE49-F238E27FC236}">
                    <a16:creationId xmlns:a16="http://schemas.microsoft.com/office/drawing/2014/main" id="{01B02625-B9EF-13B3-47A7-86E12A2E5ED3}"/>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3" name="Freeform 10">
                <a:extLst>
                  <a:ext uri="{FF2B5EF4-FFF2-40B4-BE49-F238E27FC236}">
                    <a16:creationId xmlns:a16="http://schemas.microsoft.com/office/drawing/2014/main" id="{2E672CFB-7A34-CC0F-6770-FD37987CDA92}"/>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 name="T50" fmla="*/ 114 w 170"/>
                  <a:gd name="T51"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lnTo>
                      <a:pt x="114"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4" name="Freeform 11">
                <a:extLst>
                  <a:ext uri="{FF2B5EF4-FFF2-40B4-BE49-F238E27FC236}">
                    <a16:creationId xmlns:a16="http://schemas.microsoft.com/office/drawing/2014/main" id="{874B5D88-D083-68D6-3FAE-31C53445C20B}"/>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5" name="Freeform 12">
                <a:extLst>
                  <a:ext uri="{FF2B5EF4-FFF2-40B4-BE49-F238E27FC236}">
                    <a16:creationId xmlns:a16="http://schemas.microsoft.com/office/drawing/2014/main" id="{A75BF6D7-94F1-B27A-836D-DEDF55EC524F}"/>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 name="T50" fmla="*/ 114 w 170"/>
                  <a:gd name="T51"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lnTo>
                      <a:pt x="114"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6" name="Freeform 13">
                <a:extLst>
                  <a:ext uri="{FF2B5EF4-FFF2-40B4-BE49-F238E27FC236}">
                    <a16:creationId xmlns:a16="http://schemas.microsoft.com/office/drawing/2014/main" id="{EFEB22C7-065A-4233-B023-4C452293E0E0}"/>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7" name="Freeform 14">
                <a:extLst>
                  <a:ext uri="{FF2B5EF4-FFF2-40B4-BE49-F238E27FC236}">
                    <a16:creationId xmlns:a16="http://schemas.microsoft.com/office/drawing/2014/main" id="{5E2DCA04-EB70-0C55-1F50-437CD091AB8B}"/>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 name="T62" fmla="*/ 175 w 189"/>
                  <a:gd name="T63"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lnTo>
                      <a:pt x="175"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8" name="Freeform 15">
                <a:extLst>
                  <a:ext uri="{FF2B5EF4-FFF2-40B4-BE49-F238E27FC236}">
                    <a16:creationId xmlns:a16="http://schemas.microsoft.com/office/drawing/2014/main" id="{0871DA56-A2B1-D3B8-5CFC-BE031A7678BB}"/>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9" name="Freeform 16">
                <a:extLst>
                  <a:ext uri="{FF2B5EF4-FFF2-40B4-BE49-F238E27FC236}">
                    <a16:creationId xmlns:a16="http://schemas.microsoft.com/office/drawing/2014/main" id="{A64151F4-AB46-E289-6876-D886C7596C68}"/>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 name="T62" fmla="*/ 175 w 189"/>
                  <a:gd name="T63"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lnTo>
                      <a:pt x="175"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0" name="Freeform 17">
                <a:extLst>
                  <a:ext uri="{FF2B5EF4-FFF2-40B4-BE49-F238E27FC236}">
                    <a16:creationId xmlns:a16="http://schemas.microsoft.com/office/drawing/2014/main" id="{0FD465AD-B1D6-58AB-3487-97C720A2AE3A}"/>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1" name="Freeform 18">
                <a:extLst>
                  <a:ext uri="{FF2B5EF4-FFF2-40B4-BE49-F238E27FC236}">
                    <a16:creationId xmlns:a16="http://schemas.microsoft.com/office/drawing/2014/main" id="{A797FD6C-B509-E886-E76B-2435DF1BAFFB}"/>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 name="T16" fmla="*/ 14 w 28"/>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lnTo>
                      <a:pt x="1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2" name="Freeform 19">
                <a:extLst>
                  <a:ext uri="{FF2B5EF4-FFF2-40B4-BE49-F238E27FC236}">
                    <a16:creationId xmlns:a16="http://schemas.microsoft.com/office/drawing/2014/main" id="{DAC0A4B7-0305-1365-93F8-0072EBF4DAB9}"/>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3" name="Freeform 20">
                <a:extLst>
                  <a:ext uri="{FF2B5EF4-FFF2-40B4-BE49-F238E27FC236}">
                    <a16:creationId xmlns:a16="http://schemas.microsoft.com/office/drawing/2014/main" id="{36E42504-2091-0AC9-5F6B-BE7DDF0FA424}"/>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 name="T16" fmla="*/ 14 w 28"/>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lnTo>
                      <a:pt x="1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4" name="Freeform 21">
                <a:extLst>
                  <a:ext uri="{FF2B5EF4-FFF2-40B4-BE49-F238E27FC236}">
                    <a16:creationId xmlns:a16="http://schemas.microsoft.com/office/drawing/2014/main" id="{971617D3-8FCB-A6A5-E97D-5872B70041F5}"/>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5" name="Freeform 22">
                <a:extLst>
                  <a:ext uri="{FF2B5EF4-FFF2-40B4-BE49-F238E27FC236}">
                    <a16:creationId xmlns:a16="http://schemas.microsoft.com/office/drawing/2014/main" id="{D071237A-DA70-14C1-F249-C03338BB62CB}"/>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 name="T20" fmla="*/ 32 w 46"/>
                  <a:gd name="T21"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lnTo>
                      <a:pt x="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6" name="Freeform 23">
                <a:extLst>
                  <a:ext uri="{FF2B5EF4-FFF2-40B4-BE49-F238E27FC236}">
                    <a16:creationId xmlns:a16="http://schemas.microsoft.com/office/drawing/2014/main" id="{20452115-6280-CF0C-9B50-137474BE2FFF}"/>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7" name="Freeform 24">
                <a:extLst>
                  <a:ext uri="{FF2B5EF4-FFF2-40B4-BE49-F238E27FC236}">
                    <a16:creationId xmlns:a16="http://schemas.microsoft.com/office/drawing/2014/main" id="{79182107-642C-255A-4C72-53F776B925F8}"/>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 name="T20" fmla="*/ 32 w 46"/>
                  <a:gd name="T21"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lnTo>
                      <a:pt x="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8" name="Freeform 25">
                <a:extLst>
                  <a:ext uri="{FF2B5EF4-FFF2-40B4-BE49-F238E27FC236}">
                    <a16:creationId xmlns:a16="http://schemas.microsoft.com/office/drawing/2014/main" id="{A3FDC403-BF87-CEF7-871F-EAC5B5A6771D}"/>
                  </a:ext>
                </a:extLst>
              </p:cNvPr>
              <p:cNvSpPr>
                <a:spLocks noEditPoints="1"/>
              </p:cNvSpPr>
              <p:nvPr/>
            </p:nvSpPr>
            <p:spPr bwMode="auto">
              <a:xfrm>
                <a:off x="3845" y="2650"/>
                <a:ext cx="206" cy="182"/>
              </a:xfrm>
              <a:custGeom>
                <a:avLst/>
                <a:gdLst>
                  <a:gd name="T0" fmla="*/ 325 w 342"/>
                  <a:gd name="T1" fmla="*/ 112 h 301"/>
                  <a:gd name="T2" fmla="*/ 325 w 342"/>
                  <a:gd name="T3" fmla="*/ 112 h 301"/>
                  <a:gd name="T4" fmla="*/ 325 w 342"/>
                  <a:gd name="T5" fmla="*/ 110 h 301"/>
                  <a:gd name="T6" fmla="*/ 321 w 342"/>
                  <a:gd name="T7" fmla="*/ 115 h 301"/>
                  <a:gd name="T8" fmla="*/ 309 w 342"/>
                  <a:gd name="T9" fmla="*/ 119 h 301"/>
                  <a:gd name="T10" fmla="*/ 297 w 342"/>
                  <a:gd name="T11" fmla="*/ 101 h 301"/>
                  <a:gd name="T12" fmla="*/ 311 w 342"/>
                  <a:gd name="T13" fmla="*/ 84 h 301"/>
                  <a:gd name="T14" fmla="*/ 323 w 342"/>
                  <a:gd name="T15" fmla="*/ 91 h 301"/>
                  <a:gd name="T16" fmla="*/ 323 w 342"/>
                  <a:gd name="T17" fmla="*/ 87 h 301"/>
                  <a:gd name="T18" fmla="*/ 321 w 342"/>
                  <a:gd name="T19" fmla="*/ 49 h 301"/>
                  <a:gd name="T20" fmla="*/ 309 w 342"/>
                  <a:gd name="T21" fmla="*/ 10 h 301"/>
                  <a:gd name="T22" fmla="*/ 284 w 342"/>
                  <a:gd name="T23" fmla="*/ 3 h 301"/>
                  <a:gd name="T24" fmla="*/ 263 w 342"/>
                  <a:gd name="T25" fmla="*/ 0 h 301"/>
                  <a:gd name="T26" fmla="*/ 256 w 342"/>
                  <a:gd name="T27" fmla="*/ 10 h 301"/>
                  <a:gd name="T28" fmla="*/ 242 w 342"/>
                  <a:gd name="T29" fmla="*/ 19 h 301"/>
                  <a:gd name="T30" fmla="*/ 225 w 342"/>
                  <a:gd name="T31" fmla="*/ 31 h 301"/>
                  <a:gd name="T32" fmla="*/ 216 w 342"/>
                  <a:gd name="T33" fmla="*/ 45 h 301"/>
                  <a:gd name="T34" fmla="*/ 197 w 342"/>
                  <a:gd name="T35" fmla="*/ 59 h 301"/>
                  <a:gd name="T36" fmla="*/ 190 w 342"/>
                  <a:gd name="T37" fmla="*/ 75 h 301"/>
                  <a:gd name="T38" fmla="*/ 170 w 342"/>
                  <a:gd name="T39" fmla="*/ 84 h 301"/>
                  <a:gd name="T40" fmla="*/ 144 w 342"/>
                  <a:gd name="T41" fmla="*/ 75 h 301"/>
                  <a:gd name="T42" fmla="*/ 130 w 342"/>
                  <a:gd name="T43" fmla="*/ 87 h 301"/>
                  <a:gd name="T44" fmla="*/ 111 w 342"/>
                  <a:gd name="T45" fmla="*/ 108 h 301"/>
                  <a:gd name="T46" fmla="*/ 91 w 342"/>
                  <a:gd name="T47" fmla="*/ 110 h 301"/>
                  <a:gd name="T48" fmla="*/ 86 w 342"/>
                  <a:gd name="T49" fmla="*/ 101 h 301"/>
                  <a:gd name="T50" fmla="*/ 91 w 342"/>
                  <a:gd name="T51" fmla="*/ 96 h 301"/>
                  <a:gd name="T52" fmla="*/ 84 w 342"/>
                  <a:gd name="T53" fmla="*/ 72 h 301"/>
                  <a:gd name="T54" fmla="*/ 74 w 342"/>
                  <a:gd name="T55" fmla="*/ 66 h 301"/>
                  <a:gd name="T56" fmla="*/ 74 w 342"/>
                  <a:gd name="T57" fmla="*/ 143 h 301"/>
                  <a:gd name="T58" fmla="*/ 60 w 342"/>
                  <a:gd name="T59" fmla="*/ 157 h 301"/>
                  <a:gd name="T60" fmla="*/ 32 w 342"/>
                  <a:gd name="T61" fmla="*/ 157 h 301"/>
                  <a:gd name="T62" fmla="*/ 21 w 342"/>
                  <a:gd name="T63" fmla="*/ 143 h 301"/>
                  <a:gd name="T64" fmla="*/ 9 w 342"/>
                  <a:gd name="T65" fmla="*/ 147 h 301"/>
                  <a:gd name="T66" fmla="*/ 0 w 342"/>
                  <a:gd name="T67" fmla="*/ 150 h 301"/>
                  <a:gd name="T68" fmla="*/ 16 w 342"/>
                  <a:gd name="T69" fmla="*/ 184 h 301"/>
                  <a:gd name="T70" fmla="*/ 37 w 342"/>
                  <a:gd name="T71" fmla="*/ 227 h 301"/>
                  <a:gd name="T72" fmla="*/ 37 w 342"/>
                  <a:gd name="T73" fmla="*/ 248 h 301"/>
                  <a:gd name="T74" fmla="*/ 37 w 342"/>
                  <a:gd name="T75" fmla="*/ 264 h 301"/>
                  <a:gd name="T76" fmla="*/ 44 w 342"/>
                  <a:gd name="T77" fmla="*/ 282 h 301"/>
                  <a:gd name="T78" fmla="*/ 53 w 342"/>
                  <a:gd name="T79" fmla="*/ 287 h 301"/>
                  <a:gd name="T80" fmla="*/ 65 w 342"/>
                  <a:gd name="T81" fmla="*/ 297 h 301"/>
                  <a:gd name="T82" fmla="*/ 79 w 342"/>
                  <a:gd name="T83" fmla="*/ 297 h 301"/>
                  <a:gd name="T84" fmla="*/ 102 w 342"/>
                  <a:gd name="T85" fmla="*/ 289 h 301"/>
                  <a:gd name="T86" fmla="*/ 123 w 342"/>
                  <a:gd name="T87" fmla="*/ 280 h 301"/>
                  <a:gd name="T88" fmla="*/ 156 w 342"/>
                  <a:gd name="T89" fmla="*/ 280 h 301"/>
                  <a:gd name="T90" fmla="*/ 176 w 342"/>
                  <a:gd name="T91" fmla="*/ 278 h 301"/>
                  <a:gd name="T92" fmla="*/ 188 w 342"/>
                  <a:gd name="T93" fmla="*/ 275 h 301"/>
                  <a:gd name="T94" fmla="*/ 207 w 342"/>
                  <a:gd name="T95" fmla="*/ 269 h 301"/>
                  <a:gd name="T96" fmla="*/ 251 w 342"/>
                  <a:gd name="T97" fmla="*/ 243 h 301"/>
                  <a:gd name="T98" fmla="*/ 300 w 342"/>
                  <a:gd name="T99" fmla="*/ 180 h 301"/>
                  <a:gd name="T100" fmla="*/ 332 w 342"/>
                  <a:gd name="T101" fmla="*/ 145 h 301"/>
                  <a:gd name="T102" fmla="*/ 342 w 342"/>
                  <a:gd name="T103" fmla="*/ 110 h 301"/>
                  <a:gd name="T104" fmla="*/ 325 w 342"/>
                  <a:gd name="T105" fmla="*/ 112 h 301"/>
                  <a:gd name="T106" fmla="*/ 260 w 342"/>
                  <a:gd name="T107" fmla="*/ 182 h 301"/>
                  <a:gd name="T108" fmla="*/ 260 w 342"/>
                  <a:gd name="T109" fmla="*/ 182 h 301"/>
                  <a:gd name="T110" fmla="*/ 246 w 342"/>
                  <a:gd name="T111" fmla="*/ 187 h 301"/>
                  <a:gd name="T112" fmla="*/ 242 w 342"/>
                  <a:gd name="T113" fmla="*/ 199 h 301"/>
                  <a:gd name="T114" fmla="*/ 232 w 342"/>
                  <a:gd name="T115" fmla="*/ 196 h 301"/>
                  <a:gd name="T116" fmla="*/ 221 w 342"/>
                  <a:gd name="T117" fmla="*/ 178 h 301"/>
                  <a:gd name="T118" fmla="*/ 232 w 342"/>
                  <a:gd name="T119" fmla="*/ 159 h 301"/>
                  <a:gd name="T120" fmla="*/ 253 w 342"/>
                  <a:gd name="T121" fmla="*/ 152 h 301"/>
                  <a:gd name="T122" fmla="*/ 267 w 342"/>
                  <a:gd name="T123" fmla="*/ 168 h 301"/>
                  <a:gd name="T124" fmla="*/ 260 w 342"/>
                  <a:gd name="T125"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9" name="Freeform 26">
                <a:extLst>
                  <a:ext uri="{FF2B5EF4-FFF2-40B4-BE49-F238E27FC236}">
                    <a16:creationId xmlns:a16="http://schemas.microsoft.com/office/drawing/2014/main" id="{C807A19E-693A-7DC5-651F-7C243B226B4D}"/>
                  </a:ext>
                </a:extLst>
              </p:cNvPr>
              <p:cNvSpPr>
                <a:spLocks noEditPoints="1"/>
              </p:cNvSpPr>
              <p:nvPr/>
            </p:nvSpPr>
            <p:spPr bwMode="auto">
              <a:xfrm>
                <a:off x="3845" y="2650"/>
                <a:ext cx="206" cy="182"/>
              </a:xfrm>
              <a:custGeom>
                <a:avLst/>
                <a:gdLst>
                  <a:gd name="T0" fmla="*/ 325 w 342"/>
                  <a:gd name="T1" fmla="*/ 112 h 301"/>
                  <a:gd name="T2" fmla="*/ 321 w 342"/>
                  <a:gd name="T3" fmla="*/ 115 h 301"/>
                  <a:gd name="T4" fmla="*/ 297 w 342"/>
                  <a:gd name="T5" fmla="*/ 101 h 301"/>
                  <a:gd name="T6" fmla="*/ 323 w 342"/>
                  <a:gd name="T7" fmla="*/ 91 h 301"/>
                  <a:gd name="T8" fmla="*/ 321 w 342"/>
                  <a:gd name="T9" fmla="*/ 49 h 301"/>
                  <a:gd name="T10" fmla="*/ 284 w 342"/>
                  <a:gd name="T11" fmla="*/ 3 h 301"/>
                  <a:gd name="T12" fmla="*/ 256 w 342"/>
                  <a:gd name="T13" fmla="*/ 10 h 301"/>
                  <a:gd name="T14" fmla="*/ 225 w 342"/>
                  <a:gd name="T15" fmla="*/ 31 h 301"/>
                  <a:gd name="T16" fmla="*/ 197 w 342"/>
                  <a:gd name="T17" fmla="*/ 59 h 301"/>
                  <a:gd name="T18" fmla="*/ 170 w 342"/>
                  <a:gd name="T19" fmla="*/ 84 h 301"/>
                  <a:gd name="T20" fmla="*/ 130 w 342"/>
                  <a:gd name="T21" fmla="*/ 87 h 301"/>
                  <a:gd name="T22" fmla="*/ 91 w 342"/>
                  <a:gd name="T23" fmla="*/ 110 h 301"/>
                  <a:gd name="T24" fmla="*/ 91 w 342"/>
                  <a:gd name="T25" fmla="*/ 96 h 301"/>
                  <a:gd name="T26" fmla="*/ 74 w 342"/>
                  <a:gd name="T27" fmla="*/ 66 h 301"/>
                  <a:gd name="T28" fmla="*/ 60 w 342"/>
                  <a:gd name="T29" fmla="*/ 157 h 301"/>
                  <a:gd name="T30" fmla="*/ 21 w 342"/>
                  <a:gd name="T31" fmla="*/ 143 h 301"/>
                  <a:gd name="T32" fmla="*/ 0 w 342"/>
                  <a:gd name="T33" fmla="*/ 150 h 301"/>
                  <a:gd name="T34" fmla="*/ 37 w 342"/>
                  <a:gd name="T35" fmla="*/ 227 h 301"/>
                  <a:gd name="T36" fmla="*/ 37 w 342"/>
                  <a:gd name="T37" fmla="*/ 264 h 301"/>
                  <a:gd name="T38" fmla="*/ 53 w 342"/>
                  <a:gd name="T39" fmla="*/ 287 h 301"/>
                  <a:gd name="T40" fmla="*/ 79 w 342"/>
                  <a:gd name="T41" fmla="*/ 297 h 301"/>
                  <a:gd name="T42" fmla="*/ 123 w 342"/>
                  <a:gd name="T43" fmla="*/ 280 h 301"/>
                  <a:gd name="T44" fmla="*/ 176 w 342"/>
                  <a:gd name="T45" fmla="*/ 278 h 301"/>
                  <a:gd name="T46" fmla="*/ 207 w 342"/>
                  <a:gd name="T47" fmla="*/ 269 h 301"/>
                  <a:gd name="T48" fmla="*/ 300 w 342"/>
                  <a:gd name="T49" fmla="*/ 180 h 301"/>
                  <a:gd name="T50" fmla="*/ 342 w 342"/>
                  <a:gd name="T51" fmla="*/ 110 h 301"/>
                  <a:gd name="T52" fmla="*/ 325 w 342"/>
                  <a:gd name="T53" fmla="*/ 112 h 301"/>
                  <a:gd name="T54" fmla="*/ 260 w 342"/>
                  <a:gd name="T55" fmla="*/ 182 h 301"/>
                  <a:gd name="T56" fmla="*/ 242 w 342"/>
                  <a:gd name="T57" fmla="*/ 199 h 301"/>
                  <a:gd name="T58" fmla="*/ 221 w 342"/>
                  <a:gd name="T59" fmla="*/ 178 h 301"/>
                  <a:gd name="T60" fmla="*/ 253 w 342"/>
                  <a:gd name="T61" fmla="*/ 152 h 301"/>
                  <a:gd name="T62" fmla="*/ 260 w 342"/>
                  <a:gd name="T63"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lnTo>
                      <a:pt x="325" y="112"/>
                    </a:ln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lnTo>
                      <a:pt x="260" y="1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0" name="Freeform 27">
                <a:extLst>
                  <a:ext uri="{FF2B5EF4-FFF2-40B4-BE49-F238E27FC236}">
                    <a16:creationId xmlns:a16="http://schemas.microsoft.com/office/drawing/2014/main" id="{AAB3EC21-21CB-A831-63F0-81B8F580C2A9}"/>
                  </a:ext>
                </a:extLst>
              </p:cNvPr>
              <p:cNvSpPr>
                <a:spLocks noEditPoints="1"/>
              </p:cNvSpPr>
              <p:nvPr/>
            </p:nvSpPr>
            <p:spPr bwMode="auto">
              <a:xfrm>
                <a:off x="3845" y="2650"/>
                <a:ext cx="206" cy="182"/>
              </a:xfrm>
              <a:custGeom>
                <a:avLst/>
                <a:gdLst>
                  <a:gd name="T0" fmla="*/ 325 w 342"/>
                  <a:gd name="T1" fmla="*/ 112 h 301"/>
                  <a:gd name="T2" fmla="*/ 325 w 342"/>
                  <a:gd name="T3" fmla="*/ 112 h 301"/>
                  <a:gd name="T4" fmla="*/ 325 w 342"/>
                  <a:gd name="T5" fmla="*/ 110 h 301"/>
                  <a:gd name="T6" fmla="*/ 321 w 342"/>
                  <a:gd name="T7" fmla="*/ 115 h 301"/>
                  <a:gd name="T8" fmla="*/ 309 w 342"/>
                  <a:gd name="T9" fmla="*/ 119 h 301"/>
                  <a:gd name="T10" fmla="*/ 297 w 342"/>
                  <a:gd name="T11" fmla="*/ 101 h 301"/>
                  <a:gd name="T12" fmla="*/ 311 w 342"/>
                  <a:gd name="T13" fmla="*/ 84 h 301"/>
                  <a:gd name="T14" fmla="*/ 323 w 342"/>
                  <a:gd name="T15" fmla="*/ 91 h 301"/>
                  <a:gd name="T16" fmla="*/ 323 w 342"/>
                  <a:gd name="T17" fmla="*/ 87 h 301"/>
                  <a:gd name="T18" fmla="*/ 321 w 342"/>
                  <a:gd name="T19" fmla="*/ 49 h 301"/>
                  <a:gd name="T20" fmla="*/ 309 w 342"/>
                  <a:gd name="T21" fmla="*/ 10 h 301"/>
                  <a:gd name="T22" fmla="*/ 284 w 342"/>
                  <a:gd name="T23" fmla="*/ 3 h 301"/>
                  <a:gd name="T24" fmla="*/ 263 w 342"/>
                  <a:gd name="T25" fmla="*/ 0 h 301"/>
                  <a:gd name="T26" fmla="*/ 256 w 342"/>
                  <a:gd name="T27" fmla="*/ 10 h 301"/>
                  <a:gd name="T28" fmla="*/ 242 w 342"/>
                  <a:gd name="T29" fmla="*/ 19 h 301"/>
                  <a:gd name="T30" fmla="*/ 225 w 342"/>
                  <a:gd name="T31" fmla="*/ 31 h 301"/>
                  <a:gd name="T32" fmla="*/ 216 w 342"/>
                  <a:gd name="T33" fmla="*/ 45 h 301"/>
                  <a:gd name="T34" fmla="*/ 197 w 342"/>
                  <a:gd name="T35" fmla="*/ 59 h 301"/>
                  <a:gd name="T36" fmla="*/ 190 w 342"/>
                  <a:gd name="T37" fmla="*/ 75 h 301"/>
                  <a:gd name="T38" fmla="*/ 170 w 342"/>
                  <a:gd name="T39" fmla="*/ 84 h 301"/>
                  <a:gd name="T40" fmla="*/ 144 w 342"/>
                  <a:gd name="T41" fmla="*/ 75 h 301"/>
                  <a:gd name="T42" fmla="*/ 130 w 342"/>
                  <a:gd name="T43" fmla="*/ 87 h 301"/>
                  <a:gd name="T44" fmla="*/ 111 w 342"/>
                  <a:gd name="T45" fmla="*/ 108 h 301"/>
                  <a:gd name="T46" fmla="*/ 91 w 342"/>
                  <a:gd name="T47" fmla="*/ 110 h 301"/>
                  <a:gd name="T48" fmla="*/ 86 w 342"/>
                  <a:gd name="T49" fmla="*/ 101 h 301"/>
                  <a:gd name="T50" fmla="*/ 91 w 342"/>
                  <a:gd name="T51" fmla="*/ 96 h 301"/>
                  <a:gd name="T52" fmla="*/ 84 w 342"/>
                  <a:gd name="T53" fmla="*/ 72 h 301"/>
                  <a:gd name="T54" fmla="*/ 74 w 342"/>
                  <a:gd name="T55" fmla="*/ 66 h 301"/>
                  <a:gd name="T56" fmla="*/ 74 w 342"/>
                  <a:gd name="T57" fmla="*/ 143 h 301"/>
                  <a:gd name="T58" fmla="*/ 60 w 342"/>
                  <a:gd name="T59" fmla="*/ 157 h 301"/>
                  <a:gd name="T60" fmla="*/ 32 w 342"/>
                  <a:gd name="T61" fmla="*/ 157 h 301"/>
                  <a:gd name="T62" fmla="*/ 21 w 342"/>
                  <a:gd name="T63" fmla="*/ 143 h 301"/>
                  <a:gd name="T64" fmla="*/ 9 w 342"/>
                  <a:gd name="T65" fmla="*/ 147 h 301"/>
                  <a:gd name="T66" fmla="*/ 0 w 342"/>
                  <a:gd name="T67" fmla="*/ 150 h 301"/>
                  <a:gd name="T68" fmla="*/ 16 w 342"/>
                  <a:gd name="T69" fmla="*/ 184 h 301"/>
                  <a:gd name="T70" fmla="*/ 37 w 342"/>
                  <a:gd name="T71" fmla="*/ 227 h 301"/>
                  <a:gd name="T72" fmla="*/ 37 w 342"/>
                  <a:gd name="T73" fmla="*/ 248 h 301"/>
                  <a:gd name="T74" fmla="*/ 37 w 342"/>
                  <a:gd name="T75" fmla="*/ 264 h 301"/>
                  <a:gd name="T76" fmla="*/ 44 w 342"/>
                  <a:gd name="T77" fmla="*/ 282 h 301"/>
                  <a:gd name="T78" fmla="*/ 53 w 342"/>
                  <a:gd name="T79" fmla="*/ 287 h 301"/>
                  <a:gd name="T80" fmla="*/ 65 w 342"/>
                  <a:gd name="T81" fmla="*/ 297 h 301"/>
                  <a:gd name="T82" fmla="*/ 79 w 342"/>
                  <a:gd name="T83" fmla="*/ 297 h 301"/>
                  <a:gd name="T84" fmla="*/ 102 w 342"/>
                  <a:gd name="T85" fmla="*/ 289 h 301"/>
                  <a:gd name="T86" fmla="*/ 123 w 342"/>
                  <a:gd name="T87" fmla="*/ 280 h 301"/>
                  <a:gd name="T88" fmla="*/ 156 w 342"/>
                  <a:gd name="T89" fmla="*/ 280 h 301"/>
                  <a:gd name="T90" fmla="*/ 176 w 342"/>
                  <a:gd name="T91" fmla="*/ 278 h 301"/>
                  <a:gd name="T92" fmla="*/ 188 w 342"/>
                  <a:gd name="T93" fmla="*/ 275 h 301"/>
                  <a:gd name="T94" fmla="*/ 207 w 342"/>
                  <a:gd name="T95" fmla="*/ 269 h 301"/>
                  <a:gd name="T96" fmla="*/ 251 w 342"/>
                  <a:gd name="T97" fmla="*/ 243 h 301"/>
                  <a:gd name="T98" fmla="*/ 300 w 342"/>
                  <a:gd name="T99" fmla="*/ 180 h 301"/>
                  <a:gd name="T100" fmla="*/ 332 w 342"/>
                  <a:gd name="T101" fmla="*/ 145 h 301"/>
                  <a:gd name="T102" fmla="*/ 342 w 342"/>
                  <a:gd name="T103" fmla="*/ 110 h 301"/>
                  <a:gd name="T104" fmla="*/ 325 w 342"/>
                  <a:gd name="T105" fmla="*/ 112 h 301"/>
                  <a:gd name="T106" fmla="*/ 260 w 342"/>
                  <a:gd name="T107" fmla="*/ 182 h 301"/>
                  <a:gd name="T108" fmla="*/ 260 w 342"/>
                  <a:gd name="T109" fmla="*/ 182 h 301"/>
                  <a:gd name="T110" fmla="*/ 246 w 342"/>
                  <a:gd name="T111" fmla="*/ 187 h 301"/>
                  <a:gd name="T112" fmla="*/ 242 w 342"/>
                  <a:gd name="T113" fmla="*/ 199 h 301"/>
                  <a:gd name="T114" fmla="*/ 232 w 342"/>
                  <a:gd name="T115" fmla="*/ 196 h 301"/>
                  <a:gd name="T116" fmla="*/ 221 w 342"/>
                  <a:gd name="T117" fmla="*/ 178 h 301"/>
                  <a:gd name="T118" fmla="*/ 232 w 342"/>
                  <a:gd name="T119" fmla="*/ 159 h 301"/>
                  <a:gd name="T120" fmla="*/ 253 w 342"/>
                  <a:gd name="T121" fmla="*/ 152 h 301"/>
                  <a:gd name="T122" fmla="*/ 267 w 342"/>
                  <a:gd name="T123" fmla="*/ 168 h 301"/>
                  <a:gd name="T124" fmla="*/ 260 w 342"/>
                  <a:gd name="T125"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1" name="Freeform 28">
                <a:extLst>
                  <a:ext uri="{FF2B5EF4-FFF2-40B4-BE49-F238E27FC236}">
                    <a16:creationId xmlns:a16="http://schemas.microsoft.com/office/drawing/2014/main" id="{E3097CEA-378E-B41B-5115-970006DA3FB0}"/>
                  </a:ext>
                </a:extLst>
              </p:cNvPr>
              <p:cNvSpPr>
                <a:spLocks noEditPoints="1"/>
              </p:cNvSpPr>
              <p:nvPr/>
            </p:nvSpPr>
            <p:spPr bwMode="auto">
              <a:xfrm>
                <a:off x="3845" y="2650"/>
                <a:ext cx="206" cy="182"/>
              </a:xfrm>
              <a:custGeom>
                <a:avLst/>
                <a:gdLst>
                  <a:gd name="T0" fmla="*/ 325 w 342"/>
                  <a:gd name="T1" fmla="*/ 112 h 301"/>
                  <a:gd name="T2" fmla="*/ 321 w 342"/>
                  <a:gd name="T3" fmla="*/ 115 h 301"/>
                  <a:gd name="T4" fmla="*/ 297 w 342"/>
                  <a:gd name="T5" fmla="*/ 101 h 301"/>
                  <a:gd name="T6" fmla="*/ 323 w 342"/>
                  <a:gd name="T7" fmla="*/ 91 h 301"/>
                  <a:gd name="T8" fmla="*/ 321 w 342"/>
                  <a:gd name="T9" fmla="*/ 49 h 301"/>
                  <a:gd name="T10" fmla="*/ 284 w 342"/>
                  <a:gd name="T11" fmla="*/ 3 h 301"/>
                  <a:gd name="T12" fmla="*/ 256 w 342"/>
                  <a:gd name="T13" fmla="*/ 10 h 301"/>
                  <a:gd name="T14" fmla="*/ 225 w 342"/>
                  <a:gd name="T15" fmla="*/ 31 h 301"/>
                  <a:gd name="T16" fmla="*/ 197 w 342"/>
                  <a:gd name="T17" fmla="*/ 59 h 301"/>
                  <a:gd name="T18" fmla="*/ 170 w 342"/>
                  <a:gd name="T19" fmla="*/ 84 h 301"/>
                  <a:gd name="T20" fmla="*/ 130 w 342"/>
                  <a:gd name="T21" fmla="*/ 87 h 301"/>
                  <a:gd name="T22" fmla="*/ 91 w 342"/>
                  <a:gd name="T23" fmla="*/ 110 h 301"/>
                  <a:gd name="T24" fmla="*/ 91 w 342"/>
                  <a:gd name="T25" fmla="*/ 96 h 301"/>
                  <a:gd name="T26" fmla="*/ 74 w 342"/>
                  <a:gd name="T27" fmla="*/ 66 h 301"/>
                  <a:gd name="T28" fmla="*/ 60 w 342"/>
                  <a:gd name="T29" fmla="*/ 157 h 301"/>
                  <a:gd name="T30" fmla="*/ 21 w 342"/>
                  <a:gd name="T31" fmla="*/ 143 h 301"/>
                  <a:gd name="T32" fmla="*/ 0 w 342"/>
                  <a:gd name="T33" fmla="*/ 150 h 301"/>
                  <a:gd name="T34" fmla="*/ 37 w 342"/>
                  <a:gd name="T35" fmla="*/ 227 h 301"/>
                  <a:gd name="T36" fmla="*/ 37 w 342"/>
                  <a:gd name="T37" fmla="*/ 264 h 301"/>
                  <a:gd name="T38" fmla="*/ 53 w 342"/>
                  <a:gd name="T39" fmla="*/ 287 h 301"/>
                  <a:gd name="T40" fmla="*/ 79 w 342"/>
                  <a:gd name="T41" fmla="*/ 297 h 301"/>
                  <a:gd name="T42" fmla="*/ 123 w 342"/>
                  <a:gd name="T43" fmla="*/ 280 h 301"/>
                  <a:gd name="T44" fmla="*/ 176 w 342"/>
                  <a:gd name="T45" fmla="*/ 278 h 301"/>
                  <a:gd name="T46" fmla="*/ 207 w 342"/>
                  <a:gd name="T47" fmla="*/ 269 h 301"/>
                  <a:gd name="T48" fmla="*/ 300 w 342"/>
                  <a:gd name="T49" fmla="*/ 180 h 301"/>
                  <a:gd name="T50" fmla="*/ 342 w 342"/>
                  <a:gd name="T51" fmla="*/ 110 h 301"/>
                  <a:gd name="T52" fmla="*/ 325 w 342"/>
                  <a:gd name="T53" fmla="*/ 112 h 301"/>
                  <a:gd name="T54" fmla="*/ 260 w 342"/>
                  <a:gd name="T55" fmla="*/ 182 h 301"/>
                  <a:gd name="T56" fmla="*/ 242 w 342"/>
                  <a:gd name="T57" fmla="*/ 199 h 301"/>
                  <a:gd name="T58" fmla="*/ 221 w 342"/>
                  <a:gd name="T59" fmla="*/ 178 h 301"/>
                  <a:gd name="T60" fmla="*/ 253 w 342"/>
                  <a:gd name="T61" fmla="*/ 152 h 301"/>
                  <a:gd name="T62" fmla="*/ 260 w 342"/>
                  <a:gd name="T63"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lnTo>
                      <a:pt x="325" y="112"/>
                    </a:ln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lnTo>
                      <a:pt x="260" y="1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2" name="Freeform 29">
                <a:extLst>
                  <a:ext uri="{FF2B5EF4-FFF2-40B4-BE49-F238E27FC236}">
                    <a16:creationId xmlns:a16="http://schemas.microsoft.com/office/drawing/2014/main" id="{E00E2312-5B2C-6C34-7F00-A0B551024557}"/>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3" name="Freeform 30">
                <a:extLst>
                  <a:ext uri="{FF2B5EF4-FFF2-40B4-BE49-F238E27FC236}">
                    <a16:creationId xmlns:a16="http://schemas.microsoft.com/office/drawing/2014/main" id="{7CC0022D-D569-9E68-652B-6A55AD11B12B}"/>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 name="T84" fmla="*/ 14 w 249"/>
                  <a:gd name="T85"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lnTo>
                      <a:pt x="14"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4" name="Freeform 31">
                <a:extLst>
                  <a:ext uri="{FF2B5EF4-FFF2-40B4-BE49-F238E27FC236}">
                    <a16:creationId xmlns:a16="http://schemas.microsoft.com/office/drawing/2014/main" id="{B62FBDA0-63DA-347A-E986-75776F150CFF}"/>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5" name="Freeform 32">
                <a:extLst>
                  <a:ext uri="{FF2B5EF4-FFF2-40B4-BE49-F238E27FC236}">
                    <a16:creationId xmlns:a16="http://schemas.microsoft.com/office/drawing/2014/main" id="{FD3856A3-5ABB-70AC-A809-AD98C8EF68F6}"/>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 name="T84" fmla="*/ 14 w 249"/>
                  <a:gd name="T85"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lnTo>
                      <a:pt x="14"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6" name="Freeform 33">
                <a:extLst>
                  <a:ext uri="{FF2B5EF4-FFF2-40B4-BE49-F238E27FC236}">
                    <a16:creationId xmlns:a16="http://schemas.microsoft.com/office/drawing/2014/main" id="{574806B8-4355-653D-D24B-52725223E16D}"/>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7" name="Freeform 34">
                <a:extLst>
                  <a:ext uri="{FF2B5EF4-FFF2-40B4-BE49-F238E27FC236}">
                    <a16:creationId xmlns:a16="http://schemas.microsoft.com/office/drawing/2014/main" id="{259B329A-06F5-BEA4-1ECA-7E27F631FA57}"/>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 name="T94" fmla="*/ 188 w 246"/>
                  <a:gd name="T95"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lnTo>
                      <a:pt x="18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8" name="Freeform 35">
                <a:extLst>
                  <a:ext uri="{FF2B5EF4-FFF2-40B4-BE49-F238E27FC236}">
                    <a16:creationId xmlns:a16="http://schemas.microsoft.com/office/drawing/2014/main" id="{05B8A90F-5228-C80B-0D7D-7B3F9E779573}"/>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9" name="Freeform 36">
                <a:extLst>
                  <a:ext uri="{FF2B5EF4-FFF2-40B4-BE49-F238E27FC236}">
                    <a16:creationId xmlns:a16="http://schemas.microsoft.com/office/drawing/2014/main" id="{EC565ABE-3749-0F05-1CDB-C5E149534BF3}"/>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 name="T94" fmla="*/ 188 w 246"/>
                  <a:gd name="T95"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lnTo>
                      <a:pt x="18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0" name="Freeform 37">
                <a:extLst>
                  <a:ext uri="{FF2B5EF4-FFF2-40B4-BE49-F238E27FC236}">
                    <a16:creationId xmlns:a16="http://schemas.microsoft.com/office/drawing/2014/main" id="{494920E0-7A7D-33C0-9921-E27D2E771EE3}"/>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1" name="Freeform 38">
                <a:extLst>
                  <a:ext uri="{FF2B5EF4-FFF2-40B4-BE49-F238E27FC236}">
                    <a16:creationId xmlns:a16="http://schemas.microsoft.com/office/drawing/2014/main" id="{8FE26C51-1BE8-68CD-9948-0F42A480AE66}"/>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 name="T26" fmla="*/ 33 w 42"/>
                  <a:gd name="T2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lnTo>
                      <a:pt x="33"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2" name="Freeform 39">
                <a:extLst>
                  <a:ext uri="{FF2B5EF4-FFF2-40B4-BE49-F238E27FC236}">
                    <a16:creationId xmlns:a16="http://schemas.microsoft.com/office/drawing/2014/main" id="{D576E02F-FD96-A07F-C42C-E7A17063C346}"/>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3" name="Freeform 40">
                <a:extLst>
                  <a:ext uri="{FF2B5EF4-FFF2-40B4-BE49-F238E27FC236}">
                    <a16:creationId xmlns:a16="http://schemas.microsoft.com/office/drawing/2014/main" id="{51C55AE0-51CC-2205-8F8D-A1E8ACBEC74D}"/>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 name="T26" fmla="*/ 33 w 42"/>
                  <a:gd name="T2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lnTo>
                      <a:pt x="33"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4" name="Freeform 41">
                <a:extLst>
                  <a:ext uri="{FF2B5EF4-FFF2-40B4-BE49-F238E27FC236}">
                    <a16:creationId xmlns:a16="http://schemas.microsoft.com/office/drawing/2014/main" id="{583D628D-E764-41CD-8255-6C7AAE864C55}"/>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5" name="Freeform 42">
                <a:extLst>
                  <a:ext uri="{FF2B5EF4-FFF2-40B4-BE49-F238E27FC236}">
                    <a16:creationId xmlns:a16="http://schemas.microsoft.com/office/drawing/2014/main" id="{F523BAB5-2C85-5C63-4363-196AAD716624}"/>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 name="T58" fmla="*/ 51 w 221"/>
                  <a:gd name="T59"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lnTo>
                      <a:pt x="51"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6" name="Freeform 43">
                <a:extLst>
                  <a:ext uri="{FF2B5EF4-FFF2-40B4-BE49-F238E27FC236}">
                    <a16:creationId xmlns:a16="http://schemas.microsoft.com/office/drawing/2014/main" id="{24A1F3C6-548D-1153-716D-40B207D8EB96}"/>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7" name="Freeform 44">
                <a:extLst>
                  <a:ext uri="{FF2B5EF4-FFF2-40B4-BE49-F238E27FC236}">
                    <a16:creationId xmlns:a16="http://schemas.microsoft.com/office/drawing/2014/main" id="{5EC40BA1-0467-CA7E-BADB-9D165D2B550D}"/>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 name="T58" fmla="*/ 51 w 221"/>
                  <a:gd name="T59"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lnTo>
                      <a:pt x="51"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8" name="Freeform 45">
                <a:extLst>
                  <a:ext uri="{FF2B5EF4-FFF2-40B4-BE49-F238E27FC236}">
                    <a16:creationId xmlns:a16="http://schemas.microsoft.com/office/drawing/2014/main" id="{3CB4A4A2-267C-DF31-1F02-D8C9D147D75A}"/>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9" name="Freeform 46">
                <a:extLst>
                  <a:ext uri="{FF2B5EF4-FFF2-40B4-BE49-F238E27FC236}">
                    <a16:creationId xmlns:a16="http://schemas.microsoft.com/office/drawing/2014/main" id="{CAD2CA9C-57E5-51F5-674D-3B35A95F3718}"/>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 name="T62" fmla="*/ 96 w 256"/>
                  <a:gd name="T63"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lnTo>
                      <a:pt x="96" y="2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0" name="Freeform 47">
                <a:extLst>
                  <a:ext uri="{FF2B5EF4-FFF2-40B4-BE49-F238E27FC236}">
                    <a16:creationId xmlns:a16="http://schemas.microsoft.com/office/drawing/2014/main" id="{A6C2467F-A8AB-DBB6-ED1E-5A8239DA4870}"/>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1" name="Freeform 48">
                <a:extLst>
                  <a:ext uri="{FF2B5EF4-FFF2-40B4-BE49-F238E27FC236}">
                    <a16:creationId xmlns:a16="http://schemas.microsoft.com/office/drawing/2014/main" id="{9C6897C6-F935-BCF9-4833-C6600CCD565F}"/>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 name="T62" fmla="*/ 96 w 256"/>
                  <a:gd name="T63"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lnTo>
                      <a:pt x="96" y="2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2" name="Freeform 49">
                <a:extLst>
                  <a:ext uri="{FF2B5EF4-FFF2-40B4-BE49-F238E27FC236}">
                    <a16:creationId xmlns:a16="http://schemas.microsoft.com/office/drawing/2014/main" id="{1F5975D6-07BC-ED53-0779-7C4445DB1388}"/>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7 w 93"/>
                  <a:gd name="T45" fmla="*/ 9 h 172"/>
                  <a:gd name="T46" fmla="*/ 37 w 93"/>
                  <a:gd name="T47" fmla="*/ 9 h 172"/>
                  <a:gd name="T48" fmla="*/ 26 w 93"/>
                  <a:gd name="T49" fmla="*/ 11 h 172"/>
                  <a:gd name="T50" fmla="*/ 26 w 93"/>
                  <a:gd name="T51"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7" y="16"/>
                      <a:pt x="67" y="9"/>
                    </a:cubicBezTo>
                    <a:cubicBezTo>
                      <a:pt x="65" y="2"/>
                      <a:pt x="44" y="0"/>
                      <a:pt x="37" y="9"/>
                    </a:cubicBezTo>
                    <a:cubicBezTo>
                      <a:pt x="35" y="11"/>
                      <a:pt x="30" y="11"/>
                      <a:pt x="26" y="11"/>
                    </a:cubicBezTo>
                    <a:cubicBezTo>
                      <a:pt x="23" y="23"/>
                      <a:pt x="23" y="39"/>
                      <a:pt x="26"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3" name="Freeform 50">
                <a:extLst>
                  <a:ext uri="{FF2B5EF4-FFF2-40B4-BE49-F238E27FC236}">
                    <a16:creationId xmlns:a16="http://schemas.microsoft.com/office/drawing/2014/main" id="{1ECB876A-613E-8AE8-85F9-E7DDFA12A1EA}"/>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7 w 93"/>
                  <a:gd name="T45" fmla="*/ 9 h 172"/>
                  <a:gd name="T46" fmla="*/ 37 w 93"/>
                  <a:gd name="T47" fmla="*/ 9 h 172"/>
                  <a:gd name="T48" fmla="*/ 26 w 93"/>
                  <a:gd name="T49" fmla="*/ 11 h 172"/>
                  <a:gd name="T50" fmla="*/ 26 w 93"/>
                  <a:gd name="T51" fmla="*/ 44 h 172"/>
                  <a:gd name="T52" fmla="*/ 26 w 93"/>
                  <a:gd name="T53"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7" y="16"/>
                      <a:pt x="67" y="9"/>
                    </a:cubicBezTo>
                    <a:cubicBezTo>
                      <a:pt x="65" y="2"/>
                      <a:pt x="44" y="0"/>
                      <a:pt x="37" y="9"/>
                    </a:cubicBezTo>
                    <a:cubicBezTo>
                      <a:pt x="35" y="11"/>
                      <a:pt x="30" y="11"/>
                      <a:pt x="26" y="11"/>
                    </a:cubicBezTo>
                    <a:cubicBezTo>
                      <a:pt x="23" y="23"/>
                      <a:pt x="23" y="39"/>
                      <a:pt x="26" y="44"/>
                    </a:cubicBezTo>
                    <a:lnTo>
                      <a:pt x="26"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4" name="Freeform 51">
                <a:extLst>
                  <a:ext uri="{FF2B5EF4-FFF2-40B4-BE49-F238E27FC236}">
                    <a16:creationId xmlns:a16="http://schemas.microsoft.com/office/drawing/2014/main" id="{3F18A085-0484-4E90-BB05-B7ADC5B727AE}"/>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8 w 93"/>
                  <a:gd name="T45" fmla="*/ 9 h 172"/>
                  <a:gd name="T46" fmla="*/ 37 w 93"/>
                  <a:gd name="T47" fmla="*/ 9 h 172"/>
                  <a:gd name="T48" fmla="*/ 26 w 93"/>
                  <a:gd name="T49" fmla="*/ 11 h 172"/>
                  <a:gd name="T50" fmla="*/ 26 w 93"/>
                  <a:gd name="T51"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8" y="16"/>
                      <a:pt x="68" y="9"/>
                    </a:cubicBezTo>
                    <a:cubicBezTo>
                      <a:pt x="65" y="2"/>
                      <a:pt x="44" y="0"/>
                      <a:pt x="37" y="9"/>
                    </a:cubicBezTo>
                    <a:cubicBezTo>
                      <a:pt x="35" y="11"/>
                      <a:pt x="30" y="11"/>
                      <a:pt x="26" y="11"/>
                    </a:cubicBezTo>
                    <a:cubicBezTo>
                      <a:pt x="23" y="23"/>
                      <a:pt x="23" y="39"/>
                      <a:pt x="26"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5" name="Freeform 52">
                <a:extLst>
                  <a:ext uri="{FF2B5EF4-FFF2-40B4-BE49-F238E27FC236}">
                    <a16:creationId xmlns:a16="http://schemas.microsoft.com/office/drawing/2014/main" id="{DB40BF2B-0BFD-2113-7AD8-AA10B0216040}"/>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8 w 93"/>
                  <a:gd name="T45" fmla="*/ 9 h 172"/>
                  <a:gd name="T46" fmla="*/ 37 w 93"/>
                  <a:gd name="T47" fmla="*/ 9 h 172"/>
                  <a:gd name="T48" fmla="*/ 26 w 93"/>
                  <a:gd name="T49" fmla="*/ 11 h 172"/>
                  <a:gd name="T50" fmla="*/ 26 w 93"/>
                  <a:gd name="T51" fmla="*/ 44 h 172"/>
                  <a:gd name="T52" fmla="*/ 26 w 93"/>
                  <a:gd name="T53"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8" y="16"/>
                      <a:pt x="68" y="9"/>
                    </a:cubicBezTo>
                    <a:cubicBezTo>
                      <a:pt x="65" y="2"/>
                      <a:pt x="44" y="0"/>
                      <a:pt x="37" y="9"/>
                    </a:cubicBezTo>
                    <a:cubicBezTo>
                      <a:pt x="35" y="11"/>
                      <a:pt x="30" y="11"/>
                      <a:pt x="26" y="11"/>
                    </a:cubicBezTo>
                    <a:cubicBezTo>
                      <a:pt x="23" y="23"/>
                      <a:pt x="23" y="39"/>
                      <a:pt x="26" y="44"/>
                    </a:cubicBezTo>
                    <a:lnTo>
                      <a:pt x="26"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6" name="Freeform 53">
                <a:extLst>
                  <a:ext uri="{FF2B5EF4-FFF2-40B4-BE49-F238E27FC236}">
                    <a16:creationId xmlns:a16="http://schemas.microsoft.com/office/drawing/2014/main" id="{AEDB2F97-FD3F-3118-ECE2-B9EBDBDCC66F}"/>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09"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7" name="Freeform 54">
                <a:extLst>
                  <a:ext uri="{FF2B5EF4-FFF2-40B4-BE49-F238E27FC236}">
                    <a16:creationId xmlns:a16="http://schemas.microsoft.com/office/drawing/2014/main" id="{36A9CEC3-FC53-18AF-A7D8-E3618D6C1CCB}"/>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 name="T110" fmla="*/ 151 w 444"/>
                  <a:gd name="T111"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09"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lnTo>
                      <a:pt x="151"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8" name="Freeform 55">
                <a:extLst>
                  <a:ext uri="{FF2B5EF4-FFF2-40B4-BE49-F238E27FC236}">
                    <a16:creationId xmlns:a16="http://schemas.microsoft.com/office/drawing/2014/main" id="{6ACDA2C0-48C6-3089-B48A-1C6FA397AA7B}"/>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10"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9" name="Freeform 56">
                <a:extLst>
                  <a:ext uri="{FF2B5EF4-FFF2-40B4-BE49-F238E27FC236}">
                    <a16:creationId xmlns:a16="http://schemas.microsoft.com/office/drawing/2014/main" id="{13EFB74B-D748-B120-62F1-4D2005E576F0}"/>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 name="T110" fmla="*/ 151 w 444"/>
                  <a:gd name="T111"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10"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lnTo>
                      <a:pt x="151"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0" name="Freeform 57">
                <a:extLst>
                  <a:ext uri="{FF2B5EF4-FFF2-40B4-BE49-F238E27FC236}">
                    <a16:creationId xmlns:a16="http://schemas.microsoft.com/office/drawing/2014/main" id="{2CFB5F99-35B3-62F7-C91C-5F23C9219BE9}"/>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0"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1" name="Freeform 58">
                <a:extLst>
                  <a:ext uri="{FF2B5EF4-FFF2-40B4-BE49-F238E27FC236}">
                    <a16:creationId xmlns:a16="http://schemas.microsoft.com/office/drawing/2014/main" id="{A1F85BCF-676B-CAB3-8DE9-0AB7E37B5640}"/>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 name="T78" fmla="*/ 35 w 323"/>
                  <a:gd name="T79"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0"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lnTo>
                      <a:pt x="35"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2" name="Freeform 59">
                <a:extLst>
                  <a:ext uri="{FF2B5EF4-FFF2-40B4-BE49-F238E27FC236}">
                    <a16:creationId xmlns:a16="http://schemas.microsoft.com/office/drawing/2014/main" id="{A229D67C-4A9E-32BF-0FB8-42736D180BD4}"/>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1"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3" name="Freeform 60">
                <a:extLst>
                  <a:ext uri="{FF2B5EF4-FFF2-40B4-BE49-F238E27FC236}">
                    <a16:creationId xmlns:a16="http://schemas.microsoft.com/office/drawing/2014/main" id="{3BE9D1CC-BC4D-9A58-0B01-B2CFC8D3BEC1}"/>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 name="T78" fmla="*/ 35 w 323"/>
                  <a:gd name="T79"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1"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lnTo>
                      <a:pt x="35"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4" name="Freeform 61">
                <a:extLst>
                  <a:ext uri="{FF2B5EF4-FFF2-40B4-BE49-F238E27FC236}">
                    <a16:creationId xmlns:a16="http://schemas.microsoft.com/office/drawing/2014/main" id="{10D9126D-198F-2B1C-F4D9-5F5F5DDC6528}"/>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5" name="Freeform 62">
                <a:extLst>
                  <a:ext uri="{FF2B5EF4-FFF2-40B4-BE49-F238E27FC236}">
                    <a16:creationId xmlns:a16="http://schemas.microsoft.com/office/drawing/2014/main" id="{7B38613D-3AF6-C12B-0FD4-E2C379702612}"/>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 name="T20" fmla="*/ 31 w 63"/>
                  <a:gd name="T21"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lnTo>
                      <a:pt x="31"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6" name="Freeform 63">
                <a:extLst>
                  <a:ext uri="{FF2B5EF4-FFF2-40B4-BE49-F238E27FC236}">
                    <a16:creationId xmlns:a16="http://schemas.microsoft.com/office/drawing/2014/main" id="{61A6AE3E-F33A-F081-7BEC-4AEFE4F92A3B}"/>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7" name="Freeform 64">
                <a:extLst>
                  <a:ext uri="{FF2B5EF4-FFF2-40B4-BE49-F238E27FC236}">
                    <a16:creationId xmlns:a16="http://schemas.microsoft.com/office/drawing/2014/main" id="{227AD56E-CE71-E85C-CAED-C5B76E7E4C17}"/>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 name="T20" fmla="*/ 31 w 63"/>
                  <a:gd name="T21"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lnTo>
                      <a:pt x="31"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8" name="Freeform 65">
                <a:extLst>
                  <a:ext uri="{FF2B5EF4-FFF2-40B4-BE49-F238E27FC236}">
                    <a16:creationId xmlns:a16="http://schemas.microsoft.com/office/drawing/2014/main" id="{47F6269E-6819-EB0F-76D7-3260BC9D2F2C}"/>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9" name="Freeform 66">
                <a:extLst>
                  <a:ext uri="{FF2B5EF4-FFF2-40B4-BE49-F238E27FC236}">
                    <a16:creationId xmlns:a16="http://schemas.microsoft.com/office/drawing/2014/main" id="{5F03E670-2FFE-D1DA-C0DC-6F25DA2D2990}"/>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 name="T66" fmla="*/ 28 w 125"/>
                  <a:gd name="T67"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lnTo>
                      <a:pt x="28" y="9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0" name="Freeform 67">
                <a:extLst>
                  <a:ext uri="{FF2B5EF4-FFF2-40B4-BE49-F238E27FC236}">
                    <a16:creationId xmlns:a16="http://schemas.microsoft.com/office/drawing/2014/main" id="{54B3A744-063B-779F-1ABB-74E15FE9B6B7}"/>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1" name="Freeform 68">
                <a:extLst>
                  <a:ext uri="{FF2B5EF4-FFF2-40B4-BE49-F238E27FC236}">
                    <a16:creationId xmlns:a16="http://schemas.microsoft.com/office/drawing/2014/main" id="{6225B3ED-CECC-C250-D3CA-CFE982686B8A}"/>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 name="T66" fmla="*/ 28 w 125"/>
                  <a:gd name="T67"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lnTo>
                      <a:pt x="28" y="9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2" name="Freeform 69">
                <a:extLst>
                  <a:ext uri="{FF2B5EF4-FFF2-40B4-BE49-F238E27FC236}">
                    <a16:creationId xmlns:a16="http://schemas.microsoft.com/office/drawing/2014/main" id="{A7D41928-88B3-C2A0-B4E3-D65225DC2F81}"/>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3" name="Freeform 70">
                <a:extLst>
                  <a:ext uri="{FF2B5EF4-FFF2-40B4-BE49-F238E27FC236}">
                    <a16:creationId xmlns:a16="http://schemas.microsoft.com/office/drawing/2014/main" id="{8B8FC7C5-C190-A4BE-FBC4-CB288B5AA2C3}"/>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 name="T28" fmla="*/ 33 w 61"/>
                  <a:gd name="T29"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lnTo>
                      <a:pt x="33"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4" name="Freeform 71">
                <a:extLst>
                  <a:ext uri="{FF2B5EF4-FFF2-40B4-BE49-F238E27FC236}">
                    <a16:creationId xmlns:a16="http://schemas.microsoft.com/office/drawing/2014/main" id="{845BD48B-D068-54C4-76D7-774702BEB35F}"/>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5" name="Freeform 72">
                <a:extLst>
                  <a:ext uri="{FF2B5EF4-FFF2-40B4-BE49-F238E27FC236}">
                    <a16:creationId xmlns:a16="http://schemas.microsoft.com/office/drawing/2014/main" id="{F8CDB604-F871-221E-D0CA-BBBC21912559}"/>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 name="T28" fmla="*/ 33 w 61"/>
                  <a:gd name="T29"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lnTo>
                      <a:pt x="33"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6" name="Freeform 73">
                <a:extLst>
                  <a:ext uri="{FF2B5EF4-FFF2-40B4-BE49-F238E27FC236}">
                    <a16:creationId xmlns:a16="http://schemas.microsoft.com/office/drawing/2014/main" id="{15620277-244E-6DF0-3FFA-6CA0ABFA332F}"/>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7" name="Freeform 74">
                <a:extLst>
                  <a:ext uri="{FF2B5EF4-FFF2-40B4-BE49-F238E27FC236}">
                    <a16:creationId xmlns:a16="http://schemas.microsoft.com/office/drawing/2014/main" id="{0160CA8F-60A3-A2FB-2A31-922F91C72F0F}"/>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 name="T94" fmla="*/ 242 w 261"/>
                  <a:gd name="T95"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lnTo>
                      <a:pt x="242"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8" name="Freeform 75">
                <a:extLst>
                  <a:ext uri="{FF2B5EF4-FFF2-40B4-BE49-F238E27FC236}">
                    <a16:creationId xmlns:a16="http://schemas.microsoft.com/office/drawing/2014/main" id="{DB2A2E27-4929-8335-9118-BD174F795C90}"/>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9" name="Freeform 76">
                <a:extLst>
                  <a:ext uri="{FF2B5EF4-FFF2-40B4-BE49-F238E27FC236}">
                    <a16:creationId xmlns:a16="http://schemas.microsoft.com/office/drawing/2014/main" id="{E0084D57-8D60-B20E-4DBD-9500C05F418E}"/>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 name="T94" fmla="*/ 242 w 261"/>
                  <a:gd name="T95"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lnTo>
                      <a:pt x="242"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0" name="Freeform 77">
                <a:extLst>
                  <a:ext uri="{FF2B5EF4-FFF2-40B4-BE49-F238E27FC236}">
                    <a16:creationId xmlns:a16="http://schemas.microsoft.com/office/drawing/2014/main" id="{93139B95-7412-34EC-2909-151333C1966C}"/>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4" h="210">
                    <a:moveTo>
                      <a:pt x="156" y="154"/>
                    </a:moveTo>
                    <a:lnTo>
                      <a:pt x="156" y="154"/>
                    </a:lnTo>
                    <a:cubicBezTo>
                      <a:pt x="159" y="154"/>
                      <a:pt x="165"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1" name="Freeform 78">
                <a:extLst>
                  <a:ext uri="{FF2B5EF4-FFF2-40B4-BE49-F238E27FC236}">
                    <a16:creationId xmlns:a16="http://schemas.microsoft.com/office/drawing/2014/main" id="{1D46BB85-AAA0-6E67-4F45-A708F28A8E5F}"/>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 name="T88" fmla="*/ 156 w 254"/>
                  <a:gd name="T89"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4" h="210">
                    <a:moveTo>
                      <a:pt x="156" y="154"/>
                    </a:moveTo>
                    <a:lnTo>
                      <a:pt x="156" y="154"/>
                    </a:lnTo>
                    <a:cubicBezTo>
                      <a:pt x="159" y="154"/>
                      <a:pt x="165"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lnTo>
                      <a:pt x="156" y="1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2" name="Freeform 79">
                <a:extLst>
                  <a:ext uri="{FF2B5EF4-FFF2-40B4-BE49-F238E27FC236}">
                    <a16:creationId xmlns:a16="http://schemas.microsoft.com/office/drawing/2014/main" id="{A93294E7-7A10-C4A7-8A9A-D585AA05941B}"/>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4" h="210">
                    <a:moveTo>
                      <a:pt x="156" y="154"/>
                    </a:moveTo>
                    <a:lnTo>
                      <a:pt x="156" y="154"/>
                    </a:lnTo>
                    <a:cubicBezTo>
                      <a:pt x="159" y="154"/>
                      <a:pt x="166"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3" name="Freeform 80">
                <a:extLst>
                  <a:ext uri="{FF2B5EF4-FFF2-40B4-BE49-F238E27FC236}">
                    <a16:creationId xmlns:a16="http://schemas.microsoft.com/office/drawing/2014/main" id="{082099A1-7DA0-7971-27E0-3C3CBD209FE3}"/>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 name="T88" fmla="*/ 156 w 254"/>
                  <a:gd name="T89"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4" h="210">
                    <a:moveTo>
                      <a:pt x="156" y="154"/>
                    </a:moveTo>
                    <a:lnTo>
                      <a:pt x="156" y="154"/>
                    </a:lnTo>
                    <a:cubicBezTo>
                      <a:pt x="159" y="154"/>
                      <a:pt x="166"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lnTo>
                      <a:pt x="156" y="1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4" name="Freeform 81">
                <a:extLst>
                  <a:ext uri="{FF2B5EF4-FFF2-40B4-BE49-F238E27FC236}">
                    <a16:creationId xmlns:a16="http://schemas.microsoft.com/office/drawing/2014/main" id="{AA4E8CB5-9A47-C720-7CB5-AEAF51654B03}"/>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5" name="Freeform 82">
                <a:extLst>
                  <a:ext uri="{FF2B5EF4-FFF2-40B4-BE49-F238E27FC236}">
                    <a16:creationId xmlns:a16="http://schemas.microsoft.com/office/drawing/2014/main" id="{D5A399F9-7FC8-53A1-4BAA-3E397B4C00C3}"/>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 name="T42" fmla="*/ 44 w 65"/>
                  <a:gd name="T43"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lnTo>
                      <a:pt x="44"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6" name="Freeform 83">
                <a:extLst>
                  <a:ext uri="{FF2B5EF4-FFF2-40B4-BE49-F238E27FC236}">
                    <a16:creationId xmlns:a16="http://schemas.microsoft.com/office/drawing/2014/main" id="{6BBF4834-8AC2-1F85-AA00-9BFEFDADDCB3}"/>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7" name="Freeform 84">
                <a:extLst>
                  <a:ext uri="{FF2B5EF4-FFF2-40B4-BE49-F238E27FC236}">
                    <a16:creationId xmlns:a16="http://schemas.microsoft.com/office/drawing/2014/main" id="{1C55F816-D40E-1A0F-456B-CC8C5E63EA47}"/>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 name="T42" fmla="*/ 44 w 65"/>
                  <a:gd name="T43"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lnTo>
                      <a:pt x="44"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8" name="Freeform 85">
                <a:extLst>
                  <a:ext uri="{FF2B5EF4-FFF2-40B4-BE49-F238E27FC236}">
                    <a16:creationId xmlns:a16="http://schemas.microsoft.com/office/drawing/2014/main" id="{9741EE54-035E-DE16-B7B1-DED2AE42A4CB}"/>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9" name="Freeform 86">
                <a:extLst>
                  <a:ext uri="{FF2B5EF4-FFF2-40B4-BE49-F238E27FC236}">
                    <a16:creationId xmlns:a16="http://schemas.microsoft.com/office/drawing/2014/main" id="{1683191D-ACFE-3FC4-A0B2-82859276E3A1}"/>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 name="T30" fmla="*/ 35 w 39"/>
                  <a:gd name="T31"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lnTo>
                      <a:pt x="35" y="3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0" name="Freeform 87">
                <a:extLst>
                  <a:ext uri="{FF2B5EF4-FFF2-40B4-BE49-F238E27FC236}">
                    <a16:creationId xmlns:a16="http://schemas.microsoft.com/office/drawing/2014/main" id="{27657BF2-E418-2E21-E1A8-659EBFCAE001}"/>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1" name="Freeform 88">
                <a:extLst>
                  <a:ext uri="{FF2B5EF4-FFF2-40B4-BE49-F238E27FC236}">
                    <a16:creationId xmlns:a16="http://schemas.microsoft.com/office/drawing/2014/main" id="{0B9BE98D-835F-8897-80E5-E16C36444E56}"/>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 name="T30" fmla="*/ 35 w 39"/>
                  <a:gd name="T31"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lnTo>
                      <a:pt x="35" y="3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2" name="Freeform 89">
                <a:extLst>
                  <a:ext uri="{FF2B5EF4-FFF2-40B4-BE49-F238E27FC236}">
                    <a16:creationId xmlns:a16="http://schemas.microsoft.com/office/drawing/2014/main" id="{BED049BE-3C79-BC75-9C3C-9C023A1C96E6}"/>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8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8"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6" y="131"/>
                      <a:pt x="42" y="133"/>
                    </a:cubicBezTo>
                    <a:cubicBezTo>
                      <a:pt x="39"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3" name="Freeform 90">
                <a:extLst>
                  <a:ext uri="{FF2B5EF4-FFF2-40B4-BE49-F238E27FC236}">
                    <a16:creationId xmlns:a16="http://schemas.microsoft.com/office/drawing/2014/main" id="{B91FC3D1-6280-79E7-86EB-A21564BFF6F6}"/>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8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 name="T84" fmla="*/ 65 w 158"/>
                  <a:gd name="T85"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8"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6" y="131"/>
                      <a:pt x="42" y="133"/>
                    </a:cubicBezTo>
                    <a:cubicBezTo>
                      <a:pt x="39"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lnTo>
                      <a:pt x="65" y="2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4" name="Freeform 91">
                <a:extLst>
                  <a:ext uri="{FF2B5EF4-FFF2-40B4-BE49-F238E27FC236}">
                    <a16:creationId xmlns:a16="http://schemas.microsoft.com/office/drawing/2014/main" id="{BC510DFD-592E-0EEC-AD63-8C5C9A6E0BFE}"/>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9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9"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7" y="131"/>
                      <a:pt x="42" y="133"/>
                    </a:cubicBezTo>
                    <a:cubicBezTo>
                      <a:pt x="40"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5" name="Freeform 92">
                <a:extLst>
                  <a:ext uri="{FF2B5EF4-FFF2-40B4-BE49-F238E27FC236}">
                    <a16:creationId xmlns:a16="http://schemas.microsoft.com/office/drawing/2014/main" id="{7ECE5B9B-9ABA-1498-A71A-287993B2086C}"/>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9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 name="T84" fmla="*/ 65 w 158"/>
                  <a:gd name="T85"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9"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7" y="131"/>
                      <a:pt x="42" y="133"/>
                    </a:cubicBezTo>
                    <a:cubicBezTo>
                      <a:pt x="40"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lnTo>
                      <a:pt x="65" y="2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6" name="Freeform 93">
                <a:extLst>
                  <a:ext uri="{FF2B5EF4-FFF2-40B4-BE49-F238E27FC236}">
                    <a16:creationId xmlns:a16="http://schemas.microsoft.com/office/drawing/2014/main" id="{C32B777E-6BE6-3D7B-1171-289BC72644C4}"/>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7" name="Freeform 94">
                <a:extLst>
                  <a:ext uri="{FF2B5EF4-FFF2-40B4-BE49-F238E27FC236}">
                    <a16:creationId xmlns:a16="http://schemas.microsoft.com/office/drawing/2014/main" id="{F298A8A5-D00B-85A0-6CE0-02EEFEF38FD9}"/>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 name="T56" fmla="*/ 125 w 132"/>
                  <a:gd name="T57"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lnTo>
                      <a:pt x="125" y="1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8" name="Freeform 95">
                <a:extLst>
                  <a:ext uri="{FF2B5EF4-FFF2-40B4-BE49-F238E27FC236}">
                    <a16:creationId xmlns:a16="http://schemas.microsoft.com/office/drawing/2014/main" id="{21B26A31-6A5A-354C-CC8C-CF11D14F1342}"/>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9" name="Freeform 96">
                <a:extLst>
                  <a:ext uri="{FF2B5EF4-FFF2-40B4-BE49-F238E27FC236}">
                    <a16:creationId xmlns:a16="http://schemas.microsoft.com/office/drawing/2014/main" id="{5EAA9576-3E83-4CF9-2900-E1CD050B1383}"/>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 name="T56" fmla="*/ 125 w 132"/>
                  <a:gd name="T57"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lnTo>
                      <a:pt x="125" y="1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0" name="Freeform 97">
                <a:extLst>
                  <a:ext uri="{FF2B5EF4-FFF2-40B4-BE49-F238E27FC236}">
                    <a16:creationId xmlns:a16="http://schemas.microsoft.com/office/drawing/2014/main" id="{16A7A3CC-0DCF-44F4-27CE-83D857484136}"/>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1" name="Freeform 98">
                <a:extLst>
                  <a:ext uri="{FF2B5EF4-FFF2-40B4-BE49-F238E27FC236}">
                    <a16:creationId xmlns:a16="http://schemas.microsoft.com/office/drawing/2014/main" id="{CA397420-5D7B-C1EC-5C9C-76E1FE3A0F34}"/>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 name="T38" fmla="*/ 77 w 91"/>
                  <a:gd name="T39"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lnTo>
                      <a:pt x="77"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2" name="Freeform 99">
                <a:extLst>
                  <a:ext uri="{FF2B5EF4-FFF2-40B4-BE49-F238E27FC236}">
                    <a16:creationId xmlns:a16="http://schemas.microsoft.com/office/drawing/2014/main" id="{20B774C8-B025-9773-83EF-2C7E385153EE}"/>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3" name="Freeform 100">
                <a:extLst>
                  <a:ext uri="{FF2B5EF4-FFF2-40B4-BE49-F238E27FC236}">
                    <a16:creationId xmlns:a16="http://schemas.microsoft.com/office/drawing/2014/main" id="{D65D63CC-3AD1-D2EA-6B20-066CC5B075B7}"/>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 name="T38" fmla="*/ 77 w 91"/>
                  <a:gd name="T39"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lnTo>
                      <a:pt x="77"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4" name="Freeform 101">
                <a:extLst>
                  <a:ext uri="{FF2B5EF4-FFF2-40B4-BE49-F238E27FC236}">
                    <a16:creationId xmlns:a16="http://schemas.microsoft.com/office/drawing/2014/main" id="{E64FD064-B1A2-65D2-4DC1-2474A6D701DF}"/>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5" name="Freeform 102">
                <a:extLst>
                  <a:ext uri="{FF2B5EF4-FFF2-40B4-BE49-F238E27FC236}">
                    <a16:creationId xmlns:a16="http://schemas.microsoft.com/office/drawing/2014/main" id="{1836D72D-ADCC-19D0-2849-C21B6A63027C}"/>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 name="T78" fmla="*/ 54 w 161"/>
                  <a:gd name="T79"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lnTo>
                      <a:pt x="54"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6" name="Freeform 103">
                <a:extLst>
                  <a:ext uri="{FF2B5EF4-FFF2-40B4-BE49-F238E27FC236}">
                    <a16:creationId xmlns:a16="http://schemas.microsoft.com/office/drawing/2014/main" id="{B15C4628-4818-9590-B7C3-8154131771A4}"/>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7" name="Freeform 104">
                <a:extLst>
                  <a:ext uri="{FF2B5EF4-FFF2-40B4-BE49-F238E27FC236}">
                    <a16:creationId xmlns:a16="http://schemas.microsoft.com/office/drawing/2014/main" id="{0307AD93-B5CA-C8FC-5E35-218B3B2D04A3}"/>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 name="T78" fmla="*/ 54 w 161"/>
                  <a:gd name="T79"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lnTo>
                      <a:pt x="54"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8" name="Freeform 105">
                <a:extLst>
                  <a:ext uri="{FF2B5EF4-FFF2-40B4-BE49-F238E27FC236}">
                    <a16:creationId xmlns:a16="http://schemas.microsoft.com/office/drawing/2014/main" id="{55ABE23B-CFC0-A1A1-8C08-F203DE7BB1C8}"/>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9" name="Freeform 106">
                <a:extLst>
                  <a:ext uri="{FF2B5EF4-FFF2-40B4-BE49-F238E27FC236}">
                    <a16:creationId xmlns:a16="http://schemas.microsoft.com/office/drawing/2014/main" id="{A78D3DDD-B811-66FB-639C-F016BA73E125}"/>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 name="T36" fmla="*/ 72 w 90"/>
                  <a:gd name="T37"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lnTo>
                      <a:pt x="72"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0" name="Freeform 107">
                <a:extLst>
                  <a:ext uri="{FF2B5EF4-FFF2-40B4-BE49-F238E27FC236}">
                    <a16:creationId xmlns:a16="http://schemas.microsoft.com/office/drawing/2014/main" id="{0D8B7358-B6FE-A28E-074F-273BF5AC8164}"/>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1" name="Freeform 108">
                <a:extLst>
                  <a:ext uri="{FF2B5EF4-FFF2-40B4-BE49-F238E27FC236}">
                    <a16:creationId xmlns:a16="http://schemas.microsoft.com/office/drawing/2014/main" id="{D3A123B9-C63D-5365-3F78-3312B20F593B}"/>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 name="T36" fmla="*/ 72 w 90"/>
                  <a:gd name="T37"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lnTo>
                      <a:pt x="72"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2" name="Freeform 109">
                <a:extLst>
                  <a:ext uri="{FF2B5EF4-FFF2-40B4-BE49-F238E27FC236}">
                    <a16:creationId xmlns:a16="http://schemas.microsoft.com/office/drawing/2014/main" id="{0E2F3B4D-E329-549D-AD52-57DAEEB59337}"/>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3" name="Freeform 110">
                <a:extLst>
                  <a:ext uri="{FF2B5EF4-FFF2-40B4-BE49-F238E27FC236}">
                    <a16:creationId xmlns:a16="http://schemas.microsoft.com/office/drawing/2014/main" id="{710CEFCA-AEFD-5A2E-83C6-0D80B46AA8BB}"/>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 name="T26" fmla="*/ 61 w 63"/>
                  <a:gd name="T27"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lnTo>
                      <a:pt x="61" y="4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4" name="Freeform 111">
                <a:extLst>
                  <a:ext uri="{FF2B5EF4-FFF2-40B4-BE49-F238E27FC236}">
                    <a16:creationId xmlns:a16="http://schemas.microsoft.com/office/drawing/2014/main" id="{6B74F27F-DA17-676D-0B43-F5F709D10B84}"/>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5" name="Freeform 112">
                <a:extLst>
                  <a:ext uri="{FF2B5EF4-FFF2-40B4-BE49-F238E27FC236}">
                    <a16:creationId xmlns:a16="http://schemas.microsoft.com/office/drawing/2014/main" id="{4ED569B8-DD69-6EFE-679D-5D3A073BB7EB}"/>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 name="T26" fmla="*/ 61 w 63"/>
                  <a:gd name="T27"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lnTo>
                      <a:pt x="61" y="4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6" name="Freeform 113">
                <a:extLst>
                  <a:ext uri="{FF2B5EF4-FFF2-40B4-BE49-F238E27FC236}">
                    <a16:creationId xmlns:a16="http://schemas.microsoft.com/office/drawing/2014/main" id="{E3BEA0E2-3335-8441-DECD-1467FD838EDE}"/>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7" name="Freeform 114">
                <a:extLst>
                  <a:ext uri="{FF2B5EF4-FFF2-40B4-BE49-F238E27FC236}">
                    <a16:creationId xmlns:a16="http://schemas.microsoft.com/office/drawing/2014/main" id="{925538F5-D0B8-9693-51E1-A8184548A071}"/>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 name="T28" fmla="*/ 84 w 180"/>
                  <a:gd name="T29"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lnTo>
                      <a:pt x="84" y="1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8" name="Freeform 115">
                <a:extLst>
                  <a:ext uri="{FF2B5EF4-FFF2-40B4-BE49-F238E27FC236}">
                    <a16:creationId xmlns:a16="http://schemas.microsoft.com/office/drawing/2014/main" id="{E9D0B32F-80F5-5C8B-1273-E46CFC458929}"/>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9" name="Freeform 116">
                <a:extLst>
                  <a:ext uri="{FF2B5EF4-FFF2-40B4-BE49-F238E27FC236}">
                    <a16:creationId xmlns:a16="http://schemas.microsoft.com/office/drawing/2014/main" id="{E8FE22E0-83A4-0D66-0366-199600312A89}"/>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 name="T28" fmla="*/ 84 w 180"/>
                  <a:gd name="T29"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lnTo>
                      <a:pt x="84" y="1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0" name="Freeform 117">
                <a:extLst>
                  <a:ext uri="{FF2B5EF4-FFF2-40B4-BE49-F238E27FC236}">
                    <a16:creationId xmlns:a16="http://schemas.microsoft.com/office/drawing/2014/main" id="{EAEAC3C6-DB7A-F78A-0F01-C8FD95025278}"/>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1" name="Freeform 118">
                <a:extLst>
                  <a:ext uri="{FF2B5EF4-FFF2-40B4-BE49-F238E27FC236}">
                    <a16:creationId xmlns:a16="http://schemas.microsoft.com/office/drawing/2014/main" id="{06A99F39-1871-95C5-F9D5-B68CC1DCB424}"/>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 name="T62" fmla="*/ 19 w 259"/>
                  <a:gd name="T63"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lnTo>
                      <a:pt x="19"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2" name="Freeform 119">
                <a:extLst>
                  <a:ext uri="{FF2B5EF4-FFF2-40B4-BE49-F238E27FC236}">
                    <a16:creationId xmlns:a16="http://schemas.microsoft.com/office/drawing/2014/main" id="{EEE52F78-743B-8778-1078-81849534407C}"/>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3" name="Freeform 120">
                <a:extLst>
                  <a:ext uri="{FF2B5EF4-FFF2-40B4-BE49-F238E27FC236}">
                    <a16:creationId xmlns:a16="http://schemas.microsoft.com/office/drawing/2014/main" id="{DE0F9FDD-0C2A-053D-53F3-8C262B8792D9}"/>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 name="T62" fmla="*/ 19 w 259"/>
                  <a:gd name="T63"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lnTo>
                      <a:pt x="19"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4" name="Freeform 121">
                <a:extLst>
                  <a:ext uri="{FF2B5EF4-FFF2-40B4-BE49-F238E27FC236}">
                    <a16:creationId xmlns:a16="http://schemas.microsoft.com/office/drawing/2014/main" id="{B667B890-6825-E10F-310E-DCB605381AC8}"/>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5" name="Freeform 122">
                <a:extLst>
                  <a:ext uri="{FF2B5EF4-FFF2-40B4-BE49-F238E27FC236}">
                    <a16:creationId xmlns:a16="http://schemas.microsoft.com/office/drawing/2014/main" id="{04CBC72D-06FE-C273-F5ED-11E517D3521E}"/>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 name="T106" fmla="*/ 334 w 353"/>
                  <a:gd name="T107"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lnTo>
                      <a:pt x="334" y="14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6" name="Freeform 123">
                <a:extLst>
                  <a:ext uri="{FF2B5EF4-FFF2-40B4-BE49-F238E27FC236}">
                    <a16:creationId xmlns:a16="http://schemas.microsoft.com/office/drawing/2014/main" id="{9218F72D-6A6F-8EE5-D1E4-7132F746C9D1}"/>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7" name="Freeform 124">
                <a:extLst>
                  <a:ext uri="{FF2B5EF4-FFF2-40B4-BE49-F238E27FC236}">
                    <a16:creationId xmlns:a16="http://schemas.microsoft.com/office/drawing/2014/main" id="{DF04402E-B2C8-0470-47CB-DE8FD95227C9}"/>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 name="T106" fmla="*/ 334 w 353"/>
                  <a:gd name="T107"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lnTo>
                      <a:pt x="334" y="14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8" name="Freeform 125">
                <a:extLst>
                  <a:ext uri="{FF2B5EF4-FFF2-40B4-BE49-F238E27FC236}">
                    <a16:creationId xmlns:a16="http://schemas.microsoft.com/office/drawing/2014/main" id="{4FADA79C-C48E-D19D-78F9-A4D9581947A9}"/>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9" name="Freeform 126">
                <a:extLst>
                  <a:ext uri="{FF2B5EF4-FFF2-40B4-BE49-F238E27FC236}">
                    <a16:creationId xmlns:a16="http://schemas.microsoft.com/office/drawing/2014/main" id="{AA429E80-2ED2-B6E5-E912-CA1F0D36E110}"/>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 name="T66" fmla="*/ 174 w 176"/>
                  <a:gd name="T67"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lnTo>
                      <a:pt x="174"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0" name="Freeform 127">
                <a:extLst>
                  <a:ext uri="{FF2B5EF4-FFF2-40B4-BE49-F238E27FC236}">
                    <a16:creationId xmlns:a16="http://schemas.microsoft.com/office/drawing/2014/main" id="{C914D5CD-00A7-9A53-C6A8-6EB44EA2EA15}"/>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1" name="Freeform 128">
                <a:extLst>
                  <a:ext uri="{FF2B5EF4-FFF2-40B4-BE49-F238E27FC236}">
                    <a16:creationId xmlns:a16="http://schemas.microsoft.com/office/drawing/2014/main" id="{35C99FE4-2F21-73DB-DCC5-2DFD274CCA5B}"/>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 name="T66" fmla="*/ 174 w 176"/>
                  <a:gd name="T67"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lnTo>
                      <a:pt x="174"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2" name="Freeform 129">
                <a:extLst>
                  <a:ext uri="{FF2B5EF4-FFF2-40B4-BE49-F238E27FC236}">
                    <a16:creationId xmlns:a16="http://schemas.microsoft.com/office/drawing/2014/main" id="{E998C525-A099-B82E-9C92-5579445EBE2D}"/>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3" name="Freeform 130">
                <a:extLst>
                  <a:ext uri="{FF2B5EF4-FFF2-40B4-BE49-F238E27FC236}">
                    <a16:creationId xmlns:a16="http://schemas.microsoft.com/office/drawing/2014/main" id="{4B378456-2F4C-52BF-D067-66020C6415C4}"/>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 name="T96" fmla="*/ 314 w 330"/>
                  <a:gd name="T97"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lnTo>
                      <a:pt x="314" y="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4" name="Freeform 131">
                <a:extLst>
                  <a:ext uri="{FF2B5EF4-FFF2-40B4-BE49-F238E27FC236}">
                    <a16:creationId xmlns:a16="http://schemas.microsoft.com/office/drawing/2014/main" id="{6AC8BFE5-7367-1467-1E59-6BBA24EB683F}"/>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5" name="Freeform 132">
                <a:extLst>
                  <a:ext uri="{FF2B5EF4-FFF2-40B4-BE49-F238E27FC236}">
                    <a16:creationId xmlns:a16="http://schemas.microsoft.com/office/drawing/2014/main" id="{A55621F8-3BBF-F2B4-26C2-2891EC464923}"/>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 name="T96" fmla="*/ 314 w 330"/>
                  <a:gd name="T97"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lnTo>
                      <a:pt x="314" y="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6" name="Freeform 133">
                <a:extLst>
                  <a:ext uri="{FF2B5EF4-FFF2-40B4-BE49-F238E27FC236}">
                    <a16:creationId xmlns:a16="http://schemas.microsoft.com/office/drawing/2014/main" id="{AEF20265-C248-9C9B-26F3-0A94FA1D5964}"/>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7" name="Freeform 134">
                <a:extLst>
                  <a:ext uri="{FF2B5EF4-FFF2-40B4-BE49-F238E27FC236}">
                    <a16:creationId xmlns:a16="http://schemas.microsoft.com/office/drawing/2014/main" id="{4A282301-0068-80C4-4B2F-F48A7920C646}"/>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 name="T84" fmla="*/ 211 w 211"/>
                  <a:gd name="T85"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lnTo>
                      <a:pt x="211"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8" name="Freeform 135">
                <a:extLst>
                  <a:ext uri="{FF2B5EF4-FFF2-40B4-BE49-F238E27FC236}">
                    <a16:creationId xmlns:a16="http://schemas.microsoft.com/office/drawing/2014/main" id="{E67739CB-D19A-86BC-3B32-45AC077F35EB}"/>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9" name="Freeform 136">
                <a:extLst>
                  <a:ext uri="{FF2B5EF4-FFF2-40B4-BE49-F238E27FC236}">
                    <a16:creationId xmlns:a16="http://schemas.microsoft.com/office/drawing/2014/main" id="{4159E4D9-D7E8-9911-AA8F-009FA5752FD9}"/>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 name="T84" fmla="*/ 211 w 211"/>
                  <a:gd name="T85"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lnTo>
                      <a:pt x="211"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0" name="Freeform 137">
                <a:extLst>
                  <a:ext uri="{FF2B5EF4-FFF2-40B4-BE49-F238E27FC236}">
                    <a16:creationId xmlns:a16="http://schemas.microsoft.com/office/drawing/2014/main" id="{910C22DA-6E13-8311-5FF4-78497DDE8BF4}"/>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1" name="Freeform 138">
                <a:extLst>
                  <a:ext uri="{FF2B5EF4-FFF2-40B4-BE49-F238E27FC236}">
                    <a16:creationId xmlns:a16="http://schemas.microsoft.com/office/drawing/2014/main" id="{75A0968D-9B1B-8B93-28CD-39A64DCE783E}"/>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 name="T68" fmla="*/ 218 w 232"/>
                  <a:gd name="T69"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lnTo>
                      <a:pt x="218" y="5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2" name="Freeform 139">
                <a:extLst>
                  <a:ext uri="{FF2B5EF4-FFF2-40B4-BE49-F238E27FC236}">
                    <a16:creationId xmlns:a16="http://schemas.microsoft.com/office/drawing/2014/main" id="{BC777B37-4639-0EA2-01B9-EE6B5247780D}"/>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3" name="Freeform 140">
                <a:extLst>
                  <a:ext uri="{FF2B5EF4-FFF2-40B4-BE49-F238E27FC236}">
                    <a16:creationId xmlns:a16="http://schemas.microsoft.com/office/drawing/2014/main" id="{18673B09-0A8C-DD14-A18C-37DB6F9CFF99}"/>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 name="T68" fmla="*/ 218 w 232"/>
                  <a:gd name="T69"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lnTo>
                      <a:pt x="218" y="5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4" name="Freeform 141">
                <a:extLst>
                  <a:ext uri="{FF2B5EF4-FFF2-40B4-BE49-F238E27FC236}">
                    <a16:creationId xmlns:a16="http://schemas.microsoft.com/office/drawing/2014/main" id="{FCCD9E7F-4D57-3E89-FF65-534BDE8DCB93}"/>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5" name="Freeform 142">
                <a:extLst>
                  <a:ext uri="{FF2B5EF4-FFF2-40B4-BE49-F238E27FC236}">
                    <a16:creationId xmlns:a16="http://schemas.microsoft.com/office/drawing/2014/main" id="{0C5C5E80-2A66-3334-D39F-EC03EA542A23}"/>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 name="T52" fmla="*/ 61 w 121"/>
                  <a:gd name="T53"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lnTo>
                      <a:pt x="61" y="1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6" name="Freeform 143">
                <a:extLst>
                  <a:ext uri="{FF2B5EF4-FFF2-40B4-BE49-F238E27FC236}">
                    <a16:creationId xmlns:a16="http://schemas.microsoft.com/office/drawing/2014/main" id="{8119A161-C3E9-6FA5-C031-5C76093A700F}"/>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7" name="Freeform 144">
                <a:extLst>
                  <a:ext uri="{FF2B5EF4-FFF2-40B4-BE49-F238E27FC236}">
                    <a16:creationId xmlns:a16="http://schemas.microsoft.com/office/drawing/2014/main" id="{E5861B60-BEBD-8BA8-BAE6-91ECE9297686}"/>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 name="T52" fmla="*/ 61 w 121"/>
                  <a:gd name="T53"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lnTo>
                      <a:pt x="61" y="1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8" name="Freeform 145">
                <a:extLst>
                  <a:ext uri="{FF2B5EF4-FFF2-40B4-BE49-F238E27FC236}">
                    <a16:creationId xmlns:a16="http://schemas.microsoft.com/office/drawing/2014/main" id="{6CB6E383-6F34-83F4-C383-D2D3D81783FA}"/>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9" name="Freeform 146">
                <a:extLst>
                  <a:ext uri="{FF2B5EF4-FFF2-40B4-BE49-F238E27FC236}">
                    <a16:creationId xmlns:a16="http://schemas.microsoft.com/office/drawing/2014/main" id="{854E74FC-D2C1-9CAA-765D-B85668F1ABAC}"/>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 name="T20" fmla="*/ 44 w 47"/>
                  <a:gd name="T21"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lnTo>
                      <a:pt x="44"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0" name="Freeform 147">
                <a:extLst>
                  <a:ext uri="{FF2B5EF4-FFF2-40B4-BE49-F238E27FC236}">
                    <a16:creationId xmlns:a16="http://schemas.microsoft.com/office/drawing/2014/main" id="{8BACFB8F-C00C-629B-EAFF-0617E25C6A36}"/>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1" name="Freeform 148">
                <a:extLst>
                  <a:ext uri="{FF2B5EF4-FFF2-40B4-BE49-F238E27FC236}">
                    <a16:creationId xmlns:a16="http://schemas.microsoft.com/office/drawing/2014/main" id="{FBE17381-B90D-1626-BC72-F14B7A172DBC}"/>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 name="T20" fmla="*/ 44 w 47"/>
                  <a:gd name="T21"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lnTo>
                      <a:pt x="44"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2" name="Freeform 149">
                <a:extLst>
                  <a:ext uri="{FF2B5EF4-FFF2-40B4-BE49-F238E27FC236}">
                    <a16:creationId xmlns:a16="http://schemas.microsoft.com/office/drawing/2014/main" id="{A13B63D3-73A2-B449-F29D-F62CEA40616C}"/>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3" name="Freeform 150">
                <a:extLst>
                  <a:ext uri="{FF2B5EF4-FFF2-40B4-BE49-F238E27FC236}">
                    <a16:creationId xmlns:a16="http://schemas.microsoft.com/office/drawing/2014/main" id="{E9DE7DA4-4476-4FB5-C312-A143D0D186EC}"/>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 name="T68" fmla="*/ 39 w 148"/>
                  <a:gd name="T69"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lnTo>
                      <a:pt x="39" y="1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4" name="Freeform 151">
                <a:extLst>
                  <a:ext uri="{FF2B5EF4-FFF2-40B4-BE49-F238E27FC236}">
                    <a16:creationId xmlns:a16="http://schemas.microsoft.com/office/drawing/2014/main" id="{930C1975-0763-3D1A-803D-5CDC8B229DE8}"/>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5" name="Freeform 152">
                <a:extLst>
                  <a:ext uri="{FF2B5EF4-FFF2-40B4-BE49-F238E27FC236}">
                    <a16:creationId xmlns:a16="http://schemas.microsoft.com/office/drawing/2014/main" id="{4937CAE8-47DF-CB4F-33FD-93229DFF2AA7}"/>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 name="T68" fmla="*/ 39 w 148"/>
                  <a:gd name="T69"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lnTo>
                      <a:pt x="39" y="1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6" name="Freeform 153">
                <a:extLst>
                  <a:ext uri="{FF2B5EF4-FFF2-40B4-BE49-F238E27FC236}">
                    <a16:creationId xmlns:a16="http://schemas.microsoft.com/office/drawing/2014/main" id="{0076440B-1904-94FC-9E34-8849D3512462}"/>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7" name="Freeform 154">
                <a:extLst>
                  <a:ext uri="{FF2B5EF4-FFF2-40B4-BE49-F238E27FC236}">
                    <a16:creationId xmlns:a16="http://schemas.microsoft.com/office/drawing/2014/main" id="{A8C788D2-47E5-8B5E-8CA1-6E459E02E519}"/>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 name="T70" fmla="*/ 279 w 351"/>
                  <a:gd name="T71" fmla="*/ 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lnTo>
                      <a:pt x="279"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8" name="Freeform 155">
                <a:extLst>
                  <a:ext uri="{FF2B5EF4-FFF2-40B4-BE49-F238E27FC236}">
                    <a16:creationId xmlns:a16="http://schemas.microsoft.com/office/drawing/2014/main" id="{4335ACB1-D837-7E4F-5C6F-8555730BA830}"/>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9" name="Freeform 156">
                <a:extLst>
                  <a:ext uri="{FF2B5EF4-FFF2-40B4-BE49-F238E27FC236}">
                    <a16:creationId xmlns:a16="http://schemas.microsoft.com/office/drawing/2014/main" id="{31399321-FE09-7C11-9F91-61C04F5E8430}"/>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 name="T70" fmla="*/ 279 w 351"/>
                  <a:gd name="T71" fmla="*/ 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lnTo>
                      <a:pt x="279"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0" name="Freeform 157">
                <a:extLst>
                  <a:ext uri="{FF2B5EF4-FFF2-40B4-BE49-F238E27FC236}">
                    <a16:creationId xmlns:a16="http://schemas.microsoft.com/office/drawing/2014/main" id="{1BC67839-5D88-F267-17A8-73256853AFEE}"/>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1" name="Freeform 158">
                <a:extLst>
                  <a:ext uri="{FF2B5EF4-FFF2-40B4-BE49-F238E27FC236}">
                    <a16:creationId xmlns:a16="http://schemas.microsoft.com/office/drawing/2014/main" id="{2A3A4EC4-A8D5-365E-5054-D54AF56134B8}"/>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 name="T26" fmla="*/ 16 w 42"/>
                  <a:gd name="T2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lnTo>
                      <a:pt x="16"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2" name="Freeform 159">
                <a:extLst>
                  <a:ext uri="{FF2B5EF4-FFF2-40B4-BE49-F238E27FC236}">
                    <a16:creationId xmlns:a16="http://schemas.microsoft.com/office/drawing/2014/main" id="{EDEBDB96-9572-E0FD-37F8-422C977095B7}"/>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3" name="Freeform 160">
                <a:extLst>
                  <a:ext uri="{FF2B5EF4-FFF2-40B4-BE49-F238E27FC236}">
                    <a16:creationId xmlns:a16="http://schemas.microsoft.com/office/drawing/2014/main" id="{B6F9DC97-BEF1-B1B0-4EA7-C6C5E0E0EC6D}"/>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 name="T26" fmla="*/ 16 w 42"/>
                  <a:gd name="T2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lnTo>
                      <a:pt x="16"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4" name="Freeform 161">
                <a:extLst>
                  <a:ext uri="{FF2B5EF4-FFF2-40B4-BE49-F238E27FC236}">
                    <a16:creationId xmlns:a16="http://schemas.microsoft.com/office/drawing/2014/main" id="{EB2770E4-4E8F-94B2-8C61-1A8F80E0A64D}"/>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5" name="Freeform 162">
                <a:extLst>
                  <a:ext uri="{FF2B5EF4-FFF2-40B4-BE49-F238E27FC236}">
                    <a16:creationId xmlns:a16="http://schemas.microsoft.com/office/drawing/2014/main" id="{22DF640C-3B07-1BB8-0D23-A21B725AF552}"/>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 name="T42" fmla="*/ 26 w 145"/>
                  <a:gd name="T43"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lnTo>
                      <a:pt x="2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6" name="Freeform 163">
                <a:extLst>
                  <a:ext uri="{FF2B5EF4-FFF2-40B4-BE49-F238E27FC236}">
                    <a16:creationId xmlns:a16="http://schemas.microsoft.com/office/drawing/2014/main" id="{10C48FAA-C72D-7AB0-826D-231227A363A8}"/>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7" name="Freeform 164">
                <a:extLst>
                  <a:ext uri="{FF2B5EF4-FFF2-40B4-BE49-F238E27FC236}">
                    <a16:creationId xmlns:a16="http://schemas.microsoft.com/office/drawing/2014/main" id="{A02B9DE3-40BC-A694-E692-4A97F077CED4}"/>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 name="T42" fmla="*/ 26 w 145"/>
                  <a:gd name="T43"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lnTo>
                      <a:pt x="2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8" name="Freeform 165">
                <a:extLst>
                  <a:ext uri="{FF2B5EF4-FFF2-40B4-BE49-F238E27FC236}">
                    <a16:creationId xmlns:a16="http://schemas.microsoft.com/office/drawing/2014/main" id="{97F700B8-2F96-489D-2D7C-27D25C23BB16}"/>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9" name="Freeform 166">
                <a:extLst>
                  <a:ext uri="{FF2B5EF4-FFF2-40B4-BE49-F238E27FC236}">
                    <a16:creationId xmlns:a16="http://schemas.microsoft.com/office/drawing/2014/main" id="{4B7570F4-F46B-0DAB-B6AA-033112FBFE78}"/>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 name="T88" fmla="*/ 23 w 321"/>
                  <a:gd name="T89"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lnTo>
                      <a:pt x="23" y="16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0" name="Freeform 167">
                <a:extLst>
                  <a:ext uri="{FF2B5EF4-FFF2-40B4-BE49-F238E27FC236}">
                    <a16:creationId xmlns:a16="http://schemas.microsoft.com/office/drawing/2014/main" id="{1A73B529-0EE9-77EC-1A55-0B725A6C0140}"/>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1" name="Freeform 168">
                <a:extLst>
                  <a:ext uri="{FF2B5EF4-FFF2-40B4-BE49-F238E27FC236}">
                    <a16:creationId xmlns:a16="http://schemas.microsoft.com/office/drawing/2014/main" id="{217C83A0-397C-6DB1-52EA-F8C46EC042B2}"/>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 name="T88" fmla="*/ 23 w 321"/>
                  <a:gd name="T89"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lnTo>
                      <a:pt x="23" y="16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2" name="Freeform 169">
                <a:extLst>
                  <a:ext uri="{FF2B5EF4-FFF2-40B4-BE49-F238E27FC236}">
                    <a16:creationId xmlns:a16="http://schemas.microsoft.com/office/drawing/2014/main" id="{C938F170-FE08-0862-2579-E9AD447922AF}"/>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3" name="Freeform 170">
                <a:extLst>
                  <a:ext uri="{FF2B5EF4-FFF2-40B4-BE49-F238E27FC236}">
                    <a16:creationId xmlns:a16="http://schemas.microsoft.com/office/drawing/2014/main" id="{3A6D5CFB-FC09-96BE-35B4-D45DC102DE74}"/>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 name="T14" fmla="*/ 26 w 33"/>
                  <a:gd name="T15" fmla="*/ 1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lnTo>
                      <a:pt x="26"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4" name="Freeform 171">
                <a:extLst>
                  <a:ext uri="{FF2B5EF4-FFF2-40B4-BE49-F238E27FC236}">
                    <a16:creationId xmlns:a16="http://schemas.microsoft.com/office/drawing/2014/main" id="{7E7767AB-97F9-C94A-46CD-8FD5A6823B6E}"/>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5" name="Freeform 172">
                <a:extLst>
                  <a:ext uri="{FF2B5EF4-FFF2-40B4-BE49-F238E27FC236}">
                    <a16:creationId xmlns:a16="http://schemas.microsoft.com/office/drawing/2014/main" id="{4AB0B91F-326C-4C5E-AE06-DD1612BA36E7}"/>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 name="T14" fmla="*/ 26 w 33"/>
                  <a:gd name="T15" fmla="*/ 1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lnTo>
                      <a:pt x="26"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6" name="Freeform 173">
                <a:extLst>
                  <a:ext uri="{FF2B5EF4-FFF2-40B4-BE49-F238E27FC236}">
                    <a16:creationId xmlns:a16="http://schemas.microsoft.com/office/drawing/2014/main" id="{3FEDA175-678A-5686-F44C-609872A05273}"/>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7" name="Freeform 174">
                <a:extLst>
                  <a:ext uri="{FF2B5EF4-FFF2-40B4-BE49-F238E27FC236}">
                    <a16:creationId xmlns:a16="http://schemas.microsoft.com/office/drawing/2014/main" id="{497D3E60-A6F2-1EFD-B456-0E37054313C7}"/>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 name="T48" fmla="*/ 17 w 147"/>
                  <a:gd name="T49"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8" name="Freeform 175">
                <a:extLst>
                  <a:ext uri="{FF2B5EF4-FFF2-40B4-BE49-F238E27FC236}">
                    <a16:creationId xmlns:a16="http://schemas.microsoft.com/office/drawing/2014/main" id="{FF9912D5-EA19-9AD1-4D81-094FC3DB2C1E}"/>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9" name="Freeform 176">
                <a:extLst>
                  <a:ext uri="{FF2B5EF4-FFF2-40B4-BE49-F238E27FC236}">
                    <a16:creationId xmlns:a16="http://schemas.microsoft.com/office/drawing/2014/main" id="{B3EFFD30-63A6-4B9A-C311-7CAF1FD224D0}"/>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 name="T48" fmla="*/ 17 w 147"/>
                  <a:gd name="T49"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0" name="Freeform 177">
                <a:extLst>
                  <a:ext uri="{FF2B5EF4-FFF2-40B4-BE49-F238E27FC236}">
                    <a16:creationId xmlns:a16="http://schemas.microsoft.com/office/drawing/2014/main" id="{A451E78A-B0DF-0C17-309A-54FC5FCAC38C}"/>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1" name="Freeform 178">
                <a:extLst>
                  <a:ext uri="{FF2B5EF4-FFF2-40B4-BE49-F238E27FC236}">
                    <a16:creationId xmlns:a16="http://schemas.microsoft.com/office/drawing/2014/main" id="{540239B7-A615-DB11-8C91-A0C46DD29157}"/>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 name="T30" fmla="*/ 21 w 81"/>
                  <a:gd name="T31"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lnTo>
                      <a:pt x="21"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2" name="Freeform 179">
                <a:extLst>
                  <a:ext uri="{FF2B5EF4-FFF2-40B4-BE49-F238E27FC236}">
                    <a16:creationId xmlns:a16="http://schemas.microsoft.com/office/drawing/2014/main" id="{11CC26D4-58DD-518E-A619-6F59D8AB7ACF}"/>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3" name="Freeform 180">
                <a:extLst>
                  <a:ext uri="{FF2B5EF4-FFF2-40B4-BE49-F238E27FC236}">
                    <a16:creationId xmlns:a16="http://schemas.microsoft.com/office/drawing/2014/main" id="{BDE29237-57CB-DFDC-C77B-09C414301C09}"/>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 name="T30" fmla="*/ 21 w 81"/>
                  <a:gd name="T31"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lnTo>
                      <a:pt x="21"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4" name="Freeform 181">
                <a:extLst>
                  <a:ext uri="{FF2B5EF4-FFF2-40B4-BE49-F238E27FC236}">
                    <a16:creationId xmlns:a16="http://schemas.microsoft.com/office/drawing/2014/main" id="{D1CFA01F-A13C-8C4F-4AC7-D936565CE068}"/>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5" name="Freeform 182">
                <a:extLst>
                  <a:ext uri="{FF2B5EF4-FFF2-40B4-BE49-F238E27FC236}">
                    <a16:creationId xmlns:a16="http://schemas.microsoft.com/office/drawing/2014/main" id="{4E1B30C3-15EC-6720-E535-9BE7B4530D43}"/>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 name="T44" fmla="*/ 95 w 95"/>
                  <a:gd name="T45"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lnTo>
                      <a:pt x="95"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6" name="Freeform 183">
                <a:extLst>
                  <a:ext uri="{FF2B5EF4-FFF2-40B4-BE49-F238E27FC236}">
                    <a16:creationId xmlns:a16="http://schemas.microsoft.com/office/drawing/2014/main" id="{BB01C155-FC5F-ECAD-1C2B-528DC90F474F}"/>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7" name="Freeform 184">
                <a:extLst>
                  <a:ext uri="{FF2B5EF4-FFF2-40B4-BE49-F238E27FC236}">
                    <a16:creationId xmlns:a16="http://schemas.microsoft.com/office/drawing/2014/main" id="{177E6B51-7064-3BCB-F189-DA0BF7550D94}"/>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 name="T44" fmla="*/ 95 w 95"/>
                  <a:gd name="T45"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lnTo>
                      <a:pt x="95"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8" name="Freeform 185">
                <a:extLst>
                  <a:ext uri="{FF2B5EF4-FFF2-40B4-BE49-F238E27FC236}">
                    <a16:creationId xmlns:a16="http://schemas.microsoft.com/office/drawing/2014/main" id="{18125426-489C-5204-8D3E-D95DBB87A33D}"/>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9" name="Freeform 186">
                <a:extLst>
                  <a:ext uri="{FF2B5EF4-FFF2-40B4-BE49-F238E27FC236}">
                    <a16:creationId xmlns:a16="http://schemas.microsoft.com/office/drawing/2014/main" id="{0E7AFD30-944F-5915-083B-188161EE07B3}"/>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lnTo>
                      <a:pt x="423" y="28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0" name="Freeform 187">
                <a:extLst>
                  <a:ext uri="{FF2B5EF4-FFF2-40B4-BE49-F238E27FC236}">
                    <a16:creationId xmlns:a16="http://schemas.microsoft.com/office/drawing/2014/main" id="{3B0101E5-29A0-BA1D-B4AA-635DCD7184E9}"/>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1" name="Freeform 188">
                <a:extLst>
                  <a:ext uri="{FF2B5EF4-FFF2-40B4-BE49-F238E27FC236}">
                    <a16:creationId xmlns:a16="http://schemas.microsoft.com/office/drawing/2014/main" id="{DA8F641E-DBDC-616A-ABEF-FB04402B5B19}"/>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lnTo>
                      <a:pt x="423" y="28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2" name="Freeform 189">
                <a:extLst>
                  <a:ext uri="{FF2B5EF4-FFF2-40B4-BE49-F238E27FC236}">
                    <a16:creationId xmlns:a16="http://schemas.microsoft.com/office/drawing/2014/main" id="{3CBD0464-C68D-31F5-3AA7-D04179CE69F7}"/>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3" name="Freeform 190">
                <a:extLst>
                  <a:ext uri="{FF2B5EF4-FFF2-40B4-BE49-F238E27FC236}">
                    <a16:creationId xmlns:a16="http://schemas.microsoft.com/office/drawing/2014/main" id="{BB4DD77C-E41E-B74E-938A-E1C175A37A72}"/>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lnTo>
                      <a:pt x="640" y="1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4" name="Freeform 191">
                <a:extLst>
                  <a:ext uri="{FF2B5EF4-FFF2-40B4-BE49-F238E27FC236}">
                    <a16:creationId xmlns:a16="http://schemas.microsoft.com/office/drawing/2014/main" id="{1E1E6632-713A-30D9-D7B6-D6B488B74CDC}"/>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5" name="Freeform 192">
                <a:extLst>
                  <a:ext uri="{FF2B5EF4-FFF2-40B4-BE49-F238E27FC236}">
                    <a16:creationId xmlns:a16="http://schemas.microsoft.com/office/drawing/2014/main" id="{3F1F130E-BE83-2E20-5B54-6308A707A550}"/>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lnTo>
                      <a:pt x="640" y="1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6" name="Freeform 193">
                <a:extLst>
                  <a:ext uri="{FF2B5EF4-FFF2-40B4-BE49-F238E27FC236}">
                    <a16:creationId xmlns:a16="http://schemas.microsoft.com/office/drawing/2014/main" id="{4076E5FC-BF3E-0745-20BE-96D72C037916}"/>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7" name="Freeform 194">
                <a:extLst>
                  <a:ext uri="{FF2B5EF4-FFF2-40B4-BE49-F238E27FC236}">
                    <a16:creationId xmlns:a16="http://schemas.microsoft.com/office/drawing/2014/main" id="{50EDFBC8-0D99-92D4-E5CE-79FA4020A95A}"/>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 name="T14" fmla="*/ 4 w 11"/>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lnTo>
                      <a:pt x="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8" name="Freeform 195">
                <a:extLst>
                  <a:ext uri="{FF2B5EF4-FFF2-40B4-BE49-F238E27FC236}">
                    <a16:creationId xmlns:a16="http://schemas.microsoft.com/office/drawing/2014/main" id="{0F913366-3C80-DC78-5944-FA0295069B38}"/>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9" name="Freeform 196">
                <a:extLst>
                  <a:ext uri="{FF2B5EF4-FFF2-40B4-BE49-F238E27FC236}">
                    <a16:creationId xmlns:a16="http://schemas.microsoft.com/office/drawing/2014/main" id="{63CE2C9B-015A-9619-BABF-9E4D9A73808A}"/>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 name="T14" fmla="*/ 4 w 11"/>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lnTo>
                      <a:pt x="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0" name="Freeform 197">
                <a:extLst>
                  <a:ext uri="{FF2B5EF4-FFF2-40B4-BE49-F238E27FC236}">
                    <a16:creationId xmlns:a16="http://schemas.microsoft.com/office/drawing/2014/main" id="{3709D3CC-9346-153B-8DD5-73455791DCF8}"/>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1" name="Freeform 198">
                <a:extLst>
                  <a:ext uri="{FF2B5EF4-FFF2-40B4-BE49-F238E27FC236}">
                    <a16:creationId xmlns:a16="http://schemas.microsoft.com/office/drawing/2014/main" id="{0B3F703B-2660-3EB5-AC4C-F2B5C6A90652}"/>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 name="T38" fmla="*/ 84 w 91"/>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lnTo>
                      <a:pt x="8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2" name="Freeform 199">
                <a:extLst>
                  <a:ext uri="{FF2B5EF4-FFF2-40B4-BE49-F238E27FC236}">
                    <a16:creationId xmlns:a16="http://schemas.microsoft.com/office/drawing/2014/main" id="{C5F3BA23-5BDD-BA5C-284B-8705871B3332}"/>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3" name="Freeform 200">
                <a:extLst>
                  <a:ext uri="{FF2B5EF4-FFF2-40B4-BE49-F238E27FC236}">
                    <a16:creationId xmlns:a16="http://schemas.microsoft.com/office/drawing/2014/main" id="{E1F82660-25AC-1388-1528-4B77478CE219}"/>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 name="T38" fmla="*/ 84 w 91"/>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lnTo>
                      <a:pt x="8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4" name="Freeform 201">
                <a:extLst>
                  <a:ext uri="{FF2B5EF4-FFF2-40B4-BE49-F238E27FC236}">
                    <a16:creationId xmlns:a16="http://schemas.microsoft.com/office/drawing/2014/main" id="{BE779E2A-1A1A-534F-16C6-2004F68C75C6}"/>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5" name="Freeform 202">
                <a:extLst>
                  <a:ext uri="{FF2B5EF4-FFF2-40B4-BE49-F238E27FC236}">
                    <a16:creationId xmlns:a16="http://schemas.microsoft.com/office/drawing/2014/main" id="{A1C4A9CD-628D-0DF8-E902-94D4E7DE2FEA}"/>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 name="T66" fmla="*/ 217 w 233"/>
                  <a:gd name="T67"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lnTo>
                      <a:pt x="21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6" name="Freeform 203">
                <a:extLst>
                  <a:ext uri="{FF2B5EF4-FFF2-40B4-BE49-F238E27FC236}">
                    <a16:creationId xmlns:a16="http://schemas.microsoft.com/office/drawing/2014/main" id="{E21F498E-4F39-1E1C-FAB4-890DAF144CEF}"/>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7" name="Freeform 204">
                <a:extLst>
                  <a:ext uri="{FF2B5EF4-FFF2-40B4-BE49-F238E27FC236}">
                    <a16:creationId xmlns:a16="http://schemas.microsoft.com/office/drawing/2014/main" id="{1B1E9CBF-8463-9DF6-4706-A3A7DFDB171A}"/>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 name="T66" fmla="*/ 217 w 233"/>
                  <a:gd name="T67"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lnTo>
                      <a:pt x="21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16" name="Group 406">
              <a:extLst>
                <a:ext uri="{FF2B5EF4-FFF2-40B4-BE49-F238E27FC236}">
                  <a16:creationId xmlns:a16="http://schemas.microsoft.com/office/drawing/2014/main" id="{7042CE6D-A497-205E-5D07-C3C73D7E987F}"/>
                </a:ext>
              </a:extLst>
            </p:cNvPr>
            <p:cNvGrpSpPr>
              <a:grpSpLocks/>
            </p:cNvGrpSpPr>
            <p:nvPr/>
          </p:nvGrpSpPr>
          <p:grpSpPr bwMode="auto">
            <a:xfrm>
              <a:off x="3392488" y="2395538"/>
              <a:ext cx="5024438" cy="2638425"/>
              <a:chOff x="2137" y="1509"/>
              <a:chExt cx="3165" cy="1662"/>
            </a:xfrm>
          </p:grpSpPr>
          <p:sp>
            <p:nvSpPr>
              <p:cNvPr id="255" name="Freeform 206">
                <a:extLst>
                  <a:ext uri="{FF2B5EF4-FFF2-40B4-BE49-F238E27FC236}">
                    <a16:creationId xmlns:a16="http://schemas.microsoft.com/office/drawing/2014/main" id="{2370BDC8-A102-C236-F3C5-291425918BEF}"/>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6" name="Freeform 207">
                <a:extLst>
                  <a:ext uri="{FF2B5EF4-FFF2-40B4-BE49-F238E27FC236}">
                    <a16:creationId xmlns:a16="http://schemas.microsoft.com/office/drawing/2014/main" id="{9D2C00B4-10EF-E1E9-9D9F-CEDF395FA6F7}"/>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 name="T48" fmla="*/ 59 w 147"/>
                  <a:gd name="T49"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lnTo>
                      <a:pt x="59"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7" name="Freeform 208">
                <a:extLst>
                  <a:ext uri="{FF2B5EF4-FFF2-40B4-BE49-F238E27FC236}">
                    <a16:creationId xmlns:a16="http://schemas.microsoft.com/office/drawing/2014/main" id="{94BF8F45-2225-3491-045D-A147D71ED68A}"/>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8" name="Freeform 209">
                <a:extLst>
                  <a:ext uri="{FF2B5EF4-FFF2-40B4-BE49-F238E27FC236}">
                    <a16:creationId xmlns:a16="http://schemas.microsoft.com/office/drawing/2014/main" id="{EDC5FCE0-3751-3EF7-5B36-54206102A2E0}"/>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 name="T48" fmla="*/ 59 w 147"/>
                  <a:gd name="T49"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lnTo>
                      <a:pt x="59"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9" name="Freeform 210">
                <a:extLst>
                  <a:ext uri="{FF2B5EF4-FFF2-40B4-BE49-F238E27FC236}">
                    <a16:creationId xmlns:a16="http://schemas.microsoft.com/office/drawing/2014/main" id="{69375D92-06E7-40D1-F389-EEAF96C21C6D}"/>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0" name="Freeform 211">
                <a:extLst>
                  <a:ext uri="{FF2B5EF4-FFF2-40B4-BE49-F238E27FC236}">
                    <a16:creationId xmlns:a16="http://schemas.microsoft.com/office/drawing/2014/main" id="{C5233B7D-1B7D-BB8D-E468-042429EC2A0D}"/>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 name="T18" fmla="*/ 26 w 51"/>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lnTo>
                      <a:pt x="26"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1" name="Freeform 212">
                <a:extLst>
                  <a:ext uri="{FF2B5EF4-FFF2-40B4-BE49-F238E27FC236}">
                    <a16:creationId xmlns:a16="http://schemas.microsoft.com/office/drawing/2014/main" id="{FA6C3ABD-C8BA-EEAB-6BEB-237646233B35}"/>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2" name="Freeform 213">
                <a:extLst>
                  <a:ext uri="{FF2B5EF4-FFF2-40B4-BE49-F238E27FC236}">
                    <a16:creationId xmlns:a16="http://schemas.microsoft.com/office/drawing/2014/main" id="{B501559A-DE53-7E0B-E81C-4C53C729A242}"/>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 name="T18" fmla="*/ 26 w 51"/>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lnTo>
                      <a:pt x="26"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3" name="Freeform 214">
                <a:extLst>
                  <a:ext uri="{FF2B5EF4-FFF2-40B4-BE49-F238E27FC236}">
                    <a16:creationId xmlns:a16="http://schemas.microsoft.com/office/drawing/2014/main" id="{1D8000AC-C790-7F8F-7F94-D709D9CB09FF}"/>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4" name="Freeform 215">
                <a:extLst>
                  <a:ext uri="{FF2B5EF4-FFF2-40B4-BE49-F238E27FC236}">
                    <a16:creationId xmlns:a16="http://schemas.microsoft.com/office/drawing/2014/main" id="{C1CE1530-9527-22C3-933C-E96E9846C5A3}"/>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 name="T52" fmla="*/ 140 w 147"/>
                  <a:gd name="T53"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lnTo>
                      <a:pt x="14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5" name="Freeform 216">
                <a:extLst>
                  <a:ext uri="{FF2B5EF4-FFF2-40B4-BE49-F238E27FC236}">
                    <a16:creationId xmlns:a16="http://schemas.microsoft.com/office/drawing/2014/main" id="{759638E8-922E-B491-B921-B46D1075E322}"/>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6" name="Freeform 217">
                <a:extLst>
                  <a:ext uri="{FF2B5EF4-FFF2-40B4-BE49-F238E27FC236}">
                    <a16:creationId xmlns:a16="http://schemas.microsoft.com/office/drawing/2014/main" id="{0CFEC280-B70B-53A7-842E-67C86A0E0710}"/>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 name="T52" fmla="*/ 140 w 147"/>
                  <a:gd name="T53"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lnTo>
                      <a:pt x="14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7" name="Freeform 218">
                <a:extLst>
                  <a:ext uri="{FF2B5EF4-FFF2-40B4-BE49-F238E27FC236}">
                    <a16:creationId xmlns:a16="http://schemas.microsoft.com/office/drawing/2014/main" id="{7ECDAED8-54E3-BA7D-A393-3E9FA086F705}"/>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8" name="Freeform 219">
                <a:extLst>
                  <a:ext uri="{FF2B5EF4-FFF2-40B4-BE49-F238E27FC236}">
                    <a16:creationId xmlns:a16="http://schemas.microsoft.com/office/drawing/2014/main" id="{1353E0ED-C95E-8A04-2DB1-A3CC492A59B3}"/>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 name="T40" fmla="*/ 158 w 162"/>
                  <a:gd name="T41"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lnTo>
                      <a:pt x="158"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9" name="Freeform 220">
                <a:extLst>
                  <a:ext uri="{FF2B5EF4-FFF2-40B4-BE49-F238E27FC236}">
                    <a16:creationId xmlns:a16="http://schemas.microsoft.com/office/drawing/2014/main" id="{159903EB-0B94-A0B5-CB76-CF96131EA8F5}"/>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0" name="Freeform 221">
                <a:extLst>
                  <a:ext uri="{FF2B5EF4-FFF2-40B4-BE49-F238E27FC236}">
                    <a16:creationId xmlns:a16="http://schemas.microsoft.com/office/drawing/2014/main" id="{95138D30-37DA-979D-490B-BD500FA862DF}"/>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 name="T40" fmla="*/ 158 w 162"/>
                  <a:gd name="T41"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lnTo>
                      <a:pt x="158"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1" name="Freeform 222">
                <a:extLst>
                  <a:ext uri="{FF2B5EF4-FFF2-40B4-BE49-F238E27FC236}">
                    <a16:creationId xmlns:a16="http://schemas.microsoft.com/office/drawing/2014/main" id="{3DF67D15-E9CE-B7EE-C9AF-72107A1B45E7}"/>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2" name="Freeform 223">
                <a:extLst>
                  <a:ext uri="{FF2B5EF4-FFF2-40B4-BE49-F238E27FC236}">
                    <a16:creationId xmlns:a16="http://schemas.microsoft.com/office/drawing/2014/main" id="{D32030EF-A543-EB7D-3C19-6EE778C31068}"/>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 name="T108" fmla="*/ 147 w 182"/>
                  <a:gd name="T109"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lnTo>
                      <a:pt x="147" y="36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3" name="Freeform 224">
                <a:extLst>
                  <a:ext uri="{FF2B5EF4-FFF2-40B4-BE49-F238E27FC236}">
                    <a16:creationId xmlns:a16="http://schemas.microsoft.com/office/drawing/2014/main" id="{E7637643-0BC5-C918-09CB-EBA961F58DCA}"/>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4" name="Freeform 225">
                <a:extLst>
                  <a:ext uri="{FF2B5EF4-FFF2-40B4-BE49-F238E27FC236}">
                    <a16:creationId xmlns:a16="http://schemas.microsoft.com/office/drawing/2014/main" id="{DD880BE6-10A8-E750-B8CF-FA2621804726}"/>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 name="T108" fmla="*/ 147 w 182"/>
                  <a:gd name="T109"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lnTo>
                      <a:pt x="147" y="36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5" name="Freeform 226">
                <a:extLst>
                  <a:ext uri="{FF2B5EF4-FFF2-40B4-BE49-F238E27FC236}">
                    <a16:creationId xmlns:a16="http://schemas.microsoft.com/office/drawing/2014/main" id="{B674EB18-B112-F227-B7F7-0F9039418F1D}"/>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9" name="Freeform 227">
                <a:extLst>
                  <a:ext uri="{FF2B5EF4-FFF2-40B4-BE49-F238E27FC236}">
                    <a16:creationId xmlns:a16="http://schemas.microsoft.com/office/drawing/2014/main" id="{D30BE5BB-CC3D-B479-4464-4FEEF0CCDB25}"/>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 name="T24" fmla="*/ 60 w 63"/>
                  <a:gd name="T2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lnTo>
                      <a:pt x="60"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85" name="Freeform 228">
                <a:extLst>
                  <a:ext uri="{FF2B5EF4-FFF2-40B4-BE49-F238E27FC236}">
                    <a16:creationId xmlns:a16="http://schemas.microsoft.com/office/drawing/2014/main" id="{2C91C9C7-F8A6-77A9-EE38-C0AD1354B9B8}"/>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0" name="Freeform 229">
                <a:extLst>
                  <a:ext uri="{FF2B5EF4-FFF2-40B4-BE49-F238E27FC236}">
                    <a16:creationId xmlns:a16="http://schemas.microsoft.com/office/drawing/2014/main" id="{DE242D2D-AE56-87FF-FB3A-BF3175710ADD}"/>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 name="T24" fmla="*/ 60 w 63"/>
                  <a:gd name="T2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lnTo>
                      <a:pt x="60"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1" name="Freeform 230">
                <a:extLst>
                  <a:ext uri="{FF2B5EF4-FFF2-40B4-BE49-F238E27FC236}">
                    <a16:creationId xmlns:a16="http://schemas.microsoft.com/office/drawing/2014/main" id="{C9220467-20B6-EE63-0929-9E84D5AEAB8D}"/>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2" name="Freeform 231">
                <a:extLst>
                  <a:ext uri="{FF2B5EF4-FFF2-40B4-BE49-F238E27FC236}">
                    <a16:creationId xmlns:a16="http://schemas.microsoft.com/office/drawing/2014/main" id="{B91533F5-A818-8E59-0648-240B794FF67A}"/>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 name="T92" fmla="*/ 116 w 158"/>
                  <a:gd name="T93"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lnTo>
                      <a:pt x="116"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3" name="Freeform 232">
                <a:extLst>
                  <a:ext uri="{FF2B5EF4-FFF2-40B4-BE49-F238E27FC236}">
                    <a16:creationId xmlns:a16="http://schemas.microsoft.com/office/drawing/2014/main" id="{5C8B6DE6-DB06-43E4-F0B5-312A1B2E937C}"/>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4" name="Freeform 233">
                <a:extLst>
                  <a:ext uri="{FF2B5EF4-FFF2-40B4-BE49-F238E27FC236}">
                    <a16:creationId xmlns:a16="http://schemas.microsoft.com/office/drawing/2014/main" id="{6F9F66EE-C86E-04EC-ADEF-5F357C92693A}"/>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 name="T92" fmla="*/ 116 w 158"/>
                  <a:gd name="T93"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lnTo>
                      <a:pt x="116"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5" name="Freeform 234">
                <a:extLst>
                  <a:ext uri="{FF2B5EF4-FFF2-40B4-BE49-F238E27FC236}">
                    <a16:creationId xmlns:a16="http://schemas.microsoft.com/office/drawing/2014/main" id="{D53ECFEB-83AA-DBFF-ED60-5C5515692E72}"/>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6" name="Freeform 235">
                <a:extLst>
                  <a:ext uri="{FF2B5EF4-FFF2-40B4-BE49-F238E27FC236}">
                    <a16:creationId xmlns:a16="http://schemas.microsoft.com/office/drawing/2014/main" id="{CFF0F346-6F30-02A3-4380-4054706C6562}"/>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 name="T42" fmla="*/ 63 w 130"/>
                  <a:gd name="T43"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lnTo>
                      <a:pt x="63"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7" name="Freeform 236">
                <a:extLst>
                  <a:ext uri="{FF2B5EF4-FFF2-40B4-BE49-F238E27FC236}">
                    <a16:creationId xmlns:a16="http://schemas.microsoft.com/office/drawing/2014/main" id="{1427E303-1757-6908-680A-4BA39DB4E332}"/>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8" name="Freeform 237">
                <a:extLst>
                  <a:ext uri="{FF2B5EF4-FFF2-40B4-BE49-F238E27FC236}">
                    <a16:creationId xmlns:a16="http://schemas.microsoft.com/office/drawing/2014/main" id="{8C5E5182-575A-37A9-1614-6440CC89FDBE}"/>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 name="T42" fmla="*/ 63 w 130"/>
                  <a:gd name="T43"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lnTo>
                      <a:pt x="63"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9" name="Freeform 238">
                <a:extLst>
                  <a:ext uri="{FF2B5EF4-FFF2-40B4-BE49-F238E27FC236}">
                    <a16:creationId xmlns:a16="http://schemas.microsoft.com/office/drawing/2014/main" id="{631DACD8-7C6F-1184-71CD-FED95B3D2CC4}"/>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0" name="Freeform 239">
                <a:extLst>
                  <a:ext uri="{FF2B5EF4-FFF2-40B4-BE49-F238E27FC236}">
                    <a16:creationId xmlns:a16="http://schemas.microsoft.com/office/drawing/2014/main" id="{56536D1B-901E-42E4-E412-F377C38F866D}"/>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 name="T74" fmla="*/ 107 w 158"/>
                  <a:gd name="T75"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lnTo>
                      <a:pt x="107"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1" name="Freeform 240">
                <a:extLst>
                  <a:ext uri="{FF2B5EF4-FFF2-40B4-BE49-F238E27FC236}">
                    <a16:creationId xmlns:a16="http://schemas.microsoft.com/office/drawing/2014/main" id="{BCC40228-AAB1-A2C6-F0A4-FAD77B2501D1}"/>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2" name="Freeform 241">
                <a:extLst>
                  <a:ext uri="{FF2B5EF4-FFF2-40B4-BE49-F238E27FC236}">
                    <a16:creationId xmlns:a16="http://schemas.microsoft.com/office/drawing/2014/main" id="{C4B6F5E6-C9FB-1A46-832A-5EAC29C3E56B}"/>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 name="T74" fmla="*/ 107 w 158"/>
                  <a:gd name="T75"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lnTo>
                      <a:pt x="107"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3" name="Freeform 242">
                <a:extLst>
                  <a:ext uri="{FF2B5EF4-FFF2-40B4-BE49-F238E27FC236}">
                    <a16:creationId xmlns:a16="http://schemas.microsoft.com/office/drawing/2014/main" id="{797E7257-0551-F2B0-5C57-E68697226DF0}"/>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4" name="Freeform 243">
                <a:extLst>
                  <a:ext uri="{FF2B5EF4-FFF2-40B4-BE49-F238E27FC236}">
                    <a16:creationId xmlns:a16="http://schemas.microsoft.com/office/drawing/2014/main" id="{CE2DEA1B-C276-A7FE-3D76-A19DE10FED25}"/>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 name="T102" fmla="*/ 104 w 172"/>
                  <a:gd name="T103"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lnTo>
                      <a:pt x="104" y="17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5" name="Freeform 244">
                <a:extLst>
                  <a:ext uri="{FF2B5EF4-FFF2-40B4-BE49-F238E27FC236}">
                    <a16:creationId xmlns:a16="http://schemas.microsoft.com/office/drawing/2014/main" id="{73065E9D-AF4F-E4BE-F99F-941775FEFD9D}"/>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6" name="Freeform 245">
                <a:extLst>
                  <a:ext uri="{FF2B5EF4-FFF2-40B4-BE49-F238E27FC236}">
                    <a16:creationId xmlns:a16="http://schemas.microsoft.com/office/drawing/2014/main" id="{7A24C010-41D2-2EC1-FEE7-090A7A1A8FE9}"/>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 name="T102" fmla="*/ 104 w 172"/>
                  <a:gd name="T103"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lnTo>
                      <a:pt x="104" y="17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7" name="Freeform 246">
                <a:extLst>
                  <a:ext uri="{FF2B5EF4-FFF2-40B4-BE49-F238E27FC236}">
                    <a16:creationId xmlns:a16="http://schemas.microsoft.com/office/drawing/2014/main" id="{54CB491E-AF3E-B331-0ACE-39E9E0827A98}"/>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8" name="Freeform 247">
                <a:extLst>
                  <a:ext uri="{FF2B5EF4-FFF2-40B4-BE49-F238E27FC236}">
                    <a16:creationId xmlns:a16="http://schemas.microsoft.com/office/drawing/2014/main" id="{B1B2DD37-0E67-BEB1-7EC0-B341B5E08693}"/>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 name="T26" fmla="*/ 56 w 77"/>
                  <a:gd name="T27"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lnTo>
                      <a:pt x="56" y="6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9" name="Freeform 248">
                <a:extLst>
                  <a:ext uri="{FF2B5EF4-FFF2-40B4-BE49-F238E27FC236}">
                    <a16:creationId xmlns:a16="http://schemas.microsoft.com/office/drawing/2014/main" id="{54071A76-4177-7197-7BEF-BC5EF251D755}"/>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0" name="Freeform 249">
                <a:extLst>
                  <a:ext uri="{FF2B5EF4-FFF2-40B4-BE49-F238E27FC236}">
                    <a16:creationId xmlns:a16="http://schemas.microsoft.com/office/drawing/2014/main" id="{1C11B5DC-E81B-36B6-83B7-0F787CB1A367}"/>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 name="T26" fmla="*/ 56 w 77"/>
                  <a:gd name="T27"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lnTo>
                      <a:pt x="56" y="6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1" name="Freeform 250">
                <a:extLst>
                  <a:ext uri="{FF2B5EF4-FFF2-40B4-BE49-F238E27FC236}">
                    <a16:creationId xmlns:a16="http://schemas.microsoft.com/office/drawing/2014/main" id="{AA93B307-C588-37AE-B06A-60A74AE96339}"/>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2" name="Freeform 251">
                <a:extLst>
                  <a:ext uri="{FF2B5EF4-FFF2-40B4-BE49-F238E27FC236}">
                    <a16:creationId xmlns:a16="http://schemas.microsoft.com/office/drawing/2014/main" id="{AEE44E35-BE98-6BBE-C005-D6C0DBA53210}"/>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 name="T52" fmla="*/ 65 w 114"/>
                  <a:gd name="T53"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lnTo>
                      <a:pt x="65"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3" name="Freeform 252">
                <a:extLst>
                  <a:ext uri="{FF2B5EF4-FFF2-40B4-BE49-F238E27FC236}">
                    <a16:creationId xmlns:a16="http://schemas.microsoft.com/office/drawing/2014/main" id="{D99B233D-F6B2-E117-6139-15B71BED2E36}"/>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4" name="Freeform 253">
                <a:extLst>
                  <a:ext uri="{FF2B5EF4-FFF2-40B4-BE49-F238E27FC236}">
                    <a16:creationId xmlns:a16="http://schemas.microsoft.com/office/drawing/2014/main" id="{0FDD5BC3-A4D9-F8AF-C3A0-836999869EB6}"/>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 name="T52" fmla="*/ 65 w 114"/>
                  <a:gd name="T53"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lnTo>
                      <a:pt x="65"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5" name="Freeform 254">
                <a:extLst>
                  <a:ext uri="{FF2B5EF4-FFF2-40B4-BE49-F238E27FC236}">
                    <a16:creationId xmlns:a16="http://schemas.microsoft.com/office/drawing/2014/main" id="{D9043B3C-1183-951A-40ED-DD1184B81300}"/>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6" name="Freeform 255">
                <a:extLst>
                  <a:ext uri="{FF2B5EF4-FFF2-40B4-BE49-F238E27FC236}">
                    <a16:creationId xmlns:a16="http://schemas.microsoft.com/office/drawing/2014/main" id="{02EB427A-1D28-C44E-7C70-F62DD4315310}"/>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 name="T26" fmla="*/ 28 w 42"/>
                  <a:gd name="T27"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lnTo>
                      <a:pt x="28"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7" name="Freeform 256">
                <a:extLst>
                  <a:ext uri="{FF2B5EF4-FFF2-40B4-BE49-F238E27FC236}">
                    <a16:creationId xmlns:a16="http://schemas.microsoft.com/office/drawing/2014/main" id="{B45EBDBE-7AE4-7DA0-0020-EC43694018D3}"/>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8" name="Freeform 257">
                <a:extLst>
                  <a:ext uri="{FF2B5EF4-FFF2-40B4-BE49-F238E27FC236}">
                    <a16:creationId xmlns:a16="http://schemas.microsoft.com/office/drawing/2014/main" id="{4B89AC95-796E-7D6F-6E6C-A9C8CC3BE21E}"/>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 name="T26" fmla="*/ 28 w 42"/>
                  <a:gd name="T27"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lnTo>
                      <a:pt x="28"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9" name="Freeform 258">
                <a:extLst>
                  <a:ext uri="{FF2B5EF4-FFF2-40B4-BE49-F238E27FC236}">
                    <a16:creationId xmlns:a16="http://schemas.microsoft.com/office/drawing/2014/main" id="{D847C5B4-EEEA-CD71-358C-86B110760827}"/>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Lst>
                <a:ahLst/>
                <a:cxnLst>
                  <a:cxn ang="0">
                    <a:pos x="T0" y="T1"/>
                  </a:cxn>
                  <a:cxn ang="0">
                    <a:pos x="T2" y="T3"/>
                  </a:cxn>
                  <a:cxn ang="0">
                    <a:pos x="T4" y="T5"/>
                  </a:cxn>
                  <a:cxn ang="0">
                    <a:pos x="T6" y="T7"/>
                  </a:cxn>
                  <a:cxn ang="0">
                    <a:pos x="T8" y="T9"/>
                  </a:cxn>
                  <a:cxn ang="0">
                    <a:pos x="T10" y="T11"/>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0" name="Freeform 259">
                <a:extLst>
                  <a:ext uri="{FF2B5EF4-FFF2-40B4-BE49-F238E27FC236}">
                    <a16:creationId xmlns:a16="http://schemas.microsoft.com/office/drawing/2014/main" id="{2A6E45F6-1F69-A07B-85D9-2110DBB77784}"/>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 name="T12" fmla="*/ 10 w 17"/>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1" name="Freeform 260">
                <a:extLst>
                  <a:ext uri="{FF2B5EF4-FFF2-40B4-BE49-F238E27FC236}">
                    <a16:creationId xmlns:a16="http://schemas.microsoft.com/office/drawing/2014/main" id="{1B61258E-9232-F3F3-8122-124FB04AA776}"/>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Lst>
                <a:ahLst/>
                <a:cxnLst>
                  <a:cxn ang="0">
                    <a:pos x="T0" y="T1"/>
                  </a:cxn>
                  <a:cxn ang="0">
                    <a:pos x="T2" y="T3"/>
                  </a:cxn>
                  <a:cxn ang="0">
                    <a:pos x="T4" y="T5"/>
                  </a:cxn>
                  <a:cxn ang="0">
                    <a:pos x="T6" y="T7"/>
                  </a:cxn>
                  <a:cxn ang="0">
                    <a:pos x="T8" y="T9"/>
                  </a:cxn>
                  <a:cxn ang="0">
                    <a:pos x="T10" y="T11"/>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2" name="Freeform 261">
                <a:extLst>
                  <a:ext uri="{FF2B5EF4-FFF2-40B4-BE49-F238E27FC236}">
                    <a16:creationId xmlns:a16="http://schemas.microsoft.com/office/drawing/2014/main" id="{5975D627-DF34-7DC3-5316-70352E36A785}"/>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 name="T12" fmla="*/ 10 w 17"/>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3" name="Freeform 262">
                <a:extLst>
                  <a:ext uri="{FF2B5EF4-FFF2-40B4-BE49-F238E27FC236}">
                    <a16:creationId xmlns:a16="http://schemas.microsoft.com/office/drawing/2014/main" id="{DB957E46-C26E-BD48-0EF7-4D2558CDE85D}"/>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4" name="Freeform 263">
                <a:extLst>
                  <a:ext uri="{FF2B5EF4-FFF2-40B4-BE49-F238E27FC236}">
                    <a16:creationId xmlns:a16="http://schemas.microsoft.com/office/drawing/2014/main" id="{F68D29FF-34AD-721E-BEF9-626FF7080763}"/>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 name="T26" fmla="*/ 47 w 65"/>
                  <a:gd name="T27"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lnTo>
                      <a:pt x="4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5" name="Freeform 264">
                <a:extLst>
                  <a:ext uri="{FF2B5EF4-FFF2-40B4-BE49-F238E27FC236}">
                    <a16:creationId xmlns:a16="http://schemas.microsoft.com/office/drawing/2014/main" id="{7F568229-839C-FAC5-E752-4BC5C69C4A10}"/>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6" name="Freeform 265">
                <a:extLst>
                  <a:ext uri="{FF2B5EF4-FFF2-40B4-BE49-F238E27FC236}">
                    <a16:creationId xmlns:a16="http://schemas.microsoft.com/office/drawing/2014/main" id="{37999C8A-CEF8-F9B5-A6BF-224D9DED549E}"/>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 name="T26" fmla="*/ 47 w 65"/>
                  <a:gd name="T27"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lnTo>
                      <a:pt x="4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7" name="Freeform 266">
                <a:extLst>
                  <a:ext uri="{FF2B5EF4-FFF2-40B4-BE49-F238E27FC236}">
                    <a16:creationId xmlns:a16="http://schemas.microsoft.com/office/drawing/2014/main" id="{28254D7C-DE20-8B97-8672-F1B372DDC4EA}"/>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8" name="Freeform 267">
                <a:extLst>
                  <a:ext uri="{FF2B5EF4-FFF2-40B4-BE49-F238E27FC236}">
                    <a16:creationId xmlns:a16="http://schemas.microsoft.com/office/drawing/2014/main" id="{2F001143-B5A8-5CC0-5500-6493853BB2DC}"/>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 name="T38" fmla="*/ 14 w 58"/>
                  <a:gd name="T3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lnTo>
                      <a:pt x="14"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9" name="Freeform 268">
                <a:extLst>
                  <a:ext uri="{FF2B5EF4-FFF2-40B4-BE49-F238E27FC236}">
                    <a16:creationId xmlns:a16="http://schemas.microsoft.com/office/drawing/2014/main" id="{278C51E1-79BF-8836-D2FD-D1F587B0D388}"/>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0" name="Freeform 269">
                <a:extLst>
                  <a:ext uri="{FF2B5EF4-FFF2-40B4-BE49-F238E27FC236}">
                    <a16:creationId xmlns:a16="http://schemas.microsoft.com/office/drawing/2014/main" id="{10BEBEE3-C722-4D3A-F2DC-563B60D9093E}"/>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 name="T38" fmla="*/ 14 w 58"/>
                  <a:gd name="T3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lnTo>
                      <a:pt x="14"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1" name="Freeform 270">
                <a:extLst>
                  <a:ext uri="{FF2B5EF4-FFF2-40B4-BE49-F238E27FC236}">
                    <a16:creationId xmlns:a16="http://schemas.microsoft.com/office/drawing/2014/main" id="{193BA8E7-AE19-1CD1-75EE-A485E6ED80CF}"/>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2" name="Freeform 271">
                <a:extLst>
                  <a:ext uri="{FF2B5EF4-FFF2-40B4-BE49-F238E27FC236}">
                    <a16:creationId xmlns:a16="http://schemas.microsoft.com/office/drawing/2014/main" id="{73629A3A-63C6-75A6-7DBF-C0833F994B8E}"/>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 name="T88" fmla="*/ 186 w 200"/>
                  <a:gd name="T89"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lnTo>
                      <a:pt x="186"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3" name="Freeform 272">
                <a:extLst>
                  <a:ext uri="{FF2B5EF4-FFF2-40B4-BE49-F238E27FC236}">
                    <a16:creationId xmlns:a16="http://schemas.microsoft.com/office/drawing/2014/main" id="{EEEED6C4-6BD9-9DC6-FF55-E8712BC1C5E9}"/>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4" name="Freeform 273">
                <a:extLst>
                  <a:ext uri="{FF2B5EF4-FFF2-40B4-BE49-F238E27FC236}">
                    <a16:creationId xmlns:a16="http://schemas.microsoft.com/office/drawing/2014/main" id="{CE81200C-629D-08F0-5E8A-5C948A0A88D7}"/>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 name="T88" fmla="*/ 186 w 200"/>
                  <a:gd name="T89"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lnTo>
                      <a:pt x="186"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5" name="Freeform 274">
                <a:extLst>
                  <a:ext uri="{FF2B5EF4-FFF2-40B4-BE49-F238E27FC236}">
                    <a16:creationId xmlns:a16="http://schemas.microsoft.com/office/drawing/2014/main" id="{58934148-0E56-42C7-872F-148F26E53829}"/>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6" name="Freeform 275">
                <a:extLst>
                  <a:ext uri="{FF2B5EF4-FFF2-40B4-BE49-F238E27FC236}">
                    <a16:creationId xmlns:a16="http://schemas.microsoft.com/office/drawing/2014/main" id="{2DEA76B8-7F4A-5280-4029-B81E46261FBA}"/>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 name="T50" fmla="*/ 54 w 158"/>
                  <a:gd name="T51"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lnTo>
                      <a:pt x="54"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7" name="Freeform 276">
                <a:extLst>
                  <a:ext uri="{FF2B5EF4-FFF2-40B4-BE49-F238E27FC236}">
                    <a16:creationId xmlns:a16="http://schemas.microsoft.com/office/drawing/2014/main" id="{BFDB0240-C094-C8F6-6369-68306279ED23}"/>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close/>
                  </a:path>
                </a:pathLst>
              </a:custGeom>
              <a:solidFill>
                <a:srgbClr val="6698C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348" name="Freeform 277">
                <a:extLst>
                  <a:ext uri="{FF2B5EF4-FFF2-40B4-BE49-F238E27FC236}">
                    <a16:creationId xmlns:a16="http://schemas.microsoft.com/office/drawing/2014/main" id="{B25B8FA8-147C-7A8E-D82E-E98D0E9D0559}"/>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 name="T50" fmla="*/ 54 w 158"/>
                  <a:gd name="T51"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lnTo>
                      <a:pt x="54"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9" name="Freeform 278">
                <a:extLst>
                  <a:ext uri="{FF2B5EF4-FFF2-40B4-BE49-F238E27FC236}">
                    <a16:creationId xmlns:a16="http://schemas.microsoft.com/office/drawing/2014/main" id="{67B23938-1E89-36DE-2380-7B5CD4D6A2C6}"/>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0" name="Freeform 279">
                <a:extLst>
                  <a:ext uri="{FF2B5EF4-FFF2-40B4-BE49-F238E27FC236}">
                    <a16:creationId xmlns:a16="http://schemas.microsoft.com/office/drawing/2014/main" id="{0C3ED3A7-0E62-AE0A-070C-289FD37E8295}"/>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 name="T46" fmla="*/ 19 w 123"/>
                  <a:gd name="T47"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lnTo>
                      <a:pt x="19" y="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1" name="Freeform 280">
                <a:extLst>
                  <a:ext uri="{FF2B5EF4-FFF2-40B4-BE49-F238E27FC236}">
                    <a16:creationId xmlns:a16="http://schemas.microsoft.com/office/drawing/2014/main" id="{B6AAE0B1-9038-0DCD-9027-547A04D26946}"/>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2" name="Freeform 281">
                <a:extLst>
                  <a:ext uri="{FF2B5EF4-FFF2-40B4-BE49-F238E27FC236}">
                    <a16:creationId xmlns:a16="http://schemas.microsoft.com/office/drawing/2014/main" id="{E51A55DE-899B-96FE-2DEB-D93BFF93C62D}"/>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 name="T46" fmla="*/ 19 w 123"/>
                  <a:gd name="T47"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lnTo>
                      <a:pt x="19" y="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3" name="Freeform 282">
                <a:extLst>
                  <a:ext uri="{FF2B5EF4-FFF2-40B4-BE49-F238E27FC236}">
                    <a16:creationId xmlns:a16="http://schemas.microsoft.com/office/drawing/2014/main" id="{1C54DA6D-9409-0869-DA62-E38B73F0B626}"/>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4" name="Freeform 283">
                <a:extLst>
                  <a:ext uri="{FF2B5EF4-FFF2-40B4-BE49-F238E27FC236}">
                    <a16:creationId xmlns:a16="http://schemas.microsoft.com/office/drawing/2014/main" id="{525A2562-AFF8-BEB6-B9E6-5F3726DE617B}"/>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 name="T98" fmla="*/ 267 w 446"/>
                  <a:gd name="T99"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lnTo>
                      <a:pt x="267" y="7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5" name="Freeform 284">
                <a:extLst>
                  <a:ext uri="{FF2B5EF4-FFF2-40B4-BE49-F238E27FC236}">
                    <a16:creationId xmlns:a16="http://schemas.microsoft.com/office/drawing/2014/main" id="{6A3A443E-7F27-61C8-74A9-F4305B0D6272}"/>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6" name="Freeform 285">
                <a:extLst>
                  <a:ext uri="{FF2B5EF4-FFF2-40B4-BE49-F238E27FC236}">
                    <a16:creationId xmlns:a16="http://schemas.microsoft.com/office/drawing/2014/main" id="{CEF00DDB-280B-5C3A-88E6-CB748122FBA7}"/>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 name="T98" fmla="*/ 267 w 446"/>
                  <a:gd name="T99"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lnTo>
                      <a:pt x="267" y="7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7" name="Freeform 286">
                <a:extLst>
                  <a:ext uri="{FF2B5EF4-FFF2-40B4-BE49-F238E27FC236}">
                    <a16:creationId xmlns:a16="http://schemas.microsoft.com/office/drawing/2014/main" id="{09A5619D-3E80-0F73-45CA-FA66E1A2483C}"/>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8" name="Freeform 287">
                <a:extLst>
                  <a:ext uri="{FF2B5EF4-FFF2-40B4-BE49-F238E27FC236}">
                    <a16:creationId xmlns:a16="http://schemas.microsoft.com/office/drawing/2014/main" id="{06BC30C3-C26A-ED88-9648-95339F72C123}"/>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 name="T50" fmla="*/ 86 w 172"/>
                  <a:gd name="T51"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lnTo>
                      <a:pt x="86"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9" name="Freeform 288">
                <a:extLst>
                  <a:ext uri="{FF2B5EF4-FFF2-40B4-BE49-F238E27FC236}">
                    <a16:creationId xmlns:a16="http://schemas.microsoft.com/office/drawing/2014/main" id="{423CB04C-3F3A-9B53-0383-9F6E2A4F31C2}"/>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0" name="Freeform 289">
                <a:extLst>
                  <a:ext uri="{FF2B5EF4-FFF2-40B4-BE49-F238E27FC236}">
                    <a16:creationId xmlns:a16="http://schemas.microsoft.com/office/drawing/2014/main" id="{E661560A-C364-06EE-C0CD-7AB46CCD1685}"/>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 name="T50" fmla="*/ 86 w 172"/>
                  <a:gd name="T51"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lnTo>
                      <a:pt x="86"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1" name="Freeform 290">
                <a:extLst>
                  <a:ext uri="{FF2B5EF4-FFF2-40B4-BE49-F238E27FC236}">
                    <a16:creationId xmlns:a16="http://schemas.microsoft.com/office/drawing/2014/main" id="{120AE9B4-9966-7C75-0777-7C133584039A}"/>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2" name="Freeform 291">
                <a:extLst>
                  <a:ext uri="{FF2B5EF4-FFF2-40B4-BE49-F238E27FC236}">
                    <a16:creationId xmlns:a16="http://schemas.microsoft.com/office/drawing/2014/main" id="{D752A81E-49EE-1F25-DF65-62286C258BE5}"/>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 name="T14" fmla="*/ 19 w 26"/>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lnTo>
                      <a:pt x="19"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3" name="Freeform 292">
                <a:extLst>
                  <a:ext uri="{FF2B5EF4-FFF2-40B4-BE49-F238E27FC236}">
                    <a16:creationId xmlns:a16="http://schemas.microsoft.com/office/drawing/2014/main" id="{5429C755-AB4A-C497-C42A-358660220F1D}"/>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4" name="Freeform 293">
                <a:extLst>
                  <a:ext uri="{FF2B5EF4-FFF2-40B4-BE49-F238E27FC236}">
                    <a16:creationId xmlns:a16="http://schemas.microsoft.com/office/drawing/2014/main" id="{A0BCEEFD-E959-E639-0C2C-617B5ED59496}"/>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 name="T14" fmla="*/ 19 w 26"/>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lnTo>
                      <a:pt x="19"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5" name="Freeform 294">
                <a:extLst>
                  <a:ext uri="{FF2B5EF4-FFF2-40B4-BE49-F238E27FC236}">
                    <a16:creationId xmlns:a16="http://schemas.microsoft.com/office/drawing/2014/main" id="{4B130D9F-B46A-9DEE-D8AA-9A7FCD1DA989}"/>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6" name="Freeform 295">
                <a:extLst>
                  <a:ext uri="{FF2B5EF4-FFF2-40B4-BE49-F238E27FC236}">
                    <a16:creationId xmlns:a16="http://schemas.microsoft.com/office/drawing/2014/main" id="{14CCFE38-76DE-5FEE-988A-34F0FB17F1E5}"/>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 name="T28" fmla="*/ 17 w 100"/>
                  <a:gd name="T2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7" name="Freeform 296">
                <a:extLst>
                  <a:ext uri="{FF2B5EF4-FFF2-40B4-BE49-F238E27FC236}">
                    <a16:creationId xmlns:a16="http://schemas.microsoft.com/office/drawing/2014/main" id="{8EE23975-DC9A-7E26-BEA2-0C14BB059949}"/>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8" name="Freeform 297">
                <a:extLst>
                  <a:ext uri="{FF2B5EF4-FFF2-40B4-BE49-F238E27FC236}">
                    <a16:creationId xmlns:a16="http://schemas.microsoft.com/office/drawing/2014/main" id="{28BAA208-399A-F40D-C641-587CA73697B4}"/>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 name="T28" fmla="*/ 17 w 100"/>
                  <a:gd name="T2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9" name="Freeform 298">
                <a:extLst>
                  <a:ext uri="{FF2B5EF4-FFF2-40B4-BE49-F238E27FC236}">
                    <a16:creationId xmlns:a16="http://schemas.microsoft.com/office/drawing/2014/main" id="{56D79E9A-C7C3-B93D-1400-127AA90C7F4A}"/>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396 w 414"/>
                  <a:gd name="T33" fmla="*/ 21 h 128"/>
                  <a:gd name="T34" fmla="*/ 396 w 414"/>
                  <a:gd name="T35" fmla="*/ 21 h 128"/>
                  <a:gd name="T36" fmla="*/ 377 w 414"/>
                  <a:gd name="T37" fmla="*/ 16 h 128"/>
                  <a:gd name="T38" fmla="*/ 359 w 414"/>
                  <a:gd name="T39" fmla="*/ 0 h 128"/>
                  <a:gd name="T40" fmla="*/ 342 w 414"/>
                  <a:gd name="T41" fmla="*/ 21 h 128"/>
                  <a:gd name="T42" fmla="*/ 331 w 414"/>
                  <a:gd name="T43" fmla="*/ 35 h 128"/>
                  <a:gd name="T44" fmla="*/ 326 w 414"/>
                  <a:gd name="T45" fmla="*/ 42 h 128"/>
                  <a:gd name="T46" fmla="*/ 326 w 414"/>
                  <a:gd name="T47" fmla="*/ 53 h 128"/>
                  <a:gd name="T48" fmla="*/ 312 w 414"/>
                  <a:gd name="T49" fmla="*/ 58 h 128"/>
                  <a:gd name="T50" fmla="*/ 301 w 414"/>
                  <a:gd name="T51" fmla="*/ 44 h 128"/>
                  <a:gd name="T52" fmla="*/ 282 w 414"/>
                  <a:gd name="T53" fmla="*/ 74 h 128"/>
                  <a:gd name="T54" fmla="*/ 249 w 414"/>
                  <a:gd name="T55" fmla="*/ 84 h 128"/>
                  <a:gd name="T56" fmla="*/ 238 w 414"/>
                  <a:gd name="T57" fmla="*/ 109 h 128"/>
                  <a:gd name="T58" fmla="*/ 205 w 414"/>
                  <a:gd name="T59" fmla="*/ 102 h 128"/>
                  <a:gd name="T60" fmla="*/ 212 w 414"/>
                  <a:gd name="T61" fmla="*/ 116 h 128"/>
                  <a:gd name="T62" fmla="*/ 228 w 414"/>
                  <a:gd name="T63" fmla="*/ 126 h 128"/>
                  <a:gd name="T64" fmla="*/ 256 w 414"/>
                  <a:gd name="T65" fmla="*/ 121 h 128"/>
                  <a:gd name="T66" fmla="*/ 277 w 414"/>
                  <a:gd name="T67" fmla="*/ 114 h 128"/>
                  <a:gd name="T68" fmla="*/ 298 w 414"/>
                  <a:gd name="T69" fmla="*/ 116 h 128"/>
                  <a:gd name="T70" fmla="*/ 317 w 414"/>
                  <a:gd name="T71" fmla="*/ 105 h 128"/>
                  <a:gd name="T72" fmla="*/ 324 w 414"/>
                  <a:gd name="T73" fmla="*/ 84 h 128"/>
                  <a:gd name="T74" fmla="*/ 335 w 414"/>
                  <a:gd name="T75" fmla="*/ 65 h 128"/>
                  <a:gd name="T76" fmla="*/ 368 w 414"/>
                  <a:gd name="T77" fmla="*/ 51 h 128"/>
                  <a:gd name="T78" fmla="*/ 380 w 414"/>
                  <a:gd name="T79" fmla="*/ 56 h 128"/>
                  <a:gd name="T80" fmla="*/ 391 w 414"/>
                  <a:gd name="T81" fmla="*/ 42 h 128"/>
                  <a:gd name="T82" fmla="*/ 412 w 414"/>
                  <a:gd name="T83" fmla="*/ 35 h 128"/>
                  <a:gd name="T84" fmla="*/ 396 w 414"/>
                  <a:gd name="T85"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0" name="Freeform 299">
                <a:extLst>
                  <a:ext uri="{FF2B5EF4-FFF2-40B4-BE49-F238E27FC236}">
                    <a16:creationId xmlns:a16="http://schemas.microsoft.com/office/drawing/2014/main" id="{40724689-16B5-77B2-EA54-72E17C2E601C}"/>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75 w 414"/>
                  <a:gd name="T33" fmla="*/ 46 h 128"/>
                  <a:gd name="T34" fmla="*/ 396 w 414"/>
                  <a:gd name="T35" fmla="*/ 21 h 128"/>
                  <a:gd name="T36" fmla="*/ 396 w 414"/>
                  <a:gd name="T37" fmla="*/ 21 h 128"/>
                  <a:gd name="T38" fmla="*/ 377 w 414"/>
                  <a:gd name="T39" fmla="*/ 16 h 128"/>
                  <a:gd name="T40" fmla="*/ 359 w 414"/>
                  <a:gd name="T41" fmla="*/ 0 h 128"/>
                  <a:gd name="T42" fmla="*/ 342 w 414"/>
                  <a:gd name="T43" fmla="*/ 21 h 128"/>
                  <a:gd name="T44" fmla="*/ 331 w 414"/>
                  <a:gd name="T45" fmla="*/ 35 h 128"/>
                  <a:gd name="T46" fmla="*/ 326 w 414"/>
                  <a:gd name="T47" fmla="*/ 42 h 128"/>
                  <a:gd name="T48" fmla="*/ 326 w 414"/>
                  <a:gd name="T49" fmla="*/ 53 h 128"/>
                  <a:gd name="T50" fmla="*/ 312 w 414"/>
                  <a:gd name="T51" fmla="*/ 58 h 128"/>
                  <a:gd name="T52" fmla="*/ 301 w 414"/>
                  <a:gd name="T53" fmla="*/ 44 h 128"/>
                  <a:gd name="T54" fmla="*/ 282 w 414"/>
                  <a:gd name="T55" fmla="*/ 74 h 128"/>
                  <a:gd name="T56" fmla="*/ 249 w 414"/>
                  <a:gd name="T57" fmla="*/ 84 h 128"/>
                  <a:gd name="T58" fmla="*/ 238 w 414"/>
                  <a:gd name="T59" fmla="*/ 109 h 128"/>
                  <a:gd name="T60" fmla="*/ 205 w 414"/>
                  <a:gd name="T61" fmla="*/ 102 h 128"/>
                  <a:gd name="T62" fmla="*/ 212 w 414"/>
                  <a:gd name="T63" fmla="*/ 116 h 128"/>
                  <a:gd name="T64" fmla="*/ 228 w 414"/>
                  <a:gd name="T65" fmla="*/ 126 h 128"/>
                  <a:gd name="T66" fmla="*/ 256 w 414"/>
                  <a:gd name="T67" fmla="*/ 121 h 128"/>
                  <a:gd name="T68" fmla="*/ 277 w 414"/>
                  <a:gd name="T69" fmla="*/ 114 h 128"/>
                  <a:gd name="T70" fmla="*/ 298 w 414"/>
                  <a:gd name="T71" fmla="*/ 116 h 128"/>
                  <a:gd name="T72" fmla="*/ 317 w 414"/>
                  <a:gd name="T73" fmla="*/ 105 h 128"/>
                  <a:gd name="T74" fmla="*/ 324 w 414"/>
                  <a:gd name="T75" fmla="*/ 84 h 128"/>
                  <a:gd name="T76" fmla="*/ 335 w 414"/>
                  <a:gd name="T77" fmla="*/ 65 h 128"/>
                  <a:gd name="T78" fmla="*/ 368 w 414"/>
                  <a:gd name="T79" fmla="*/ 51 h 128"/>
                  <a:gd name="T80" fmla="*/ 380 w 414"/>
                  <a:gd name="T81" fmla="*/ 56 h 128"/>
                  <a:gd name="T82" fmla="*/ 391 w 414"/>
                  <a:gd name="T83" fmla="*/ 42 h 128"/>
                  <a:gd name="T84" fmla="*/ 412 w 414"/>
                  <a:gd name="T85" fmla="*/ 35 h 128"/>
                  <a:gd name="T86" fmla="*/ 396 w 414"/>
                  <a:gd name="T87" fmla="*/ 21 h 128"/>
                  <a:gd name="T88" fmla="*/ 396 w 414"/>
                  <a:gd name="T89"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lnTo>
                      <a:pt x="75" y="46"/>
                    </a:ln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lnTo>
                      <a:pt x="39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2" name="Freeform 300">
                <a:extLst>
                  <a:ext uri="{FF2B5EF4-FFF2-40B4-BE49-F238E27FC236}">
                    <a16:creationId xmlns:a16="http://schemas.microsoft.com/office/drawing/2014/main" id="{E7D5F38B-8925-5EB7-6492-201D87D10DF0}"/>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396 w 414"/>
                  <a:gd name="T33" fmla="*/ 21 h 128"/>
                  <a:gd name="T34" fmla="*/ 396 w 414"/>
                  <a:gd name="T35" fmla="*/ 21 h 128"/>
                  <a:gd name="T36" fmla="*/ 377 w 414"/>
                  <a:gd name="T37" fmla="*/ 16 h 128"/>
                  <a:gd name="T38" fmla="*/ 359 w 414"/>
                  <a:gd name="T39" fmla="*/ 0 h 128"/>
                  <a:gd name="T40" fmla="*/ 342 w 414"/>
                  <a:gd name="T41" fmla="*/ 21 h 128"/>
                  <a:gd name="T42" fmla="*/ 331 w 414"/>
                  <a:gd name="T43" fmla="*/ 35 h 128"/>
                  <a:gd name="T44" fmla="*/ 326 w 414"/>
                  <a:gd name="T45" fmla="*/ 42 h 128"/>
                  <a:gd name="T46" fmla="*/ 326 w 414"/>
                  <a:gd name="T47" fmla="*/ 53 h 128"/>
                  <a:gd name="T48" fmla="*/ 312 w 414"/>
                  <a:gd name="T49" fmla="*/ 58 h 128"/>
                  <a:gd name="T50" fmla="*/ 301 w 414"/>
                  <a:gd name="T51" fmla="*/ 44 h 128"/>
                  <a:gd name="T52" fmla="*/ 282 w 414"/>
                  <a:gd name="T53" fmla="*/ 74 h 128"/>
                  <a:gd name="T54" fmla="*/ 249 w 414"/>
                  <a:gd name="T55" fmla="*/ 84 h 128"/>
                  <a:gd name="T56" fmla="*/ 238 w 414"/>
                  <a:gd name="T57" fmla="*/ 109 h 128"/>
                  <a:gd name="T58" fmla="*/ 205 w 414"/>
                  <a:gd name="T59" fmla="*/ 102 h 128"/>
                  <a:gd name="T60" fmla="*/ 212 w 414"/>
                  <a:gd name="T61" fmla="*/ 116 h 128"/>
                  <a:gd name="T62" fmla="*/ 228 w 414"/>
                  <a:gd name="T63" fmla="*/ 126 h 128"/>
                  <a:gd name="T64" fmla="*/ 256 w 414"/>
                  <a:gd name="T65" fmla="*/ 121 h 128"/>
                  <a:gd name="T66" fmla="*/ 277 w 414"/>
                  <a:gd name="T67" fmla="*/ 114 h 128"/>
                  <a:gd name="T68" fmla="*/ 298 w 414"/>
                  <a:gd name="T69" fmla="*/ 116 h 128"/>
                  <a:gd name="T70" fmla="*/ 317 w 414"/>
                  <a:gd name="T71" fmla="*/ 105 h 128"/>
                  <a:gd name="T72" fmla="*/ 324 w 414"/>
                  <a:gd name="T73" fmla="*/ 84 h 128"/>
                  <a:gd name="T74" fmla="*/ 335 w 414"/>
                  <a:gd name="T75" fmla="*/ 65 h 128"/>
                  <a:gd name="T76" fmla="*/ 368 w 414"/>
                  <a:gd name="T77" fmla="*/ 51 h 128"/>
                  <a:gd name="T78" fmla="*/ 380 w 414"/>
                  <a:gd name="T79" fmla="*/ 56 h 128"/>
                  <a:gd name="T80" fmla="*/ 391 w 414"/>
                  <a:gd name="T81" fmla="*/ 42 h 128"/>
                  <a:gd name="T82" fmla="*/ 412 w 414"/>
                  <a:gd name="T83" fmla="*/ 35 h 128"/>
                  <a:gd name="T84" fmla="*/ 396 w 414"/>
                  <a:gd name="T85"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5" name="Freeform 301">
                <a:extLst>
                  <a:ext uri="{FF2B5EF4-FFF2-40B4-BE49-F238E27FC236}">
                    <a16:creationId xmlns:a16="http://schemas.microsoft.com/office/drawing/2014/main" id="{B4FB4063-1436-6EB9-1F96-38049BE1A74D}"/>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75 w 414"/>
                  <a:gd name="T33" fmla="*/ 46 h 128"/>
                  <a:gd name="T34" fmla="*/ 396 w 414"/>
                  <a:gd name="T35" fmla="*/ 21 h 128"/>
                  <a:gd name="T36" fmla="*/ 396 w 414"/>
                  <a:gd name="T37" fmla="*/ 21 h 128"/>
                  <a:gd name="T38" fmla="*/ 377 w 414"/>
                  <a:gd name="T39" fmla="*/ 16 h 128"/>
                  <a:gd name="T40" fmla="*/ 359 w 414"/>
                  <a:gd name="T41" fmla="*/ 0 h 128"/>
                  <a:gd name="T42" fmla="*/ 342 w 414"/>
                  <a:gd name="T43" fmla="*/ 21 h 128"/>
                  <a:gd name="T44" fmla="*/ 331 w 414"/>
                  <a:gd name="T45" fmla="*/ 35 h 128"/>
                  <a:gd name="T46" fmla="*/ 326 w 414"/>
                  <a:gd name="T47" fmla="*/ 42 h 128"/>
                  <a:gd name="T48" fmla="*/ 326 w 414"/>
                  <a:gd name="T49" fmla="*/ 53 h 128"/>
                  <a:gd name="T50" fmla="*/ 312 w 414"/>
                  <a:gd name="T51" fmla="*/ 58 h 128"/>
                  <a:gd name="T52" fmla="*/ 301 w 414"/>
                  <a:gd name="T53" fmla="*/ 44 h 128"/>
                  <a:gd name="T54" fmla="*/ 282 w 414"/>
                  <a:gd name="T55" fmla="*/ 74 h 128"/>
                  <a:gd name="T56" fmla="*/ 249 w 414"/>
                  <a:gd name="T57" fmla="*/ 84 h 128"/>
                  <a:gd name="T58" fmla="*/ 238 w 414"/>
                  <a:gd name="T59" fmla="*/ 109 h 128"/>
                  <a:gd name="T60" fmla="*/ 205 w 414"/>
                  <a:gd name="T61" fmla="*/ 102 h 128"/>
                  <a:gd name="T62" fmla="*/ 212 w 414"/>
                  <a:gd name="T63" fmla="*/ 116 h 128"/>
                  <a:gd name="T64" fmla="*/ 228 w 414"/>
                  <a:gd name="T65" fmla="*/ 126 h 128"/>
                  <a:gd name="T66" fmla="*/ 256 w 414"/>
                  <a:gd name="T67" fmla="*/ 121 h 128"/>
                  <a:gd name="T68" fmla="*/ 277 w 414"/>
                  <a:gd name="T69" fmla="*/ 114 h 128"/>
                  <a:gd name="T70" fmla="*/ 298 w 414"/>
                  <a:gd name="T71" fmla="*/ 116 h 128"/>
                  <a:gd name="T72" fmla="*/ 317 w 414"/>
                  <a:gd name="T73" fmla="*/ 105 h 128"/>
                  <a:gd name="T74" fmla="*/ 324 w 414"/>
                  <a:gd name="T75" fmla="*/ 84 h 128"/>
                  <a:gd name="T76" fmla="*/ 335 w 414"/>
                  <a:gd name="T77" fmla="*/ 65 h 128"/>
                  <a:gd name="T78" fmla="*/ 368 w 414"/>
                  <a:gd name="T79" fmla="*/ 51 h 128"/>
                  <a:gd name="T80" fmla="*/ 380 w 414"/>
                  <a:gd name="T81" fmla="*/ 56 h 128"/>
                  <a:gd name="T82" fmla="*/ 391 w 414"/>
                  <a:gd name="T83" fmla="*/ 42 h 128"/>
                  <a:gd name="T84" fmla="*/ 412 w 414"/>
                  <a:gd name="T85" fmla="*/ 35 h 128"/>
                  <a:gd name="T86" fmla="*/ 396 w 414"/>
                  <a:gd name="T87" fmla="*/ 21 h 128"/>
                  <a:gd name="T88" fmla="*/ 396 w 414"/>
                  <a:gd name="T89"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lnTo>
                      <a:pt x="75" y="46"/>
                    </a:ln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lnTo>
                      <a:pt x="39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6" name="Freeform 302">
                <a:extLst>
                  <a:ext uri="{FF2B5EF4-FFF2-40B4-BE49-F238E27FC236}">
                    <a16:creationId xmlns:a16="http://schemas.microsoft.com/office/drawing/2014/main" id="{609B0AC3-791D-8296-2BEF-186D11B45ED8}"/>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8" name="Freeform 303">
                <a:extLst>
                  <a:ext uri="{FF2B5EF4-FFF2-40B4-BE49-F238E27FC236}">
                    <a16:creationId xmlns:a16="http://schemas.microsoft.com/office/drawing/2014/main" id="{D79F4374-7ED4-E393-D64E-8D971505F63D}"/>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 name="T14" fmla="*/ 11 w 2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lnTo>
                      <a:pt x="11"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9" name="Freeform 304">
                <a:extLst>
                  <a:ext uri="{FF2B5EF4-FFF2-40B4-BE49-F238E27FC236}">
                    <a16:creationId xmlns:a16="http://schemas.microsoft.com/office/drawing/2014/main" id="{CCB4BD78-7792-D3B6-5561-3E3C7176A0B2}"/>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0" name="Freeform 305">
                <a:extLst>
                  <a:ext uri="{FF2B5EF4-FFF2-40B4-BE49-F238E27FC236}">
                    <a16:creationId xmlns:a16="http://schemas.microsoft.com/office/drawing/2014/main" id="{EA2AD45E-2CDD-2159-D6C0-501EE4DDCC5D}"/>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 name="T14" fmla="*/ 11 w 2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lnTo>
                      <a:pt x="11"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1" name="Freeform 306">
                <a:extLst>
                  <a:ext uri="{FF2B5EF4-FFF2-40B4-BE49-F238E27FC236}">
                    <a16:creationId xmlns:a16="http://schemas.microsoft.com/office/drawing/2014/main" id="{FC5E8821-E1F7-9082-68E8-7CA80EC93014}"/>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2" name="Freeform 307">
                <a:extLst>
                  <a:ext uri="{FF2B5EF4-FFF2-40B4-BE49-F238E27FC236}">
                    <a16:creationId xmlns:a16="http://schemas.microsoft.com/office/drawing/2014/main" id="{A999F28F-CB46-64E0-2C62-0515A6D979A2}"/>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 name="T68" fmla="*/ 174 w 207"/>
                  <a:gd name="T69"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lnTo>
                      <a:pt x="174" y="1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3" name="Freeform 308">
                <a:extLst>
                  <a:ext uri="{FF2B5EF4-FFF2-40B4-BE49-F238E27FC236}">
                    <a16:creationId xmlns:a16="http://schemas.microsoft.com/office/drawing/2014/main" id="{5F892A68-BAC5-1D11-8B99-EF06DD0A8301}"/>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4" name="Freeform 309">
                <a:extLst>
                  <a:ext uri="{FF2B5EF4-FFF2-40B4-BE49-F238E27FC236}">
                    <a16:creationId xmlns:a16="http://schemas.microsoft.com/office/drawing/2014/main" id="{8BC79E5C-B56F-5B53-8922-7B75C76A6A09}"/>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 name="T68" fmla="*/ 174 w 207"/>
                  <a:gd name="T69"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lnTo>
                      <a:pt x="174" y="1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5" name="Freeform 310">
                <a:extLst>
                  <a:ext uri="{FF2B5EF4-FFF2-40B4-BE49-F238E27FC236}">
                    <a16:creationId xmlns:a16="http://schemas.microsoft.com/office/drawing/2014/main" id="{A71F6E0E-5EE1-D074-5F6A-A8000DF4A745}"/>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6" name="Freeform 311">
                <a:extLst>
                  <a:ext uri="{FF2B5EF4-FFF2-40B4-BE49-F238E27FC236}">
                    <a16:creationId xmlns:a16="http://schemas.microsoft.com/office/drawing/2014/main" id="{0001ADBB-712A-56DE-D4A5-6FA672C08D13}"/>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 name="T20" fmla="*/ 14 w 42"/>
                  <a:gd name="T21"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lnTo>
                      <a:pt x="14" y="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7" name="Freeform 312">
                <a:extLst>
                  <a:ext uri="{FF2B5EF4-FFF2-40B4-BE49-F238E27FC236}">
                    <a16:creationId xmlns:a16="http://schemas.microsoft.com/office/drawing/2014/main" id="{6424EFE0-DD8A-48C2-9509-BA9723E0E6DE}"/>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8" name="Freeform 313">
                <a:extLst>
                  <a:ext uri="{FF2B5EF4-FFF2-40B4-BE49-F238E27FC236}">
                    <a16:creationId xmlns:a16="http://schemas.microsoft.com/office/drawing/2014/main" id="{D4C0295C-7F56-0989-6C03-7B28628856CC}"/>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 name="T20" fmla="*/ 14 w 42"/>
                  <a:gd name="T21"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lnTo>
                      <a:pt x="14" y="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9" name="Freeform 314">
                <a:extLst>
                  <a:ext uri="{FF2B5EF4-FFF2-40B4-BE49-F238E27FC236}">
                    <a16:creationId xmlns:a16="http://schemas.microsoft.com/office/drawing/2014/main" id="{BAA20A3E-F0E2-A231-D306-DC1D3A4B4C6F}"/>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0" name="Freeform 315">
                <a:extLst>
                  <a:ext uri="{FF2B5EF4-FFF2-40B4-BE49-F238E27FC236}">
                    <a16:creationId xmlns:a16="http://schemas.microsoft.com/office/drawing/2014/main" id="{78364C23-46BA-CEFA-B323-1B39D4178B96}"/>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 name="T18" fmla="*/ 47 w 49"/>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lnTo>
                      <a:pt x="47" y="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1" name="Freeform 316">
                <a:extLst>
                  <a:ext uri="{FF2B5EF4-FFF2-40B4-BE49-F238E27FC236}">
                    <a16:creationId xmlns:a16="http://schemas.microsoft.com/office/drawing/2014/main" id="{3DEBC514-18FD-74CA-DE3D-0EDF88B981E4}"/>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2" name="Freeform 317">
                <a:extLst>
                  <a:ext uri="{FF2B5EF4-FFF2-40B4-BE49-F238E27FC236}">
                    <a16:creationId xmlns:a16="http://schemas.microsoft.com/office/drawing/2014/main" id="{8BE52837-4F3C-C70A-B7B3-3D7DE06DC23D}"/>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 name="T18" fmla="*/ 47 w 49"/>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lnTo>
                      <a:pt x="47" y="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3" name="Freeform 318">
                <a:extLst>
                  <a:ext uri="{FF2B5EF4-FFF2-40B4-BE49-F238E27FC236}">
                    <a16:creationId xmlns:a16="http://schemas.microsoft.com/office/drawing/2014/main" id="{A32F76B0-E3EF-1BD9-8037-E3C12E9F0E83}"/>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4" name="Freeform 319">
                <a:extLst>
                  <a:ext uri="{FF2B5EF4-FFF2-40B4-BE49-F238E27FC236}">
                    <a16:creationId xmlns:a16="http://schemas.microsoft.com/office/drawing/2014/main" id="{D9663FAA-5454-9B0A-7F91-888CA9A58301}"/>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 name="T36" fmla="*/ 53 w 130"/>
                  <a:gd name="T37"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lnTo>
                      <a:pt x="53"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5" name="Freeform 320">
                <a:extLst>
                  <a:ext uri="{FF2B5EF4-FFF2-40B4-BE49-F238E27FC236}">
                    <a16:creationId xmlns:a16="http://schemas.microsoft.com/office/drawing/2014/main" id="{085A9F85-8F17-919B-E3E9-B88F1ACBD5CB}"/>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6" name="Freeform 321">
                <a:extLst>
                  <a:ext uri="{FF2B5EF4-FFF2-40B4-BE49-F238E27FC236}">
                    <a16:creationId xmlns:a16="http://schemas.microsoft.com/office/drawing/2014/main" id="{620EB0B4-B52A-5FC0-09CA-D2AF7088A38A}"/>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 name="T36" fmla="*/ 53 w 130"/>
                  <a:gd name="T37"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lnTo>
                      <a:pt x="53"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7" name="Freeform 322">
                <a:extLst>
                  <a:ext uri="{FF2B5EF4-FFF2-40B4-BE49-F238E27FC236}">
                    <a16:creationId xmlns:a16="http://schemas.microsoft.com/office/drawing/2014/main" id="{143C6E62-F51E-B519-CD67-297AC188E9C0}"/>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8" name="Freeform 323">
                <a:extLst>
                  <a:ext uri="{FF2B5EF4-FFF2-40B4-BE49-F238E27FC236}">
                    <a16:creationId xmlns:a16="http://schemas.microsoft.com/office/drawing/2014/main" id="{FE8C8544-2475-21C6-FB12-2EDB8875BC60}"/>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 name="T88" fmla="*/ 537 w 646"/>
                  <a:gd name="T89" fmla="*/ 38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lnTo>
                      <a:pt x="537" y="38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9" name="Freeform 324">
                <a:extLst>
                  <a:ext uri="{FF2B5EF4-FFF2-40B4-BE49-F238E27FC236}">
                    <a16:creationId xmlns:a16="http://schemas.microsoft.com/office/drawing/2014/main" id="{E383A57D-FF0C-C7F4-A8D3-8C2A34C5FD9D}"/>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0" name="Freeform 325">
                <a:extLst>
                  <a:ext uri="{FF2B5EF4-FFF2-40B4-BE49-F238E27FC236}">
                    <a16:creationId xmlns:a16="http://schemas.microsoft.com/office/drawing/2014/main" id="{77BBAA2D-C670-2CD9-78B7-1331E2A7F508}"/>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 name="T88" fmla="*/ 537 w 646"/>
                  <a:gd name="T89" fmla="*/ 38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lnTo>
                      <a:pt x="537" y="38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1" name="Freeform 326">
                <a:extLst>
                  <a:ext uri="{FF2B5EF4-FFF2-40B4-BE49-F238E27FC236}">
                    <a16:creationId xmlns:a16="http://schemas.microsoft.com/office/drawing/2014/main" id="{A62373FE-5AFC-E6B3-EBF8-870D0FFBDAD7}"/>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2" name="Freeform 327">
                <a:extLst>
                  <a:ext uri="{FF2B5EF4-FFF2-40B4-BE49-F238E27FC236}">
                    <a16:creationId xmlns:a16="http://schemas.microsoft.com/office/drawing/2014/main" id="{878A2AFD-D64C-32AD-CF09-F82B1A40A15B}"/>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 name="T32" fmla="*/ 79 w 91"/>
                  <a:gd name="T33"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lnTo>
                      <a:pt x="79" y="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3" name="Freeform 328">
                <a:extLst>
                  <a:ext uri="{FF2B5EF4-FFF2-40B4-BE49-F238E27FC236}">
                    <a16:creationId xmlns:a16="http://schemas.microsoft.com/office/drawing/2014/main" id="{A1A4D5B5-2121-EC1C-1895-671AC7706C71}"/>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4" name="Freeform 329">
                <a:extLst>
                  <a:ext uri="{FF2B5EF4-FFF2-40B4-BE49-F238E27FC236}">
                    <a16:creationId xmlns:a16="http://schemas.microsoft.com/office/drawing/2014/main" id="{2C9A1171-4138-AB17-126B-93278725E430}"/>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 name="T32" fmla="*/ 79 w 91"/>
                  <a:gd name="T33"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lnTo>
                      <a:pt x="79" y="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5" name="Freeform 330">
                <a:extLst>
                  <a:ext uri="{FF2B5EF4-FFF2-40B4-BE49-F238E27FC236}">
                    <a16:creationId xmlns:a16="http://schemas.microsoft.com/office/drawing/2014/main" id="{40DC0683-6777-449A-182C-56B0EDA2A7C0}"/>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6" name="Freeform 331">
                <a:extLst>
                  <a:ext uri="{FF2B5EF4-FFF2-40B4-BE49-F238E27FC236}">
                    <a16:creationId xmlns:a16="http://schemas.microsoft.com/office/drawing/2014/main" id="{BE93B58B-C96A-B6BA-1CDA-4BFF628B306F}"/>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 name="T20" fmla="*/ 4 w 28"/>
                  <a:gd name="T21"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lnTo>
                      <a:pt x="4"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7" name="Freeform 332">
                <a:extLst>
                  <a:ext uri="{FF2B5EF4-FFF2-40B4-BE49-F238E27FC236}">
                    <a16:creationId xmlns:a16="http://schemas.microsoft.com/office/drawing/2014/main" id="{74B23E3C-D384-1D14-05EB-63F81BB4C7E8}"/>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8" name="Freeform 333">
                <a:extLst>
                  <a:ext uri="{FF2B5EF4-FFF2-40B4-BE49-F238E27FC236}">
                    <a16:creationId xmlns:a16="http://schemas.microsoft.com/office/drawing/2014/main" id="{4D327A61-AA5C-FBE3-963F-0F684247813B}"/>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 name="T20" fmla="*/ 4 w 28"/>
                  <a:gd name="T21"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lnTo>
                      <a:pt x="4"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9" name="Freeform 334">
                <a:extLst>
                  <a:ext uri="{FF2B5EF4-FFF2-40B4-BE49-F238E27FC236}">
                    <a16:creationId xmlns:a16="http://schemas.microsoft.com/office/drawing/2014/main" id="{C88C63BE-7A67-6364-6F0C-BE8C4979E2BA}"/>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0" name="Freeform 335">
                <a:extLst>
                  <a:ext uri="{FF2B5EF4-FFF2-40B4-BE49-F238E27FC236}">
                    <a16:creationId xmlns:a16="http://schemas.microsoft.com/office/drawing/2014/main" id="{A77E2563-FD44-C08A-F325-3BC9439F07D6}"/>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 name="T16" fmla="*/ 28 w 63"/>
                  <a:gd name="T1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lnTo>
                      <a:pt x="28"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1" name="Freeform 336">
                <a:extLst>
                  <a:ext uri="{FF2B5EF4-FFF2-40B4-BE49-F238E27FC236}">
                    <a16:creationId xmlns:a16="http://schemas.microsoft.com/office/drawing/2014/main" id="{7CF52E58-EBDF-2459-9B8A-E7C40EE19B2C}"/>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2" name="Freeform 337">
                <a:extLst>
                  <a:ext uri="{FF2B5EF4-FFF2-40B4-BE49-F238E27FC236}">
                    <a16:creationId xmlns:a16="http://schemas.microsoft.com/office/drawing/2014/main" id="{A9C938AE-211E-8784-2F42-6F998DD4F337}"/>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 name="T16" fmla="*/ 28 w 63"/>
                  <a:gd name="T1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lnTo>
                      <a:pt x="28"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3" name="Freeform 338">
                <a:extLst>
                  <a:ext uri="{FF2B5EF4-FFF2-40B4-BE49-F238E27FC236}">
                    <a16:creationId xmlns:a16="http://schemas.microsoft.com/office/drawing/2014/main" id="{B2A9FF0B-622D-2BAA-1DB6-F16300CA4D36}"/>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4" name="Freeform 339">
                <a:extLst>
                  <a:ext uri="{FF2B5EF4-FFF2-40B4-BE49-F238E27FC236}">
                    <a16:creationId xmlns:a16="http://schemas.microsoft.com/office/drawing/2014/main" id="{18029E33-C927-1E6B-42D4-CFCA53E0E5DC}"/>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 name="T16" fmla="*/ 28 w 72"/>
                  <a:gd name="T1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lnTo>
                      <a:pt x="28"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5" name="Freeform 340">
                <a:extLst>
                  <a:ext uri="{FF2B5EF4-FFF2-40B4-BE49-F238E27FC236}">
                    <a16:creationId xmlns:a16="http://schemas.microsoft.com/office/drawing/2014/main" id="{6AC74201-337D-4F22-883A-DEAC0421EAD5}"/>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6" name="Freeform 341">
                <a:extLst>
                  <a:ext uri="{FF2B5EF4-FFF2-40B4-BE49-F238E27FC236}">
                    <a16:creationId xmlns:a16="http://schemas.microsoft.com/office/drawing/2014/main" id="{C789D296-2FDE-D5AE-710B-B2E55B0F7104}"/>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 name="T16" fmla="*/ 28 w 72"/>
                  <a:gd name="T1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lnTo>
                      <a:pt x="28"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7" name="Freeform 342">
                <a:extLst>
                  <a:ext uri="{FF2B5EF4-FFF2-40B4-BE49-F238E27FC236}">
                    <a16:creationId xmlns:a16="http://schemas.microsoft.com/office/drawing/2014/main" id="{C30EFFAA-4617-156C-DF90-D60BC15FDB4B}"/>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8" name="Freeform 343">
                <a:extLst>
                  <a:ext uri="{FF2B5EF4-FFF2-40B4-BE49-F238E27FC236}">
                    <a16:creationId xmlns:a16="http://schemas.microsoft.com/office/drawing/2014/main" id="{4D7651CE-19D9-60B1-4915-54DECC7AEA37}"/>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 name="T36" fmla="*/ 49 w 91"/>
                  <a:gd name="T37"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lnTo>
                      <a:pt x="49"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9" name="Freeform 344">
                <a:extLst>
                  <a:ext uri="{FF2B5EF4-FFF2-40B4-BE49-F238E27FC236}">
                    <a16:creationId xmlns:a16="http://schemas.microsoft.com/office/drawing/2014/main" id="{3ACC6C80-0FB4-6787-AFC4-B20EC9643A7F}"/>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0" name="Freeform 345">
                <a:extLst>
                  <a:ext uri="{FF2B5EF4-FFF2-40B4-BE49-F238E27FC236}">
                    <a16:creationId xmlns:a16="http://schemas.microsoft.com/office/drawing/2014/main" id="{C6C2A794-799B-AB3D-1DF5-54CFFB7B392B}"/>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 name="T36" fmla="*/ 49 w 91"/>
                  <a:gd name="T37"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lnTo>
                      <a:pt x="49"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1" name="Freeform 346">
                <a:extLst>
                  <a:ext uri="{FF2B5EF4-FFF2-40B4-BE49-F238E27FC236}">
                    <a16:creationId xmlns:a16="http://schemas.microsoft.com/office/drawing/2014/main" id="{D8ED0A89-8687-236B-FB09-103F25E23B12}"/>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2" name="Freeform 347">
                <a:extLst>
                  <a:ext uri="{FF2B5EF4-FFF2-40B4-BE49-F238E27FC236}">
                    <a16:creationId xmlns:a16="http://schemas.microsoft.com/office/drawing/2014/main" id="{FD9F64B6-E3CD-C9B9-F567-B3FB906BE7F8}"/>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lnTo>
                      <a:pt x="449" y="8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4" name="Freeform 348">
                <a:extLst>
                  <a:ext uri="{FF2B5EF4-FFF2-40B4-BE49-F238E27FC236}">
                    <a16:creationId xmlns:a16="http://schemas.microsoft.com/office/drawing/2014/main" id="{0CB3BE41-F526-F0E5-A20B-961EAF21780E}"/>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6" name="Freeform 349">
                <a:extLst>
                  <a:ext uri="{FF2B5EF4-FFF2-40B4-BE49-F238E27FC236}">
                    <a16:creationId xmlns:a16="http://schemas.microsoft.com/office/drawing/2014/main" id="{5B1FAD44-0DB6-4FCE-426C-A1C91E7EC620}"/>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lnTo>
                      <a:pt x="449" y="8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7" name="Freeform 350">
                <a:extLst>
                  <a:ext uri="{FF2B5EF4-FFF2-40B4-BE49-F238E27FC236}">
                    <a16:creationId xmlns:a16="http://schemas.microsoft.com/office/drawing/2014/main" id="{45E5D6C4-2B0F-7B34-1DFF-981B5858F1B3}"/>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8" name="Freeform 351">
                <a:extLst>
                  <a:ext uri="{FF2B5EF4-FFF2-40B4-BE49-F238E27FC236}">
                    <a16:creationId xmlns:a16="http://schemas.microsoft.com/office/drawing/2014/main" id="{2DB61063-01A5-CC92-6DB3-537E3D560B30}"/>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 name="T38" fmla="*/ 105 w 107"/>
                  <a:gd name="T39"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lnTo>
                      <a:pt x="105"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9" name="Freeform 352">
                <a:extLst>
                  <a:ext uri="{FF2B5EF4-FFF2-40B4-BE49-F238E27FC236}">
                    <a16:creationId xmlns:a16="http://schemas.microsoft.com/office/drawing/2014/main" id="{026E82C2-7F09-A59F-0386-C144D65DCA35}"/>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0" name="Freeform 353">
                <a:extLst>
                  <a:ext uri="{FF2B5EF4-FFF2-40B4-BE49-F238E27FC236}">
                    <a16:creationId xmlns:a16="http://schemas.microsoft.com/office/drawing/2014/main" id="{606DB638-8989-4F6F-7261-9D4D70EC37F5}"/>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 name="T38" fmla="*/ 105 w 107"/>
                  <a:gd name="T39"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lnTo>
                      <a:pt x="105"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1" name="Freeform 354">
                <a:extLst>
                  <a:ext uri="{FF2B5EF4-FFF2-40B4-BE49-F238E27FC236}">
                    <a16:creationId xmlns:a16="http://schemas.microsoft.com/office/drawing/2014/main" id="{3F21BF8E-7262-69EB-3DFE-E997D4DC890E}"/>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425 w 430"/>
                  <a:gd name="T11" fmla="*/ 88 h 851"/>
                  <a:gd name="T12" fmla="*/ 411 w 430"/>
                  <a:gd name="T13" fmla="*/ 88 h 851"/>
                  <a:gd name="T14" fmla="*/ 384 w 430"/>
                  <a:gd name="T15" fmla="*/ 128 h 851"/>
                  <a:gd name="T16" fmla="*/ 344 w 430"/>
                  <a:gd name="T17" fmla="*/ 130 h 851"/>
                  <a:gd name="T18" fmla="*/ 332 w 430"/>
                  <a:gd name="T19" fmla="*/ 112 h 851"/>
                  <a:gd name="T20" fmla="*/ 309 w 430"/>
                  <a:gd name="T21" fmla="*/ 63 h 851"/>
                  <a:gd name="T22" fmla="*/ 263 w 430"/>
                  <a:gd name="T23" fmla="*/ 37 h 851"/>
                  <a:gd name="T24" fmla="*/ 212 w 430"/>
                  <a:gd name="T25" fmla="*/ 7 h 851"/>
                  <a:gd name="T26" fmla="*/ 174 w 430"/>
                  <a:gd name="T27" fmla="*/ 9 h 851"/>
                  <a:gd name="T28" fmla="*/ 139 w 430"/>
                  <a:gd name="T29" fmla="*/ 23 h 851"/>
                  <a:gd name="T30" fmla="*/ 112 w 430"/>
                  <a:gd name="T31" fmla="*/ 67 h 851"/>
                  <a:gd name="T32" fmla="*/ 112 w 430"/>
                  <a:gd name="T33" fmla="*/ 105 h 851"/>
                  <a:gd name="T34" fmla="*/ 100 w 430"/>
                  <a:gd name="T35" fmla="*/ 130 h 851"/>
                  <a:gd name="T36" fmla="*/ 84 w 430"/>
                  <a:gd name="T37" fmla="*/ 168 h 851"/>
                  <a:gd name="T38" fmla="*/ 79 w 430"/>
                  <a:gd name="T39" fmla="*/ 200 h 851"/>
                  <a:gd name="T40" fmla="*/ 70 w 430"/>
                  <a:gd name="T41" fmla="*/ 240 h 851"/>
                  <a:gd name="T42" fmla="*/ 81 w 430"/>
                  <a:gd name="T43" fmla="*/ 279 h 851"/>
                  <a:gd name="T44" fmla="*/ 70 w 430"/>
                  <a:gd name="T45" fmla="*/ 312 h 851"/>
                  <a:gd name="T46" fmla="*/ 54 w 430"/>
                  <a:gd name="T47" fmla="*/ 361 h 851"/>
                  <a:gd name="T48" fmla="*/ 60 w 430"/>
                  <a:gd name="T49" fmla="*/ 401 h 851"/>
                  <a:gd name="T50" fmla="*/ 47 w 430"/>
                  <a:gd name="T51" fmla="*/ 424 h 851"/>
                  <a:gd name="T52" fmla="*/ 35 w 430"/>
                  <a:gd name="T53" fmla="*/ 452 h 851"/>
                  <a:gd name="T54" fmla="*/ 37 w 430"/>
                  <a:gd name="T55" fmla="*/ 492 h 851"/>
                  <a:gd name="T56" fmla="*/ 37 w 430"/>
                  <a:gd name="T57" fmla="*/ 525 h 851"/>
                  <a:gd name="T58" fmla="*/ 47 w 430"/>
                  <a:gd name="T59" fmla="*/ 550 h 851"/>
                  <a:gd name="T60" fmla="*/ 42 w 430"/>
                  <a:gd name="T61" fmla="*/ 564 h 851"/>
                  <a:gd name="T62" fmla="*/ 42 w 430"/>
                  <a:gd name="T63" fmla="*/ 594 h 851"/>
                  <a:gd name="T64" fmla="*/ 35 w 430"/>
                  <a:gd name="T65" fmla="*/ 625 h 851"/>
                  <a:gd name="T66" fmla="*/ 26 w 430"/>
                  <a:gd name="T67" fmla="*/ 655 h 851"/>
                  <a:gd name="T68" fmla="*/ 5 w 430"/>
                  <a:gd name="T69" fmla="*/ 685 h 851"/>
                  <a:gd name="T70" fmla="*/ 9 w 430"/>
                  <a:gd name="T71" fmla="*/ 718 h 851"/>
                  <a:gd name="T72" fmla="*/ 30 w 430"/>
                  <a:gd name="T73" fmla="*/ 749 h 851"/>
                  <a:gd name="T74" fmla="*/ 79 w 430"/>
                  <a:gd name="T75" fmla="*/ 758 h 851"/>
                  <a:gd name="T76" fmla="*/ 109 w 430"/>
                  <a:gd name="T77" fmla="*/ 767 h 851"/>
                  <a:gd name="T78" fmla="*/ 98 w 430"/>
                  <a:gd name="T79" fmla="*/ 732 h 851"/>
                  <a:gd name="T80" fmla="*/ 112 w 430"/>
                  <a:gd name="T81" fmla="*/ 702 h 851"/>
                  <a:gd name="T82" fmla="*/ 139 w 430"/>
                  <a:gd name="T83" fmla="*/ 665 h 851"/>
                  <a:gd name="T84" fmla="*/ 170 w 430"/>
                  <a:gd name="T85" fmla="*/ 623 h 851"/>
                  <a:gd name="T86" fmla="*/ 132 w 430"/>
                  <a:gd name="T87" fmla="*/ 585 h 851"/>
                  <a:gd name="T88" fmla="*/ 174 w 430"/>
                  <a:gd name="T89" fmla="*/ 553 h 851"/>
                  <a:gd name="T90" fmla="*/ 188 w 430"/>
                  <a:gd name="T91" fmla="*/ 518 h 851"/>
                  <a:gd name="T92" fmla="*/ 195 w 430"/>
                  <a:gd name="T93" fmla="*/ 501 h 851"/>
                  <a:gd name="T94" fmla="*/ 214 w 430"/>
                  <a:gd name="T95" fmla="*/ 492 h 851"/>
                  <a:gd name="T96" fmla="*/ 188 w 430"/>
                  <a:gd name="T97" fmla="*/ 489 h 851"/>
                  <a:gd name="T98" fmla="*/ 184 w 430"/>
                  <a:gd name="T99" fmla="*/ 455 h 851"/>
                  <a:gd name="T100" fmla="*/ 242 w 430"/>
                  <a:gd name="T101" fmla="*/ 450 h 851"/>
                  <a:gd name="T102" fmla="*/ 244 w 430"/>
                  <a:gd name="T103" fmla="*/ 415 h 851"/>
                  <a:gd name="T104" fmla="*/ 305 w 430"/>
                  <a:gd name="T105" fmla="*/ 403 h 851"/>
                  <a:gd name="T106" fmla="*/ 365 w 430"/>
                  <a:gd name="T107" fmla="*/ 357 h 851"/>
                  <a:gd name="T108" fmla="*/ 353 w 430"/>
                  <a:gd name="T109" fmla="*/ 324 h 851"/>
                  <a:gd name="T110" fmla="*/ 326 w 430"/>
                  <a:gd name="T111" fmla="*/ 296 h 851"/>
                  <a:gd name="T112" fmla="*/ 335 w 430"/>
                  <a:gd name="T113" fmla="*/ 284 h 851"/>
                  <a:gd name="T114" fmla="*/ 335 w 430"/>
                  <a:gd name="T115" fmla="*/ 245 h 851"/>
                  <a:gd name="T116" fmla="*/ 367 w 430"/>
                  <a:gd name="T117" fmla="*/ 175 h 851"/>
                  <a:gd name="T118" fmla="*/ 430 w 430"/>
                  <a:gd name="T119" fmla="*/ 121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2" name="Freeform 355">
                <a:extLst>
                  <a:ext uri="{FF2B5EF4-FFF2-40B4-BE49-F238E27FC236}">
                    <a16:creationId xmlns:a16="http://schemas.microsoft.com/office/drawing/2014/main" id="{42986BA1-459F-99D9-937D-FFE23EE9E52F}"/>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165 w 430"/>
                  <a:gd name="T11" fmla="*/ 835 h 851"/>
                  <a:gd name="T12" fmla="*/ 425 w 430"/>
                  <a:gd name="T13" fmla="*/ 88 h 851"/>
                  <a:gd name="T14" fmla="*/ 400 w 430"/>
                  <a:gd name="T15" fmla="*/ 121 h 851"/>
                  <a:gd name="T16" fmla="*/ 365 w 430"/>
                  <a:gd name="T17" fmla="*/ 133 h 851"/>
                  <a:gd name="T18" fmla="*/ 326 w 430"/>
                  <a:gd name="T19" fmla="*/ 126 h 851"/>
                  <a:gd name="T20" fmla="*/ 349 w 430"/>
                  <a:gd name="T21" fmla="*/ 84 h 851"/>
                  <a:gd name="T22" fmla="*/ 286 w 430"/>
                  <a:gd name="T23" fmla="*/ 51 h 851"/>
                  <a:gd name="T24" fmla="*/ 233 w 430"/>
                  <a:gd name="T25" fmla="*/ 7 h 851"/>
                  <a:gd name="T26" fmla="*/ 200 w 430"/>
                  <a:gd name="T27" fmla="*/ 18 h 851"/>
                  <a:gd name="T28" fmla="*/ 156 w 430"/>
                  <a:gd name="T29" fmla="*/ 9 h 851"/>
                  <a:gd name="T30" fmla="*/ 137 w 430"/>
                  <a:gd name="T31" fmla="*/ 49 h 851"/>
                  <a:gd name="T32" fmla="*/ 112 w 430"/>
                  <a:gd name="T33" fmla="*/ 81 h 851"/>
                  <a:gd name="T34" fmla="*/ 114 w 430"/>
                  <a:gd name="T35" fmla="*/ 119 h 851"/>
                  <a:gd name="T36" fmla="*/ 93 w 430"/>
                  <a:gd name="T37" fmla="*/ 147 h 851"/>
                  <a:gd name="T38" fmla="*/ 79 w 430"/>
                  <a:gd name="T39" fmla="*/ 179 h 851"/>
                  <a:gd name="T40" fmla="*/ 70 w 430"/>
                  <a:gd name="T41" fmla="*/ 217 h 851"/>
                  <a:gd name="T42" fmla="*/ 77 w 430"/>
                  <a:gd name="T43" fmla="*/ 261 h 851"/>
                  <a:gd name="T44" fmla="*/ 77 w 430"/>
                  <a:gd name="T45" fmla="*/ 298 h 851"/>
                  <a:gd name="T46" fmla="*/ 70 w 430"/>
                  <a:gd name="T47" fmla="*/ 340 h 851"/>
                  <a:gd name="T48" fmla="*/ 54 w 430"/>
                  <a:gd name="T49" fmla="*/ 389 h 851"/>
                  <a:gd name="T50" fmla="*/ 47 w 430"/>
                  <a:gd name="T51" fmla="*/ 410 h 851"/>
                  <a:gd name="T52" fmla="*/ 39 w 430"/>
                  <a:gd name="T53" fmla="*/ 438 h 851"/>
                  <a:gd name="T54" fmla="*/ 39 w 430"/>
                  <a:gd name="T55" fmla="*/ 469 h 851"/>
                  <a:gd name="T56" fmla="*/ 35 w 430"/>
                  <a:gd name="T57" fmla="*/ 513 h 851"/>
                  <a:gd name="T58" fmla="*/ 39 w 430"/>
                  <a:gd name="T59" fmla="*/ 539 h 851"/>
                  <a:gd name="T60" fmla="*/ 49 w 430"/>
                  <a:gd name="T61" fmla="*/ 560 h 851"/>
                  <a:gd name="T62" fmla="*/ 44 w 430"/>
                  <a:gd name="T63" fmla="*/ 578 h 851"/>
                  <a:gd name="T64" fmla="*/ 39 w 430"/>
                  <a:gd name="T65" fmla="*/ 611 h 851"/>
                  <a:gd name="T66" fmla="*/ 26 w 430"/>
                  <a:gd name="T67" fmla="*/ 639 h 851"/>
                  <a:gd name="T68" fmla="*/ 16 w 430"/>
                  <a:gd name="T69" fmla="*/ 672 h 851"/>
                  <a:gd name="T70" fmla="*/ 7 w 430"/>
                  <a:gd name="T71" fmla="*/ 704 h 851"/>
                  <a:gd name="T72" fmla="*/ 30 w 430"/>
                  <a:gd name="T73" fmla="*/ 725 h 851"/>
                  <a:gd name="T74" fmla="*/ 42 w 430"/>
                  <a:gd name="T75" fmla="*/ 758 h 851"/>
                  <a:gd name="T76" fmla="*/ 91 w 430"/>
                  <a:gd name="T77" fmla="*/ 765 h 851"/>
                  <a:gd name="T78" fmla="*/ 100 w 430"/>
                  <a:gd name="T79" fmla="*/ 746 h 851"/>
                  <a:gd name="T80" fmla="*/ 100 w 430"/>
                  <a:gd name="T81" fmla="*/ 711 h 851"/>
                  <a:gd name="T82" fmla="*/ 126 w 430"/>
                  <a:gd name="T83" fmla="*/ 688 h 851"/>
                  <a:gd name="T84" fmla="*/ 165 w 430"/>
                  <a:gd name="T85" fmla="*/ 644 h 851"/>
                  <a:gd name="T86" fmla="*/ 149 w 430"/>
                  <a:gd name="T87" fmla="*/ 618 h 851"/>
                  <a:gd name="T88" fmla="*/ 167 w 430"/>
                  <a:gd name="T89" fmla="*/ 564 h 851"/>
                  <a:gd name="T90" fmla="*/ 179 w 430"/>
                  <a:gd name="T91" fmla="*/ 539 h 851"/>
                  <a:gd name="T92" fmla="*/ 193 w 430"/>
                  <a:gd name="T93" fmla="*/ 510 h 851"/>
                  <a:gd name="T94" fmla="*/ 207 w 430"/>
                  <a:gd name="T95" fmla="*/ 508 h 851"/>
                  <a:gd name="T96" fmla="*/ 200 w 430"/>
                  <a:gd name="T97" fmla="*/ 494 h 851"/>
                  <a:gd name="T98" fmla="*/ 184 w 430"/>
                  <a:gd name="T99" fmla="*/ 473 h 851"/>
                  <a:gd name="T100" fmla="*/ 219 w 430"/>
                  <a:gd name="T101" fmla="*/ 462 h 851"/>
                  <a:gd name="T102" fmla="*/ 244 w 430"/>
                  <a:gd name="T103" fmla="*/ 431 h 851"/>
                  <a:gd name="T104" fmla="*/ 251 w 430"/>
                  <a:gd name="T105" fmla="*/ 406 h 851"/>
                  <a:gd name="T106" fmla="*/ 346 w 430"/>
                  <a:gd name="T107" fmla="*/ 382 h 851"/>
                  <a:gd name="T108" fmla="*/ 356 w 430"/>
                  <a:gd name="T109" fmla="*/ 340 h 851"/>
                  <a:gd name="T110" fmla="*/ 339 w 430"/>
                  <a:gd name="T111" fmla="*/ 310 h 851"/>
                  <a:gd name="T112" fmla="*/ 332 w 430"/>
                  <a:gd name="T113" fmla="*/ 293 h 851"/>
                  <a:gd name="T114" fmla="*/ 328 w 430"/>
                  <a:gd name="T115" fmla="*/ 273 h 851"/>
                  <a:gd name="T116" fmla="*/ 342 w 430"/>
                  <a:gd name="T117" fmla="*/ 207 h 851"/>
                  <a:gd name="T118" fmla="*/ 405 w 430"/>
                  <a:gd name="T119" fmla="*/ 135 h 851"/>
                  <a:gd name="T120" fmla="*/ 425 w 430"/>
                  <a:gd name="T121" fmla="*/ 88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lnTo>
                      <a:pt x="165" y="835"/>
                    </a:ln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lnTo>
                      <a:pt x="425" y="8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3" name="Freeform 356">
                <a:extLst>
                  <a:ext uri="{FF2B5EF4-FFF2-40B4-BE49-F238E27FC236}">
                    <a16:creationId xmlns:a16="http://schemas.microsoft.com/office/drawing/2014/main" id="{5C0CB297-1EB2-7B99-402E-31D114DAE5A6}"/>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425 w 430"/>
                  <a:gd name="T11" fmla="*/ 88 h 851"/>
                  <a:gd name="T12" fmla="*/ 411 w 430"/>
                  <a:gd name="T13" fmla="*/ 88 h 851"/>
                  <a:gd name="T14" fmla="*/ 384 w 430"/>
                  <a:gd name="T15" fmla="*/ 128 h 851"/>
                  <a:gd name="T16" fmla="*/ 344 w 430"/>
                  <a:gd name="T17" fmla="*/ 130 h 851"/>
                  <a:gd name="T18" fmla="*/ 332 w 430"/>
                  <a:gd name="T19" fmla="*/ 112 h 851"/>
                  <a:gd name="T20" fmla="*/ 309 w 430"/>
                  <a:gd name="T21" fmla="*/ 63 h 851"/>
                  <a:gd name="T22" fmla="*/ 263 w 430"/>
                  <a:gd name="T23" fmla="*/ 37 h 851"/>
                  <a:gd name="T24" fmla="*/ 212 w 430"/>
                  <a:gd name="T25" fmla="*/ 7 h 851"/>
                  <a:gd name="T26" fmla="*/ 174 w 430"/>
                  <a:gd name="T27" fmla="*/ 9 h 851"/>
                  <a:gd name="T28" fmla="*/ 139 w 430"/>
                  <a:gd name="T29" fmla="*/ 23 h 851"/>
                  <a:gd name="T30" fmla="*/ 112 w 430"/>
                  <a:gd name="T31" fmla="*/ 67 h 851"/>
                  <a:gd name="T32" fmla="*/ 112 w 430"/>
                  <a:gd name="T33" fmla="*/ 105 h 851"/>
                  <a:gd name="T34" fmla="*/ 100 w 430"/>
                  <a:gd name="T35" fmla="*/ 130 h 851"/>
                  <a:gd name="T36" fmla="*/ 84 w 430"/>
                  <a:gd name="T37" fmla="*/ 168 h 851"/>
                  <a:gd name="T38" fmla="*/ 79 w 430"/>
                  <a:gd name="T39" fmla="*/ 200 h 851"/>
                  <a:gd name="T40" fmla="*/ 70 w 430"/>
                  <a:gd name="T41" fmla="*/ 240 h 851"/>
                  <a:gd name="T42" fmla="*/ 81 w 430"/>
                  <a:gd name="T43" fmla="*/ 279 h 851"/>
                  <a:gd name="T44" fmla="*/ 70 w 430"/>
                  <a:gd name="T45" fmla="*/ 312 h 851"/>
                  <a:gd name="T46" fmla="*/ 54 w 430"/>
                  <a:gd name="T47" fmla="*/ 361 h 851"/>
                  <a:gd name="T48" fmla="*/ 60 w 430"/>
                  <a:gd name="T49" fmla="*/ 401 h 851"/>
                  <a:gd name="T50" fmla="*/ 47 w 430"/>
                  <a:gd name="T51" fmla="*/ 424 h 851"/>
                  <a:gd name="T52" fmla="*/ 35 w 430"/>
                  <a:gd name="T53" fmla="*/ 452 h 851"/>
                  <a:gd name="T54" fmla="*/ 37 w 430"/>
                  <a:gd name="T55" fmla="*/ 492 h 851"/>
                  <a:gd name="T56" fmla="*/ 37 w 430"/>
                  <a:gd name="T57" fmla="*/ 525 h 851"/>
                  <a:gd name="T58" fmla="*/ 47 w 430"/>
                  <a:gd name="T59" fmla="*/ 550 h 851"/>
                  <a:gd name="T60" fmla="*/ 42 w 430"/>
                  <a:gd name="T61" fmla="*/ 564 h 851"/>
                  <a:gd name="T62" fmla="*/ 42 w 430"/>
                  <a:gd name="T63" fmla="*/ 594 h 851"/>
                  <a:gd name="T64" fmla="*/ 35 w 430"/>
                  <a:gd name="T65" fmla="*/ 625 h 851"/>
                  <a:gd name="T66" fmla="*/ 26 w 430"/>
                  <a:gd name="T67" fmla="*/ 655 h 851"/>
                  <a:gd name="T68" fmla="*/ 5 w 430"/>
                  <a:gd name="T69" fmla="*/ 685 h 851"/>
                  <a:gd name="T70" fmla="*/ 9 w 430"/>
                  <a:gd name="T71" fmla="*/ 718 h 851"/>
                  <a:gd name="T72" fmla="*/ 30 w 430"/>
                  <a:gd name="T73" fmla="*/ 749 h 851"/>
                  <a:gd name="T74" fmla="*/ 79 w 430"/>
                  <a:gd name="T75" fmla="*/ 758 h 851"/>
                  <a:gd name="T76" fmla="*/ 109 w 430"/>
                  <a:gd name="T77" fmla="*/ 767 h 851"/>
                  <a:gd name="T78" fmla="*/ 98 w 430"/>
                  <a:gd name="T79" fmla="*/ 732 h 851"/>
                  <a:gd name="T80" fmla="*/ 112 w 430"/>
                  <a:gd name="T81" fmla="*/ 702 h 851"/>
                  <a:gd name="T82" fmla="*/ 139 w 430"/>
                  <a:gd name="T83" fmla="*/ 665 h 851"/>
                  <a:gd name="T84" fmla="*/ 170 w 430"/>
                  <a:gd name="T85" fmla="*/ 623 h 851"/>
                  <a:gd name="T86" fmla="*/ 132 w 430"/>
                  <a:gd name="T87" fmla="*/ 585 h 851"/>
                  <a:gd name="T88" fmla="*/ 174 w 430"/>
                  <a:gd name="T89" fmla="*/ 553 h 851"/>
                  <a:gd name="T90" fmla="*/ 188 w 430"/>
                  <a:gd name="T91" fmla="*/ 518 h 851"/>
                  <a:gd name="T92" fmla="*/ 195 w 430"/>
                  <a:gd name="T93" fmla="*/ 501 h 851"/>
                  <a:gd name="T94" fmla="*/ 214 w 430"/>
                  <a:gd name="T95" fmla="*/ 492 h 851"/>
                  <a:gd name="T96" fmla="*/ 188 w 430"/>
                  <a:gd name="T97" fmla="*/ 489 h 851"/>
                  <a:gd name="T98" fmla="*/ 184 w 430"/>
                  <a:gd name="T99" fmla="*/ 455 h 851"/>
                  <a:gd name="T100" fmla="*/ 242 w 430"/>
                  <a:gd name="T101" fmla="*/ 450 h 851"/>
                  <a:gd name="T102" fmla="*/ 244 w 430"/>
                  <a:gd name="T103" fmla="*/ 415 h 851"/>
                  <a:gd name="T104" fmla="*/ 305 w 430"/>
                  <a:gd name="T105" fmla="*/ 403 h 851"/>
                  <a:gd name="T106" fmla="*/ 365 w 430"/>
                  <a:gd name="T107" fmla="*/ 357 h 851"/>
                  <a:gd name="T108" fmla="*/ 353 w 430"/>
                  <a:gd name="T109" fmla="*/ 324 h 851"/>
                  <a:gd name="T110" fmla="*/ 326 w 430"/>
                  <a:gd name="T111" fmla="*/ 296 h 851"/>
                  <a:gd name="T112" fmla="*/ 335 w 430"/>
                  <a:gd name="T113" fmla="*/ 284 h 851"/>
                  <a:gd name="T114" fmla="*/ 335 w 430"/>
                  <a:gd name="T115" fmla="*/ 245 h 851"/>
                  <a:gd name="T116" fmla="*/ 367 w 430"/>
                  <a:gd name="T117" fmla="*/ 175 h 851"/>
                  <a:gd name="T118" fmla="*/ 430 w 430"/>
                  <a:gd name="T119" fmla="*/ 121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4" name="Freeform 357">
                <a:extLst>
                  <a:ext uri="{FF2B5EF4-FFF2-40B4-BE49-F238E27FC236}">
                    <a16:creationId xmlns:a16="http://schemas.microsoft.com/office/drawing/2014/main" id="{09FDF92C-B79C-9ED1-2302-AD382564E6D3}"/>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165 w 430"/>
                  <a:gd name="T11" fmla="*/ 835 h 851"/>
                  <a:gd name="T12" fmla="*/ 425 w 430"/>
                  <a:gd name="T13" fmla="*/ 88 h 851"/>
                  <a:gd name="T14" fmla="*/ 400 w 430"/>
                  <a:gd name="T15" fmla="*/ 121 h 851"/>
                  <a:gd name="T16" fmla="*/ 365 w 430"/>
                  <a:gd name="T17" fmla="*/ 133 h 851"/>
                  <a:gd name="T18" fmla="*/ 326 w 430"/>
                  <a:gd name="T19" fmla="*/ 126 h 851"/>
                  <a:gd name="T20" fmla="*/ 349 w 430"/>
                  <a:gd name="T21" fmla="*/ 84 h 851"/>
                  <a:gd name="T22" fmla="*/ 286 w 430"/>
                  <a:gd name="T23" fmla="*/ 51 h 851"/>
                  <a:gd name="T24" fmla="*/ 233 w 430"/>
                  <a:gd name="T25" fmla="*/ 7 h 851"/>
                  <a:gd name="T26" fmla="*/ 200 w 430"/>
                  <a:gd name="T27" fmla="*/ 18 h 851"/>
                  <a:gd name="T28" fmla="*/ 156 w 430"/>
                  <a:gd name="T29" fmla="*/ 9 h 851"/>
                  <a:gd name="T30" fmla="*/ 137 w 430"/>
                  <a:gd name="T31" fmla="*/ 49 h 851"/>
                  <a:gd name="T32" fmla="*/ 112 w 430"/>
                  <a:gd name="T33" fmla="*/ 81 h 851"/>
                  <a:gd name="T34" fmla="*/ 114 w 430"/>
                  <a:gd name="T35" fmla="*/ 119 h 851"/>
                  <a:gd name="T36" fmla="*/ 93 w 430"/>
                  <a:gd name="T37" fmla="*/ 147 h 851"/>
                  <a:gd name="T38" fmla="*/ 79 w 430"/>
                  <a:gd name="T39" fmla="*/ 179 h 851"/>
                  <a:gd name="T40" fmla="*/ 70 w 430"/>
                  <a:gd name="T41" fmla="*/ 217 h 851"/>
                  <a:gd name="T42" fmla="*/ 77 w 430"/>
                  <a:gd name="T43" fmla="*/ 261 h 851"/>
                  <a:gd name="T44" fmla="*/ 77 w 430"/>
                  <a:gd name="T45" fmla="*/ 298 h 851"/>
                  <a:gd name="T46" fmla="*/ 70 w 430"/>
                  <a:gd name="T47" fmla="*/ 340 h 851"/>
                  <a:gd name="T48" fmla="*/ 54 w 430"/>
                  <a:gd name="T49" fmla="*/ 389 h 851"/>
                  <a:gd name="T50" fmla="*/ 47 w 430"/>
                  <a:gd name="T51" fmla="*/ 410 h 851"/>
                  <a:gd name="T52" fmla="*/ 39 w 430"/>
                  <a:gd name="T53" fmla="*/ 438 h 851"/>
                  <a:gd name="T54" fmla="*/ 39 w 430"/>
                  <a:gd name="T55" fmla="*/ 469 h 851"/>
                  <a:gd name="T56" fmla="*/ 35 w 430"/>
                  <a:gd name="T57" fmla="*/ 513 h 851"/>
                  <a:gd name="T58" fmla="*/ 39 w 430"/>
                  <a:gd name="T59" fmla="*/ 539 h 851"/>
                  <a:gd name="T60" fmla="*/ 49 w 430"/>
                  <a:gd name="T61" fmla="*/ 560 h 851"/>
                  <a:gd name="T62" fmla="*/ 44 w 430"/>
                  <a:gd name="T63" fmla="*/ 578 h 851"/>
                  <a:gd name="T64" fmla="*/ 39 w 430"/>
                  <a:gd name="T65" fmla="*/ 611 h 851"/>
                  <a:gd name="T66" fmla="*/ 26 w 430"/>
                  <a:gd name="T67" fmla="*/ 639 h 851"/>
                  <a:gd name="T68" fmla="*/ 16 w 430"/>
                  <a:gd name="T69" fmla="*/ 672 h 851"/>
                  <a:gd name="T70" fmla="*/ 7 w 430"/>
                  <a:gd name="T71" fmla="*/ 704 h 851"/>
                  <a:gd name="T72" fmla="*/ 30 w 430"/>
                  <a:gd name="T73" fmla="*/ 725 h 851"/>
                  <a:gd name="T74" fmla="*/ 42 w 430"/>
                  <a:gd name="T75" fmla="*/ 758 h 851"/>
                  <a:gd name="T76" fmla="*/ 91 w 430"/>
                  <a:gd name="T77" fmla="*/ 765 h 851"/>
                  <a:gd name="T78" fmla="*/ 100 w 430"/>
                  <a:gd name="T79" fmla="*/ 746 h 851"/>
                  <a:gd name="T80" fmla="*/ 100 w 430"/>
                  <a:gd name="T81" fmla="*/ 711 h 851"/>
                  <a:gd name="T82" fmla="*/ 126 w 430"/>
                  <a:gd name="T83" fmla="*/ 688 h 851"/>
                  <a:gd name="T84" fmla="*/ 165 w 430"/>
                  <a:gd name="T85" fmla="*/ 644 h 851"/>
                  <a:gd name="T86" fmla="*/ 149 w 430"/>
                  <a:gd name="T87" fmla="*/ 618 h 851"/>
                  <a:gd name="T88" fmla="*/ 167 w 430"/>
                  <a:gd name="T89" fmla="*/ 564 h 851"/>
                  <a:gd name="T90" fmla="*/ 179 w 430"/>
                  <a:gd name="T91" fmla="*/ 539 h 851"/>
                  <a:gd name="T92" fmla="*/ 193 w 430"/>
                  <a:gd name="T93" fmla="*/ 510 h 851"/>
                  <a:gd name="T94" fmla="*/ 207 w 430"/>
                  <a:gd name="T95" fmla="*/ 508 h 851"/>
                  <a:gd name="T96" fmla="*/ 200 w 430"/>
                  <a:gd name="T97" fmla="*/ 494 h 851"/>
                  <a:gd name="T98" fmla="*/ 184 w 430"/>
                  <a:gd name="T99" fmla="*/ 473 h 851"/>
                  <a:gd name="T100" fmla="*/ 219 w 430"/>
                  <a:gd name="T101" fmla="*/ 462 h 851"/>
                  <a:gd name="T102" fmla="*/ 244 w 430"/>
                  <a:gd name="T103" fmla="*/ 431 h 851"/>
                  <a:gd name="T104" fmla="*/ 251 w 430"/>
                  <a:gd name="T105" fmla="*/ 406 h 851"/>
                  <a:gd name="T106" fmla="*/ 346 w 430"/>
                  <a:gd name="T107" fmla="*/ 382 h 851"/>
                  <a:gd name="T108" fmla="*/ 356 w 430"/>
                  <a:gd name="T109" fmla="*/ 340 h 851"/>
                  <a:gd name="T110" fmla="*/ 339 w 430"/>
                  <a:gd name="T111" fmla="*/ 310 h 851"/>
                  <a:gd name="T112" fmla="*/ 332 w 430"/>
                  <a:gd name="T113" fmla="*/ 293 h 851"/>
                  <a:gd name="T114" fmla="*/ 328 w 430"/>
                  <a:gd name="T115" fmla="*/ 273 h 851"/>
                  <a:gd name="T116" fmla="*/ 342 w 430"/>
                  <a:gd name="T117" fmla="*/ 207 h 851"/>
                  <a:gd name="T118" fmla="*/ 405 w 430"/>
                  <a:gd name="T119" fmla="*/ 135 h 851"/>
                  <a:gd name="T120" fmla="*/ 425 w 430"/>
                  <a:gd name="T121" fmla="*/ 88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lnTo>
                      <a:pt x="165" y="835"/>
                    </a:ln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lnTo>
                      <a:pt x="425" y="8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5" name="Freeform 358">
                <a:extLst>
                  <a:ext uri="{FF2B5EF4-FFF2-40B4-BE49-F238E27FC236}">
                    <a16:creationId xmlns:a16="http://schemas.microsoft.com/office/drawing/2014/main" id="{73B303AA-D9BB-6BF5-85B2-BE548DFE43E1}"/>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6" name="Freeform 359">
                <a:extLst>
                  <a:ext uri="{FF2B5EF4-FFF2-40B4-BE49-F238E27FC236}">
                    <a16:creationId xmlns:a16="http://schemas.microsoft.com/office/drawing/2014/main" id="{50FD8079-53A6-EEC2-E659-D4364E41655C}"/>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lnTo>
                      <a:pt x="89" y="8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7" name="Freeform 360">
                <a:extLst>
                  <a:ext uri="{FF2B5EF4-FFF2-40B4-BE49-F238E27FC236}">
                    <a16:creationId xmlns:a16="http://schemas.microsoft.com/office/drawing/2014/main" id="{D08C1641-24D3-1B3E-B080-37104D743B75}"/>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8" name="Freeform 361">
                <a:extLst>
                  <a:ext uri="{FF2B5EF4-FFF2-40B4-BE49-F238E27FC236}">
                    <a16:creationId xmlns:a16="http://schemas.microsoft.com/office/drawing/2014/main" id="{7A8FC4D2-30E2-0FA2-B1BD-8B8F67BFA84C}"/>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lnTo>
                      <a:pt x="89" y="8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9" name="Freeform 362">
                <a:extLst>
                  <a:ext uri="{FF2B5EF4-FFF2-40B4-BE49-F238E27FC236}">
                    <a16:creationId xmlns:a16="http://schemas.microsoft.com/office/drawing/2014/main" id="{9F089F2F-561C-09CA-3B85-C428D83BBDEE}"/>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0" name="Freeform 363">
                <a:extLst>
                  <a:ext uri="{FF2B5EF4-FFF2-40B4-BE49-F238E27FC236}">
                    <a16:creationId xmlns:a16="http://schemas.microsoft.com/office/drawing/2014/main" id="{11D61361-2BD6-E062-1BA5-6B1271BE1381}"/>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 name="T56" fmla="*/ 181 w 188"/>
                  <a:gd name="T57"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lnTo>
                      <a:pt x="181"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3" name="Freeform 364">
                <a:extLst>
                  <a:ext uri="{FF2B5EF4-FFF2-40B4-BE49-F238E27FC236}">
                    <a16:creationId xmlns:a16="http://schemas.microsoft.com/office/drawing/2014/main" id="{23CB85C8-76AC-EFFA-407C-862795D29554}"/>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4" name="Freeform 365">
                <a:extLst>
                  <a:ext uri="{FF2B5EF4-FFF2-40B4-BE49-F238E27FC236}">
                    <a16:creationId xmlns:a16="http://schemas.microsoft.com/office/drawing/2014/main" id="{D80BF3EC-5BA8-23D9-7FA7-6E0F22DF2A8E}"/>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 name="T56" fmla="*/ 181 w 188"/>
                  <a:gd name="T57"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lnTo>
                      <a:pt x="181"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5" name="Freeform 366">
                <a:extLst>
                  <a:ext uri="{FF2B5EF4-FFF2-40B4-BE49-F238E27FC236}">
                    <a16:creationId xmlns:a16="http://schemas.microsoft.com/office/drawing/2014/main" id="{59898362-1A52-EB11-D173-F2FD70D128CC}"/>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7" name="Freeform 367">
                <a:extLst>
                  <a:ext uri="{FF2B5EF4-FFF2-40B4-BE49-F238E27FC236}">
                    <a16:creationId xmlns:a16="http://schemas.microsoft.com/office/drawing/2014/main" id="{DFD8780F-0D56-CADD-EE5A-371631D4B9BB}"/>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 name="T30" fmla="*/ 68 w 70"/>
                  <a:gd name="T31"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lnTo>
                      <a:pt x="68"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0" name="Freeform 368">
                <a:extLst>
                  <a:ext uri="{FF2B5EF4-FFF2-40B4-BE49-F238E27FC236}">
                    <a16:creationId xmlns:a16="http://schemas.microsoft.com/office/drawing/2014/main" id="{F6D7E9BA-C632-8A1B-7CB5-9C8F26669164}"/>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1" name="Freeform 369">
                <a:extLst>
                  <a:ext uri="{FF2B5EF4-FFF2-40B4-BE49-F238E27FC236}">
                    <a16:creationId xmlns:a16="http://schemas.microsoft.com/office/drawing/2014/main" id="{9A665488-0050-0AC9-923E-08DB04B87A45}"/>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 name="T30" fmla="*/ 68 w 70"/>
                  <a:gd name="T31"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lnTo>
                      <a:pt x="68"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2" name="Freeform 370">
                <a:extLst>
                  <a:ext uri="{FF2B5EF4-FFF2-40B4-BE49-F238E27FC236}">
                    <a16:creationId xmlns:a16="http://schemas.microsoft.com/office/drawing/2014/main" id="{59BB73D3-1BB8-636A-C960-89E441B57B75}"/>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3" name="Freeform 371">
                <a:extLst>
                  <a:ext uri="{FF2B5EF4-FFF2-40B4-BE49-F238E27FC236}">
                    <a16:creationId xmlns:a16="http://schemas.microsoft.com/office/drawing/2014/main" id="{3B726E51-64C5-31B6-EDEF-FA19133EC915}"/>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 name="T38" fmla="*/ 109 w 123"/>
                  <a:gd name="T39"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lnTo>
                      <a:pt x="109"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4" name="Freeform 372">
                <a:extLst>
                  <a:ext uri="{FF2B5EF4-FFF2-40B4-BE49-F238E27FC236}">
                    <a16:creationId xmlns:a16="http://schemas.microsoft.com/office/drawing/2014/main" id="{543E113B-CED3-C43A-D64D-1582755101F4}"/>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5" name="Freeform 373">
                <a:extLst>
                  <a:ext uri="{FF2B5EF4-FFF2-40B4-BE49-F238E27FC236}">
                    <a16:creationId xmlns:a16="http://schemas.microsoft.com/office/drawing/2014/main" id="{F04BC04E-99C9-6F4C-5504-756B5C161742}"/>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 name="T38" fmla="*/ 109 w 123"/>
                  <a:gd name="T39"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lnTo>
                      <a:pt x="109"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6" name="Freeform 374">
                <a:extLst>
                  <a:ext uri="{FF2B5EF4-FFF2-40B4-BE49-F238E27FC236}">
                    <a16:creationId xmlns:a16="http://schemas.microsoft.com/office/drawing/2014/main" id="{DBB00042-58F9-1563-6039-8731BC421C91}"/>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7" name="Freeform 375">
                <a:extLst>
                  <a:ext uri="{FF2B5EF4-FFF2-40B4-BE49-F238E27FC236}">
                    <a16:creationId xmlns:a16="http://schemas.microsoft.com/office/drawing/2014/main" id="{89B41E29-28D9-54B1-3E41-C3BFC322F6D5}"/>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 name="T118" fmla="*/ 40 w 254"/>
                  <a:gd name="T119"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lnTo>
                      <a:pt x="40" y="26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8" name="Freeform 376">
                <a:extLst>
                  <a:ext uri="{FF2B5EF4-FFF2-40B4-BE49-F238E27FC236}">
                    <a16:creationId xmlns:a16="http://schemas.microsoft.com/office/drawing/2014/main" id="{5B8B46C0-4F84-2449-F021-A7EC3327B6BD}"/>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9" name="Freeform 377">
                <a:extLst>
                  <a:ext uri="{FF2B5EF4-FFF2-40B4-BE49-F238E27FC236}">
                    <a16:creationId xmlns:a16="http://schemas.microsoft.com/office/drawing/2014/main" id="{9B2F39B3-7F2E-683C-55CA-E3154ED7CE08}"/>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 name="T118" fmla="*/ 40 w 254"/>
                  <a:gd name="T119"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lnTo>
                      <a:pt x="40" y="26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0" name="Freeform 378">
                <a:extLst>
                  <a:ext uri="{FF2B5EF4-FFF2-40B4-BE49-F238E27FC236}">
                    <a16:creationId xmlns:a16="http://schemas.microsoft.com/office/drawing/2014/main" id="{4EF2C07A-8803-0384-769C-D19C753EFC3F}"/>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1" name="Freeform 379">
                <a:extLst>
                  <a:ext uri="{FF2B5EF4-FFF2-40B4-BE49-F238E27FC236}">
                    <a16:creationId xmlns:a16="http://schemas.microsoft.com/office/drawing/2014/main" id="{BEA6BD6B-418B-097D-0B4B-40E892901DFA}"/>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 name="T92" fmla="*/ 258 w 261"/>
                  <a:gd name="T93"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lnTo>
                      <a:pt x="258" y="1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2" name="Freeform 380">
                <a:extLst>
                  <a:ext uri="{FF2B5EF4-FFF2-40B4-BE49-F238E27FC236}">
                    <a16:creationId xmlns:a16="http://schemas.microsoft.com/office/drawing/2014/main" id="{14B9CDD1-5AB6-D17E-20AD-1D165E99001A}"/>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3" name="Freeform 381">
                <a:extLst>
                  <a:ext uri="{FF2B5EF4-FFF2-40B4-BE49-F238E27FC236}">
                    <a16:creationId xmlns:a16="http://schemas.microsoft.com/office/drawing/2014/main" id="{22A51850-57D5-6EB3-6D37-CE547B7A1DCE}"/>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 name="T92" fmla="*/ 258 w 261"/>
                  <a:gd name="T93"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lnTo>
                      <a:pt x="258" y="1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4" name="Freeform 382">
                <a:extLst>
                  <a:ext uri="{FF2B5EF4-FFF2-40B4-BE49-F238E27FC236}">
                    <a16:creationId xmlns:a16="http://schemas.microsoft.com/office/drawing/2014/main" id="{8A30B69F-9FAB-19D0-67C0-D06F3738998F}"/>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5" name="Freeform 383">
                <a:extLst>
                  <a:ext uri="{FF2B5EF4-FFF2-40B4-BE49-F238E27FC236}">
                    <a16:creationId xmlns:a16="http://schemas.microsoft.com/office/drawing/2014/main" id="{E36A3911-ED2E-21BE-4174-21BF124B0C9C}"/>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 name="T116" fmla="*/ 253 w 274"/>
                  <a:gd name="T117"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lnTo>
                      <a:pt x="253" y="3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6" name="Freeform 384">
                <a:extLst>
                  <a:ext uri="{FF2B5EF4-FFF2-40B4-BE49-F238E27FC236}">
                    <a16:creationId xmlns:a16="http://schemas.microsoft.com/office/drawing/2014/main" id="{FEB747E3-E74E-9E5A-357E-3149D72670CA}"/>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7" name="Freeform 385">
                <a:extLst>
                  <a:ext uri="{FF2B5EF4-FFF2-40B4-BE49-F238E27FC236}">
                    <a16:creationId xmlns:a16="http://schemas.microsoft.com/office/drawing/2014/main" id="{D45DE3AC-4062-C944-CE18-59A5755FD3CF}"/>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 name="T116" fmla="*/ 253 w 274"/>
                  <a:gd name="T117"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lnTo>
                      <a:pt x="253" y="3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8" name="Freeform 386">
                <a:extLst>
                  <a:ext uri="{FF2B5EF4-FFF2-40B4-BE49-F238E27FC236}">
                    <a16:creationId xmlns:a16="http://schemas.microsoft.com/office/drawing/2014/main" id="{B176C81B-2A21-1EF8-0E8C-EC4ED807C5AF}"/>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9" name="Freeform 387">
                <a:extLst>
                  <a:ext uri="{FF2B5EF4-FFF2-40B4-BE49-F238E27FC236}">
                    <a16:creationId xmlns:a16="http://schemas.microsoft.com/office/drawing/2014/main" id="{2DAE99D5-C648-246B-0E11-4E856FB807AF}"/>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 name="T110" fmla="*/ 28 w 293"/>
                  <a:gd name="T111"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lnTo>
                      <a:pt x="28"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0" name="Freeform 388">
                <a:extLst>
                  <a:ext uri="{FF2B5EF4-FFF2-40B4-BE49-F238E27FC236}">
                    <a16:creationId xmlns:a16="http://schemas.microsoft.com/office/drawing/2014/main" id="{D838E926-D95B-FB14-2A8A-556B82DA050A}"/>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1" name="Freeform 389">
                <a:extLst>
                  <a:ext uri="{FF2B5EF4-FFF2-40B4-BE49-F238E27FC236}">
                    <a16:creationId xmlns:a16="http://schemas.microsoft.com/office/drawing/2014/main" id="{FD1CD3B7-6C23-3DE3-BA69-D75954E4035B}"/>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 name="T110" fmla="*/ 28 w 293"/>
                  <a:gd name="T111"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lnTo>
                      <a:pt x="28"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2" name="Freeform 390">
                <a:extLst>
                  <a:ext uri="{FF2B5EF4-FFF2-40B4-BE49-F238E27FC236}">
                    <a16:creationId xmlns:a16="http://schemas.microsoft.com/office/drawing/2014/main" id="{1F7361EA-DE75-135C-8BCE-0790DC422E02}"/>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3" name="Freeform 391">
                <a:extLst>
                  <a:ext uri="{FF2B5EF4-FFF2-40B4-BE49-F238E27FC236}">
                    <a16:creationId xmlns:a16="http://schemas.microsoft.com/office/drawing/2014/main" id="{6CD7CF64-7248-97D0-F373-6E5248239E56}"/>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 name="T38" fmla="*/ 23 w 93"/>
                  <a:gd name="T39"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lnTo>
                      <a:pt x="23"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4" name="Freeform 392">
                <a:extLst>
                  <a:ext uri="{FF2B5EF4-FFF2-40B4-BE49-F238E27FC236}">
                    <a16:creationId xmlns:a16="http://schemas.microsoft.com/office/drawing/2014/main" id="{91068F4C-BA28-1665-7B27-9E5F116C9367}"/>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5" name="Freeform 393">
                <a:extLst>
                  <a:ext uri="{FF2B5EF4-FFF2-40B4-BE49-F238E27FC236}">
                    <a16:creationId xmlns:a16="http://schemas.microsoft.com/office/drawing/2014/main" id="{8C72434B-9656-49E1-3E36-8725BCA05C85}"/>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 name="T38" fmla="*/ 23 w 93"/>
                  <a:gd name="T39"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lnTo>
                      <a:pt x="23"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6" name="Freeform 394">
                <a:extLst>
                  <a:ext uri="{FF2B5EF4-FFF2-40B4-BE49-F238E27FC236}">
                    <a16:creationId xmlns:a16="http://schemas.microsoft.com/office/drawing/2014/main" id="{B62ADDDA-AC2A-19C1-9FEE-BC2EC68D9D8C}"/>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7" name="Freeform 395">
                <a:extLst>
                  <a:ext uri="{FF2B5EF4-FFF2-40B4-BE49-F238E27FC236}">
                    <a16:creationId xmlns:a16="http://schemas.microsoft.com/office/drawing/2014/main" id="{62FAB138-1F26-1580-F9AF-93863EA61A17}"/>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 name="T50" fmla="*/ 28 w 105"/>
                  <a:gd name="T51"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lnTo>
                      <a:pt x="2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8" name="Freeform 396">
                <a:extLst>
                  <a:ext uri="{FF2B5EF4-FFF2-40B4-BE49-F238E27FC236}">
                    <a16:creationId xmlns:a16="http://schemas.microsoft.com/office/drawing/2014/main" id="{C7A3C960-723D-6D7B-FBAD-A3B8A6FB16B9}"/>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9" name="Freeform 397">
                <a:extLst>
                  <a:ext uri="{FF2B5EF4-FFF2-40B4-BE49-F238E27FC236}">
                    <a16:creationId xmlns:a16="http://schemas.microsoft.com/office/drawing/2014/main" id="{56459348-F40F-784F-2F27-3C960CA811AE}"/>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 name="T50" fmla="*/ 28 w 105"/>
                  <a:gd name="T51"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lnTo>
                      <a:pt x="2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0" name="Freeform 398">
                <a:extLst>
                  <a:ext uri="{FF2B5EF4-FFF2-40B4-BE49-F238E27FC236}">
                    <a16:creationId xmlns:a16="http://schemas.microsoft.com/office/drawing/2014/main" id="{DC938428-7B94-CDC0-E91E-5DFE7C18A56E}"/>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1" name="Freeform 399">
                <a:extLst>
                  <a:ext uri="{FF2B5EF4-FFF2-40B4-BE49-F238E27FC236}">
                    <a16:creationId xmlns:a16="http://schemas.microsoft.com/office/drawing/2014/main" id="{8CE8D52B-FCC8-4721-B768-B89630A5A7E9}"/>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 name="T24" fmla="*/ 4 w 67"/>
                  <a:gd name="T25"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lnTo>
                      <a:pt x="4"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2" name="Freeform 400">
                <a:extLst>
                  <a:ext uri="{FF2B5EF4-FFF2-40B4-BE49-F238E27FC236}">
                    <a16:creationId xmlns:a16="http://schemas.microsoft.com/office/drawing/2014/main" id="{0472CB18-5BD7-1CAB-6C87-6C52A94963FD}"/>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3" name="Freeform 401">
                <a:extLst>
                  <a:ext uri="{FF2B5EF4-FFF2-40B4-BE49-F238E27FC236}">
                    <a16:creationId xmlns:a16="http://schemas.microsoft.com/office/drawing/2014/main" id="{83CFAE6D-7713-A5EE-4956-54C2FCAF3EA5}"/>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 name="T24" fmla="*/ 4 w 67"/>
                  <a:gd name="T25"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lnTo>
                      <a:pt x="4"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4" name="Freeform 402">
                <a:extLst>
                  <a:ext uri="{FF2B5EF4-FFF2-40B4-BE49-F238E27FC236}">
                    <a16:creationId xmlns:a16="http://schemas.microsoft.com/office/drawing/2014/main" id="{D020C34B-5426-2E66-BFFA-080A29ADD094}"/>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5" name="Freeform 403">
                <a:extLst>
                  <a:ext uri="{FF2B5EF4-FFF2-40B4-BE49-F238E27FC236}">
                    <a16:creationId xmlns:a16="http://schemas.microsoft.com/office/drawing/2014/main" id="{D4278EA6-9628-C190-50E8-A82906B54B31}"/>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 name="T22" fmla="*/ 182 w 226"/>
                  <a:gd name="T23"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lnTo>
                      <a:pt x="182"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6" name="Freeform 404">
                <a:extLst>
                  <a:ext uri="{FF2B5EF4-FFF2-40B4-BE49-F238E27FC236}">
                    <a16:creationId xmlns:a16="http://schemas.microsoft.com/office/drawing/2014/main" id="{C5E73695-09F2-1666-B1C6-56BAF28FD914}"/>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7" name="Freeform 405">
                <a:extLst>
                  <a:ext uri="{FF2B5EF4-FFF2-40B4-BE49-F238E27FC236}">
                    <a16:creationId xmlns:a16="http://schemas.microsoft.com/office/drawing/2014/main" id="{B267EDCD-338E-2E23-39BA-08AFAAB30AE1}"/>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 name="T22" fmla="*/ 182 w 226"/>
                  <a:gd name="T23"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lnTo>
                      <a:pt x="182"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8" name="Freeform 348">
                <a:extLst>
                  <a:ext uri="{FF2B5EF4-FFF2-40B4-BE49-F238E27FC236}">
                    <a16:creationId xmlns:a16="http://schemas.microsoft.com/office/drawing/2014/main" id="{DB140475-A201-CA84-57A8-9365E2B65E78}"/>
                  </a:ext>
                </a:extLst>
              </p:cNvPr>
              <p:cNvSpPr>
                <a:spLocks/>
              </p:cNvSpPr>
              <p:nvPr/>
            </p:nvSpPr>
            <p:spPr bwMode="auto">
              <a:xfrm>
                <a:off x="2688" y="2296"/>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close/>
                  </a:path>
                </a:pathLst>
              </a:custGeom>
              <a:solidFill>
                <a:srgbClr val="6698CB"/>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17" name="Group 607">
              <a:extLst>
                <a:ext uri="{FF2B5EF4-FFF2-40B4-BE49-F238E27FC236}">
                  <a16:creationId xmlns:a16="http://schemas.microsoft.com/office/drawing/2014/main" id="{333B5172-77B5-A8E0-83AD-A90DC2A58A0E}"/>
                </a:ext>
              </a:extLst>
            </p:cNvPr>
            <p:cNvGrpSpPr>
              <a:grpSpLocks/>
            </p:cNvGrpSpPr>
            <p:nvPr/>
          </p:nvGrpSpPr>
          <p:grpSpPr bwMode="auto">
            <a:xfrm>
              <a:off x="2352675" y="1427163"/>
              <a:ext cx="7299325" cy="3594100"/>
              <a:chOff x="1482" y="899"/>
              <a:chExt cx="4598" cy="2264"/>
            </a:xfrm>
          </p:grpSpPr>
          <p:sp>
            <p:nvSpPr>
              <p:cNvPr id="535" name="Freeform 407">
                <a:extLst>
                  <a:ext uri="{FF2B5EF4-FFF2-40B4-BE49-F238E27FC236}">
                    <a16:creationId xmlns:a16="http://schemas.microsoft.com/office/drawing/2014/main" id="{4D2ADDC6-ABDA-E729-00FD-58A3B53893D4}"/>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Lst>
                <a:ahLst/>
                <a:cxnLst>
                  <a:cxn ang="0">
                    <a:pos x="T0" y="T1"/>
                  </a:cxn>
                  <a:cxn ang="0">
                    <a:pos x="T2" y="T3"/>
                  </a:cxn>
                  <a:cxn ang="0">
                    <a:pos x="T4" y="T5"/>
                  </a:cxn>
                  <a:cxn ang="0">
                    <a:pos x="T6" y="T7"/>
                  </a:cxn>
                </a:cxnLst>
                <a:rect l="0" t="0" r="r" b="b"/>
                <a:pathLst>
                  <a:path w="54" h="23">
                    <a:moveTo>
                      <a:pt x="5" y="7"/>
                    </a:moveTo>
                    <a:lnTo>
                      <a:pt x="5" y="7"/>
                    </a:lnTo>
                    <a:cubicBezTo>
                      <a:pt x="10" y="14"/>
                      <a:pt x="44" y="23"/>
                      <a:pt x="49" y="16"/>
                    </a:cubicBezTo>
                    <a:cubicBezTo>
                      <a:pt x="54" y="7"/>
                      <a:pt x="0" y="0"/>
                      <a:pt x="5"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6" name="Freeform 408">
                <a:extLst>
                  <a:ext uri="{FF2B5EF4-FFF2-40B4-BE49-F238E27FC236}">
                    <a16:creationId xmlns:a16="http://schemas.microsoft.com/office/drawing/2014/main" id="{050FABEC-18E1-B3FE-5AAF-DCD4A436D8FE}"/>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 name="T8" fmla="*/ 5 w 54"/>
                  <a:gd name="T9" fmla="*/ 7 h 23"/>
                </a:gdLst>
                <a:ahLst/>
                <a:cxnLst>
                  <a:cxn ang="0">
                    <a:pos x="T0" y="T1"/>
                  </a:cxn>
                  <a:cxn ang="0">
                    <a:pos x="T2" y="T3"/>
                  </a:cxn>
                  <a:cxn ang="0">
                    <a:pos x="T4" y="T5"/>
                  </a:cxn>
                  <a:cxn ang="0">
                    <a:pos x="T6" y="T7"/>
                  </a:cxn>
                  <a:cxn ang="0">
                    <a:pos x="T8" y="T9"/>
                  </a:cxn>
                </a:cxnLst>
                <a:rect l="0" t="0" r="r" b="b"/>
                <a:pathLst>
                  <a:path w="54" h="23">
                    <a:moveTo>
                      <a:pt x="5" y="7"/>
                    </a:moveTo>
                    <a:lnTo>
                      <a:pt x="5" y="7"/>
                    </a:lnTo>
                    <a:cubicBezTo>
                      <a:pt x="10" y="14"/>
                      <a:pt x="44" y="23"/>
                      <a:pt x="49" y="16"/>
                    </a:cubicBezTo>
                    <a:cubicBezTo>
                      <a:pt x="54" y="7"/>
                      <a:pt x="0" y="0"/>
                      <a:pt x="5" y="7"/>
                    </a:cubicBezTo>
                    <a:lnTo>
                      <a:pt x="5"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7" name="Freeform 409">
                <a:extLst>
                  <a:ext uri="{FF2B5EF4-FFF2-40B4-BE49-F238E27FC236}">
                    <a16:creationId xmlns:a16="http://schemas.microsoft.com/office/drawing/2014/main" id="{96B28829-68F0-0548-2258-87F520E44CE9}"/>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Lst>
                <a:ahLst/>
                <a:cxnLst>
                  <a:cxn ang="0">
                    <a:pos x="T0" y="T1"/>
                  </a:cxn>
                  <a:cxn ang="0">
                    <a:pos x="T2" y="T3"/>
                  </a:cxn>
                  <a:cxn ang="0">
                    <a:pos x="T4" y="T5"/>
                  </a:cxn>
                  <a:cxn ang="0">
                    <a:pos x="T6" y="T7"/>
                  </a:cxn>
                </a:cxnLst>
                <a:rect l="0" t="0" r="r" b="b"/>
                <a:pathLst>
                  <a:path w="54" h="23">
                    <a:moveTo>
                      <a:pt x="5" y="7"/>
                    </a:moveTo>
                    <a:lnTo>
                      <a:pt x="5" y="7"/>
                    </a:lnTo>
                    <a:cubicBezTo>
                      <a:pt x="10" y="14"/>
                      <a:pt x="44" y="23"/>
                      <a:pt x="49" y="16"/>
                    </a:cubicBezTo>
                    <a:cubicBezTo>
                      <a:pt x="54" y="7"/>
                      <a:pt x="0" y="0"/>
                      <a:pt x="5"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8" name="Freeform 410">
                <a:extLst>
                  <a:ext uri="{FF2B5EF4-FFF2-40B4-BE49-F238E27FC236}">
                    <a16:creationId xmlns:a16="http://schemas.microsoft.com/office/drawing/2014/main" id="{4E514070-051D-C344-2E85-217FE1564C35}"/>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 name="T8" fmla="*/ 5 w 54"/>
                  <a:gd name="T9" fmla="*/ 7 h 23"/>
                </a:gdLst>
                <a:ahLst/>
                <a:cxnLst>
                  <a:cxn ang="0">
                    <a:pos x="T0" y="T1"/>
                  </a:cxn>
                  <a:cxn ang="0">
                    <a:pos x="T2" y="T3"/>
                  </a:cxn>
                  <a:cxn ang="0">
                    <a:pos x="T4" y="T5"/>
                  </a:cxn>
                  <a:cxn ang="0">
                    <a:pos x="T6" y="T7"/>
                  </a:cxn>
                  <a:cxn ang="0">
                    <a:pos x="T8" y="T9"/>
                  </a:cxn>
                </a:cxnLst>
                <a:rect l="0" t="0" r="r" b="b"/>
                <a:pathLst>
                  <a:path w="54" h="23">
                    <a:moveTo>
                      <a:pt x="5" y="7"/>
                    </a:moveTo>
                    <a:lnTo>
                      <a:pt x="5" y="7"/>
                    </a:lnTo>
                    <a:cubicBezTo>
                      <a:pt x="10" y="14"/>
                      <a:pt x="44" y="23"/>
                      <a:pt x="49" y="16"/>
                    </a:cubicBezTo>
                    <a:cubicBezTo>
                      <a:pt x="54" y="7"/>
                      <a:pt x="0" y="0"/>
                      <a:pt x="5" y="7"/>
                    </a:cubicBezTo>
                    <a:lnTo>
                      <a:pt x="5"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9" name="Freeform 411">
                <a:extLst>
                  <a:ext uri="{FF2B5EF4-FFF2-40B4-BE49-F238E27FC236}">
                    <a16:creationId xmlns:a16="http://schemas.microsoft.com/office/drawing/2014/main" id="{F61B3CF6-DBC7-A6AF-FC55-CFE4E29A5A0E}"/>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Lst>
                <a:ahLst/>
                <a:cxnLst>
                  <a:cxn ang="0">
                    <a:pos x="T0" y="T1"/>
                  </a:cxn>
                  <a:cxn ang="0">
                    <a:pos x="T2" y="T3"/>
                  </a:cxn>
                  <a:cxn ang="0">
                    <a:pos x="T4" y="T5"/>
                  </a:cxn>
                  <a:cxn ang="0">
                    <a:pos x="T6" y="T7"/>
                  </a:cxn>
                </a:cxnLst>
                <a:rect l="0" t="0" r="r" b="b"/>
                <a:pathLst>
                  <a:path w="46" h="25">
                    <a:moveTo>
                      <a:pt x="7" y="11"/>
                    </a:moveTo>
                    <a:lnTo>
                      <a:pt x="7" y="11"/>
                    </a:lnTo>
                    <a:cubicBezTo>
                      <a:pt x="16" y="25"/>
                      <a:pt x="42" y="18"/>
                      <a:pt x="42" y="11"/>
                    </a:cubicBezTo>
                    <a:cubicBezTo>
                      <a:pt x="46" y="2"/>
                      <a:pt x="0" y="0"/>
                      <a:pt x="7"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0" name="Freeform 412">
                <a:extLst>
                  <a:ext uri="{FF2B5EF4-FFF2-40B4-BE49-F238E27FC236}">
                    <a16:creationId xmlns:a16="http://schemas.microsoft.com/office/drawing/2014/main" id="{9D1DE745-9381-966E-702E-B7D1E90C77BA}"/>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 name="T8" fmla="*/ 7 w 46"/>
                  <a:gd name="T9" fmla="*/ 11 h 25"/>
                </a:gdLst>
                <a:ahLst/>
                <a:cxnLst>
                  <a:cxn ang="0">
                    <a:pos x="T0" y="T1"/>
                  </a:cxn>
                  <a:cxn ang="0">
                    <a:pos x="T2" y="T3"/>
                  </a:cxn>
                  <a:cxn ang="0">
                    <a:pos x="T4" y="T5"/>
                  </a:cxn>
                  <a:cxn ang="0">
                    <a:pos x="T6" y="T7"/>
                  </a:cxn>
                  <a:cxn ang="0">
                    <a:pos x="T8" y="T9"/>
                  </a:cxn>
                </a:cxnLst>
                <a:rect l="0" t="0" r="r" b="b"/>
                <a:pathLst>
                  <a:path w="46" h="25">
                    <a:moveTo>
                      <a:pt x="7" y="11"/>
                    </a:moveTo>
                    <a:lnTo>
                      <a:pt x="7" y="11"/>
                    </a:lnTo>
                    <a:cubicBezTo>
                      <a:pt x="16" y="25"/>
                      <a:pt x="42" y="18"/>
                      <a:pt x="42" y="11"/>
                    </a:cubicBezTo>
                    <a:cubicBezTo>
                      <a:pt x="46" y="2"/>
                      <a:pt x="0" y="0"/>
                      <a:pt x="7" y="11"/>
                    </a:cubicBezTo>
                    <a:lnTo>
                      <a:pt x="7"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1" name="Freeform 413">
                <a:extLst>
                  <a:ext uri="{FF2B5EF4-FFF2-40B4-BE49-F238E27FC236}">
                    <a16:creationId xmlns:a16="http://schemas.microsoft.com/office/drawing/2014/main" id="{1FDCC2B2-46C2-8454-0CE3-55D1DB27EEDB}"/>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Lst>
                <a:ahLst/>
                <a:cxnLst>
                  <a:cxn ang="0">
                    <a:pos x="T0" y="T1"/>
                  </a:cxn>
                  <a:cxn ang="0">
                    <a:pos x="T2" y="T3"/>
                  </a:cxn>
                  <a:cxn ang="0">
                    <a:pos x="T4" y="T5"/>
                  </a:cxn>
                  <a:cxn ang="0">
                    <a:pos x="T6" y="T7"/>
                  </a:cxn>
                </a:cxnLst>
                <a:rect l="0" t="0" r="r" b="b"/>
                <a:pathLst>
                  <a:path w="46" h="25">
                    <a:moveTo>
                      <a:pt x="7" y="11"/>
                    </a:moveTo>
                    <a:lnTo>
                      <a:pt x="7" y="11"/>
                    </a:lnTo>
                    <a:cubicBezTo>
                      <a:pt x="16" y="25"/>
                      <a:pt x="42" y="18"/>
                      <a:pt x="42" y="11"/>
                    </a:cubicBezTo>
                    <a:cubicBezTo>
                      <a:pt x="46" y="2"/>
                      <a:pt x="0" y="0"/>
                      <a:pt x="7"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2" name="Freeform 414">
                <a:extLst>
                  <a:ext uri="{FF2B5EF4-FFF2-40B4-BE49-F238E27FC236}">
                    <a16:creationId xmlns:a16="http://schemas.microsoft.com/office/drawing/2014/main" id="{F1EA3298-B340-182A-F836-BA4AC7E23014}"/>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 name="T8" fmla="*/ 7 w 46"/>
                  <a:gd name="T9" fmla="*/ 11 h 25"/>
                </a:gdLst>
                <a:ahLst/>
                <a:cxnLst>
                  <a:cxn ang="0">
                    <a:pos x="T0" y="T1"/>
                  </a:cxn>
                  <a:cxn ang="0">
                    <a:pos x="T2" y="T3"/>
                  </a:cxn>
                  <a:cxn ang="0">
                    <a:pos x="T4" y="T5"/>
                  </a:cxn>
                  <a:cxn ang="0">
                    <a:pos x="T6" y="T7"/>
                  </a:cxn>
                  <a:cxn ang="0">
                    <a:pos x="T8" y="T9"/>
                  </a:cxn>
                </a:cxnLst>
                <a:rect l="0" t="0" r="r" b="b"/>
                <a:pathLst>
                  <a:path w="46" h="25">
                    <a:moveTo>
                      <a:pt x="7" y="11"/>
                    </a:moveTo>
                    <a:lnTo>
                      <a:pt x="7" y="11"/>
                    </a:lnTo>
                    <a:cubicBezTo>
                      <a:pt x="16" y="25"/>
                      <a:pt x="42" y="18"/>
                      <a:pt x="42" y="11"/>
                    </a:cubicBezTo>
                    <a:cubicBezTo>
                      <a:pt x="46" y="2"/>
                      <a:pt x="0" y="0"/>
                      <a:pt x="7" y="11"/>
                    </a:cubicBezTo>
                    <a:lnTo>
                      <a:pt x="7"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3" name="Freeform 415">
                <a:extLst>
                  <a:ext uri="{FF2B5EF4-FFF2-40B4-BE49-F238E27FC236}">
                    <a16:creationId xmlns:a16="http://schemas.microsoft.com/office/drawing/2014/main" id="{6C4F76C0-4033-9457-2311-788AB7253975}"/>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35 w 77"/>
                  <a:gd name="T9" fmla="*/ 3 h 33"/>
                  <a:gd name="T10" fmla="*/ 35 w 77"/>
                  <a:gd name="T11" fmla="*/ 3 h 33"/>
                  <a:gd name="T12" fmla="*/ 10 w 77"/>
                  <a:gd name="T13" fmla="*/ 28 h 33"/>
                  <a:gd name="T14" fmla="*/ 35 w 77"/>
                  <a:gd name="T15" fmla="*/ 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33">
                    <a:moveTo>
                      <a:pt x="72" y="14"/>
                    </a:moveTo>
                    <a:lnTo>
                      <a:pt x="72" y="14"/>
                    </a:lnTo>
                    <a:cubicBezTo>
                      <a:pt x="65" y="0"/>
                      <a:pt x="31" y="26"/>
                      <a:pt x="40" y="31"/>
                    </a:cubicBezTo>
                    <a:cubicBezTo>
                      <a:pt x="47" y="33"/>
                      <a:pt x="77" y="21"/>
                      <a:pt x="72" y="14"/>
                    </a:cubicBezTo>
                    <a:close/>
                    <a:moveTo>
                      <a:pt x="35" y="3"/>
                    </a:moveTo>
                    <a:lnTo>
                      <a:pt x="35" y="3"/>
                    </a:lnTo>
                    <a:cubicBezTo>
                      <a:pt x="24" y="3"/>
                      <a:pt x="0" y="24"/>
                      <a:pt x="10" y="28"/>
                    </a:cubicBezTo>
                    <a:cubicBezTo>
                      <a:pt x="21" y="33"/>
                      <a:pt x="45" y="5"/>
                      <a:pt x="3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4" name="Freeform 416">
                <a:extLst>
                  <a:ext uri="{FF2B5EF4-FFF2-40B4-BE49-F238E27FC236}">
                    <a16:creationId xmlns:a16="http://schemas.microsoft.com/office/drawing/2014/main" id="{FDA3B96F-1094-EF6E-B1DC-71F843760527}"/>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72 w 77"/>
                  <a:gd name="T9" fmla="*/ 14 h 33"/>
                  <a:gd name="T10" fmla="*/ 35 w 77"/>
                  <a:gd name="T11" fmla="*/ 3 h 33"/>
                  <a:gd name="T12" fmla="*/ 35 w 77"/>
                  <a:gd name="T13" fmla="*/ 3 h 33"/>
                  <a:gd name="T14" fmla="*/ 10 w 77"/>
                  <a:gd name="T15" fmla="*/ 28 h 33"/>
                  <a:gd name="T16" fmla="*/ 35 w 77"/>
                  <a:gd name="T17" fmla="*/ 3 h 33"/>
                  <a:gd name="T18" fmla="*/ 35 w 77"/>
                  <a:gd name="T19"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33">
                    <a:moveTo>
                      <a:pt x="72" y="14"/>
                    </a:moveTo>
                    <a:lnTo>
                      <a:pt x="72" y="14"/>
                    </a:lnTo>
                    <a:cubicBezTo>
                      <a:pt x="65" y="0"/>
                      <a:pt x="31" y="26"/>
                      <a:pt x="40" y="31"/>
                    </a:cubicBezTo>
                    <a:cubicBezTo>
                      <a:pt x="47" y="33"/>
                      <a:pt x="77" y="21"/>
                      <a:pt x="72" y="14"/>
                    </a:cubicBezTo>
                    <a:lnTo>
                      <a:pt x="72" y="14"/>
                    </a:lnTo>
                    <a:close/>
                    <a:moveTo>
                      <a:pt x="35" y="3"/>
                    </a:moveTo>
                    <a:lnTo>
                      <a:pt x="35" y="3"/>
                    </a:lnTo>
                    <a:cubicBezTo>
                      <a:pt x="24" y="3"/>
                      <a:pt x="0" y="24"/>
                      <a:pt x="10" y="28"/>
                    </a:cubicBezTo>
                    <a:cubicBezTo>
                      <a:pt x="21" y="33"/>
                      <a:pt x="45" y="5"/>
                      <a:pt x="35" y="3"/>
                    </a:cubicBezTo>
                    <a:lnTo>
                      <a:pt x="3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5" name="Freeform 417">
                <a:extLst>
                  <a:ext uri="{FF2B5EF4-FFF2-40B4-BE49-F238E27FC236}">
                    <a16:creationId xmlns:a16="http://schemas.microsoft.com/office/drawing/2014/main" id="{AE55B68A-6310-6F5C-8557-6CE3EF2738C3}"/>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35 w 77"/>
                  <a:gd name="T9" fmla="*/ 3 h 33"/>
                  <a:gd name="T10" fmla="*/ 35 w 77"/>
                  <a:gd name="T11" fmla="*/ 3 h 33"/>
                  <a:gd name="T12" fmla="*/ 10 w 77"/>
                  <a:gd name="T13" fmla="*/ 28 h 33"/>
                  <a:gd name="T14" fmla="*/ 35 w 77"/>
                  <a:gd name="T15" fmla="*/ 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33">
                    <a:moveTo>
                      <a:pt x="72" y="14"/>
                    </a:moveTo>
                    <a:lnTo>
                      <a:pt x="72" y="14"/>
                    </a:lnTo>
                    <a:cubicBezTo>
                      <a:pt x="65" y="0"/>
                      <a:pt x="31" y="26"/>
                      <a:pt x="40" y="31"/>
                    </a:cubicBezTo>
                    <a:cubicBezTo>
                      <a:pt x="47" y="33"/>
                      <a:pt x="77" y="21"/>
                      <a:pt x="72" y="14"/>
                    </a:cubicBezTo>
                    <a:close/>
                    <a:moveTo>
                      <a:pt x="35" y="3"/>
                    </a:moveTo>
                    <a:lnTo>
                      <a:pt x="35" y="3"/>
                    </a:lnTo>
                    <a:cubicBezTo>
                      <a:pt x="24" y="3"/>
                      <a:pt x="0" y="24"/>
                      <a:pt x="10" y="28"/>
                    </a:cubicBezTo>
                    <a:cubicBezTo>
                      <a:pt x="21" y="33"/>
                      <a:pt x="45" y="5"/>
                      <a:pt x="3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6" name="Freeform 418">
                <a:extLst>
                  <a:ext uri="{FF2B5EF4-FFF2-40B4-BE49-F238E27FC236}">
                    <a16:creationId xmlns:a16="http://schemas.microsoft.com/office/drawing/2014/main" id="{2F79CE84-5416-FA43-F33E-581282CDB938}"/>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72 w 77"/>
                  <a:gd name="T9" fmla="*/ 14 h 33"/>
                  <a:gd name="T10" fmla="*/ 35 w 77"/>
                  <a:gd name="T11" fmla="*/ 3 h 33"/>
                  <a:gd name="T12" fmla="*/ 35 w 77"/>
                  <a:gd name="T13" fmla="*/ 3 h 33"/>
                  <a:gd name="T14" fmla="*/ 10 w 77"/>
                  <a:gd name="T15" fmla="*/ 28 h 33"/>
                  <a:gd name="T16" fmla="*/ 35 w 77"/>
                  <a:gd name="T17" fmla="*/ 3 h 33"/>
                  <a:gd name="T18" fmla="*/ 35 w 77"/>
                  <a:gd name="T19"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33">
                    <a:moveTo>
                      <a:pt x="72" y="14"/>
                    </a:moveTo>
                    <a:lnTo>
                      <a:pt x="72" y="14"/>
                    </a:lnTo>
                    <a:cubicBezTo>
                      <a:pt x="65" y="0"/>
                      <a:pt x="31" y="26"/>
                      <a:pt x="40" y="31"/>
                    </a:cubicBezTo>
                    <a:cubicBezTo>
                      <a:pt x="47" y="33"/>
                      <a:pt x="77" y="21"/>
                      <a:pt x="72" y="14"/>
                    </a:cubicBezTo>
                    <a:lnTo>
                      <a:pt x="72" y="14"/>
                    </a:lnTo>
                    <a:close/>
                    <a:moveTo>
                      <a:pt x="35" y="3"/>
                    </a:moveTo>
                    <a:lnTo>
                      <a:pt x="35" y="3"/>
                    </a:lnTo>
                    <a:cubicBezTo>
                      <a:pt x="24" y="3"/>
                      <a:pt x="0" y="24"/>
                      <a:pt x="10" y="28"/>
                    </a:cubicBezTo>
                    <a:cubicBezTo>
                      <a:pt x="21" y="33"/>
                      <a:pt x="45" y="5"/>
                      <a:pt x="35" y="3"/>
                    </a:cubicBezTo>
                    <a:lnTo>
                      <a:pt x="3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7" name="Freeform 419">
                <a:extLst>
                  <a:ext uri="{FF2B5EF4-FFF2-40B4-BE49-F238E27FC236}">
                    <a16:creationId xmlns:a16="http://schemas.microsoft.com/office/drawing/2014/main" id="{3A73AAEA-27AD-8403-33C2-F0211B6A9175}"/>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9 w 356"/>
                  <a:gd name="T51" fmla="*/ 31 h 145"/>
                  <a:gd name="T52" fmla="*/ 9 w 356"/>
                  <a:gd name="T53" fmla="*/ 31 h 145"/>
                  <a:gd name="T54" fmla="*/ 23 w 356"/>
                  <a:gd name="T55" fmla="*/ 52 h 145"/>
                  <a:gd name="T56" fmla="*/ 9 w 356"/>
                  <a:gd name="T57"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close/>
                    <a:moveTo>
                      <a:pt x="9" y="31"/>
                    </a:moveTo>
                    <a:lnTo>
                      <a:pt x="9" y="31"/>
                    </a:lnTo>
                    <a:cubicBezTo>
                      <a:pt x="0" y="45"/>
                      <a:pt x="19" y="59"/>
                      <a:pt x="23" y="52"/>
                    </a:cubicBezTo>
                    <a:cubicBezTo>
                      <a:pt x="28" y="45"/>
                      <a:pt x="19" y="17"/>
                      <a:pt x="9"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8" name="Freeform 420">
                <a:extLst>
                  <a:ext uri="{FF2B5EF4-FFF2-40B4-BE49-F238E27FC236}">
                    <a16:creationId xmlns:a16="http://schemas.microsoft.com/office/drawing/2014/main" id="{C1D46C5E-E2B3-723D-34AA-8FE266330EB6}"/>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344 w 356"/>
                  <a:gd name="T51" fmla="*/ 38 h 145"/>
                  <a:gd name="T52" fmla="*/ 9 w 356"/>
                  <a:gd name="T53" fmla="*/ 31 h 145"/>
                  <a:gd name="T54" fmla="*/ 9 w 356"/>
                  <a:gd name="T55" fmla="*/ 31 h 145"/>
                  <a:gd name="T56" fmla="*/ 23 w 356"/>
                  <a:gd name="T57" fmla="*/ 52 h 145"/>
                  <a:gd name="T58" fmla="*/ 9 w 356"/>
                  <a:gd name="T59" fmla="*/ 31 h 145"/>
                  <a:gd name="T60" fmla="*/ 9 w 356"/>
                  <a:gd name="T61"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lnTo>
                      <a:pt x="344" y="38"/>
                    </a:lnTo>
                    <a:close/>
                    <a:moveTo>
                      <a:pt x="9" y="31"/>
                    </a:moveTo>
                    <a:lnTo>
                      <a:pt x="9" y="31"/>
                    </a:lnTo>
                    <a:cubicBezTo>
                      <a:pt x="0" y="45"/>
                      <a:pt x="19" y="59"/>
                      <a:pt x="23" y="52"/>
                    </a:cubicBezTo>
                    <a:cubicBezTo>
                      <a:pt x="28" y="45"/>
                      <a:pt x="19" y="17"/>
                      <a:pt x="9" y="31"/>
                    </a:cubicBezTo>
                    <a:lnTo>
                      <a:pt x="9"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9" name="Freeform 421">
                <a:extLst>
                  <a:ext uri="{FF2B5EF4-FFF2-40B4-BE49-F238E27FC236}">
                    <a16:creationId xmlns:a16="http://schemas.microsoft.com/office/drawing/2014/main" id="{7178AFC2-058E-82B5-82E9-7106BA7ED96D}"/>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9 w 356"/>
                  <a:gd name="T51" fmla="*/ 31 h 145"/>
                  <a:gd name="T52" fmla="*/ 9 w 356"/>
                  <a:gd name="T53" fmla="*/ 31 h 145"/>
                  <a:gd name="T54" fmla="*/ 23 w 356"/>
                  <a:gd name="T55" fmla="*/ 52 h 145"/>
                  <a:gd name="T56" fmla="*/ 9 w 356"/>
                  <a:gd name="T57"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close/>
                    <a:moveTo>
                      <a:pt x="9" y="31"/>
                    </a:moveTo>
                    <a:lnTo>
                      <a:pt x="9" y="31"/>
                    </a:lnTo>
                    <a:cubicBezTo>
                      <a:pt x="0" y="45"/>
                      <a:pt x="19" y="59"/>
                      <a:pt x="23" y="52"/>
                    </a:cubicBezTo>
                    <a:cubicBezTo>
                      <a:pt x="28" y="45"/>
                      <a:pt x="19" y="17"/>
                      <a:pt x="9"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0" name="Freeform 422">
                <a:extLst>
                  <a:ext uri="{FF2B5EF4-FFF2-40B4-BE49-F238E27FC236}">
                    <a16:creationId xmlns:a16="http://schemas.microsoft.com/office/drawing/2014/main" id="{8EDED0EB-D296-4480-7BDC-C8721B0120D0}"/>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344 w 356"/>
                  <a:gd name="T51" fmla="*/ 38 h 145"/>
                  <a:gd name="T52" fmla="*/ 9 w 356"/>
                  <a:gd name="T53" fmla="*/ 31 h 145"/>
                  <a:gd name="T54" fmla="*/ 9 w 356"/>
                  <a:gd name="T55" fmla="*/ 31 h 145"/>
                  <a:gd name="T56" fmla="*/ 23 w 356"/>
                  <a:gd name="T57" fmla="*/ 52 h 145"/>
                  <a:gd name="T58" fmla="*/ 9 w 356"/>
                  <a:gd name="T59" fmla="*/ 31 h 145"/>
                  <a:gd name="T60" fmla="*/ 9 w 356"/>
                  <a:gd name="T61"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lnTo>
                      <a:pt x="344" y="38"/>
                    </a:lnTo>
                    <a:close/>
                    <a:moveTo>
                      <a:pt x="9" y="31"/>
                    </a:moveTo>
                    <a:lnTo>
                      <a:pt x="9" y="31"/>
                    </a:lnTo>
                    <a:cubicBezTo>
                      <a:pt x="0" y="45"/>
                      <a:pt x="19" y="59"/>
                      <a:pt x="23" y="52"/>
                    </a:cubicBezTo>
                    <a:cubicBezTo>
                      <a:pt x="28" y="45"/>
                      <a:pt x="19" y="17"/>
                      <a:pt x="9" y="31"/>
                    </a:cubicBezTo>
                    <a:lnTo>
                      <a:pt x="9"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1" name="Freeform 423">
                <a:extLst>
                  <a:ext uri="{FF2B5EF4-FFF2-40B4-BE49-F238E27FC236}">
                    <a16:creationId xmlns:a16="http://schemas.microsoft.com/office/drawing/2014/main" id="{A2FA8D75-2E5E-D11B-E4CD-222C5F5B107B}"/>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Lst>
                <a:ahLst/>
                <a:cxnLst>
                  <a:cxn ang="0">
                    <a:pos x="T0" y="T1"/>
                  </a:cxn>
                  <a:cxn ang="0">
                    <a:pos x="T2" y="T3"/>
                  </a:cxn>
                  <a:cxn ang="0">
                    <a:pos x="T4" y="T5"/>
                  </a:cxn>
                  <a:cxn ang="0">
                    <a:pos x="T6" y="T7"/>
                  </a:cxn>
                  <a:cxn ang="0">
                    <a:pos x="T8" y="T9"/>
                  </a:cxn>
                </a:cxnLst>
                <a:rect l="0" t="0" r="r" b="b"/>
                <a:pathLst>
                  <a:path w="51" h="38">
                    <a:moveTo>
                      <a:pt x="0" y="5"/>
                    </a:moveTo>
                    <a:lnTo>
                      <a:pt x="0" y="5"/>
                    </a:lnTo>
                    <a:cubicBezTo>
                      <a:pt x="3" y="12"/>
                      <a:pt x="12" y="9"/>
                      <a:pt x="19" y="16"/>
                    </a:cubicBezTo>
                    <a:cubicBezTo>
                      <a:pt x="28" y="24"/>
                      <a:pt x="35" y="38"/>
                      <a:pt x="44" y="24"/>
                    </a:cubicBezTo>
                    <a:cubicBezTo>
                      <a:pt x="51" y="12"/>
                      <a:pt x="0" y="0"/>
                      <a:pt x="0"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2" name="Freeform 424">
                <a:extLst>
                  <a:ext uri="{FF2B5EF4-FFF2-40B4-BE49-F238E27FC236}">
                    <a16:creationId xmlns:a16="http://schemas.microsoft.com/office/drawing/2014/main" id="{A91B1B2E-A7A2-F970-D436-6D80FCB6AB4D}"/>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 name="T10" fmla="*/ 0 w 51"/>
                  <a:gd name="T11" fmla="*/ 5 h 38"/>
                </a:gdLst>
                <a:ahLst/>
                <a:cxnLst>
                  <a:cxn ang="0">
                    <a:pos x="T0" y="T1"/>
                  </a:cxn>
                  <a:cxn ang="0">
                    <a:pos x="T2" y="T3"/>
                  </a:cxn>
                  <a:cxn ang="0">
                    <a:pos x="T4" y="T5"/>
                  </a:cxn>
                  <a:cxn ang="0">
                    <a:pos x="T6" y="T7"/>
                  </a:cxn>
                  <a:cxn ang="0">
                    <a:pos x="T8" y="T9"/>
                  </a:cxn>
                  <a:cxn ang="0">
                    <a:pos x="T10" y="T11"/>
                  </a:cxn>
                </a:cxnLst>
                <a:rect l="0" t="0" r="r" b="b"/>
                <a:pathLst>
                  <a:path w="51" h="38">
                    <a:moveTo>
                      <a:pt x="0" y="5"/>
                    </a:moveTo>
                    <a:lnTo>
                      <a:pt x="0" y="5"/>
                    </a:lnTo>
                    <a:cubicBezTo>
                      <a:pt x="3" y="12"/>
                      <a:pt x="12" y="9"/>
                      <a:pt x="19" y="16"/>
                    </a:cubicBezTo>
                    <a:cubicBezTo>
                      <a:pt x="28" y="24"/>
                      <a:pt x="35" y="38"/>
                      <a:pt x="44" y="24"/>
                    </a:cubicBezTo>
                    <a:cubicBezTo>
                      <a:pt x="51" y="12"/>
                      <a:pt x="0" y="0"/>
                      <a:pt x="0" y="5"/>
                    </a:cubicBezTo>
                    <a:lnTo>
                      <a:pt x="0"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3" name="Freeform 425">
                <a:extLst>
                  <a:ext uri="{FF2B5EF4-FFF2-40B4-BE49-F238E27FC236}">
                    <a16:creationId xmlns:a16="http://schemas.microsoft.com/office/drawing/2014/main" id="{3D01BB98-0F30-CC1D-9EEE-69315F9B3D42}"/>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Lst>
                <a:ahLst/>
                <a:cxnLst>
                  <a:cxn ang="0">
                    <a:pos x="T0" y="T1"/>
                  </a:cxn>
                  <a:cxn ang="0">
                    <a:pos x="T2" y="T3"/>
                  </a:cxn>
                  <a:cxn ang="0">
                    <a:pos x="T4" y="T5"/>
                  </a:cxn>
                  <a:cxn ang="0">
                    <a:pos x="T6" y="T7"/>
                  </a:cxn>
                  <a:cxn ang="0">
                    <a:pos x="T8" y="T9"/>
                  </a:cxn>
                </a:cxnLst>
                <a:rect l="0" t="0" r="r" b="b"/>
                <a:pathLst>
                  <a:path w="51" h="38">
                    <a:moveTo>
                      <a:pt x="0" y="5"/>
                    </a:moveTo>
                    <a:lnTo>
                      <a:pt x="0" y="5"/>
                    </a:lnTo>
                    <a:cubicBezTo>
                      <a:pt x="3" y="12"/>
                      <a:pt x="12" y="9"/>
                      <a:pt x="19" y="16"/>
                    </a:cubicBezTo>
                    <a:cubicBezTo>
                      <a:pt x="28" y="24"/>
                      <a:pt x="35" y="38"/>
                      <a:pt x="44" y="24"/>
                    </a:cubicBezTo>
                    <a:cubicBezTo>
                      <a:pt x="51" y="12"/>
                      <a:pt x="0" y="0"/>
                      <a:pt x="0"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4" name="Freeform 426">
                <a:extLst>
                  <a:ext uri="{FF2B5EF4-FFF2-40B4-BE49-F238E27FC236}">
                    <a16:creationId xmlns:a16="http://schemas.microsoft.com/office/drawing/2014/main" id="{FC059040-A80A-EDBD-2AE5-E518C9A87224}"/>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 name="T10" fmla="*/ 0 w 51"/>
                  <a:gd name="T11" fmla="*/ 5 h 38"/>
                </a:gdLst>
                <a:ahLst/>
                <a:cxnLst>
                  <a:cxn ang="0">
                    <a:pos x="T0" y="T1"/>
                  </a:cxn>
                  <a:cxn ang="0">
                    <a:pos x="T2" y="T3"/>
                  </a:cxn>
                  <a:cxn ang="0">
                    <a:pos x="T4" y="T5"/>
                  </a:cxn>
                  <a:cxn ang="0">
                    <a:pos x="T6" y="T7"/>
                  </a:cxn>
                  <a:cxn ang="0">
                    <a:pos x="T8" y="T9"/>
                  </a:cxn>
                  <a:cxn ang="0">
                    <a:pos x="T10" y="T11"/>
                  </a:cxn>
                </a:cxnLst>
                <a:rect l="0" t="0" r="r" b="b"/>
                <a:pathLst>
                  <a:path w="51" h="38">
                    <a:moveTo>
                      <a:pt x="0" y="5"/>
                    </a:moveTo>
                    <a:lnTo>
                      <a:pt x="0" y="5"/>
                    </a:lnTo>
                    <a:cubicBezTo>
                      <a:pt x="3" y="12"/>
                      <a:pt x="12" y="9"/>
                      <a:pt x="19" y="16"/>
                    </a:cubicBezTo>
                    <a:cubicBezTo>
                      <a:pt x="28" y="24"/>
                      <a:pt x="35" y="38"/>
                      <a:pt x="44" y="24"/>
                    </a:cubicBezTo>
                    <a:cubicBezTo>
                      <a:pt x="51" y="12"/>
                      <a:pt x="0" y="0"/>
                      <a:pt x="0" y="5"/>
                    </a:cubicBezTo>
                    <a:lnTo>
                      <a:pt x="0"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9" name="Freeform 427">
                <a:extLst>
                  <a:ext uri="{FF2B5EF4-FFF2-40B4-BE49-F238E27FC236}">
                    <a16:creationId xmlns:a16="http://schemas.microsoft.com/office/drawing/2014/main" id="{2798D8F6-820B-5766-E706-ED384FB5667E}"/>
                  </a:ext>
                </a:extLst>
              </p:cNvPr>
              <p:cNvSpPr>
                <a:spLocks noEditPoints="1"/>
              </p:cNvSpPr>
              <p:nvPr/>
            </p:nvSpPr>
            <p:spPr bwMode="auto">
              <a:xfrm>
                <a:off x="1827" y="899"/>
                <a:ext cx="1138" cy="881"/>
              </a:xfrm>
              <a:custGeom>
                <a:avLst/>
                <a:gdLst>
                  <a:gd name="T0" fmla="*/ 386 w 1893"/>
                  <a:gd name="T1" fmla="*/ 1300 h 1463"/>
                  <a:gd name="T2" fmla="*/ 465 w 1893"/>
                  <a:gd name="T3" fmla="*/ 432 h 1463"/>
                  <a:gd name="T4" fmla="*/ 774 w 1893"/>
                  <a:gd name="T5" fmla="*/ 453 h 1463"/>
                  <a:gd name="T6" fmla="*/ 574 w 1893"/>
                  <a:gd name="T7" fmla="*/ 497 h 1463"/>
                  <a:gd name="T8" fmla="*/ 588 w 1893"/>
                  <a:gd name="T9" fmla="*/ 637 h 1463"/>
                  <a:gd name="T10" fmla="*/ 393 w 1893"/>
                  <a:gd name="T11" fmla="*/ 350 h 1463"/>
                  <a:gd name="T12" fmla="*/ 532 w 1893"/>
                  <a:gd name="T13" fmla="*/ 290 h 1463"/>
                  <a:gd name="T14" fmla="*/ 565 w 1893"/>
                  <a:gd name="T15" fmla="*/ 395 h 1463"/>
                  <a:gd name="T16" fmla="*/ 683 w 1893"/>
                  <a:gd name="T17" fmla="*/ 376 h 1463"/>
                  <a:gd name="T18" fmla="*/ 658 w 1893"/>
                  <a:gd name="T19" fmla="*/ 280 h 1463"/>
                  <a:gd name="T20" fmla="*/ 856 w 1893"/>
                  <a:gd name="T21" fmla="*/ 262 h 1463"/>
                  <a:gd name="T22" fmla="*/ 879 w 1893"/>
                  <a:gd name="T23" fmla="*/ 171 h 1463"/>
                  <a:gd name="T24" fmla="*/ 790 w 1893"/>
                  <a:gd name="T25" fmla="*/ 350 h 1463"/>
                  <a:gd name="T26" fmla="*/ 946 w 1893"/>
                  <a:gd name="T27" fmla="*/ 273 h 1463"/>
                  <a:gd name="T28" fmla="*/ 944 w 1893"/>
                  <a:gd name="T29" fmla="*/ 483 h 1463"/>
                  <a:gd name="T30" fmla="*/ 1070 w 1893"/>
                  <a:gd name="T31" fmla="*/ 411 h 1463"/>
                  <a:gd name="T32" fmla="*/ 1016 w 1893"/>
                  <a:gd name="T33" fmla="*/ 343 h 1463"/>
                  <a:gd name="T34" fmla="*/ 1114 w 1893"/>
                  <a:gd name="T35" fmla="*/ 259 h 1463"/>
                  <a:gd name="T36" fmla="*/ 976 w 1893"/>
                  <a:gd name="T37" fmla="*/ 159 h 1463"/>
                  <a:gd name="T38" fmla="*/ 1316 w 1893"/>
                  <a:gd name="T39" fmla="*/ 136 h 1463"/>
                  <a:gd name="T40" fmla="*/ 1146 w 1893"/>
                  <a:gd name="T41" fmla="*/ 273 h 1463"/>
                  <a:gd name="T42" fmla="*/ 1337 w 1893"/>
                  <a:gd name="T43" fmla="*/ 292 h 1463"/>
                  <a:gd name="T44" fmla="*/ 1693 w 1893"/>
                  <a:gd name="T45" fmla="*/ 45 h 1463"/>
                  <a:gd name="T46" fmla="*/ 1249 w 1893"/>
                  <a:gd name="T47" fmla="*/ 45 h 1463"/>
                  <a:gd name="T48" fmla="*/ 1228 w 1893"/>
                  <a:gd name="T49" fmla="*/ 882 h 1463"/>
                  <a:gd name="T50" fmla="*/ 1251 w 1893"/>
                  <a:gd name="T51" fmla="*/ 828 h 1463"/>
                  <a:gd name="T52" fmla="*/ 1565 w 1893"/>
                  <a:gd name="T53" fmla="*/ 623 h 1463"/>
                  <a:gd name="T54" fmla="*/ 1337 w 1893"/>
                  <a:gd name="T55" fmla="*/ 514 h 1463"/>
                  <a:gd name="T56" fmla="*/ 1114 w 1893"/>
                  <a:gd name="T57" fmla="*/ 474 h 1463"/>
                  <a:gd name="T58" fmla="*/ 1365 w 1893"/>
                  <a:gd name="T59" fmla="*/ 609 h 1463"/>
                  <a:gd name="T60" fmla="*/ 1346 w 1893"/>
                  <a:gd name="T61" fmla="*/ 805 h 1463"/>
                  <a:gd name="T62" fmla="*/ 1572 w 1893"/>
                  <a:gd name="T63" fmla="*/ 735 h 1463"/>
                  <a:gd name="T64" fmla="*/ 1286 w 1893"/>
                  <a:gd name="T65" fmla="*/ 455 h 1463"/>
                  <a:gd name="T66" fmla="*/ 1809 w 1893"/>
                  <a:gd name="T67" fmla="*/ 1244 h 1463"/>
                  <a:gd name="T68" fmla="*/ 1879 w 1893"/>
                  <a:gd name="T69" fmla="*/ 1316 h 1463"/>
                  <a:gd name="T70" fmla="*/ 1630 w 1893"/>
                  <a:gd name="T71" fmla="*/ 1325 h 1463"/>
                  <a:gd name="T72" fmla="*/ 1821 w 1893"/>
                  <a:gd name="T73" fmla="*/ 1195 h 1463"/>
                  <a:gd name="T74" fmla="*/ 1749 w 1893"/>
                  <a:gd name="T75" fmla="*/ 1104 h 1463"/>
                  <a:gd name="T76" fmla="*/ 1618 w 1893"/>
                  <a:gd name="T77" fmla="*/ 964 h 1463"/>
                  <a:gd name="T78" fmla="*/ 1483 w 1893"/>
                  <a:gd name="T79" fmla="*/ 910 h 1463"/>
                  <a:gd name="T80" fmla="*/ 1360 w 1893"/>
                  <a:gd name="T81" fmla="*/ 955 h 1463"/>
                  <a:gd name="T82" fmla="*/ 1311 w 1893"/>
                  <a:gd name="T83" fmla="*/ 1223 h 1463"/>
                  <a:gd name="T84" fmla="*/ 1067 w 1893"/>
                  <a:gd name="T85" fmla="*/ 1038 h 1463"/>
                  <a:gd name="T86" fmla="*/ 1046 w 1893"/>
                  <a:gd name="T87" fmla="*/ 836 h 1463"/>
                  <a:gd name="T88" fmla="*/ 1193 w 1893"/>
                  <a:gd name="T89" fmla="*/ 742 h 1463"/>
                  <a:gd name="T90" fmla="*/ 1249 w 1893"/>
                  <a:gd name="T91" fmla="*/ 621 h 1463"/>
                  <a:gd name="T92" fmla="*/ 1135 w 1893"/>
                  <a:gd name="T93" fmla="*/ 668 h 1463"/>
                  <a:gd name="T94" fmla="*/ 1028 w 1893"/>
                  <a:gd name="T95" fmla="*/ 572 h 1463"/>
                  <a:gd name="T96" fmla="*/ 972 w 1893"/>
                  <a:gd name="T97" fmla="*/ 479 h 1463"/>
                  <a:gd name="T98" fmla="*/ 1000 w 1893"/>
                  <a:gd name="T99" fmla="*/ 668 h 1463"/>
                  <a:gd name="T100" fmla="*/ 939 w 1893"/>
                  <a:gd name="T101" fmla="*/ 616 h 1463"/>
                  <a:gd name="T102" fmla="*/ 728 w 1893"/>
                  <a:gd name="T103" fmla="*/ 651 h 1463"/>
                  <a:gd name="T104" fmla="*/ 553 w 1893"/>
                  <a:gd name="T105" fmla="*/ 686 h 1463"/>
                  <a:gd name="T106" fmla="*/ 272 w 1893"/>
                  <a:gd name="T107" fmla="*/ 602 h 1463"/>
                  <a:gd name="T108" fmla="*/ 142 w 1893"/>
                  <a:gd name="T109" fmla="*/ 619 h 1463"/>
                  <a:gd name="T110" fmla="*/ 132 w 1893"/>
                  <a:gd name="T111" fmla="*/ 973 h 1463"/>
                  <a:gd name="T112" fmla="*/ 283 w 1893"/>
                  <a:gd name="T113" fmla="*/ 1209 h 1463"/>
                  <a:gd name="T114" fmla="*/ 1053 w 1893"/>
                  <a:gd name="T115" fmla="*/ 1302 h 1463"/>
                  <a:gd name="T116" fmla="*/ 1253 w 1893"/>
                  <a:gd name="T117" fmla="*/ 1463 h 1463"/>
                  <a:gd name="T118" fmla="*/ 1567 w 1893"/>
                  <a:gd name="T119" fmla="*/ 1332 h 1463"/>
                  <a:gd name="T120" fmla="*/ 1728 w 1893"/>
                  <a:gd name="T121" fmla="*/ 1358 h 1463"/>
                  <a:gd name="T122" fmla="*/ 397 w 1893"/>
                  <a:gd name="T123" fmla="*/ 742 h 1463"/>
                  <a:gd name="T124" fmla="*/ 551 w 1893"/>
                  <a:gd name="T125"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close/>
                    <a:moveTo>
                      <a:pt x="472" y="376"/>
                    </a:moveTo>
                    <a:lnTo>
                      <a:pt x="472" y="376"/>
                    </a:lnTo>
                    <a:cubicBezTo>
                      <a:pt x="488" y="378"/>
                      <a:pt x="504" y="364"/>
                      <a:pt x="504" y="355"/>
                    </a:cubicBezTo>
                    <a:cubicBezTo>
                      <a:pt x="504" y="346"/>
                      <a:pt x="463" y="376"/>
                      <a:pt x="472" y="376"/>
                    </a:cubicBez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close/>
                    <a:moveTo>
                      <a:pt x="588" y="278"/>
                    </a:moveTo>
                    <a:lnTo>
                      <a:pt x="588" y="278"/>
                    </a:lnTo>
                    <a:cubicBezTo>
                      <a:pt x="593" y="266"/>
                      <a:pt x="558" y="269"/>
                      <a:pt x="560" y="271"/>
                    </a:cubicBezTo>
                    <a:cubicBezTo>
                      <a:pt x="567" y="280"/>
                      <a:pt x="584" y="290"/>
                      <a:pt x="588" y="278"/>
                    </a:cubicBez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close/>
                    <a:moveTo>
                      <a:pt x="786" y="304"/>
                    </a:moveTo>
                    <a:lnTo>
                      <a:pt x="786" y="304"/>
                    </a:lnTo>
                    <a:cubicBezTo>
                      <a:pt x="793" y="294"/>
                      <a:pt x="755" y="264"/>
                      <a:pt x="753" y="280"/>
                    </a:cubicBezTo>
                    <a:cubicBezTo>
                      <a:pt x="751" y="294"/>
                      <a:pt x="776" y="315"/>
                      <a:pt x="786" y="304"/>
                    </a:cubicBezTo>
                    <a:close/>
                    <a:moveTo>
                      <a:pt x="907" y="180"/>
                    </a:moveTo>
                    <a:lnTo>
                      <a:pt x="907" y="180"/>
                    </a:lnTo>
                    <a:cubicBezTo>
                      <a:pt x="914" y="171"/>
                      <a:pt x="867" y="161"/>
                      <a:pt x="879" y="171"/>
                    </a:cubicBezTo>
                    <a:cubicBezTo>
                      <a:pt x="886" y="175"/>
                      <a:pt x="900" y="192"/>
                      <a:pt x="907" y="180"/>
                    </a:cubicBezTo>
                    <a:close/>
                    <a:moveTo>
                      <a:pt x="802" y="395"/>
                    </a:moveTo>
                    <a:lnTo>
                      <a:pt x="802" y="395"/>
                    </a:lnTo>
                    <a:cubicBezTo>
                      <a:pt x="807" y="388"/>
                      <a:pt x="786" y="371"/>
                      <a:pt x="781" y="385"/>
                    </a:cubicBezTo>
                    <a:cubicBezTo>
                      <a:pt x="776" y="399"/>
                      <a:pt x="795" y="404"/>
                      <a:pt x="802" y="395"/>
                    </a:cubicBez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close/>
                    <a:moveTo>
                      <a:pt x="1023" y="278"/>
                    </a:moveTo>
                    <a:lnTo>
                      <a:pt x="1023" y="278"/>
                    </a:lnTo>
                    <a:cubicBezTo>
                      <a:pt x="1021" y="273"/>
                      <a:pt x="951" y="280"/>
                      <a:pt x="960" y="290"/>
                    </a:cubicBezTo>
                    <a:cubicBezTo>
                      <a:pt x="979" y="304"/>
                      <a:pt x="1025" y="285"/>
                      <a:pt x="1023" y="278"/>
                    </a:cubicBezTo>
                    <a:close/>
                    <a:moveTo>
                      <a:pt x="1014" y="416"/>
                    </a:moveTo>
                    <a:lnTo>
                      <a:pt x="1014" y="416"/>
                    </a:lnTo>
                    <a:cubicBezTo>
                      <a:pt x="1030" y="416"/>
                      <a:pt x="1021" y="395"/>
                      <a:pt x="1002" y="381"/>
                    </a:cubicBezTo>
                    <a:cubicBezTo>
                      <a:pt x="983" y="367"/>
                      <a:pt x="942" y="395"/>
                      <a:pt x="949" y="402"/>
                    </a:cubicBezTo>
                    <a:cubicBezTo>
                      <a:pt x="958" y="409"/>
                      <a:pt x="995" y="418"/>
                      <a:pt x="1014" y="416"/>
                    </a:cubicBez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close/>
                    <a:moveTo>
                      <a:pt x="1093" y="285"/>
                    </a:moveTo>
                    <a:lnTo>
                      <a:pt x="1093" y="285"/>
                    </a:lnTo>
                    <a:cubicBezTo>
                      <a:pt x="1077" y="278"/>
                      <a:pt x="1056" y="294"/>
                      <a:pt x="1074" y="301"/>
                    </a:cubicBezTo>
                    <a:cubicBezTo>
                      <a:pt x="1088" y="308"/>
                      <a:pt x="1111" y="294"/>
                      <a:pt x="1093" y="285"/>
                    </a:cubicBez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close/>
                    <a:moveTo>
                      <a:pt x="1309" y="901"/>
                    </a:moveTo>
                    <a:lnTo>
                      <a:pt x="1309" y="901"/>
                    </a:lnTo>
                    <a:cubicBezTo>
                      <a:pt x="1316" y="901"/>
                      <a:pt x="1330" y="878"/>
                      <a:pt x="1311" y="878"/>
                    </a:cubicBezTo>
                    <a:cubicBezTo>
                      <a:pt x="1295" y="880"/>
                      <a:pt x="1300" y="903"/>
                      <a:pt x="1309" y="901"/>
                    </a:cubicBezTo>
                    <a:close/>
                    <a:moveTo>
                      <a:pt x="1228" y="882"/>
                    </a:moveTo>
                    <a:lnTo>
                      <a:pt x="1228" y="882"/>
                    </a:lnTo>
                    <a:cubicBezTo>
                      <a:pt x="1242" y="892"/>
                      <a:pt x="1265" y="866"/>
                      <a:pt x="1263" y="857"/>
                    </a:cubicBezTo>
                    <a:cubicBezTo>
                      <a:pt x="1260" y="850"/>
                      <a:pt x="1209" y="871"/>
                      <a:pt x="1228" y="882"/>
                    </a:cubicBez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close/>
                    <a:moveTo>
                      <a:pt x="1639" y="1260"/>
                    </a:moveTo>
                    <a:lnTo>
                      <a:pt x="1639" y="1260"/>
                    </a:lnTo>
                    <a:cubicBezTo>
                      <a:pt x="1641" y="1267"/>
                      <a:pt x="1695" y="1291"/>
                      <a:pt x="1697" y="1279"/>
                    </a:cubicBezTo>
                    <a:cubicBezTo>
                      <a:pt x="1700" y="1270"/>
                      <a:pt x="1637" y="1253"/>
                      <a:pt x="1639" y="1260"/>
                    </a:cubicBez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close/>
                    <a:moveTo>
                      <a:pt x="177" y="1141"/>
                    </a:moveTo>
                    <a:lnTo>
                      <a:pt x="177" y="1141"/>
                    </a:lnTo>
                    <a:cubicBezTo>
                      <a:pt x="158" y="1150"/>
                      <a:pt x="200" y="1195"/>
                      <a:pt x="209" y="1188"/>
                    </a:cubicBezTo>
                    <a:cubicBezTo>
                      <a:pt x="214" y="1186"/>
                      <a:pt x="197" y="1167"/>
                      <a:pt x="197" y="1155"/>
                    </a:cubicBezTo>
                    <a:cubicBezTo>
                      <a:pt x="197" y="1143"/>
                      <a:pt x="193" y="1132"/>
                      <a:pt x="177" y="1141"/>
                    </a:cubicBez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6"/>
                    </a:cubicBezTo>
                    <a:cubicBezTo>
                      <a:pt x="1814" y="1186"/>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6"/>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6"/>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0" name="Freeform 428">
                <a:extLst>
                  <a:ext uri="{FF2B5EF4-FFF2-40B4-BE49-F238E27FC236}">
                    <a16:creationId xmlns:a16="http://schemas.microsoft.com/office/drawing/2014/main" id="{8BEB7911-17E0-2E7B-5A92-ECEBA4E9DE63}"/>
                  </a:ext>
                </a:extLst>
              </p:cNvPr>
              <p:cNvSpPr>
                <a:spLocks noEditPoints="1"/>
              </p:cNvSpPr>
              <p:nvPr/>
            </p:nvSpPr>
            <p:spPr bwMode="auto">
              <a:xfrm>
                <a:off x="1827" y="899"/>
                <a:ext cx="1138" cy="881"/>
              </a:xfrm>
              <a:custGeom>
                <a:avLst/>
                <a:gdLst>
                  <a:gd name="T0" fmla="*/ 388 w 1893"/>
                  <a:gd name="T1" fmla="*/ 1291 h 1463"/>
                  <a:gd name="T2" fmla="*/ 423 w 1893"/>
                  <a:gd name="T3" fmla="*/ 420 h 1463"/>
                  <a:gd name="T4" fmla="*/ 732 w 1893"/>
                  <a:gd name="T5" fmla="*/ 465 h 1463"/>
                  <a:gd name="T6" fmla="*/ 523 w 1893"/>
                  <a:gd name="T7" fmla="*/ 486 h 1463"/>
                  <a:gd name="T8" fmla="*/ 728 w 1893"/>
                  <a:gd name="T9" fmla="*/ 633 h 1463"/>
                  <a:gd name="T10" fmla="*/ 400 w 1893"/>
                  <a:gd name="T11" fmla="*/ 362 h 1463"/>
                  <a:gd name="T12" fmla="*/ 451 w 1893"/>
                  <a:gd name="T13" fmla="*/ 315 h 1463"/>
                  <a:gd name="T14" fmla="*/ 593 w 1893"/>
                  <a:gd name="T15" fmla="*/ 409 h 1463"/>
                  <a:gd name="T16" fmla="*/ 539 w 1893"/>
                  <a:gd name="T17" fmla="*/ 346 h 1463"/>
                  <a:gd name="T18" fmla="*/ 621 w 1893"/>
                  <a:gd name="T19" fmla="*/ 255 h 1463"/>
                  <a:gd name="T20" fmla="*/ 888 w 1893"/>
                  <a:gd name="T21" fmla="*/ 243 h 1463"/>
                  <a:gd name="T22" fmla="*/ 907 w 1893"/>
                  <a:gd name="T23" fmla="*/ 180 h 1463"/>
                  <a:gd name="T24" fmla="*/ 790 w 1893"/>
                  <a:gd name="T25" fmla="*/ 350 h 1463"/>
                  <a:gd name="T26" fmla="*/ 946 w 1893"/>
                  <a:gd name="T27" fmla="*/ 273 h 1463"/>
                  <a:gd name="T28" fmla="*/ 930 w 1893"/>
                  <a:gd name="T29" fmla="*/ 539 h 1463"/>
                  <a:gd name="T30" fmla="*/ 1046 w 1893"/>
                  <a:gd name="T31" fmla="*/ 397 h 1463"/>
                  <a:gd name="T32" fmla="*/ 951 w 1893"/>
                  <a:gd name="T33" fmla="*/ 322 h 1463"/>
                  <a:gd name="T34" fmla="*/ 1035 w 1893"/>
                  <a:gd name="T35" fmla="*/ 245 h 1463"/>
                  <a:gd name="T36" fmla="*/ 974 w 1893"/>
                  <a:gd name="T37" fmla="*/ 136 h 1463"/>
                  <a:gd name="T38" fmla="*/ 1316 w 1893"/>
                  <a:gd name="T39" fmla="*/ 117 h 1463"/>
                  <a:gd name="T40" fmla="*/ 1146 w 1893"/>
                  <a:gd name="T41" fmla="*/ 273 h 1463"/>
                  <a:gd name="T42" fmla="*/ 1339 w 1893"/>
                  <a:gd name="T43" fmla="*/ 271 h 1463"/>
                  <a:gd name="T44" fmla="*/ 1637 w 1893"/>
                  <a:gd name="T45" fmla="*/ 24 h 1463"/>
                  <a:gd name="T46" fmla="*/ 1165 w 1893"/>
                  <a:gd name="T47" fmla="*/ 59 h 1463"/>
                  <a:gd name="T48" fmla="*/ 1228 w 1893"/>
                  <a:gd name="T49" fmla="*/ 882 h 1463"/>
                  <a:gd name="T50" fmla="*/ 1295 w 1893"/>
                  <a:gd name="T51" fmla="*/ 828 h 1463"/>
                  <a:gd name="T52" fmla="*/ 1565 w 1893"/>
                  <a:gd name="T53" fmla="*/ 598 h 1463"/>
                  <a:gd name="T54" fmla="*/ 1290 w 1893"/>
                  <a:gd name="T55" fmla="*/ 486 h 1463"/>
                  <a:gd name="T56" fmla="*/ 1104 w 1893"/>
                  <a:gd name="T57" fmla="*/ 570 h 1463"/>
                  <a:gd name="T58" fmla="*/ 1460 w 1893"/>
                  <a:gd name="T59" fmla="*/ 682 h 1463"/>
                  <a:gd name="T60" fmla="*/ 1535 w 1893"/>
                  <a:gd name="T61" fmla="*/ 866 h 1463"/>
                  <a:gd name="T62" fmla="*/ 1360 w 1893"/>
                  <a:gd name="T63" fmla="*/ 698 h 1463"/>
                  <a:gd name="T64" fmla="*/ 1639 w 1893"/>
                  <a:gd name="T65" fmla="*/ 1260 h 1463"/>
                  <a:gd name="T66" fmla="*/ 1758 w 1893"/>
                  <a:gd name="T67" fmla="*/ 1293 h 1463"/>
                  <a:gd name="T68" fmla="*/ 177 w 1893"/>
                  <a:gd name="T69" fmla="*/ 1141 h 1463"/>
                  <a:gd name="T70" fmla="*/ 1500 w 1893"/>
                  <a:gd name="T71" fmla="*/ 1337 h 1463"/>
                  <a:gd name="T72" fmla="*/ 1790 w 1893"/>
                  <a:gd name="T73" fmla="*/ 1136 h 1463"/>
                  <a:gd name="T74" fmla="*/ 1693 w 1893"/>
                  <a:gd name="T75" fmla="*/ 1029 h 1463"/>
                  <a:gd name="T76" fmla="*/ 1535 w 1893"/>
                  <a:gd name="T77" fmla="*/ 983 h 1463"/>
                  <a:gd name="T78" fmla="*/ 1344 w 1893"/>
                  <a:gd name="T79" fmla="*/ 889 h 1463"/>
                  <a:gd name="T80" fmla="*/ 1332 w 1893"/>
                  <a:gd name="T81" fmla="*/ 1181 h 1463"/>
                  <a:gd name="T82" fmla="*/ 1139 w 1893"/>
                  <a:gd name="T83" fmla="*/ 1069 h 1463"/>
                  <a:gd name="T84" fmla="*/ 1051 w 1893"/>
                  <a:gd name="T85" fmla="*/ 861 h 1463"/>
                  <a:gd name="T86" fmla="*/ 1179 w 1893"/>
                  <a:gd name="T87" fmla="*/ 731 h 1463"/>
                  <a:gd name="T88" fmla="*/ 1249 w 1893"/>
                  <a:gd name="T89" fmla="*/ 621 h 1463"/>
                  <a:gd name="T90" fmla="*/ 1135 w 1893"/>
                  <a:gd name="T91" fmla="*/ 654 h 1463"/>
                  <a:gd name="T92" fmla="*/ 1002 w 1893"/>
                  <a:gd name="T93" fmla="*/ 535 h 1463"/>
                  <a:gd name="T94" fmla="*/ 969 w 1893"/>
                  <a:gd name="T95" fmla="*/ 539 h 1463"/>
                  <a:gd name="T96" fmla="*/ 958 w 1893"/>
                  <a:gd name="T97" fmla="*/ 689 h 1463"/>
                  <a:gd name="T98" fmla="*/ 918 w 1893"/>
                  <a:gd name="T99" fmla="*/ 665 h 1463"/>
                  <a:gd name="T100" fmla="*/ 721 w 1893"/>
                  <a:gd name="T101" fmla="*/ 705 h 1463"/>
                  <a:gd name="T102" fmla="*/ 384 w 1893"/>
                  <a:gd name="T103" fmla="*/ 619 h 1463"/>
                  <a:gd name="T104" fmla="*/ 249 w 1893"/>
                  <a:gd name="T105" fmla="*/ 602 h 1463"/>
                  <a:gd name="T106" fmla="*/ 32 w 1893"/>
                  <a:gd name="T107" fmla="*/ 943 h 1463"/>
                  <a:gd name="T108" fmla="*/ 256 w 1893"/>
                  <a:gd name="T109" fmla="*/ 1169 h 1463"/>
                  <a:gd name="T110" fmla="*/ 998 w 1893"/>
                  <a:gd name="T111" fmla="*/ 1288 h 1463"/>
                  <a:gd name="T112" fmla="*/ 1267 w 1893"/>
                  <a:gd name="T113" fmla="*/ 1414 h 1463"/>
                  <a:gd name="T114" fmla="*/ 1537 w 1893"/>
                  <a:gd name="T115" fmla="*/ 1323 h 1463"/>
                  <a:gd name="T116" fmla="*/ 1728 w 1893"/>
                  <a:gd name="T117" fmla="*/ 1358 h 1463"/>
                  <a:gd name="T118" fmla="*/ 397 w 1893"/>
                  <a:gd name="T119" fmla="*/ 742 h 1463"/>
                  <a:gd name="T120" fmla="*/ 551 w 1893"/>
                  <a:gd name="T121"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lnTo>
                      <a:pt x="374" y="1281"/>
                    </a:ln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lnTo>
                      <a:pt x="358" y="532"/>
                    </a:ln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lnTo>
                      <a:pt x="830" y="609"/>
                    </a:lnTo>
                    <a:close/>
                    <a:moveTo>
                      <a:pt x="472" y="376"/>
                    </a:moveTo>
                    <a:lnTo>
                      <a:pt x="472" y="376"/>
                    </a:lnTo>
                    <a:cubicBezTo>
                      <a:pt x="488" y="378"/>
                      <a:pt x="504" y="364"/>
                      <a:pt x="504" y="355"/>
                    </a:cubicBezTo>
                    <a:cubicBezTo>
                      <a:pt x="504" y="346"/>
                      <a:pt x="463" y="376"/>
                      <a:pt x="472" y="376"/>
                    </a:cubicBezTo>
                    <a:lnTo>
                      <a:pt x="472" y="376"/>
                    </a:ln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lnTo>
                      <a:pt x="393" y="350"/>
                    </a:ln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lnTo>
                      <a:pt x="539" y="346"/>
                    </a:lnTo>
                    <a:close/>
                    <a:moveTo>
                      <a:pt x="588" y="278"/>
                    </a:moveTo>
                    <a:lnTo>
                      <a:pt x="588" y="278"/>
                    </a:lnTo>
                    <a:cubicBezTo>
                      <a:pt x="593" y="266"/>
                      <a:pt x="558" y="269"/>
                      <a:pt x="560" y="271"/>
                    </a:cubicBezTo>
                    <a:cubicBezTo>
                      <a:pt x="567" y="280"/>
                      <a:pt x="584" y="290"/>
                      <a:pt x="588" y="278"/>
                    </a:cubicBezTo>
                    <a:lnTo>
                      <a:pt x="588" y="278"/>
                    </a:ln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lnTo>
                      <a:pt x="667" y="273"/>
                    </a:ln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lnTo>
                      <a:pt x="621" y="255"/>
                    </a:ln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lnTo>
                      <a:pt x="779" y="224"/>
                    </a:lnTo>
                    <a:close/>
                    <a:moveTo>
                      <a:pt x="786" y="304"/>
                    </a:moveTo>
                    <a:lnTo>
                      <a:pt x="786" y="304"/>
                    </a:lnTo>
                    <a:cubicBezTo>
                      <a:pt x="793" y="294"/>
                      <a:pt x="755" y="264"/>
                      <a:pt x="753" y="280"/>
                    </a:cubicBezTo>
                    <a:cubicBezTo>
                      <a:pt x="751" y="294"/>
                      <a:pt x="776" y="315"/>
                      <a:pt x="786" y="304"/>
                    </a:cubicBezTo>
                    <a:lnTo>
                      <a:pt x="786" y="304"/>
                    </a:lnTo>
                    <a:close/>
                    <a:moveTo>
                      <a:pt x="907" y="180"/>
                    </a:moveTo>
                    <a:lnTo>
                      <a:pt x="907" y="180"/>
                    </a:lnTo>
                    <a:cubicBezTo>
                      <a:pt x="914" y="171"/>
                      <a:pt x="867" y="161"/>
                      <a:pt x="879" y="171"/>
                    </a:cubicBezTo>
                    <a:cubicBezTo>
                      <a:pt x="886" y="175"/>
                      <a:pt x="900" y="192"/>
                      <a:pt x="907" y="180"/>
                    </a:cubicBezTo>
                    <a:lnTo>
                      <a:pt x="907" y="180"/>
                    </a:lnTo>
                    <a:close/>
                    <a:moveTo>
                      <a:pt x="802" y="395"/>
                    </a:moveTo>
                    <a:lnTo>
                      <a:pt x="802" y="395"/>
                    </a:lnTo>
                    <a:cubicBezTo>
                      <a:pt x="807" y="388"/>
                      <a:pt x="786" y="371"/>
                      <a:pt x="781" y="385"/>
                    </a:cubicBezTo>
                    <a:cubicBezTo>
                      <a:pt x="776" y="399"/>
                      <a:pt x="795" y="404"/>
                      <a:pt x="802" y="395"/>
                    </a:cubicBezTo>
                    <a:lnTo>
                      <a:pt x="802" y="395"/>
                    </a:ln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lnTo>
                      <a:pt x="907" y="329"/>
                    </a:ln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lnTo>
                      <a:pt x="946" y="273"/>
                    </a:lnTo>
                    <a:close/>
                    <a:moveTo>
                      <a:pt x="1023" y="278"/>
                    </a:moveTo>
                    <a:lnTo>
                      <a:pt x="1023" y="278"/>
                    </a:lnTo>
                    <a:cubicBezTo>
                      <a:pt x="1021" y="273"/>
                      <a:pt x="951" y="280"/>
                      <a:pt x="960" y="290"/>
                    </a:cubicBezTo>
                    <a:cubicBezTo>
                      <a:pt x="979" y="304"/>
                      <a:pt x="1025" y="285"/>
                      <a:pt x="1023" y="278"/>
                    </a:cubicBezTo>
                    <a:lnTo>
                      <a:pt x="1023" y="278"/>
                    </a:lnTo>
                    <a:close/>
                    <a:moveTo>
                      <a:pt x="1014" y="416"/>
                    </a:moveTo>
                    <a:lnTo>
                      <a:pt x="1014" y="416"/>
                    </a:lnTo>
                    <a:cubicBezTo>
                      <a:pt x="1030" y="416"/>
                      <a:pt x="1021" y="395"/>
                      <a:pt x="1002" y="381"/>
                    </a:cubicBezTo>
                    <a:cubicBezTo>
                      <a:pt x="983" y="367"/>
                      <a:pt x="942" y="395"/>
                      <a:pt x="949" y="402"/>
                    </a:cubicBezTo>
                    <a:cubicBezTo>
                      <a:pt x="958" y="409"/>
                      <a:pt x="995" y="418"/>
                      <a:pt x="1014" y="416"/>
                    </a:cubicBezTo>
                    <a:lnTo>
                      <a:pt x="1014" y="416"/>
                    </a:ln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lnTo>
                      <a:pt x="893" y="549"/>
                    </a:ln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lnTo>
                      <a:pt x="1046" y="397"/>
                    </a:lnTo>
                    <a:close/>
                    <a:moveTo>
                      <a:pt x="1093" y="285"/>
                    </a:moveTo>
                    <a:lnTo>
                      <a:pt x="1093" y="285"/>
                    </a:lnTo>
                    <a:cubicBezTo>
                      <a:pt x="1077" y="278"/>
                      <a:pt x="1056" y="294"/>
                      <a:pt x="1074" y="301"/>
                    </a:cubicBezTo>
                    <a:cubicBezTo>
                      <a:pt x="1088" y="308"/>
                      <a:pt x="1111" y="294"/>
                      <a:pt x="1093" y="285"/>
                    </a:cubicBezTo>
                    <a:lnTo>
                      <a:pt x="1093" y="285"/>
                    </a:ln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lnTo>
                      <a:pt x="958" y="180"/>
                    </a:ln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lnTo>
                      <a:pt x="1072" y="87"/>
                    </a:lnTo>
                    <a:close/>
                    <a:moveTo>
                      <a:pt x="1309" y="901"/>
                    </a:moveTo>
                    <a:lnTo>
                      <a:pt x="1309" y="901"/>
                    </a:lnTo>
                    <a:cubicBezTo>
                      <a:pt x="1316" y="901"/>
                      <a:pt x="1330" y="878"/>
                      <a:pt x="1311" y="878"/>
                    </a:cubicBezTo>
                    <a:cubicBezTo>
                      <a:pt x="1295" y="880"/>
                      <a:pt x="1300" y="903"/>
                      <a:pt x="1309" y="901"/>
                    </a:cubicBezTo>
                    <a:lnTo>
                      <a:pt x="1309" y="901"/>
                    </a:lnTo>
                    <a:close/>
                    <a:moveTo>
                      <a:pt x="1228" y="882"/>
                    </a:moveTo>
                    <a:lnTo>
                      <a:pt x="1228" y="882"/>
                    </a:lnTo>
                    <a:cubicBezTo>
                      <a:pt x="1242" y="892"/>
                      <a:pt x="1265" y="866"/>
                      <a:pt x="1263" y="857"/>
                    </a:cubicBezTo>
                    <a:cubicBezTo>
                      <a:pt x="1260" y="850"/>
                      <a:pt x="1209" y="871"/>
                      <a:pt x="1228" y="882"/>
                    </a:cubicBezTo>
                    <a:lnTo>
                      <a:pt x="1228" y="882"/>
                    </a:ln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lnTo>
                      <a:pt x="1295" y="828"/>
                    </a:ln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lnTo>
                      <a:pt x="1602" y="747"/>
                    </a:ln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lnTo>
                      <a:pt x="1404" y="700"/>
                    </a:ln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lnTo>
                      <a:pt x="1286" y="455"/>
                    </a:lnTo>
                    <a:close/>
                    <a:moveTo>
                      <a:pt x="1639" y="1260"/>
                    </a:moveTo>
                    <a:lnTo>
                      <a:pt x="1639" y="1260"/>
                    </a:lnTo>
                    <a:cubicBezTo>
                      <a:pt x="1641" y="1267"/>
                      <a:pt x="1695" y="1291"/>
                      <a:pt x="1697" y="1279"/>
                    </a:cubicBezTo>
                    <a:cubicBezTo>
                      <a:pt x="1700" y="1270"/>
                      <a:pt x="1637" y="1253"/>
                      <a:pt x="1639" y="1260"/>
                    </a:cubicBezTo>
                    <a:lnTo>
                      <a:pt x="1639" y="1260"/>
                    </a:ln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lnTo>
                      <a:pt x="1879" y="1316"/>
                    </a:lnTo>
                    <a:close/>
                    <a:moveTo>
                      <a:pt x="177" y="1141"/>
                    </a:moveTo>
                    <a:lnTo>
                      <a:pt x="177" y="1141"/>
                    </a:lnTo>
                    <a:cubicBezTo>
                      <a:pt x="158" y="1150"/>
                      <a:pt x="200" y="1195"/>
                      <a:pt x="209" y="1188"/>
                    </a:cubicBezTo>
                    <a:cubicBezTo>
                      <a:pt x="214" y="1186"/>
                      <a:pt x="197" y="1167"/>
                      <a:pt x="197" y="1155"/>
                    </a:cubicBezTo>
                    <a:cubicBezTo>
                      <a:pt x="197" y="1143"/>
                      <a:pt x="193" y="1132"/>
                      <a:pt x="177" y="1141"/>
                    </a:cubicBezTo>
                    <a:lnTo>
                      <a:pt x="177" y="1141"/>
                    </a:ln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6"/>
                    </a:cubicBezTo>
                    <a:cubicBezTo>
                      <a:pt x="1814" y="1186"/>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6"/>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6"/>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lnTo>
                      <a:pt x="1728" y="1358"/>
                    </a:ln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lnTo>
                      <a:pt x="502" y="745"/>
                    </a:ln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lnTo>
                      <a:pt x="621" y="896"/>
                    </a:ln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lnTo>
                      <a:pt x="949" y="12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1" name="Freeform 429">
                <a:extLst>
                  <a:ext uri="{FF2B5EF4-FFF2-40B4-BE49-F238E27FC236}">
                    <a16:creationId xmlns:a16="http://schemas.microsoft.com/office/drawing/2014/main" id="{FD8E4FDF-A1E1-6A13-3077-E188B29C24FD}"/>
                  </a:ext>
                </a:extLst>
              </p:cNvPr>
              <p:cNvSpPr>
                <a:spLocks noEditPoints="1"/>
              </p:cNvSpPr>
              <p:nvPr/>
            </p:nvSpPr>
            <p:spPr bwMode="auto">
              <a:xfrm>
                <a:off x="1827" y="899"/>
                <a:ext cx="1138" cy="881"/>
              </a:xfrm>
              <a:custGeom>
                <a:avLst/>
                <a:gdLst>
                  <a:gd name="T0" fmla="*/ 386 w 1893"/>
                  <a:gd name="T1" fmla="*/ 1300 h 1463"/>
                  <a:gd name="T2" fmla="*/ 465 w 1893"/>
                  <a:gd name="T3" fmla="*/ 432 h 1463"/>
                  <a:gd name="T4" fmla="*/ 774 w 1893"/>
                  <a:gd name="T5" fmla="*/ 453 h 1463"/>
                  <a:gd name="T6" fmla="*/ 574 w 1893"/>
                  <a:gd name="T7" fmla="*/ 497 h 1463"/>
                  <a:gd name="T8" fmla="*/ 588 w 1893"/>
                  <a:gd name="T9" fmla="*/ 637 h 1463"/>
                  <a:gd name="T10" fmla="*/ 393 w 1893"/>
                  <a:gd name="T11" fmla="*/ 350 h 1463"/>
                  <a:gd name="T12" fmla="*/ 532 w 1893"/>
                  <a:gd name="T13" fmla="*/ 290 h 1463"/>
                  <a:gd name="T14" fmla="*/ 565 w 1893"/>
                  <a:gd name="T15" fmla="*/ 395 h 1463"/>
                  <a:gd name="T16" fmla="*/ 683 w 1893"/>
                  <a:gd name="T17" fmla="*/ 376 h 1463"/>
                  <a:gd name="T18" fmla="*/ 658 w 1893"/>
                  <a:gd name="T19" fmla="*/ 280 h 1463"/>
                  <a:gd name="T20" fmla="*/ 856 w 1893"/>
                  <a:gd name="T21" fmla="*/ 262 h 1463"/>
                  <a:gd name="T22" fmla="*/ 879 w 1893"/>
                  <a:gd name="T23" fmla="*/ 171 h 1463"/>
                  <a:gd name="T24" fmla="*/ 790 w 1893"/>
                  <a:gd name="T25" fmla="*/ 350 h 1463"/>
                  <a:gd name="T26" fmla="*/ 946 w 1893"/>
                  <a:gd name="T27" fmla="*/ 273 h 1463"/>
                  <a:gd name="T28" fmla="*/ 944 w 1893"/>
                  <a:gd name="T29" fmla="*/ 483 h 1463"/>
                  <a:gd name="T30" fmla="*/ 1070 w 1893"/>
                  <a:gd name="T31" fmla="*/ 411 h 1463"/>
                  <a:gd name="T32" fmla="*/ 1016 w 1893"/>
                  <a:gd name="T33" fmla="*/ 343 h 1463"/>
                  <a:gd name="T34" fmla="*/ 1114 w 1893"/>
                  <a:gd name="T35" fmla="*/ 259 h 1463"/>
                  <a:gd name="T36" fmla="*/ 976 w 1893"/>
                  <a:gd name="T37" fmla="*/ 159 h 1463"/>
                  <a:gd name="T38" fmla="*/ 1316 w 1893"/>
                  <a:gd name="T39" fmla="*/ 136 h 1463"/>
                  <a:gd name="T40" fmla="*/ 1146 w 1893"/>
                  <a:gd name="T41" fmla="*/ 273 h 1463"/>
                  <a:gd name="T42" fmla="*/ 1337 w 1893"/>
                  <a:gd name="T43" fmla="*/ 292 h 1463"/>
                  <a:gd name="T44" fmla="*/ 1693 w 1893"/>
                  <a:gd name="T45" fmla="*/ 45 h 1463"/>
                  <a:gd name="T46" fmla="*/ 1249 w 1893"/>
                  <a:gd name="T47" fmla="*/ 45 h 1463"/>
                  <a:gd name="T48" fmla="*/ 1228 w 1893"/>
                  <a:gd name="T49" fmla="*/ 882 h 1463"/>
                  <a:gd name="T50" fmla="*/ 1251 w 1893"/>
                  <a:gd name="T51" fmla="*/ 828 h 1463"/>
                  <a:gd name="T52" fmla="*/ 1565 w 1893"/>
                  <a:gd name="T53" fmla="*/ 623 h 1463"/>
                  <a:gd name="T54" fmla="*/ 1337 w 1893"/>
                  <a:gd name="T55" fmla="*/ 514 h 1463"/>
                  <a:gd name="T56" fmla="*/ 1114 w 1893"/>
                  <a:gd name="T57" fmla="*/ 474 h 1463"/>
                  <a:gd name="T58" fmla="*/ 1365 w 1893"/>
                  <a:gd name="T59" fmla="*/ 609 h 1463"/>
                  <a:gd name="T60" fmla="*/ 1346 w 1893"/>
                  <a:gd name="T61" fmla="*/ 805 h 1463"/>
                  <a:gd name="T62" fmla="*/ 1572 w 1893"/>
                  <a:gd name="T63" fmla="*/ 735 h 1463"/>
                  <a:gd name="T64" fmla="*/ 1286 w 1893"/>
                  <a:gd name="T65" fmla="*/ 455 h 1463"/>
                  <a:gd name="T66" fmla="*/ 1809 w 1893"/>
                  <a:gd name="T67" fmla="*/ 1244 h 1463"/>
                  <a:gd name="T68" fmla="*/ 1879 w 1893"/>
                  <a:gd name="T69" fmla="*/ 1316 h 1463"/>
                  <a:gd name="T70" fmla="*/ 1630 w 1893"/>
                  <a:gd name="T71" fmla="*/ 1325 h 1463"/>
                  <a:gd name="T72" fmla="*/ 1821 w 1893"/>
                  <a:gd name="T73" fmla="*/ 1195 h 1463"/>
                  <a:gd name="T74" fmla="*/ 1749 w 1893"/>
                  <a:gd name="T75" fmla="*/ 1104 h 1463"/>
                  <a:gd name="T76" fmla="*/ 1618 w 1893"/>
                  <a:gd name="T77" fmla="*/ 964 h 1463"/>
                  <a:gd name="T78" fmla="*/ 1483 w 1893"/>
                  <a:gd name="T79" fmla="*/ 910 h 1463"/>
                  <a:gd name="T80" fmla="*/ 1360 w 1893"/>
                  <a:gd name="T81" fmla="*/ 955 h 1463"/>
                  <a:gd name="T82" fmla="*/ 1311 w 1893"/>
                  <a:gd name="T83" fmla="*/ 1223 h 1463"/>
                  <a:gd name="T84" fmla="*/ 1067 w 1893"/>
                  <a:gd name="T85" fmla="*/ 1038 h 1463"/>
                  <a:gd name="T86" fmla="*/ 1046 w 1893"/>
                  <a:gd name="T87" fmla="*/ 836 h 1463"/>
                  <a:gd name="T88" fmla="*/ 1193 w 1893"/>
                  <a:gd name="T89" fmla="*/ 742 h 1463"/>
                  <a:gd name="T90" fmla="*/ 1249 w 1893"/>
                  <a:gd name="T91" fmla="*/ 621 h 1463"/>
                  <a:gd name="T92" fmla="*/ 1135 w 1893"/>
                  <a:gd name="T93" fmla="*/ 668 h 1463"/>
                  <a:gd name="T94" fmla="*/ 1028 w 1893"/>
                  <a:gd name="T95" fmla="*/ 572 h 1463"/>
                  <a:gd name="T96" fmla="*/ 972 w 1893"/>
                  <a:gd name="T97" fmla="*/ 479 h 1463"/>
                  <a:gd name="T98" fmla="*/ 1000 w 1893"/>
                  <a:gd name="T99" fmla="*/ 668 h 1463"/>
                  <a:gd name="T100" fmla="*/ 939 w 1893"/>
                  <a:gd name="T101" fmla="*/ 616 h 1463"/>
                  <a:gd name="T102" fmla="*/ 728 w 1893"/>
                  <a:gd name="T103" fmla="*/ 651 h 1463"/>
                  <a:gd name="T104" fmla="*/ 553 w 1893"/>
                  <a:gd name="T105" fmla="*/ 686 h 1463"/>
                  <a:gd name="T106" fmla="*/ 272 w 1893"/>
                  <a:gd name="T107" fmla="*/ 602 h 1463"/>
                  <a:gd name="T108" fmla="*/ 142 w 1893"/>
                  <a:gd name="T109" fmla="*/ 619 h 1463"/>
                  <a:gd name="T110" fmla="*/ 132 w 1893"/>
                  <a:gd name="T111" fmla="*/ 973 h 1463"/>
                  <a:gd name="T112" fmla="*/ 283 w 1893"/>
                  <a:gd name="T113" fmla="*/ 1209 h 1463"/>
                  <a:gd name="T114" fmla="*/ 1053 w 1893"/>
                  <a:gd name="T115" fmla="*/ 1302 h 1463"/>
                  <a:gd name="T116" fmla="*/ 1253 w 1893"/>
                  <a:gd name="T117" fmla="*/ 1463 h 1463"/>
                  <a:gd name="T118" fmla="*/ 1567 w 1893"/>
                  <a:gd name="T119" fmla="*/ 1332 h 1463"/>
                  <a:gd name="T120" fmla="*/ 1728 w 1893"/>
                  <a:gd name="T121" fmla="*/ 1358 h 1463"/>
                  <a:gd name="T122" fmla="*/ 397 w 1893"/>
                  <a:gd name="T123" fmla="*/ 742 h 1463"/>
                  <a:gd name="T124" fmla="*/ 551 w 1893"/>
                  <a:gd name="T125"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close/>
                    <a:moveTo>
                      <a:pt x="472" y="376"/>
                    </a:moveTo>
                    <a:lnTo>
                      <a:pt x="472" y="376"/>
                    </a:lnTo>
                    <a:cubicBezTo>
                      <a:pt x="488" y="378"/>
                      <a:pt x="504" y="364"/>
                      <a:pt x="504" y="355"/>
                    </a:cubicBezTo>
                    <a:cubicBezTo>
                      <a:pt x="504" y="346"/>
                      <a:pt x="463" y="376"/>
                      <a:pt x="472" y="376"/>
                    </a:cubicBez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close/>
                    <a:moveTo>
                      <a:pt x="588" y="278"/>
                    </a:moveTo>
                    <a:lnTo>
                      <a:pt x="588" y="278"/>
                    </a:lnTo>
                    <a:cubicBezTo>
                      <a:pt x="593" y="266"/>
                      <a:pt x="558" y="269"/>
                      <a:pt x="560" y="271"/>
                    </a:cubicBezTo>
                    <a:cubicBezTo>
                      <a:pt x="567" y="280"/>
                      <a:pt x="584" y="290"/>
                      <a:pt x="588" y="278"/>
                    </a:cubicBez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close/>
                    <a:moveTo>
                      <a:pt x="786" y="304"/>
                    </a:moveTo>
                    <a:lnTo>
                      <a:pt x="786" y="304"/>
                    </a:lnTo>
                    <a:cubicBezTo>
                      <a:pt x="793" y="294"/>
                      <a:pt x="755" y="264"/>
                      <a:pt x="753" y="280"/>
                    </a:cubicBezTo>
                    <a:cubicBezTo>
                      <a:pt x="751" y="294"/>
                      <a:pt x="776" y="315"/>
                      <a:pt x="786" y="304"/>
                    </a:cubicBezTo>
                    <a:close/>
                    <a:moveTo>
                      <a:pt x="907" y="180"/>
                    </a:moveTo>
                    <a:lnTo>
                      <a:pt x="907" y="180"/>
                    </a:lnTo>
                    <a:cubicBezTo>
                      <a:pt x="914" y="171"/>
                      <a:pt x="867" y="161"/>
                      <a:pt x="879" y="171"/>
                    </a:cubicBezTo>
                    <a:cubicBezTo>
                      <a:pt x="886" y="175"/>
                      <a:pt x="900" y="192"/>
                      <a:pt x="907" y="180"/>
                    </a:cubicBezTo>
                    <a:close/>
                    <a:moveTo>
                      <a:pt x="802" y="395"/>
                    </a:moveTo>
                    <a:lnTo>
                      <a:pt x="802" y="395"/>
                    </a:lnTo>
                    <a:cubicBezTo>
                      <a:pt x="807" y="388"/>
                      <a:pt x="786" y="371"/>
                      <a:pt x="781" y="385"/>
                    </a:cubicBezTo>
                    <a:cubicBezTo>
                      <a:pt x="776" y="399"/>
                      <a:pt x="795" y="404"/>
                      <a:pt x="802" y="395"/>
                    </a:cubicBez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close/>
                    <a:moveTo>
                      <a:pt x="1023" y="278"/>
                    </a:moveTo>
                    <a:lnTo>
                      <a:pt x="1023" y="278"/>
                    </a:lnTo>
                    <a:cubicBezTo>
                      <a:pt x="1021" y="273"/>
                      <a:pt x="951" y="280"/>
                      <a:pt x="960" y="290"/>
                    </a:cubicBezTo>
                    <a:cubicBezTo>
                      <a:pt x="979" y="304"/>
                      <a:pt x="1025" y="285"/>
                      <a:pt x="1023" y="278"/>
                    </a:cubicBezTo>
                    <a:close/>
                    <a:moveTo>
                      <a:pt x="1014" y="416"/>
                    </a:moveTo>
                    <a:lnTo>
                      <a:pt x="1014" y="416"/>
                    </a:lnTo>
                    <a:cubicBezTo>
                      <a:pt x="1030" y="416"/>
                      <a:pt x="1021" y="395"/>
                      <a:pt x="1002" y="381"/>
                    </a:cubicBezTo>
                    <a:cubicBezTo>
                      <a:pt x="983" y="367"/>
                      <a:pt x="942" y="395"/>
                      <a:pt x="949" y="402"/>
                    </a:cubicBezTo>
                    <a:cubicBezTo>
                      <a:pt x="958" y="409"/>
                      <a:pt x="995" y="418"/>
                      <a:pt x="1014" y="416"/>
                    </a:cubicBez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close/>
                    <a:moveTo>
                      <a:pt x="1093" y="285"/>
                    </a:moveTo>
                    <a:lnTo>
                      <a:pt x="1093" y="285"/>
                    </a:lnTo>
                    <a:cubicBezTo>
                      <a:pt x="1077" y="278"/>
                      <a:pt x="1056" y="294"/>
                      <a:pt x="1074" y="301"/>
                    </a:cubicBezTo>
                    <a:cubicBezTo>
                      <a:pt x="1088" y="308"/>
                      <a:pt x="1111" y="294"/>
                      <a:pt x="1093" y="285"/>
                    </a:cubicBez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close/>
                    <a:moveTo>
                      <a:pt x="1309" y="901"/>
                    </a:moveTo>
                    <a:lnTo>
                      <a:pt x="1309" y="901"/>
                    </a:lnTo>
                    <a:cubicBezTo>
                      <a:pt x="1316" y="901"/>
                      <a:pt x="1330" y="878"/>
                      <a:pt x="1311" y="878"/>
                    </a:cubicBezTo>
                    <a:cubicBezTo>
                      <a:pt x="1295" y="880"/>
                      <a:pt x="1300" y="903"/>
                      <a:pt x="1309" y="901"/>
                    </a:cubicBezTo>
                    <a:close/>
                    <a:moveTo>
                      <a:pt x="1228" y="882"/>
                    </a:moveTo>
                    <a:lnTo>
                      <a:pt x="1228" y="882"/>
                    </a:lnTo>
                    <a:cubicBezTo>
                      <a:pt x="1242" y="892"/>
                      <a:pt x="1265" y="866"/>
                      <a:pt x="1263" y="857"/>
                    </a:cubicBezTo>
                    <a:cubicBezTo>
                      <a:pt x="1260" y="850"/>
                      <a:pt x="1209" y="871"/>
                      <a:pt x="1228" y="882"/>
                    </a:cubicBez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close/>
                    <a:moveTo>
                      <a:pt x="1639" y="1260"/>
                    </a:moveTo>
                    <a:lnTo>
                      <a:pt x="1639" y="1260"/>
                    </a:lnTo>
                    <a:cubicBezTo>
                      <a:pt x="1641" y="1267"/>
                      <a:pt x="1695" y="1291"/>
                      <a:pt x="1697" y="1279"/>
                    </a:cubicBezTo>
                    <a:cubicBezTo>
                      <a:pt x="1700" y="1270"/>
                      <a:pt x="1637" y="1253"/>
                      <a:pt x="1639" y="1260"/>
                    </a:cubicBez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close/>
                    <a:moveTo>
                      <a:pt x="177" y="1141"/>
                    </a:moveTo>
                    <a:lnTo>
                      <a:pt x="177" y="1141"/>
                    </a:lnTo>
                    <a:cubicBezTo>
                      <a:pt x="158" y="1150"/>
                      <a:pt x="200" y="1195"/>
                      <a:pt x="209" y="1188"/>
                    </a:cubicBezTo>
                    <a:cubicBezTo>
                      <a:pt x="214" y="1185"/>
                      <a:pt x="197" y="1167"/>
                      <a:pt x="197" y="1155"/>
                    </a:cubicBezTo>
                    <a:cubicBezTo>
                      <a:pt x="197" y="1143"/>
                      <a:pt x="193" y="1132"/>
                      <a:pt x="177" y="1141"/>
                    </a:cubicBez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5"/>
                    </a:cubicBezTo>
                    <a:cubicBezTo>
                      <a:pt x="1814" y="1185"/>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5"/>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5"/>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2" name="Freeform 430">
                <a:extLst>
                  <a:ext uri="{FF2B5EF4-FFF2-40B4-BE49-F238E27FC236}">
                    <a16:creationId xmlns:a16="http://schemas.microsoft.com/office/drawing/2014/main" id="{E5887FE4-4C2D-5A86-94BC-49D2B697A778}"/>
                  </a:ext>
                </a:extLst>
              </p:cNvPr>
              <p:cNvSpPr>
                <a:spLocks noEditPoints="1"/>
              </p:cNvSpPr>
              <p:nvPr/>
            </p:nvSpPr>
            <p:spPr bwMode="auto">
              <a:xfrm>
                <a:off x="1827" y="899"/>
                <a:ext cx="1138" cy="881"/>
              </a:xfrm>
              <a:custGeom>
                <a:avLst/>
                <a:gdLst>
                  <a:gd name="T0" fmla="*/ 388 w 1893"/>
                  <a:gd name="T1" fmla="*/ 1291 h 1463"/>
                  <a:gd name="T2" fmla="*/ 423 w 1893"/>
                  <a:gd name="T3" fmla="*/ 420 h 1463"/>
                  <a:gd name="T4" fmla="*/ 732 w 1893"/>
                  <a:gd name="T5" fmla="*/ 465 h 1463"/>
                  <a:gd name="T6" fmla="*/ 523 w 1893"/>
                  <a:gd name="T7" fmla="*/ 486 h 1463"/>
                  <a:gd name="T8" fmla="*/ 728 w 1893"/>
                  <a:gd name="T9" fmla="*/ 633 h 1463"/>
                  <a:gd name="T10" fmla="*/ 400 w 1893"/>
                  <a:gd name="T11" fmla="*/ 362 h 1463"/>
                  <a:gd name="T12" fmla="*/ 451 w 1893"/>
                  <a:gd name="T13" fmla="*/ 315 h 1463"/>
                  <a:gd name="T14" fmla="*/ 593 w 1893"/>
                  <a:gd name="T15" fmla="*/ 409 h 1463"/>
                  <a:gd name="T16" fmla="*/ 539 w 1893"/>
                  <a:gd name="T17" fmla="*/ 346 h 1463"/>
                  <a:gd name="T18" fmla="*/ 621 w 1893"/>
                  <a:gd name="T19" fmla="*/ 255 h 1463"/>
                  <a:gd name="T20" fmla="*/ 888 w 1893"/>
                  <a:gd name="T21" fmla="*/ 243 h 1463"/>
                  <a:gd name="T22" fmla="*/ 907 w 1893"/>
                  <a:gd name="T23" fmla="*/ 180 h 1463"/>
                  <a:gd name="T24" fmla="*/ 790 w 1893"/>
                  <a:gd name="T25" fmla="*/ 350 h 1463"/>
                  <a:gd name="T26" fmla="*/ 946 w 1893"/>
                  <a:gd name="T27" fmla="*/ 273 h 1463"/>
                  <a:gd name="T28" fmla="*/ 930 w 1893"/>
                  <a:gd name="T29" fmla="*/ 539 h 1463"/>
                  <a:gd name="T30" fmla="*/ 1046 w 1893"/>
                  <a:gd name="T31" fmla="*/ 397 h 1463"/>
                  <a:gd name="T32" fmla="*/ 951 w 1893"/>
                  <a:gd name="T33" fmla="*/ 322 h 1463"/>
                  <a:gd name="T34" fmla="*/ 1035 w 1893"/>
                  <a:gd name="T35" fmla="*/ 245 h 1463"/>
                  <a:gd name="T36" fmla="*/ 974 w 1893"/>
                  <a:gd name="T37" fmla="*/ 136 h 1463"/>
                  <a:gd name="T38" fmla="*/ 1316 w 1893"/>
                  <a:gd name="T39" fmla="*/ 117 h 1463"/>
                  <a:gd name="T40" fmla="*/ 1146 w 1893"/>
                  <a:gd name="T41" fmla="*/ 273 h 1463"/>
                  <a:gd name="T42" fmla="*/ 1339 w 1893"/>
                  <a:gd name="T43" fmla="*/ 271 h 1463"/>
                  <a:gd name="T44" fmla="*/ 1637 w 1893"/>
                  <a:gd name="T45" fmla="*/ 24 h 1463"/>
                  <a:gd name="T46" fmla="*/ 1165 w 1893"/>
                  <a:gd name="T47" fmla="*/ 59 h 1463"/>
                  <a:gd name="T48" fmla="*/ 1228 w 1893"/>
                  <a:gd name="T49" fmla="*/ 882 h 1463"/>
                  <a:gd name="T50" fmla="*/ 1295 w 1893"/>
                  <a:gd name="T51" fmla="*/ 828 h 1463"/>
                  <a:gd name="T52" fmla="*/ 1565 w 1893"/>
                  <a:gd name="T53" fmla="*/ 598 h 1463"/>
                  <a:gd name="T54" fmla="*/ 1290 w 1893"/>
                  <a:gd name="T55" fmla="*/ 486 h 1463"/>
                  <a:gd name="T56" fmla="*/ 1104 w 1893"/>
                  <a:gd name="T57" fmla="*/ 570 h 1463"/>
                  <a:gd name="T58" fmla="*/ 1460 w 1893"/>
                  <a:gd name="T59" fmla="*/ 682 h 1463"/>
                  <a:gd name="T60" fmla="*/ 1535 w 1893"/>
                  <a:gd name="T61" fmla="*/ 866 h 1463"/>
                  <a:gd name="T62" fmla="*/ 1360 w 1893"/>
                  <a:gd name="T63" fmla="*/ 698 h 1463"/>
                  <a:gd name="T64" fmla="*/ 1639 w 1893"/>
                  <a:gd name="T65" fmla="*/ 1260 h 1463"/>
                  <a:gd name="T66" fmla="*/ 1758 w 1893"/>
                  <a:gd name="T67" fmla="*/ 1293 h 1463"/>
                  <a:gd name="T68" fmla="*/ 177 w 1893"/>
                  <a:gd name="T69" fmla="*/ 1141 h 1463"/>
                  <a:gd name="T70" fmla="*/ 1500 w 1893"/>
                  <a:gd name="T71" fmla="*/ 1337 h 1463"/>
                  <a:gd name="T72" fmla="*/ 1790 w 1893"/>
                  <a:gd name="T73" fmla="*/ 1136 h 1463"/>
                  <a:gd name="T74" fmla="*/ 1693 w 1893"/>
                  <a:gd name="T75" fmla="*/ 1029 h 1463"/>
                  <a:gd name="T76" fmla="*/ 1535 w 1893"/>
                  <a:gd name="T77" fmla="*/ 983 h 1463"/>
                  <a:gd name="T78" fmla="*/ 1344 w 1893"/>
                  <a:gd name="T79" fmla="*/ 889 h 1463"/>
                  <a:gd name="T80" fmla="*/ 1332 w 1893"/>
                  <a:gd name="T81" fmla="*/ 1181 h 1463"/>
                  <a:gd name="T82" fmla="*/ 1139 w 1893"/>
                  <a:gd name="T83" fmla="*/ 1069 h 1463"/>
                  <a:gd name="T84" fmla="*/ 1051 w 1893"/>
                  <a:gd name="T85" fmla="*/ 861 h 1463"/>
                  <a:gd name="T86" fmla="*/ 1179 w 1893"/>
                  <a:gd name="T87" fmla="*/ 731 h 1463"/>
                  <a:gd name="T88" fmla="*/ 1249 w 1893"/>
                  <a:gd name="T89" fmla="*/ 621 h 1463"/>
                  <a:gd name="T90" fmla="*/ 1135 w 1893"/>
                  <a:gd name="T91" fmla="*/ 654 h 1463"/>
                  <a:gd name="T92" fmla="*/ 1002 w 1893"/>
                  <a:gd name="T93" fmla="*/ 535 h 1463"/>
                  <a:gd name="T94" fmla="*/ 969 w 1893"/>
                  <a:gd name="T95" fmla="*/ 539 h 1463"/>
                  <a:gd name="T96" fmla="*/ 958 w 1893"/>
                  <a:gd name="T97" fmla="*/ 689 h 1463"/>
                  <a:gd name="T98" fmla="*/ 918 w 1893"/>
                  <a:gd name="T99" fmla="*/ 665 h 1463"/>
                  <a:gd name="T100" fmla="*/ 721 w 1893"/>
                  <a:gd name="T101" fmla="*/ 705 h 1463"/>
                  <a:gd name="T102" fmla="*/ 384 w 1893"/>
                  <a:gd name="T103" fmla="*/ 619 h 1463"/>
                  <a:gd name="T104" fmla="*/ 249 w 1893"/>
                  <a:gd name="T105" fmla="*/ 602 h 1463"/>
                  <a:gd name="T106" fmla="*/ 32 w 1893"/>
                  <a:gd name="T107" fmla="*/ 943 h 1463"/>
                  <a:gd name="T108" fmla="*/ 256 w 1893"/>
                  <a:gd name="T109" fmla="*/ 1169 h 1463"/>
                  <a:gd name="T110" fmla="*/ 998 w 1893"/>
                  <a:gd name="T111" fmla="*/ 1288 h 1463"/>
                  <a:gd name="T112" fmla="*/ 1267 w 1893"/>
                  <a:gd name="T113" fmla="*/ 1414 h 1463"/>
                  <a:gd name="T114" fmla="*/ 1537 w 1893"/>
                  <a:gd name="T115" fmla="*/ 1323 h 1463"/>
                  <a:gd name="T116" fmla="*/ 1728 w 1893"/>
                  <a:gd name="T117" fmla="*/ 1358 h 1463"/>
                  <a:gd name="T118" fmla="*/ 397 w 1893"/>
                  <a:gd name="T119" fmla="*/ 742 h 1463"/>
                  <a:gd name="T120" fmla="*/ 551 w 1893"/>
                  <a:gd name="T121"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lnTo>
                      <a:pt x="374" y="1281"/>
                    </a:ln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lnTo>
                      <a:pt x="358" y="532"/>
                    </a:ln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lnTo>
                      <a:pt x="830" y="609"/>
                    </a:lnTo>
                    <a:close/>
                    <a:moveTo>
                      <a:pt x="472" y="376"/>
                    </a:moveTo>
                    <a:lnTo>
                      <a:pt x="472" y="376"/>
                    </a:lnTo>
                    <a:cubicBezTo>
                      <a:pt x="488" y="378"/>
                      <a:pt x="504" y="364"/>
                      <a:pt x="504" y="355"/>
                    </a:cubicBezTo>
                    <a:cubicBezTo>
                      <a:pt x="504" y="346"/>
                      <a:pt x="463" y="376"/>
                      <a:pt x="472" y="376"/>
                    </a:cubicBezTo>
                    <a:lnTo>
                      <a:pt x="472" y="376"/>
                    </a:ln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lnTo>
                      <a:pt x="393" y="350"/>
                    </a:ln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lnTo>
                      <a:pt x="539" y="346"/>
                    </a:lnTo>
                    <a:close/>
                    <a:moveTo>
                      <a:pt x="588" y="278"/>
                    </a:moveTo>
                    <a:lnTo>
                      <a:pt x="588" y="278"/>
                    </a:lnTo>
                    <a:cubicBezTo>
                      <a:pt x="593" y="266"/>
                      <a:pt x="558" y="269"/>
                      <a:pt x="560" y="271"/>
                    </a:cubicBezTo>
                    <a:cubicBezTo>
                      <a:pt x="567" y="280"/>
                      <a:pt x="584" y="290"/>
                      <a:pt x="588" y="278"/>
                    </a:cubicBezTo>
                    <a:lnTo>
                      <a:pt x="588" y="278"/>
                    </a:ln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lnTo>
                      <a:pt x="667" y="273"/>
                    </a:ln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lnTo>
                      <a:pt x="621" y="255"/>
                    </a:ln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lnTo>
                      <a:pt x="779" y="224"/>
                    </a:lnTo>
                    <a:close/>
                    <a:moveTo>
                      <a:pt x="786" y="304"/>
                    </a:moveTo>
                    <a:lnTo>
                      <a:pt x="786" y="304"/>
                    </a:lnTo>
                    <a:cubicBezTo>
                      <a:pt x="793" y="294"/>
                      <a:pt x="755" y="264"/>
                      <a:pt x="753" y="280"/>
                    </a:cubicBezTo>
                    <a:cubicBezTo>
                      <a:pt x="751" y="294"/>
                      <a:pt x="776" y="315"/>
                      <a:pt x="786" y="304"/>
                    </a:cubicBezTo>
                    <a:lnTo>
                      <a:pt x="786" y="304"/>
                    </a:lnTo>
                    <a:close/>
                    <a:moveTo>
                      <a:pt x="907" y="180"/>
                    </a:moveTo>
                    <a:lnTo>
                      <a:pt x="907" y="180"/>
                    </a:lnTo>
                    <a:cubicBezTo>
                      <a:pt x="914" y="171"/>
                      <a:pt x="867" y="161"/>
                      <a:pt x="879" y="171"/>
                    </a:cubicBezTo>
                    <a:cubicBezTo>
                      <a:pt x="886" y="175"/>
                      <a:pt x="900" y="192"/>
                      <a:pt x="907" y="180"/>
                    </a:cubicBezTo>
                    <a:lnTo>
                      <a:pt x="907" y="180"/>
                    </a:lnTo>
                    <a:close/>
                    <a:moveTo>
                      <a:pt x="802" y="395"/>
                    </a:moveTo>
                    <a:lnTo>
                      <a:pt x="802" y="395"/>
                    </a:lnTo>
                    <a:cubicBezTo>
                      <a:pt x="807" y="388"/>
                      <a:pt x="786" y="371"/>
                      <a:pt x="781" y="385"/>
                    </a:cubicBezTo>
                    <a:cubicBezTo>
                      <a:pt x="776" y="399"/>
                      <a:pt x="795" y="404"/>
                      <a:pt x="802" y="395"/>
                    </a:cubicBezTo>
                    <a:lnTo>
                      <a:pt x="802" y="395"/>
                    </a:ln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lnTo>
                      <a:pt x="907" y="329"/>
                    </a:ln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lnTo>
                      <a:pt x="946" y="273"/>
                    </a:lnTo>
                    <a:close/>
                    <a:moveTo>
                      <a:pt x="1023" y="278"/>
                    </a:moveTo>
                    <a:lnTo>
                      <a:pt x="1023" y="278"/>
                    </a:lnTo>
                    <a:cubicBezTo>
                      <a:pt x="1021" y="273"/>
                      <a:pt x="951" y="280"/>
                      <a:pt x="960" y="290"/>
                    </a:cubicBezTo>
                    <a:cubicBezTo>
                      <a:pt x="979" y="304"/>
                      <a:pt x="1025" y="285"/>
                      <a:pt x="1023" y="278"/>
                    </a:cubicBezTo>
                    <a:lnTo>
                      <a:pt x="1023" y="278"/>
                    </a:lnTo>
                    <a:close/>
                    <a:moveTo>
                      <a:pt x="1014" y="416"/>
                    </a:moveTo>
                    <a:lnTo>
                      <a:pt x="1014" y="416"/>
                    </a:lnTo>
                    <a:cubicBezTo>
                      <a:pt x="1030" y="416"/>
                      <a:pt x="1021" y="395"/>
                      <a:pt x="1002" y="381"/>
                    </a:cubicBezTo>
                    <a:cubicBezTo>
                      <a:pt x="983" y="367"/>
                      <a:pt x="942" y="395"/>
                      <a:pt x="949" y="402"/>
                    </a:cubicBezTo>
                    <a:cubicBezTo>
                      <a:pt x="958" y="409"/>
                      <a:pt x="995" y="418"/>
                      <a:pt x="1014" y="416"/>
                    </a:cubicBezTo>
                    <a:lnTo>
                      <a:pt x="1014" y="416"/>
                    </a:ln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lnTo>
                      <a:pt x="893" y="549"/>
                    </a:ln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lnTo>
                      <a:pt x="1046" y="397"/>
                    </a:lnTo>
                    <a:close/>
                    <a:moveTo>
                      <a:pt x="1093" y="285"/>
                    </a:moveTo>
                    <a:lnTo>
                      <a:pt x="1093" y="285"/>
                    </a:lnTo>
                    <a:cubicBezTo>
                      <a:pt x="1077" y="278"/>
                      <a:pt x="1056" y="294"/>
                      <a:pt x="1074" y="301"/>
                    </a:cubicBezTo>
                    <a:cubicBezTo>
                      <a:pt x="1088" y="308"/>
                      <a:pt x="1111" y="294"/>
                      <a:pt x="1093" y="285"/>
                    </a:cubicBezTo>
                    <a:lnTo>
                      <a:pt x="1093" y="285"/>
                    </a:ln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lnTo>
                      <a:pt x="958" y="180"/>
                    </a:ln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lnTo>
                      <a:pt x="1072" y="87"/>
                    </a:lnTo>
                    <a:close/>
                    <a:moveTo>
                      <a:pt x="1309" y="901"/>
                    </a:moveTo>
                    <a:lnTo>
                      <a:pt x="1309" y="901"/>
                    </a:lnTo>
                    <a:cubicBezTo>
                      <a:pt x="1316" y="901"/>
                      <a:pt x="1330" y="878"/>
                      <a:pt x="1311" y="878"/>
                    </a:cubicBezTo>
                    <a:cubicBezTo>
                      <a:pt x="1295" y="880"/>
                      <a:pt x="1300" y="903"/>
                      <a:pt x="1309" y="901"/>
                    </a:cubicBezTo>
                    <a:lnTo>
                      <a:pt x="1309" y="901"/>
                    </a:lnTo>
                    <a:close/>
                    <a:moveTo>
                      <a:pt x="1228" y="882"/>
                    </a:moveTo>
                    <a:lnTo>
                      <a:pt x="1228" y="882"/>
                    </a:lnTo>
                    <a:cubicBezTo>
                      <a:pt x="1242" y="892"/>
                      <a:pt x="1265" y="866"/>
                      <a:pt x="1263" y="857"/>
                    </a:cubicBezTo>
                    <a:cubicBezTo>
                      <a:pt x="1260" y="850"/>
                      <a:pt x="1209" y="871"/>
                      <a:pt x="1228" y="882"/>
                    </a:cubicBezTo>
                    <a:lnTo>
                      <a:pt x="1228" y="882"/>
                    </a:ln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lnTo>
                      <a:pt x="1295" y="828"/>
                    </a:ln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lnTo>
                      <a:pt x="1602" y="747"/>
                    </a:ln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lnTo>
                      <a:pt x="1404" y="700"/>
                    </a:ln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lnTo>
                      <a:pt x="1286" y="455"/>
                    </a:lnTo>
                    <a:close/>
                    <a:moveTo>
                      <a:pt x="1639" y="1260"/>
                    </a:moveTo>
                    <a:lnTo>
                      <a:pt x="1639" y="1260"/>
                    </a:lnTo>
                    <a:cubicBezTo>
                      <a:pt x="1641" y="1267"/>
                      <a:pt x="1695" y="1291"/>
                      <a:pt x="1697" y="1279"/>
                    </a:cubicBezTo>
                    <a:cubicBezTo>
                      <a:pt x="1700" y="1270"/>
                      <a:pt x="1637" y="1253"/>
                      <a:pt x="1639" y="1260"/>
                    </a:cubicBezTo>
                    <a:lnTo>
                      <a:pt x="1639" y="1260"/>
                    </a:ln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lnTo>
                      <a:pt x="1879" y="1316"/>
                    </a:lnTo>
                    <a:close/>
                    <a:moveTo>
                      <a:pt x="177" y="1141"/>
                    </a:moveTo>
                    <a:lnTo>
                      <a:pt x="177" y="1141"/>
                    </a:lnTo>
                    <a:cubicBezTo>
                      <a:pt x="158" y="1150"/>
                      <a:pt x="200" y="1195"/>
                      <a:pt x="209" y="1188"/>
                    </a:cubicBezTo>
                    <a:cubicBezTo>
                      <a:pt x="214" y="1185"/>
                      <a:pt x="197" y="1167"/>
                      <a:pt x="197" y="1155"/>
                    </a:cubicBezTo>
                    <a:cubicBezTo>
                      <a:pt x="197" y="1143"/>
                      <a:pt x="193" y="1132"/>
                      <a:pt x="177" y="1141"/>
                    </a:cubicBezTo>
                    <a:lnTo>
                      <a:pt x="177" y="1141"/>
                    </a:ln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5"/>
                    </a:cubicBezTo>
                    <a:cubicBezTo>
                      <a:pt x="1814" y="1185"/>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5"/>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5"/>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lnTo>
                      <a:pt x="1728" y="1358"/>
                    </a:ln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lnTo>
                      <a:pt x="502" y="745"/>
                    </a:ln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lnTo>
                      <a:pt x="621" y="896"/>
                    </a:ln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lnTo>
                      <a:pt x="949" y="12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3" name="Freeform 431">
                <a:extLst>
                  <a:ext uri="{FF2B5EF4-FFF2-40B4-BE49-F238E27FC236}">
                    <a16:creationId xmlns:a16="http://schemas.microsoft.com/office/drawing/2014/main" id="{7D9B6A23-B8F2-E36A-7596-3D6D376FFC0F}"/>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16 w 2157"/>
                  <a:gd name="T55" fmla="*/ 607 h 1470"/>
                  <a:gd name="T56" fmla="*/ 67 w 2157"/>
                  <a:gd name="T57" fmla="*/ 576 h 1470"/>
                  <a:gd name="T58" fmla="*/ 299 w 2157"/>
                  <a:gd name="T59" fmla="*/ 481 h 1470"/>
                  <a:gd name="T60" fmla="*/ 339 w 2157"/>
                  <a:gd name="T61" fmla="*/ 462 h 1470"/>
                  <a:gd name="T62" fmla="*/ 48 w 2157"/>
                  <a:gd name="T63" fmla="*/ 397 h 1470"/>
                  <a:gd name="T64" fmla="*/ 262 w 2157"/>
                  <a:gd name="T65" fmla="*/ 1440 h 1470"/>
                  <a:gd name="T66" fmla="*/ 174 w 2157"/>
                  <a:gd name="T67" fmla="*/ 1398 h 1470"/>
                  <a:gd name="T68" fmla="*/ 206 w 2157"/>
                  <a:gd name="T69" fmla="*/ 1412 h 1470"/>
                  <a:gd name="T70" fmla="*/ 1985 w 2157"/>
                  <a:gd name="T71" fmla="*/ 838 h 1470"/>
                  <a:gd name="T72" fmla="*/ 1895 w 2157"/>
                  <a:gd name="T73" fmla="*/ 896 h 1470"/>
                  <a:gd name="T74" fmla="*/ 1816 w 2157"/>
                  <a:gd name="T75" fmla="*/ 866 h 1470"/>
                  <a:gd name="T76" fmla="*/ 1727 w 2157"/>
                  <a:gd name="T77" fmla="*/ 919 h 1470"/>
                  <a:gd name="T78" fmla="*/ 1783 w 2157"/>
                  <a:gd name="T79" fmla="*/ 796 h 1470"/>
                  <a:gd name="T80" fmla="*/ 1648 w 2157"/>
                  <a:gd name="T81" fmla="*/ 793 h 1470"/>
                  <a:gd name="T82" fmla="*/ 1609 w 2157"/>
                  <a:gd name="T83" fmla="*/ 742 h 1470"/>
                  <a:gd name="T84" fmla="*/ 971 w 2157"/>
                  <a:gd name="T85" fmla="*/ 735 h 1470"/>
                  <a:gd name="T86" fmla="*/ 925 w 2157"/>
                  <a:gd name="T87" fmla="*/ 747 h 1470"/>
                  <a:gd name="T88" fmla="*/ 939 w 2157"/>
                  <a:gd name="T89" fmla="*/ 875 h 1470"/>
                  <a:gd name="T90" fmla="*/ 976 w 2157"/>
                  <a:gd name="T91" fmla="*/ 1029 h 1470"/>
                  <a:gd name="T92" fmla="*/ 1064 w 2157"/>
                  <a:gd name="T93" fmla="*/ 1118 h 1470"/>
                  <a:gd name="T94" fmla="*/ 1276 w 2157"/>
                  <a:gd name="T95" fmla="*/ 1178 h 1470"/>
                  <a:gd name="T96" fmla="*/ 1388 w 2157"/>
                  <a:gd name="T97" fmla="*/ 1234 h 1470"/>
                  <a:gd name="T98" fmla="*/ 1502 w 2157"/>
                  <a:gd name="T99" fmla="*/ 1304 h 1470"/>
                  <a:gd name="T100" fmla="*/ 1560 w 2157"/>
                  <a:gd name="T101" fmla="*/ 1225 h 1470"/>
                  <a:gd name="T102" fmla="*/ 1634 w 2157"/>
                  <a:gd name="T103" fmla="*/ 1223 h 1470"/>
                  <a:gd name="T104" fmla="*/ 1690 w 2157"/>
                  <a:gd name="T105" fmla="*/ 1202 h 1470"/>
                  <a:gd name="T106" fmla="*/ 1797 w 2157"/>
                  <a:gd name="T107" fmla="*/ 1211 h 1470"/>
                  <a:gd name="T108" fmla="*/ 1867 w 2157"/>
                  <a:gd name="T109" fmla="*/ 1323 h 1470"/>
                  <a:gd name="T110" fmla="*/ 1890 w 2157"/>
                  <a:gd name="T111" fmla="*/ 1139 h 1470"/>
                  <a:gd name="T112" fmla="*/ 1964 w 2157"/>
                  <a:gd name="T113" fmla="*/ 1080 h 1470"/>
                  <a:gd name="T114" fmla="*/ 1950 w 2157"/>
                  <a:gd name="T115" fmla="*/ 1010 h 1470"/>
                  <a:gd name="T116" fmla="*/ 1976 w 2157"/>
                  <a:gd name="T117" fmla="*/ 994 h 1470"/>
                  <a:gd name="T118" fmla="*/ 2016 w 2157"/>
                  <a:gd name="T119" fmla="*/ 943 h 1470"/>
                  <a:gd name="T120" fmla="*/ 2088 w 2157"/>
                  <a:gd name="T121" fmla="*/ 87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close/>
                    <a:moveTo>
                      <a:pt x="16" y="607"/>
                    </a:moveTo>
                    <a:lnTo>
                      <a:pt x="16" y="607"/>
                    </a:lnTo>
                    <a:cubicBezTo>
                      <a:pt x="27" y="602"/>
                      <a:pt x="32" y="595"/>
                      <a:pt x="27" y="590"/>
                    </a:cubicBezTo>
                    <a:cubicBezTo>
                      <a:pt x="23" y="583"/>
                      <a:pt x="6" y="609"/>
                      <a:pt x="16" y="607"/>
                    </a:cubicBezTo>
                    <a:close/>
                    <a:moveTo>
                      <a:pt x="95" y="562"/>
                    </a:moveTo>
                    <a:lnTo>
                      <a:pt x="95" y="562"/>
                    </a:lnTo>
                    <a:cubicBezTo>
                      <a:pt x="85" y="560"/>
                      <a:pt x="58" y="576"/>
                      <a:pt x="67" y="576"/>
                    </a:cubicBezTo>
                    <a:cubicBezTo>
                      <a:pt x="74" y="579"/>
                      <a:pt x="76" y="572"/>
                      <a:pt x="83" y="572"/>
                    </a:cubicBezTo>
                    <a:cubicBezTo>
                      <a:pt x="90" y="572"/>
                      <a:pt x="106" y="567"/>
                      <a:pt x="95" y="562"/>
                    </a:cubicBez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close/>
                    <a:moveTo>
                      <a:pt x="262" y="1440"/>
                    </a:moveTo>
                    <a:lnTo>
                      <a:pt x="262" y="1440"/>
                    </a:lnTo>
                    <a:cubicBezTo>
                      <a:pt x="250" y="1442"/>
                      <a:pt x="257" y="1470"/>
                      <a:pt x="265" y="1465"/>
                    </a:cubicBezTo>
                    <a:cubicBezTo>
                      <a:pt x="269" y="1463"/>
                      <a:pt x="276" y="1461"/>
                      <a:pt x="279" y="1456"/>
                    </a:cubicBezTo>
                    <a:cubicBezTo>
                      <a:pt x="283" y="1451"/>
                      <a:pt x="276" y="1437"/>
                      <a:pt x="262" y="1440"/>
                    </a:cubicBezTo>
                    <a:close/>
                    <a:moveTo>
                      <a:pt x="248" y="1421"/>
                    </a:moveTo>
                    <a:lnTo>
                      <a:pt x="248" y="1421"/>
                    </a:lnTo>
                    <a:cubicBezTo>
                      <a:pt x="241" y="1423"/>
                      <a:pt x="246" y="1435"/>
                      <a:pt x="250" y="1433"/>
                    </a:cubicBezTo>
                    <a:cubicBezTo>
                      <a:pt x="257" y="1426"/>
                      <a:pt x="255" y="1421"/>
                      <a:pt x="248" y="1421"/>
                    </a:cubicBezTo>
                    <a:close/>
                    <a:moveTo>
                      <a:pt x="174" y="1398"/>
                    </a:moveTo>
                    <a:lnTo>
                      <a:pt x="174" y="1398"/>
                    </a:lnTo>
                    <a:cubicBezTo>
                      <a:pt x="181" y="1405"/>
                      <a:pt x="185" y="1402"/>
                      <a:pt x="188" y="1398"/>
                    </a:cubicBezTo>
                    <a:cubicBezTo>
                      <a:pt x="188" y="1391"/>
                      <a:pt x="167" y="1391"/>
                      <a:pt x="174" y="1398"/>
                    </a:cubicBezTo>
                    <a:close/>
                    <a:moveTo>
                      <a:pt x="206" y="1412"/>
                    </a:moveTo>
                    <a:lnTo>
                      <a:pt x="206" y="1412"/>
                    </a:lnTo>
                    <a:cubicBezTo>
                      <a:pt x="211" y="1419"/>
                      <a:pt x="218" y="1421"/>
                      <a:pt x="220" y="1414"/>
                    </a:cubicBezTo>
                    <a:cubicBezTo>
                      <a:pt x="225" y="1407"/>
                      <a:pt x="202" y="1405"/>
                      <a:pt x="206" y="1412"/>
                    </a:cubicBez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4" name="Freeform 432">
                <a:extLst>
                  <a:ext uri="{FF2B5EF4-FFF2-40B4-BE49-F238E27FC236}">
                    <a16:creationId xmlns:a16="http://schemas.microsoft.com/office/drawing/2014/main" id="{A2ECC506-9DEA-0521-25ED-C9A3193C38CC}"/>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809 w 2157"/>
                  <a:gd name="T55" fmla="*/ 539 h 1470"/>
                  <a:gd name="T56" fmla="*/ 95 w 2157"/>
                  <a:gd name="T57" fmla="*/ 562 h 1470"/>
                  <a:gd name="T58" fmla="*/ 334 w 2157"/>
                  <a:gd name="T59" fmla="*/ 453 h 1470"/>
                  <a:gd name="T60" fmla="*/ 304 w 2157"/>
                  <a:gd name="T61" fmla="*/ 502 h 1470"/>
                  <a:gd name="T62" fmla="*/ 34 w 2157"/>
                  <a:gd name="T63" fmla="*/ 397 h 1470"/>
                  <a:gd name="T64" fmla="*/ 34 w 2157"/>
                  <a:gd name="T65" fmla="*/ 397 h 1470"/>
                  <a:gd name="T66" fmla="*/ 262 w 2157"/>
                  <a:gd name="T67" fmla="*/ 1440 h 1470"/>
                  <a:gd name="T68" fmla="*/ 174 w 2157"/>
                  <a:gd name="T69" fmla="*/ 1398 h 1470"/>
                  <a:gd name="T70" fmla="*/ 206 w 2157"/>
                  <a:gd name="T71" fmla="*/ 1412 h 1470"/>
                  <a:gd name="T72" fmla="*/ 2111 w 2157"/>
                  <a:gd name="T73" fmla="*/ 770 h 1470"/>
                  <a:gd name="T74" fmla="*/ 1916 w 2157"/>
                  <a:gd name="T75" fmla="*/ 880 h 1470"/>
                  <a:gd name="T76" fmla="*/ 1820 w 2157"/>
                  <a:gd name="T77" fmla="*/ 912 h 1470"/>
                  <a:gd name="T78" fmla="*/ 1769 w 2157"/>
                  <a:gd name="T79" fmla="*/ 826 h 1470"/>
                  <a:gd name="T80" fmla="*/ 1748 w 2157"/>
                  <a:gd name="T81" fmla="*/ 814 h 1470"/>
                  <a:gd name="T82" fmla="*/ 1720 w 2157"/>
                  <a:gd name="T83" fmla="*/ 798 h 1470"/>
                  <a:gd name="T84" fmla="*/ 1676 w 2157"/>
                  <a:gd name="T85" fmla="*/ 756 h 1470"/>
                  <a:gd name="T86" fmla="*/ 1562 w 2157"/>
                  <a:gd name="T87" fmla="*/ 719 h 1470"/>
                  <a:gd name="T88" fmla="*/ 967 w 2157"/>
                  <a:gd name="T89" fmla="*/ 768 h 1470"/>
                  <a:gd name="T90" fmla="*/ 946 w 2157"/>
                  <a:gd name="T91" fmla="*/ 796 h 1470"/>
                  <a:gd name="T92" fmla="*/ 944 w 2157"/>
                  <a:gd name="T93" fmla="*/ 971 h 1470"/>
                  <a:gd name="T94" fmla="*/ 1009 w 2157"/>
                  <a:gd name="T95" fmla="*/ 1083 h 1470"/>
                  <a:gd name="T96" fmla="*/ 1139 w 2157"/>
                  <a:gd name="T97" fmla="*/ 1148 h 1470"/>
                  <a:gd name="T98" fmla="*/ 1341 w 2157"/>
                  <a:gd name="T99" fmla="*/ 1192 h 1470"/>
                  <a:gd name="T100" fmla="*/ 1462 w 2157"/>
                  <a:gd name="T101" fmla="*/ 1265 h 1470"/>
                  <a:gd name="T102" fmla="*/ 1511 w 2157"/>
                  <a:gd name="T103" fmla="*/ 1260 h 1470"/>
                  <a:gd name="T104" fmla="*/ 1592 w 2157"/>
                  <a:gd name="T105" fmla="*/ 1213 h 1470"/>
                  <a:gd name="T106" fmla="*/ 1681 w 2157"/>
                  <a:gd name="T107" fmla="*/ 1234 h 1470"/>
                  <a:gd name="T108" fmla="*/ 1743 w 2157"/>
                  <a:gd name="T109" fmla="*/ 1202 h 1470"/>
                  <a:gd name="T110" fmla="*/ 1827 w 2157"/>
                  <a:gd name="T111" fmla="*/ 1279 h 1470"/>
                  <a:gd name="T112" fmla="*/ 1857 w 2157"/>
                  <a:gd name="T113" fmla="*/ 1234 h 1470"/>
                  <a:gd name="T114" fmla="*/ 1943 w 2157"/>
                  <a:gd name="T115" fmla="*/ 1101 h 1470"/>
                  <a:gd name="T116" fmla="*/ 1955 w 2157"/>
                  <a:gd name="T117" fmla="*/ 1046 h 1470"/>
                  <a:gd name="T118" fmla="*/ 1957 w 2157"/>
                  <a:gd name="T119" fmla="*/ 1003 h 1470"/>
                  <a:gd name="T120" fmla="*/ 2004 w 2157"/>
                  <a:gd name="T121" fmla="*/ 957 h 1470"/>
                  <a:gd name="T122" fmla="*/ 2076 w 2157"/>
                  <a:gd name="T123" fmla="*/ 924 h 1470"/>
                  <a:gd name="T124" fmla="*/ 2141 w 2157"/>
                  <a:gd name="T125" fmla="*/ 852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lnTo>
                      <a:pt x="809" y="539"/>
                    </a:lnTo>
                    <a:close/>
                    <a:moveTo>
                      <a:pt x="16" y="607"/>
                    </a:moveTo>
                    <a:lnTo>
                      <a:pt x="16" y="607"/>
                    </a:lnTo>
                    <a:cubicBezTo>
                      <a:pt x="27" y="602"/>
                      <a:pt x="32" y="595"/>
                      <a:pt x="27" y="590"/>
                    </a:cubicBezTo>
                    <a:cubicBezTo>
                      <a:pt x="23" y="583"/>
                      <a:pt x="6" y="609"/>
                      <a:pt x="16" y="607"/>
                    </a:cubicBezTo>
                    <a:lnTo>
                      <a:pt x="16" y="607"/>
                    </a:lnTo>
                    <a:close/>
                    <a:moveTo>
                      <a:pt x="95" y="562"/>
                    </a:moveTo>
                    <a:lnTo>
                      <a:pt x="95" y="562"/>
                    </a:lnTo>
                    <a:cubicBezTo>
                      <a:pt x="85" y="560"/>
                      <a:pt x="58" y="576"/>
                      <a:pt x="67" y="576"/>
                    </a:cubicBezTo>
                    <a:cubicBezTo>
                      <a:pt x="74" y="579"/>
                      <a:pt x="76" y="572"/>
                      <a:pt x="83" y="572"/>
                    </a:cubicBezTo>
                    <a:cubicBezTo>
                      <a:pt x="90" y="572"/>
                      <a:pt x="106" y="567"/>
                      <a:pt x="95" y="562"/>
                    </a:cubicBezTo>
                    <a:lnTo>
                      <a:pt x="95" y="562"/>
                    </a:ln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lnTo>
                      <a:pt x="334" y="453"/>
                    </a:ln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lnTo>
                      <a:pt x="34" y="397"/>
                    </a:lnTo>
                    <a:close/>
                    <a:moveTo>
                      <a:pt x="262" y="1440"/>
                    </a:moveTo>
                    <a:lnTo>
                      <a:pt x="262" y="1440"/>
                    </a:lnTo>
                    <a:cubicBezTo>
                      <a:pt x="250" y="1442"/>
                      <a:pt x="257" y="1470"/>
                      <a:pt x="265" y="1465"/>
                    </a:cubicBezTo>
                    <a:cubicBezTo>
                      <a:pt x="269" y="1463"/>
                      <a:pt x="276" y="1461"/>
                      <a:pt x="279" y="1456"/>
                    </a:cubicBezTo>
                    <a:cubicBezTo>
                      <a:pt x="283" y="1451"/>
                      <a:pt x="276" y="1437"/>
                      <a:pt x="262" y="1440"/>
                    </a:cubicBezTo>
                    <a:lnTo>
                      <a:pt x="262" y="1440"/>
                    </a:lnTo>
                    <a:close/>
                    <a:moveTo>
                      <a:pt x="248" y="1421"/>
                    </a:moveTo>
                    <a:lnTo>
                      <a:pt x="248" y="1421"/>
                    </a:lnTo>
                    <a:cubicBezTo>
                      <a:pt x="241" y="1423"/>
                      <a:pt x="246" y="1435"/>
                      <a:pt x="250" y="1433"/>
                    </a:cubicBezTo>
                    <a:cubicBezTo>
                      <a:pt x="257" y="1426"/>
                      <a:pt x="255" y="1421"/>
                      <a:pt x="248" y="1421"/>
                    </a:cubicBezTo>
                    <a:lnTo>
                      <a:pt x="248" y="1421"/>
                    </a:lnTo>
                    <a:close/>
                    <a:moveTo>
                      <a:pt x="174" y="1398"/>
                    </a:moveTo>
                    <a:lnTo>
                      <a:pt x="174" y="1398"/>
                    </a:lnTo>
                    <a:cubicBezTo>
                      <a:pt x="181" y="1405"/>
                      <a:pt x="185" y="1402"/>
                      <a:pt x="188" y="1398"/>
                    </a:cubicBezTo>
                    <a:cubicBezTo>
                      <a:pt x="188" y="1391"/>
                      <a:pt x="167" y="1391"/>
                      <a:pt x="174" y="1398"/>
                    </a:cubicBezTo>
                    <a:lnTo>
                      <a:pt x="174" y="1398"/>
                    </a:lnTo>
                    <a:close/>
                    <a:moveTo>
                      <a:pt x="206" y="1412"/>
                    </a:moveTo>
                    <a:lnTo>
                      <a:pt x="206" y="1412"/>
                    </a:lnTo>
                    <a:cubicBezTo>
                      <a:pt x="211" y="1419"/>
                      <a:pt x="218" y="1421"/>
                      <a:pt x="220" y="1414"/>
                    </a:cubicBezTo>
                    <a:cubicBezTo>
                      <a:pt x="225" y="1407"/>
                      <a:pt x="202" y="1405"/>
                      <a:pt x="206" y="1412"/>
                    </a:cubicBezTo>
                    <a:lnTo>
                      <a:pt x="206" y="1412"/>
                    </a:ln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lnTo>
                      <a:pt x="2141" y="7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5" name="Freeform 433">
                <a:extLst>
                  <a:ext uri="{FF2B5EF4-FFF2-40B4-BE49-F238E27FC236}">
                    <a16:creationId xmlns:a16="http://schemas.microsoft.com/office/drawing/2014/main" id="{41F28E49-8FBB-66C8-4B29-DCB3052868B1}"/>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16 w 2157"/>
                  <a:gd name="T55" fmla="*/ 607 h 1470"/>
                  <a:gd name="T56" fmla="*/ 67 w 2157"/>
                  <a:gd name="T57" fmla="*/ 576 h 1470"/>
                  <a:gd name="T58" fmla="*/ 299 w 2157"/>
                  <a:gd name="T59" fmla="*/ 481 h 1470"/>
                  <a:gd name="T60" fmla="*/ 339 w 2157"/>
                  <a:gd name="T61" fmla="*/ 462 h 1470"/>
                  <a:gd name="T62" fmla="*/ 48 w 2157"/>
                  <a:gd name="T63" fmla="*/ 397 h 1470"/>
                  <a:gd name="T64" fmla="*/ 262 w 2157"/>
                  <a:gd name="T65" fmla="*/ 1440 h 1470"/>
                  <a:gd name="T66" fmla="*/ 174 w 2157"/>
                  <a:gd name="T67" fmla="*/ 1398 h 1470"/>
                  <a:gd name="T68" fmla="*/ 206 w 2157"/>
                  <a:gd name="T69" fmla="*/ 1412 h 1470"/>
                  <a:gd name="T70" fmla="*/ 1985 w 2157"/>
                  <a:gd name="T71" fmla="*/ 838 h 1470"/>
                  <a:gd name="T72" fmla="*/ 1895 w 2157"/>
                  <a:gd name="T73" fmla="*/ 896 h 1470"/>
                  <a:gd name="T74" fmla="*/ 1816 w 2157"/>
                  <a:gd name="T75" fmla="*/ 866 h 1470"/>
                  <a:gd name="T76" fmla="*/ 1727 w 2157"/>
                  <a:gd name="T77" fmla="*/ 919 h 1470"/>
                  <a:gd name="T78" fmla="*/ 1783 w 2157"/>
                  <a:gd name="T79" fmla="*/ 796 h 1470"/>
                  <a:gd name="T80" fmla="*/ 1648 w 2157"/>
                  <a:gd name="T81" fmla="*/ 793 h 1470"/>
                  <a:gd name="T82" fmla="*/ 1609 w 2157"/>
                  <a:gd name="T83" fmla="*/ 742 h 1470"/>
                  <a:gd name="T84" fmla="*/ 971 w 2157"/>
                  <a:gd name="T85" fmla="*/ 735 h 1470"/>
                  <a:gd name="T86" fmla="*/ 925 w 2157"/>
                  <a:gd name="T87" fmla="*/ 747 h 1470"/>
                  <a:gd name="T88" fmla="*/ 939 w 2157"/>
                  <a:gd name="T89" fmla="*/ 875 h 1470"/>
                  <a:gd name="T90" fmla="*/ 976 w 2157"/>
                  <a:gd name="T91" fmla="*/ 1029 h 1470"/>
                  <a:gd name="T92" fmla="*/ 1064 w 2157"/>
                  <a:gd name="T93" fmla="*/ 1118 h 1470"/>
                  <a:gd name="T94" fmla="*/ 1276 w 2157"/>
                  <a:gd name="T95" fmla="*/ 1178 h 1470"/>
                  <a:gd name="T96" fmla="*/ 1388 w 2157"/>
                  <a:gd name="T97" fmla="*/ 1234 h 1470"/>
                  <a:gd name="T98" fmla="*/ 1502 w 2157"/>
                  <a:gd name="T99" fmla="*/ 1304 h 1470"/>
                  <a:gd name="T100" fmla="*/ 1560 w 2157"/>
                  <a:gd name="T101" fmla="*/ 1225 h 1470"/>
                  <a:gd name="T102" fmla="*/ 1634 w 2157"/>
                  <a:gd name="T103" fmla="*/ 1223 h 1470"/>
                  <a:gd name="T104" fmla="*/ 1690 w 2157"/>
                  <a:gd name="T105" fmla="*/ 1202 h 1470"/>
                  <a:gd name="T106" fmla="*/ 1797 w 2157"/>
                  <a:gd name="T107" fmla="*/ 1211 h 1470"/>
                  <a:gd name="T108" fmla="*/ 1867 w 2157"/>
                  <a:gd name="T109" fmla="*/ 1323 h 1470"/>
                  <a:gd name="T110" fmla="*/ 1890 w 2157"/>
                  <a:gd name="T111" fmla="*/ 1139 h 1470"/>
                  <a:gd name="T112" fmla="*/ 1964 w 2157"/>
                  <a:gd name="T113" fmla="*/ 1080 h 1470"/>
                  <a:gd name="T114" fmla="*/ 1950 w 2157"/>
                  <a:gd name="T115" fmla="*/ 1010 h 1470"/>
                  <a:gd name="T116" fmla="*/ 1976 w 2157"/>
                  <a:gd name="T117" fmla="*/ 994 h 1470"/>
                  <a:gd name="T118" fmla="*/ 2016 w 2157"/>
                  <a:gd name="T119" fmla="*/ 943 h 1470"/>
                  <a:gd name="T120" fmla="*/ 2088 w 2157"/>
                  <a:gd name="T121" fmla="*/ 87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close/>
                    <a:moveTo>
                      <a:pt x="16" y="607"/>
                    </a:moveTo>
                    <a:lnTo>
                      <a:pt x="16" y="607"/>
                    </a:lnTo>
                    <a:cubicBezTo>
                      <a:pt x="27" y="602"/>
                      <a:pt x="32" y="595"/>
                      <a:pt x="27" y="590"/>
                    </a:cubicBezTo>
                    <a:cubicBezTo>
                      <a:pt x="23" y="583"/>
                      <a:pt x="6" y="609"/>
                      <a:pt x="16" y="607"/>
                    </a:cubicBezTo>
                    <a:close/>
                    <a:moveTo>
                      <a:pt x="95" y="562"/>
                    </a:moveTo>
                    <a:lnTo>
                      <a:pt x="95" y="562"/>
                    </a:lnTo>
                    <a:cubicBezTo>
                      <a:pt x="85" y="560"/>
                      <a:pt x="58" y="576"/>
                      <a:pt x="67" y="576"/>
                    </a:cubicBezTo>
                    <a:cubicBezTo>
                      <a:pt x="74" y="579"/>
                      <a:pt x="76" y="572"/>
                      <a:pt x="83" y="572"/>
                    </a:cubicBezTo>
                    <a:cubicBezTo>
                      <a:pt x="90" y="572"/>
                      <a:pt x="106" y="567"/>
                      <a:pt x="95" y="562"/>
                    </a:cubicBez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close/>
                    <a:moveTo>
                      <a:pt x="262" y="1440"/>
                    </a:moveTo>
                    <a:lnTo>
                      <a:pt x="262" y="1440"/>
                    </a:lnTo>
                    <a:cubicBezTo>
                      <a:pt x="250" y="1442"/>
                      <a:pt x="257" y="1470"/>
                      <a:pt x="265" y="1465"/>
                    </a:cubicBezTo>
                    <a:cubicBezTo>
                      <a:pt x="269" y="1463"/>
                      <a:pt x="276" y="1461"/>
                      <a:pt x="279" y="1456"/>
                    </a:cubicBezTo>
                    <a:cubicBezTo>
                      <a:pt x="283" y="1451"/>
                      <a:pt x="276" y="1437"/>
                      <a:pt x="262" y="1440"/>
                    </a:cubicBezTo>
                    <a:close/>
                    <a:moveTo>
                      <a:pt x="248" y="1421"/>
                    </a:moveTo>
                    <a:lnTo>
                      <a:pt x="248" y="1421"/>
                    </a:lnTo>
                    <a:cubicBezTo>
                      <a:pt x="241" y="1423"/>
                      <a:pt x="246" y="1435"/>
                      <a:pt x="250" y="1433"/>
                    </a:cubicBezTo>
                    <a:cubicBezTo>
                      <a:pt x="257" y="1426"/>
                      <a:pt x="255" y="1421"/>
                      <a:pt x="248" y="1421"/>
                    </a:cubicBezTo>
                    <a:close/>
                    <a:moveTo>
                      <a:pt x="174" y="1398"/>
                    </a:moveTo>
                    <a:lnTo>
                      <a:pt x="174" y="1398"/>
                    </a:lnTo>
                    <a:cubicBezTo>
                      <a:pt x="181" y="1405"/>
                      <a:pt x="185" y="1402"/>
                      <a:pt x="188" y="1398"/>
                    </a:cubicBezTo>
                    <a:cubicBezTo>
                      <a:pt x="188" y="1391"/>
                      <a:pt x="167" y="1391"/>
                      <a:pt x="174" y="1398"/>
                    </a:cubicBezTo>
                    <a:close/>
                    <a:moveTo>
                      <a:pt x="206" y="1412"/>
                    </a:moveTo>
                    <a:lnTo>
                      <a:pt x="206" y="1412"/>
                    </a:lnTo>
                    <a:cubicBezTo>
                      <a:pt x="211" y="1419"/>
                      <a:pt x="218" y="1421"/>
                      <a:pt x="220" y="1414"/>
                    </a:cubicBezTo>
                    <a:cubicBezTo>
                      <a:pt x="225" y="1407"/>
                      <a:pt x="202" y="1405"/>
                      <a:pt x="206" y="1412"/>
                    </a:cubicBez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6" name="Freeform 434">
                <a:extLst>
                  <a:ext uri="{FF2B5EF4-FFF2-40B4-BE49-F238E27FC236}">
                    <a16:creationId xmlns:a16="http://schemas.microsoft.com/office/drawing/2014/main" id="{F7F34CE6-E36A-2E10-55B7-0D3F0812C4A3}"/>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809 w 2157"/>
                  <a:gd name="T55" fmla="*/ 539 h 1470"/>
                  <a:gd name="T56" fmla="*/ 95 w 2157"/>
                  <a:gd name="T57" fmla="*/ 562 h 1470"/>
                  <a:gd name="T58" fmla="*/ 334 w 2157"/>
                  <a:gd name="T59" fmla="*/ 453 h 1470"/>
                  <a:gd name="T60" fmla="*/ 304 w 2157"/>
                  <a:gd name="T61" fmla="*/ 502 h 1470"/>
                  <a:gd name="T62" fmla="*/ 34 w 2157"/>
                  <a:gd name="T63" fmla="*/ 397 h 1470"/>
                  <a:gd name="T64" fmla="*/ 34 w 2157"/>
                  <a:gd name="T65" fmla="*/ 397 h 1470"/>
                  <a:gd name="T66" fmla="*/ 262 w 2157"/>
                  <a:gd name="T67" fmla="*/ 1440 h 1470"/>
                  <a:gd name="T68" fmla="*/ 174 w 2157"/>
                  <a:gd name="T69" fmla="*/ 1398 h 1470"/>
                  <a:gd name="T70" fmla="*/ 206 w 2157"/>
                  <a:gd name="T71" fmla="*/ 1412 h 1470"/>
                  <a:gd name="T72" fmla="*/ 2111 w 2157"/>
                  <a:gd name="T73" fmla="*/ 770 h 1470"/>
                  <a:gd name="T74" fmla="*/ 1916 w 2157"/>
                  <a:gd name="T75" fmla="*/ 880 h 1470"/>
                  <a:gd name="T76" fmla="*/ 1820 w 2157"/>
                  <a:gd name="T77" fmla="*/ 912 h 1470"/>
                  <a:gd name="T78" fmla="*/ 1769 w 2157"/>
                  <a:gd name="T79" fmla="*/ 826 h 1470"/>
                  <a:gd name="T80" fmla="*/ 1748 w 2157"/>
                  <a:gd name="T81" fmla="*/ 814 h 1470"/>
                  <a:gd name="T82" fmla="*/ 1720 w 2157"/>
                  <a:gd name="T83" fmla="*/ 798 h 1470"/>
                  <a:gd name="T84" fmla="*/ 1676 w 2157"/>
                  <a:gd name="T85" fmla="*/ 756 h 1470"/>
                  <a:gd name="T86" fmla="*/ 1562 w 2157"/>
                  <a:gd name="T87" fmla="*/ 719 h 1470"/>
                  <a:gd name="T88" fmla="*/ 967 w 2157"/>
                  <a:gd name="T89" fmla="*/ 768 h 1470"/>
                  <a:gd name="T90" fmla="*/ 946 w 2157"/>
                  <a:gd name="T91" fmla="*/ 796 h 1470"/>
                  <a:gd name="T92" fmla="*/ 944 w 2157"/>
                  <a:gd name="T93" fmla="*/ 971 h 1470"/>
                  <a:gd name="T94" fmla="*/ 1009 w 2157"/>
                  <a:gd name="T95" fmla="*/ 1083 h 1470"/>
                  <a:gd name="T96" fmla="*/ 1139 w 2157"/>
                  <a:gd name="T97" fmla="*/ 1148 h 1470"/>
                  <a:gd name="T98" fmla="*/ 1341 w 2157"/>
                  <a:gd name="T99" fmla="*/ 1192 h 1470"/>
                  <a:gd name="T100" fmla="*/ 1462 w 2157"/>
                  <a:gd name="T101" fmla="*/ 1265 h 1470"/>
                  <a:gd name="T102" fmla="*/ 1511 w 2157"/>
                  <a:gd name="T103" fmla="*/ 1260 h 1470"/>
                  <a:gd name="T104" fmla="*/ 1592 w 2157"/>
                  <a:gd name="T105" fmla="*/ 1213 h 1470"/>
                  <a:gd name="T106" fmla="*/ 1681 w 2157"/>
                  <a:gd name="T107" fmla="*/ 1234 h 1470"/>
                  <a:gd name="T108" fmla="*/ 1743 w 2157"/>
                  <a:gd name="T109" fmla="*/ 1202 h 1470"/>
                  <a:gd name="T110" fmla="*/ 1827 w 2157"/>
                  <a:gd name="T111" fmla="*/ 1279 h 1470"/>
                  <a:gd name="T112" fmla="*/ 1857 w 2157"/>
                  <a:gd name="T113" fmla="*/ 1234 h 1470"/>
                  <a:gd name="T114" fmla="*/ 1943 w 2157"/>
                  <a:gd name="T115" fmla="*/ 1101 h 1470"/>
                  <a:gd name="T116" fmla="*/ 1955 w 2157"/>
                  <a:gd name="T117" fmla="*/ 1046 h 1470"/>
                  <a:gd name="T118" fmla="*/ 1957 w 2157"/>
                  <a:gd name="T119" fmla="*/ 1003 h 1470"/>
                  <a:gd name="T120" fmla="*/ 2004 w 2157"/>
                  <a:gd name="T121" fmla="*/ 957 h 1470"/>
                  <a:gd name="T122" fmla="*/ 2076 w 2157"/>
                  <a:gd name="T123" fmla="*/ 924 h 1470"/>
                  <a:gd name="T124" fmla="*/ 2141 w 2157"/>
                  <a:gd name="T125" fmla="*/ 852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lnTo>
                      <a:pt x="809" y="539"/>
                    </a:lnTo>
                    <a:close/>
                    <a:moveTo>
                      <a:pt x="16" y="607"/>
                    </a:moveTo>
                    <a:lnTo>
                      <a:pt x="16" y="607"/>
                    </a:lnTo>
                    <a:cubicBezTo>
                      <a:pt x="27" y="602"/>
                      <a:pt x="32" y="595"/>
                      <a:pt x="27" y="590"/>
                    </a:cubicBezTo>
                    <a:cubicBezTo>
                      <a:pt x="23" y="583"/>
                      <a:pt x="6" y="609"/>
                      <a:pt x="16" y="607"/>
                    </a:cubicBezTo>
                    <a:lnTo>
                      <a:pt x="16" y="607"/>
                    </a:lnTo>
                    <a:close/>
                    <a:moveTo>
                      <a:pt x="95" y="562"/>
                    </a:moveTo>
                    <a:lnTo>
                      <a:pt x="95" y="562"/>
                    </a:lnTo>
                    <a:cubicBezTo>
                      <a:pt x="85" y="560"/>
                      <a:pt x="58" y="576"/>
                      <a:pt x="67" y="576"/>
                    </a:cubicBezTo>
                    <a:cubicBezTo>
                      <a:pt x="74" y="579"/>
                      <a:pt x="76" y="572"/>
                      <a:pt x="83" y="572"/>
                    </a:cubicBezTo>
                    <a:cubicBezTo>
                      <a:pt x="90" y="572"/>
                      <a:pt x="106" y="567"/>
                      <a:pt x="95" y="562"/>
                    </a:cubicBezTo>
                    <a:lnTo>
                      <a:pt x="95" y="562"/>
                    </a:ln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lnTo>
                      <a:pt x="334" y="453"/>
                    </a:ln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lnTo>
                      <a:pt x="34" y="397"/>
                    </a:lnTo>
                    <a:close/>
                    <a:moveTo>
                      <a:pt x="262" y="1440"/>
                    </a:moveTo>
                    <a:lnTo>
                      <a:pt x="262" y="1440"/>
                    </a:lnTo>
                    <a:cubicBezTo>
                      <a:pt x="250" y="1442"/>
                      <a:pt x="257" y="1470"/>
                      <a:pt x="265" y="1465"/>
                    </a:cubicBezTo>
                    <a:cubicBezTo>
                      <a:pt x="269" y="1463"/>
                      <a:pt x="276" y="1461"/>
                      <a:pt x="279" y="1456"/>
                    </a:cubicBezTo>
                    <a:cubicBezTo>
                      <a:pt x="283" y="1451"/>
                      <a:pt x="276" y="1437"/>
                      <a:pt x="262" y="1440"/>
                    </a:cubicBezTo>
                    <a:lnTo>
                      <a:pt x="262" y="1440"/>
                    </a:lnTo>
                    <a:close/>
                    <a:moveTo>
                      <a:pt x="248" y="1421"/>
                    </a:moveTo>
                    <a:lnTo>
                      <a:pt x="248" y="1421"/>
                    </a:lnTo>
                    <a:cubicBezTo>
                      <a:pt x="241" y="1423"/>
                      <a:pt x="246" y="1435"/>
                      <a:pt x="250" y="1433"/>
                    </a:cubicBezTo>
                    <a:cubicBezTo>
                      <a:pt x="257" y="1426"/>
                      <a:pt x="255" y="1421"/>
                      <a:pt x="248" y="1421"/>
                    </a:cubicBezTo>
                    <a:lnTo>
                      <a:pt x="248" y="1421"/>
                    </a:lnTo>
                    <a:close/>
                    <a:moveTo>
                      <a:pt x="174" y="1398"/>
                    </a:moveTo>
                    <a:lnTo>
                      <a:pt x="174" y="1398"/>
                    </a:lnTo>
                    <a:cubicBezTo>
                      <a:pt x="181" y="1405"/>
                      <a:pt x="185" y="1402"/>
                      <a:pt x="188" y="1398"/>
                    </a:cubicBezTo>
                    <a:cubicBezTo>
                      <a:pt x="188" y="1391"/>
                      <a:pt x="167" y="1391"/>
                      <a:pt x="174" y="1398"/>
                    </a:cubicBezTo>
                    <a:lnTo>
                      <a:pt x="174" y="1398"/>
                    </a:lnTo>
                    <a:close/>
                    <a:moveTo>
                      <a:pt x="206" y="1412"/>
                    </a:moveTo>
                    <a:lnTo>
                      <a:pt x="206" y="1412"/>
                    </a:lnTo>
                    <a:cubicBezTo>
                      <a:pt x="211" y="1419"/>
                      <a:pt x="218" y="1421"/>
                      <a:pt x="220" y="1414"/>
                    </a:cubicBezTo>
                    <a:cubicBezTo>
                      <a:pt x="225" y="1407"/>
                      <a:pt x="202" y="1405"/>
                      <a:pt x="206" y="1412"/>
                    </a:cubicBezTo>
                    <a:lnTo>
                      <a:pt x="206" y="1412"/>
                    </a:ln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lnTo>
                      <a:pt x="2141" y="7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7" name="Freeform 435">
                <a:extLst>
                  <a:ext uri="{FF2B5EF4-FFF2-40B4-BE49-F238E27FC236}">
                    <a16:creationId xmlns:a16="http://schemas.microsoft.com/office/drawing/2014/main" id="{B28848D8-A585-20BE-08B1-D6FB7D455496}"/>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8" name="Freeform 436">
                <a:extLst>
                  <a:ext uri="{FF2B5EF4-FFF2-40B4-BE49-F238E27FC236}">
                    <a16:creationId xmlns:a16="http://schemas.microsoft.com/office/drawing/2014/main" id="{7A88E062-E0F0-335F-60DF-FD199134BDE2}"/>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 name="T80" fmla="*/ 193 w 228"/>
                  <a:gd name="T81"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lnTo>
                      <a:pt x="193"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9" name="Freeform 437">
                <a:extLst>
                  <a:ext uri="{FF2B5EF4-FFF2-40B4-BE49-F238E27FC236}">
                    <a16:creationId xmlns:a16="http://schemas.microsoft.com/office/drawing/2014/main" id="{D27B7EEA-B0FF-9D5B-0C80-6EE89D914973}"/>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0" name="Freeform 438">
                <a:extLst>
                  <a:ext uri="{FF2B5EF4-FFF2-40B4-BE49-F238E27FC236}">
                    <a16:creationId xmlns:a16="http://schemas.microsoft.com/office/drawing/2014/main" id="{E17756D4-B179-5B6A-BC04-9253F51A3955}"/>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 name="T80" fmla="*/ 193 w 228"/>
                  <a:gd name="T81"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lnTo>
                      <a:pt x="193"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1" name="Freeform 439">
                <a:extLst>
                  <a:ext uri="{FF2B5EF4-FFF2-40B4-BE49-F238E27FC236}">
                    <a16:creationId xmlns:a16="http://schemas.microsoft.com/office/drawing/2014/main" id="{A5FB0DE1-F1B3-2D6F-D293-CB03F5F9433E}"/>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2" name="Freeform 440">
                <a:extLst>
                  <a:ext uri="{FF2B5EF4-FFF2-40B4-BE49-F238E27FC236}">
                    <a16:creationId xmlns:a16="http://schemas.microsoft.com/office/drawing/2014/main" id="{016E0345-CA83-6765-B02D-1504197C711E}"/>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 name="T42" fmla="*/ 86 w 95"/>
                  <a:gd name="T43"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lnTo>
                      <a:pt x="86"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3" name="Freeform 441">
                <a:extLst>
                  <a:ext uri="{FF2B5EF4-FFF2-40B4-BE49-F238E27FC236}">
                    <a16:creationId xmlns:a16="http://schemas.microsoft.com/office/drawing/2014/main" id="{BDEC9202-1CB9-4905-7FF4-67705EACC3A8}"/>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4" name="Freeform 442">
                <a:extLst>
                  <a:ext uri="{FF2B5EF4-FFF2-40B4-BE49-F238E27FC236}">
                    <a16:creationId xmlns:a16="http://schemas.microsoft.com/office/drawing/2014/main" id="{C229FA7E-5292-A176-D9C9-F5446B9FB8EE}"/>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 name="T42" fmla="*/ 86 w 95"/>
                  <a:gd name="T43"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lnTo>
                      <a:pt x="86"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5" name="Freeform 443">
                <a:extLst>
                  <a:ext uri="{FF2B5EF4-FFF2-40B4-BE49-F238E27FC236}">
                    <a16:creationId xmlns:a16="http://schemas.microsoft.com/office/drawing/2014/main" id="{B95A4FD5-322A-0555-139A-A8E2217BD1DA}"/>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4 w 135"/>
                  <a:gd name="T37" fmla="*/ 33 h 65"/>
                  <a:gd name="T38" fmla="*/ 14 w 135"/>
                  <a:gd name="T39" fmla="*/ 33 h 65"/>
                  <a:gd name="T40" fmla="*/ 5 w 135"/>
                  <a:gd name="T41" fmla="*/ 51 h 65"/>
                  <a:gd name="T42" fmla="*/ 28 w 135"/>
                  <a:gd name="T43" fmla="*/ 37 h 65"/>
                  <a:gd name="T44" fmla="*/ 14 w 135"/>
                  <a:gd name="T45" fmla="*/ 33 h 65"/>
                  <a:gd name="T46" fmla="*/ 24 w 135"/>
                  <a:gd name="T47" fmla="*/ 23 h 65"/>
                  <a:gd name="T48" fmla="*/ 24 w 135"/>
                  <a:gd name="T49" fmla="*/ 23 h 65"/>
                  <a:gd name="T50" fmla="*/ 10 w 135"/>
                  <a:gd name="T51" fmla="*/ 26 h 65"/>
                  <a:gd name="T52" fmla="*/ 24 w 135"/>
                  <a:gd name="T53"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close/>
                    <a:moveTo>
                      <a:pt x="14" y="33"/>
                    </a:moveTo>
                    <a:lnTo>
                      <a:pt x="14" y="33"/>
                    </a:lnTo>
                    <a:cubicBezTo>
                      <a:pt x="3" y="35"/>
                      <a:pt x="0" y="51"/>
                      <a:pt x="5" y="51"/>
                    </a:cubicBezTo>
                    <a:cubicBezTo>
                      <a:pt x="12" y="51"/>
                      <a:pt x="24" y="39"/>
                      <a:pt x="28" y="37"/>
                    </a:cubicBezTo>
                    <a:cubicBezTo>
                      <a:pt x="31" y="33"/>
                      <a:pt x="26" y="28"/>
                      <a:pt x="14" y="33"/>
                    </a:cubicBezTo>
                    <a:close/>
                    <a:moveTo>
                      <a:pt x="24" y="23"/>
                    </a:moveTo>
                    <a:lnTo>
                      <a:pt x="24" y="23"/>
                    </a:lnTo>
                    <a:cubicBezTo>
                      <a:pt x="26" y="19"/>
                      <a:pt x="5" y="21"/>
                      <a:pt x="10" y="26"/>
                    </a:cubicBezTo>
                    <a:cubicBezTo>
                      <a:pt x="14" y="28"/>
                      <a:pt x="21" y="28"/>
                      <a:pt x="24" y="2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 name="Freeform 444">
                <a:extLst>
                  <a:ext uri="{FF2B5EF4-FFF2-40B4-BE49-F238E27FC236}">
                    <a16:creationId xmlns:a16="http://schemas.microsoft.com/office/drawing/2014/main" id="{8D7E9E22-F84D-EF4F-2240-BF748B9ECEC8}"/>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26 w 135"/>
                  <a:gd name="T37" fmla="*/ 16 h 65"/>
                  <a:gd name="T38" fmla="*/ 14 w 135"/>
                  <a:gd name="T39" fmla="*/ 33 h 65"/>
                  <a:gd name="T40" fmla="*/ 14 w 135"/>
                  <a:gd name="T41" fmla="*/ 33 h 65"/>
                  <a:gd name="T42" fmla="*/ 5 w 135"/>
                  <a:gd name="T43" fmla="*/ 51 h 65"/>
                  <a:gd name="T44" fmla="*/ 28 w 135"/>
                  <a:gd name="T45" fmla="*/ 37 h 65"/>
                  <a:gd name="T46" fmla="*/ 14 w 135"/>
                  <a:gd name="T47" fmla="*/ 33 h 65"/>
                  <a:gd name="T48" fmla="*/ 14 w 135"/>
                  <a:gd name="T49" fmla="*/ 33 h 65"/>
                  <a:gd name="T50" fmla="*/ 24 w 135"/>
                  <a:gd name="T51" fmla="*/ 23 h 65"/>
                  <a:gd name="T52" fmla="*/ 24 w 135"/>
                  <a:gd name="T53" fmla="*/ 23 h 65"/>
                  <a:gd name="T54" fmla="*/ 10 w 135"/>
                  <a:gd name="T55" fmla="*/ 26 h 65"/>
                  <a:gd name="T56" fmla="*/ 24 w 135"/>
                  <a:gd name="T57" fmla="*/ 23 h 65"/>
                  <a:gd name="T58" fmla="*/ 24 w 135"/>
                  <a:gd name="T59"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lnTo>
                      <a:pt x="126" y="16"/>
                    </a:lnTo>
                    <a:close/>
                    <a:moveTo>
                      <a:pt x="14" y="33"/>
                    </a:moveTo>
                    <a:lnTo>
                      <a:pt x="14" y="33"/>
                    </a:lnTo>
                    <a:cubicBezTo>
                      <a:pt x="3" y="35"/>
                      <a:pt x="0" y="51"/>
                      <a:pt x="5" y="51"/>
                    </a:cubicBezTo>
                    <a:cubicBezTo>
                      <a:pt x="12" y="51"/>
                      <a:pt x="24" y="39"/>
                      <a:pt x="28" y="37"/>
                    </a:cubicBezTo>
                    <a:cubicBezTo>
                      <a:pt x="31" y="33"/>
                      <a:pt x="26" y="28"/>
                      <a:pt x="14" y="33"/>
                    </a:cubicBezTo>
                    <a:lnTo>
                      <a:pt x="14" y="33"/>
                    </a:lnTo>
                    <a:close/>
                    <a:moveTo>
                      <a:pt x="24" y="23"/>
                    </a:moveTo>
                    <a:lnTo>
                      <a:pt x="24" y="23"/>
                    </a:lnTo>
                    <a:cubicBezTo>
                      <a:pt x="26" y="19"/>
                      <a:pt x="5" y="21"/>
                      <a:pt x="10" y="26"/>
                    </a:cubicBezTo>
                    <a:cubicBezTo>
                      <a:pt x="14" y="28"/>
                      <a:pt x="21" y="28"/>
                      <a:pt x="24" y="23"/>
                    </a:cubicBezTo>
                    <a:lnTo>
                      <a:pt x="24"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 name="Freeform 445">
                <a:extLst>
                  <a:ext uri="{FF2B5EF4-FFF2-40B4-BE49-F238E27FC236}">
                    <a16:creationId xmlns:a16="http://schemas.microsoft.com/office/drawing/2014/main" id="{F8C3877C-7C8A-A3F5-832F-1CA3704373AC}"/>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4 w 135"/>
                  <a:gd name="T37" fmla="*/ 33 h 65"/>
                  <a:gd name="T38" fmla="*/ 14 w 135"/>
                  <a:gd name="T39" fmla="*/ 33 h 65"/>
                  <a:gd name="T40" fmla="*/ 5 w 135"/>
                  <a:gd name="T41" fmla="*/ 51 h 65"/>
                  <a:gd name="T42" fmla="*/ 28 w 135"/>
                  <a:gd name="T43" fmla="*/ 37 h 65"/>
                  <a:gd name="T44" fmla="*/ 14 w 135"/>
                  <a:gd name="T45" fmla="*/ 33 h 65"/>
                  <a:gd name="T46" fmla="*/ 24 w 135"/>
                  <a:gd name="T47" fmla="*/ 23 h 65"/>
                  <a:gd name="T48" fmla="*/ 24 w 135"/>
                  <a:gd name="T49" fmla="*/ 23 h 65"/>
                  <a:gd name="T50" fmla="*/ 10 w 135"/>
                  <a:gd name="T51" fmla="*/ 26 h 65"/>
                  <a:gd name="T52" fmla="*/ 24 w 135"/>
                  <a:gd name="T53"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close/>
                    <a:moveTo>
                      <a:pt x="14" y="33"/>
                    </a:moveTo>
                    <a:lnTo>
                      <a:pt x="14" y="33"/>
                    </a:lnTo>
                    <a:cubicBezTo>
                      <a:pt x="3" y="35"/>
                      <a:pt x="0" y="51"/>
                      <a:pt x="5" y="51"/>
                    </a:cubicBezTo>
                    <a:cubicBezTo>
                      <a:pt x="12" y="51"/>
                      <a:pt x="24" y="39"/>
                      <a:pt x="28" y="37"/>
                    </a:cubicBezTo>
                    <a:cubicBezTo>
                      <a:pt x="31" y="33"/>
                      <a:pt x="26" y="28"/>
                      <a:pt x="14" y="33"/>
                    </a:cubicBezTo>
                    <a:close/>
                    <a:moveTo>
                      <a:pt x="24" y="23"/>
                    </a:moveTo>
                    <a:lnTo>
                      <a:pt x="24" y="23"/>
                    </a:lnTo>
                    <a:cubicBezTo>
                      <a:pt x="26" y="19"/>
                      <a:pt x="5" y="21"/>
                      <a:pt x="10" y="26"/>
                    </a:cubicBezTo>
                    <a:cubicBezTo>
                      <a:pt x="14" y="28"/>
                      <a:pt x="21" y="28"/>
                      <a:pt x="24" y="23"/>
                    </a:cubicBezTo>
                    <a:close/>
                  </a:path>
                </a:pathLst>
              </a:custGeom>
              <a:solidFill>
                <a:srgbClr val="00549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 name="Freeform 446">
                <a:extLst>
                  <a:ext uri="{FF2B5EF4-FFF2-40B4-BE49-F238E27FC236}">
                    <a16:creationId xmlns:a16="http://schemas.microsoft.com/office/drawing/2014/main" id="{BFF1A8A9-3946-4C9A-3326-4764C215EC84}"/>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26 w 135"/>
                  <a:gd name="T37" fmla="*/ 16 h 65"/>
                  <a:gd name="T38" fmla="*/ 14 w 135"/>
                  <a:gd name="T39" fmla="*/ 33 h 65"/>
                  <a:gd name="T40" fmla="*/ 14 w 135"/>
                  <a:gd name="T41" fmla="*/ 33 h 65"/>
                  <a:gd name="T42" fmla="*/ 5 w 135"/>
                  <a:gd name="T43" fmla="*/ 51 h 65"/>
                  <a:gd name="T44" fmla="*/ 28 w 135"/>
                  <a:gd name="T45" fmla="*/ 37 h 65"/>
                  <a:gd name="T46" fmla="*/ 14 w 135"/>
                  <a:gd name="T47" fmla="*/ 33 h 65"/>
                  <a:gd name="T48" fmla="*/ 14 w 135"/>
                  <a:gd name="T49" fmla="*/ 33 h 65"/>
                  <a:gd name="T50" fmla="*/ 24 w 135"/>
                  <a:gd name="T51" fmla="*/ 23 h 65"/>
                  <a:gd name="T52" fmla="*/ 24 w 135"/>
                  <a:gd name="T53" fmla="*/ 23 h 65"/>
                  <a:gd name="T54" fmla="*/ 10 w 135"/>
                  <a:gd name="T55" fmla="*/ 26 h 65"/>
                  <a:gd name="T56" fmla="*/ 24 w 135"/>
                  <a:gd name="T57" fmla="*/ 23 h 65"/>
                  <a:gd name="T58" fmla="*/ 24 w 135"/>
                  <a:gd name="T59"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lnTo>
                      <a:pt x="126" y="16"/>
                    </a:lnTo>
                    <a:close/>
                    <a:moveTo>
                      <a:pt x="14" y="33"/>
                    </a:moveTo>
                    <a:lnTo>
                      <a:pt x="14" y="33"/>
                    </a:lnTo>
                    <a:cubicBezTo>
                      <a:pt x="3" y="35"/>
                      <a:pt x="0" y="51"/>
                      <a:pt x="5" y="51"/>
                    </a:cubicBezTo>
                    <a:cubicBezTo>
                      <a:pt x="12" y="51"/>
                      <a:pt x="24" y="39"/>
                      <a:pt x="28" y="37"/>
                    </a:cubicBezTo>
                    <a:cubicBezTo>
                      <a:pt x="31" y="33"/>
                      <a:pt x="26" y="28"/>
                      <a:pt x="14" y="33"/>
                    </a:cubicBezTo>
                    <a:lnTo>
                      <a:pt x="14" y="33"/>
                    </a:lnTo>
                    <a:close/>
                    <a:moveTo>
                      <a:pt x="24" y="23"/>
                    </a:moveTo>
                    <a:lnTo>
                      <a:pt x="24" y="23"/>
                    </a:lnTo>
                    <a:cubicBezTo>
                      <a:pt x="26" y="19"/>
                      <a:pt x="5" y="21"/>
                      <a:pt x="10" y="26"/>
                    </a:cubicBezTo>
                    <a:cubicBezTo>
                      <a:pt x="14" y="28"/>
                      <a:pt x="21" y="28"/>
                      <a:pt x="24" y="23"/>
                    </a:cubicBezTo>
                    <a:lnTo>
                      <a:pt x="24"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 name="Freeform 447">
                <a:extLst>
                  <a:ext uri="{FF2B5EF4-FFF2-40B4-BE49-F238E27FC236}">
                    <a16:creationId xmlns:a16="http://schemas.microsoft.com/office/drawing/2014/main" id="{744995F3-4966-EF36-EB4B-7F0005795884}"/>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 name="Freeform 448">
                <a:extLst>
                  <a:ext uri="{FF2B5EF4-FFF2-40B4-BE49-F238E27FC236}">
                    <a16:creationId xmlns:a16="http://schemas.microsoft.com/office/drawing/2014/main" id="{4E4EFD66-F864-BE98-2A05-2588170C481D}"/>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 name="T66" fmla="*/ 151 w 170"/>
                  <a:gd name="T67"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lnTo>
                      <a:pt x="151"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 name="Freeform 449">
                <a:extLst>
                  <a:ext uri="{FF2B5EF4-FFF2-40B4-BE49-F238E27FC236}">
                    <a16:creationId xmlns:a16="http://schemas.microsoft.com/office/drawing/2014/main" id="{80A47CA6-0685-B264-A020-9242564C84F4}"/>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 name="Freeform 450">
                <a:extLst>
                  <a:ext uri="{FF2B5EF4-FFF2-40B4-BE49-F238E27FC236}">
                    <a16:creationId xmlns:a16="http://schemas.microsoft.com/office/drawing/2014/main" id="{A3D18C02-BBA8-3147-4A85-AD3FDB8F3490}"/>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 name="T66" fmla="*/ 151 w 170"/>
                  <a:gd name="T67"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lnTo>
                      <a:pt x="151"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 name="Freeform 451">
                <a:extLst>
                  <a:ext uri="{FF2B5EF4-FFF2-40B4-BE49-F238E27FC236}">
                    <a16:creationId xmlns:a16="http://schemas.microsoft.com/office/drawing/2014/main" id="{0B09724C-086D-32E7-B88F-C2E5B267A0F3}"/>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 name="Freeform 452">
                <a:extLst>
                  <a:ext uri="{FF2B5EF4-FFF2-40B4-BE49-F238E27FC236}">
                    <a16:creationId xmlns:a16="http://schemas.microsoft.com/office/drawing/2014/main" id="{2DB5B9D9-4DB4-F335-8B3C-3FF85D1E046E}"/>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 name="T52" fmla="*/ 107 w 116"/>
                  <a:gd name="T53"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lnTo>
                      <a:pt x="107"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 name="Freeform 453">
                <a:extLst>
                  <a:ext uri="{FF2B5EF4-FFF2-40B4-BE49-F238E27FC236}">
                    <a16:creationId xmlns:a16="http://schemas.microsoft.com/office/drawing/2014/main" id="{1379EB5F-564A-2872-495E-6A62F7B1264C}"/>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 name="Freeform 454">
                <a:extLst>
                  <a:ext uri="{FF2B5EF4-FFF2-40B4-BE49-F238E27FC236}">
                    <a16:creationId xmlns:a16="http://schemas.microsoft.com/office/drawing/2014/main" id="{BAC90D29-F15D-1E25-5248-A65BF8DF7298}"/>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 name="T52" fmla="*/ 107 w 116"/>
                  <a:gd name="T53"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lnTo>
                      <a:pt x="107"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 name="Freeform 455">
                <a:extLst>
                  <a:ext uri="{FF2B5EF4-FFF2-40B4-BE49-F238E27FC236}">
                    <a16:creationId xmlns:a16="http://schemas.microsoft.com/office/drawing/2014/main" id="{06F41C57-6619-02DB-C10E-71E85BC7000B}"/>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 name="Freeform 456">
                <a:extLst>
                  <a:ext uri="{FF2B5EF4-FFF2-40B4-BE49-F238E27FC236}">
                    <a16:creationId xmlns:a16="http://schemas.microsoft.com/office/drawing/2014/main" id="{367D7A9C-1951-4FB5-47C1-0A1F80750E14}"/>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 name="T106" fmla="*/ 365 w 374"/>
                  <a:gd name="T107"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lnTo>
                      <a:pt x="365" y="12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 name="Freeform 457">
                <a:extLst>
                  <a:ext uri="{FF2B5EF4-FFF2-40B4-BE49-F238E27FC236}">
                    <a16:creationId xmlns:a16="http://schemas.microsoft.com/office/drawing/2014/main" id="{BEC0CA58-CBE0-A2B0-7413-E579712451B5}"/>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 name="Freeform 458">
                <a:extLst>
                  <a:ext uri="{FF2B5EF4-FFF2-40B4-BE49-F238E27FC236}">
                    <a16:creationId xmlns:a16="http://schemas.microsoft.com/office/drawing/2014/main" id="{B5D9B6E3-DC1D-D577-D9C6-FFDE839EB1F4}"/>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 name="T106" fmla="*/ 365 w 374"/>
                  <a:gd name="T107"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lnTo>
                      <a:pt x="365" y="12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 name="Freeform 459">
                <a:extLst>
                  <a:ext uri="{FF2B5EF4-FFF2-40B4-BE49-F238E27FC236}">
                    <a16:creationId xmlns:a16="http://schemas.microsoft.com/office/drawing/2014/main" id="{E5F58F4E-8FF0-FB32-C6D2-20BF1939457A}"/>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Lst>
                <a:ahLst/>
                <a:cxnLst>
                  <a:cxn ang="0">
                    <a:pos x="T0" y="T1"/>
                  </a:cxn>
                  <a:cxn ang="0">
                    <a:pos x="T2" y="T3"/>
                  </a:cxn>
                  <a:cxn ang="0">
                    <a:pos x="T4" y="T5"/>
                  </a:cxn>
                  <a:cxn ang="0">
                    <a:pos x="T6" y="T7"/>
                  </a:cxn>
                  <a:cxn ang="0">
                    <a:pos x="T8" y="T9"/>
                  </a:cxn>
                  <a:cxn ang="0">
                    <a:pos x="T10" y="T11"/>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 name="Freeform 460">
                <a:extLst>
                  <a:ext uri="{FF2B5EF4-FFF2-40B4-BE49-F238E27FC236}">
                    <a16:creationId xmlns:a16="http://schemas.microsoft.com/office/drawing/2014/main" id="{F33CF770-802D-A948-2D50-707F7C29D8F4}"/>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 name="T12" fmla="*/ 33 w 70"/>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lnTo>
                      <a:pt x="33"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 name="Freeform 461">
                <a:extLst>
                  <a:ext uri="{FF2B5EF4-FFF2-40B4-BE49-F238E27FC236}">
                    <a16:creationId xmlns:a16="http://schemas.microsoft.com/office/drawing/2014/main" id="{D7400E49-BB2A-1833-CCE7-D91BB4387617}"/>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Lst>
                <a:ahLst/>
                <a:cxnLst>
                  <a:cxn ang="0">
                    <a:pos x="T0" y="T1"/>
                  </a:cxn>
                  <a:cxn ang="0">
                    <a:pos x="T2" y="T3"/>
                  </a:cxn>
                  <a:cxn ang="0">
                    <a:pos x="T4" y="T5"/>
                  </a:cxn>
                  <a:cxn ang="0">
                    <a:pos x="T6" y="T7"/>
                  </a:cxn>
                  <a:cxn ang="0">
                    <a:pos x="T8" y="T9"/>
                  </a:cxn>
                  <a:cxn ang="0">
                    <a:pos x="T10" y="T11"/>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 name="Freeform 462">
                <a:extLst>
                  <a:ext uri="{FF2B5EF4-FFF2-40B4-BE49-F238E27FC236}">
                    <a16:creationId xmlns:a16="http://schemas.microsoft.com/office/drawing/2014/main" id="{C4D291AA-D661-A7FB-0FFE-7ACB027277B2}"/>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 name="T12" fmla="*/ 33 w 70"/>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lnTo>
                      <a:pt x="33"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 name="Freeform 463">
                <a:extLst>
                  <a:ext uri="{FF2B5EF4-FFF2-40B4-BE49-F238E27FC236}">
                    <a16:creationId xmlns:a16="http://schemas.microsoft.com/office/drawing/2014/main" id="{D1A5AB58-C904-3889-0749-A616E35FE703}"/>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228 w 363"/>
                  <a:gd name="T21" fmla="*/ 126 h 366"/>
                  <a:gd name="T22" fmla="*/ 224 w 363"/>
                  <a:gd name="T23" fmla="*/ 156 h 366"/>
                  <a:gd name="T24" fmla="*/ 200 w 363"/>
                  <a:gd name="T25" fmla="*/ 205 h 366"/>
                  <a:gd name="T26" fmla="*/ 168 w 363"/>
                  <a:gd name="T27" fmla="*/ 212 h 366"/>
                  <a:gd name="T28" fmla="*/ 138 w 363"/>
                  <a:gd name="T29" fmla="*/ 252 h 366"/>
                  <a:gd name="T30" fmla="*/ 98 w 363"/>
                  <a:gd name="T31" fmla="*/ 259 h 366"/>
                  <a:gd name="T32" fmla="*/ 35 w 363"/>
                  <a:gd name="T33" fmla="*/ 284 h 366"/>
                  <a:gd name="T34" fmla="*/ 59 w 363"/>
                  <a:gd name="T35" fmla="*/ 291 h 366"/>
                  <a:gd name="T36" fmla="*/ 121 w 363"/>
                  <a:gd name="T37" fmla="*/ 298 h 366"/>
                  <a:gd name="T38" fmla="*/ 154 w 363"/>
                  <a:gd name="T39" fmla="*/ 282 h 366"/>
                  <a:gd name="T40" fmla="*/ 186 w 363"/>
                  <a:gd name="T41" fmla="*/ 277 h 366"/>
                  <a:gd name="T42" fmla="*/ 214 w 363"/>
                  <a:gd name="T43" fmla="*/ 266 h 366"/>
                  <a:gd name="T44" fmla="*/ 240 w 363"/>
                  <a:gd name="T45" fmla="*/ 233 h 366"/>
                  <a:gd name="T46" fmla="*/ 266 w 363"/>
                  <a:gd name="T47" fmla="*/ 177 h 366"/>
                  <a:gd name="T48" fmla="*/ 228 w 363"/>
                  <a:gd name="T49" fmla="*/ 126 h 366"/>
                  <a:gd name="T50" fmla="*/ 89 w 363"/>
                  <a:gd name="T51" fmla="*/ 291 h 366"/>
                  <a:gd name="T52" fmla="*/ 66 w 363"/>
                  <a:gd name="T53" fmla="*/ 324 h 366"/>
                  <a:gd name="T54" fmla="*/ 96 w 363"/>
                  <a:gd name="T55" fmla="*/ 312 h 366"/>
                  <a:gd name="T56" fmla="*/ 89 w 363"/>
                  <a:gd name="T57" fmla="*/ 291 h 366"/>
                  <a:gd name="T58" fmla="*/ 47 w 363"/>
                  <a:gd name="T59" fmla="*/ 315 h 366"/>
                  <a:gd name="T60" fmla="*/ 12 w 363"/>
                  <a:gd name="T61" fmla="*/ 308 h 366"/>
                  <a:gd name="T62" fmla="*/ 14 w 363"/>
                  <a:gd name="T63" fmla="*/ 317 h 366"/>
                  <a:gd name="T64" fmla="*/ 26 w 363"/>
                  <a:gd name="T65" fmla="*/ 366 h 366"/>
                  <a:gd name="T66" fmla="*/ 47 w 363"/>
                  <a:gd name="T67"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 name="Freeform 464">
                <a:extLst>
                  <a:ext uri="{FF2B5EF4-FFF2-40B4-BE49-F238E27FC236}">
                    <a16:creationId xmlns:a16="http://schemas.microsoft.com/office/drawing/2014/main" id="{D3478FB9-A7BC-4D33-8AEC-A317C13A8D31}"/>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342 w 363"/>
                  <a:gd name="T21" fmla="*/ 40 h 366"/>
                  <a:gd name="T22" fmla="*/ 228 w 363"/>
                  <a:gd name="T23" fmla="*/ 126 h 366"/>
                  <a:gd name="T24" fmla="*/ 214 w 363"/>
                  <a:gd name="T25" fmla="*/ 184 h 366"/>
                  <a:gd name="T26" fmla="*/ 179 w 363"/>
                  <a:gd name="T27" fmla="*/ 219 h 366"/>
                  <a:gd name="T28" fmla="*/ 152 w 363"/>
                  <a:gd name="T29" fmla="*/ 228 h 366"/>
                  <a:gd name="T30" fmla="*/ 124 w 363"/>
                  <a:gd name="T31" fmla="*/ 256 h 366"/>
                  <a:gd name="T32" fmla="*/ 68 w 363"/>
                  <a:gd name="T33" fmla="*/ 261 h 366"/>
                  <a:gd name="T34" fmla="*/ 35 w 363"/>
                  <a:gd name="T35" fmla="*/ 298 h 366"/>
                  <a:gd name="T36" fmla="*/ 112 w 363"/>
                  <a:gd name="T37" fmla="*/ 280 h 366"/>
                  <a:gd name="T38" fmla="*/ 145 w 363"/>
                  <a:gd name="T39" fmla="*/ 296 h 366"/>
                  <a:gd name="T40" fmla="*/ 159 w 363"/>
                  <a:gd name="T41" fmla="*/ 280 h 366"/>
                  <a:gd name="T42" fmla="*/ 203 w 363"/>
                  <a:gd name="T43" fmla="*/ 277 h 366"/>
                  <a:gd name="T44" fmla="*/ 235 w 363"/>
                  <a:gd name="T45" fmla="*/ 261 h 366"/>
                  <a:gd name="T46" fmla="*/ 244 w 363"/>
                  <a:gd name="T47" fmla="*/ 198 h 366"/>
                  <a:gd name="T48" fmla="*/ 254 w 363"/>
                  <a:gd name="T49" fmla="*/ 119 h 366"/>
                  <a:gd name="T50" fmla="*/ 228 w 363"/>
                  <a:gd name="T51" fmla="*/ 126 h 366"/>
                  <a:gd name="T52" fmla="*/ 89 w 363"/>
                  <a:gd name="T53" fmla="*/ 291 h 366"/>
                  <a:gd name="T54" fmla="*/ 66 w 363"/>
                  <a:gd name="T55" fmla="*/ 324 h 366"/>
                  <a:gd name="T56" fmla="*/ 96 w 363"/>
                  <a:gd name="T57" fmla="*/ 312 h 366"/>
                  <a:gd name="T58" fmla="*/ 89 w 363"/>
                  <a:gd name="T59" fmla="*/ 291 h 366"/>
                  <a:gd name="T60" fmla="*/ 47 w 363"/>
                  <a:gd name="T61" fmla="*/ 315 h 366"/>
                  <a:gd name="T62" fmla="*/ 31 w 363"/>
                  <a:gd name="T63" fmla="*/ 305 h 366"/>
                  <a:gd name="T64" fmla="*/ 3 w 363"/>
                  <a:gd name="T65" fmla="*/ 324 h 366"/>
                  <a:gd name="T66" fmla="*/ 19 w 363"/>
                  <a:gd name="T67" fmla="*/ 338 h 366"/>
                  <a:gd name="T68" fmla="*/ 52 w 363"/>
                  <a:gd name="T69" fmla="*/ 329 h 366"/>
                  <a:gd name="T70" fmla="*/ 47 w 363"/>
                  <a:gd name="T71"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lnTo>
                      <a:pt x="342" y="40"/>
                    </a:ln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lnTo>
                      <a:pt x="228" y="126"/>
                    </a:ln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lnTo>
                      <a:pt x="89" y="291"/>
                    </a:ln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lnTo>
                      <a:pt x="47" y="31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 name="Freeform 465">
                <a:extLst>
                  <a:ext uri="{FF2B5EF4-FFF2-40B4-BE49-F238E27FC236}">
                    <a16:creationId xmlns:a16="http://schemas.microsoft.com/office/drawing/2014/main" id="{80DA8527-3330-3173-AF28-06782993FF55}"/>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228 w 363"/>
                  <a:gd name="T21" fmla="*/ 126 h 366"/>
                  <a:gd name="T22" fmla="*/ 224 w 363"/>
                  <a:gd name="T23" fmla="*/ 156 h 366"/>
                  <a:gd name="T24" fmla="*/ 200 w 363"/>
                  <a:gd name="T25" fmla="*/ 205 h 366"/>
                  <a:gd name="T26" fmla="*/ 168 w 363"/>
                  <a:gd name="T27" fmla="*/ 212 h 366"/>
                  <a:gd name="T28" fmla="*/ 138 w 363"/>
                  <a:gd name="T29" fmla="*/ 252 h 366"/>
                  <a:gd name="T30" fmla="*/ 98 w 363"/>
                  <a:gd name="T31" fmla="*/ 259 h 366"/>
                  <a:gd name="T32" fmla="*/ 35 w 363"/>
                  <a:gd name="T33" fmla="*/ 284 h 366"/>
                  <a:gd name="T34" fmla="*/ 59 w 363"/>
                  <a:gd name="T35" fmla="*/ 291 h 366"/>
                  <a:gd name="T36" fmla="*/ 121 w 363"/>
                  <a:gd name="T37" fmla="*/ 298 h 366"/>
                  <a:gd name="T38" fmla="*/ 154 w 363"/>
                  <a:gd name="T39" fmla="*/ 282 h 366"/>
                  <a:gd name="T40" fmla="*/ 186 w 363"/>
                  <a:gd name="T41" fmla="*/ 277 h 366"/>
                  <a:gd name="T42" fmla="*/ 214 w 363"/>
                  <a:gd name="T43" fmla="*/ 266 h 366"/>
                  <a:gd name="T44" fmla="*/ 240 w 363"/>
                  <a:gd name="T45" fmla="*/ 233 h 366"/>
                  <a:gd name="T46" fmla="*/ 266 w 363"/>
                  <a:gd name="T47" fmla="*/ 177 h 366"/>
                  <a:gd name="T48" fmla="*/ 228 w 363"/>
                  <a:gd name="T49" fmla="*/ 126 h 366"/>
                  <a:gd name="T50" fmla="*/ 89 w 363"/>
                  <a:gd name="T51" fmla="*/ 291 h 366"/>
                  <a:gd name="T52" fmla="*/ 66 w 363"/>
                  <a:gd name="T53" fmla="*/ 324 h 366"/>
                  <a:gd name="T54" fmla="*/ 96 w 363"/>
                  <a:gd name="T55" fmla="*/ 312 h 366"/>
                  <a:gd name="T56" fmla="*/ 89 w 363"/>
                  <a:gd name="T57" fmla="*/ 291 h 366"/>
                  <a:gd name="T58" fmla="*/ 47 w 363"/>
                  <a:gd name="T59" fmla="*/ 315 h 366"/>
                  <a:gd name="T60" fmla="*/ 12 w 363"/>
                  <a:gd name="T61" fmla="*/ 308 h 366"/>
                  <a:gd name="T62" fmla="*/ 14 w 363"/>
                  <a:gd name="T63" fmla="*/ 317 h 366"/>
                  <a:gd name="T64" fmla="*/ 26 w 363"/>
                  <a:gd name="T65" fmla="*/ 366 h 366"/>
                  <a:gd name="T66" fmla="*/ 47 w 363"/>
                  <a:gd name="T67"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 name="Freeform 466">
                <a:extLst>
                  <a:ext uri="{FF2B5EF4-FFF2-40B4-BE49-F238E27FC236}">
                    <a16:creationId xmlns:a16="http://schemas.microsoft.com/office/drawing/2014/main" id="{92C1FA3E-5080-2DC5-08E4-4E7871B9FC62}"/>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342 w 363"/>
                  <a:gd name="T21" fmla="*/ 40 h 366"/>
                  <a:gd name="T22" fmla="*/ 228 w 363"/>
                  <a:gd name="T23" fmla="*/ 126 h 366"/>
                  <a:gd name="T24" fmla="*/ 214 w 363"/>
                  <a:gd name="T25" fmla="*/ 184 h 366"/>
                  <a:gd name="T26" fmla="*/ 179 w 363"/>
                  <a:gd name="T27" fmla="*/ 219 h 366"/>
                  <a:gd name="T28" fmla="*/ 152 w 363"/>
                  <a:gd name="T29" fmla="*/ 228 h 366"/>
                  <a:gd name="T30" fmla="*/ 124 w 363"/>
                  <a:gd name="T31" fmla="*/ 256 h 366"/>
                  <a:gd name="T32" fmla="*/ 68 w 363"/>
                  <a:gd name="T33" fmla="*/ 261 h 366"/>
                  <a:gd name="T34" fmla="*/ 35 w 363"/>
                  <a:gd name="T35" fmla="*/ 298 h 366"/>
                  <a:gd name="T36" fmla="*/ 112 w 363"/>
                  <a:gd name="T37" fmla="*/ 280 h 366"/>
                  <a:gd name="T38" fmla="*/ 145 w 363"/>
                  <a:gd name="T39" fmla="*/ 296 h 366"/>
                  <a:gd name="T40" fmla="*/ 159 w 363"/>
                  <a:gd name="T41" fmla="*/ 280 h 366"/>
                  <a:gd name="T42" fmla="*/ 203 w 363"/>
                  <a:gd name="T43" fmla="*/ 277 h 366"/>
                  <a:gd name="T44" fmla="*/ 235 w 363"/>
                  <a:gd name="T45" fmla="*/ 261 h 366"/>
                  <a:gd name="T46" fmla="*/ 244 w 363"/>
                  <a:gd name="T47" fmla="*/ 198 h 366"/>
                  <a:gd name="T48" fmla="*/ 254 w 363"/>
                  <a:gd name="T49" fmla="*/ 119 h 366"/>
                  <a:gd name="T50" fmla="*/ 228 w 363"/>
                  <a:gd name="T51" fmla="*/ 126 h 366"/>
                  <a:gd name="T52" fmla="*/ 89 w 363"/>
                  <a:gd name="T53" fmla="*/ 291 h 366"/>
                  <a:gd name="T54" fmla="*/ 66 w 363"/>
                  <a:gd name="T55" fmla="*/ 324 h 366"/>
                  <a:gd name="T56" fmla="*/ 96 w 363"/>
                  <a:gd name="T57" fmla="*/ 312 h 366"/>
                  <a:gd name="T58" fmla="*/ 89 w 363"/>
                  <a:gd name="T59" fmla="*/ 291 h 366"/>
                  <a:gd name="T60" fmla="*/ 47 w 363"/>
                  <a:gd name="T61" fmla="*/ 315 h 366"/>
                  <a:gd name="T62" fmla="*/ 31 w 363"/>
                  <a:gd name="T63" fmla="*/ 305 h 366"/>
                  <a:gd name="T64" fmla="*/ 3 w 363"/>
                  <a:gd name="T65" fmla="*/ 324 h 366"/>
                  <a:gd name="T66" fmla="*/ 19 w 363"/>
                  <a:gd name="T67" fmla="*/ 338 h 366"/>
                  <a:gd name="T68" fmla="*/ 52 w 363"/>
                  <a:gd name="T69" fmla="*/ 329 h 366"/>
                  <a:gd name="T70" fmla="*/ 47 w 363"/>
                  <a:gd name="T71"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lnTo>
                      <a:pt x="342" y="40"/>
                    </a:ln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lnTo>
                      <a:pt x="228" y="126"/>
                    </a:ln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lnTo>
                      <a:pt x="89" y="291"/>
                    </a:ln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lnTo>
                      <a:pt x="47" y="31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8" name="Freeform 467">
                <a:extLst>
                  <a:ext uri="{FF2B5EF4-FFF2-40B4-BE49-F238E27FC236}">
                    <a16:creationId xmlns:a16="http://schemas.microsoft.com/office/drawing/2014/main" id="{801B547A-D74D-EF0F-A623-4C6F9B9800B7}"/>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72 w 1276"/>
                  <a:gd name="T119" fmla="*/ 793 h 887"/>
                  <a:gd name="T120" fmla="*/ 737 w 1276"/>
                  <a:gd name="T121" fmla="*/ 842 h 887"/>
                  <a:gd name="T122" fmla="*/ 737 w 1276"/>
                  <a:gd name="T123" fmla="*/ 842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close/>
                    <a:moveTo>
                      <a:pt x="962" y="756"/>
                    </a:moveTo>
                    <a:lnTo>
                      <a:pt x="962" y="756"/>
                    </a:lnTo>
                    <a:cubicBezTo>
                      <a:pt x="955" y="782"/>
                      <a:pt x="972" y="793"/>
                      <a:pt x="972" y="793"/>
                    </a:cubicBezTo>
                    <a:cubicBezTo>
                      <a:pt x="979" y="789"/>
                      <a:pt x="1004" y="733"/>
                      <a:pt x="1000" y="726"/>
                    </a:cubicBezTo>
                    <a:cubicBezTo>
                      <a:pt x="993" y="719"/>
                      <a:pt x="969" y="730"/>
                      <a:pt x="962" y="756"/>
                    </a:cubicBez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9" name="Freeform 468">
                <a:extLst>
                  <a:ext uri="{FF2B5EF4-FFF2-40B4-BE49-F238E27FC236}">
                    <a16:creationId xmlns:a16="http://schemas.microsoft.com/office/drawing/2014/main" id="{D2ED0AFB-B4E3-8ADB-55BF-0785B14AC7BC}"/>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62 w 1276"/>
                  <a:gd name="T119" fmla="*/ 756 h 887"/>
                  <a:gd name="T120" fmla="*/ 962 w 1276"/>
                  <a:gd name="T121" fmla="*/ 756 h 887"/>
                  <a:gd name="T122" fmla="*/ 753 w 1276"/>
                  <a:gd name="T123" fmla="*/ 868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lnTo>
                      <a:pt x="1269" y="159"/>
                    </a:lnTo>
                    <a:close/>
                    <a:moveTo>
                      <a:pt x="962" y="756"/>
                    </a:moveTo>
                    <a:lnTo>
                      <a:pt x="962" y="756"/>
                    </a:lnTo>
                    <a:cubicBezTo>
                      <a:pt x="955" y="782"/>
                      <a:pt x="972" y="793"/>
                      <a:pt x="972" y="793"/>
                    </a:cubicBezTo>
                    <a:cubicBezTo>
                      <a:pt x="979" y="789"/>
                      <a:pt x="1004" y="733"/>
                      <a:pt x="1000" y="726"/>
                    </a:cubicBezTo>
                    <a:cubicBezTo>
                      <a:pt x="993" y="719"/>
                      <a:pt x="969" y="730"/>
                      <a:pt x="962" y="756"/>
                    </a:cubicBezTo>
                    <a:lnTo>
                      <a:pt x="962" y="756"/>
                    </a:ln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lnTo>
                      <a:pt x="737" y="8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0" name="Freeform 469">
                <a:extLst>
                  <a:ext uri="{FF2B5EF4-FFF2-40B4-BE49-F238E27FC236}">
                    <a16:creationId xmlns:a16="http://schemas.microsoft.com/office/drawing/2014/main" id="{CBEF73F6-4221-EA58-2F1F-4B26B2F147CC}"/>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72 w 1276"/>
                  <a:gd name="T119" fmla="*/ 793 h 887"/>
                  <a:gd name="T120" fmla="*/ 737 w 1276"/>
                  <a:gd name="T121" fmla="*/ 842 h 887"/>
                  <a:gd name="T122" fmla="*/ 737 w 1276"/>
                  <a:gd name="T123" fmla="*/ 842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close/>
                    <a:moveTo>
                      <a:pt x="962" y="756"/>
                    </a:moveTo>
                    <a:lnTo>
                      <a:pt x="962" y="756"/>
                    </a:lnTo>
                    <a:cubicBezTo>
                      <a:pt x="955" y="782"/>
                      <a:pt x="972" y="793"/>
                      <a:pt x="972" y="793"/>
                    </a:cubicBezTo>
                    <a:cubicBezTo>
                      <a:pt x="979" y="789"/>
                      <a:pt x="1004" y="733"/>
                      <a:pt x="1000" y="726"/>
                    </a:cubicBezTo>
                    <a:cubicBezTo>
                      <a:pt x="993" y="719"/>
                      <a:pt x="969" y="730"/>
                      <a:pt x="962" y="756"/>
                    </a:cubicBez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1" name="Freeform 470">
                <a:extLst>
                  <a:ext uri="{FF2B5EF4-FFF2-40B4-BE49-F238E27FC236}">
                    <a16:creationId xmlns:a16="http://schemas.microsoft.com/office/drawing/2014/main" id="{32F75341-64C1-BC8E-3A31-60CCBA5205F5}"/>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62 w 1276"/>
                  <a:gd name="T119" fmla="*/ 756 h 887"/>
                  <a:gd name="T120" fmla="*/ 962 w 1276"/>
                  <a:gd name="T121" fmla="*/ 756 h 887"/>
                  <a:gd name="T122" fmla="*/ 753 w 1276"/>
                  <a:gd name="T123" fmla="*/ 868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lnTo>
                      <a:pt x="1269" y="159"/>
                    </a:lnTo>
                    <a:close/>
                    <a:moveTo>
                      <a:pt x="962" y="756"/>
                    </a:moveTo>
                    <a:lnTo>
                      <a:pt x="962" y="756"/>
                    </a:lnTo>
                    <a:cubicBezTo>
                      <a:pt x="955" y="782"/>
                      <a:pt x="972" y="793"/>
                      <a:pt x="972" y="793"/>
                    </a:cubicBezTo>
                    <a:cubicBezTo>
                      <a:pt x="979" y="789"/>
                      <a:pt x="1004" y="733"/>
                      <a:pt x="1000" y="726"/>
                    </a:cubicBezTo>
                    <a:cubicBezTo>
                      <a:pt x="993" y="719"/>
                      <a:pt x="969" y="730"/>
                      <a:pt x="962" y="756"/>
                    </a:cubicBezTo>
                    <a:lnTo>
                      <a:pt x="962" y="756"/>
                    </a:ln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lnTo>
                      <a:pt x="737" y="8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2" name="Freeform 471">
                <a:extLst>
                  <a:ext uri="{FF2B5EF4-FFF2-40B4-BE49-F238E27FC236}">
                    <a16:creationId xmlns:a16="http://schemas.microsoft.com/office/drawing/2014/main" id="{C2EABB5F-405E-9291-A969-D8C9F10E4684}"/>
                  </a:ext>
                </a:extLst>
              </p:cNvPr>
              <p:cNvSpPr>
                <a:spLocks noEditPoints="1"/>
              </p:cNvSpPr>
              <p:nvPr/>
            </p:nvSpPr>
            <p:spPr bwMode="auto">
              <a:xfrm>
                <a:off x="5123" y="2121"/>
                <a:ext cx="123" cy="173"/>
              </a:xfrm>
              <a:custGeom>
                <a:avLst/>
                <a:gdLst>
                  <a:gd name="T0" fmla="*/ 107 w 205"/>
                  <a:gd name="T1" fmla="*/ 109 h 287"/>
                  <a:gd name="T2" fmla="*/ 107 w 205"/>
                  <a:gd name="T3" fmla="*/ 109 h 287"/>
                  <a:gd name="T4" fmla="*/ 135 w 205"/>
                  <a:gd name="T5" fmla="*/ 128 h 287"/>
                  <a:gd name="T6" fmla="*/ 140 w 205"/>
                  <a:gd name="T7" fmla="*/ 147 h 287"/>
                  <a:gd name="T8" fmla="*/ 149 w 205"/>
                  <a:gd name="T9" fmla="*/ 156 h 287"/>
                  <a:gd name="T10" fmla="*/ 161 w 205"/>
                  <a:gd name="T11" fmla="*/ 184 h 287"/>
                  <a:gd name="T12" fmla="*/ 168 w 205"/>
                  <a:gd name="T13" fmla="*/ 177 h 287"/>
                  <a:gd name="T14" fmla="*/ 177 w 205"/>
                  <a:gd name="T15" fmla="*/ 165 h 287"/>
                  <a:gd name="T16" fmla="*/ 170 w 205"/>
                  <a:gd name="T17" fmla="*/ 140 h 287"/>
                  <a:gd name="T18" fmla="*/ 147 w 205"/>
                  <a:gd name="T19" fmla="*/ 121 h 287"/>
                  <a:gd name="T20" fmla="*/ 133 w 205"/>
                  <a:gd name="T21" fmla="*/ 102 h 287"/>
                  <a:gd name="T22" fmla="*/ 103 w 205"/>
                  <a:gd name="T23" fmla="*/ 98 h 287"/>
                  <a:gd name="T24" fmla="*/ 91 w 205"/>
                  <a:gd name="T25" fmla="*/ 79 h 287"/>
                  <a:gd name="T26" fmla="*/ 107 w 205"/>
                  <a:gd name="T27" fmla="*/ 49 h 287"/>
                  <a:gd name="T28" fmla="*/ 105 w 205"/>
                  <a:gd name="T29" fmla="*/ 14 h 287"/>
                  <a:gd name="T30" fmla="*/ 103 w 205"/>
                  <a:gd name="T31" fmla="*/ 7 h 287"/>
                  <a:gd name="T32" fmla="*/ 70 w 205"/>
                  <a:gd name="T33" fmla="*/ 4 h 287"/>
                  <a:gd name="T34" fmla="*/ 65 w 205"/>
                  <a:gd name="T35" fmla="*/ 53 h 287"/>
                  <a:gd name="T36" fmla="*/ 56 w 205"/>
                  <a:gd name="T37" fmla="*/ 51 h 287"/>
                  <a:gd name="T38" fmla="*/ 61 w 205"/>
                  <a:gd name="T39" fmla="*/ 79 h 287"/>
                  <a:gd name="T40" fmla="*/ 68 w 205"/>
                  <a:gd name="T41" fmla="*/ 95 h 287"/>
                  <a:gd name="T42" fmla="*/ 89 w 205"/>
                  <a:gd name="T43" fmla="*/ 102 h 287"/>
                  <a:gd name="T44" fmla="*/ 107 w 205"/>
                  <a:gd name="T45" fmla="*/ 109 h 287"/>
                  <a:gd name="T46" fmla="*/ 68 w 205"/>
                  <a:gd name="T47" fmla="*/ 114 h 287"/>
                  <a:gd name="T48" fmla="*/ 68 w 205"/>
                  <a:gd name="T49" fmla="*/ 114 h 287"/>
                  <a:gd name="T50" fmla="*/ 89 w 205"/>
                  <a:gd name="T51" fmla="*/ 137 h 287"/>
                  <a:gd name="T52" fmla="*/ 68 w 205"/>
                  <a:gd name="T53" fmla="*/ 114 h 287"/>
                  <a:gd name="T54" fmla="*/ 103 w 205"/>
                  <a:gd name="T55" fmla="*/ 177 h 287"/>
                  <a:gd name="T56" fmla="*/ 103 w 205"/>
                  <a:gd name="T57" fmla="*/ 177 h 287"/>
                  <a:gd name="T58" fmla="*/ 114 w 205"/>
                  <a:gd name="T59" fmla="*/ 170 h 287"/>
                  <a:gd name="T60" fmla="*/ 117 w 205"/>
                  <a:gd name="T61" fmla="*/ 186 h 287"/>
                  <a:gd name="T62" fmla="*/ 119 w 205"/>
                  <a:gd name="T63" fmla="*/ 210 h 287"/>
                  <a:gd name="T64" fmla="*/ 142 w 205"/>
                  <a:gd name="T65" fmla="*/ 177 h 287"/>
                  <a:gd name="T66" fmla="*/ 135 w 205"/>
                  <a:gd name="T67" fmla="*/ 172 h 287"/>
                  <a:gd name="T68" fmla="*/ 103 w 205"/>
                  <a:gd name="T69" fmla="*/ 147 h 287"/>
                  <a:gd name="T70" fmla="*/ 103 w 205"/>
                  <a:gd name="T71" fmla="*/ 177 h 287"/>
                  <a:gd name="T72" fmla="*/ 28 w 205"/>
                  <a:gd name="T73" fmla="*/ 189 h 287"/>
                  <a:gd name="T74" fmla="*/ 28 w 205"/>
                  <a:gd name="T75" fmla="*/ 189 h 287"/>
                  <a:gd name="T76" fmla="*/ 3 w 205"/>
                  <a:gd name="T77" fmla="*/ 224 h 287"/>
                  <a:gd name="T78" fmla="*/ 40 w 205"/>
                  <a:gd name="T79" fmla="*/ 189 h 287"/>
                  <a:gd name="T80" fmla="*/ 47 w 205"/>
                  <a:gd name="T81" fmla="*/ 165 h 287"/>
                  <a:gd name="T82" fmla="*/ 28 w 205"/>
                  <a:gd name="T83" fmla="*/ 189 h 287"/>
                  <a:gd name="T84" fmla="*/ 142 w 205"/>
                  <a:gd name="T85" fmla="*/ 200 h 287"/>
                  <a:gd name="T86" fmla="*/ 142 w 205"/>
                  <a:gd name="T87" fmla="*/ 200 h 287"/>
                  <a:gd name="T88" fmla="*/ 156 w 205"/>
                  <a:gd name="T89" fmla="*/ 191 h 287"/>
                  <a:gd name="T90" fmla="*/ 142 w 205"/>
                  <a:gd name="T91" fmla="*/ 200 h 287"/>
                  <a:gd name="T92" fmla="*/ 198 w 205"/>
                  <a:gd name="T93" fmla="*/ 249 h 287"/>
                  <a:gd name="T94" fmla="*/ 198 w 205"/>
                  <a:gd name="T95" fmla="*/ 249 h 287"/>
                  <a:gd name="T96" fmla="*/ 193 w 205"/>
                  <a:gd name="T97" fmla="*/ 203 h 287"/>
                  <a:gd name="T98" fmla="*/ 177 w 205"/>
                  <a:gd name="T99" fmla="*/ 200 h 287"/>
                  <a:gd name="T100" fmla="*/ 165 w 205"/>
                  <a:gd name="T101" fmla="*/ 212 h 287"/>
                  <a:gd name="T102" fmla="*/ 154 w 205"/>
                  <a:gd name="T103" fmla="*/ 221 h 287"/>
                  <a:gd name="T104" fmla="*/ 135 w 205"/>
                  <a:gd name="T105" fmla="*/ 219 h 287"/>
                  <a:gd name="T106" fmla="*/ 110 w 205"/>
                  <a:gd name="T107" fmla="*/ 233 h 287"/>
                  <a:gd name="T108" fmla="*/ 103 w 205"/>
                  <a:gd name="T109" fmla="*/ 254 h 287"/>
                  <a:gd name="T110" fmla="*/ 121 w 205"/>
                  <a:gd name="T111" fmla="*/ 245 h 287"/>
                  <a:gd name="T112" fmla="*/ 135 w 205"/>
                  <a:gd name="T113" fmla="*/ 238 h 287"/>
                  <a:gd name="T114" fmla="*/ 154 w 205"/>
                  <a:gd name="T115" fmla="*/ 275 h 287"/>
                  <a:gd name="T116" fmla="*/ 175 w 205"/>
                  <a:gd name="T117" fmla="*/ 287 h 287"/>
                  <a:gd name="T118" fmla="*/ 175 w 205"/>
                  <a:gd name="T119" fmla="*/ 259 h 287"/>
                  <a:gd name="T120" fmla="*/ 198 w 205"/>
                  <a:gd name="T121"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close/>
                    <a:moveTo>
                      <a:pt x="68" y="114"/>
                    </a:moveTo>
                    <a:lnTo>
                      <a:pt x="68" y="114"/>
                    </a:lnTo>
                    <a:cubicBezTo>
                      <a:pt x="70" y="123"/>
                      <a:pt x="75" y="142"/>
                      <a:pt x="89" y="137"/>
                    </a:cubicBezTo>
                    <a:cubicBezTo>
                      <a:pt x="103" y="133"/>
                      <a:pt x="68" y="109"/>
                      <a:pt x="68" y="114"/>
                    </a:cubicBez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close/>
                    <a:moveTo>
                      <a:pt x="142" y="200"/>
                    </a:moveTo>
                    <a:lnTo>
                      <a:pt x="142" y="200"/>
                    </a:lnTo>
                    <a:cubicBezTo>
                      <a:pt x="145" y="207"/>
                      <a:pt x="161" y="198"/>
                      <a:pt x="156" y="191"/>
                    </a:cubicBezTo>
                    <a:cubicBezTo>
                      <a:pt x="151" y="184"/>
                      <a:pt x="140" y="196"/>
                      <a:pt x="142" y="200"/>
                    </a:cubicBez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3" name="Freeform 472">
                <a:extLst>
                  <a:ext uri="{FF2B5EF4-FFF2-40B4-BE49-F238E27FC236}">
                    <a16:creationId xmlns:a16="http://schemas.microsoft.com/office/drawing/2014/main" id="{9175B2DF-5D1E-B6C2-53CC-574E6753DFAE}"/>
                  </a:ext>
                </a:extLst>
              </p:cNvPr>
              <p:cNvSpPr>
                <a:spLocks noEditPoints="1"/>
              </p:cNvSpPr>
              <p:nvPr/>
            </p:nvSpPr>
            <p:spPr bwMode="auto">
              <a:xfrm>
                <a:off x="5123" y="2121"/>
                <a:ext cx="123" cy="173"/>
              </a:xfrm>
              <a:custGeom>
                <a:avLst/>
                <a:gdLst>
                  <a:gd name="T0" fmla="*/ 107 w 205"/>
                  <a:gd name="T1" fmla="*/ 109 h 287"/>
                  <a:gd name="T2" fmla="*/ 140 w 205"/>
                  <a:gd name="T3" fmla="*/ 147 h 287"/>
                  <a:gd name="T4" fmla="*/ 161 w 205"/>
                  <a:gd name="T5" fmla="*/ 184 h 287"/>
                  <a:gd name="T6" fmla="*/ 177 w 205"/>
                  <a:gd name="T7" fmla="*/ 165 h 287"/>
                  <a:gd name="T8" fmla="*/ 147 w 205"/>
                  <a:gd name="T9" fmla="*/ 121 h 287"/>
                  <a:gd name="T10" fmla="*/ 103 w 205"/>
                  <a:gd name="T11" fmla="*/ 98 h 287"/>
                  <a:gd name="T12" fmla="*/ 107 w 205"/>
                  <a:gd name="T13" fmla="*/ 49 h 287"/>
                  <a:gd name="T14" fmla="*/ 103 w 205"/>
                  <a:gd name="T15" fmla="*/ 7 h 287"/>
                  <a:gd name="T16" fmla="*/ 65 w 205"/>
                  <a:gd name="T17" fmla="*/ 53 h 287"/>
                  <a:gd name="T18" fmla="*/ 61 w 205"/>
                  <a:gd name="T19" fmla="*/ 79 h 287"/>
                  <a:gd name="T20" fmla="*/ 89 w 205"/>
                  <a:gd name="T21" fmla="*/ 102 h 287"/>
                  <a:gd name="T22" fmla="*/ 107 w 205"/>
                  <a:gd name="T23" fmla="*/ 109 h 287"/>
                  <a:gd name="T24" fmla="*/ 68 w 205"/>
                  <a:gd name="T25" fmla="*/ 114 h 287"/>
                  <a:gd name="T26" fmla="*/ 68 w 205"/>
                  <a:gd name="T27" fmla="*/ 114 h 287"/>
                  <a:gd name="T28" fmla="*/ 103 w 205"/>
                  <a:gd name="T29" fmla="*/ 177 h 287"/>
                  <a:gd name="T30" fmla="*/ 114 w 205"/>
                  <a:gd name="T31" fmla="*/ 170 h 287"/>
                  <a:gd name="T32" fmla="*/ 119 w 205"/>
                  <a:gd name="T33" fmla="*/ 210 h 287"/>
                  <a:gd name="T34" fmla="*/ 135 w 205"/>
                  <a:gd name="T35" fmla="*/ 172 h 287"/>
                  <a:gd name="T36" fmla="*/ 103 w 205"/>
                  <a:gd name="T37" fmla="*/ 177 h 287"/>
                  <a:gd name="T38" fmla="*/ 28 w 205"/>
                  <a:gd name="T39" fmla="*/ 189 h 287"/>
                  <a:gd name="T40" fmla="*/ 3 w 205"/>
                  <a:gd name="T41" fmla="*/ 224 h 287"/>
                  <a:gd name="T42" fmla="*/ 47 w 205"/>
                  <a:gd name="T43" fmla="*/ 165 h 287"/>
                  <a:gd name="T44" fmla="*/ 28 w 205"/>
                  <a:gd name="T45" fmla="*/ 189 h 287"/>
                  <a:gd name="T46" fmla="*/ 142 w 205"/>
                  <a:gd name="T47" fmla="*/ 200 h 287"/>
                  <a:gd name="T48" fmla="*/ 142 w 205"/>
                  <a:gd name="T49" fmla="*/ 200 h 287"/>
                  <a:gd name="T50" fmla="*/ 198 w 205"/>
                  <a:gd name="T51" fmla="*/ 249 h 287"/>
                  <a:gd name="T52" fmla="*/ 193 w 205"/>
                  <a:gd name="T53" fmla="*/ 203 h 287"/>
                  <a:gd name="T54" fmla="*/ 165 w 205"/>
                  <a:gd name="T55" fmla="*/ 212 h 287"/>
                  <a:gd name="T56" fmla="*/ 135 w 205"/>
                  <a:gd name="T57" fmla="*/ 219 h 287"/>
                  <a:gd name="T58" fmla="*/ 103 w 205"/>
                  <a:gd name="T59" fmla="*/ 254 h 287"/>
                  <a:gd name="T60" fmla="*/ 135 w 205"/>
                  <a:gd name="T61" fmla="*/ 238 h 287"/>
                  <a:gd name="T62" fmla="*/ 175 w 205"/>
                  <a:gd name="T63" fmla="*/ 287 h 287"/>
                  <a:gd name="T64" fmla="*/ 198 w 205"/>
                  <a:gd name="T65"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lnTo>
                      <a:pt x="107" y="109"/>
                    </a:lnTo>
                    <a:close/>
                    <a:moveTo>
                      <a:pt x="68" y="114"/>
                    </a:moveTo>
                    <a:lnTo>
                      <a:pt x="68" y="114"/>
                    </a:lnTo>
                    <a:cubicBezTo>
                      <a:pt x="70" y="123"/>
                      <a:pt x="75" y="142"/>
                      <a:pt x="89" y="137"/>
                    </a:cubicBezTo>
                    <a:cubicBezTo>
                      <a:pt x="103" y="133"/>
                      <a:pt x="68" y="109"/>
                      <a:pt x="68" y="114"/>
                    </a:cubicBezTo>
                    <a:lnTo>
                      <a:pt x="68" y="114"/>
                    </a:ln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lnTo>
                      <a:pt x="103" y="177"/>
                    </a:ln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lnTo>
                      <a:pt x="28" y="189"/>
                    </a:lnTo>
                    <a:close/>
                    <a:moveTo>
                      <a:pt x="142" y="200"/>
                    </a:moveTo>
                    <a:lnTo>
                      <a:pt x="142" y="200"/>
                    </a:lnTo>
                    <a:cubicBezTo>
                      <a:pt x="145" y="207"/>
                      <a:pt x="161" y="198"/>
                      <a:pt x="156" y="191"/>
                    </a:cubicBezTo>
                    <a:cubicBezTo>
                      <a:pt x="151" y="184"/>
                      <a:pt x="140" y="196"/>
                      <a:pt x="142" y="200"/>
                    </a:cubicBezTo>
                    <a:lnTo>
                      <a:pt x="142" y="200"/>
                    </a:ln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lnTo>
                      <a:pt x="198" y="2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4" name="Freeform 473">
                <a:extLst>
                  <a:ext uri="{FF2B5EF4-FFF2-40B4-BE49-F238E27FC236}">
                    <a16:creationId xmlns:a16="http://schemas.microsoft.com/office/drawing/2014/main" id="{8C7350FF-5FD9-F268-9DE7-B9E9CAC6606D}"/>
                  </a:ext>
                </a:extLst>
              </p:cNvPr>
              <p:cNvSpPr>
                <a:spLocks noEditPoints="1"/>
              </p:cNvSpPr>
              <p:nvPr/>
            </p:nvSpPr>
            <p:spPr bwMode="auto">
              <a:xfrm>
                <a:off x="5123" y="2121"/>
                <a:ext cx="123" cy="173"/>
              </a:xfrm>
              <a:custGeom>
                <a:avLst/>
                <a:gdLst>
                  <a:gd name="T0" fmla="*/ 107 w 205"/>
                  <a:gd name="T1" fmla="*/ 109 h 287"/>
                  <a:gd name="T2" fmla="*/ 107 w 205"/>
                  <a:gd name="T3" fmla="*/ 109 h 287"/>
                  <a:gd name="T4" fmla="*/ 135 w 205"/>
                  <a:gd name="T5" fmla="*/ 128 h 287"/>
                  <a:gd name="T6" fmla="*/ 140 w 205"/>
                  <a:gd name="T7" fmla="*/ 147 h 287"/>
                  <a:gd name="T8" fmla="*/ 149 w 205"/>
                  <a:gd name="T9" fmla="*/ 156 h 287"/>
                  <a:gd name="T10" fmla="*/ 161 w 205"/>
                  <a:gd name="T11" fmla="*/ 184 h 287"/>
                  <a:gd name="T12" fmla="*/ 168 w 205"/>
                  <a:gd name="T13" fmla="*/ 177 h 287"/>
                  <a:gd name="T14" fmla="*/ 177 w 205"/>
                  <a:gd name="T15" fmla="*/ 165 h 287"/>
                  <a:gd name="T16" fmla="*/ 170 w 205"/>
                  <a:gd name="T17" fmla="*/ 140 h 287"/>
                  <a:gd name="T18" fmla="*/ 147 w 205"/>
                  <a:gd name="T19" fmla="*/ 121 h 287"/>
                  <a:gd name="T20" fmla="*/ 133 w 205"/>
                  <a:gd name="T21" fmla="*/ 102 h 287"/>
                  <a:gd name="T22" fmla="*/ 103 w 205"/>
                  <a:gd name="T23" fmla="*/ 98 h 287"/>
                  <a:gd name="T24" fmla="*/ 91 w 205"/>
                  <a:gd name="T25" fmla="*/ 79 h 287"/>
                  <a:gd name="T26" fmla="*/ 107 w 205"/>
                  <a:gd name="T27" fmla="*/ 49 h 287"/>
                  <a:gd name="T28" fmla="*/ 105 w 205"/>
                  <a:gd name="T29" fmla="*/ 14 h 287"/>
                  <a:gd name="T30" fmla="*/ 103 w 205"/>
                  <a:gd name="T31" fmla="*/ 7 h 287"/>
                  <a:gd name="T32" fmla="*/ 70 w 205"/>
                  <a:gd name="T33" fmla="*/ 4 h 287"/>
                  <a:gd name="T34" fmla="*/ 65 w 205"/>
                  <a:gd name="T35" fmla="*/ 53 h 287"/>
                  <a:gd name="T36" fmla="*/ 56 w 205"/>
                  <a:gd name="T37" fmla="*/ 51 h 287"/>
                  <a:gd name="T38" fmla="*/ 61 w 205"/>
                  <a:gd name="T39" fmla="*/ 79 h 287"/>
                  <a:gd name="T40" fmla="*/ 68 w 205"/>
                  <a:gd name="T41" fmla="*/ 95 h 287"/>
                  <a:gd name="T42" fmla="*/ 89 w 205"/>
                  <a:gd name="T43" fmla="*/ 102 h 287"/>
                  <a:gd name="T44" fmla="*/ 107 w 205"/>
                  <a:gd name="T45" fmla="*/ 109 h 287"/>
                  <a:gd name="T46" fmla="*/ 68 w 205"/>
                  <a:gd name="T47" fmla="*/ 114 h 287"/>
                  <a:gd name="T48" fmla="*/ 68 w 205"/>
                  <a:gd name="T49" fmla="*/ 114 h 287"/>
                  <a:gd name="T50" fmla="*/ 89 w 205"/>
                  <a:gd name="T51" fmla="*/ 137 h 287"/>
                  <a:gd name="T52" fmla="*/ 68 w 205"/>
                  <a:gd name="T53" fmla="*/ 114 h 287"/>
                  <a:gd name="T54" fmla="*/ 103 w 205"/>
                  <a:gd name="T55" fmla="*/ 177 h 287"/>
                  <a:gd name="T56" fmla="*/ 103 w 205"/>
                  <a:gd name="T57" fmla="*/ 177 h 287"/>
                  <a:gd name="T58" fmla="*/ 114 w 205"/>
                  <a:gd name="T59" fmla="*/ 170 h 287"/>
                  <a:gd name="T60" fmla="*/ 117 w 205"/>
                  <a:gd name="T61" fmla="*/ 186 h 287"/>
                  <a:gd name="T62" fmla="*/ 119 w 205"/>
                  <a:gd name="T63" fmla="*/ 210 h 287"/>
                  <a:gd name="T64" fmla="*/ 142 w 205"/>
                  <a:gd name="T65" fmla="*/ 177 h 287"/>
                  <a:gd name="T66" fmla="*/ 135 w 205"/>
                  <a:gd name="T67" fmla="*/ 172 h 287"/>
                  <a:gd name="T68" fmla="*/ 103 w 205"/>
                  <a:gd name="T69" fmla="*/ 147 h 287"/>
                  <a:gd name="T70" fmla="*/ 103 w 205"/>
                  <a:gd name="T71" fmla="*/ 177 h 287"/>
                  <a:gd name="T72" fmla="*/ 28 w 205"/>
                  <a:gd name="T73" fmla="*/ 189 h 287"/>
                  <a:gd name="T74" fmla="*/ 28 w 205"/>
                  <a:gd name="T75" fmla="*/ 189 h 287"/>
                  <a:gd name="T76" fmla="*/ 3 w 205"/>
                  <a:gd name="T77" fmla="*/ 224 h 287"/>
                  <a:gd name="T78" fmla="*/ 40 w 205"/>
                  <a:gd name="T79" fmla="*/ 189 h 287"/>
                  <a:gd name="T80" fmla="*/ 47 w 205"/>
                  <a:gd name="T81" fmla="*/ 165 h 287"/>
                  <a:gd name="T82" fmla="*/ 28 w 205"/>
                  <a:gd name="T83" fmla="*/ 189 h 287"/>
                  <a:gd name="T84" fmla="*/ 142 w 205"/>
                  <a:gd name="T85" fmla="*/ 200 h 287"/>
                  <a:gd name="T86" fmla="*/ 142 w 205"/>
                  <a:gd name="T87" fmla="*/ 200 h 287"/>
                  <a:gd name="T88" fmla="*/ 156 w 205"/>
                  <a:gd name="T89" fmla="*/ 191 h 287"/>
                  <a:gd name="T90" fmla="*/ 142 w 205"/>
                  <a:gd name="T91" fmla="*/ 200 h 287"/>
                  <a:gd name="T92" fmla="*/ 198 w 205"/>
                  <a:gd name="T93" fmla="*/ 249 h 287"/>
                  <a:gd name="T94" fmla="*/ 198 w 205"/>
                  <a:gd name="T95" fmla="*/ 249 h 287"/>
                  <a:gd name="T96" fmla="*/ 193 w 205"/>
                  <a:gd name="T97" fmla="*/ 203 h 287"/>
                  <a:gd name="T98" fmla="*/ 177 w 205"/>
                  <a:gd name="T99" fmla="*/ 200 h 287"/>
                  <a:gd name="T100" fmla="*/ 165 w 205"/>
                  <a:gd name="T101" fmla="*/ 212 h 287"/>
                  <a:gd name="T102" fmla="*/ 154 w 205"/>
                  <a:gd name="T103" fmla="*/ 221 h 287"/>
                  <a:gd name="T104" fmla="*/ 135 w 205"/>
                  <a:gd name="T105" fmla="*/ 219 h 287"/>
                  <a:gd name="T106" fmla="*/ 110 w 205"/>
                  <a:gd name="T107" fmla="*/ 233 h 287"/>
                  <a:gd name="T108" fmla="*/ 103 w 205"/>
                  <a:gd name="T109" fmla="*/ 254 h 287"/>
                  <a:gd name="T110" fmla="*/ 121 w 205"/>
                  <a:gd name="T111" fmla="*/ 245 h 287"/>
                  <a:gd name="T112" fmla="*/ 135 w 205"/>
                  <a:gd name="T113" fmla="*/ 238 h 287"/>
                  <a:gd name="T114" fmla="*/ 154 w 205"/>
                  <a:gd name="T115" fmla="*/ 275 h 287"/>
                  <a:gd name="T116" fmla="*/ 175 w 205"/>
                  <a:gd name="T117" fmla="*/ 287 h 287"/>
                  <a:gd name="T118" fmla="*/ 175 w 205"/>
                  <a:gd name="T119" fmla="*/ 259 h 287"/>
                  <a:gd name="T120" fmla="*/ 198 w 205"/>
                  <a:gd name="T121"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close/>
                    <a:moveTo>
                      <a:pt x="68" y="114"/>
                    </a:moveTo>
                    <a:lnTo>
                      <a:pt x="68" y="114"/>
                    </a:lnTo>
                    <a:cubicBezTo>
                      <a:pt x="70" y="123"/>
                      <a:pt x="75" y="142"/>
                      <a:pt x="89" y="137"/>
                    </a:cubicBezTo>
                    <a:cubicBezTo>
                      <a:pt x="103" y="133"/>
                      <a:pt x="68" y="109"/>
                      <a:pt x="68" y="114"/>
                    </a:cubicBez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close/>
                    <a:moveTo>
                      <a:pt x="142" y="200"/>
                    </a:moveTo>
                    <a:lnTo>
                      <a:pt x="142" y="200"/>
                    </a:lnTo>
                    <a:cubicBezTo>
                      <a:pt x="145" y="207"/>
                      <a:pt x="161" y="198"/>
                      <a:pt x="156" y="191"/>
                    </a:cubicBezTo>
                    <a:cubicBezTo>
                      <a:pt x="151" y="184"/>
                      <a:pt x="140" y="196"/>
                      <a:pt x="142" y="200"/>
                    </a:cubicBez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5" name="Freeform 474">
                <a:extLst>
                  <a:ext uri="{FF2B5EF4-FFF2-40B4-BE49-F238E27FC236}">
                    <a16:creationId xmlns:a16="http://schemas.microsoft.com/office/drawing/2014/main" id="{19EBAA05-7B4E-C0B2-C740-09F081F1B7FE}"/>
                  </a:ext>
                </a:extLst>
              </p:cNvPr>
              <p:cNvSpPr>
                <a:spLocks noEditPoints="1"/>
              </p:cNvSpPr>
              <p:nvPr/>
            </p:nvSpPr>
            <p:spPr bwMode="auto">
              <a:xfrm>
                <a:off x="5123" y="2121"/>
                <a:ext cx="123" cy="173"/>
              </a:xfrm>
              <a:custGeom>
                <a:avLst/>
                <a:gdLst>
                  <a:gd name="T0" fmla="*/ 107 w 205"/>
                  <a:gd name="T1" fmla="*/ 109 h 287"/>
                  <a:gd name="T2" fmla="*/ 140 w 205"/>
                  <a:gd name="T3" fmla="*/ 147 h 287"/>
                  <a:gd name="T4" fmla="*/ 161 w 205"/>
                  <a:gd name="T5" fmla="*/ 184 h 287"/>
                  <a:gd name="T6" fmla="*/ 177 w 205"/>
                  <a:gd name="T7" fmla="*/ 165 h 287"/>
                  <a:gd name="T8" fmla="*/ 147 w 205"/>
                  <a:gd name="T9" fmla="*/ 121 h 287"/>
                  <a:gd name="T10" fmla="*/ 103 w 205"/>
                  <a:gd name="T11" fmla="*/ 98 h 287"/>
                  <a:gd name="T12" fmla="*/ 107 w 205"/>
                  <a:gd name="T13" fmla="*/ 49 h 287"/>
                  <a:gd name="T14" fmla="*/ 103 w 205"/>
                  <a:gd name="T15" fmla="*/ 7 h 287"/>
                  <a:gd name="T16" fmla="*/ 65 w 205"/>
                  <a:gd name="T17" fmla="*/ 53 h 287"/>
                  <a:gd name="T18" fmla="*/ 61 w 205"/>
                  <a:gd name="T19" fmla="*/ 79 h 287"/>
                  <a:gd name="T20" fmla="*/ 89 w 205"/>
                  <a:gd name="T21" fmla="*/ 102 h 287"/>
                  <a:gd name="T22" fmla="*/ 107 w 205"/>
                  <a:gd name="T23" fmla="*/ 109 h 287"/>
                  <a:gd name="T24" fmla="*/ 68 w 205"/>
                  <a:gd name="T25" fmla="*/ 114 h 287"/>
                  <a:gd name="T26" fmla="*/ 68 w 205"/>
                  <a:gd name="T27" fmla="*/ 114 h 287"/>
                  <a:gd name="T28" fmla="*/ 103 w 205"/>
                  <a:gd name="T29" fmla="*/ 177 h 287"/>
                  <a:gd name="T30" fmla="*/ 114 w 205"/>
                  <a:gd name="T31" fmla="*/ 170 h 287"/>
                  <a:gd name="T32" fmla="*/ 119 w 205"/>
                  <a:gd name="T33" fmla="*/ 210 h 287"/>
                  <a:gd name="T34" fmla="*/ 135 w 205"/>
                  <a:gd name="T35" fmla="*/ 172 h 287"/>
                  <a:gd name="T36" fmla="*/ 103 w 205"/>
                  <a:gd name="T37" fmla="*/ 177 h 287"/>
                  <a:gd name="T38" fmla="*/ 28 w 205"/>
                  <a:gd name="T39" fmla="*/ 189 h 287"/>
                  <a:gd name="T40" fmla="*/ 3 w 205"/>
                  <a:gd name="T41" fmla="*/ 224 h 287"/>
                  <a:gd name="T42" fmla="*/ 47 w 205"/>
                  <a:gd name="T43" fmla="*/ 165 h 287"/>
                  <a:gd name="T44" fmla="*/ 28 w 205"/>
                  <a:gd name="T45" fmla="*/ 189 h 287"/>
                  <a:gd name="T46" fmla="*/ 142 w 205"/>
                  <a:gd name="T47" fmla="*/ 200 h 287"/>
                  <a:gd name="T48" fmla="*/ 142 w 205"/>
                  <a:gd name="T49" fmla="*/ 200 h 287"/>
                  <a:gd name="T50" fmla="*/ 198 w 205"/>
                  <a:gd name="T51" fmla="*/ 249 h 287"/>
                  <a:gd name="T52" fmla="*/ 193 w 205"/>
                  <a:gd name="T53" fmla="*/ 203 h 287"/>
                  <a:gd name="T54" fmla="*/ 165 w 205"/>
                  <a:gd name="T55" fmla="*/ 212 h 287"/>
                  <a:gd name="T56" fmla="*/ 135 w 205"/>
                  <a:gd name="T57" fmla="*/ 219 h 287"/>
                  <a:gd name="T58" fmla="*/ 103 w 205"/>
                  <a:gd name="T59" fmla="*/ 254 h 287"/>
                  <a:gd name="T60" fmla="*/ 135 w 205"/>
                  <a:gd name="T61" fmla="*/ 238 h 287"/>
                  <a:gd name="T62" fmla="*/ 175 w 205"/>
                  <a:gd name="T63" fmla="*/ 287 h 287"/>
                  <a:gd name="T64" fmla="*/ 198 w 205"/>
                  <a:gd name="T65"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lnTo>
                      <a:pt x="107" y="109"/>
                    </a:lnTo>
                    <a:close/>
                    <a:moveTo>
                      <a:pt x="68" y="114"/>
                    </a:moveTo>
                    <a:lnTo>
                      <a:pt x="68" y="114"/>
                    </a:lnTo>
                    <a:cubicBezTo>
                      <a:pt x="70" y="123"/>
                      <a:pt x="75" y="142"/>
                      <a:pt x="89" y="137"/>
                    </a:cubicBezTo>
                    <a:cubicBezTo>
                      <a:pt x="103" y="133"/>
                      <a:pt x="68" y="109"/>
                      <a:pt x="68" y="114"/>
                    </a:cubicBezTo>
                    <a:lnTo>
                      <a:pt x="68" y="114"/>
                    </a:ln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lnTo>
                      <a:pt x="103" y="177"/>
                    </a:ln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lnTo>
                      <a:pt x="28" y="189"/>
                    </a:lnTo>
                    <a:close/>
                    <a:moveTo>
                      <a:pt x="142" y="200"/>
                    </a:moveTo>
                    <a:lnTo>
                      <a:pt x="142" y="200"/>
                    </a:lnTo>
                    <a:cubicBezTo>
                      <a:pt x="145" y="207"/>
                      <a:pt x="161" y="198"/>
                      <a:pt x="156" y="191"/>
                    </a:cubicBezTo>
                    <a:cubicBezTo>
                      <a:pt x="151" y="184"/>
                      <a:pt x="140" y="196"/>
                      <a:pt x="142" y="200"/>
                    </a:cubicBezTo>
                    <a:lnTo>
                      <a:pt x="142" y="200"/>
                    </a:ln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lnTo>
                      <a:pt x="198" y="2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6" name="Freeform 475">
                <a:extLst>
                  <a:ext uri="{FF2B5EF4-FFF2-40B4-BE49-F238E27FC236}">
                    <a16:creationId xmlns:a16="http://schemas.microsoft.com/office/drawing/2014/main" id="{0C77F4AC-445A-E09B-7ABF-9A25B9D3915C}"/>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228 w 270"/>
                  <a:gd name="T37" fmla="*/ 47 h 173"/>
                  <a:gd name="T38" fmla="*/ 228 w 270"/>
                  <a:gd name="T39" fmla="*/ 47 h 173"/>
                  <a:gd name="T40" fmla="*/ 202 w 270"/>
                  <a:gd name="T41" fmla="*/ 61 h 173"/>
                  <a:gd name="T42" fmla="*/ 158 w 270"/>
                  <a:gd name="T43" fmla="*/ 63 h 173"/>
                  <a:gd name="T44" fmla="*/ 193 w 270"/>
                  <a:gd name="T45" fmla="*/ 79 h 173"/>
                  <a:gd name="T46" fmla="*/ 237 w 270"/>
                  <a:gd name="T47" fmla="*/ 56 h 173"/>
                  <a:gd name="T48" fmla="*/ 242 w 270"/>
                  <a:gd name="T49" fmla="*/ 37 h 173"/>
                  <a:gd name="T50" fmla="*/ 228 w 270"/>
                  <a:gd name="T51" fmla="*/ 47 h 173"/>
                  <a:gd name="T52" fmla="*/ 251 w 270"/>
                  <a:gd name="T53" fmla="*/ 21 h 173"/>
                  <a:gd name="T54" fmla="*/ 251 w 270"/>
                  <a:gd name="T55" fmla="*/ 21 h 173"/>
                  <a:gd name="T56" fmla="*/ 244 w 270"/>
                  <a:gd name="T57" fmla="*/ 23 h 173"/>
                  <a:gd name="T58" fmla="*/ 258 w 270"/>
                  <a:gd name="T59" fmla="*/ 42 h 173"/>
                  <a:gd name="T60" fmla="*/ 251 w 270"/>
                  <a:gd name="T61"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close/>
                    <a:moveTo>
                      <a:pt x="251" y="21"/>
                    </a:moveTo>
                    <a:lnTo>
                      <a:pt x="251" y="21"/>
                    </a:lnTo>
                    <a:cubicBezTo>
                      <a:pt x="240" y="16"/>
                      <a:pt x="233" y="12"/>
                      <a:pt x="244" y="23"/>
                    </a:cubicBezTo>
                    <a:cubicBezTo>
                      <a:pt x="256" y="35"/>
                      <a:pt x="249" y="44"/>
                      <a:pt x="258" y="42"/>
                    </a:cubicBezTo>
                    <a:cubicBezTo>
                      <a:pt x="270" y="40"/>
                      <a:pt x="261" y="28"/>
                      <a:pt x="251"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7" name="Freeform 476">
                <a:extLst>
                  <a:ext uri="{FF2B5EF4-FFF2-40B4-BE49-F238E27FC236}">
                    <a16:creationId xmlns:a16="http://schemas.microsoft.com/office/drawing/2014/main" id="{E86172A0-1B49-982F-019A-D841370A606E}"/>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193 w 270"/>
                  <a:gd name="T37" fmla="*/ 159 h 173"/>
                  <a:gd name="T38" fmla="*/ 228 w 270"/>
                  <a:gd name="T39" fmla="*/ 47 h 173"/>
                  <a:gd name="T40" fmla="*/ 228 w 270"/>
                  <a:gd name="T41" fmla="*/ 47 h 173"/>
                  <a:gd name="T42" fmla="*/ 202 w 270"/>
                  <a:gd name="T43" fmla="*/ 61 h 173"/>
                  <a:gd name="T44" fmla="*/ 158 w 270"/>
                  <a:gd name="T45" fmla="*/ 63 h 173"/>
                  <a:gd name="T46" fmla="*/ 193 w 270"/>
                  <a:gd name="T47" fmla="*/ 79 h 173"/>
                  <a:gd name="T48" fmla="*/ 237 w 270"/>
                  <a:gd name="T49" fmla="*/ 56 h 173"/>
                  <a:gd name="T50" fmla="*/ 242 w 270"/>
                  <a:gd name="T51" fmla="*/ 37 h 173"/>
                  <a:gd name="T52" fmla="*/ 228 w 270"/>
                  <a:gd name="T53" fmla="*/ 47 h 173"/>
                  <a:gd name="T54" fmla="*/ 228 w 270"/>
                  <a:gd name="T55" fmla="*/ 47 h 173"/>
                  <a:gd name="T56" fmla="*/ 251 w 270"/>
                  <a:gd name="T57" fmla="*/ 21 h 173"/>
                  <a:gd name="T58" fmla="*/ 251 w 270"/>
                  <a:gd name="T59" fmla="*/ 21 h 173"/>
                  <a:gd name="T60" fmla="*/ 244 w 270"/>
                  <a:gd name="T61" fmla="*/ 23 h 173"/>
                  <a:gd name="T62" fmla="*/ 258 w 270"/>
                  <a:gd name="T63" fmla="*/ 42 h 173"/>
                  <a:gd name="T64" fmla="*/ 251 w 270"/>
                  <a:gd name="T65" fmla="*/ 21 h 173"/>
                  <a:gd name="T66" fmla="*/ 251 w 270"/>
                  <a:gd name="T67"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lnTo>
                      <a:pt x="193" y="159"/>
                    </a:ln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lnTo>
                      <a:pt x="228" y="47"/>
                    </a:lnTo>
                    <a:close/>
                    <a:moveTo>
                      <a:pt x="251" y="21"/>
                    </a:moveTo>
                    <a:lnTo>
                      <a:pt x="251" y="21"/>
                    </a:lnTo>
                    <a:cubicBezTo>
                      <a:pt x="240" y="16"/>
                      <a:pt x="233" y="12"/>
                      <a:pt x="244" y="23"/>
                    </a:cubicBezTo>
                    <a:cubicBezTo>
                      <a:pt x="256" y="35"/>
                      <a:pt x="249" y="44"/>
                      <a:pt x="258" y="42"/>
                    </a:cubicBezTo>
                    <a:cubicBezTo>
                      <a:pt x="270" y="40"/>
                      <a:pt x="261" y="28"/>
                      <a:pt x="251" y="21"/>
                    </a:cubicBezTo>
                    <a:lnTo>
                      <a:pt x="251"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8" name="Freeform 477">
                <a:extLst>
                  <a:ext uri="{FF2B5EF4-FFF2-40B4-BE49-F238E27FC236}">
                    <a16:creationId xmlns:a16="http://schemas.microsoft.com/office/drawing/2014/main" id="{6E93EF6C-A3F3-0149-BAB4-03CA3B757DB0}"/>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228 w 270"/>
                  <a:gd name="T37" fmla="*/ 47 h 173"/>
                  <a:gd name="T38" fmla="*/ 228 w 270"/>
                  <a:gd name="T39" fmla="*/ 47 h 173"/>
                  <a:gd name="T40" fmla="*/ 202 w 270"/>
                  <a:gd name="T41" fmla="*/ 61 h 173"/>
                  <a:gd name="T42" fmla="*/ 158 w 270"/>
                  <a:gd name="T43" fmla="*/ 63 h 173"/>
                  <a:gd name="T44" fmla="*/ 193 w 270"/>
                  <a:gd name="T45" fmla="*/ 79 h 173"/>
                  <a:gd name="T46" fmla="*/ 237 w 270"/>
                  <a:gd name="T47" fmla="*/ 56 h 173"/>
                  <a:gd name="T48" fmla="*/ 242 w 270"/>
                  <a:gd name="T49" fmla="*/ 37 h 173"/>
                  <a:gd name="T50" fmla="*/ 228 w 270"/>
                  <a:gd name="T51" fmla="*/ 47 h 173"/>
                  <a:gd name="T52" fmla="*/ 251 w 270"/>
                  <a:gd name="T53" fmla="*/ 21 h 173"/>
                  <a:gd name="T54" fmla="*/ 251 w 270"/>
                  <a:gd name="T55" fmla="*/ 21 h 173"/>
                  <a:gd name="T56" fmla="*/ 244 w 270"/>
                  <a:gd name="T57" fmla="*/ 23 h 173"/>
                  <a:gd name="T58" fmla="*/ 258 w 270"/>
                  <a:gd name="T59" fmla="*/ 42 h 173"/>
                  <a:gd name="T60" fmla="*/ 251 w 270"/>
                  <a:gd name="T61"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close/>
                    <a:moveTo>
                      <a:pt x="251" y="21"/>
                    </a:moveTo>
                    <a:lnTo>
                      <a:pt x="251" y="21"/>
                    </a:lnTo>
                    <a:cubicBezTo>
                      <a:pt x="240" y="16"/>
                      <a:pt x="233" y="12"/>
                      <a:pt x="244" y="23"/>
                    </a:cubicBezTo>
                    <a:cubicBezTo>
                      <a:pt x="256" y="35"/>
                      <a:pt x="249" y="44"/>
                      <a:pt x="258" y="42"/>
                    </a:cubicBezTo>
                    <a:cubicBezTo>
                      <a:pt x="270" y="40"/>
                      <a:pt x="261" y="28"/>
                      <a:pt x="251"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9" name="Freeform 478">
                <a:extLst>
                  <a:ext uri="{FF2B5EF4-FFF2-40B4-BE49-F238E27FC236}">
                    <a16:creationId xmlns:a16="http://schemas.microsoft.com/office/drawing/2014/main" id="{7A4C0CF2-5E07-35C4-8EAC-E5C8DFE29FC3}"/>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193 w 270"/>
                  <a:gd name="T37" fmla="*/ 159 h 173"/>
                  <a:gd name="T38" fmla="*/ 228 w 270"/>
                  <a:gd name="T39" fmla="*/ 47 h 173"/>
                  <a:gd name="T40" fmla="*/ 228 w 270"/>
                  <a:gd name="T41" fmla="*/ 47 h 173"/>
                  <a:gd name="T42" fmla="*/ 202 w 270"/>
                  <a:gd name="T43" fmla="*/ 61 h 173"/>
                  <a:gd name="T44" fmla="*/ 158 w 270"/>
                  <a:gd name="T45" fmla="*/ 63 h 173"/>
                  <a:gd name="T46" fmla="*/ 193 w 270"/>
                  <a:gd name="T47" fmla="*/ 79 h 173"/>
                  <a:gd name="T48" fmla="*/ 237 w 270"/>
                  <a:gd name="T49" fmla="*/ 56 h 173"/>
                  <a:gd name="T50" fmla="*/ 242 w 270"/>
                  <a:gd name="T51" fmla="*/ 37 h 173"/>
                  <a:gd name="T52" fmla="*/ 228 w 270"/>
                  <a:gd name="T53" fmla="*/ 47 h 173"/>
                  <a:gd name="T54" fmla="*/ 228 w 270"/>
                  <a:gd name="T55" fmla="*/ 47 h 173"/>
                  <a:gd name="T56" fmla="*/ 251 w 270"/>
                  <a:gd name="T57" fmla="*/ 21 h 173"/>
                  <a:gd name="T58" fmla="*/ 251 w 270"/>
                  <a:gd name="T59" fmla="*/ 21 h 173"/>
                  <a:gd name="T60" fmla="*/ 244 w 270"/>
                  <a:gd name="T61" fmla="*/ 23 h 173"/>
                  <a:gd name="T62" fmla="*/ 258 w 270"/>
                  <a:gd name="T63" fmla="*/ 42 h 173"/>
                  <a:gd name="T64" fmla="*/ 251 w 270"/>
                  <a:gd name="T65" fmla="*/ 21 h 173"/>
                  <a:gd name="T66" fmla="*/ 251 w 270"/>
                  <a:gd name="T67"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lnTo>
                      <a:pt x="193" y="159"/>
                    </a:ln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lnTo>
                      <a:pt x="228" y="47"/>
                    </a:lnTo>
                    <a:close/>
                    <a:moveTo>
                      <a:pt x="251" y="21"/>
                    </a:moveTo>
                    <a:lnTo>
                      <a:pt x="251" y="21"/>
                    </a:lnTo>
                    <a:cubicBezTo>
                      <a:pt x="240" y="16"/>
                      <a:pt x="233" y="12"/>
                      <a:pt x="244" y="23"/>
                    </a:cubicBezTo>
                    <a:cubicBezTo>
                      <a:pt x="256" y="35"/>
                      <a:pt x="249" y="44"/>
                      <a:pt x="258" y="42"/>
                    </a:cubicBezTo>
                    <a:cubicBezTo>
                      <a:pt x="270" y="40"/>
                      <a:pt x="261" y="28"/>
                      <a:pt x="251" y="21"/>
                    </a:cubicBezTo>
                    <a:lnTo>
                      <a:pt x="251"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0" name="Freeform 479">
                <a:extLst>
                  <a:ext uri="{FF2B5EF4-FFF2-40B4-BE49-F238E27FC236}">
                    <a16:creationId xmlns:a16="http://schemas.microsoft.com/office/drawing/2014/main" id="{31484327-4CD2-14AF-DA77-DDCFC073A2A9}"/>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1" name="Freeform 480">
                <a:extLst>
                  <a:ext uri="{FF2B5EF4-FFF2-40B4-BE49-F238E27FC236}">
                    <a16:creationId xmlns:a16="http://schemas.microsoft.com/office/drawing/2014/main" id="{C8E5F773-9130-7953-D9D8-EB8F6E2DDF0A}"/>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 name="T14" fmla="*/ 11 w 46"/>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lnTo>
                      <a:pt x="11"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2" name="Freeform 481">
                <a:extLst>
                  <a:ext uri="{FF2B5EF4-FFF2-40B4-BE49-F238E27FC236}">
                    <a16:creationId xmlns:a16="http://schemas.microsoft.com/office/drawing/2014/main" id="{2E67F49C-F4F0-EF42-E973-B6C427D91BA3}"/>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3" name="Freeform 482">
                <a:extLst>
                  <a:ext uri="{FF2B5EF4-FFF2-40B4-BE49-F238E27FC236}">
                    <a16:creationId xmlns:a16="http://schemas.microsoft.com/office/drawing/2014/main" id="{9CB28544-0B14-D464-3547-53A8E1D0117A}"/>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 name="T14" fmla="*/ 11 w 46"/>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lnTo>
                      <a:pt x="11"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4" name="Freeform 483">
                <a:extLst>
                  <a:ext uri="{FF2B5EF4-FFF2-40B4-BE49-F238E27FC236}">
                    <a16:creationId xmlns:a16="http://schemas.microsoft.com/office/drawing/2014/main" id="{A8B1696B-A4A9-18F4-6133-8EFC54A2FE45}"/>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5" name="Freeform 484">
                <a:extLst>
                  <a:ext uri="{FF2B5EF4-FFF2-40B4-BE49-F238E27FC236}">
                    <a16:creationId xmlns:a16="http://schemas.microsoft.com/office/drawing/2014/main" id="{8D872CC2-EE81-28D1-16FC-9C3AD1DF9C9A}"/>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 name="T48" fmla="*/ 133 w 158"/>
                  <a:gd name="T49"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lnTo>
                      <a:pt x="133"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6" name="Freeform 485">
                <a:extLst>
                  <a:ext uri="{FF2B5EF4-FFF2-40B4-BE49-F238E27FC236}">
                    <a16:creationId xmlns:a16="http://schemas.microsoft.com/office/drawing/2014/main" id="{C9D564FF-4D7F-3FB6-7242-337599ABC97B}"/>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7" name="Freeform 486">
                <a:extLst>
                  <a:ext uri="{FF2B5EF4-FFF2-40B4-BE49-F238E27FC236}">
                    <a16:creationId xmlns:a16="http://schemas.microsoft.com/office/drawing/2014/main" id="{D33B884F-76D8-FA4B-4068-9D60376F9C8F}"/>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 name="T48" fmla="*/ 133 w 158"/>
                  <a:gd name="T49"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lnTo>
                      <a:pt x="133"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8" name="Freeform 487">
                <a:extLst>
                  <a:ext uri="{FF2B5EF4-FFF2-40B4-BE49-F238E27FC236}">
                    <a16:creationId xmlns:a16="http://schemas.microsoft.com/office/drawing/2014/main" id="{900AC882-678B-D668-CF41-0E7849A46050}"/>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233 w 254"/>
                  <a:gd name="T49" fmla="*/ 149 h 156"/>
                  <a:gd name="T50" fmla="*/ 233 w 254"/>
                  <a:gd name="T51" fmla="*/ 149 h 156"/>
                  <a:gd name="T52" fmla="*/ 254 w 254"/>
                  <a:gd name="T53" fmla="*/ 144 h 156"/>
                  <a:gd name="T54" fmla="*/ 233 w 254"/>
                  <a:gd name="T55"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close/>
                    <a:moveTo>
                      <a:pt x="233" y="149"/>
                    </a:moveTo>
                    <a:lnTo>
                      <a:pt x="233" y="149"/>
                    </a:lnTo>
                    <a:cubicBezTo>
                      <a:pt x="240" y="156"/>
                      <a:pt x="251" y="147"/>
                      <a:pt x="254" y="144"/>
                    </a:cubicBezTo>
                    <a:cubicBezTo>
                      <a:pt x="254" y="140"/>
                      <a:pt x="224" y="140"/>
                      <a:pt x="233"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9" name="Freeform 488">
                <a:extLst>
                  <a:ext uri="{FF2B5EF4-FFF2-40B4-BE49-F238E27FC236}">
                    <a16:creationId xmlns:a16="http://schemas.microsoft.com/office/drawing/2014/main" id="{C52F3C5F-9D53-49F1-79A5-758B6EA78C95}"/>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179 w 254"/>
                  <a:gd name="T49" fmla="*/ 7 h 156"/>
                  <a:gd name="T50" fmla="*/ 233 w 254"/>
                  <a:gd name="T51" fmla="*/ 149 h 156"/>
                  <a:gd name="T52" fmla="*/ 233 w 254"/>
                  <a:gd name="T53" fmla="*/ 149 h 156"/>
                  <a:gd name="T54" fmla="*/ 254 w 254"/>
                  <a:gd name="T55" fmla="*/ 144 h 156"/>
                  <a:gd name="T56" fmla="*/ 233 w 254"/>
                  <a:gd name="T57" fmla="*/ 149 h 156"/>
                  <a:gd name="T58" fmla="*/ 233 w 254"/>
                  <a:gd name="T59"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lnTo>
                      <a:pt x="179" y="7"/>
                    </a:lnTo>
                    <a:close/>
                    <a:moveTo>
                      <a:pt x="233" y="149"/>
                    </a:moveTo>
                    <a:lnTo>
                      <a:pt x="233" y="149"/>
                    </a:lnTo>
                    <a:cubicBezTo>
                      <a:pt x="240" y="156"/>
                      <a:pt x="251" y="147"/>
                      <a:pt x="254" y="144"/>
                    </a:cubicBezTo>
                    <a:cubicBezTo>
                      <a:pt x="254" y="140"/>
                      <a:pt x="224" y="140"/>
                      <a:pt x="233" y="149"/>
                    </a:cubicBezTo>
                    <a:lnTo>
                      <a:pt x="233"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0" name="Freeform 489">
                <a:extLst>
                  <a:ext uri="{FF2B5EF4-FFF2-40B4-BE49-F238E27FC236}">
                    <a16:creationId xmlns:a16="http://schemas.microsoft.com/office/drawing/2014/main" id="{DC0707B7-00EA-3119-617E-370022F3F11D}"/>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233 w 254"/>
                  <a:gd name="T49" fmla="*/ 149 h 156"/>
                  <a:gd name="T50" fmla="*/ 233 w 254"/>
                  <a:gd name="T51" fmla="*/ 149 h 156"/>
                  <a:gd name="T52" fmla="*/ 254 w 254"/>
                  <a:gd name="T53" fmla="*/ 144 h 156"/>
                  <a:gd name="T54" fmla="*/ 233 w 254"/>
                  <a:gd name="T55"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close/>
                    <a:moveTo>
                      <a:pt x="233" y="149"/>
                    </a:moveTo>
                    <a:lnTo>
                      <a:pt x="233" y="149"/>
                    </a:lnTo>
                    <a:cubicBezTo>
                      <a:pt x="240" y="156"/>
                      <a:pt x="251" y="147"/>
                      <a:pt x="254" y="144"/>
                    </a:cubicBezTo>
                    <a:cubicBezTo>
                      <a:pt x="254" y="140"/>
                      <a:pt x="224" y="140"/>
                      <a:pt x="233"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1" name="Freeform 490">
                <a:extLst>
                  <a:ext uri="{FF2B5EF4-FFF2-40B4-BE49-F238E27FC236}">
                    <a16:creationId xmlns:a16="http://schemas.microsoft.com/office/drawing/2014/main" id="{5B27E58D-4EC7-B5ED-1927-A117D12781AD}"/>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179 w 254"/>
                  <a:gd name="T49" fmla="*/ 7 h 156"/>
                  <a:gd name="T50" fmla="*/ 233 w 254"/>
                  <a:gd name="T51" fmla="*/ 149 h 156"/>
                  <a:gd name="T52" fmla="*/ 233 w 254"/>
                  <a:gd name="T53" fmla="*/ 149 h 156"/>
                  <a:gd name="T54" fmla="*/ 254 w 254"/>
                  <a:gd name="T55" fmla="*/ 144 h 156"/>
                  <a:gd name="T56" fmla="*/ 233 w 254"/>
                  <a:gd name="T57" fmla="*/ 149 h 156"/>
                  <a:gd name="T58" fmla="*/ 233 w 254"/>
                  <a:gd name="T59"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lnTo>
                      <a:pt x="179" y="7"/>
                    </a:lnTo>
                    <a:close/>
                    <a:moveTo>
                      <a:pt x="233" y="149"/>
                    </a:moveTo>
                    <a:lnTo>
                      <a:pt x="233" y="149"/>
                    </a:lnTo>
                    <a:cubicBezTo>
                      <a:pt x="240" y="156"/>
                      <a:pt x="251" y="147"/>
                      <a:pt x="254" y="144"/>
                    </a:cubicBezTo>
                    <a:cubicBezTo>
                      <a:pt x="254" y="140"/>
                      <a:pt x="224" y="140"/>
                      <a:pt x="233" y="149"/>
                    </a:cubicBezTo>
                    <a:lnTo>
                      <a:pt x="233"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2" name="Freeform 491">
                <a:extLst>
                  <a:ext uri="{FF2B5EF4-FFF2-40B4-BE49-F238E27FC236}">
                    <a16:creationId xmlns:a16="http://schemas.microsoft.com/office/drawing/2014/main" id="{1A4F5170-6550-9063-E9EE-B204699D9B6E}"/>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Lst>
                <a:ahLst/>
                <a:cxnLst>
                  <a:cxn ang="0">
                    <a:pos x="T0" y="T1"/>
                  </a:cxn>
                  <a:cxn ang="0">
                    <a:pos x="T2" y="T3"/>
                  </a:cxn>
                  <a:cxn ang="0">
                    <a:pos x="T4" y="T5"/>
                  </a:cxn>
                  <a:cxn ang="0">
                    <a:pos x="T6" y="T7"/>
                  </a:cxn>
                  <a:cxn ang="0">
                    <a:pos x="T8" y="T9"/>
                  </a:cxn>
                  <a:cxn ang="0">
                    <a:pos x="T10" y="T11"/>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3" name="Freeform 492">
                <a:extLst>
                  <a:ext uri="{FF2B5EF4-FFF2-40B4-BE49-F238E27FC236}">
                    <a16:creationId xmlns:a16="http://schemas.microsoft.com/office/drawing/2014/main" id="{A856D830-3397-483D-8AA0-22522B7DC554}"/>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 name="T12" fmla="*/ 28 w 59"/>
                  <a:gd name="T13" fmla="*/ 7 h 34"/>
                </a:gdLst>
                <a:ahLst/>
                <a:cxnLst>
                  <a:cxn ang="0">
                    <a:pos x="T0" y="T1"/>
                  </a:cxn>
                  <a:cxn ang="0">
                    <a:pos x="T2" y="T3"/>
                  </a:cxn>
                  <a:cxn ang="0">
                    <a:pos x="T4" y="T5"/>
                  </a:cxn>
                  <a:cxn ang="0">
                    <a:pos x="T6" y="T7"/>
                  </a:cxn>
                  <a:cxn ang="0">
                    <a:pos x="T8" y="T9"/>
                  </a:cxn>
                  <a:cxn ang="0">
                    <a:pos x="T10" y="T11"/>
                  </a:cxn>
                  <a:cxn ang="0">
                    <a:pos x="T12" y="T13"/>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lnTo>
                      <a:pt x="2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4" name="Freeform 493">
                <a:extLst>
                  <a:ext uri="{FF2B5EF4-FFF2-40B4-BE49-F238E27FC236}">
                    <a16:creationId xmlns:a16="http://schemas.microsoft.com/office/drawing/2014/main" id="{95BB1697-259A-CC2E-368A-0EE3E105F973}"/>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Lst>
                <a:ahLst/>
                <a:cxnLst>
                  <a:cxn ang="0">
                    <a:pos x="T0" y="T1"/>
                  </a:cxn>
                  <a:cxn ang="0">
                    <a:pos x="T2" y="T3"/>
                  </a:cxn>
                  <a:cxn ang="0">
                    <a:pos x="T4" y="T5"/>
                  </a:cxn>
                  <a:cxn ang="0">
                    <a:pos x="T6" y="T7"/>
                  </a:cxn>
                  <a:cxn ang="0">
                    <a:pos x="T8" y="T9"/>
                  </a:cxn>
                  <a:cxn ang="0">
                    <a:pos x="T10" y="T11"/>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5" name="Freeform 494">
                <a:extLst>
                  <a:ext uri="{FF2B5EF4-FFF2-40B4-BE49-F238E27FC236}">
                    <a16:creationId xmlns:a16="http://schemas.microsoft.com/office/drawing/2014/main" id="{3AB4005D-19E7-5B35-9A60-6ACCB4B3576B}"/>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 name="T12" fmla="*/ 28 w 59"/>
                  <a:gd name="T13" fmla="*/ 7 h 34"/>
                </a:gdLst>
                <a:ahLst/>
                <a:cxnLst>
                  <a:cxn ang="0">
                    <a:pos x="T0" y="T1"/>
                  </a:cxn>
                  <a:cxn ang="0">
                    <a:pos x="T2" y="T3"/>
                  </a:cxn>
                  <a:cxn ang="0">
                    <a:pos x="T4" y="T5"/>
                  </a:cxn>
                  <a:cxn ang="0">
                    <a:pos x="T6" y="T7"/>
                  </a:cxn>
                  <a:cxn ang="0">
                    <a:pos x="T8" y="T9"/>
                  </a:cxn>
                  <a:cxn ang="0">
                    <a:pos x="T10" y="T11"/>
                  </a:cxn>
                  <a:cxn ang="0">
                    <a:pos x="T12" y="T13"/>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lnTo>
                      <a:pt x="2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6" name="Freeform 495">
                <a:extLst>
                  <a:ext uri="{FF2B5EF4-FFF2-40B4-BE49-F238E27FC236}">
                    <a16:creationId xmlns:a16="http://schemas.microsoft.com/office/drawing/2014/main" id="{FD74350F-34AB-92B7-E361-541CD1CC016B}"/>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7" name="Freeform 496">
                <a:extLst>
                  <a:ext uri="{FF2B5EF4-FFF2-40B4-BE49-F238E27FC236}">
                    <a16:creationId xmlns:a16="http://schemas.microsoft.com/office/drawing/2014/main" id="{5B75B699-CAC0-6817-A2EA-3CC24709DE3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8" name="Freeform 497">
                <a:extLst>
                  <a:ext uri="{FF2B5EF4-FFF2-40B4-BE49-F238E27FC236}">
                    <a16:creationId xmlns:a16="http://schemas.microsoft.com/office/drawing/2014/main" id="{6BEE797D-3A64-8AD2-3FBC-1241BA3851F3}"/>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9" name="Freeform 498">
                <a:extLst>
                  <a:ext uri="{FF2B5EF4-FFF2-40B4-BE49-F238E27FC236}">
                    <a16:creationId xmlns:a16="http://schemas.microsoft.com/office/drawing/2014/main" id="{5618B716-A91D-5DE2-F4A4-E9C6F138DA32}"/>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0" name="Freeform 499">
                <a:extLst>
                  <a:ext uri="{FF2B5EF4-FFF2-40B4-BE49-F238E27FC236}">
                    <a16:creationId xmlns:a16="http://schemas.microsoft.com/office/drawing/2014/main" id="{7F1749FF-26D5-5C3C-1AAB-5FDA747AF64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1" name="Freeform 500">
                <a:extLst>
                  <a:ext uri="{FF2B5EF4-FFF2-40B4-BE49-F238E27FC236}">
                    <a16:creationId xmlns:a16="http://schemas.microsoft.com/office/drawing/2014/main" id="{A7ECE1CE-DCA9-4FBF-D804-61540BBBD8EE}"/>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2" name="Freeform 501">
                <a:extLst>
                  <a:ext uri="{FF2B5EF4-FFF2-40B4-BE49-F238E27FC236}">
                    <a16:creationId xmlns:a16="http://schemas.microsoft.com/office/drawing/2014/main" id="{33E196CD-ABFE-72FF-9F81-52638BB105C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3" name="Freeform 502">
                <a:extLst>
                  <a:ext uri="{FF2B5EF4-FFF2-40B4-BE49-F238E27FC236}">
                    <a16:creationId xmlns:a16="http://schemas.microsoft.com/office/drawing/2014/main" id="{84B821DB-D1F5-5C8C-5E79-7F6C7B561B0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4" name="Freeform 503">
                <a:extLst>
                  <a:ext uri="{FF2B5EF4-FFF2-40B4-BE49-F238E27FC236}">
                    <a16:creationId xmlns:a16="http://schemas.microsoft.com/office/drawing/2014/main" id="{61E57E6D-A43F-C5D9-6C71-A4A52BF4C493}"/>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70 w 874"/>
                  <a:gd name="T91" fmla="*/ 26 h 777"/>
                  <a:gd name="T92" fmla="*/ 502 w 874"/>
                  <a:gd name="T93" fmla="*/ 579 h 777"/>
                  <a:gd name="T94" fmla="*/ 716 w 874"/>
                  <a:gd name="T95" fmla="*/ 710 h 777"/>
                  <a:gd name="T96" fmla="*/ 688 w 874"/>
                  <a:gd name="T97" fmla="*/ 742 h 777"/>
                  <a:gd name="T98" fmla="*/ 735 w 874"/>
                  <a:gd name="T99" fmla="*/ 756 h 777"/>
                  <a:gd name="T100" fmla="*/ 751 w 874"/>
                  <a:gd name="T101"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close/>
                    <a:moveTo>
                      <a:pt x="397" y="19"/>
                    </a:moveTo>
                    <a:lnTo>
                      <a:pt x="397" y="19"/>
                    </a:lnTo>
                    <a:cubicBezTo>
                      <a:pt x="395" y="14"/>
                      <a:pt x="363" y="21"/>
                      <a:pt x="370" y="26"/>
                    </a:cubicBezTo>
                    <a:cubicBezTo>
                      <a:pt x="374" y="31"/>
                      <a:pt x="397" y="26"/>
                      <a:pt x="397" y="19"/>
                    </a:cubicBezTo>
                    <a:close/>
                    <a:moveTo>
                      <a:pt x="502" y="579"/>
                    </a:moveTo>
                    <a:lnTo>
                      <a:pt x="502" y="579"/>
                    </a:lnTo>
                    <a:cubicBezTo>
                      <a:pt x="507" y="584"/>
                      <a:pt x="525" y="581"/>
                      <a:pt x="528" y="577"/>
                    </a:cubicBezTo>
                    <a:cubicBezTo>
                      <a:pt x="530" y="570"/>
                      <a:pt x="498" y="574"/>
                      <a:pt x="502" y="579"/>
                    </a:cubicBez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5" name="Freeform 504">
                <a:extLst>
                  <a:ext uri="{FF2B5EF4-FFF2-40B4-BE49-F238E27FC236}">
                    <a16:creationId xmlns:a16="http://schemas.microsoft.com/office/drawing/2014/main" id="{71AAD90D-CC7A-7E3F-8383-B8AEDACAC373}"/>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97 w 874"/>
                  <a:gd name="T91" fmla="*/ 19 h 777"/>
                  <a:gd name="T92" fmla="*/ 397 w 874"/>
                  <a:gd name="T93" fmla="*/ 19 h 777"/>
                  <a:gd name="T94" fmla="*/ 528 w 874"/>
                  <a:gd name="T95" fmla="*/ 577 h 777"/>
                  <a:gd name="T96" fmla="*/ 716 w 874"/>
                  <a:gd name="T97" fmla="*/ 710 h 777"/>
                  <a:gd name="T98" fmla="*/ 688 w 874"/>
                  <a:gd name="T99" fmla="*/ 742 h 777"/>
                  <a:gd name="T100" fmla="*/ 735 w 874"/>
                  <a:gd name="T101" fmla="*/ 756 h 777"/>
                  <a:gd name="T102" fmla="*/ 751 w 874"/>
                  <a:gd name="T103"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lnTo>
                      <a:pt x="867" y="390"/>
                    </a:lnTo>
                    <a:close/>
                    <a:moveTo>
                      <a:pt x="397" y="19"/>
                    </a:moveTo>
                    <a:lnTo>
                      <a:pt x="397" y="19"/>
                    </a:lnTo>
                    <a:cubicBezTo>
                      <a:pt x="395" y="14"/>
                      <a:pt x="363" y="21"/>
                      <a:pt x="370" y="26"/>
                    </a:cubicBezTo>
                    <a:cubicBezTo>
                      <a:pt x="374" y="31"/>
                      <a:pt x="397" y="26"/>
                      <a:pt x="397" y="19"/>
                    </a:cubicBezTo>
                    <a:lnTo>
                      <a:pt x="397" y="19"/>
                    </a:lnTo>
                    <a:close/>
                    <a:moveTo>
                      <a:pt x="502" y="579"/>
                    </a:moveTo>
                    <a:lnTo>
                      <a:pt x="502" y="579"/>
                    </a:lnTo>
                    <a:cubicBezTo>
                      <a:pt x="507" y="584"/>
                      <a:pt x="525" y="581"/>
                      <a:pt x="528" y="577"/>
                    </a:cubicBezTo>
                    <a:cubicBezTo>
                      <a:pt x="530" y="570"/>
                      <a:pt x="498" y="574"/>
                      <a:pt x="502" y="579"/>
                    </a:cubicBezTo>
                    <a:lnTo>
                      <a:pt x="502" y="579"/>
                    </a:ln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lnTo>
                      <a:pt x="716" y="7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6" name="Freeform 505">
                <a:extLst>
                  <a:ext uri="{FF2B5EF4-FFF2-40B4-BE49-F238E27FC236}">
                    <a16:creationId xmlns:a16="http://schemas.microsoft.com/office/drawing/2014/main" id="{A99622A5-75F7-FF1F-E40B-F8BAF0C89408}"/>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70 w 874"/>
                  <a:gd name="T91" fmla="*/ 26 h 777"/>
                  <a:gd name="T92" fmla="*/ 502 w 874"/>
                  <a:gd name="T93" fmla="*/ 579 h 777"/>
                  <a:gd name="T94" fmla="*/ 716 w 874"/>
                  <a:gd name="T95" fmla="*/ 710 h 777"/>
                  <a:gd name="T96" fmla="*/ 688 w 874"/>
                  <a:gd name="T97" fmla="*/ 742 h 777"/>
                  <a:gd name="T98" fmla="*/ 735 w 874"/>
                  <a:gd name="T99" fmla="*/ 756 h 777"/>
                  <a:gd name="T100" fmla="*/ 751 w 874"/>
                  <a:gd name="T101"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close/>
                    <a:moveTo>
                      <a:pt x="397" y="19"/>
                    </a:moveTo>
                    <a:lnTo>
                      <a:pt x="397" y="19"/>
                    </a:lnTo>
                    <a:cubicBezTo>
                      <a:pt x="395" y="14"/>
                      <a:pt x="363" y="21"/>
                      <a:pt x="370" y="26"/>
                    </a:cubicBezTo>
                    <a:cubicBezTo>
                      <a:pt x="374" y="31"/>
                      <a:pt x="397" y="26"/>
                      <a:pt x="397" y="19"/>
                    </a:cubicBezTo>
                    <a:close/>
                    <a:moveTo>
                      <a:pt x="502" y="579"/>
                    </a:moveTo>
                    <a:lnTo>
                      <a:pt x="502" y="579"/>
                    </a:lnTo>
                    <a:cubicBezTo>
                      <a:pt x="507" y="584"/>
                      <a:pt x="525" y="581"/>
                      <a:pt x="528" y="577"/>
                    </a:cubicBezTo>
                    <a:cubicBezTo>
                      <a:pt x="530" y="570"/>
                      <a:pt x="498" y="574"/>
                      <a:pt x="502" y="579"/>
                    </a:cubicBez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7" name="Freeform 506">
                <a:extLst>
                  <a:ext uri="{FF2B5EF4-FFF2-40B4-BE49-F238E27FC236}">
                    <a16:creationId xmlns:a16="http://schemas.microsoft.com/office/drawing/2014/main" id="{74E15C3F-1DEB-6B62-F4B7-33AB7251AF5E}"/>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97 w 874"/>
                  <a:gd name="T91" fmla="*/ 19 h 777"/>
                  <a:gd name="T92" fmla="*/ 397 w 874"/>
                  <a:gd name="T93" fmla="*/ 19 h 777"/>
                  <a:gd name="T94" fmla="*/ 528 w 874"/>
                  <a:gd name="T95" fmla="*/ 577 h 777"/>
                  <a:gd name="T96" fmla="*/ 716 w 874"/>
                  <a:gd name="T97" fmla="*/ 710 h 777"/>
                  <a:gd name="T98" fmla="*/ 688 w 874"/>
                  <a:gd name="T99" fmla="*/ 742 h 777"/>
                  <a:gd name="T100" fmla="*/ 735 w 874"/>
                  <a:gd name="T101" fmla="*/ 756 h 777"/>
                  <a:gd name="T102" fmla="*/ 751 w 874"/>
                  <a:gd name="T103"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lnTo>
                      <a:pt x="867" y="390"/>
                    </a:lnTo>
                    <a:close/>
                    <a:moveTo>
                      <a:pt x="397" y="19"/>
                    </a:moveTo>
                    <a:lnTo>
                      <a:pt x="397" y="19"/>
                    </a:lnTo>
                    <a:cubicBezTo>
                      <a:pt x="395" y="14"/>
                      <a:pt x="363" y="21"/>
                      <a:pt x="370" y="26"/>
                    </a:cubicBezTo>
                    <a:cubicBezTo>
                      <a:pt x="374" y="31"/>
                      <a:pt x="397" y="26"/>
                      <a:pt x="397" y="19"/>
                    </a:cubicBezTo>
                    <a:lnTo>
                      <a:pt x="397" y="19"/>
                    </a:lnTo>
                    <a:close/>
                    <a:moveTo>
                      <a:pt x="502" y="579"/>
                    </a:moveTo>
                    <a:lnTo>
                      <a:pt x="502" y="579"/>
                    </a:lnTo>
                    <a:cubicBezTo>
                      <a:pt x="507" y="584"/>
                      <a:pt x="525" y="581"/>
                      <a:pt x="528" y="577"/>
                    </a:cubicBezTo>
                    <a:cubicBezTo>
                      <a:pt x="530" y="570"/>
                      <a:pt x="498" y="574"/>
                      <a:pt x="502" y="579"/>
                    </a:cubicBezTo>
                    <a:lnTo>
                      <a:pt x="502" y="579"/>
                    </a:ln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lnTo>
                      <a:pt x="716" y="7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6" name="Freeform 507">
                <a:extLst>
                  <a:ext uri="{FF2B5EF4-FFF2-40B4-BE49-F238E27FC236}">
                    <a16:creationId xmlns:a16="http://schemas.microsoft.com/office/drawing/2014/main" id="{8364CFF5-EAF4-8E71-B058-00F3668B98AA}"/>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28 w 265"/>
                  <a:gd name="T39" fmla="*/ 315 h 318"/>
                  <a:gd name="T40" fmla="*/ 28 w 265"/>
                  <a:gd name="T41" fmla="*/ 315 h 318"/>
                  <a:gd name="T42" fmla="*/ 35 w 265"/>
                  <a:gd name="T43" fmla="*/ 306 h 318"/>
                  <a:gd name="T44" fmla="*/ 28 w 265"/>
                  <a:gd name="T45" fmla="*/ 315 h 318"/>
                  <a:gd name="T46" fmla="*/ 240 w 265"/>
                  <a:gd name="T47" fmla="*/ 77 h 318"/>
                  <a:gd name="T48" fmla="*/ 240 w 265"/>
                  <a:gd name="T49" fmla="*/ 77 h 318"/>
                  <a:gd name="T50" fmla="*/ 219 w 265"/>
                  <a:gd name="T51" fmla="*/ 75 h 318"/>
                  <a:gd name="T52" fmla="*/ 207 w 265"/>
                  <a:gd name="T53" fmla="*/ 63 h 318"/>
                  <a:gd name="T54" fmla="*/ 198 w 265"/>
                  <a:gd name="T55" fmla="*/ 45 h 318"/>
                  <a:gd name="T56" fmla="*/ 198 w 265"/>
                  <a:gd name="T57" fmla="*/ 56 h 318"/>
                  <a:gd name="T58" fmla="*/ 188 w 265"/>
                  <a:gd name="T59" fmla="*/ 54 h 318"/>
                  <a:gd name="T60" fmla="*/ 179 w 265"/>
                  <a:gd name="T61" fmla="*/ 38 h 318"/>
                  <a:gd name="T62" fmla="*/ 172 w 265"/>
                  <a:gd name="T63" fmla="*/ 19 h 318"/>
                  <a:gd name="T64" fmla="*/ 147 w 265"/>
                  <a:gd name="T65" fmla="*/ 0 h 318"/>
                  <a:gd name="T66" fmla="*/ 154 w 265"/>
                  <a:gd name="T67" fmla="*/ 21 h 318"/>
                  <a:gd name="T68" fmla="*/ 168 w 265"/>
                  <a:gd name="T69" fmla="*/ 38 h 318"/>
                  <a:gd name="T70" fmla="*/ 179 w 265"/>
                  <a:gd name="T71" fmla="*/ 54 h 318"/>
                  <a:gd name="T72" fmla="*/ 177 w 265"/>
                  <a:gd name="T73" fmla="*/ 86 h 318"/>
                  <a:gd name="T74" fmla="*/ 158 w 265"/>
                  <a:gd name="T75" fmla="*/ 105 h 318"/>
                  <a:gd name="T76" fmla="*/ 188 w 265"/>
                  <a:gd name="T77" fmla="*/ 131 h 318"/>
                  <a:gd name="T78" fmla="*/ 182 w 265"/>
                  <a:gd name="T79" fmla="*/ 166 h 318"/>
                  <a:gd name="T80" fmla="*/ 200 w 265"/>
                  <a:gd name="T81" fmla="*/ 168 h 318"/>
                  <a:gd name="T82" fmla="*/ 223 w 265"/>
                  <a:gd name="T83" fmla="*/ 136 h 318"/>
                  <a:gd name="T84" fmla="*/ 230 w 265"/>
                  <a:gd name="T85" fmla="*/ 112 h 318"/>
                  <a:gd name="T86" fmla="*/ 244 w 265"/>
                  <a:gd name="T87" fmla="*/ 108 h 318"/>
                  <a:gd name="T88" fmla="*/ 254 w 265"/>
                  <a:gd name="T89" fmla="*/ 96 h 318"/>
                  <a:gd name="T90" fmla="*/ 260 w 265"/>
                  <a:gd name="T91" fmla="*/ 77 h 318"/>
                  <a:gd name="T92" fmla="*/ 240 w 265"/>
                  <a:gd name="T93"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close/>
                    <a:moveTo>
                      <a:pt x="28" y="315"/>
                    </a:moveTo>
                    <a:lnTo>
                      <a:pt x="28" y="315"/>
                    </a:lnTo>
                    <a:cubicBezTo>
                      <a:pt x="30" y="318"/>
                      <a:pt x="42" y="315"/>
                      <a:pt x="35" y="306"/>
                    </a:cubicBezTo>
                    <a:cubicBezTo>
                      <a:pt x="28" y="299"/>
                      <a:pt x="19" y="313"/>
                      <a:pt x="28" y="315"/>
                    </a:cubicBez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7" name="Freeform 508">
                <a:extLst>
                  <a:ext uri="{FF2B5EF4-FFF2-40B4-BE49-F238E27FC236}">
                    <a16:creationId xmlns:a16="http://schemas.microsoft.com/office/drawing/2014/main" id="{9FE4F236-E799-9447-A1A5-B486F1D2370D}"/>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163 w 265"/>
                  <a:gd name="T39" fmla="*/ 154 h 318"/>
                  <a:gd name="T40" fmla="*/ 28 w 265"/>
                  <a:gd name="T41" fmla="*/ 315 h 318"/>
                  <a:gd name="T42" fmla="*/ 28 w 265"/>
                  <a:gd name="T43" fmla="*/ 315 h 318"/>
                  <a:gd name="T44" fmla="*/ 35 w 265"/>
                  <a:gd name="T45" fmla="*/ 306 h 318"/>
                  <a:gd name="T46" fmla="*/ 28 w 265"/>
                  <a:gd name="T47" fmla="*/ 315 h 318"/>
                  <a:gd name="T48" fmla="*/ 28 w 265"/>
                  <a:gd name="T49" fmla="*/ 315 h 318"/>
                  <a:gd name="T50" fmla="*/ 240 w 265"/>
                  <a:gd name="T51" fmla="*/ 77 h 318"/>
                  <a:gd name="T52" fmla="*/ 240 w 265"/>
                  <a:gd name="T53" fmla="*/ 77 h 318"/>
                  <a:gd name="T54" fmla="*/ 219 w 265"/>
                  <a:gd name="T55" fmla="*/ 75 h 318"/>
                  <a:gd name="T56" fmla="*/ 207 w 265"/>
                  <a:gd name="T57" fmla="*/ 63 h 318"/>
                  <a:gd name="T58" fmla="*/ 198 w 265"/>
                  <a:gd name="T59" fmla="*/ 45 h 318"/>
                  <a:gd name="T60" fmla="*/ 198 w 265"/>
                  <a:gd name="T61" fmla="*/ 56 h 318"/>
                  <a:gd name="T62" fmla="*/ 188 w 265"/>
                  <a:gd name="T63" fmla="*/ 54 h 318"/>
                  <a:gd name="T64" fmla="*/ 179 w 265"/>
                  <a:gd name="T65" fmla="*/ 38 h 318"/>
                  <a:gd name="T66" fmla="*/ 172 w 265"/>
                  <a:gd name="T67" fmla="*/ 19 h 318"/>
                  <a:gd name="T68" fmla="*/ 147 w 265"/>
                  <a:gd name="T69" fmla="*/ 0 h 318"/>
                  <a:gd name="T70" fmla="*/ 154 w 265"/>
                  <a:gd name="T71" fmla="*/ 21 h 318"/>
                  <a:gd name="T72" fmla="*/ 168 w 265"/>
                  <a:gd name="T73" fmla="*/ 38 h 318"/>
                  <a:gd name="T74" fmla="*/ 179 w 265"/>
                  <a:gd name="T75" fmla="*/ 54 h 318"/>
                  <a:gd name="T76" fmla="*/ 177 w 265"/>
                  <a:gd name="T77" fmla="*/ 86 h 318"/>
                  <a:gd name="T78" fmla="*/ 158 w 265"/>
                  <a:gd name="T79" fmla="*/ 105 h 318"/>
                  <a:gd name="T80" fmla="*/ 188 w 265"/>
                  <a:gd name="T81" fmla="*/ 131 h 318"/>
                  <a:gd name="T82" fmla="*/ 182 w 265"/>
                  <a:gd name="T83" fmla="*/ 166 h 318"/>
                  <a:gd name="T84" fmla="*/ 200 w 265"/>
                  <a:gd name="T85" fmla="*/ 168 h 318"/>
                  <a:gd name="T86" fmla="*/ 223 w 265"/>
                  <a:gd name="T87" fmla="*/ 136 h 318"/>
                  <a:gd name="T88" fmla="*/ 230 w 265"/>
                  <a:gd name="T89" fmla="*/ 112 h 318"/>
                  <a:gd name="T90" fmla="*/ 244 w 265"/>
                  <a:gd name="T91" fmla="*/ 108 h 318"/>
                  <a:gd name="T92" fmla="*/ 254 w 265"/>
                  <a:gd name="T93" fmla="*/ 96 h 318"/>
                  <a:gd name="T94" fmla="*/ 260 w 265"/>
                  <a:gd name="T95" fmla="*/ 77 h 318"/>
                  <a:gd name="T96" fmla="*/ 240 w 265"/>
                  <a:gd name="T97" fmla="*/ 77 h 318"/>
                  <a:gd name="T98" fmla="*/ 240 w 265"/>
                  <a:gd name="T99"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lnTo>
                      <a:pt x="163" y="154"/>
                    </a:lnTo>
                    <a:close/>
                    <a:moveTo>
                      <a:pt x="28" y="315"/>
                    </a:moveTo>
                    <a:lnTo>
                      <a:pt x="28" y="315"/>
                    </a:lnTo>
                    <a:cubicBezTo>
                      <a:pt x="30" y="318"/>
                      <a:pt x="42" y="315"/>
                      <a:pt x="35" y="306"/>
                    </a:cubicBezTo>
                    <a:cubicBezTo>
                      <a:pt x="28" y="299"/>
                      <a:pt x="19" y="313"/>
                      <a:pt x="28" y="315"/>
                    </a:cubicBezTo>
                    <a:lnTo>
                      <a:pt x="28" y="315"/>
                    </a:ln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lnTo>
                      <a:pt x="240"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8" name="Freeform 509">
                <a:extLst>
                  <a:ext uri="{FF2B5EF4-FFF2-40B4-BE49-F238E27FC236}">
                    <a16:creationId xmlns:a16="http://schemas.microsoft.com/office/drawing/2014/main" id="{64499273-E425-7E1A-30DF-74C2A6B7C16D}"/>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28 w 265"/>
                  <a:gd name="T39" fmla="*/ 315 h 318"/>
                  <a:gd name="T40" fmla="*/ 28 w 265"/>
                  <a:gd name="T41" fmla="*/ 315 h 318"/>
                  <a:gd name="T42" fmla="*/ 35 w 265"/>
                  <a:gd name="T43" fmla="*/ 306 h 318"/>
                  <a:gd name="T44" fmla="*/ 28 w 265"/>
                  <a:gd name="T45" fmla="*/ 315 h 318"/>
                  <a:gd name="T46" fmla="*/ 240 w 265"/>
                  <a:gd name="T47" fmla="*/ 77 h 318"/>
                  <a:gd name="T48" fmla="*/ 240 w 265"/>
                  <a:gd name="T49" fmla="*/ 77 h 318"/>
                  <a:gd name="T50" fmla="*/ 219 w 265"/>
                  <a:gd name="T51" fmla="*/ 75 h 318"/>
                  <a:gd name="T52" fmla="*/ 207 w 265"/>
                  <a:gd name="T53" fmla="*/ 63 h 318"/>
                  <a:gd name="T54" fmla="*/ 198 w 265"/>
                  <a:gd name="T55" fmla="*/ 45 h 318"/>
                  <a:gd name="T56" fmla="*/ 198 w 265"/>
                  <a:gd name="T57" fmla="*/ 56 h 318"/>
                  <a:gd name="T58" fmla="*/ 188 w 265"/>
                  <a:gd name="T59" fmla="*/ 54 h 318"/>
                  <a:gd name="T60" fmla="*/ 179 w 265"/>
                  <a:gd name="T61" fmla="*/ 38 h 318"/>
                  <a:gd name="T62" fmla="*/ 172 w 265"/>
                  <a:gd name="T63" fmla="*/ 19 h 318"/>
                  <a:gd name="T64" fmla="*/ 147 w 265"/>
                  <a:gd name="T65" fmla="*/ 0 h 318"/>
                  <a:gd name="T66" fmla="*/ 154 w 265"/>
                  <a:gd name="T67" fmla="*/ 21 h 318"/>
                  <a:gd name="T68" fmla="*/ 168 w 265"/>
                  <a:gd name="T69" fmla="*/ 38 h 318"/>
                  <a:gd name="T70" fmla="*/ 179 w 265"/>
                  <a:gd name="T71" fmla="*/ 54 h 318"/>
                  <a:gd name="T72" fmla="*/ 177 w 265"/>
                  <a:gd name="T73" fmla="*/ 86 h 318"/>
                  <a:gd name="T74" fmla="*/ 158 w 265"/>
                  <a:gd name="T75" fmla="*/ 105 h 318"/>
                  <a:gd name="T76" fmla="*/ 188 w 265"/>
                  <a:gd name="T77" fmla="*/ 131 h 318"/>
                  <a:gd name="T78" fmla="*/ 182 w 265"/>
                  <a:gd name="T79" fmla="*/ 166 h 318"/>
                  <a:gd name="T80" fmla="*/ 200 w 265"/>
                  <a:gd name="T81" fmla="*/ 168 h 318"/>
                  <a:gd name="T82" fmla="*/ 223 w 265"/>
                  <a:gd name="T83" fmla="*/ 136 h 318"/>
                  <a:gd name="T84" fmla="*/ 230 w 265"/>
                  <a:gd name="T85" fmla="*/ 112 h 318"/>
                  <a:gd name="T86" fmla="*/ 244 w 265"/>
                  <a:gd name="T87" fmla="*/ 108 h 318"/>
                  <a:gd name="T88" fmla="*/ 254 w 265"/>
                  <a:gd name="T89" fmla="*/ 96 h 318"/>
                  <a:gd name="T90" fmla="*/ 260 w 265"/>
                  <a:gd name="T91" fmla="*/ 77 h 318"/>
                  <a:gd name="T92" fmla="*/ 240 w 265"/>
                  <a:gd name="T93"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close/>
                    <a:moveTo>
                      <a:pt x="28" y="315"/>
                    </a:moveTo>
                    <a:lnTo>
                      <a:pt x="28" y="315"/>
                    </a:lnTo>
                    <a:cubicBezTo>
                      <a:pt x="30" y="318"/>
                      <a:pt x="42" y="315"/>
                      <a:pt x="35" y="306"/>
                    </a:cubicBezTo>
                    <a:cubicBezTo>
                      <a:pt x="28" y="299"/>
                      <a:pt x="19" y="313"/>
                      <a:pt x="28" y="315"/>
                    </a:cubicBez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9" name="Freeform 510">
                <a:extLst>
                  <a:ext uri="{FF2B5EF4-FFF2-40B4-BE49-F238E27FC236}">
                    <a16:creationId xmlns:a16="http://schemas.microsoft.com/office/drawing/2014/main" id="{E8EF5D9B-F70A-B900-CA36-F86FDD6C35BE}"/>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163 w 265"/>
                  <a:gd name="T39" fmla="*/ 154 h 318"/>
                  <a:gd name="T40" fmla="*/ 28 w 265"/>
                  <a:gd name="T41" fmla="*/ 315 h 318"/>
                  <a:gd name="T42" fmla="*/ 28 w 265"/>
                  <a:gd name="T43" fmla="*/ 315 h 318"/>
                  <a:gd name="T44" fmla="*/ 35 w 265"/>
                  <a:gd name="T45" fmla="*/ 306 h 318"/>
                  <a:gd name="T46" fmla="*/ 28 w 265"/>
                  <a:gd name="T47" fmla="*/ 315 h 318"/>
                  <a:gd name="T48" fmla="*/ 28 w 265"/>
                  <a:gd name="T49" fmla="*/ 315 h 318"/>
                  <a:gd name="T50" fmla="*/ 240 w 265"/>
                  <a:gd name="T51" fmla="*/ 77 h 318"/>
                  <a:gd name="T52" fmla="*/ 240 w 265"/>
                  <a:gd name="T53" fmla="*/ 77 h 318"/>
                  <a:gd name="T54" fmla="*/ 219 w 265"/>
                  <a:gd name="T55" fmla="*/ 75 h 318"/>
                  <a:gd name="T56" fmla="*/ 207 w 265"/>
                  <a:gd name="T57" fmla="*/ 63 h 318"/>
                  <a:gd name="T58" fmla="*/ 198 w 265"/>
                  <a:gd name="T59" fmla="*/ 45 h 318"/>
                  <a:gd name="T60" fmla="*/ 198 w 265"/>
                  <a:gd name="T61" fmla="*/ 56 h 318"/>
                  <a:gd name="T62" fmla="*/ 188 w 265"/>
                  <a:gd name="T63" fmla="*/ 54 h 318"/>
                  <a:gd name="T64" fmla="*/ 179 w 265"/>
                  <a:gd name="T65" fmla="*/ 38 h 318"/>
                  <a:gd name="T66" fmla="*/ 172 w 265"/>
                  <a:gd name="T67" fmla="*/ 19 h 318"/>
                  <a:gd name="T68" fmla="*/ 147 w 265"/>
                  <a:gd name="T69" fmla="*/ 0 h 318"/>
                  <a:gd name="T70" fmla="*/ 154 w 265"/>
                  <a:gd name="T71" fmla="*/ 21 h 318"/>
                  <a:gd name="T72" fmla="*/ 168 w 265"/>
                  <a:gd name="T73" fmla="*/ 38 h 318"/>
                  <a:gd name="T74" fmla="*/ 179 w 265"/>
                  <a:gd name="T75" fmla="*/ 54 h 318"/>
                  <a:gd name="T76" fmla="*/ 177 w 265"/>
                  <a:gd name="T77" fmla="*/ 86 h 318"/>
                  <a:gd name="T78" fmla="*/ 158 w 265"/>
                  <a:gd name="T79" fmla="*/ 105 h 318"/>
                  <a:gd name="T80" fmla="*/ 188 w 265"/>
                  <a:gd name="T81" fmla="*/ 131 h 318"/>
                  <a:gd name="T82" fmla="*/ 182 w 265"/>
                  <a:gd name="T83" fmla="*/ 166 h 318"/>
                  <a:gd name="T84" fmla="*/ 200 w 265"/>
                  <a:gd name="T85" fmla="*/ 168 h 318"/>
                  <a:gd name="T86" fmla="*/ 223 w 265"/>
                  <a:gd name="T87" fmla="*/ 136 h 318"/>
                  <a:gd name="T88" fmla="*/ 230 w 265"/>
                  <a:gd name="T89" fmla="*/ 112 h 318"/>
                  <a:gd name="T90" fmla="*/ 244 w 265"/>
                  <a:gd name="T91" fmla="*/ 108 h 318"/>
                  <a:gd name="T92" fmla="*/ 254 w 265"/>
                  <a:gd name="T93" fmla="*/ 96 h 318"/>
                  <a:gd name="T94" fmla="*/ 260 w 265"/>
                  <a:gd name="T95" fmla="*/ 77 h 318"/>
                  <a:gd name="T96" fmla="*/ 240 w 265"/>
                  <a:gd name="T97" fmla="*/ 77 h 318"/>
                  <a:gd name="T98" fmla="*/ 240 w 265"/>
                  <a:gd name="T99"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lnTo>
                      <a:pt x="163" y="154"/>
                    </a:lnTo>
                    <a:close/>
                    <a:moveTo>
                      <a:pt x="28" y="315"/>
                    </a:moveTo>
                    <a:lnTo>
                      <a:pt x="28" y="315"/>
                    </a:lnTo>
                    <a:cubicBezTo>
                      <a:pt x="30" y="318"/>
                      <a:pt x="42" y="315"/>
                      <a:pt x="35" y="306"/>
                    </a:cubicBezTo>
                    <a:cubicBezTo>
                      <a:pt x="28" y="299"/>
                      <a:pt x="19" y="313"/>
                      <a:pt x="28" y="315"/>
                    </a:cubicBezTo>
                    <a:lnTo>
                      <a:pt x="28" y="315"/>
                    </a:ln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lnTo>
                      <a:pt x="240"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0" name="Freeform 511">
                <a:extLst>
                  <a:ext uri="{FF2B5EF4-FFF2-40B4-BE49-F238E27FC236}">
                    <a16:creationId xmlns:a16="http://schemas.microsoft.com/office/drawing/2014/main" id="{A1CDB42B-324B-7539-8989-23A8989CC317}"/>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34 w 58"/>
                  <a:gd name="T9" fmla="*/ 21 h 51"/>
                  <a:gd name="T10" fmla="*/ 34 w 58"/>
                  <a:gd name="T11" fmla="*/ 21 h 51"/>
                  <a:gd name="T12" fmla="*/ 58 w 58"/>
                  <a:gd name="T13" fmla="*/ 7 h 51"/>
                  <a:gd name="T14" fmla="*/ 34 w 58"/>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51">
                    <a:moveTo>
                      <a:pt x="7" y="44"/>
                    </a:moveTo>
                    <a:lnTo>
                      <a:pt x="7" y="44"/>
                    </a:lnTo>
                    <a:cubicBezTo>
                      <a:pt x="14" y="51"/>
                      <a:pt x="30" y="51"/>
                      <a:pt x="30" y="37"/>
                    </a:cubicBezTo>
                    <a:cubicBezTo>
                      <a:pt x="30" y="25"/>
                      <a:pt x="0" y="37"/>
                      <a:pt x="7" y="44"/>
                    </a:cubicBezTo>
                    <a:close/>
                    <a:moveTo>
                      <a:pt x="34" y="21"/>
                    </a:moveTo>
                    <a:lnTo>
                      <a:pt x="34" y="21"/>
                    </a:lnTo>
                    <a:cubicBezTo>
                      <a:pt x="39" y="21"/>
                      <a:pt x="58" y="16"/>
                      <a:pt x="58" y="7"/>
                    </a:cubicBezTo>
                    <a:cubicBezTo>
                      <a:pt x="58" y="0"/>
                      <a:pt x="27" y="16"/>
                      <a:pt x="34"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1" name="Freeform 512">
                <a:extLst>
                  <a:ext uri="{FF2B5EF4-FFF2-40B4-BE49-F238E27FC236}">
                    <a16:creationId xmlns:a16="http://schemas.microsoft.com/office/drawing/2014/main" id="{131F9FED-D98E-BB69-14BA-CBC0D95F1D15}"/>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7 w 58"/>
                  <a:gd name="T9" fmla="*/ 44 h 51"/>
                  <a:gd name="T10" fmla="*/ 34 w 58"/>
                  <a:gd name="T11" fmla="*/ 21 h 51"/>
                  <a:gd name="T12" fmla="*/ 34 w 58"/>
                  <a:gd name="T13" fmla="*/ 21 h 51"/>
                  <a:gd name="T14" fmla="*/ 58 w 58"/>
                  <a:gd name="T15" fmla="*/ 7 h 51"/>
                  <a:gd name="T16" fmla="*/ 34 w 58"/>
                  <a:gd name="T17" fmla="*/ 21 h 51"/>
                  <a:gd name="T18" fmla="*/ 34 w 58"/>
                  <a:gd name="T19" fmla="*/ 2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1">
                    <a:moveTo>
                      <a:pt x="7" y="44"/>
                    </a:moveTo>
                    <a:lnTo>
                      <a:pt x="7" y="44"/>
                    </a:lnTo>
                    <a:cubicBezTo>
                      <a:pt x="14" y="51"/>
                      <a:pt x="30" y="51"/>
                      <a:pt x="30" y="37"/>
                    </a:cubicBezTo>
                    <a:cubicBezTo>
                      <a:pt x="30" y="25"/>
                      <a:pt x="0" y="37"/>
                      <a:pt x="7" y="44"/>
                    </a:cubicBezTo>
                    <a:lnTo>
                      <a:pt x="7" y="44"/>
                    </a:lnTo>
                    <a:close/>
                    <a:moveTo>
                      <a:pt x="34" y="21"/>
                    </a:moveTo>
                    <a:lnTo>
                      <a:pt x="34" y="21"/>
                    </a:lnTo>
                    <a:cubicBezTo>
                      <a:pt x="39" y="21"/>
                      <a:pt x="58" y="16"/>
                      <a:pt x="58" y="7"/>
                    </a:cubicBezTo>
                    <a:cubicBezTo>
                      <a:pt x="58" y="0"/>
                      <a:pt x="27" y="16"/>
                      <a:pt x="34" y="21"/>
                    </a:cubicBezTo>
                    <a:lnTo>
                      <a:pt x="34"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2" name="Freeform 513">
                <a:extLst>
                  <a:ext uri="{FF2B5EF4-FFF2-40B4-BE49-F238E27FC236}">
                    <a16:creationId xmlns:a16="http://schemas.microsoft.com/office/drawing/2014/main" id="{E043C348-ECA9-7050-901D-9E4B3EDD4CCC}"/>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34 w 58"/>
                  <a:gd name="T9" fmla="*/ 21 h 51"/>
                  <a:gd name="T10" fmla="*/ 34 w 58"/>
                  <a:gd name="T11" fmla="*/ 21 h 51"/>
                  <a:gd name="T12" fmla="*/ 58 w 58"/>
                  <a:gd name="T13" fmla="*/ 7 h 51"/>
                  <a:gd name="T14" fmla="*/ 34 w 58"/>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51">
                    <a:moveTo>
                      <a:pt x="7" y="44"/>
                    </a:moveTo>
                    <a:lnTo>
                      <a:pt x="7" y="44"/>
                    </a:lnTo>
                    <a:cubicBezTo>
                      <a:pt x="14" y="51"/>
                      <a:pt x="30" y="51"/>
                      <a:pt x="30" y="37"/>
                    </a:cubicBezTo>
                    <a:cubicBezTo>
                      <a:pt x="30" y="25"/>
                      <a:pt x="0" y="37"/>
                      <a:pt x="7" y="44"/>
                    </a:cubicBezTo>
                    <a:close/>
                    <a:moveTo>
                      <a:pt x="34" y="21"/>
                    </a:moveTo>
                    <a:lnTo>
                      <a:pt x="34" y="21"/>
                    </a:lnTo>
                    <a:cubicBezTo>
                      <a:pt x="39" y="21"/>
                      <a:pt x="58" y="16"/>
                      <a:pt x="58" y="7"/>
                    </a:cubicBezTo>
                    <a:cubicBezTo>
                      <a:pt x="58" y="0"/>
                      <a:pt x="27" y="16"/>
                      <a:pt x="34"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3" name="Freeform 514">
                <a:extLst>
                  <a:ext uri="{FF2B5EF4-FFF2-40B4-BE49-F238E27FC236}">
                    <a16:creationId xmlns:a16="http://schemas.microsoft.com/office/drawing/2014/main" id="{A668BCA3-CFEE-3D30-A35F-F60C91DE36AF}"/>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7 w 58"/>
                  <a:gd name="T9" fmla="*/ 44 h 51"/>
                  <a:gd name="T10" fmla="*/ 34 w 58"/>
                  <a:gd name="T11" fmla="*/ 21 h 51"/>
                  <a:gd name="T12" fmla="*/ 34 w 58"/>
                  <a:gd name="T13" fmla="*/ 21 h 51"/>
                  <a:gd name="T14" fmla="*/ 58 w 58"/>
                  <a:gd name="T15" fmla="*/ 7 h 51"/>
                  <a:gd name="T16" fmla="*/ 34 w 58"/>
                  <a:gd name="T17" fmla="*/ 21 h 51"/>
                  <a:gd name="T18" fmla="*/ 34 w 58"/>
                  <a:gd name="T19" fmla="*/ 2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1">
                    <a:moveTo>
                      <a:pt x="7" y="44"/>
                    </a:moveTo>
                    <a:lnTo>
                      <a:pt x="7" y="44"/>
                    </a:lnTo>
                    <a:cubicBezTo>
                      <a:pt x="14" y="51"/>
                      <a:pt x="30" y="51"/>
                      <a:pt x="30" y="37"/>
                    </a:cubicBezTo>
                    <a:cubicBezTo>
                      <a:pt x="30" y="25"/>
                      <a:pt x="0" y="37"/>
                      <a:pt x="7" y="44"/>
                    </a:cubicBezTo>
                    <a:lnTo>
                      <a:pt x="7" y="44"/>
                    </a:lnTo>
                    <a:close/>
                    <a:moveTo>
                      <a:pt x="34" y="21"/>
                    </a:moveTo>
                    <a:lnTo>
                      <a:pt x="34" y="21"/>
                    </a:lnTo>
                    <a:cubicBezTo>
                      <a:pt x="39" y="21"/>
                      <a:pt x="58" y="16"/>
                      <a:pt x="58" y="7"/>
                    </a:cubicBezTo>
                    <a:cubicBezTo>
                      <a:pt x="58" y="0"/>
                      <a:pt x="27" y="16"/>
                      <a:pt x="34" y="21"/>
                    </a:cubicBezTo>
                    <a:lnTo>
                      <a:pt x="34"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4" name="Freeform 515">
                <a:extLst>
                  <a:ext uri="{FF2B5EF4-FFF2-40B4-BE49-F238E27FC236}">
                    <a16:creationId xmlns:a16="http://schemas.microsoft.com/office/drawing/2014/main" id="{5F4707B0-0C95-26D1-3EB6-174FF820FB7F}"/>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5" name="Freeform 516">
                <a:extLst>
                  <a:ext uri="{FF2B5EF4-FFF2-40B4-BE49-F238E27FC236}">
                    <a16:creationId xmlns:a16="http://schemas.microsoft.com/office/drawing/2014/main" id="{6AA84ADA-32D9-27FE-CEBC-9B202E76AA4C}"/>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 name="T98" fmla="*/ 302 w 304"/>
                  <a:gd name="T99"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lnTo>
                      <a:pt x="302" y="12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6" name="Freeform 517">
                <a:extLst>
                  <a:ext uri="{FF2B5EF4-FFF2-40B4-BE49-F238E27FC236}">
                    <a16:creationId xmlns:a16="http://schemas.microsoft.com/office/drawing/2014/main" id="{FFDC64BB-7588-2E26-46AF-8202F7CBA9D9}"/>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7" name="Freeform 518">
                <a:extLst>
                  <a:ext uri="{FF2B5EF4-FFF2-40B4-BE49-F238E27FC236}">
                    <a16:creationId xmlns:a16="http://schemas.microsoft.com/office/drawing/2014/main" id="{F15DEA5C-1EE2-0B62-542C-B1D07ACC74C7}"/>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 name="T98" fmla="*/ 302 w 304"/>
                  <a:gd name="T99"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lnTo>
                      <a:pt x="302" y="12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8" name="Freeform 519">
                <a:extLst>
                  <a:ext uri="{FF2B5EF4-FFF2-40B4-BE49-F238E27FC236}">
                    <a16:creationId xmlns:a16="http://schemas.microsoft.com/office/drawing/2014/main" id="{44FDBA2A-DF3F-E9FE-76E1-2DA229B826DF}"/>
                  </a:ext>
                </a:extLst>
              </p:cNvPr>
              <p:cNvSpPr>
                <a:spLocks/>
              </p:cNvSpPr>
              <p:nvPr/>
            </p:nvSpPr>
            <p:spPr bwMode="auto">
              <a:xfrm>
                <a:off x="4198" y="1815"/>
                <a:ext cx="251" cy="216"/>
              </a:xfrm>
              <a:custGeom>
                <a:avLst/>
                <a:gdLst>
                  <a:gd name="T0" fmla="*/ 407 w 418"/>
                  <a:gd name="T1" fmla="*/ 308 h 357"/>
                  <a:gd name="T2" fmla="*/ 407 w 418"/>
                  <a:gd name="T3" fmla="*/ 308 h 357"/>
                  <a:gd name="T4" fmla="*/ 397 w 418"/>
                  <a:gd name="T5" fmla="*/ 283 h 357"/>
                  <a:gd name="T6" fmla="*/ 377 w 418"/>
                  <a:gd name="T7" fmla="*/ 266 h 357"/>
                  <a:gd name="T8" fmla="*/ 363 w 418"/>
                  <a:gd name="T9" fmla="*/ 248 h 357"/>
                  <a:gd name="T10" fmla="*/ 384 w 418"/>
                  <a:gd name="T11" fmla="*/ 217 h 357"/>
                  <a:gd name="T12" fmla="*/ 363 w 418"/>
                  <a:gd name="T13" fmla="*/ 206 h 357"/>
                  <a:gd name="T14" fmla="*/ 358 w 418"/>
                  <a:gd name="T15" fmla="*/ 180 h 357"/>
                  <a:gd name="T16" fmla="*/ 358 w 418"/>
                  <a:gd name="T17" fmla="*/ 159 h 357"/>
                  <a:gd name="T18" fmla="*/ 363 w 418"/>
                  <a:gd name="T19" fmla="*/ 140 h 357"/>
                  <a:gd name="T20" fmla="*/ 370 w 418"/>
                  <a:gd name="T21" fmla="*/ 124 h 357"/>
                  <a:gd name="T22" fmla="*/ 374 w 418"/>
                  <a:gd name="T23" fmla="*/ 112 h 357"/>
                  <a:gd name="T24" fmla="*/ 372 w 418"/>
                  <a:gd name="T25" fmla="*/ 87 h 357"/>
                  <a:gd name="T26" fmla="*/ 356 w 418"/>
                  <a:gd name="T27" fmla="*/ 84 h 357"/>
                  <a:gd name="T28" fmla="*/ 342 w 418"/>
                  <a:gd name="T29" fmla="*/ 73 h 357"/>
                  <a:gd name="T30" fmla="*/ 332 w 418"/>
                  <a:gd name="T31" fmla="*/ 66 h 357"/>
                  <a:gd name="T32" fmla="*/ 314 w 418"/>
                  <a:gd name="T33" fmla="*/ 59 h 357"/>
                  <a:gd name="T34" fmla="*/ 304 w 418"/>
                  <a:gd name="T35" fmla="*/ 54 h 357"/>
                  <a:gd name="T36" fmla="*/ 288 w 418"/>
                  <a:gd name="T37" fmla="*/ 47 h 357"/>
                  <a:gd name="T38" fmla="*/ 263 w 418"/>
                  <a:gd name="T39" fmla="*/ 47 h 357"/>
                  <a:gd name="T40" fmla="*/ 249 w 418"/>
                  <a:gd name="T41" fmla="*/ 49 h 357"/>
                  <a:gd name="T42" fmla="*/ 230 w 418"/>
                  <a:gd name="T43" fmla="*/ 61 h 357"/>
                  <a:gd name="T44" fmla="*/ 211 w 418"/>
                  <a:gd name="T45" fmla="*/ 66 h 357"/>
                  <a:gd name="T46" fmla="*/ 211 w 418"/>
                  <a:gd name="T47" fmla="*/ 78 h 357"/>
                  <a:gd name="T48" fmla="*/ 165 w 418"/>
                  <a:gd name="T49" fmla="*/ 87 h 357"/>
                  <a:gd name="T50" fmla="*/ 128 w 418"/>
                  <a:gd name="T51" fmla="*/ 64 h 357"/>
                  <a:gd name="T52" fmla="*/ 100 w 418"/>
                  <a:gd name="T53" fmla="*/ 38 h 357"/>
                  <a:gd name="T54" fmla="*/ 86 w 418"/>
                  <a:gd name="T55" fmla="*/ 26 h 357"/>
                  <a:gd name="T56" fmla="*/ 81 w 418"/>
                  <a:gd name="T57" fmla="*/ 7 h 357"/>
                  <a:gd name="T58" fmla="*/ 39 w 418"/>
                  <a:gd name="T59" fmla="*/ 26 h 357"/>
                  <a:gd name="T60" fmla="*/ 25 w 418"/>
                  <a:gd name="T61" fmla="*/ 19 h 357"/>
                  <a:gd name="T62" fmla="*/ 11 w 418"/>
                  <a:gd name="T63" fmla="*/ 3 h 357"/>
                  <a:gd name="T64" fmla="*/ 4 w 418"/>
                  <a:gd name="T65" fmla="*/ 12 h 357"/>
                  <a:gd name="T66" fmla="*/ 4 w 418"/>
                  <a:gd name="T67" fmla="*/ 31 h 357"/>
                  <a:gd name="T68" fmla="*/ 4 w 418"/>
                  <a:gd name="T69" fmla="*/ 54 h 357"/>
                  <a:gd name="T70" fmla="*/ 16 w 418"/>
                  <a:gd name="T71" fmla="*/ 71 h 357"/>
                  <a:gd name="T72" fmla="*/ 23 w 418"/>
                  <a:gd name="T73" fmla="*/ 87 h 357"/>
                  <a:gd name="T74" fmla="*/ 35 w 418"/>
                  <a:gd name="T75" fmla="*/ 98 h 357"/>
                  <a:gd name="T76" fmla="*/ 44 w 418"/>
                  <a:gd name="T77" fmla="*/ 108 h 357"/>
                  <a:gd name="T78" fmla="*/ 39 w 418"/>
                  <a:gd name="T79" fmla="*/ 119 h 357"/>
                  <a:gd name="T80" fmla="*/ 32 w 418"/>
                  <a:gd name="T81" fmla="*/ 136 h 357"/>
                  <a:gd name="T82" fmla="*/ 35 w 418"/>
                  <a:gd name="T83" fmla="*/ 157 h 357"/>
                  <a:gd name="T84" fmla="*/ 44 w 418"/>
                  <a:gd name="T85" fmla="*/ 168 h 357"/>
                  <a:gd name="T86" fmla="*/ 67 w 418"/>
                  <a:gd name="T87" fmla="*/ 185 h 357"/>
                  <a:gd name="T88" fmla="*/ 79 w 418"/>
                  <a:gd name="T89" fmla="*/ 196 h 357"/>
                  <a:gd name="T90" fmla="*/ 76 w 418"/>
                  <a:gd name="T91" fmla="*/ 210 h 357"/>
                  <a:gd name="T92" fmla="*/ 83 w 418"/>
                  <a:gd name="T93" fmla="*/ 224 h 357"/>
                  <a:gd name="T94" fmla="*/ 95 w 418"/>
                  <a:gd name="T95" fmla="*/ 241 h 357"/>
                  <a:gd name="T96" fmla="*/ 102 w 418"/>
                  <a:gd name="T97" fmla="*/ 241 h 357"/>
                  <a:gd name="T98" fmla="*/ 112 w 418"/>
                  <a:gd name="T99" fmla="*/ 238 h 357"/>
                  <a:gd name="T100" fmla="*/ 125 w 418"/>
                  <a:gd name="T101" fmla="*/ 238 h 357"/>
                  <a:gd name="T102" fmla="*/ 146 w 418"/>
                  <a:gd name="T103" fmla="*/ 271 h 357"/>
                  <a:gd name="T104" fmla="*/ 160 w 418"/>
                  <a:gd name="T105" fmla="*/ 290 h 357"/>
                  <a:gd name="T106" fmla="*/ 186 w 418"/>
                  <a:gd name="T107" fmla="*/ 304 h 357"/>
                  <a:gd name="T108" fmla="*/ 235 w 418"/>
                  <a:gd name="T109" fmla="*/ 322 h 357"/>
                  <a:gd name="T110" fmla="*/ 267 w 418"/>
                  <a:gd name="T111" fmla="*/ 313 h 357"/>
                  <a:gd name="T112" fmla="*/ 283 w 418"/>
                  <a:gd name="T113" fmla="*/ 341 h 357"/>
                  <a:gd name="T114" fmla="*/ 358 w 418"/>
                  <a:gd name="T115" fmla="*/ 355 h 357"/>
                  <a:gd name="T116" fmla="*/ 381 w 418"/>
                  <a:gd name="T117" fmla="*/ 357 h 357"/>
                  <a:gd name="T118" fmla="*/ 379 w 418"/>
                  <a:gd name="T119" fmla="*/ 350 h 357"/>
                  <a:gd name="T120" fmla="*/ 393 w 418"/>
                  <a:gd name="T121" fmla="*/ 329 h 357"/>
                  <a:gd name="T122" fmla="*/ 414 w 418"/>
                  <a:gd name="T123" fmla="*/ 322 h 357"/>
                  <a:gd name="T124" fmla="*/ 407 w 418"/>
                  <a:gd name="T125"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9" name="Freeform 520">
                <a:extLst>
                  <a:ext uri="{FF2B5EF4-FFF2-40B4-BE49-F238E27FC236}">
                    <a16:creationId xmlns:a16="http://schemas.microsoft.com/office/drawing/2014/main" id="{1FD721FD-0001-FD48-D720-8B12312B9741}"/>
                  </a:ext>
                </a:extLst>
              </p:cNvPr>
              <p:cNvSpPr>
                <a:spLocks/>
              </p:cNvSpPr>
              <p:nvPr/>
            </p:nvSpPr>
            <p:spPr bwMode="auto">
              <a:xfrm>
                <a:off x="4198" y="1815"/>
                <a:ext cx="251" cy="216"/>
              </a:xfrm>
              <a:custGeom>
                <a:avLst/>
                <a:gdLst>
                  <a:gd name="T0" fmla="*/ 407 w 418"/>
                  <a:gd name="T1" fmla="*/ 308 h 357"/>
                  <a:gd name="T2" fmla="*/ 377 w 418"/>
                  <a:gd name="T3" fmla="*/ 266 h 357"/>
                  <a:gd name="T4" fmla="*/ 384 w 418"/>
                  <a:gd name="T5" fmla="*/ 217 h 357"/>
                  <a:gd name="T6" fmla="*/ 358 w 418"/>
                  <a:gd name="T7" fmla="*/ 180 h 357"/>
                  <a:gd name="T8" fmla="*/ 363 w 418"/>
                  <a:gd name="T9" fmla="*/ 140 h 357"/>
                  <a:gd name="T10" fmla="*/ 374 w 418"/>
                  <a:gd name="T11" fmla="*/ 112 h 357"/>
                  <a:gd name="T12" fmla="*/ 356 w 418"/>
                  <a:gd name="T13" fmla="*/ 84 h 357"/>
                  <a:gd name="T14" fmla="*/ 332 w 418"/>
                  <a:gd name="T15" fmla="*/ 66 h 357"/>
                  <a:gd name="T16" fmla="*/ 304 w 418"/>
                  <a:gd name="T17" fmla="*/ 54 h 357"/>
                  <a:gd name="T18" fmla="*/ 263 w 418"/>
                  <a:gd name="T19" fmla="*/ 47 h 357"/>
                  <a:gd name="T20" fmla="*/ 230 w 418"/>
                  <a:gd name="T21" fmla="*/ 61 h 357"/>
                  <a:gd name="T22" fmla="*/ 211 w 418"/>
                  <a:gd name="T23" fmla="*/ 78 h 357"/>
                  <a:gd name="T24" fmla="*/ 128 w 418"/>
                  <a:gd name="T25" fmla="*/ 64 h 357"/>
                  <a:gd name="T26" fmla="*/ 86 w 418"/>
                  <a:gd name="T27" fmla="*/ 26 h 357"/>
                  <a:gd name="T28" fmla="*/ 39 w 418"/>
                  <a:gd name="T29" fmla="*/ 26 h 357"/>
                  <a:gd name="T30" fmla="*/ 11 w 418"/>
                  <a:gd name="T31" fmla="*/ 3 h 357"/>
                  <a:gd name="T32" fmla="*/ 4 w 418"/>
                  <a:gd name="T33" fmla="*/ 31 h 357"/>
                  <a:gd name="T34" fmla="*/ 16 w 418"/>
                  <a:gd name="T35" fmla="*/ 71 h 357"/>
                  <a:gd name="T36" fmla="*/ 35 w 418"/>
                  <a:gd name="T37" fmla="*/ 98 h 357"/>
                  <a:gd name="T38" fmla="*/ 39 w 418"/>
                  <a:gd name="T39" fmla="*/ 119 h 357"/>
                  <a:gd name="T40" fmla="*/ 35 w 418"/>
                  <a:gd name="T41" fmla="*/ 157 h 357"/>
                  <a:gd name="T42" fmla="*/ 67 w 418"/>
                  <a:gd name="T43" fmla="*/ 185 h 357"/>
                  <a:gd name="T44" fmla="*/ 76 w 418"/>
                  <a:gd name="T45" fmla="*/ 210 h 357"/>
                  <a:gd name="T46" fmla="*/ 95 w 418"/>
                  <a:gd name="T47" fmla="*/ 241 h 357"/>
                  <a:gd name="T48" fmla="*/ 112 w 418"/>
                  <a:gd name="T49" fmla="*/ 238 h 357"/>
                  <a:gd name="T50" fmla="*/ 146 w 418"/>
                  <a:gd name="T51" fmla="*/ 271 h 357"/>
                  <a:gd name="T52" fmla="*/ 186 w 418"/>
                  <a:gd name="T53" fmla="*/ 304 h 357"/>
                  <a:gd name="T54" fmla="*/ 267 w 418"/>
                  <a:gd name="T55" fmla="*/ 313 h 357"/>
                  <a:gd name="T56" fmla="*/ 358 w 418"/>
                  <a:gd name="T57" fmla="*/ 355 h 357"/>
                  <a:gd name="T58" fmla="*/ 379 w 418"/>
                  <a:gd name="T59" fmla="*/ 350 h 357"/>
                  <a:gd name="T60" fmla="*/ 414 w 418"/>
                  <a:gd name="T61" fmla="*/ 322 h 357"/>
                  <a:gd name="T62" fmla="*/ 407 w 418"/>
                  <a:gd name="T63"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lnTo>
                      <a:pt x="407" y="3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0" name="Freeform 521">
                <a:extLst>
                  <a:ext uri="{FF2B5EF4-FFF2-40B4-BE49-F238E27FC236}">
                    <a16:creationId xmlns:a16="http://schemas.microsoft.com/office/drawing/2014/main" id="{CB6A6767-76D1-3327-24FE-2AFB35206B0E}"/>
                  </a:ext>
                </a:extLst>
              </p:cNvPr>
              <p:cNvSpPr>
                <a:spLocks/>
              </p:cNvSpPr>
              <p:nvPr/>
            </p:nvSpPr>
            <p:spPr bwMode="auto">
              <a:xfrm>
                <a:off x="4198" y="1815"/>
                <a:ext cx="251" cy="216"/>
              </a:xfrm>
              <a:custGeom>
                <a:avLst/>
                <a:gdLst>
                  <a:gd name="T0" fmla="*/ 407 w 418"/>
                  <a:gd name="T1" fmla="*/ 308 h 357"/>
                  <a:gd name="T2" fmla="*/ 407 w 418"/>
                  <a:gd name="T3" fmla="*/ 308 h 357"/>
                  <a:gd name="T4" fmla="*/ 397 w 418"/>
                  <a:gd name="T5" fmla="*/ 283 h 357"/>
                  <a:gd name="T6" fmla="*/ 377 w 418"/>
                  <a:gd name="T7" fmla="*/ 266 h 357"/>
                  <a:gd name="T8" fmla="*/ 363 w 418"/>
                  <a:gd name="T9" fmla="*/ 248 h 357"/>
                  <a:gd name="T10" fmla="*/ 384 w 418"/>
                  <a:gd name="T11" fmla="*/ 217 h 357"/>
                  <a:gd name="T12" fmla="*/ 363 w 418"/>
                  <a:gd name="T13" fmla="*/ 206 h 357"/>
                  <a:gd name="T14" fmla="*/ 358 w 418"/>
                  <a:gd name="T15" fmla="*/ 180 h 357"/>
                  <a:gd name="T16" fmla="*/ 358 w 418"/>
                  <a:gd name="T17" fmla="*/ 159 h 357"/>
                  <a:gd name="T18" fmla="*/ 363 w 418"/>
                  <a:gd name="T19" fmla="*/ 140 h 357"/>
                  <a:gd name="T20" fmla="*/ 370 w 418"/>
                  <a:gd name="T21" fmla="*/ 124 h 357"/>
                  <a:gd name="T22" fmla="*/ 374 w 418"/>
                  <a:gd name="T23" fmla="*/ 112 h 357"/>
                  <a:gd name="T24" fmla="*/ 372 w 418"/>
                  <a:gd name="T25" fmla="*/ 87 h 357"/>
                  <a:gd name="T26" fmla="*/ 356 w 418"/>
                  <a:gd name="T27" fmla="*/ 84 h 357"/>
                  <a:gd name="T28" fmla="*/ 342 w 418"/>
                  <a:gd name="T29" fmla="*/ 73 h 357"/>
                  <a:gd name="T30" fmla="*/ 332 w 418"/>
                  <a:gd name="T31" fmla="*/ 66 h 357"/>
                  <a:gd name="T32" fmla="*/ 314 w 418"/>
                  <a:gd name="T33" fmla="*/ 59 h 357"/>
                  <a:gd name="T34" fmla="*/ 304 w 418"/>
                  <a:gd name="T35" fmla="*/ 54 h 357"/>
                  <a:gd name="T36" fmla="*/ 288 w 418"/>
                  <a:gd name="T37" fmla="*/ 47 h 357"/>
                  <a:gd name="T38" fmla="*/ 263 w 418"/>
                  <a:gd name="T39" fmla="*/ 47 h 357"/>
                  <a:gd name="T40" fmla="*/ 249 w 418"/>
                  <a:gd name="T41" fmla="*/ 49 h 357"/>
                  <a:gd name="T42" fmla="*/ 230 w 418"/>
                  <a:gd name="T43" fmla="*/ 61 h 357"/>
                  <a:gd name="T44" fmla="*/ 211 w 418"/>
                  <a:gd name="T45" fmla="*/ 66 h 357"/>
                  <a:gd name="T46" fmla="*/ 211 w 418"/>
                  <a:gd name="T47" fmla="*/ 78 h 357"/>
                  <a:gd name="T48" fmla="*/ 165 w 418"/>
                  <a:gd name="T49" fmla="*/ 87 h 357"/>
                  <a:gd name="T50" fmla="*/ 128 w 418"/>
                  <a:gd name="T51" fmla="*/ 64 h 357"/>
                  <a:gd name="T52" fmla="*/ 100 w 418"/>
                  <a:gd name="T53" fmla="*/ 38 h 357"/>
                  <a:gd name="T54" fmla="*/ 86 w 418"/>
                  <a:gd name="T55" fmla="*/ 26 h 357"/>
                  <a:gd name="T56" fmla="*/ 81 w 418"/>
                  <a:gd name="T57" fmla="*/ 7 h 357"/>
                  <a:gd name="T58" fmla="*/ 39 w 418"/>
                  <a:gd name="T59" fmla="*/ 26 h 357"/>
                  <a:gd name="T60" fmla="*/ 25 w 418"/>
                  <a:gd name="T61" fmla="*/ 19 h 357"/>
                  <a:gd name="T62" fmla="*/ 11 w 418"/>
                  <a:gd name="T63" fmla="*/ 3 h 357"/>
                  <a:gd name="T64" fmla="*/ 4 w 418"/>
                  <a:gd name="T65" fmla="*/ 12 h 357"/>
                  <a:gd name="T66" fmla="*/ 4 w 418"/>
                  <a:gd name="T67" fmla="*/ 31 h 357"/>
                  <a:gd name="T68" fmla="*/ 4 w 418"/>
                  <a:gd name="T69" fmla="*/ 54 h 357"/>
                  <a:gd name="T70" fmla="*/ 16 w 418"/>
                  <a:gd name="T71" fmla="*/ 71 h 357"/>
                  <a:gd name="T72" fmla="*/ 23 w 418"/>
                  <a:gd name="T73" fmla="*/ 87 h 357"/>
                  <a:gd name="T74" fmla="*/ 35 w 418"/>
                  <a:gd name="T75" fmla="*/ 98 h 357"/>
                  <a:gd name="T76" fmla="*/ 44 w 418"/>
                  <a:gd name="T77" fmla="*/ 108 h 357"/>
                  <a:gd name="T78" fmla="*/ 39 w 418"/>
                  <a:gd name="T79" fmla="*/ 119 h 357"/>
                  <a:gd name="T80" fmla="*/ 32 w 418"/>
                  <a:gd name="T81" fmla="*/ 136 h 357"/>
                  <a:gd name="T82" fmla="*/ 35 w 418"/>
                  <a:gd name="T83" fmla="*/ 157 h 357"/>
                  <a:gd name="T84" fmla="*/ 44 w 418"/>
                  <a:gd name="T85" fmla="*/ 168 h 357"/>
                  <a:gd name="T86" fmla="*/ 67 w 418"/>
                  <a:gd name="T87" fmla="*/ 185 h 357"/>
                  <a:gd name="T88" fmla="*/ 79 w 418"/>
                  <a:gd name="T89" fmla="*/ 196 h 357"/>
                  <a:gd name="T90" fmla="*/ 76 w 418"/>
                  <a:gd name="T91" fmla="*/ 210 h 357"/>
                  <a:gd name="T92" fmla="*/ 83 w 418"/>
                  <a:gd name="T93" fmla="*/ 224 h 357"/>
                  <a:gd name="T94" fmla="*/ 95 w 418"/>
                  <a:gd name="T95" fmla="*/ 241 h 357"/>
                  <a:gd name="T96" fmla="*/ 102 w 418"/>
                  <a:gd name="T97" fmla="*/ 241 h 357"/>
                  <a:gd name="T98" fmla="*/ 112 w 418"/>
                  <a:gd name="T99" fmla="*/ 238 h 357"/>
                  <a:gd name="T100" fmla="*/ 125 w 418"/>
                  <a:gd name="T101" fmla="*/ 238 h 357"/>
                  <a:gd name="T102" fmla="*/ 146 w 418"/>
                  <a:gd name="T103" fmla="*/ 271 h 357"/>
                  <a:gd name="T104" fmla="*/ 160 w 418"/>
                  <a:gd name="T105" fmla="*/ 290 h 357"/>
                  <a:gd name="T106" fmla="*/ 186 w 418"/>
                  <a:gd name="T107" fmla="*/ 304 h 357"/>
                  <a:gd name="T108" fmla="*/ 235 w 418"/>
                  <a:gd name="T109" fmla="*/ 322 h 357"/>
                  <a:gd name="T110" fmla="*/ 267 w 418"/>
                  <a:gd name="T111" fmla="*/ 313 h 357"/>
                  <a:gd name="T112" fmla="*/ 283 w 418"/>
                  <a:gd name="T113" fmla="*/ 341 h 357"/>
                  <a:gd name="T114" fmla="*/ 358 w 418"/>
                  <a:gd name="T115" fmla="*/ 355 h 357"/>
                  <a:gd name="T116" fmla="*/ 381 w 418"/>
                  <a:gd name="T117" fmla="*/ 357 h 357"/>
                  <a:gd name="T118" fmla="*/ 379 w 418"/>
                  <a:gd name="T119" fmla="*/ 350 h 357"/>
                  <a:gd name="T120" fmla="*/ 393 w 418"/>
                  <a:gd name="T121" fmla="*/ 329 h 357"/>
                  <a:gd name="T122" fmla="*/ 414 w 418"/>
                  <a:gd name="T123" fmla="*/ 322 h 357"/>
                  <a:gd name="T124" fmla="*/ 407 w 418"/>
                  <a:gd name="T125"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1" name="Freeform 522">
                <a:extLst>
                  <a:ext uri="{FF2B5EF4-FFF2-40B4-BE49-F238E27FC236}">
                    <a16:creationId xmlns:a16="http://schemas.microsoft.com/office/drawing/2014/main" id="{B0B03FB0-360A-C0E9-CB4B-C5DA9EE963EB}"/>
                  </a:ext>
                </a:extLst>
              </p:cNvPr>
              <p:cNvSpPr>
                <a:spLocks/>
              </p:cNvSpPr>
              <p:nvPr/>
            </p:nvSpPr>
            <p:spPr bwMode="auto">
              <a:xfrm>
                <a:off x="4198" y="1815"/>
                <a:ext cx="251" cy="216"/>
              </a:xfrm>
              <a:custGeom>
                <a:avLst/>
                <a:gdLst>
                  <a:gd name="T0" fmla="*/ 407 w 418"/>
                  <a:gd name="T1" fmla="*/ 308 h 357"/>
                  <a:gd name="T2" fmla="*/ 377 w 418"/>
                  <a:gd name="T3" fmla="*/ 266 h 357"/>
                  <a:gd name="T4" fmla="*/ 384 w 418"/>
                  <a:gd name="T5" fmla="*/ 217 h 357"/>
                  <a:gd name="T6" fmla="*/ 358 w 418"/>
                  <a:gd name="T7" fmla="*/ 180 h 357"/>
                  <a:gd name="T8" fmla="*/ 363 w 418"/>
                  <a:gd name="T9" fmla="*/ 140 h 357"/>
                  <a:gd name="T10" fmla="*/ 374 w 418"/>
                  <a:gd name="T11" fmla="*/ 112 h 357"/>
                  <a:gd name="T12" fmla="*/ 356 w 418"/>
                  <a:gd name="T13" fmla="*/ 84 h 357"/>
                  <a:gd name="T14" fmla="*/ 332 w 418"/>
                  <a:gd name="T15" fmla="*/ 66 h 357"/>
                  <a:gd name="T16" fmla="*/ 304 w 418"/>
                  <a:gd name="T17" fmla="*/ 54 h 357"/>
                  <a:gd name="T18" fmla="*/ 263 w 418"/>
                  <a:gd name="T19" fmla="*/ 47 h 357"/>
                  <a:gd name="T20" fmla="*/ 230 w 418"/>
                  <a:gd name="T21" fmla="*/ 61 h 357"/>
                  <a:gd name="T22" fmla="*/ 211 w 418"/>
                  <a:gd name="T23" fmla="*/ 78 h 357"/>
                  <a:gd name="T24" fmla="*/ 128 w 418"/>
                  <a:gd name="T25" fmla="*/ 64 h 357"/>
                  <a:gd name="T26" fmla="*/ 86 w 418"/>
                  <a:gd name="T27" fmla="*/ 26 h 357"/>
                  <a:gd name="T28" fmla="*/ 39 w 418"/>
                  <a:gd name="T29" fmla="*/ 26 h 357"/>
                  <a:gd name="T30" fmla="*/ 11 w 418"/>
                  <a:gd name="T31" fmla="*/ 3 h 357"/>
                  <a:gd name="T32" fmla="*/ 4 w 418"/>
                  <a:gd name="T33" fmla="*/ 31 h 357"/>
                  <a:gd name="T34" fmla="*/ 16 w 418"/>
                  <a:gd name="T35" fmla="*/ 71 h 357"/>
                  <a:gd name="T36" fmla="*/ 35 w 418"/>
                  <a:gd name="T37" fmla="*/ 98 h 357"/>
                  <a:gd name="T38" fmla="*/ 39 w 418"/>
                  <a:gd name="T39" fmla="*/ 119 h 357"/>
                  <a:gd name="T40" fmla="*/ 35 w 418"/>
                  <a:gd name="T41" fmla="*/ 157 h 357"/>
                  <a:gd name="T42" fmla="*/ 67 w 418"/>
                  <a:gd name="T43" fmla="*/ 185 h 357"/>
                  <a:gd name="T44" fmla="*/ 76 w 418"/>
                  <a:gd name="T45" fmla="*/ 210 h 357"/>
                  <a:gd name="T46" fmla="*/ 95 w 418"/>
                  <a:gd name="T47" fmla="*/ 241 h 357"/>
                  <a:gd name="T48" fmla="*/ 112 w 418"/>
                  <a:gd name="T49" fmla="*/ 238 h 357"/>
                  <a:gd name="T50" fmla="*/ 146 w 418"/>
                  <a:gd name="T51" fmla="*/ 271 h 357"/>
                  <a:gd name="T52" fmla="*/ 186 w 418"/>
                  <a:gd name="T53" fmla="*/ 304 h 357"/>
                  <a:gd name="T54" fmla="*/ 267 w 418"/>
                  <a:gd name="T55" fmla="*/ 313 h 357"/>
                  <a:gd name="T56" fmla="*/ 358 w 418"/>
                  <a:gd name="T57" fmla="*/ 355 h 357"/>
                  <a:gd name="T58" fmla="*/ 379 w 418"/>
                  <a:gd name="T59" fmla="*/ 350 h 357"/>
                  <a:gd name="T60" fmla="*/ 414 w 418"/>
                  <a:gd name="T61" fmla="*/ 322 h 357"/>
                  <a:gd name="T62" fmla="*/ 407 w 418"/>
                  <a:gd name="T63"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lnTo>
                      <a:pt x="407" y="3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2" name="Freeform 523">
                <a:extLst>
                  <a:ext uri="{FF2B5EF4-FFF2-40B4-BE49-F238E27FC236}">
                    <a16:creationId xmlns:a16="http://schemas.microsoft.com/office/drawing/2014/main" id="{70E2BA35-983C-C54A-E957-1314207F9EEA}"/>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293 w 865"/>
                  <a:gd name="T93" fmla="*/ 252 h 409"/>
                  <a:gd name="T94" fmla="*/ 679 w 865"/>
                  <a:gd name="T95" fmla="*/ 257 h 409"/>
                  <a:gd name="T96" fmla="*/ 593 w 865"/>
                  <a:gd name="T97" fmla="*/ 259 h 409"/>
                  <a:gd name="T98" fmla="*/ 679 w 865"/>
                  <a:gd name="T99"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close/>
                    <a:moveTo>
                      <a:pt x="324" y="259"/>
                    </a:moveTo>
                    <a:lnTo>
                      <a:pt x="324" y="259"/>
                    </a:lnTo>
                    <a:cubicBezTo>
                      <a:pt x="321" y="264"/>
                      <a:pt x="296" y="257"/>
                      <a:pt x="293" y="252"/>
                    </a:cubicBezTo>
                    <a:cubicBezTo>
                      <a:pt x="291" y="245"/>
                      <a:pt x="328" y="252"/>
                      <a:pt x="324" y="259"/>
                    </a:cubicBez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3" name="Freeform 524">
                <a:extLst>
                  <a:ext uri="{FF2B5EF4-FFF2-40B4-BE49-F238E27FC236}">
                    <a16:creationId xmlns:a16="http://schemas.microsoft.com/office/drawing/2014/main" id="{63E4D93F-6A9C-2CF2-2272-11323A0A81C8}"/>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324 w 865"/>
                  <a:gd name="T93" fmla="*/ 259 h 409"/>
                  <a:gd name="T94" fmla="*/ 324 w 865"/>
                  <a:gd name="T95" fmla="*/ 259 h 409"/>
                  <a:gd name="T96" fmla="*/ 607 w 865"/>
                  <a:gd name="T97" fmla="*/ 266 h 409"/>
                  <a:gd name="T98" fmla="*/ 649 w 865"/>
                  <a:gd name="T99" fmla="*/ 250 h 409"/>
                  <a:gd name="T100" fmla="*/ 679 w 865"/>
                  <a:gd name="T101"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lnTo>
                      <a:pt x="861" y="168"/>
                    </a:lnTo>
                    <a:close/>
                    <a:moveTo>
                      <a:pt x="324" y="259"/>
                    </a:moveTo>
                    <a:lnTo>
                      <a:pt x="324" y="259"/>
                    </a:lnTo>
                    <a:cubicBezTo>
                      <a:pt x="321" y="264"/>
                      <a:pt x="296" y="257"/>
                      <a:pt x="293" y="252"/>
                    </a:cubicBezTo>
                    <a:cubicBezTo>
                      <a:pt x="291" y="245"/>
                      <a:pt x="328" y="252"/>
                      <a:pt x="324" y="259"/>
                    </a:cubicBezTo>
                    <a:lnTo>
                      <a:pt x="324" y="259"/>
                    </a:ln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lnTo>
                      <a:pt x="679" y="25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4" name="Freeform 525">
                <a:extLst>
                  <a:ext uri="{FF2B5EF4-FFF2-40B4-BE49-F238E27FC236}">
                    <a16:creationId xmlns:a16="http://schemas.microsoft.com/office/drawing/2014/main" id="{9F2ED323-405F-721D-CD35-664E668CF7C3}"/>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293 w 865"/>
                  <a:gd name="T93" fmla="*/ 252 h 409"/>
                  <a:gd name="T94" fmla="*/ 679 w 865"/>
                  <a:gd name="T95" fmla="*/ 257 h 409"/>
                  <a:gd name="T96" fmla="*/ 593 w 865"/>
                  <a:gd name="T97" fmla="*/ 259 h 409"/>
                  <a:gd name="T98" fmla="*/ 679 w 865"/>
                  <a:gd name="T99"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close/>
                    <a:moveTo>
                      <a:pt x="324" y="259"/>
                    </a:moveTo>
                    <a:lnTo>
                      <a:pt x="324" y="259"/>
                    </a:lnTo>
                    <a:cubicBezTo>
                      <a:pt x="321" y="264"/>
                      <a:pt x="296" y="257"/>
                      <a:pt x="293" y="252"/>
                    </a:cubicBezTo>
                    <a:cubicBezTo>
                      <a:pt x="291" y="245"/>
                      <a:pt x="328" y="252"/>
                      <a:pt x="324" y="259"/>
                    </a:cubicBez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5" name="Freeform 526">
                <a:extLst>
                  <a:ext uri="{FF2B5EF4-FFF2-40B4-BE49-F238E27FC236}">
                    <a16:creationId xmlns:a16="http://schemas.microsoft.com/office/drawing/2014/main" id="{A97E600C-4550-05D7-7EEF-9F16E2AF4BD8}"/>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324 w 865"/>
                  <a:gd name="T93" fmla="*/ 259 h 409"/>
                  <a:gd name="T94" fmla="*/ 324 w 865"/>
                  <a:gd name="T95" fmla="*/ 259 h 409"/>
                  <a:gd name="T96" fmla="*/ 607 w 865"/>
                  <a:gd name="T97" fmla="*/ 266 h 409"/>
                  <a:gd name="T98" fmla="*/ 649 w 865"/>
                  <a:gd name="T99" fmla="*/ 250 h 409"/>
                  <a:gd name="T100" fmla="*/ 679 w 865"/>
                  <a:gd name="T101"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lnTo>
                      <a:pt x="861" y="168"/>
                    </a:lnTo>
                    <a:close/>
                    <a:moveTo>
                      <a:pt x="324" y="259"/>
                    </a:moveTo>
                    <a:lnTo>
                      <a:pt x="324" y="259"/>
                    </a:lnTo>
                    <a:cubicBezTo>
                      <a:pt x="321" y="264"/>
                      <a:pt x="296" y="257"/>
                      <a:pt x="293" y="252"/>
                    </a:cubicBezTo>
                    <a:cubicBezTo>
                      <a:pt x="291" y="245"/>
                      <a:pt x="328" y="252"/>
                      <a:pt x="324" y="259"/>
                    </a:cubicBezTo>
                    <a:lnTo>
                      <a:pt x="324" y="259"/>
                    </a:ln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lnTo>
                      <a:pt x="679" y="25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6" name="Freeform 527">
                <a:extLst>
                  <a:ext uri="{FF2B5EF4-FFF2-40B4-BE49-F238E27FC236}">
                    <a16:creationId xmlns:a16="http://schemas.microsoft.com/office/drawing/2014/main" id="{597DD875-1F7C-7B20-4920-83B266C3F95B}"/>
                  </a:ext>
                </a:extLst>
              </p:cNvPr>
              <p:cNvSpPr>
                <a:spLocks noEditPoints="1"/>
              </p:cNvSpPr>
              <p:nvPr/>
            </p:nvSpPr>
            <p:spPr bwMode="auto">
              <a:xfrm>
                <a:off x="3889" y="957"/>
                <a:ext cx="2180" cy="840"/>
              </a:xfrm>
              <a:custGeom>
                <a:avLst/>
                <a:gdLst>
                  <a:gd name="T0" fmla="*/ 1505 w 3628"/>
                  <a:gd name="T1" fmla="*/ 26 h 1395"/>
                  <a:gd name="T2" fmla="*/ 1656 w 3628"/>
                  <a:gd name="T3" fmla="*/ 82 h 1395"/>
                  <a:gd name="T4" fmla="*/ 1546 w 3628"/>
                  <a:gd name="T5" fmla="*/ 96 h 1395"/>
                  <a:gd name="T6" fmla="*/ 2593 w 3628"/>
                  <a:gd name="T7" fmla="*/ 287 h 1395"/>
                  <a:gd name="T8" fmla="*/ 2679 w 3628"/>
                  <a:gd name="T9" fmla="*/ 303 h 1395"/>
                  <a:gd name="T10" fmla="*/ 1751 w 3628"/>
                  <a:gd name="T11" fmla="*/ 119 h 1395"/>
                  <a:gd name="T12" fmla="*/ 546 w 3628"/>
                  <a:gd name="T13" fmla="*/ 44 h 1395"/>
                  <a:gd name="T14" fmla="*/ 2600 w 3628"/>
                  <a:gd name="T15" fmla="*/ 1255 h 1395"/>
                  <a:gd name="T16" fmla="*/ 3516 w 3628"/>
                  <a:gd name="T17" fmla="*/ 639 h 1395"/>
                  <a:gd name="T18" fmla="*/ 3163 w 3628"/>
                  <a:gd name="T19" fmla="*/ 530 h 1395"/>
                  <a:gd name="T20" fmla="*/ 2769 w 3628"/>
                  <a:gd name="T21" fmla="*/ 457 h 1395"/>
                  <a:gd name="T22" fmla="*/ 2525 w 3628"/>
                  <a:gd name="T23" fmla="*/ 427 h 1395"/>
                  <a:gd name="T24" fmla="*/ 2314 w 3628"/>
                  <a:gd name="T25" fmla="*/ 450 h 1395"/>
                  <a:gd name="T26" fmla="*/ 2177 w 3628"/>
                  <a:gd name="T27" fmla="*/ 392 h 1395"/>
                  <a:gd name="T28" fmla="*/ 1879 w 3628"/>
                  <a:gd name="T29" fmla="*/ 373 h 1395"/>
                  <a:gd name="T30" fmla="*/ 1963 w 3628"/>
                  <a:gd name="T31" fmla="*/ 254 h 1395"/>
                  <a:gd name="T32" fmla="*/ 1744 w 3628"/>
                  <a:gd name="T33" fmla="*/ 191 h 1395"/>
                  <a:gd name="T34" fmla="*/ 1567 w 3628"/>
                  <a:gd name="T35" fmla="*/ 271 h 1395"/>
                  <a:gd name="T36" fmla="*/ 1437 w 3628"/>
                  <a:gd name="T37" fmla="*/ 357 h 1395"/>
                  <a:gd name="T38" fmla="*/ 1237 w 3628"/>
                  <a:gd name="T39" fmla="*/ 432 h 1395"/>
                  <a:gd name="T40" fmla="*/ 1160 w 3628"/>
                  <a:gd name="T41" fmla="*/ 544 h 1395"/>
                  <a:gd name="T42" fmla="*/ 1132 w 3628"/>
                  <a:gd name="T43" fmla="*/ 644 h 1395"/>
                  <a:gd name="T44" fmla="*/ 1156 w 3628"/>
                  <a:gd name="T45" fmla="*/ 565 h 1395"/>
                  <a:gd name="T46" fmla="*/ 1018 w 3628"/>
                  <a:gd name="T47" fmla="*/ 506 h 1395"/>
                  <a:gd name="T48" fmla="*/ 884 w 3628"/>
                  <a:gd name="T49" fmla="*/ 546 h 1395"/>
                  <a:gd name="T50" fmla="*/ 646 w 3628"/>
                  <a:gd name="T51" fmla="*/ 579 h 1395"/>
                  <a:gd name="T52" fmla="*/ 528 w 3628"/>
                  <a:gd name="T53" fmla="*/ 632 h 1395"/>
                  <a:gd name="T54" fmla="*/ 386 w 3628"/>
                  <a:gd name="T55" fmla="*/ 725 h 1395"/>
                  <a:gd name="T56" fmla="*/ 458 w 3628"/>
                  <a:gd name="T57" fmla="*/ 623 h 1395"/>
                  <a:gd name="T58" fmla="*/ 230 w 3628"/>
                  <a:gd name="T59" fmla="*/ 520 h 1395"/>
                  <a:gd name="T60" fmla="*/ 230 w 3628"/>
                  <a:gd name="T61" fmla="*/ 719 h 1395"/>
                  <a:gd name="T62" fmla="*/ 170 w 3628"/>
                  <a:gd name="T63" fmla="*/ 919 h 1395"/>
                  <a:gd name="T64" fmla="*/ 246 w 3628"/>
                  <a:gd name="T65" fmla="*/ 1064 h 1395"/>
                  <a:gd name="T66" fmla="*/ 419 w 3628"/>
                  <a:gd name="T67" fmla="*/ 1167 h 1395"/>
                  <a:gd name="T68" fmla="*/ 379 w 3628"/>
                  <a:gd name="T69" fmla="*/ 1302 h 1395"/>
                  <a:gd name="T70" fmla="*/ 579 w 3628"/>
                  <a:gd name="T71" fmla="*/ 1314 h 1395"/>
                  <a:gd name="T72" fmla="*/ 619 w 3628"/>
                  <a:gd name="T73" fmla="*/ 1150 h 1395"/>
                  <a:gd name="T74" fmla="*/ 858 w 3628"/>
                  <a:gd name="T75" fmla="*/ 1145 h 1395"/>
                  <a:gd name="T76" fmla="*/ 1014 w 3628"/>
                  <a:gd name="T77" fmla="*/ 1022 h 1395"/>
                  <a:gd name="T78" fmla="*/ 1223 w 3628"/>
                  <a:gd name="T79" fmla="*/ 1038 h 1395"/>
                  <a:gd name="T80" fmla="*/ 1465 w 3628"/>
                  <a:gd name="T81" fmla="*/ 1176 h 1395"/>
                  <a:gd name="T82" fmla="*/ 1667 w 3628"/>
                  <a:gd name="T83" fmla="*/ 1101 h 1395"/>
                  <a:gd name="T84" fmla="*/ 1949 w 3628"/>
                  <a:gd name="T85" fmla="*/ 1176 h 1395"/>
                  <a:gd name="T86" fmla="*/ 2204 w 3628"/>
                  <a:gd name="T87" fmla="*/ 1066 h 1395"/>
                  <a:gd name="T88" fmla="*/ 2414 w 3628"/>
                  <a:gd name="T89" fmla="*/ 1262 h 1395"/>
                  <a:gd name="T90" fmla="*/ 2560 w 3628"/>
                  <a:gd name="T91" fmla="*/ 1127 h 1395"/>
                  <a:gd name="T92" fmla="*/ 2451 w 3628"/>
                  <a:gd name="T93" fmla="*/ 1029 h 1395"/>
                  <a:gd name="T94" fmla="*/ 2797 w 3628"/>
                  <a:gd name="T95" fmla="*/ 887 h 1395"/>
                  <a:gd name="T96" fmla="*/ 2981 w 3628"/>
                  <a:gd name="T97" fmla="*/ 830 h 1395"/>
                  <a:gd name="T98" fmla="*/ 2900 w 3628"/>
                  <a:gd name="T99" fmla="*/ 959 h 1395"/>
                  <a:gd name="T100" fmla="*/ 3032 w 3628"/>
                  <a:gd name="T101" fmla="*/ 968 h 1395"/>
                  <a:gd name="T102" fmla="*/ 3249 w 3628"/>
                  <a:gd name="T103" fmla="*/ 826 h 1395"/>
                  <a:gd name="T104" fmla="*/ 3411 w 3628"/>
                  <a:gd name="T105" fmla="*/ 693 h 1395"/>
                  <a:gd name="T106" fmla="*/ 3567 w 3628"/>
                  <a:gd name="T107" fmla="*/ 709 h 1395"/>
                  <a:gd name="T108" fmla="*/ 1893 w 3628"/>
                  <a:gd name="T109" fmla="*/ 994 h 1395"/>
                  <a:gd name="T110" fmla="*/ 807 w 3628"/>
                  <a:gd name="T111" fmla="*/ 19 h 1395"/>
                  <a:gd name="T112" fmla="*/ 907 w 3628"/>
                  <a:gd name="T113" fmla="*/ 30 h 1395"/>
                  <a:gd name="T114" fmla="*/ 779 w 3628"/>
                  <a:gd name="T115" fmla="*/ 455 h 1395"/>
                  <a:gd name="T116" fmla="*/ 809 w 3628"/>
                  <a:gd name="T117" fmla="*/ 287 h 1395"/>
                  <a:gd name="T118" fmla="*/ 765 w 3628"/>
                  <a:gd name="T119" fmla="*/ 26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close/>
                    <a:moveTo>
                      <a:pt x="1532" y="21"/>
                    </a:moveTo>
                    <a:lnTo>
                      <a:pt x="1532" y="21"/>
                    </a:lnTo>
                    <a:cubicBezTo>
                      <a:pt x="1535" y="12"/>
                      <a:pt x="1493" y="16"/>
                      <a:pt x="1505" y="26"/>
                    </a:cubicBezTo>
                    <a:cubicBezTo>
                      <a:pt x="1507" y="28"/>
                      <a:pt x="1530" y="30"/>
                      <a:pt x="1532" y="21"/>
                    </a:cubicBez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close/>
                    <a:moveTo>
                      <a:pt x="1084" y="390"/>
                    </a:moveTo>
                    <a:lnTo>
                      <a:pt x="1084" y="390"/>
                    </a:lnTo>
                    <a:cubicBezTo>
                      <a:pt x="1093" y="390"/>
                      <a:pt x="1114" y="385"/>
                      <a:pt x="1116" y="380"/>
                    </a:cubicBezTo>
                    <a:cubicBezTo>
                      <a:pt x="1118" y="376"/>
                      <a:pt x="1107" y="371"/>
                      <a:pt x="1093" y="371"/>
                    </a:cubicBezTo>
                    <a:cubicBezTo>
                      <a:pt x="1079" y="371"/>
                      <a:pt x="1077" y="387"/>
                      <a:pt x="1084" y="390"/>
                    </a:cubicBezTo>
                    <a:close/>
                    <a:moveTo>
                      <a:pt x="1267" y="399"/>
                    </a:moveTo>
                    <a:lnTo>
                      <a:pt x="1267" y="399"/>
                    </a:lnTo>
                    <a:cubicBezTo>
                      <a:pt x="1277" y="404"/>
                      <a:pt x="1286" y="401"/>
                      <a:pt x="1284" y="392"/>
                    </a:cubicBezTo>
                    <a:cubicBezTo>
                      <a:pt x="1281" y="380"/>
                      <a:pt x="1260" y="394"/>
                      <a:pt x="1267" y="399"/>
                    </a:cubicBez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close/>
                    <a:moveTo>
                      <a:pt x="2621" y="383"/>
                    </a:moveTo>
                    <a:lnTo>
                      <a:pt x="2621" y="383"/>
                    </a:lnTo>
                    <a:cubicBezTo>
                      <a:pt x="2630" y="380"/>
                      <a:pt x="2611" y="359"/>
                      <a:pt x="2593" y="357"/>
                    </a:cubicBezTo>
                    <a:cubicBezTo>
                      <a:pt x="2572" y="355"/>
                      <a:pt x="2556" y="371"/>
                      <a:pt x="2558" y="373"/>
                    </a:cubicBezTo>
                    <a:cubicBezTo>
                      <a:pt x="2562" y="383"/>
                      <a:pt x="2609" y="387"/>
                      <a:pt x="2621" y="383"/>
                    </a:cubicBezTo>
                    <a:close/>
                    <a:moveTo>
                      <a:pt x="2569" y="343"/>
                    </a:moveTo>
                    <a:lnTo>
                      <a:pt x="2569" y="343"/>
                    </a:lnTo>
                    <a:cubicBezTo>
                      <a:pt x="2569" y="334"/>
                      <a:pt x="2535" y="345"/>
                      <a:pt x="2549" y="350"/>
                    </a:cubicBezTo>
                    <a:cubicBezTo>
                      <a:pt x="2558" y="352"/>
                      <a:pt x="2569" y="352"/>
                      <a:pt x="2569" y="343"/>
                    </a:cubicBez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close/>
                    <a:moveTo>
                      <a:pt x="614" y="551"/>
                    </a:moveTo>
                    <a:lnTo>
                      <a:pt x="614" y="551"/>
                    </a:lnTo>
                    <a:cubicBezTo>
                      <a:pt x="630" y="565"/>
                      <a:pt x="644" y="544"/>
                      <a:pt x="653" y="541"/>
                    </a:cubicBezTo>
                    <a:cubicBezTo>
                      <a:pt x="660" y="541"/>
                      <a:pt x="649" y="532"/>
                      <a:pt x="635" y="527"/>
                    </a:cubicBezTo>
                    <a:cubicBezTo>
                      <a:pt x="621" y="525"/>
                      <a:pt x="600" y="539"/>
                      <a:pt x="614" y="551"/>
                    </a:cubicBez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close/>
                    <a:moveTo>
                      <a:pt x="1949" y="331"/>
                    </a:moveTo>
                    <a:lnTo>
                      <a:pt x="1949" y="331"/>
                    </a:lnTo>
                    <a:cubicBezTo>
                      <a:pt x="1946" y="336"/>
                      <a:pt x="1935" y="336"/>
                      <a:pt x="1937" y="341"/>
                    </a:cubicBezTo>
                    <a:cubicBezTo>
                      <a:pt x="1944" y="350"/>
                      <a:pt x="1974" y="345"/>
                      <a:pt x="1977" y="334"/>
                    </a:cubicBezTo>
                    <a:cubicBezTo>
                      <a:pt x="1977" y="324"/>
                      <a:pt x="1953" y="327"/>
                      <a:pt x="1949" y="331"/>
                    </a:cubicBez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close/>
                    <a:moveTo>
                      <a:pt x="728" y="61"/>
                    </a:moveTo>
                    <a:lnTo>
                      <a:pt x="728" y="61"/>
                    </a:lnTo>
                    <a:cubicBezTo>
                      <a:pt x="728" y="51"/>
                      <a:pt x="695" y="63"/>
                      <a:pt x="702" y="65"/>
                    </a:cubicBezTo>
                    <a:cubicBezTo>
                      <a:pt x="707" y="68"/>
                      <a:pt x="728" y="72"/>
                      <a:pt x="728" y="61"/>
                    </a:cubicBez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7" name="Freeform 528">
                <a:extLst>
                  <a:ext uri="{FF2B5EF4-FFF2-40B4-BE49-F238E27FC236}">
                    <a16:creationId xmlns:a16="http://schemas.microsoft.com/office/drawing/2014/main" id="{D93C4706-7AAF-AEA6-2D12-CE62CE09A07D}"/>
                  </a:ext>
                </a:extLst>
              </p:cNvPr>
              <p:cNvSpPr>
                <a:spLocks noEditPoints="1"/>
              </p:cNvSpPr>
              <p:nvPr/>
            </p:nvSpPr>
            <p:spPr bwMode="auto">
              <a:xfrm>
                <a:off x="3889" y="957"/>
                <a:ext cx="2180" cy="840"/>
              </a:xfrm>
              <a:custGeom>
                <a:avLst/>
                <a:gdLst>
                  <a:gd name="T0" fmla="*/ 1532 w 3628"/>
                  <a:gd name="T1" fmla="*/ 21 h 1395"/>
                  <a:gd name="T2" fmla="*/ 1663 w 3628"/>
                  <a:gd name="T3" fmla="*/ 135 h 1395"/>
                  <a:gd name="T4" fmla="*/ 1267 w 3628"/>
                  <a:gd name="T5" fmla="*/ 399 h 1395"/>
                  <a:gd name="T6" fmla="*/ 1549 w 3628"/>
                  <a:gd name="T7" fmla="*/ 68 h 1395"/>
                  <a:gd name="T8" fmla="*/ 2488 w 3628"/>
                  <a:gd name="T9" fmla="*/ 303 h 1395"/>
                  <a:gd name="T10" fmla="*/ 2569 w 3628"/>
                  <a:gd name="T11" fmla="*/ 343 h 1395"/>
                  <a:gd name="T12" fmla="*/ 1679 w 3628"/>
                  <a:gd name="T13" fmla="*/ 173 h 1395"/>
                  <a:gd name="T14" fmla="*/ 614 w 3628"/>
                  <a:gd name="T15" fmla="*/ 551 h 1395"/>
                  <a:gd name="T16" fmla="*/ 2618 w 3628"/>
                  <a:gd name="T17" fmla="*/ 1271 h 1395"/>
                  <a:gd name="T18" fmla="*/ 3516 w 3628"/>
                  <a:gd name="T19" fmla="*/ 639 h 1395"/>
                  <a:gd name="T20" fmla="*/ 3163 w 3628"/>
                  <a:gd name="T21" fmla="*/ 530 h 1395"/>
                  <a:gd name="T22" fmla="*/ 2769 w 3628"/>
                  <a:gd name="T23" fmla="*/ 457 h 1395"/>
                  <a:gd name="T24" fmla="*/ 2525 w 3628"/>
                  <a:gd name="T25" fmla="*/ 427 h 1395"/>
                  <a:gd name="T26" fmla="*/ 2314 w 3628"/>
                  <a:gd name="T27" fmla="*/ 450 h 1395"/>
                  <a:gd name="T28" fmla="*/ 2177 w 3628"/>
                  <a:gd name="T29" fmla="*/ 392 h 1395"/>
                  <a:gd name="T30" fmla="*/ 1879 w 3628"/>
                  <a:gd name="T31" fmla="*/ 373 h 1395"/>
                  <a:gd name="T32" fmla="*/ 1963 w 3628"/>
                  <a:gd name="T33" fmla="*/ 254 h 1395"/>
                  <a:gd name="T34" fmla="*/ 1744 w 3628"/>
                  <a:gd name="T35" fmla="*/ 191 h 1395"/>
                  <a:gd name="T36" fmla="*/ 1567 w 3628"/>
                  <a:gd name="T37" fmla="*/ 271 h 1395"/>
                  <a:gd name="T38" fmla="*/ 1437 w 3628"/>
                  <a:gd name="T39" fmla="*/ 357 h 1395"/>
                  <a:gd name="T40" fmla="*/ 1237 w 3628"/>
                  <a:gd name="T41" fmla="*/ 432 h 1395"/>
                  <a:gd name="T42" fmla="*/ 1160 w 3628"/>
                  <a:gd name="T43" fmla="*/ 544 h 1395"/>
                  <a:gd name="T44" fmla="*/ 1132 w 3628"/>
                  <a:gd name="T45" fmla="*/ 644 h 1395"/>
                  <a:gd name="T46" fmla="*/ 1156 w 3628"/>
                  <a:gd name="T47" fmla="*/ 565 h 1395"/>
                  <a:gd name="T48" fmla="*/ 1018 w 3628"/>
                  <a:gd name="T49" fmla="*/ 506 h 1395"/>
                  <a:gd name="T50" fmla="*/ 884 w 3628"/>
                  <a:gd name="T51" fmla="*/ 546 h 1395"/>
                  <a:gd name="T52" fmla="*/ 646 w 3628"/>
                  <a:gd name="T53" fmla="*/ 579 h 1395"/>
                  <a:gd name="T54" fmla="*/ 528 w 3628"/>
                  <a:gd name="T55" fmla="*/ 632 h 1395"/>
                  <a:gd name="T56" fmla="*/ 386 w 3628"/>
                  <a:gd name="T57" fmla="*/ 725 h 1395"/>
                  <a:gd name="T58" fmla="*/ 458 w 3628"/>
                  <a:gd name="T59" fmla="*/ 623 h 1395"/>
                  <a:gd name="T60" fmla="*/ 230 w 3628"/>
                  <a:gd name="T61" fmla="*/ 520 h 1395"/>
                  <a:gd name="T62" fmla="*/ 230 w 3628"/>
                  <a:gd name="T63" fmla="*/ 719 h 1395"/>
                  <a:gd name="T64" fmla="*/ 170 w 3628"/>
                  <a:gd name="T65" fmla="*/ 919 h 1395"/>
                  <a:gd name="T66" fmla="*/ 246 w 3628"/>
                  <a:gd name="T67" fmla="*/ 1064 h 1395"/>
                  <a:gd name="T68" fmla="*/ 419 w 3628"/>
                  <a:gd name="T69" fmla="*/ 1167 h 1395"/>
                  <a:gd name="T70" fmla="*/ 379 w 3628"/>
                  <a:gd name="T71" fmla="*/ 1302 h 1395"/>
                  <a:gd name="T72" fmla="*/ 579 w 3628"/>
                  <a:gd name="T73" fmla="*/ 1314 h 1395"/>
                  <a:gd name="T74" fmla="*/ 619 w 3628"/>
                  <a:gd name="T75" fmla="*/ 1150 h 1395"/>
                  <a:gd name="T76" fmla="*/ 858 w 3628"/>
                  <a:gd name="T77" fmla="*/ 1145 h 1395"/>
                  <a:gd name="T78" fmla="*/ 1014 w 3628"/>
                  <a:gd name="T79" fmla="*/ 1022 h 1395"/>
                  <a:gd name="T80" fmla="*/ 1223 w 3628"/>
                  <a:gd name="T81" fmla="*/ 1038 h 1395"/>
                  <a:gd name="T82" fmla="*/ 1465 w 3628"/>
                  <a:gd name="T83" fmla="*/ 1176 h 1395"/>
                  <a:gd name="T84" fmla="*/ 1667 w 3628"/>
                  <a:gd name="T85" fmla="*/ 1101 h 1395"/>
                  <a:gd name="T86" fmla="*/ 1949 w 3628"/>
                  <a:gd name="T87" fmla="*/ 1176 h 1395"/>
                  <a:gd name="T88" fmla="*/ 2204 w 3628"/>
                  <a:gd name="T89" fmla="*/ 1066 h 1395"/>
                  <a:gd name="T90" fmla="*/ 2414 w 3628"/>
                  <a:gd name="T91" fmla="*/ 1262 h 1395"/>
                  <a:gd name="T92" fmla="*/ 2560 w 3628"/>
                  <a:gd name="T93" fmla="*/ 1127 h 1395"/>
                  <a:gd name="T94" fmla="*/ 2451 w 3628"/>
                  <a:gd name="T95" fmla="*/ 1029 h 1395"/>
                  <a:gd name="T96" fmla="*/ 2797 w 3628"/>
                  <a:gd name="T97" fmla="*/ 887 h 1395"/>
                  <a:gd name="T98" fmla="*/ 2981 w 3628"/>
                  <a:gd name="T99" fmla="*/ 830 h 1395"/>
                  <a:gd name="T100" fmla="*/ 2900 w 3628"/>
                  <a:gd name="T101" fmla="*/ 959 h 1395"/>
                  <a:gd name="T102" fmla="*/ 3032 w 3628"/>
                  <a:gd name="T103" fmla="*/ 968 h 1395"/>
                  <a:gd name="T104" fmla="*/ 3249 w 3628"/>
                  <a:gd name="T105" fmla="*/ 826 h 1395"/>
                  <a:gd name="T106" fmla="*/ 3411 w 3628"/>
                  <a:gd name="T107" fmla="*/ 693 h 1395"/>
                  <a:gd name="T108" fmla="*/ 3567 w 3628"/>
                  <a:gd name="T109" fmla="*/ 709 h 1395"/>
                  <a:gd name="T110" fmla="*/ 1867 w 3628"/>
                  <a:gd name="T111" fmla="*/ 1038 h 1395"/>
                  <a:gd name="T112" fmla="*/ 667 w 3628"/>
                  <a:gd name="T113" fmla="*/ 44 h 1395"/>
                  <a:gd name="T114" fmla="*/ 828 w 3628"/>
                  <a:gd name="T115" fmla="*/ 68 h 1395"/>
                  <a:gd name="T116" fmla="*/ 677 w 3628"/>
                  <a:gd name="T117" fmla="*/ 432 h 1395"/>
                  <a:gd name="T118" fmla="*/ 1053 w 3628"/>
                  <a:gd name="T119" fmla="*/ 224 h 1395"/>
                  <a:gd name="T120" fmla="*/ 723 w 3628"/>
                  <a:gd name="T121" fmla="*/ 380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lnTo>
                      <a:pt x="53" y="1008"/>
                    </a:lnTo>
                    <a:close/>
                    <a:moveTo>
                      <a:pt x="1532" y="21"/>
                    </a:moveTo>
                    <a:lnTo>
                      <a:pt x="1532" y="21"/>
                    </a:lnTo>
                    <a:cubicBezTo>
                      <a:pt x="1535" y="12"/>
                      <a:pt x="1493" y="16"/>
                      <a:pt x="1505" y="26"/>
                    </a:cubicBezTo>
                    <a:cubicBezTo>
                      <a:pt x="1507" y="28"/>
                      <a:pt x="1530" y="30"/>
                      <a:pt x="1532" y="21"/>
                    </a:cubicBezTo>
                    <a:lnTo>
                      <a:pt x="1532" y="21"/>
                    </a:ln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lnTo>
                      <a:pt x="963" y="37"/>
                    </a:ln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lnTo>
                      <a:pt x="1581" y="84"/>
                    </a:lnTo>
                    <a:close/>
                    <a:moveTo>
                      <a:pt x="1084" y="390"/>
                    </a:moveTo>
                    <a:lnTo>
                      <a:pt x="1084" y="390"/>
                    </a:lnTo>
                    <a:cubicBezTo>
                      <a:pt x="1093" y="390"/>
                      <a:pt x="1114" y="385"/>
                      <a:pt x="1116" y="380"/>
                    </a:cubicBezTo>
                    <a:cubicBezTo>
                      <a:pt x="1118" y="376"/>
                      <a:pt x="1107" y="371"/>
                      <a:pt x="1093" y="371"/>
                    </a:cubicBezTo>
                    <a:cubicBezTo>
                      <a:pt x="1079" y="371"/>
                      <a:pt x="1077" y="387"/>
                      <a:pt x="1084" y="390"/>
                    </a:cubicBezTo>
                    <a:lnTo>
                      <a:pt x="1084" y="390"/>
                    </a:lnTo>
                    <a:close/>
                    <a:moveTo>
                      <a:pt x="1267" y="399"/>
                    </a:moveTo>
                    <a:lnTo>
                      <a:pt x="1267" y="399"/>
                    </a:lnTo>
                    <a:cubicBezTo>
                      <a:pt x="1277" y="404"/>
                      <a:pt x="1286" y="401"/>
                      <a:pt x="1284" y="392"/>
                    </a:cubicBezTo>
                    <a:cubicBezTo>
                      <a:pt x="1281" y="380"/>
                      <a:pt x="1260" y="394"/>
                      <a:pt x="1267" y="399"/>
                    </a:cubicBezTo>
                    <a:lnTo>
                      <a:pt x="1267" y="399"/>
                    </a:ln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lnTo>
                      <a:pt x="1549" y="68"/>
                    </a:ln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lnTo>
                      <a:pt x="2488" y="303"/>
                    </a:ln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lnTo>
                      <a:pt x="2679" y="303"/>
                    </a:lnTo>
                    <a:close/>
                    <a:moveTo>
                      <a:pt x="2621" y="383"/>
                    </a:moveTo>
                    <a:lnTo>
                      <a:pt x="2621" y="383"/>
                    </a:lnTo>
                    <a:cubicBezTo>
                      <a:pt x="2630" y="380"/>
                      <a:pt x="2611" y="359"/>
                      <a:pt x="2593" y="357"/>
                    </a:cubicBezTo>
                    <a:cubicBezTo>
                      <a:pt x="2572" y="355"/>
                      <a:pt x="2556" y="371"/>
                      <a:pt x="2558" y="373"/>
                    </a:cubicBezTo>
                    <a:cubicBezTo>
                      <a:pt x="2562" y="383"/>
                      <a:pt x="2609" y="387"/>
                      <a:pt x="2621" y="383"/>
                    </a:cubicBezTo>
                    <a:lnTo>
                      <a:pt x="2621" y="383"/>
                    </a:lnTo>
                    <a:close/>
                    <a:moveTo>
                      <a:pt x="2569" y="343"/>
                    </a:moveTo>
                    <a:lnTo>
                      <a:pt x="2569" y="343"/>
                    </a:lnTo>
                    <a:cubicBezTo>
                      <a:pt x="2569" y="334"/>
                      <a:pt x="2535" y="345"/>
                      <a:pt x="2549" y="350"/>
                    </a:cubicBezTo>
                    <a:cubicBezTo>
                      <a:pt x="2558" y="352"/>
                      <a:pt x="2569" y="352"/>
                      <a:pt x="2569" y="343"/>
                    </a:cubicBezTo>
                    <a:lnTo>
                      <a:pt x="2569" y="343"/>
                    </a:ln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lnTo>
                      <a:pt x="1679" y="173"/>
                    </a:ln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lnTo>
                      <a:pt x="3379" y="478"/>
                    </a:ln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lnTo>
                      <a:pt x="581" y="47"/>
                    </a:lnTo>
                    <a:close/>
                    <a:moveTo>
                      <a:pt x="614" y="551"/>
                    </a:moveTo>
                    <a:lnTo>
                      <a:pt x="614" y="551"/>
                    </a:lnTo>
                    <a:cubicBezTo>
                      <a:pt x="630" y="565"/>
                      <a:pt x="644" y="544"/>
                      <a:pt x="653" y="541"/>
                    </a:cubicBezTo>
                    <a:cubicBezTo>
                      <a:pt x="660" y="541"/>
                      <a:pt x="649" y="532"/>
                      <a:pt x="635" y="527"/>
                    </a:cubicBezTo>
                    <a:cubicBezTo>
                      <a:pt x="621" y="525"/>
                      <a:pt x="600" y="539"/>
                      <a:pt x="614" y="551"/>
                    </a:cubicBezTo>
                    <a:lnTo>
                      <a:pt x="614" y="551"/>
                    </a:ln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lnTo>
                      <a:pt x="2614" y="1110"/>
                    </a:ln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lnTo>
                      <a:pt x="3621" y="658"/>
                    </a:ln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lnTo>
                      <a:pt x="1870" y="1071"/>
                    </a:lnTo>
                    <a:close/>
                    <a:moveTo>
                      <a:pt x="1949" y="331"/>
                    </a:moveTo>
                    <a:lnTo>
                      <a:pt x="1949" y="331"/>
                    </a:lnTo>
                    <a:cubicBezTo>
                      <a:pt x="1946" y="336"/>
                      <a:pt x="1935" y="336"/>
                      <a:pt x="1937" y="341"/>
                    </a:cubicBezTo>
                    <a:cubicBezTo>
                      <a:pt x="1944" y="350"/>
                      <a:pt x="1974" y="345"/>
                      <a:pt x="1977" y="334"/>
                    </a:cubicBezTo>
                    <a:cubicBezTo>
                      <a:pt x="1977" y="324"/>
                      <a:pt x="1953" y="327"/>
                      <a:pt x="1949" y="331"/>
                    </a:cubicBezTo>
                    <a:lnTo>
                      <a:pt x="1949" y="331"/>
                    </a:ln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lnTo>
                      <a:pt x="639" y="42"/>
                    </a:ln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lnTo>
                      <a:pt x="807" y="19"/>
                    </a:ln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lnTo>
                      <a:pt x="809" y="54"/>
                    </a:ln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lnTo>
                      <a:pt x="916" y="42"/>
                    </a:ln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lnTo>
                      <a:pt x="723" y="380"/>
                    </a:lnTo>
                    <a:close/>
                    <a:moveTo>
                      <a:pt x="728" y="61"/>
                    </a:moveTo>
                    <a:lnTo>
                      <a:pt x="728" y="61"/>
                    </a:lnTo>
                    <a:cubicBezTo>
                      <a:pt x="728" y="51"/>
                      <a:pt x="695" y="63"/>
                      <a:pt x="702" y="65"/>
                    </a:cubicBezTo>
                    <a:cubicBezTo>
                      <a:pt x="707" y="68"/>
                      <a:pt x="728" y="72"/>
                      <a:pt x="728" y="61"/>
                    </a:cubicBezTo>
                    <a:lnTo>
                      <a:pt x="728" y="61"/>
                    </a:ln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lnTo>
                      <a:pt x="816" y="3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8" name="Freeform 529">
                <a:extLst>
                  <a:ext uri="{FF2B5EF4-FFF2-40B4-BE49-F238E27FC236}">
                    <a16:creationId xmlns:a16="http://schemas.microsoft.com/office/drawing/2014/main" id="{FA21FAB9-956E-F894-4A2D-704C5F7EFC02}"/>
                  </a:ext>
                </a:extLst>
              </p:cNvPr>
              <p:cNvSpPr>
                <a:spLocks noEditPoints="1"/>
              </p:cNvSpPr>
              <p:nvPr/>
            </p:nvSpPr>
            <p:spPr bwMode="auto">
              <a:xfrm>
                <a:off x="3889" y="957"/>
                <a:ext cx="2180" cy="840"/>
              </a:xfrm>
              <a:custGeom>
                <a:avLst/>
                <a:gdLst>
                  <a:gd name="T0" fmla="*/ 1505 w 3628"/>
                  <a:gd name="T1" fmla="*/ 26 h 1395"/>
                  <a:gd name="T2" fmla="*/ 1656 w 3628"/>
                  <a:gd name="T3" fmla="*/ 82 h 1395"/>
                  <a:gd name="T4" fmla="*/ 1546 w 3628"/>
                  <a:gd name="T5" fmla="*/ 96 h 1395"/>
                  <a:gd name="T6" fmla="*/ 2593 w 3628"/>
                  <a:gd name="T7" fmla="*/ 287 h 1395"/>
                  <a:gd name="T8" fmla="*/ 2679 w 3628"/>
                  <a:gd name="T9" fmla="*/ 303 h 1395"/>
                  <a:gd name="T10" fmla="*/ 1751 w 3628"/>
                  <a:gd name="T11" fmla="*/ 119 h 1395"/>
                  <a:gd name="T12" fmla="*/ 546 w 3628"/>
                  <a:gd name="T13" fmla="*/ 44 h 1395"/>
                  <a:gd name="T14" fmla="*/ 2600 w 3628"/>
                  <a:gd name="T15" fmla="*/ 1255 h 1395"/>
                  <a:gd name="T16" fmla="*/ 3516 w 3628"/>
                  <a:gd name="T17" fmla="*/ 639 h 1395"/>
                  <a:gd name="T18" fmla="*/ 3163 w 3628"/>
                  <a:gd name="T19" fmla="*/ 530 h 1395"/>
                  <a:gd name="T20" fmla="*/ 2769 w 3628"/>
                  <a:gd name="T21" fmla="*/ 457 h 1395"/>
                  <a:gd name="T22" fmla="*/ 2525 w 3628"/>
                  <a:gd name="T23" fmla="*/ 427 h 1395"/>
                  <a:gd name="T24" fmla="*/ 2314 w 3628"/>
                  <a:gd name="T25" fmla="*/ 450 h 1395"/>
                  <a:gd name="T26" fmla="*/ 2177 w 3628"/>
                  <a:gd name="T27" fmla="*/ 392 h 1395"/>
                  <a:gd name="T28" fmla="*/ 1879 w 3628"/>
                  <a:gd name="T29" fmla="*/ 373 h 1395"/>
                  <a:gd name="T30" fmla="*/ 1963 w 3628"/>
                  <a:gd name="T31" fmla="*/ 254 h 1395"/>
                  <a:gd name="T32" fmla="*/ 1744 w 3628"/>
                  <a:gd name="T33" fmla="*/ 191 h 1395"/>
                  <a:gd name="T34" fmla="*/ 1567 w 3628"/>
                  <a:gd name="T35" fmla="*/ 271 h 1395"/>
                  <a:gd name="T36" fmla="*/ 1437 w 3628"/>
                  <a:gd name="T37" fmla="*/ 357 h 1395"/>
                  <a:gd name="T38" fmla="*/ 1237 w 3628"/>
                  <a:gd name="T39" fmla="*/ 432 h 1395"/>
                  <a:gd name="T40" fmla="*/ 1160 w 3628"/>
                  <a:gd name="T41" fmla="*/ 544 h 1395"/>
                  <a:gd name="T42" fmla="*/ 1132 w 3628"/>
                  <a:gd name="T43" fmla="*/ 644 h 1395"/>
                  <a:gd name="T44" fmla="*/ 1156 w 3628"/>
                  <a:gd name="T45" fmla="*/ 565 h 1395"/>
                  <a:gd name="T46" fmla="*/ 1018 w 3628"/>
                  <a:gd name="T47" fmla="*/ 506 h 1395"/>
                  <a:gd name="T48" fmla="*/ 884 w 3628"/>
                  <a:gd name="T49" fmla="*/ 546 h 1395"/>
                  <a:gd name="T50" fmla="*/ 646 w 3628"/>
                  <a:gd name="T51" fmla="*/ 579 h 1395"/>
                  <a:gd name="T52" fmla="*/ 528 w 3628"/>
                  <a:gd name="T53" fmla="*/ 632 h 1395"/>
                  <a:gd name="T54" fmla="*/ 386 w 3628"/>
                  <a:gd name="T55" fmla="*/ 725 h 1395"/>
                  <a:gd name="T56" fmla="*/ 458 w 3628"/>
                  <a:gd name="T57" fmla="*/ 623 h 1395"/>
                  <a:gd name="T58" fmla="*/ 230 w 3628"/>
                  <a:gd name="T59" fmla="*/ 520 h 1395"/>
                  <a:gd name="T60" fmla="*/ 230 w 3628"/>
                  <a:gd name="T61" fmla="*/ 719 h 1395"/>
                  <a:gd name="T62" fmla="*/ 170 w 3628"/>
                  <a:gd name="T63" fmla="*/ 919 h 1395"/>
                  <a:gd name="T64" fmla="*/ 246 w 3628"/>
                  <a:gd name="T65" fmla="*/ 1064 h 1395"/>
                  <a:gd name="T66" fmla="*/ 419 w 3628"/>
                  <a:gd name="T67" fmla="*/ 1167 h 1395"/>
                  <a:gd name="T68" fmla="*/ 379 w 3628"/>
                  <a:gd name="T69" fmla="*/ 1302 h 1395"/>
                  <a:gd name="T70" fmla="*/ 579 w 3628"/>
                  <a:gd name="T71" fmla="*/ 1314 h 1395"/>
                  <a:gd name="T72" fmla="*/ 619 w 3628"/>
                  <a:gd name="T73" fmla="*/ 1150 h 1395"/>
                  <a:gd name="T74" fmla="*/ 858 w 3628"/>
                  <a:gd name="T75" fmla="*/ 1145 h 1395"/>
                  <a:gd name="T76" fmla="*/ 1014 w 3628"/>
                  <a:gd name="T77" fmla="*/ 1022 h 1395"/>
                  <a:gd name="T78" fmla="*/ 1223 w 3628"/>
                  <a:gd name="T79" fmla="*/ 1038 h 1395"/>
                  <a:gd name="T80" fmla="*/ 1465 w 3628"/>
                  <a:gd name="T81" fmla="*/ 1176 h 1395"/>
                  <a:gd name="T82" fmla="*/ 1667 w 3628"/>
                  <a:gd name="T83" fmla="*/ 1101 h 1395"/>
                  <a:gd name="T84" fmla="*/ 1949 w 3628"/>
                  <a:gd name="T85" fmla="*/ 1176 h 1395"/>
                  <a:gd name="T86" fmla="*/ 2204 w 3628"/>
                  <a:gd name="T87" fmla="*/ 1066 h 1395"/>
                  <a:gd name="T88" fmla="*/ 2414 w 3628"/>
                  <a:gd name="T89" fmla="*/ 1262 h 1395"/>
                  <a:gd name="T90" fmla="*/ 2560 w 3628"/>
                  <a:gd name="T91" fmla="*/ 1127 h 1395"/>
                  <a:gd name="T92" fmla="*/ 2451 w 3628"/>
                  <a:gd name="T93" fmla="*/ 1029 h 1395"/>
                  <a:gd name="T94" fmla="*/ 2797 w 3628"/>
                  <a:gd name="T95" fmla="*/ 887 h 1395"/>
                  <a:gd name="T96" fmla="*/ 2981 w 3628"/>
                  <a:gd name="T97" fmla="*/ 830 h 1395"/>
                  <a:gd name="T98" fmla="*/ 2900 w 3628"/>
                  <a:gd name="T99" fmla="*/ 959 h 1395"/>
                  <a:gd name="T100" fmla="*/ 3032 w 3628"/>
                  <a:gd name="T101" fmla="*/ 968 h 1395"/>
                  <a:gd name="T102" fmla="*/ 3249 w 3628"/>
                  <a:gd name="T103" fmla="*/ 826 h 1395"/>
                  <a:gd name="T104" fmla="*/ 3411 w 3628"/>
                  <a:gd name="T105" fmla="*/ 693 h 1395"/>
                  <a:gd name="T106" fmla="*/ 3567 w 3628"/>
                  <a:gd name="T107" fmla="*/ 709 h 1395"/>
                  <a:gd name="T108" fmla="*/ 1893 w 3628"/>
                  <a:gd name="T109" fmla="*/ 994 h 1395"/>
                  <a:gd name="T110" fmla="*/ 807 w 3628"/>
                  <a:gd name="T111" fmla="*/ 19 h 1395"/>
                  <a:gd name="T112" fmla="*/ 907 w 3628"/>
                  <a:gd name="T113" fmla="*/ 30 h 1395"/>
                  <a:gd name="T114" fmla="*/ 779 w 3628"/>
                  <a:gd name="T115" fmla="*/ 455 h 1395"/>
                  <a:gd name="T116" fmla="*/ 809 w 3628"/>
                  <a:gd name="T117" fmla="*/ 287 h 1395"/>
                  <a:gd name="T118" fmla="*/ 765 w 3628"/>
                  <a:gd name="T119" fmla="*/ 26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close/>
                    <a:moveTo>
                      <a:pt x="1532" y="21"/>
                    </a:moveTo>
                    <a:lnTo>
                      <a:pt x="1532" y="21"/>
                    </a:lnTo>
                    <a:cubicBezTo>
                      <a:pt x="1535" y="12"/>
                      <a:pt x="1493" y="16"/>
                      <a:pt x="1505" y="26"/>
                    </a:cubicBezTo>
                    <a:cubicBezTo>
                      <a:pt x="1507" y="28"/>
                      <a:pt x="1530" y="30"/>
                      <a:pt x="1532" y="21"/>
                    </a:cubicBez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close/>
                    <a:moveTo>
                      <a:pt x="1084" y="390"/>
                    </a:moveTo>
                    <a:lnTo>
                      <a:pt x="1084" y="390"/>
                    </a:lnTo>
                    <a:cubicBezTo>
                      <a:pt x="1093" y="390"/>
                      <a:pt x="1114" y="385"/>
                      <a:pt x="1116" y="380"/>
                    </a:cubicBezTo>
                    <a:cubicBezTo>
                      <a:pt x="1118" y="376"/>
                      <a:pt x="1107" y="371"/>
                      <a:pt x="1093" y="371"/>
                    </a:cubicBezTo>
                    <a:cubicBezTo>
                      <a:pt x="1079" y="371"/>
                      <a:pt x="1077" y="387"/>
                      <a:pt x="1084" y="390"/>
                    </a:cubicBezTo>
                    <a:close/>
                    <a:moveTo>
                      <a:pt x="1267" y="399"/>
                    </a:moveTo>
                    <a:lnTo>
                      <a:pt x="1267" y="399"/>
                    </a:lnTo>
                    <a:cubicBezTo>
                      <a:pt x="1277" y="404"/>
                      <a:pt x="1286" y="401"/>
                      <a:pt x="1284" y="392"/>
                    </a:cubicBezTo>
                    <a:cubicBezTo>
                      <a:pt x="1281" y="380"/>
                      <a:pt x="1260" y="394"/>
                      <a:pt x="1267" y="399"/>
                    </a:cubicBez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close/>
                    <a:moveTo>
                      <a:pt x="2621" y="383"/>
                    </a:moveTo>
                    <a:lnTo>
                      <a:pt x="2621" y="383"/>
                    </a:lnTo>
                    <a:cubicBezTo>
                      <a:pt x="2630" y="380"/>
                      <a:pt x="2611" y="359"/>
                      <a:pt x="2593" y="357"/>
                    </a:cubicBezTo>
                    <a:cubicBezTo>
                      <a:pt x="2572" y="355"/>
                      <a:pt x="2556" y="371"/>
                      <a:pt x="2558" y="373"/>
                    </a:cubicBezTo>
                    <a:cubicBezTo>
                      <a:pt x="2562" y="383"/>
                      <a:pt x="2609" y="387"/>
                      <a:pt x="2621" y="383"/>
                    </a:cubicBezTo>
                    <a:close/>
                    <a:moveTo>
                      <a:pt x="2569" y="343"/>
                    </a:moveTo>
                    <a:lnTo>
                      <a:pt x="2569" y="343"/>
                    </a:lnTo>
                    <a:cubicBezTo>
                      <a:pt x="2569" y="334"/>
                      <a:pt x="2535" y="345"/>
                      <a:pt x="2549" y="350"/>
                    </a:cubicBezTo>
                    <a:cubicBezTo>
                      <a:pt x="2558" y="352"/>
                      <a:pt x="2569" y="352"/>
                      <a:pt x="2569" y="343"/>
                    </a:cubicBez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close/>
                    <a:moveTo>
                      <a:pt x="614" y="551"/>
                    </a:moveTo>
                    <a:lnTo>
                      <a:pt x="614" y="551"/>
                    </a:lnTo>
                    <a:cubicBezTo>
                      <a:pt x="630" y="565"/>
                      <a:pt x="644" y="544"/>
                      <a:pt x="653" y="541"/>
                    </a:cubicBezTo>
                    <a:cubicBezTo>
                      <a:pt x="660" y="541"/>
                      <a:pt x="649" y="532"/>
                      <a:pt x="635" y="527"/>
                    </a:cubicBezTo>
                    <a:cubicBezTo>
                      <a:pt x="621" y="525"/>
                      <a:pt x="600" y="539"/>
                      <a:pt x="614" y="551"/>
                    </a:cubicBez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close/>
                    <a:moveTo>
                      <a:pt x="1949" y="331"/>
                    </a:moveTo>
                    <a:lnTo>
                      <a:pt x="1949" y="331"/>
                    </a:lnTo>
                    <a:cubicBezTo>
                      <a:pt x="1946" y="336"/>
                      <a:pt x="1935" y="336"/>
                      <a:pt x="1937" y="341"/>
                    </a:cubicBezTo>
                    <a:cubicBezTo>
                      <a:pt x="1944" y="350"/>
                      <a:pt x="1974" y="345"/>
                      <a:pt x="1977" y="334"/>
                    </a:cubicBezTo>
                    <a:cubicBezTo>
                      <a:pt x="1977" y="324"/>
                      <a:pt x="1953" y="327"/>
                      <a:pt x="1949" y="331"/>
                    </a:cubicBez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close/>
                    <a:moveTo>
                      <a:pt x="728" y="61"/>
                    </a:moveTo>
                    <a:lnTo>
                      <a:pt x="728" y="61"/>
                    </a:lnTo>
                    <a:cubicBezTo>
                      <a:pt x="728" y="51"/>
                      <a:pt x="695" y="63"/>
                      <a:pt x="702" y="65"/>
                    </a:cubicBezTo>
                    <a:cubicBezTo>
                      <a:pt x="707" y="68"/>
                      <a:pt x="728" y="72"/>
                      <a:pt x="728" y="61"/>
                    </a:cubicBez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9" name="Freeform 530">
                <a:extLst>
                  <a:ext uri="{FF2B5EF4-FFF2-40B4-BE49-F238E27FC236}">
                    <a16:creationId xmlns:a16="http://schemas.microsoft.com/office/drawing/2014/main" id="{680F37DD-3F54-C30E-B93A-3020ED58DF07}"/>
                  </a:ext>
                </a:extLst>
              </p:cNvPr>
              <p:cNvSpPr>
                <a:spLocks noEditPoints="1"/>
              </p:cNvSpPr>
              <p:nvPr/>
            </p:nvSpPr>
            <p:spPr bwMode="auto">
              <a:xfrm>
                <a:off x="3889" y="957"/>
                <a:ext cx="2180" cy="840"/>
              </a:xfrm>
              <a:custGeom>
                <a:avLst/>
                <a:gdLst>
                  <a:gd name="T0" fmla="*/ 1532 w 3628"/>
                  <a:gd name="T1" fmla="*/ 21 h 1395"/>
                  <a:gd name="T2" fmla="*/ 1663 w 3628"/>
                  <a:gd name="T3" fmla="*/ 135 h 1395"/>
                  <a:gd name="T4" fmla="*/ 1267 w 3628"/>
                  <a:gd name="T5" fmla="*/ 399 h 1395"/>
                  <a:gd name="T6" fmla="*/ 1549 w 3628"/>
                  <a:gd name="T7" fmla="*/ 68 h 1395"/>
                  <a:gd name="T8" fmla="*/ 2488 w 3628"/>
                  <a:gd name="T9" fmla="*/ 303 h 1395"/>
                  <a:gd name="T10" fmla="*/ 2569 w 3628"/>
                  <a:gd name="T11" fmla="*/ 343 h 1395"/>
                  <a:gd name="T12" fmla="*/ 1679 w 3628"/>
                  <a:gd name="T13" fmla="*/ 173 h 1395"/>
                  <a:gd name="T14" fmla="*/ 614 w 3628"/>
                  <a:gd name="T15" fmla="*/ 551 h 1395"/>
                  <a:gd name="T16" fmla="*/ 2618 w 3628"/>
                  <a:gd name="T17" fmla="*/ 1271 h 1395"/>
                  <a:gd name="T18" fmla="*/ 3516 w 3628"/>
                  <a:gd name="T19" fmla="*/ 639 h 1395"/>
                  <a:gd name="T20" fmla="*/ 3163 w 3628"/>
                  <a:gd name="T21" fmla="*/ 530 h 1395"/>
                  <a:gd name="T22" fmla="*/ 2769 w 3628"/>
                  <a:gd name="T23" fmla="*/ 457 h 1395"/>
                  <a:gd name="T24" fmla="*/ 2525 w 3628"/>
                  <a:gd name="T25" fmla="*/ 427 h 1395"/>
                  <a:gd name="T26" fmla="*/ 2314 w 3628"/>
                  <a:gd name="T27" fmla="*/ 450 h 1395"/>
                  <a:gd name="T28" fmla="*/ 2177 w 3628"/>
                  <a:gd name="T29" fmla="*/ 392 h 1395"/>
                  <a:gd name="T30" fmla="*/ 1879 w 3628"/>
                  <a:gd name="T31" fmla="*/ 373 h 1395"/>
                  <a:gd name="T32" fmla="*/ 1963 w 3628"/>
                  <a:gd name="T33" fmla="*/ 254 h 1395"/>
                  <a:gd name="T34" fmla="*/ 1744 w 3628"/>
                  <a:gd name="T35" fmla="*/ 191 h 1395"/>
                  <a:gd name="T36" fmla="*/ 1567 w 3628"/>
                  <a:gd name="T37" fmla="*/ 271 h 1395"/>
                  <a:gd name="T38" fmla="*/ 1437 w 3628"/>
                  <a:gd name="T39" fmla="*/ 357 h 1395"/>
                  <a:gd name="T40" fmla="*/ 1237 w 3628"/>
                  <a:gd name="T41" fmla="*/ 432 h 1395"/>
                  <a:gd name="T42" fmla="*/ 1160 w 3628"/>
                  <a:gd name="T43" fmla="*/ 544 h 1395"/>
                  <a:gd name="T44" fmla="*/ 1132 w 3628"/>
                  <a:gd name="T45" fmla="*/ 644 h 1395"/>
                  <a:gd name="T46" fmla="*/ 1156 w 3628"/>
                  <a:gd name="T47" fmla="*/ 565 h 1395"/>
                  <a:gd name="T48" fmla="*/ 1018 w 3628"/>
                  <a:gd name="T49" fmla="*/ 506 h 1395"/>
                  <a:gd name="T50" fmla="*/ 884 w 3628"/>
                  <a:gd name="T51" fmla="*/ 546 h 1395"/>
                  <a:gd name="T52" fmla="*/ 646 w 3628"/>
                  <a:gd name="T53" fmla="*/ 579 h 1395"/>
                  <a:gd name="T54" fmla="*/ 528 w 3628"/>
                  <a:gd name="T55" fmla="*/ 632 h 1395"/>
                  <a:gd name="T56" fmla="*/ 386 w 3628"/>
                  <a:gd name="T57" fmla="*/ 725 h 1395"/>
                  <a:gd name="T58" fmla="*/ 458 w 3628"/>
                  <a:gd name="T59" fmla="*/ 623 h 1395"/>
                  <a:gd name="T60" fmla="*/ 230 w 3628"/>
                  <a:gd name="T61" fmla="*/ 520 h 1395"/>
                  <a:gd name="T62" fmla="*/ 230 w 3628"/>
                  <a:gd name="T63" fmla="*/ 719 h 1395"/>
                  <a:gd name="T64" fmla="*/ 170 w 3628"/>
                  <a:gd name="T65" fmla="*/ 919 h 1395"/>
                  <a:gd name="T66" fmla="*/ 246 w 3628"/>
                  <a:gd name="T67" fmla="*/ 1064 h 1395"/>
                  <a:gd name="T68" fmla="*/ 419 w 3628"/>
                  <a:gd name="T69" fmla="*/ 1167 h 1395"/>
                  <a:gd name="T70" fmla="*/ 379 w 3628"/>
                  <a:gd name="T71" fmla="*/ 1302 h 1395"/>
                  <a:gd name="T72" fmla="*/ 579 w 3628"/>
                  <a:gd name="T73" fmla="*/ 1314 h 1395"/>
                  <a:gd name="T74" fmla="*/ 619 w 3628"/>
                  <a:gd name="T75" fmla="*/ 1150 h 1395"/>
                  <a:gd name="T76" fmla="*/ 858 w 3628"/>
                  <a:gd name="T77" fmla="*/ 1145 h 1395"/>
                  <a:gd name="T78" fmla="*/ 1014 w 3628"/>
                  <a:gd name="T79" fmla="*/ 1022 h 1395"/>
                  <a:gd name="T80" fmla="*/ 1223 w 3628"/>
                  <a:gd name="T81" fmla="*/ 1038 h 1395"/>
                  <a:gd name="T82" fmla="*/ 1465 w 3628"/>
                  <a:gd name="T83" fmla="*/ 1176 h 1395"/>
                  <a:gd name="T84" fmla="*/ 1667 w 3628"/>
                  <a:gd name="T85" fmla="*/ 1101 h 1395"/>
                  <a:gd name="T86" fmla="*/ 1949 w 3628"/>
                  <a:gd name="T87" fmla="*/ 1176 h 1395"/>
                  <a:gd name="T88" fmla="*/ 2204 w 3628"/>
                  <a:gd name="T89" fmla="*/ 1066 h 1395"/>
                  <a:gd name="T90" fmla="*/ 2414 w 3628"/>
                  <a:gd name="T91" fmla="*/ 1262 h 1395"/>
                  <a:gd name="T92" fmla="*/ 2560 w 3628"/>
                  <a:gd name="T93" fmla="*/ 1127 h 1395"/>
                  <a:gd name="T94" fmla="*/ 2451 w 3628"/>
                  <a:gd name="T95" fmla="*/ 1029 h 1395"/>
                  <a:gd name="T96" fmla="*/ 2797 w 3628"/>
                  <a:gd name="T97" fmla="*/ 887 h 1395"/>
                  <a:gd name="T98" fmla="*/ 2981 w 3628"/>
                  <a:gd name="T99" fmla="*/ 830 h 1395"/>
                  <a:gd name="T100" fmla="*/ 2900 w 3628"/>
                  <a:gd name="T101" fmla="*/ 959 h 1395"/>
                  <a:gd name="T102" fmla="*/ 3032 w 3628"/>
                  <a:gd name="T103" fmla="*/ 968 h 1395"/>
                  <a:gd name="T104" fmla="*/ 3249 w 3628"/>
                  <a:gd name="T105" fmla="*/ 826 h 1395"/>
                  <a:gd name="T106" fmla="*/ 3411 w 3628"/>
                  <a:gd name="T107" fmla="*/ 693 h 1395"/>
                  <a:gd name="T108" fmla="*/ 3567 w 3628"/>
                  <a:gd name="T109" fmla="*/ 709 h 1395"/>
                  <a:gd name="T110" fmla="*/ 1867 w 3628"/>
                  <a:gd name="T111" fmla="*/ 1038 h 1395"/>
                  <a:gd name="T112" fmla="*/ 667 w 3628"/>
                  <a:gd name="T113" fmla="*/ 44 h 1395"/>
                  <a:gd name="T114" fmla="*/ 828 w 3628"/>
                  <a:gd name="T115" fmla="*/ 68 h 1395"/>
                  <a:gd name="T116" fmla="*/ 677 w 3628"/>
                  <a:gd name="T117" fmla="*/ 432 h 1395"/>
                  <a:gd name="T118" fmla="*/ 1053 w 3628"/>
                  <a:gd name="T119" fmla="*/ 224 h 1395"/>
                  <a:gd name="T120" fmla="*/ 723 w 3628"/>
                  <a:gd name="T121" fmla="*/ 380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lnTo>
                      <a:pt x="53" y="1008"/>
                    </a:lnTo>
                    <a:close/>
                    <a:moveTo>
                      <a:pt x="1532" y="21"/>
                    </a:moveTo>
                    <a:lnTo>
                      <a:pt x="1532" y="21"/>
                    </a:lnTo>
                    <a:cubicBezTo>
                      <a:pt x="1535" y="12"/>
                      <a:pt x="1493" y="16"/>
                      <a:pt x="1505" y="26"/>
                    </a:cubicBezTo>
                    <a:cubicBezTo>
                      <a:pt x="1507" y="28"/>
                      <a:pt x="1530" y="30"/>
                      <a:pt x="1532" y="21"/>
                    </a:cubicBezTo>
                    <a:lnTo>
                      <a:pt x="1532" y="21"/>
                    </a:ln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lnTo>
                      <a:pt x="963" y="37"/>
                    </a:ln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lnTo>
                      <a:pt x="1581" y="84"/>
                    </a:lnTo>
                    <a:close/>
                    <a:moveTo>
                      <a:pt x="1084" y="390"/>
                    </a:moveTo>
                    <a:lnTo>
                      <a:pt x="1084" y="390"/>
                    </a:lnTo>
                    <a:cubicBezTo>
                      <a:pt x="1093" y="390"/>
                      <a:pt x="1114" y="385"/>
                      <a:pt x="1116" y="380"/>
                    </a:cubicBezTo>
                    <a:cubicBezTo>
                      <a:pt x="1118" y="376"/>
                      <a:pt x="1107" y="371"/>
                      <a:pt x="1093" y="371"/>
                    </a:cubicBezTo>
                    <a:cubicBezTo>
                      <a:pt x="1079" y="371"/>
                      <a:pt x="1077" y="387"/>
                      <a:pt x="1084" y="390"/>
                    </a:cubicBezTo>
                    <a:lnTo>
                      <a:pt x="1084" y="390"/>
                    </a:lnTo>
                    <a:close/>
                    <a:moveTo>
                      <a:pt x="1267" y="399"/>
                    </a:moveTo>
                    <a:lnTo>
                      <a:pt x="1267" y="399"/>
                    </a:lnTo>
                    <a:cubicBezTo>
                      <a:pt x="1277" y="404"/>
                      <a:pt x="1286" y="401"/>
                      <a:pt x="1284" y="392"/>
                    </a:cubicBezTo>
                    <a:cubicBezTo>
                      <a:pt x="1281" y="380"/>
                      <a:pt x="1260" y="394"/>
                      <a:pt x="1267" y="399"/>
                    </a:cubicBezTo>
                    <a:lnTo>
                      <a:pt x="1267" y="399"/>
                    </a:ln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lnTo>
                      <a:pt x="1549" y="68"/>
                    </a:ln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lnTo>
                      <a:pt x="2488" y="303"/>
                    </a:ln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lnTo>
                      <a:pt x="2679" y="303"/>
                    </a:lnTo>
                    <a:close/>
                    <a:moveTo>
                      <a:pt x="2621" y="383"/>
                    </a:moveTo>
                    <a:lnTo>
                      <a:pt x="2621" y="383"/>
                    </a:lnTo>
                    <a:cubicBezTo>
                      <a:pt x="2630" y="380"/>
                      <a:pt x="2611" y="359"/>
                      <a:pt x="2593" y="357"/>
                    </a:cubicBezTo>
                    <a:cubicBezTo>
                      <a:pt x="2572" y="355"/>
                      <a:pt x="2556" y="371"/>
                      <a:pt x="2558" y="373"/>
                    </a:cubicBezTo>
                    <a:cubicBezTo>
                      <a:pt x="2562" y="383"/>
                      <a:pt x="2609" y="387"/>
                      <a:pt x="2621" y="383"/>
                    </a:cubicBezTo>
                    <a:lnTo>
                      <a:pt x="2621" y="383"/>
                    </a:lnTo>
                    <a:close/>
                    <a:moveTo>
                      <a:pt x="2569" y="343"/>
                    </a:moveTo>
                    <a:lnTo>
                      <a:pt x="2569" y="343"/>
                    </a:lnTo>
                    <a:cubicBezTo>
                      <a:pt x="2569" y="334"/>
                      <a:pt x="2535" y="345"/>
                      <a:pt x="2549" y="350"/>
                    </a:cubicBezTo>
                    <a:cubicBezTo>
                      <a:pt x="2558" y="352"/>
                      <a:pt x="2569" y="352"/>
                      <a:pt x="2569" y="343"/>
                    </a:cubicBezTo>
                    <a:lnTo>
                      <a:pt x="2569" y="343"/>
                    </a:ln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lnTo>
                      <a:pt x="1679" y="173"/>
                    </a:ln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lnTo>
                      <a:pt x="3379" y="478"/>
                    </a:ln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lnTo>
                      <a:pt x="581" y="47"/>
                    </a:lnTo>
                    <a:close/>
                    <a:moveTo>
                      <a:pt x="614" y="551"/>
                    </a:moveTo>
                    <a:lnTo>
                      <a:pt x="614" y="551"/>
                    </a:lnTo>
                    <a:cubicBezTo>
                      <a:pt x="630" y="565"/>
                      <a:pt x="644" y="544"/>
                      <a:pt x="653" y="541"/>
                    </a:cubicBezTo>
                    <a:cubicBezTo>
                      <a:pt x="660" y="541"/>
                      <a:pt x="649" y="532"/>
                      <a:pt x="635" y="527"/>
                    </a:cubicBezTo>
                    <a:cubicBezTo>
                      <a:pt x="621" y="525"/>
                      <a:pt x="600" y="539"/>
                      <a:pt x="614" y="551"/>
                    </a:cubicBezTo>
                    <a:lnTo>
                      <a:pt x="614" y="551"/>
                    </a:ln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lnTo>
                      <a:pt x="2614" y="1110"/>
                    </a:ln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lnTo>
                      <a:pt x="3621" y="658"/>
                    </a:ln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lnTo>
                      <a:pt x="1870" y="1071"/>
                    </a:lnTo>
                    <a:close/>
                    <a:moveTo>
                      <a:pt x="1949" y="331"/>
                    </a:moveTo>
                    <a:lnTo>
                      <a:pt x="1949" y="331"/>
                    </a:lnTo>
                    <a:cubicBezTo>
                      <a:pt x="1946" y="336"/>
                      <a:pt x="1935" y="336"/>
                      <a:pt x="1937" y="341"/>
                    </a:cubicBezTo>
                    <a:cubicBezTo>
                      <a:pt x="1944" y="350"/>
                      <a:pt x="1974" y="345"/>
                      <a:pt x="1977" y="334"/>
                    </a:cubicBezTo>
                    <a:cubicBezTo>
                      <a:pt x="1977" y="324"/>
                      <a:pt x="1953" y="327"/>
                      <a:pt x="1949" y="331"/>
                    </a:cubicBezTo>
                    <a:lnTo>
                      <a:pt x="1949" y="331"/>
                    </a:ln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lnTo>
                      <a:pt x="639" y="42"/>
                    </a:ln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lnTo>
                      <a:pt x="807" y="19"/>
                    </a:ln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lnTo>
                      <a:pt x="809" y="54"/>
                    </a:ln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lnTo>
                      <a:pt x="916" y="42"/>
                    </a:ln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lnTo>
                      <a:pt x="723" y="380"/>
                    </a:lnTo>
                    <a:close/>
                    <a:moveTo>
                      <a:pt x="728" y="61"/>
                    </a:moveTo>
                    <a:lnTo>
                      <a:pt x="728" y="61"/>
                    </a:lnTo>
                    <a:cubicBezTo>
                      <a:pt x="728" y="51"/>
                      <a:pt x="695" y="63"/>
                      <a:pt x="702" y="65"/>
                    </a:cubicBezTo>
                    <a:cubicBezTo>
                      <a:pt x="707" y="68"/>
                      <a:pt x="728" y="72"/>
                      <a:pt x="728" y="61"/>
                    </a:cubicBezTo>
                    <a:lnTo>
                      <a:pt x="728" y="61"/>
                    </a:ln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lnTo>
                      <a:pt x="816" y="3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0" name="Freeform 531">
                <a:extLst>
                  <a:ext uri="{FF2B5EF4-FFF2-40B4-BE49-F238E27FC236}">
                    <a16:creationId xmlns:a16="http://schemas.microsoft.com/office/drawing/2014/main" id="{B36D7129-E0F2-4151-20E8-652B296F4BBA}"/>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1" name="Freeform 532">
                <a:extLst>
                  <a:ext uri="{FF2B5EF4-FFF2-40B4-BE49-F238E27FC236}">
                    <a16:creationId xmlns:a16="http://schemas.microsoft.com/office/drawing/2014/main" id="{B098DB2A-150C-0659-06FF-B1B42A222F70}"/>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lnTo>
                      <a:pt x="356" y="2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2" name="Freeform 533">
                <a:extLst>
                  <a:ext uri="{FF2B5EF4-FFF2-40B4-BE49-F238E27FC236}">
                    <a16:creationId xmlns:a16="http://schemas.microsoft.com/office/drawing/2014/main" id="{C807873D-2BC5-5188-82D6-E67A388B0A54}"/>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3" name="Freeform 534">
                <a:extLst>
                  <a:ext uri="{FF2B5EF4-FFF2-40B4-BE49-F238E27FC236}">
                    <a16:creationId xmlns:a16="http://schemas.microsoft.com/office/drawing/2014/main" id="{2CAA208A-A878-A027-C31D-F3B9C50815F8}"/>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lnTo>
                      <a:pt x="356" y="2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4" name="Freeform 535">
                <a:extLst>
                  <a:ext uri="{FF2B5EF4-FFF2-40B4-BE49-F238E27FC236}">
                    <a16:creationId xmlns:a16="http://schemas.microsoft.com/office/drawing/2014/main" id="{A14B7CC3-DD03-4C40-12E2-4ECA28F024E7}"/>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5" name="Freeform 536">
                <a:extLst>
                  <a:ext uri="{FF2B5EF4-FFF2-40B4-BE49-F238E27FC236}">
                    <a16:creationId xmlns:a16="http://schemas.microsoft.com/office/drawing/2014/main" id="{67B59F4A-D1D8-1BAE-7F08-DDAEC5500308}"/>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 name="T22" fmla="*/ 2 w 32"/>
                  <a:gd name="T23"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lnTo>
                      <a:pt x="2"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6" name="Freeform 537">
                <a:extLst>
                  <a:ext uri="{FF2B5EF4-FFF2-40B4-BE49-F238E27FC236}">
                    <a16:creationId xmlns:a16="http://schemas.microsoft.com/office/drawing/2014/main" id="{70A6B190-CB91-80B3-7EDF-FDD62CDD5689}"/>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8" name="Freeform 538">
                <a:extLst>
                  <a:ext uri="{FF2B5EF4-FFF2-40B4-BE49-F238E27FC236}">
                    <a16:creationId xmlns:a16="http://schemas.microsoft.com/office/drawing/2014/main" id="{EF2DC1F4-1ECC-31A2-E9BC-BA02566D449D}"/>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 name="T22" fmla="*/ 2 w 32"/>
                  <a:gd name="T23"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lnTo>
                      <a:pt x="2"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9" name="Freeform 539">
                <a:extLst>
                  <a:ext uri="{FF2B5EF4-FFF2-40B4-BE49-F238E27FC236}">
                    <a16:creationId xmlns:a16="http://schemas.microsoft.com/office/drawing/2014/main" id="{F82A87E3-C88E-040A-DD35-2C65CB08F585}"/>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0" name="Freeform 540">
                <a:extLst>
                  <a:ext uri="{FF2B5EF4-FFF2-40B4-BE49-F238E27FC236}">
                    <a16:creationId xmlns:a16="http://schemas.microsoft.com/office/drawing/2014/main" id="{AB2D9DE4-EBF0-1220-F3D0-E50B1C944EA2}"/>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 name="T108" fmla="*/ 223 w 225"/>
                  <a:gd name="T109"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lnTo>
                      <a:pt x="223" y="9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1" name="Freeform 541">
                <a:extLst>
                  <a:ext uri="{FF2B5EF4-FFF2-40B4-BE49-F238E27FC236}">
                    <a16:creationId xmlns:a16="http://schemas.microsoft.com/office/drawing/2014/main" id="{01AC434B-31A5-23A6-3CD5-E0B247BC550B}"/>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2" name="Freeform 542">
                <a:extLst>
                  <a:ext uri="{FF2B5EF4-FFF2-40B4-BE49-F238E27FC236}">
                    <a16:creationId xmlns:a16="http://schemas.microsoft.com/office/drawing/2014/main" id="{311B4254-2A81-A8D8-B3AA-F12B28D24F2D}"/>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 name="T108" fmla="*/ 223 w 225"/>
                  <a:gd name="T109"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lnTo>
                      <a:pt x="223" y="9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3" name="Freeform 543">
                <a:extLst>
                  <a:ext uri="{FF2B5EF4-FFF2-40B4-BE49-F238E27FC236}">
                    <a16:creationId xmlns:a16="http://schemas.microsoft.com/office/drawing/2014/main" id="{78FFD535-25BE-9D70-E042-D15DAE9D95DB}"/>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4" name="Freeform 544">
                <a:extLst>
                  <a:ext uri="{FF2B5EF4-FFF2-40B4-BE49-F238E27FC236}">
                    <a16:creationId xmlns:a16="http://schemas.microsoft.com/office/drawing/2014/main" id="{8A1E4CB6-BEF8-F671-3D93-284D0CE6C585}"/>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 name="T92" fmla="*/ 216 w 230"/>
                  <a:gd name="T93"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lnTo>
                      <a:pt x="216" y="1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5" name="Freeform 545">
                <a:extLst>
                  <a:ext uri="{FF2B5EF4-FFF2-40B4-BE49-F238E27FC236}">
                    <a16:creationId xmlns:a16="http://schemas.microsoft.com/office/drawing/2014/main" id="{118245F9-2276-7F75-ED48-E1AF6DB536F8}"/>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6" name="Freeform 546">
                <a:extLst>
                  <a:ext uri="{FF2B5EF4-FFF2-40B4-BE49-F238E27FC236}">
                    <a16:creationId xmlns:a16="http://schemas.microsoft.com/office/drawing/2014/main" id="{1E1E1A13-7B1C-0455-5F6F-AB4167305C72}"/>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 name="T92" fmla="*/ 216 w 230"/>
                  <a:gd name="T93"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lnTo>
                      <a:pt x="216" y="1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7" name="Freeform 547">
                <a:extLst>
                  <a:ext uri="{FF2B5EF4-FFF2-40B4-BE49-F238E27FC236}">
                    <a16:creationId xmlns:a16="http://schemas.microsoft.com/office/drawing/2014/main" id="{D2464BF8-07A8-2A9E-B0B3-B9798BC45602}"/>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8" name="Freeform 548">
                <a:extLst>
                  <a:ext uri="{FF2B5EF4-FFF2-40B4-BE49-F238E27FC236}">
                    <a16:creationId xmlns:a16="http://schemas.microsoft.com/office/drawing/2014/main" id="{2CDBF80B-319E-0BEE-C715-C8B12F95D573}"/>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 name="T42" fmla="*/ 65 w 70"/>
                  <a:gd name="T43"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lnTo>
                      <a:pt x="65" y="1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9" name="Freeform 549">
                <a:extLst>
                  <a:ext uri="{FF2B5EF4-FFF2-40B4-BE49-F238E27FC236}">
                    <a16:creationId xmlns:a16="http://schemas.microsoft.com/office/drawing/2014/main" id="{9900F882-F2D5-8690-A51A-6AB264B22D00}"/>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0" name="Freeform 550">
                <a:extLst>
                  <a:ext uri="{FF2B5EF4-FFF2-40B4-BE49-F238E27FC236}">
                    <a16:creationId xmlns:a16="http://schemas.microsoft.com/office/drawing/2014/main" id="{524A8D72-F649-816F-262E-7C9DD265CF29}"/>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 name="T42" fmla="*/ 65 w 70"/>
                  <a:gd name="T43"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lnTo>
                      <a:pt x="65" y="1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1" name="Freeform 551">
                <a:extLst>
                  <a:ext uri="{FF2B5EF4-FFF2-40B4-BE49-F238E27FC236}">
                    <a16:creationId xmlns:a16="http://schemas.microsoft.com/office/drawing/2014/main" id="{07388B80-4AFA-EF76-18D4-1589FC0F943E}"/>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Lst>
                <a:ahLst/>
                <a:cxnLst>
                  <a:cxn ang="0">
                    <a:pos x="T0" y="T1"/>
                  </a:cxn>
                  <a:cxn ang="0">
                    <a:pos x="T2" y="T3"/>
                  </a:cxn>
                  <a:cxn ang="0">
                    <a:pos x="T4" y="T5"/>
                  </a:cxn>
                  <a:cxn ang="0">
                    <a:pos x="T6" y="T7"/>
                  </a:cxn>
                </a:cxnLst>
                <a:rect l="0" t="0" r="r" b="b"/>
                <a:pathLst>
                  <a:path w="69" h="56">
                    <a:moveTo>
                      <a:pt x="0" y="7"/>
                    </a:moveTo>
                    <a:lnTo>
                      <a:pt x="0" y="7"/>
                    </a:lnTo>
                    <a:cubicBezTo>
                      <a:pt x="0" y="0"/>
                      <a:pt x="69" y="45"/>
                      <a:pt x="62" y="52"/>
                    </a:cubicBezTo>
                    <a:cubicBezTo>
                      <a:pt x="53" y="56"/>
                      <a:pt x="2" y="14"/>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2" name="Freeform 552">
                <a:extLst>
                  <a:ext uri="{FF2B5EF4-FFF2-40B4-BE49-F238E27FC236}">
                    <a16:creationId xmlns:a16="http://schemas.microsoft.com/office/drawing/2014/main" id="{E8C086BD-8E98-5A82-5E2D-497D09BC50FB}"/>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 name="T8" fmla="*/ 0 w 69"/>
                  <a:gd name="T9" fmla="*/ 7 h 56"/>
                </a:gdLst>
                <a:ahLst/>
                <a:cxnLst>
                  <a:cxn ang="0">
                    <a:pos x="T0" y="T1"/>
                  </a:cxn>
                  <a:cxn ang="0">
                    <a:pos x="T2" y="T3"/>
                  </a:cxn>
                  <a:cxn ang="0">
                    <a:pos x="T4" y="T5"/>
                  </a:cxn>
                  <a:cxn ang="0">
                    <a:pos x="T6" y="T7"/>
                  </a:cxn>
                  <a:cxn ang="0">
                    <a:pos x="T8" y="T9"/>
                  </a:cxn>
                </a:cxnLst>
                <a:rect l="0" t="0" r="r" b="b"/>
                <a:pathLst>
                  <a:path w="69" h="56">
                    <a:moveTo>
                      <a:pt x="0" y="7"/>
                    </a:moveTo>
                    <a:lnTo>
                      <a:pt x="0" y="7"/>
                    </a:lnTo>
                    <a:cubicBezTo>
                      <a:pt x="0" y="0"/>
                      <a:pt x="69" y="45"/>
                      <a:pt x="62" y="52"/>
                    </a:cubicBezTo>
                    <a:cubicBezTo>
                      <a:pt x="53" y="56"/>
                      <a:pt x="2" y="14"/>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3" name="Freeform 553">
                <a:extLst>
                  <a:ext uri="{FF2B5EF4-FFF2-40B4-BE49-F238E27FC236}">
                    <a16:creationId xmlns:a16="http://schemas.microsoft.com/office/drawing/2014/main" id="{831E4DF8-167E-0D15-DA0C-E16594AFD7A5}"/>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Lst>
                <a:ahLst/>
                <a:cxnLst>
                  <a:cxn ang="0">
                    <a:pos x="T0" y="T1"/>
                  </a:cxn>
                  <a:cxn ang="0">
                    <a:pos x="T2" y="T3"/>
                  </a:cxn>
                  <a:cxn ang="0">
                    <a:pos x="T4" y="T5"/>
                  </a:cxn>
                  <a:cxn ang="0">
                    <a:pos x="T6" y="T7"/>
                  </a:cxn>
                </a:cxnLst>
                <a:rect l="0" t="0" r="r" b="b"/>
                <a:pathLst>
                  <a:path w="69" h="56">
                    <a:moveTo>
                      <a:pt x="0" y="7"/>
                    </a:moveTo>
                    <a:lnTo>
                      <a:pt x="0" y="7"/>
                    </a:lnTo>
                    <a:cubicBezTo>
                      <a:pt x="0" y="0"/>
                      <a:pt x="69" y="45"/>
                      <a:pt x="62" y="52"/>
                    </a:cubicBezTo>
                    <a:cubicBezTo>
                      <a:pt x="53" y="56"/>
                      <a:pt x="2" y="14"/>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4" name="Freeform 554">
                <a:extLst>
                  <a:ext uri="{FF2B5EF4-FFF2-40B4-BE49-F238E27FC236}">
                    <a16:creationId xmlns:a16="http://schemas.microsoft.com/office/drawing/2014/main" id="{7276188B-6743-99DC-7781-9E41711076E6}"/>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 name="T8" fmla="*/ 0 w 69"/>
                  <a:gd name="T9" fmla="*/ 7 h 56"/>
                </a:gdLst>
                <a:ahLst/>
                <a:cxnLst>
                  <a:cxn ang="0">
                    <a:pos x="T0" y="T1"/>
                  </a:cxn>
                  <a:cxn ang="0">
                    <a:pos x="T2" y="T3"/>
                  </a:cxn>
                  <a:cxn ang="0">
                    <a:pos x="T4" y="T5"/>
                  </a:cxn>
                  <a:cxn ang="0">
                    <a:pos x="T6" y="T7"/>
                  </a:cxn>
                  <a:cxn ang="0">
                    <a:pos x="T8" y="T9"/>
                  </a:cxn>
                </a:cxnLst>
                <a:rect l="0" t="0" r="r" b="b"/>
                <a:pathLst>
                  <a:path w="69" h="56">
                    <a:moveTo>
                      <a:pt x="0" y="7"/>
                    </a:moveTo>
                    <a:lnTo>
                      <a:pt x="0" y="7"/>
                    </a:lnTo>
                    <a:cubicBezTo>
                      <a:pt x="0" y="0"/>
                      <a:pt x="69" y="45"/>
                      <a:pt x="62" y="52"/>
                    </a:cubicBezTo>
                    <a:cubicBezTo>
                      <a:pt x="53" y="56"/>
                      <a:pt x="2" y="14"/>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5" name="Freeform 555">
                <a:extLst>
                  <a:ext uri="{FF2B5EF4-FFF2-40B4-BE49-F238E27FC236}">
                    <a16:creationId xmlns:a16="http://schemas.microsoft.com/office/drawing/2014/main" id="{F7CEE3F7-5F34-05DB-FA4D-EBB12CD43310}"/>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6" name="Freeform 556">
                <a:extLst>
                  <a:ext uri="{FF2B5EF4-FFF2-40B4-BE49-F238E27FC236}">
                    <a16:creationId xmlns:a16="http://schemas.microsoft.com/office/drawing/2014/main" id="{7AE9D414-954E-7A1A-1734-B3DF932CE659}"/>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 name="T64" fmla="*/ 135 w 165"/>
                  <a:gd name="T65"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lnTo>
                      <a:pt x="135"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7" name="Freeform 557">
                <a:extLst>
                  <a:ext uri="{FF2B5EF4-FFF2-40B4-BE49-F238E27FC236}">
                    <a16:creationId xmlns:a16="http://schemas.microsoft.com/office/drawing/2014/main" id="{6BF51C7D-F0BA-2E0A-EA4C-75BD718EAED9}"/>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7" name="Freeform 558">
                <a:extLst>
                  <a:ext uri="{FF2B5EF4-FFF2-40B4-BE49-F238E27FC236}">
                    <a16:creationId xmlns:a16="http://schemas.microsoft.com/office/drawing/2014/main" id="{1AE58269-D516-9727-7C6F-E41638CB700A}"/>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 name="T64" fmla="*/ 135 w 165"/>
                  <a:gd name="T65"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lnTo>
                      <a:pt x="135"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8" name="Freeform 559">
                <a:extLst>
                  <a:ext uri="{FF2B5EF4-FFF2-40B4-BE49-F238E27FC236}">
                    <a16:creationId xmlns:a16="http://schemas.microsoft.com/office/drawing/2014/main" id="{C9F475D8-6166-B116-05D0-9C8B66B8C490}"/>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Lst>
                <a:ahLst/>
                <a:cxnLst>
                  <a:cxn ang="0">
                    <a:pos x="T0" y="T1"/>
                  </a:cxn>
                  <a:cxn ang="0">
                    <a:pos x="T2" y="T3"/>
                  </a:cxn>
                  <a:cxn ang="0">
                    <a:pos x="T4" y="T5"/>
                  </a:cxn>
                  <a:cxn ang="0">
                    <a:pos x="T6" y="T7"/>
                  </a:cxn>
                  <a:cxn ang="0">
                    <a:pos x="T8" y="T9"/>
                  </a:cxn>
                  <a:cxn ang="0">
                    <a:pos x="T10" y="T11"/>
                  </a:cxn>
                  <a:cxn ang="0">
                    <a:pos x="T12" y="T13"/>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9" name="Freeform 560">
                <a:extLst>
                  <a:ext uri="{FF2B5EF4-FFF2-40B4-BE49-F238E27FC236}">
                    <a16:creationId xmlns:a16="http://schemas.microsoft.com/office/drawing/2014/main" id="{73D54275-5A51-9BFE-3382-D5EACEC0A0B4}"/>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 name="T14" fmla="*/ 16 w 19"/>
                  <a:gd name="T15" fmla="*/ 3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lnTo>
                      <a:pt x="16"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2" name="Freeform 561">
                <a:extLst>
                  <a:ext uri="{FF2B5EF4-FFF2-40B4-BE49-F238E27FC236}">
                    <a16:creationId xmlns:a16="http://schemas.microsoft.com/office/drawing/2014/main" id="{1E3D36C6-35C8-1994-0F5D-2F944CD9806D}"/>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Lst>
                <a:ahLst/>
                <a:cxnLst>
                  <a:cxn ang="0">
                    <a:pos x="T0" y="T1"/>
                  </a:cxn>
                  <a:cxn ang="0">
                    <a:pos x="T2" y="T3"/>
                  </a:cxn>
                  <a:cxn ang="0">
                    <a:pos x="T4" y="T5"/>
                  </a:cxn>
                  <a:cxn ang="0">
                    <a:pos x="T6" y="T7"/>
                  </a:cxn>
                  <a:cxn ang="0">
                    <a:pos x="T8" y="T9"/>
                  </a:cxn>
                  <a:cxn ang="0">
                    <a:pos x="T10" y="T11"/>
                  </a:cxn>
                  <a:cxn ang="0">
                    <a:pos x="T12" y="T13"/>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3" name="Freeform 562">
                <a:extLst>
                  <a:ext uri="{FF2B5EF4-FFF2-40B4-BE49-F238E27FC236}">
                    <a16:creationId xmlns:a16="http://schemas.microsoft.com/office/drawing/2014/main" id="{2037C938-F56B-81D9-8B6D-662ED1733687}"/>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 name="T14" fmla="*/ 16 w 19"/>
                  <a:gd name="T15" fmla="*/ 3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lnTo>
                      <a:pt x="16"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4" name="Freeform 563">
                <a:extLst>
                  <a:ext uri="{FF2B5EF4-FFF2-40B4-BE49-F238E27FC236}">
                    <a16:creationId xmlns:a16="http://schemas.microsoft.com/office/drawing/2014/main" id="{81A5396E-C3F5-61F6-9A9B-E477EDD8D022}"/>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Lst>
                <a:ahLst/>
                <a:cxnLst>
                  <a:cxn ang="0">
                    <a:pos x="T0" y="T1"/>
                  </a:cxn>
                  <a:cxn ang="0">
                    <a:pos x="T2" y="T3"/>
                  </a:cxn>
                  <a:cxn ang="0">
                    <a:pos x="T4" y="T5"/>
                  </a:cxn>
                  <a:cxn ang="0">
                    <a:pos x="T6" y="T7"/>
                  </a:cxn>
                  <a:cxn ang="0">
                    <a:pos x="T8" y="T9"/>
                  </a:cxn>
                  <a:cxn ang="0">
                    <a:pos x="T10" y="T11"/>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5" name="Freeform 564">
                <a:extLst>
                  <a:ext uri="{FF2B5EF4-FFF2-40B4-BE49-F238E27FC236}">
                    <a16:creationId xmlns:a16="http://schemas.microsoft.com/office/drawing/2014/main" id="{40C72150-2C81-4B12-ADC4-4AD4439DE520}"/>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 name="T12" fmla="*/ 5 w 26"/>
                  <a:gd name="T13" fmla="*/ 19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lnTo>
                      <a:pt x="5"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6" name="Freeform 565">
                <a:extLst>
                  <a:ext uri="{FF2B5EF4-FFF2-40B4-BE49-F238E27FC236}">
                    <a16:creationId xmlns:a16="http://schemas.microsoft.com/office/drawing/2014/main" id="{83721032-4EFB-12D8-D111-3228723CD15A}"/>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Lst>
                <a:ahLst/>
                <a:cxnLst>
                  <a:cxn ang="0">
                    <a:pos x="T0" y="T1"/>
                  </a:cxn>
                  <a:cxn ang="0">
                    <a:pos x="T2" y="T3"/>
                  </a:cxn>
                  <a:cxn ang="0">
                    <a:pos x="T4" y="T5"/>
                  </a:cxn>
                  <a:cxn ang="0">
                    <a:pos x="T6" y="T7"/>
                  </a:cxn>
                  <a:cxn ang="0">
                    <a:pos x="T8" y="T9"/>
                  </a:cxn>
                  <a:cxn ang="0">
                    <a:pos x="T10" y="T11"/>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7" name="Freeform 566">
                <a:extLst>
                  <a:ext uri="{FF2B5EF4-FFF2-40B4-BE49-F238E27FC236}">
                    <a16:creationId xmlns:a16="http://schemas.microsoft.com/office/drawing/2014/main" id="{3806A8D9-4B37-13D0-5C7A-CA437A5018A1}"/>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 name="T12" fmla="*/ 5 w 26"/>
                  <a:gd name="T13" fmla="*/ 19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lnTo>
                      <a:pt x="5"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8" name="Freeform 567">
                <a:extLst>
                  <a:ext uri="{FF2B5EF4-FFF2-40B4-BE49-F238E27FC236}">
                    <a16:creationId xmlns:a16="http://schemas.microsoft.com/office/drawing/2014/main" id="{FC968CDB-E446-32A1-1B92-EDCA990A7ACD}"/>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9" name="Freeform 568">
                <a:extLst>
                  <a:ext uri="{FF2B5EF4-FFF2-40B4-BE49-F238E27FC236}">
                    <a16:creationId xmlns:a16="http://schemas.microsoft.com/office/drawing/2014/main" id="{952C81B7-2EF0-ADCE-9457-930C7426F023}"/>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 name="T34" fmla="*/ 65 w 70"/>
                  <a:gd name="T35"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lnTo>
                      <a:pt x="65" y="4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0" name="Freeform 569">
                <a:extLst>
                  <a:ext uri="{FF2B5EF4-FFF2-40B4-BE49-F238E27FC236}">
                    <a16:creationId xmlns:a16="http://schemas.microsoft.com/office/drawing/2014/main" id="{7794D639-789E-2DC5-211A-1FFAC0797421}"/>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1" name="Freeform 570">
                <a:extLst>
                  <a:ext uri="{FF2B5EF4-FFF2-40B4-BE49-F238E27FC236}">
                    <a16:creationId xmlns:a16="http://schemas.microsoft.com/office/drawing/2014/main" id="{4AA2F0BE-9C5C-06CD-DEF9-6C132A801D83}"/>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 name="T34" fmla="*/ 65 w 70"/>
                  <a:gd name="T35"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lnTo>
                      <a:pt x="65" y="4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2" name="Freeform 571">
                <a:extLst>
                  <a:ext uri="{FF2B5EF4-FFF2-40B4-BE49-F238E27FC236}">
                    <a16:creationId xmlns:a16="http://schemas.microsoft.com/office/drawing/2014/main" id="{0A7C0849-0EA9-CAE4-2337-CA218EEA4BDA}"/>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10 w 105"/>
                  <a:gd name="T41" fmla="*/ 61 h 87"/>
                  <a:gd name="T42" fmla="*/ 10 w 105"/>
                  <a:gd name="T43" fmla="*/ 61 h 87"/>
                  <a:gd name="T44" fmla="*/ 0 w 105"/>
                  <a:gd name="T45" fmla="*/ 56 h 87"/>
                  <a:gd name="T46" fmla="*/ 7 w 105"/>
                  <a:gd name="T47" fmla="*/ 68 h 87"/>
                  <a:gd name="T48" fmla="*/ 21 w 105"/>
                  <a:gd name="T49" fmla="*/ 75 h 87"/>
                  <a:gd name="T50" fmla="*/ 24 w 105"/>
                  <a:gd name="T51" fmla="*/ 75 h 87"/>
                  <a:gd name="T52" fmla="*/ 19 w 105"/>
                  <a:gd name="T53" fmla="*/ 63 h 87"/>
                  <a:gd name="T54" fmla="*/ 10 w 105"/>
                  <a:gd name="T55"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3" name="Freeform 572">
                <a:extLst>
                  <a:ext uri="{FF2B5EF4-FFF2-40B4-BE49-F238E27FC236}">
                    <a16:creationId xmlns:a16="http://schemas.microsoft.com/office/drawing/2014/main" id="{E33D4EEF-D7F6-36D9-5F76-6C3969D197E7}"/>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98 w 105"/>
                  <a:gd name="T41" fmla="*/ 29 h 87"/>
                  <a:gd name="T42" fmla="*/ 10 w 105"/>
                  <a:gd name="T43" fmla="*/ 61 h 87"/>
                  <a:gd name="T44" fmla="*/ 10 w 105"/>
                  <a:gd name="T45" fmla="*/ 61 h 87"/>
                  <a:gd name="T46" fmla="*/ 0 w 105"/>
                  <a:gd name="T47" fmla="*/ 56 h 87"/>
                  <a:gd name="T48" fmla="*/ 7 w 105"/>
                  <a:gd name="T49" fmla="*/ 68 h 87"/>
                  <a:gd name="T50" fmla="*/ 21 w 105"/>
                  <a:gd name="T51" fmla="*/ 75 h 87"/>
                  <a:gd name="T52" fmla="*/ 24 w 105"/>
                  <a:gd name="T53" fmla="*/ 75 h 87"/>
                  <a:gd name="T54" fmla="*/ 19 w 105"/>
                  <a:gd name="T55" fmla="*/ 63 h 87"/>
                  <a:gd name="T56" fmla="*/ 10 w 105"/>
                  <a:gd name="T57" fmla="*/ 61 h 87"/>
                  <a:gd name="T58" fmla="*/ 10 w 105"/>
                  <a:gd name="T59"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lnTo>
                      <a:pt x="98" y="29"/>
                    </a:ln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lnTo>
                      <a:pt x="10"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4" name="Freeform 573">
                <a:extLst>
                  <a:ext uri="{FF2B5EF4-FFF2-40B4-BE49-F238E27FC236}">
                    <a16:creationId xmlns:a16="http://schemas.microsoft.com/office/drawing/2014/main" id="{14A9F2A0-5567-5047-2D78-25DCFDECCC1F}"/>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10 w 105"/>
                  <a:gd name="T41" fmla="*/ 61 h 87"/>
                  <a:gd name="T42" fmla="*/ 10 w 105"/>
                  <a:gd name="T43" fmla="*/ 61 h 87"/>
                  <a:gd name="T44" fmla="*/ 0 w 105"/>
                  <a:gd name="T45" fmla="*/ 56 h 87"/>
                  <a:gd name="T46" fmla="*/ 7 w 105"/>
                  <a:gd name="T47" fmla="*/ 68 h 87"/>
                  <a:gd name="T48" fmla="*/ 21 w 105"/>
                  <a:gd name="T49" fmla="*/ 75 h 87"/>
                  <a:gd name="T50" fmla="*/ 24 w 105"/>
                  <a:gd name="T51" fmla="*/ 75 h 87"/>
                  <a:gd name="T52" fmla="*/ 19 w 105"/>
                  <a:gd name="T53" fmla="*/ 63 h 87"/>
                  <a:gd name="T54" fmla="*/ 10 w 105"/>
                  <a:gd name="T55"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5" name="Freeform 574">
                <a:extLst>
                  <a:ext uri="{FF2B5EF4-FFF2-40B4-BE49-F238E27FC236}">
                    <a16:creationId xmlns:a16="http://schemas.microsoft.com/office/drawing/2014/main" id="{4221809C-0B20-D262-4E55-E8819986EDD1}"/>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98 w 105"/>
                  <a:gd name="T41" fmla="*/ 29 h 87"/>
                  <a:gd name="T42" fmla="*/ 10 w 105"/>
                  <a:gd name="T43" fmla="*/ 61 h 87"/>
                  <a:gd name="T44" fmla="*/ 10 w 105"/>
                  <a:gd name="T45" fmla="*/ 61 h 87"/>
                  <a:gd name="T46" fmla="*/ 0 w 105"/>
                  <a:gd name="T47" fmla="*/ 56 h 87"/>
                  <a:gd name="T48" fmla="*/ 7 w 105"/>
                  <a:gd name="T49" fmla="*/ 68 h 87"/>
                  <a:gd name="T50" fmla="*/ 21 w 105"/>
                  <a:gd name="T51" fmla="*/ 75 h 87"/>
                  <a:gd name="T52" fmla="*/ 24 w 105"/>
                  <a:gd name="T53" fmla="*/ 75 h 87"/>
                  <a:gd name="T54" fmla="*/ 19 w 105"/>
                  <a:gd name="T55" fmla="*/ 63 h 87"/>
                  <a:gd name="T56" fmla="*/ 10 w 105"/>
                  <a:gd name="T57" fmla="*/ 61 h 87"/>
                  <a:gd name="T58" fmla="*/ 10 w 105"/>
                  <a:gd name="T59"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lnTo>
                      <a:pt x="98" y="29"/>
                    </a:ln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lnTo>
                      <a:pt x="10"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6" name="Freeform 575">
                <a:extLst>
                  <a:ext uri="{FF2B5EF4-FFF2-40B4-BE49-F238E27FC236}">
                    <a16:creationId xmlns:a16="http://schemas.microsoft.com/office/drawing/2014/main" id="{1373E9ED-0FC8-751D-8D4C-ED5458325A65}"/>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7" name="Freeform 576">
                <a:extLst>
                  <a:ext uri="{FF2B5EF4-FFF2-40B4-BE49-F238E27FC236}">
                    <a16:creationId xmlns:a16="http://schemas.microsoft.com/office/drawing/2014/main" id="{A8970882-0C4C-F693-5755-40986CE2F9B3}"/>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 name="T94" fmla="*/ 293 w 304"/>
                  <a:gd name="T95"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lnTo>
                      <a:pt x="293"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8" name="Freeform 577">
                <a:extLst>
                  <a:ext uri="{FF2B5EF4-FFF2-40B4-BE49-F238E27FC236}">
                    <a16:creationId xmlns:a16="http://schemas.microsoft.com/office/drawing/2014/main" id="{117AB0EB-36C3-18AE-3F8B-810E925D61E9}"/>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9" name="Freeform 578">
                <a:extLst>
                  <a:ext uri="{FF2B5EF4-FFF2-40B4-BE49-F238E27FC236}">
                    <a16:creationId xmlns:a16="http://schemas.microsoft.com/office/drawing/2014/main" id="{31C70F34-9B0C-89BA-168D-491DA8CFB92A}"/>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 name="T94" fmla="*/ 293 w 304"/>
                  <a:gd name="T95"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lnTo>
                      <a:pt x="293"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0" name="Freeform 579">
                <a:extLst>
                  <a:ext uri="{FF2B5EF4-FFF2-40B4-BE49-F238E27FC236}">
                    <a16:creationId xmlns:a16="http://schemas.microsoft.com/office/drawing/2014/main" id="{68C9BBA0-3D76-7F45-BE3C-E0C528C1C964}"/>
                  </a:ext>
                </a:extLst>
              </p:cNvPr>
              <p:cNvSpPr>
                <a:spLocks noEditPoints="1"/>
              </p:cNvSpPr>
              <p:nvPr/>
            </p:nvSpPr>
            <p:spPr bwMode="auto">
              <a:xfrm>
                <a:off x="4841" y="2287"/>
                <a:ext cx="586" cy="215"/>
              </a:xfrm>
              <a:custGeom>
                <a:avLst/>
                <a:gdLst>
                  <a:gd name="T0" fmla="*/ 81 w 976"/>
                  <a:gd name="T1" fmla="*/ 166 h 357"/>
                  <a:gd name="T2" fmla="*/ 276 w 976"/>
                  <a:gd name="T3" fmla="*/ 191 h 357"/>
                  <a:gd name="T4" fmla="*/ 39 w 976"/>
                  <a:gd name="T5" fmla="*/ 98 h 357"/>
                  <a:gd name="T6" fmla="*/ 39 w 976"/>
                  <a:gd name="T7" fmla="*/ 98 h 357"/>
                  <a:gd name="T8" fmla="*/ 520 w 976"/>
                  <a:gd name="T9" fmla="*/ 229 h 357"/>
                  <a:gd name="T10" fmla="*/ 530 w 976"/>
                  <a:gd name="T11" fmla="*/ 194 h 357"/>
                  <a:gd name="T12" fmla="*/ 574 w 976"/>
                  <a:gd name="T13" fmla="*/ 226 h 357"/>
                  <a:gd name="T14" fmla="*/ 565 w 976"/>
                  <a:gd name="T15" fmla="*/ 168 h 357"/>
                  <a:gd name="T16" fmla="*/ 527 w 976"/>
                  <a:gd name="T17" fmla="*/ 135 h 357"/>
                  <a:gd name="T18" fmla="*/ 611 w 976"/>
                  <a:gd name="T19" fmla="*/ 107 h 357"/>
                  <a:gd name="T20" fmla="*/ 518 w 976"/>
                  <a:gd name="T21" fmla="*/ 145 h 357"/>
                  <a:gd name="T22" fmla="*/ 227 w 976"/>
                  <a:gd name="T23" fmla="*/ 222 h 357"/>
                  <a:gd name="T24" fmla="*/ 239 w 976"/>
                  <a:gd name="T25" fmla="*/ 196 h 357"/>
                  <a:gd name="T26" fmla="*/ 220 w 976"/>
                  <a:gd name="T27" fmla="*/ 175 h 357"/>
                  <a:gd name="T28" fmla="*/ 202 w 976"/>
                  <a:gd name="T29" fmla="*/ 170 h 357"/>
                  <a:gd name="T30" fmla="*/ 167 w 976"/>
                  <a:gd name="T31" fmla="*/ 117 h 357"/>
                  <a:gd name="T32" fmla="*/ 132 w 976"/>
                  <a:gd name="T33" fmla="*/ 89 h 357"/>
                  <a:gd name="T34" fmla="*/ 62 w 976"/>
                  <a:gd name="T35" fmla="*/ 33 h 357"/>
                  <a:gd name="T36" fmla="*/ 32 w 976"/>
                  <a:gd name="T37" fmla="*/ 51 h 357"/>
                  <a:gd name="T38" fmla="*/ 118 w 976"/>
                  <a:gd name="T39" fmla="*/ 173 h 357"/>
                  <a:gd name="T40" fmla="*/ 197 w 976"/>
                  <a:gd name="T41" fmla="*/ 254 h 357"/>
                  <a:gd name="T42" fmla="*/ 706 w 976"/>
                  <a:gd name="T43" fmla="*/ 121 h 357"/>
                  <a:gd name="T44" fmla="*/ 702 w 976"/>
                  <a:gd name="T45" fmla="*/ 100 h 357"/>
                  <a:gd name="T46" fmla="*/ 706 w 976"/>
                  <a:gd name="T47" fmla="*/ 121 h 357"/>
                  <a:gd name="T48" fmla="*/ 681 w 976"/>
                  <a:gd name="T49" fmla="*/ 208 h 357"/>
                  <a:gd name="T50" fmla="*/ 607 w 976"/>
                  <a:gd name="T51" fmla="*/ 308 h 357"/>
                  <a:gd name="T52" fmla="*/ 555 w 976"/>
                  <a:gd name="T53" fmla="*/ 322 h 357"/>
                  <a:gd name="T54" fmla="*/ 739 w 976"/>
                  <a:gd name="T55" fmla="*/ 191 h 357"/>
                  <a:gd name="T56" fmla="*/ 727 w 976"/>
                  <a:gd name="T57" fmla="*/ 203 h 357"/>
                  <a:gd name="T58" fmla="*/ 409 w 976"/>
                  <a:gd name="T59" fmla="*/ 301 h 357"/>
                  <a:gd name="T60" fmla="*/ 393 w 976"/>
                  <a:gd name="T61" fmla="*/ 280 h 357"/>
                  <a:gd name="T62" fmla="*/ 279 w 976"/>
                  <a:gd name="T63" fmla="*/ 264 h 357"/>
                  <a:gd name="T64" fmla="*/ 234 w 976"/>
                  <a:gd name="T65" fmla="*/ 278 h 357"/>
                  <a:gd name="T66" fmla="*/ 325 w 976"/>
                  <a:gd name="T67" fmla="*/ 303 h 357"/>
                  <a:gd name="T68" fmla="*/ 430 w 976"/>
                  <a:gd name="T69" fmla="*/ 313 h 357"/>
                  <a:gd name="T70" fmla="*/ 904 w 976"/>
                  <a:gd name="T71" fmla="*/ 163 h 357"/>
                  <a:gd name="T72" fmla="*/ 827 w 976"/>
                  <a:gd name="T73" fmla="*/ 149 h 357"/>
                  <a:gd name="T74" fmla="*/ 772 w 976"/>
                  <a:gd name="T75" fmla="*/ 161 h 357"/>
                  <a:gd name="T76" fmla="*/ 816 w 976"/>
                  <a:gd name="T77" fmla="*/ 184 h 357"/>
                  <a:gd name="T78" fmla="*/ 800 w 976"/>
                  <a:gd name="T79" fmla="*/ 210 h 357"/>
                  <a:gd name="T80" fmla="*/ 853 w 976"/>
                  <a:gd name="T81" fmla="*/ 226 h 357"/>
                  <a:gd name="T82" fmla="*/ 925 w 976"/>
                  <a:gd name="T83" fmla="*/ 292 h 357"/>
                  <a:gd name="T84" fmla="*/ 976 w 976"/>
                  <a:gd name="T85" fmla="*/ 322 h 357"/>
                  <a:gd name="T86" fmla="*/ 632 w 976"/>
                  <a:gd name="T87" fmla="*/ 322 h 357"/>
                  <a:gd name="T88" fmla="*/ 620 w 976"/>
                  <a:gd name="T89" fmla="*/ 331 h 357"/>
                  <a:gd name="T90" fmla="*/ 632 w 976"/>
                  <a:gd name="T91" fmla="*/ 336 h 357"/>
                  <a:gd name="T92" fmla="*/ 639 w 976"/>
                  <a:gd name="T93" fmla="*/ 329 h 357"/>
                  <a:gd name="T94" fmla="*/ 458 w 976"/>
                  <a:gd name="T95" fmla="*/ 161 h 357"/>
                  <a:gd name="T96" fmla="*/ 488 w 976"/>
                  <a:gd name="T97" fmla="*/ 91 h 357"/>
                  <a:gd name="T98" fmla="*/ 474 w 976"/>
                  <a:gd name="T99" fmla="*/ 40 h 357"/>
                  <a:gd name="T100" fmla="*/ 434 w 976"/>
                  <a:gd name="T101" fmla="*/ 49 h 357"/>
                  <a:gd name="T102" fmla="*/ 397 w 976"/>
                  <a:gd name="T103" fmla="*/ 100 h 357"/>
                  <a:gd name="T104" fmla="*/ 327 w 976"/>
                  <a:gd name="T105" fmla="*/ 110 h 357"/>
                  <a:gd name="T106" fmla="*/ 302 w 976"/>
                  <a:gd name="T107" fmla="*/ 86 h 357"/>
                  <a:gd name="T108" fmla="*/ 318 w 976"/>
                  <a:gd name="T109" fmla="*/ 166 h 357"/>
                  <a:gd name="T110" fmla="*/ 383 w 976"/>
                  <a:gd name="T111" fmla="*/ 201 h 357"/>
                  <a:gd name="T112" fmla="*/ 458 w 976"/>
                  <a:gd name="T113" fmla="*/ 161 h 357"/>
                  <a:gd name="T114" fmla="*/ 523 w 976"/>
                  <a:gd name="T115" fmla="*/ 345 h 357"/>
                  <a:gd name="T116" fmla="*/ 472 w 976"/>
                  <a:gd name="T117" fmla="*/ 306 h 357"/>
                  <a:gd name="T118" fmla="*/ 444 w 976"/>
                  <a:gd name="T119" fmla="*/ 320 h 357"/>
                  <a:gd name="T120" fmla="*/ 472 w 976"/>
                  <a:gd name="T121" fmla="*/ 30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6" h="357">
                    <a:moveTo>
                      <a:pt x="72" y="152"/>
                    </a:moveTo>
                    <a:lnTo>
                      <a:pt x="72" y="152"/>
                    </a:lnTo>
                    <a:cubicBezTo>
                      <a:pt x="69" y="156"/>
                      <a:pt x="76" y="168"/>
                      <a:pt x="81" y="166"/>
                    </a:cubicBezTo>
                    <a:cubicBezTo>
                      <a:pt x="86" y="161"/>
                      <a:pt x="74" y="142"/>
                      <a:pt x="72" y="152"/>
                    </a:cubicBezTo>
                    <a:close/>
                    <a:moveTo>
                      <a:pt x="276" y="191"/>
                    </a:moveTo>
                    <a:lnTo>
                      <a:pt x="276" y="191"/>
                    </a:lnTo>
                    <a:cubicBezTo>
                      <a:pt x="276" y="184"/>
                      <a:pt x="260" y="189"/>
                      <a:pt x="265" y="196"/>
                    </a:cubicBezTo>
                    <a:cubicBezTo>
                      <a:pt x="269" y="205"/>
                      <a:pt x="276" y="196"/>
                      <a:pt x="276" y="191"/>
                    </a:cubicBezTo>
                    <a:close/>
                    <a:moveTo>
                      <a:pt x="39" y="98"/>
                    </a:moveTo>
                    <a:lnTo>
                      <a:pt x="39" y="98"/>
                    </a:lnTo>
                    <a:cubicBezTo>
                      <a:pt x="39" y="105"/>
                      <a:pt x="46" y="124"/>
                      <a:pt x="53" y="114"/>
                    </a:cubicBezTo>
                    <a:cubicBezTo>
                      <a:pt x="60" y="107"/>
                      <a:pt x="41" y="93"/>
                      <a:pt x="39" y="98"/>
                    </a:cubicBez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close/>
                    <a:moveTo>
                      <a:pt x="655" y="201"/>
                    </a:moveTo>
                    <a:lnTo>
                      <a:pt x="655" y="201"/>
                    </a:lnTo>
                    <a:cubicBezTo>
                      <a:pt x="658" y="210"/>
                      <a:pt x="676" y="217"/>
                      <a:pt x="681" y="208"/>
                    </a:cubicBezTo>
                    <a:cubicBezTo>
                      <a:pt x="686" y="198"/>
                      <a:pt x="653" y="189"/>
                      <a:pt x="655" y="201"/>
                    </a:cubicBez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close/>
                    <a:moveTo>
                      <a:pt x="504" y="336"/>
                    </a:moveTo>
                    <a:lnTo>
                      <a:pt x="504" y="336"/>
                    </a:lnTo>
                    <a:cubicBezTo>
                      <a:pt x="509" y="343"/>
                      <a:pt x="518" y="343"/>
                      <a:pt x="523" y="345"/>
                    </a:cubicBezTo>
                    <a:cubicBezTo>
                      <a:pt x="527" y="350"/>
                      <a:pt x="544" y="357"/>
                      <a:pt x="544" y="348"/>
                    </a:cubicBezTo>
                    <a:cubicBezTo>
                      <a:pt x="544" y="336"/>
                      <a:pt x="499" y="331"/>
                      <a:pt x="504" y="336"/>
                    </a:cubicBez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7" name="Freeform 580">
                <a:extLst>
                  <a:ext uri="{FF2B5EF4-FFF2-40B4-BE49-F238E27FC236}">
                    <a16:creationId xmlns:a16="http://schemas.microsoft.com/office/drawing/2014/main" id="{07E1B89F-5AAE-ABC2-55A9-967B7BD43FBB}"/>
                  </a:ext>
                </a:extLst>
              </p:cNvPr>
              <p:cNvSpPr>
                <a:spLocks noEditPoints="1"/>
              </p:cNvSpPr>
              <p:nvPr/>
            </p:nvSpPr>
            <p:spPr bwMode="auto">
              <a:xfrm>
                <a:off x="4841" y="2287"/>
                <a:ext cx="586" cy="215"/>
              </a:xfrm>
              <a:custGeom>
                <a:avLst/>
                <a:gdLst>
                  <a:gd name="T0" fmla="*/ 72 w 976"/>
                  <a:gd name="T1" fmla="*/ 152 h 357"/>
                  <a:gd name="T2" fmla="*/ 265 w 976"/>
                  <a:gd name="T3" fmla="*/ 196 h 357"/>
                  <a:gd name="T4" fmla="*/ 39 w 976"/>
                  <a:gd name="T5" fmla="*/ 98 h 357"/>
                  <a:gd name="T6" fmla="*/ 513 w 976"/>
                  <a:gd name="T7" fmla="*/ 205 h 357"/>
                  <a:gd name="T8" fmla="*/ 534 w 976"/>
                  <a:gd name="T9" fmla="*/ 233 h 357"/>
                  <a:gd name="T10" fmla="*/ 574 w 976"/>
                  <a:gd name="T11" fmla="*/ 226 h 357"/>
                  <a:gd name="T12" fmla="*/ 597 w 976"/>
                  <a:gd name="T13" fmla="*/ 145 h 357"/>
                  <a:gd name="T14" fmla="*/ 634 w 976"/>
                  <a:gd name="T15" fmla="*/ 98 h 357"/>
                  <a:gd name="T16" fmla="*/ 518 w 976"/>
                  <a:gd name="T17" fmla="*/ 145 h 357"/>
                  <a:gd name="T18" fmla="*/ 227 w 976"/>
                  <a:gd name="T19" fmla="*/ 222 h 357"/>
                  <a:gd name="T20" fmla="*/ 239 w 976"/>
                  <a:gd name="T21" fmla="*/ 182 h 357"/>
                  <a:gd name="T22" fmla="*/ 213 w 976"/>
                  <a:gd name="T23" fmla="*/ 182 h 357"/>
                  <a:gd name="T24" fmla="*/ 167 w 976"/>
                  <a:gd name="T25" fmla="*/ 117 h 357"/>
                  <a:gd name="T26" fmla="*/ 116 w 976"/>
                  <a:gd name="T27" fmla="*/ 82 h 357"/>
                  <a:gd name="T28" fmla="*/ 4 w 976"/>
                  <a:gd name="T29" fmla="*/ 9 h 357"/>
                  <a:gd name="T30" fmla="*/ 118 w 976"/>
                  <a:gd name="T31" fmla="*/ 173 h 357"/>
                  <a:gd name="T32" fmla="*/ 220 w 976"/>
                  <a:gd name="T33" fmla="*/ 254 h 357"/>
                  <a:gd name="T34" fmla="*/ 706 w 976"/>
                  <a:gd name="T35" fmla="*/ 121 h 357"/>
                  <a:gd name="T36" fmla="*/ 699 w 976"/>
                  <a:gd name="T37" fmla="*/ 138 h 357"/>
                  <a:gd name="T38" fmla="*/ 655 w 976"/>
                  <a:gd name="T39" fmla="*/ 201 h 357"/>
                  <a:gd name="T40" fmla="*/ 607 w 976"/>
                  <a:gd name="T41" fmla="*/ 308 h 357"/>
                  <a:gd name="T42" fmla="*/ 555 w 976"/>
                  <a:gd name="T43" fmla="*/ 322 h 357"/>
                  <a:gd name="T44" fmla="*/ 739 w 976"/>
                  <a:gd name="T45" fmla="*/ 191 h 357"/>
                  <a:gd name="T46" fmla="*/ 755 w 976"/>
                  <a:gd name="T47" fmla="*/ 212 h 357"/>
                  <a:gd name="T48" fmla="*/ 409 w 976"/>
                  <a:gd name="T49" fmla="*/ 301 h 357"/>
                  <a:gd name="T50" fmla="*/ 325 w 976"/>
                  <a:gd name="T51" fmla="*/ 275 h 357"/>
                  <a:gd name="T52" fmla="*/ 234 w 976"/>
                  <a:gd name="T53" fmla="*/ 278 h 357"/>
                  <a:gd name="T54" fmla="*/ 376 w 976"/>
                  <a:gd name="T55" fmla="*/ 310 h 357"/>
                  <a:gd name="T56" fmla="*/ 409 w 976"/>
                  <a:gd name="T57" fmla="*/ 301 h 357"/>
                  <a:gd name="T58" fmla="*/ 851 w 976"/>
                  <a:gd name="T59" fmla="*/ 201 h 357"/>
                  <a:gd name="T60" fmla="*/ 772 w 976"/>
                  <a:gd name="T61" fmla="*/ 161 h 357"/>
                  <a:gd name="T62" fmla="*/ 797 w 976"/>
                  <a:gd name="T63" fmla="*/ 189 h 357"/>
                  <a:gd name="T64" fmla="*/ 834 w 976"/>
                  <a:gd name="T65" fmla="*/ 217 h 357"/>
                  <a:gd name="T66" fmla="*/ 925 w 976"/>
                  <a:gd name="T67" fmla="*/ 292 h 357"/>
                  <a:gd name="T68" fmla="*/ 976 w 976"/>
                  <a:gd name="T69" fmla="*/ 189 h 357"/>
                  <a:gd name="T70" fmla="*/ 632 w 976"/>
                  <a:gd name="T71" fmla="*/ 322 h 357"/>
                  <a:gd name="T72" fmla="*/ 604 w 976"/>
                  <a:gd name="T73" fmla="*/ 352 h 357"/>
                  <a:gd name="T74" fmla="*/ 639 w 976"/>
                  <a:gd name="T75" fmla="*/ 329 h 357"/>
                  <a:gd name="T76" fmla="*/ 458 w 976"/>
                  <a:gd name="T77" fmla="*/ 161 h 357"/>
                  <a:gd name="T78" fmla="*/ 481 w 976"/>
                  <a:gd name="T79" fmla="*/ 75 h 357"/>
                  <a:gd name="T80" fmla="*/ 467 w 976"/>
                  <a:gd name="T81" fmla="*/ 35 h 357"/>
                  <a:gd name="T82" fmla="*/ 397 w 976"/>
                  <a:gd name="T83" fmla="*/ 100 h 357"/>
                  <a:gd name="T84" fmla="*/ 311 w 976"/>
                  <a:gd name="T85" fmla="*/ 100 h 357"/>
                  <a:gd name="T86" fmla="*/ 299 w 976"/>
                  <a:gd name="T87" fmla="*/ 145 h 357"/>
                  <a:gd name="T88" fmla="*/ 383 w 976"/>
                  <a:gd name="T89" fmla="*/ 201 h 357"/>
                  <a:gd name="T90" fmla="*/ 458 w 976"/>
                  <a:gd name="T91" fmla="*/ 161 h 357"/>
                  <a:gd name="T92" fmla="*/ 544 w 976"/>
                  <a:gd name="T93" fmla="*/ 348 h 357"/>
                  <a:gd name="T94" fmla="*/ 472 w 976"/>
                  <a:gd name="T95" fmla="*/ 306 h 357"/>
                  <a:gd name="T96" fmla="*/ 504 w 976"/>
                  <a:gd name="T97" fmla="*/ 315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357">
                    <a:moveTo>
                      <a:pt x="72" y="152"/>
                    </a:moveTo>
                    <a:lnTo>
                      <a:pt x="72" y="152"/>
                    </a:lnTo>
                    <a:cubicBezTo>
                      <a:pt x="69" y="156"/>
                      <a:pt x="76" y="168"/>
                      <a:pt x="81" y="166"/>
                    </a:cubicBezTo>
                    <a:cubicBezTo>
                      <a:pt x="86" y="161"/>
                      <a:pt x="74" y="142"/>
                      <a:pt x="72" y="152"/>
                    </a:cubicBezTo>
                    <a:lnTo>
                      <a:pt x="72" y="152"/>
                    </a:lnTo>
                    <a:close/>
                    <a:moveTo>
                      <a:pt x="276" y="191"/>
                    </a:moveTo>
                    <a:lnTo>
                      <a:pt x="276" y="191"/>
                    </a:lnTo>
                    <a:cubicBezTo>
                      <a:pt x="276" y="184"/>
                      <a:pt x="260" y="189"/>
                      <a:pt x="265" y="196"/>
                    </a:cubicBezTo>
                    <a:cubicBezTo>
                      <a:pt x="269" y="205"/>
                      <a:pt x="276" y="196"/>
                      <a:pt x="276" y="191"/>
                    </a:cubicBezTo>
                    <a:lnTo>
                      <a:pt x="276" y="191"/>
                    </a:lnTo>
                    <a:close/>
                    <a:moveTo>
                      <a:pt x="39" y="98"/>
                    </a:moveTo>
                    <a:lnTo>
                      <a:pt x="39" y="98"/>
                    </a:lnTo>
                    <a:cubicBezTo>
                      <a:pt x="39" y="105"/>
                      <a:pt x="46" y="124"/>
                      <a:pt x="53" y="114"/>
                    </a:cubicBezTo>
                    <a:cubicBezTo>
                      <a:pt x="60" y="107"/>
                      <a:pt x="41" y="93"/>
                      <a:pt x="39" y="98"/>
                    </a:cubicBezTo>
                    <a:lnTo>
                      <a:pt x="39" y="98"/>
                    </a:ln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lnTo>
                      <a:pt x="513" y="205"/>
                    </a:ln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lnTo>
                      <a:pt x="227" y="222"/>
                    </a:ln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lnTo>
                      <a:pt x="706" y="121"/>
                    </a:lnTo>
                    <a:close/>
                    <a:moveTo>
                      <a:pt x="655" y="201"/>
                    </a:moveTo>
                    <a:lnTo>
                      <a:pt x="655" y="201"/>
                    </a:lnTo>
                    <a:cubicBezTo>
                      <a:pt x="658" y="210"/>
                      <a:pt x="676" y="217"/>
                      <a:pt x="681" y="208"/>
                    </a:cubicBezTo>
                    <a:cubicBezTo>
                      <a:pt x="686" y="198"/>
                      <a:pt x="653" y="189"/>
                      <a:pt x="655" y="201"/>
                    </a:cubicBezTo>
                    <a:lnTo>
                      <a:pt x="655" y="201"/>
                    </a:ln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lnTo>
                      <a:pt x="607" y="308"/>
                    </a:ln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lnTo>
                      <a:pt x="739" y="191"/>
                    </a:ln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lnTo>
                      <a:pt x="409" y="301"/>
                    </a:ln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lnTo>
                      <a:pt x="904" y="163"/>
                    </a:ln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lnTo>
                      <a:pt x="632" y="322"/>
                    </a:ln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lnTo>
                      <a:pt x="458" y="161"/>
                    </a:lnTo>
                    <a:close/>
                    <a:moveTo>
                      <a:pt x="504" y="336"/>
                    </a:moveTo>
                    <a:lnTo>
                      <a:pt x="504" y="336"/>
                    </a:lnTo>
                    <a:cubicBezTo>
                      <a:pt x="509" y="343"/>
                      <a:pt x="518" y="343"/>
                      <a:pt x="523" y="345"/>
                    </a:cubicBezTo>
                    <a:cubicBezTo>
                      <a:pt x="527" y="350"/>
                      <a:pt x="544" y="357"/>
                      <a:pt x="544" y="348"/>
                    </a:cubicBezTo>
                    <a:cubicBezTo>
                      <a:pt x="544" y="336"/>
                      <a:pt x="499" y="331"/>
                      <a:pt x="504" y="336"/>
                    </a:cubicBezTo>
                    <a:lnTo>
                      <a:pt x="504" y="336"/>
                    </a:ln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lnTo>
                      <a:pt x="472" y="30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8" name="Freeform 581">
                <a:extLst>
                  <a:ext uri="{FF2B5EF4-FFF2-40B4-BE49-F238E27FC236}">
                    <a16:creationId xmlns:a16="http://schemas.microsoft.com/office/drawing/2014/main" id="{ECE4C7DC-DCB6-4ABA-7253-F69531EC7955}"/>
                  </a:ext>
                </a:extLst>
              </p:cNvPr>
              <p:cNvSpPr>
                <a:spLocks noEditPoints="1"/>
              </p:cNvSpPr>
              <p:nvPr/>
            </p:nvSpPr>
            <p:spPr bwMode="auto">
              <a:xfrm>
                <a:off x="4841" y="2287"/>
                <a:ext cx="586" cy="215"/>
              </a:xfrm>
              <a:custGeom>
                <a:avLst/>
                <a:gdLst>
                  <a:gd name="T0" fmla="*/ 81 w 976"/>
                  <a:gd name="T1" fmla="*/ 166 h 357"/>
                  <a:gd name="T2" fmla="*/ 276 w 976"/>
                  <a:gd name="T3" fmla="*/ 191 h 357"/>
                  <a:gd name="T4" fmla="*/ 39 w 976"/>
                  <a:gd name="T5" fmla="*/ 98 h 357"/>
                  <a:gd name="T6" fmla="*/ 39 w 976"/>
                  <a:gd name="T7" fmla="*/ 98 h 357"/>
                  <a:gd name="T8" fmla="*/ 520 w 976"/>
                  <a:gd name="T9" fmla="*/ 229 h 357"/>
                  <a:gd name="T10" fmla="*/ 530 w 976"/>
                  <a:gd name="T11" fmla="*/ 194 h 357"/>
                  <a:gd name="T12" fmla="*/ 574 w 976"/>
                  <a:gd name="T13" fmla="*/ 226 h 357"/>
                  <a:gd name="T14" fmla="*/ 565 w 976"/>
                  <a:gd name="T15" fmla="*/ 168 h 357"/>
                  <a:gd name="T16" fmla="*/ 527 w 976"/>
                  <a:gd name="T17" fmla="*/ 135 h 357"/>
                  <a:gd name="T18" fmla="*/ 611 w 976"/>
                  <a:gd name="T19" fmla="*/ 107 h 357"/>
                  <a:gd name="T20" fmla="*/ 518 w 976"/>
                  <a:gd name="T21" fmla="*/ 145 h 357"/>
                  <a:gd name="T22" fmla="*/ 227 w 976"/>
                  <a:gd name="T23" fmla="*/ 222 h 357"/>
                  <a:gd name="T24" fmla="*/ 239 w 976"/>
                  <a:gd name="T25" fmla="*/ 196 h 357"/>
                  <a:gd name="T26" fmla="*/ 220 w 976"/>
                  <a:gd name="T27" fmla="*/ 175 h 357"/>
                  <a:gd name="T28" fmla="*/ 202 w 976"/>
                  <a:gd name="T29" fmla="*/ 170 h 357"/>
                  <a:gd name="T30" fmla="*/ 167 w 976"/>
                  <a:gd name="T31" fmla="*/ 117 h 357"/>
                  <a:gd name="T32" fmla="*/ 132 w 976"/>
                  <a:gd name="T33" fmla="*/ 89 h 357"/>
                  <a:gd name="T34" fmla="*/ 62 w 976"/>
                  <a:gd name="T35" fmla="*/ 33 h 357"/>
                  <a:gd name="T36" fmla="*/ 32 w 976"/>
                  <a:gd name="T37" fmla="*/ 51 h 357"/>
                  <a:gd name="T38" fmla="*/ 118 w 976"/>
                  <a:gd name="T39" fmla="*/ 173 h 357"/>
                  <a:gd name="T40" fmla="*/ 197 w 976"/>
                  <a:gd name="T41" fmla="*/ 254 h 357"/>
                  <a:gd name="T42" fmla="*/ 706 w 976"/>
                  <a:gd name="T43" fmla="*/ 121 h 357"/>
                  <a:gd name="T44" fmla="*/ 702 w 976"/>
                  <a:gd name="T45" fmla="*/ 100 h 357"/>
                  <a:gd name="T46" fmla="*/ 706 w 976"/>
                  <a:gd name="T47" fmla="*/ 121 h 357"/>
                  <a:gd name="T48" fmla="*/ 681 w 976"/>
                  <a:gd name="T49" fmla="*/ 208 h 357"/>
                  <a:gd name="T50" fmla="*/ 607 w 976"/>
                  <a:gd name="T51" fmla="*/ 308 h 357"/>
                  <a:gd name="T52" fmla="*/ 555 w 976"/>
                  <a:gd name="T53" fmla="*/ 322 h 357"/>
                  <a:gd name="T54" fmla="*/ 739 w 976"/>
                  <a:gd name="T55" fmla="*/ 191 h 357"/>
                  <a:gd name="T56" fmla="*/ 727 w 976"/>
                  <a:gd name="T57" fmla="*/ 203 h 357"/>
                  <a:gd name="T58" fmla="*/ 409 w 976"/>
                  <a:gd name="T59" fmla="*/ 301 h 357"/>
                  <a:gd name="T60" fmla="*/ 393 w 976"/>
                  <a:gd name="T61" fmla="*/ 280 h 357"/>
                  <a:gd name="T62" fmla="*/ 279 w 976"/>
                  <a:gd name="T63" fmla="*/ 264 h 357"/>
                  <a:gd name="T64" fmla="*/ 234 w 976"/>
                  <a:gd name="T65" fmla="*/ 278 h 357"/>
                  <a:gd name="T66" fmla="*/ 325 w 976"/>
                  <a:gd name="T67" fmla="*/ 303 h 357"/>
                  <a:gd name="T68" fmla="*/ 430 w 976"/>
                  <a:gd name="T69" fmla="*/ 313 h 357"/>
                  <a:gd name="T70" fmla="*/ 904 w 976"/>
                  <a:gd name="T71" fmla="*/ 163 h 357"/>
                  <a:gd name="T72" fmla="*/ 827 w 976"/>
                  <a:gd name="T73" fmla="*/ 149 h 357"/>
                  <a:gd name="T74" fmla="*/ 772 w 976"/>
                  <a:gd name="T75" fmla="*/ 161 h 357"/>
                  <a:gd name="T76" fmla="*/ 816 w 976"/>
                  <a:gd name="T77" fmla="*/ 184 h 357"/>
                  <a:gd name="T78" fmla="*/ 800 w 976"/>
                  <a:gd name="T79" fmla="*/ 210 h 357"/>
                  <a:gd name="T80" fmla="*/ 853 w 976"/>
                  <a:gd name="T81" fmla="*/ 226 h 357"/>
                  <a:gd name="T82" fmla="*/ 925 w 976"/>
                  <a:gd name="T83" fmla="*/ 292 h 357"/>
                  <a:gd name="T84" fmla="*/ 976 w 976"/>
                  <a:gd name="T85" fmla="*/ 322 h 357"/>
                  <a:gd name="T86" fmla="*/ 632 w 976"/>
                  <a:gd name="T87" fmla="*/ 322 h 357"/>
                  <a:gd name="T88" fmla="*/ 620 w 976"/>
                  <a:gd name="T89" fmla="*/ 331 h 357"/>
                  <a:gd name="T90" fmla="*/ 632 w 976"/>
                  <a:gd name="T91" fmla="*/ 336 h 357"/>
                  <a:gd name="T92" fmla="*/ 639 w 976"/>
                  <a:gd name="T93" fmla="*/ 329 h 357"/>
                  <a:gd name="T94" fmla="*/ 458 w 976"/>
                  <a:gd name="T95" fmla="*/ 161 h 357"/>
                  <a:gd name="T96" fmla="*/ 488 w 976"/>
                  <a:gd name="T97" fmla="*/ 91 h 357"/>
                  <a:gd name="T98" fmla="*/ 474 w 976"/>
                  <a:gd name="T99" fmla="*/ 40 h 357"/>
                  <a:gd name="T100" fmla="*/ 434 w 976"/>
                  <a:gd name="T101" fmla="*/ 49 h 357"/>
                  <a:gd name="T102" fmla="*/ 397 w 976"/>
                  <a:gd name="T103" fmla="*/ 100 h 357"/>
                  <a:gd name="T104" fmla="*/ 327 w 976"/>
                  <a:gd name="T105" fmla="*/ 110 h 357"/>
                  <a:gd name="T106" fmla="*/ 302 w 976"/>
                  <a:gd name="T107" fmla="*/ 86 h 357"/>
                  <a:gd name="T108" fmla="*/ 318 w 976"/>
                  <a:gd name="T109" fmla="*/ 166 h 357"/>
                  <a:gd name="T110" fmla="*/ 383 w 976"/>
                  <a:gd name="T111" fmla="*/ 201 h 357"/>
                  <a:gd name="T112" fmla="*/ 458 w 976"/>
                  <a:gd name="T113" fmla="*/ 161 h 357"/>
                  <a:gd name="T114" fmla="*/ 523 w 976"/>
                  <a:gd name="T115" fmla="*/ 345 h 357"/>
                  <a:gd name="T116" fmla="*/ 472 w 976"/>
                  <a:gd name="T117" fmla="*/ 306 h 357"/>
                  <a:gd name="T118" fmla="*/ 444 w 976"/>
                  <a:gd name="T119" fmla="*/ 320 h 357"/>
                  <a:gd name="T120" fmla="*/ 472 w 976"/>
                  <a:gd name="T121" fmla="*/ 30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6" h="357">
                    <a:moveTo>
                      <a:pt x="72" y="152"/>
                    </a:moveTo>
                    <a:lnTo>
                      <a:pt x="72" y="152"/>
                    </a:lnTo>
                    <a:cubicBezTo>
                      <a:pt x="69" y="156"/>
                      <a:pt x="76" y="168"/>
                      <a:pt x="81" y="166"/>
                    </a:cubicBezTo>
                    <a:cubicBezTo>
                      <a:pt x="86" y="161"/>
                      <a:pt x="74" y="142"/>
                      <a:pt x="72" y="152"/>
                    </a:cubicBezTo>
                    <a:close/>
                    <a:moveTo>
                      <a:pt x="276" y="191"/>
                    </a:moveTo>
                    <a:lnTo>
                      <a:pt x="276" y="191"/>
                    </a:lnTo>
                    <a:cubicBezTo>
                      <a:pt x="276" y="184"/>
                      <a:pt x="260" y="189"/>
                      <a:pt x="265" y="196"/>
                    </a:cubicBezTo>
                    <a:cubicBezTo>
                      <a:pt x="269" y="205"/>
                      <a:pt x="276" y="196"/>
                      <a:pt x="276" y="191"/>
                    </a:cubicBezTo>
                    <a:close/>
                    <a:moveTo>
                      <a:pt x="39" y="98"/>
                    </a:moveTo>
                    <a:lnTo>
                      <a:pt x="39" y="98"/>
                    </a:lnTo>
                    <a:cubicBezTo>
                      <a:pt x="39" y="105"/>
                      <a:pt x="46" y="124"/>
                      <a:pt x="53" y="114"/>
                    </a:cubicBezTo>
                    <a:cubicBezTo>
                      <a:pt x="60" y="107"/>
                      <a:pt x="41" y="93"/>
                      <a:pt x="39" y="98"/>
                    </a:cubicBez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close/>
                    <a:moveTo>
                      <a:pt x="655" y="201"/>
                    </a:moveTo>
                    <a:lnTo>
                      <a:pt x="655" y="201"/>
                    </a:lnTo>
                    <a:cubicBezTo>
                      <a:pt x="658" y="210"/>
                      <a:pt x="676" y="217"/>
                      <a:pt x="681" y="208"/>
                    </a:cubicBezTo>
                    <a:cubicBezTo>
                      <a:pt x="686" y="198"/>
                      <a:pt x="653" y="189"/>
                      <a:pt x="655" y="201"/>
                    </a:cubicBez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close/>
                    <a:moveTo>
                      <a:pt x="504" y="336"/>
                    </a:moveTo>
                    <a:lnTo>
                      <a:pt x="504" y="336"/>
                    </a:lnTo>
                    <a:cubicBezTo>
                      <a:pt x="509" y="343"/>
                      <a:pt x="518" y="343"/>
                      <a:pt x="523" y="345"/>
                    </a:cubicBezTo>
                    <a:cubicBezTo>
                      <a:pt x="527" y="350"/>
                      <a:pt x="544" y="357"/>
                      <a:pt x="544" y="348"/>
                    </a:cubicBezTo>
                    <a:cubicBezTo>
                      <a:pt x="544" y="336"/>
                      <a:pt x="499" y="331"/>
                      <a:pt x="504" y="336"/>
                    </a:cubicBez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0" name="Freeform 582">
                <a:extLst>
                  <a:ext uri="{FF2B5EF4-FFF2-40B4-BE49-F238E27FC236}">
                    <a16:creationId xmlns:a16="http://schemas.microsoft.com/office/drawing/2014/main" id="{51D974AB-B0CC-EE98-7797-F53472AFF3F2}"/>
                  </a:ext>
                </a:extLst>
              </p:cNvPr>
              <p:cNvSpPr>
                <a:spLocks noEditPoints="1"/>
              </p:cNvSpPr>
              <p:nvPr/>
            </p:nvSpPr>
            <p:spPr bwMode="auto">
              <a:xfrm>
                <a:off x="4841" y="2287"/>
                <a:ext cx="586" cy="215"/>
              </a:xfrm>
              <a:custGeom>
                <a:avLst/>
                <a:gdLst>
                  <a:gd name="T0" fmla="*/ 72 w 976"/>
                  <a:gd name="T1" fmla="*/ 152 h 357"/>
                  <a:gd name="T2" fmla="*/ 265 w 976"/>
                  <a:gd name="T3" fmla="*/ 196 h 357"/>
                  <a:gd name="T4" fmla="*/ 39 w 976"/>
                  <a:gd name="T5" fmla="*/ 98 h 357"/>
                  <a:gd name="T6" fmla="*/ 513 w 976"/>
                  <a:gd name="T7" fmla="*/ 205 h 357"/>
                  <a:gd name="T8" fmla="*/ 534 w 976"/>
                  <a:gd name="T9" fmla="*/ 233 h 357"/>
                  <a:gd name="T10" fmla="*/ 574 w 976"/>
                  <a:gd name="T11" fmla="*/ 226 h 357"/>
                  <a:gd name="T12" fmla="*/ 597 w 976"/>
                  <a:gd name="T13" fmla="*/ 145 h 357"/>
                  <a:gd name="T14" fmla="*/ 634 w 976"/>
                  <a:gd name="T15" fmla="*/ 98 h 357"/>
                  <a:gd name="T16" fmla="*/ 518 w 976"/>
                  <a:gd name="T17" fmla="*/ 145 h 357"/>
                  <a:gd name="T18" fmla="*/ 227 w 976"/>
                  <a:gd name="T19" fmla="*/ 222 h 357"/>
                  <a:gd name="T20" fmla="*/ 239 w 976"/>
                  <a:gd name="T21" fmla="*/ 182 h 357"/>
                  <a:gd name="T22" fmla="*/ 213 w 976"/>
                  <a:gd name="T23" fmla="*/ 182 h 357"/>
                  <a:gd name="T24" fmla="*/ 167 w 976"/>
                  <a:gd name="T25" fmla="*/ 117 h 357"/>
                  <a:gd name="T26" fmla="*/ 116 w 976"/>
                  <a:gd name="T27" fmla="*/ 82 h 357"/>
                  <a:gd name="T28" fmla="*/ 4 w 976"/>
                  <a:gd name="T29" fmla="*/ 9 h 357"/>
                  <a:gd name="T30" fmla="*/ 118 w 976"/>
                  <a:gd name="T31" fmla="*/ 173 h 357"/>
                  <a:gd name="T32" fmla="*/ 220 w 976"/>
                  <a:gd name="T33" fmla="*/ 254 h 357"/>
                  <a:gd name="T34" fmla="*/ 706 w 976"/>
                  <a:gd name="T35" fmla="*/ 121 h 357"/>
                  <a:gd name="T36" fmla="*/ 699 w 976"/>
                  <a:gd name="T37" fmla="*/ 138 h 357"/>
                  <a:gd name="T38" fmla="*/ 655 w 976"/>
                  <a:gd name="T39" fmla="*/ 201 h 357"/>
                  <a:gd name="T40" fmla="*/ 607 w 976"/>
                  <a:gd name="T41" fmla="*/ 308 h 357"/>
                  <a:gd name="T42" fmla="*/ 555 w 976"/>
                  <a:gd name="T43" fmla="*/ 322 h 357"/>
                  <a:gd name="T44" fmla="*/ 739 w 976"/>
                  <a:gd name="T45" fmla="*/ 191 h 357"/>
                  <a:gd name="T46" fmla="*/ 755 w 976"/>
                  <a:gd name="T47" fmla="*/ 212 h 357"/>
                  <a:gd name="T48" fmla="*/ 409 w 976"/>
                  <a:gd name="T49" fmla="*/ 301 h 357"/>
                  <a:gd name="T50" fmla="*/ 325 w 976"/>
                  <a:gd name="T51" fmla="*/ 275 h 357"/>
                  <a:gd name="T52" fmla="*/ 234 w 976"/>
                  <a:gd name="T53" fmla="*/ 278 h 357"/>
                  <a:gd name="T54" fmla="*/ 376 w 976"/>
                  <a:gd name="T55" fmla="*/ 310 h 357"/>
                  <a:gd name="T56" fmla="*/ 409 w 976"/>
                  <a:gd name="T57" fmla="*/ 301 h 357"/>
                  <a:gd name="T58" fmla="*/ 851 w 976"/>
                  <a:gd name="T59" fmla="*/ 201 h 357"/>
                  <a:gd name="T60" fmla="*/ 772 w 976"/>
                  <a:gd name="T61" fmla="*/ 161 h 357"/>
                  <a:gd name="T62" fmla="*/ 797 w 976"/>
                  <a:gd name="T63" fmla="*/ 189 h 357"/>
                  <a:gd name="T64" fmla="*/ 834 w 976"/>
                  <a:gd name="T65" fmla="*/ 217 h 357"/>
                  <a:gd name="T66" fmla="*/ 925 w 976"/>
                  <a:gd name="T67" fmla="*/ 292 h 357"/>
                  <a:gd name="T68" fmla="*/ 976 w 976"/>
                  <a:gd name="T69" fmla="*/ 189 h 357"/>
                  <a:gd name="T70" fmla="*/ 632 w 976"/>
                  <a:gd name="T71" fmla="*/ 322 h 357"/>
                  <a:gd name="T72" fmla="*/ 604 w 976"/>
                  <a:gd name="T73" fmla="*/ 352 h 357"/>
                  <a:gd name="T74" fmla="*/ 639 w 976"/>
                  <a:gd name="T75" fmla="*/ 329 h 357"/>
                  <a:gd name="T76" fmla="*/ 458 w 976"/>
                  <a:gd name="T77" fmla="*/ 161 h 357"/>
                  <a:gd name="T78" fmla="*/ 481 w 976"/>
                  <a:gd name="T79" fmla="*/ 75 h 357"/>
                  <a:gd name="T80" fmla="*/ 467 w 976"/>
                  <a:gd name="T81" fmla="*/ 35 h 357"/>
                  <a:gd name="T82" fmla="*/ 397 w 976"/>
                  <a:gd name="T83" fmla="*/ 100 h 357"/>
                  <a:gd name="T84" fmla="*/ 311 w 976"/>
                  <a:gd name="T85" fmla="*/ 100 h 357"/>
                  <a:gd name="T86" fmla="*/ 299 w 976"/>
                  <a:gd name="T87" fmla="*/ 145 h 357"/>
                  <a:gd name="T88" fmla="*/ 383 w 976"/>
                  <a:gd name="T89" fmla="*/ 201 h 357"/>
                  <a:gd name="T90" fmla="*/ 458 w 976"/>
                  <a:gd name="T91" fmla="*/ 161 h 357"/>
                  <a:gd name="T92" fmla="*/ 544 w 976"/>
                  <a:gd name="T93" fmla="*/ 348 h 357"/>
                  <a:gd name="T94" fmla="*/ 472 w 976"/>
                  <a:gd name="T95" fmla="*/ 306 h 357"/>
                  <a:gd name="T96" fmla="*/ 504 w 976"/>
                  <a:gd name="T97" fmla="*/ 315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357">
                    <a:moveTo>
                      <a:pt x="72" y="152"/>
                    </a:moveTo>
                    <a:lnTo>
                      <a:pt x="72" y="152"/>
                    </a:lnTo>
                    <a:cubicBezTo>
                      <a:pt x="69" y="156"/>
                      <a:pt x="76" y="168"/>
                      <a:pt x="81" y="166"/>
                    </a:cubicBezTo>
                    <a:cubicBezTo>
                      <a:pt x="86" y="161"/>
                      <a:pt x="74" y="142"/>
                      <a:pt x="72" y="152"/>
                    </a:cubicBezTo>
                    <a:lnTo>
                      <a:pt x="72" y="152"/>
                    </a:lnTo>
                    <a:close/>
                    <a:moveTo>
                      <a:pt x="276" y="191"/>
                    </a:moveTo>
                    <a:lnTo>
                      <a:pt x="276" y="191"/>
                    </a:lnTo>
                    <a:cubicBezTo>
                      <a:pt x="276" y="184"/>
                      <a:pt x="260" y="189"/>
                      <a:pt x="265" y="196"/>
                    </a:cubicBezTo>
                    <a:cubicBezTo>
                      <a:pt x="269" y="205"/>
                      <a:pt x="276" y="196"/>
                      <a:pt x="276" y="191"/>
                    </a:cubicBezTo>
                    <a:lnTo>
                      <a:pt x="276" y="191"/>
                    </a:lnTo>
                    <a:close/>
                    <a:moveTo>
                      <a:pt x="39" y="98"/>
                    </a:moveTo>
                    <a:lnTo>
                      <a:pt x="39" y="98"/>
                    </a:lnTo>
                    <a:cubicBezTo>
                      <a:pt x="39" y="105"/>
                      <a:pt x="46" y="124"/>
                      <a:pt x="53" y="114"/>
                    </a:cubicBezTo>
                    <a:cubicBezTo>
                      <a:pt x="60" y="107"/>
                      <a:pt x="41" y="93"/>
                      <a:pt x="39" y="98"/>
                    </a:cubicBezTo>
                    <a:lnTo>
                      <a:pt x="39" y="98"/>
                    </a:ln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lnTo>
                      <a:pt x="513" y="205"/>
                    </a:ln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lnTo>
                      <a:pt x="227" y="222"/>
                    </a:ln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lnTo>
                      <a:pt x="706" y="121"/>
                    </a:lnTo>
                    <a:close/>
                    <a:moveTo>
                      <a:pt x="655" y="201"/>
                    </a:moveTo>
                    <a:lnTo>
                      <a:pt x="655" y="201"/>
                    </a:lnTo>
                    <a:cubicBezTo>
                      <a:pt x="658" y="210"/>
                      <a:pt x="676" y="217"/>
                      <a:pt x="681" y="208"/>
                    </a:cubicBezTo>
                    <a:cubicBezTo>
                      <a:pt x="686" y="198"/>
                      <a:pt x="653" y="189"/>
                      <a:pt x="655" y="201"/>
                    </a:cubicBezTo>
                    <a:lnTo>
                      <a:pt x="655" y="201"/>
                    </a:ln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lnTo>
                      <a:pt x="607" y="308"/>
                    </a:ln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lnTo>
                      <a:pt x="739" y="191"/>
                    </a:ln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lnTo>
                      <a:pt x="409" y="301"/>
                    </a:ln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lnTo>
                      <a:pt x="904" y="163"/>
                    </a:ln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lnTo>
                      <a:pt x="632" y="322"/>
                    </a:ln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lnTo>
                      <a:pt x="458" y="161"/>
                    </a:lnTo>
                    <a:close/>
                    <a:moveTo>
                      <a:pt x="504" y="336"/>
                    </a:moveTo>
                    <a:lnTo>
                      <a:pt x="504" y="336"/>
                    </a:lnTo>
                    <a:cubicBezTo>
                      <a:pt x="509" y="343"/>
                      <a:pt x="518" y="343"/>
                      <a:pt x="523" y="345"/>
                    </a:cubicBezTo>
                    <a:cubicBezTo>
                      <a:pt x="527" y="350"/>
                      <a:pt x="544" y="357"/>
                      <a:pt x="544" y="348"/>
                    </a:cubicBezTo>
                    <a:cubicBezTo>
                      <a:pt x="544" y="336"/>
                      <a:pt x="499" y="331"/>
                      <a:pt x="504" y="336"/>
                    </a:cubicBezTo>
                    <a:lnTo>
                      <a:pt x="504" y="336"/>
                    </a:ln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lnTo>
                      <a:pt x="472" y="30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1" name="Freeform 583">
                <a:extLst>
                  <a:ext uri="{FF2B5EF4-FFF2-40B4-BE49-F238E27FC236}">
                    <a16:creationId xmlns:a16="http://schemas.microsoft.com/office/drawing/2014/main" id="{1D2A6DE5-8389-2E2F-424F-B663E324E5BB}"/>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38 w 72"/>
                  <a:gd name="T15" fmla="*/ 7 h 31"/>
                  <a:gd name="T16" fmla="*/ 38 w 72"/>
                  <a:gd name="T17" fmla="*/ 7 h 31"/>
                  <a:gd name="T18" fmla="*/ 21 w 72"/>
                  <a:gd name="T19" fmla="*/ 19 h 31"/>
                  <a:gd name="T20" fmla="*/ 19 w 72"/>
                  <a:gd name="T21" fmla="*/ 19 h 31"/>
                  <a:gd name="T22" fmla="*/ 26 w 72"/>
                  <a:gd name="T23" fmla="*/ 26 h 31"/>
                  <a:gd name="T24" fmla="*/ 70 w 72"/>
                  <a:gd name="T25" fmla="*/ 5 h 31"/>
                  <a:gd name="T26" fmla="*/ 38 w 72"/>
                  <a:gd name="T2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2" name="Freeform 584">
                <a:extLst>
                  <a:ext uri="{FF2B5EF4-FFF2-40B4-BE49-F238E27FC236}">
                    <a16:creationId xmlns:a16="http://schemas.microsoft.com/office/drawing/2014/main" id="{9D825996-2B4C-B3E1-2A8D-E9D902BB4095}"/>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7 w 72"/>
                  <a:gd name="T15" fmla="*/ 24 h 31"/>
                  <a:gd name="T16" fmla="*/ 38 w 72"/>
                  <a:gd name="T17" fmla="*/ 7 h 31"/>
                  <a:gd name="T18" fmla="*/ 38 w 72"/>
                  <a:gd name="T19" fmla="*/ 7 h 31"/>
                  <a:gd name="T20" fmla="*/ 21 w 72"/>
                  <a:gd name="T21" fmla="*/ 19 h 31"/>
                  <a:gd name="T22" fmla="*/ 19 w 72"/>
                  <a:gd name="T23" fmla="*/ 19 h 31"/>
                  <a:gd name="T24" fmla="*/ 26 w 72"/>
                  <a:gd name="T25" fmla="*/ 26 h 31"/>
                  <a:gd name="T26" fmla="*/ 70 w 72"/>
                  <a:gd name="T27" fmla="*/ 5 h 31"/>
                  <a:gd name="T28" fmla="*/ 38 w 72"/>
                  <a:gd name="T29" fmla="*/ 7 h 31"/>
                  <a:gd name="T30" fmla="*/ 38 w 72"/>
                  <a:gd name="T31"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lnTo>
                      <a:pt x="3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3" name="Freeform 585">
                <a:extLst>
                  <a:ext uri="{FF2B5EF4-FFF2-40B4-BE49-F238E27FC236}">
                    <a16:creationId xmlns:a16="http://schemas.microsoft.com/office/drawing/2014/main" id="{BBDC400B-3AB4-74DD-BDC6-82516FD3B166}"/>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38 w 72"/>
                  <a:gd name="T15" fmla="*/ 7 h 31"/>
                  <a:gd name="T16" fmla="*/ 38 w 72"/>
                  <a:gd name="T17" fmla="*/ 7 h 31"/>
                  <a:gd name="T18" fmla="*/ 21 w 72"/>
                  <a:gd name="T19" fmla="*/ 19 h 31"/>
                  <a:gd name="T20" fmla="*/ 19 w 72"/>
                  <a:gd name="T21" fmla="*/ 19 h 31"/>
                  <a:gd name="T22" fmla="*/ 26 w 72"/>
                  <a:gd name="T23" fmla="*/ 26 h 31"/>
                  <a:gd name="T24" fmla="*/ 70 w 72"/>
                  <a:gd name="T25" fmla="*/ 5 h 31"/>
                  <a:gd name="T26" fmla="*/ 38 w 72"/>
                  <a:gd name="T2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4" name="Freeform 586">
                <a:extLst>
                  <a:ext uri="{FF2B5EF4-FFF2-40B4-BE49-F238E27FC236}">
                    <a16:creationId xmlns:a16="http://schemas.microsoft.com/office/drawing/2014/main" id="{F8C768FE-45CD-6F0C-DC96-24D0A4A67A3C}"/>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7 w 72"/>
                  <a:gd name="T15" fmla="*/ 24 h 31"/>
                  <a:gd name="T16" fmla="*/ 38 w 72"/>
                  <a:gd name="T17" fmla="*/ 7 h 31"/>
                  <a:gd name="T18" fmla="*/ 38 w 72"/>
                  <a:gd name="T19" fmla="*/ 7 h 31"/>
                  <a:gd name="T20" fmla="*/ 21 w 72"/>
                  <a:gd name="T21" fmla="*/ 19 h 31"/>
                  <a:gd name="T22" fmla="*/ 19 w 72"/>
                  <a:gd name="T23" fmla="*/ 19 h 31"/>
                  <a:gd name="T24" fmla="*/ 26 w 72"/>
                  <a:gd name="T25" fmla="*/ 26 h 31"/>
                  <a:gd name="T26" fmla="*/ 70 w 72"/>
                  <a:gd name="T27" fmla="*/ 5 h 31"/>
                  <a:gd name="T28" fmla="*/ 38 w 72"/>
                  <a:gd name="T29" fmla="*/ 7 h 31"/>
                  <a:gd name="T30" fmla="*/ 38 w 72"/>
                  <a:gd name="T31"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lnTo>
                      <a:pt x="3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5" name="Freeform 587">
                <a:extLst>
                  <a:ext uri="{FF2B5EF4-FFF2-40B4-BE49-F238E27FC236}">
                    <a16:creationId xmlns:a16="http://schemas.microsoft.com/office/drawing/2014/main" id="{3FE9A982-9D46-0432-458C-C95812FE1345}"/>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6" name="Freeform 588">
                <a:extLst>
                  <a:ext uri="{FF2B5EF4-FFF2-40B4-BE49-F238E27FC236}">
                    <a16:creationId xmlns:a16="http://schemas.microsoft.com/office/drawing/2014/main" id="{DE2B6AF7-D8C2-14A7-792A-07DE5A091DD7}"/>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 name="T30" fmla="*/ 0 w 72"/>
                  <a:gd name="T3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lnTo>
                      <a:pt x="0" y="3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7" name="Freeform 589">
                <a:extLst>
                  <a:ext uri="{FF2B5EF4-FFF2-40B4-BE49-F238E27FC236}">
                    <a16:creationId xmlns:a16="http://schemas.microsoft.com/office/drawing/2014/main" id="{41F723DE-B384-977B-63A6-4D0B3F0DD3D1}"/>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8" name="Freeform 590">
                <a:extLst>
                  <a:ext uri="{FF2B5EF4-FFF2-40B4-BE49-F238E27FC236}">
                    <a16:creationId xmlns:a16="http://schemas.microsoft.com/office/drawing/2014/main" id="{C66053EF-88F4-9AB2-7034-5BAAF015406E}"/>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 name="T30" fmla="*/ 0 w 72"/>
                  <a:gd name="T3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lnTo>
                      <a:pt x="0" y="3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9" name="Freeform 591">
                <a:extLst>
                  <a:ext uri="{FF2B5EF4-FFF2-40B4-BE49-F238E27FC236}">
                    <a16:creationId xmlns:a16="http://schemas.microsoft.com/office/drawing/2014/main" id="{A0D70A5C-6424-4FCF-5B99-76702A28D14D}"/>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0" name="Freeform 592">
                <a:extLst>
                  <a:ext uri="{FF2B5EF4-FFF2-40B4-BE49-F238E27FC236}">
                    <a16:creationId xmlns:a16="http://schemas.microsoft.com/office/drawing/2014/main" id="{44FA41F7-0A99-5C87-4916-75961E0DFDAC}"/>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 name="T16" fmla="*/ 10 w 2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1" name="Freeform 593">
                <a:extLst>
                  <a:ext uri="{FF2B5EF4-FFF2-40B4-BE49-F238E27FC236}">
                    <a16:creationId xmlns:a16="http://schemas.microsoft.com/office/drawing/2014/main" id="{2D1FAE18-F7E7-9C82-6976-45E8AC05AFF2}"/>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2" name="Freeform 594">
                <a:extLst>
                  <a:ext uri="{FF2B5EF4-FFF2-40B4-BE49-F238E27FC236}">
                    <a16:creationId xmlns:a16="http://schemas.microsoft.com/office/drawing/2014/main" id="{9C671101-4810-F9FF-23D0-5C1C73E73BF5}"/>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 name="T16" fmla="*/ 10 w 2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3" name="Freeform 595">
                <a:extLst>
                  <a:ext uri="{FF2B5EF4-FFF2-40B4-BE49-F238E27FC236}">
                    <a16:creationId xmlns:a16="http://schemas.microsoft.com/office/drawing/2014/main" id="{19A20718-22F0-4454-76E1-5C7F82F5CEFB}"/>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Lst>
                <a:ahLst/>
                <a:cxnLst>
                  <a:cxn ang="0">
                    <a:pos x="T0" y="T1"/>
                  </a:cxn>
                  <a:cxn ang="0">
                    <a:pos x="T2" y="T3"/>
                  </a:cxn>
                  <a:cxn ang="0">
                    <a:pos x="T4" y="T5"/>
                  </a:cxn>
                  <a:cxn ang="0">
                    <a:pos x="T6" y="T7"/>
                  </a:cxn>
                  <a:cxn ang="0">
                    <a:pos x="T8" y="T9"/>
                  </a:cxn>
                  <a:cxn ang="0">
                    <a:pos x="T10" y="T11"/>
                  </a:cxn>
                  <a:cxn ang="0">
                    <a:pos x="T12" y="T13"/>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4" name="Freeform 596">
                <a:extLst>
                  <a:ext uri="{FF2B5EF4-FFF2-40B4-BE49-F238E27FC236}">
                    <a16:creationId xmlns:a16="http://schemas.microsoft.com/office/drawing/2014/main" id="{68A75EB9-8ABF-6075-D7B7-2355BCE174E7}"/>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 name="T14" fmla="*/ 38 w 56"/>
                  <a:gd name="T15" fmla="*/ 21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lnTo>
                      <a:pt x="38"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5" name="Freeform 597">
                <a:extLst>
                  <a:ext uri="{FF2B5EF4-FFF2-40B4-BE49-F238E27FC236}">
                    <a16:creationId xmlns:a16="http://schemas.microsoft.com/office/drawing/2014/main" id="{F00ED3CA-F809-7CCC-3D2B-A8E3AC111E42}"/>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Lst>
                <a:ahLst/>
                <a:cxnLst>
                  <a:cxn ang="0">
                    <a:pos x="T0" y="T1"/>
                  </a:cxn>
                  <a:cxn ang="0">
                    <a:pos x="T2" y="T3"/>
                  </a:cxn>
                  <a:cxn ang="0">
                    <a:pos x="T4" y="T5"/>
                  </a:cxn>
                  <a:cxn ang="0">
                    <a:pos x="T6" y="T7"/>
                  </a:cxn>
                  <a:cxn ang="0">
                    <a:pos x="T8" y="T9"/>
                  </a:cxn>
                  <a:cxn ang="0">
                    <a:pos x="T10" y="T11"/>
                  </a:cxn>
                  <a:cxn ang="0">
                    <a:pos x="T12" y="T13"/>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6" name="Freeform 598">
                <a:extLst>
                  <a:ext uri="{FF2B5EF4-FFF2-40B4-BE49-F238E27FC236}">
                    <a16:creationId xmlns:a16="http://schemas.microsoft.com/office/drawing/2014/main" id="{BC4FCC72-D856-4423-C363-D5D3DDE9FEDE}"/>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 name="T14" fmla="*/ 38 w 56"/>
                  <a:gd name="T15" fmla="*/ 21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lnTo>
                      <a:pt x="38"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7" name="Freeform 599">
                <a:extLst>
                  <a:ext uri="{FF2B5EF4-FFF2-40B4-BE49-F238E27FC236}">
                    <a16:creationId xmlns:a16="http://schemas.microsoft.com/office/drawing/2014/main" id="{BB60F8D2-1C0A-CA32-4BFD-793DC85F64F0}"/>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8" name="Freeform 600">
                <a:extLst>
                  <a:ext uri="{FF2B5EF4-FFF2-40B4-BE49-F238E27FC236}">
                    <a16:creationId xmlns:a16="http://schemas.microsoft.com/office/drawing/2014/main" id="{115EB935-9A65-A986-6C95-605839B2221F}"/>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 name="T42" fmla="*/ 77 w 89"/>
                  <a:gd name="T43"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lnTo>
                      <a:pt x="77" y="7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9" name="Freeform 601">
                <a:extLst>
                  <a:ext uri="{FF2B5EF4-FFF2-40B4-BE49-F238E27FC236}">
                    <a16:creationId xmlns:a16="http://schemas.microsoft.com/office/drawing/2014/main" id="{6A288DF3-B41D-4594-AF74-40C845559408}"/>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0" name="Freeform 602">
                <a:extLst>
                  <a:ext uri="{FF2B5EF4-FFF2-40B4-BE49-F238E27FC236}">
                    <a16:creationId xmlns:a16="http://schemas.microsoft.com/office/drawing/2014/main" id="{3A743CB2-2C52-78A4-690D-3BBB73D2590E}"/>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 name="T42" fmla="*/ 77 w 89"/>
                  <a:gd name="T43"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lnTo>
                      <a:pt x="77" y="7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1" name="Freeform 603">
                <a:extLst>
                  <a:ext uri="{FF2B5EF4-FFF2-40B4-BE49-F238E27FC236}">
                    <a16:creationId xmlns:a16="http://schemas.microsoft.com/office/drawing/2014/main" id="{5AF80A31-1BEC-810D-2AA9-36548E6A39E4}"/>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2" name="Freeform 604">
                <a:extLst>
                  <a:ext uri="{FF2B5EF4-FFF2-40B4-BE49-F238E27FC236}">
                    <a16:creationId xmlns:a16="http://schemas.microsoft.com/office/drawing/2014/main" id="{2BD33C3F-9FA3-7889-644D-602B408AF563}"/>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 name="T12" fmla="*/ 14 w 14"/>
                  <a:gd name="T13" fmla="*/ 4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lnTo>
                      <a:pt x="14"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3" name="Freeform 605">
                <a:extLst>
                  <a:ext uri="{FF2B5EF4-FFF2-40B4-BE49-F238E27FC236}">
                    <a16:creationId xmlns:a16="http://schemas.microsoft.com/office/drawing/2014/main" id="{1DBF0050-BA26-388F-F299-60E3F841126B}"/>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4" name="Freeform 606">
                <a:extLst>
                  <a:ext uri="{FF2B5EF4-FFF2-40B4-BE49-F238E27FC236}">
                    <a16:creationId xmlns:a16="http://schemas.microsoft.com/office/drawing/2014/main" id="{E95CF3DB-7D74-C0C9-27E2-F0C4654950E7}"/>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 name="T12" fmla="*/ 14 w 14"/>
                  <a:gd name="T13" fmla="*/ 4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lnTo>
                      <a:pt x="14"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sp>
          <p:nvSpPr>
            <p:cNvPr id="18" name="Freeform 608">
              <a:extLst>
                <a:ext uri="{FF2B5EF4-FFF2-40B4-BE49-F238E27FC236}">
                  <a16:creationId xmlns:a16="http://schemas.microsoft.com/office/drawing/2014/main" id="{FA26EDB6-9C9C-9161-30CE-7DA3D4FFD120}"/>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Lst>
              <a:ahLst/>
              <a:cxnLst>
                <a:cxn ang="0">
                  <a:pos x="T0" y="T1"/>
                </a:cxn>
                <a:cxn ang="0">
                  <a:pos x="T2" y="T3"/>
                </a:cxn>
                <a:cxn ang="0">
                  <a:pos x="T4" y="T5"/>
                </a:cxn>
                <a:cxn ang="0">
                  <a:pos x="T6" y="T7"/>
                </a:cxn>
                <a:cxn ang="0">
                  <a:pos x="T8" y="T9"/>
                </a:cxn>
                <a:cxn ang="0">
                  <a:pos x="T10" y="T11"/>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 name="Freeform 609">
              <a:extLst>
                <a:ext uri="{FF2B5EF4-FFF2-40B4-BE49-F238E27FC236}">
                  <a16:creationId xmlns:a16="http://schemas.microsoft.com/office/drawing/2014/main" id="{DB4EAC4C-79C1-F92C-2E20-BB6834EAB190}"/>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 name="T12" fmla="*/ 0 w 16"/>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 name="Freeform 610">
              <a:extLst>
                <a:ext uri="{FF2B5EF4-FFF2-40B4-BE49-F238E27FC236}">
                  <a16:creationId xmlns:a16="http://schemas.microsoft.com/office/drawing/2014/main" id="{E91E2913-5774-0D34-0379-3DED66DAAB3C}"/>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Lst>
              <a:ahLst/>
              <a:cxnLst>
                <a:cxn ang="0">
                  <a:pos x="T0" y="T1"/>
                </a:cxn>
                <a:cxn ang="0">
                  <a:pos x="T2" y="T3"/>
                </a:cxn>
                <a:cxn ang="0">
                  <a:pos x="T4" y="T5"/>
                </a:cxn>
                <a:cxn ang="0">
                  <a:pos x="T6" y="T7"/>
                </a:cxn>
                <a:cxn ang="0">
                  <a:pos x="T8" y="T9"/>
                </a:cxn>
                <a:cxn ang="0">
                  <a:pos x="T10" y="T11"/>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 name="Freeform 611">
              <a:extLst>
                <a:ext uri="{FF2B5EF4-FFF2-40B4-BE49-F238E27FC236}">
                  <a16:creationId xmlns:a16="http://schemas.microsoft.com/office/drawing/2014/main" id="{EA0833A5-0FFE-40FF-2308-3ABAAB915AE1}"/>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 name="T12" fmla="*/ 0 w 16"/>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 name="Freeform 612">
              <a:extLst>
                <a:ext uri="{FF2B5EF4-FFF2-40B4-BE49-F238E27FC236}">
                  <a16:creationId xmlns:a16="http://schemas.microsoft.com/office/drawing/2014/main" id="{BE00F25D-B588-BDB0-8DFD-0B6FBA9E3D29}"/>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 name="Freeform 613">
              <a:extLst>
                <a:ext uri="{FF2B5EF4-FFF2-40B4-BE49-F238E27FC236}">
                  <a16:creationId xmlns:a16="http://schemas.microsoft.com/office/drawing/2014/main" id="{C23A2CDE-72A1-8D9D-971E-2AF2E7108A92}"/>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 name="T28" fmla="*/ 14 w 33"/>
                <a:gd name="T2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lnTo>
                    <a:pt x="14"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 name="Freeform 614">
              <a:extLst>
                <a:ext uri="{FF2B5EF4-FFF2-40B4-BE49-F238E27FC236}">
                  <a16:creationId xmlns:a16="http://schemas.microsoft.com/office/drawing/2014/main" id="{C35DBBB5-0C05-C641-EC45-34FF7BFEAA13}"/>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 name="Freeform 615">
              <a:extLst>
                <a:ext uri="{FF2B5EF4-FFF2-40B4-BE49-F238E27FC236}">
                  <a16:creationId xmlns:a16="http://schemas.microsoft.com/office/drawing/2014/main" id="{96F6B761-0833-6540-6705-5044FCFC9941}"/>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 name="T28" fmla="*/ 14 w 33"/>
                <a:gd name="T2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lnTo>
                    <a:pt x="14"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 name="Freeform 616">
              <a:extLst>
                <a:ext uri="{FF2B5EF4-FFF2-40B4-BE49-F238E27FC236}">
                  <a16:creationId xmlns:a16="http://schemas.microsoft.com/office/drawing/2014/main" id="{5866A789-A327-0CDE-A41A-53F05168F8A7}"/>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7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8">
                  <a:moveTo>
                    <a:pt x="5" y="34"/>
                  </a:moveTo>
                  <a:lnTo>
                    <a:pt x="5" y="34"/>
                  </a:lnTo>
                  <a:cubicBezTo>
                    <a:pt x="5" y="39"/>
                    <a:pt x="7" y="53"/>
                    <a:pt x="3" y="58"/>
                  </a:cubicBezTo>
                  <a:cubicBezTo>
                    <a:pt x="0" y="63"/>
                    <a:pt x="3" y="65"/>
                    <a:pt x="5" y="67"/>
                  </a:cubicBezTo>
                  <a:cubicBezTo>
                    <a:pt x="10" y="67"/>
                    <a:pt x="10" y="72"/>
                    <a:pt x="10" y="77"/>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 name="Freeform 617">
              <a:extLst>
                <a:ext uri="{FF2B5EF4-FFF2-40B4-BE49-F238E27FC236}">
                  <a16:creationId xmlns:a16="http://schemas.microsoft.com/office/drawing/2014/main" id="{6D080893-605F-51B5-9791-B1B792C773B1}"/>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7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 name="T78" fmla="*/ 5 w 205"/>
                <a:gd name="T7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168">
                  <a:moveTo>
                    <a:pt x="5" y="34"/>
                  </a:moveTo>
                  <a:lnTo>
                    <a:pt x="5" y="34"/>
                  </a:lnTo>
                  <a:cubicBezTo>
                    <a:pt x="5" y="39"/>
                    <a:pt x="7" y="53"/>
                    <a:pt x="3" y="58"/>
                  </a:cubicBezTo>
                  <a:cubicBezTo>
                    <a:pt x="0" y="63"/>
                    <a:pt x="3" y="65"/>
                    <a:pt x="5" y="67"/>
                  </a:cubicBezTo>
                  <a:cubicBezTo>
                    <a:pt x="10" y="67"/>
                    <a:pt x="10" y="72"/>
                    <a:pt x="10" y="77"/>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lnTo>
                    <a:pt x="5" y="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8" name="Freeform 618">
              <a:extLst>
                <a:ext uri="{FF2B5EF4-FFF2-40B4-BE49-F238E27FC236}">
                  <a16:creationId xmlns:a16="http://schemas.microsoft.com/office/drawing/2014/main" id="{4D64ABAB-10A2-8049-41B6-D2EA4E114E45}"/>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6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8">
                  <a:moveTo>
                    <a:pt x="5" y="34"/>
                  </a:moveTo>
                  <a:lnTo>
                    <a:pt x="5" y="34"/>
                  </a:lnTo>
                  <a:cubicBezTo>
                    <a:pt x="5" y="39"/>
                    <a:pt x="7" y="53"/>
                    <a:pt x="3" y="58"/>
                  </a:cubicBezTo>
                  <a:cubicBezTo>
                    <a:pt x="0" y="63"/>
                    <a:pt x="3" y="65"/>
                    <a:pt x="5" y="67"/>
                  </a:cubicBezTo>
                  <a:cubicBezTo>
                    <a:pt x="10" y="67"/>
                    <a:pt x="10" y="72"/>
                    <a:pt x="10" y="76"/>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9" name="Freeform 619">
              <a:extLst>
                <a:ext uri="{FF2B5EF4-FFF2-40B4-BE49-F238E27FC236}">
                  <a16:creationId xmlns:a16="http://schemas.microsoft.com/office/drawing/2014/main" id="{8A882466-088D-AE36-924B-232190B6232A}"/>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6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 name="T78" fmla="*/ 5 w 205"/>
                <a:gd name="T7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168">
                  <a:moveTo>
                    <a:pt x="5" y="34"/>
                  </a:moveTo>
                  <a:lnTo>
                    <a:pt x="5" y="34"/>
                  </a:lnTo>
                  <a:cubicBezTo>
                    <a:pt x="5" y="39"/>
                    <a:pt x="7" y="53"/>
                    <a:pt x="3" y="58"/>
                  </a:cubicBezTo>
                  <a:cubicBezTo>
                    <a:pt x="0" y="63"/>
                    <a:pt x="3" y="65"/>
                    <a:pt x="5" y="67"/>
                  </a:cubicBezTo>
                  <a:cubicBezTo>
                    <a:pt x="10" y="67"/>
                    <a:pt x="10" y="72"/>
                    <a:pt x="10" y="76"/>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lnTo>
                    <a:pt x="5" y="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 name="Freeform 620">
              <a:extLst>
                <a:ext uri="{FF2B5EF4-FFF2-40B4-BE49-F238E27FC236}">
                  <a16:creationId xmlns:a16="http://schemas.microsoft.com/office/drawing/2014/main" id="{7BB18DD8-6EFE-1CEF-D774-DCEA62B5FC5E}"/>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8"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 name="Freeform 621">
              <a:extLst>
                <a:ext uri="{FF2B5EF4-FFF2-40B4-BE49-F238E27FC236}">
                  <a16:creationId xmlns:a16="http://schemas.microsoft.com/office/drawing/2014/main" id="{87EB10CC-811A-9972-EDC3-D0A3D07B7786}"/>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 name="T58" fmla="*/ 132 w 158"/>
                <a:gd name="T5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8"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lnTo>
                    <a:pt x="1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 name="Freeform 622">
              <a:extLst>
                <a:ext uri="{FF2B5EF4-FFF2-40B4-BE49-F238E27FC236}">
                  <a16:creationId xmlns:a16="http://schemas.microsoft.com/office/drawing/2014/main" id="{235DB38C-A6DF-1F43-4DC6-A47AA69396D0}"/>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9"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 name="Freeform 623">
              <a:extLst>
                <a:ext uri="{FF2B5EF4-FFF2-40B4-BE49-F238E27FC236}">
                  <a16:creationId xmlns:a16="http://schemas.microsoft.com/office/drawing/2014/main" id="{40AA502F-4125-8B57-5899-26F49EAD835A}"/>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 name="T58" fmla="*/ 132 w 158"/>
                <a:gd name="T5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9"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lnTo>
                    <a:pt x="1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 name="Freeform 624">
              <a:extLst>
                <a:ext uri="{FF2B5EF4-FFF2-40B4-BE49-F238E27FC236}">
                  <a16:creationId xmlns:a16="http://schemas.microsoft.com/office/drawing/2014/main" id="{895CD7E3-5982-163B-275F-5F9740A365AD}"/>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 name="Freeform 625">
              <a:extLst>
                <a:ext uri="{FF2B5EF4-FFF2-40B4-BE49-F238E27FC236}">
                  <a16:creationId xmlns:a16="http://schemas.microsoft.com/office/drawing/2014/main" id="{69B48722-6A23-BD6F-1E10-649D1E2E519D}"/>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 name="T48" fmla="*/ 133 w 137"/>
                <a:gd name="T49"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lnTo>
                    <a:pt x="133"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 name="Freeform 626">
              <a:extLst>
                <a:ext uri="{FF2B5EF4-FFF2-40B4-BE49-F238E27FC236}">
                  <a16:creationId xmlns:a16="http://schemas.microsoft.com/office/drawing/2014/main" id="{4E88D65B-D2DE-D004-8445-E62B998A2DBD}"/>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 name="Freeform 627">
              <a:extLst>
                <a:ext uri="{FF2B5EF4-FFF2-40B4-BE49-F238E27FC236}">
                  <a16:creationId xmlns:a16="http://schemas.microsoft.com/office/drawing/2014/main" id="{BC660AA1-2903-45BF-B31D-A3A41876238B}"/>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 name="T48" fmla="*/ 133 w 137"/>
                <a:gd name="T49"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lnTo>
                    <a:pt x="133"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 name="Freeform 628">
              <a:extLst>
                <a:ext uri="{FF2B5EF4-FFF2-40B4-BE49-F238E27FC236}">
                  <a16:creationId xmlns:a16="http://schemas.microsoft.com/office/drawing/2014/main" id="{0683260B-6DA7-7BDB-6694-2796DFC18026}"/>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 name="Freeform 629">
              <a:extLst>
                <a:ext uri="{FF2B5EF4-FFF2-40B4-BE49-F238E27FC236}">
                  <a16:creationId xmlns:a16="http://schemas.microsoft.com/office/drawing/2014/main" id="{DC33362F-6488-6E36-6959-59DF3AF03DAD}"/>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 name="T50" fmla="*/ 128 w 135"/>
                <a:gd name="T51"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lnTo>
                    <a:pt x="128"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 name="Freeform 630">
              <a:extLst>
                <a:ext uri="{FF2B5EF4-FFF2-40B4-BE49-F238E27FC236}">
                  <a16:creationId xmlns:a16="http://schemas.microsoft.com/office/drawing/2014/main" id="{3E3F7976-A0A5-210B-3559-EE76D4A3884E}"/>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 name="Freeform 631">
              <a:extLst>
                <a:ext uri="{FF2B5EF4-FFF2-40B4-BE49-F238E27FC236}">
                  <a16:creationId xmlns:a16="http://schemas.microsoft.com/office/drawing/2014/main" id="{94F8D246-0FBC-C70F-EAFD-A8D4BE9B79F1}"/>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 name="T50" fmla="*/ 128 w 135"/>
                <a:gd name="T51"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lnTo>
                    <a:pt x="128"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 name="Freeform 632">
              <a:extLst>
                <a:ext uri="{FF2B5EF4-FFF2-40B4-BE49-F238E27FC236}">
                  <a16:creationId xmlns:a16="http://schemas.microsoft.com/office/drawing/2014/main" id="{545605C7-A0CE-418A-A83C-1B969A1AE5F6}"/>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 name="Freeform 633">
              <a:extLst>
                <a:ext uri="{FF2B5EF4-FFF2-40B4-BE49-F238E27FC236}">
                  <a16:creationId xmlns:a16="http://schemas.microsoft.com/office/drawing/2014/main" id="{780ED237-F543-A9F0-E31E-B39E18A2ED44}"/>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 name="T38" fmla="*/ 88 w 119"/>
                <a:gd name="T3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lnTo>
                    <a:pt x="8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 name="Freeform 634">
              <a:extLst>
                <a:ext uri="{FF2B5EF4-FFF2-40B4-BE49-F238E27FC236}">
                  <a16:creationId xmlns:a16="http://schemas.microsoft.com/office/drawing/2014/main" id="{839CAEA1-EB71-25E7-30E9-32DFF43241B3}"/>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 name="Freeform 635">
              <a:extLst>
                <a:ext uri="{FF2B5EF4-FFF2-40B4-BE49-F238E27FC236}">
                  <a16:creationId xmlns:a16="http://schemas.microsoft.com/office/drawing/2014/main" id="{588CFD2D-BDFA-BA78-2D94-880D3E3C0C46}"/>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 name="T38" fmla="*/ 88 w 119"/>
                <a:gd name="T3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lnTo>
                    <a:pt x="8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 name="Freeform 636">
              <a:extLst>
                <a:ext uri="{FF2B5EF4-FFF2-40B4-BE49-F238E27FC236}">
                  <a16:creationId xmlns:a16="http://schemas.microsoft.com/office/drawing/2014/main" id="{6E45CF8A-5F93-1454-DDFA-907FDB4414F5}"/>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 name="Freeform 637">
              <a:extLst>
                <a:ext uri="{FF2B5EF4-FFF2-40B4-BE49-F238E27FC236}">
                  <a16:creationId xmlns:a16="http://schemas.microsoft.com/office/drawing/2014/main" id="{9E659987-F0C2-2AAF-6355-96FDA8779E1F}"/>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 name="T46" fmla="*/ 56 w 79"/>
                <a:gd name="T47"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lnTo>
                    <a:pt x="56" y="10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 name="Freeform 638">
              <a:extLst>
                <a:ext uri="{FF2B5EF4-FFF2-40B4-BE49-F238E27FC236}">
                  <a16:creationId xmlns:a16="http://schemas.microsoft.com/office/drawing/2014/main" id="{FC97A188-D8C4-0F0A-5613-548983EF6C7C}"/>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 name="Freeform 639">
              <a:extLst>
                <a:ext uri="{FF2B5EF4-FFF2-40B4-BE49-F238E27FC236}">
                  <a16:creationId xmlns:a16="http://schemas.microsoft.com/office/drawing/2014/main" id="{51C6E4D4-E9FE-F8BB-B433-DB9D67F5DCBD}"/>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 name="T46" fmla="*/ 56 w 79"/>
                <a:gd name="T47"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lnTo>
                    <a:pt x="56" y="10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 name="Freeform 640">
              <a:extLst>
                <a:ext uri="{FF2B5EF4-FFF2-40B4-BE49-F238E27FC236}">
                  <a16:creationId xmlns:a16="http://schemas.microsoft.com/office/drawing/2014/main" id="{10A54299-FFB8-4984-2410-9ECF671068FB}"/>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 name="Freeform 641">
              <a:extLst>
                <a:ext uri="{FF2B5EF4-FFF2-40B4-BE49-F238E27FC236}">
                  <a16:creationId xmlns:a16="http://schemas.microsoft.com/office/drawing/2014/main" id="{BF13DD26-5909-5C93-2B73-96208098A1F9}"/>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 name="T44" fmla="*/ 26 w 86"/>
                <a:gd name="T45"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lnTo>
                    <a:pt x="26"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 name="Freeform 642">
              <a:extLst>
                <a:ext uri="{FF2B5EF4-FFF2-40B4-BE49-F238E27FC236}">
                  <a16:creationId xmlns:a16="http://schemas.microsoft.com/office/drawing/2014/main" id="{DE814E6C-6C39-277A-1189-4432BC2CE3AF}"/>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 name="Freeform 643">
              <a:extLst>
                <a:ext uri="{FF2B5EF4-FFF2-40B4-BE49-F238E27FC236}">
                  <a16:creationId xmlns:a16="http://schemas.microsoft.com/office/drawing/2014/main" id="{9838BDB7-7787-E657-DB94-7DDA53AE9E69}"/>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 name="T44" fmla="*/ 26 w 86"/>
                <a:gd name="T45"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lnTo>
                    <a:pt x="26"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 name="Freeform 644">
              <a:extLst>
                <a:ext uri="{FF2B5EF4-FFF2-40B4-BE49-F238E27FC236}">
                  <a16:creationId xmlns:a16="http://schemas.microsoft.com/office/drawing/2014/main" id="{1489018F-D9E4-302A-AD7B-A374B4CB4E5D}"/>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 name="Freeform 645">
              <a:extLst>
                <a:ext uri="{FF2B5EF4-FFF2-40B4-BE49-F238E27FC236}">
                  <a16:creationId xmlns:a16="http://schemas.microsoft.com/office/drawing/2014/main" id="{88EDAE30-55FE-8BF8-4973-A76930AB22D8}"/>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 name="T40" fmla="*/ 4 w 83"/>
                <a:gd name="T41"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lnTo>
                    <a:pt x="4"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 name="Freeform 646">
              <a:extLst>
                <a:ext uri="{FF2B5EF4-FFF2-40B4-BE49-F238E27FC236}">
                  <a16:creationId xmlns:a16="http://schemas.microsoft.com/office/drawing/2014/main" id="{D8A898CE-E2A3-0230-CE93-CC133FEA22DF}"/>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 name="Freeform 647">
              <a:extLst>
                <a:ext uri="{FF2B5EF4-FFF2-40B4-BE49-F238E27FC236}">
                  <a16:creationId xmlns:a16="http://schemas.microsoft.com/office/drawing/2014/main" id="{D263EBB2-6BE5-8203-E7F1-6FA7929B1446}"/>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 name="T40" fmla="*/ 4 w 83"/>
                <a:gd name="T41"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lnTo>
                    <a:pt x="4"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 name="Freeform 648">
              <a:extLst>
                <a:ext uri="{FF2B5EF4-FFF2-40B4-BE49-F238E27FC236}">
                  <a16:creationId xmlns:a16="http://schemas.microsoft.com/office/drawing/2014/main" id="{87F71F10-0A16-FCC9-491C-6221163BA9F4}"/>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 name="Freeform 649">
              <a:extLst>
                <a:ext uri="{FF2B5EF4-FFF2-40B4-BE49-F238E27FC236}">
                  <a16:creationId xmlns:a16="http://schemas.microsoft.com/office/drawing/2014/main" id="{7E18FAAB-E9F0-7E23-AAE7-D8BF223A720F}"/>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 name="T70" fmla="*/ 172 w 193"/>
                <a:gd name="T71"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lnTo>
                    <a:pt x="172"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 name="Freeform 650">
              <a:extLst>
                <a:ext uri="{FF2B5EF4-FFF2-40B4-BE49-F238E27FC236}">
                  <a16:creationId xmlns:a16="http://schemas.microsoft.com/office/drawing/2014/main" id="{231B6891-A58D-B797-7000-F8F050653525}"/>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 name="Freeform 651">
              <a:extLst>
                <a:ext uri="{FF2B5EF4-FFF2-40B4-BE49-F238E27FC236}">
                  <a16:creationId xmlns:a16="http://schemas.microsoft.com/office/drawing/2014/main" id="{AF28D190-9156-274C-4843-D0CE63E7FC97}"/>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 name="T70" fmla="*/ 172 w 193"/>
                <a:gd name="T71"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lnTo>
                    <a:pt x="172"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 name="Freeform 652">
              <a:extLst>
                <a:ext uri="{FF2B5EF4-FFF2-40B4-BE49-F238E27FC236}">
                  <a16:creationId xmlns:a16="http://schemas.microsoft.com/office/drawing/2014/main" id="{774FF5EB-287E-BC35-2799-646A8580998D}"/>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 name="Freeform 653">
              <a:extLst>
                <a:ext uri="{FF2B5EF4-FFF2-40B4-BE49-F238E27FC236}">
                  <a16:creationId xmlns:a16="http://schemas.microsoft.com/office/drawing/2014/main" id="{A68A07D2-8FA9-A8C7-9177-6B502A975715}"/>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 name="T54" fmla="*/ 105 w 133"/>
                <a:gd name="T55"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lnTo>
                    <a:pt x="10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8" name="Freeform 654">
              <a:extLst>
                <a:ext uri="{FF2B5EF4-FFF2-40B4-BE49-F238E27FC236}">
                  <a16:creationId xmlns:a16="http://schemas.microsoft.com/office/drawing/2014/main" id="{B6352BA9-B55B-CF52-C209-6FA62AEB325D}"/>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9" name="Freeform 655">
              <a:extLst>
                <a:ext uri="{FF2B5EF4-FFF2-40B4-BE49-F238E27FC236}">
                  <a16:creationId xmlns:a16="http://schemas.microsoft.com/office/drawing/2014/main" id="{47C25E77-BCD1-E72E-A378-B211E50FDFC6}"/>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 name="T54" fmla="*/ 105 w 133"/>
                <a:gd name="T55"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lnTo>
                    <a:pt x="10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0" name="Freeform 656">
              <a:extLst>
                <a:ext uri="{FF2B5EF4-FFF2-40B4-BE49-F238E27FC236}">
                  <a16:creationId xmlns:a16="http://schemas.microsoft.com/office/drawing/2014/main" id="{3A915F84-50A4-0872-F0AE-68C441940CC2}"/>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0 w 95"/>
                <a:gd name="T41" fmla="*/ 28 h 54"/>
                <a:gd name="T42" fmla="*/ 95 w 95"/>
                <a:gd name="T43" fmla="*/ 23 h 54"/>
                <a:gd name="T44" fmla="*/ 86 w 9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0" y="33"/>
                    <a:pt x="90" y="28"/>
                    <a:pt x="90" y="28"/>
                  </a:cubicBezTo>
                  <a:lnTo>
                    <a:pt x="95" y="23"/>
                  </a:lnTo>
                  <a:cubicBezTo>
                    <a:pt x="93" y="21"/>
                    <a:pt x="88" y="21"/>
                    <a:pt x="8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1" name="Freeform 657">
              <a:extLst>
                <a:ext uri="{FF2B5EF4-FFF2-40B4-BE49-F238E27FC236}">
                  <a16:creationId xmlns:a16="http://schemas.microsoft.com/office/drawing/2014/main" id="{9736305B-2785-764C-D20E-DB6F25C68B4D}"/>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0 w 95"/>
                <a:gd name="T41" fmla="*/ 28 h 54"/>
                <a:gd name="T42" fmla="*/ 95 w 95"/>
                <a:gd name="T43" fmla="*/ 23 h 54"/>
                <a:gd name="T44" fmla="*/ 86 w 95"/>
                <a:gd name="T45" fmla="*/ 21 h 54"/>
                <a:gd name="T46" fmla="*/ 86 w 95"/>
                <a:gd name="T4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0" y="33"/>
                    <a:pt x="90" y="28"/>
                    <a:pt x="90" y="28"/>
                  </a:cubicBezTo>
                  <a:lnTo>
                    <a:pt x="95" y="23"/>
                  </a:lnTo>
                  <a:cubicBezTo>
                    <a:pt x="93" y="21"/>
                    <a:pt x="88" y="21"/>
                    <a:pt x="86" y="21"/>
                  </a:cubicBezTo>
                  <a:lnTo>
                    <a:pt x="8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2" name="Freeform 658">
              <a:extLst>
                <a:ext uri="{FF2B5EF4-FFF2-40B4-BE49-F238E27FC236}">
                  <a16:creationId xmlns:a16="http://schemas.microsoft.com/office/drawing/2014/main" id="{D127E70F-0A51-292F-73D4-DF33B50F886D}"/>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1 w 95"/>
                <a:gd name="T41" fmla="*/ 28 h 54"/>
                <a:gd name="T42" fmla="*/ 95 w 95"/>
                <a:gd name="T43" fmla="*/ 23 h 54"/>
                <a:gd name="T44" fmla="*/ 86 w 9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1" y="33"/>
                    <a:pt x="91" y="28"/>
                    <a:pt x="91" y="28"/>
                  </a:cubicBezTo>
                  <a:lnTo>
                    <a:pt x="95" y="23"/>
                  </a:lnTo>
                  <a:cubicBezTo>
                    <a:pt x="93" y="21"/>
                    <a:pt x="88" y="21"/>
                    <a:pt x="8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3" name="Freeform 659">
              <a:extLst>
                <a:ext uri="{FF2B5EF4-FFF2-40B4-BE49-F238E27FC236}">
                  <a16:creationId xmlns:a16="http://schemas.microsoft.com/office/drawing/2014/main" id="{835561A7-A8CC-F219-FF41-9D1141BA2A4B}"/>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1 w 95"/>
                <a:gd name="T41" fmla="*/ 28 h 54"/>
                <a:gd name="T42" fmla="*/ 95 w 95"/>
                <a:gd name="T43" fmla="*/ 23 h 54"/>
                <a:gd name="T44" fmla="*/ 86 w 95"/>
                <a:gd name="T45" fmla="*/ 21 h 54"/>
                <a:gd name="T46" fmla="*/ 86 w 95"/>
                <a:gd name="T4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1" y="33"/>
                    <a:pt x="91" y="28"/>
                    <a:pt x="91" y="28"/>
                  </a:cubicBezTo>
                  <a:lnTo>
                    <a:pt x="95" y="23"/>
                  </a:lnTo>
                  <a:cubicBezTo>
                    <a:pt x="93" y="21"/>
                    <a:pt x="88" y="21"/>
                    <a:pt x="86" y="21"/>
                  </a:cubicBezTo>
                  <a:lnTo>
                    <a:pt x="8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4" name="Freeform 660">
              <a:extLst>
                <a:ext uri="{FF2B5EF4-FFF2-40B4-BE49-F238E27FC236}">
                  <a16:creationId xmlns:a16="http://schemas.microsoft.com/office/drawing/2014/main" id="{41E3C407-E25F-1E22-6224-5C1A3A796473}"/>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3"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3"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5" name="Freeform 661">
              <a:extLst>
                <a:ext uri="{FF2B5EF4-FFF2-40B4-BE49-F238E27FC236}">
                  <a16:creationId xmlns:a16="http://schemas.microsoft.com/office/drawing/2014/main" id="{9066A012-CFCC-6749-24FC-BD2C0B565EDB}"/>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 name="T118" fmla="*/ 24 w 191"/>
                <a:gd name="T119"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3"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3"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lnTo>
                    <a:pt x="24"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6" name="Freeform 662">
              <a:extLst>
                <a:ext uri="{FF2B5EF4-FFF2-40B4-BE49-F238E27FC236}">
                  <a16:creationId xmlns:a16="http://schemas.microsoft.com/office/drawing/2014/main" id="{2F2A8284-4CAE-933F-4B86-058ADC96AC96}"/>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4"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4"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7" name="Freeform 663">
              <a:extLst>
                <a:ext uri="{FF2B5EF4-FFF2-40B4-BE49-F238E27FC236}">
                  <a16:creationId xmlns:a16="http://schemas.microsoft.com/office/drawing/2014/main" id="{99055F2A-4D3A-A979-E12E-90A9FDB8F253}"/>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 name="T118" fmla="*/ 24 w 191"/>
                <a:gd name="T119"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4"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4"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lnTo>
                    <a:pt x="24"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8" name="Freeform 664">
              <a:extLst>
                <a:ext uri="{FF2B5EF4-FFF2-40B4-BE49-F238E27FC236}">
                  <a16:creationId xmlns:a16="http://schemas.microsoft.com/office/drawing/2014/main" id="{BCF06887-8113-489F-15C2-DAC006B8CDED}"/>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9" name="Freeform 665">
              <a:extLst>
                <a:ext uri="{FF2B5EF4-FFF2-40B4-BE49-F238E27FC236}">
                  <a16:creationId xmlns:a16="http://schemas.microsoft.com/office/drawing/2014/main" id="{B0316A56-C5F2-B90D-E8B8-8A3D2E481FF9}"/>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 name="T120" fmla="*/ 191 w 223"/>
                <a:gd name="T121"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lnTo>
                    <a:pt x="191" y="29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0" name="Freeform 666">
              <a:extLst>
                <a:ext uri="{FF2B5EF4-FFF2-40B4-BE49-F238E27FC236}">
                  <a16:creationId xmlns:a16="http://schemas.microsoft.com/office/drawing/2014/main" id="{4746DF2E-566C-BCC5-E5C3-5F54F79B2A12}"/>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1" name="Freeform 667">
              <a:extLst>
                <a:ext uri="{FF2B5EF4-FFF2-40B4-BE49-F238E27FC236}">
                  <a16:creationId xmlns:a16="http://schemas.microsoft.com/office/drawing/2014/main" id="{09EB0B2D-E605-D32E-857F-F75797BFD0E0}"/>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 name="T120" fmla="*/ 191 w 223"/>
                <a:gd name="T121"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lnTo>
                    <a:pt x="191" y="29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2" name="Freeform 668">
              <a:extLst>
                <a:ext uri="{FF2B5EF4-FFF2-40B4-BE49-F238E27FC236}">
                  <a16:creationId xmlns:a16="http://schemas.microsoft.com/office/drawing/2014/main" id="{E5C78D0B-7FED-6D78-A669-4453D528DA27}"/>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307 w 311"/>
                <a:gd name="T59" fmla="*/ 219 h 261"/>
                <a:gd name="T60" fmla="*/ 293 w 311"/>
                <a:gd name="T61" fmla="*/ 231 h 261"/>
                <a:gd name="T62" fmla="*/ 307 w 311"/>
                <a:gd name="T63"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close/>
                  <a:moveTo>
                    <a:pt x="307" y="219"/>
                  </a:moveTo>
                  <a:lnTo>
                    <a:pt x="307" y="219"/>
                  </a:lnTo>
                  <a:cubicBezTo>
                    <a:pt x="302" y="219"/>
                    <a:pt x="302" y="226"/>
                    <a:pt x="293" y="231"/>
                  </a:cubicBezTo>
                  <a:cubicBezTo>
                    <a:pt x="283" y="235"/>
                    <a:pt x="293" y="261"/>
                    <a:pt x="302" y="259"/>
                  </a:cubicBezTo>
                  <a:cubicBezTo>
                    <a:pt x="311" y="257"/>
                    <a:pt x="309" y="219"/>
                    <a:pt x="307" y="2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3" name="Freeform 669">
              <a:extLst>
                <a:ext uri="{FF2B5EF4-FFF2-40B4-BE49-F238E27FC236}">
                  <a16:creationId xmlns:a16="http://schemas.microsoft.com/office/drawing/2014/main" id="{6A24CAC5-9F52-D498-DFFC-34906FF17652}"/>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272 w 311"/>
                <a:gd name="T59" fmla="*/ 58 h 261"/>
                <a:gd name="T60" fmla="*/ 307 w 311"/>
                <a:gd name="T61" fmla="*/ 219 h 261"/>
                <a:gd name="T62" fmla="*/ 302 w 311"/>
                <a:gd name="T63" fmla="*/ 259 h 261"/>
                <a:gd name="T64" fmla="*/ 307 w 311"/>
                <a:gd name="T65"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lnTo>
                    <a:pt x="272" y="58"/>
                  </a:lnTo>
                  <a:close/>
                  <a:moveTo>
                    <a:pt x="307" y="219"/>
                  </a:moveTo>
                  <a:lnTo>
                    <a:pt x="307" y="219"/>
                  </a:lnTo>
                  <a:cubicBezTo>
                    <a:pt x="302" y="219"/>
                    <a:pt x="302" y="226"/>
                    <a:pt x="293" y="231"/>
                  </a:cubicBezTo>
                  <a:cubicBezTo>
                    <a:pt x="283" y="235"/>
                    <a:pt x="293" y="261"/>
                    <a:pt x="302" y="259"/>
                  </a:cubicBezTo>
                  <a:cubicBezTo>
                    <a:pt x="311" y="257"/>
                    <a:pt x="309" y="219"/>
                    <a:pt x="307" y="219"/>
                  </a:cubicBezTo>
                  <a:lnTo>
                    <a:pt x="307" y="2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4" name="Freeform 670">
              <a:extLst>
                <a:ext uri="{FF2B5EF4-FFF2-40B4-BE49-F238E27FC236}">
                  <a16:creationId xmlns:a16="http://schemas.microsoft.com/office/drawing/2014/main" id="{0EF5646B-0CD7-E807-CECD-3FEFA70460F2}"/>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307 w 311"/>
                <a:gd name="T59" fmla="*/ 219 h 261"/>
                <a:gd name="T60" fmla="*/ 293 w 311"/>
                <a:gd name="T61" fmla="*/ 231 h 261"/>
                <a:gd name="T62" fmla="*/ 307 w 311"/>
                <a:gd name="T63"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close/>
                  <a:moveTo>
                    <a:pt x="307" y="219"/>
                  </a:moveTo>
                  <a:lnTo>
                    <a:pt x="307" y="219"/>
                  </a:lnTo>
                  <a:cubicBezTo>
                    <a:pt x="302" y="219"/>
                    <a:pt x="302" y="226"/>
                    <a:pt x="293" y="231"/>
                  </a:cubicBezTo>
                  <a:cubicBezTo>
                    <a:pt x="283" y="235"/>
                    <a:pt x="293" y="261"/>
                    <a:pt x="302" y="259"/>
                  </a:cubicBezTo>
                  <a:cubicBezTo>
                    <a:pt x="311" y="257"/>
                    <a:pt x="309" y="219"/>
                    <a:pt x="307" y="2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5" name="Freeform 671">
              <a:extLst>
                <a:ext uri="{FF2B5EF4-FFF2-40B4-BE49-F238E27FC236}">
                  <a16:creationId xmlns:a16="http://schemas.microsoft.com/office/drawing/2014/main" id="{7D49ABB3-77A9-900D-58DA-5AAFCB4239B7}"/>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272 w 311"/>
                <a:gd name="T59" fmla="*/ 58 h 261"/>
                <a:gd name="T60" fmla="*/ 307 w 311"/>
                <a:gd name="T61" fmla="*/ 219 h 261"/>
                <a:gd name="T62" fmla="*/ 302 w 311"/>
                <a:gd name="T63" fmla="*/ 259 h 261"/>
                <a:gd name="T64" fmla="*/ 307 w 311"/>
                <a:gd name="T65"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lnTo>
                    <a:pt x="272" y="58"/>
                  </a:lnTo>
                  <a:close/>
                  <a:moveTo>
                    <a:pt x="307" y="219"/>
                  </a:moveTo>
                  <a:lnTo>
                    <a:pt x="307" y="219"/>
                  </a:lnTo>
                  <a:cubicBezTo>
                    <a:pt x="302" y="219"/>
                    <a:pt x="302" y="226"/>
                    <a:pt x="293" y="231"/>
                  </a:cubicBezTo>
                  <a:cubicBezTo>
                    <a:pt x="283" y="235"/>
                    <a:pt x="293" y="261"/>
                    <a:pt x="302" y="259"/>
                  </a:cubicBezTo>
                  <a:cubicBezTo>
                    <a:pt x="311" y="257"/>
                    <a:pt x="309" y="219"/>
                    <a:pt x="307" y="219"/>
                  </a:cubicBezTo>
                  <a:lnTo>
                    <a:pt x="307" y="2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6" name="Freeform 672">
              <a:extLst>
                <a:ext uri="{FF2B5EF4-FFF2-40B4-BE49-F238E27FC236}">
                  <a16:creationId xmlns:a16="http://schemas.microsoft.com/office/drawing/2014/main" id="{6A117290-8518-0768-4DB4-1B2FA415DDA5}"/>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447 w 1303"/>
                <a:gd name="T109" fmla="*/ 638 h 974"/>
                <a:gd name="T110" fmla="*/ 388 w 1303"/>
                <a:gd name="T111" fmla="*/ 615 h 974"/>
                <a:gd name="T112" fmla="*/ 447 w 1303"/>
                <a:gd name="T113" fmla="*/ 638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7" name="Freeform 673">
              <a:extLst>
                <a:ext uri="{FF2B5EF4-FFF2-40B4-BE49-F238E27FC236}">
                  <a16:creationId xmlns:a16="http://schemas.microsoft.com/office/drawing/2014/main" id="{A23B318F-CAB0-4E61-0639-04070FC781F6}"/>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1228 w 1303"/>
                <a:gd name="T109" fmla="*/ 90 h 974"/>
                <a:gd name="T110" fmla="*/ 430 w 1303"/>
                <a:gd name="T111" fmla="*/ 621 h 974"/>
                <a:gd name="T112" fmla="*/ 407 w 1303"/>
                <a:gd name="T113" fmla="*/ 647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lnTo>
                    <a:pt x="1228" y="90"/>
                  </a:ln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lnTo>
                    <a:pt x="447" y="6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8" name="Freeform 674">
              <a:extLst>
                <a:ext uri="{FF2B5EF4-FFF2-40B4-BE49-F238E27FC236}">
                  <a16:creationId xmlns:a16="http://schemas.microsoft.com/office/drawing/2014/main" id="{94712DCF-9BF1-FF72-C836-BF3E32F189B1}"/>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447 w 1303"/>
                <a:gd name="T109" fmla="*/ 638 h 974"/>
                <a:gd name="T110" fmla="*/ 388 w 1303"/>
                <a:gd name="T111" fmla="*/ 615 h 974"/>
                <a:gd name="T112" fmla="*/ 447 w 1303"/>
                <a:gd name="T113" fmla="*/ 638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9" name="Freeform 675">
              <a:extLst>
                <a:ext uri="{FF2B5EF4-FFF2-40B4-BE49-F238E27FC236}">
                  <a16:creationId xmlns:a16="http://schemas.microsoft.com/office/drawing/2014/main" id="{54616978-7A18-B95A-780E-CA72585F0438}"/>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1228 w 1303"/>
                <a:gd name="T109" fmla="*/ 90 h 974"/>
                <a:gd name="T110" fmla="*/ 430 w 1303"/>
                <a:gd name="T111" fmla="*/ 621 h 974"/>
                <a:gd name="T112" fmla="*/ 407 w 1303"/>
                <a:gd name="T113" fmla="*/ 647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lnTo>
                    <a:pt x="1228" y="90"/>
                  </a:ln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lnTo>
                    <a:pt x="447" y="6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0" name="Freeform 676">
              <a:extLst>
                <a:ext uri="{FF2B5EF4-FFF2-40B4-BE49-F238E27FC236}">
                  <a16:creationId xmlns:a16="http://schemas.microsoft.com/office/drawing/2014/main" id="{23AB95CB-17A1-E1F9-C132-EE802AA9269A}"/>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2 w 275"/>
                <a:gd name="T89" fmla="*/ 103 h 194"/>
                <a:gd name="T90" fmla="*/ 272 w 275"/>
                <a:gd name="T91" fmla="*/ 103 h 194"/>
                <a:gd name="T92" fmla="*/ 254 w 275"/>
                <a:gd name="T93" fmla="*/ 110 h 194"/>
                <a:gd name="T94" fmla="*/ 272 w 275"/>
                <a:gd name="T95"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close/>
                  <a:moveTo>
                    <a:pt x="272" y="103"/>
                  </a:moveTo>
                  <a:lnTo>
                    <a:pt x="272" y="103"/>
                  </a:lnTo>
                  <a:cubicBezTo>
                    <a:pt x="270" y="94"/>
                    <a:pt x="249" y="108"/>
                    <a:pt x="254" y="110"/>
                  </a:cubicBezTo>
                  <a:cubicBezTo>
                    <a:pt x="263" y="117"/>
                    <a:pt x="275" y="115"/>
                    <a:pt x="272"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1" name="Freeform 677">
              <a:extLst>
                <a:ext uri="{FF2B5EF4-FFF2-40B4-BE49-F238E27FC236}">
                  <a16:creationId xmlns:a16="http://schemas.microsoft.com/office/drawing/2014/main" id="{231F3F62-E397-B671-41DD-6BA4DD863246}"/>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0 w 275"/>
                <a:gd name="T89" fmla="*/ 35 h 194"/>
                <a:gd name="T90" fmla="*/ 272 w 275"/>
                <a:gd name="T91" fmla="*/ 103 h 194"/>
                <a:gd name="T92" fmla="*/ 272 w 275"/>
                <a:gd name="T93" fmla="*/ 103 h 194"/>
                <a:gd name="T94" fmla="*/ 254 w 275"/>
                <a:gd name="T95" fmla="*/ 110 h 194"/>
                <a:gd name="T96" fmla="*/ 272 w 275"/>
                <a:gd name="T97" fmla="*/ 103 h 194"/>
                <a:gd name="T98" fmla="*/ 272 w 275"/>
                <a:gd name="T99"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lnTo>
                    <a:pt x="270" y="35"/>
                  </a:lnTo>
                  <a:close/>
                  <a:moveTo>
                    <a:pt x="272" y="103"/>
                  </a:moveTo>
                  <a:lnTo>
                    <a:pt x="272" y="103"/>
                  </a:lnTo>
                  <a:cubicBezTo>
                    <a:pt x="270" y="94"/>
                    <a:pt x="249" y="108"/>
                    <a:pt x="254" y="110"/>
                  </a:cubicBezTo>
                  <a:cubicBezTo>
                    <a:pt x="263" y="117"/>
                    <a:pt x="275" y="115"/>
                    <a:pt x="272" y="103"/>
                  </a:cubicBezTo>
                  <a:lnTo>
                    <a:pt x="272"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2" name="Freeform 678">
              <a:extLst>
                <a:ext uri="{FF2B5EF4-FFF2-40B4-BE49-F238E27FC236}">
                  <a16:creationId xmlns:a16="http://schemas.microsoft.com/office/drawing/2014/main" id="{07DA6AF6-D8B8-80F6-4B2B-99AA81A33D5C}"/>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2 w 275"/>
                <a:gd name="T89" fmla="*/ 103 h 194"/>
                <a:gd name="T90" fmla="*/ 272 w 275"/>
                <a:gd name="T91" fmla="*/ 103 h 194"/>
                <a:gd name="T92" fmla="*/ 254 w 275"/>
                <a:gd name="T93" fmla="*/ 110 h 194"/>
                <a:gd name="T94" fmla="*/ 272 w 275"/>
                <a:gd name="T95"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close/>
                  <a:moveTo>
                    <a:pt x="272" y="103"/>
                  </a:moveTo>
                  <a:lnTo>
                    <a:pt x="272" y="103"/>
                  </a:lnTo>
                  <a:cubicBezTo>
                    <a:pt x="270" y="94"/>
                    <a:pt x="249" y="108"/>
                    <a:pt x="254" y="110"/>
                  </a:cubicBezTo>
                  <a:cubicBezTo>
                    <a:pt x="263" y="117"/>
                    <a:pt x="275" y="115"/>
                    <a:pt x="272"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3" name="Freeform 679">
              <a:extLst>
                <a:ext uri="{FF2B5EF4-FFF2-40B4-BE49-F238E27FC236}">
                  <a16:creationId xmlns:a16="http://schemas.microsoft.com/office/drawing/2014/main" id="{4D9B80C7-B4D8-80C8-A2C0-545919D5FB00}"/>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0 w 275"/>
                <a:gd name="T89" fmla="*/ 35 h 194"/>
                <a:gd name="T90" fmla="*/ 272 w 275"/>
                <a:gd name="T91" fmla="*/ 103 h 194"/>
                <a:gd name="T92" fmla="*/ 272 w 275"/>
                <a:gd name="T93" fmla="*/ 103 h 194"/>
                <a:gd name="T94" fmla="*/ 254 w 275"/>
                <a:gd name="T95" fmla="*/ 110 h 194"/>
                <a:gd name="T96" fmla="*/ 272 w 275"/>
                <a:gd name="T97" fmla="*/ 103 h 194"/>
                <a:gd name="T98" fmla="*/ 272 w 275"/>
                <a:gd name="T99"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lnTo>
                    <a:pt x="270" y="35"/>
                  </a:lnTo>
                  <a:close/>
                  <a:moveTo>
                    <a:pt x="272" y="103"/>
                  </a:moveTo>
                  <a:lnTo>
                    <a:pt x="272" y="103"/>
                  </a:lnTo>
                  <a:cubicBezTo>
                    <a:pt x="270" y="94"/>
                    <a:pt x="249" y="108"/>
                    <a:pt x="254" y="110"/>
                  </a:cubicBezTo>
                  <a:cubicBezTo>
                    <a:pt x="263" y="117"/>
                    <a:pt x="275" y="115"/>
                    <a:pt x="272" y="103"/>
                  </a:cubicBezTo>
                  <a:lnTo>
                    <a:pt x="272"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4" name="Freeform 680">
              <a:extLst>
                <a:ext uri="{FF2B5EF4-FFF2-40B4-BE49-F238E27FC236}">
                  <a16:creationId xmlns:a16="http://schemas.microsoft.com/office/drawing/2014/main" id="{12D2F843-2264-4043-C4AF-6268988D4890}"/>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16 w 135"/>
                <a:gd name="T79" fmla="*/ 158 h 168"/>
                <a:gd name="T80" fmla="*/ 116 w 135"/>
                <a:gd name="T81" fmla="*/ 158 h 168"/>
                <a:gd name="T82" fmla="*/ 82 w 135"/>
                <a:gd name="T83" fmla="*/ 154 h 168"/>
                <a:gd name="T84" fmla="*/ 70 w 135"/>
                <a:gd name="T85" fmla="*/ 158 h 168"/>
                <a:gd name="T86" fmla="*/ 100 w 135"/>
                <a:gd name="T87" fmla="*/ 168 h 168"/>
                <a:gd name="T88" fmla="*/ 130 w 135"/>
                <a:gd name="T89" fmla="*/ 158 h 168"/>
                <a:gd name="T90" fmla="*/ 116 w 135"/>
                <a:gd name="T91"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5" name="Freeform 681">
              <a:extLst>
                <a:ext uri="{FF2B5EF4-FFF2-40B4-BE49-F238E27FC236}">
                  <a16:creationId xmlns:a16="http://schemas.microsoft.com/office/drawing/2014/main" id="{FBAC2713-3D93-46B3-D194-3DBFDFD05049}"/>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33 w 135"/>
                <a:gd name="T79" fmla="*/ 0 h 168"/>
                <a:gd name="T80" fmla="*/ 116 w 135"/>
                <a:gd name="T81" fmla="*/ 158 h 168"/>
                <a:gd name="T82" fmla="*/ 116 w 135"/>
                <a:gd name="T83" fmla="*/ 158 h 168"/>
                <a:gd name="T84" fmla="*/ 82 w 135"/>
                <a:gd name="T85" fmla="*/ 154 h 168"/>
                <a:gd name="T86" fmla="*/ 70 w 135"/>
                <a:gd name="T87" fmla="*/ 158 h 168"/>
                <a:gd name="T88" fmla="*/ 100 w 135"/>
                <a:gd name="T89" fmla="*/ 168 h 168"/>
                <a:gd name="T90" fmla="*/ 130 w 135"/>
                <a:gd name="T91" fmla="*/ 158 h 168"/>
                <a:gd name="T92" fmla="*/ 116 w 135"/>
                <a:gd name="T93" fmla="*/ 158 h 168"/>
                <a:gd name="T94" fmla="*/ 116 w 135"/>
                <a:gd name="T95"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lnTo>
                    <a:pt x="133" y="0"/>
                  </a:ln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lnTo>
                    <a:pt x="116" y="1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6" name="Freeform 682">
              <a:extLst>
                <a:ext uri="{FF2B5EF4-FFF2-40B4-BE49-F238E27FC236}">
                  <a16:creationId xmlns:a16="http://schemas.microsoft.com/office/drawing/2014/main" id="{CE4DA73E-A93A-9985-E0A1-15FE708C5928}"/>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16 w 135"/>
                <a:gd name="T79" fmla="*/ 158 h 168"/>
                <a:gd name="T80" fmla="*/ 116 w 135"/>
                <a:gd name="T81" fmla="*/ 158 h 168"/>
                <a:gd name="T82" fmla="*/ 82 w 135"/>
                <a:gd name="T83" fmla="*/ 154 h 168"/>
                <a:gd name="T84" fmla="*/ 70 w 135"/>
                <a:gd name="T85" fmla="*/ 158 h 168"/>
                <a:gd name="T86" fmla="*/ 100 w 135"/>
                <a:gd name="T87" fmla="*/ 168 h 168"/>
                <a:gd name="T88" fmla="*/ 130 w 135"/>
                <a:gd name="T89" fmla="*/ 158 h 168"/>
                <a:gd name="T90" fmla="*/ 116 w 135"/>
                <a:gd name="T91"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7" name="Freeform 683">
              <a:extLst>
                <a:ext uri="{FF2B5EF4-FFF2-40B4-BE49-F238E27FC236}">
                  <a16:creationId xmlns:a16="http://schemas.microsoft.com/office/drawing/2014/main" id="{F4429B51-1400-97EC-A28C-459EC1179D2F}"/>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33 w 135"/>
                <a:gd name="T79" fmla="*/ 0 h 168"/>
                <a:gd name="T80" fmla="*/ 116 w 135"/>
                <a:gd name="T81" fmla="*/ 158 h 168"/>
                <a:gd name="T82" fmla="*/ 116 w 135"/>
                <a:gd name="T83" fmla="*/ 158 h 168"/>
                <a:gd name="T84" fmla="*/ 82 w 135"/>
                <a:gd name="T85" fmla="*/ 154 h 168"/>
                <a:gd name="T86" fmla="*/ 70 w 135"/>
                <a:gd name="T87" fmla="*/ 158 h 168"/>
                <a:gd name="T88" fmla="*/ 100 w 135"/>
                <a:gd name="T89" fmla="*/ 168 h 168"/>
                <a:gd name="T90" fmla="*/ 130 w 135"/>
                <a:gd name="T91" fmla="*/ 158 h 168"/>
                <a:gd name="T92" fmla="*/ 116 w 135"/>
                <a:gd name="T93" fmla="*/ 158 h 168"/>
                <a:gd name="T94" fmla="*/ 116 w 135"/>
                <a:gd name="T95"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lnTo>
                    <a:pt x="133" y="0"/>
                  </a:ln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lnTo>
                    <a:pt x="116" y="1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8" name="Freeform 684">
              <a:extLst>
                <a:ext uri="{FF2B5EF4-FFF2-40B4-BE49-F238E27FC236}">
                  <a16:creationId xmlns:a16="http://schemas.microsoft.com/office/drawing/2014/main" id="{E2AB1FFE-32D1-3A4F-890C-55C955CB4752}"/>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9" name="Freeform 685">
              <a:extLst>
                <a:ext uri="{FF2B5EF4-FFF2-40B4-BE49-F238E27FC236}">
                  <a16:creationId xmlns:a16="http://schemas.microsoft.com/office/drawing/2014/main" id="{A18F313C-C7AB-8157-47BA-CE4719D4BE35}"/>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1" name="Freeform 686">
              <a:extLst>
                <a:ext uri="{FF2B5EF4-FFF2-40B4-BE49-F238E27FC236}">
                  <a16:creationId xmlns:a16="http://schemas.microsoft.com/office/drawing/2014/main" id="{4DD70A22-6316-4FA2-A3B5-12AE3B803F8D}"/>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3" name="Freeform 687">
              <a:extLst>
                <a:ext uri="{FF2B5EF4-FFF2-40B4-BE49-F238E27FC236}">
                  <a16:creationId xmlns:a16="http://schemas.microsoft.com/office/drawing/2014/main" id="{BFEB4576-ED6C-EF57-5C03-8A65838CAA64}"/>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5" name="Freeform 688">
              <a:extLst>
                <a:ext uri="{FF2B5EF4-FFF2-40B4-BE49-F238E27FC236}">
                  <a16:creationId xmlns:a16="http://schemas.microsoft.com/office/drawing/2014/main" id="{0DDC2899-1EE0-3753-D670-FA0C196095C7}"/>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6" name="Freeform 689">
              <a:extLst>
                <a:ext uri="{FF2B5EF4-FFF2-40B4-BE49-F238E27FC236}">
                  <a16:creationId xmlns:a16="http://schemas.microsoft.com/office/drawing/2014/main" id="{8DE4AF9B-07AA-A018-3623-A010E3988F44}"/>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7" name="Freeform 690">
              <a:extLst>
                <a:ext uri="{FF2B5EF4-FFF2-40B4-BE49-F238E27FC236}">
                  <a16:creationId xmlns:a16="http://schemas.microsoft.com/office/drawing/2014/main" id="{D7BC5818-1A94-E5C7-633F-0099093AA1BC}"/>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8" name="Freeform 691">
              <a:extLst>
                <a:ext uri="{FF2B5EF4-FFF2-40B4-BE49-F238E27FC236}">
                  <a16:creationId xmlns:a16="http://schemas.microsoft.com/office/drawing/2014/main" id="{596F8BD2-40C9-EDF5-AC5E-F0B262E9D6AF}"/>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9" name="Freeform 692">
              <a:extLst>
                <a:ext uri="{FF2B5EF4-FFF2-40B4-BE49-F238E27FC236}">
                  <a16:creationId xmlns:a16="http://schemas.microsoft.com/office/drawing/2014/main" id="{6F0CF7AB-52D6-AC24-6E76-FA7F29E9E204}"/>
                </a:ext>
              </a:extLst>
            </p:cNvPr>
            <p:cNvSpPr>
              <a:spLocks noEditPoints="1"/>
            </p:cNvSpPr>
            <p:nvPr/>
          </p:nvSpPr>
          <p:spPr bwMode="auto">
            <a:xfrm>
              <a:off x="5943600" y="2406651"/>
              <a:ext cx="98425" cy="92075"/>
            </a:xfrm>
            <a:custGeom>
              <a:avLst/>
              <a:gdLst>
                <a:gd name="T0" fmla="*/ 51 w 103"/>
                <a:gd name="T1" fmla="*/ 36 h 96"/>
                <a:gd name="T2" fmla="*/ 51 w 103"/>
                <a:gd name="T3" fmla="*/ 36 h 96"/>
                <a:gd name="T4" fmla="*/ 51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8 w 103"/>
                <a:gd name="T33" fmla="*/ 80 h 96"/>
                <a:gd name="T34" fmla="*/ 51 w 103"/>
                <a:gd name="T35" fmla="*/ 68 h 96"/>
                <a:gd name="T36" fmla="*/ 42 w 103"/>
                <a:gd name="T37" fmla="*/ 66 h 96"/>
                <a:gd name="T38" fmla="*/ 47 w 103"/>
                <a:gd name="T39" fmla="*/ 54 h 96"/>
                <a:gd name="T40" fmla="*/ 61 w 103"/>
                <a:gd name="T41" fmla="*/ 45 h 96"/>
                <a:gd name="T42" fmla="*/ 51 w 103"/>
                <a:gd name="T43" fmla="*/ 36 h 96"/>
                <a:gd name="T44" fmla="*/ 98 w 103"/>
                <a:gd name="T45" fmla="*/ 54 h 96"/>
                <a:gd name="T46" fmla="*/ 98 w 103"/>
                <a:gd name="T47" fmla="*/ 54 h 96"/>
                <a:gd name="T48" fmla="*/ 91 w 103"/>
                <a:gd name="T49" fmla="*/ 59 h 96"/>
                <a:gd name="T50" fmla="*/ 84 w 103"/>
                <a:gd name="T51" fmla="*/ 54 h 96"/>
                <a:gd name="T52" fmla="*/ 70 w 103"/>
                <a:gd name="T53" fmla="*/ 61 h 96"/>
                <a:gd name="T54" fmla="*/ 79 w 103"/>
                <a:gd name="T55" fmla="*/ 80 h 96"/>
                <a:gd name="T56" fmla="*/ 72 w 103"/>
                <a:gd name="T57" fmla="*/ 87 h 96"/>
                <a:gd name="T58" fmla="*/ 77 w 103"/>
                <a:gd name="T59" fmla="*/ 96 h 96"/>
                <a:gd name="T60" fmla="*/ 93 w 103"/>
                <a:gd name="T61" fmla="*/ 78 h 96"/>
                <a:gd name="T62" fmla="*/ 98 w 103"/>
                <a:gd name="T6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96">
                  <a:moveTo>
                    <a:pt x="51" y="36"/>
                  </a:moveTo>
                  <a:lnTo>
                    <a:pt x="51" y="36"/>
                  </a:lnTo>
                  <a:cubicBezTo>
                    <a:pt x="49" y="33"/>
                    <a:pt x="47" y="24"/>
                    <a:pt x="51"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8" y="85"/>
                    <a:pt x="58" y="80"/>
                  </a:cubicBezTo>
                  <a:cubicBezTo>
                    <a:pt x="58" y="78"/>
                    <a:pt x="58" y="64"/>
                    <a:pt x="51" y="68"/>
                  </a:cubicBezTo>
                  <a:cubicBezTo>
                    <a:pt x="45" y="70"/>
                    <a:pt x="45" y="70"/>
                    <a:pt x="42" y="66"/>
                  </a:cubicBezTo>
                  <a:cubicBezTo>
                    <a:pt x="40" y="64"/>
                    <a:pt x="47" y="59"/>
                    <a:pt x="47" y="54"/>
                  </a:cubicBezTo>
                  <a:cubicBezTo>
                    <a:pt x="49" y="47"/>
                    <a:pt x="61" y="50"/>
                    <a:pt x="61" y="45"/>
                  </a:cubicBezTo>
                  <a:cubicBezTo>
                    <a:pt x="63" y="43"/>
                    <a:pt x="54" y="38"/>
                    <a:pt x="51" y="36"/>
                  </a:cubicBez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0" name="Freeform 693">
              <a:extLst>
                <a:ext uri="{FF2B5EF4-FFF2-40B4-BE49-F238E27FC236}">
                  <a16:creationId xmlns:a16="http://schemas.microsoft.com/office/drawing/2014/main" id="{3D429818-3805-3743-0500-984A4F7A093D}"/>
                </a:ext>
              </a:extLst>
            </p:cNvPr>
            <p:cNvSpPr>
              <a:spLocks noEditPoints="1"/>
            </p:cNvSpPr>
            <p:nvPr/>
          </p:nvSpPr>
          <p:spPr bwMode="auto">
            <a:xfrm>
              <a:off x="5943600" y="2406651"/>
              <a:ext cx="98425" cy="92075"/>
            </a:xfrm>
            <a:custGeom>
              <a:avLst/>
              <a:gdLst>
                <a:gd name="T0" fmla="*/ 51 w 103"/>
                <a:gd name="T1" fmla="*/ 36 h 96"/>
                <a:gd name="T2" fmla="*/ 51 w 103"/>
                <a:gd name="T3" fmla="*/ 36 h 96"/>
                <a:gd name="T4" fmla="*/ 51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8 w 103"/>
                <a:gd name="T33" fmla="*/ 80 h 96"/>
                <a:gd name="T34" fmla="*/ 51 w 103"/>
                <a:gd name="T35" fmla="*/ 68 h 96"/>
                <a:gd name="T36" fmla="*/ 42 w 103"/>
                <a:gd name="T37" fmla="*/ 66 h 96"/>
                <a:gd name="T38" fmla="*/ 47 w 103"/>
                <a:gd name="T39" fmla="*/ 54 h 96"/>
                <a:gd name="T40" fmla="*/ 61 w 103"/>
                <a:gd name="T41" fmla="*/ 45 h 96"/>
                <a:gd name="T42" fmla="*/ 51 w 103"/>
                <a:gd name="T43" fmla="*/ 36 h 96"/>
                <a:gd name="T44" fmla="*/ 51 w 103"/>
                <a:gd name="T45" fmla="*/ 36 h 96"/>
                <a:gd name="T46" fmla="*/ 98 w 103"/>
                <a:gd name="T47" fmla="*/ 54 h 96"/>
                <a:gd name="T48" fmla="*/ 98 w 103"/>
                <a:gd name="T49" fmla="*/ 54 h 96"/>
                <a:gd name="T50" fmla="*/ 91 w 103"/>
                <a:gd name="T51" fmla="*/ 59 h 96"/>
                <a:gd name="T52" fmla="*/ 84 w 103"/>
                <a:gd name="T53" fmla="*/ 54 h 96"/>
                <a:gd name="T54" fmla="*/ 70 w 103"/>
                <a:gd name="T55" fmla="*/ 61 h 96"/>
                <a:gd name="T56" fmla="*/ 79 w 103"/>
                <a:gd name="T57" fmla="*/ 80 h 96"/>
                <a:gd name="T58" fmla="*/ 72 w 103"/>
                <a:gd name="T59" fmla="*/ 87 h 96"/>
                <a:gd name="T60" fmla="*/ 77 w 103"/>
                <a:gd name="T61" fmla="*/ 96 h 96"/>
                <a:gd name="T62" fmla="*/ 93 w 103"/>
                <a:gd name="T63" fmla="*/ 78 h 96"/>
                <a:gd name="T64" fmla="*/ 98 w 103"/>
                <a:gd name="T65" fmla="*/ 54 h 96"/>
                <a:gd name="T66" fmla="*/ 98 w 103"/>
                <a:gd name="T67"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6">
                  <a:moveTo>
                    <a:pt x="51" y="36"/>
                  </a:moveTo>
                  <a:lnTo>
                    <a:pt x="51" y="36"/>
                  </a:lnTo>
                  <a:cubicBezTo>
                    <a:pt x="49" y="33"/>
                    <a:pt x="47" y="24"/>
                    <a:pt x="51"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8" y="85"/>
                    <a:pt x="58" y="80"/>
                  </a:cubicBezTo>
                  <a:cubicBezTo>
                    <a:pt x="58" y="78"/>
                    <a:pt x="58" y="64"/>
                    <a:pt x="51" y="68"/>
                  </a:cubicBezTo>
                  <a:cubicBezTo>
                    <a:pt x="45" y="70"/>
                    <a:pt x="45" y="70"/>
                    <a:pt x="42" y="66"/>
                  </a:cubicBezTo>
                  <a:cubicBezTo>
                    <a:pt x="40" y="64"/>
                    <a:pt x="47" y="59"/>
                    <a:pt x="47" y="54"/>
                  </a:cubicBezTo>
                  <a:cubicBezTo>
                    <a:pt x="49" y="47"/>
                    <a:pt x="61" y="50"/>
                    <a:pt x="61" y="45"/>
                  </a:cubicBezTo>
                  <a:cubicBezTo>
                    <a:pt x="63" y="43"/>
                    <a:pt x="54" y="38"/>
                    <a:pt x="51" y="36"/>
                  </a:cubicBezTo>
                  <a:lnTo>
                    <a:pt x="51" y="36"/>
                  </a:ln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lnTo>
                    <a:pt x="98" y="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1" name="Freeform 694">
              <a:extLst>
                <a:ext uri="{FF2B5EF4-FFF2-40B4-BE49-F238E27FC236}">
                  <a16:creationId xmlns:a16="http://schemas.microsoft.com/office/drawing/2014/main" id="{0659752E-8597-8B57-F4FD-D11E5126399F}"/>
                </a:ext>
              </a:extLst>
            </p:cNvPr>
            <p:cNvSpPr>
              <a:spLocks noEditPoints="1"/>
            </p:cNvSpPr>
            <p:nvPr/>
          </p:nvSpPr>
          <p:spPr bwMode="auto">
            <a:xfrm>
              <a:off x="5943600" y="2406651"/>
              <a:ext cx="98425" cy="92075"/>
            </a:xfrm>
            <a:custGeom>
              <a:avLst/>
              <a:gdLst>
                <a:gd name="T0" fmla="*/ 52 w 103"/>
                <a:gd name="T1" fmla="*/ 36 h 96"/>
                <a:gd name="T2" fmla="*/ 52 w 103"/>
                <a:gd name="T3" fmla="*/ 36 h 96"/>
                <a:gd name="T4" fmla="*/ 52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9 w 103"/>
                <a:gd name="T33" fmla="*/ 80 h 96"/>
                <a:gd name="T34" fmla="*/ 52 w 103"/>
                <a:gd name="T35" fmla="*/ 68 h 96"/>
                <a:gd name="T36" fmla="*/ 42 w 103"/>
                <a:gd name="T37" fmla="*/ 66 h 96"/>
                <a:gd name="T38" fmla="*/ 47 w 103"/>
                <a:gd name="T39" fmla="*/ 54 h 96"/>
                <a:gd name="T40" fmla="*/ 61 w 103"/>
                <a:gd name="T41" fmla="*/ 45 h 96"/>
                <a:gd name="T42" fmla="*/ 52 w 103"/>
                <a:gd name="T43" fmla="*/ 36 h 96"/>
                <a:gd name="T44" fmla="*/ 98 w 103"/>
                <a:gd name="T45" fmla="*/ 54 h 96"/>
                <a:gd name="T46" fmla="*/ 98 w 103"/>
                <a:gd name="T47" fmla="*/ 54 h 96"/>
                <a:gd name="T48" fmla="*/ 91 w 103"/>
                <a:gd name="T49" fmla="*/ 59 h 96"/>
                <a:gd name="T50" fmla="*/ 84 w 103"/>
                <a:gd name="T51" fmla="*/ 54 h 96"/>
                <a:gd name="T52" fmla="*/ 70 w 103"/>
                <a:gd name="T53" fmla="*/ 61 h 96"/>
                <a:gd name="T54" fmla="*/ 79 w 103"/>
                <a:gd name="T55" fmla="*/ 80 h 96"/>
                <a:gd name="T56" fmla="*/ 72 w 103"/>
                <a:gd name="T57" fmla="*/ 87 h 96"/>
                <a:gd name="T58" fmla="*/ 77 w 103"/>
                <a:gd name="T59" fmla="*/ 96 h 96"/>
                <a:gd name="T60" fmla="*/ 93 w 103"/>
                <a:gd name="T61" fmla="*/ 78 h 96"/>
                <a:gd name="T62" fmla="*/ 98 w 103"/>
                <a:gd name="T6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96">
                  <a:moveTo>
                    <a:pt x="52" y="36"/>
                  </a:moveTo>
                  <a:lnTo>
                    <a:pt x="52" y="36"/>
                  </a:lnTo>
                  <a:cubicBezTo>
                    <a:pt x="49" y="33"/>
                    <a:pt x="47" y="24"/>
                    <a:pt x="52"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9" y="85"/>
                    <a:pt x="59" y="80"/>
                  </a:cubicBezTo>
                  <a:cubicBezTo>
                    <a:pt x="59" y="78"/>
                    <a:pt x="59" y="64"/>
                    <a:pt x="52" y="68"/>
                  </a:cubicBezTo>
                  <a:cubicBezTo>
                    <a:pt x="45" y="70"/>
                    <a:pt x="45" y="70"/>
                    <a:pt x="42" y="66"/>
                  </a:cubicBezTo>
                  <a:cubicBezTo>
                    <a:pt x="40" y="64"/>
                    <a:pt x="47" y="59"/>
                    <a:pt x="47" y="54"/>
                  </a:cubicBezTo>
                  <a:cubicBezTo>
                    <a:pt x="49" y="47"/>
                    <a:pt x="61" y="50"/>
                    <a:pt x="61" y="45"/>
                  </a:cubicBezTo>
                  <a:cubicBezTo>
                    <a:pt x="63" y="43"/>
                    <a:pt x="54" y="38"/>
                    <a:pt x="52" y="36"/>
                  </a:cubicBez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3" name="Freeform 695">
              <a:extLst>
                <a:ext uri="{FF2B5EF4-FFF2-40B4-BE49-F238E27FC236}">
                  <a16:creationId xmlns:a16="http://schemas.microsoft.com/office/drawing/2014/main" id="{81D9F76C-3D77-3AC3-EEE1-4F4FCAB646E1}"/>
                </a:ext>
              </a:extLst>
            </p:cNvPr>
            <p:cNvSpPr>
              <a:spLocks noEditPoints="1"/>
            </p:cNvSpPr>
            <p:nvPr/>
          </p:nvSpPr>
          <p:spPr bwMode="auto">
            <a:xfrm>
              <a:off x="5943600" y="2406651"/>
              <a:ext cx="98425" cy="92075"/>
            </a:xfrm>
            <a:custGeom>
              <a:avLst/>
              <a:gdLst>
                <a:gd name="T0" fmla="*/ 52 w 103"/>
                <a:gd name="T1" fmla="*/ 36 h 96"/>
                <a:gd name="T2" fmla="*/ 52 w 103"/>
                <a:gd name="T3" fmla="*/ 36 h 96"/>
                <a:gd name="T4" fmla="*/ 52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9 w 103"/>
                <a:gd name="T33" fmla="*/ 80 h 96"/>
                <a:gd name="T34" fmla="*/ 52 w 103"/>
                <a:gd name="T35" fmla="*/ 68 h 96"/>
                <a:gd name="T36" fmla="*/ 42 w 103"/>
                <a:gd name="T37" fmla="*/ 66 h 96"/>
                <a:gd name="T38" fmla="*/ 47 w 103"/>
                <a:gd name="T39" fmla="*/ 54 h 96"/>
                <a:gd name="T40" fmla="*/ 61 w 103"/>
                <a:gd name="T41" fmla="*/ 45 h 96"/>
                <a:gd name="T42" fmla="*/ 52 w 103"/>
                <a:gd name="T43" fmla="*/ 36 h 96"/>
                <a:gd name="T44" fmla="*/ 52 w 103"/>
                <a:gd name="T45" fmla="*/ 36 h 96"/>
                <a:gd name="T46" fmla="*/ 98 w 103"/>
                <a:gd name="T47" fmla="*/ 54 h 96"/>
                <a:gd name="T48" fmla="*/ 98 w 103"/>
                <a:gd name="T49" fmla="*/ 54 h 96"/>
                <a:gd name="T50" fmla="*/ 91 w 103"/>
                <a:gd name="T51" fmla="*/ 59 h 96"/>
                <a:gd name="T52" fmla="*/ 84 w 103"/>
                <a:gd name="T53" fmla="*/ 54 h 96"/>
                <a:gd name="T54" fmla="*/ 70 w 103"/>
                <a:gd name="T55" fmla="*/ 61 h 96"/>
                <a:gd name="T56" fmla="*/ 79 w 103"/>
                <a:gd name="T57" fmla="*/ 80 h 96"/>
                <a:gd name="T58" fmla="*/ 72 w 103"/>
                <a:gd name="T59" fmla="*/ 87 h 96"/>
                <a:gd name="T60" fmla="*/ 77 w 103"/>
                <a:gd name="T61" fmla="*/ 96 h 96"/>
                <a:gd name="T62" fmla="*/ 93 w 103"/>
                <a:gd name="T63" fmla="*/ 78 h 96"/>
                <a:gd name="T64" fmla="*/ 98 w 103"/>
                <a:gd name="T65" fmla="*/ 54 h 96"/>
                <a:gd name="T66" fmla="*/ 98 w 103"/>
                <a:gd name="T67"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6">
                  <a:moveTo>
                    <a:pt x="52" y="36"/>
                  </a:moveTo>
                  <a:lnTo>
                    <a:pt x="52" y="36"/>
                  </a:lnTo>
                  <a:cubicBezTo>
                    <a:pt x="49" y="33"/>
                    <a:pt x="47" y="24"/>
                    <a:pt x="52"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9" y="85"/>
                    <a:pt x="59" y="80"/>
                  </a:cubicBezTo>
                  <a:cubicBezTo>
                    <a:pt x="59" y="78"/>
                    <a:pt x="59" y="64"/>
                    <a:pt x="52" y="68"/>
                  </a:cubicBezTo>
                  <a:cubicBezTo>
                    <a:pt x="45" y="70"/>
                    <a:pt x="45" y="70"/>
                    <a:pt x="42" y="66"/>
                  </a:cubicBezTo>
                  <a:cubicBezTo>
                    <a:pt x="40" y="64"/>
                    <a:pt x="47" y="59"/>
                    <a:pt x="47" y="54"/>
                  </a:cubicBezTo>
                  <a:cubicBezTo>
                    <a:pt x="49" y="47"/>
                    <a:pt x="61" y="50"/>
                    <a:pt x="61" y="45"/>
                  </a:cubicBezTo>
                  <a:cubicBezTo>
                    <a:pt x="63" y="43"/>
                    <a:pt x="54" y="38"/>
                    <a:pt x="52" y="36"/>
                  </a:cubicBezTo>
                  <a:lnTo>
                    <a:pt x="52" y="36"/>
                  </a:ln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lnTo>
                    <a:pt x="98" y="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4" name="Freeform 696">
              <a:extLst>
                <a:ext uri="{FF2B5EF4-FFF2-40B4-BE49-F238E27FC236}">
                  <a16:creationId xmlns:a16="http://schemas.microsoft.com/office/drawing/2014/main" id="{D0B41E38-CAA1-63E4-1C5E-16B457863641}"/>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158 w 265"/>
                <a:gd name="T71" fmla="*/ 387 h 466"/>
                <a:gd name="T72" fmla="*/ 142 w 265"/>
                <a:gd name="T73" fmla="*/ 415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close/>
                  <a:moveTo>
                    <a:pt x="158" y="387"/>
                  </a:moveTo>
                  <a:lnTo>
                    <a:pt x="158" y="387"/>
                  </a:lnTo>
                  <a:cubicBezTo>
                    <a:pt x="144" y="389"/>
                    <a:pt x="139" y="413"/>
                    <a:pt x="142" y="415"/>
                  </a:cubicBezTo>
                  <a:cubicBezTo>
                    <a:pt x="144" y="420"/>
                    <a:pt x="170" y="387"/>
                    <a:pt x="158" y="38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5" name="Freeform 697">
              <a:extLst>
                <a:ext uri="{FF2B5EF4-FFF2-40B4-BE49-F238E27FC236}">
                  <a16:creationId xmlns:a16="http://schemas.microsoft.com/office/drawing/2014/main" id="{B4D2AE39-BC5F-43A5-1AA0-1A57B2D71AF4}"/>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263 w 265"/>
                <a:gd name="T71" fmla="*/ 112 h 466"/>
                <a:gd name="T72" fmla="*/ 158 w 265"/>
                <a:gd name="T73" fmla="*/ 387 h 466"/>
                <a:gd name="T74" fmla="*/ 158 w 265"/>
                <a:gd name="T75" fmla="*/ 387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lnTo>
                    <a:pt x="263" y="112"/>
                  </a:lnTo>
                  <a:close/>
                  <a:moveTo>
                    <a:pt x="158" y="387"/>
                  </a:moveTo>
                  <a:lnTo>
                    <a:pt x="158" y="387"/>
                  </a:lnTo>
                  <a:cubicBezTo>
                    <a:pt x="144" y="389"/>
                    <a:pt x="139" y="413"/>
                    <a:pt x="142" y="415"/>
                  </a:cubicBezTo>
                  <a:cubicBezTo>
                    <a:pt x="144" y="420"/>
                    <a:pt x="170" y="387"/>
                    <a:pt x="158" y="387"/>
                  </a:cubicBezTo>
                  <a:lnTo>
                    <a:pt x="158" y="38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6" name="Freeform 698">
              <a:extLst>
                <a:ext uri="{FF2B5EF4-FFF2-40B4-BE49-F238E27FC236}">
                  <a16:creationId xmlns:a16="http://schemas.microsoft.com/office/drawing/2014/main" id="{A573C420-21F2-5008-2A36-B1454F1FAC90}"/>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158 w 265"/>
                <a:gd name="T71" fmla="*/ 387 h 466"/>
                <a:gd name="T72" fmla="*/ 142 w 265"/>
                <a:gd name="T73" fmla="*/ 415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close/>
                  <a:moveTo>
                    <a:pt x="158" y="387"/>
                  </a:moveTo>
                  <a:lnTo>
                    <a:pt x="158" y="387"/>
                  </a:lnTo>
                  <a:cubicBezTo>
                    <a:pt x="144" y="389"/>
                    <a:pt x="139" y="413"/>
                    <a:pt x="142" y="415"/>
                  </a:cubicBezTo>
                  <a:cubicBezTo>
                    <a:pt x="144" y="420"/>
                    <a:pt x="170" y="387"/>
                    <a:pt x="158" y="38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7" name="Freeform 699">
              <a:extLst>
                <a:ext uri="{FF2B5EF4-FFF2-40B4-BE49-F238E27FC236}">
                  <a16:creationId xmlns:a16="http://schemas.microsoft.com/office/drawing/2014/main" id="{DF46E6BF-C7ED-EA23-E505-EE86195F72DB}"/>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263 w 265"/>
                <a:gd name="T71" fmla="*/ 112 h 466"/>
                <a:gd name="T72" fmla="*/ 158 w 265"/>
                <a:gd name="T73" fmla="*/ 387 h 466"/>
                <a:gd name="T74" fmla="*/ 158 w 265"/>
                <a:gd name="T75" fmla="*/ 387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lnTo>
                    <a:pt x="263" y="112"/>
                  </a:lnTo>
                  <a:close/>
                  <a:moveTo>
                    <a:pt x="158" y="387"/>
                  </a:moveTo>
                  <a:lnTo>
                    <a:pt x="158" y="387"/>
                  </a:lnTo>
                  <a:cubicBezTo>
                    <a:pt x="144" y="389"/>
                    <a:pt x="139" y="413"/>
                    <a:pt x="142" y="415"/>
                  </a:cubicBezTo>
                  <a:cubicBezTo>
                    <a:pt x="144" y="420"/>
                    <a:pt x="170" y="387"/>
                    <a:pt x="158" y="387"/>
                  </a:cubicBezTo>
                  <a:lnTo>
                    <a:pt x="158" y="38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8" name="Freeform 700">
              <a:extLst>
                <a:ext uri="{FF2B5EF4-FFF2-40B4-BE49-F238E27FC236}">
                  <a16:creationId xmlns:a16="http://schemas.microsoft.com/office/drawing/2014/main" id="{F4D648A8-5BD7-6CE0-51B1-36A3458D05D5}"/>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153 w 551"/>
                <a:gd name="T65" fmla="*/ 63 h 872"/>
                <a:gd name="T66" fmla="*/ 205 w 551"/>
                <a:gd name="T67" fmla="*/ 93 h 872"/>
                <a:gd name="T68" fmla="*/ 218 w 551"/>
                <a:gd name="T69" fmla="*/ 112 h 872"/>
                <a:gd name="T70" fmla="*/ 209 w 551"/>
                <a:gd name="T71" fmla="*/ 142 h 872"/>
                <a:gd name="T72" fmla="*/ 237 w 551"/>
                <a:gd name="T73" fmla="*/ 184 h 872"/>
                <a:gd name="T74" fmla="*/ 302 w 551"/>
                <a:gd name="T75" fmla="*/ 98 h 872"/>
                <a:gd name="T76" fmla="*/ 337 w 551"/>
                <a:gd name="T77" fmla="*/ 140 h 872"/>
                <a:gd name="T78" fmla="*/ 400 w 551"/>
                <a:gd name="T79" fmla="*/ 126 h 872"/>
                <a:gd name="T80" fmla="*/ 346 w 551"/>
                <a:gd name="T81" fmla="*/ 81 h 872"/>
                <a:gd name="T82" fmla="*/ 284 w 551"/>
                <a:gd name="T83" fmla="*/ 46 h 872"/>
                <a:gd name="T84" fmla="*/ 232 w 551"/>
                <a:gd name="T85" fmla="*/ 32 h 872"/>
                <a:gd name="T86" fmla="*/ 197 w 551"/>
                <a:gd name="T87" fmla="*/ 53 h 872"/>
                <a:gd name="T88" fmla="*/ 163 w 551"/>
                <a:gd name="T89" fmla="*/ 37 h 872"/>
                <a:gd name="T90" fmla="*/ 135 w 551"/>
                <a:gd name="T91" fmla="*/ 100 h 872"/>
                <a:gd name="T92" fmla="*/ 135 w 551"/>
                <a:gd name="T93" fmla="*/ 100 h 872"/>
                <a:gd name="T94" fmla="*/ 314 w 551"/>
                <a:gd name="T95" fmla="*/ 51 h 872"/>
                <a:gd name="T96" fmla="*/ 470 w 551"/>
                <a:gd name="T97" fmla="*/ 23 h 872"/>
                <a:gd name="T98" fmla="*/ 370 w 551"/>
                <a:gd name="T99" fmla="*/ 25 h 872"/>
                <a:gd name="T100" fmla="*/ 298 w 551"/>
                <a:gd name="T101"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8"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8"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0" name="Freeform 701">
              <a:extLst>
                <a:ext uri="{FF2B5EF4-FFF2-40B4-BE49-F238E27FC236}">
                  <a16:creationId xmlns:a16="http://schemas.microsoft.com/office/drawing/2014/main" id="{ABB787E8-D4EC-6F67-8E09-8898CC06EACB}"/>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532 w 551"/>
                <a:gd name="T65" fmla="*/ 466 h 872"/>
                <a:gd name="T66" fmla="*/ 193 w 551"/>
                <a:gd name="T67" fmla="*/ 109 h 872"/>
                <a:gd name="T68" fmla="*/ 244 w 551"/>
                <a:gd name="T69" fmla="*/ 100 h 872"/>
                <a:gd name="T70" fmla="*/ 228 w 551"/>
                <a:gd name="T71" fmla="*/ 135 h 872"/>
                <a:gd name="T72" fmla="*/ 221 w 551"/>
                <a:gd name="T73" fmla="*/ 175 h 872"/>
                <a:gd name="T74" fmla="*/ 293 w 551"/>
                <a:gd name="T75" fmla="*/ 116 h 872"/>
                <a:gd name="T76" fmla="*/ 342 w 551"/>
                <a:gd name="T77" fmla="*/ 119 h 872"/>
                <a:gd name="T78" fmla="*/ 416 w 551"/>
                <a:gd name="T79" fmla="*/ 130 h 872"/>
                <a:gd name="T80" fmla="*/ 351 w 551"/>
                <a:gd name="T81" fmla="*/ 95 h 872"/>
                <a:gd name="T82" fmla="*/ 293 w 551"/>
                <a:gd name="T83" fmla="*/ 65 h 872"/>
                <a:gd name="T84" fmla="*/ 239 w 551"/>
                <a:gd name="T85" fmla="*/ 23 h 872"/>
                <a:gd name="T86" fmla="*/ 207 w 551"/>
                <a:gd name="T87" fmla="*/ 37 h 872"/>
                <a:gd name="T88" fmla="*/ 181 w 551"/>
                <a:gd name="T89" fmla="*/ 35 h 872"/>
                <a:gd name="T90" fmla="*/ 153 w 551"/>
                <a:gd name="T91" fmla="*/ 63 h 872"/>
                <a:gd name="T92" fmla="*/ 135 w 551"/>
                <a:gd name="T93" fmla="*/ 93 h 872"/>
                <a:gd name="T94" fmla="*/ 284 w 551"/>
                <a:gd name="T95" fmla="*/ 25 h 872"/>
                <a:gd name="T96" fmla="*/ 391 w 551"/>
                <a:gd name="T97" fmla="*/ 65 h 872"/>
                <a:gd name="T98" fmla="*/ 398 w 551"/>
                <a:gd name="T99" fmla="*/ 11 h 872"/>
                <a:gd name="T100" fmla="*/ 335 w 551"/>
                <a:gd name="T101" fmla="*/ 14 h 872"/>
                <a:gd name="T102" fmla="*/ 281 w 551"/>
                <a:gd name="T103"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8"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8"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lnTo>
                    <a:pt x="532" y="466"/>
                  </a:ln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lnTo>
                    <a:pt x="153" y="63"/>
                  </a:ln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lnTo>
                    <a:pt x="135" y="100"/>
                  </a:ln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lnTo>
                    <a:pt x="284"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1" name="Freeform 702">
              <a:extLst>
                <a:ext uri="{FF2B5EF4-FFF2-40B4-BE49-F238E27FC236}">
                  <a16:creationId xmlns:a16="http://schemas.microsoft.com/office/drawing/2014/main" id="{EC2DE3B0-A34A-0596-48DB-51FC8D4E1ADD}"/>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153 w 551"/>
                <a:gd name="T65" fmla="*/ 63 h 872"/>
                <a:gd name="T66" fmla="*/ 205 w 551"/>
                <a:gd name="T67" fmla="*/ 93 h 872"/>
                <a:gd name="T68" fmla="*/ 218 w 551"/>
                <a:gd name="T69" fmla="*/ 112 h 872"/>
                <a:gd name="T70" fmla="*/ 209 w 551"/>
                <a:gd name="T71" fmla="*/ 142 h 872"/>
                <a:gd name="T72" fmla="*/ 237 w 551"/>
                <a:gd name="T73" fmla="*/ 184 h 872"/>
                <a:gd name="T74" fmla="*/ 302 w 551"/>
                <a:gd name="T75" fmla="*/ 98 h 872"/>
                <a:gd name="T76" fmla="*/ 337 w 551"/>
                <a:gd name="T77" fmla="*/ 140 h 872"/>
                <a:gd name="T78" fmla="*/ 400 w 551"/>
                <a:gd name="T79" fmla="*/ 126 h 872"/>
                <a:gd name="T80" fmla="*/ 346 w 551"/>
                <a:gd name="T81" fmla="*/ 81 h 872"/>
                <a:gd name="T82" fmla="*/ 284 w 551"/>
                <a:gd name="T83" fmla="*/ 46 h 872"/>
                <a:gd name="T84" fmla="*/ 232 w 551"/>
                <a:gd name="T85" fmla="*/ 32 h 872"/>
                <a:gd name="T86" fmla="*/ 197 w 551"/>
                <a:gd name="T87" fmla="*/ 53 h 872"/>
                <a:gd name="T88" fmla="*/ 163 w 551"/>
                <a:gd name="T89" fmla="*/ 37 h 872"/>
                <a:gd name="T90" fmla="*/ 135 w 551"/>
                <a:gd name="T91" fmla="*/ 100 h 872"/>
                <a:gd name="T92" fmla="*/ 135 w 551"/>
                <a:gd name="T93" fmla="*/ 100 h 872"/>
                <a:gd name="T94" fmla="*/ 314 w 551"/>
                <a:gd name="T95" fmla="*/ 51 h 872"/>
                <a:gd name="T96" fmla="*/ 470 w 551"/>
                <a:gd name="T97" fmla="*/ 23 h 872"/>
                <a:gd name="T98" fmla="*/ 370 w 551"/>
                <a:gd name="T99" fmla="*/ 25 h 872"/>
                <a:gd name="T100" fmla="*/ 298 w 551"/>
                <a:gd name="T101"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9"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9"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2" name="Freeform 703">
              <a:extLst>
                <a:ext uri="{FF2B5EF4-FFF2-40B4-BE49-F238E27FC236}">
                  <a16:creationId xmlns:a16="http://schemas.microsoft.com/office/drawing/2014/main" id="{9B4BADD5-6B67-272F-7C89-DB30BF53D9F5}"/>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532 w 551"/>
                <a:gd name="T65" fmla="*/ 466 h 872"/>
                <a:gd name="T66" fmla="*/ 193 w 551"/>
                <a:gd name="T67" fmla="*/ 109 h 872"/>
                <a:gd name="T68" fmla="*/ 244 w 551"/>
                <a:gd name="T69" fmla="*/ 100 h 872"/>
                <a:gd name="T70" fmla="*/ 228 w 551"/>
                <a:gd name="T71" fmla="*/ 135 h 872"/>
                <a:gd name="T72" fmla="*/ 221 w 551"/>
                <a:gd name="T73" fmla="*/ 175 h 872"/>
                <a:gd name="T74" fmla="*/ 293 w 551"/>
                <a:gd name="T75" fmla="*/ 116 h 872"/>
                <a:gd name="T76" fmla="*/ 342 w 551"/>
                <a:gd name="T77" fmla="*/ 119 h 872"/>
                <a:gd name="T78" fmla="*/ 416 w 551"/>
                <a:gd name="T79" fmla="*/ 130 h 872"/>
                <a:gd name="T80" fmla="*/ 351 w 551"/>
                <a:gd name="T81" fmla="*/ 95 h 872"/>
                <a:gd name="T82" fmla="*/ 293 w 551"/>
                <a:gd name="T83" fmla="*/ 65 h 872"/>
                <a:gd name="T84" fmla="*/ 239 w 551"/>
                <a:gd name="T85" fmla="*/ 23 h 872"/>
                <a:gd name="T86" fmla="*/ 207 w 551"/>
                <a:gd name="T87" fmla="*/ 37 h 872"/>
                <a:gd name="T88" fmla="*/ 181 w 551"/>
                <a:gd name="T89" fmla="*/ 35 h 872"/>
                <a:gd name="T90" fmla="*/ 153 w 551"/>
                <a:gd name="T91" fmla="*/ 63 h 872"/>
                <a:gd name="T92" fmla="*/ 135 w 551"/>
                <a:gd name="T93" fmla="*/ 93 h 872"/>
                <a:gd name="T94" fmla="*/ 284 w 551"/>
                <a:gd name="T95" fmla="*/ 25 h 872"/>
                <a:gd name="T96" fmla="*/ 391 w 551"/>
                <a:gd name="T97" fmla="*/ 65 h 872"/>
                <a:gd name="T98" fmla="*/ 398 w 551"/>
                <a:gd name="T99" fmla="*/ 11 h 872"/>
                <a:gd name="T100" fmla="*/ 335 w 551"/>
                <a:gd name="T101" fmla="*/ 14 h 872"/>
                <a:gd name="T102" fmla="*/ 281 w 551"/>
                <a:gd name="T103"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9"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9"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lnTo>
                    <a:pt x="532" y="466"/>
                  </a:ln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lnTo>
                    <a:pt x="153" y="63"/>
                  </a:ln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lnTo>
                    <a:pt x="135" y="100"/>
                  </a:ln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lnTo>
                    <a:pt x="284"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3" name="Freeform 704">
              <a:extLst>
                <a:ext uri="{FF2B5EF4-FFF2-40B4-BE49-F238E27FC236}">
                  <a16:creationId xmlns:a16="http://schemas.microsoft.com/office/drawing/2014/main" id="{03C413FE-41F5-75BE-F910-09E4394D54A6}"/>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49 w 244"/>
                <a:gd name="T9" fmla="*/ 158 h 266"/>
                <a:gd name="T10" fmla="*/ 33 w 244"/>
                <a:gd name="T11" fmla="*/ 163 h 266"/>
                <a:gd name="T12" fmla="*/ 49 w 244"/>
                <a:gd name="T13" fmla="*/ 212 h 266"/>
                <a:gd name="T14" fmla="*/ 68 w 244"/>
                <a:gd name="T15" fmla="*/ 168 h 266"/>
                <a:gd name="T16" fmla="*/ 202 w 244"/>
                <a:gd name="T17" fmla="*/ 149 h 266"/>
                <a:gd name="T18" fmla="*/ 186 w 244"/>
                <a:gd name="T19" fmla="*/ 137 h 266"/>
                <a:gd name="T20" fmla="*/ 123 w 244"/>
                <a:gd name="T21" fmla="*/ 72 h 266"/>
                <a:gd name="T22" fmla="*/ 133 w 244"/>
                <a:gd name="T23" fmla="*/ 40 h 266"/>
                <a:gd name="T24" fmla="*/ 123 w 244"/>
                <a:gd name="T25" fmla="*/ 9 h 266"/>
                <a:gd name="T26" fmla="*/ 102 w 244"/>
                <a:gd name="T27" fmla="*/ 2 h 266"/>
                <a:gd name="T28" fmla="*/ 86 w 244"/>
                <a:gd name="T29" fmla="*/ 4 h 266"/>
                <a:gd name="T30" fmla="*/ 79 w 244"/>
                <a:gd name="T31" fmla="*/ 14 h 266"/>
                <a:gd name="T32" fmla="*/ 63 w 244"/>
                <a:gd name="T33" fmla="*/ 18 h 266"/>
                <a:gd name="T34" fmla="*/ 49 w 244"/>
                <a:gd name="T35" fmla="*/ 30 h 266"/>
                <a:gd name="T36" fmla="*/ 28 w 244"/>
                <a:gd name="T37" fmla="*/ 30 h 266"/>
                <a:gd name="T38" fmla="*/ 12 w 244"/>
                <a:gd name="T39" fmla="*/ 42 h 266"/>
                <a:gd name="T40" fmla="*/ 2 w 244"/>
                <a:gd name="T41" fmla="*/ 56 h 266"/>
                <a:gd name="T42" fmla="*/ 14 w 244"/>
                <a:gd name="T43" fmla="*/ 77 h 266"/>
                <a:gd name="T44" fmla="*/ 21 w 244"/>
                <a:gd name="T45" fmla="*/ 88 h 266"/>
                <a:gd name="T46" fmla="*/ 47 w 244"/>
                <a:gd name="T47" fmla="*/ 72 h 266"/>
                <a:gd name="T48" fmla="*/ 84 w 244"/>
                <a:gd name="T49" fmla="*/ 98 h 266"/>
                <a:gd name="T50" fmla="*/ 133 w 244"/>
                <a:gd name="T51" fmla="*/ 149 h 266"/>
                <a:gd name="T52" fmla="*/ 170 w 244"/>
                <a:gd name="T53" fmla="*/ 170 h 266"/>
                <a:gd name="T54" fmla="*/ 193 w 244"/>
                <a:gd name="T55" fmla="*/ 193 h 266"/>
                <a:gd name="T56" fmla="*/ 195 w 244"/>
                <a:gd name="T57" fmla="*/ 235 h 266"/>
                <a:gd name="T58" fmla="*/ 216 w 244"/>
                <a:gd name="T59" fmla="*/ 205 h 266"/>
                <a:gd name="T60" fmla="*/ 228 w 244"/>
                <a:gd name="T61" fmla="*/ 177 h 266"/>
                <a:gd name="T62" fmla="*/ 202 w 244"/>
                <a:gd name="T63"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4" name="Freeform 705">
              <a:extLst>
                <a:ext uri="{FF2B5EF4-FFF2-40B4-BE49-F238E27FC236}">
                  <a16:creationId xmlns:a16="http://schemas.microsoft.com/office/drawing/2014/main" id="{CAA5332A-E5AB-2ECB-07DE-4CCFE06CEC3A}"/>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170 w 244"/>
                <a:gd name="T9" fmla="*/ 231 h 266"/>
                <a:gd name="T10" fmla="*/ 49 w 244"/>
                <a:gd name="T11" fmla="*/ 158 h 266"/>
                <a:gd name="T12" fmla="*/ 40 w 244"/>
                <a:gd name="T13" fmla="*/ 191 h 266"/>
                <a:gd name="T14" fmla="*/ 65 w 244"/>
                <a:gd name="T15" fmla="*/ 203 h 266"/>
                <a:gd name="T16" fmla="*/ 49 w 244"/>
                <a:gd name="T17" fmla="*/ 158 h 266"/>
                <a:gd name="T18" fmla="*/ 202 w 244"/>
                <a:gd name="T19" fmla="*/ 149 h 266"/>
                <a:gd name="T20" fmla="*/ 186 w 244"/>
                <a:gd name="T21" fmla="*/ 137 h 266"/>
                <a:gd name="T22" fmla="*/ 123 w 244"/>
                <a:gd name="T23" fmla="*/ 72 h 266"/>
                <a:gd name="T24" fmla="*/ 133 w 244"/>
                <a:gd name="T25" fmla="*/ 40 h 266"/>
                <a:gd name="T26" fmla="*/ 123 w 244"/>
                <a:gd name="T27" fmla="*/ 9 h 266"/>
                <a:gd name="T28" fmla="*/ 102 w 244"/>
                <a:gd name="T29" fmla="*/ 2 h 266"/>
                <a:gd name="T30" fmla="*/ 86 w 244"/>
                <a:gd name="T31" fmla="*/ 4 h 266"/>
                <a:gd name="T32" fmla="*/ 79 w 244"/>
                <a:gd name="T33" fmla="*/ 14 h 266"/>
                <a:gd name="T34" fmla="*/ 63 w 244"/>
                <a:gd name="T35" fmla="*/ 18 h 266"/>
                <a:gd name="T36" fmla="*/ 49 w 244"/>
                <a:gd name="T37" fmla="*/ 30 h 266"/>
                <a:gd name="T38" fmla="*/ 28 w 244"/>
                <a:gd name="T39" fmla="*/ 30 h 266"/>
                <a:gd name="T40" fmla="*/ 12 w 244"/>
                <a:gd name="T41" fmla="*/ 42 h 266"/>
                <a:gd name="T42" fmla="*/ 2 w 244"/>
                <a:gd name="T43" fmla="*/ 56 h 266"/>
                <a:gd name="T44" fmla="*/ 14 w 244"/>
                <a:gd name="T45" fmla="*/ 77 h 266"/>
                <a:gd name="T46" fmla="*/ 21 w 244"/>
                <a:gd name="T47" fmla="*/ 88 h 266"/>
                <a:gd name="T48" fmla="*/ 47 w 244"/>
                <a:gd name="T49" fmla="*/ 72 h 266"/>
                <a:gd name="T50" fmla="*/ 84 w 244"/>
                <a:gd name="T51" fmla="*/ 98 h 266"/>
                <a:gd name="T52" fmla="*/ 133 w 244"/>
                <a:gd name="T53" fmla="*/ 149 h 266"/>
                <a:gd name="T54" fmla="*/ 170 w 244"/>
                <a:gd name="T55" fmla="*/ 170 h 266"/>
                <a:gd name="T56" fmla="*/ 193 w 244"/>
                <a:gd name="T57" fmla="*/ 193 h 266"/>
                <a:gd name="T58" fmla="*/ 195 w 244"/>
                <a:gd name="T59" fmla="*/ 235 h 266"/>
                <a:gd name="T60" fmla="*/ 216 w 244"/>
                <a:gd name="T61" fmla="*/ 205 h 266"/>
                <a:gd name="T62" fmla="*/ 228 w 244"/>
                <a:gd name="T63" fmla="*/ 177 h 266"/>
                <a:gd name="T64" fmla="*/ 202 w 244"/>
                <a:gd name="T65"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lnTo>
                    <a:pt x="170" y="231"/>
                  </a:ln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lnTo>
                    <a:pt x="49" y="158"/>
                  </a:ln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lnTo>
                    <a:pt x="202"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5" name="Freeform 706">
              <a:extLst>
                <a:ext uri="{FF2B5EF4-FFF2-40B4-BE49-F238E27FC236}">
                  <a16:creationId xmlns:a16="http://schemas.microsoft.com/office/drawing/2014/main" id="{149DC57B-4C0B-E3F6-2AA7-4C143A2DF826}"/>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49 w 244"/>
                <a:gd name="T9" fmla="*/ 158 h 266"/>
                <a:gd name="T10" fmla="*/ 33 w 244"/>
                <a:gd name="T11" fmla="*/ 163 h 266"/>
                <a:gd name="T12" fmla="*/ 49 w 244"/>
                <a:gd name="T13" fmla="*/ 212 h 266"/>
                <a:gd name="T14" fmla="*/ 68 w 244"/>
                <a:gd name="T15" fmla="*/ 168 h 266"/>
                <a:gd name="T16" fmla="*/ 202 w 244"/>
                <a:gd name="T17" fmla="*/ 149 h 266"/>
                <a:gd name="T18" fmla="*/ 186 w 244"/>
                <a:gd name="T19" fmla="*/ 137 h 266"/>
                <a:gd name="T20" fmla="*/ 123 w 244"/>
                <a:gd name="T21" fmla="*/ 72 h 266"/>
                <a:gd name="T22" fmla="*/ 133 w 244"/>
                <a:gd name="T23" fmla="*/ 40 h 266"/>
                <a:gd name="T24" fmla="*/ 123 w 244"/>
                <a:gd name="T25" fmla="*/ 9 h 266"/>
                <a:gd name="T26" fmla="*/ 102 w 244"/>
                <a:gd name="T27" fmla="*/ 2 h 266"/>
                <a:gd name="T28" fmla="*/ 86 w 244"/>
                <a:gd name="T29" fmla="*/ 4 h 266"/>
                <a:gd name="T30" fmla="*/ 79 w 244"/>
                <a:gd name="T31" fmla="*/ 14 h 266"/>
                <a:gd name="T32" fmla="*/ 63 w 244"/>
                <a:gd name="T33" fmla="*/ 18 h 266"/>
                <a:gd name="T34" fmla="*/ 49 w 244"/>
                <a:gd name="T35" fmla="*/ 30 h 266"/>
                <a:gd name="T36" fmla="*/ 28 w 244"/>
                <a:gd name="T37" fmla="*/ 30 h 266"/>
                <a:gd name="T38" fmla="*/ 12 w 244"/>
                <a:gd name="T39" fmla="*/ 42 h 266"/>
                <a:gd name="T40" fmla="*/ 2 w 244"/>
                <a:gd name="T41" fmla="*/ 56 h 266"/>
                <a:gd name="T42" fmla="*/ 14 w 244"/>
                <a:gd name="T43" fmla="*/ 77 h 266"/>
                <a:gd name="T44" fmla="*/ 21 w 244"/>
                <a:gd name="T45" fmla="*/ 88 h 266"/>
                <a:gd name="T46" fmla="*/ 47 w 244"/>
                <a:gd name="T47" fmla="*/ 72 h 266"/>
                <a:gd name="T48" fmla="*/ 84 w 244"/>
                <a:gd name="T49" fmla="*/ 98 h 266"/>
                <a:gd name="T50" fmla="*/ 133 w 244"/>
                <a:gd name="T51" fmla="*/ 149 h 266"/>
                <a:gd name="T52" fmla="*/ 170 w 244"/>
                <a:gd name="T53" fmla="*/ 170 h 266"/>
                <a:gd name="T54" fmla="*/ 193 w 244"/>
                <a:gd name="T55" fmla="*/ 193 h 266"/>
                <a:gd name="T56" fmla="*/ 195 w 244"/>
                <a:gd name="T57" fmla="*/ 235 h 266"/>
                <a:gd name="T58" fmla="*/ 216 w 244"/>
                <a:gd name="T59" fmla="*/ 205 h 266"/>
                <a:gd name="T60" fmla="*/ 228 w 244"/>
                <a:gd name="T61" fmla="*/ 177 h 266"/>
                <a:gd name="T62" fmla="*/ 202 w 244"/>
                <a:gd name="T63"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6" name="Freeform 707">
              <a:extLst>
                <a:ext uri="{FF2B5EF4-FFF2-40B4-BE49-F238E27FC236}">
                  <a16:creationId xmlns:a16="http://schemas.microsoft.com/office/drawing/2014/main" id="{D45B6A29-A4AC-1DD0-61FE-516BFF1900C6}"/>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170 w 244"/>
                <a:gd name="T9" fmla="*/ 231 h 266"/>
                <a:gd name="T10" fmla="*/ 49 w 244"/>
                <a:gd name="T11" fmla="*/ 158 h 266"/>
                <a:gd name="T12" fmla="*/ 40 w 244"/>
                <a:gd name="T13" fmla="*/ 191 h 266"/>
                <a:gd name="T14" fmla="*/ 65 w 244"/>
                <a:gd name="T15" fmla="*/ 203 h 266"/>
                <a:gd name="T16" fmla="*/ 49 w 244"/>
                <a:gd name="T17" fmla="*/ 158 h 266"/>
                <a:gd name="T18" fmla="*/ 202 w 244"/>
                <a:gd name="T19" fmla="*/ 149 h 266"/>
                <a:gd name="T20" fmla="*/ 186 w 244"/>
                <a:gd name="T21" fmla="*/ 137 h 266"/>
                <a:gd name="T22" fmla="*/ 123 w 244"/>
                <a:gd name="T23" fmla="*/ 72 h 266"/>
                <a:gd name="T24" fmla="*/ 133 w 244"/>
                <a:gd name="T25" fmla="*/ 40 h 266"/>
                <a:gd name="T26" fmla="*/ 123 w 244"/>
                <a:gd name="T27" fmla="*/ 9 h 266"/>
                <a:gd name="T28" fmla="*/ 102 w 244"/>
                <a:gd name="T29" fmla="*/ 2 h 266"/>
                <a:gd name="T30" fmla="*/ 86 w 244"/>
                <a:gd name="T31" fmla="*/ 4 h 266"/>
                <a:gd name="T32" fmla="*/ 79 w 244"/>
                <a:gd name="T33" fmla="*/ 14 h 266"/>
                <a:gd name="T34" fmla="*/ 63 w 244"/>
                <a:gd name="T35" fmla="*/ 18 h 266"/>
                <a:gd name="T36" fmla="*/ 49 w 244"/>
                <a:gd name="T37" fmla="*/ 30 h 266"/>
                <a:gd name="T38" fmla="*/ 28 w 244"/>
                <a:gd name="T39" fmla="*/ 30 h 266"/>
                <a:gd name="T40" fmla="*/ 12 w 244"/>
                <a:gd name="T41" fmla="*/ 42 h 266"/>
                <a:gd name="T42" fmla="*/ 2 w 244"/>
                <a:gd name="T43" fmla="*/ 56 h 266"/>
                <a:gd name="T44" fmla="*/ 14 w 244"/>
                <a:gd name="T45" fmla="*/ 77 h 266"/>
                <a:gd name="T46" fmla="*/ 21 w 244"/>
                <a:gd name="T47" fmla="*/ 88 h 266"/>
                <a:gd name="T48" fmla="*/ 47 w 244"/>
                <a:gd name="T49" fmla="*/ 72 h 266"/>
                <a:gd name="T50" fmla="*/ 84 w 244"/>
                <a:gd name="T51" fmla="*/ 98 h 266"/>
                <a:gd name="T52" fmla="*/ 133 w 244"/>
                <a:gd name="T53" fmla="*/ 149 h 266"/>
                <a:gd name="T54" fmla="*/ 170 w 244"/>
                <a:gd name="T55" fmla="*/ 170 h 266"/>
                <a:gd name="T56" fmla="*/ 193 w 244"/>
                <a:gd name="T57" fmla="*/ 193 h 266"/>
                <a:gd name="T58" fmla="*/ 195 w 244"/>
                <a:gd name="T59" fmla="*/ 235 h 266"/>
                <a:gd name="T60" fmla="*/ 216 w 244"/>
                <a:gd name="T61" fmla="*/ 205 h 266"/>
                <a:gd name="T62" fmla="*/ 228 w 244"/>
                <a:gd name="T63" fmla="*/ 177 h 266"/>
                <a:gd name="T64" fmla="*/ 202 w 244"/>
                <a:gd name="T65"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lnTo>
                    <a:pt x="170" y="231"/>
                  </a:ln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lnTo>
                    <a:pt x="49" y="158"/>
                  </a:ln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lnTo>
                    <a:pt x="202"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7" name="Freeform 708">
              <a:extLst>
                <a:ext uri="{FF2B5EF4-FFF2-40B4-BE49-F238E27FC236}">
                  <a16:creationId xmlns:a16="http://schemas.microsoft.com/office/drawing/2014/main" id="{5E5A4EBA-3117-4747-E2E2-A4AA848726EB}"/>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Lst>
              <a:ahLst/>
              <a:cxnLst>
                <a:cxn ang="0">
                  <a:pos x="T0" y="T1"/>
                </a:cxn>
                <a:cxn ang="0">
                  <a:pos x="T2" y="T3"/>
                </a:cxn>
                <a:cxn ang="0">
                  <a:pos x="T4" y="T5"/>
                </a:cxn>
                <a:cxn ang="0">
                  <a:pos x="T6" y="T7"/>
                </a:cxn>
                <a:cxn ang="0">
                  <a:pos x="T8" y="T9"/>
                </a:cxn>
                <a:cxn ang="0">
                  <a:pos x="T10" y="T11"/>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9" name="Freeform 709">
              <a:extLst>
                <a:ext uri="{FF2B5EF4-FFF2-40B4-BE49-F238E27FC236}">
                  <a16:creationId xmlns:a16="http://schemas.microsoft.com/office/drawing/2014/main" id="{527ACE79-045D-1CB3-0FE6-B2E03627A346}"/>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 name="T12" fmla="*/ 14 w 14"/>
                <a:gd name="T13" fmla="*/ 10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lnTo>
                    <a:pt x="14" y="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0" name="Freeform 710">
              <a:extLst>
                <a:ext uri="{FF2B5EF4-FFF2-40B4-BE49-F238E27FC236}">
                  <a16:creationId xmlns:a16="http://schemas.microsoft.com/office/drawing/2014/main" id="{CA04AFFF-785D-2A4F-B1DA-DC7215724D9D}"/>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Lst>
              <a:ahLst/>
              <a:cxnLst>
                <a:cxn ang="0">
                  <a:pos x="T0" y="T1"/>
                </a:cxn>
                <a:cxn ang="0">
                  <a:pos x="T2" y="T3"/>
                </a:cxn>
                <a:cxn ang="0">
                  <a:pos x="T4" y="T5"/>
                </a:cxn>
                <a:cxn ang="0">
                  <a:pos x="T6" y="T7"/>
                </a:cxn>
                <a:cxn ang="0">
                  <a:pos x="T8" y="T9"/>
                </a:cxn>
                <a:cxn ang="0">
                  <a:pos x="T10" y="T11"/>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1" name="Freeform 711">
              <a:extLst>
                <a:ext uri="{FF2B5EF4-FFF2-40B4-BE49-F238E27FC236}">
                  <a16:creationId xmlns:a16="http://schemas.microsoft.com/office/drawing/2014/main" id="{CCCC3A6C-70FA-609A-889F-6FD65363DB4B}"/>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 name="T12" fmla="*/ 14 w 14"/>
                <a:gd name="T13" fmla="*/ 10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lnTo>
                    <a:pt x="14" y="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2" name="Freeform 712">
              <a:extLst>
                <a:ext uri="{FF2B5EF4-FFF2-40B4-BE49-F238E27FC236}">
                  <a16:creationId xmlns:a16="http://schemas.microsoft.com/office/drawing/2014/main" id="{F1C37FE1-5F82-A651-4444-A0BE9109C3E3}"/>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Lst>
              <a:ahLst/>
              <a:cxnLst>
                <a:cxn ang="0">
                  <a:pos x="T0" y="T1"/>
                </a:cxn>
                <a:cxn ang="0">
                  <a:pos x="T2" y="T3"/>
                </a:cxn>
                <a:cxn ang="0">
                  <a:pos x="T4" y="T5"/>
                </a:cxn>
                <a:cxn ang="0">
                  <a:pos x="T6" y="T7"/>
                </a:cxn>
                <a:cxn ang="0">
                  <a:pos x="T8" y="T9"/>
                </a:cxn>
                <a:cxn ang="0">
                  <a:pos x="T10" y="T11"/>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3" name="Freeform 713">
              <a:extLst>
                <a:ext uri="{FF2B5EF4-FFF2-40B4-BE49-F238E27FC236}">
                  <a16:creationId xmlns:a16="http://schemas.microsoft.com/office/drawing/2014/main" id="{667A575D-8A26-C828-CA4B-0066D467875C}"/>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 name="T12" fmla="*/ 14 w 14"/>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lnTo>
                    <a:pt x="14" y="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4" name="Freeform 714">
              <a:extLst>
                <a:ext uri="{FF2B5EF4-FFF2-40B4-BE49-F238E27FC236}">
                  <a16:creationId xmlns:a16="http://schemas.microsoft.com/office/drawing/2014/main" id="{30844764-B75A-7D0D-ED6C-097F117CE6B7}"/>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Lst>
              <a:ahLst/>
              <a:cxnLst>
                <a:cxn ang="0">
                  <a:pos x="T0" y="T1"/>
                </a:cxn>
                <a:cxn ang="0">
                  <a:pos x="T2" y="T3"/>
                </a:cxn>
                <a:cxn ang="0">
                  <a:pos x="T4" y="T5"/>
                </a:cxn>
                <a:cxn ang="0">
                  <a:pos x="T6" y="T7"/>
                </a:cxn>
                <a:cxn ang="0">
                  <a:pos x="T8" y="T9"/>
                </a:cxn>
                <a:cxn ang="0">
                  <a:pos x="T10" y="T11"/>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5" name="Freeform 715">
              <a:extLst>
                <a:ext uri="{FF2B5EF4-FFF2-40B4-BE49-F238E27FC236}">
                  <a16:creationId xmlns:a16="http://schemas.microsoft.com/office/drawing/2014/main" id="{D5EEF29A-B632-8A8E-CC6D-FA961B629225}"/>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 name="T12" fmla="*/ 14 w 14"/>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lnTo>
                    <a:pt x="14" y="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6" name="Freeform 716">
              <a:extLst>
                <a:ext uri="{FF2B5EF4-FFF2-40B4-BE49-F238E27FC236}">
                  <a16:creationId xmlns:a16="http://schemas.microsoft.com/office/drawing/2014/main" id="{3A22F2DB-8AB0-4066-6EA9-067B00500AEE}"/>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5 w 400"/>
                <a:gd name="T99" fmla="*/ 31 h 159"/>
                <a:gd name="T100" fmla="*/ 35 w 400"/>
                <a:gd name="T101" fmla="*/ 31 h 159"/>
                <a:gd name="T102" fmla="*/ 65 w 400"/>
                <a:gd name="T103" fmla="*/ 28 h 159"/>
                <a:gd name="T104" fmla="*/ 49 w 400"/>
                <a:gd name="T105" fmla="*/ 14 h 159"/>
                <a:gd name="T106" fmla="*/ 42 w 400"/>
                <a:gd name="T107" fmla="*/ 2 h 159"/>
                <a:gd name="T108" fmla="*/ 35 w 400"/>
                <a:gd name="T109" fmla="*/ 5 h 159"/>
                <a:gd name="T110" fmla="*/ 12 w 400"/>
                <a:gd name="T111" fmla="*/ 5 h 159"/>
                <a:gd name="T112" fmla="*/ 14 w 400"/>
                <a:gd name="T113" fmla="*/ 19 h 159"/>
                <a:gd name="T114" fmla="*/ 9 w 400"/>
                <a:gd name="T115" fmla="*/ 28 h 159"/>
                <a:gd name="T116" fmla="*/ 2 w 400"/>
                <a:gd name="T117" fmla="*/ 38 h 159"/>
                <a:gd name="T118" fmla="*/ 16 w 400"/>
                <a:gd name="T119" fmla="*/ 42 h 159"/>
                <a:gd name="T120" fmla="*/ 35 w 400"/>
                <a:gd name="T121"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7" name="Freeform 717">
              <a:extLst>
                <a:ext uri="{FF2B5EF4-FFF2-40B4-BE49-F238E27FC236}">
                  <a16:creationId xmlns:a16="http://schemas.microsoft.com/office/drawing/2014/main" id="{1C51A0B6-D649-30D2-1FF4-E5DBF28172B5}"/>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88 w 400"/>
                <a:gd name="T99" fmla="*/ 112 h 159"/>
                <a:gd name="T100" fmla="*/ 35 w 400"/>
                <a:gd name="T101" fmla="*/ 31 h 159"/>
                <a:gd name="T102" fmla="*/ 35 w 400"/>
                <a:gd name="T103" fmla="*/ 31 h 159"/>
                <a:gd name="T104" fmla="*/ 65 w 400"/>
                <a:gd name="T105" fmla="*/ 28 h 159"/>
                <a:gd name="T106" fmla="*/ 49 w 400"/>
                <a:gd name="T107" fmla="*/ 14 h 159"/>
                <a:gd name="T108" fmla="*/ 42 w 400"/>
                <a:gd name="T109" fmla="*/ 2 h 159"/>
                <a:gd name="T110" fmla="*/ 35 w 400"/>
                <a:gd name="T111" fmla="*/ 5 h 159"/>
                <a:gd name="T112" fmla="*/ 12 w 400"/>
                <a:gd name="T113" fmla="*/ 5 h 159"/>
                <a:gd name="T114" fmla="*/ 14 w 400"/>
                <a:gd name="T115" fmla="*/ 19 h 159"/>
                <a:gd name="T116" fmla="*/ 9 w 400"/>
                <a:gd name="T117" fmla="*/ 28 h 159"/>
                <a:gd name="T118" fmla="*/ 2 w 400"/>
                <a:gd name="T119" fmla="*/ 38 h 159"/>
                <a:gd name="T120" fmla="*/ 16 w 400"/>
                <a:gd name="T121" fmla="*/ 42 h 159"/>
                <a:gd name="T122" fmla="*/ 35 w 400"/>
                <a:gd name="T123" fmla="*/ 31 h 159"/>
                <a:gd name="T124" fmla="*/ 35 w 400"/>
                <a:gd name="T125"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lnTo>
                    <a:pt x="388" y="112"/>
                  </a:ln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lnTo>
                    <a:pt x="35"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8" name="Freeform 718">
              <a:extLst>
                <a:ext uri="{FF2B5EF4-FFF2-40B4-BE49-F238E27FC236}">
                  <a16:creationId xmlns:a16="http://schemas.microsoft.com/office/drawing/2014/main" id="{9B3D69B1-ECCD-6AB4-455B-F2C8270D62A9}"/>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5 w 400"/>
                <a:gd name="T99" fmla="*/ 31 h 159"/>
                <a:gd name="T100" fmla="*/ 35 w 400"/>
                <a:gd name="T101" fmla="*/ 31 h 159"/>
                <a:gd name="T102" fmla="*/ 65 w 400"/>
                <a:gd name="T103" fmla="*/ 28 h 159"/>
                <a:gd name="T104" fmla="*/ 49 w 400"/>
                <a:gd name="T105" fmla="*/ 14 h 159"/>
                <a:gd name="T106" fmla="*/ 42 w 400"/>
                <a:gd name="T107" fmla="*/ 2 h 159"/>
                <a:gd name="T108" fmla="*/ 35 w 400"/>
                <a:gd name="T109" fmla="*/ 5 h 159"/>
                <a:gd name="T110" fmla="*/ 12 w 400"/>
                <a:gd name="T111" fmla="*/ 5 h 159"/>
                <a:gd name="T112" fmla="*/ 14 w 400"/>
                <a:gd name="T113" fmla="*/ 19 h 159"/>
                <a:gd name="T114" fmla="*/ 9 w 400"/>
                <a:gd name="T115" fmla="*/ 28 h 159"/>
                <a:gd name="T116" fmla="*/ 2 w 400"/>
                <a:gd name="T117" fmla="*/ 38 h 159"/>
                <a:gd name="T118" fmla="*/ 16 w 400"/>
                <a:gd name="T119" fmla="*/ 42 h 159"/>
                <a:gd name="T120" fmla="*/ 35 w 400"/>
                <a:gd name="T121"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9" name="Freeform 719">
              <a:extLst>
                <a:ext uri="{FF2B5EF4-FFF2-40B4-BE49-F238E27FC236}">
                  <a16:creationId xmlns:a16="http://schemas.microsoft.com/office/drawing/2014/main" id="{3B9DA60C-9AB3-B48E-09A9-05D6998E7E41}"/>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88 w 400"/>
                <a:gd name="T99" fmla="*/ 112 h 159"/>
                <a:gd name="T100" fmla="*/ 35 w 400"/>
                <a:gd name="T101" fmla="*/ 31 h 159"/>
                <a:gd name="T102" fmla="*/ 35 w 400"/>
                <a:gd name="T103" fmla="*/ 31 h 159"/>
                <a:gd name="T104" fmla="*/ 65 w 400"/>
                <a:gd name="T105" fmla="*/ 28 h 159"/>
                <a:gd name="T106" fmla="*/ 49 w 400"/>
                <a:gd name="T107" fmla="*/ 14 h 159"/>
                <a:gd name="T108" fmla="*/ 42 w 400"/>
                <a:gd name="T109" fmla="*/ 2 h 159"/>
                <a:gd name="T110" fmla="*/ 35 w 400"/>
                <a:gd name="T111" fmla="*/ 5 h 159"/>
                <a:gd name="T112" fmla="*/ 12 w 400"/>
                <a:gd name="T113" fmla="*/ 5 h 159"/>
                <a:gd name="T114" fmla="*/ 14 w 400"/>
                <a:gd name="T115" fmla="*/ 19 h 159"/>
                <a:gd name="T116" fmla="*/ 9 w 400"/>
                <a:gd name="T117" fmla="*/ 28 h 159"/>
                <a:gd name="T118" fmla="*/ 2 w 400"/>
                <a:gd name="T119" fmla="*/ 38 h 159"/>
                <a:gd name="T120" fmla="*/ 16 w 400"/>
                <a:gd name="T121" fmla="*/ 42 h 159"/>
                <a:gd name="T122" fmla="*/ 35 w 400"/>
                <a:gd name="T123" fmla="*/ 31 h 159"/>
                <a:gd name="T124" fmla="*/ 35 w 400"/>
                <a:gd name="T125"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lnTo>
                    <a:pt x="388" y="112"/>
                  </a:ln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lnTo>
                    <a:pt x="35"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0" name="Freeform 720">
              <a:extLst>
                <a:ext uri="{FF2B5EF4-FFF2-40B4-BE49-F238E27FC236}">
                  <a16:creationId xmlns:a16="http://schemas.microsoft.com/office/drawing/2014/main" id="{1CE81261-DC0C-E23B-D37C-D9CB8E2C9306}"/>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3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3"/>
                  </a:cubicBezTo>
                  <a:cubicBezTo>
                    <a:pt x="228" y="5"/>
                    <a:pt x="219" y="0"/>
                    <a:pt x="217" y="3"/>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1" name="Freeform 721">
              <a:extLst>
                <a:ext uri="{FF2B5EF4-FFF2-40B4-BE49-F238E27FC236}">
                  <a16:creationId xmlns:a16="http://schemas.microsoft.com/office/drawing/2014/main" id="{B07E0CFD-694D-2BAB-10D6-20D50897C8CC}"/>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3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3"/>
                  </a:cubicBezTo>
                  <a:cubicBezTo>
                    <a:pt x="228" y="5"/>
                    <a:pt x="219" y="0"/>
                    <a:pt x="217" y="3"/>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lnTo>
                    <a:pt x="337" y="1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2" name="Freeform 722">
              <a:extLst>
                <a:ext uri="{FF2B5EF4-FFF2-40B4-BE49-F238E27FC236}">
                  <a16:creationId xmlns:a16="http://schemas.microsoft.com/office/drawing/2014/main" id="{10B7AB86-CD56-9035-E02D-C67D7C556AC7}"/>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2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2"/>
                  </a:cubicBezTo>
                  <a:cubicBezTo>
                    <a:pt x="228" y="5"/>
                    <a:pt x="219" y="0"/>
                    <a:pt x="217" y="2"/>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4" name="Freeform 723">
              <a:extLst>
                <a:ext uri="{FF2B5EF4-FFF2-40B4-BE49-F238E27FC236}">
                  <a16:creationId xmlns:a16="http://schemas.microsoft.com/office/drawing/2014/main" id="{F2EABA64-2977-DAA9-1D1D-3BC228FA9D09}"/>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2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2"/>
                  </a:cubicBezTo>
                  <a:cubicBezTo>
                    <a:pt x="228" y="5"/>
                    <a:pt x="219" y="0"/>
                    <a:pt x="217" y="2"/>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lnTo>
                    <a:pt x="337" y="1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7" name="Freeform 724">
              <a:extLst>
                <a:ext uri="{FF2B5EF4-FFF2-40B4-BE49-F238E27FC236}">
                  <a16:creationId xmlns:a16="http://schemas.microsoft.com/office/drawing/2014/main" id="{375EE457-1BFA-EB1C-2219-EAD1651BB947}"/>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8" name="Freeform 725">
              <a:extLst>
                <a:ext uri="{FF2B5EF4-FFF2-40B4-BE49-F238E27FC236}">
                  <a16:creationId xmlns:a16="http://schemas.microsoft.com/office/drawing/2014/main" id="{73993428-144A-B75A-38D9-C06D2B3419D8}"/>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 name="T64" fmla="*/ 335 w 351"/>
                <a:gd name="T65" fmla="*/ 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lnTo>
                    <a:pt x="335"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9" name="Freeform 726">
              <a:extLst>
                <a:ext uri="{FF2B5EF4-FFF2-40B4-BE49-F238E27FC236}">
                  <a16:creationId xmlns:a16="http://schemas.microsoft.com/office/drawing/2014/main" id="{1161558A-F704-6E29-75CF-B0519B52AC50}"/>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0" name="Freeform 727">
              <a:extLst>
                <a:ext uri="{FF2B5EF4-FFF2-40B4-BE49-F238E27FC236}">
                  <a16:creationId xmlns:a16="http://schemas.microsoft.com/office/drawing/2014/main" id="{568E6092-09BB-5B28-1079-8A9778FB980E}"/>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 name="T64" fmla="*/ 335 w 351"/>
                <a:gd name="T65" fmla="*/ 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lnTo>
                    <a:pt x="335"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1" name="Freeform 728">
              <a:extLst>
                <a:ext uri="{FF2B5EF4-FFF2-40B4-BE49-F238E27FC236}">
                  <a16:creationId xmlns:a16="http://schemas.microsoft.com/office/drawing/2014/main" id="{03C3F1AF-B0AF-335A-786E-0F94DB565BF3}"/>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Lst>
              <a:ahLst/>
              <a:cxnLst>
                <a:cxn ang="0">
                  <a:pos x="T0" y="T1"/>
                </a:cxn>
                <a:cxn ang="0">
                  <a:pos x="T2" y="T3"/>
                </a:cxn>
                <a:cxn ang="0">
                  <a:pos x="T4" y="T5"/>
                </a:cxn>
                <a:cxn ang="0">
                  <a:pos x="T6" y="T7"/>
                </a:cxn>
                <a:cxn ang="0">
                  <a:pos x="T8" y="T9"/>
                </a:cxn>
                <a:cxn ang="0">
                  <a:pos x="T10" y="T11"/>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2" name="Freeform 729">
              <a:extLst>
                <a:ext uri="{FF2B5EF4-FFF2-40B4-BE49-F238E27FC236}">
                  <a16:creationId xmlns:a16="http://schemas.microsoft.com/office/drawing/2014/main" id="{FDB016C5-E492-2958-5ACB-CBED9D10D54D}"/>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 name="T12" fmla="*/ 18 w 18"/>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lnTo>
                    <a:pt x="1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3" name="Freeform 730">
              <a:extLst>
                <a:ext uri="{FF2B5EF4-FFF2-40B4-BE49-F238E27FC236}">
                  <a16:creationId xmlns:a16="http://schemas.microsoft.com/office/drawing/2014/main" id="{4CD430D7-2F4A-3E0A-2E7B-826212FA01DE}"/>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Lst>
              <a:ahLst/>
              <a:cxnLst>
                <a:cxn ang="0">
                  <a:pos x="T0" y="T1"/>
                </a:cxn>
                <a:cxn ang="0">
                  <a:pos x="T2" y="T3"/>
                </a:cxn>
                <a:cxn ang="0">
                  <a:pos x="T4" y="T5"/>
                </a:cxn>
                <a:cxn ang="0">
                  <a:pos x="T6" y="T7"/>
                </a:cxn>
                <a:cxn ang="0">
                  <a:pos x="T8" y="T9"/>
                </a:cxn>
                <a:cxn ang="0">
                  <a:pos x="T10" y="T11"/>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4" name="Freeform 731">
              <a:extLst>
                <a:ext uri="{FF2B5EF4-FFF2-40B4-BE49-F238E27FC236}">
                  <a16:creationId xmlns:a16="http://schemas.microsoft.com/office/drawing/2014/main" id="{44EA94BD-3999-9DEF-E0B1-773EB1A9877D}"/>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 name="T12" fmla="*/ 18 w 18"/>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lnTo>
                    <a:pt x="1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457875" y="367673"/>
            <a:ext cx="10800000" cy="719993"/>
          </a:xfrm>
        </p:spPr>
        <p:txBody>
          <a:bodyPr>
            <a:normAutofit/>
          </a:bodyPr>
          <a:lstStyle/>
          <a:p>
            <a:r>
              <a:rPr lang="en-US" dirty="0"/>
              <a:t>In 1954, CERN had 12 Member States</a:t>
            </a:r>
          </a:p>
        </p:txBody>
      </p:sp>
      <p:sp>
        <p:nvSpPr>
          <p:cNvPr id="373" name="ZoneTexte 15">
            <a:extLst>
              <a:ext uri="{FF2B5EF4-FFF2-40B4-BE49-F238E27FC236}">
                <a16:creationId xmlns:a16="http://schemas.microsoft.com/office/drawing/2014/main" id="{38B53B75-0C01-024A-84CA-D5E9BA13E1C4}"/>
              </a:ext>
            </a:extLst>
          </p:cNvPr>
          <p:cNvSpPr txBox="1"/>
          <p:nvPr/>
        </p:nvSpPr>
        <p:spPr>
          <a:xfrm>
            <a:off x="-187064" y="3907927"/>
            <a:ext cx="3623207" cy="2153647"/>
          </a:xfrm>
          <a:prstGeom prst="rect">
            <a:avLst/>
          </a:prstGeom>
          <a:noFill/>
        </p:spPr>
        <p:txBody>
          <a:bodyPr wrap="square" lIns="324000" rIns="72000" rtlCol="0">
            <a:noAutofit/>
          </a:bodyPr>
          <a:lstStyle/>
          <a:p>
            <a:pPr marL="407988" marR="0" lvl="0" indent="-407988"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33A0"/>
                </a:solidFill>
                <a:effectLst/>
                <a:uLnTx/>
                <a:uFillTx/>
                <a:latin typeface="Arial" charset="0"/>
                <a:ea typeface="Arial" charset="0"/>
                <a:cs typeface="Arial" charset="0"/>
              </a:rPr>
              <a:t>Today, CERN has:</a:t>
            </a: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lang="en-US" sz="1600" b="1" dirty="0">
              <a:solidFill>
                <a:srgbClr val="0033A0"/>
              </a:solidFill>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33A0"/>
                </a:solidFill>
                <a:effectLst/>
                <a:uLnTx/>
                <a:uFillTx/>
                <a:latin typeface="Arial" charset="0"/>
                <a:ea typeface="Arial" charset="0"/>
                <a:cs typeface="Arial" charset="0"/>
              </a:rPr>
              <a:t>24 	Member States</a:t>
            </a:r>
            <a:endParaRPr kumimoji="0" lang="en-US" sz="1400" b="1" i="0" u="none" strike="noStrike" kern="1200" cap="none" spc="0" normalizeH="0" baseline="0" noProof="0" dirty="0">
              <a:ln>
                <a:noFill/>
              </a:ln>
              <a:solidFill>
                <a:srgbClr val="0055A0"/>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srgbClr val="61C5D3"/>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61C5D3"/>
                </a:solidFill>
                <a:effectLst/>
                <a:uLnTx/>
                <a:uFillTx/>
                <a:latin typeface="Arial" charset="0"/>
                <a:ea typeface="Arial" charset="0"/>
                <a:cs typeface="Arial" charset="0"/>
              </a:rPr>
              <a:t>2 	Associate </a:t>
            </a:r>
            <a:r>
              <a:rPr kumimoji="0" lang="fr-FR" sz="1600" b="1" i="0" u="none" strike="noStrike" kern="1200" cap="none" spc="0" normalizeH="0" baseline="0" noProof="0" dirty="0" err="1">
                <a:ln>
                  <a:noFill/>
                </a:ln>
                <a:solidFill>
                  <a:srgbClr val="61C5D3"/>
                </a:solidFill>
                <a:effectLst/>
                <a:uLnTx/>
                <a:uFillTx/>
                <a:latin typeface="Arial" charset="0"/>
                <a:ea typeface="Arial" charset="0"/>
                <a:cs typeface="Arial" charset="0"/>
              </a:rPr>
              <a:t>Member</a:t>
            </a:r>
            <a:r>
              <a:rPr kumimoji="0" lang="fr-FR" sz="1600" b="1" i="0" u="none" strike="noStrike" kern="1200" cap="none" spc="0" normalizeH="0" baseline="0" noProof="0" dirty="0">
                <a:ln>
                  <a:noFill/>
                </a:ln>
                <a:solidFill>
                  <a:srgbClr val="61C5D3"/>
                </a:solidFill>
                <a:effectLst/>
                <a:uLnTx/>
                <a:uFillTx/>
                <a:latin typeface="Arial" charset="0"/>
                <a:ea typeface="Arial" charset="0"/>
                <a:cs typeface="Arial" charset="0"/>
              </a:rPr>
              <a:t> States in the </a:t>
            </a:r>
            <a:r>
              <a:rPr kumimoji="0" lang="fr-FR" sz="1600" b="1" i="0" u="none" strike="noStrike" kern="1200" cap="none" spc="0" normalizeH="0" baseline="0" noProof="0" dirty="0" err="1">
                <a:ln>
                  <a:noFill/>
                </a:ln>
                <a:solidFill>
                  <a:srgbClr val="61C5D3"/>
                </a:solidFill>
                <a:effectLst/>
                <a:uLnTx/>
                <a:uFillTx/>
                <a:latin typeface="Arial" charset="0"/>
                <a:ea typeface="Arial" charset="0"/>
                <a:cs typeface="Arial" charset="0"/>
              </a:rPr>
              <a:t>pre</a:t>
            </a:r>
            <a:r>
              <a:rPr kumimoji="0" lang="fr-FR" sz="1600" b="1" i="0" u="none" strike="noStrike" kern="1200" cap="none" spc="0" normalizeH="0" baseline="0" noProof="0" dirty="0">
                <a:ln>
                  <a:noFill/>
                </a:ln>
                <a:solidFill>
                  <a:srgbClr val="61C5D3"/>
                </a:solidFill>
                <a:effectLst/>
                <a:uLnTx/>
                <a:uFillTx/>
                <a:latin typeface="Arial" charset="0"/>
                <a:ea typeface="Arial" charset="0"/>
                <a:cs typeface="Arial" charset="0"/>
              </a:rPr>
              <a:t>-stage to </a:t>
            </a:r>
            <a:r>
              <a:rPr kumimoji="0" lang="fr-FR" sz="1600" b="1" i="0" u="none" strike="noStrike" kern="1200" cap="none" spc="0" normalizeH="0" baseline="0" noProof="0" dirty="0" err="1">
                <a:ln>
                  <a:noFill/>
                </a:ln>
                <a:solidFill>
                  <a:srgbClr val="61C5D3"/>
                </a:solidFill>
                <a:effectLst/>
                <a:uLnTx/>
                <a:uFillTx/>
                <a:latin typeface="Arial" charset="0"/>
                <a:ea typeface="Arial" charset="0"/>
                <a:cs typeface="Arial" charset="0"/>
              </a:rPr>
              <a:t>membership</a:t>
            </a:r>
            <a:endParaRPr kumimoji="0" lang="fr-FR" sz="1600" b="1" i="0" u="none" strike="noStrike" kern="1200" cap="none" spc="0" normalizeH="0" baseline="0" noProof="0" dirty="0">
              <a:ln>
                <a:noFill/>
              </a:ln>
              <a:solidFill>
                <a:srgbClr val="61C5D3"/>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kumimoji="0" lang="fr-FR" sz="900" b="1" i="0" u="none" strike="noStrike" kern="1200" cap="none" spc="0" normalizeH="0" baseline="0" noProof="0" dirty="0">
              <a:ln>
                <a:noFill/>
              </a:ln>
              <a:solidFill>
                <a:srgbClr val="6698CB"/>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6698CB"/>
                </a:solidFill>
                <a:effectLst/>
                <a:uLnTx/>
                <a:uFillTx/>
                <a:latin typeface="Arial" charset="0"/>
                <a:ea typeface="Arial" charset="0"/>
                <a:cs typeface="Arial" charset="0"/>
              </a:rPr>
              <a:t>8  	Associate </a:t>
            </a:r>
            <a:r>
              <a:rPr kumimoji="0" lang="fr-FR" sz="1600" b="1" i="0" u="none" strike="noStrike" kern="1200" cap="none" spc="0" normalizeH="0" baseline="0" noProof="0" dirty="0" err="1">
                <a:ln>
                  <a:noFill/>
                </a:ln>
                <a:solidFill>
                  <a:srgbClr val="6698CB"/>
                </a:solidFill>
                <a:effectLst/>
                <a:uLnTx/>
                <a:uFillTx/>
                <a:latin typeface="Arial" charset="0"/>
                <a:ea typeface="Arial" charset="0"/>
                <a:cs typeface="Arial" charset="0"/>
              </a:rPr>
              <a:t>Member</a:t>
            </a:r>
            <a:r>
              <a:rPr kumimoji="0" lang="fr-FR" sz="1600" b="1" i="0" u="none" strike="noStrike" kern="1200" cap="none" spc="0" normalizeH="0" baseline="0" noProof="0" dirty="0">
                <a:ln>
                  <a:noFill/>
                </a:ln>
                <a:solidFill>
                  <a:srgbClr val="6698CB"/>
                </a:solidFill>
                <a:effectLst/>
                <a:uLnTx/>
                <a:uFillTx/>
                <a:latin typeface="Arial" charset="0"/>
                <a:ea typeface="Arial" charset="0"/>
                <a:cs typeface="Arial" charset="0"/>
              </a:rPr>
              <a:t> States</a:t>
            </a: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2F2F2F"/>
              </a:solidFill>
              <a:effectLst/>
              <a:uLnTx/>
              <a:uFillTx/>
              <a:latin typeface="Arial" charset="0"/>
              <a:ea typeface="Arial"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A8CEE3"/>
                </a:solidFill>
                <a:effectLst/>
                <a:uLnTx/>
                <a:uFillTx/>
                <a:latin typeface="Arial" charset="0"/>
                <a:ea typeface="Arial" charset="0"/>
                <a:cs typeface="Arial" charset="0"/>
              </a:rPr>
              <a:t>4     </a:t>
            </a:r>
            <a:r>
              <a:rPr kumimoji="0" lang="fr-FR" sz="1600" b="1" i="0" u="none" strike="noStrike" kern="1200" cap="none" spc="0" normalizeH="0" baseline="0" noProof="0" dirty="0" err="1">
                <a:ln>
                  <a:noFill/>
                </a:ln>
                <a:solidFill>
                  <a:srgbClr val="A8CEE3"/>
                </a:solidFill>
                <a:effectLst/>
                <a:uLnTx/>
                <a:uFillTx/>
                <a:latin typeface="Arial" charset="0"/>
                <a:ea typeface="Arial" charset="0"/>
                <a:cs typeface="Arial" charset="0"/>
              </a:rPr>
              <a:t>Observers</a:t>
            </a:r>
            <a:r>
              <a:rPr kumimoji="0" lang="fr-FR" sz="1600" b="1" i="0" u="none" strike="noStrike" kern="1200" cap="none" spc="0" normalizeH="0" baseline="0" noProof="0" dirty="0">
                <a:ln>
                  <a:noFill/>
                </a:ln>
                <a:solidFill>
                  <a:srgbClr val="A8CEE3"/>
                </a:solidFill>
                <a:effectLst/>
                <a:uLnTx/>
                <a:uFillTx/>
                <a:latin typeface="Arial" charset="0"/>
                <a:ea typeface="Arial" charset="0"/>
                <a:cs typeface="Arial" charset="0"/>
              </a:rPr>
              <a:t> </a:t>
            </a:r>
            <a:endParaRPr kumimoji="0" lang="en-US" sz="1000" b="1" i="0" u="none" strike="noStrike" kern="1200" cap="none" spc="0" normalizeH="0" baseline="0" noProof="0" dirty="0">
              <a:ln>
                <a:noFill/>
              </a:ln>
              <a:solidFill>
                <a:srgbClr val="0033A0"/>
              </a:solidFill>
              <a:effectLst/>
              <a:uLnTx/>
              <a:uFillTx/>
              <a:latin typeface="Arial" panose="020B0604020202020204"/>
            </a:endParaRPr>
          </a:p>
          <a:p>
            <a:pPr marL="450850" marR="0" lvl="0" indent="-45085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srgbClr val="BEBECB"/>
              </a:solidFill>
              <a:effectLst/>
              <a:uLnTx/>
              <a:uFillTx/>
              <a:latin typeface="Arial" charset="0"/>
              <a:ea typeface="Arial"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33A0"/>
              </a:solidFill>
              <a:effectLst/>
              <a:uLnTx/>
              <a:uFillTx/>
              <a:latin typeface="Arial" charset="0"/>
              <a:ea typeface="Arial" charset="0"/>
              <a:cs typeface="Arial" charset="0"/>
            </a:endParaRPr>
          </a:p>
        </p:txBody>
      </p:sp>
      <p:sp>
        <p:nvSpPr>
          <p:cNvPr id="374" name="TextBox 373">
            <a:extLst>
              <a:ext uri="{FF2B5EF4-FFF2-40B4-BE49-F238E27FC236}">
                <a16:creationId xmlns:a16="http://schemas.microsoft.com/office/drawing/2014/main" id="{0BBF83DC-D15D-ED4A-BD83-53A86B71D662}"/>
              </a:ext>
            </a:extLst>
          </p:cNvPr>
          <p:cNvSpPr txBox="1"/>
          <p:nvPr/>
        </p:nvSpPr>
        <p:spPr>
          <a:xfrm>
            <a:off x="314409" y="5976122"/>
            <a:ext cx="5478379" cy="382929"/>
          </a:xfrm>
          <a:prstGeom prst="rect">
            <a:avLst/>
          </a:prstGeom>
          <a:noFill/>
        </p:spPr>
        <p:txBody>
          <a:bodyPr wrap="none"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6E2466">
                  <a:lumMod val="75000"/>
                </a:srgbClr>
              </a:solidFill>
              <a:effectLst/>
              <a:uLnTx/>
              <a:uFillTx/>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2" name="Freeform 254">
            <a:extLst>
              <a:ext uri="{FF2B5EF4-FFF2-40B4-BE49-F238E27FC236}">
                <a16:creationId xmlns:a16="http://schemas.microsoft.com/office/drawing/2014/main" id="{A5A7EC84-A75F-5E49-97AA-FB3F585091EC}"/>
              </a:ext>
            </a:extLst>
          </p:cNvPr>
          <p:cNvSpPr>
            <a:spLocks/>
          </p:cNvSpPr>
          <p:nvPr/>
        </p:nvSpPr>
        <p:spPr bwMode="auto">
          <a:xfrm>
            <a:off x="6307138" y="2667049"/>
            <a:ext cx="61913" cy="77788"/>
          </a:xfrm>
          <a:custGeom>
            <a:avLst/>
            <a:gdLst>
              <a:gd name="T0" fmla="*/ 20 w 28"/>
              <a:gd name="T1" fmla="*/ 9 h 35"/>
              <a:gd name="T2" fmla="*/ 14 w 28"/>
              <a:gd name="T3" fmla="*/ 4 h 35"/>
              <a:gd name="T4" fmla="*/ 6 w 28"/>
              <a:gd name="T5" fmla="*/ 0 h 35"/>
              <a:gd name="T6" fmla="*/ 0 w 28"/>
              <a:gd name="T7" fmla="*/ 2 h 35"/>
              <a:gd name="T8" fmla="*/ 6 w 28"/>
              <a:gd name="T9" fmla="*/ 12 h 35"/>
              <a:gd name="T10" fmla="*/ 12 w 28"/>
              <a:gd name="T11" fmla="*/ 25 h 35"/>
              <a:gd name="T12" fmla="*/ 13 w 28"/>
              <a:gd name="T13" fmla="*/ 35 h 35"/>
              <a:gd name="T14" fmla="*/ 18 w 28"/>
              <a:gd name="T15" fmla="*/ 27 h 35"/>
              <a:gd name="T16" fmla="*/ 22 w 28"/>
              <a:gd name="T17" fmla="*/ 23 h 35"/>
              <a:gd name="T18" fmla="*/ 28 w 28"/>
              <a:gd name="T19" fmla="*/ 24 h 35"/>
              <a:gd name="T20" fmla="*/ 26 w 28"/>
              <a:gd name="T21" fmla="*/ 18 h 35"/>
              <a:gd name="T22" fmla="*/ 20 w 28"/>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5">
                <a:moveTo>
                  <a:pt x="20" y="9"/>
                </a:moveTo>
                <a:cubicBezTo>
                  <a:pt x="19" y="6"/>
                  <a:pt x="16" y="4"/>
                  <a:pt x="14" y="4"/>
                </a:cubicBezTo>
                <a:cubicBezTo>
                  <a:pt x="12" y="4"/>
                  <a:pt x="9" y="0"/>
                  <a:pt x="6" y="0"/>
                </a:cubicBezTo>
                <a:cubicBezTo>
                  <a:pt x="5" y="0"/>
                  <a:pt x="2" y="1"/>
                  <a:pt x="0" y="2"/>
                </a:cubicBezTo>
                <a:cubicBezTo>
                  <a:pt x="2" y="6"/>
                  <a:pt x="5" y="11"/>
                  <a:pt x="6" y="12"/>
                </a:cubicBezTo>
                <a:cubicBezTo>
                  <a:pt x="8" y="15"/>
                  <a:pt x="14" y="23"/>
                  <a:pt x="12" y="25"/>
                </a:cubicBezTo>
                <a:cubicBezTo>
                  <a:pt x="10" y="27"/>
                  <a:pt x="11" y="33"/>
                  <a:pt x="13" y="35"/>
                </a:cubicBezTo>
                <a:cubicBezTo>
                  <a:pt x="14" y="34"/>
                  <a:pt x="18" y="29"/>
                  <a:pt x="18" y="27"/>
                </a:cubicBezTo>
                <a:cubicBezTo>
                  <a:pt x="18" y="26"/>
                  <a:pt x="19" y="22"/>
                  <a:pt x="22" y="23"/>
                </a:cubicBezTo>
                <a:cubicBezTo>
                  <a:pt x="25" y="24"/>
                  <a:pt x="28" y="25"/>
                  <a:pt x="28" y="24"/>
                </a:cubicBezTo>
                <a:cubicBezTo>
                  <a:pt x="28" y="23"/>
                  <a:pt x="27" y="20"/>
                  <a:pt x="26" y="18"/>
                </a:cubicBezTo>
                <a:cubicBezTo>
                  <a:pt x="25" y="17"/>
                  <a:pt x="21" y="13"/>
                  <a:pt x="20" y="9"/>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4" name="Freeform 296">
            <a:extLst>
              <a:ext uri="{FF2B5EF4-FFF2-40B4-BE49-F238E27FC236}">
                <a16:creationId xmlns:a16="http://schemas.microsoft.com/office/drawing/2014/main" id="{4956D2EC-BE3E-F648-B077-B424BCFD2D93}"/>
              </a:ext>
            </a:extLst>
          </p:cNvPr>
          <p:cNvSpPr>
            <a:spLocks noEditPoints="1"/>
          </p:cNvSpPr>
          <p:nvPr/>
        </p:nvSpPr>
        <p:spPr bwMode="auto">
          <a:xfrm>
            <a:off x="2351088" y="1962199"/>
            <a:ext cx="2054225" cy="1398588"/>
          </a:xfrm>
          <a:custGeom>
            <a:avLst/>
            <a:gdLst>
              <a:gd name="T0" fmla="*/ 283 w 928"/>
              <a:gd name="T1" fmla="*/ 186 h 630"/>
              <a:gd name="T2" fmla="*/ 247 w 928"/>
              <a:gd name="T3" fmla="*/ 28 h 630"/>
              <a:gd name="T4" fmla="*/ 150 w 928"/>
              <a:gd name="T5" fmla="*/ 16 h 630"/>
              <a:gd name="T6" fmla="*/ 109 w 928"/>
              <a:gd name="T7" fmla="*/ 8 h 630"/>
              <a:gd name="T8" fmla="*/ 75 w 928"/>
              <a:gd name="T9" fmla="*/ 17 h 630"/>
              <a:gd name="T10" fmla="*/ 15 w 928"/>
              <a:gd name="T11" fmla="*/ 47 h 630"/>
              <a:gd name="T12" fmla="*/ 57 w 928"/>
              <a:gd name="T13" fmla="*/ 83 h 630"/>
              <a:gd name="T14" fmla="*/ 13 w 928"/>
              <a:gd name="T15" fmla="*/ 85 h 630"/>
              <a:gd name="T16" fmla="*/ 47 w 928"/>
              <a:gd name="T17" fmla="*/ 110 h 630"/>
              <a:gd name="T18" fmla="*/ 34 w 928"/>
              <a:gd name="T19" fmla="*/ 128 h 630"/>
              <a:gd name="T20" fmla="*/ 36 w 928"/>
              <a:gd name="T21" fmla="*/ 177 h 630"/>
              <a:gd name="T22" fmla="*/ 77 w 928"/>
              <a:gd name="T23" fmla="*/ 190 h 630"/>
              <a:gd name="T24" fmla="*/ 82 w 928"/>
              <a:gd name="T25" fmla="*/ 217 h 630"/>
              <a:gd name="T26" fmla="*/ 68 w 928"/>
              <a:gd name="T27" fmla="*/ 232 h 630"/>
              <a:gd name="T28" fmla="*/ 118 w 928"/>
              <a:gd name="T29" fmla="*/ 202 h 630"/>
              <a:gd name="T30" fmla="*/ 139 w 928"/>
              <a:gd name="T31" fmla="*/ 172 h 630"/>
              <a:gd name="T32" fmla="*/ 154 w 928"/>
              <a:gd name="T33" fmla="*/ 162 h 630"/>
              <a:gd name="T34" fmla="*/ 183 w 928"/>
              <a:gd name="T35" fmla="*/ 174 h 630"/>
              <a:gd name="T36" fmla="*/ 201 w 928"/>
              <a:gd name="T37" fmla="*/ 163 h 630"/>
              <a:gd name="T38" fmla="*/ 223 w 928"/>
              <a:gd name="T39" fmla="*/ 172 h 630"/>
              <a:gd name="T40" fmla="*/ 275 w 928"/>
              <a:gd name="T41" fmla="*/ 187 h 630"/>
              <a:gd name="T42" fmla="*/ 304 w 928"/>
              <a:gd name="T43" fmla="*/ 200 h 630"/>
              <a:gd name="T44" fmla="*/ 304 w 928"/>
              <a:gd name="T45" fmla="*/ 211 h 630"/>
              <a:gd name="T46" fmla="*/ 315 w 928"/>
              <a:gd name="T47" fmla="*/ 212 h 630"/>
              <a:gd name="T48" fmla="*/ 324 w 928"/>
              <a:gd name="T49" fmla="*/ 222 h 630"/>
              <a:gd name="T50" fmla="*/ 320 w 928"/>
              <a:gd name="T51" fmla="*/ 242 h 630"/>
              <a:gd name="T52" fmla="*/ 340 w 928"/>
              <a:gd name="T53" fmla="*/ 242 h 630"/>
              <a:gd name="T54" fmla="*/ 12 w 928"/>
              <a:gd name="T55" fmla="*/ 253 h 630"/>
              <a:gd name="T56" fmla="*/ 144 w 928"/>
              <a:gd name="T57" fmla="*/ 194 h 630"/>
              <a:gd name="T58" fmla="*/ 143 w 928"/>
              <a:gd name="T59" fmla="*/ 207 h 630"/>
              <a:gd name="T60" fmla="*/ 19 w 928"/>
              <a:gd name="T61" fmla="*/ 177 h 630"/>
              <a:gd name="T62" fmla="*/ 113 w 928"/>
              <a:gd name="T63" fmla="*/ 617 h 630"/>
              <a:gd name="T64" fmla="*/ 75 w 928"/>
              <a:gd name="T65" fmla="*/ 599 h 630"/>
              <a:gd name="T66" fmla="*/ 897 w 928"/>
              <a:gd name="T67" fmla="*/ 347 h 630"/>
              <a:gd name="T68" fmla="*/ 817 w 928"/>
              <a:gd name="T69" fmla="*/ 378 h 630"/>
              <a:gd name="T70" fmla="*/ 786 w 928"/>
              <a:gd name="T71" fmla="*/ 390 h 630"/>
              <a:gd name="T72" fmla="*/ 752 w 928"/>
              <a:gd name="T73" fmla="*/ 361 h 630"/>
              <a:gd name="T74" fmla="*/ 771 w 928"/>
              <a:gd name="T75" fmla="*/ 345 h 630"/>
              <a:gd name="T76" fmla="*/ 733 w 928"/>
              <a:gd name="T77" fmla="*/ 336 h 630"/>
              <a:gd name="T78" fmla="*/ 707 w 928"/>
              <a:gd name="T79" fmla="*/ 322 h 630"/>
              <a:gd name="T80" fmla="*/ 669 w 928"/>
              <a:gd name="T81" fmla="*/ 312 h 630"/>
              <a:gd name="T82" fmla="*/ 415 w 928"/>
              <a:gd name="T83" fmla="*/ 323 h 630"/>
              <a:gd name="T84" fmla="*/ 407 w 928"/>
              <a:gd name="T85" fmla="*/ 344 h 630"/>
              <a:gd name="T86" fmla="*/ 408 w 928"/>
              <a:gd name="T87" fmla="*/ 428 h 630"/>
              <a:gd name="T88" fmla="*/ 439 w 928"/>
              <a:gd name="T89" fmla="*/ 472 h 630"/>
              <a:gd name="T90" fmla="*/ 500 w 928"/>
              <a:gd name="T91" fmla="*/ 497 h 630"/>
              <a:gd name="T92" fmla="*/ 583 w 928"/>
              <a:gd name="T93" fmla="*/ 518 h 630"/>
              <a:gd name="T94" fmla="*/ 631 w 928"/>
              <a:gd name="T95" fmla="*/ 549 h 630"/>
              <a:gd name="T96" fmla="*/ 656 w 928"/>
              <a:gd name="T97" fmla="*/ 535 h 630"/>
              <a:gd name="T98" fmla="*/ 690 w 928"/>
              <a:gd name="T99" fmla="*/ 521 h 630"/>
              <a:gd name="T100" fmla="*/ 721 w 928"/>
              <a:gd name="T101" fmla="*/ 524 h 630"/>
              <a:gd name="T102" fmla="*/ 758 w 928"/>
              <a:gd name="T103" fmla="*/ 521 h 630"/>
              <a:gd name="T104" fmla="*/ 790 w 928"/>
              <a:gd name="T105" fmla="*/ 558 h 630"/>
              <a:gd name="T106" fmla="*/ 794 w 928"/>
              <a:gd name="T107" fmla="*/ 511 h 630"/>
              <a:gd name="T108" fmla="*/ 837 w 928"/>
              <a:gd name="T109" fmla="*/ 466 h 630"/>
              <a:gd name="T110" fmla="*/ 841 w 928"/>
              <a:gd name="T111" fmla="*/ 443 h 630"/>
              <a:gd name="T112" fmla="*/ 845 w 928"/>
              <a:gd name="T113" fmla="*/ 440 h 630"/>
              <a:gd name="T114" fmla="*/ 867 w 928"/>
              <a:gd name="T115" fmla="*/ 408 h 630"/>
              <a:gd name="T116" fmla="*/ 891 w 928"/>
              <a:gd name="T117" fmla="*/ 389 h 630"/>
              <a:gd name="T118" fmla="*/ 928 w 928"/>
              <a:gd name="T119" fmla="*/ 359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28" h="630">
                <a:moveTo>
                  <a:pt x="348" y="231"/>
                </a:moveTo>
                <a:cubicBezTo>
                  <a:pt x="350" y="227"/>
                  <a:pt x="350" y="225"/>
                  <a:pt x="340" y="221"/>
                </a:cubicBezTo>
                <a:cubicBezTo>
                  <a:pt x="329" y="217"/>
                  <a:pt x="331" y="214"/>
                  <a:pt x="324" y="202"/>
                </a:cubicBezTo>
                <a:cubicBezTo>
                  <a:pt x="317" y="190"/>
                  <a:pt x="304" y="184"/>
                  <a:pt x="304" y="180"/>
                </a:cubicBezTo>
                <a:cubicBezTo>
                  <a:pt x="304" y="175"/>
                  <a:pt x="291" y="176"/>
                  <a:pt x="291" y="179"/>
                </a:cubicBezTo>
                <a:cubicBezTo>
                  <a:pt x="291" y="183"/>
                  <a:pt x="286" y="184"/>
                  <a:pt x="283" y="186"/>
                </a:cubicBezTo>
                <a:cubicBezTo>
                  <a:pt x="280" y="187"/>
                  <a:pt x="279" y="184"/>
                  <a:pt x="276" y="181"/>
                </a:cubicBezTo>
                <a:cubicBezTo>
                  <a:pt x="273" y="177"/>
                  <a:pt x="267" y="174"/>
                  <a:pt x="267" y="172"/>
                </a:cubicBezTo>
                <a:cubicBezTo>
                  <a:pt x="267" y="170"/>
                  <a:pt x="265" y="165"/>
                  <a:pt x="261" y="167"/>
                </a:cubicBezTo>
                <a:cubicBezTo>
                  <a:pt x="256" y="169"/>
                  <a:pt x="254" y="167"/>
                  <a:pt x="252" y="169"/>
                </a:cubicBezTo>
                <a:cubicBezTo>
                  <a:pt x="251" y="170"/>
                  <a:pt x="247" y="168"/>
                  <a:pt x="247" y="168"/>
                </a:cubicBezTo>
                <a:cubicBezTo>
                  <a:pt x="247" y="28"/>
                  <a:pt x="247" y="28"/>
                  <a:pt x="247" y="28"/>
                </a:cubicBezTo>
                <a:cubicBezTo>
                  <a:pt x="246" y="28"/>
                  <a:pt x="244" y="27"/>
                  <a:pt x="243" y="27"/>
                </a:cubicBezTo>
                <a:cubicBezTo>
                  <a:pt x="237" y="25"/>
                  <a:pt x="229" y="21"/>
                  <a:pt x="224" y="22"/>
                </a:cubicBezTo>
                <a:cubicBezTo>
                  <a:pt x="219" y="23"/>
                  <a:pt x="210" y="24"/>
                  <a:pt x="207" y="22"/>
                </a:cubicBezTo>
                <a:cubicBezTo>
                  <a:pt x="204" y="21"/>
                  <a:pt x="199" y="19"/>
                  <a:pt x="192" y="20"/>
                </a:cubicBezTo>
                <a:cubicBezTo>
                  <a:pt x="186" y="21"/>
                  <a:pt x="181" y="17"/>
                  <a:pt x="173" y="15"/>
                </a:cubicBezTo>
                <a:cubicBezTo>
                  <a:pt x="164" y="13"/>
                  <a:pt x="152" y="15"/>
                  <a:pt x="150" y="16"/>
                </a:cubicBezTo>
                <a:cubicBezTo>
                  <a:pt x="147" y="17"/>
                  <a:pt x="147" y="13"/>
                  <a:pt x="144" y="14"/>
                </a:cubicBezTo>
                <a:cubicBezTo>
                  <a:pt x="140" y="14"/>
                  <a:pt x="143" y="12"/>
                  <a:pt x="141" y="9"/>
                </a:cubicBezTo>
                <a:cubicBezTo>
                  <a:pt x="139" y="6"/>
                  <a:pt x="129" y="9"/>
                  <a:pt x="125" y="9"/>
                </a:cubicBezTo>
                <a:cubicBezTo>
                  <a:pt x="122" y="10"/>
                  <a:pt x="120" y="7"/>
                  <a:pt x="121" y="5"/>
                </a:cubicBezTo>
                <a:cubicBezTo>
                  <a:pt x="121" y="4"/>
                  <a:pt x="117" y="4"/>
                  <a:pt x="116" y="7"/>
                </a:cubicBezTo>
                <a:cubicBezTo>
                  <a:pt x="115" y="9"/>
                  <a:pt x="111" y="10"/>
                  <a:pt x="109" y="8"/>
                </a:cubicBezTo>
                <a:cubicBezTo>
                  <a:pt x="107" y="6"/>
                  <a:pt x="112" y="6"/>
                  <a:pt x="113" y="4"/>
                </a:cubicBezTo>
                <a:cubicBezTo>
                  <a:pt x="113" y="2"/>
                  <a:pt x="107" y="1"/>
                  <a:pt x="105" y="0"/>
                </a:cubicBezTo>
                <a:cubicBezTo>
                  <a:pt x="103" y="0"/>
                  <a:pt x="100" y="2"/>
                  <a:pt x="96" y="6"/>
                </a:cubicBezTo>
                <a:cubicBezTo>
                  <a:pt x="92" y="10"/>
                  <a:pt x="85" y="10"/>
                  <a:pt x="81" y="9"/>
                </a:cubicBezTo>
                <a:cubicBezTo>
                  <a:pt x="78" y="9"/>
                  <a:pt x="73" y="10"/>
                  <a:pt x="73" y="12"/>
                </a:cubicBezTo>
                <a:cubicBezTo>
                  <a:pt x="73" y="14"/>
                  <a:pt x="78" y="14"/>
                  <a:pt x="75" y="17"/>
                </a:cubicBezTo>
                <a:cubicBezTo>
                  <a:pt x="72" y="20"/>
                  <a:pt x="71" y="13"/>
                  <a:pt x="68" y="16"/>
                </a:cubicBezTo>
                <a:cubicBezTo>
                  <a:pt x="65" y="19"/>
                  <a:pt x="57" y="19"/>
                  <a:pt x="55" y="18"/>
                </a:cubicBezTo>
                <a:cubicBezTo>
                  <a:pt x="53" y="18"/>
                  <a:pt x="46" y="25"/>
                  <a:pt x="44" y="27"/>
                </a:cubicBezTo>
                <a:cubicBezTo>
                  <a:pt x="42" y="29"/>
                  <a:pt x="46" y="31"/>
                  <a:pt x="40" y="37"/>
                </a:cubicBezTo>
                <a:cubicBezTo>
                  <a:pt x="35" y="43"/>
                  <a:pt x="20" y="42"/>
                  <a:pt x="17" y="42"/>
                </a:cubicBezTo>
                <a:cubicBezTo>
                  <a:pt x="14" y="42"/>
                  <a:pt x="16" y="45"/>
                  <a:pt x="15" y="47"/>
                </a:cubicBezTo>
                <a:cubicBezTo>
                  <a:pt x="13" y="50"/>
                  <a:pt x="17" y="52"/>
                  <a:pt x="25" y="54"/>
                </a:cubicBezTo>
                <a:cubicBezTo>
                  <a:pt x="33" y="56"/>
                  <a:pt x="39" y="67"/>
                  <a:pt x="40" y="70"/>
                </a:cubicBezTo>
                <a:cubicBezTo>
                  <a:pt x="41" y="72"/>
                  <a:pt x="51" y="69"/>
                  <a:pt x="55" y="70"/>
                </a:cubicBezTo>
                <a:cubicBezTo>
                  <a:pt x="59" y="71"/>
                  <a:pt x="55" y="76"/>
                  <a:pt x="58" y="78"/>
                </a:cubicBezTo>
                <a:cubicBezTo>
                  <a:pt x="62" y="80"/>
                  <a:pt x="67" y="77"/>
                  <a:pt x="68" y="80"/>
                </a:cubicBezTo>
                <a:cubicBezTo>
                  <a:pt x="69" y="83"/>
                  <a:pt x="61" y="80"/>
                  <a:pt x="57" y="83"/>
                </a:cubicBezTo>
                <a:cubicBezTo>
                  <a:pt x="53" y="86"/>
                  <a:pt x="51" y="87"/>
                  <a:pt x="49" y="85"/>
                </a:cubicBezTo>
                <a:cubicBezTo>
                  <a:pt x="48" y="83"/>
                  <a:pt x="41" y="84"/>
                  <a:pt x="38" y="85"/>
                </a:cubicBezTo>
                <a:cubicBezTo>
                  <a:pt x="34" y="85"/>
                  <a:pt x="37" y="81"/>
                  <a:pt x="38" y="79"/>
                </a:cubicBezTo>
                <a:cubicBezTo>
                  <a:pt x="38" y="77"/>
                  <a:pt x="33" y="75"/>
                  <a:pt x="26" y="79"/>
                </a:cubicBezTo>
                <a:cubicBezTo>
                  <a:pt x="20" y="83"/>
                  <a:pt x="22" y="81"/>
                  <a:pt x="21" y="84"/>
                </a:cubicBezTo>
                <a:cubicBezTo>
                  <a:pt x="20" y="87"/>
                  <a:pt x="18" y="83"/>
                  <a:pt x="13" y="85"/>
                </a:cubicBezTo>
                <a:cubicBezTo>
                  <a:pt x="9" y="88"/>
                  <a:pt x="2" y="90"/>
                  <a:pt x="1" y="92"/>
                </a:cubicBezTo>
                <a:cubicBezTo>
                  <a:pt x="0" y="95"/>
                  <a:pt x="10" y="97"/>
                  <a:pt x="14" y="98"/>
                </a:cubicBezTo>
                <a:cubicBezTo>
                  <a:pt x="18" y="98"/>
                  <a:pt x="9" y="101"/>
                  <a:pt x="13" y="102"/>
                </a:cubicBezTo>
                <a:cubicBezTo>
                  <a:pt x="16" y="103"/>
                  <a:pt x="14" y="106"/>
                  <a:pt x="19" y="109"/>
                </a:cubicBezTo>
                <a:cubicBezTo>
                  <a:pt x="25" y="111"/>
                  <a:pt x="36" y="109"/>
                  <a:pt x="39" y="109"/>
                </a:cubicBezTo>
                <a:cubicBezTo>
                  <a:pt x="42" y="109"/>
                  <a:pt x="45" y="112"/>
                  <a:pt x="47" y="110"/>
                </a:cubicBezTo>
                <a:cubicBezTo>
                  <a:pt x="50" y="107"/>
                  <a:pt x="59" y="100"/>
                  <a:pt x="63" y="104"/>
                </a:cubicBezTo>
                <a:cubicBezTo>
                  <a:pt x="68" y="108"/>
                  <a:pt x="58" y="108"/>
                  <a:pt x="61" y="110"/>
                </a:cubicBezTo>
                <a:cubicBezTo>
                  <a:pt x="63" y="113"/>
                  <a:pt x="66" y="119"/>
                  <a:pt x="62" y="123"/>
                </a:cubicBezTo>
                <a:cubicBezTo>
                  <a:pt x="57" y="126"/>
                  <a:pt x="53" y="124"/>
                  <a:pt x="51" y="123"/>
                </a:cubicBezTo>
                <a:cubicBezTo>
                  <a:pt x="48" y="123"/>
                  <a:pt x="50" y="128"/>
                  <a:pt x="46" y="131"/>
                </a:cubicBezTo>
                <a:cubicBezTo>
                  <a:pt x="42" y="134"/>
                  <a:pt x="39" y="128"/>
                  <a:pt x="34" y="128"/>
                </a:cubicBezTo>
                <a:cubicBezTo>
                  <a:pt x="29" y="128"/>
                  <a:pt x="30" y="134"/>
                  <a:pt x="31" y="137"/>
                </a:cubicBezTo>
                <a:cubicBezTo>
                  <a:pt x="31" y="140"/>
                  <a:pt x="23" y="136"/>
                  <a:pt x="21" y="144"/>
                </a:cubicBezTo>
                <a:cubicBezTo>
                  <a:pt x="20" y="151"/>
                  <a:pt x="12" y="145"/>
                  <a:pt x="17" y="152"/>
                </a:cubicBezTo>
                <a:cubicBezTo>
                  <a:pt x="22" y="159"/>
                  <a:pt x="21" y="154"/>
                  <a:pt x="25" y="157"/>
                </a:cubicBezTo>
                <a:cubicBezTo>
                  <a:pt x="29" y="160"/>
                  <a:pt x="21" y="165"/>
                  <a:pt x="25" y="166"/>
                </a:cubicBezTo>
                <a:cubicBezTo>
                  <a:pt x="29" y="167"/>
                  <a:pt x="33" y="174"/>
                  <a:pt x="36" y="177"/>
                </a:cubicBezTo>
                <a:cubicBezTo>
                  <a:pt x="39" y="179"/>
                  <a:pt x="43" y="175"/>
                  <a:pt x="47" y="175"/>
                </a:cubicBezTo>
                <a:cubicBezTo>
                  <a:pt x="51" y="175"/>
                  <a:pt x="49" y="169"/>
                  <a:pt x="52" y="171"/>
                </a:cubicBezTo>
                <a:cubicBezTo>
                  <a:pt x="54" y="173"/>
                  <a:pt x="58" y="180"/>
                  <a:pt x="55" y="181"/>
                </a:cubicBezTo>
                <a:cubicBezTo>
                  <a:pt x="53" y="183"/>
                  <a:pt x="55" y="188"/>
                  <a:pt x="54" y="191"/>
                </a:cubicBezTo>
                <a:cubicBezTo>
                  <a:pt x="54" y="193"/>
                  <a:pt x="64" y="192"/>
                  <a:pt x="64" y="189"/>
                </a:cubicBezTo>
                <a:cubicBezTo>
                  <a:pt x="65" y="187"/>
                  <a:pt x="73" y="186"/>
                  <a:pt x="77" y="190"/>
                </a:cubicBezTo>
                <a:cubicBezTo>
                  <a:pt x="81" y="195"/>
                  <a:pt x="83" y="196"/>
                  <a:pt x="83" y="192"/>
                </a:cubicBezTo>
                <a:cubicBezTo>
                  <a:pt x="83" y="189"/>
                  <a:pt x="86" y="184"/>
                  <a:pt x="86" y="188"/>
                </a:cubicBezTo>
                <a:cubicBezTo>
                  <a:pt x="87" y="191"/>
                  <a:pt x="90" y="191"/>
                  <a:pt x="96" y="189"/>
                </a:cubicBezTo>
                <a:cubicBezTo>
                  <a:pt x="103" y="186"/>
                  <a:pt x="100" y="189"/>
                  <a:pt x="97" y="193"/>
                </a:cubicBezTo>
                <a:cubicBezTo>
                  <a:pt x="92" y="198"/>
                  <a:pt x="97" y="207"/>
                  <a:pt x="93" y="207"/>
                </a:cubicBezTo>
                <a:cubicBezTo>
                  <a:pt x="90" y="208"/>
                  <a:pt x="87" y="216"/>
                  <a:pt x="82" y="217"/>
                </a:cubicBezTo>
                <a:cubicBezTo>
                  <a:pt x="77" y="218"/>
                  <a:pt x="68" y="228"/>
                  <a:pt x="67" y="229"/>
                </a:cubicBezTo>
                <a:cubicBezTo>
                  <a:pt x="66" y="231"/>
                  <a:pt x="54" y="226"/>
                  <a:pt x="53" y="231"/>
                </a:cubicBezTo>
                <a:cubicBezTo>
                  <a:pt x="51" y="235"/>
                  <a:pt x="44" y="239"/>
                  <a:pt x="46" y="241"/>
                </a:cubicBezTo>
                <a:cubicBezTo>
                  <a:pt x="47" y="242"/>
                  <a:pt x="57" y="237"/>
                  <a:pt x="57" y="235"/>
                </a:cubicBezTo>
                <a:cubicBezTo>
                  <a:pt x="57" y="232"/>
                  <a:pt x="59" y="233"/>
                  <a:pt x="60" y="235"/>
                </a:cubicBezTo>
                <a:cubicBezTo>
                  <a:pt x="62" y="236"/>
                  <a:pt x="66" y="234"/>
                  <a:pt x="68" y="232"/>
                </a:cubicBezTo>
                <a:cubicBezTo>
                  <a:pt x="69" y="230"/>
                  <a:pt x="73" y="231"/>
                  <a:pt x="74" y="231"/>
                </a:cubicBezTo>
                <a:cubicBezTo>
                  <a:pt x="76" y="231"/>
                  <a:pt x="77" y="229"/>
                  <a:pt x="82" y="228"/>
                </a:cubicBezTo>
                <a:cubicBezTo>
                  <a:pt x="88" y="227"/>
                  <a:pt x="87" y="225"/>
                  <a:pt x="88" y="223"/>
                </a:cubicBezTo>
                <a:cubicBezTo>
                  <a:pt x="89" y="220"/>
                  <a:pt x="102" y="214"/>
                  <a:pt x="105" y="213"/>
                </a:cubicBezTo>
                <a:cubicBezTo>
                  <a:pt x="107" y="212"/>
                  <a:pt x="106" y="208"/>
                  <a:pt x="108" y="208"/>
                </a:cubicBezTo>
                <a:cubicBezTo>
                  <a:pt x="111" y="208"/>
                  <a:pt x="115" y="205"/>
                  <a:pt x="118" y="202"/>
                </a:cubicBezTo>
                <a:cubicBezTo>
                  <a:pt x="122" y="199"/>
                  <a:pt x="123" y="200"/>
                  <a:pt x="125" y="199"/>
                </a:cubicBezTo>
                <a:cubicBezTo>
                  <a:pt x="128" y="198"/>
                  <a:pt x="126" y="193"/>
                  <a:pt x="128" y="193"/>
                </a:cubicBezTo>
                <a:cubicBezTo>
                  <a:pt x="131" y="192"/>
                  <a:pt x="133" y="190"/>
                  <a:pt x="133" y="188"/>
                </a:cubicBezTo>
                <a:cubicBezTo>
                  <a:pt x="133" y="186"/>
                  <a:pt x="126" y="186"/>
                  <a:pt x="126" y="184"/>
                </a:cubicBezTo>
                <a:cubicBezTo>
                  <a:pt x="125" y="183"/>
                  <a:pt x="131" y="178"/>
                  <a:pt x="133" y="178"/>
                </a:cubicBezTo>
                <a:cubicBezTo>
                  <a:pt x="135" y="178"/>
                  <a:pt x="139" y="176"/>
                  <a:pt x="139" y="172"/>
                </a:cubicBezTo>
                <a:cubicBezTo>
                  <a:pt x="140" y="169"/>
                  <a:pt x="143" y="168"/>
                  <a:pt x="145" y="166"/>
                </a:cubicBezTo>
                <a:cubicBezTo>
                  <a:pt x="148" y="163"/>
                  <a:pt x="147" y="160"/>
                  <a:pt x="150" y="160"/>
                </a:cubicBezTo>
                <a:cubicBezTo>
                  <a:pt x="153" y="160"/>
                  <a:pt x="155" y="156"/>
                  <a:pt x="158" y="155"/>
                </a:cubicBezTo>
                <a:cubicBezTo>
                  <a:pt x="161" y="153"/>
                  <a:pt x="158" y="157"/>
                  <a:pt x="163" y="157"/>
                </a:cubicBezTo>
                <a:cubicBezTo>
                  <a:pt x="169" y="157"/>
                  <a:pt x="168" y="162"/>
                  <a:pt x="164" y="160"/>
                </a:cubicBezTo>
                <a:cubicBezTo>
                  <a:pt x="160" y="159"/>
                  <a:pt x="158" y="159"/>
                  <a:pt x="154" y="162"/>
                </a:cubicBezTo>
                <a:cubicBezTo>
                  <a:pt x="150" y="166"/>
                  <a:pt x="153" y="167"/>
                  <a:pt x="150" y="171"/>
                </a:cubicBezTo>
                <a:cubicBezTo>
                  <a:pt x="148" y="174"/>
                  <a:pt x="147" y="177"/>
                  <a:pt x="151" y="177"/>
                </a:cubicBezTo>
                <a:cubicBezTo>
                  <a:pt x="155" y="178"/>
                  <a:pt x="151" y="180"/>
                  <a:pt x="148" y="181"/>
                </a:cubicBezTo>
                <a:cubicBezTo>
                  <a:pt x="144" y="182"/>
                  <a:pt x="147" y="184"/>
                  <a:pt x="151" y="184"/>
                </a:cubicBezTo>
                <a:cubicBezTo>
                  <a:pt x="156" y="184"/>
                  <a:pt x="163" y="178"/>
                  <a:pt x="170" y="174"/>
                </a:cubicBezTo>
                <a:cubicBezTo>
                  <a:pt x="176" y="171"/>
                  <a:pt x="181" y="174"/>
                  <a:pt x="183" y="174"/>
                </a:cubicBezTo>
                <a:cubicBezTo>
                  <a:pt x="184" y="173"/>
                  <a:pt x="181" y="170"/>
                  <a:pt x="183" y="169"/>
                </a:cubicBezTo>
                <a:cubicBezTo>
                  <a:pt x="185" y="168"/>
                  <a:pt x="180" y="167"/>
                  <a:pt x="179" y="164"/>
                </a:cubicBezTo>
                <a:cubicBezTo>
                  <a:pt x="177" y="160"/>
                  <a:pt x="181" y="162"/>
                  <a:pt x="182" y="159"/>
                </a:cubicBezTo>
                <a:cubicBezTo>
                  <a:pt x="183" y="156"/>
                  <a:pt x="185" y="157"/>
                  <a:pt x="187" y="159"/>
                </a:cubicBezTo>
                <a:cubicBezTo>
                  <a:pt x="189" y="160"/>
                  <a:pt x="192" y="157"/>
                  <a:pt x="194" y="161"/>
                </a:cubicBezTo>
                <a:cubicBezTo>
                  <a:pt x="195" y="165"/>
                  <a:pt x="197" y="160"/>
                  <a:pt x="201" y="163"/>
                </a:cubicBezTo>
                <a:cubicBezTo>
                  <a:pt x="204" y="165"/>
                  <a:pt x="200" y="165"/>
                  <a:pt x="197" y="166"/>
                </a:cubicBezTo>
                <a:cubicBezTo>
                  <a:pt x="193" y="167"/>
                  <a:pt x="195" y="171"/>
                  <a:pt x="198" y="169"/>
                </a:cubicBezTo>
                <a:cubicBezTo>
                  <a:pt x="200" y="167"/>
                  <a:pt x="203" y="165"/>
                  <a:pt x="205" y="168"/>
                </a:cubicBezTo>
                <a:cubicBezTo>
                  <a:pt x="207" y="170"/>
                  <a:pt x="208" y="169"/>
                  <a:pt x="210" y="167"/>
                </a:cubicBezTo>
                <a:cubicBezTo>
                  <a:pt x="212" y="165"/>
                  <a:pt x="212" y="167"/>
                  <a:pt x="212" y="169"/>
                </a:cubicBezTo>
                <a:cubicBezTo>
                  <a:pt x="212" y="170"/>
                  <a:pt x="217" y="171"/>
                  <a:pt x="223" y="172"/>
                </a:cubicBezTo>
                <a:cubicBezTo>
                  <a:pt x="229" y="173"/>
                  <a:pt x="240" y="172"/>
                  <a:pt x="243" y="171"/>
                </a:cubicBezTo>
                <a:cubicBezTo>
                  <a:pt x="245" y="171"/>
                  <a:pt x="244" y="176"/>
                  <a:pt x="251" y="177"/>
                </a:cubicBezTo>
                <a:cubicBezTo>
                  <a:pt x="257" y="178"/>
                  <a:pt x="259" y="171"/>
                  <a:pt x="262" y="173"/>
                </a:cubicBezTo>
                <a:cubicBezTo>
                  <a:pt x="265" y="176"/>
                  <a:pt x="262" y="177"/>
                  <a:pt x="260" y="179"/>
                </a:cubicBezTo>
                <a:cubicBezTo>
                  <a:pt x="258" y="181"/>
                  <a:pt x="262" y="181"/>
                  <a:pt x="264" y="182"/>
                </a:cubicBezTo>
                <a:cubicBezTo>
                  <a:pt x="267" y="183"/>
                  <a:pt x="273" y="185"/>
                  <a:pt x="275" y="187"/>
                </a:cubicBezTo>
                <a:cubicBezTo>
                  <a:pt x="278" y="190"/>
                  <a:pt x="279" y="193"/>
                  <a:pt x="286" y="196"/>
                </a:cubicBezTo>
                <a:cubicBezTo>
                  <a:pt x="292" y="199"/>
                  <a:pt x="286" y="188"/>
                  <a:pt x="291" y="192"/>
                </a:cubicBezTo>
                <a:cubicBezTo>
                  <a:pt x="296" y="195"/>
                  <a:pt x="294" y="192"/>
                  <a:pt x="298" y="195"/>
                </a:cubicBezTo>
                <a:cubicBezTo>
                  <a:pt x="303" y="199"/>
                  <a:pt x="301" y="194"/>
                  <a:pt x="299" y="188"/>
                </a:cubicBezTo>
                <a:cubicBezTo>
                  <a:pt x="297" y="182"/>
                  <a:pt x="301" y="186"/>
                  <a:pt x="303" y="189"/>
                </a:cubicBezTo>
                <a:cubicBezTo>
                  <a:pt x="305" y="191"/>
                  <a:pt x="305" y="197"/>
                  <a:pt x="304" y="200"/>
                </a:cubicBezTo>
                <a:cubicBezTo>
                  <a:pt x="302" y="204"/>
                  <a:pt x="296" y="201"/>
                  <a:pt x="297" y="199"/>
                </a:cubicBezTo>
                <a:cubicBezTo>
                  <a:pt x="297" y="197"/>
                  <a:pt x="291" y="198"/>
                  <a:pt x="291" y="201"/>
                </a:cubicBezTo>
                <a:cubicBezTo>
                  <a:pt x="290" y="204"/>
                  <a:pt x="295" y="209"/>
                  <a:pt x="298" y="210"/>
                </a:cubicBezTo>
                <a:cubicBezTo>
                  <a:pt x="301" y="210"/>
                  <a:pt x="299" y="215"/>
                  <a:pt x="301" y="216"/>
                </a:cubicBezTo>
                <a:cubicBezTo>
                  <a:pt x="304" y="217"/>
                  <a:pt x="304" y="222"/>
                  <a:pt x="305" y="221"/>
                </a:cubicBezTo>
                <a:cubicBezTo>
                  <a:pt x="307" y="220"/>
                  <a:pt x="306" y="214"/>
                  <a:pt x="304" y="211"/>
                </a:cubicBezTo>
                <a:cubicBezTo>
                  <a:pt x="303" y="208"/>
                  <a:pt x="303" y="204"/>
                  <a:pt x="306" y="205"/>
                </a:cubicBezTo>
                <a:cubicBezTo>
                  <a:pt x="308" y="206"/>
                  <a:pt x="306" y="210"/>
                  <a:pt x="307" y="212"/>
                </a:cubicBezTo>
                <a:cubicBezTo>
                  <a:pt x="308" y="213"/>
                  <a:pt x="310" y="210"/>
                  <a:pt x="312" y="209"/>
                </a:cubicBezTo>
                <a:cubicBezTo>
                  <a:pt x="315" y="207"/>
                  <a:pt x="311" y="202"/>
                  <a:pt x="312" y="200"/>
                </a:cubicBezTo>
                <a:cubicBezTo>
                  <a:pt x="313" y="197"/>
                  <a:pt x="317" y="202"/>
                  <a:pt x="318" y="206"/>
                </a:cubicBezTo>
                <a:cubicBezTo>
                  <a:pt x="319" y="210"/>
                  <a:pt x="315" y="210"/>
                  <a:pt x="315" y="212"/>
                </a:cubicBezTo>
                <a:cubicBezTo>
                  <a:pt x="315" y="215"/>
                  <a:pt x="311" y="214"/>
                  <a:pt x="310" y="215"/>
                </a:cubicBezTo>
                <a:cubicBezTo>
                  <a:pt x="308" y="216"/>
                  <a:pt x="309" y="224"/>
                  <a:pt x="311" y="224"/>
                </a:cubicBezTo>
                <a:cubicBezTo>
                  <a:pt x="312" y="225"/>
                  <a:pt x="313" y="218"/>
                  <a:pt x="314" y="221"/>
                </a:cubicBezTo>
                <a:cubicBezTo>
                  <a:pt x="315" y="225"/>
                  <a:pt x="319" y="217"/>
                  <a:pt x="320" y="220"/>
                </a:cubicBezTo>
                <a:cubicBezTo>
                  <a:pt x="321" y="223"/>
                  <a:pt x="326" y="227"/>
                  <a:pt x="328" y="226"/>
                </a:cubicBezTo>
                <a:cubicBezTo>
                  <a:pt x="330" y="225"/>
                  <a:pt x="327" y="222"/>
                  <a:pt x="324" y="222"/>
                </a:cubicBezTo>
                <a:cubicBezTo>
                  <a:pt x="321" y="221"/>
                  <a:pt x="322" y="217"/>
                  <a:pt x="324" y="216"/>
                </a:cubicBezTo>
                <a:cubicBezTo>
                  <a:pt x="327" y="216"/>
                  <a:pt x="332" y="223"/>
                  <a:pt x="332" y="226"/>
                </a:cubicBezTo>
                <a:cubicBezTo>
                  <a:pt x="331" y="228"/>
                  <a:pt x="329" y="228"/>
                  <a:pt x="327" y="230"/>
                </a:cubicBezTo>
                <a:cubicBezTo>
                  <a:pt x="325" y="233"/>
                  <a:pt x="322" y="226"/>
                  <a:pt x="319" y="226"/>
                </a:cubicBezTo>
                <a:cubicBezTo>
                  <a:pt x="316" y="227"/>
                  <a:pt x="319" y="231"/>
                  <a:pt x="320" y="233"/>
                </a:cubicBezTo>
                <a:cubicBezTo>
                  <a:pt x="321" y="236"/>
                  <a:pt x="317" y="240"/>
                  <a:pt x="320" y="242"/>
                </a:cubicBezTo>
                <a:cubicBezTo>
                  <a:pt x="324" y="245"/>
                  <a:pt x="323" y="241"/>
                  <a:pt x="323" y="239"/>
                </a:cubicBezTo>
                <a:cubicBezTo>
                  <a:pt x="324" y="238"/>
                  <a:pt x="327" y="240"/>
                  <a:pt x="328" y="241"/>
                </a:cubicBezTo>
                <a:cubicBezTo>
                  <a:pt x="330" y="243"/>
                  <a:pt x="330" y="238"/>
                  <a:pt x="330" y="236"/>
                </a:cubicBezTo>
                <a:cubicBezTo>
                  <a:pt x="330" y="234"/>
                  <a:pt x="334" y="235"/>
                  <a:pt x="335" y="238"/>
                </a:cubicBezTo>
                <a:cubicBezTo>
                  <a:pt x="337" y="240"/>
                  <a:pt x="337" y="235"/>
                  <a:pt x="339" y="236"/>
                </a:cubicBezTo>
                <a:cubicBezTo>
                  <a:pt x="342" y="236"/>
                  <a:pt x="340" y="240"/>
                  <a:pt x="340" y="242"/>
                </a:cubicBezTo>
                <a:cubicBezTo>
                  <a:pt x="340" y="244"/>
                  <a:pt x="344" y="240"/>
                  <a:pt x="344" y="243"/>
                </a:cubicBezTo>
                <a:cubicBezTo>
                  <a:pt x="344" y="243"/>
                  <a:pt x="344" y="243"/>
                  <a:pt x="344" y="244"/>
                </a:cubicBezTo>
                <a:cubicBezTo>
                  <a:pt x="346" y="242"/>
                  <a:pt x="349" y="240"/>
                  <a:pt x="350" y="239"/>
                </a:cubicBezTo>
                <a:cubicBezTo>
                  <a:pt x="355" y="236"/>
                  <a:pt x="347" y="234"/>
                  <a:pt x="348" y="231"/>
                </a:cubicBezTo>
                <a:close/>
                <a:moveTo>
                  <a:pt x="7" y="260"/>
                </a:moveTo>
                <a:cubicBezTo>
                  <a:pt x="12" y="258"/>
                  <a:pt x="14" y="255"/>
                  <a:pt x="12" y="253"/>
                </a:cubicBezTo>
                <a:cubicBezTo>
                  <a:pt x="10" y="250"/>
                  <a:pt x="3" y="261"/>
                  <a:pt x="7" y="260"/>
                </a:cubicBezTo>
                <a:close/>
                <a:moveTo>
                  <a:pt x="41" y="241"/>
                </a:moveTo>
                <a:cubicBezTo>
                  <a:pt x="37" y="240"/>
                  <a:pt x="25" y="247"/>
                  <a:pt x="29" y="247"/>
                </a:cubicBezTo>
                <a:cubicBezTo>
                  <a:pt x="32" y="248"/>
                  <a:pt x="33" y="245"/>
                  <a:pt x="36" y="245"/>
                </a:cubicBezTo>
                <a:cubicBezTo>
                  <a:pt x="39" y="245"/>
                  <a:pt x="46" y="243"/>
                  <a:pt x="41" y="241"/>
                </a:cubicBezTo>
                <a:close/>
                <a:moveTo>
                  <a:pt x="144" y="194"/>
                </a:moveTo>
                <a:cubicBezTo>
                  <a:pt x="144" y="192"/>
                  <a:pt x="141" y="192"/>
                  <a:pt x="137" y="196"/>
                </a:cubicBezTo>
                <a:cubicBezTo>
                  <a:pt x="133" y="201"/>
                  <a:pt x="129" y="204"/>
                  <a:pt x="129" y="206"/>
                </a:cubicBezTo>
                <a:cubicBezTo>
                  <a:pt x="128" y="208"/>
                  <a:pt x="123" y="205"/>
                  <a:pt x="122" y="208"/>
                </a:cubicBezTo>
                <a:cubicBezTo>
                  <a:pt x="120" y="211"/>
                  <a:pt x="123" y="217"/>
                  <a:pt x="126" y="215"/>
                </a:cubicBezTo>
                <a:cubicBezTo>
                  <a:pt x="129" y="213"/>
                  <a:pt x="129" y="215"/>
                  <a:pt x="131" y="215"/>
                </a:cubicBezTo>
                <a:cubicBezTo>
                  <a:pt x="132" y="215"/>
                  <a:pt x="141" y="210"/>
                  <a:pt x="143" y="207"/>
                </a:cubicBezTo>
                <a:cubicBezTo>
                  <a:pt x="144" y="204"/>
                  <a:pt x="139" y="203"/>
                  <a:pt x="139" y="201"/>
                </a:cubicBezTo>
                <a:cubicBezTo>
                  <a:pt x="139" y="199"/>
                  <a:pt x="143" y="199"/>
                  <a:pt x="146" y="198"/>
                </a:cubicBezTo>
                <a:cubicBezTo>
                  <a:pt x="148" y="197"/>
                  <a:pt x="144" y="196"/>
                  <a:pt x="144" y="194"/>
                </a:cubicBezTo>
                <a:close/>
                <a:moveTo>
                  <a:pt x="15" y="170"/>
                </a:moveTo>
                <a:cubicBezTo>
                  <a:pt x="14" y="167"/>
                  <a:pt x="6" y="170"/>
                  <a:pt x="7" y="173"/>
                </a:cubicBezTo>
                <a:cubicBezTo>
                  <a:pt x="8" y="176"/>
                  <a:pt x="16" y="178"/>
                  <a:pt x="19" y="177"/>
                </a:cubicBezTo>
                <a:cubicBezTo>
                  <a:pt x="22" y="176"/>
                  <a:pt x="24" y="172"/>
                  <a:pt x="21" y="170"/>
                </a:cubicBezTo>
                <a:cubicBezTo>
                  <a:pt x="19" y="168"/>
                  <a:pt x="15" y="173"/>
                  <a:pt x="15" y="170"/>
                </a:cubicBezTo>
                <a:close/>
                <a:moveTo>
                  <a:pt x="113" y="617"/>
                </a:moveTo>
                <a:cubicBezTo>
                  <a:pt x="108" y="618"/>
                  <a:pt x="111" y="630"/>
                  <a:pt x="114" y="628"/>
                </a:cubicBezTo>
                <a:cubicBezTo>
                  <a:pt x="116" y="627"/>
                  <a:pt x="119" y="626"/>
                  <a:pt x="120" y="624"/>
                </a:cubicBezTo>
                <a:cubicBezTo>
                  <a:pt x="122" y="622"/>
                  <a:pt x="119" y="616"/>
                  <a:pt x="113" y="617"/>
                </a:cubicBezTo>
                <a:close/>
                <a:moveTo>
                  <a:pt x="107" y="609"/>
                </a:moveTo>
                <a:cubicBezTo>
                  <a:pt x="104" y="610"/>
                  <a:pt x="106" y="615"/>
                  <a:pt x="108" y="614"/>
                </a:cubicBezTo>
                <a:cubicBezTo>
                  <a:pt x="111" y="611"/>
                  <a:pt x="110" y="609"/>
                  <a:pt x="107" y="609"/>
                </a:cubicBezTo>
                <a:close/>
                <a:moveTo>
                  <a:pt x="75" y="599"/>
                </a:moveTo>
                <a:cubicBezTo>
                  <a:pt x="78" y="602"/>
                  <a:pt x="80" y="601"/>
                  <a:pt x="81" y="599"/>
                </a:cubicBezTo>
                <a:cubicBezTo>
                  <a:pt x="81" y="596"/>
                  <a:pt x="72" y="596"/>
                  <a:pt x="75" y="599"/>
                </a:cubicBezTo>
                <a:close/>
                <a:moveTo>
                  <a:pt x="89" y="605"/>
                </a:moveTo>
                <a:cubicBezTo>
                  <a:pt x="91" y="608"/>
                  <a:pt x="94" y="609"/>
                  <a:pt x="95" y="606"/>
                </a:cubicBezTo>
                <a:cubicBezTo>
                  <a:pt x="97" y="603"/>
                  <a:pt x="87" y="602"/>
                  <a:pt x="89" y="605"/>
                </a:cubicBezTo>
                <a:close/>
                <a:moveTo>
                  <a:pt x="921" y="334"/>
                </a:moveTo>
                <a:cubicBezTo>
                  <a:pt x="920" y="331"/>
                  <a:pt x="912" y="333"/>
                  <a:pt x="908" y="330"/>
                </a:cubicBezTo>
                <a:cubicBezTo>
                  <a:pt x="905" y="328"/>
                  <a:pt x="898" y="341"/>
                  <a:pt x="897" y="347"/>
                </a:cubicBezTo>
                <a:cubicBezTo>
                  <a:pt x="895" y="352"/>
                  <a:pt x="885" y="359"/>
                  <a:pt x="885" y="359"/>
                </a:cubicBezTo>
                <a:cubicBezTo>
                  <a:pt x="885" y="359"/>
                  <a:pt x="857" y="359"/>
                  <a:pt x="854" y="359"/>
                </a:cubicBezTo>
                <a:cubicBezTo>
                  <a:pt x="852" y="359"/>
                  <a:pt x="846" y="365"/>
                  <a:pt x="842" y="368"/>
                </a:cubicBezTo>
                <a:cubicBezTo>
                  <a:pt x="842" y="368"/>
                  <a:pt x="842" y="368"/>
                  <a:pt x="842" y="369"/>
                </a:cubicBezTo>
                <a:cubicBezTo>
                  <a:pt x="845" y="374"/>
                  <a:pt x="835" y="377"/>
                  <a:pt x="824" y="377"/>
                </a:cubicBezTo>
                <a:cubicBezTo>
                  <a:pt x="821" y="378"/>
                  <a:pt x="819" y="378"/>
                  <a:pt x="817" y="378"/>
                </a:cubicBezTo>
                <a:cubicBezTo>
                  <a:pt x="817" y="379"/>
                  <a:pt x="818" y="381"/>
                  <a:pt x="818" y="382"/>
                </a:cubicBezTo>
                <a:cubicBezTo>
                  <a:pt x="818" y="382"/>
                  <a:pt x="816" y="383"/>
                  <a:pt x="815" y="384"/>
                </a:cubicBezTo>
                <a:cubicBezTo>
                  <a:pt x="813" y="387"/>
                  <a:pt x="801" y="393"/>
                  <a:pt x="794" y="397"/>
                </a:cubicBezTo>
                <a:cubicBezTo>
                  <a:pt x="786" y="401"/>
                  <a:pt x="776" y="399"/>
                  <a:pt x="776" y="393"/>
                </a:cubicBezTo>
                <a:cubicBezTo>
                  <a:pt x="776" y="387"/>
                  <a:pt x="781" y="388"/>
                  <a:pt x="783" y="391"/>
                </a:cubicBezTo>
                <a:cubicBezTo>
                  <a:pt x="783" y="392"/>
                  <a:pt x="784" y="391"/>
                  <a:pt x="786" y="390"/>
                </a:cubicBezTo>
                <a:cubicBezTo>
                  <a:pt x="784" y="388"/>
                  <a:pt x="784" y="385"/>
                  <a:pt x="785" y="383"/>
                </a:cubicBezTo>
                <a:cubicBezTo>
                  <a:pt x="783" y="382"/>
                  <a:pt x="786" y="373"/>
                  <a:pt x="781" y="371"/>
                </a:cubicBezTo>
                <a:cubicBezTo>
                  <a:pt x="777" y="369"/>
                  <a:pt x="771" y="378"/>
                  <a:pt x="772" y="373"/>
                </a:cubicBezTo>
                <a:cubicBezTo>
                  <a:pt x="773" y="367"/>
                  <a:pt x="780" y="363"/>
                  <a:pt x="775" y="356"/>
                </a:cubicBezTo>
                <a:cubicBezTo>
                  <a:pt x="771" y="349"/>
                  <a:pt x="763" y="349"/>
                  <a:pt x="761" y="354"/>
                </a:cubicBezTo>
                <a:cubicBezTo>
                  <a:pt x="760" y="360"/>
                  <a:pt x="754" y="357"/>
                  <a:pt x="752" y="361"/>
                </a:cubicBezTo>
                <a:cubicBezTo>
                  <a:pt x="750" y="365"/>
                  <a:pt x="748" y="374"/>
                  <a:pt x="749" y="381"/>
                </a:cubicBezTo>
                <a:cubicBezTo>
                  <a:pt x="751" y="387"/>
                  <a:pt x="749" y="390"/>
                  <a:pt x="743" y="394"/>
                </a:cubicBezTo>
                <a:cubicBezTo>
                  <a:pt x="737" y="398"/>
                  <a:pt x="734" y="389"/>
                  <a:pt x="736" y="377"/>
                </a:cubicBezTo>
                <a:cubicBezTo>
                  <a:pt x="738" y="369"/>
                  <a:pt x="742" y="361"/>
                  <a:pt x="738" y="361"/>
                </a:cubicBezTo>
                <a:cubicBezTo>
                  <a:pt x="734" y="361"/>
                  <a:pt x="743" y="351"/>
                  <a:pt x="752" y="349"/>
                </a:cubicBezTo>
                <a:cubicBezTo>
                  <a:pt x="760" y="347"/>
                  <a:pt x="771" y="348"/>
                  <a:pt x="771" y="345"/>
                </a:cubicBezTo>
                <a:cubicBezTo>
                  <a:pt x="771" y="345"/>
                  <a:pt x="771" y="345"/>
                  <a:pt x="772" y="344"/>
                </a:cubicBezTo>
                <a:cubicBezTo>
                  <a:pt x="770" y="343"/>
                  <a:pt x="768" y="342"/>
                  <a:pt x="767" y="341"/>
                </a:cubicBezTo>
                <a:cubicBezTo>
                  <a:pt x="767" y="341"/>
                  <a:pt x="766" y="342"/>
                  <a:pt x="766" y="342"/>
                </a:cubicBezTo>
                <a:cubicBezTo>
                  <a:pt x="762" y="345"/>
                  <a:pt x="763" y="339"/>
                  <a:pt x="757" y="339"/>
                </a:cubicBezTo>
                <a:cubicBezTo>
                  <a:pt x="751" y="339"/>
                  <a:pt x="745" y="344"/>
                  <a:pt x="740" y="342"/>
                </a:cubicBezTo>
                <a:cubicBezTo>
                  <a:pt x="735" y="339"/>
                  <a:pt x="738" y="336"/>
                  <a:pt x="733" y="336"/>
                </a:cubicBezTo>
                <a:cubicBezTo>
                  <a:pt x="729" y="336"/>
                  <a:pt x="737" y="328"/>
                  <a:pt x="730" y="331"/>
                </a:cubicBezTo>
                <a:cubicBezTo>
                  <a:pt x="724" y="335"/>
                  <a:pt x="714" y="344"/>
                  <a:pt x="709" y="340"/>
                </a:cubicBezTo>
                <a:cubicBezTo>
                  <a:pt x="705" y="336"/>
                  <a:pt x="701" y="341"/>
                  <a:pt x="698" y="338"/>
                </a:cubicBezTo>
                <a:cubicBezTo>
                  <a:pt x="694" y="335"/>
                  <a:pt x="709" y="326"/>
                  <a:pt x="716" y="326"/>
                </a:cubicBezTo>
                <a:cubicBezTo>
                  <a:pt x="718" y="326"/>
                  <a:pt x="719" y="325"/>
                  <a:pt x="721" y="324"/>
                </a:cubicBezTo>
                <a:cubicBezTo>
                  <a:pt x="717" y="323"/>
                  <a:pt x="709" y="320"/>
                  <a:pt x="707" y="322"/>
                </a:cubicBezTo>
                <a:cubicBezTo>
                  <a:pt x="705" y="325"/>
                  <a:pt x="702" y="323"/>
                  <a:pt x="700" y="321"/>
                </a:cubicBezTo>
                <a:cubicBezTo>
                  <a:pt x="698" y="319"/>
                  <a:pt x="695" y="322"/>
                  <a:pt x="692" y="318"/>
                </a:cubicBezTo>
                <a:cubicBezTo>
                  <a:pt x="689" y="314"/>
                  <a:pt x="686" y="317"/>
                  <a:pt x="684" y="318"/>
                </a:cubicBezTo>
                <a:cubicBezTo>
                  <a:pt x="682" y="319"/>
                  <a:pt x="679" y="316"/>
                  <a:pt x="676" y="315"/>
                </a:cubicBezTo>
                <a:cubicBezTo>
                  <a:pt x="672" y="314"/>
                  <a:pt x="675" y="310"/>
                  <a:pt x="672" y="308"/>
                </a:cubicBezTo>
                <a:cubicBezTo>
                  <a:pt x="669" y="306"/>
                  <a:pt x="669" y="312"/>
                  <a:pt x="669" y="312"/>
                </a:cubicBezTo>
                <a:cubicBezTo>
                  <a:pt x="417" y="314"/>
                  <a:pt x="417" y="314"/>
                  <a:pt x="417" y="314"/>
                </a:cubicBezTo>
                <a:cubicBezTo>
                  <a:pt x="418" y="314"/>
                  <a:pt x="418" y="314"/>
                  <a:pt x="418" y="315"/>
                </a:cubicBezTo>
                <a:cubicBezTo>
                  <a:pt x="421" y="318"/>
                  <a:pt x="419" y="320"/>
                  <a:pt x="420" y="324"/>
                </a:cubicBezTo>
                <a:cubicBezTo>
                  <a:pt x="421" y="328"/>
                  <a:pt x="420" y="334"/>
                  <a:pt x="417" y="334"/>
                </a:cubicBezTo>
                <a:cubicBezTo>
                  <a:pt x="414" y="334"/>
                  <a:pt x="414" y="330"/>
                  <a:pt x="416" y="329"/>
                </a:cubicBezTo>
                <a:cubicBezTo>
                  <a:pt x="418" y="328"/>
                  <a:pt x="417" y="323"/>
                  <a:pt x="415" y="323"/>
                </a:cubicBezTo>
                <a:cubicBezTo>
                  <a:pt x="413" y="323"/>
                  <a:pt x="413" y="322"/>
                  <a:pt x="413" y="320"/>
                </a:cubicBezTo>
                <a:cubicBezTo>
                  <a:pt x="409" y="321"/>
                  <a:pt x="404" y="321"/>
                  <a:pt x="398" y="320"/>
                </a:cubicBezTo>
                <a:cubicBezTo>
                  <a:pt x="398" y="320"/>
                  <a:pt x="399" y="320"/>
                  <a:pt x="399" y="321"/>
                </a:cubicBezTo>
                <a:cubicBezTo>
                  <a:pt x="399" y="323"/>
                  <a:pt x="400" y="328"/>
                  <a:pt x="403" y="333"/>
                </a:cubicBezTo>
                <a:cubicBezTo>
                  <a:pt x="406" y="337"/>
                  <a:pt x="404" y="340"/>
                  <a:pt x="407" y="341"/>
                </a:cubicBezTo>
                <a:cubicBezTo>
                  <a:pt x="410" y="343"/>
                  <a:pt x="410" y="345"/>
                  <a:pt x="407" y="344"/>
                </a:cubicBezTo>
                <a:cubicBezTo>
                  <a:pt x="404" y="344"/>
                  <a:pt x="406" y="346"/>
                  <a:pt x="405" y="353"/>
                </a:cubicBezTo>
                <a:cubicBezTo>
                  <a:pt x="404" y="359"/>
                  <a:pt x="405" y="371"/>
                  <a:pt x="404" y="375"/>
                </a:cubicBezTo>
                <a:cubicBezTo>
                  <a:pt x="403" y="379"/>
                  <a:pt x="399" y="385"/>
                  <a:pt x="402" y="389"/>
                </a:cubicBezTo>
                <a:cubicBezTo>
                  <a:pt x="404" y="393"/>
                  <a:pt x="406" y="399"/>
                  <a:pt x="405" y="404"/>
                </a:cubicBezTo>
                <a:cubicBezTo>
                  <a:pt x="403" y="409"/>
                  <a:pt x="403" y="412"/>
                  <a:pt x="406" y="416"/>
                </a:cubicBezTo>
                <a:cubicBezTo>
                  <a:pt x="408" y="420"/>
                  <a:pt x="406" y="426"/>
                  <a:pt x="408" y="428"/>
                </a:cubicBezTo>
                <a:cubicBezTo>
                  <a:pt x="411" y="429"/>
                  <a:pt x="413" y="432"/>
                  <a:pt x="415" y="436"/>
                </a:cubicBezTo>
                <a:cubicBezTo>
                  <a:pt x="418" y="439"/>
                  <a:pt x="420" y="437"/>
                  <a:pt x="420" y="441"/>
                </a:cubicBezTo>
                <a:cubicBezTo>
                  <a:pt x="420" y="445"/>
                  <a:pt x="420" y="445"/>
                  <a:pt x="424" y="447"/>
                </a:cubicBezTo>
                <a:cubicBezTo>
                  <a:pt x="427" y="448"/>
                  <a:pt x="425" y="452"/>
                  <a:pt x="425" y="454"/>
                </a:cubicBezTo>
                <a:cubicBezTo>
                  <a:pt x="425" y="456"/>
                  <a:pt x="429" y="459"/>
                  <a:pt x="434" y="464"/>
                </a:cubicBezTo>
                <a:cubicBezTo>
                  <a:pt x="440" y="469"/>
                  <a:pt x="435" y="472"/>
                  <a:pt x="439" y="472"/>
                </a:cubicBezTo>
                <a:cubicBezTo>
                  <a:pt x="443" y="472"/>
                  <a:pt x="447" y="475"/>
                  <a:pt x="450" y="477"/>
                </a:cubicBezTo>
                <a:cubicBezTo>
                  <a:pt x="454" y="480"/>
                  <a:pt x="455" y="478"/>
                  <a:pt x="458" y="479"/>
                </a:cubicBezTo>
                <a:cubicBezTo>
                  <a:pt x="461" y="479"/>
                  <a:pt x="466" y="485"/>
                  <a:pt x="467" y="489"/>
                </a:cubicBezTo>
                <a:cubicBezTo>
                  <a:pt x="467" y="491"/>
                  <a:pt x="468" y="493"/>
                  <a:pt x="469" y="495"/>
                </a:cubicBezTo>
                <a:cubicBezTo>
                  <a:pt x="490" y="492"/>
                  <a:pt x="490" y="492"/>
                  <a:pt x="490" y="492"/>
                </a:cubicBezTo>
                <a:cubicBezTo>
                  <a:pt x="490" y="492"/>
                  <a:pt x="496" y="496"/>
                  <a:pt x="500" y="497"/>
                </a:cubicBezTo>
                <a:cubicBezTo>
                  <a:pt x="503" y="498"/>
                  <a:pt x="523" y="505"/>
                  <a:pt x="523" y="505"/>
                </a:cubicBezTo>
                <a:cubicBezTo>
                  <a:pt x="549" y="505"/>
                  <a:pt x="549" y="505"/>
                  <a:pt x="549" y="505"/>
                </a:cubicBezTo>
                <a:cubicBezTo>
                  <a:pt x="552" y="501"/>
                  <a:pt x="552" y="501"/>
                  <a:pt x="552" y="501"/>
                </a:cubicBezTo>
                <a:cubicBezTo>
                  <a:pt x="567" y="501"/>
                  <a:pt x="567" y="501"/>
                  <a:pt x="567" y="501"/>
                </a:cubicBezTo>
                <a:cubicBezTo>
                  <a:pt x="567" y="501"/>
                  <a:pt x="576" y="510"/>
                  <a:pt x="577" y="511"/>
                </a:cubicBezTo>
                <a:cubicBezTo>
                  <a:pt x="578" y="511"/>
                  <a:pt x="583" y="515"/>
                  <a:pt x="583" y="518"/>
                </a:cubicBezTo>
                <a:cubicBezTo>
                  <a:pt x="583" y="520"/>
                  <a:pt x="584" y="523"/>
                  <a:pt x="586" y="524"/>
                </a:cubicBezTo>
                <a:cubicBezTo>
                  <a:pt x="588" y="525"/>
                  <a:pt x="596" y="529"/>
                  <a:pt x="597" y="529"/>
                </a:cubicBezTo>
                <a:cubicBezTo>
                  <a:pt x="598" y="529"/>
                  <a:pt x="600" y="520"/>
                  <a:pt x="604" y="521"/>
                </a:cubicBezTo>
                <a:cubicBezTo>
                  <a:pt x="608" y="521"/>
                  <a:pt x="618" y="524"/>
                  <a:pt x="620" y="530"/>
                </a:cubicBezTo>
                <a:cubicBezTo>
                  <a:pt x="622" y="536"/>
                  <a:pt x="627" y="541"/>
                  <a:pt x="629" y="542"/>
                </a:cubicBezTo>
                <a:cubicBezTo>
                  <a:pt x="630" y="544"/>
                  <a:pt x="630" y="547"/>
                  <a:pt x="631" y="549"/>
                </a:cubicBezTo>
                <a:cubicBezTo>
                  <a:pt x="632" y="551"/>
                  <a:pt x="632" y="555"/>
                  <a:pt x="633" y="555"/>
                </a:cubicBezTo>
                <a:cubicBezTo>
                  <a:pt x="635" y="555"/>
                  <a:pt x="643" y="560"/>
                  <a:pt x="646" y="559"/>
                </a:cubicBezTo>
                <a:cubicBezTo>
                  <a:pt x="647" y="559"/>
                  <a:pt x="649" y="560"/>
                  <a:pt x="650" y="561"/>
                </a:cubicBezTo>
                <a:cubicBezTo>
                  <a:pt x="650" y="554"/>
                  <a:pt x="643" y="552"/>
                  <a:pt x="647" y="549"/>
                </a:cubicBezTo>
                <a:cubicBezTo>
                  <a:pt x="652" y="545"/>
                  <a:pt x="647" y="542"/>
                  <a:pt x="650" y="540"/>
                </a:cubicBezTo>
                <a:cubicBezTo>
                  <a:pt x="652" y="539"/>
                  <a:pt x="656" y="537"/>
                  <a:pt x="656" y="535"/>
                </a:cubicBezTo>
                <a:cubicBezTo>
                  <a:pt x="656" y="532"/>
                  <a:pt x="659" y="532"/>
                  <a:pt x="662" y="533"/>
                </a:cubicBezTo>
                <a:cubicBezTo>
                  <a:pt x="665" y="533"/>
                  <a:pt x="671" y="527"/>
                  <a:pt x="671" y="525"/>
                </a:cubicBezTo>
                <a:cubicBezTo>
                  <a:pt x="670" y="523"/>
                  <a:pt x="671" y="522"/>
                  <a:pt x="675" y="523"/>
                </a:cubicBezTo>
                <a:cubicBezTo>
                  <a:pt x="679" y="524"/>
                  <a:pt x="678" y="519"/>
                  <a:pt x="681" y="520"/>
                </a:cubicBezTo>
                <a:cubicBezTo>
                  <a:pt x="683" y="520"/>
                  <a:pt x="685" y="522"/>
                  <a:pt x="685" y="520"/>
                </a:cubicBezTo>
                <a:cubicBezTo>
                  <a:pt x="686" y="518"/>
                  <a:pt x="688" y="519"/>
                  <a:pt x="690" y="521"/>
                </a:cubicBezTo>
                <a:cubicBezTo>
                  <a:pt x="692" y="523"/>
                  <a:pt x="697" y="524"/>
                  <a:pt x="697" y="521"/>
                </a:cubicBezTo>
                <a:cubicBezTo>
                  <a:pt x="698" y="518"/>
                  <a:pt x="701" y="521"/>
                  <a:pt x="703" y="524"/>
                </a:cubicBezTo>
                <a:cubicBezTo>
                  <a:pt x="706" y="527"/>
                  <a:pt x="707" y="526"/>
                  <a:pt x="711" y="526"/>
                </a:cubicBezTo>
                <a:cubicBezTo>
                  <a:pt x="715" y="527"/>
                  <a:pt x="715" y="526"/>
                  <a:pt x="715" y="523"/>
                </a:cubicBezTo>
                <a:cubicBezTo>
                  <a:pt x="715" y="521"/>
                  <a:pt x="719" y="528"/>
                  <a:pt x="723" y="529"/>
                </a:cubicBezTo>
                <a:cubicBezTo>
                  <a:pt x="727" y="529"/>
                  <a:pt x="724" y="526"/>
                  <a:pt x="721" y="524"/>
                </a:cubicBezTo>
                <a:cubicBezTo>
                  <a:pt x="718" y="522"/>
                  <a:pt x="722" y="521"/>
                  <a:pt x="719" y="519"/>
                </a:cubicBezTo>
                <a:cubicBezTo>
                  <a:pt x="717" y="517"/>
                  <a:pt x="723" y="515"/>
                  <a:pt x="727" y="515"/>
                </a:cubicBezTo>
                <a:cubicBezTo>
                  <a:pt x="732" y="515"/>
                  <a:pt x="732" y="516"/>
                  <a:pt x="734" y="514"/>
                </a:cubicBezTo>
                <a:cubicBezTo>
                  <a:pt x="736" y="511"/>
                  <a:pt x="738" y="514"/>
                  <a:pt x="738" y="516"/>
                </a:cubicBezTo>
                <a:cubicBezTo>
                  <a:pt x="738" y="518"/>
                  <a:pt x="745" y="515"/>
                  <a:pt x="750" y="515"/>
                </a:cubicBezTo>
                <a:cubicBezTo>
                  <a:pt x="754" y="515"/>
                  <a:pt x="758" y="518"/>
                  <a:pt x="758" y="521"/>
                </a:cubicBezTo>
                <a:cubicBezTo>
                  <a:pt x="759" y="523"/>
                  <a:pt x="761" y="524"/>
                  <a:pt x="764" y="522"/>
                </a:cubicBezTo>
                <a:cubicBezTo>
                  <a:pt x="767" y="519"/>
                  <a:pt x="770" y="516"/>
                  <a:pt x="773" y="519"/>
                </a:cubicBezTo>
                <a:cubicBezTo>
                  <a:pt x="776" y="522"/>
                  <a:pt x="779" y="526"/>
                  <a:pt x="782" y="529"/>
                </a:cubicBezTo>
                <a:cubicBezTo>
                  <a:pt x="786" y="532"/>
                  <a:pt x="780" y="537"/>
                  <a:pt x="782" y="539"/>
                </a:cubicBezTo>
                <a:cubicBezTo>
                  <a:pt x="784" y="542"/>
                  <a:pt x="782" y="546"/>
                  <a:pt x="786" y="548"/>
                </a:cubicBezTo>
                <a:cubicBezTo>
                  <a:pt x="790" y="551"/>
                  <a:pt x="787" y="557"/>
                  <a:pt x="790" y="558"/>
                </a:cubicBezTo>
                <a:cubicBezTo>
                  <a:pt x="793" y="559"/>
                  <a:pt x="796" y="564"/>
                  <a:pt x="796" y="566"/>
                </a:cubicBezTo>
                <a:cubicBezTo>
                  <a:pt x="796" y="568"/>
                  <a:pt x="803" y="570"/>
                  <a:pt x="803" y="567"/>
                </a:cubicBezTo>
                <a:cubicBezTo>
                  <a:pt x="803" y="564"/>
                  <a:pt x="807" y="560"/>
                  <a:pt x="807" y="556"/>
                </a:cubicBezTo>
                <a:cubicBezTo>
                  <a:pt x="807" y="553"/>
                  <a:pt x="805" y="541"/>
                  <a:pt x="802" y="538"/>
                </a:cubicBezTo>
                <a:cubicBezTo>
                  <a:pt x="799" y="534"/>
                  <a:pt x="803" y="533"/>
                  <a:pt x="799" y="529"/>
                </a:cubicBezTo>
                <a:cubicBezTo>
                  <a:pt x="796" y="525"/>
                  <a:pt x="794" y="517"/>
                  <a:pt x="794" y="511"/>
                </a:cubicBezTo>
                <a:cubicBezTo>
                  <a:pt x="794" y="505"/>
                  <a:pt x="802" y="495"/>
                  <a:pt x="805" y="492"/>
                </a:cubicBezTo>
                <a:cubicBezTo>
                  <a:pt x="808" y="489"/>
                  <a:pt x="812" y="491"/>
                  <a:pt x="813" y="488"/>
                </a:cubicBezTo>
                <a:cubicBezTo>
                  <a:pt x="814" y="484"/>
                  <a:pt x="818" y="480"/>
                  <a:pt x="821" y="480"/>
                </a:cubicBezTo>
                <a:cubicBezTo>
                  <a:pt x="823" y="480"/>
                  <a:pt x="826" y="481"/>
                  <a:pt x="826" y="478"/>
                </a:cubicBezTo>
                <a:cubicBezTo>
                  <a:pt x="826" y="476"/>
                  <a:pt x="830" y="472"/>
                  <a:pt x="836" y="472"/>
                </a:cubicBezTo>
                <a:cubicBezTo>
                  <a:pt x="841" y="471"/>
                  <a:pt x="838" y="468"/>
                  <a:pt x="837" y="466"/>
                </a:cubicBezTo>
                <a:cubicBezTo>
                  <a:pt x="835" y="463"/>
                  <a:pt x="838" y="461"/>
                  <a:pt x="839" y="462"/>
                </a:cubicBezTo>
                <a:cubicBezTo>
                  <a:pt x="840" y="464"/>
                  <a:pt x="843" y="464"/>
                  <a:pt x="845" y="463"/>
                </a:cubicBezTo>
                <a:cubicBezTo>
                  <a:pt x="847" y="461"/>
                  <a:pt x="852" y="457"/>
                  <a:pt x="847" y="457"/>
                </a:cubicBezTo>
                <a:cubicBezTo>
                  <a:pt x="843" y="457"/>
                  <a:pt x="842" y="455"/>
                  <a:pt x="844" y="454"/>
                </a:cubicBezTo>
                <a:cubicBezTo>
                  <a:pt x="847" y="453"/>
                  <a:pt x="845" y="448"/>
                  <a:pt x="841" y="448"/>
                </a:cubicBezTo>
                <a:cubicBezTo>
                  <a:pt x="838" y="448"/>
                  <a:pt x="839" y="446"/>
                  <a:pt x="841" y="443"/>
                </a:cubicBezTo>
                <a:cubicBezTo>
                  <a:pt x="843" y="441"/>
                  <a:pt x="838" y="438"/>
                  <a:pt x="835" y="436"/>
                </a:cubicBezTo>
                <a:cubicBezTo>
                  <a:pt x="832" y="434"/>
                  <a:pt x="837" y="433"/>
                  <a:pt x="839" y="433"/>
                </a:cubicBezTo>
                <a:cubicBezTo>
                  <a:pt x="841" y="432"/>
                  <a:pt x="839" y="423"/>
                  <a:pt x="840" y="421"/>
                </a:cubicBezTo>
                <a:cubicBezTo>
                  <a:pt x="841" y="418"/>
                  <a:pt x="845" y="418"/>
                  <a:pt x="843" y="421"/>
                </a:cubicBezTo>
                <a:cubicBezTo>
                  <a:pt x="842" y="423"/>
                  <a:pt x="840" y="426"/>
                  <a:pt x="842" y="430"/>
                </a:cubicBezTo>
                <a:cubicBezTo>
                  <a:pt x="845" y="433"/>
                  <a:pt x="846" y="436"/>
                  <a:pt x="845" y="440"/>
                </a:cubicBezTo>
                <a:cubicBezTo>
                  <a:pt x="844" y="445"/>
                  <a:pt x="846" y="444"/>
                  <a:pt x="849" y="438"/>
                </a:cubicBezTo>
                <a:cubicBezTo>
                  <a:pt x="852" y="432"/>
                  <a:pt x="852" y="426"/>
                  <a:pt x="850" y="426"/>
                </a:cubicBezTo>
                <a:cubicBezTo>
                  <a:pt x="848" y="425"/>
                  <a:pt x="848" y="419"/>
                  <a:pt x="851" y="422"/>
                </a:cubicBezTo>
                <a:cubicBezTo>
                  <a:pt x="853" y="425"/>
                  <a:pt x="854" y="425"/>
                  <a:pt x="857" y="422"/>
                </a:cubicBezTo>
                <a:cubicBezTo>
                  <a:pt x="861" y="418"/>
                  <a:pt x="864" y="412"/>
                  <a:pt x="862" y="410"/>
                </a:cubicBezTo>
                <a:cubicBezTo>
                  <a:pt x="860" y="409"/>
                  <a:pt x="863" y="407"/>
                  <a:pt x="867" y="408"/>
                </a:cubicBezTo>
                <a:cubicBezTo>
                  <a:pt x="871" y="408"/>
                  <a:pt x="880" y="405"/>
                  <a:pt x="880" y="404"/>
                </a:cubicBezTo>
                <a:cubicBezTo>
                  <a:pt x="882" y="400"/>
                  <a:pt x="867" y="406"/>
                  <a:pt x="867" y="404"/>
                </a:cubicBezTo>
                <a:cubicBezTo>
                  <a:pt x="867" y="401"/>
                  <a:pt x="877" y="399"/>
                  <a:pt x="881" y="399"/>
                </a:cubicBezTo>
                <a:cubicBezTo>
                  <a:pt x="886" y="399"/>
                  <a:pt x="884" y="392"/>
                  <a:pt x="886" y="395"/>
                </a:cubicBezTo>
                <a:cubicBezTo>
                  <a:pt x="888" y="398"/>
                  <a:pt x="891" y="397"/>
                  <a:pt x="893" y="396"/>
                </a:cubicBezTo>
                <a:cubicBezTo>
                  <a:pt x="896" y="394"/>
                  <a:pt x="894" y="389"/>
                  <a:pt x="891" y="389"/>
                </a:cubicBezTo>
                <a:cubicBezTo>
                  <a:pt x="888" y="388"/>
                  <a:pt x="893" y="386"/>
                  <a:pt x="892" y="384"/>
                </a:cubicBezTo>
                <a:cubicBezTo>
                  <a:pt x="891" y="382"/>
                  <a:pt x="894" y="375"/>
                  <a:pt x="898" y="374"/>
                </a:cubicBezTo>
                <a:cubicBezTo>
                  <a:pt x="902" y="373"/>
                  <a:pt x="900" y="371"/>
                  <a:pt x="903" y="371"/>
                </a:cubicBezTo>
                <a:cubicBezTo>
                  <a:pt x="907" y="371"/>
                  <a:pt x="907" y="367"/>
                  <a:pt x="910" y="364"/>
                </a:cubicBezTo>
                <a:cubicBezTo>
                  <a:pt x="913" y="361"/>
                  <a:pt x="917" y="369"/>
                  <a:pt x="921" y="365"/>
                </a:cubicBezTo>
                <a:cubicBezTo>
                  <a:pt x="923" y="363"/>
                  <a:pt x="926" y="361"/>
                  <a:pt x="928" y="359"/>
                </a:cubicBezTo>
                <a:cubicBezTo>
                  <a:pt x="918" y="346"/>
                  <a:pt x="921" y="336"/>
                  <a:pt x="921" y="334"/>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2" name="Freeform 304">
            <a:extLst>
              <a:ext uri="{FF2B5EF4-FFF2-40B4-BE49-F238E27FC236}">
                <a16:creationId xmlns:a16="http://schemas.microsoft.com/office/drawing/2014/main" id="{456E45C3-8B09-0941-AE8F-776D66ED0A30}"/>
              </a:ext>
            </a:extLst>
          </p:cNvPr>
          <p:cNvSpPr>
            <a:spLocks noEditPoints="1"/>
          </p:cNvSpPr>
          <p:nvPr/>
        </p:nvSpPr>
        <p:spPr bwMode="auto">
          <a:xfrm>
            <a:off x="8384382" y="2744837"/>
            <a:ext cx="344488" cy="349250"/>
          </a:xfrm>
          <a:custGeom>
            <a:avLst/>
            <a:gdLst>
              <a:gd name="T0" fmla="*/ 138 w 156"/>
              <a:gd name="T1" fmla="*/ 20 h 157"/>
              <a:gd name="T2" fmla="*/ 112 w 156"/>
              <a:gd name="T3" fmla="*/ 8 h 157"/>
              <a:gd name="T4" fmla="*/ 109 w 156"/>
              <a:gd name="T5" fmla="*/ 25 h 157"/>
              <a:gd name="T6" fmla="*/ 98 w 156"/>
              <a:gd name="T7" fmla="*/ 34 h 157"/>
              <a:gd name="T8" fmla="*/ 96 w 156"/>
              <a:gd name="T9" fmla="*/ 46 h 157"/>
              <a:gd name="T10" fmla="*/ 106 w 156"/>
              <a:gd name="T11" fmla="*/ 43 h 157"/>
              <a:gd name="T12" fmla="*/ 108 w 156"/>
              <a:gd name="T13" fmla="*/ 36 h 157"/>
              <a:gd name="T14" fmla="*/ 128 w 156"/>
              <a:gd name="T15" fmla="*/ 37 h 157"/>
              <a:gd name="T16" fmla="*/ 146 w 156"/>
              <a:gd name="T17" fmla="*/ 26 h 157"/>
              <a:gd name="T18" fmla="*/ 147 w 156"/>
              <a:gd name="T19" fmla="*/ 17 h 157"/>
              <a:gd name="T20" fmla="*/ 96 w 156"/>
              <a:gd name="T21" fmla="*/ 67 h 157"/>
              <a:gd name="T22" fmla="*/ 86 w 156"/>
              <a:gd name="T23" fmla="*/ 88 h 157"/>
              <a:gd name="T24" fmla="*/ 72 w 156"/>
              <a:gd name="T25" fmla="*/ 91 h 157"/>
              <a:gd name="T26" fmla="*/ 59 w 156"/>
              <a:gd name="T27" fmla="*/ 108 h 157"/>
              <a:gd name="T28" fmla="*/ 42 w 156"/>
              <a:gd name="T29" fmla="*/ 111 h 157"/>
              <a:gd name="T30" fmla="*/ 15 w 156"/>
              <a:gd name="T31" fmla="*/ 122 h 157"/>
              <a:gd name="T32" fmla="*/ 25 w 156"/>
              <a:gd name="T33" fmla="*/ 125 h 157"/>
              <a:gd name="T34" fmla="*/ 52 w 156"/>
              <a:gd name="T35" fmla="*/ 128 h 157"/>
              <a:gd name="T36" fmla="*/ 66 w 156"/>
              <a:gd name="T37" fmla="*/ 121 h 157"/>
              <a:gd name="T38" fmla="*/ 80 w 156"/>
              <a:gd name="T39" fmla="*/ 119 h 157"/>
              <a:gd name="T40" fmla="*/ 92 w 156"/>
              <a:gd name="T41" fmla="*/ 114 h 157"/>
              <a:gd name="T42" fmla="*/ 103 w 156"/>
              <a:gd name="T43" fmla="*/ 100 h 157"/>
              <a:gd name="T44" fmla="*/ 114 w 156"/>
              <a:gd name="T45" fmla="*/ 76 h 157"/>
              <a:gd name="T46" fmla="*/ 98 w 156"/>
              <a:gd name="T47" fmla="*/ 54 h 157"/>
              <a:gd name="T48" fmla="*/ 30 w 156"/>
              <a:gd name="T49" fmla="*/ 127 h 157"/>
              <a:gd name="T50" fmla="*/ 33 w 156"/>
              <a:gd name="T51" fmla="*/ 137 h 157"/>
              <a:gd name="T52" fmla="*/ 48 w 156"/>
              <a:gd name="T53" fmla="*/ 126 h 157"/>
              <a:gd name="T54" fmla="*/ 20 w 156"/>
              <a:gd name="T55" fmla="*/ 135 h 157"/>
              <a:gd name="T56" fmla="*/ 5 w 156"/>
              <a:gd name="T57" fmla="*/ 132 h 157"/>
              <a:gd name="T58" fmla="*/ 6 w 156"/>
              <a:gd name="T59" fmla="*/ 136 h 157"/>
              <a:gd name="T60" fmla="*/ 11 w 156"/>
              <a:gd name="T61" fmla="*/ 157 h 157"/>
              <a:gd name="T62" fmla="*/ 20 w 156"/>
              <a:gd name="T63"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57">
                <a:moveTo>
                  <a:pt x="147" y="17"/>
                </a:moveTo>
                <a:cubicBezTo>
                  <a:pt x="146" y="15"/>
                  <a:pt x="142" y="19"/>
                  <a:pt x="138" y="20"/>
                </a:cubicBezTo>
                <a:cubicBezTo>
                  <a:pt x="134" y="20"/>
                  <a:pt x="121" y="10"/>
                  <a:pt x="118" y="5"/>
                </a:cubicBezTo>
                <a:cubicBezTo>
                  <a:pt x="115" y="0"/>
                  <a:pt x="110" y="4"/>
                  <a:pt x="112" y="8"/>
                </a:cubicBezTo>
                <a:cubicBezTo>
                  <a:pt x="115" y="11"/>
                  <a:pt x="112" y="12"/>
                  <a:pt x="112" y="17"/>
                </a:cubicBezTo>
                <a:cubicBezTo>
                  <a:pt x="112" y="22"/>
                  <a:pt x="109" y="22"/>
                  <a:pt x="109" y="25"/>
                </a:cubicBezTo>
                <a:cubicBezTo>
                  <a:pt x="110" y="29"/>
                  <a:pt x="105" y="28"/>
                  <a:pt x="101" y="29"/>
                </a:cubicBezTo>
                <a:cubicBezTo>
                  <a:pt x="98" y="29"/>
                  <a:pt x="102" y="32"/>
                  <a:pt x="98" y="34"/>
                </a:cubicBezTo>
                <a:cubicBezTo>
                  <a:pt x="94" y="36"/>
                  <a:pt x="94" y="38"/>
                  <a:pt x="96" y="39"/>
                </a:cubicBezTo>
                <a:cubicBezTo>
                  <a:pt x="98" y="40"/>
                  <a:pt x="97" y="44"/>
                  <a:pt x="96" y="46"/>
                </a:cubicBezTo>
                <a:cubicBezTo>
                  <a:pt x="96" y="49"/>
                  <a:pt x="99" y="47"/>
                  <a:pt x="101" y="44"/>
                </a:cubicBezTo>
                <a:cubicBezTo>
                  <a:pt x="103" y="42"/>
                  <a:pt x="105" y="46"/>
                  <a:pt x="106" y="43"/>
                </a:cubicBezTo>
                <a:cubicBezTo>
                  <a:pt x="106" y="41"/>
                  <a:pt x="100" y="39"/>
                  <a:pt x="100" y="37"/>
                </a:cubicBezTo>
                <a:cubicBezTo>
                  <a:pt x="101" y="34"/>
                  <a:pt x="105" y="37"/>
                  <a:pt x="108" y="36"/>
                </a:cubicBezTo>
                <a:cubicBezTo>
                  <a:pt x="111" y="34"/>
                  <a:pt x="118" y="36"/>
                  <a:pt x="122" y="39"/>
                </a:cubicBezTo>
                <a:cubicBezTo>
                  <a:pt x="126" y="43"/>
                  <a:pt x="127" y="41"/>
                  <a:pt x="128" y="37"/>
                </a:cubicBezTo>
                <a:cubicBezTo>
                  <a:pt x="129" y="33"/>
                  <a:pt x="135" y="31"/>
                  <a:pt x="141" y="31"/>
                </a:cubicBezTo>
                <a:cubicBezTo>
                  <a:pt x="147" y="31"/>
                  <a:pt x="148" y="28"/>
                  <a:pt x="146" y="26"/>
                </a:cubicBezTo>
                <a:cubicBezTo>
                  <a:pt x="144" y="25"/>
                  <a:pt x="156" y="17"/>
                  <a:pt x="156" y="15"/>
                </a:cubicBezTo>
                <a:cubicBezTo>
                  <a:pt x="155" y="13"/>
                  <a:pt x="149" y="20"/>
                  <a:pt x="147" y="17"/>
                </a:cubicBezTo>
                <a:close/>
                <a:moveTo>
                  <a:pt x="98" y="54"/>
                </a:moveTo>
                <a:cubicBezTo>
                  <a:pt x="95" y="56"/>
                  <a:pt x="93" y="64"/>
                  <a:pt x="96" y="67"/>
                </a:cubicBezTo>
                <a:cubicBezTo>
                  <a:pt x="99" y="69"/>
                  <a:pt x="91" y="74"/>
                  <a:pt x="92" y="79"/>
                </a:cubicBezTo>
                <a:cubicBezTo>
                  <a:pt x="92" y="84"/>
                  <a:pt x="87" y="84"/>
                  <a:pt x="86" y="88"/>
                </a:cubicBezTo>
                <a:cubicBezTo>
                  <a:pt x="85" y="91"/>
                  <a:pt x="82" y="91"/>
                  <a:pt x="77" y="94"/>
                </a:cubicBezTo>
                <a:cubicBezTo>
                  <a:pt x="73" y="98"/>
                  <a:pt x="70" y="94"/>
                  <a:pt x="72" y="91"/>
                </a:cubicBezTo>
                <a:cubicBezTo>
                  <a:pt x="73" y="89"/>
                  <a:pt x="65" y="93"/>
                  <a:pt x="65" y="98"/>
                </a:cubicBezTo>
                <a:cubicBezTo>
                  <a:pt x="65" y="104"/>
                  <a:pt x="57" y="105"/>
                  <a:pt x="59" y="108"/>
                </a:cubicBezTo>
                <a:cubicBezTo>
                  <a:pt x="61" y="110"/>
                  <a:pt x="53" y="112"/>
                  <a:pt x="53" y="110"/>
                </a:cubicBezTo>
                <a:cubicBezTo>
                  <a:pt x="54" y="107"/>
                  <a:pt x="49" y="108"/>
                  <a:pt x="42" y="111"/>
                </a:cubicBezTo>
                <a:cubicBezTo>
                  <a:pt x="36" y="113"/>
                  <a:pt x="32" y="108"/>
                  <a:pt x="29" y="112"/>
                </a:cubicBezTo>
                <a:cubicBezTo>
                  <a:pt x="25" y="115"/>
                  <a:pt x="19" y="121"/>
                  <a:pt x="15" y="122"/>
                </a:cubicBezTo>
                <a:cubicBezTo>
                  <a:pt x="10" y="123"/>
                  <a:pt x="13" y="129"/>
                  <a:pt x="15" y="128"/>
                </a:cubicBezTo>
                <a:cubicBezTo>
                  <a:pt x="18" y="126"/>
                  <a:pt x="23" y="128"/>
                  <a:pt x="25" y="125"/>
                </a:cubicBezTo>
                <a:cubicBezTo>
                  <a:pt x="26" y="123"/>
                  <a:pt x="40" y="120"/>
                  <a:pt x="48" y="120"/>
                </a:cubicBezTo>
                <a:cubicBezTo>
                  <a:pt x="56" y="119"/>
                  <a:pt x="51" y="123"/>
                  <a:pt x="52" y="128"/>
                </a:cubicBezTo>
                <a:cubicBezTo>
                  <a:pt x="52" y="132"/>
                  <a:pt x="59" y="131"/>
                  <a:pt x="62" y="127"/>
                </a:cubicBezTo>
                <a:cubicBezTo>
                  <a:pt x="66" y="123"/>
                  <a:pt x="69" y="123"/>
                  <a:pt x="66" y="121"/>
                </a:cubicBezTo>
                <a:cubicBezTo>
                  <a:pt x="63" y="118"/>
                  <a:pt x="66" y="116"/>
                  <a:pt x="68" y="120"/>
                </a:cubicBezTo>
                <a:cubicBezTo>
                  <a:pt x="70" y="123"/>
                  <a:pt x="77" y="123"/>
                  <a:pt x="80" y="119"/>
                </a:cubicBezTo>
                <a:cubicBezTo>
                  <a:pt x="83" y="114"/>
                  <a:pt x="83" y="120"/>
                  <a:pt x="87" y="119"/>
                </a:cubicBezTo>
                <a:cubicBezTo>
                  <a:pt x="90" y="119"/>
                  <a:pt x="92" y="111"/>
                  <a:pt x="92" y="114"/>
                </a:cubicBezTo>
                <a:cubicBezTo>
                  <a:pt x="92" y="117"/>
                  <a:pt x="97" y="116"/>
                  <a:pt x="101" y="112"/>
                </a:cubicBezTo>
                <a:cubicBezTo>
                  <a:pt x="104" y="109"/>
                  <a:pt x="101" y="103"/>
                  <a:pt x="103" y="100"/>
                </a:cubicBezTo>
                <a:cubicBezTo>
                  <a:pt x="105" y="96"/>
                  <a:pt x="107" y="90"/>
                  <a:pt x="105" y="85"/>
                </a:cubicBezTo>
                <a:cubicBezTo>
                  <a:pt x="103" y="81"/>
                  <a:pt x="110" y="79"/>
                  <a:pt x="114" y="76"/>
                </a:cubicBezTo>
                <a:cubicBezTo>
                  <a:pt x="117" y="72"/>
                  <a:pt x="110" y="56"/>
                  <a:pt x="109" y="51"/>
                </a:cubicBezTo>
                <a:cubicBezTo>
                  <a:pt x="109" y="46"/>
                  <a:pt x="100" y="53"/>
                  <a:pt x="98" y="54"/>
                </a:cubicBezTo>
                <a:close/>
                <a:moveTo>
                  <a:pt x="38" y="125"/>
                </a:moveTo>
                <a:cubicBezTo>
                  <a:pt x="37" y="128"/>
                  <a:pt x="34" y="126"/>
                  <a:pt x="30" y="127"/>
                </a:cubicBezTo>
                <a:cubicBezTo>
                  <a:pt x="25" y="128"/>
                  <a:pt x="25" y="138"/>
                  <a:pt x="28" y="139"/>
                </a:cubicBezTo>
                <a:cubicBezTo>
                  <a:pt x="31" y="140"/>
                  <a:pt x="33" y="140"/>
                  <a:pt x="33" y="137"/>
                </a:cubicBezTo>
                <a:cubicBezTo>
                  <a:pt x="34" y="134"/>
                  <a:pt x="39" y="132"/>
                  <a:pt x="41" y="134"/>
                </a:cubicBezTo>
                <a:cubicBezTo>
                  <a:pt x="44" y="135"/>
                  <a:pt x="48" y="130"/>
                  <a:pt x="48" y="126"/>
                </a:cubicBezTo>
                <a:cubicBezTo>
                  <a:pt x="48" y="122"/>
                  <a:pt x="39" y="122"/>
                  <a:pt x="38" y="125"/>
                </a:cubicBezTo>
                <a:close/>
                <a:moveTo>
                  <a:pt x="20" y="135"/>
                </a:moveTo>
                <a:cubicBezTo>
                  <a:pt x="20" y="132"/>
                  <a:pt x="14" y="133"/>
                  <a:pt x="13" y="131"/>
                </a:cubicBezTo>
                <a:cubicBezTo>
                  <a:pt x="13" y="128"/>
                  <a:pt x="9" y="130"/>
                  <a:pt x="5" y="132"/>
                </a:cubicBezTo>
                <a:cubicBezTo>
                  <a:pt x="1" y="135"/>
                  <a:pt x="0" y="136"/>
                  <a:pt x="1" y="139"/>
                </a:cubicBezTo>
                <a:cubicBezTo>
                  <a:pt x="3" y="142"/>
                  <a:pt x="5" y="139"/>
                  <a:pt x="6" y="136"/>
                </a:cubicBezTo>
                <a:cubicBezTo>
                  <a:pt x="8" y="133"/>
                  <a:pt x="10" y="141"/>
                  <a:pt x="8" y="145"/>
                </a:cubicBezTo>
                <a:cubicBezTo>
                  <a:pt x="5" y="150"/>
                  <a:pt x="8" y="157"/>
                  <a:pt x="11" y="157"/>
                </a:cubicBezTo>
                <a:cubicBezTo>
                  <a:pt x="14" y="156"/>
                  <a:pt x="18" y="146"/>
                  <a:pt x="22" y="141"/>
                </a:cubicBezTo>
                <a:cubicBezTo>
                  <a:pt x="26" y="136"/>
                  <a:pt x="20" y="138"/>
                  <a:pt x="20" y="135"/>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2" name="Group 1">
            <a:extLst>
              <a:ext uri="{FF2B5EF4-FFF2-40B4-BE49-F238E27FC236}">
                <a16:creationId xmlns:a16="http://schemas.microsoft.com/office/drawing/2014/main" id="{0AB85590-AF99-7143-9928-2457484414DB}"/>
              </a:ext>
            </a:extLst>
          </p:cNvPr>
          <p:cNvGrpSpPr/>
          <p:nvPr/>
        </p:nvGrpSpPr>
        <p:grpSpPr>
          <a:xfrm>
            <a:off x="6035675" y="2711499"/>
            <a:ext cx="431801" cy="300038"/>
            <a:chOff x="6032500" y="2711499"/>
            <a:chExt cx="431801" cy="300038"/>
          </a:xfrm>
        </p:grpSpPr>
        <p:sp>
          <p:nvSpPr>
            <p:cNvPr id="523" name="Freeform 335">
              <a:extLst>
                <a:ext uri="{FF2B5EF4-FFF2-40B4-BE49-F238E27FC236}">
                  <a16:creationId xmlns:a16="http://schemas.microsoft.com/office/drawing/2014/main" id="{4864050C-0181-EC49-BCB1-A5D997730F21}"/>
                </a:ext>
              </a:extLst>
            </p:cNvPr>
            <p:cNvSpPr>
              <a:spLocks/>
            </p:cNvSpPr>
            <p:nvPr/>
          </p:nvSpPr>
          <p:spPr bwMode="auto">
            <a:xfrm>
              <a:off x="6032500" y="2711499"/>
              <a:ext cx="68263" cy="36513"/>
            </a:xfrm>
            <a:custGeom>
              <a:avLst/>
              <a:gdLst>
                <a:gd name="T0" fmla="*/ 0 w 31"/>
                <a:gd name="T1" fmla="*/ 15 h 17"/>
                <a:gd name="T2" fmla="*/ 6 w 31"/>
                <a:gd name="T3" fmla="*/ 14 h 17"/>
                <a:gd name="T4" fmla="*/ 8 w 31"/>
                <a:gd name="T5" fmla="*/ 17 h 17"/>
                <a:gd name="T6" fmla="*/ 14 w 31"/>
                <a:gd name="T7" fmla="*/ 15 h 17"/>
                <a:gd name="T8" fmla="*/ 20 w 31"/>
                <a:gd name="T9" fmla="*/ 16 h 17"/>
                <a:gd name="T10" fmla="*/ 23 w 31"/>
                <a:gd name="T11" fmla="*/ 12 h 17"/>
                <a:gd name="T12" fmla="*/ 25 w 31"/>
                <a:gd name="T13" fmla="*/ 7 h 17"/>
                <a:gd name="T14" fmla="*/ 31 w 31"/>
                <a:gd name="T15" fmla="*/ 3 h 17"/>
                <a:gd name="T16" fmla="*/ 29 w 31"/>
                <a:gd name="T17" fmla="*/ 0 h 17"/>
                <a:gd name="T18" fmla="*/ 22 w 31"/>
                <a:gd name="T19" fmla="*/ 2 h 17"/>
                <a:gd name="T20" fmla="*/ 15 w 31"/>
                <a:gd name="T21" fmla="*/ 5 h 17"/>
                <a:gd name="T22" fmla="*/ 4 w 31"/>
                <a:gd name="T23" fmla="*/ 3 h 17"/>
                <a:gd name="T24" fmla="*/ 1 w 31"/>
                <a:gd name="T25" fmla="*/ 3 h 17"/>
                <a:gd name="T26" fmla="*/ 0 w 31"/>
                <a:gd name="T2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7">
                  <a:moveTo>
                    <a:pt x="0" y="15"/>
                  </a:moveTo>
                  <a:cubicBezTo>
                    <a:pt x="2" y="14"/>
                    <a:pt x="5" y="13"/>
                    <a:pt x="6" y="14"/>
                  </a:cubicBezTo>
                  <a:cubicBezTo>
                    <a:pt x="7" y="14"/>
                    <a:pt x="7" y="15"/>
                    <a:pt x="8" y="17"/>
                  </a:cubicBezTo>
                  <a:cubicBezTo>
                    <a:pt x="10" y="16"/>
                    <a:pt x="13" y="16"/>
                    <a:pt x="14" y="15"/>
                  </a:cubicBezTo>
                  <a:cubicBezTo>
                    <a:pt x="16" y="15"/>
                    <a:pt x="19" y="17"/>
                    <a:pt x="20" y="16"/>
                  </a:cubicBezTo>
                  <a:cubicBezTo>
                    <a:pt x="20" y="14"/>
                    <a:pt x="21" y="12"/>
                    <a:pt x="23" y="12"/>
                  </a:cubicBezTo>
                  <a:cubicBezTo>
                    <a:pt x="25" y="12"/>
                    <a:pt x="24" y="7"/>
                    <a:pt x="25" y="7"/>
                  </a:cubicBezTo>
                  <a:cubicBezTo>
                    <a:pt x="27" y="7"/>
                    <a:pt x="31" y="3"/>
                    <a:pt x="31" y="3"/>
                  </a:cubicBezTo>
                  <a:cubicBezTo>
                    <a:pt x="31" y="3"/>
                    <a:pt x="29" y="0"/>
                    <a:pt x="29" y="0"/>
                  </a:cubicBezTo>
                  <a:cubicBezTo>
                    <a:pt x="28" y="0"/>
                    <a:pt x="26" y="2"/>
                    <a:pt x="22" y="2"/>
                  </a:cubicBezTo>
                  <a:cubicBezTo>
                    <a:pt x="19" y="2"/>
                    <a:pt x="16" y="5"/>
                    <a:pt x="15" y="5"/>
                  </a:cubicBezTo>
                  <a:cubicBezTo>
                    <a:pt x="13" y="5"/>
                    <a:pt x="8" y="3"/>
                    <a:pt x="4" y="3"/>
                  </a:cubicBezTo>
                  <a:cubicBezTo>
                    <a:pt x="3" y="3"/>
                    <a:pt x="2" y="3"/>
                    <a:pt x="1" y="3"/>
                  </a:cubicBezTo>
                  <a:cubicBezTo>
                    <a:pt x="0" y="6"/>
                    <a:pt x="0" y="10"/>
                    <a:pt x="0" y="15"/>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5" name="Freeform 337">
              <a:extLst>
                <a:ext uri="{FF2B5EF4-FFF2-40B4-BE49-F238E27FC236}">
                  <a16:creationId xmlns:a16="http://schemas.microsoft.com/office/drawing/2014/main" id="{04099CF0-0CE7-9740-8768-AC931DBC52F1}"/>
                </a:ext>
              </a:extLst>
            </p:cNvPr>
            <p:cNvSpPr>
              <a:spLocks/>
            </p:cNvSpPr>
            <p:nvPr/>
          </p:nvSpPr>
          <p:spPr bwMode="auto">
            <a:xfrm>
              <a:off x="6411913" y="2978199"/>
              <a:ext cx="52388" cy="33338"/>
            </a:xfrm>
            <a:custGeom>
              <a:avLst/>
              <a:gdLst>
                <a:gd name="T0" fmla="*/ 16 w 24"/>
                <a:gd name="T1" fmla="*/ 9 h 15"/>
                <a:gd name="T2" fmla="*/ 21 w 24"/>
                <a:gd name="T3" fmla="*/ 4 h 15"/>
                <a:gd name="T4" fmla="*/ 21 w 24"/>
                <a:gd name="T5" fmla="*/ 2 h 15"/>
                <a:gd name="T6" fmla="*/ 8 w 24"/>
                <a:gd name="T7" fmla="*/ 6 h 15"/>
                <a:gd name="T8" fmla="*/ 4 w 24"/>
                <a:gd name="T9" fmla="*/ 12 h 15"/>
                <a:gd name="T10" fmla="*/ 16 w 24"/>
                <a:gd name="T11" fmla="*/ 9 h 15"/>
              </a:gdLst>
              <a:ahLst/>
              <a:cxnLst>
                <a:cxn ang="0">
                  <a:pos x="T0" y="T1"/>
                </a:cxn>
                <a:cxn ang="0">
                  <a:pos x="T2" y="T3"/>
                </a:cxn>
                <a:cxn ang="0">
                  <a:pos x="T4" y="T5"/>
                </a:cxn>
                <a:cxn ang="0">
                  <a:pos x="T6" y="T7"/>
                </a:cxn>
                <a:cxn ang="0">
                  <a:pos x="T8" y="T9"/>
                </a:cxn>
                <a:cxn ang="0">
                  <a:pos x="T10" y="T11"/>
                </a:cxn>
              </a:cxnLst>
              <a:rect l="0" t="0" r="r" b="b"/>
              <a:pathLst>
                <a:path w="24" h="15">
                  <a:moveTo>
                    <a:pt x="16" y="9"/>
                  </a:moveTo>
                  <a:cubicBezTo>
                    <a:pt x="16" y="8"/>
                    <a:pt x="18" y="5"/>
                    <a:pt x="21" y="4"/>
                  </a:cubicBezTo>
                  <a:cubicBezTo>
                    <a:pt x="24" y="2"/>
                    <a:pt x="23" y="0"/>
                    <a:pt x="21" y="2"/>
                  </a:cubicBezTo>
                  <a:cubicBezTo>
                    <a:pt x="19" y="4"/>
                    <a:pt x="14" y="6"/>
                    <a:pt x="8" y="6"/>
                  </a:cubicBezTo>
                  <a:cubicBezTo>
                    <a:pt x="2" y="6"/>
                    <a:pt x="0" y="10"/>
                    <a:pt x="4" y="12"/>
                  </a:cubicBezTo>
                  <a:cubicBezTo>
                    <a:pt x="8" y="15"/>
                    <a:pt x="16" y="11"/>
                    <a:pt x="16" y="9"/>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5" name="Group 4">
            <a:extLst>
              <a:ext uri="{FF2B5EF4-FFF2-40B4-BE49-F238E27FC236}">
                <a16:creationId xmlns:a16="http://schemas.microsoft.com/office/drawing/2014/main" id="{D67BF15C-7EEC-DE4B-9201-B1A41055CEEC}"/>
              </a:ext>
            </a:extLst>
          </p:cNvPr>
          <p:cNvGrpSpPr/>
          <p:nvPr/>
        </p:nvGrpSpPr>
        <p:grpSpPr>
          <a:xfrm>
            <a:off x="4287838" y="1419274"/>
            <a:ext cx="2193925" cy="2289175"/>
            <a:chOff x="4287838" y="1419274"/>
            <a:chExt cx="2193925" cy="2289175"/>
          </a:xfrm>
        </p:grpSpPr>
        <p:sp>
          <p:nvSpPr>
            <p:cNvPr id="526" name="Freeform 338">
              <a:extLst>
                <a:ext uri="{FF2B5EF4-FFF2-40B4-BE49-F238E27FC236}">
                  <a16:creationId xmlns:a16="http://schemas.microsoft.com/office/drawing/2014/main" id="{87BDA83B-F967-A14E-8FA6-9AF2D03E6EFE}"/>
                </a:ext>
              </a:extLst>
            </p:cNvPr>
            <p:cNvSpPr>
              <a:spLocks/>
            </p:cNvSpPr>
            <p:nvPr/>
          </p:nvSpPr>
          <p:spPr bwMode="auto">
            <a:xfrm>
              <a:off x="6145213" y="2725786"/>
              <a:ext cx="84138" cy="103188"/>
            </a:xfrm>
            <a:custGeom>
              <a:avLst/>
              <a:gdLst>
                <a:gd name="T0" fmla="*/ 33 w 38"/>
                <a:gd name="T1" fmla="*/ 31 h 46"/>
                <a:gd name="T2" fmla="*/ 33 w 38"/>
                <a:gd name="T3" fmla="*/ 24 h 46"/>
                <a:gd name="T4" fmla="*/ 33 w 38"/>
                <a:gd name="T5" fmla="*/ 20 h 46"/>
                <a:gd name="T6" fmla="*/ 23 w 38"/>
                <a:gd name="T7" fmla="*/ 16 h 46"/>
                <a:gd name="T8" fmla="*/ 22 w 38"/>
                <a:gd name="T9" fmla="*/ 11 h 46"/>
                <a:gd name="T10" fmla="*/ 19 w 38"/>
                <a:gd name="T11" fmla="*/ 8 h 46"/>
                <a:gd name="T12" fmla="*/ 16 w 38"/>
                <a:gd name="T13" fmla="*/ 2 h 46"/>
                <a:gd name="T14" fmla="*/ 16 w 38"/>
                <a:gd name="T15" fmla="*/ 2 h 46"/>
                <a:gd name="T16" fmla="*/ 13 w 38"/>
                <a:gd name="T17" fmla="*/ 1 h 46"/>
                <a:gd name="T18" fmla="*/ 9 w 38"/>
                <a:gd name="T19" fmla="*/ 0 h 46"/>
                <a:gd name="T20" fmla="*/ 0 w 38"/>
                <a:gd name="T21" fmla="*/ 3 h 46"/>
                <a:gd name="T22" fmla="*/ 2 w 38"/>
                <a:gd name="T23" fmla="*/ 9 h 46"/>
                <a:gd name="T24" fmla="*/ 5 w 38"/>
                <a:gd name="T25" fmla="*/ 15 h 46"/>
                <a:gd name="T26" fmla="*/ 4 w 38"/>
                <a:gd name="T27" fmla="*/ 29 h 46"/>
                <a:gd name="T28" fmla="*/ 1 w 38"/>
                <a:gd name="T29" fmla="*/ 33 h 46"/>
                <a:gd name="T30" fmla="*/ 8 w 38"/>
                <a:gd name="T31" fmla="*/ 41 h 46"/>
                <a:gd name="T32" fmla="*/ 8 w 38"/>
                <a:gd name="T33" fmla="*/ 41 h 46"/>
                <a:gd name="T34" fmla="*/ 17 w 38"/>
                <a:gd name="T35" fmla="*/ 46 h 46"/>
                <a:gd name="T36" fmla="*/ 33 w 38"/>
                <a:gd name="T37" fmla="*/ 43 h 46"/>
                <a:gd name="T38" fmla="*/ 33 w 38"/>
                <a:gd name="T39" fmla="*/ 40 h 46"/>
                <a:gd name="T40" fmla="*/ 36 w 38"/>
                <a:gd name="T41" fmla="*/ 37 h 46"/>
                <a:gd name="T42" fmla="*/ 33 w 38"/>
                <a:gd name="T43" fmla="*/ 3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6">
                  <a:moveTo>
                    <a:pt x="33" y="31"/>
                  </a:moveTo>
                  <a:cubicBezTo>
                    <a:pt x="31" y="29"/>
                    <a:pt x="31" y="26"/>
                    <a:pt x="33" y="24"/>
                  </a:cubicBezTo>
                  <a:cubicBezTo>
                    <a:pt x="35" y="23"/>
                    <a:pt x="33" y="22"/>
                    <a:pt x="33" y="20"/>
                  </a:cubicBezTo>
                  <a:cubicBezTo>
                    <a:pt x="33" y="17"/>
                    <a:pt x="24" y="17"/>
                    <a:pt x="23" y="16"/>
                  </a:cubicBezTo>
                  <a:cubicBezTo>
                    <a:pt x="22" y="16"/>
                    <a:pt x="24" y="11"/>
                    <a:pt x="22" y="11"/>
                  </a:cubicBezTo>
                  <a:cubicBezTo>
                    <a:pt x="20" y="11"/>
                    <a:pt x="19" y="9"/>
                    <a:pt x="19" y="8"/>
                  </a:cubicBezTo>
                  <a:cubicBezTo>
                    <a:pt x="19" y="6"/>
                    <a:pt x="15" y="3"/>
                    <a:pt x="16" y="2"/>
                  </a:cubicBezTo>
                  <a:cubicBezTo>
                    <a:pt x="16" y="2"/>
                    <a:pt x="16" y="2"/>
                    <a:pt x="16" y="2"/>
                  </a:cubicBezTo>
                  <a:cubicBezTo>
                    <a:pt x="15" y="2"/>
                    <a:pt x="14" y="2"/>
                    <a:pt x="13" y="1"/>
                  </a:cubicBezTo>
                  <a:cubicBezTo>
                    <a:pt x="12" y="1"/>
                    <a:pt x="9" y="0"/>
                    <a:pt x="9" y="0"/>
                  </a:cubicBezTo>
                  <a:cubicBezTo>
                    <a:pt x="9" y="0"/>
                    <a:pt x="4" y="2"/>
                    <a:pt x="0" y="3"/>
                  </a:cubicBezTo>
                  <a:cubicBezTo>
                    <a:pt x="0" y="6"/>
                    <a:pt x="1" y="8"/>
                    <a:pt x="2" y="9"/>
                  </a:cubicBezTo>
                  <a:cubicBezTo>
                    <a:pt x="5" y="10"/>
                    <a:pt x="4" y="13"/>
                    <a:pt x="5" y="15"/>
                  </a:cubicBezTo>
                  <a:cubicBezTo>
                    <a:pt x="6" y="18"/>
                    <a:pt x="6" y="29"/>
                    <a:pt x="4" y="29"/>
                  </a:cubicBezTo>
                  <a:cubicBezTo>
                    <a:pt x="4" y="29"/>
                    <a:pt x="2" y="31"/>
                    <a:pt x="1" y="33"/>
                  </a:cubicBezTo>
                  <a:cubicBezTo>
                    <a:pt x="3" y="35"/>
                    <a:pt x="6" y="38"/>
                    <a:pt x="8" y="41"/>
                  </a:cubicBezTo>
                  <a:cubicBezTo>
                    <a:pt x="8" y="41"/>
                    <a:pt x="8" y="41"/>
                    <a:pt x="8" y="41"/>
                  </a:cubicBezTo>
                  <a:cubicBezTo>
                    <a:pt x="10" y="41"/>
                    <a:pt x="17" y="46"/>
                    <a:pt x="17" y="46"/>
                  </a:cubicBezTo>
                  <a:cubicBezTo>
                    <a:pt x="17" y="46"/>
                    <a:pt x="26" y="44"/>
                    <a:pt x="33" y="43"/>
                  </a:cubicBezTo>
                  <a:cubicBezTo>
                    <a:pt x="33" y="42"/>
                    <a:pt x="33" y="41"/>
                    <a:pt x="33" y="40"/>
                  </a:cubicBezTo>
                  <a:cubicBezTo>
                    <a:pt x="33" y="39"/>
                    <a:pt x="34" y="37"/>
                    <a:pt x="36" y="37"/>
                  </a:cubicBezTo>
                  <a:cubicBezTo>
                    <a:pt x="38" y="37"/>
                    <a:pt x="35" y="32"/>
                    <a:pt x="33" y="3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4" name="Group 3">
              <a:extLst>
                <a:ext uri="{FF2B5EF4-FFF2-40B4-BE49-F238E27FC236}">
                  <a16:creationId xmlns:a16="http://schemas.microsoft.com/office/drawing/2014/main" id="{146200AE-950E-EC4C-919C-6107C2CD8876}"/>
                </a:ext>
              </a:extLst>
            </p:cNvPr>
            <p:cNvGrpSpPr/>
            <p:nvPr/>
          </p:nvGrpSpPr>
          <p:grpSpPr>
            <a:xfrm>
              <a:off x="4287838" y="1419274"/>
              <a:ext cx="2193925" cy="2289175"/>
              <a:chOff x="4287838" y="1206614"/>
              <a:chExt cx="2193925" cy="2289175"/>
            </a:xfrm>
          </p:grpSpPr>
          <p:grpSp>
            <p:nvGrpSpPr>
              <p:cNvPr id="3" name="Group 2">
                <a:extLst>
                  <a:ext uri="{FF2B5EF4-FFF2-40B4-BE49-F238E27FC236}">
                    <a16:creationId xmlns:a16="http://schemas.microsoft.com/office/drawing/2014/main" id="{9C624CF6-A038-4A4C-941B-AB768B7E357B}"/>
                  </a:ext>
                </a:extLst>
              </p:cNvPr>
              <p:cNvGrpSpPr/>
              <p:nvPr/>
            </p:nvGrpSpPr>
            <p:grpSpPr>
              <a:xfrm>
                <a:off x="5573713" y="2108314"/>
                <a:ext cx="766762" cy="654050"/>
                <a:chOff x="5573713" y="2108314"/>
                <a:chExt cx="766762" cy="654050"/>
              </a:xfrm>
            </p:grpSpPr>
            <p:sp>
              <p:nvSpPr>
                <p:cNvPr id="607" name="Freeform 346">
                  <a:extLst>
                    <a:ext uri="{FF2B5EF4-FFF2-40B4-BE49-F238E27FC236}">
                      <a16:creationId xmlns:a16="http://schemas.microsoft.com/office/drawing/2014/main" id="{56EC1E31-1E1A-5040-9790-51BCA1A08127}"/>
                    </a:ext>
                  </a:extLst>
                </p:cNvPr>
                <p:cNvSpPr>
                  <a:spLocks/>
                </p:cNvSpPr>
                <p:nvPr/>
              </p:nvSpPr>
              <p:spPr bwMode="auto">
                <a:xfrm>
                  <a:off x="6110288" y="2425814"/>
                  <a:ext cx="112713" cy="47625"/>
                </a:xfrm>
                <a:custGeom>
                  <a:avLst/>
                  <a:gdLst>
                    <a:gd name="T0" fmla="*/ 38 w 51"/>
                    <a:gd name="T1" fmla="*/ 3 h 22"/>
                    <a:gd name="T2" fmla="*/ 31 w 51"/>
                    <a:gd name="T3" fmla="*/ 2 h 22"/>
                    <a:gd name="T4" fmla="*/ 23 w 51"/>
                    <a:gd name="T5" fmla="*/ 1 h 22"/>
                    <a:gd name="T6" fmla="*/ 18 w 51"/>
                    <a:gd name="T7" fmla="*/ 2 h 22"/>
                    <a:gd name="T8" fmla="*/ 17 w 51"/>
                    <a:gd name="T9" fmla="*/ 1 h 22"/>
                    <a:gd name="T10" fmla="*/ 11 w 51"/>
                    <a:gd name="T11" fmla="*/ 5 h 22"/>
                    <a:gd name="T12" fmla="*/ 3 w 51"/>
                    <a:gd name="T13" fmla="*/ 10 h 22"/>
                    <a:gd name="T14" fmla="*/ 0 w 51"/>
                    <a:gd name="T15" fmla="*/ 13 h 22"/>
                    <a:gd name="T16" fmla="*/ 4 w 51"/>
                    <a:gd name="T17" fmla="*/ 20 h 22"/>
                    <a:gd name="T18" fmla="*/ 17 w 51"/>
                    <a:gd name="T19" fmla="*/ 20 h 22"/>
                    <a:gd name="T20" fmla="*/ 26 w 51"/>
                    <a:gd name="T21" fmla="*/ 17 h 22"/>
                    <a:gd name="T22" fmla="*/ 35 w 51"/>
                    <a:gd name="T23" fmla="*/ 11 h 22"/>
                    <a:gd name="T24" fmla="*/ 43 w 51"/>
                    <a:gd name="T25" fmla="*/ 14 h 22"/>
                    <a:gd name="T26" fmla="*/ 49 w 51"/>
                    <a:gd name="T27" fmla="*/ 16 h 22"/>
                    <a:gd name="T28" fmla="*/ 47 w 51"/>
                    <a:gd name="T29" fmla="*/ 13 h 22"/>
                    <a:gd name="T30" fmla="*/ 51 w 51"/>
                    <a:gd name="T31" fmla="*/ 6 h 22"/>
                    <a:gd name="T32" fmla="*/ 51 w 51"/>
                    <a:gd name="T33" fmla="*/ 6 h 22"/>
                    <a:gd name="T34" fmla="*/ 46 w 51"/>
                    <a:gd name="T35" fmla="*/ 5 h 22"/>
                    <a:gd name="T36" fmla="*/ 38 w 51"/>
                    <a:gd name="T3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22">
                      <a:moveTo>
                        <a:pt x="38" y="3"/>
                      </a:moveTo>
                      <a:cubicBezTo>
                        <a:pt x="35" y="3"/>
                        <a:pt x="33" y="1"/>
                        <a:pt x="31" y="2"/>
                      </a:cubicBezTo>
                      <a:cubicBezTo>
                        <a:pt x="29" y="3"/>
                        <a:pt x="25" y="2"/>
                        <a:pt x="23" y="1"/>
                      </a:cubicBezTo>
                      <a:cubicBezTo>
                        <a:pt x="22" y="0"/>
                        <a:pt x="20" y="3"/>
                        <a:pt x="18" y="2"/>
                      </a:cubicBezTo>
                      <a:cubicBezTo>
                        <a:pt x="17" y="2"/>
                        <a:pt x="17" y="1"/>
                        <a:pt x="17" y="1"/>
                      </a:cubicBezTo>
                      <a:cubicBezTo>
                        <a:pt x="15" y="2"/>
                        <a:pt x="13" y="3"/>
                        <a:pt x="11" y="5"/>
                      </a:cubicBezTo>
                      <a:cubicBezTo>
                        <a:pt x="9" y="9"/>
                        <a:pt x="5" y="9"/>
                        <a:pt x="3" y="10"/>
                      </a:cubicBezTo>
                      <a:cubicBezTo>
                        <a:pt x="2" y="10"/>
                        <a:pt x="1" y="11"/>
                        <a:pt x="0" y="13"/>
                      </a:cubicBezTo>
                      <a:cubicBezTo>
                        <a:pt x="1" y="15"/>
                        <a:pt x="2" y="18"/>
                        <a:pt x="4" y="20"/>
                      </a:cubicBezTo>
                      <a:cubicBezTo>
                        <a:pt x="7" y="22"/>
                        <a:pt x="17" y="22"/>
                        <a:pt x="17" y="20"/>
                      </a:cubicBezTo>
                      <a:cubicBezTo>
                        <a:pt x="17" y="18"/>
                        <a:pt x="24" y="17"/>
                        <a:pt x="26" y="17"/>
                      </a:cubicBezTo>
                      <a:cubicBezTo>
                        <a:pt x="28" y="17"/>
                        <a:pt x="34" y="11"/>
                        <a:pt x="35" y="11"/>
                      </a:cubicBezTo>
                      <a:cubicBezTo>
                        <a:pt x="36" y="12"/>
                        <a:pt x="42" y="13"/>
                        <a:pt x="43" y="14"/>
                      </a:cubicBezTo>
                      <a:cubicBezTo>
                        <a:pt x="44" y="15"/>
                        <a:pt x="46" y="16"/>
                        <a:pt x="49" y="16"/>
                      </a:cubicBezTo>
                      <a:cubicBezTo>
                        <a:pt x="48" y="15"/>
                        <a:pt x="47" y="14"/>
                        <a:pt x="47" y="13"/>
                      </a:cubicBezTo>
                      <a:cubicBezTo>
                        <a:pt x="47" y="11"/>
                        <a:pt x="50" y="7"/>
                        <a:pt x="51" y="6"/>
                      </a:cubicBezTo>
                      <a:cubicBezTo>
                        <a:pt x="51" y="6"/>
                        <a:pt x="51" y="6"/>
                        <a:pt x="51" y="6"/>
                      </a:cubicBezTo>
                      <a:cubicBezTo>
                        <a:pt x="49" y="6"/>
                        <a:pt x="46" y="5"/>
                        <a:pt x="46" y="5"/>
                      </a:cubicBezTo>
                      <a:cubicBezTo>
                        <a:pt x="45" y="4"/>
                        <a:pt x="41" y="3"/>
                        <a:pt x="38"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8" name="Freeform 343">
                  <a:extLst>
                    <a:ext uri="{FF2B5EF4-FFF2-40B4-BE49-F238E27FC236}">
                      <a16:creationId xmlns:a16="http://schemas.microsoft.com/office/drawing/2014/main" id="{DB9524CA-880E-4842-9DE5-C32B6ADB40B4}"/>
                    </a:ext>
                  </a:extLst>
                </p:cNvPr>
                <p:cNvSpPr>
                  <a:spLocks/>
                </p:cNvSpPr>
                <p:nvPr/>
              </p:nvSpPr>
              <p:spPr bwMode="auto">
                <a:xfrm>
                  <a:off x="5965825" y="2440101"/>
                  <a:ext cx="150813" cy="69850"/>
                </a:xfrm>
                <a:custGeom>
                  <a:avLst/>
                  <a:gdLst>
                    <a:gd name="T0" fmla="*/ 57 w 68"/>
                    <a:gd name="T1" fmla="*/ 3 h 31"/>
                    <a:gd name="T2" fmla="*/ 49 w 68"/>
                    <a:gd name="T3" fmla="*/ 0 h 31"/>
                    <a:gd name="T4" fmla="*/ 47 w 68"/>
                    <a:gd name="T5" fmla="*/ 4 h 31"/>
                    <a:gd name="T6" fmla="*/ 40 w 68"/>
                    <a:gd name="T7" fmla="*/ 5 h 31"/>
                    <a:gd name="T8" fmla="*/ 35 w 68"/>
                    <a:gd name="T9" fmla="*/ 8 h 31"/>
                    <a:gd name="T10" fmla="*/ 31 w 68"/>
                    <a:gd name="T11" fmla="*/ 14 h 31"/>
                    <a:gd name="T12" fmla="*/ 27 w 68"/>
                    <a:gd name="T13" fmla="*/ 16 h 31"/>
                    <a:gd name="T14" fmla="*/ 18 w 68"/>
                    <a:gd name="T15" fmla="*/ 18 h 31"/>
                    <a:gd name="T16" fmla="*/ 13 w 68"/>
                    <a:gd name="T17" fmla="*/ 19 h 31"/>
                    <a:gd name="T18" fmla="*/ 7 w 68"/>
                    <a:gd name="T19" fmla="*/ 19 h 31"/>
                    <a:gd name="T20" fmla="*/ 2 w 68"/>
                    <a:gd name="T21" fmla="*/ 18 h 31"/>
                    <a:gd name="T22" fmla="*/ 1 w 68"/>
                    <a:gd name="T23" fmla="*/ 23 h 31"/>
                    <a:gd name="T24" fmla="*/ 6 w 68"/>
                    <a:gd name="T25" fmla="*/ 25 h 31"/>
                    <a:gd name="T26" fmla="*/ 11 w 68"/>
                    <a:gd name="T27" fmla="*/ 27 h 31"/>
                    <a:gd name="T28" fmla="*/ 17 w 68"/>
                    <a:gd name="T29" fmla="*/ 25 h 31"/>
                    <a:gd name="T30" fmla="*/ 24 w 68"/>
                    <a:gd name="T31" fmla="*/ 24 h 31"/>
                    <a:gd name="T32" fmla="*/ 26 w 68"/>
                    <a:gd name="T33" fmla="*/ 28 h 31"/>
                    <a:gd name="T34" fmla="*/ 34 w 68"/>
                    <a:gd name="T35" fmla="*/ 29 h 31"/>
                    <a:gd name="T36" fmla="*/ 45 w 68"/>
                    <a:gd name="T37" fmla="*/ 31 h 31"/>
                    <a:gd name="T38" fmla="*/ 52 w 68"/>
                    <a:gd name="T39" fmla="*/ 28 h 31"/>
                    <a:gd name="T40" fmla="*/ 59 w 68"/>
                    <a:gd name="T41" fmla="*/ 26 h 31"/>
                    <a:gd name="T42" fmla="*/ 59 w 68"/>
                    <a:gd name="T43" fmla="*/ 26 h 31"/>
                    <a:gd name="T44" fmla="*/ 60 w 68"/>
                    <a:gd name="T45" fmla="*/ 24 h 31"/>
                    <a:gd name="T46" fmla="*/ 62 w 68"/>
                    <a:gd name="T47" fmla="*/ 20 h 31"/>
                    <a:gd name="T48" fmla="*/ 63 w 68"/>
                    <a:gd name="T49" fmla="*/ 16 h 31"/>
                    <a:gd name="T50" fmla="*/ 67 w 68"/>
                    <a:gd name="T51" fmla="*/ 14 h 31"/>
                    <a:gd name="T52" fmla="*/ 68 w 68"/>
                    <a:gd name="T53" fmla="*/ 11 h 31"/>
                    <a:gd name="T54" fmla="*/ 64 w 68"/>
                    <a:gd name="T55" fmla="*/ 4 h 31"/>
                    <a:gd name="T56" fmla="*/ 57 w 68"/>
                    <a:gd name="T5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31">
                      <a:moveTo>
                        <a:pt x="57" y="3"/>
                      </a:moveTo>
                      <a:cubicBezTo>
                        <a:pt x="55" y="0"/>
                        <a:pt x="49" y="0"/>
                        <a:pt x="49" y="0"/>
                      </a:cubicBezTo>
                      <a:cubicBezTo>
                        <a:pt x="49" y="0"/>
                        <a:pt x="48" y="3"/>
                        <a:pt x="47" y="4"/>
                      </a:cubicBezTo>
                      <a:cubicBezTo>
                        <a:pt x="47" y="6"/>
                        <a:pt x="42" y="6"/>
                        <a:pt x="40" y="5"/>
                      </a:cubicBezTo>
                      <a:cubicBezTo>
                        <a:pt x="39" y="6"/>
                        <a:pt x="35" y="7"/>
                        <a:pt x="35" y="8"/>
                      </a:cubicBezTo>
                      <a:cubicBezTo>
                        <a:pt x="34" y="10"/>
                        <a:pt x="30" y="9"/>
                        <a:pt x="31" y="14"/>
                      </a:cubicBezTo>
                      <a:cubicBezTo>
                        <a:pt x="32" y="19"/>
                        <a:pt x="29" y="17"/>
                        <a:pt x="27" y="16"/>
                      </a:cubicBezTo>
                      <a:cubicBezTo>
                        <a:pt x="26" y="16"/>
                        <a:pt x="20" y="17"/>
                        <a:pt x="18" y="18"/>
                      </a:cubicBezTo>
                      <a:cubicBezTo>
                        <a:pt x="16" y="20"/>
                        <a:pt x="14" y="19"/>
                        <a:pt x="13" y="19"/>
                      </a:cubicBezTo>
                      <a:cubicBezTo>
                        <a:pt x="11" y="18"/>
                        <a:pt x="8" y="17"/>
                        <a:pt x="7" y="19"/>
                      </a:cubicBezTo>
                      <a:cubicBezTo>
                        <a:pt x="6" y="22"/>
                        <a:pt x="4" y="18"/>
                        <a:pt x="2" y="18"/>
                      </a:cubicBezTo>
                      <a:cubicBezTo>
                        <a:pt x="0" y="18"/>
                        <a:pt x="1" y="22"/>
                        <a:pt x="1" y="23"/>
                      </a:cubicBezTo>
                      <a:cubicBezTo>
                        <a:pt x="1" y="24"/>
                        <a:pt x="4" y="26"/>
                        <a:pt x="6" y="25"/>
                      </a:cubicBezTo>
                      <a:cubicBezTo>
                        <a:pt x="7" y="25"/>
                        <a:pt x="10" y="26"/>
                        <a:pt x="11" y="27"/>
                      </a:cubicBezTo>
                      <a:cubicBezTo>
                        <a:pt x="13" y="28"/>
                        <a:pt x="16" y="26"/>
                        <a:pt x="17" y="25"/>
                      </a:cubicBezTo>
                      <a:cubicBezTo>
                        <a:pt x="18" y="24"/>
                        <a:pt x="24" y="24"/>
                        <a:pt x="24" y="24"/>
                      </a:cubicBezTo>
                      <a:cubicBezTo>
                        <a:pt x="25" y="24"/>
                        <a:pt x="25" y="27"/>
                        <a:pt x="26" y="28"/>
                      </a:cubicBezTo>
                      <a:cubicBezTo>
                        <a:pt x="27" y="28"/>
                        <a:pt x="31" y="29"/>
                        <a:pt x="34" y="29"/>
                      </a:cubicBezTo>
                      <a:cubicBezTo>
                        <a:pt x="38" y="29"/>
                        <a:pt x="43" y="31"/>
                        <a:pt x="45" y="31"/>
                      </a:cubicBezTo>
                      <a:cubicBezTo>
                        <a:pt x="46" y="31"/>
                        <a:pt x="49" y="28"/>
                        <a:pt x="52" y="28"/>
                      </a:cubicBezTo>
                      <a:cubicBezTo>
                        <a:pt x="56" y="28"/>
                        <a:pt x="58" y="26"/>
                        <a:pt x="59" y="26"/>
                      </a:cubicBezTo>
                      <a:cubicBezTo>
                        <a:pt x="59" y="26"/>
                        <a:pt x="59" y="26"/>
                        <a:pt x="59" y="26"/>
                      </a:cubicBezTo>
                      <a:cubicBezTo>
                        <a:pt x="59" y="25"/>
                        <a:pt x="59" y="24"/>
                        <a:pt x="60" y="24"/>
                      </a:cubicBezTo>
                      <a:cubicBezTo>
                        <a:pt x="62" y="23"/>
                        <a:pt x="61" y="21"/>
                        <a:pt x="62" y="20"/>
                      </a:cubicBezTo>
                      <a:cubicBezTo>
                        <a:pt x="63" y="18"/>
                        <a:pt x="61" y="16"/>
                        <a:pt x="63" y="16"/>
                      </a:cubicBezTo>
                      <a:cubicBezTo>
                        <a:pt x="65" y="16"/>
                        <a:pt x="67" y="16"/>
                        <a:pt x="67" y="14"/>
                      </a:cubicBezTo>
                      <a:cubicBezTo>
                        <a:pt x="67" y="13"/>
                        <a:pt x="67" y="12"/>
                        <a:pt x="68" y="11"/>
                      </a:cubicBezTo>
                      <a:cubicBezTo>
                        <a:pt x="66" y="8"/>
                        <a:pt x="64" y="4"/>
                        <a:pt x="64" y="4"/>
                      </a:cubicBezTo>
                      <a:cubicBezTo>
                        <a:pt x="64" y="4"/>
                        <a:pt x="60" y="6"/>
                        <a:pt x="57"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9" name="Freeform 345">
                  <a:extLst>
                    <a:ext uri="{FF2B5EF4-FFF2-40B4-BE49-F238E27FC236}">
                      <a16:creationId xmlns:a16="http://schemas.microsoft.com/office/drawing/2014/main" id="{BC7F5DE6-3E75-9A44-9461-6AE389515464}"/>
                    </a:ext>
                  </a:extLst>
                </p:cNvPr>
                <p:cNvSpPr>
                  <a:spLocks/>
                </p:cNvSpPr>
                <p:nvPr/>
              </p:nvSpPr>
              <p:spPr bwMode="auto">
                <a:xfrm>
                  <a:off x="6019800" y="2387714"/>
                  <a:ext cx="128588" cy="66675"/>
                </a:xfrm>
                <a:custGeom>
                  <a:avLst/>
                  <a:gdLst>
                    <a:gd name="T0" fmla="*/ 55 w 58"/>
                    <a:gd name="T1" fmla="*/ 14 h 30"/>
                    <a:gd name="T2" fmla="*/ 49 w 58"/>
                    <a:gd name="T3" fmla="*/ 12 h 30"/>
                    <a:gd name="T4" fmla="*/ 46 w 58"/>
                    <a:gd name="T5" fmla="*/ 9 h 30"/>
                    <a:gd name="T6" fmla="*/ 41 w 58"/>
                    <a:gd name="T7" fmla="*/ 10 h 30"/>
                    <a:gd name="T8" fmla="*/ 36 w 58"/>
                    <a:gd name="T9" fmla="*/ 7 h 30"/>
                    <a:gd name="T10" fmla="*/ 30 w 58"/>
                    <a:gd name="T11" fmla="*/ 3 h 30"/>
                    <a:gd name="T12" fmla="*/ 25 w 58"/>
                    <a:gd name="T13" fmla="*/ 0 h 30"/>
                    <a:gd name="T14" fmla="*/ 24 w 58"/>
                    <a:gd name="T15" fmla="*/ 1 h 30"/>
                    <a:gd name="T16" fmla="*/ 20 w 58"/>
                    <a:gd name="T17" fmla="*/ 1 h 30"/>
                    <a:gd name="T18" fmla="*/ 12 w 58"/>
                    <a:gd name="T19" fmla="*/ 5 h 30"/>
                    <a:gd name="T20" fmla="*/ 2 w 58"/>
                    <a:gd name="T21" fmla="*/ 8 h 30"/>
                    <a:gd name="T22" fmla="*/ 3 w 58"/>
                    <a:gd name="T23" fmla="*/ 13 h 30"/>
                    <a:gd name="T24" fmla="*/ 6 w 58"/>
                    <a:gd name="T25" fmla="*/ 21 h 30"/>
                    <a:gd name="T26" fmla="*/ 16 w 58"/>
                    <a:gd name="T27" fmla="*/ 28 h 30"/>
                    <a:gd name="T28" fmla="*/ 16 w 58"/>
                    <a:gd name="T29" fmla="*/ 29 h 30"/>
                    <a:gd name="T30" fmla="*/ 23 w 58"/>
                    <a:gd name="T31" fmla="*/ 28 h 30"/>
                    <a:gd name="T32" fmla="*/ 25 w 58"/>
                    <a:gd name="T33" fmla="*/ 24 h 30"/>
                    <a:gd name="T34" fmla="*/ 33 w 58"/>
                    <a:gd name="T35" fmla="*/ 27 h 30"/>
                    <a:gd name="T36" fmla="*/ 40 w 58"/>
                    <a:gd name="T37" fmla="*/ 28 h 30"/>
                    <a:gd name="T38" fmla="*/ 41 w 58"/>
                    <a:gd name="T39" fmla="*/ 30 h 30"/>
                    <a:gd name="T40" fmla="*/ 44 w 58"/>
                    <a:gd name="T41" fmla="*/ 27 h 30"/>
                    <a:gd name="T42" fmla="*/ 52 w 58"/>
                    <a:gd name="T43" fmla="*/ 22 h 30"/>
                    <a:gd name="T44" fmla="*/ 58 w 58"/>
                    <a:gd name="T45" fmla="*/ 18 h 30"/>
                    <a:gd name="T46" fmla="*/ 55 w 58"/>
                    <a:gd name="T4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30">
                      <a:moveTo>
                        <a:pt x="55" y="14"/>
                      </a:moveTo>
                      <a:cubicBezTo>
                        <a:pt x="53" y="13"/>
                        <a:pt x="49" y="13"/>
                        <a:pt x="49" y="12"/>
                      </a:cubicBezTo>
                      <a:cubicBezTo>
                        <a:pt x="48" y="11"/>
                        <a:pt x="48" y="9"/>
                        <a:pt x="46" y="9"/>
                      </a:cubicBezTo>
                      <a:cubicBezTo>
                        <a:pt x="44" y="9"/>
                        <a:pt x="42" y="7"/>
                        <a:pt x="41" y="10"/>
                      </a:cubicBezTo>
                      <a:cubicBezTo>
                        <a:pt x="40" y="12"/>
                        <a:pt x="36" y="9"/>
                        <a:pt x="36" y="7"/>
                      </a:cubicBezTo>
                      <a:cubicBezTo>
                        <a:pt x="36" y="6"/>
                        <a:pt x="34" y="5"/>
                        <a:pt x="30" y="3"/>
                      </a:cubicBezTo>
                      <a:cubicBezTo>
                        <a:pt x="28" y="3"/>
                        <a:pt x="27" y="1"/>
                        <a:pt x="25" y="0"/>
                      </a:cubicBezTo>
                      <a:cubicBezTo>
                        <a:pt x="25" y="1"/>
                        <a:pt x="25" y="1"/>
                        <a:pt x="24" y="1"/>
                      </a:cubicBezTo>
                      <a:cubicBezTo>
                        <a:pt x="24" y="2"/>
                        <a:pt x="21" y="0"/>
                        <a:pt x="20" y="1"/>
                      </a:cubicBezTo>
                      <a:cubicBezTo>
                        <a:pt x="18" y="3"/>
                        <a:pt x="14" y="3"/>
                        <a:pt x="12" y="5"/>
                      </a:cubicBezTo>
                      <a:cubicBezTo>
                        <a:pt x="10" y="7"/>
                        <a:pt x="5" y="8"/>
                        <a:pt x="2" y="8"/>
                      </a:cubicBezTo>
                      <a:cubicBezTo>
                        <a:pt x="0" y="9"/>
                        <a:pt x="2" y="11"/>
                        <a:pt x="3" y="13"/>
                      </a:cubicBezTo>
                      <a:cubicBezTo>
                        <a:pt x="4" y="15"/>
                        <a:pt x="4" y="20"/>
                        <a:pt x="6" y="21"/>
                      </a:cubicBezTo>
                      <a:cubicBezTo>
                        <a:pt x="8" y="22"/>
                        <a:pt x="15" y="27"/>
                        <a:pt x="16" y="28"/>
                      </a:cubicBezTo>
                      <a:cubicBezTo>
                        <a:pt x="16" y="28"/>
                        <a:pt x="16" y="29"/>
                        <a:pt x="16" y="29"/>
                      </a:cubicBezTo>
                      <a:cubicBezTo>
                        <a:pt x="18" y="30"/>
                        <a:pt x="23" y="30"/>
                        <a:pt x="23" y="28"/>
                      </a:cubicBezTo>
                      <a:cubicBezTo>
                        <a:pt x="24" y="27"/>
                        <a:pt x="25" y="24"/>
                        <a:pt x="25" y="24"/>
                      </a:cubicBezTo>
                      <a:cubicBezTo>
                        <a:pt x="25" y="24"/>
                        <a:pt x="31" y="24"/>
                        <a:pt x="33" y="27"/>
                      </a:cubicBezTo>
                      <a:cubicBezTo>
                        <a:pt x="36" y="30"/>
                        <a:pt x="40" y="28"/>
                        <a:pt x="40" y="28"/>
                      </a:cubicBezTo>
                      <a:cubicBezTo>
                        <a:pt x="40" y="28"/>
                        <a:pt x="41" y="28"/>
                        <a:pt x="41" y="30"/>
                      </a:cubicBezTo>
                      <a:cubicBezTo>
                        <a:pt x="42" y="28"/>
                        <a:pt x="43" y="27"/>
                        <a:pt x="44" y="27"/>
                      </a:cubicBezTo>
                      <a:cubicBezTo>
                        <a:pt x="46" y="26"/>
                        <a:pt x="50" y="26"/>
                        <a:pt x="52" y="22"/>
                      </a:cubicBezTo>
                      <a:cubicBezTo>
                        <a:pt x="54" y="20"/>
                        <a:pt x="56" y="19"/>
                        <a:pt x="58" y="18"/>
                      </a:cubicBezTo>
                      <a:cubicBezTo>
                        <a:pt x="56" y="16"/>
                        <a:pt x="56" y="14"/>
                        <a:pt x="55" y="1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0" name="Freeform 347">
                  <a:extLst>
                    <a:ext uri="{FF2B5EF4-FFF2-40B4-BE49-F238E27FC236}">
                      <a16:creationId xmlns:a16="http://schemas.microsoft.com/office/drawing/2014/main" id="{3202DFA7-9BA2-4645-BF5C-16286811F90B}"/>
                    </a:ext>
                  </a:extLst>
                </p:cNvPr>
                <p:cNvSpPr>
                  <a:spLocks/>
                </p:cNvSpPr>
                <p:nvPr/>
              </p:nvSpPr>
              <p:spPr bwMode="auto">
                <a:xfrm>
                  <a:off x="5573713" y="2616314"/>
                  <a:ext cx="76200" cy="127000"/>
                </a:xfrm>
                <a:custGeom>
                  <a:avLst/>
                  <a:gdLst>
                    <a:gd name="T0" fmla="*/ 24 w 34"/>
                    <a:gd name="T1" fmla="*/ 46 h 57"/>
                    <a:gd name="T2" fmla="*/ 22 w 34"/>
                    <a:gd name="T3" fmla="*/ 42 h 57"/>
                    <a:gd name="T4" fmla="*/ 25 w 34"/>
                    <a:gd name="T5" fmla="*/ 37 h 57"/>
                    <a:gd name="T6" fmla="*/ 22 w 34"/>
                    <a:gd name="T7" fmla="*/ 32 h 57"/>
                    <a:gd name="T8" fmla="*/ 24 w 34"/>
                    <a:gd name="T9" fmla="*/ 28 h 57"/>
                    <a:gd name="T10" fmla="*/ 26 w 34"/>
                    <a:gd name="T11" fmla="*/ 22 h 57"/>
                    <a:gd name="T12" fmla="*/ 25 w 34"/>
                    <a:gd name="T13" fmla="*/ 13 h 57"/>
                    <a:gd name="T14" fmla="*/ 31 w 34"/>
                    <a:gd name="T15" fmla="*/ 8 h 57"/>
                    <a:gd name="T16" fmla="*/ 29 w 34"/>
                    <a:gd name="T17" fmla="*/ 5 h 57"/>
                    <a:gd name="T18" fmla="*/ 23 w 34"/>
                    <a:gd name="T19" fmla="*/ 4 h 57"/>
                    <a:gd name="T20" fmla="*/ 20 w 34"/>
                    <a:gd name="T21" fmla="*/ 4 h 57"/>
                    <a:gd name="T22" fmla="*/ 14 w 34"/>
                    <a:gd name="T23" fmla="*/ 2 h 57"/>
                    <a:gd name="T24" fmla="*/ 11 w 34"/>
                    <a:gd name="T25" fmla="*/ 2 h 57"/>
                    <a:gd name="T26" fmla="*/ 8 w 34"/>
                    <a:gd name="T27" fmla="*/ 3 h 57"/>
                    <a:gd name="T28" fmla="*/ 9 w 34"/>
                    <a:gd name="T29" fmla="*/ 9 h 57"/>
                    <a:gd name="T30" fmla="*/ 3 w 34"/>
                    <a:gd name="T31" fmla="*/ 31 h 57"/>
                    <a:gd name="T32" fmla="*/ 7 w 34"/>
                    <a:gd name="T33" fmla="*/ 39 h 57"/>
                    <a:gd name="T34" fmla="*/ 8 w 34"/>
                    <a:gd name="T35" fmla="*/ 55 h 57"/>
                    <a:gd name="T36" fmla="*/ 15 w 34"/>
                    <a:gd name="T37" fmla="*/ 56 h 57"/>
                    <a:gd name="T38" fmla="*/ 22 w 34"/>
                    <a:gd name="T39" fmla="*/ 55 h 57"/>
                    <a:gd name="T40" fmla="*/ 21 w 34"/>
                    <a:gd name="T41" fmla="*/ 52 h 57"/>
                    <a:gd name="T42" fmla="*/ 24 w 34"/>
                    <a:gd name="T43"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7">
                      <a:moveTo>
                        <a:pt x="24" y="46"/>
                      </a:moveTo>
                      <a:cubicBezTo>
                        <a:pt x="28" y="46"/>
                        <a:pt x="23" y="43"/>
                        <a:pt x="22" y="42"/>
                      </a:cubicBezTo>
                      <a:cubicBezTo>
                        <a:pt x="21" y="41"/>
                        <a:pt x="23" y="37"/>
                        <a:pt x="25" y="37"/>
                      </a:cubicBezTo>
                      <a:cubicBezTo>
                        <a:pt x="27" y="37"/>
                        <a:pt x="25" y="35"/>
                        <a:pt x="22" y="32"/>
                      </a:cubicBezTo>
                      <a:cubicBezTo>
                        <a:pt x="19" y="29"/>
                        <a:pt x="22" y="28"/>
                        <a:pt x="24" y="28"/>
                      </a:cubicBezTo>
                      <a:cubicBezTo>
                        <a:pt x="27" y="28"/>
                        <a:pt x="24" y="24"/>
                        <a:pt x="26" y="22"/>
                      </a:cubicBezTo>
                      <a:cubicBezTo>
                        <a:pt x="28" y="20"/>
                        <a:pt x="25" y="15"/>
                        <a:pt x="25" y="13"/>
                      </a:cubicBezTo>
                      <a:cubicBezTo>
                        <a:pt x="25" y="12"/>
                        <a:pt x="29" y="11"/>
                        <a:pt x="31" y="8"/>
                      </a:cubicBezTo>
                      <a:cubicBezTo>
                        <a:pt x="34" y="6"/>
                        <a:pt x="29" y="7"/>
                        <a:pt x="29" y="5"/>
                      </a:cubicBezTo>
                      <a:cubicBezTo>
                        <a:pt x="29" y="3"/>
                        <a:pt x="26" y="2"/>
                        <a:pt x="23" y="4"/>
                      </a:cubicBezTo>
                      <a:cubicBezTo>
                        <a:pt x="21" y="5"/>
                        <a:pt x="22" y="4"/>
                        <a:pt x="20" y="4"/>
                      </a:cubicBezTo>
                      <a:cubicBezTo>
                        <a:pt x="18" y="4"/>
                        <a:pt x="14" y="4"/>
                        <a:pt x="14" y="2"/>
                      </a:cubicBezTo>
                      <a:cubicBezTo>
                        <a:pt x="14" y="0"/>
                        <a:pt x="13" y="0"/>
                        <a:pt x="11" y="2"/>
                      </a:cubicBezTo>
                      <a:cubicBezTo>
                        <a:pt x="10" y="3"/>
                        <a:pt x="10" y="3"/>
                        <a:pt x="8" y="3"/>
                      </a:cubicBezTo>
                      <a:cubicBezTo>
                        <a:pt x="8" y="6"/>
                        <a:pt x="8" y="8"/>
                        <a:pt x="9" y="9"/>
                      </a:cubicBezTo>
                      <a:cubicBezTo>
                        <a:pt x="10" y="12"/>
                        <a:pt x="7" y="27"/>
                        <a:pt x="3" y="31"/>
                      </a:cubicBezTo>
                      <a:cubicBezTo>
                        <a:pt x="0" y="35"/>
                        <a:pt x="3" y="36"/>
                        <a:pt x="7" y="39"/>
                      </a:cubicBezTo>
                      <a:cubicBezTo>
                        <a:pt x="10" y="42"/>
                        <a:pt x="8" y="52"/>
                        <a:pt x="8" y="55"/>
                      </a:cubicBezTo>
                      <a:cubicBezTo>
                        <a:pt x="8" y="57"/>
                        <a:pt x="11" y="56"/>
                        <a:pt x="15" y="56"/>
                      </a:cubicBezTo>
                      <a:cubicBezTo>
                        <a:pt x="17" y="56"/>
                        <a:pt x="20" y="55"/>
                        <a:pt x="22" y="55"/>
                      </a:cubicBezTo>
                      <a:cubicBezTo>
                        <a:pt x="21" y="54"/>
                        <a:pt x="21" y="53"/>
                        <a:pt x="21" y="52"/>
                      </a:cubicBezTo>
                      <a:cubicBezTo>
                        <a:pt x="21" y="50"/>
                        <a:pt x="21" y="47"/>
                        <a:pt x="24" y="4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1" name="Freeform 348">
                  <a:extLst>
                    <a:ext uri="{FF2B5EF4-FFF2-40B4-BE49-F238E27FC236}">
                      <a16:creationId xmlns:a16="http://schemas.microsoft.com/office/drawing/2014/main" id="{8B7EA651-C53B-0642-8225-5D7D2ACCA3B2}"/>
                    </a:ext>
                  </a:extLst>
                </p:cNvPr>
                <p:cNvSpPr>
                  <a:spLocks/>
                </p:cNvSpPr>
                <p:nvPr/>
              </p:nvSpPr>
              <p:spPr bwMode="auto">
                <a:xfrm>
                  <a:off x="5837238" y="2321039"/>
                  <a:ext cx="82550" cy="73025"/>
                </a:xfrm>
                <a:custGeom>
                  <a:avLst/>
                  <a:gdLst>
                    <a:gd name="T0" fmla="*/ 11 w 37"/>
                    <a:gd name="T1" fmla="*/ 26 h 33"/>
                    <a:gd name="T2" fmla="*/ 18 w 37"/>
                    <a:gd name="T3" fmla="*/ 26 h 33"/>
                    <a:gd name="T4" fmla="*/ 24 w 37"/>
                    <a:gd name="T5" fmla="*/ 31 h 33"/>
                    <a:gd name="T6" fmla="*/ 26 w 37"/>
                    <a:gd name="T7" fmla="*/ 33 h 33"/>
                    <a:gd name="T8" fmla="*/ 27 w 37"/>
                    <a:gd name="T9" fmla="*/ 26 h 33"/>
                    <a:gd name="T10" fmla="*/ 28 w 37"/>
                    <a:gd name="T11" fmla="*/ 21 h 33"/>
                    <a:gd name="T12" fmla="*/ 33 w 37"/>
                    <a:gd name="T13" fmla="*/ 19 h 33"/>
                    <a:gd name="T14" fmla="*/ 35 w 37"/>
                    <a:gd name="T15" fmla="*/ 16 h 33"/>
                    <a:gd name="T16" fmla="*/ 32 w 37"/>
                    <a:gd name="T17" fmla="*/ 11 h 33"/>
                    <a:gd name="T18" fmla="*/ 36 w 37"/>
                    <a:gd name="T19" fmla="*/ 7 h 33"/>
                    <a:gd name="T20" fmla="*/ 36 w 37"/>
                    <a:gd name="T21" fmla="*/ 1 h 33"/>
                    <a:gd name="T22" fmla="*/ 34 w 37"/>
                    <a:gd name="T23" fmla="*/ 2 h 33"/>
                    <a:gd name="T24" fmla="*/ 25 w 37"/>
                    <a:gd name="T25" fmla="*/ 2 h 33"/>
                    <a:gd name="T26" fmla="*/ 21 w 37"/>
                    <a:gd name="T27" fmla="*/ 8 h 33"/>
                    <a:gd name="T28" fmla="*/ 17 w 37"/>
                    <a:gd name="T29" fmla="*/ 8 h 33"/>
                    <a:gd name="T30" fmla="*/ 12 w 37"/>
                    <a:gd name="T31" fmla="*/ 11 h 33"/>
                    <a:gd name="T32" fmla="*/ 8 w 37"/>
                    <a:gd name="T33" fmla="*/ 18 h 33"/>
                    <a:gd name="T34" fmla="*/ 1 w 37"/>
                    <a:gd name="T35" fmla="*/ 27 h 33"/>
                    <a:gd name="T36" fmla="*/ 0 w 37"/>
                    <a:gd name="T37" fmla="*/ 27 h 33"/>
                    <a:gd name="T38" fmla="*/ 3 w 37"/>
                    <a:gd name="T39" fmla="*/ 28 h 33"/>
                    <a:gd name="T40" fmla="*/ 11 w 37"/>
                    <a:gd name="T4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3">
                      <a:moveTo>
                        <a:pt x="11" y="26"/>
                      </a:moveTo>
                      <a:cubicBezTo>
                        <a:pt x="13" y="24"/>
                        <a:pt x="16" y="25"/>
                        <a:pt x="18" y="26"/>
                      </a:cubicBezTo>
                      <a:cubicBezTo>
                        <a:pt x="19" y="28"/>
                        <a:pt x="22" y="28"/>
                        <a:pt x="24" y="31"/>
                      </a:cubicBezTo>
                      <a:cubicBezTo>
                        <a:pt x="25" y="32"/>
                        <a:pt x="26" y="32"/>
                        <a:pt x="26" y="33"/>
                      </a:cubicBezTo>
                      <a:cubicBezTo>
                        <a:pt x="26" y="31"/>
                        <a:pt x="26" y="27"/>
                        <a:pt x="27" y="26"/>
                      </a:cubicBezTo>
                      <a:cubicBezTo>
                        <a:pt x="28" y="24"/>
                        <a:pt x="26" y="21"/>
                        <a:pt x="28" y="21"/>
                      </a:cubicBezTo>
                      <a:cubicBezTo>
                        <a:pt x="29" y="21"/>
                        <a:pt x="33" y="21"/>
                        <a:pt x="33" y="19"/>
                      </a:cubicBezTo>
                      <a:cubicBezTo>
                        <a:pt x="33" y="17"/>
                        <a:pt x="34" y="17"/>
                        <a:pt x="35" y="16"/>
                      </a:cubicBezTo>
                      <a:cubicBezTo>
                        <a:pt x="36" y="15"/>
                        <a:pt x="32" y="12"/>
                        <a:pt x="32" y="11"/>
                      </a:cubicBezTo>
                      <a:cubicBezTo>
                        <a:pt x="31" y="10"/>
                        <a:pt x="34" y="10"/>
                        <a:pt x="36" y="7"/>
                      </a:cubicBezTo>
                      <a:cubicBezTo>
                        <a:pt x="37" y="6"/>
                        <a:pt x="37" y="3"/>
                        <a:pt x="36" y="1"/>
                      </a:cubicBezTo>
                      <a:cubicBezTo>
                        <a:pt x="36" y="2"/>
                        <a:pt x="35" y="2"/>
                        <a:pt x="34" y="2"/>
                      </a:cubicBezTo>
                      <a:cubicBezTo>
                        <a:pt x="32" y="0"/>
                        <a:pt x="29" y="1"/>
                        <a:pt x="25" y="2"/>
                      </a:cubicBezTo>
                      <a:cubicBezTo>
                        <a:pt x="21" y="3"/>
                        <a:pt x="19" y="7"/>
                        <a:pt x="21" y="8"/>
                      </a:cubicBezTo>
                      <a:cubicBezTo>
                        <a:pt x="22" y="10"/>
                        <a:pt x="17" y="11"/>
                        <a:pt x="17" y="8"/>
                      </a:cubicBezTo>
                      <a:cubicBezTo>
                        <a:pt x="16" y="6"/>
                        <a:pt x="12" y="8"/>
                        <a:pt x="12" y="11"/>
                      </a:cubicBezTo>
                      <a:cubicBezTo>
                        <a:pt x="13" y="13"/>
                        <a:pt x="8" y="15"/>
                        <a:pt x="8" y="18"/>
                      </a:cubicBezTo>
                      <a:cubicBezTo>
                        <a:pt x="8" y="22"/>
                        <a:pt x="4" y="25"/>
                        <a:pt x="1" y="27"/>
                      </a:cubicBezTo>
                      <a:cubicBezTo>
                        <a:pt x="0" y="27"/>
                        <a:pt x="0" y="27"/>
                        <a:pt x="0" y="27"/>
                      </a:cubicBezTo>
                      <a:cubicBezTo>
                        <a:pt x="1" y="28"/>
                        <a:pt x="2" y="28"/>
                        <a:pt x="3" y="28"/>
                      </a:cubicBezTo>
                      <a:cubicBezTo>
                        <a:pt x="5" y="28"/>
                        <a:pt x="10" y="27"/>
                        <a:pt x="11" y="2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2" name="Freeform 349">
                  <a:extLst>
                    <a:ext uri="{FF2B5EF4-FFF2-40B4-BE49-F238E27FC236}">
                      <a16:creationId xmlns:a16="http://schemas.microsoft.com/office/drawing/2014/main" id="{5C75675B-EEB8-D944-8C86-9CA0BA2F8613}"/>
                    </a:ext>
                  </a:extLst>
                </p:cNvPr>
                <p:cNvSpPr>
                  <a:spLocks/>
                </p:cNvSpPr>
                <p:nvPr/>
              </p:nvSpPr>
              <p:spPr bwMode="auto">
                <a:xfrm>
                  <a:off x="5822950" y="2373426"/>
                  <a:ext cx="79375" cy="58738"/>
                </a:xfrm>
                <a:custGeom>
                  <a:avLst/>
                  <a:gdLst>
                    <a:gd name="T0" fmla="*/ 2 w 36"/>
                    <a:gd name="T1" fmla="*/ 7 h 26"/>
                    <a:gd name="T2" fmla="*/ 5 w 36"/>
                    <a:gd name="T3" fmla="*/ 11 h 26"/>
                    <a:gd name="T4" fmla="*/ 9 w 36"/>
                    <a:gd name="T5" fmla="*/ 13 h 26"/>
                    <a:gd name="T6" fmla="*/ 15 w 36"/>
                    <a:gd name="T7" fmla="*/ 17 h 26"/>
                    <a:gd name="T8" fmla="*/ 18 w 36"/>
                    <a:gd name="T9" fmla="*/ 20 h 26"/>
                    <a:gd name="T10" fmla="*/ 22 w 36"/>
                    <a:gd name="T11" fmla="*/ 18 h 26"/>
                    <a:gd name="T12" fmla="*/ 24 w 36"/>
                    <a:gd name="T13" fmla="*/ 22 h 26"/>
                    <a:gd name="T14" fmla="*/ 29 w 36"/>
                    <a:gd name="T15" fmla="*/ 25 h 26"/>
                    <a:gd name="T16" fmla="*/ 31 w 36"/>
                    <a:gd name="T17" fmla="*/ 25 h 26"/>
                    <a:gd name="T18" fmla="*/ 34 w 36"/>
                    <a:gd name="T19" fmla="*/ 17 h 26"/>
                    <a:gd name="T20" fmla="*/ 36 w 36"/>
                    <a:gd name="T21" fmla="*/ 15 h 26"/>
                    <a:gd name="T22" fmla="*/ 33 w 36"/>
                    <a:gd name="T23" fmla="*/ 9 h 26"/>
                    <a:gd name="T24" fmla="*/ 33 w 36"/>
                    <a:gd name="T25" fmla="*/ 9 h 26"/>
                    <a:gd name="T26" fmla="*/ 31 w 36"/>
                    <a:gd name="T27" fmla="*/ 7 h 26"/>
                    <a:gd name="T28" fmla="*/ 25 w 36"/>
                    <a:gd name="T29" fmla="*/ 2 h 26"/>
                    <a:gd name="T30" fmla="*/ 18 w 36"/>
                    <a:gd name="T31" fmla="*/ 2 h 26"/>
                    <a:gd name="T32" fmla="*/ 10 w 36"/>
                    <a:gd name="T33" fmla="*/ 4 h 26"/>
                    <a:gd name="T34" fmla="*/ 7 w 36"/>
                    <a:gd name="T35" fmla="*/ 3 h 26"/>
                    <a:gd name="T36" fmla="*/ 0 w 36"/>
                    <a:gd name="T37" fmla="*/ 6 h 26"/>
                    <a:gd name="T38" fmla="*/ 2 w 36"/>
                    <a:gd name="T39"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6">
                      <a:moveTo>
                        <a:pt x="2" y="7"/>
                      </a:moveTo>
                      <a:cubicBezTo>
                        <a:pt x="2" y="9"/>
                        <a:pt x="4" y="12"/>
                        <a:pt x="5" y="11"/>
                      </a:cubicBezTo>
                      <a:cubicBezTo>
                        <a:pt x="6" y="9"/>
                        <a:pt x="8" y="12"/>
                        <a:pt x="9" y="13"/>
                      </a:cubicBezTo>
                      <a:cubicBezTo>
                        <a:pt x="11" y="14"/>
                        <a:pt x="15" y="16"/>
                        <a:pt x="15" y="17"/>
                      </a:cubicBezTo>
                      <a:cubicBezTo>
                        <a:pt x="15" y="18"/>
                        <a:pt x="16" y="21"/>
                        <a:pt x="18" y="20"/>
                      </a:cubicBezTo>
                      <a:cubicBezTo>
                        <a:pt x="20" y="19"/>
                        <a:pt x="22" y="16"/>
                        <a:pt x="22" y="18"/>
                      </a:cubicBezTo>
                      <a:cubicBezTo>
                        <a:pt x="22" y="20"/>
                        <a:pt x="22" y="23"/>
                        <a:pt x="24" y="22"/>
                      </a:cubicBezTo>
                      <a:cubicBezTo>
                        <a:pt x="26" y="22"/>
                        <a:pt x="27" y="26"/>
                        <a:pt x="29" y="25"/>
                      </a:cubicBezTo>
                      <a:cubicBezTo>
                        <a:pt x="29" y="25"/>
                        <a:pt x="30" y="25"/>
                        <a:pt x="31" y="25"/>
                      </a:cubicBezTo>
                      <a:cubicBezTo>
                        <a:pt x="30" y="20"/>
                        <a:pt x="32" y="18"/>
                        <a:pt x="34" y="17"/>
                      </a:cubicBezTo>
                      <a:cubicBezTo>
                        <a:pt x="34" y="17"/>
                        <a:pt x="35" y="16"/>
                        <a:pt x="36" y="15"/>
                      </a:cubicBezTo>
                      <a:cubicBezTo>
                        <a:pt x="36" y="13"/>
                        <a:pt x="33" y="11"/>
                        <a:pt x="33" y="9"/>
                      </a:cubicBezTo>
                      <a:cubicBezTo>
                        <a:pt x="33" y="9"/>
                        <a:pt x="33" y="9"/>
                        <a:pt x="33" y="9"/>
                      </a:cubicBezTo>
                      <a:cubicBezTo>
                        <a:pt x="33" y="8"/>
                        <a:pt x="32" y="8"/>
                        <a:pt x="31" y="7"/>
                      </a:cubicBezTo>
                      <a:cubicBezTo>
                        <a:pt x="29" y="4"/>
                        <a:pt x="26" y="4"/>
                        <a:pt x="25" y="2"/>
                      </a:cubicBezTo>
                      <a:cubicBezTo>
                        <a:pt x="23" y="1"/>
                        <a:pt x="20" y="0"/>
                        <a:pt x="18" y="2"/>
                      </a:cubicBezTo>
                      <a:cubicBezTo>
                        <a:pt x="17" y="3"/>
                        <a:pt x="12" y="4"/>
                        <a:pt x="10" y="4"/>
                      </a:cubicBezTo>
                      <a:cubicBezTo>
                        <a:pt x="9" y="4"/>
                        <a:pt x="8" y="4"/>
                        <a:pt x="7" y="3"/>
                      </a:cubicBezTo>
                      <a:cubicBezTo>
                        <a:pt x="5" y="4"/>
                        <a:pt x="2" y="6"/>
                        <a:pt x="0" y="6"/>
                      </a:cubicBezTo>
                      <a:cubicBezTo>
                        <a:pt x="1" y="7"/>
                        <a:pt x="1" y="6"/>
                        <a:pt x="2" y="7"/>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3" name="Freeform 351">
                  <a:extLst>
                    <a:ext uri="{FF2B5EF4-FFF2-40B4-BE49-F238E27FC236}">
                      <a16:creationId xmlns:a16="http://schemas.microsoft.com/office/drawing/2014/main" id="{F632B43E-3095-2C41-8ED9-A9D4D9AF6570}"/>
                    </a:ext>
                  </a:extLst>
                </p:cNvPr>
                <p:cNvSpPr>
                  <a:spLocks/>
                </p:cNvSpPr>
                <p:nvPr/>
              </p:nvSpPr>
              <p:spPr bwMode="auto">
                <a:xfrm>
                  <a:off x="6213475" y="2565514"/>
                  <a:ext cx="127000" cy="69850"/>
                </a:xfrm>
                <a:custGeom>
                  <a:avLst/>
                  <a:gdLst>
                    <a:gd name="T0" fmla="*/ 45 w 57"/>
                    <a:gd name="T1" fmla="*/ 1 h 32"/>
                    <a:gd name="T2" fmla="*/ 34 w 57"/>
                    <a:gd name="T3" fmla="*/ 3 h 32"/>
                    <a:gd name="T4" fmla="*/ 27 w 57"/>
                    <a:gd name="T5" fmla="*/ 5 h 32"/>
                    <a:gd name="T6" fmla="*/ 18 w 57"/>
                    <a:gd name="T7" fmla="*/ 5 h 32"/>
                    <a:gd name="T8" fmla="*/ 8 w 57"/>
                    <a:gd name="T9" fmla="*/ 4 h 32"/>
                    <a:gd name="T10" fmla="*/ 3 w 57"/>
                    <a:gd name="T11" fmla="*/ 0 h 32"/>
                    <a:gd name="T12" fmla="*/ 2 w 57"/>
                    <a:gd name="T13" fmla="*/ 1 h 32"/>
                    <a:gd name="T14" fmla="*/ 2 w 57"/>
                    <a:gd name="T15" fmla="*/ 8 h 32"/>
                    <a:gd name="T16" fmla="*/ 5 w 57"/>
                    <a:gd name="T17" fmla="*/ 14 h 32"/>
                    <a:gd name="T18" fmla="*/ 2 w 57"/>
                    <a:gd name="T19" fmla="*/ 17 h 32"/>
                    <a:gd name="T20" fmla="*/ 2 w 57"/>
                    <a:gd name="T21" fmla="*/ 22 h 32"/>
                    <a:gd name="T22" fmla="*/ 7 w 57"/>
                    <a:gd name="T23" fmla="*/ 27 h 32"/>
                    <a:gd name="T24" fmla="*/ 9 w 57"/>
                    <a:gd name="T25" fmla="*/ 30 h 32"/>
                    <a:gd name="T26" fmla="*/ 21 w 57"/>
                    <a:gd name="T27" fmla="*/ 30 h 32"/>
                    <a:gd name="T28" fmla="*/ 31 w 57"/>
                    <a:gd name="T29" fmla="*/ 32 h 32"/>
                    <a:gd name="T30" fmla="*/ 34 w 57"/>
                    <a:gd name="T31" fmla="*/ 30 h 32"/>
                    <a:gd name="T32" fmla="*/ 38 w 57"/>
                    <a:gd name="T33" fmla="*/ 28 h 32"/>
                    <a:gd name="T34" fmla="*/ 38 w 57"/>
                    <a:gd name="T35" fmla="*/ 25 h 32"/>
                    <a:gd name="T36" fmla="*/ 48 w 57"/>
                    <a:gd name="T37" fmla="*/ 25 h 32"/>
                    <a:gd name="T38" fmla="*/ 51 w 57"/>
                    <a:gd name="T39" fmla="*/ 24 h 32"/>
                    <a:gd name="T40" fmla="*/ 50 w 57"/>
                    <a:gd name="T41" fmla="*/ 22 h 32"/>
                    <a:gd name="T42" fmla="*/ 48 w 57"/>
                    <a:gd name="T43" fmla="*/ 15 h 32"/>
                    <a:gd name="T44" fmla="*/ 56 w 57"/>
                    <a:gd name="T45" fmla="*/ 8 h 32"/>
                    <a:gd name="T46" fmla="*/ 57 w 57"/>
                    <a:gd name="T47" fmla="*/ 6 h 32"/>
                    <a:gd name="T48" fmla="*/ 52 w 57"/>
                    <a:gd name="T49" fmla="*/ 3 h 32"/>
                    <a:gd name="T50" fmla="*/ 45 w 5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2">
                      <a:moveTo>
                        <a:pt x="45" y="1"/>
                      </a:moveTo>
                      <a:cubicBezTo>
                        <a:pt x="42" y="0"/>
                        <a:pt x="36" y="1"/>
                        <a:pt x="34" y="3"/>
                      </a:cubicBezTo>
                      <a:cubicBezTo>
                        <a:pt x="32" y="5"/>
                        <a:pt x="30" y="6"/>
                        <a:pt x="27" y="5"/>
                      </a:cubicBezTo>
                      <a:cubicBezTo>
                        <a:pt x="25" y="5"/>
                        <a:pt x="19" y="5"/>
                        <a:pt x="18" y="5"/>
                      </a:cubicBezTo>
                      <a:cubicBezTo>
                        <a:pt x="16" y="5"/>
                        <a:pt x="9" y="4"/>
                        <a:pt x="8" y="4"/>
                      </a:cubicBezTo>
                      <a:cubicBezTo>
                        <a:pt x="7" y="4"/>
                        <a:pt x="5" y="1"/>
                        <a:pt x="3" y="0"/>
                      </a:cubicBezTo>
                      <a:cubicBezTo>
                        <a:pt x="3" y="1"/>
                        <a:pt x="2" y="1"/>
                        <a:pt x="2" y="1"/>
                      </a:cubicBezTo>
                      <a:cubicBezTo>
                        <a:pt x="0" y="3"/>
                        <a:pt x="0" y="6"/>
                        <a:pt x="2" y="8"/>
                      </a:cubicBezTo>
                      <a:cubicBezTo>
                        <a:pt x="4" y="9"/>
                        <a:pt x="7" y="14"/>
                        <a:pt x="5" y="14"/>
                      </a:cubicBezTo>
                      <a:cubicBezTo>
                        <a:pt x="3" y="14"/>
                        <a:pt x="2" y="16"/>
                        <a:pt x="2" y="17"/>
                      </a:cubicBezTo>
                      <a:cubicBezTo>
                        <a:pt x="2" y="18"/>
                        <a:pt x="1" y="21"/>
                        <a:pt x="2" y="22"/>
                      </a:cubicBezTo>
                      <a:cubicBezTo>
                        <a:pt x="2" y="22"/>
                        <a:pt x="7" y="26"/>
                        <a:pt x="7" y="27"/>
                      </a:cubicBezTo>
                      <a:cubicBezTo>
                        <a:pt x="7" y="29"/>
                        <a:pt x="9" y="29"/>
                        <a:pt x="9" y="30"/>
                      </a:cubicBezTo>
                      <a:cubicBezTo>
                        <a:pt x="12" y="30"/>
                        <a:pt x="19" y="29"/>
                        <a:pt x="21" y="30"/>
                      </a:cubicBezTo>
                      <a:cubicBezTo>
                        <a:pt x="23" y="31"/>
                        <a:pt x="31" y="32"/>
                        <a:pt x="31" y="32"/>
                      </a:cubicBezTo>
                      <a:cubicBezTo>
                        <a:pt x="33" y="32"/>
                        <a:pt x="35" y="31"/>
                        <a:pt x="34" y="30"/>
                      </a:cubicBezTo>
                      <a:cubicBezTo>
                        <a:pt x="34" y="29"/>
                        <a:pt x="36" y="28"/>
                        <a:pt x="38" y="28"/>
                      </a:cubicBezTo>
                      <a:cubicBezTo>
                        <a:pt x="38" y="26"/>
                        <a:pt x="38" y="25"/>
                        <a:pt x="38" y="25"/>
                      </a:cubicBezTo>
                      <a:cubicBezTo>
                        <a:pt x="39" y="25"/>
                        <a:pt x="45" y="24"/>
                        <a:pt x="48" y="25"/>
                      </a:cubicBezTo>
                      <a:cubicBezTo>
                        <a:pt x="49" y="26"/>
                        <a:pt x="50" y="25"/>
                        <a:pt x="51" y="24"/>
                      </a:cubicBezTo>
                      <a:cubicBezTo>
                        <a:pt x="51" y="23"/>
                        <a:pt x="51" y="22"/>
                        <a:pt x="50" y="22"/>
                      </a:cubicBezTo>
                      <a:cubicBezTo>
                        <a:pt x="49" y="22"/>
                        <a:pt x="46" y="16"/>
                        <a:pt x="48" y="15"/>
                      </a:cubicBezTo>
                      <a:cubicBezTo>
                        <a:pt x="50" y="15"/>
                        <a:pt x="53" y="8"/>
                        <a:pt x="56" y="8"/>
                      </a:cubicBezTo>
                      <a:cubicBezTo>
                        <a:pt x="57" y="7"/>
                        <a:pt x="57" y="6"/>
                        <a:pt x="57" y="6"/>
                      </a:cubicBezTo>
                      <a:cubicBezTo>
                        <a:pt x="55" y="5"/>
                        <a:pt x="52" y="4"/>
                        <a:pt x="52" y="3"/>
                      </a:cubicBezTo>
                      <a:cubicBezTo>
                        <a:pt x="51" y="2"/>
                        <a:pt x="47" y="1"/>
                        <a:pt x="45" y="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4" name="Freeform 352">
                  <a:extLst>
                    <a:ext uri="{FF2B5EF4-FFF2-40B4-BE49-F238E27FC236}">
                      <a16:creationId xmlns:a16="http://schemas.microsoft.com/office/drawing/2014/main" id="{4B03B1D8-8683-794D-89ED-CE439D994212}"/>
                    </a:ext>
                  </a:extLst>
                </p:cNvPr>
                <p:cNvSpPr>
                  <a:spLocks/>
                </p:cNvSpPr>
                <p:nvPr/>
              </p:nvSpPr>
              <p:spPr bwMode="auto">
                <a:xfrm>
                  <a:off x="5897563" y="2476614"/>
                  <a:ext cx="90488" cy="50800"/>
                </a:xfrm>
                <a:custGeom>
                  <a:avLst/>
                  <a:gdLst>
                    <a:gd name="T0" fmla="*/ 37 w 41"/>
                    <a:gd name="T1" fmla="*/ 9 h 23"/>
                    <a:gd name="T2" fmla="*/ 32 w 41"/>
                    <a:gd name="T3" fmla="*/ 7 h 23"/>
                    <a:gd name="T4" fmla="*/ 32 w 41"/>
                    <a:gd name="T5" fmla="*/ 3 h 23"/>
                    <a:gd name="T6" fmla="*/ 27 w 41"/>
                    <a:gd name="T7" fmla="*/ 1 h 23"/>
                    <a:gd name="T8" fmla="*/ 21 w 41"/>
                    <a:gd name="T9" fmla="*/ 1 h 23"/>
                    <a:gd name="T10" fmla="*/ 13 w 41"/>
                    <a:gd name="T11" fmla="*/ 1 h 23"/>
                    <a:gd name="T12" fmla="*/ 12 w 41"/>
                    <a:gd name="T13" fmla="*/ 3 h 23"/>
                    <a:gd name="T14" fmla="*/ 7 w 41"/>
                    <a:gd name="T15" fmla="*/ 7 h 23"/>
                    <a:gd name="T16" fmla="*/ 1 w 41"/>
                    <a:gd name="T17" fmla="*/ 14 h 23"/>
                    <a:gd name="T18" fmla="*/ 2 w 41"/>
                    <a:gd name="T19" fmla="*/ 17 h 23"/>
                    <a:gd name="T20" fmla="*/ 6 w 41"/>
                    <a:gd name="T21" fmla="*/ 17 h 23"/>
                    <a:gd name="T22" fmla="*/ 8 w 41"/>
                    <a:gd name="T23" fmla="*/ 22 h 23"/>
                    <a:gd name="T24" fmla="*/ 8 w 41"/>
                    <a:gd name="T25" fmla="*/ 22 h 23"/>
                    <a:gd name="T26" fmla="*/ 16 w 41"/>
                    <a:gd name="T27" fmla="*/ 21 h 23"/>
                    <a:gd name="T28" fmla="*/ 20 w 41"/>
                    <a:gd name="T29" fmla="*/ 15 h 23"/>
                    <a:gd name="T30" fmla="*/ 25 w 41"/>
                    <a:gd name="T31" fmla="*/ 21 h 23"/>
                    <a:gd name="T32" fmla="*/ 28 w 41"/>
                    <a:gd name="T33" fmla="*/ 18 h 23"/>
                    <a:gd name="T34" fmla="*/ 31 w 41"/>
                    <a:gd name="T35" fmla="*/ 16 h 23"/>
                    <a:gd name="T36" fmla="*/ 35 w 41"/>
                    <a:gd name="T37" fmla="*/ 15 h 23"/>
                    <a:gd name="T38" fmla="*/ 38 w 41"/>
                    <a:gd name="T39" fmla="*/ 14 h 23"/>
                    <a:gd name="T40" fmla="*/ 39 w 41"/>
                    <a:gd name="T41" fmla="*/ 12 h 23"/>
                    <a:gd name="T42" fmla="*/ 41 w 41"/>
                    <a:gd name="T43" fmla="*/ 10 h 23"/>
                    <a:gd name="T44" fmla="*/ 37 w 41"/>
                    <a:gd name="T4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23">
                      <a:moveTo>
                        <a:pt x="37" y="9"/>
                      </a:moveTo>
                      <a:cubicBezTo>
                        <a:pt x="35" y="10"/>
                        <a:pt x="32" y="8"/>
                        <a:pt x="32" y="7"/>
                      </a:cubicBezTo>
                      <a:cubicBezTo>
                        <a:pt x="32" y="6"/>
                        <a:pt x="32" y="4"/>
                        <a:pt x="32" y="3"/>
                      </a:cubicBezTo>
                      <a:cubicBezTo>
                        <a:pt x="30" y="2"/>
                        <a:pt x="28" y="1"/>
                        <a:pt x="27" y="1"/>
                      </a:cubicBezTo>
                      <a:cubicBezTo>
                        <a:pt x="24" y="0"/>
                        <a:pt x="23" y="0"/>
                        <a:pt x="21" y="1"/>
                      </a:cubicBezTo>
                      <a:cubicBezTo>
                        <a:pt x="19" y="2"/>
                        <a:pt x="15" y="2"/>
                        <a:pt x="13" y="1"/>
                      </a:cubicBezTo>
                      <a:cubicBezTo>
                        <a:pt x="13" y="2"/>
                        <a:pt x="12" y="3"/>
                        <a:pt x="12" y="3"/>
                      </a:cubicBezTo>
                      <a:cubicBezTo>
                        <a:pt x="10" y="3"/>
                        <a:pt x="7" y="5"/>
                        <a:pt x="7" y="7"/>
                      </a:cubicBezTo>
                      <a:cubicBezTo>
                        <a:pt x="6" y="9"/>
                        <a:pt x="2" y="10"/>
                        <a:pt x="1" y="14"/>
                      </a:cubicBezTo>
                      <a:cubicBezTo>
                        <a:pt x="0" y="17"/>
                        <a:pt x="0" y="19"/>
                        <a:pt x="2" y="17"/>
                      </a:cubicBezTo>
                      <a:cubicBezTo>
                        <a:pt x="4" y="15"/>
                        <a:pt x="6" y="15"/>
                        <a:pt x="6" y="17"/>
                      </a:cubicBezTo>
                      <a:cubicBezTo>
                        <a:pt x="6" y="19"/>
                        <a:pt x="9" y="19"/>
                        <a:pt x="8" y="22"/>
                      </a:cubicBezTo>
                      <a:cubicBezTo>
                        <a:pt x="8" y="22"/>
                        <a:pt x="8" y="22"/>
                        <a:pt x="8" y="22"/>
                      </a:cubicBezTo>
                      <a:cubicBezTo>
                        <a:pt x="11" y="22"/>
                        <a:pt x="14" y="21"/>
                        <a:pt x="16" y="21"/>
                      </a:cubicBezTo>
                      <a:cubicBezTo>
                        <a:pt x="18" y="21"/>
                        <a:pt x="19" y="15"/>
                        <a:pt x="20" y="15"/>
                      </a:cubicBezTo>
                      <a:cubicBezTo>
                        <a:pt x="21" y="14"/>
                        <a:pt x="23" y="19"/>
                        <a:pt x="25" y="21"/>
                      </a:cubicBezTo>
                      <a:cubicBezTo>
                        <a:pt x="28" y="23"/>
                        <a:pt x="28" y="19"/>
                        <a:pt x="28" y="18"/>
                      </a:cubicBezTo>
                      <a:cubicBezTo>
                        <a:pt x="28" y="16"/>
                        <a:pt x="30" y="16"/>
                        <a:pt x="31" y="16"/>
                      </a:cubicBezTo>
                      <a:cubicBezTo>
                        <a:pt x="32" y="16"/>
                        <a:pt x="35" y="17"/>
                        <a:pt x="35" y="15"/>
                      </a:cubicBezTo>
                      <a:cubicBezTo>
                        <a:pt x="35" y="13"/>
                        <a:pt x="37" y="14"/>
                        <a:pt x="38" y="14"/>
                      </a:cubicBezTo>
                      <a:cubicBezTo>
                        <a:pt x="39" y="14"/>
                        <a:pt x="39" y="12"/>
                        <a:pt x="39" y="12"/>
                      </a:cubicBezTo>
                      <a:cubicBezTo>
                        <a:pt x="41" y="10"/>
                        <a:pt x="41" y="10"/>
                        <a:pt x="41" y="10"/>
                      </a:cubicBezTo>
                      <a:cubicBezTo>
                        <a:pt x="40" y="9"/>
                        <a:pt x="38" y="9"/>
                        <a:pt x="37" y="9"/>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5" name="Freeform 357">
                  <a:extLst>
                    <a:ext uri="{FF2B5EF4-FFF2-40B4-BE49-F238E27FC236}">
                      <a16:creationId xmlns:a16="http://schemas.microsoft.com/office/drawing/2014/main" id="{AAB2F5A1-9DA8-644D-B561-D79BC77BB827}"/>
                    </a:ext>
                  </a:extLst>
                </p:cNvPr>
                <p:cNvSpPr>
                  <a:spLocks noEditPoints="1"/>
                </p:cNvSpPr>
                <p:nvPr/>
              </p:nvSpPr>
              <p:spPr bwMode="auto">
                <a:xfrm>
                  <a:off x="5581650" y="2578214"/>
                  <a:ext cx="260350" cy="184150"/>
                </a:xfrm>
                <a:custGeom>
                  <a:avLst/>
                  <a:gdLst>
                    <a:gd name="T0" fmla="*/ 116 w 118"/>
                    <a:gd name="T1" fmla="*/ 15 h 83"/>
                    <a:gd name="T2" fmla="*/ 107 w 118"/>
                    <a:gd name="T3" fmla="*/ 14 h 83"/>
                    <a:gd name="T4" fmla="*/ 96 w 118"/>
                    <a:gd name="T5" fmla="*/ 12 h 83"/>
                    <a:gd name="T6" fmla="*/ 92 w 118"/>
                    <a:gd name="T7" fmla="*/ 11 h 83"/>
                    <a:gd name="T8" fmla="*/ 84 w 118"/>
                    <a:gd name="T9" fmla="*/ 11 h 83"/>
                    <a:gd name="T10" fmla="*/ 76 w 118"/>
                    <a:gd name="T11" fmla="*/ 7 h 83"/>
                    <a:gd name="T12" fmla="*/ 70 w 118"/>
                    <a:gd name="T13" fmla="*/ 5 h 83"/>
                    <a:gd name="T14" fmla="*/ 55 w 118"/>
                    <a:gd name="T15" fmla="*/ 3 h 83"/>
                    <a:gd name="T16" fmla="*/ 24 w 118"/>
                    <a:gd name="T17" fmla="*/ 3 h 83"/>
                    <a:gd name="T18" fmla="*/ 13 w 118"/>
                    <a:gd name="T19" fmla="*/ 0 h 83"/>
                    <a:gd name="T20" fmla="*/ 6 w 118"/>
                    <a:gd name="T21" fmla="*/ 4 h 83"/>
                    <a:gd name="T22" fmla="*/ 4 w 118"/>
                    <a:gd name="T23" fmla="*/ 11 h 83"/>
                    <a:gd name="T24" fmla="*/ 5 w 118"/>
                    <a:gd name="T25" fmla="*/ 20 h 83"/>
                    <a:gd name="T26" fmla="*/ 8 w 118"/>
                    <a:gd name="T27" fmla="*/ 19 h 83"/>
                    <a:gd name="T28" fmla="*/ 11 w 118"/>
                    <a:gd name="T29" fmla="*/ 19 h 83"/>
                    <a:gd name="T30" fmla="*/ 17 w 118"/>
                    <a:gd name="T31" fmla="*/ 21 h 83"/>
                    <a:gd name="T32" fmla="*/ 20 w 118"/>
                    <a:gd name="T33" fmla="*/ 21 h 83"/>
                    <a:gd name="T34" fmla="*/ 26 w 118"/>
                    <a:gd name="T35" fmla="*/ 22 h 83"/>
                    <a:gd name="T36" fmla="*/ 28 w 118"/>
                    <a:gd name="T37" fmla="*/ 25 h 83"/>
                    <a:gd name="T38" fmla="*/ 22 w 118"/>
                    <a:gd name="T39" fmla="*/ 30 h 83"/>
                    <a:gd name="T40" fmla="*/ 23 w 118"/>
                    <a:gd name="T41" fmla="*/ 39 h 83"/>
                    <a:gd name="T42" fmla="*/ 21 w 118"/>
                    <a:gd name="T43" fmla="*/ 45 h 83"/>
                    <a:gd name="T44" fmla="*/ 19 w 118"/>
                    <a:gd name="T45" fmla="*/ 49 h 83"/>
                    <a:gd name="T46" fmla="*/ 22 w 118"/>
                    <a:gd name="T47" fmla="*/ 54 h 83"/>
                    <a:gd name="T48" fmla="*/ 19 w 118"/>
                    <a:gd name="T49" fmla="*/ 59 h 83"/>
                    <a:gd name="T50" fmla="*/ 21 w 118"/>
                    <a:gd name="T51" fmla="*/ 63 h 83"/>
                    <a:gd name="T52" fmla="*/ 18 w 118"/>
                    <a:gd name="T53" fmla="*/ 69 h 83"/>
                    <a:gd name="T54" fmla="*/ 19 w 118"/>
                    <a:gd name="T55" fmla="*/ 72 h 83"/>
                    <a:gd name="T56" fmla="*/ 24 w 118"/>
                    <a:gd name="T57" fmla="*/ 72 h 83"/>
                    <a:gd name="T58" fmla="*/ 35 w 118"/>
                    <a:gd name="T59" fmla="*/ 83 h 83"/>
                    <a:gd name="T60" fmla="*/ 37 w 118"/>
                    <a:gd name="T61" fmla="*/ 80 h 83"/>
                    <a:gd name="T62" fmla="*/ 42 w 118"/>
                    <a:gd name="T63" fmla="*/ 80 h 83"/>
                    <a:gd name="T64" fmla="*/ 51 w 118"/>
                    <a:gd name="T65" fmla="*/ 76 h 83"/>
                    <a:gd name="T66" fmla="*/ 62 w 118"/>
                    <a:gd name="T67" fmla="*/ 76 h 83"/>
                    <a:gd name="T68" fmla="*/ 69 w 118"/>
                    <a:gd name="T69" fmla="*/ 73 h 83"/>
                    <a:gd name="T70" fmla="*/ 76 w 118"/>
                    <a:gd name="T71" fmla="*/ 68 h 83"/>
                    <a:gd name="T72" fmla="*/ 80 w 118"/>
                    <a:gd name="T73" fmla="*/ 61 h 83"/>
                    <a:gd name="T74" fmla="*/ 86 w 118"/>
                    <a:gd name="T75" fmla="*/ 54 h 83"/>
                    <a:gd name="T76" fmla="*/ 86 w 118"/>
                    <a:gd name="T77" fmla="*/ 41 h 83"/>
                    <a:gd name="T78" fmla="*/ 94 w 118"/>
                    <a:gd name="T79" fmla="*/ 32 h 83"/>
                    <a:gd name="T80" fmla="*/ 102 w 118"/>
                    <a:gd name="T81" fmla="*/ 28 h 83"/>
                    <a:gd name="T82" fmla="*/ 112 w 118"/>
                    <a:gd name="T83" fmla="*/ 22 h 83"/>
                    <a:gd name="T84" fmla="*/ 116 w 118"/>
                    <a:gd name="T85" fmla="*/ 15 h 83"/>
                    <a:gd name="T86" fmla="*/ 117 w 118"/>
                    <a:gd name="T87" fmla="*/ 44 h 83"/>
                    <a:gd name="T88" fmla="*/ 109 w 118"/>
                    <a:gd name="T89" fmla="*/ 47 h 83"/>
                    <a:gd name="T90" fmla="*/ 117 w 118"/>
                    <a:gd name="T91" fmla="*/ 4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83">
                      <a:moveTo>
                        <a:pt x="116" y="15"/>
                      </a:moveTo>
                      <a:cubicBezTo>
                        <a:pt x="113" y="15"/>
                        <a:pt x="109" y="15"/>
                        <a:pt x="107" y="14"/>
                      </a:cubicBezTo>
                      <a:cubicBezTo>
                        <a:pt x="104" y="14"/>
                        <a:pt x="98" y="13"/>
                        <a:pt x="96" y="12"/>
                      </a:cubicBezTo>
                      <a:cubicBezTo>
                        <a:pt x="94" y="10"/>
                        <a:pt x="92" y="9"/>
                        <a:pt x="92" y="11"/>
                      </a:cubicBezTo>
                      <a:cubicBezTo>
                        <a:pt x="92" y="13"/>
                        <a:pt x="87" y="13"/>
                        <a:pt x="84" y="11"/>
                      </a:cubicBezTo>
                      <a:cubicBezTo>
                        <a:pt x="82" y="10"/>
                        <a:pt x="78" y="8"/>
                        <a:pt x="76" y="7"/>
                      </a:cubicBezTo>
                      <a:cubicBezTo>
                        <a:pt x="75" y="6"/>
                        <a:pt x="72" y="6"/>
                        <a:pt x="70" y="5"/>
                      </a:cubicBezTo>
                      <a:cubicBezTo>
                        <a:pt x="68" y="5"/>
                        <a:pt x="60" y="2"/>
                        <a:pt x="55" y="3"/>
                      </a:cubicBezTo>
                      <a:cubicBezTo>
                        <a:pt x="49" y="4"/>
                        <a:pt x="31" y="2"/>
                        <a:pt x="24" y="3"/>
                      </a:cubicBezTo>
                      <a:cubicBezTo>
                        <a:pt x="18" y="3"/>
                        <a:pt x="17" y="0"/>
                        <a:pt x="13" y="0"/>
                      </a:cubicBezTo>
                      <a:cubicBezTo>
                        <a:pt x="10" y="0"/>
                        <a:pt x="11" y="4"/>
                        <a:pt x="6" y="4"/>
                      </a:cubicBezTo>
                      <a:cubicBezTo>
                        <a:pt x="0" y="5"/>
                        <a:pt x="0" y="8"/>
                        <a:pt x="4" y="11"/>
                      </a:cubicBezTo>
                      <a:cubicBezTo>
                        <a:pt x="6" y="13"/>
                        <a:pt x="6" y="17"/>
                        <a:pt x="5" y="20"/>
                      </a:cubicBezTo>
                      <a:cubicBezTo>
                        <a:pt x="7" y="20"/>
                        <a:pt x="7" y="20"/>
                        <a:pt x="8" y="19"/>
                      </a:cubicBezTo>
                      <a:cubicBezTo>
                        <a:pt x="10" y="17"/>
                        <a:pt x="11" y="17"/>
                        <a:pt x="11" y="19"/>
                      </a:cubicBezTo>
                      <a:cubicBezTo>
                        <a:pt x="11" y="21"/>
                        <a:pt x="15" y="21"/>
                        <a:pt x="17" y="21"/>
                      </a:cubicBezTo>
                      <a:cubicBezTo>
                        <a:pt x="19" y="21"/>
                        <a:pt x="18" y="22"/>
                        <a:pt x="20" y="21"/>
                      </a:cubicBezTo>
                      <a:cubicBezTo>
                        <a:pt x="23" y="19"/>
                        <a:pt x="26" y="20"/>
                        <a:pt x="26" y="22"/>
                      </a:cubicBezTo>
                      <a:cubicBezTo>
                        <a:pt x="26" y="24"/>
                        <a:pt x="31" y="23"/>
                        <a:pt x="28" y="25"/>
                      </a:cubicBezTo>
                      <a:cubicBezTo>
                        <a:pt x="26" y="28"/>
                        <a:pt x="22" y="29"/>
                        <a:pt x="22" y="30"/>
                      </a:cubicBezTo>
                      <a:cubicBezTo>
                        <a:pt x="22" y="32"/>
                        <a:pt x="25" y="37"/>
                        <a:pt x="23" y="39"/>
                      </a:cubicBezTo>
                      <a:cubicBezTo>
                        <a:pt x="21" y="41"/>
                        <a:pt x="24" y="45"/>
                        <a:pt x="21" y="45"/>
                      </a:cubicBezTo>
                      <a:cubicBezTo>
                        <a:pt x="19" y="45"/>
                        <a:pt x="16" y="46"/>
                        <a:pt x="19" y="49"/>
                      </a:cubicBezTo>
                      <a:cubicBezTo>
                        <a:pt x="22" y="52"/>
                        <a:pt x="24" y="54"/>
                        <a:pt x="22" y="54"/>
                      </a:cubicBezTo>
                      <a:cubicBezTo>
                        <a:pt x="20" y="54"/>
                        <a:pt x="18" y="58"/>
                        <a:pt x="19" y="59"/>
                      </a:cubicBezTo>
                      <a:cubicBezTo>
                        <a:pt x="20" y="60"/>
                        <a:pt x="25" y="63"/>
                        <a:pt x="21" y="63"/>
                      </a:cubicBezTo>
                      <a:cubicBezTo>
                        <a:pt x="18" y="64"/>
                        <a:pt x="18" y="67"/>
                        <a:pt x="18" y="69"/>
                      </a:cubicBezTo>
                      <a:cubicBezTo>
                        <a:pt x="18" y="70"/>
                        <a:pt x="18" y="71"/>
                        <a:pt x="19" y="72"/>
                      </a:cubicBezTo>
                      <a:cubicBezTo>
                        <a:pt x="21" y="72"/>
                        <a:pt x="22" y="72"/>
                        <a:pt x="24" y="72"/>
                      </a:cubicBezTo>
                      <a:cubicBezTo>
                        <a:pt x="28" y="74"/>
                        <a:pt x="30" y="83"/>
                        <a:pt x="35" y="83"/>
                      </a:cubicBezTo>
                      <a:cubicBezTo>
                        <a:pt x="37" y="83"/>
                        <a:pt x="36" y="81"/>
                        <a:pt x="37" y="80"/>
                      </a:cubicBezTo>
                      <a:cubicBezTo>
                        <a:pt x="38" y="79"/>
                        <a:pt x="40" y="80"/>
                        <a:pt x="42" y="80"/>
                      </a:cubicBezTo>
                      <a:cubicBezTo>
                        <a:pt x="45" y="80"/>
                        <a:pt x="46" y="76"/>
                        <a:pt x="51" y="76"/>
                      </a:cubicBezTo>
                      <a:cubicBezTo>
                        <a:pt x="56" y="76"/>
                        <a:pt x="59" y="76"/>
                        <a:pt x="62" y="76"/>
                      </a:cubicBezTo>
                      <a:cubicBezTo>
                        <a:pt x="66" y="76"/>
                        <a:pt x="68" y="75"/>
                        <a:pt x="69" y="73"/>
                      </a:cubicBezTo>
                      <a:cubicBezTo>
                        <a:pt x="70" y="70"/>
                        <a:pt x="73" y="68"/>
                        <a:pt x="76" y="68"/>
                      </a:cubicBezTo>
                      <a:cubicBezTo>
                        <a:pt x="80" y="67"/>
                        <a:pt x="79" y="63"/>
                        <a:pt x="80" y="61"/>
                      </a:cubicBezTo>
                      <a:cubicBezTo>
                        <a:pt x="80" y="59"/>
                        <a:pt x="86" y="56"/>
                        <a:pt x="86" y="54"/>
                      </a:cubicBezTo>
                      <a:cubicBezTo>
                        <a:pt x="87" y="53"/>
                        <a:pt x="83" y="46"/>
                        <a:pt x="86" y="41"/>
                      </a:cubicBezTo>
                      <a:cubicBezTo>
                        <a:pt x="90" y="35"/>
                        <a:pt x="94" y="35"/>
                        <a:pt x="94" y="32"/>
                      </a:cubicBezTo>
                      <a:cubicBezTo>
                        <a:pt x="94" y="29"/>
                        <a:pt x="98" y="28"/>
                        <a:pt x="102" y="28"/>
                      </a:cubicBezTo>
                      <a:cubicBezTo>
                        <a:pt x="107" y="27"/>
                        <a:pt x="108" y="24"/>
                        <a:pt x="112" y="22"/>
                      </a:cubicBezTo>
                      <a:cubicBezTo>
                        <a:pt x="116" y="21"/>
                        <a:pt x="117" y="19"/>
                        <a:pt x="116" y="15"/>
                      </a:cubicBezTo>
                      <a:close/>
                      <a:moveTo>
                        <a:pt x="117" y="44"/>
                      </a:moveTo>
                      <a:cubicBezTo>
                        <a:pt x="116" y="40"/>
                        <a:pt x="107" y="46"/>
                        <a:pt x="109" y="47"/>
                      </a:cubicBezTo>
                      <a:cubicBezTo>
                        <a:pt x="113" y="50"/>
                        <a:pt x="118" y="49"/>
                        <a:pt x="117" y="4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a:ln>
                        <a:noFill/>
                      </a:ln>
                      <a:solidFill>
                        <a:srgbClr val="0033A0"/>
                      </a:solidFill>
                      <a:effectLst/>
                      <a:uLnTx/>
                      <a:uFillTx/>
                      <a:latin typeface="Arial" panose="020B0604020202020204"/>
                      <a:ea typeface="+mn-ea"/>
                      <a:cs typeface="+mn-cs"/>
                    </a:rPr>
                    <a:t> </a:t>
                  </a: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6" name="Freeform 359">
                  <a:extLst>
                    <a:ext uri="{FF2B5EF4-FFF2-40B4-BE49-F238E27FC236}">
                      <a16:creationId xmlns:a16="http://schemas.microsoft.com/office/drawing/2014/main" id="{B8CEC086-B875-BA40-A618-8C32C1999BE7}"/>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211" name="Group 210">
                <a:extLst>
                  <a:ext uri="{FF2B5EF4-FFF2-40B4-BE49-F238E27FC236}">
                    <a16:creationId xmlns:a16="http://schemas.microsoft.com/office/drawing/2014/main" id="{80079AF0-592E-1F4B-80A4-BE42A062A906}"/>
                  </a:ext>
                </a:extLst>
              </p:cNvPr>
              <p:cNvGrpSpPr/>
              <p:nvPr/>
            </p:nvGrpSpPr>
            <p:grpSpPr>
              <a:xfrm>
                <a:off x="4287838" y="1206614"/>
                <a:ext cx="2193925" cy="2289175"/>
                <a:chOff x="4287838" y="1206614"/>
                <a:chExt cx="2193925" cy="2289175"/>
              </a:xfrm>
            </p:grpSpPr>
            <p:sp>
              <p:nvSpPr>
                <p:cNvPr id="212" name="Freeform 288">
                  <a:extLst>
                    <a:ext uri="{FF2B5EF4-FFF2-40B4-BE49-F238E27FC236}">
                      <a16:creationId xmlns:a16="http://schemas.microsoft.com/office/drawing/2014/main" id="{3173692D-2975-FB4F-8CA7-09D6297DDBE9}"/>
                    </a:ext>
                  </a:extLst>
                </p:cNvPr>
                <p:cNvSpPr>
                  <a:spLocks/>
                </p:cNvSpPr>
                <p:nvPr/>
              </p:nvSpPr>
              <p:spPr bwMode="auto">
                <a:xfrm>
                  <a:off x="4659313" y="3418001"/>
                  <a:ext cx="65088" cy="77788"/>
                </a:xfrm>
                <a:custGeom>
                  <a:avLst/>
                  <a:gdLst>
                    <a:gd name="T0" fmla="*/ 2 w 29"/>
                    <a:gd name="T1" fmla="*/ 15 h 35"/>
                    <a:gd name="T2" fmla="*/ 3 w 29"/>
                    <a:gd name="T3" fmla="*/ 27 h 35"/>
                    <a:gd name="T4" fmla="*/ 0 w 29"/>
                    <a:gd name="T5" fmla="*/ 32 h 35"/>
                    <a:gd name="T6" fmla="*/ 9 w 29"/>
                    <a:gd name="T7" fmla="*/ 33 h 35"/>
                    <a:gd name="T8" fmla="*/ 18 w 29"/>
                    <a:gd name="T9" fmla="*/ 29 h 35"/>
                    <a:gd name="T10" fmla="*/ 29 w 29"/>
                    <a:gd name="T11" fmla="*/ 15 h 35"/>
                    <a:gd name="T12" fmla="*/ 29 w 29"/>
                    <a:gd name="T13" fmla="*/ 14 h 35"/>
                    <a:gd name="T14" fmla="*/ 13 w 29"/>
                    <a:gd name="T15" fmla="*/ 2 h 35"/>
                    <a:gd name="T16" fmla="*/ 6 w 29"/>
                    <a:gd name="T17" fmla="*/ 0 h 35"/>
                    <a:gd name="T18" fmla="*/ 4 w 29"/>
                    <a:gd name="T19" fmla="*/ 4 h 35"/>
                    <a:gd name="T20" fmla="*/ 2 w 29"/>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5">
                      <a:moveTo>
                        <a:pt x="2" y="15"/>
                      </a:moveTo>
                      <a:cubicBezTo>
                        <a:pt x="4" y="19"/>
                        <a:pt x="4" y="26"/>
                        <a:pt x="3" y="27"/>
                      </a:cubicBezTo>
                      <a:cubicBezTo>
                        <a:pt x="3" y="28"/>
                        <a:pt x="2" y="30"/>
                        <a:pt x="0" y="32"/>
                      </a:cubicBezTo>
                      <a:cubicBezTo>
                        <a:pt x="2" y="33"/>
                        <a:pt x="4" y="35"/>
                        <a:pt x="9" y="33"/>
                      </a:cubicBezTo>
                      <a:cubicBezTo>
                        <a:pt x="14" y="32"/>
                        <a:pt x="16" y="35"/>
                        <a:pt x="18" y="29"/>
                      </a:cubicBezTo>
                      <a:cubicBezTo>
                        <a:pt x="20" y="25"/>
                        <a:pt x="25" y="18"/>
                        <a:pt x="29" y="15"/>
                      </a:cubicBezTo>
                      <a:cubicBezTo>
                        <a:pt x="29" y="15"/>
                        <a:pt x="29" y="14"/>
                        <a:pt x="29" y="14"/>
                      </a:cubicBezTo>
                      <a:cubicBezTo>
                        <a:pt x="25" y="13"/>
                        <a:pt x="19" y="4"/>
                        <a:pt x="13" y="2"/>
                      </a:cubicBezTo>
                      <a:cubicBezTo>
                        <a:pt x="11" y="2"/>
                        <a:pt x="8" y="1"/>
                        <a:pt x="6" y="0"/>
                      </a:cubicBezTo>
                      <a:cubicBezTo>
                        <a:pt x="5" y="2"/>
                        <a:pt x="4" y="4"/>
                        <a:pt x="4" y="4"/>
                      </a:cubicBezTo>
                      <a:cubicBezTo>
                        <a:pt x="2" y="6"/>
                        <a:pt x="1" y="11"/>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3" name="Freeform 341">
                  <a:extLst>
                    <a:ext uri="{FF2B5EF4-FFF2-40B4-BE49-F238E27FC236}">
                      <a16:creationId xmlns:a16="http://schemas.microsoft.com/office/drawing/2014/main" id="{9B085A28-B0F4-BF44-8417-C22BC216DBA3}"/>
                    </a:ext>
                  </a:extLst>
                </p:cNvPr>
                <p:cNvSpPr>
                  <a:spLocks/>
                </p:cNvSpPr>
                <p:nvPr/>
              </p:nvSpPr>
              <p:spPr bwMode="auto">
                <a:xfrm>
                  <a:off x="6451600" y="2824276"/>
                  <a:ext cx="30163" cy="84138"/>
                </a:xfrm>
                <a:custGeom>
                  <a:avLst/>
                  <a:gdLst>
                    <a:gd name="T0" fmla="*/ 6 w 14"/>
                    <a:gd name="T1" fmla="*/ 38 h 38"/>
                    <a:gd name="T2" fmla="*/ 7 w 14"/>
                    <a:gd name="T3" fmla="*/ 38 h 38"/>
                    <a:gd name="T4" fmla="*/ 10 w 14"/>
                    <a:gd name="T5" fmla="*/ 25 h 38"/>
                    <a:gd name="T6" fmla="*/ 11 w 14"/>
                    <a:gd name="T7" fmla="*/ 21 h 38"/>
                    <a:gd name="T8" fmla="*/ 8 w 14"/>
                    <a:gd name="T9" fmla="*/ 15 h 38"/>
                    <a:gd name="T10" fmla="*/ 10 w 14"/>
                    <a:gd name="T11" fmla="*/ 8 h 38"/>
                    <a:gd name="T12" fmla="*/ 13 w 14"/>
                    <a:gd name="T13" fmla="*/ 8 h 38"/>
                    <a:gd name="T14" fmla="*/ 14 w 14"/>
                    <a:gd name="T15" fmla="*/ 2 h 38"/>
                    <a:gd name="T16" fmla="*/ 9 w 14"/>
                    <a:gd name="T17" fmla="*/ 0 h 38"/>
                    <a:gd name="T18" fmla="*/ 7 w 14"/>
                    <a:gd name="T19" fmla="*/ 5 h 38"/>
                    <a:gd name="T20" fmla="*/ 0 w 14"/>
                    <a:gd name="T21" fmla="*/ 21 h 38"/>
                    <a:gd name="T22" fmla="*/ 7 w 14"/>
                    <a:gd name="T23" fmla="*/ 37 h 38"/>
                    <a:gd name="T24" fmla="*/ 6 w 14"/>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8">
                      <a:moveTo>
                        <a:pt x="6" y="38"/>
                      </a:moveTo>
                      <a:cubicBezTo>
                        <a:pt x="7" y="38"/>
                        <a:pt x="7" y="38"/>
                        <a:pt x="7" y="38"/>
                      </a:cubicBezTo>
                      <a:cubicBezTo>
                        <a:pt x="8" y="33"/>
                        <a:pt x="9" y="27"/>
                        <a:pt x="10" y="25"/>
                      </a:cubicBezTo>
                      <a:cubicBezTo>
                        <a:pt x="11" y="25"/>
                        <a:pt x="11" y="23"/>
                        <a:pt x="11" y="21"/>
                      </a:cubicBezTo>
                      <a:cubicBezTo>
                        <a:pt x="9" y="18"/>
                        <a:pt x="8" y="16"/>
                        <a:pt x="8" y="15"/>
                      </a:cubicBezTo>
                      <a:cubicBezTo>
                        <a:pt x="8" y="14"/>
                        <a:pt x="9" y="9"/>
                        <a:pt x="10" y="8"/>
                      </a:cubicBezTo>
                      <a:cubicBezTo>
                        <a:pt x="10" y="8"/>
                        <a:pt x="11" y="8"/>
                        <a:pt x="13" y="8"/>
                      </a:cubicBezTo>
                      <a:cubicBezTo>
                        <a:pt x="13" y="7"/>
                        <a:pt x="13" y="4"/>
                        <a:pt x="14" y="2"/>
                      </a:cubicBezTo>
                      <a:cubicBezTo>
                        <a:pt x="9" y="0"/>
                        <a:pt x="9" y="0"/>
                        <a:pt x="9" y="0"/>
                      </a:cubicBezTo>
                      <a:cubicBezTo>
                        <a:pt x="8" y="2"/>
                        <a:pt x="8" y="3"/>
                        <a:pt x="7" y="5"/>
                      </a:cubicBezTo>
                      <a:cubicBezTo>
                        <a:pt x="7" y="9"/>
                        <a:pt x="2" y="17"/>
                        <a:pt x="0" y="21"/>
                      </a:cubicBezTo>
                      <a:cubicBezTo>
                        <a:pt x="7" y="37"/>
                        <a:pt x="7" y="37"/>
                        <a:pt x="7" y="37"/>
                      </a:cubicBezTo>
                      <a:lnTo>
                        <a:pt x="6" y="38"/>
                      </a:ln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4" name="Freeform 342">
                  <a:extLst>
                    <a:ext uri="{FF2B5EF4-FFF2-40B4-BE49-F238E27FC236}">
                      <a16:creationId xmlns:a16="http://schemas.microsoft.com/office/drawing/2014/main" id="{F2CC1095-D8FB-2E45-94F3-AB78A76BCE75}"/>
                    </a:ext>
                  </a:extLst>
                </p:cNvPr>
                <p:cNvSpPr>
                  <a:spLocks/>
                </p:cNvSpPr>
                <p:nvPr/>
              </p:nvSpPr>
              <p:spPr bwMode="auto">
                <a:xfrm>
                  <a:off x="6056313" y="2278176"/>
                  <a:ext cx="195263" cy="160338"/>
                </a:xfrm>
                <a:custGeom>
                  <a:avLst/>
                  <a:gdLst>
                    <a:gd name="T0" fmla="*/ 2 w 88"/>
                    <a:gd name="T1" fmla="*/ 15 h 72"/>
                    <a:gd name="T2" fmla="*/ 1 w 88"/>
                    <a:gd name="T3" fmla="*/ 25 h 72"/>
                    <a:gd name="T4" fmla="*/ 2 w 88"/>
                    <a:gd name="T5" fmla="*/ 29 h 72"/>
                    <a:gd name="T6" fmla="*/ 4 w 88"/>
                    <a:gd name="T7" fmla="*/ 33 h 72"/>
                    <a:gd name="T8" fmla="*/ 5 w 88"/>
                    <a:gd name="T9" fmla="*/ 38 h 72"/>
                    <a:gd name="T10" fmla="*/ 8 w 88"/>
                    <a:gd name="T11" fmla="*/ 45 h 72"/>
                    <a:gd name="T12" fmla="*/ 8 w 88"/>
                    <a:gd name="T13" fmla="*/ 49 h 72"/>
                    <a:gd name="T14" fmla="*/ 13 w 88"/>
                    <a:gd name="T15" fmla="*/ 52 h 72"/>
                    <a:gd name="T16" fmla="*/ 19 w 88"/>
                    <a:gd name="T17" fmla="*/ 56 h 72"/>
                    <a:gd name="T18" fmla="*/ 24 w 88"/>
                    <a:gd name="T19" fmla="*/ 59 h 72"/>
                    <a:gd name="T20" fmla="*/ 29 w 88"/>
                    <a:gd name="T21" fmla="*/ 58 h 72"/>
                    <a:gd name="T22" fmla="*/ 32 w 88"/>
                    <a:gd name="T23" fmla="*/ 61 h 72"/>
                    <a:gd name="T24" fmla="*/ 38 w 88"/>
                    <a:gd name="T25" fmla="*/ 63 h 72"/>
                    <a:gd name="T26" fmla="*/ 42 w 88"/>
                    <a:gd name="T27" fmla="*/ 68 h 72"/>
                    <a:gd name="T28" fmla="*/ 47 w 88"/>
                    <a:gd name="T29" fmla="*/ 67 h 72"/>
                    <a:gd name="T30" fmla="*/ 55 w 88"/>
                    <a:gd name="T31" fmla="*/ 68 h 72"/>
                    <a:gd name="T32" fmla="*/ 62 w 88"/>
                    <a:gd name="T33" fmla="*/ 69 h 72"/>
                    <a:gd name="T34" fmla="*/ 70 w 88"/>
                    <a:gd name="T35" fmla="*/ 71 h 72"/>
                    <a:gd name="T36" fmla="*/ 75 w 88"/>
                    <a:gd name="T37" fmla="*/ 72 h 72"/>
                    <a:gd name="T38" fmla="*/ 75 w 88"/>
                    <a:gd name="T39" fmla="*/ 66 h 72"/>
                    <a:gd name="T40" fmla="*/ 83 w 88"/>
                    <a:gd name="T41" fmla="*/ 57 h 72"/>
                    <a:gd name="T42" fmla="*/ 87 w 88"/>
                    <a:gd name="T43" fmla="*/ 54 h 72"/>
                    <a:gd name="T44" fmla="*/ 84 w 88"/>
                    <a:gd name="T45" fmla="*/ 45 h 72"/>
                    <a:gd name="T46" fmla="*/ 83 w 88"/>
                    <a:gd name="T47" fmla="*/ 37 h 72"/>
                    <a:gd name="T48" fmla="*/ 80 w 88"/>
                    <a:gd name="T49" fmla="*/ 32 h 72"/>
                    <a:gd name="T50" fmla="*/ 85 w 88"/>
                    <a:gd name="T51" fmla="*/ 28 h 72"/>
                    <a:gd name="T52" fmla="*/ 85 w 88"/>
                    <a:gd name="T53" fmla="*/ 20 h 72"/>
                    <a:gd name="T54" fmla="*/ 84 w 88"/>
                    <a:gd name="T55" fmla="*/ 13 h 72"/>
                    <a:gd name="T56" fmla="*/ 76 w 88"/>
                    <a:gd name="T57" fmla="*/ 8 h 72"/>
                    <a:gd name="T58" fmla="*/ 76 w 88"/>
                    <a:gd name="T59" fmla="*/ 7 h 72"/>
                    <a:gd name="T60" fmla="*/ 52 w 88"/>
                    <a:gd name="T61" fmla="*/ 6 h 72"/>
                    <a:gd name="T62" fmla="*/ 48 w 88"/>
                    <a:gd name="T63" fmla="*/ 5 h 72"/>
                    <a:gd name="T64" fmla="*/ 43 w 88"/>
                    <a:gd name="T65" fmla="*/ 7 h 72"/>
                    <a:gd name="T66" fmla="*/ 38 w 88"/>
                    <a:gd name="T67" fmla="*/ 2 h 72"/>
                    <a:gd name="T68" fmla="*/ 18 w 88"/>
                    <a:gd name="T69" fmla="*/ 7 h 72"/>
                    <a:gd name="T70" fmla="*/ 4 w 88"/>
                    <a:gd name="T71" fmla="*/ 12 h 72"/>
                    <a:gd name="T72" fmla="*/ 2 w 88"/>
                    <a:gd name="T73" fmla="*/ 14 h 72"/>
                    <a:gd name="T74" fmla="*/ 2 w 88"/>
                    <a:gd name="T7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72">
                      <a:moveTo>
                        <a:pt x="2" y="15"/>
                      </a:moveTo>
                      <a:cubicBezTo>
                        <a:pt x="2" y="17"/>
                        <a:pt x="3" y="23"/>
                        <a:pt x="1" y="25"/>
                      </a:cubicBezTo>
                      <a:cubicBezTo>
                        <a:pt x="0" y="27"/>
                        <a:pt x="1" y="28"/>
                        <a:pt x="2" y="29"/>
                      </a:cubicBezTo>
                      <a:cubicBezTo>
                        <a:pt x="4" y="29"/>
                        <a:pt x="4" y="31"/>
                        <a:pt x="4" y="33"/>
                      </a:cubicBezTo>
                      <a:cubicBezTo>
                        <a:pt x="4" y="35"/>
                        <a:pt x="5" y="34"/>
                        <a:pt x="5" y="38"/>
                      </a:cubicBezTo>
                      <a:cubicBezTo>
                        <a:pt x="6" y="41"/>
                        <a:pt x="6" y="44"/>
                        <a:pt x="8" y="45"/>
                      </a:cubicBezTo>
                      <a:cubicBezTo>
                        <a:pt x="9" y="46"/>
                        <a:pt x="8" y="48"/>
                        <a:pt x="8" y="49"/>
                      </a:cubicBezTo>
                      <a:cubicBezTo>
                        <a:pt x="10" y="50"/>
                        <a:pt x="11" y="52"/>
                        <a:pt x="13" y="52"/>
                      </a:cubicBezTo>
                      <a:cubicBezTo>
                        <a:pt x="17" y="54"/>
                        <a:pt x="19" y="55"/>
                        <a:pt x="19" y="56"/>
                      </a:cubicBezTo>
                      <a:cubicBezTo>
                        <a:pt x="19" y="58"/>
                        <a:pt x="23" y="61"/>
                        <a:pt x="24" y="59"/>
                      </a:cubicBezTo>
                      <a:cubicBezTo>
                        <a:pt x="25" y="56"/>
                        <a:pt x="27" y="58"/>
                        <a:pt x="29" y="58"/>
                      </a:cubicBezTo>
                      <a:cubicBezTo>
                        <a:pt x="31" y="58"/>
                        <a:pt x="31" y="60"/>
                        <a:pt x="32" y="61"/>
                      </a:cubicBezTo>
                      <a:cubicBezTo>
                        <a:pt x="32" y="62"/>
                        <a:pt x="36" y="62"/>
                        <a:pt x="38" y="63"/>
                      </a:cubicBezTo>
                      <a:cubicBezTo>
                        <a:pt x="39" y="63"/>
                        <a:pt x="40" y="67"/>
                        <a:pt x="42" y="68"/>
                      </a:cubicBezTo>
                      <a:cubicBezTo>
                        <a:pt x="44" y="69"/>
                        <a:pt x="46" y="66"/>
                        <a:pt x="47" y="67"/>
                      </a:cubicBezTo>
                      <a:cubicBezTo>
                        <a:pt x="49" y="68"/>
                        <a:pt x="53" y="69"/>
                        <a:pt x="55" y="68"/>
                      </a:cubicBezTo>
                      <a:cubicBezTo>
                        <a:pt x="57" y="67"/>
                        <a:pt x="59" y="69"/>
                        <a:pt x="62" y="69"/>
                      </a:cubicBezTo>
                      <a:cubicBezTo>
                        <a:pt x="65" y="69"/>
                        <a:pt x="69" y="70"/>
                        <a:pt x="70" y="71"/>
                      </a:cubicBezTo>
                      <a:cubicBezTo>
                        <a:pt x="70" y="71"/>
                        <a:pt x="73" y="72"/>
                        <a:pt x="75" y="72"/>
                      </a:cubicBezTo>
                      <a:cubicBezTo>
                        <a:pt x="76" y="71"/>
                        <a:pt x="75" y="67"/>
                        <a:pt x="75" y="66"/>
                      </a:cubicBezTo>
                      <a:cubicBezTo>
                        <a:pt x="75" y="65"/>
                        <a:pt x="82" y="59"/>
                        <a:pt x="83" y="57"/>
                      </a:cubicBezTo>
                      <a:cubicBezTo>
                        <a:pt x="85" y="56"/>
                        <a:pt x="86" y="56"/>
                        <a:pt x="87" y="54"/>
                      </a:cubicBezTo>
                      <a:cubicBezTo>
                        <a:pt x="88" y="52"/>
                        <a:pt x="85" y="46"/>
                        <a:pt x="84" y="45"/>
                      </a:cubicBezTo>
                      <a:cubicBezTo>
                        <a:pt x="83" y="44"/>
                        <a:pt x="82" y="39"/>
                        <a:pt x="83" y="37"/>
                      </a:cubicBezTo>
                      <a:cubicBezTo>
                        <a:pt x="84" y="35"/>
                        <a:pt x="80" y="34"/>
                        <a:pt x="80" y="32"/>
                      </a:cubicBezTo>
                      <a:cubicBezTo>
                        <a:pt x="80" y="31"/>
                        <a:pt x="84" y="29"/>
                        <a:pt x="85" y="28"/>
                      </a:cubicBezTo>
                      <a:cubicBezTo>
                        <a:pt x="87" y="27"/>
                        <a:pt x="87" y="21"/>
                        <a:pt x="85" y="20"/>
                      </a:cubicBezTo>
                      <a:cubicBezTo>
                        <a:pt x="83" y="18"/>
                        <a:pt x="82" y="16"/>
                        <a:pt x="84" y="13"/>
                      </a:cubicBezTo>
                      <a:cubicBezTo>
                        <a:pt x="85" y="10"/>
                        <a:pt x="77" y="8"/>
                        <a:pt x="76" y="8"/>
                      </a:cubicBezTo>
                      <a:cubicBezTo>
                        <a:pt x="76" y="8"/>
                        <a:pt x="76" y="8"/>
                        <a:pt x="76" y="7"/>
                      </a:cubicBezTo>
                      <a:cubicBezTo>
                        <a:pt x="70" y="9"/>
                        <a:pt x="54" y="7"/>
                        <a:pt x="52" y="6"/>
                      </a:cubicBezTo>
                      <a:cubicBezTo>
                        <a:pt x="52" y="6"/>
                        <a:pt x="49" y="5"/>
                        <a:pt x="48" y="5"/>
                      </a:cubicBezTo>
                      <a:cubicBezTo>
                        <a:pt x="47" y="6"/>
                        <a:pt x="45" y="7"/>
                        <a:pt x="43" y="7"/>
                      </a:cubicBezTo>
                      <a:cubicBezTo>
                        <a:pt x="39" y="7"/>
                        <a:pt x="39" y="3"/>
                        <a:pt x="38" y="2"/>
                      </a:cubicBezTo>
                      <a:cubicBezTo>
                        <a:pt x="38" y="0"/>
                        <a:pt x="23" y="3"/>
                        <a:pt x="18" y="7"/>
                      </a:cubicBezTo>
                      <a:cubicBezTo>
                        <a:pt x="14" y="11"/>
                        <a:pt x="5" y="10"/>
                        <a:pt x="4" y="12"/>
                      </a:cubicBezTo>
                      <a:cubicBezTo>
                        <a:pt x="4" y="14"/>
                        <a:pt x="3" y="15"/>
                        <a:pt x="2" y="14"/>
                      </a:cubicBezTo>
                      <a:cubicBezTo>
                        <a:pt x="2" y="15"/>
                        <a:pt x="2" y="15"/>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5" name="Freeform 344">
                  <a:extLst>
                    <a:ext uri="{FF2B5EF4-FFF2-40B4-BE49-F238E27FC236}">
                      <a16:creationId xmlns:a16="http://schemas.microsoft.com/office/drawing/2014/main" id="{38E92AAC-7EAC-2145-9414-CE63717CA7AB}"/>
                    </a:ext>
                  </a:extLst>
                </p:cNvPr>
                <p:cNvSpPr>
                  <a:spLocks/>
                </p:cNvSpPr>
                <p:nvPr/>
              </p:nvSpPr>
              <p:spPr bwMode="auto">
                <a:xfrm>
                  <a:off x="6096000" y="2449626"/>
                  <a:ext cx="131763" cy="74613"/>
                </a:xfrm>
                <a:custGeom>
                  <a:avLst/>
                  <a:gdLst>
                    <a:gd name="T0" fmla="*/ 57 w 59"/>
                    <a:gd name="T1" fmla="*/ 6 h 34"/>
                    <a:gd name="T2" fmla="*/ 55 w 59"/>
                    <a:gd name="T3" fmla="*/ 5 h 34"/>
                    <a:gd name="T4" fmla="*/ 49 w 59"/>
                    <a:gd name="T5" fmla="*/ 3 h 34"/>
                    <a:gd name="T6" fmla="*/ 41 w 59"/>
                    <a:gd name="T7" fmla="*/ 0 h 34"/>
                    <a:gd name="T8" fmla="*/ 32 w 59"/>
                    <a:gd name="T9" fmla="*/ 6 h 34"/>
                    <a:gd name="T10" fmla="*/ 23 w 59"/>
                    <a:gd name="T11" fmla="*/ 9 h 34"/>
                    <a:gd name="T12" fmla="*/ 10 w 59"/>
                    <a:gd name="T13" fmla="*/ 9 h 34"/>
                    <a:gd name="T14" fmla="*/ 9 w 59"/>
                    <a:gd name="T15" fmla="*/ 7 h 34"/>
                    <a:gd name="T16" fmla="*/ 8 w 59"/>
                    <a:gd name="T17" fmla="*/ 10 h 34"/>
                    <a:gd name="T18" fmla="*/ 4 w 59"/>
                    <a:gd name="T19" fmla="*/ 12 h 34"/>
                    <a:gd name="T20" fmla="*/ 3 w 59"/>
                    <a:gd name="T21" fmla="*/ 16 h 34"/>
                    <a:gd name="T22" fmla="*/ 1 w 59"/>
                    <a:gd name="T23" fmla="*/ 20 h 34"/>
                    <a:gd name="T24" fmla="*/ 0 w 59"/>
                    <a:gd name="T25" fmla="*/ 22 h 34"/>
                    <a:gd name="T26" fmla="*/ 2 w 59"/>
                    <a:gd name="T27" fmla="*/ 25 h 34"/>
                    <a:gd name="T28" fmla="*/ 2 w 59"/>
                    <a:gd name="T29" fmla="*/ 25 h 34"/>
                    <a:gd name="T30" fmla="*/ 9 w 59"/>
                    <a:gd name="T31" fmla="*/ 31 h 34"/>
                    <a:gd name="T32" fmla="*/ 19 w 59"/>
                    <a:gd name="T33" fmla="*/ 33 h 34"/>
                    <a:gd name="T34" fmla="*/ 31 w 59"/>
                    <a:gd name="T35" fmla="*/ 29 h 34"/>
                    <a:gd name="T36" fmla="*/ 35 w 59"/>
                    <a:gd name="T37" fmla="*/ 30 h 34"/>
                    <a:gd name="T38" fmla="*/ 38 w 59"/>
                    <a:gd name="T39" fmla="*/ 31 h 34"/>
                    <a:gd name="T40" fmla="*/ 43 w 59"/>
                    <a:gd name="T41" fmla="*/ 27 h 34"/>
                    <a:gd name="T42" fmla="*/ 52 w 59"/>
                    <a:gd name="T43" fmla="*/ 13 h 34"/>
                    <a:gd name="T44" fmla="*/ 58 w 59"/>
                    <a:gd name="T45" fmla="*/ 9 h 34"/>
                    <a:gd name="T46" fmla="*/ 57 w 59"/>
                    <a:gd name="T47"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34">
                      <a:moveTo>
                        <a:pt x="57" y="6"/>
                      </a:moveTo>
                      <a:cubicBezTo>
                        <a:pt x="56" y="6"/>
                        <a:pt x="56" y="6"/>
                        <a:pt x="55" y="5"/>
                      </a:cubicBezTo>
                      <a:cubicBezTo>
                        <a:pt x="52" y="5"/>
                        <a:pt x="50" y="4"/>
                        <a:pt x="49" y="3"/>
                      </a:cubicBezTo>
                      <a:cubicBezTo>
                        <a:pt x="48" y="2"/>
                        <a:pt x="42" y="1"/>
                        <a:pt x="41" y="0"/>
                      </a:cubicBezTo>
                      <a:cubicBezTo>
                        <a:pt x="40" y="0"/>
                        <a:pt x="34" y="6"/>
                        <a:pt x="32" y="6"/>
                      </a:cubicBezTo>
                      <a:cubicBezTo>
                        <a:pt x="30" y="6"/>
                        <a:pt x="23" y="7"/>
                        <a:pt x="23" y="9"/>
                      </a:cubicBezTo>
                      <a:cubicBezTo>
                        <a:pt x="23" y="11"/>
                        <a:pt x="13" y="11"/>
                        <a:pt x="10" y="9"/>
                      </a:cubicBezTo>
                      <a:cubicBezTo>
                        <a:pt x="10" y="8"/>
                        <a:pt x="9" y="8"/>
                        <a:pt x="9" y="7"/>
                      </a:cubicBezTo>
                      <a:cubicBezTo>
                        <a:pt x="8" y="8"/>
                        <a:pt x="8" y="9"/>
                        <a:pt x="8" y="10"/>
                      </a:cubicBezTo>
                      <a:cubicBezTo>
                        <a:pt x="8" y="12"/>
                        <a:pt x="6" y="12"/>
                        <a:pt x="4" y="12"/>
                      </a:cubicBezTo>
                      <a:cubicBezTo>
                        <a:pt x="2" y="12"/>
                        <a:pt x="4" y="14"/>
                        <a:pt x="3" y="16"/>
                      </a:cubicBezTo>
                      <a:cubicBezTo>
                        <a:pt x="2" y="17"/>
                        <a:pt x="3" y="19"/>
                        <a:pt x="1" y="20"/>
                      </a:cubicBezTo>
                      <a:cubicBezTo>
                        <a:pt x="0" y="20"/>
                        <a:pt x="0" y="21"/>
                        <a:pt x="0" y="22"/>
                      </a:cubicBezTo>
                      <a:cubicBezTo>
                        <a:pt x="0" y="22"/>
                        <a:pt x="2" y="25"/>
                        <a:pt x="2" y="25"/>
                      </a:cubicBezTo>
                      <a:cubicBezTo>
                        <a:pt x="2" y="25"/>
                        <a:pt x="2" y="25"/>
                        <a:pt x="2" y="25"/>
                      </a:cubicBezTo>
                      <a:cubicBezTo>
                        <a:pt x="4" y="27"/>
                        <a:pt x="8" y="29"/>
                        <a:pt x="9" y="31"/>
                      </a:cubicBezTo>
                      <a:cubicBezTo>
                        <a:pt x="11" y="33"/>
                        <a:pt x="16" y="34"/>
                        <a:pt x="19" y="33"/>
                      </a:cubicBezTo>
                      <a:cubicBezTo>
                        <a:pt x="21" y="33"/>
                        <a:pt x="31" y="29"/>
                        <a:pt x="31" y="29"/>
                      </a:cubicBezTo>
                      <a:cubicBezTo>
                        <a:pt x="31" y="29"/>
                        <a:pt x="34" y="30"/>
                        <a:pt x="35" y="30"/>
                      </a:cubicBezTo>
                      <a:cubicBezTo>
                        <a:pt x="36" y="31"/>
                        <a:pt x="37" y="31"/>
                        <a:pt x="38" y="31"/>
                      </a:cubicBezTo>
                      <a:cubicBezTo>
                        <a:pt x="39" y="30"/>
                        <a:pt x="41" y="29"/>
                        <a:pt x="43" y="27"/>
                      </a:cubicBezTo>
                      <a:cubicBezTo>
                        <a:pt x="46" y="24"/>
                        <a:pt x="50" y="14"/>
                        <a:pt x="52" y="13"/>
                      </a:cubicBezTo>
                      <a:cubicBezTo>
                        <a:pt x="53" y="12"/>
                        <a:pt x="56" y="11"/>
                        <a:pt x="58" y="9"/>
                      </a:cubicBezTo>
                      <a:cubicBezTo>
                        <a:pt x="59" y="8"/>
                        <a:pt x="59" y="7"/>
                        <a:pt x="57" y="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6" name="Freeform 350">
                  <a:extLst>
                    <a:ext uri="{FF2B5EF4-FFF2-40B4-BE49-F238E27FC236}">
                      <a16:creationId xmlns:a16="http://schemas.microsoft.com/office/drawing/2014/main" id="{2123172C-EAF1-CC45-8E95-9339174045F0}"/>
                    </a:ext>
                  </a:extLst>
                </p:cNvPr>
                <p:cNvSpPr>
                  <a:spLocks/>
                </p:cNvSpPr>
                <p:nvPr/>
              </p:nvSpPr>
              <p:spPr bwMode="auto">
                <a:xfrm>
                  <a:off x="6178550" y="2459151"/>
                  <a:ext cx="184150" cy="119063"/>
                </a:xfrm>
                <a:custGeom>
                  <a:avLst/>
                  <a:gdLst>
                    <a:gd name="T0" fmla="*/ 74 w 83"/>
                    <a:gd name="T1" fmla="*/ 36 h 54"/>
                    <a:gd name="T2" fmla="*/ 71 w 83"/>
                    <a:gd name="T3" fmla="*/ 34 h 54"/>
                    <a:gd name="T4" fmla="*/ 71 w 83"/>
                    <a:gd name="T5" fmla="*/ 33 h 54"/>
                    <a:gd name="T6" fmla="*/ 70 w 83"/>
                    <a:gd name="T7" fmla="*/ 23 h 54"/>
                    <a:gd name="T8" fmla="*/ 64 w 83"/>
                    <a:gd name="T9" fmla="*/ 10 h 54"/>
                    <a:gd name="T10" fmla="*/ 58 w 83"/>
                    <a:gd name="T11" fmla="*/ 0 h 54"/>
                    <a:gd name="T12" fmla="*/ 53 w 83"/>
                    <a:gd name="T13" fmla="*/ 2 h 54"/>
                    <a:gd name="T14" fmla="*/ 48 w 83"/>
                    <a:gd name="T15" fmla="*/ 5 h 54"/>
                    <a:gd name="T16" fmla="*/ 44 w 83"/>
                    <a:gd name="T17" fmla="*/ 5 h 54"/>
                    <a:gd name="T18" fmla="*/ 40 w 83"/>
                    <a:gd name="T19" fmla="*/ 6 h 54"/>
                    <a:gd name="T20" fmla="*/ 34 w 83"/>
                    <a:gd name="T21" fmla="*/ 5 h 54"/>
                    <a:gd name="T22" fmla="*/ 25 w 83"/>
                    <a:gd name="T23" fmla="*/ 3 h 54"/>
                    <a:gd name="T24" fmla="*/ 21 w 83"/>
                    <a:gd name="T25" fmla="*/ 3 h 54"/>
                    <a:gd name="T26" fmla="*/ 21 w 83"/>
                    <a:gd name="T27" fmla="*/ 5 h 54"/>
                    <a:gd name="T28" fmla="*/ 15 w 83"/>
                    <a:gd name="T29" fmla="*/ 9 h 54"/>
                    <a:gd name="T30" fmla="*/ 6 w 83"/>
                    <a:gd name="T31" fmla="*/ 23 h 54"/>
                    <a:gd name="T32" fmla="*/ 1 w 83"/>
                    <a:gd name="T33" fmla="*/ 27 h 54"/>
                    <a:gd name="T34" fmla="*/ 4 w 83"/>
                    <a:gd name="T35" fmla="*/ 33 h 54"/>
                    <a:gd name="T36" fmla="*/ 7 w 83"/>
                    <a:gd name="T37" fmla="*/ 36 h 54"/>
                    <a:gd name="T38" fmla="*/ 8 w 83"/>
                    <a:gd name="T39" fmla="*/ 41 h 54"/>
                    <a:gd name="T40" fmla="*/ 18 w 83"/>
                    <a:gd name="T41" fmla="*/ 45 h 54"/>
                    <a:gd name="T42" fmla="*/ 19 w 83"/>
                    <a:gd name="T43" fmla="*/ 48 h 54"/>
                    <a:gd name="T44" fmla="*/ 24 w 83"/>
                    <a:gd name="T45" fmla="*/ 52 h 54"/>
                    <a:gd name="T46" fmla="*/ 34 w 83"/>
                    <a:gd name="T47" fmla="*/ 53 h 54"/>
                    <a:gd name="T48" fmla="*/ 43 w 83"/>
                    <a:gd name="T49" fmla="*/ 53 h 54"/>
                    <a:gd name="T50" fmla="*/ 50 w 83"/>
                    <a:gd name="T51" fmla="*/ 51 h 54"/>
                    <a:gd name="T52" fmla="*/ 61 w 83"/>
                    <a:gd name="T53" fmla="*/ 49 h 54"/>
                    <a:gd name="T54" fmla="*/ 68 w 83"/>
                    <a:gd name="T55" fmla="*/ 51 h 54"/>
                    <a:gd name="T56" fmla="*/ 73 w 83"/>
                    <a:gd name="T57" fmla="*/ 54 h 54"/>
                    <a:gd name="T58" fmla="*/ 73 w 83"/>
                    <a:gd name="T59" fmla="*/ 49 h 54"/>
                    <a:gd name="T60" fmla="*/ 78 w 83"/>
                    <a:gd name="T61" fmla="*/ 41 h 54"/>
                    <a:gd name="T62" fmla="*/ 83 w 83"/>
                    <a:gd name="T63" fmla="*/ 36 h 54"/>
                    <a:gd name="T64" fmla="*/ 83 w 83"/>
                    <a:gd name="T65" fmla="*/ 36 h 54"/>
                    <a:gd name="T66" fmla="*/ 80 w 83"/>
                    <a:gd name="T67" fmla="*/ 34 h 54"/>
                    <a:gd name="T68" fmla="*/ 74 w 83"/>
                    <a:gd name="T69" fmla="*/ 3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54">
                      <a:moveTo>
                        <a:pt x="74" y="36"/>
                      </a:moveTo>
                      <a:cubicBezTo>
                        <a:pt x="73" y="36"/>
                        <a:pt x="70" y="35"/>
                        <a:pt x="71" y="34"/>
                      </a:cubicBezTo>
                      <a:cubicBezTo>
                        <a:pt x="71" y="34"/>
                        <a:pt x="71" y="33"/>
                        <a:pt x="71" y="33"/>
                      </a:cubicBezTo>
                      <a:cubicBezTo>
                        <a:pt x="69" y="31"/>
                        <a:pt x="68" y="25"/>
                        <a:pt x="70" y="23"/>
                      </a:cubicBezTo>
                      <a:cubicBezTo>
                        <a:pt x="72" y="21"/>
                        <a:pt x="66" y="13"/>
                        <a:pt x="64" y="10"/>
                      </a:cubicBezTo>
                      <a:cubicBezTo>
                        <a:pt x="63" y="9"/>
                        <a:pt x="60" y="4"/>
                        <a:pt x="58" y="0"/>
                      </a:cubicBezTo>
                      <a:cubicBezTo>
                        <a:pt x="56" y="1"/>
                        <a:pt x="54" y="1"/>
                        <a:pt x="53" y="2"/>
                      </a:cubicBezTo>
                      <a:cubicBezTo>
                        <a:pt x="53" y="3"/>
                        <a:pt x="50" y="5"/>
                        <a:pt x="48" y="5"/>
                      </a:cubicBezTo>
                      <a:cubicBezTo>
                        <a:pt x="47" y="5"/>
                        <a:pt x="45" y="4"/>
                        <a:pt x="44" y="5"/>
                      </a:cubicBezTo>
                      <a:cubicBezTo>
                        <a:pt x="42" y="7"/>
                        <a:pt x="40" y="7"/>
                        <a:pt x="40" y="6"/>
                      </a:cubicBezTo>
                      <a:cubicBezTo>
                        <a:pt x="39" y="6"/>
                        <a:pt x="36" y="5"/>
                        <a:pt x="34" y="5"/>
                      </a:cubicBezTo>
                      <a:cubicBezTo>
                        <a:pt x="32" y="5"/>
                        <a:pt x="26" y="3"/>
                        <a:pt x="25" y="3"/>
                      </a:cubicBezTo>
                      <a:cubicBezTo>
                        <a:pt x="24" y="3"/>
                        <a:pt x="23" y="3"/>
                        <a:pt x="21" y="3"/>
                      </a:cubicBezTo>
                      <a:cubicBezTo>
                        <a:pt x="22" y="4"/>
                        <a:pt x="22" y="5"/>
                        <a:pt x="21" y="5"/>
                      </a:cubicBezTo>
                      <a:cubicBezTo>
                        <a:pt x="19" y="7"/>
                        <a:pt x="16" y="8"/>
                        <a:pt x="15" y="9"/>
                      </a:cubicBezTo>
                      <a:cubicBezTo>
                        <a:pt x="13" y="10"/>
                        <a:pt x="9" y="20"/>
                        <a:pt x="6" y="23"/>
                      </a:cubicBezTo>
                      <a:cubicBezTo>
                        <a:pt x="3" y="26"/>
                        <a:pt x="1" y="26"/>
                        <a:pt x="1" y="27"/>
                      </a:cubicBezTo>
                      <a:cubicBezTo>
                        <a:pt x="0" y="28"/>
                        <a:pt x="4" y="31"/>
                        <a:pt x="4" y="33"/>
                      </a:cubicBezTo>
                      <a:cubicBezTo>
                        <a:pt x="4" y="34"/>
                        <a:pt x="5" y="36"/>
                        <a:pt x="7" y="36"/>
                      </a:cubicBezTo>
                      <a:cubicBezTo>
                        <a:pt x="9" y="36"/>
                        <a:pt x="7" y="41"/>
                        <a:pt x="8" y="41"/>
                      </a:cubicBezTo>
                      <a:cubicBezTo>
                        <a:pt x="9" y="42"/>
                        <a:pt x="18" y="42"/>
                        <a:pt x="18" y="45"/>
                      </a:cubicBezTo>
                      <a:cubicBezTo>
                        <a:pt x="18" y="46"/>
                        <a:pt x="19" y="47"/>
                        <a:pt x="19" y="48"/>
                      </a:cubicBezTo>
                      <a:cubicBezTo>
                        <a:pt x="21" y="49"/>
                        <a:pt x="23" y="52"/>
                        <a:pt x="24" y="52"/>
                      </a:cubicBezTo>
                      <a:cubicBezTo>
                        <a:pt x="25" y="52"/>
                        <a:pt x="32" y="53"/>
                        <a:pt x="34" y="53"/>
                      </a:cubicBezTo>
                      <a:cubicBezTo>
                        <a:pt x="35" y="53"/>
                        <a:pt x="41" y="53"/>
                        <a:pt x="43" y="53"/>
                      </a:cubicBezTo>
                      <a:cubicBezTo>
                        <a:pt x="46" y="54"/>
                        <a:pt x="48" y="53"/>
                        <a:pt x="50" y="51"/>
                      </a:cubicBezTo>
                      <a:cubicBezTo>
                        <a:pt x="52" y="49"/>
                        <a:pt x="58" y="48"/>
                        <a:pt x="61" y="49"/>
                      </a:cubicBezTo>
                      <a:cubicBezTo>
                        <a:pt x="63" y="49"/>
                        <a:pt x="67" y="50"/>
                        <a:pt x="68" y="51"/>
                      </a:cubicBezTo>
                      <a:cubicBezTo>
                        <a:pt x="68" y="52"/>
                        <a:pt x="71" y="53"/>
                        <a:pt x="73" y="54"/>
                      </a:cubicBezTo>
                      <a:cubicBezTo>
                        <a:pt x="74" y="52"/>
                        <a:pt x="73" y="50"/>
                        <a:pt x="73" y="49"/>
                      </a:cubicBezTo>
                      <a:cubicBezTo>
                        <a:pt x="74" y="46"/>
                        <a:pt x="75" y="42"/>
                        <a:pt x="78" y="41"/>
                      </a:cubicBezTo>
                      <a:cubicBezTo>
                        <a:pt x="81" y="41"/>
                        <a:pt x="83" y="41"/>
                        <a:pt x="83" y="36"/>
                      </a:cubicBezTo>
                      <a:cubicBezTo>
                        <a:pt x="83" y="36"/>
                        <a:pt x="83" y="36"/>
                        <a:pt x="83" y="36"/>
                      </a:cubicBezTo>
                      <a:cubicBezTo>
                        <a:pt x="81" y="35"/>
                        <a:pt x="80" y="34"/>
                        <a:pt x="80" y="34"/>
                      </a:cubicBezTo>
                      <a:cubicBezTo>
                        <a:pt x="78" y="34"/>
                        <a:pt x="75" y="36"/>
                        <a:pt x="74" y="3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7" name="Freeform 353">
                  <a:extLst>
                    <a:ext uri="{FF2B5EF4-FFF2-40B4-BE49-F238E27FC236}">
                      <a16:creationId xmlns:a16="http://schemas.microsoft.com/office/drawing/2014/main" id="{9606C757-C1BD-6B45-A151-E7DE34010317}"/>
                    </a:ext>
                  </a:extLst>
                </p:cNvPr>
                <p:cNvSpPr>
                  <a:spLocks/>
                </p:cNvSpPr>
                <p:nvPr/>
              </p:nvSpPr>
              <p:spPr bwMode="auto">
                <a:xfrm>
                  <a:off x="5895975" y="2282939"/>
                  <a:ext cx="180975" cy="206375"/>
                </a:xfrm>
                <a:custGeom>
                  <a:avLst/>
                  <a:gdLst>
                    <a:gd name="T0" fmla="*/ 10 w 82"/>
                    <a:gd name="T1" fmla="*/ 24 h 93"/>
                    <a:gd name="T2" fmla="*/ 6 w 82"/>
                    <a:gd name="T3" fmla="*/ 28 h 93"/>
                    <a:gd name="T4" fmla="*/ 9 w 82"/>
                    <a:gd name="T5" fmla="*/ 33 h 93"/>
                    <a:gd name="T6" fmla="*/ 7 w 82"/>
                    <a:gd name="T7" fmla="*/ 36 h 93"/>
                    <a:gd name="T8" fmla="*/ 2 w 82"/>
                    <a:gd name="T9" fmla="*/ 38 h 93"/>
                    <a:gd name="T10" fmla="*/ 1 w 82"/>
                    <a:gd name="T11" fmla="*/ 43 h 93"/>
                    <a:gd name="T12" fmla="*/ 0 w 82"/>
                    <a:gd name="T13" fmla="*/ 50 h 93"/>
                    <a:gd name="T14" fmla="*/ 3 w 82"/>
                    <a:gd name="T15" fmla="*/ 56 h 93"/>
                    <a:gd name="T16" fmla="*/ 1 w 82"/>
                    <a:gd name="T17" fmla="*/ 59 h 93"/>
                    <a:gd name="T18" fmla="*/ 4 w 82"/>
                    <a:gd name="T19" fmla="*/ 67 h 93"/>
                    <a:gd name="T20" fmla="*/ 6 w 82"/>
                    <a:gd name="T21" fmla="*/ 68 h 93"/>
                    <a:gd name="T22" fmla="*/ 12 w 82"/>
                    <a:gd name="T23" fmla="*/ 71 h 93"/>
                    <a:gd name="T24" fmla="*/ 16 w 82"/>
                    <a:gd name="T25" fmla="*/ 72 h 93"/>
                    <a:gd name="T26" fmla="*/ 18 w 82"/>
                    <a:gd name="T27" fmla="*/ 75 h 93"/>
                    <a:gd name="T28" fmla="*/ 15 w 82"/>
                    <a:gd name="T29" fmla="*/ 83 h 93"/>
                    <a:gd name="T30" fmla="*/ 14 w 82"/>
                    <a:gd name="T31" fmla="*/ 88 h 93"/>
                    <a:gd name="T32" fmla="*/ 22 w 82"/>
                    <a:gd name="T33" fmla="*/ 88 h 93"/>
                    <a:gd name="T34" fmla="*/ 28 w 82"/>
                    <a:gd name="T35" fmla="*/ 88 h 93"/>
                    <a:gd name="T36" fmla="*/ 33 w 82"/>
                    <a:gd name="T37" fmla="*/ 90 h 93"/>
                    <a:gd name="T38" fmla="*/ 34 w 82"/>
                    <a:gd name="T39" fmla="*/ 89 h 93"/>
                    <a:gd name="T40" fmla="*/ 39 w 82"/>
                    <a:gd name="T41" fmla="*/ 90 h 93"/>
                    <a:gd name="T42" fmla="*/ 45 w 82"/>
                    <a:gd name="T43" fmla="*/ 90 h 93"/>
                    <a:gd name="T44" fmla="*/ 50 w 82"/>
                    <a:gd name="T45" fmla="*/ 89 h 93"/>
                    <a:gd name="T46" fmla="*/ 59 w 82"/>
                    <a:gd name="T47" fmla="*/ 87 h 93"/>
                    <a:gd name="T48" fmla="*/ 63 w 82"/>
                    <a:gd name="T49" fmla="*/ 85 h 93"/>
                    <a:gd name="T50" fmla="*/ 67 w 82"/>
                    <a:gd name="T51" fmla="*/ 79 h 93"/>
                    <a:gd name="T52" fmla="*/ 72 w 82"/>
                    <a:gd name="T53" fmla="*/ 75 h 93"/>
                    <a:gd name="T54" fmla="*/ 62 w 82"/>
                    <a:gd name="T55" fmla="*/ 68 h 93"/>
                    <a:gd name="T56" fmla="*/ 59 w 82"/>
                    <a:gd name="T57" fmla="*/ 60 h 93"/>
                    <a:gd name="T58" fmla="*/ 58 w 82"/>
                    <a:gd name="T59" fmla="*/ 55 h 93"/>
                    <a:gd name="T60" fmla="*/ 68 w 82"/>
                    <a:gd name="T61" fmla="*/ 52 h 93"/>
                    <a:gd name="T62" fmla="*/ 76 w 82"/>
                    <a:gd name="T63" fmla="*/ 48 h 93"/>
                    <a:gd name="T64" fmla="*/ 80 w 82"/>
                    <a:gd name="T65" fmla="*/ 48 h 93"/>
                    <a:gd name="T66" fmla="*/ 81 w 82"/>
                    <a:gd name="T67" fmla="*/ 43 h 93"/>
                    <a:gd name="T68" fmla="*/ 78 w 82"/>
                    <a:gd name="T69" fmla="*/ 36 h 93"/>
                    <a:gd name="T70" fmla="*/ 77 w 82"/>
                    <a:gd name="T71" fmla="*/ 31 h 93"/>
                    <a:gd name="T72" fmla="*/ 75 w 82"/>
                    <a:gd name="T73" fmla="*/ 27 h 93"/>
                    <a:gd name="T74" fmla="*/ 74 w 82"/>
                    <a:gd name="T75" fmla="*/ 23 h 93"/>
                    <a:gd name="T76" fmla="*/ 75 w 82"/>
                    <a:gd name="T77" fmla="*/ 13 h 93"/>
                    <a:gd name="T78" fmla="*/ 75 w 82"/>
                    <a:gd name="T79" fmla="*/ 12 h 93"/>
                    <a:gd name="T80" fmla="*/ 74 w 82"/>
                    <a:gd name="T81" fmla="*/ 11 h 93"/>
                    <a:gd name="T82" fmla="*/ 68 w 82"/>
                    <a:gd name="T83" fmla="*/ 8 h 93"/>
                    <a:gd name="T84" fmla="*/ 69 w 82"/>
                    <a:gd name="T85" fmla="*/ 3 h 93"/>
                    <a:gd name="T86" fmla="*/ 61 w 82"/>
                    <a:gd name="T87" fmla="*/ 5 h 93"/>
                    <a:gd name="T88" fmla="*/ 51 w 82"/>
                    <a:gd name="T89" fmla="*/ 11 h 93"/>
                    <a:gd name="T90" fmla="*/ 46 w 82"/>
                    <a:gd name="T91" fmla="*/ 7 h 93"/>
                    <a:gd name="T92" fmla="*/ 43 w 82"/>
                    <a:gd name="T93" fmla="*/ 6 h 93"/>
                    <a:gd name="T94" fmla="*/ 36 w 82"/>
                    <a:gd name="T95" fmla="*/ 3 h 93"/>
                    <a:gd name="T96" fmla="*/ 36 w 82"/>
                    <a:gd name="T97" fmla="*/ 1 h 93"/>
                    <a:gd name="T98" fmla="*/ 32 w 82"/>
                    <a:gd name="T99" fmla="*/ 1 h 93"/>
                    <a:gd name="T100" fmla="*/ 24 w 82"/>
                    <a:gd name="T101" fmla="*/ 0 h 93"/>
                    <a:gd name="T102" fmla="*/ 26 w 82"/>
                    <a:gd name="T103" fmla="*/ 4 h 93"/>
                    <a:gd name="T104" fmla="*/ 28 w 82"/>
                    <a:gd name="T105" fmla="*/ 12 h 93"/>
                    <a:gd name="T106" fmla="*/ 24 w 82"/>
                    <a:gd name="T107" fmla="*/ 16 h 93"/>
                    <a:gd name="T108" fmla="*/ 17 w 82"/>
                    <a:gd name="T109" fmla="*/ 15 h 93"/>
                    <a:gd name="T110" fmla="*/ 10 w 82"/>
                    <a:gd name="T111" fmla="*/ 16 h 93"/>
                    <a:gd name="T112" fmla="*/ 10 w 82"/>
                    <a:gd name="T113" fmla="*/ 18 h 93"/>
                    <a:gd name="T114" fmla="*/ 10 w 82"/>
                    <a:gd name="T115" fmla="*/ 2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 h="93">
                      <a:moveTo>
                        <a:pt x="10" y="24"/>
                      </a:moveTo>
                      <a:cubicBezTo>
                        <a:pt x="8" y="27"/>
                        <a:pt x="5" y="27"/>
                        <a:pt x="6" y="28"/>
                      </a:cubicBezTo>
                      <a:cubicBezTo>
                        <a:pt x="6" y="29"/>
                        <a:pt x="10" y="32"/>
                        <a:pt x="9" y="33"/>
                      </a:cubicBezTo>
                      <a:cubicBezTo>
                        <a:pt x="8" y="34"/>
                        <a:pt x="7" y="34"/>
                        <a:pt x="7" y="36"/>
                      </a:cubicBezTo>
                      <a:cubicBezTo>
                        <a:pt x="7" y="38"/>
                        <a:pt x="3" y="38"/>
                        <a:pt x="2" y="38"/>
                      </a:cubicBezTo>
                      <a:cubicBezTo>
                        <a:pt x="0" y="38"/>
                        <a:pt x="2" y="41"/>
                        <a:pt x="1" y="43"/>
                      </a:cubicBezTo>
                      <a:cubicBezTo>
                        <a:pt x="0" y="45"/>
                        <a:pt x="0" y="48"/>
                        <a:pt x="0" y="50"/>
                      </a:cubicBezTo>
                      <a:cubicBezTo>
                        <a:pt x="0" y="52"/>
                        <a:pt x="3" y="54"/>
                        <a:pt x="3" y="56"/>
                      </a:cubicBezTo>
                      <a:cubicBezTo>
                        <a:pt x="2" y="57"/>
                        <a:pt x="0" y="58"/>
                        <a:pt x="1" y="59"/>
                      </a:cubicBezTo>
                      <a:cubicBezTo>
                        <a:pt x="1" y="60"/>
                        <a:pt x="3" y="62"/>
                        <a:pt x="4" y="67"/>
                      </a:cubicBezTo>
                      <a:cubicBezTo>
                        <a:pt x="5" y="67"/>
                        <a:pt x="5" y="67"/>
                        <a:pt x="6" y="68"/>
                      </a:cubicBezTo>
                      <a:cubicBezTo>
                        <a:pt x="7" y="69"/>
                        <a:pt x="9" y="71"/>
                        <a:pt x="12" y="71"/>
                      </a:cubicBezTo>
                      <a:cubicBezTo>
                        <a:pt x="14" y="71"/>
                        <a:pt x="15" y="72"/>
                        <a:pt x="16" y="72"/>
                      </a:cubicBezTo>
                      <a:cubicBezTo>
                        <a:pt x="18" y="72"/>
                        <a:pt x="21" y="73"/>
                        <a:pt x="18" y="75"/>
                      </a:cubicBezTo>
                      <a:cubicBezTo>
                        <a:pt x="16" y="78"/>
                        <a:pt x="15" y="80"/>
                        <a:pt x="15" y="83"/>
                      </a:cubicBezTo>
                      <a:cubicBezTo>
                        <a:pt x="14" y="84"/>
                        <a:pt x="14" y="87"/>
                        <a:pt x="14" y="88"/>
                      </a:cubicBezTo>
                      <a:cubicBezTo>
                        <a:pt x="16" y="89"/>
                        <a:pt x="20" y="89"/>
                        <a:pt x="22" y="88"/>
                      </a:cubicBezTo>
                      <a:cubicBezTo>
                        <a:pt x="24" y="87"/>
                        <a:pt x="25" y="87"/>
                        <a:pt x="28" y="88"/>
                      </a:cubicBezTo>
                      <a:cubicBezTo>
                        <a:pt x="29" y="88"/>
                        <a:pt x="31" y="89"/>
                        <a:pt x="33" y="90"/>
                      </a:cubicBezTo>
                      <a:cubicBezTo>
                        <a:pt x="33" y="90"/>
                        <a:pt x="33" y="89"/>
                        <a:pt x="34" y="89"/>
                      </a:cubicBezTo>
                      <a:cubicBezTo>
                        <a:pt x="36" y="89"/>
                        <a:pt x="38" y="93"/>
                        <a:pt x="39" y="90"/>
                      </a:cubicBezTo>
                      <a:cubicBezTo>
                        <a:pt x="40" y="88"/>
                        <a:pt x="43" y="89"/>
                        <a:pt x="45" y="90"/>
                      </a:cubicBezTo>
                      <a:cubicBezTo>
                        <a:pt x="46" y="90"/>
                        <a:pt x="48" y="91"/>
                        <a:pt x="50" y="89"/>
                      </a:cubicBezTo>
                      <a:cubicBezTo>
                        <a:pt x="52" y="88"/>
                        <a:pt x="58" y="87"/>
                        <a:pt x="59" y="87"/>
                      </a:cubicBezTo>
                      <a:cubicBezTo>
                        <a:pt x="61" y="88"/>
                        <a:pt x="64" y="90"/>
                        <a:pt x="63" y="85"/>
                      </a:cubicBezTo>
                      <a:cubicBezTo>
                        <a:pt x="62" y="80"/>
                        <a:pt x="66" y="81"/>
                        <a:pt x="67" y="79"/>
                      </a:cubicBezTo>
                      <a:cubicBezTo>
                        <a:pt x="67" y="77"/>
                        <a:pt x="72" y="77"/>
                        <a:pt x="72" y="75"/>
                      </a:cubicBezTo>
                      <a:cubicBezTo>
                        <a:pt x="71" y="74"/>
                        <a:pt x="64" y="69"/>
                        <a:pt x="62" y="68"/>
                      </a:cubicBezTo>
                      <a:cubicBezTo>
                        <a:pt x="60" y="67"/>
                        <a:pt x="60" y="62"/>
                        <a:pt x="59" y="60"/>
                      </a:cubicBezTo>
                      <a:cubicBezTo>
                        <a:pt x="58" y="58"/>
                        <a:pt x="56" y="56"/>
                        <a:pt x="58" y="55"/>
                      </a:cubicBezTo>
                      <a:cubicBezTo>
                        <a:pt x="61" y="55"/>
                        <a:pt x="66" y="54"/>
                        <a:pt x="68" y="52"/>
                      </a:cubicBezTo>
                      <a:cubicBezTo>
                        <a:pt x="70" y="50"/>
                        <a:pt x="74" y="50"/>
                        <a:pt x="76" y="48"/>
                      </a:cubicBezTo>
                      <a:cubicBezTo>
                        <a:pt x="77" y="47"/>
                        <a:pt x="80" y="49"/>
                        <a:pt x="80" y="48"/>
                      </a:cubicBezTo>
                      <a:cubicBezTo>
                        <a:pt x="81" y="47"/>
                        <a:pt x="82" y="45"/>
                        <a:pt x="81" y="43"/>
                      </a:cubicBezTo>
                      <a:cubicBezTo>
                        <a:pt x="79" y="42"/>
                        <a:pt x="79" y="39"/>
                        <a:pt x="78" y="36"/>
                      </a:cubicBezTo>
                      <a:cubicBezTo>
                        <a:pt x="78" y="32"/>
                        <a:pt x="77" y="33"/>
                        <a:pt x="77" y="31"/>
                      </a:cubicBezTo>
                      <a:cubicBezTo>
                        <a:pt x="77" y="29"/>
                        <a:pt x="77" y="27"/>
                        <a:pt x="75" y="27"/>
                      </a:cubicBezTo>
                      <a:cubicBezTo>
                        <a:pt x="74" y="26"/>
                        <a:pt x="73" y="25"/>
                        <a:pt x="74" y="23"/>
                      </a:cubicBezTo>
                      <a:cubicBezTo>
                        <a:pt x="76" y="21"/>
                        <a:pt x="75" y="15"/>
                        <a:pt x="75" y="13"/>
                      </a:cubicBezTo>
                      <a:cubicBezTo>
                        <a:pt x="75" y="13"/>
                        <a:pt x="75" y="13"/>
                        <a:pt x="75" y="12"/>
                      </a:cubicBezTo>
                      <a:cubicBezTo>
                        <a:pt x="74" y="12"/>
                        <a:pt x="74" y="12"/>
                        <a:pt x="74" y="11"/>
                      </a:cubicBezTo>
                      <a:cubicBezTo>
                        <a:pt x="73" y="9"/>
                        <a:pt x="72" y="8"/>
                        <a:pt x="68" y="8"/>
                      </a:cubicBezTo>
                      <a:cubicBezTo>
                        <a:pt x="65" y="8"/>
                        <a:pt x="71" y="5"/>
                        <a:pt x="69" y="3"/>
                      </a:cubicBezTo>
                      <a:cubicBezTo>
                        <a:pt x="68" y="1"/>
                        <a:pt x="64" y="6"/>
                        <a:pt x="61" y="5"/>
                      </a:cubicBezTo>
                      <a:cubicBezTo>
                        <a:pt x="58" y="4"/>
                        <a:pt x="54" y="9"/>
                        <a:pt x="51" y="11"/>
                      </a:cubicBezTo>
                      <a:cubicBezTo>
                        <a:pt x="48" y="13"/>
                        <a:pt x="44" y="11"/>
                        <a:pt x="46" y="7"/>
                      </a:cubicBezTo>
                      <a:cubicBezTo>
                        <a:pt x="48" y="4"/>
                        <a:pt x="46" y="5"/>
                        <a:pt x="43" y="6"/>
                      </a:cubicBezTo>
                      <a:cubicBezTo>
                        <a:pt x="40" y="7"/>
                        <a:pt x="36" y="6"/>
                        <a:pt x="36" y="3"/>
                      </a:cubicBezTo>
                      <a:cubicBezTo>
                        <a:pt x="36" y="2"/>
                        <a:pt x="36" y="1"/>
                        <a:pt x="36" y="1"/>
                      </a:cubicBezTo>
                      <a:cubicBezTo>
                        <a:pt x="34" y="1"/>
                        <a:pt x="33" y="1"/>
                        <a:pt x="32" y="1"/>
                      </a:cubicBezTo>
                      <a:cubicBezTo>
                        <a:pt x="31" y="0"/>
                        <a:pt x="28" y="0"/>
                        <a:pt x="24" y="0"/>
                      </a:cubicBezTo>
                      <a:cubicBezTo>
                        <a:pt x="25" y="1"/>
                        <a:pt x="26" y="3"/>
                        <a:pt x="26" y="4"/>
                      </a:cubicBezTo>
                      <a:cubicBezTo>
                        <a:pt x="24" y="6"/>
                        <a:pt x="26" y="9"/>
                        <a:pt x="28" y="12"/>
                      </a:cubicBezTo>
                      <a:cubicBezTo>
                        <a:pt x="30" y="15"/>
                        <a:pt x="24" y="13"/>
                        <a:pt x="24" y="16"/>
                      </a:cubicBezTo>
                      <a:cubicBezTo>
                        <a:pt x="24" y="18"/>
                        <a:pt x="19" y="15"/>
                        <a:pt x="17" y="15"/>
                      </a:cubicBezTo>
                      <a:cubicBezTo>
                        <a:pt x="16" y="14"/>
                        <a:pt x="10" y="14"/>
                        <a:pt x="10" y="16"/>
                      </a:cubicBezTo>
                      <a:cubicBezTo>
                        <a:pt x="10" y="16"/>
                        <a:pt x="10" y="17"/>
                        <a:pt x="10" y="18"/>
                      </a:cubicBezTo>
                      <a:cubicBezTo>
                        <a:pt x="11" y="20"/>
                        <a:pt x="11" y="23"/>
                        <a:pt x="10" y="2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8" name="Freeform 354">
                  <a:extLst>
                    <a:ext uri="{FF2B5EF4-FFF2-40B4-BE49-F238E27FC236}">
                      <a16:creationId xmlns:a16="http://schemas.microsoft.com/office/drawing/2014/main" id="{D9B80134-958F-E148-825D-87EA2740B3DB}"/>
                    </a:ext>
                  </a:extLst>
                </p:cNvPr>
                <p:cNvSpPr>
                  <a:spLocks/>
                </p:cNvSpPr>
                <p:nvPr/>
              </p:nvSpPr>
              <p:spPr bwMode="auto">
                <a:xfrm>
                  <a:off x="6189663" y="1790814"/>
                  <a:ext cx="212725" cy="339725"/>
                </a:xfrm>
                <a:custGeom>
                  <a:avLst/>
                  <a:gdLst>
                    <a:gd name="T0" fmla="*/ 82 w 96"/>
                    <a:gd name="T1" fmla="*/ 128 h 153"/>
                    <a:gd name="T2" fmla="*/ 95 w 96"/>
                    <a:gd name="T3" fmla="*/ 115 h 153"/>
                    <a:gd name="T4" fmla="*/ 93 w 96"/>
                    <a:gd name="T5" fmla="*/ 108 h 153"/>
                    <a:gd name="T6" fmla="*/ 81 w 96"/>
                    <a:gd name="T7" fmla="*/ 99 h 153"/>
                    <a:gd name="T8" fmla="*/ 87 w 96"/>
                    <a:gd name="T9" fmla="*/ 94 h 153"/>
                    <a:gd name="T10" fmla="*/ 82 w 96"/>
                    <a:gd name="T11" fmla="*/ 89 h 153"/>
                    <a:gd name="T12" fmla="*/ 83 w 96"/>
                    <a:gd name="T13" fmla="*/ 85 h 153"/>
                    <a:gd name="T14" fmla="*/ 79 w 96"/>
                    <a:gd name="T15" fmla="*/ 82 h 153"/>
                    <a:gd name="T16" fmla="*/ 81 w 96"/>
                    <a:gd name="T17" fmla="*/ 79 h 153"/>
                    <a:gd name="T18" fmla="*/ 80 w 96"/>
                    <a:gd name="T19" fmla="*/ 72 h 153"/>
                    <a:gd name="T20" fmla="*/ 83 w 96"/>
                    <a:gd name="T21" fmla="*/ 67 h 153"/>
                    <a:gd name="T22" fmla="*/ 74 w 96"/>
                    <a:gd name="T23" fmla="*/ 53 h 153"/>
                    <a:gd name="T24" fmla="*/ 77 w 96"/>
                    <a:gd name="T25" fmla="*/ 47 h 153"/>
                    <a:gd name="T26" fmla="*/ 82 w 96"/>
                    <a:gd name="T27" fmla="*/ 41 h 153"/>
                    <a:gd name="T28" fmla="*/ 76 w 96"/>
                    <a:gd name="T29" fmla="*/ 34 h 153"/>
                    <a:gd name="T30" fmla="*/ 70 w 96"/>
                    <a:gd name="T31" fmla="*/ 31 h 153"/>
                    <a:gd name="T32" fmla="*/ 69 w 96"/>
                    <a:gd name="T33" fmla="*/ 25 h 153"/>
                    <a:gd name="T34" fmla="*/ 70 w 96"/>
                    <a:gd name="T35" fmla="*/ 21 h 153"/>
                    <a:gd name="T36" fmla="*/ 74 w 96"/>
                    <a:gd name="T37" fmla="*/ 18 h 153"/>
                    <a:gd name="T38" fmla="*/ 76 w 96"/>
                    <a:gd name="T39" fmla="*/ 15 h 153"/>
                    <a:gd name="T40" fmla="*/ 76 w 96"/>
                    <a:gd name="T41" fmla="*/ 10 h 153"/>
                    <a:gd name="T42" fmla="*/ 66 w 96"/>
                    <a:gd name="T43" fmla="*/ 3 h 153"/>
                    <a:gd name="T44" fmla="*/ 59 w 96"/>
                    <a:gd name="T45" fmla="*/ 3 h 153"/>
                    <a:gd name="T46" fmla="*/ 50 w 96"/>
                    <a:gd name="T47" fmla="*/ 5 h 153"/>
                    <a:gd name="T48" fmla="*/ 44 w 96"/>
                    <a:gd name="T49" fmla="*/ 11 h 153"/>
                    <a:gd name="T50" fmla="*/ 42 w 96"/>
                    <a:gd name="T51" fmla="*/ 19 h 153"/>
                    <a:gd name="T52" fmla="*/ 38 w 96"/>
                    <a:gd name="T53" fmla="*/ 24 h 153"/>
                    <a:gd name="T54" fmla="*/ 33 w 96"/>
                    <a:gd name="T55" fmla="*/ 23 h 153"/>
                    <a:gd name="T56" fmla="*/ 26 w 96"/>
                    <a:gd name="T57" fmla="*/ 23 h 153"/>
                    <a:gd name="T58" fmla="*/ 16 w 96"/>
                    <a:gd name="T59" fmla="*/ 22 h 153"/>
                    <a:gd name="T60" fmla="*/ 6 w 96"/>
                    <a:gd name="T61" fmla="*/ 15 h 153"/>
                    <a:gd name="T62" fmla="*/ 0 w 96"/>
                    <a:gd name="T63" fmla="*/ 19 h 153"/>
                    <a:gd name="T64" fmla="*/ 10 w 96"/>
                    <a:gd name="T65" fmla="*/ 26 h 153"/>
                    <a:gd name="T66" fmla="*/ 23 w 96"/>
                    <a:gd name="T67" fmla="*/ 34 h 153"/>
                    <a:gd name="T68" fmla="*/ 24 w 96"/>
                    <a:gd name="T69" fmla="*/ 43 h 153"/>
                    <a:gd name="T70" fmla="*/ 26 w 96"/>
                    <a:gd name="T71" fmla="*/ 51 h 153"/>
                    <a:gd name="T72" fmla="*/ 25 w 96"/>
                    <a:gd name="T73" fmla="*/ 59 h 153"/>
                    <a:gd name="T74" fmla="*/ 27 w 96"/>
                    <a:gd name="T75" fmla="*/ 64 h 153"/>
                    <a:gd name="T76" fmla="*/ 28 w 96"/>
                    <a:gd name="T77" fmla="*/ 68 h 153"/>
                    <a:gd name="T78" fmla="*/ 36 w 96"/>
                    <a:gd name="T79" fmla="*/ 71 h 153"/>
                    <a:gd name="T80" fmla="*/ 39 w 96"/>
                    <a:gd name="T81" fmla="*/ 78 h 153"/>
                    <a:gd name="T82" fmla="*/ 37 w 96"/>
                    <a:gd name="T83" fmla="*/ 82 h 153"/>
                    <a:gd name="T84" fmla="*/ 32 w 96"/>
                    <a:gd name="T85" fmla="*/ 86 h 153"/>
                    <a:gd name="T86" fmla="*/ 23 w 96"/>
                    <a:gd name="T87" fmla="*/ 95 h 153"/>
                    <a:gd name="T88" fmla="*/ 18 w 96"/>
                    <a:gd name="T89" fmla="*/ 99 h 153"/>
                    <a:gd name="T90" fmla="*/ 13 w 96"/>
                    <a:gd name="T91" fmla="*/ 104 h 153"/>
                    <a:gd name="T92" fmla="*/ 6 w 96"/>
                    <a:gd name="T93" fmla="*/ 107 h 153"/>
                    <a:gd name="T94" fmla="*/ 2 w 96"/>
                    <a:gd name="T95" fmla="*/ 113 h 153"/>
                    <a:gd name="T96" fmla="*/ 3 w 96"/>
                    <a:gd name="T97" fmla="*/ 118 h 153"/>
                    <a:gd name="T98" fmla="*/ 4 w 96"/>
                    <a:gd name="T99" fmla="*/ 124 h 153"/>
                    <a:gd name="T100" fmla="*/ 5 w 96"/>
                    <a:gd name="T101" fmla="*/ 135 h 153"/>
                    <a:gd name="T102" fmla="*/ 3 w 96"/>
                    <a:gd name="T103" fmla="*/ 144 h 153"/>
                    <a:gd name="T104" fmla="*/ 11 w 96"/>
                    <a:gd name="T105" fmla="*/ 148 h 153"/>
                    <a:gd name="T106" fmla="*/ 17 w 96"/>
                    <a:gd name="T107" fmla="*/ 150 h 153"/>
                    <a:gd name="T108" fmla="*/ 27 w 96"/>
                    <a:gd name="T109" fmla="*/ 153 h 153"/>
                    <a:gd name="T110" fmla="*/ 55 w 96"/>
                    <a:gd name="T111" fmla="*/ 146 h 153"/>
                    <a:gd name="T112" fmla="*/ 63 w 96"/>
                    <a:gd name="T113" fmla="*/ 145 h 153"/>
                    <a:gd name="T114" fmla="*/ 68 w 96"/>
                    <a:gd name="T115" fmla="*/ 140 h 153"/>
                    <a:gd name="T116" fmla="*/ 82 w 96"/>
                    <a:gd name="T117" fmla="*/ 12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153">
                      <a:moveTo>
                        <a:pt x="82" y="128"/>
                      </a:moveTo>
                      <a:cubicBezTo>
                        <a:pt x="84" y="123"/>
                        <a:pt x="94" y="120"/>
                        <a:pt x="95" y="115"/>
                      </a:cubicBezTo>
                      <a:cubicBezTo>
                        <a:pt x="96" y="113"/>
                        <a:pt x="96" y="112"/>
                        <a:pt x="93" y="108"/>
                      </a:cubicBezTo>
                      <a:cubicBezTo>
                        <a:pt x="89" y="104"/>
                        <a:pt x="82" y="101"/>
                        <a:pt x="81" y="99"/>
                      </a:cubicBezTo>
                      <a:cubicBezTo>
                        <a:pt x="81" y="97"/>
                        <a:pt x="87" y="97"/>
                        <a:pt x="87" y="94"/>
                      </a:cubicBezTo>
                      <a:cubicBezTo>
                        <a:pt x="87" y="91"/>
                        <a:pt x="83" y="91"/>
                        <a:pt x="82" y="89"/>
                      </a:cubicBezTo>
                      <a:cubicBezTo>
                        <a:pt x="81" y="87"/>
                        <a:pt x="84" y="86"/>
                        <a:pt x="83" y="85"/>
                      </a:cubicBezTo>
                      <a:cubicBezTo>
                        <a:pt x="83" y="84"/>
                        <a:pt x="79" y="83"/>
                        <a:pt x="79" y="82"/>
                      </a:cubicBezTo>
                      <a:cubicBezTo>
                        <a:pt x="79" y="80"/>
                        <a:pt x="82" y="81"/>
                        <a:pt x="81" y="79"/>
                      </a:cubicBezTo>
                      <a:cubicBezTo>
                        <a:pt x="80" y="77"/>
                        <a:pt x="78" y="74"/>
                        <a:pt x="80" y="72"/>
                      </a:cubicBezTo>
                      <a:cubicBezTo>
                        <a:pt x="82" y="69"/>
                        <a:pt x="86" y="72"/>
                        <a:pt x="83" y="67"/>
                      </a:cubicBezTo>
                      <a:cubicBezTo>
                        <a:pt x="80" y="61"/>
                        <a:pt x="75" y="54"/>
                        <a:pt x="74" y="53"/>
                      </a:cubicBezTo>
                      <a:cubicBezTo>
                        <a:pt x="73" y="51"/>
                        <a:pt x="75" y="48"/>
                        <a:pt x="77" y="47"/>
                      </a:cubicBezTo>
                      <a:cubicBezTo>
                        <a:pt x="78" y="46"/>
                        <a:pt x="82" y="42"/>
                        <a:pt x="82" y="41"/>
                      </a:cubicBezTo>
                      <a:cubicBezTo>
                        <a:pt x="82" y="39"/>
                        <a:pt x="77" y="35"/>
                        <a:pt x="76" y="34"/>
                      </a:cubicBezTo>
                      <a:cubicBezTo>
                        <a:pt x="75" y="33"/>
                        <a:pt x="72" y="33"/>
                        <a:pt x="70" y="31"/>
                      </a:cubicBezTo>
                      <a:cubicBezTo>
                        <a:pt x="69" y="28"/>
                        <a:pt x="68" y="27"/>
                        <a:pt x="69" y="25"/>
                      </a:cubicBezTo>
                      <a:cubicBezTo>
                        <a:pt x="70" y="24"/>
                        <a:pt x="70" y="22"/>
                        <a:pt x="70" y="21"/>
                      </a:cubicBezTo>
                      <a:cubicBezTo>
                        <a:pt x="70" y="19"/>
                        <a:pt x="73" y="20"/>
                        <a:pt x="74" y="18"/>
                      </a:cubicBezTo>
                      <a:cubicBezTo>
                        <a:pt x="74" y="17"/>
                        <a:pt x="75" y="16"/>
                        <a:pt x="76" y="15"/>
                      </a:cubicBezTo>
                      <a:cubicBezTo>
                        <a:pt x="76" y="13"/>
                        <a:pt x="76" y="11"/>
                        <a:pt x="76" y="10"/>
                      </a:cubicBezTo>
                      <a:cubicBezTo>
                        <a:pt x="75" y="7"/>
                        <a:pt x="68" y="6"/>
                        <a:pt x="66" y="3"/>
                      </a:cubicBezTo>
                      <a:cubicBezTo>
                        <a:pt x="64" y="0"/>
                        <a:pt x="60" y="1"/>
                        <a:pt x="59" y="3"/>
                      </a:cubicBezTo>
                      <a:cubicBezTo>
                        <a:pt x="58" y="5"/>
                        <a:pt x="50" y="3"/>
                        <a:pt x="50" y="5"/>
                      </a:cubicBezTo>
                      <a:cubicBezTo>
                        <a:pt x="50" y="8"/>
                        <a:pt x="44" y="8"/>
                        <a:pt x="44" y="11"/>
                      </a:cubicBezTo>
                      <a:cubicBezTo>
                        <a:pt x="44" y="14"/>
                        <a:pt x="47" y="19"/>
                        <a:pt x="42" y="19"/>
                      </a:cubicBezTo>
                      <a:cubicBezTo>
                        <a:pt x="38" y="19"/>
                        <a:pt x="41" y="21"/>
                        <a:pt x="38" y="24"/>
                      </a:cubicBezTo>
                      <a:cubicBezTo>
                        <a:pt x="36" y="28"/>
                        <a:pt x="36" y="22"/>
                        <a:pt x="33" y="23"/>
                      </a:cubicBezTo>
                      <a:cubicBezTo>
                        <a:pt x="31" y="24"/>
                        <a:pt x="28" y="20"/>
                        <a:pt x="26" y="23"/>
                      </a:cubicBezTo>
                      <a:cubicBezTo>
                        <a:pt x="25" y="25"/>
                        <a:pt x="21" y="23"/>
                        <a:pt x="16" y="22"/>
                      </a:cubicBezTo>
                      <a:cubicBezTo>
                        <a:pt x="12" y="21"/>
                        <a:pt x="10" y="15"/>
                        <a:pt x="6" y="15"/>
                      </a:cubicBezTo>
                      <a:cubicBezTo>
                        <a:pt x="4" y="14"/>
                        <a:pt x="2" y="16"/>
                        <a:pt x="0" y="19"/>
                      </a:cubicBezTo>
                      <a:cubicBezTo>
                        <a:pt x="4" y="21"/>
                        <a:pt x="6" y="24"/>
                        <a:pt x="10" y="26"/>
                      </a:cubicBezTo>
                      <a:cubicBezTo>
                        <a:pt x="15" y="29"/>
                        <a:pt x="24" y="31"/>
                        <a:pt x="23" y="34"/>
                      </a:cubicBezTo>
                      <a:cubicBezTo>
                        <a:pt x="23" y="37"/>
                        <a:pt x="22" y="42"/>
                        <a:pt x="24" y="43"/>
                      </a:cubicBezTo>
                      <a:cubicBezTo>
                        <a:pt x="26" y="44"/>
                        <a:pt x="23" y="50"/>
                        <a:pt x="26" y="51"/>
                      </a:cubicBezTo>
                      <a:cubicBezTo>
                        <a:pt x="28" y="52"/>
                        <a:pt x="28" y="59"/>
                        <a:pt x="25" y="59"/>
                      </a:cubicBezTo>
                      <a:cubicBezTo>
                        <a:pt x="23" y="59"/>
                        <a:pt x="26" y="62"/>
                        <a:pt x="27" y="64"/>
                      </a:cubicBezTo>
                      <a:cubicBezTo>
                        <a:pt x="28" y="64"/>
                        <a:pt x="28" y="66"/>
                        <a:pt x="28" y="68"/>
                      </a:cubicBezTo>
                      <a:cubicBezTo>
                        <a:pt x="31" y="69"/>
                        <a:pt x="33" y="70"/>
                        <a:pt x="36" y="71"/>
                      </a:cubicBezTo>
                      <a:cubicBezTo>
                        <a:pt x="39" y="73"/>
                        <a:pt x="39" y="75"/>
                        <a:pt x="39" y="78"/>
                      </a:cubicBezTo>
                      <a:cubicBezTo>
                        <a:pt x="39" y="81"/>
                        <a:pt x="39" y="83"/>
                        <a:pt x="37" y="82"/>
                      </a:cubicBezTo>
                      <a:cubicBezTo>
                        <a:pt x="36" y="80"/>
                        <a:pt x="33" y="82"/>
                        <a:pt x="32" y="86"/>
                      </a:cubicBezTo>
                      <a:cubicBezTo>
                        <a:pt x="31" y="90"/>
                        <a:pt x="26" y="94"/>
                        <a:pt x="23" y="95"/>
                      </a:cubicBezTo>
                      <a:cubicBezTo>
                        <a:pt x="20" y="95"/>
                        <a:pt x="20" y="98"/>
                        <a:pt x="18" y="99"/>
                      </a:cubicBezTo>
                      <a:cubicBezTo>
                        <a:pt x="15" y="100"/>
                        <a:pt x="13" y="101"/>
                        <a:pt x="13" y="104"/>
                      </a:cubicBezTo>
                      <a:cubicBezTo>
                        <a:pt x="13" y="107"/>
                        <a:pt x="9" y="107"/>
                        <a:pt x="6" y="107"/>
                      </a:cubicBezTo>
                      <a:cubicBezTo>
                        <a:pt x="4" y="107"/>
                        <a:pt x="4" y="112"/>
                        <a:pt x="2" y="113"/>
                      </a:cubicBezTo>
                      <a:cubicBezTo>
                        <a:pt x="0" y="114"/>
                        <a:pt x="1" y="116"/>
                        <a:pt x="3" y="118"/>
                      </a:cubicBezTo>
                      <a:cubicBezTo>
                        <a:pt x="5" y="121"/>
                        <a:pt x="3" y="123"/>
                        <a:pt x="4" y="124"/>
                      </a:cubicBezTo>
                      <a:cubicBezTo>
                        <a:pt x="4" y="126"/>
                        <a:pt x="7" y="130"/>
                        <a:pt x="5" y="135"/>
                      </a:cubicBezTo>
                      <a:cubicBezTo>
                        <a:pt x="3" y="139"/>
                        <a:pt x="1" y="145"/>
                        <a:pt x="3" y="144"/>
                      </a:cubicBezTo>
                      <a:cubicBezTo>
                        <a:pt x="5" y="144"/>
                        <a:pt x="9" y="148"/>
                        <a:pt x="11" y="148"/>
                      </a:cubicBezTo>
                      <a:cubicBezTo>
                        <a:pt x="14" y="147"/>
                        <a:pt x="14" y="151"/>
                        <a:pt x="17" y="150"/>
                      </a:cubicBezTo>
                      <a:cubicBezTo>
                        <a:pt x="19" y="150"/>
                        <a:pt x="19" y="153"/>
                        <a:pt x="27" y="153"/>
                      </a:cubicBezTo>
                      <a:cubicBezTo>
                        <a:pt x="34" y="152"/>
                        <a:pt x="49" y="146"/>
                        <a:pt x="55" y="146"/>
                      </a:cubicBezTo>
                      <a:cubicBezTo>
                        <a:pt x="59" y="146"/>
                        <a:pt x="61" y="146"/>
                        <a:pt x="63" y="145"/>
                      </a:cubicBezTo>
                      <a:cubicBezTo>
                        <a:pt x="65" y="143"/>
                        <a:pt x="66" y="141"/>
                        <a:pt x="68" y="140"/>
                      </a:cubicBezTo>
                      <a:cubicBezTo>
                        <a:pt x="72" y="136"/>
                        <a:pt x="80" y="133"/>
                        <a:pt x="82" y="12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9" name="Freeform 355">
                  <a:extLst>
                    <a:ext uri="{FF2B5EF4-FFF2-40B4-BE49-F238E27FC236}">
                      <a16:creationId xmlns:a16="http://schemas.microsoft.com/office/drawing/2014/main" id="{E614D4D3-DCFD-C441-A87D-81E66DA9258C}"/>
                    </a:ext>
                  </a:extLst>
                </p:cNvPr>
                <p:cNvSpPr>
                  <a:spLocks noEditPoints="1"/>
                </p:cNvSpPr>
                <p:nvPr/>
              </p:nvSpPr>
              <p:spPr bwMode="auto">
                <a:xfrm>
                  <a:off x="5672138" y="2387714"/>
                  <a:ext cx="296863" cy="247650"/>
                </a:xfrm>
                <a:custGeom>
                  <a:avLst/>
                  <a:gdLst>
                    <a:gd name="T0" fmla="*/ 117 w 134"/>
                    <a:gd name="T1" fmla="*/ 25 h 112"/>
                    <a:gd name="T2" fmla="*/ 113 w 134"/>
                    <a:gd name="T3" fmla="*/ 24 h 112"/>
                    <a:gd name="T4" fmla="*/ 107 w 134"/>
                    <a:gd name="T5" fmla="*/ 21 h 112"/>
                    <a:gd name="T6" fmla="*/ 97 w 134"/>
                    <a:gd name="T7" fmla="*/ 19 h 112"/>
                    <a:gd name="T8" fmla="*/ 92 w 134"/>
                    <a:gd name="T9" fmla="*/ 16 h 112"/>
                    <a:gd name="T10" fmla="*/ 90 w 134"/>
                    <a:gd name="T11" fmla="*/ 12 h 112"/>
                    <a:gd name="T12" fmla="*/ 86 w 134"/>
                    <a:gd name="T13" fmla="*/ 14 h 112"/>
                    <a:gd name="T14" fmla="*/ 83 w 134"/>
                    <a:gd name="T15" fmla="*/ 11 h 112"/>
                    <a:gd name="T16" fmla="*/ 77 w 134"/>
                    <a:gd name="T17" fmla="*/ 7 h 112"/>
                    <a:gd name="T18" fmla="*/ 73 w 134"/>
                    <a:gd name="T19" fmla="*/ 5 h 112"/>
                    <a:gd name="T20" fmla="*/ 70 w 134"/>
                    <a:gd name="T21" fmla="*/ 1 h 112"/>
                    <a:gd name="T22" fmla="*/ 68 w 134"/>
                    <a:gd name="T23" fmla="*/ 0 h 112"/>
                    <a:gd name="T24" fmla="*/ 66 w 134"/>
                    <a:gd name="T25" fmla="*/ 0 h 112"/>
                    <a:gd name="T26" fmla="*/ 61 w 134"/>
                    <a:gd name="T27" fmla="*/ 8 h 112"/>
                    <a:gd name="T28" fmla="*/ 51 w 134"/>
                    <a:gd name="T29" fmla="*/ 14 h 112"/>
                    <a:gd name="T30" fmla="*/ 45 w 134"/>
                    <a:gd name="T31" fmla="*/ 21 h 112"/>
                    <a:gd name="T32" fmla="*/ 34 w 134"/>
                    <a:gd name="T33" fmla="*/ 17 h 112"/>
                    <a:gd name="T34" fmla="*/ 29 w 134"/>
                    <a:gd name="T35" fmla="*/ 20 h 112"/>
                    <a:gd name="T36" fmla="*/ 30 w 134"/>
                    <a:gd name="T37" fmla="*/ 30 h 112"/>
                    <a:gd name="T38" fmla="*/ 22 w 134"/>
                    <a:gd name="T39" fmla="*/ 30 h 112"/>
                    <a:gd name="T40" fmla="*/ 16 w 134"/>
                    <a:gd name="T41" fmla="*/ 27 h 112"/>
                    <a:gd name="T42" fmla="*/ 7 w 134"/>
                    <a:gd name="T43" fmla="*/ 28 h 112"/>
                    <a:gd name="T44" fmla="*/ 2 w 134"/>
                    <a:gd name="T45" fmla="*/ 32 h 112"/>
                    <a:gd name="T46" fmla="*/ 3 w 134"/>
                    <a:gd name="T47" fmla="*/ 38 h 112"/>
                    <a:gd name="T48" fmla="*/ 15 w 134"/>
                    <a:gd name="T49" fmla="*/ 42 h 112"/>
                    <a:gd name="T50" fmla="*/ 23 w 134"/>
                    <a:gd name="T51" fmla="*/ 44 h 112"/>
                    <a:gd name="T52" fmla="*/ 26 w 134"/>
                    <a:gd name="T53" fmla="*/ 48 h 112"/>
                    <a:gd name="T54" fmla="*/ 33 w 134"/>
                    <a:gd name="T55" fmla="*/ 56 h 112"/>
                    <a:gd name="T56" fmla="*/ 36 w 134"/>
                    <a:gd name="T57" fmla="*/ 63 h 112"/>
                    <a:gd name="T58" fmla="*/ 34 w 134"/>
                    <a:gd name="T59" fmla="*/ 74 h 112"/>
                    <a:gd name="T60" fmla="*/ 30 w 134"/>
                    <a:gd name="T61" fmla="*/ 90 h 112"/>
                    <a:gd name="T62" fmla="*/ 29 w 134"/>
                    <a:gd name="T63" fmla="*/ 91 h 112"/>
                    <a:gd name="T64" fmla="*/ 35 w 134"/>
                    <a:gd name="T65" fmla="*/ 93 h 112"/>
                    <a:gd name="T66" fmla="*/ 43 w 134"/>
                    <a:gd name="T67" fmla="*/ 97 h 112"/>
                    <a:gd name="T68" fmla="*/ 51 w 134"/>
                    <a:gd name="T69" fmla="*/ 97 h 112"/>
                    <a:gd name="T70" fmla="*/ 55 w 134"/>
                    <a:gd name="T71" fmla="*/ 98 h 112"/>
                    <a:gd name="T72" fmla="*/ 66 w 134"/>
                    <a:gd name="T73" fmla="*/ 100 h 112"/>
                    <a:gd name="T74" fmla="*/ 75 w 134"/>
                    <a:gd name="T75" fmla="*/ 101 h 112"/>
                    <a:gd name="T76" fmla="*/ 75 w 134"/>
                    <a:gd name="T77" fmla="*/ 98 h 112"/>
                    <a:gd name="T78" fmla="*/ 82 w 134"/>
                    <a:gd name="T79" fmla="*/ 89 h 112"/>
                    <a:gd name="T80" fmla="*/ 99 w 134"/>
                    <a:gd name="T81" fmla="*/ 93 h 112"/>
                    <a:gd name="T82" fmla="*/ 109 w 134"/>
                    <a:gd name="T83" fmla="*/ 89 h 112"/>
                    <a:gd name="T84" fmla="*/ 115 w 134"/>
                    <a:gd name="T85" fmla="*/ 86 h 112"/>
                    <a:gd name="T86" fmla="*/ 116 w 134"/>
                    <a:gd name="T87" fmla="*/ 83 h 112"/>
                    <a:gd name="T88" fmla="*/ 112 w 134"/>
                    <a:gd name="T89" fmla="*/ 81 h 112"/>
                    <a:gd name="T90" fmla="*/ 110 w 134"/>
                    <a:gd name="T91" fmla="*/ 77 h 112"/>
                    <a:gd name="T92" fmla="*/ 107 w 134"/>
                    <a:gd name="T93" fmla="*/ 72 h 112"/>
                    <a:gd name="T94" fmla="*/ 109 w 134"/>
                    <a:gd name="T95" fmla="*/ 70 h 112"/>
                    <a:gd name="T96" fmla="*/ 111 w 134"/>
                    <a:gd name="T97" fmla="*/ 66 h 112"/>
                    <a:gd name="T98" fmla="*/ 110 w 134"/>
                    <a:gd name="T99" fmla="*/ 62 h 112"/>
                    <a:gd name="T100" fmla="*/ 108 w 134"/>
                    <a:gd name="T101" fmla="*/ 57 h 112"/>
                    <a:gd name="T102" fmla="*/ 104 w 134"/>
                    <a:gd name="T103" fmla="*/ 57 h 112"/>
                    <a:gd name="T104" fmla="*/ 103 w 134"/>
                    <a:gd name="T105" fmla="*/ 54 h 112"/>
                    <a:gd name="T106" fmla="*/ 109 w 134"/>
                    <a:gd name="T107" fmla="*/ 47 h 112"/>
                    <a:gd name="T108" fmla="*/ 114 w 134"/>
                    <a:gd name="T109" fmla="*/ 43 h 112"/>
                    <a:gd name="T110" fmla="*/ 116 w 134"/>
                    <a:gd name="T111" fmla="*/ 36 h 112"/>
                    <a:gd name="T112" fmla="*/ 119 w 134"/>
                    <a:gd name="T113" fmla="*/ 28 h 112"/>
                    <a:gd name="T114" fmla="*/ 117 w 134"/>
                    <a:gd name="T115" fmla="*/ 25 h 112"/>
                    <a:gd name="T116" fmla="*/ 132 w 134"/>
                    <a:gd name="T117" fmla="*/ 94 h 112"/>
                    <a:gd name="T118" fmla="*/ 126 w 134"/>
                    <a:gd name="T119" fmla="*/ 99 h 112"/>
                    <a:gd name="T120" fmla="*/ 130 w 134"/>
                    <a:gd name="T121" fmla="*/ 111 h 112"/>
                    <a:gd name="T122" fmla="*/ 132 w 134"/>
                    <a:gd name="T123" fmla="*/ 9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112">
                      <a:moveTo>
                        <a:pt x="117" y="25"/>
                      </a:moveTo>
                      <a:cubicBezTo>
                        <a:pt x="116" y="25"/>
                        <a:pt x="115" y="24"/>
                        <a:pt x="113" y="24"/>
                      </a:cubicBezTo>
                      <a:cubicBezTo>
                        <a:pt x="110" y="24"/>
                        <a:pt x="108" y="22"/>
                        <a:pt x="107" y="21"/>
                      </a:cubicBezTo>
                      <a:cubicBezTo>
                        <a:pt x="105" y="19"/>
                        <a:pt x="99" y="19"/>
                        <a:pt x="97" y="19"/>
                      </a:cubicBezTo>
                      <a:cubicBezTo>
                        <a:pt x="95" y="20"/>
                        <a:pt x="94" y="16"/>
                        <a:pt x="92" y="16"/>
                      </a:cubicBezTo>
                      <a:cubicBezTo>
                        <a:pt x="90" y="17"/>
                        <a:pt x="90" y="14"/>
                        <a:pt x="90" y="12"/>
                      </a:cubicBezTo>
                      <a:cubicBezTo>
                        <a:pt x="90" y="10"/>
                        <a:pt x="88" y="13"/>
                        <a:pt x="86" y="14"/>
                      </a:cubicBezTo>
                      <a:cubicBezTo>
                        <a:pt x="84" y="15"/>
                        <a:pt x="83" y="12"/>
                        <a:pt x="83" y="11"/>
                      </a:cubicBezTo>
                      <a:cubicBezTo>
                        <a:pt x="83" y="10"/>
                        <a:pt x="79" y="8"/>
                        <a:pt x="77" y="7"/>
                      </a:cubicBezTo>
                      <a:cubicBezTo>
                        <a:pt x="76" y="6"/>
                        <a:pt x="74" y="3"/>
                        <a:pt x="73" y="5"/>
                      </a:cubicBezTo>
                      <a:cubicBezTo>
                        <a:pt x="72" y="6"/>
                        <a:pt x="70" y="3"/>
                        <a:pt x="70" y="1"/>
                      </a:cubicBezTo>
                      <a:cubicBezTo>
                        <a:pt x="69" y="0"/>
                        <a:pt x="69" y="1"/>
                        <a:pt x="68" y="0"/>
                      </a:cubicBezTo>
                      <a:cubicBezTo>
                        <a:pt x="68" y="0"/>
                        <a:pt x="67" y="0"/>
                        <a:pt x="66" y="0"/>
                      </a:cubicBezTo>
                      <a:cubicBezTo>
                        <a:pt x="63" y="0"/>
                        <a:pt x="60" y="3"/>
                        <a:pt x="61" y="8"/>
                      </a:cubicBezTo>
                      <a:cubicBezTo>
                        <a:pt x="61" y="13"/>
                        <a:pt x="57" y="14"/>
                        <a:pt x="51" y="14"/>
                      </a:cubicBezTo>
                      <a:cubicBezTo>
                        <a:pt x="46" y="15"/>
                        <a:pt x="48" y="19"/>
                        <a:pt x="45" y="21"/>
                      </a:cubicBezTo>
                      <a:cubicBezTo>
                        <a:pt x="43" y="23"/>
                        <a:pt x="35" y="20"/>
                        <a:pt x="34" y="17"/>
                      </a:cubicBezTo>
                      <a:cubicBezTo>
                        <a:pt x="33" y="14"/>
                        <a:pt x="26" y="17"/>
                        <a:pt x="29" y="20"/>
                      </a:cubicBezTo>
                      <a:cubicBezTo>
                        <a:pt x="32" y="24"/>
                        <a:pt x="32" y="29"/>
                        <a:pt x="30" y="30"/>
                      </a:cubicBezTo>
                      <a:cubicBezTo>
                        <a:pt x="28" y="31"/>
                        <a:pt x="24" y="28"/>
                        <a:pt x="22" y="30"/>
                      </a:cubicBezTo>
                      <a:cubicBezTo>
                        <a:pt x="20" y="31"/>
                        <a:pt x="19" y="28"/>
                        <a:pt x="16" y="27"/>
                      </a:cubicBezTo>
                      <a:cubicBezTo>
                        <a:pt x="13" y="26"/>
                        <a:pt x="12" y="28"/>
                        <a:pt x="7" y="28"/>
                      </a:cubicBezTo>
                      <a:cubicBezTo>
                        <a:pt x="3" y="28"/>
                        <a:pt x="0" y="30"/>
                        <a:pt x="2" y="32"/>
                      </a:cubicBezTo>
                      <a:cubicBezTo>
                        <a:pt x="4" y="34"/>
                        <a:pt x="2" y="36"/>
                        <a:pt x="3" y="38"/>
                      </a:cubicBezTo>
                      <a:cubicBezTo>
                        <a:pt x="4" y="40"/>
                        <a:pt x="10" y="39"/>
                        <a:pt x="15" y="42"/>
                      </a:cubicBezTo>
                      <a:cubicBezTo>
                        <a:pt x="20" y="44"/>
                        <a:pt x="21" y="42"/>
                        <a:pt x="23" y="44"/>
                      </a:cubicBezTo>
                      <a:cubicBezTo>
                        <a:pt x="25" y="46"/>
                        <a:pt x="26" y="45"/>
                        <a:pt x="26" y="48"/>
                      </a:cubicBezTo>
                      <a:cubicBezTo>
                        <a:pt x="26" y="51"/>
                        <a:pt x="29" y="55"/>
                        <a:pt x="33" y="56"/>
                      </a:cubicBezTo>
                      <a:cubicBezTo>
                        <a:pt x="38" y="57"/>
                        <a:pt x="34" y="60"/>
                        <a:pt x="36" y="63"/>
                      </a:cubicBezTo>
                      <a:cubicBezTo>
                        <a:pt x="37" y="66"/>
                        <a:pt x="34" y="70"/>
                        <a:pt x="34" y="74"/>
                      </a:cubicBezTo>
                      <a:cubicBezTo>
                        <a:pt x="35" y="78"/>
                        <a:pt x="32" y="89"/>
                        <a:pt x="30" y="90"/>
                      </a:cubicBezTo>
                      <a:cubicBezTo>
                        <a:pt x="30" y="91"/>
                        <a:pt x="30" y="91"/>
                        <a:pt x="29" y="91"/>
                      </a:cubicBezTo>
                      <a:cubicBezTo>
                        <a:pt x="31" y="92"/>
                        <a:pt x="34" y="92"/>
                        <a:pt x="35" y="93"/>
                      </a:cubicBezTo>
                      <a:cubicBezTo>
                        <a:pt x="37" y="94"/>
                        <a:pt x="41" y="96"/>
                        <a:pt x="43" y="97"/>
                      </a:cubicBezTo>
                      <a:cubicBezTo>
                        <a:pt x="46" y="99"/>
                        <a:pt x="51" y="99"/>
                        <a:pt x="51" y="97"/>
                      </a:cubicBezTo>
                      <a:cubicBezTo>
                        <a:pt x="51" y="95"/>
                        <a:pt x="53" y="96"/>
                        <a:pt x="55" y="98"/>
                      </a:cubicBezTo>
                      <a:cubicBezTo>
                        <a:pt x="57" y="99"/>
                        <a:pt x="63" y="100"/>
                        <a:pt x="66" y="100"/>
                      </a:cubicBezTo>
                      <a:cubicBezTo>
                        <a:pt x="68" y="101"/>
                        <a:pt x="72" y="101"/>
                        <a:pt x="75" y="101"/>
                      </a:cubicBezTo>
                      <a:cubicBezTo>
                        <a:pt x="75" y="100"/>
                        <a:pt x="75" y="99"/>
                        <a:pt x="75" y="98"/>
                      </a:cubicBezTo>
                      <a:cubicBezTo>
                        <a:pt x="73" y="93"/>
                        <a:pt x="78" y="90"/>
                        <a:pt x="82" y="89"/>
                      </a:cubicBezTo>
                      <a:cubicBezTo>
                        <a:pt x="87" y="89"/>
                        <a:pt x="96" y="91"/>
                        <a:pt x="99" y="93"/>
                      </a:cubicBezTo>
                      <a:cubicBezTo>
                        <a:pt x="101" y="95"/>
                        <a:pt x="105" y="94"/>
                        <a:pt x="109" y="89"/>
                      </a:cubicBezTo>
                      <a:cubicBezTo>
                        <a:pt x="112" y="87"/>
                        <a:pt x="114" y="86"/>
                        <a:pt x="115" y="86"/>
                      </a:cubicBezTo>
                      <a:cubicBezTo>
                        <a:pt x="115" y="85"/>
                        <a:pt x="116" y="84"/>
                        <a:pt x="116" y="83"/>
                      </a:cubicBezTo>
                      <a:cubicBezTo>
                        <a:pt x="117" y="81"/>
                        <a:pt x="114" y="81"/>
                        <a:pt x="112" y="81"/>
                      </a:cubicBezTo>
                      <a:cubicBezTo>
                        <a:pt x="110" y="81"/>
                        <a:pt x="108" y="79"/>
                        <a:pt x="110" y="77"/>
                      </a:cubicBezTo>
                      <a:cubicBezTo>
                        <a:pt x="111" y="74"/>
                        <a:pt x="109" y="74"/>
                        <a:pt x="107" y="72"/>
                      </a:cubicBezTo>
                      <a:cubicBezTo>
                        <a:pt x="106" y="70"/>
                        <a:pt x="108" y="70"/>
                        <a:pt x="109" y="70"/>
                      </a:cubicBezTo>
                      <a:cubicBezTo>
                        <a:pt x="110" y="69"/>
                        <a:pt x="112" y="67"/>
                        <a:pt x="111" y="66"/>
                      </a:cubicBezTo>
                      <a:cubicBezTo>
                        <a:pt x="110" y="66"/>
                        <a:pt x="109" y="64"/>
                        <a:pt x="110" y="62"/>
                      </a:cubicBezTo>
                      <a:cubicBezTo>
                        <a:pt x="111" y="59"/>
                        <a:pt x="108" y="59"/>
                        <a:pt x="108" y="57"/>
                      </a:cubicBezTo>
                      <a:cubicBezTo>
                        <a:pt x="108" y="55"/>
                        <a:pt x="106" y="55"/>
                        <a:pt x="104" y="57"/>
                      </a:cubicBezTo>
                      <a:cubicBezTo>
                        <a:pt x="102" y="59"/>
                        <a:pt x="102" y="57"/>
                        <a:pt x="103" y="54"/>
                      </a:cubicBezTo>
                      <a:cubicBezTo>
                        <a:pt x="104" y="50"/>
                        <a:pt x="108" y="49"/>
                        <a:pt x="109" y="47"/>
                      </a:cubicBezTo>
                      <a:cubicBezTo>
                        <a:pt x="109" y="45"/>
                        <a:pt x="112" y="43"/>
                        <a:pt x="114" y="43"/>
                      </a:cubicBezTo>
                      <a:cubicBezTo>
                        <a:pt x="115" y="43"/>
                        <a:pt x="115" y="38"/>
                        <a:pt x="116" y="36"/>
                      </a:cubicBezTo>
                      <a:cubicBezTo>
                        <a:pt x="116" y="33"/>
                        <a:pt x="117" y="31"/>
                        <a:pt x="119" y="28"/>
                      </a:cubicBezTo>
                      <a:cubicBezTo>
                        <a:pt x="122" y="26"/>
                        <a:pt x="119" y="25"/>
                        <a:pt x="117" y="25"/>
                      </a:cubicBezTo>
                      <a:close/>
                      <a:moveTo>
                        <a:pt x="132" y="94"/>
                      </a:moveTo>
                      <a:cubicBezTo>
                        <a:pt x="130" y="94"/>
                        <a:pt x="130" y="97"/>
                        <a:pt x="126" y="99"/>
                      </a:cubicBezTo>
                      <a:cubicBezTo>
                        <a:pt x="122" y="101"/>
                        <a:pt x="126" y="112"/>
                        <a:pt x="130" y="111"/>
                      </a:cubicBezTo>
                      <a:cubicBezTo>
                        <a:pt x="134" y="110"/>
                        <a:pt x="133" y="94"/>
                        <a:pt x="132" y="9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0" name="Freeform 356">
                  <a:extLst>
                    <a:ext uri="{FF2B5EF4-FFF2-40B4-BE49-F238E27FC236}">
                      <a16:creationId xmlns:a16="http://schemas.microsoft.com/office/drawing/2014/main" id="{65F9750E-2075-7E47-9CFC-CBB8925EC113}"/>
                    </a:ext>
                  </a:extLst>
                </p:cNvPr>
                <p:cNvSpPr>
                  <a:spLocks noEditPoints="1"/>
                </p:cNvSpPr>
                <p:nvPr/>
              </p:nvSpPr>
              <p:spPr bwMode="auto">
                <a:xfrm>
                  <a:off x="4287838" y="1206614"/>
                  <a:ext cx="1239838" cy="927100"/>
                </a:xfrm>
                <a:custGeom>
                  <a:avLst/>
                  <a:gdLst>
                    <a:gd name="T0" fmla="*/ 491 w 560"/>
                    <a:gd name="T1" fmla="*/ 49 h 418"/>
                    <a:gd name="T2" fmla="*/ 450 w 560"/>
                    <a:gd name="T3" fmla="*/ 68 h 418"/>
                    <a:gd name="T4" fmla="*/ 448 w 560"/>
                    <a:gd name="T5" fmla="*/ 43 h 418"/>
                    <a:gd name="T6" fmla="*/ 400 w 560"/>
                    <a:gd name="T7" fmla="*/ 39 h 418"/>
                    <a:gd name="T8" fmla="*/ 447 w 560"/>
                    <a:gd name="T9" fmla="*/ 32 h 418"/>
                    <a:gd name="T10" fmla="*/ 443 w 560"/>
                    <a:gd name="T11" fmla="*/ 14 h 418"/>
                    <a:gd name="T12" fmla="*/ 378 w 560"/>
                    <a:gd name="T13" fmla="*/ 1 h 418"/>
                    <a:gd name="T14" fmla="*/ 318 w 560"/>
                    <a:gd name="T15" fmla="*/ 9 h 418"/>
                    <a:gd name="T16" fmla="*/ 273 w 560"/>
                    <a:gd name="T17" fmla="*/ 9 h 418"/>
                    <a:gd name="T18" fmla="*/ 236 w 560"/>
                    <a:gd name="T19" fmla="*/ 26 h 418"/>
                    <a:gd name="T20" fmla="*/ 227 w 560"/>
                    <a:gd name="T21" fmla="*/ 31 h 418"/>
                    <a:gd name="T22" fmla="*/ 200 w 560"/>
                    <a:gd name="T23" fmla="*/ 39 h 418"/>
                    <a:gd name="T24" fmla="*/ 175 w 560"/>
                    <a:gd name="T25" fmla="*/ 47 h 418"/>
                    <a:gd name="T26" fmla="*/ 132 w 560"/>
                    <a:gd name="T27" fmla="*/ 39 h 418"/>
                    <a:gd name="T28" fmla="*/ 108 w 560"/>
                    <a:gd name="T29" fmla="*/ 57 h 418"/>
                    <a:gd name="T30" fmla="*/ 71 w 560"/>
                    <a:gd name="T31" fmla="*/ 81 h 418"/>
                    <a:gd name="T32" fmla="*/ 0 w 560"/>
                    <a:gd name="T33" fmla="*/ 116 h 418"/>
                    <a:gd name="T34" fmla="*/ 46 w 560"/>
                    <a:gd name="T35" fmla="*/ 129 h 418"/>
                    <a:gd name="T36" fmla="*/ 13 w 560"/>
                    <a:gd name="T37" fmla="*/ 140 h 418"/>
                    <a:gd name="T38" fmla="*/ 41 w 560"/>
                    <a:gd name="T39" fmla="*/ 158 h 418"/>
                    <a:gd name="T40" fmla="*/ 77 w 560"/>
                    <a:gd name="T41" fmla="*/ 156 h 418"/>
                    <a:gd name="T42" fmla="*/ 132 w 560"/>
                    <a:gd name="T43" fmla="*/ 171 h 418"/>
                    <a:gd name="T44" fmla="*/ 159 w 560"/>
                    <a:gd name="T45" fmla="*/ 208 h 418"/>
                    <a:gd name="T46" fmla="*/ 164 w 560"/>
                    <a:gd name="T47" fmla="*/ 242 h 418"/>
                    <a:gd name="T48" fmla="*/ 198 w 560"/>
                    <a:gd name="T49" fmla="*/ 253 h 418"/>
                    <a:gd name="T50" fmla="*/ 195 w 560"/>
                    <a:gd name="T51" fmla="*/ 266 h 418"/>
                    <a:gd name="T52" fmla="*/ 189 w 560"/>
                    <a:gd name="T53" fmla="*/ 289 h 418"/>
                    <a:gd name="T54" fmla="*/ 183 w 560"/>
                    <a:gd name="T55" fmla="*/ 317 h 418"/>
                    <a:gd name="T56" fmla="*/ 191 w 560"/>
                    <a:gd name="T57" fmla="*/ 354 h 418"/>
                    <a:gd name="T58" fmla="*/ 208 w 560"/>
                    <a:gd name="T59" fmla="*/ 376 h 418"/>
                    <a:gd name="T60" fmla="*/ 233 w 560"/>
                    <a:gd name="T61" fmla="*/ 404 h 418"/>
                    <a:gd name="T62" fmla="*/ 268 w 560"/>
                    <a:gd name="T63" fmla="*/ 418 h 418"/>
                    <a:gd name="T64" fmla="*/ 279 w 560"/>
                    <a:gd name="T65" fmla="*/ 382 h 418"/>
                    <a:gd name="T66" fmla="*/ 294 w 560"/>
                    <a:gd name="T67" fmla="*/ 364 h 418"/>
                    <a:gd name="T68" fmla="*/ 296 w 560"/>
                    <a:gd name="T69" fmla="*/ 347 h 418"/>
                    <a:gd name="T70" fmla="*/ 311 w 560"/>
                    <a:gd name="T71" fmla="*/ 335 h 418"/>
                    <a:gd name="T72" fmla="*/ 325 w 560"/>
                    <a:gd name="T73" fmla="*/ 332 h 418"/>
                    <a:gd name="T74" fmla="*/ 374 w 560"/>
                    <a:gd name="T75" fmla="*/ 300 h 418"/>
                    <a:gd name="T76" fmla="*/ 405 w 560"/>
                    <a:gd name="T77" fmla="*/ 291 h 418"/>
                    <a:gd name="T78" fmla="*/ 467 w 560"/>
                    <a:gd name="T79" fmla="*/ 264 h 418"/>
                    <a:gd name="T80" fmla="*/ 433 w 560"/>
                    <a:gd name="T81" fmla="*/ 257 h 418"/>
                    <a:gd name="T82" fmla="*/ 468 w 560"/>
                    <a:gd name="T83" fmla="*/ 259 h 418"/>
                    <a:gd name="T84" fmla="*/ 461 w 560"/>
                    <a:gd name="T85" fmla="*/ 227 h 418"/>
                    <a:gd name="T86" fmla="*/ 443 w 560"/>
                    <a:gd name="T87" fmla="*/ 212 h 418"/>
                    <a:gd name="T88" fmla="*/ 483 w 560"/>
                    <a:gd name="T89" fmla="*/ 206 h 418"/>
                    <a:gd name="T90" fmla="*/ 493 w 560"/>
                    <a:gd name="T91" fmla="*/ 187 h 418"/>
                    <a:gd name="T92" fmla="*/ 488 w 560"/>
                    <a:gd name="T93" fmla="*/ 157 h 418"/>
                    <a:gd name="T94" fmla="*/ 478 w 560"/>
                    <a:gd name="T95" fmla="*/ 145 h 418"/>
                    <a:gd name="T96" fmla="*/ 482 w 560"/>
                    <a:gd name="T97" fmla="*/ 132 h 418"/>
                    <a:gd name="T98" fmla="*/ 469 w 560"/>
                    <a:gd name="T99" fmla="*/ 125 h 418"/>
                    <a:gd name="T100" fmla="*/ 506 w 560"/>
                    <a:gd name="T101" fmla="*/ 87 h 418"/>
                    <a:gd name="T102" fmla="*/ 497 w 560"/>
                    <a:gd name="T103" fmla="*/ 77 h 418"/>
                    <a:gd name="T104" fmla="*/ 507 w 560"/>
                    <a:gd name="T105" fmla="*/ 67 h 418"/>
                    <a:gd name="T106" fmla="*/ 560 w 560"/>
                    <a:gd name="T107" fmla="*/ 48 h 418"/>
                    <a:gd name="T108" fmla="*/ 185 w 560"/>
                    <a:gd name="T109" fmla="*/ 267 h 418"/>
                    <a:gd name="T110" fmla="*/ 175 w 560"/>
                    <a:gd name="T111" fmla="*/ 27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0" h="418">
                      <a:moveTo>
                        <a:pt x="528" y="39"/>
                      </a:moveTo>
                      <a:cubicBezTo>
                        <a:pt x="518" y="39"/>
                        <a:pt x="510" y="41"/>
                        <a:pt x="510" y="48"/>
                      </a:cubicBezTo>
                      <a:cubicBezTo>
                        <a:pt x="509" y="55"/>
                        <a:pt x="496" y="46"/>
                        <a:pt x="491" y="49"/>
                      </a:cubicBezTo>
                      <a:cubicBezTo>
                        <a:pt x="486" y="51"/>
                        <a:pt x="488" y="43"/>
                        <a:pt x="483" y="46"/>
                      </a:cubicBezTo>
                      <a:cubicBezTo>
                        <a:pt x="478" y="48"/>
                        <a:pt x="472" y="55"/>
                        <a:pt x="465" y="58"/>
                      </a:cubicBezTo>
                      <a:cubicBezTo>
                        <a:pt x="459" y="60"/>
                        <a:pt x="454" y="67"/>
                        <a:pt x="450" y="68"/>
                      </a:cubicBezTo>
                      <a:cubicBezTo>
                        <a:pt x="446" y="68"/>
                        <a:pt x="458" y="55"/>
                        <a:pt x="465" y="49"/>
                      </a:cubicBezTo>
                      <a:cubicBezTo>
                        <a:pt x="471" y="42"/>
                        <a:pt x="468" y="35"/>
                        <a:pt x="459" y="35"/>
                      </a:cubicBezTo>
                      <a:cubicBezTo>
                        <a:pt x="451" y="36"/>
                        <a:pt x="452" y="42"/>
                        <a:pt x="448" y="43"/>
                      </a:cubicBezTo>
                      <a:cubicBezTo>
                        <a:pt x="443" y="44"/>
                        <a:pt x="419" y="55"/>
                        <a:pt x="418" y="52"/>
                      </a:cubicBezTo>
                      <a:cubicBezTo>
                        <a:pt x="417" y="48"/>
                        <a:pt x="438" y="43"/>
                        <a:pt x="437" y="40"/>
                      </a:cubicBezTo>
                      <a:cubicBezTo>
                        <a:pt x="437" y="38"/>
                        <a:pt x="412" y="37"/>
                        <a:pt x="400" y="39"/>
                      </a:cubicBezTo>
                      <a:cubicBezTo>
                        <a:pt x="389" y="41"/>
                        <a:pt x="369" y="47"/>
                        <a:pt x="369" y="44"/>
                      </a:cubicBezTo>
                      <a:cubicBezTo>
                        <a:pt x="368" y="41"/>
                        <a:pt x="392" y="36"/>
                        <a:pt x="404" y="35"/>
                      </a:cubicBezTo>
                      <a:cubicBezTo>
                        <a:pt x="416" y="33"/>
                        <a:pt x="438" y="35"/>
                        <a:pt x="447" y="32"/>
                      </a:cubicBezTo>
                      <a:cubicBezTo>
                        <a:pt x="456" y="28"/>
                        <a:pt x="470" y="28"/>
                        <a:pt x="472" y="25"/>
                      </a:cubicBezTo>
                      <a:cubicBezTo>
                        <a:pt x="475" y="22"/>
                        <a:pt x="462" y="18"/>
                        <a:pt x="455" y="18"/>
                      </a:cubicBezTo>
                      <a:cubicBezTo>
                        <a:pt x="449" y="18"/>
                        <a:pt x="442" y="17"/>
                        <a:pt x="443" y="14"/>
                      </a:cubicBezTo>
                      <a:cubicBezTo>
                        <a:pt x="443" y="11"/>
                        <a:pt x="433" y="10"/>
                        <a:pt x="432" y="8"/>
                      </a:cubicBezTo>
                      <a:cubicBezTo>
                        <a:pt x="431" y="5"/>
                        <a:pt x="410" y="7"/>
                        <a:pt x="406" y="4"/>
                      </a:cubicBezTo>
                      <a:cubicBezTo>
                        <a:pt x="402" y="2"/>
                        <a:pt x="389" y="0"/>
                        <a:pt x="378" y="1"/>
                      </a:cubicBezTo>
                      <a:cubicBezTo>
                        <a:pt x="367" y="2"/>
                        <a:pt x="345" y="2"/>
                        <a:pt x="340" y="2"/>
                      </a:cubicBezTo>
                      <a:cubicBezTo>
                        <a:pt x="335" y="3"/>
                        <a:pt x="332" y="5"/>
                        <a:pt x="327" y="4"/>
                      </a:cubicBezTo>
                      <a:cubicBezTo>
                        <a:pt x="323" y="4"/>
                        <a:pt x="316" y="6"/>
                        <a:pt x="318" y="9"/>
                      </a:cubicBezTo>
                      <a:cubicBezTo>
                        <a:pt x="323" y="14"/>
                        <a:pt x="311" y="16"/>
                        <a:pt x="312" y="12"/>
                      </a:cubicBezTo>
                      <a:cubicBezTo>
                        <a:pt x="313" y="8"/>
                        <a:pt x="301" y="6"/>
                        <a:pt x="298" y="9"/>
                      </a:cubicBezTo>
                      <a:cubicBezTo>
                        <a:pt x="294" y="13"/>
                        <a:pt x="276" y="6"/>
                        <a:pt x="273" y="9"/>
                      </a:cubicBezTo>
                      <a:cubicBezTo>
                        <a:pt x="270" y="13"/>
                        <a:pt x="249" y="12"/>
                        <a:pt x="243" y="13"/>
                      </a:cubicBezTo>
                      <a:cubicBezTo>
                        <a:pt x="236" y="14"/>
                        <a:pt x="252" y="18"/>
                        <a:pt x="252" y="21"/>
                      </a:cubicBezTo>
                      <a:cubicBezTo>
                        <a:pt x="251" y="24"/>
                        <a:pt x="232" y="21"/>
                        <a:pt x="236" y="26"/>
                      </a:cubicBezTo>
                      <a:cubicBezTo>
                        <a:pt x="240" y="31"/>
                        <a:pt x="253" y="34"/>
                        <a:pt x="259" y="41"/>
                      </a:cubicBezTo>
                      <a:cubicBezTo>
                        <a:pt x="265" y="47"/>
                        <a:pt x="254" y="43"/>
                        <a:pt x="247" y="38"/>
                      </a:cubicBezTo>
                      <a:cubicBezTo>
                        <a:pt x="240" y="34"/>
                        <a:pt x="231" y="35"/>
                        <a:pt x="227" y="31"/>
                      </a:cubicBezTo>
                      <a:cubicBezTo>
                        <a:pt x="222" y="26"/>
                        <a:pt x="206" y="23"/>
                        <a:pt x="202" y="26"/>
                      </a:cubicBezTo>
                      <a:cubicBezTo>
                        <a:pt x="197" y="29"/>
                        <a:pt x="213" y="35"/>
                        <a:pt x="213" y="38"/>
                      </a:cubicBezTo>
                      <a:cubicBezTo>
                        <a:pt x="213" y="42"/>
                        <a:pt x="202" y="37"/>
                        <a:pt x="200" y="39"/>
                      </a:cubicBezTo>
                      <a:cubicBezTo>
                        <a:pt x="199" y="40"/>
                        <a:pt x="189" y="30"/>
                        <a:pt x="184" y="30"/>
                      </a:cubicBezTo>
                      <a:cubicBezTo>
                        <a:pt x="178" y="30"/>
                        <a:pt x="183" y="34"/>
                        <a:pt x="183" y="41"/>
                      </a:cubicBezTo>
                      <a:cubicBezTo>
                        <a:pt x="183" y="48"/>
                        <a:pt x="172" y="52"/>
                        <a:pt x="175" y="47"/>
                      </a:cubicBezTo>
                      <a:cubicBezTo>
                        <a:pt x="178" y="43"/>
                        <a:pt x="176" y="31"/>
                        <a:pt x="171" y="29"/>
                      </a:cubicBezTo>
                      <a:cubicBezTo>
                        <a:pt x="165" y="27"/>
                        <a:pt x="150" y="33"/>
                        <a:pt x="143" y="33"/>
                      </a:cubicBezTo>
                      <a:cubicBezTo>
                        <a:pt x="135" y="33"/>
                        <a:pt x="125" y="35"/>
                        <a:pt x="132" y="39"/>
                      </a:cubicBezTo>
                      <a:cubicBezTo>
                        <a:pt x="138" y="43"/>
                        <a:pt x="131" y="45"/>
                        <a:pt x="126" y="41"/>
                      </a:cubicBezTo>
                      <a:cubicBezTo>
                        <a:pt x="120" y="37"/>
                        <a:pt x="101" y="41"/>
                        <a:pt x="105" y="44"/>
                      </a:cubicBezTo>
                      <a:cubicBezTo>
                        <a:pt x="109" y="46"/>
                        <a:pt x="110" y="54"/>
                        <a:pt x="108" y="57"/>
                      </a:cubicBezTo>
                      <a:cubicBezTo>
                        <a:pt x="105" y="61"/>
                        <a:pt x="98" y="54"/>
                        <a:pt x="90" y="55"/>
                      </a:cubicBezTo>
                      <a:cubicBezTo>
                        <a:pt x="83" y="55"/>
                        <a:pt x="47" y="72"/>
                        <a:pt x="49" y="77"/>
                      </a:cubicBezTo>
                      <a:cubicBezTo>
                        <a:pt x="51" y="82"/>
                        <a:pt x="67" y="78"/>
                        <a:pt x="71" y="81"/>
                      </a:cubicBezTo>
                      <a:cubicBezTo>
                        <a:pt x="76" y="83"/>
                        <a:pt x="70" y="93"/>
                        <a:pt x="64" y="97"/>
                      </a:cubicBezTo>
                      <a:cubicBezTo>
                        <a:pt x="58" y="101"/>
                        <a:pt x="36" y="98"/>
                        <a:pt x="35" y="102"/>
                      </a:cubicBezTo>
                      <a:cubicBezTo>
                        <a:pt x="35" y="107"/>
                        <a:pt x="0" y="108"/>
                        <a:pt x="0" y="116"/>
                      </a:cubicBezTo>
                      <a:cubicBezTo>
                        <a:pt x="0" y="119"/>
                        <a:pt x="2" y="122"/>
                        <a:pt x="6" y="123"/>
                      </a:cubicBezTo>
                      <a:cubicBezTo>
                        <a:pt x="11" y="124"/>
                        <a:pt x="17" y="122"/>
                        <a:pt x="21" y="127"/>
                      </a:cubicBezTo>
                      <a:cubicBezTo>
                        <a:pt x="25" y="132"/>
                        <a:pt x="37" y="132"/>
                        <a:pt x="46" y="129"/>
                      </a:cubicBezTo>
                      <a:cubicBezTo>
                        <a:pt x="54" y="126"/>
                        <a:pt x="60" y="129"/>
                        <a:pt x="60" y="134"/>
                      </a:cubicBezTo>
                      <a:cubicBezTo>
                        <a:pt x="60" y="139"/>
                        <a:pt x="41" y="132"/>
                        <a:pt x="36" y="136"/>
                      </a:cubicBezTo>
                      <a:cubicBezTo>
                        <a:pt x="30" y="139"/>
                        <a:pt x="12" y="136"/>
                        <a:pt x="13" y="140"/>
                      </a:cubicBezTo>
                      <a:cubicBezTo>
                        <a:pt x="14" y="144"/>
                        <a:pt x="23" y="143"/>
                        <a:pt x="30" y="145"/>
                      </a:cubicBezTo>
                      <a:cubicBezTo>
                        <a:pt x="37" y="146"/>
                        <a:pt x="30" y="149"/>
                        <a:pt x="30" y="152"/>
                      </a:cubicBezTo>
                      <a:cubicBezTo>
                        <a:pt x="30" y="155"/>
                        <a:pt x="34" y="154"/>
                        <a:pt x="41" y="158"/>
                      </a:cubicBezTo>
                      <a:cubicBezTo>
                        <a:pt x="48" y="161"/>
                        <a:pt x="59" y="163"/>
                        <a:pt x="55" y="159"/>
                      </a:cubicBezTo>
                      <a:cubicBezTo>
                        <a:pt x="52" y="155"/>
                        <a:pt x="63" y="156"/>
                        <a:pt x="65" y="158"/>
                      </a:cubicBezTo>
                      <a:cubicBezTo>
                        <a:pt x="67" y="161"/>
                        <a:pt x="72" y="155"/>
                        <a:pt x="77" y="156"/>
                      </a:cubicBezTo>
                      <a:cubicBezTo>
                        <a:pt x="82" y="158"/>
                        <a:pt x="84" y="151"/>
                        <a:pt x="88" y="154"/>
                      </a:cubicBezTo>
                      <a:cubicBezTo>
                        <a:pt x="92" y="157"/>
                        <a:pt x="111" y="158"/>
                        <a:pt x="117" y="162"/>
                      </a:cubicBezTo>
                      <a:cubicBezTo>
                        <a:pt x="124" y="165"/>
                        <a:pt x="133" y="166"/>
                        <a:pt x="132" y="171"/>
                      </a:cubicBezTo>
                      <a:cubicBezTo>
                        <a:pt x="131" y="176"/>
                        <a:pt x="137" y="180"/>
                        <a:pt x="145" y="183"/>
                      </a:cubicBezTo>
                      <a:cubicBezTo>
                        <a:pt x="152" y="187"/>
                        <a:pt x="153" y="194"/>
                        <a:pt x="153" y="198"/>
                      </a:cubicBezTo>
                      <a:cubicBezTo>
                        <a:pt x="153" y="203"/>
                        <a:pt x="161" y="206"/>
                        <a:pt x="159" y="208"/>
                      </a:cubicBezTo>
                      <a:cubicBezTo>
                        <a:pt x="158" y="210"/>
                        <a:pt x="159" y="213"/>
                        <a:pt x="164" y="218"/>
                      </a:cubicBezTo>
                      <a:cubicBezTo>
                        <a:pt x="169" y="222"/>
                        <a:pt x="156" y="225"/>
                        <a:pt x="159" y="229"/>
                      </a:cubicBezTo>
                      <a:cubicBezTo>
                        <a:pt x="162" y="233"/>
                        <a:pt x="155" y="240"/>
                        <a:pt x="164" y="242"/>
                      </a:cubicBezTo>
                      <a:cubicBezTo>
                        <a:pt x="172" y="243"/>
                        <a:pt x="171" y="236"/>
                        <a:pt x="178" y="236"/>
                      </a:cubicBezTo>
                      <a:cubicBezTo>
                        <a:pt x="184" y="236"/>
                        <a:pt x="177" y="241"/>
                        <a:pt x="181" y="245"/>
                      </a:cubicBezTo>
                      <a:cubicBezTo>
                        <a:pt x="184" y="248"/>
                        <a:pt x="192" y="247"/>
                        <a:pt x="198" y="253"/>
                      </a:cubicBezTo>
                      <a:cubicBezTo>
                        <a:pt x="205" y="259"/>
                        <a:pt x="201" y="261"/>
                        <a:pt x="195" y="257"/>
                      </a:cubicBezTo>
                      <a:cubicBezTo>
                        <a:pt x="188" y="252"/>
                        <a:pt x="170" y="253"/>
                        <a:pt x="170" y="255"/>
                      </a:cubicBezTo>
                      <a:cubicBezTo>
                        <a:pt x="170" y="257"/>
                        <a:pt x="190" y="268"/>
                        <a:pt x="195" y="266"/>
                      </a:cubicBezTo>
                      <a:cubicBezTo>
                        <a:pt x="199" y="265"/>
                        <a:pt x="206" y="273"/>
                        <a:pt x="203" y="276"/>
                      </a:cubicBezTo>
                      <a:cubicBezTo>
                        <a:pt x="200" y="278"/>
                        <a:pt x="202" y="285"/>
                        <a:pt x="201" y="288"/>
                      </a:cubicBezTo>
                      <a:cubicBezTo>
                        <a:pt x="200" y="292"/>
                        <a:pt x="194" y="288"/>
                        <a:pt x="189" y="289"/>
                      </a:cubicBezTo>
                      <a:cubicBezTo>
                        <a:pt x="185" y="290"/>
                        <a:pt x="182" y="291"/>
                        <a:pt x="182" y="296"/>
                      </a:cubicBezTo>
                      <a:cubicBezTo>
                        <a:pt x="182" y="300"/>
                        <a:pt x="175" y="303"/>
                        <a:pt x="175" y="309"/>
                      </a:cubicBezTo>
                      <a:cubicBezTo>
                        <a:pt x="174" y="315"/>
                        <a:pt x="180" y="314"/>
                        <a:pt x="183" y="317"/>
                      </a:cubicBezTo>
                      <a:cubicBezTo>
                        <a:pt x="187" y="319"/>
                        <a:pt x="177" y="321"/>
                        <a:pt x="176" y="325"/>
                      </a:cubicBezTo>
                      <a:cubicBezTo>
                        <a:pt x="176" y="329"/>
                        <a:pt x="186" y="336"/>
                        <a:pt x="189" y="338"/>
                      </a:cubicBezTo>
                      <a:cubicBezTo>
                        <a:pt x="193" y="340"/>
                        <a:pt x="189" y="349"/>
                        <a:pt x="191" y="354"/>
                      </a:cubicBezTo>
                      <a:cubicBezTo>
                        <a:pt x="192" y="358"/>
                        <a:pt x="197" y="353"/>
                        <a:pt x="196" y="359"/>
                      </a:cubicBezTo>
                      <a:cubicBezTo>
                        <a:pt x="196" y="365"/>
                        <a:pt x="200" y="364"/>
                        <a:pt x="201" y="368"/>
                      </a:cubicBezTo>
                      <a:cubicBezTo>
                        <a:pt x="201" y="371"/>
                        <a:pt x="209" y="371"/>
                        <a:pt x="208" y="376"/>
                      </a:cubicBezTo>
                      <a:cubicBezTo>
                        <a:pt x="206" y="381"/>
                        <a:pt x="210" y="384"/>
                        <a:pt x="212" y="387"/>
                      </a:cubicBezTo>
                      <a:cubicBezTo>
                        <a:pt x="214" y="389"/>
                        <a:pt x="221" y="394"/>
                        <a:pt x="222" y="398"/>
                      </a:cubicBezTo>
                      <a:cubicBezTo>
                        <a:pt x="224" y="401"/>
                        <a:pt x="228" y="406"/>
                        <a:pt x="233" y="404"/>
                      </a:cubicBezTo>
                      <a:cubicBezTo>
                        <a:pt x="237" y="403"/>
                        <a:pt x="238" y="408"/>
                        <a:pt x="242" y="407"/>
                      </a:cubicBezTo>
                      <a:cubicBezTo>
                        <a:pt x="245" y="406"/>
                        <a:pt x="251" y="409"/>
                        <a:pt x="252" y="412"/>
                      </a:cubicBezTo>
                      <a:cubicBezTo>
                        <a:pt x="253" y="415"/>
                        <a:pt x="265" y="417"/>
                        <a:pt x="268" y="418"/>
                      </a:cubicBezTo>
                      <a:cubicBezTo>
                        <a:pt x="271" y="418"/>
                        <a:pt x="272" y="412"/>
                        <a:pt x="275" y="411"/>
                      </a:cubicBezTo>
                      <a:cubicBezTo>
                        <a:pt x="278" y="409"/>
                        <a:pt x="277" y="397"/>
                        <a:pt x="280" y="396"/>
                      </a:cubicBezTo>
                      <a:cubicBezTo>
                        <a:pt x="282" y="396"/>
                        <a:pt x="281" y="383"/>
                        <a:pt x="279" y="382"/>
                      </a:cubicBezTo>
                      <a:cubicBezTo>
                        <a:pt x="276" y="381"/>
                        <a:pt x="277" y="377"/>
                        <a:pt x="283" y="378"/>
                      </a:cubicBezTo>
                      <a:cubicBezTo>
                        <a:pt x="290" y="378"/>
                        <a:pt x="287" y="372"/>
                        <a:pt x="290" y="371"/>
                      </a:cubicBezTo>
                      <a:cubicBezTo>
                        <a:pt x="293" y="371"/>
                        <a:pt x="292" y="365"/>
                        <a:pt x="294" y="364"/>
                      </a:cubicBezTo>
                      <a:cubicBezTo>
                        <a:pt x="296" y="364"/>
                        <a:pt x="296" y="360"/>
                        <a:pt x="294" y="358"/>
                      </a:cubicBezTo>
                      <a:cubicBezTo>
                        <a:pt x="293" y="356"/>
                        <a:pt x="295" y="354"/>
                        <a:pt x="298" y="354"/>
                      </a:cubicBezTo>
                      <a:cubicBezTo>
                        <a:pt x="301" y="353"/>
                        <a:pt x="300" y="348"/>
                        <a:pt x="296" y="347"/>
                      </a:cubicBezTo>
                      <a:cubicBezTo>
                        <a:pt x="292" y="345"/>
                        <a:pt x="293" y="340"/>
                        <a:pt x="297" y="343"/>
                      </a:cubicBezTo>
                      <a:cubicBezTo>
                        <a:pt x="302" y="346"/>
                        <a:pt x="305" y="344"/>
                        <a:pt x="303" y="341"/>
                      </a:cubicBezTo>
                      <a:cubicBezTo>
                        <a:pt x="300" y="338"/>
                        <a:pt x="306" y="336"/>
                        <a:pt x="311" y="335"/>
                      </a:cubicBezTo>
                      <a:cubicBezTo>
                        <a:pt x="317" y="335"/>
                        <a:pt x="320" y="332"/>
                        <a:pt x="319" y="328"/>
                      </a:cubicBezTo>
                      <a:cubicBezTo>
                        <a:pt x="318" y="323"/>
                        <a:pt x="325" y="324"/>
                        <a:pt x="323" y="327"/>
                      </a:cubicBezTo>
                      <a:cubicBezTo>
                        <a:pt x="321" y="331"/>
                        <a:pt x="323" y="335"/>
                        <a:pt x="325" y="332"/>
                      </a:cubicBezTo>
                      <a:cubicBezTo>
                        <a:pt x="328" y="330"/>
                        <a:pt x="333" y="331"/>
                        <a:pt x="342" y="329"/>
                      </a:cubicBezTo>
                      <a:cubicBezTo>
                        <a:pt x="351" y="326"/>
                        <a:pt x="360" y="318"/>
                        <a:pt x="362" y="311"/>
                      </a:cubicBezTo>
                      <a:cubicBezTo>
                        <a:pt x="365" y="304"/>
                        <a:pt x="375" y="305"/>
                        <a:pt x="374" y="300"/>
                      </a:cubicBezTo>
                      <a:cubicBezTo>
                        <a:pt x="372" y="295"/>
                        <a:pt x="376" y="293"/>
                        <a:pt x="382" y="296"/>
                      </a:cubicBezTo>
                      <a:cubicBezTo>
                        <a:pt x="389" y="300"/>
                        <a:pt x="384" y="294"/>
                        <a:pt x="391" y="294"/>
                      </a:cubicBezTo>
                      <a:cubicBezTo>
                        <a:pt x="399" y="294"/>
                        <a:pt x="398" y="291"/>
                        <a:pt x="405" y="291"/>
                      </a:cubicBezTo>
                      <a:cubicBezTo>
                        <a:pt x="412" y="291"/>
                        <a:pt x="431" y="288"/>
                        <a:pt x="438" y="282"/>
                      </a:cubicBezTo>
                      <a:cubicBezTo>
                        <a:pt x="444" y="277"/>
                        <a:pt x="458" y="272"/>
                        <a:pt x="463" y="269"/>
                      </a:cubicBezTo>
                      <a:cubicBezTo>
                        <a:pt x="469" y="265"/>
                        <a:pt x="470" y="262"/>
                        <a:pt x="467" y="264"/>
                      </a:cubicBezTo>
                      <a:cubicBezTo>
                        <a:pt x="463" y="266"/>
                        <a:pt x="456" y="266"/>
                        <a:pt x="451" y="265"/>
                      </a:cubicBezTo>
                      <a:cubicBezTo>
                        <a:pt x="445" y="264"/>
                        <a:pt x="437" y="259"/>
                        <a:pt x="431" y="263"/>
                      </a:cubicBezTo>
                      <a:cubicBezTo>
                        <a:pt x="424" y="266"/>
                        <a:pt x="428" y="257"/>
                        <a:pt x="433" y="257"/>
                      </a:cubicBezTo>
                      <a:cubicBezTo>
                        <a:pt x="438" y="256"/>
                        <a:pt x="436" y="253"/>
                        <a:pt x="435" y="248"/>
                      </a:cubicBezTo>
                      <a:cubicBezTo>
                        <a:pt x="434" y="243"/>
                        <a:pt x="443" y="246"/>
                        <a:pt x="448" y="252"/>
                      </a:cubicBezTo>
                      <a:cubicBezTo>
                        <a:pt x="452" y="259"/>
                        <a:pt x="460" y="261"/>
                        <a:pt x="468" y="259"/>
                      </a:cubicBezTo>
                      <a:cubicBezTo>
                        <a:pt x="475" y="257"/>
                        <a:pt x="468" y="251"/>
                        <a:pt x="471" y="247"/>
                      </a:cubicBezTo>
                      <a:cubicBezTo>
                        <a:pt x="474" y="243"/>
                        <a:pt x="449" y="230"/>
                        <a:pt x="447" y="226"/>
                      </a:cubicBezTo>
                      <a:cubicBezTo>
                        <a:pt x="446" y="222"/>
                        <a:pt x="454" y="224"/>
                        <a:pt x="461" y="227"/>
                      </a:cubicBezTo>
                      <a:cubicBezTo>
                        <a:pt x="468" y="230"/>
                        <a:pt x="469" y="222"/>
                        <a:pt x="469" y="218"/>
                      </a:cubicBezTo>
                      <a:cubicBezTo>
                        <a:pt x="469" y="214"/>
                        <a:pt x="454" y="214"/>
                        <a:pt x="448" y="218"/>
                      </a:cubicBezTo>
                      <a:cubicBezTo>
                        <a:pt x="441" y="222"/>
                        <a:pt x="434" y="213"/>
                        <a:pt x="443" y="212"/>
                      </a:cubicBezTo>
                      <a:cubicBezTo>
                        <a:pt x="453" y="211"/>
                        <a:pt x="444" y="207"/>
                        <a:pt x="447" y="204"/>
                      </a:cubicBezTo>
                      <a:cubicBezTo>
                        <a:pt x="450" y="202"/>
                        <a:pt x="461" y="212"/>
                        <a:pt x="467" y="210"/>
                      </a:cubicBezTo>
                      <a:cubicBezTo>
                        <a:pt x="473" y="208"/>
                        <a:pt x="478" y="210"/>
                        <a:pt x="483" y="206"/>
                      </a:cubicBezTo>
                      <a:cubicBezTo>
                        <a:pt x="488" y="202"/>
                        <a:pt x="473" y="199"/>
                        <a:pt x="470" y="195"/>
                      </a:cubicBezTo>
                      <a:cubicBezTo>
                        <a:pt x="468" y="192"/>
                        <a:pt x="485" y="193"/>
                        <a:pt x="491" y="193"/>
                      </a:cubicBezTo>
                      <a:cubicBezTo>
                        <a:pt x="496" y="193"/>
                        <a:pt x="497" y="185"/>
                        <a:pt x="493" y="187"/>
                      </a:cubicBezTo>
                      <a:cubicBezTo>
                        <a:pt x="489" y="189"/>
                        <a:pt x="473" y="182"/>
                        <a:pt x="477" y="177"/>
                      </a:cubicBezTo>
                      <a:cubicBezTo>
                        <a:pt x="480" y="172"/>
                        <a:pt x="486" y="178"/>
                        <a:pt x="493" y="174"/>
                      </a:cubicBezTo>
                      <a:cubicBezTo>
                        <a:pt x="499" y="170"/>
                        <a:pt x="493" y="157"/>
                        <a:pt x="488" y="157"/>
                      </a:cubicBezTo>
                      <a:cubicBezTo>
                        <a:pt x="483" y="157"/>
                        <a:pt x="472" y="156"/>
                        <a:pt x="472" y="153"/>
                      </a:cubicBezTo>
                      <a:cubicBezTo>
                        <a:pt x="472" y="151"/>
                        <a:pt x="463" y="149"/>
                        <a:pt x="465" y="146"/>
                      </a:cubicBezTo>
                      <a:cubicBezTo>
                        <a:pt x="468" y="144"/>
                        <a:pt x="472" y="149"/>
                        <a:pt x="478" y="145"/>
                      </a:cubicBezTo>
                      <a:cubicBezTo>
                        <a:pt x="484" y="140"/>
                        <a:pt x="497" y="146"/>
                        <a:pt x="503" y="145"/>
                      </a:cubicBezTo>
                      <a:cubicBezTo>
                        <a:pt x="508" y="143"/>
                        <a:pt x="500" y="133"/>
                        <a:pt x="497" y="135"/>
                      </a:cubicBezTo>
                      <a:cubicBezTo>
                        <a:pt x="494" y="137"/>
                        <a:pt x="483" y="137"/>
                        <a:pt x="482" y="132"/>
                      </a:cubicBezTo>
                      <a:cubicBezTo>
                        <a:pt x="481" y="126"/>
                        <a:pt x="492" y="132"/>
                        <a:pt x="494" y="129"/>
                      </a:cubicBezTo>
                      <a:cubicBezTo>
                        <a:pt x="496" y="126"/>
                        <a:pt x="479" y="119"/>
                        <a:pt x="476" y="125"/>
                      </a:cubicBezTo>
                      <a:cubicBezTo>
                        <a:pt x="473" y="131"/>
                        <a:pt x="463" y="129"/>
                        <a:pt x="469" y="125"/>
                      </a:cubicBezTo>
                      <a:cubicBezTo>
                        <a:pt x="474" y="122"/>
                        <a:pt x="475" y="113"/>
                        <a:pt x="474" y="108"/>
                      </a:cubicBezTo>
                      <a:cubicBezTo>
                        <a:pt x="474" y="104"/>
                        <a:pt x="493" y="104"/>
                        <a:pt x="490" y="96"/>
                      </a:cubicBezTo>
                      <a:cubicBezTo>
                        <a:pt x="488" y="88"/>
                        <a:pt x="499" y="87"/>
                        <a:pt x="506" y="87"/>
                      </a:cubicBezTo>
                      <a:cubicBezTo>
                        <a:pt x="512" y="87"/>
                        <a:pt x="505" y="79"/>
                        <a:pt x="499" y="80"/>
                      </a:cubicBezTo>
                      <a:cubicBezTo>
                        <a:pt x="493" y="80"/>
                        <a:pt x="487" y="87"/>
                        <a:pt x="484" y="84"/>
                      </a:cubicBezTo>
                      <a:cubicBezTo>
                        <a:pt x="481" y="82"/>
                        <a:pt x="491" y="77"/>
                        <a:pt x="497" y="77"/>
                      </a:cubicBezTo>
                      <a:cubicBezTo>
                        <a:pt x="502" y="77"/>
                        <a:pt x="515" y="76"/>
                        <a:pt x="520" y="74"/>
                      </a:cubicBezTo>
                      <a:cubicBezTo>
                        <a:pt x="524" y="71"/>
                        <a:pt x="512" y="68"/>
                        <a:pt x="503" y="70"/>
                      </a:cubicBezTo>
                      <a:cubicBezTo>
                        <a:pt x="494" y="71"/>
                        <a:pt x="494" y="67"/>
                        <a:pt x="507" y="67"/>
                      </a:cubicBezTo>
                      <a:cubicBezTo>
                        <a:pt x="520" y="66"/>
                        <a:pt x="518" y="64"/>
                        <a:pt x="527" y="62"/>
                      </a:cubicBezTo>
                      <a:cubicBezTo>
                        <a:pt x="536" y="61"/>
                        <a:pt x="533" y="58"/>
                        <a:pt x="539" y="57"/>
                      </a:cubicBezTo>
                      <a:cubicBezTo>
                        <a:pt x="545" y="57"/>
                        <a:pt x="560" y="51"/>
                        <a:pt x="560" y="48"/>
                      </a:cubicBezTo>
                      <a:cubicBezTo>
                        <a:pt x="560" y="45"/>
                        <a:pt x="538" y="39"/>
                        <a:pt x="528" y="39"/>
                      </a:cubicBezTo>
                      <a:close/>
                      <a:moveTo>
                        <a:pt x="192" y="274"/>
                      </a:moveTo>
                      <a:cubicBezTo>
                        <a:pt x="192" y="270"/>
                        <a:pt x="187" y="273"/>
                        <a:pt x="185" y="267"/>
                      </a:cubicBezTo>
                      <a:cubicBezTo>
                        <a:pt x="182" y="262"/>
                        <a:pt x="168" y="260"/>
                        <a:pt x="167" y="264"/>
                      </a:cubicBezTo>
                      <a:cubicBezTo>
                        <a:pt x="166" y="266"/>
                        <a:pt x="162" y="268"/>
                        <a:pt x="165" y="272"/>
                      </a:cubicBezTo>
                      <a:cubicBezTo>
                        <a:pt x="169" y="276"/>
                        <a:pt x="171" y="274"/>
                        <a:pt x="175" y="278"/>
                      </a:cubicBezTo>
                      <a:cubicBezTo>
                        <a:pt x="179" y="282"/>
                        <a:pt x="192" y="278"/>
                        <a:pt x="192" y="27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1" name="Freeform 358">
                  <a:extLst>
                    <a:ext uri="{FF2B5EF4-FFF2-40B4-BE49-F238E27FC236}">
                      <a16:creationId xmlns:a16="http://schemas.microsoft.com/office/drawing/2014/main" id="{8CB24DA9-DF80-3C49-9CDA-1917F4915063}"/>
                    </a:ext>
                  </a:extLst>
                </p:cNvPr>
                <p:cNvSpPr>
                  <a:spLocks noEditPoints="1"/>
                </p:cNvSpPr>
                <p:nvPr/>
              </p:nvSpPr>
              <p:spPr bwMode="auto">
                <a:xfrm>
                  <a:off x="6172200" y="2627426"/>
                  <a:ext cx="128588" cy="160338"/>
                </a:xfrm>
                <a:custGeom>
                  <a:avLst/>
                  <a:gdLst>
                    <a:gd name="T0" fmla="*/ 57 w 58"/>
                    <a:gd name="T1" fmla="*/ 0 h 72"/>
                    <a:gd name="T2" fmla="*/ 53 w 58"/>
                    <a:gd name="T3" fmla="*/ 2 h 72"/>
                    <a:gd name="T4" fmla="*/ 50 w 58"/>
                    <a:gd name="T5" fmla="*/ 4 h 72"/>
                    <a:gd name="T6" fmla="*/ 40 w 58"/>
                    <a:gd name="T7" fmla="*/ 2 h 72"/>
                    <a:gd name="T8" fmla="*/ 28 w 58"/>
                    <a:gd name="T9" fmla="*/ 2 h 72"/>
                    <a:gd name="T10" fmla="*/ 27 w 58"/>
                    <a:gd name="T11" fmla="*/ 2 h 72"/>
                    <a:gd name="T12" fmla="*/ 19 w 58"/>
                    <a:gd name="T13" fmla="*/ 6 h 72"/>
                    <a:gd name="T14" fmla="*/ 15 w 58"/>
                    <a:gd name="T15" fmla="*/ 9 h 72"/>
                    <a:gd name="T16" fmla="*/ 8 w 58"/>
                    <a:gd name="T17" fmla="*/ 10 h 72"/>
                    <a:gd name="T18" fmla="*/ 5 w 58"/>
                    <a:gd name="T19" fmla="*/ 15 h 72"/>
                    <a:gd name="T20" fmla="*/ 3 w 58"/>
                    <a:gd name="T21" fmla="*/ 19 h 72"/>
                    <a:gd name="T22" fmla="*/ 0 w 58"/>
                    <a:gd name="T23" fmla="*/ 23 h 72"/>
                    <a:gd name="T24" fmla="*/ 1 w 58"/>
                    <a:gd name="T25" fmla="*/ 24 h 72"/>
                    <a:gd name="T26" fmla="*/ 6 w 58"/>
                    <a:gd name="T27" fmla="*/ 31 h 72"/>
                    <a:gd name="T28" fmla="*/ 12 w 58"/>
                    <a:gd name="T29" fmla="*/ 34 h 72"/>
                    <a:gd name="T30" fmla="*/ 20 w 58"/>
                    <a:gd name="T31" fmla="*/ 37 h 72"/>
                    <a:gd name="T32" fmla="*/ 11 w 58"/>
                    <a:gd name="T33" fmla="*/ 37 h 72"/>
                    <a:gd name="T34" fmla="*/ 12 w 58"/>
                    <a:gd name="T35" fmla="*/ 45 h 72"/>
                    <a:gd name="T36" fmla="*/ 17 w 58"/>
                    <a:gd name="T37" fmla="*/ 51 h 72"/>
                    <a:gd name="T38" fmla="*/ 26 w 58"/>
                    <a:gd name="T39" fmla="*/ 56 h 72"/>
                    <a:gd name="T40" fmla="*/ 24 w 58"/>
                    <a:gd name="T41" fmla="*/ 46 h 72"/>
                    <a:gd name="T42" fmla="*/ 30 w 58"/>
                    <a:gd name="T43" fmla="*/ 46 h 72"/>
                    <a:gd name="T44" fmla="*/ 26 w 58"/>
                    <a:gd name="T45" fmla="*/ 42 h 72"/>
                    <a:gd name="T46" fmla="*/ 29 w 58"/>
                    <a:gd name="T47" fmla="*/ 41 h 72"/>
                    <a:gd name="T48" fmla="*/ 36 w 58"/>
                    <a:gd name="T49" fmla="*/ 40 h 72"/>
                    <a:gd name="T50" fmla="*/ 33 w 58"/>
                    <a:gd name="T51" fmla="*/ 32 h 72"/>
                    <a:gd name="T52" fmla="*/ 26 w 58"/>
                    <a:gd name="T53" fmla="*/ 33 h 72"/>
                    <a:gd name="T54" fmla="*/ 29 w 58"/>
                    <a:gd name="T55" fmla="*/ 28 h 72"/>
                    <a:gd name="T56" fmla="*/ 21 w 58"/>
                    <a:gd name="T57" fmla="*/ 18 h 72"/>
                    <a:gd name="T58" fmla="*/ 26 w 58"/>
                    <a:gd name="T59" fmla="*/ 15 h 72"/>
                    <a:gd name="T60" fmla="*/ 33 w 58"/>
                    <a:gd name="T61" fmla="*/ 16 h 72"/>
                    <a:gd name="T62" fmla="*/ 35 w 58"/>
                    <a:gd name="T63" fmla="*/ 9 h 72"/>
                    <a:gd name="T64" fmla="*/ 40 w 58"/>
                    <a:gd name="T65" fmla="*/ 11 h 72"/>
                    <a:gd name="T66" fmla="*/ 47 w 58"/>
                    <a:gd name="T67" fmla="*/ 8 h 72"/>
                    <a:gd name="T68" fmla="*/ 53 w 58"/>
                    <a:gd name="T69" fmla="*/ 11 h 72"/>
                    <a:gd name="T70" fmla="*/ 56 w 58"/>
                    <a:gd name="T71" fmla="*/ 7 h 72"/>
                    <a:gd name="T72" fmla="*/ 58 w 58"/>
                    <a:gd name="T73" fmla="*/ 3 h 72"/>
                    <a:gd name="T74" fmla="*/ 57 w 58"/>
                    <a:gd name="T75" fmla="*/ 0 h 72"/>
                    <a:gd name="T76" fmla="*/ 50 w 58"/>
                    <a:gd name="T77" fmla="*/ 68 h 72"/>
                    <a:gd name="T78" fmla="*/ 35 w 58"/>
                    <a:gd name="T79" fmla="*/ 66 h 72"/>
                    <a:gd name="T80" fmla="*/ 30 w 58"/>
                    <a:gd name="T81" fmla="*/ 68 h 72"/>
                    <a:gd name="T82" fmla="*/ 43 w 58"/>
                    <a:gd name="T83" fmla="*/ 72 h 72"/>
                    <a:gd name="T84" fmla="*/ 56 w 58"/>
                    <a:gd name="T85" fmla="*/ 68 h 72"/>
                    <a:gd name="T86" fmla="*/ 50 w 58"/>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72">
                      <a:moveTo>
                        <a:pt x="57" y="0"/>
                      </a:moveTo>
                      <a:cubicBezTo>
                        <a:pt x="55" y="0"/>
                        <a:pt x="53" y="1"/>
                        <a:pt x="53" y="2"/>
                      </a:cubicBezTo>
                      <a:cubicBezTo>
                        <a:pt x="54" y="3"/>
                        <a:pt x="52" y="4"/>
                        <a:pt x="50" y="4"/>
                      </a:cubicBezTo>
                      <a:cubicBezTo>
                        <a:pt x="50" y="4"/>
                        <a:pt x="42" y="3"/>
                        <a:pt x="40" y="2"/>
                      </a:cubicBezTo>
                      <a:cubicBezTo>
                        <a:pt x="38" y="1"/>
                        <a:pt x="31" y="2"/>
                        <a:pt x="28" y="2"/>
                      </a:cubicBezTo>
                      <a:cubicBezTo>
                        <a:pt x="28" y="2"/>
                        <a:pt x="28" y="2"/>
                        <a:pt x="27" y="2"/>
                      </a:cubicBezTo>
                      <a:cubicBezTo>
                        <a:pt x="27" y="4"/>
                        <a:pt x="20" y="7"/>
                        <a:pt x="19" y="6"/>
                      </a:cubicBezTo>
                      <a:cubicBezTo>
                        <a:pt x="18" y="6"/>
                        <a:pt x="17" y="8"/>
                        <a:pt x="15" y="9"/>
                      </a:cubicBezTo>
                      <a:cubicBezTo>
                        <a:pt x="12" y="10"/>
                        <a:pt x="9" y="9"/>
                        <a:pt x="8" y="10"/>
                      </a:cubicBezTo>
                      <a:cubicBezTo>
                        <a:pt x="8" y="11"/>
                        <a:pt x="7" y="14"/>
                        <a:pt x="5" y="15"/>
                      </a:cubicBezTo>
                      <a:cubicBezTo>
                        <a:pt x="4" y="16"/>
                        <a:pt x="5" y="18"/>
                        <a:pt x="3" y="19"/>
                      </a:cubicBezTo>
                      <a:cubicBezTo>
                        <a:pt x="2" y="19"/>
                        <a:pt x="1" y="21"/>
                        <a:pt x="0" y="23"/>
                      </a:cubicBezTo>
                      <a:cubicBezTo>
                        <a:pt x="0" y="24"/>
                        <a:pt x="1" y="24"/>
                        <a:pt x="1" y="24"/>
                      </a:cubicBezTo>
                      <a:cubicBezTo>
                        <a:pt x="4" y="25"/>
                        <a:pt x="6" y="28"/>
                        <a:pt x="6" y="31"/>
                      </a:cubicBezTo>
                      <a:cubicBezTo>
                        <a:pt x="5" y="35"/>
                        <a:pt x="10" y="36"/>
                        <a:pt x="12" y="34"/>
                      </a:cubicBezTo>
                      <a:cubicBezTo>
                        <a:pt x="14" y="31"/>
                        <a:pt x="20" y="35"/>
                        <a:pt x="20" y="37"/>
                      </a:cubicBezTo>
                      <a:cubicBezTo>
                        <a:pt x="20" y="38"/>
                        <a:pt x="14" y="35"/>
                        <a:pt x="11" y="37"/>
                      </a:cubicBezTo>
                      <a:cubicBezTo>
                        <a:pt x="7" y="40"/>
                        <a:pt x="13" y="42"/>
                        <a:pt x="12" y="45"/>
                      </a:cubicBezTo>
                      <a:cubicBezTo>
                        <a:pt x="12" y="48"/>
                        <a:pt x="14" y="52"/>
                        <a:pt x="17" y="51"/>
                      </a:cubicBezTo>
                      <a:cubicBezTo>
                        <a:pt x="20" y="51"/>
                        <a:pt x="24" y="56"/>
                        <a:pt x="26" y="56"/>
                      </a:cubicBezTo>
                      <a:cubicBezTo>
                        <a:pt x="28" y="55"/>
                        <a:pt x="23" y="47"/>
                        <a:pt x="24" y="46"/>
                      </a:cubicBezTo>
                      <a:cubicBezTo>
                        <a:pt x="25" y="45"/>
                        <a:pt x="29" y="48"/>
                        <a:pt x="30" y="46"/>
                      </a:cubicBezTo>
                      <a:cubicBezTo>
                        <a:pt x="32" y="44"/>
                        <a:pt x="29" y="42"/>
                        <a:pt x="26" y="42"/>
                      </a:cubicBezTo>
                      <a:cubicBezTo>
                        <a:pt x="23" y="43"/>
                        <a:pt x="26" y="39"/>
                        <a:pt x="29" y="41"/>
                      </a:cubicBezTo>
                      <a:cubicBezTo>
                        <a:pt x="33" y="43"/>
                        <a:pt x="34" y="40"/>
                        <a:pt x="36" y="40"/>
                      </a:cubicBezTo>
                      <a:cubicBezTo>
                        <a:pt x="38" y="40"/>
                        <a:pt x="38" y="34"/>
                        <a:pt x="33" y="32"/>
                      </a:cubicBezTo>
                      <a:cubicBezTo>
                        <a:pt x="28" y="31"/>
                        <a:pt x="29" y="36"/>
                        <a:pt x="26" y="33"/>
                      </a:cubicBezTo>
                      <a:cubicBezTo>
                        <a:pt x="22" y="29"/>
                        <a:pt x="29" y="31"/>
                        <a:pt x="29" y="28"/>
                      </a:cubicBezTo>
                      <a:cubicBezTo>
                        <a:pt x="29" y="25"/>
                        <a:pt x="24" y="21"/>
                        <a:pt x="21" y="18"/>
                      </a:cubicBezTo>
                      <a:cubicBezTo>
                        <a:pt x="19" y="14"/>
                        <a:pt x="24" y="13"/>
                        <a:pt x="26" y="15"/>
                      </a:cubicBezTo>
                      <a:cubicBezTo>
                        <a:pt x="27" y="17"/>
                        <a:pt x="31" y="17"/>
                        <a:pt x="33" y="16"/>
                      </a:cubicBezTo>
                      <a:cubicBezTo>
                        <a:pt x="35" y="15"/>
                        <a:pt x="31" y="11"/>
                        <a:pt x="35" y="9"/>
                      </a:cubicBezTo>
                      <a:cubicBezTo>
                        <a:pt x="39" y="8"/>
                        <a:pt x="39" y="10"/>
                        <a:pt x="40" y="11"/>
                      </a:cubicBezTo>
                      <a:cubicBezTo>
                        <a:pt x="42" y="12"/>
                        <a:pt x="43" y="8"/>
                        <a:pt x="47" y="8"/>
                      </a:cubicBezTo>
                      <a:cubicBezTo>
                        <a:pt x="50" y="8"/>
                        <a:pt x="52" y="9"/>
                        <a:pt x="53" y="11"/>
                      </a:cubicBezTo>
                      <a:cubicBezTo>
                        <a:pt x="55" y="9"/>
                        <a:pt x="56" y="8"/>
                        <a:pt x="56" y="7"/>
                      </a:cubicBezTo>
                      <a:cubicBezTo>
                        <a:pt x="56" y="6"/>
                        <a:pt x="58" y="5"/>
                        <a:pt x="58" y="3"/>
                      </a:cubicBezTo>
                      <a:cubicBezTo>
                        <a:pt x="58" y="2"/>
                        <a:pt x="58" y="1"/>
                        <a:pt x="57" y="0"/>
                      </a:cubicBezTo>
                      <a:close/>
                      <a:moveTo>
                        <a:pt x="50" y="68"/>
                      </a:moveTo>
                      <a:cubicBezTo>
                        <a:pt x="48" y="66"/>
                        <a:pt x="38" y="68"/>
                        <a:pt x="35" y="66"/>
                      </a:cubicBezTo>
                      <a:cubicBezTo>
                        <a:pt x="33" y="64"/>
                        <a:pt x="28" y="68"/>
                        <a:pt x="30" y="68"/>
                      </a:cubicBezTo>
                      <a:cubicBezTo>
                        <a:pt x="33" y="69"/>
                        <a:pt x="38" y="72"/>
                        <a:pt x="43" y="72"/>
                      </a:cubicBezTo>
                      <a:cubicBezTo>
                        <a:pt x="49" y="72"/>
                        <a:pt x="56" y="69"/>
                        <a:pt x="56" y="68"/>
                      </a:cubicBezTo>
                      <a:cubicBezTo>
                        <a:pt x="55" y="67"/>
                        <a:pt x="52" y="69"/>
                        <a:pt x="50" y="6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2" name="Freeform 360">
                  <a:extLst>
                    <a:ext uri="{FF2B5EF4-FFF2-40B4-BE49-F238E27FC236}">
                      <a16:creationId xmlns:a16="http://schemas.microsoft.com/office/drawing/2014/main" id="{30464844-B302-9F42-9372-CCA6992052BC}"/>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3" name="Freeform 361">
                  <a:extLst>
                    <a:ext uri="{FF2B5EF4-FFF2-40B4-BE49-F238E27FC236}">
                      <a16:creationId xmlns:a16="http://schemas.microsoft.com/office/drawing/2014/main" id="{12059AE0-661A-DA41-9291-182036213873}"/>
                    </a:ext>
                  </a:extLst>
                </p:cNvPr>
                <p:cNvSpPr>
                  <a:spLocks noEditPoints="1"/>
                </p:cNvSpPr>
                <p:nvPr/>
              </p:nvSpPr>
              <p:spPr bwMode="auto">
                <a:xfrm>
                  <a:off x="5935663" y="2198801"/>
                  <a:ext cx="96838" cy="90488"/>
                </a:xfrm>
                <a:custGeom>
                  <a:avLst/>
                  <a:gdLst>
                    <a:gd name="T0" fmla="*/ 22 w 44"/>
                    <a:gd name="T1" fmla="*/ 15 h 41"/>
                    <a:gd name="T2" fmla="*/ 22 w 44"/>
                    <a:gd name="T3" fmla="*/ 9 h 41"/>
                    <a:gd name="T4" fmla="*/ 23 w 44"/>
                    <a:gd name="T5" fmla="*/ 1 h 41"/>
                    <a:gd name="T6" fmla="*/ 16 w 44"/>
                    <a:gd name="T7" fmla="*/ 5 h 41"/>
                    <a:gd name="T8" fmla="*/ 11 w 44"/>
                    <a:gd name="T9" fmla="*/ 7 h 41"/>
                    <a:gd name="T10" fmla="*/ 11 w 44"/>
                    <a:gd name="T11" fmla="*/ 11 h 41"/>
                    <a:gd name="T12" fmla="*/ 6 w 44"/>
                    <a:gd name="T13" fmla="*/ 9 h 41"/>
                    <a:gd name="T14" fmla="*/ 1 w 44"/>
                    <a:gd name="T15" fmla="*/ 15 h 41"/>
                    <a:gd name="T16" fmla="*/ 1 w 44"/>
                    <a:gd name="T17" fmla="*/ 26 h 41"/>
                    <a:gd name="T18" fmla="*/ 5 w 44"/>
                    <a:gd name="T19" fmla="*/ 34 h 41"/>
                    <a:gd name="T20" fmla="*/ 6 w 44"/>
                    <a:gd name="T21" fmla="*/ 38 h 41"/>
                    <a:gd name="T22" fmla="*/ 14 w 44"/>
                    <a:gd name="T23" fmla="*/ 39 h 41"/>
                    <a:gd name="T24" fmla="*/ 18 w 44"/>
                    <a:gd name="T25" fmla="*/ 39 h 41"/>
                    <a:gd name="T26" fmla="*/ 14 w 44"/>
                    <a:gd name="T27" fmla="*/ 34 h 41"/>
                    <a:gd name="T28" fmla="*/ 19 w 44"/>
                    <a:gd name="T29" fmla="*/ 35 h 41"/>
                    <a:gd name="T30" fmla="*/ 25 w 44"/>
                    <a:gd name="T31" fmla="*/ 34 h 41"/>
                    <a:gd name="T32" fmla="*/ 22 w 44"/>
                    <a:gd name="T33" fmla="*/ 29 h 41"/>
                    <a:gd name="T34" fmla="*/ 18 w 44"/>
                    <a:gd name="T35" fmla="*/ 28 h 41"/>
                    <a:gd name="T36" fmla="*/ 20 w 44"/>
                    <a:gd name="T37" fmla="*/ 23 h 41"/>
                    <a:gd name="T38" fmla="*/ 26 w 44"/>
                    <a:gd name="T39" fmla="*/ 19 h 41"/>
                    <a:gd name="T40" fmla="*/ 22 w 44"/>
                    <a:gd name="T41" fmla="*/ 15 h 41"/>
                    <a:gd name="T42" fmla="*/ 42 w 44"/>
                    <a:gd name="T43" fmla="*/ 23 h 41"/>
                    <a:gd name="T44" fmla="*/ 39 w 44"/>
                    <a:gd name="T45" fmla="*/ 25 h 41"/>
                    <a:gd name="T46" fmla="*/ 36 w 44"/>
                    <a:gd name="T47" fmla="*/ 23 h 41"/>
                    <a:gd name="T48" fmla="*/ 30 w 44"/>
                    <a:gd name="T49" fmla="*/ 26 h 41"/>
                    <a:gd name="T50" fmla="*/ 34 w 44"/>
                    <a:gd name="T51" fmla="*/ 34 h 41"/>
                    <a:gd name="T52" fmla="*/ 31 w 44"/>
                    <a:gd name="T53" fmla="*/ 37 h 41"/>
                    <a:gd name="T54" fmla="*/ 33 w 44"/>
                    <a:gd name="T55" fmla="*/ 41 h 41"/>
                    <a:gd name="T56" fmla="*/ 40 w 44"/>
                    <a:gd name="T57" fmla="*/ 33 h 41"/>
                    <a:gd name="T58" fmla="*/ 42 w 44"/>
                    <a:gd name="T5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 h="41">
                      <a:moveTo>
                        <a:pt x="22" y="15"/>
                      </a:moveTo>
                      <a:cubicBezTo>
                        <a:pt x="21" y="14"/>
                        <a:pt x="20" y="10"/>
                        <a:pt x="22" y="9"/>
                      </a:cubicBezTo>
                      <a:cubicBezTo>
                        <a:pt x="23" y="7"/>
                        <a:pt x="24" y="2"/>
                        <a:pt x="23" y="1"/>
                      </a:cubicBezTo>
                      <a:cubicBezTo>
                        <a:pt x="21" y="0"/>
                        <a:pt x="16" y="1"/>
                        <a:pt x="16" y="5"/>
                      </a:cubicBezTo>
                      <a:cubicBezTo>
                        <a:pt x="16" y="8"/>
                        <a:pt x="12" y="7"/>
                        <a:pt x="11" y="7"/>
                      </a:cubicBezTo>
                      <a:cubicBezTo>
                        <a:pt x="9" y="8"/>
                        <a:pt x="13" y="10"/>
                        <a:pt x="11" y="11"/>
                      </a:cubicBezTo>
                      <a:cubicBezTo>
                        <a:pt x="9" y="13"/>
                        <a:pt x="9" y="9"/>
                        <a:pt x="6" y="9"/>
                      </a:cubicBezTo>
                      <a:cubicBezTo>
                        <a:pt x="3" y="8"/>
                        <a:pt x="3" y="13"/>
                        <a:pt x="1" y="15"/>
                      </a:cubicBezTo>
                      <a:cubicBezTo>
                        <a:pt x="0" y="18"/>
                        <a:pt x="1" y="23"/>
                        <a:pt x="1" y="26"/>
                      </a:cubicBezTo>
                      <a:cubicBezTo>
                        <a:pt x="2" y="29"/>
                        <a:pt x="6" y="31"/>
                        <a:pt x="5" y="34"/>
                      </a:cubicBezTo>
                      <a:cubicBezTo>
                        <a:pt x="4" y="35"/>
                        <a:pt x="5" y="36"/>
                        <a:pt x="6" y="38"/>
                      </a:cubicBezTo>
                      <a:cubicBezTo>
                        <a:pt x="10" y="38"/>
                        <a:pt x="13" y="38"/>
                        <a:pt x="14" y="39"/>
                      </a:cubicBezTo>
                      <a:cubicBezTo>
                        <a:pt x="15" y="39"/>
                        <a:pt x="16" y="39"/>
                        <a:pt x="18" y="39"/>
                      </a:cubicBezTo>
                      <a:cubicBezTo>
                        <a:pt x="17" y="37"/>
                        <a:pt x="14" y="35"/>
                        <a:pt x="14" y="34"/>
                      </a:cubicBezTo>
                      <a:cubicBezTo>
                        <a:pt x="14" y="32"/>
                        <a:pt x="17" y="33"/>
                        <a:pt x="19" y="35"/>
                      </a:cubicBezTo>
                      <a:cubicBezTo>
                        <a:pt x="21" y="36"/>
                        <a:pt x="25" y="36"/>
                        <a:pt x="25" y="34"/>
                      </a:cubicBezTo>
                      <a:cubicBezTo>
                        <a:pt x="25" y="33"/>
                        <a:pt x="25" y="27"/>
                        <a:pt x="22" y="29"/>
                      </a:cubicBezTo>
                      <a:cubicBezTo>
                        <a:pt x="19" y="30"/>
                        <a:pt x="19" y="30"/>
                        <a:pt x="18" y="28"/>
                      </a:cubicBezTo>
                      <a:cubicBezTo>
                        <a:pt x="17" y="27"/>
                        <a:pt x="20" y="25"/>
                        <a:pt x="20" y="23"/>
                      </a:cubicBezTo>
                      <a:cubicBezTo>
                        <a:pt x="21" y="20"/>
                        <a:pt x="26" y="21"/>
                        <a:pt x="26" y="19"/>
                      </a:cubicBezTo>
                      <a:cubicBezTo>
                        <a:pt x="27" y="18"/>
                        <a:pt x="23" y="16"/>
                        <a:pt x="22" y="15"/>
                      </a:cubicBezTo>
                      <a:close/>
                      <a:moveTo>
                        <a:pt x="42" y="23"/>
                      </a:moveTo>
                      <a:cubicBezTo>
                        <a:pt x="41" y="23"/>
                        <a:pt x="40" y="25"/>
                        <a:pt x="39" y="25"/>
                      </a:cubicBezTo>
                      <a:cubicBezTo>
                        <a:pt x="38" y="26"/>
                        <a:pt x="37" y="20"/>
                        <a:pt x="36" y="23"/>
                      </a:cubicBezTo>
                      <a:cubicBezTo>
                        <a:pt x="36" y="26"/>
                        <a:pt x="33" y="22"/>
                        <a:pt x="30" y="26"/>
                      </a:cubicBezTo>
                      <a:cubicBezTo>
                        <a:pt x="27" y="30"/>
                        <a:pt x="32" y="33"/>
                        <a:pt x="34" y="34"/>
                      </a:cubicBezTo>
                      <a:cubicBezTo>
                        <a:pt x="36" y="35"/>
                        <a:pt x="33" y="37"/>
                        <a:pt x="31" y="37"/>
                      </a:cubicBezTo>
                      <a:cubicBezTo>
                        <a:pt x="29" y="36"/>
                        <a:pt x="30" y="40"/>
                        <a:pt x="33" y="41"/>
                      </a:cubicBezTo>
                      <a:cubicBezTo>
                        <a:pt x="37" y="41"/>
                        <a:pt x="40" y="35"/>
                        <a:pt x="40" y="33"/>
                      </a:cubicBezTo>
                      <a:cubicBezTo>
                        <a:pt x="40" y="32"/>
                        <a:pt x="44" y="24"/>
                        <a:pt x="42" y="2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4" name="Freeform 362">
                  <a:extLst>
                    <a:ext uri="{FF2B5EF4-FFF2-40B4-BE49-F238E27FC236}">
                      <a16:creationId xmlns:a16="http://schemas.microsoft.com/office/drawing/2014/main" id="{57B29061-0B92-1349-A769-C8E666DBF991}"/>
                    </a:ext>
                  </a:extLst>
                </p:cNvPr>
                <p:cNvSpPr>
                  <a:spLocks noEditPoints="1"/>
                </p:cNvSpPr>
                <p:nvPr/>
              </p:nvSpPr>
              <p:spPr bwMode="auto">
                <a:xfrm>
                  <a:off x="5999163" y="1825739"/>
                  <a:ext cx="252413" cy="444500"/>
                </a:xfrm>
                <a:custGeom>
                  <a:avLst/>
                  <a:gdLst>
                    <a:gd name="T0" fmla="*/ 111 w 114"/>
                    <a:gd name="T1" fmla="*/ 43 h 200"/>
                    <a:gd name="T2" fmla="*/ 110 w 114"/>
                    <a:gd name="T3" fmla="*/ 27 h 200"/>
                    <a:gd name="T4" fmla="*/ 96 w 114"/>
                    <a:gd name="T5" fmla="*/ 10 h 200"/>
                    <a:gd name="T6" fmla="*/ 80 w 114"/>
                    <a:gd name="T7" fmla="*/ 10 h 200"/>
                    <a:gd name="T8" fmla="*/ 65 w 114"/>
                    <a:gd name="T9" fmla="*/ 10 h 200"/>
                    <a:gd name="T10" fmla="*/ 55 w 114"/>
                    <a:gd name="T11" fmla="*/ 19 h 200"/>
                    <a:gd name="T12" fmla="*/ 46 w 114"/>
                    <a:gd name="T13" fmla="*/ 30 h 200"/>
                    <a:gd name="T14" fmla="*/ 39 w 114"/>
                    <a:gd name="T15" fmla="*/ 42 h 200"/>
                    <a:gd name="T16" fmla="*/ 30 w 114"/>
                    <a:gd name="T17" fmla="*/ 49 h 200"/>
                    <a:gd name="T18" fmla="*/ 24 w 114"/>
                    <a:gd name="T19" fmla="*/ 69 h 200"/>
                    <a:gd name="T20" fmla="*/ 26 w 114"/>
                    <a:gd name="T21" fmla="*/ 79 h 200"/>
                    <a:gd name="T22" fmla="*/ 11 w 114"/>
                    <a:gd name="T23" fmla="*/ 85 h 200"/>
                    <a:gd name="T24" fmla="*/ 10 w 114"/>
                    <a:gd name="T25" fmla="*/ 104 h 200"/>
                    <a:gd name="T26" fmla="*/ 16 w 114"/>
                    <a:gd name="T27" fmla="*/ 119 h 200"/>
                    <a:gd name="T28" fmla="*/ 13 w 114"/>
                    <a:gd name="T29" fmla="*/ 128 h 200"/>
                    <a:gd name="T30" fmla="*/ 7 w 114"/>
                    <a:gd name="T31" fmla="*/ 139 h 200"/>
                    <a:gd name="T32" fmla="*/ 3 w 114"/>
                    <a:gd name="T33" fmla="*/ 152 h 200"/>
                    <a:gd name="T34" fmla="*/ 1 w 114"/>
                    <a:gd name="T35" fmla="*/ 153 h 200"/>
                    <a:gd name="T36" fmla="*/ 8 w 114"/>
                    <a:gd name="T37" fmla="*/ 171 h 200"/>
                    <a:gd name="T38" fmla="*/ 14 w 114"/>
                    <a:gd name="T39" fmla="*/ 186 h 200"/>
                    <a:gd name="T40" fmla="*/ 17 w 114"/>
                    <a:gd name="T41" fmla="*/ 198 h 200"/>
                    <a:gd name="T42" fmla="*/ 28 w 114"/>
                    <a:gd name="T43" fmla="*/ 193 h 200"/>
                    <a:gd name="T44" fmla="*/ 38 w 114"/>
                    <a:gd name="T45" fmla="*/ 189 h 200"/>
                    <a:gd name="T46" fmla="*/ 46 w 114"/>
                    <a:gd name="T47" fmla="*/ 186 h 200"/>
                    <a:gd name="T48" fmla="*/ 48 w 114"/>
                    <a:gd name="T49" fmla="*/ 178 h 200"/>
                    <a:gd name="T50" fmla="*/ 50 w 114"/>
                    <a:gd name="T51" fmla="*/ 159 h 200"/>
                    <a:gd name="T52" fmla="*/ 63 w 114"/>
                    <a:gd name="T53" fmla="*/ 146 h 200"/>
                    <a:gd name="T54" fmla="*/ 60 w 114"/>
                    <a:gd name="T55" fmla="*/ 129 h 200"/>
                    <a:gd name="T56" fmla="*/ 52 w 114"/>
                    <a:gd name="T57" fmla="*/ 117 h 200"/>
                    <a:gd name="T58" fmla="*/ 58 w 114"/>
                    <a:gd name="T59" fmla="*/ 101 h 200"/>
                    <a:gd name="T60" fmla="*/ 69 w 114"/>
                    <a:gd name="T61" fmla="*/ 89 h 200"/>
                    <a:gd name="T62" fmla="*/ 91 w 114"/>
                    <a:gd name="T63" fmla="*/ 74 h 200"/>
                    <a:gd name="T64" fmla="*/ 94 w 114"/>
                    <a:gd name="T65" fmla="*/ 58 h 200"/>
                    <a:gd name="T66" fmla="*/ 110 w 114"/>
                    <a:gd name="T67" fmla="*/ 52 h 200"/>
                    <a:gd name="T68" fmla="*/ 113 w 114"/>
                    <a:gd name="T69" fmla="*/ 48 h 200"/>
                    <a:gd name="T70" fmla="*/ 61 w 114"/>
                    <a:gd name="T71" fmla="*/ 17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 h="200">
                      <a:moveTo>
                        <a:pt x="113" y="48"/>
                      </a:moveTo>
                      <a:cubicBezTo>
                        <a:pt x="112" y="46"/>
                        <a:pt x="109" y="43"/>
                        <a:pt x="111" y="43"/>
                      </a:cubicBezTo>
                      <a:cubicBezTo>
                        <a:pt x="114" y="43"/>
                        <a:pt x="114" y="36"/>
                        <a:pt x="112" y="35"/>
                      </a:cubicBezTo>
                      <a:cubicBezTo>
                        <a:pt x="109" y="34"/>
                        <a:pt x="112" y="28"/>
                        <a:pt x="110" y="27"/>
                      </a:cubicBezTo>
                      <a:cubicBezTo>
                        <a:pt x="108" y="26"/>
                        <a:pt x="109" y="21"/>
                        <a:pt x="109" y="18"/>
                      </a:cubicBezTo>
                      <a:cubicBezTo>
                        <a:pt x="110" y="15"/>
                        <a:pt x="101" y="13"/>
                        <a:pt x="96" y="10"/>
                      </a:cubicBezTo>
                      <a:cubicBezTo>
                        <a:pt x="91" y="8"/>
                        <a:pt x="89" y="5"/>
                        <a:pt x="85" y="3"/>
                      </a:cubicBezTo>
                      <a:cubicBezTo>
                        <a:pt x="81" y="0"/>
                        <a:pt x="80" y="6"/>
                        <a:pt x="80" y="10"/>
                      </a:cubicBezTo>
                      <a:cubicBezTo>
                        <a:pt x="80" y="13"/>
                        <a:pt x="77" y="13"/>
                        <a:pt x="74" y="11"/>
                      </a:cubicBezTo>
                      <a:cubicBezTo>
                        <a:pt x="72" y="9"/>
                        <a:pt x="68" y="11"/>
                        <a:pt x="65" y="10"/>
                      </a:cubicBezTo>
                      <a:cubicBezTo>
                        <a:pt x="61" y="8"/>
                        <a:pt x="62" y="13"/>
                        <a:pt x="62" y="16"/>
                      </a:cubicBezTo>
                      <a:cubicBezTo>
                        <a:pt x="62" y="19"/>
                        <a:pt x="58" y="19"/>
                        <a:pt x="55" y="19"/>
                      </a:cubicBezTo>
                      <a:cubicBezTo>
                        <a:pt x="53" y="19"/>
                        <a:pt x="49" y="21"/>
                        <a:pt x="49" y="24"/>
                      </a:cubicBezTo>
                      <a:cubicBezTo>
                        <a:pt x="49" y="27"/>
                        <a:pt x="45" y="29"/>
                        <a:pt x="46" y="30"/>
                      </a:cubicBezTo>
                      <a:cubicBezTo>
                        <a:pt x="47" y="32"/>
                        <a:pt x="45" y="34"/>
                        <a:pt x="44" y="35"/>
                      </a:cubicBezTo>
                      <a:cubicBezTo>
                        <a:pt x="42" y="36"/>
                        <a:pt x="40" y="41"/>
                        <a:pt x="39" y="42"/>
                      </a:cubicBezTo>
                      <a:cubicBezTo>
                        <a:pt x="38" y="43"/>
                        <a:pt x="40" y="46"/>
                        <a:pt x="37" y="47"/>
                      </a:cubicBezTo>
                      <a:cubicBezTo>
                        <a:pt x="35" y="49"/>
                        <a:pt x="32" y="48"/>
                        <a:pt x="30" y="49"/>
                      </a:cubicBezTo>
                      <a:cubicBezTo>
                        <a:pt x="29" y="50"/>
                        <a:pt x="30" y="53"/>
                        <a:pt x="30" y="57"/>
                      </a:cubicBezTo>
                      <a:cubicBezTo>
                        <a:pt x="29" y="61"/>
                        <a:pt x="26" y="66"/>
                        <a:pt x="24" y="69"/>
                      </a:cubicBezTo>
                      <a:cubicBezTo>
                        <a:pt x="21" y="72"/>
                        <a:pt x="25" y="73"/>
                        <a:pt x="26" y="74"/>
                      </a:cubicBezTo>
                      <a:cubicBezTo>
                        <a:pt x="27" y="74"/>
                        <a:pt x="27" y="76"/>
                        <a:pt x="26" y="79"/>
                      </a:cubicBezTo>
                      <a:cubicBezTo>
                        <a:pt x="25" y="82"/>
                        <a:pt x="22" y="80"/>
                        <a:pt x="20" y="79"/>
                      </a:cubicBezTo>
                      <a:cubicBezTo>
                        <a:pt x="18" y="79"/>
                        <a:pt x="13" y="81"/>
                        <a:pt x="11" y="85"/>
                      </a:cubicBezTo>
                      <a:cubicBezTo>
                        <a:pt x="8" y="90"/>
                        <a:pt x="9" y="92"/>
                        <a:pt x="10" y="95"/>
                      </a:cubicBezTo>
                      <a:cubicBezTo>
                        <a:pt x="11" y="97"/>
                        <a:pt x="8" y="99"/>
                        <a:pt x="10" y="104"/>
                      </a:cubicBezTo>
                      <a:cubicBezTo>
                        <a:pt x="12" y="108"/>
                        <a:pt x="9" y="109"/>
                        <a:pt x="9" y="112"/>
                      </a:cubicBezTo>
                      <a:cubicBezTo>
                        <a:pt x="10" y="116"/>
                        <a:pt x="15" y="115"/>
                        <a:pt x="16" y="119"/>
                      </a:cubicBezTo>
                      <a:cubicBezTo>
                        <a:pt x="16" y="122"/>
                        <a:pt x="14" y="124"/>
                        <a:pt x="12" y="124"/>
                      </a:cubicBezTo>
                      <a:cubicBezTo>
                        <a:pt x="10" y="124"/>
                        <a:pt x="11" y="127"/>
                        <a:pt x="13" y="128"/>
                      </a:cubicBezTo>
                      <a:cubicBezTo>
                        <a:pt x="14" y="129"/>
                        <a:pt x="14" y="135"/>
                        <a:pt x="13" y="137"/>
                      </a:cubicBezTo>
                      <a:cubicBezTo>
                        <a:pt x="12" y="138"/>
                        <a:pt x="6" y="137"/>
                        <a:pt x="7" y="139"/>
                      </a:cubicBezTo>
                      <a:cubicBezTo>
                        <a:pt x="7" y="141"/>
                        <a:pt x="6" y="144"/>
                        <a:pt x="6" y="146"/>
                      </a:cubicBezTo>
                      <a:cubicBezTo>
                        <a:pt x="6" y="148"/>
                        <a:pt x="5" y="154"/>
                        <a:pt x="3" y="152"/>
                      </a:cubicBezTo>
                      <a:cubicBezTo>
                        <a:pt x="3" y="152"/>
                        <a:pt x="2" y="152"/>
                        <a:pt x="1" y="152"/>
                      </a:cubicBezTo>
                      <a:cubicBezTo>
                        <a:pt x="1" y="152"/>
                        <a:pt x="1" y="152"/>
                        <a:pt x="1" y="153"/>
                      </a:cubicBezTo>
                      <a:cubicBezTo>
                        <a:pt x="0" y="156"/>
                        <a:pt x="2" y="159"/>
                        <a:pt x="5" y="162"/>
                      </a:cubicBezTo>
                      <a:cubicBezTo>
                        <a:pt x="8" y="164"/>
                        <a:pt x="5" y="168"/>
                        <a:pt x="8" y="171"/>
                      </a:cubicBezTo>
                      <a:cubicBezTo>
                        <a:pt x="10" y="175"/>
                        <a:pt x="10" y="177"/>
                        <a:pt x="12" y="180"/>
                      </a:cubicBezTo>
                      <a:cubicBezTo>
                        <a:pt x="15" y="182"/>
                        <a:pt x="16" y="183"/>
                        <a:pt x="14" y="186"/>
                      </a:cubicBezTo>
                      <a:cubicBezTo>
                        <a:pt x="13" y="190"/>
                        <a:pt x="17" y="189"/>
                        <a:pt x="17" y="191"/>
                      </a:cubicBezTo>
                      <a:cubicBezTo>
                        <a:pt x="17" y="193"/>
                        <a:pt x="16" y="196"/>
                        <a:pt x="17" y="198"/>
                      </a:cubicBezTo>
                      <a:cubicBezTo>
                        <a:pt x="18" y="200"/>
                        <a:pt x="20" y="198"/>
                        <a:pt x="24" y="198"/>
                      </a:cubicBezTo>
                      <a:cubicBezTo>
                        <a:pt x="29" y="198"/>
                        <a:pt x="27" y="195"/>
                        <a:pt x="28" y="193"/>
                      </a:cubicBezTo>
                      <a:cubicBezTo>
                        <a:pt x="28" y="190"/>
                        <a:pt x="30" y="191"/>
                        <a:pt x="30" y="190"/>
                      </a:cubicBezTo>
                      <a:cubicBezTo>
                        <a:pt x="31" y="188"/>
                        <a:pt x="35" y="188"/>
                        <a:pt x="38" y="189"/>
                      </a:cubicBezTo>
                      <a:cubicBezTo>
                        <a:pt x="41" y="191"/>
                        <a:pt x="43" y="188"/>
                        <a:pt x="43" y="185"/>
                      </a:cubicBezTo>
                      <a:cubicBezTo>
                        <a:pt x="44" y="182"/>
                        <a:pt x="46" y="186"/>
                        <a:pt x="46" y="186"/>
                      </a:cubicBezTo>
                      <a:cubicBezTo>
                        <a:pt x="47" y="187"/>
                        <a:pt x="50" y="181"/>
                        <a:pt x="52" y="178"/>
                      </a:cubicBezTo>
                      <a:cubicBezTo>
                        <a:pt x="53" y="174"/>
                        <a:pt x="51" y="175"/>
                        <a:pt x="48" y="178"/>
                      </a:cubicBezTo>
                      <a:cubicBezTo>
                        <a:pt x="45" y="182"/>
                        <a:pt x="47" y="175"/>
                        <a:pt x="48" y="172"/>
                      </a:cubicBezTo>
                      <a:cubicBezTo>
                        <a:pt x="49" y="169"/>
                        <a:pt x="49" y="161"/>
                        <a:pt x="50" y="159"/>
                      </a:cubicBezTo>
                      <a:cubicBezTo>
                        <a:pt x="50" y="157"/>
                        <a:pt x="51" y="154"/>
                        <a:pt x="55" y="153"/>
                      </a:cubicBezTo>
                      <a:cubicBezTo>
                        <a:pt x="59" y="153"/>
                        <a:pt x="64" y="148"/>
                        <a:pt x="63" y="146"/>
                      </a:cubicBezTo>
                      <a:cubicBezTo>
                        <a:pt x="62" y="144"/>
                        <a:pt x="68" y="140"/>
                        <a:pt x="68" y="138"/>
                      </a:cubicBezTo>
                      <a:cubicBezTo>
                        <a:pt x="68" y="136"/>
                        <a:pt x="62" y="130"/>
                        <a:pt x="60" y="129"/>
                      </a:cubicBezTo>
                      <a:cubicBezTo>
                        <a:pt x="58" y="127"/>
                        <a:pt x="53" y="128"/>
                        <a:pt x="53" y="127"/>
                      </a:cubicBezTo>
                      <a:cubicBezTo>
                        <a:pt x="54" y="125"/>
                        <a:pt x="53" y="120"/>
                        <a:pt x="52" y="117"/>
                      </a:cubicBezTo>
                      <a:cubicBezTo>
                        <a:pt x="52" y="114"/>
                        <a:pt x="56" y="111"/>
                        <a:pt x="56" y="108"/>
                      </a:cubicBezTo>
                      <a:cubicBezTo>
                        <a:pt x="56" y="105"/>
                        <a:pt x="56" y="102"/>
                        <a:pt x="58" y="101"/>
                      </a:cubicBezTo>
                      <a:cubicBezTo>
                        <a:pt x="61" y="100"/>
                        <a:pt x="59" y="97"/>
                        <a:pt x="62" y="97"/>
                      </a:cubicBezTo>
                      <a:cubicBezTo>
                        <a:pt x="66" y="96"/>
                        <a:pt x="65" y="91"/>
                        <a:pt x="69" y="89"/>
                      </a:cubicBezTo>
                      <a:cubicBezTo>
                        <a:pt x="72" y="88"/>
                        <a:pt x="73" y="87"/>
                        <a:pt x="77" y="84"/>
                      </a:cubicBezTo>
                      <a:cubicBezTo>
                        <a:pt x="82" y="82"/>
                        <a:pt x="90" y="77"/>
                        <a:pt x="91" y="74"/>
                      </a:cubicBezTo>
                      <a:cubicBezTo>
                        <a:pt x="93" y="71"/>
                        <a:pt x="87" y="68"/>
                        <a:pt x="90" y="65"/>
                      </a:cubicBezTo>
                      <a:cubicBezTo>
                        <a:pt x="94" y="62"/>
                        <a:pt x="91" y="59"/>
                        <a:pt x="94" y="58"/>
                      </a:cubicBezTo>
                      <a:cubicBezTo>
                        <a:pt x="97" y="57"/>
                        <a:pt x="98" y="55"/>
                        <a:pt x="100" y="53"/>
                      </a:cubicBezTo>
                      <a:cubicBezTo>
                        <a:pt x="102" y="51"/>
                        <a:pt x="105" y="53"/>
                        <a:pt x="110" y="52"/>
                      </a:cubicBezTo>
                      <a:cubicBezTo>
                        <a:pt x="111" y="52"/>
                        <a:pt x="113" y="52"/>
                        <a:pt x="114" y="52"/>
                      </a:cubicBezTo>
                      <a:cubicBezTo>
                        <a:pt x="114" y="50"/>
                        <a:pt x="114" y="48"/>
                        <a:pt x="113" y="48"/>
                      </a:cubicBezTo>
                      <a:close/>
                      <a:moveTo>
                        <a:pt x="68" y="166"/>
                      </a:moveTo>
                      <a:cubicBezTo>
                        <a:pt x="62" y="167"/>
                        <a:pt x="60" y="177"/>
                        <a:pt x="61" y="178"/>
                      </a:cubicBezTo>
                      <a:cubicBezTo>
                        <a:pt x="62" y="180"/>
                        <a:pt x="73" y="166"/>
                        <a:pt x="68" y="16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5" name="Freeform 363">
                  <a:extLst>
                    <a:ext uri="{FF2B5EF4-FFF2-40B4-BE49-F238E27FC236}">
                      <a16:creationId xmlns:a16="http://schemas.microsoft.com/office/drawing/2014/main" id="{9CFD65DE-1573-D447-B5F1-7BC03FD75CA6}"/>
                    </a:ext>
                  </a:extLst>
                </p:cNvPr>
                <p:cNvSpPr>
                  <a:spLocks noEditPoints="1"/>
                </p:cNvSpPr>
                <p:nvPr/>
              </p:nvSpPr>
              <p:spPr bwMode="auto">
                <a:xfrm>
                  <a:off x="5870575" y="1359014"/>
                  <a:ext cx="525463" cy="830263"/>
                </a:xfrm>
                <a:custGeom>
                  <a:avLst/>
                  <a:gdLst>
                    <a:gd name="T0" fmla="*/ 224 w 237"/>
                    <a:gd name="T1" fmla="*/ 195 h 374"/>
                    <a:gd name="T2" fmla="*/ 225 w 237"/>
                    <a:gd name="T3" fmla="*/ 184 h 374"/>
                    <a:gd name="T4" fmla="*/ 212 w 237"/>
                    <a:gd name="T5" fmla="*/ 182 h 374"/>
                    <a:gd name="T6" fmla="*/ 197 w 237"/>
                    <a:gd name="T7" fmla="*/ 182 h 374"/>
                    <a:gd name="T8" fmla="*/ 190 w 237"/>
                    <a:gd name="T9" fmla="*/ 181 h 374"/>
                    <a:gd name="T10" fmla="*/ 176 w 237"/>
                    <a:gd name="T11" fmla="*/ 184 h 374"/>
                    <a:gd name="T12" fmla="*/ 164 w 237"/>
                    <a:gd name="T13" fmla="*/ 196 h 374"/>
                    <a:gd name="T14" fmla="*/ 164 w 237"/>
                    <a:gd name="T15" fmla="*/ 183 h 374"/>
                    <a:gd name="T16" fmla="*/ 148 w 237"/>
                    <a:gd name="T17" fmla="*/ 193 h 374"/>
                    <a:gd name="T18" fmla="*/ 141 w 237"/>
                    <a:gd name="T19" fmla="*/ 195 h 374"/>
                    <a:gd name="T20" fmla="*/ 134 w 237"/>
                    <a:gd name="T21" fmla="*/ 194 h 374"/>
                    <a:gd name="T22" fmla="*/ 121 w 237"/>
                    <a:gd name="T23" fmla="*/ 203 h 374"/>
                    <a:gd name="T24" fmla="*/ 113 w 237"/>
                    <a:gd name="T25" fmla="*/ 210 h 374"/>
                    <a:gd name="T26" fmla="*/ 105 w 237"/>
                    <a:gd name="T27" fmla="*/ 214 h 374"/>
                    <a:gd name="T28" fmla="*/ 91 w 237"/>
                    <a:gd name="T29" fmla="*/ 218 h 374"/>
                    <a:gd name="T30" fmla="*/ 85 w 237"/>
                    <a:gd name="T31" fmla="*/ 226 h 374"/>
                    <a:gd name="T32" fmla="*/ 105 w 237"/>
                    <a:gd name="T33" fmla="*/ 226 h 374"/>
                    <a:gd name="T34" fmla="*/ 90 w 237"/>
                    <a:gd name="T35" fmla="*/ 236 h 374"/>
                    <a:gd name="T36" fmla="*/ 70 w 237"/>
                    <a:gd name="T37" fmla="*/ 258 h 374"/>
                    <a:gd name="T38" fmla="*/ 57 w 237"/>
                    <a:gd name="T39" fmla="*/ 276 h 374"/>
                    <a:gd name="T40" fmla="*/ 45 w 237"/>
                    <a:gd name="T41" fmla="*/ 292 h 374"/>
                    <a:gd name="T42" fmla="*/ 30 w 237"/>
                    <a:gd name="T43" fmla="*/ 303 h 374"/>
                    <a:gd name="T44" fmla="*/ 13 w 237"/>
                    <a:gd name="T45" fmla="*/ 313 h 374"/>
                    <a:gd name="T46" fmla="*/ 5 w 237"/>
                    <a:gd name="T47" fmla="*/ 327 h 374"/>
                    <a:gd name="T48" fmla="*/ 2 w 237"/>
                    <a:gd name="T49" fmla="*/ 344 h 374"/>
                    <a:gd name="T50" fmla="*/ 10 w 237"/>
                    <a:gd name="T51" fmla="*/ 349 h 374"/>
                    <a:gd name="T52" fmla="*/ 8 w 237"/>
                    <a:gd name="T53" fmla="*/ 356 h 374"/>
                    <a:gd name="T54" fmla="*/ 16 w 237"/>
                    <a:gd name="T55" fmla="*/ 370 h 374"/>
                    <a:gd name="T56" fmla="*/ 53 w 237"/>
                    <a:gd name="T57" fmla="*/ 353 h 374"/>
                    <a:gd name="T58" fmla="*/ 64 w 237"/>
                    <a:gd name="T59" fmla="*/ 356 h 374"/>
                    <a:gd name="T60" fmla="*/ 70 w 237"/>
                    <a:gd name="T61" fmla="*/ 334 h 374"/>
                    <a:gd name="T62" fmla="*/ 68 w 237"/>
                    <a:gd name="T63" fmla="*/ 305 h 374"/>
                    <a:gd name="T64" fmla="*/ 84 w 237"/>
                    <a:gd name="T65" fmla="*/ 284 h 374"/>
                    <a:gd name="T66" fmla="*/ 95 w 237"/>
                    <a:gd name="T67" fmla="*/ 257 h 374"/>
                    <a:gd name="T68" fmla="*/ 107 w 237"/>
                    <a:gd name="T69" fmla="*/ 234 h 374"/>
                    <a:gd name="T70" fmla="*/ 132 w 237"/>
                    <a:gd name="T71" fmla="*/ 221 h 374"/>
                    <a:gd name="T72" fmla="*/ 150 w 237"/>
                    <a:gd name="T73" fmla="*/ 209 h 374"/>
                    <a:gd name="T74" fmla="*/ 182 w 237"/>
                    <a:gd name="T75" fmla="*/ 218 h 374"/>
                    <a:gd name="T76" fmla="*/ 203 w 237"/>
                    <a:gd name="T77" fmla="*/ 197 h 374"/>
                    <a:gd name="T78" fmla="*/ 224 w 237"/>
                    <a:gd name="T79" fmla="*/ 207 h 374"/>
                    <a:gd name="T80" fmla="*/ 66 w 237"/>
                    <a:gd name="T81" fmla="*/ 27 h 374"/>
                    <a:gd name="T82" fmla="*/ 88 w 237"/>
                    <a:gd name="T83" fmla="*/ 40 h 374"/>
                    <a:gd name="T84" fmla="*/ 105 w 237"/>
                    <a:gd name="T85" fmla="*/ 43 h 374"/>
                    <a:gd name="T86" fmla="*/ 106 w 237"/>
                    <a:gd name="T87" fmla="*/ 56 h 374"/>
                    <a:gd name="T88" fmla="*/ 90 w 237"/>
                    <a:gd name="T89" fmla="*/ 70 h 374"/>
                    <a:gd name="T90" fmla="*/ 108 w 237"/>
                    <a:gd name="T91" fmla="*/ 77 h 374"/>
                    <a:gd name="T92" fmla="*/ 130 w 237"/>
                    <a:gd name="T93" fmla="*/ 42 h 374"/>
                    <a:gd name="T94" fmla="*/ 147 w 237"/>
                    <a:gd name="T95" fmla="*/ 51 h 374"/>
                    <a:gd name="T96" fmla="*/ 171 w 237"/>
                    <a:gd name="T97" fmla="*/ 61 h 374"/>
                    <a:gd name="T98" fmla="*/ 163 w 237"/>
                    <a:gd name="T99" fmla="*/ 48 h 374"/>
                    <a:gd name="T100" fmla="*/ 143 w 237"/>
                    <a:gd name="T101" fmla="*/ 31 h 374"/>
                    <a:gd name="T102" fmla="*/ 122 w 237"/>
                    <a:gd name="T103" fmla="*/ 20 h 374"/>
                    <a:gd name="T104" fmla="*/ 103 w 237"/>
                    <a:gd name="T105" fmla="*/ 10 h 374"/>
                    <a:gd name="T106" fmla="*/ 95 w 237"/>
                    <a:gd name="T107" fmla="*/ 21 h 374"/>
                    <a:gd name="T108" fmla="*/ 76 w 237"/>
                    <a:gd name="T109" fmla="*/ 19 h 374"/>
                    <a:gd name="T110" fmla="*/ 64 w 237"/>
                    <a:gd name="T111" fmla="*/ 15 h 374"/>
                    <a:gd name="T112" fmla="*/ 58 w 237"/>
                    <a:gd name="T113" fmla="*/ 43 h 374"/>
                    <a:gd name="T114" fmla="*/ 58 w 237"/>
                    <a:gd name="T115" fmla="*/ 43 h 374"/>
                    <a:gd name="T116" fmla="*/ 135 w 237"/>
                    <a:gd name="T117" fmla="*/ 22 h 374"/>
                    <a:gd name="T118" fmla="*/ 190 w 237"/>
                    <a:gd name="T119" fmla="*/ 20 h 374"/>
                    <a:gd name="T120" fmla="*/ 166 w 237"/>
                    <a:gd name="T121" fmla="*/ 8 h 374"/>
                    <a:gd name="T122" fmla="*/ 144 w 237"/>
                    <a:gd name="T123" fmla="*/ 6 h 374"/>
                    <a:gd name="T124" fmla="*/ 128 w 237"/>
                    <a:gd name="T125" fmla="*/ 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74">
                      <a:moveTo>
                        <a:pt x="229" y="200"/>
                      </a:moveTo>
                      <a:cubicBezTo>
                        <a:pt x="229" y="202"/>
                        <a:pt x="225" y="202"/>
                        <a:pt x="225" y="200"/>
                      </a:cubicBezTo>
                      <a:cubicBezTo>
                        <a:pt x="225" y="198"/>
                        <a:pt x="220" y="196"/>
                        <a:pt x="219" y="195"/>
                      </a:cubicBezTo>
                      <a:cubicBezTo>
                        <a:pt x="219" y="194"/>
                        <a:pt x="222" y="194"/>
                        <a:pt x="224" y="195"/>
                      </a:cubicBezTo>
                      <a:cubicBezTo>
                        <a:pt x="226" y="197"/>
                        <a:pt x="228" y="196"/>
                        <a:pt x="230" y="194"/>
                      </a:cubicBezTo>
                      <a:cubicBezTo>
                        <a:pt x="232" y="191"/>
                        <a:pt x="236" y="193"/>
                        <a:pt x="236" y="191"/>
                      </a:cubicBezTo>
                      <a:cubicBezTo>
                        <a:pt x="237" y="189"/>
                        <a:pt x="232" y="188"/>
                        <a:pt x="231" y="187"/>
                      </a:cubicBezTo>
                      <a:cubicBezTo>
                        <a:pt x="231" y="185"/>
                        <a:pt x="228" y="184"/>
                        <a:pt x="225" y="184"/>
                      </a:cubicBezTo>
                      <a:cubicBezTo>
                        <a:pt x="222" y="185"/>
                        <a:pt x="222" y="184"/>
                        <a:pt x="220" y="182"/>
                      </a:cubicBezTo>
                      <a:cubicBezTo>
                        <a:pt x="218" y="180"/>
                        <a:pt x="213" y="183"/>
                        <a:pt x="213" y="187"/>
                      </a:cubicBezTo>
                      <a:cubicBezTo>
                        <a:pt x="213" y="191"/>
                        <a:pt x="209" y="190"/>
                        <a:pt x="210" y="188"/>
                      </a:cubicBezTo>
                      <a:cubicBezTo>
                        <a:pt x="212" y="186"/>
                        <a:pt x="209" y="183"/>
                        <a:pt x="212" y="182"/>
                      </a:cubicBezTo>
                      <a:cubicBezTo>
                        <a:pt x="214" y="182"/>
                        <a:pt x="213" y="178"/>
                        <a:pt x="208" y="177"/>
                      </a:cubicBezTo>
                      <a:cubicBezTo>
                        <a:pt x="203" y="177"/>
                        <a:pt x="201" y="181"/>
                        <a:pt x="202" y="182"/>
                      </a:cubicBezTo>
                      <a:cubicBezTo>
                        <a:pt x="203" y="184"/>
                        <a:pt x="199" y="190"/>
                        <a:pt x="197" y="190"/>
                      </a:cubicBezTo>
                      <a:cubicBezTo>
                        <a:pt x="195" y="190"/>
                        <a:pt x="197" y="185"/>
                        <a:pt x="197" y="182"/>
                      </a:cubicBezTo>
                      <a:cubicBezTo>
                        <a:pt x="197" y="179"/>
                        <a:pt x="195" y="181"/>
                        <a:pt x="191" y="185"/>
                      </a:cubicBezTo>
                      <a:cubicBezTo>
                        <a:pt x="187" y="189"/>
                        <a:pt x="184" y="193"/>
                        <a:pt x="182" y="194"/>
                      </a:cubicBezTo>
                      <a:cubicBezTo>
                        <a:pt x="180" y="194"/>
                        <a:pt x="180" y="190"/>
                        <a:pt x="184" y="188"/>
                      </a:cubicBezTo>
                      <a:cubicBezTo>
                        <a:pt x="187" y="186"/>
                        <a:pt x="187" y="181"/>
                        <a:pt x="190" y="181"/>
                      </a:cubicBezTo>
                      <a:cubicBezTo>
                        <a:pt x="192" y="181"/>
                        <a:pt x="192" y="178"/>
                        <a:pt x="189" y="177"/>
                      </a:cubicBezTo>
                      <a:cubicBezTo>
                        <a:pt x="185" y="177"/>
                        <a:pt x="185" y="180"/>
                        <a:pt x="184" y="181"/>
                      </a:cubicBezTo>
                      <a:cubicBezTo>
                        <a:pt x="183" y="182"/>
                        <a:pt x="177" y="180"/>
                        <a:pt x="177" y="181"/>
                      </a:cubicBezTo>
                      <a:cubicBezTo>
                        <a:pt x="177" y="182"/>
                        <a:pt x="174" y="182"/>
                        <a:pt x="176" y="184"/>
                      </a:cubicBezTo>
                      <a:cubicBezTo>
                        <a:pt x="177" y="186"/>
                        <a:pt x="175" y="188"/>
                        <a:pt x="174" y="185"/>
                      </a:cubicBezTo>
                      <a:cubicBezTo>
                        <a:pt x="172" y="183"/>
                        <a:pt x="169" y="185"/>
                        <a:pt x="167" y="188"/>
                      </a:cubicBezTo>
                      <a:cubicBezTo>
                        <a:pt x="166" y="190"/>
                        <a:pt x="163" y="190"/>
                        <a:pt x="165" y="191"/>
                      </a:cubicBezTo>
                      <a:cubicBezTo>
                        <a:pt x="167" y="192"/>
                        <a:pt x="167" y="196"/>
                        <a:pt x="164" y="196"/>
                      </a:cubicBezTo>
                      <a:cubicBezTo>
                        <a:pt x="162" y="197"/>
                        <a:pt x="163" y="190"/>
                        <a:pt x="161" y="190"/>
                      </a:cubicBezTo>
                      <a:cubicBezTo>
                        <a:pt x="159" y="191"/>
                        <a:pt x="160" y="187"/>
                        <a:pt x="163" y="187"/>
                      </a:cubicBezTo>
                      <a:cubicBezTo>
                        <a:pt x="165" y="187"/>
                        <a:pt x="168" y="183"/>
                        <a:pt x="168" y="182"/>
                      </a:cubicBezTo>
                      <a:cubicBezTo>
                        <a:pt x="167" y="181"/>
                        <a:pt x="164" y="181"/>
                        <a:pt x="164" y="183"/>
                      </a:cubicBezTo>
                      <a:cubicBezTo>
                        <a:pt x="164" y="185"/>
                        <a:pt x="160" y="185"/>
                        <a:pt x="157" y="185"/>
                      </a:cubicBezTo>
                      <a:cubicBezTo>
                        <a:pt x="153" y="184"/>
                        <a:pt x="154" y="188"/>
                        <a:pt x="157" y="191"/>
                      </a:cubicBezTo>
                      <a:cubicBezTo>
                        <a:pt x="161" y="193"/>
                        <a:pt x="157" y="194"/>
                        <a:pt x="155" y="192"/>
                      </a:cubicBezTo>
                      <a:cubicBezTo>
                        <a:pt x="153" y="191"/>
                        <a:pt x="150" y="192"/>
                        <a:pt x="148" y="193"/>
                      </a:cubicBezTo>
                      <a:cubicBezTo>
                        <a:pt x="146" y="194"/>
                        <a:pt x="153" y="196"/>
                        <a:pt x="153" y="197"/>
                      </a:cubicBezTo>
                      <a:cubicBezTo>
                        <a:pt x="153" y="198"/>
                        <a:pt x="150" y="196"/>
                        <a:pt x="149" y="197"/>
                      </a:cubicBezTo>
                      <a:cubicBezTo>
                        <a:pt x="148" y="198"/>
                        <a:pt x="144" y="196"/>
                        <a:pt x="144" y="194"/>
                      </a:cubicBezTo>
                      <a:cubicBezTo>
                        <a:pt x="144" y="191"/>
                        <a:pt x="138" y="195"/>
                        <a:pt x="141" y="195"/>
                      </a:cubicBezTo>
                      <a:cubicBezTo>
                        <a:pt x="144" y="196"/>
                        <a:pt x="143" y="198"/>
                        <a:pt x="143" y="201"/>
                      </a:cubicBezTo>
                      <a:cubicBezTo>
                        <a:pt x="143" y="204"/>
                        <a:pt x="139" y="202"/>
                        <a:pt x="140" y="200"/>
                      </a:cubicBezTo>
                      <a:cubicBezTo>
                        <a:pt x="141" y="197"/>
                        <a:pt x="138" y="197"/>
                        <a:pt x="135" y="199"/>
                      </a:cubicBezTo>
                      <a:cubicBezTo>
                        <a:pt x="132" y="201"/>
                        <a:pt x="135" y="196"/>
                        <a:pt x="134" y="194"/>
                      </a:cubicBezTo>
                      <a:cubicBezTo>
                        <a:pt x="133" y="192"/>
                        <a:pt x="131" y="194"/>
                        <a:pt x="128" y="194"/>
                      </a:cubicBezTo>
                      <a:cubicBezTo>
                        <a:pt x="125" y="195"/>
                        <a:pt x="124" y="195"/>
                        <a:pt x="125" y="197"/>
                      </a:cubicBezTo>
                      <a:cubicBezTo>
                        <a:pt x="127" y="199"/>
                        <a:pt x="127" y="202"/>
                        <a:pt x="124" y="201"/>
                      </a:cubicBezTo>
                      <a:cubicBezTo>
                        <a:pt x="122" y="201"/>
                        <a:pt x="121" y="201"/>
                        <a:pt x="121" y="203"/>
                      </a:cubicBezTo>
                      <a:cubicBezTo>
                        <a:pt x="122" y="205"/>
                        <a:pt x="119" y="206"/>
                        <a:pt x="118" y="204"/>
                      </a:cubicBezTo>
                      <a:cubicBezTo>
                        <a:pt x="118" y="202"/>
                        <a:pt x="113" y="202"/>
                        <a:pt x="112" y="205"/>
                      </a:cubicBezTo>
                      <a:cubicBezTo>
                        <a:pt x="111" y="207"/>
                        <a:pt x="107" y="208"/>
                        <a:pt x="107" y="211"/>
                      </a:cubicBezTo>
                      <a:cubicBezTo>
                        <a:pt x="108" y="213"/>
                        <a:pt x="111" y="209"/>
                        <a:pt x="113" y="210"/>
                      </a:cubicBezTo>
                      <a:cubicBezTo>
                        <a:pt x="116" y="211"/>
                        <a:pt x="113" y="212"/>
                        <a:pt x="114" y="214"/>
                      </a:cubicBezTo>
                      <a:cubicBezTo>
                        <a:pt x="116" y="215"/>
                        <a:pt x="115" y="218"/>
                        <a:pt x="114" y="216"/>
                      </a:cubicBezTo>
                      <a:cubicBezTo>
                        <a:pt x="112" y="214"/>
                        <a:pt x="109" y="214"/>
                        <a:pt x="109" y="217"/>
                      </a:cubicBezTo>
                      <a:cubicBezTo>
                        <a:pt x="108" y="219"/>
                        <a:pt x="106" y="216"/>
                        <a:pt x="105" y="214"/>
                      </a:cubicBezTo>
                      <a:cubicBezTo>
                        <a:pt x="103" y="212"/>
                        <a:pt x="101" y="218"/>
                        <a:pt x="100" y="217"/>
                      </a:cubicBezTo>
                      <a:cubicBezTo>
                        <a:pt x="98" y="215"/>
                        <a:pt x="103" y="211"/>
                        <a:pt x="102" y="209"/>
                      </a:cubicBezTo>
                      <a:cubicBezTo>
                        <a:pt x="101" y="207"/>
                        <a:pt x="100" y="210"/>
                        <a:pt x="96" y="213"/>
                      </a:cubicBezTo>
                      <a:cubicBezTo>
                        <a:pt x="93" y="216"/>
                        <a:pt x="89" y="216"/>
                        <a:pt x="91" y="218"/>
                      </a:cubicBezTo>
                      <a:cubicBezTo>
                        <a:pt x="92" y="219"/>
                        <a:pt x="88" y="220"/>
                        <a:pt x="87" y="223"/>
                      </a:cubicBezTo>
                      <a:cubicBezTo>
                        <a:pt x="86" y="225"/>
                        <a:pt x="80" y="226"/>
                        <a:pt x="76" y="229"/>
                      </a:cubicBezTo>
                      <a:cubicBezTo>
                        <a:pt x="72" y="231"/>
                        <a:pt x="76" y="232"/>
                        <a:pt x="79" y="229"/>
                      </a:cubicBezTo>
                      <a:cubicBezTo>
                        <a:pt x="81" y="227"/>
                        <a:pt x="82" y="228"/>
                        <a:pt x="85" y="226"/>
                      </a:cubicBezTo>
                      <a:cubicBezTo>
                        <a:pt x="89" y="223"/>
                        <a:pt x="93" y="222"/>
                        <a:pt x="94" y="222"/>
                      </a:cubicBezTo>
                      <a:cubicBezTo>
                        <a:pt x="96" y="223"/>
                        <a:pt x="98" y="224"/>
                        <a:pt x="100" y="222"/>
                      </a:cubicBezTo>
                      <a:cubicBezTo>
                        <a:pt x="101" y="219"/>
                        <a:pt x="104" y="220"/>
                        <a:pt x="105" y="221"/>
                      </a:cubicBezTo>
                      <a:cubicBezTo>
                        <a:pt x="107" y="223"/>
                        <a:pt x="102" y="224"/>
                        <a:pt x="105" y="226"/>
                      </a:cubicBezTo>
                      <a:cubicBezTo>
                        <a:pt x="107" y="228"/>
                        <a:pt x="102" y="229"/>
                        <a:pt x="102" y="228"/>
                      </a:cubicBezTo>
                      <a:cubicBezTo>
                        <a:pt x="102" y="226"/>
                        <a:pt x="99" y="224"/>
                        <a:pt x="98" y="226"/>
                      </a:cubicBezTo>
                      <a:cubicBezTo>
                        <a:pt x="97" y="228"/>
                        <a:pt x="96" y="229"/>
                        <a:pt x="94" y="230"/>
                      </a:cubicBezTo>
                      <a:cubicBezTo>
                        <a:pt x="92" y="230"/>
                        <a:pt x="90" y="233"/>
                        <a:pt x="90" y="236"/>
                      </a:cubicBezTo>
                      <a:cubicBezTo>
                        <a:pt x="90" y="239"/>
                        <a:pt x="87" y="236"/>
                        <a:pt x="87" y="239"/>
                      </a:cubicBezTo>
                      <a:cubicBezTo>
                        <a:pt x="87" y="242"/>
                        <a:pt x="82" y="247"/>
                        <a:pt x="79" y="251"/>
                      </a:cubicBezTo>
                      <a:cubicBezTo>
                        <a:pt x="75" y="254"/>
                        <a:pt x="78" y="255"/>
                        <a:pt x="77" y="257"/>
                      </a:cubicBezTo>
                      <a:cubicBezTo>
                        <a:pt x="76" y="260"/>
                        <a:pt x="72" y="258"/>
                        <a:pt x="70" y="258"/>
                      </a:cubicBezTo>
                      <a:cubicBezTo>
                        <a:pt x="69" y="259"/>
                        <a:pt x="71" y="265"/>
                        <a:pt x="69" y="267"/>
                      </a:cubicBezTo>
                      <a:cubicBezTo>
                        <a:pt x="67" y="269"/>
                        <a:pt x="69" y="271"/>
                        <a:pt x="69" y="273"/>
                      </a:cubicBezTo>
                      <a:cubicBezTo>
                        <a:pt x="69" y="275"/>
                        <a:pt x="64" y="272"/>
                        <a:pt x="63" y="274"/>
                      </a:cubicBezTo>
                      <a:cubicBezTo>
                        <a:pt x="63" y="276"/>
                        <a:pt x="58" y="275"/>
                        <a:pt x="57" y="276"/>
                      </a:cubicBezTo>
                      <a:cubicBezTo>
                        <a:pt x="55" y="276"/>
                        <a:pt x="60" y="280"/>
                        <a:pt x="62" y="282"/>
                      </a:cubicBezTo>
                      <a:cubicBezTo>
                        <a:pt x="64" y="283"/>
                        <a:pt x="60" y="285"/>
                        <a:pt x="59" y="283"/>
                      </a:cubicBezTo>
                      <a:cubicBezTo>
                        <a:pt x="59" y="281"/>
                        <a:pt x="55" y="284"/>
                        <a:pt x="51" y="286"/>
                      </a:cubicBezTo>
                      <a:cubicBezTo>
                        <a:pt x="47" y="288"/>
                        <a:pt x="49" y="292"/>
                        <a:pt x="45" y="292"/>
                      </a:cubicBezTo>
                      <a:cubicBezTo>
                        <a:pt x="42" y="292"/>
                        <a:pt x="43" y="297"/>
                        <a:pt x="41" y="299"/>
                      </a:cubicBezTo>
                      <a:cubicBezTo>
                        <a:pt x="39" y="300"/>
                        <a:pt x="39" y="295"/>
                        <a:pt x="36" y="295"/>
                      </a:cubicBezTo>
                      <a:cubicBezTo>
                        <a:pt x="33" y="295"/>
                        <a:pt x="33" y="297"/>
                        <a:pt x="35" y="300"/>
                      </a:cubicBezTo>
                      <a:cubicBezTo>
                        <a:pt x="37" y="303"/>
                        <a:pt x="32" y="301"/>
                        <a:pt x="30" y="303"/>
                      </a:cubicBezTo>
                      <a:cubicBezTo>
                        <a:pt x="28" y="305"/>
                        <a:pt x="23" y="304"/>
                        <a:pt x="21" y="306"/>
                      </a:cubicBezTo>
                      <a:cubicBezTo>
                        <a:pt x="20" y="308"/>
                        <a:pt x="25" y="308"/>
                        <a:pt x="26" y="310"/>
                      </a:cubicBezTo>
                      <a:cubicBezTo>
                        <a:pt x="27" y="312"/>
                        <a:pt x="21" y="311"/>
                        <a:pt x="18" y="310"/>
                      </a:cubicBezTo>
                      <a:cubicBezTo>
                        <a:pt x="15" y="309"/>
                        <a:pt x="16" y="314"/>
                        <a:pt x="13" y="313"/>
                      </a:cubicBezTo>
                      <a:cubicBezTo>
                        <a:pt x="11" y="313"/>
                        <a:pt x="7" y="316"/>
                        <a:pt x="9" y="317"/>
                      </a:cubicBezTo>
                      <a:cubicBezTo>
                        <a:pt x="11" y="319"/>
                        <a:pt x="8" y="320"/>
                        <a:pt x="6" y="318"/>
                      </a:cubicBezTo>
                      <a:cubicBezTo>
                        <a:pt x="4" y="317"/>
                        <a:pt x="2" y="320"/>
                        <a:pt x="1" y="322"/>
                      </a:cubicBezTo>
                      <a:cubicBezTo>
                        <a:pt x="1" y="325"/>
                        <a:pt x="5" y="326"/>
                        <a:pt x="5" y="327"/>
                      </a:cubicBezTo>
                      <a:cubicBezTo>
                        <a:pt x="5" y="328"/>
                        <a:pt x="1" y="330"/>
                        <a:pt x="4" y="330"/>
                      </a:cubicBezTo>
                      <a:cubicBezTo>
                        <a:pt x="6" y="331"/>
                        <a:pt x="5" y="333"/>
                        <a:pt x="3" y="334"/>
                      </a:cubicBezTo>
                      <a:cubicBezTo>
                        <a:pt x="1" y="335"/>
                        <a:pt x="1" y="336"/>
                        <a:pt x="3" y="338"/>
                      </a:cubicBezTo>
                      <a:cubicBezTo>
                        <a:pt x="5" y="340"/>
                        <a:pt x="0" y="341"/>
                        <a:pt x="2" y="344"/>
                      </a:cubicBezTo>
                      <a:cubicBezTo>
                        <a:pt x="4" y="347"/>
                        <a:pt x="6" y="343"/>
                        <a:pt x="7" y="345"/>
                      </a:cubicBezTo>
                      <a:cubicBezTo>
                        <a:pt x="8" y="347"/>
                        <a:pt x="11" y="345"/>
                        <a:pt x="13" y="343"/>
                      </a:cubicBezTo>
                      <a:cubicBezTo>
                        <a:pt x="16" y="340"/>
                        <a:pt x="18" y="346"/>
                        <a:pt x="15" y="346"/>
                      </a:cubicBezTo>
                      <a:cubicBezTo>
                        <a:pt x="13" y="345"/>
                        <a:pt x="10" y="347"/>
                        <a:pt x="10" y="349"/>
                      </a:cubicBezTo>
                      <a:cubicBezTo>
                        <a:pt x="11" y="352"/>
                        <a:pt x="7" y="351"/>
                        <a:pt x="7" y="348"/>
                      </a:cubicBezTo>
                      <a:cubicBezTo>
                        <a:pt x="7" y="345"/>
                        <a:pt x="2" y="349"/>
                        <a:pt x="4" y="351"/>
                      </a:cubicBezTo>
                      <a:cubicBezTo>
                        <a:pt x="6" y="353"/>
                        <a:pt x="3" y="354"/>
                        <a:pt x="3" y="357"/>
                      </a:cubicBezTo>
                      <a:cubicBezTo>
                        <a:pt x="3" y="359"/>
                        <a:pt x="7" y="358"/>
                        <a:pt x="8" y="356"/>
                      </a:cubicBezTo>
                      <a:cubicBezTo>
                        <a:pt x="10" y="354"/>
                        <a:pt x="12" y="354"/>
                        <a:pt x="13" y="356"/>
                      </a:cubicBezTo>
                      <a:cubicBezTo>
                        <a:pt x="14" y="359"/>
                        <a:pt x="11" y="357"/>
                        <a:pt x="11" y="360"/>
                      </a:cubicBezTo>
                      <a:cubicBezTo>
                        <a:pt x="11" y="363"/>
                        <a:pt x="9" y="360"/>
                        <a:pt x="7" y="363"/>
                      </a:cubicBezTo>
                      <a:cubicBezTo>
                        <a:pt x="5" y="365"/>
                        <a:pt x="14" y="370"/>
                        <a:pt x="16" y="370"/>
                      </a:cubicBezTo>
                      <a:cubicBezTo>
                        <a:pt x="19" y="371"/>
                        <a:pt x="22" y="374"/>
                        <a:pt x="27" y="373"/>
                      </a:cubicBezTo>
                      <a:cubicBezTo>
                        <a:pt x="33" y="372"/>
                        <a:pt x="43" y="362"/>
                        <a:pt x="44" y="361"/>
                      </a:cubicBezTo>
                      <a:cubicBezTo>
                        <a:pt x="45" y="359"/>
                        <a:pt x="48" y="361"/>
                        <a:pt x="50" y="359"/>
                      </a:cubicBezTo>
                      <a:cubicBezTo>
                        <a:pt x="52" y="358"/>
                        <a:pt x="51" y="354"/>
                        <a:pt x="53" y="353"/>
                      </a:cubicBezTo>
                      <a:cubicBezTo>
                        <a:pt x="54" y="352"/>
                        <a:pt x="55" y="357"/>
                        <a:pt x="56" y="358"/>
                      </a:cubicBezTo>
                      <a:cubicBezTo>
                        <a:pt x="58" y="358"/>
                        <a:pt x="59" y="359"/>
                        <a:pt x="59" y="362"/>
                      </a:cubicBezTo>
                      <a:cubicBezTo>
                        <a:pt x="60" y="362"/>
                        <a:pt x="61" y="362"/>
                        <a:pt x="61" y="362"/>
                      </a:cubicBezTo>
                      <a:cubicBezTo>
                        <a:pt x="63" y="364"/>
                        <a:pt x="64" y="358"/>
                        <a:pt x="64" y="356"/>
                      </a:cubicBezTo>
                      <a:cubicBezTo>
                        <a:pt x="64" y="354"/>
                        <a:pt x="65" y="351"/>
                        <a:pt x="65" y="349"/>
                      </a:cubicBezTo>
                      <a:cubicBezTo>
                        <a:pt x="64" y="347"/>
                        <a:pt x="70" y="348"/>
                        <a:pt x="71" y="347"/>
                      </a:cubicBezTo>
                      <a:cubicBezTo>
                        <a:pt x="72" y="345"/>
                        <a:pt x="72" y="339"/>
                        <a:pt x="71" y="338"/>
                      </a:cubicBezTo>
                      <a:cubicBezTo>
                        <a:pt x="69" y="337"/>
                        <a:pt x="68" y="334"/>
                        <a:pt x="70" y="334"/>
                      </a:cubicBezTo>
                      <a:cubicBezTo>
                        <a:pt x="72" y="334"/>
                        <a:pt x="74" y="332"/>
                        <a:pt x="74" y="329"/>
                      </a:cubicBezTo>
                      <a:cubicBezTo>
                        <a:pt x="73" y="325"/>
                        <a:pt x="68" y="326"/>
                        <a:pt x="67" y="322"/>
                      </a:cubicBezTo>
                      <a:cubicBezTo>
                        <a:pt x="67" y="319"/>
                        <a:pt x="70" y="318"/>
                        <a:pt x="68" y="314"/>
                      </a:cubicBezTo>
                      <a:cubicBezTo>
                        <a:pt x="66" y="309"/>
                        <a:pt x="69" y="307"/>
                        <a:pt x="68" y="305"/>
                      </a:cubicBezTo>
                      <a:cubicBezTo>
                        <a:pt x="67" y="302"/>
                        <a:pt x="66" y="300"/>
                        <a:pt x="69" y="295"/>
                      </a:cubicBezTo>
                      <a:cubicBezTo>
                        <a:pt x="71" y="291"/>
                        <a:pt x="76" y="289"/>
                        <a:pt x="78" y="289"/>
                      </a:cubicBezTo>
                      <a:cubicBezTo>
                        <a:pt x="80" y="290"/>
                        <a:pt x="83" y="292"/>
                        <a:pt x="84" y="289"/>
                      </a:cubicBezTo>
                      <a:cubicBezTo>
                        <a:pt x="85" y="286"/>
                        <a:pt x="85" y="284"/>
                        <a:pt x="84" y="284"/>
                      </a:cubicBezTo>
                      <a:cubicBezTo>
                        <a:pt x="83" y="283"/>
                        <a:pt x="79" y="282"/>
                        <a:pt x="82" y="279"/>
                      </a:cubicBezTo>
                      <a:cubicBezTo>
                        <a:pt x="84" y="276"/>
                        <a:pt x="87" y="271"/>
                        <a:pt x="88" y="267"/>
                      </a:cubicBezTo>
                      <a:cubicBezTo>
                        <a:pt x="88" y="263"/>
                        <a:pt x="87" y="260"/>
                        <a:pt x="88" y="259"/>
                      </a:cubicBezTo>
                      <a:cubicBezTo>
                        <a:pt x="90" y="258"/>
                        <a:pt x="93" y="259"/>
                        <a:pt x="95" y="257"/>
                      </a:cubicBezTo>
                      <a:cubicBezTo>
                        <a:pt x="98" y="256"/>
                        <a:pt x="96" y="253"/>
                        <a:pt x="97" y="252"/>
                      </a:cubicBezTo>
                      <a:cubicBezTo>
                        <a:pt x="98" y="251"/>
                        <a:pt x="100" y="246"/>
                        <a:pt x="102" y="245"/>
                      </a:cubicBezTo>
                      <a:cubicBezTo>
                        <a:pt x="103" y="244"/>
                        <a:pt x="105" y="242"/>
                        <a:pt x="104" y="240"/>
                      </a:cubicBezTo>
                      <a:cubicBezTo>
                        <a:pt x="103" y="239"/>
                        <a:pt x="107" y="237"/>
                        <a:pt x="107" y="234"/>
                      </a:cubicBezTo>
                      <a:cubicBezTo>
                        <a:pt x="107" y="231"/>
                        <a:pt x="111" y="229"/>
                        <a:pt x="113" y="229"/>
                      </a:cubicBezTo>
                      <a:cubicBezTo>
                        <a:pt x="116" y="229"/>
                        <a:pt x="120" y="229"/>
                        <a:pt x="120" y="226"/>
                      </a:cubicBezTo>
                      <a:cubicBezTo>
                        <a:pt x="120" y="223"/>
                        <a:pt x="119" y="218"/>
                        <a:pt x="123" y="220"/>
                      </a:cubicBezTo>
                      <a:cubicBezTo>
                        <a:pt x="126" y="221"/>
                        <a:pt x="130" y="219"/>
                        <a:pt x="132" y="221"/>
                      </a:cubicBezTo>
                      <a:cubicBezTo>
                        <a:pt x="135" y="223"/>
                        <a:pt x="138" y="223"/>
                        <a:pt x="138" y="220"/>
                      </a:cubicBezTo>
                      <a:cubicBezTo>
                        <a:pt x="138" y="216"/>
                        <a:pt x="139" y="210"/>
                        <a:pt x="143" y="213"/>
                      </a:cubicBezTo>
                      <a:cubicBezTo>
                        <a:pt x="144" y="213"/>
                        <a:pt x="144" y="213"/>
                        <a:pt x="144" y="213"/>
                      </a:cubicBezTo>
                      <a:cubicBezTo>
                        <a:pt x="146" y="210"/>
                        <a:pt x="148" y="208"/>
                        <a:pt x="150" y="209"/>
                      </a:cubicBezTo>
                      <a:cubicBezTo>
                        <a:pt x="154" y="209"/>
                        <a:pt x="156" y="215"/>
                        <a:pt x="160" y="216"/>
                      </a:cubicBezTo>
                      <a:cubicBezTo>
                        <a:pt x="165" y="217"/>
                        <a:pt x="169" y="219"/>
                        <a:pt x="170" y="217"/>
                      </a:cubicBezTo>
                      <a:cubicBezTo>
                        <a:pt x="172" y="214"/>
                        <a:pt x="175" y="218"/>
                        <a:pt x="177" y="217"/>
                      </a:cubicBezTo>
                      <a:cubicBezTo>
                        <a:pt x="180" y="216"/>
                        <a:pt x="180" y="222"/>
                        <a:pt x="182" y="218"/>
                      </a:cubicBezTo>
                      <a:cubicBezTo>
                        <a:pt x="185" y="215"/>
                        <a:pt x="182" y="213"/>
                        <a:pt x="186" y="213"/>
                      </a:cubicBezTo>
                      <a:cubicBezTo>
                        <a:pt x="191" y="213"/>
                        <a:pt x="188" y="208"/>
                        <a:pt x="188" y="205"/>
                      </a:cubicBezTo>
                      <a:cubicBezTo>
                        <a:pt x="188" y="202"/>
                        <a:pt x="194" y="202"/>
                        <a:pt x="194" y="199"/>
                      </a:cubicBezTo>
                      <a:cubicBezTo>
                        <a:pt x="194" y="197"/>
                        <a:pt x="202" y="199"/>
                        <a:pt x="203" y="197"/>
                      </a:cubicBezTo>
                      <a:cubicBezTo>
                        <a:pt x="204" y="195"/>
                        <a:pt x="208" y="194"/>
                        <a:pt x="210" y="197"/>
                      </a:cubicBezTo>
                      <a:cubicBezTo>
                        <a:pt x="212" y="200"/>
                        <a:pt x="219" y="201"/>
                        <a:pt x="220" y="204"/>
                      </a:cubicBezTo>
                      <a:cubicBezTo>
                        <a:pt x="220" y="205"/>
                        <a:pt x="220" y="207"/>
                        <a:pt x="220" y="209"/>
                      </a:cubicBezTo>
                      <a:cubicBezTo>
                        <a:pt x="221" y="207"/>
                        <a:pt x="222" y="207"/>
                        <a:pt x="224" y="207"/>
                      </a:cubicBezTo>
                      <a:cubicBezTo>
                        <a:pt x="227" y="207"/>
                        <a:pt x="229" y="202"/>
                        <a:pt x="231" y="203"/>
                      </a:cubicBezTo>
                      <a:cubicBezTo>
                        <a:pt x="234" y="203"/>
                        <a:pt x="236" y="203"/>
                        <a:pt x="236" y="200"/>
                      </a:cubicBezTo>
                      <a:cubicBezTo>
                        <a:pt x="234" y="198"/>
                        <a:pt x="230" y="198"/>
                        <a:pt x="229" y="200"/>
                      </a:cubicBezTo>
                      <a:close/>
                      <a:moveTo>
                        <a:pt x="66" y="27"/>
                      </a:moveTo>
                      <a:cubicBezTo>
                        <a:pt x="70" y="28"/>
                        <a:pt x="62" y="32"/>
                        <a:pt x="61" y="36"/>
                      </a:cubicBezTo>
                      <a:cubicBezTo>
                        <a:pt x="60" y="40"/>
                        <a:pt x="67" y="43"/>
                        <a:pt x="70" y="46"/>
                      </a:cubicBezTo>
                      <a:cubicBezTo>
                        <a:pt x="73" y="49"/>
                        <a:pt x="80" y="48"/>
                        <a:pt x="83" y="47"/>
                      </a:cubicBezTo>
                      <a:cubicBezTo>
                        <a:pt x="85" y="45"/>
                        <a:pt x="85" y="40"/>
                        <a:pt x="88" y="40"/>
                      </a:cubicBezTo>
                      <a:cubicBezTo>
                        <a:pt x="92" y="40"/>
                        <a:pt x="90" y="37"/>
                        <a:pt x="93" y="36"/>
                      </a:cubicBezTo>
                      <a:cubicBezTo>
                        <a:pt x="95" y="35"/>
                        <a:pt x="96" y="38"/>
                        <a:pt x="93" y="41"/>
                      </a:cubicBezTo>
                      <a:cubicBezTo>
                        <a:pt x="91" y="44"/>
                        <a:pt x="98" y="44"/>
                        <a:pt x="101" y="40"/>
                      </a:cubicBezTo>
                      <a:cubicBezTo>
                        <a:pt x="105" y="37"/>
                        <a:pt x="106" y="40"/>
                        <a:pt x="105" y="43"/>
                      </a:cubicBezTo>
                      <a:cubicBezTo>
                        <a:pt x="104" y="47"/>
                        <a:pt x="97" y="45"/>
                        <a:pt x="94" y="48"/>
                      </a:cubicBezTo>
                      <a:cubicBezTo>
                        <a:pt x="91" y="52"/>
                        <a:pt x="83" y="49"/>
                        <a:pt x="80" y="53"/>
                      </a:cubicBezTo>
                      <a:cubicBezTo>
                        <a:pt x="76" y="57"/>
                        <a:pt x="83" y="58"/>
                        <a:pt x="88" y="57"/>
                      </a:cubicBezTo>
                      <a:cubicBezTo>
                        <a:pt x="93" y="56"/>
                        <a:pt x="103" y="55"/>
                        <a:pt x="106" y="56"/>
                      </a:cubicBezTo>
                      <a:cubicBezTo>
                        <a:pt x="110" y="57"/>
                        <a:pt x="104" y="58"/>
                        <a:pt x="98" y="58"/>
                      </a:cubicBezTo>
                      <a:cubicBezTo>
                        <a:pt x="92" y="58"/>
                        <a:pt x="90" y="60"/>
                        <a:pt x="90" y="61"/>
                      </a:cubicBezTo>
                      <a:cubicBezTo>
                        <a:pt x="90" y="63"/>
                        <a:pt x="81" y="59"/>
                        <a:pt x="81" y="63"/>
                      </a:cubicBezTo>
                      <a:cubicBezTo>
                        <a:pt x="81" y="67"/>
                        <a:pt x="89" y="68"/>
                        <a:pt x="90" y="70"/>
                      </a:cubicBezTo>
                      <a:cubicBezTo>
                        <a:pt x="91" y="73"/>
                        <a:pt x="97" y="71"/>
                        <a:pt x="99" y="71"/>
                      </a:cubicBezTo>
                      <a:cubicBezTo>
                        <a:pt x="101" y="72"/>
                        <a:pt x="95" y="74"/>
                        <a:pt x="95" y="75"/>
                      </a:cubicBezTo>
                      <a:cubicBezTo>
                        <a:pt x="94" y="76"/>
                        <a:pt x="101" y="77"/>
                        <a:pt x="102" y="79"/>
                      </a:cubicBezTo>
                      <a:cubicBezTo>
                        <a:pt x="103" y="81"/>
                        <a:pt x="108" y="80"/>
                        <a:pt x="108" y="77"/>
                      </a:cubicBezTo>
                      <a:cubicBezTo>
                        <a:pt x="108" y="74"/>
                        <a:pt x="113" y="63"/>
                        <a:pt x="119" y="61"/>
                      </a:cubicBezTo>
                      <a:cubicBezTo>
                        <a:pt x="125" y="59"/>
                        <a:pt x="121" y="57"/>
                        <a:pt x="122" y="53"/>
                      </a:cubicBezTo>
                      <a:cubicBezTo>
                        <a:pt x="123" y="50"/>
                        <a:pt x="128" y="53"/>
                        <a:pt x="126" y="50"/>
                      </a:cubicBezTo>
                      <a:cubicBezTo>
                        <a:pt x="125" y="47"/>
                        <a:pt x="126" y="46"/>
                        <a:pt x="130" y="42"/>
                      </a:cubicBezTo>
                      <a:cubicBezTo>
                        <a:pt x="133" y="39"/>
                        <a:pt x="136" y="41"/>
                        <a:pt x="141" y="39"/>
                      </a:cubicBezTo>
                      <a:cubicBezTo>
                        <a:pt x="145" y="37"/>
                        <a:pt x="147" y="41"/>
                        <a:pt x="142" y="41"/>
                      </a:cubicBezTo>
                      <a:cubicBezTo>
                        <a:pt x="138" y="41"/>
                        <a:pt x="140" y="46"/>
                        <a:pt x="144" y="48"/>
                      </a:cubicBezTo>
                      <a:cubicBezTo>
                        <a:pt x="147" y="49"/>
                        <a:pt x="144" y="50"/>
                        <a:pt x="147" y="51"/>
                      </a:cubicBezTo>
                      <a:cubicBezTo>
                        <a:pt x="150" y="52"/>
                        <a:pt x="149" y="56"/>
                        <a:pt x="145" y="60"/>
                      </a:cubicBezTo>
                      <a:cubicBezTo>
                        <a:pt x="142" y="64"/>
                        <a:pt x="146" y="64"/>
                        <a:pt x="154" y="62"/>
                      </a:cubicBezTo>
                      <a:cubicBezTo>
                        <a:pt x="162" y="59"/>
                        <a:pt x="157" y="64"/>
                        <a:pt x="159" y="66"/>
                      </a:cubicBezTo>
                      <a:cubicBezTo>
                        <a:pt x="161" y="68"/>
                        <a:pt x="168" y="65"/>
                        <a:pt x="171" y="61"/>
                      </a:cubicBezTo>
                      <a:cubicBezTo>
                        <a:pt x="174" y="57"/>
                        <a:pt x="179" y="58"/>
                        <a:pt x="179" y="56"/>
                      </a:cubicBezTo>
                      <a:cubicBezTo>
                        <a:pt x="178" y="53"/>
                        <a:pt x="175" y="53"/>
                        <a:pt x="172" y="54"/>
                      </a:cubicBezTo>
                      <a:cubicBezTo>
                        <a:pt x="169" y="55"/>
                        <a:pt x="162" y="54"/>
                        <a:pt x="165" y="52"/>
                      </a:cubicBezTo>
                      <a:cubicBezTo>
                        <a:pt x="167" y="50"/>
                        <a:pt x="167" y="48"/>
                        <a:pt x="163" y="48"/>
                      </a:cubicBezTo>
                      <a:cubicBezTo>
                        <a:pt x="159" y="49"/>
                        <a:pt x="153" y="47"/>
                        <a:pt x="156" y="46"/>
                      </a:cubicBezTo>
                      <a:cubicBezTo>
                        <a:pt x="159" y="45"/>
                        <a:pt x="154" y="41"/>
                        <a:pt x="151" y="41"/>
                      </a:cubicBezTo>
                      <a:cubicBezTo>
                        <a:pt x="148" y="41"/>
                        <a:pt x="149" y="38"/>
                        <a:pt x="149" y="35"/>
                      </a:cubicBezTo>
                      <a:cubicBezTo>
                        <a:pt x="149" y="33"/>
                        <a:pt x="141" y="32"/>
                        <a:pt x="143" y="31"/>
                      </a:cubicBezTo>
                      <a:cubicBezTo>
                        <a:pt x="144" y="31"/>
                        <a:pt x="139" y="29"/>
                        <a:pt x="138" y="30"/>
                      </a:cubicBezTo>
                      <a:cubicBezTo>
                        <a:pt x="137" y="32"/>
                        <a:pt x="134" y="32"/>
                        <a:pt x="134" y="29"/>
                      </a:cubicBezTo>
                      <a:cubicBezTo>
                        <a:pt x="134" y="27"/>
                        <a:pt x="128" y="27"/>
                        <a:pt x="126" y="28"/>
                      </a:cubicBezTo>
                      <a:cubicBezTo>
                        <a:pt x="123" y="28"/>
                        <a:pt x="125" y="22"/>
                        <a:pt x="122" y="20"/>
                      </a:cubicBezTo>
                      <a:cubicBezTo>
                        <a:pt x="120" y="19"/>
                        <a:pt x="116" y="24"/>
                        <a:pt x="115" y="24"/>
                      </a:cubicBezTo>
                      <a:cubicBezTo>
                        <a:pt x="113" y="23"/>
                        <a:pt x="116" y="20"/>
                        <a:pt x="117" y="17"/>
                      </a:cubicBezTo>
                      <a:cubicBezTo>
                        <a:pt x="118" y="15"/>
                        <a:pt x="109" y="12"/>
                        <a:pt x="108" y="14"/>
                      </a:cubicBezTo>
                      <a:cubicBezTo>
                        <a:pt x="107" y="16"/>
                        <a:pt x="105" y="10"/>
                        <a:pt x="103" y="10"/>
                      </a:cubicBezTo>
                      <a:cubicBezTo>
                        <a:pt x="101" y="9"/>
                        <a:pt x="102" y="14"/>
                        <a:pt x="100" y="14"/>
                      </a:cubicBezTo>
                      <a:cubicBezTo>
                        <a:pt x="99" y="15"/>
                        <a:pt x="96" y="16"/>
                        <a:pt x="99" y="18"/>
                      </a:cubicBezTo>
                      <a:cubicBezTo>
                        <a:pt x="102" y="20"/>
                        <a:pt x="105" y="31"/>
                        <a:pt x="105" y="32"/>
                      </a:cubicBezTo>
                      <a:cubicBezTo>
                        <a:pt x="105" y="34"/>
                        <a:pt x="95" y="25"/>
                        <a:pt x="95" y="21"/>
                      </a:cubicBezTo>
                      <a:cubicBezTo>
                        <a:pt x="94" y="16"/>
                        <a:pt x="90" y="13"/>
                        <a:pt x="89" y="16"/>
                      </a:cubicBezTo>
                      <a:cubicBezTo>
                        <a:pt x="87" y="19"/>
                        <a:pt x="84" y="20"/>
                        <a:pt x="85" y="23"/>
                      </a:cubicBezTo>
                      <a:cubicBezTo>
                        <a:pt x="86" y="26"/>
                        <a:pt x="82" y="27"/>
                        <a:pt x="82" y="25"/>
                      </a:cubicBezTo>
                      <a:cubicBezTo>
                        <a:pt x="82" y="23"/>
                        <a:pt x="77" y="20"/>
                        <a:pt x="76" y="19"/>
                      </a:cubicBezTo>
                      <a:cubicBezTo>
                        <a:pt x="74" y="19"/>
                        <a:pt x="80" y="18"/>
                        <a:pt x="83" y="17"/>
                      </a:cubicBezTo>
                      <a:cubicBezTo>
                        <a:pt x="86" y="15"/>
                        <a:pt x="81" y="13"/>
                        <a:pt x="78" y="15"/>
                      </a:cubicBezTo>
                      <a:cubicBezTo>
                        <a:pt x="75" y="16"/>
                        <a:pt x="72" y="14"/>
                        <a:pt x="70" y="16"/>
                      </a:cubicBezTo>
                      <a:cubicBezTo>
                        <a:pt x="69" y="18"/>
                        <a:pt x="67" y="16"/>
                        <a:pt x="64" y="15"/>
                      </a:cubicBezTo>
                      <a:cubicBezTo>
                        <a:pt x="61" y="15"/>
                        <a:pt x="59" y="19"/>
                        <a:pt x="57" y="19"/>
                      </a:cubicBezTo>
                      <a:cubicBezTo>
                        <a:pt x="55" y="18"/>
                        <a:pt x="53" y="23"/>
                        <a:pt x="57" y="28"/>
                      </a:cubicBezTo>
                      <a:cubicBezTo>
                        <a:pt x="60" y="33"/>
                        <a:pt x="62" y="26"/>
                        <a:pt x="66" y="27"/>
                      </a:cubicBezTo>
                      <a:close/>
                      <a:moveTo>
                        <a:pt x="58" y="43"/>
                      </a:moveTo>
                      <a:cubicBezTo>
                        <a:pt x="60" y="44"/>
                        <a:pt x="62" y="48"/>
                        <a:pt x="64" y="48"/>
                      </a:cubicBezTo>
                      <a:cubicBezTo>
                        <a:pt x="65" y="48"/>
                        <a:pt x="61" y="43"/>
                        <a:pt x="58" y="40"/>
                      </a:cubicBezTo>
                      <a:cubicBezTo>
                        <a:pt x="56" y="37"/>
                        <a:pt x="56" y="34"/>
                        <a:pt x="52" y="35"/>
                      </a:cubicBezTo>
                      <a:cubicBezTo>
                        <a:pt x="48" y="36"/>
                        <a:pt x="55" y="43"/>
                        <a:pt x="58" y="43"/>
                      </a:cubicBezTo>
                      <a:close/>
                      <a:moveTo>
                        <a:pt x="122" y="11"/>
                      </a:moveTo>
                      <a:cubicBezTo>
                        <a:pt x="124" y="12"/>
                        <a:pt x="119" y="12"/>
                        <a:pt x="121" y="14"/>
                      </a:cubicBezTo>
                      <a:cubicBezTo>
                        <a:pt x="127" y="20"/>
                        <a:pt x="151" y="13"/>
                        <a:pt x="154" y="15"/>
                      </a:cubicBezTo>
                      <a:cubicBezTo>
                        <a:pt x="158" y="17"/>
                        <a:pt x="134" y="19"/>
                        <a:pt x="135" y="22"/>
                      </a:cubicBezTo>
                      <a:cubicBezTo>
                        <a:pt x="136" y="24"/>
                        <a:pt x="155" y="26"/>
                        <a:pt x="157" y="24"/>
                      </a:cubicBezTo>
                      <a:cubicBezTo>
                        <a:pt x="158" y="23"/>
                        <a:pt x="161" y="28"/>
                        <a:pt x="168" y="28"/>
                      </a:cubicBezTo>
                      <a:cubicBezTo>
                        <a:pt x="174" y="28"/>
                        <a:pt x="173" y="26"/>
                        <a:pt x="178" y="25"/>
                      </a:cubicBezTo>
                      <a:cubicBezTo>
                        <a:pt x="183" y="25"/>
                        <a:pt x="190" y="23"/>
                        <a:pt x="190" y="20"/>
                      </a:cubicBezTo>
                      <a:cubicBezTo>
                        <a:pt x="190" y="18"/>
                        <a:pt x="204" y="14"/>
                        <a:pt x="202" y="10"/>
                      </a:cubicBezTo>
                      <a:cubicBezTo>
                        <a:pt x="201" y="6"/>
                        <a:pt x="188" y="9"/>
                        <a:pt x="184" y="7"/>
                      </a:cubicBezTo>
                      <a:cubicBezTo>
                        <a:pt x="181" y="5"/>
                        <a:pt x="172" y="2"/>
                        <a:pt x="171" y="5"/>
                      </a:cubicBezTo>
                      <a:cubicBezTo>
                        <a:pt x="169" y="8"/>
                        <a:pt x="167" y="9"/>
                        <a:pt x="166" y="8"/>
                      </a:cubicBezTo>
                      <a:cubicBezTo>
                        <a:pt x="164" y="7"/>
                        <a:pt x="166" y="0"/>
                        <a:pt x="160" y="2"/>
                      </a:cubicBezTo>
                      <a:cubicBezTo>
                        <a:pt x="155" y="4"/>
                        <a:pt x="160" y="10"/>
                        <a:pt x="159" y="11"/>
                      </a:cubicBezTo>
                      <a:cubicBezTo>
                        <a:pt x="158" y="12"/>
                        <a:pt x="152" y="10"/>
                        <a:pt x="152" y="7"/>
                      </a:cubicBezTo>
                      <a:cubicBezTo>
                        <a:pt x="151" y="4"/>
                        <a:pt x="145" y="10"/>
                        <a:pt x="144" y="6"/>
                      </a:cubicBezTo>
                      <a:cubicBezTo>
                        <a:pt x="143" y="3"/>
                        <a:pt x="136" y="0"/>
                        <a:pt x="134" y="1"/>
                      </a:cubicBezTo>
                      <a:cubicBezTo>
                        <a:pt x="132" y="1"/>
                        <a:pt x="136" y="3"/>
                        <a:pt x="135" y="5"/>
                      </a:cubicBezTo>
                      <a:cubicBezTo>
                        <a:pt x="134" y="6"/>
                        <a:pt x="130" y="3"/>
                        <a:pt x="128" y="3"/>
                      </a:cubicBezTo>
                      <a:cubicBezTo>
                        <a:pt x="126" y="3"/>
                        <a:pt x="129" y="6"/>
                        <a:pt x="128" y="8"/>
                      </a:cubicBezTo>
                      <a:cubicBezTo>
                        <a:pt x="127" y="10"/>
                        <a:pt x="124" y="3"/>
                        <a:pt x="121" y="3"/>
                      </a:cubicBezTo>
                      <a:cubicBezTo>
                        <a:pt x="119" y="3"/>
                        <a:pt x="120" y="6"/>
                        <a:pt x="117" y="7"/>
                      </a:cubicBezTo>
                      <a:cubicBezTo>
                        <a:pt x="115" y="7"/>
                        <a:pt x="120" y="9"/>
                        <a:pt x="122"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6" name="Freeform 364">
                  <a:extLst>
                    <a:ext uri="{FF2B5EF4-FFF2-40B4-BE49-F238E27FC236}">
                      <a16:creationId xmlns:a16="http://schemas.microsoft.com/office/drawing/2014/main" id="{A2D5A14A-F3BC-6041-AE5E-374F354BDC78}"/>
                    </a:ext>
                  </a:extLst>
                </p:cNvPr>
                <p:cNvSpPr>
                  <a:spLocks noEditPoints="1"/>
                </p:cNvSpPr>
                <p:nvPr/>
              </p:nvSpPr>
              <p:spPr bwMode="auto">
                <a:xfrm>
                  <a:off x="5907088" y="2494076"/>
                  <a:ext cx="231775" cy="252413"/>
                </a:xfrm>
                <a:custGeom>
                  <a:avLst/>
                  <a:gdLst>
                    <a:gd name="T0" fmla="*/ 73 w 105"/>
                    <a:gd name="T1" fmla="*/ 99 h 114"/>
                    <a:gd name="T2" fmla="*/ 62 w 105"/>
                    <a:gd name="T3" fmla="*/ 99 h 114"/>
                    <a:gd name="T4" fmla="*/ 54 w 105"/>
                    <a:gd name="T5" fmla="*/ 103 h 114"/>
                    <a:gd name="T6" fmla="*/ 64 w 105"/>
                    <a:gd name="T7" fmla="*/ 108 h 114"/>
                    <a:gd name="T8" fmla="*/ 74 w 105"/>
                    <a:gd name="T9" fmla="*/ 114 h 114"/>
                    <a:gd name="T10" fmla="*/ 76 w 105"/>
                    <a:gd name="T11" fmla="*/ 108 h 114"/>
                    <a:gd name="T12" fmla="*/ 80 w 105"/>
                    <a:gd name="T13" fmla="*/ 100 h 114"/>
                    <a:gd name="T14" fmla="*/ 73 w 105"/>
                    <a:gd name="T15" fmla="*/ 99 h 114"/>
                    <a:gd name="T16" fmla="*/ 21 w 105"/>
                    <a:gd name="T17" fmla="*/ 68 h 114"/>
                    <a:gd name="T18" fmla="*/ 14 w 105"/>
                    <a:gd name="T19" fmla="*/ 70 h 114"/>
                    <a:gd name="T20" fmla="*/ 17 w 105"/>
                    <a:gd name="T21" fmla="*/ 82 h 114"/>
                    <a:gd name="T22" fmla="*/ 21 w 105"/>
                    <a:gd name="T23" fmla="*/ 91 h 114"/>
                    <a:gd name="T24" fmla="*/ 28 w 105"/>
                    <a:gd name="T25" fmla="*/ 87 h 114"/>
                    <a:gd name="T26" fmla="*/ 29 w 105"/>
                    <a:gd name="T27" fmla="*/ 72 h 114"/>
                    <a:gd name="T28" fmla="*/ 21 w 105"/>
                    <a:gd name="T29" fmla="*/ 68 h 114"/>
                    <a:gd name="T30" fmla="*/ 87 w 105"/>
                    <a:gd name="T31" fmla="*/ 64 h 114"/>
                    <a:gd name="T32" fmla="*/ 80 w 105"/>
                    <a:gd name="T33" fmla="*/ 59 h 114"/>
                    <a:gd name="T34" fmla="*/ 66 w 105"/>
                    <a:gd name="T35" fmla="*/ 44 h 114"/>
                    <a:gd name="T36" fmla="*/ 53 w 105"/>
                    <a:gd name="T37" fmla="*/ 31 h 114"/>
                    <a:gd name="T38" fmla="*/ 53 w 105"/>
                    <a:gd name="T39" fmla="*/ 22 h 114"/>
                    <a:gd name="T40" fmla="*/ 57 w 105"/>
                    <a:gd name="T41" fmla="*/ 17 h 114"/>
                    <a:gd name="T42" fmla="*/ 58 w 105"/>
                    <a:gd name="T43" fmla="*/ 5 h 114"/>
                    <a:gd name="T44" fmla="*/ 53 w 105"/>
                    <a:gd name="T45" fmla="*/ 4 h 114"/>
                    <a:gd name="T46" fmla="*/ 51 w 105"/>
                    <a:gd name="T47" fmla="*/ 0 h 114"/>
                    <a:gd name="T48" fmla="*/ 44 w 105"/>
                    <a:gd name="T49" fmla="*/ 1 h 114"/>
                    <a:gd name="T50" fmla="*/ 38 w 105"/>
                    <a:gd name="T51" fmla="*/ 3 h 114"/>
                    <a:gd name="T52" fmla="*/ 37 w 105"/>
                    <a:gd name="T53" fmla="*/ 2 h 114"/>
                    <a:gd name="T54" fmla="*/ 35 w 105"/>
                    <a:gd name="T55" fmla="*/ 4 h 114"/>
                    <a:gd name="T56" fmla="*/ 34 w 105"/>
                    <a:gd name="T57" fmla="*/ 6 h 114"/>
                    <a:gd name="T58" fmla="*/ 31 w 105"/>
                    <a:gd name="T59" fmla="*/ 7 h 114"/>
                    <a:gd name="T60" fmla="*/ 27 w 105"/>
                    <a:gd name="T61" fmla="*/ 8 h 114"/>
                    <a:gd name="T62" fmla="*/ 24 w 105"/>
                    <a:gd name="T63" fmla="*/ 10 h 114"/>
                    <a:gd name="T64" fmla="*/ 21 w 105"/>
                    <a:gd name="T65" fmla="*/ 13 h 114"/>
                    <a:gd name="T66" fmla="*/ 16 w 105"/>
                    <a:gd name="T67" fmla="*/ 7 h 114"/>
                    <a:gd name="T68" fmla="*/ 12 w 105"/>
                    <a:gd name="T69" fmla="*/ 13 h 114"/>
                    <a:gd name="T70" fmla="*/ 4 w 105"/>
                    <a:gd name="T71" fmla="*/ 14 h 114"/>
                    <a:gd name="T72" fmla="*/ 5 w 105"/>
                    <a:gd name="T73" fmla="*/ 18 h 114"/>
                    <a:gd name="T74" fmla="*/ 3 w 105"/>
                    <a:gd name="T75" fmla="*/ 22 h 114"/>
                    <a:gd name="T76" fmla="*/ 1 w 105"/>
                    <a:gd name="T77" fmla="*/ 24 h 114"/>
                    <a:gd name="T78" fmla="*/ 4 w 105"/>
                    <a:gd name="T79" fmla="*/ 29 h 114"/>
                    <a:gd name="T80" fmla="*/ 6 w 105"/>
                    <a:gd name="T81" fmla="*/ 33 h 114"/>
                    <a:gd name="T82" fmla="*/ 10 w 105"/>
                    <a:gd name="T83" fmla="*/ 35 h 114"/>
                    <a:gd name="T84" fmla="*/ 9 w 105"/>
                    <a:gd name="T85" fmla="*/ 38 h 114"/>
                    <a:gd name="T86" fmla="*/ 14 w 105"/>
                    <a:gd name="T87" fmla="*/ 36 h 114"/>
                    <a:gd name="T88" fmla="*/ 20 w 105"/>
                    <a:gd name="T89" fmla="*/ 31 h 114"/>
                    <a:gd name="T90" fmla="*/ 33 w 105"/>
                    <a:gd name="T91" fmla="*/ 36 h 114"/>
                    <a:gd name="T92" fmla="*/ 36 w 105"/>
                    <a:gd name="T93" fmla="*/ 42 h 114"/>
                    <a:gd name="T94" fmla="*/ 44 w 105"/>
                    <a:gd name="T95" fmla="*/ 53 h 114"/>
                    <a:gd name="T96" fmla="*/ 57 w 105"/>
                    <a:gd name="T97" fmla="*/ 64 h 114"/>
                    <a:gd name="T98" fmla="*/ 65 w 105"/>
                    <a:gd name="T99" fmla="*/ 67 h 114"/>
                    <a:gd name="T100" fmla="*/ 73 w 105"/>
                    <a:gd name="T101" fmla="*/ 73 h 114"/>
                    <a:gd name="T102" fmla="*/ 80 w 105"/>
                    <a:gd name="T103" fmla="*/ 78 h 114"/>
                    <a:gd name="T104" fmla="*/ 83 w 105"/>
                    <a:gd name="T105" fmla="*/ 83 h 114"/>
                    <a:gd name="T106" fmla="*/ 83 w 105"/>
                    <a:gd name="T107" fmla="*/ 93 h 114"/>
                    <a:gd name="T108" fmla="*/ 84 w 105"/>
                    <a:gd name="T109" fmla="*/ 101 h 114"/>
                    <a:gd name="T110" fmla="*/ 88 w 105"/>
                    <a:gd name="T111" fmla="*/ 93 h 114"/>
                    <a:gd name="T112" fmla="*/ 93 w 105"/>
                    <a:gd name="T113" fmla="*/ 88 h 114"/>
                    <a:gd name="T114" fmla="*/ 89 w 105"/>
                    <a:gd name="T115" fmla="*/ 80 h 114"/>
                    <a:gd name="T116" fmla="*/ 98 w 105"/>
                    <a:gd name="T117" fmla="*/ 76 h 114"/>
                    <a:gd name="T118" fmla="*/ 105 w 105"/>
                    <a:gd name="T119" fmla="*/ 77 h 114"/>
                    <a:gd name="T120" fmla="*/ 87 w 105"/>
                    <a:gd name="T121" fmla="*/ 6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114">
                      <a:moveTo>
                        <a:pt x="73" y="99"/>
                      </a:moveTo>
                      <a:cubicBezTo>
                        <a:pt x="67" y="100"/>
                        <a:pt x="65" y="101"/>
                        <a:pt x="62" y="99"/>
                      </a:cubicBezTo>
                      <a:cubicBezTo>
                        <a:pt x="59" y="97"/>
                        <a:pt x="53" y="101"/>
                        <a:pt x="54" y="103"/>
                      </a:cubicBezTo>
                      <a:cubicBezTo>
                        <a:pt x="55" y="104"/>
                        <a:pt x="57" y="106"/>
                        <a:pt x="64" y="108"/>
                      </a:cubicBezTo>
                      <a:cubicBezTo>
                        <a:pt x="70" y="110"/>
                        <a:pt x="71" y="114"/>
                        <a:pt x="74" y="114"/>
                      </a:cubicBezTo>
                      <a:cubicBezTo>
                        <a:pt x="77" y="114"/>
                        <a:pt x="77" y="112"/>
                        <a:pt x="76" y="108"/>
                      </a:cubicBezTo>
                      <a:cubicBezTo>
                        <a:pt x="76" y="104"/>
                        <a:pt x="80" y="100"/>
                        <a:pt x="80" y="100"/>
                      </a:cubicBezTo>
                      <a:cubicBezTo>
                        <a:pt x="81" y="99"/>
                        <a:pt x="78" y="98"/>
                        <a:pt x="73" y="99"/>
                      </a:cubicBezTo>
                      <a:close/>
                      <a:moveTo>
                        <a:pt x="21" y="68"/>
                      </a:moveTo>
                      <a:cubicBezTo>
                        <a:pt x="18" y="71"/>
                        <a:pt x="15" y="68"/>
                        <a:pt x="14" y="70"/>
                      </a:cubicBezTo>
                      <a:cubicBezTo>
                        <a:pt x="13" y="73"/>
                        <a:pt x="19" y="76"/>
                        <a:pt x="17" y="82"/>
                      </a:cubicBezTo>
                      <a:cubicBezTo>
                        <a:pt x="16" y="87"/>
                        <a:pt x="18" y="94"/>
                        <a:pt x="21" y="91"/>
                      </a:cubicBezTo>
                      <a:cubicBezTo>
                        <a:pt x="24" y="87"/>
                        <a:pt x="26" y="89"/>
                        <a:pt x="28" y="87"/>
                      </a:cubicBezTo>
                      <a:cubicBezTo>
                        <a:pt x="29" y="84"/>
                        <a:pt x="28" y="76"/>
                        <a:pt x="29" y="72"/>
                      </a:cubicBezTo>
                      <a:cubicBezTo>
                        <a:pt x="30" y="68"/>
                        <a:pt x="24" y="66"/>
                        <a:pt x="21" y="68"/>
                      </a:cubicBezTo>
                      <a:close/>
                      <a:moveTo>
                        <a:pt x="87" y="64"/>
                      </a:moveTo>
                      <a:cubicBezTo>
                        <a:pt x="83" y="62"/>
                        <a:pt x="86" y="58"/>
                        <a:pt x="80" y="59"/>
                      </a:cubicBezTo>
                      <a:cubicBezTo>
                        <a:pt x="75" y="59"/>
                        <a:pt x="68" y="52"/>
                        <a:pt x="66" y="44"/>
                      </a:cubicBezTo>
                      <a:cubicBezTo>
                        <a:pt x="64" y="36"/>
                        <a:pt x="55" y="36"/>
                        <a:pt x="53" y="31"/>
                      </a:cubicBezTo>
                      <a:cubicBezTo>
                        <a:pt x="51" y="26"/>
                        <a:pt x="55" y="26"/>
                        <a:pt x="53" y="22"/>
                      </a:cubicBezTo>
                      <a:cubicBezTo>
                        <a:pt x="52" y="20"/>
                        <a:pt x="55" y="18"/>
                        <a:pt x="57" y="17"/>
                      </a:cubicBezTo>
                      <a:cubicBezTo>
                        <a:pt x="57" y="12"/>
                        <a:pt x="57" y="8"/>
                        <a:pt x="58" y="5"/>
                      </a:cubicBezTo>
                      <a:cubicBezTo>
                        <a:pt x="56" y="4"/>
                        <a:pt x="54" y="4"/>
                        <a:pt x="53" y="4"/>
                      </a:cubicBezTo>
                      <a:cubicBezTo>
                        <a:pt x="52" y="3"/>
                        <a:pt x="52" y="0"/>
                        <a:pt x="51" y="0"/>
                      </a:cubicBezTo>
                      <a:cubicBezTo>
                        <a:pt x="51" y="0"/>
                        <a:pt x="45" y="0"/>
                        <a:pt x="44" y="1"/>
                      </a:cubicBezTo>
                      <a:cubicBezTo>
                        <a:pt x="43" y="2"/>
                        <a:pt x="40" y="4"/>
                        <a:pt x="38" y="3"/>
                      </a:cubicBezTo>
                      <a:cubicBezTo>
                        <a:pt x="38" y="2"/>
                        <a:pt x="38" y="2"/>
                        <a:pt x="37" y="2"/>
                      </a:cubicBezTo>
                      <a:cubicBezTo>
                        <a:pt x="35" y="4"/>
                        <a:pt x="35" y="4"/>
                        <a:pt x="35" y="4"/>
                      </a:cubicBezTo>
                      <a:cubicBezTo>
                        <a:pt x="35" y="4"/>
                        <a:pt x="35" y="6"/>
                        <a:pt x="34" y="6"/>
                      </a:cubicBezTo>
                      <a:cubicBezTo>
                        <a:pt x="33" y="6"/>
                        <a:pt x="31" y="5"/>
                        <a:pt x="31" y="7"/>
                      </a:cubicBezTo>
                      <a:cubicBezTo>
                        <a:pt x="31" y="9"/>
                        <a:pt x="28" y="8"/>
                        <a:pt x="27" y="8"/>
                      </a:cubicBezTo>
                      <a:cubicBezTo>
                        <a:pt x="26" y="8"/>
                        <a:pt x="24" y="8"/>
                        <a:pt x="24" y="10"/>
                      </a:cubicBezTo>
                      <a:cubicBezTo>
                        <a:pt x="24" y="11"/>
                        <a:pt x="24" y="15"/>
                        <a:pt x="21" y="13"/>
                      </a:cubicBezTo>
                      <a:cubicBezTo>
                        <a:pt x="19" y="11"/>
                        <a:pt x="17" y="6"/>
                        <a:pt x="16" y="7"/>
                      </a:cubicBezTo>
                      <a:cubicBezTo>
                        <a:pt x="15" y="7"/>
                        <a:pt x="14" y="13"/>
                        <a:pt x="12" y="13"/>
                      </a:cubicBezTo>
                      <a:cubicBezTo>
                        <a:pt x="10" y="13"/>
                        <a:pt x="7" y="14"/>
                        <a:pt x="4" y="14"/>
                      </a:cubicBezTo>
                      <a:cubicBezTo>
                        <a:pt x="3" y="16"/>
                        <a:pt x="4" y="18"/>
                        <a:pt x="5" y="18"/>
                      </a:cubicBezTo>
                      <a:cubicBezTo>
                        <a:pt x="6" y="19"/>
                        <a:pt x="4" y="21"/>
                        <a:pt x="3" y="22"/>
                      </a:cubicBezTo>
                      <a:cubicBezTo>
                        <a:pt x="2" y="22"/>
                        <a:pt x="0" y="22"/>
                        <a:pt x="1" y="24"/>
                      </a:cubicBezTo>
                      <a:cubicBezTo>
                        <a:pt x="3" y="26"/>
                        <a:pt x="5" y="26"/>
                        <a:pt x="4" y="29"/>
                      </a:cubicBezTo>
                      <a:cubicBezTo>
                        <a:pt x="2" y="31"/>
                        <a:pt x="4" y="33"/>
                        <a:pt x="6" y="33"/>
                      </a:cubicBezTo>
                      <a:cubicBezTo>
                        <a:pt x="8" y="33"/>
                        <a:pt x="11" y="33"/>
                        <a:pt x="10" y="35"/>
                      </a:cubicBezTo>
                      <a:cubicBezTo>
                        <a:pt x="10" y="36"/>
                        <a:pt x="9" y="37"/>
                        <a:pt x="9" y="38"/>
                      </a:cubicBezTo>
                      <a:cubicBezTo>
                        <a:pt x="11" y="37"/>
                        <a:pt x="12" y="37"/>
                        <a:pt x="14" y="36"/>
                      </a:cubicBezTo>
                      <a:cubicBezTo>
                        <a:pt x="16" y="35"/>
                        <a:pt x="15" y="32"/>
                        <a:pt x="20" y="31"/>
                      </a:cubicBezTo>
                      <a:cubicBezTo>
                        <a:pt x="25" y="30"/>
                        <a:pt x="31" y="34"/>
                        <a:pt x="33" y="36"/>
                      </a:cubicBezTo>
                      <a:cubicBezTo>
                        <a:pt x="35" y="39"/>
                        <a:pt x="35" y="40"/>
                        <a:pt x="36" y="42"/>
                      </a:cubicBezTo>
                      <a:cubicBezTo>
                        <a:pt x="36" y="44"/>
                        <a:pt x="38" y="49"/>
                        <a:pt x="44" y="53"/>
                      </a:cubicBezTo>
                      <a:cubicBezTo>
                        <a:pt x="51" y="57"/>
                        <a:pt x="53" y="62"/>
                        <a:pt x="57" y="64"/>
                      </a:cubicBezTo>
                      <a:cubicBezTo>
                        <a:pt x="60" y="65"/>
                        <a:pt x="63" y="65"/>
                        <a:pt x="65" y="67"/>
                      </a:cubicBezTo>
                      <a:cubicBezTo>
                        <a:pt x="67" y="70"/>
                        <a:pt x="70" y="71"/>
                        <a:pt x="73" y="73"/>
                      </a:cubicBezTo>
                      <a:cubicBezTo>
                        <a:pt x="77" y="74"/>
                        <a:pt x="77" y="78"/>
                        <a:pt x="80" y="78"/>
                      </a:cubicBezTo>
                      <a:cubicBezTo>
                        <a:pt x="83" y="78"/>
                        <a:pt x="81" y="81"/>
                        <a:pt x="83" y="83"/>
                      </a:cubicBezTo>
                      <a:cubicBezTo>
                        <a:pt x="85" y="86"/>
                        <a:pt x="85" y="91"/>
                        <a:pt x="83" y="93"/>
                      </a:cubicBezTo>
                      <a:cubicBezTo>
                        <a:pt x="81" y="96"/>
                        <a:pt x="82" y="101"/>
                        <a:pt x="84" y="101"/>
                      </a:cubicBezTo>
                      <a:cubicBezTo>
                        <a:pt x="85" y="101"/>
                        <a:pt x="88" y="96"/>
                        <a:pt x="88" y="93"/>
                      </a:cubicBezTo>
                      <a:cubicBezTo>
                        <a:pt x="89" y="90"/>
                        <a:pt x="91" y="90"/>
                        <a:pt x="93" y="88"/>
                      </a:cubicBezTo>
                      <a:cubicBezTo>
                        <a:pt x="96" y="85"/>
                        <a:pt x="90" y="84"/>
                        <a:pt x="89" y="80"/>
                      </a:cubicBezTo>
                      <a:cubicBezTo>
                        <a:pt x="88" y="77"/>
                        <a:pt x="93" y="74"/>
                        <a:pt x="98" y="76"/>
                      </a:cubicBezTo>
                      <a:cubicBezTo>
                        <a:pt x="103" y="79"/>
                        <a:pt x="105" y="81"/>
                        <a:pt x="105" y="77"/>
                      </a:cubicBezTo>
                      <a:cubicBezTo>
                        <a:pt x="105" y="72"/>
                        <a:pt x="90" y="66"/>
                        <a:pt x="87" y="6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grpSp>
      <p:grpSp>
        <p:nvGrpSpPr>
          <p:cNvPr id="13" name="Group 12">
            <a:extLst>
              <a:ext uri="{FF2B5EF4-FFF2-40B4-BE49-F238E27FC236}">
                <a16:creationId xmlns:a16="http://schemas.microsoft.com/office/drawing/2014/main" id="{DCC9D1EF-B2DE-4A45-8464-2D169CE02FF5}"/>
              </a:ext>
            </a:extLst>
          </p:cNvPr>
          <p:cNvGrpSpPr/>
          <p:nvPr/>
        </p:nvGrpSpPr>
        <p:grpSpPr>
          <a:xfrm>
            <a:off x="4096664" y="3819202"/>
            <a:ext cx="7535437" cy="2784835"/>
            <a:chOff x="3554451" y="4065412"/>
            <a:chExt cx="7535437" cy="2784835"/>
          </a:xfrm>
        </p:grpSpPr>
        <p:grpSp>
          <p:nvGrpSpPr>
            <p:cNvPr id="12" name="Group 11">
              <a:extLst>
                <a:ext uri="{FF2B5EF4-FFF2-40B4-BE49-F238E27FC236}">
                  <a16:creationId xmlns:a16="http://schemas.microsoft.com/office/drawing/2014/main" id="{2EE44B0D-F104-1F45-B6F6-49150CCD6378}"/>
                </a:ext>
              </a:extLst>
            </p:cNvPr>
            <p:cNvGrpSpPr/>
            <p:nvPr/>
          </p:nvGrpSpPr>
          <p:grpSpPr>
            <a:xfrm>
              <a:off x="3554451" y="4065412"/>
              <a:ext cx="7535437" cy="2784835"/>
              <a:chOff x="3554451" y="4065412"/>
              <a:chExt cx="7535437" cy="2784835"/>
            </a:xfrm>
          </p:grpSpPr>
          <p:grpSp>
            <p:nvGrpSpPr>
              <p:cNvPr id="280" name="Group 279">
                <a:extLst>
                  <a:ext uri="{FF2B5EF4-FFF2-40B4-BE49-F238E27FC236}">
                    <a16:creationId xmlns:a16="http://schemas.microsoft.com/office/drawing/2014/main" id="{AF6EA6D8-3FF8-004F-AEE5-87436F76985C}"/>
                  </a:ext>
                </a:extLst>
              </p:cNvPr>
              <p:cNvGrpSpPr/>
              <p:nvPr/>
            </p:nvGrpSpPr>
            <p:grpSpPr>
              <a:xfrm>
                <a:off x="9572626" y="4065412"/>
                <a:ext cx="1443644" cy="434180"/>
                <a:chOff x="1189613" y="2827705"/>
                <a:chExt cx="2385856" cy="717553"/>
              </a:xfrm>
            </p:grpSpPr>
            <p:grpSp>
              <p:nvGrpSpPr>
                <p:cNvPr id="281" name="Group 280">
                  <a:extLst>
                    <a:ext uri="{FF2B5EF4-FFF2-40B4-BE49-F238E27FC236}">
                      <a16:creationId xmlns:a16="http://schemas.microsoft.com/office/drawing/2014/main" id="{F2387AEB-092D-F643-9A0C-91A559D2A36C}"/>
                    </a:ext>
                  </a:extLst>
                </p:cNvPr>
                <p:cNvGrpSpPr/>
                <p:nvPr/>
              </p:nvGrpSpPr>
              <p:grpSpPr>
                <a:xfrm>
                  <a:off x="2240744" y="2827705"/>
                  <a:ext cx="1334725" cy="717553"/>
                  <a:chOff x="6183573" y="1646971"/>
                  <a:chExt cx="669639" cy="360000"/>
                </a:xfrm>
              </p:grpSpPr>
              <p:pic>
                <p:nvPicPr>
                  <p:cNvPr id="289" name="Picture 288">
                    <a:extLst>
                      <a:ext uri="{FF2B5EF4-FFF2-40B4-BE49-F238E27FC236}">
                        <a16:creationId xmlns:a16="http://schemas.microsoft.com/office/drawing/2014/main" id="{8BD54F30-5198-7C42-8489-63F12CA3F31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83573" y="1646971"/>
                    <a:ext cx="141429" cy="360000"/>
                  </a:xfrm>
                  <a:prstGeom prst="rect">
                    <a:avLst/>
                  </a:prstGeom>
                </p:spPr>
              </p:pic>
              <p:pic>
                <p:nvPicPr>
                  <p:cNvPr id="290" name="Picture 289">
                    <a:extLst>
                      <a:ext uri="{FF2B5EF4-FFF2-40B4-BE49-F238E27FC236}">
                        <a16:creationId xmlns:a16="http://schemas.microsoft.com/office/drawing/2014/main" id="{404FF076-433E-964A-AAE6-788D1B9323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91" name="Picture 290">
                    <a:extLst>
                      <a:ext uri="{FF2B5EF4-FFF2-40B4-BE49-F238E27FC236}">
                        <a16:creationId xmlns:a16="http://schemas.microsoft.com/office/drawing/2014/main" id="{54A6F8CF-1513-3C48-BFBC-545B7CD783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92" name="Picture 291">
                    <a:extLst>
                      <a:ext uri="{FF2B5EF4-FFF2-40B4-BE49-F238E27FC236}">
                        <a16:creationId xmlns:a16="http://schemas.microsoft.com/office/drawing/2014/main" id="{5B718D3C-0614-D547-AA0D-F09E4240486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nvGrpSpPr>
                <p:cNvPr id="282" name="Group 281">
                  <a:extLst>
                    <a:ext uri="{FF2B5EF4-FFF2-40B4-BE49-F238E27FC236}">
                      <a16:creationId xmlns:a16="http://schemas.microsoft.com/office/drawing/2014/main" id="{895FF945-E6B7-074B-A5B0-304917E80A94}"/>
                    </a:ext>
                  </a:extLst>
                </p:cNvPr>
                <p:cNvGrpSpPr/>
                <p:nvPr/>
              </p:nvGrpSpPr>
              <p:grpSpPr>
                <a:xfrm>
                  <a:off x="1189613" y="2827705"/>
                  <a:ext cx="943916" cy="717553"/>
                  <a:chOff x="6379644" y="1646971"/>
                  <a:chExt cx="473568" cy="360000"/>
                </a:xfrm>
              </p:grpSpPr>
              <p:pic>
                <p:nvPicPr>
                  <p:cNvPr id="286" name="Picture 285">
                    <a:extLst>
                      <a:ext uri="{FF2B5EF4-FFF2-40B4-BE49-F238E27FC236}">
                        <a16:creationId xmlns:a16="http://schemas.microsoft.com/office/drawing/2014/main" id="{E74838DE-2B4A-1F4D-993D-B1FA14736B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87" name="Picture 286">
                    <a:extLst>
                      <a:ext uri="{FF2B5EF4-FFF2-40B4-BE49-F238E27FC236}">
                        <a16:creationId xmlns:a16="http://schemas.microsoft.com/office/drawing/2014/main" id="{E21E4BD2-EFCE-3547-8F2A-88391121761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88" name="Picture 287">
                    <a:extLst>
                      <a:ext uri="{FF2B5EF4-FFF2-40B4-BE49-F238E27FC236}">
                        <a16:creationId xmlns:a16="http://schemas.microsoft.com/office/drawing/2014/main" id="{CB1DE8A9-23CD-5548-8B8D-696051E629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sp>
            <p:nvSpPr>
              <p:cNvPr id="294" name="TextBox 293">
                <a:extLst>
                  <a:ext uri="{FF2B5EF4-FFF2-40B4-BE49-F238E27FC236}">
                    <a16:creationId xmlns:a16="http://schemas.microsoft.com/office/drawing/2014/main" id="{ACF113C2-7C12-454A-B87E-6D465F40381B}"/>
                  </a:ext>
                </a:extLst>
              </p:cNvPr>
              <p:cNvSpPr txBox="1"/>
              <p:nvPr/>
            </p:nvSpPr>
            <p:spPr>
              <a:xfrm>
                <a:off x="7987686" y="5538419"/>
                <a:ext cx="3102202" cy="1311828"/>
              </a:xfrm>
              <a:prstGeom prst="rect">
                <a:avLst/>
              </a:prstGeom>
              <a:noFill/>
            </p:spPr>
            <p:txBody>
              <a:bodyPr wrap="square" rtlCol="0">
                <a:noAutofit/>
              </a:bodyPr>
              <a:lstStyle/>
              <a:p>
                <a:pPr marL="0" marR="0" lvl="0" indent="0" algn="l" defTabSz="914400" rtl="0" eaLnBrk="1" fontAlgn="auto" latinLnBrk="0" hangingPunct="1">
                  <a:lnSpc>
                    <a:spcPct val="110000"/>
                  </a:lnSpc>
                  <a:spcBef>
                    <a:spcPts val="0"/>
                  </a:spcBef>
                  <a:spcAft>
                    <a:spcPts val="0"/>
                  </a:spcAft>
                  <a:buClrTx/>
                  <a:buSzTx/>
                  <a:buFontTx/>
                  <a:buNone/>
                  <a:tabLst>
                    <a:tab pos="842963" algn="l"/>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rPr>
                  <a:t>2,676	</a:t>
                </a:r>
                <a:r>
                  <a:rPr kumimoji="0" lang="fr-CH" sz="1400" b="0" i="0" u="none" strike="noStrike" kern="1200" cap="none" spc="0" normalizeH="0" baseline="0" noProof="0" dirty="0">
                    <a:ln>
                      <a:noFill/>
                    </a:ln>
                    <a:solidFill>
                      <a:srgbClr val="0033A0"/>
                    </a:solidFill>
                    <a:effectLst/>
                    <a:uLnTx/>
                    <a:uFillTx/>
                    <a:latin typeface="Arial" panose="020B0604020202020204"/>
                    <a:ea typeface="+mn-ea"/>
                    <a:cs typeface="+mn-cs"/>
                  </a:rPr>
                  <a:t>Staff </a:t>
                </a:r>
                <a:r>
                  <a:rPr kumimoji="0" lang="fr-CH" sz="1400" b="0" i="0" u="none" strike="noStrike" kern="1200" cap="none" spc="0" normalizeH="0" baseline="0" noProof="0" dirty="0" err="1">
                    <a:ln>
                      <a:noFill/>
                    </a:ln>
                    <a:solidFill>
                      <a:srgbClr val="0033A0"/>
                    </a:solidFill>
                    <a:effectLst/>
                    <a:uLnTx/>
                    <a:uFillTx/>
                    <a:latin typeface="Arial" panose="020B0604020202020204"/>
                    <a:ea typeface="+mn-ea"/>
                    <a:cs typeface="+mn-cs"/>
                  </a:rPr>
                  <a:t>members</a:t>
                </a:r>
                <a:endParaRPr kumimoji="0" lang="fr-CH" sz="14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tab pos="842963" algn="l"/>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rPr>
                  <a:t>2,000	</a:t>
                </a: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Contractors’ employees </a:t>
                </a:r>
              </a:p>
              <a:p>
                <a:pPr marL="0" marR="0" lvl="0" indent="0" algn="l" defTabSz="914400" rtl="0" eaLnBrk="1" fontAlgn="auto" latinLnBrk="0" hangingPunct="1">
                  <a:lnSpc>
                    <a:spcPct val="110000"/>
                  </a:lnSpc>
                  <a:spcBef>
                    <a:spcPts val="0"/>
                  </a:spcBef>
                  <a:spcAft>
                    <a:spcPts val="0"/>
                  </a:spcAft>
                  <a:buClrTx/>
                  <a:buSzTx/>
                  <a:buFontTx/>
                  <a:buNone/>
                  <a:tabLst>
                    <a:tab pos="842963" algn="l"/>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rPr>
                  <a:t>13,000	</a:t>
                </a:r>
                <a:r>
                  <a:rPr kumimoji="0" lang="fr-CH" sz="1400" b="0" i="0" u="none" strike="noStrike" kern="1200" cap="none" spc="0" normalizeH="0" baseline="0" noProof="0" dirty="0" err="1">
                    <a:ln>
                      <a:noFill/>
                    </a:ln>
                    <a:solidFill>
                      <a:srgbClr val="0033A0"/>
                    </a:solidFill>
                    <a:effectLst/>
                    <a:uLnTx/>
                    <a:uFillTx/>
                    <a:latin typeface="Arial" panose="020B0604020202020204"/>
                    <a:ea typeface="+mn-ea"/>
                    <a:cs typeface="+mn-cs"/>
                  </a:rPr>
                  <a:t>Physicists</a:t>
                </a:r>
                <a:r>
                  <a:rPr kumimoji="0" lang="fr-CH" sz="1400" b="0" i="0" u="none" strike="noStrike" kern="1200" cap="none" spc="0" normalizeH="0" baseline="0" noProof="0" dirty="0">
                    <a:ln>
                      <a:noFill/>
                    </a:ln>
                    <a:solidFill>
                      <a:srgbClr val="0033A0"/>
                    </a:solidFill>
                    <a:effectLst/>
                    <a:uLnTx/>
                    <a:uFillTx/>
                    <a:latin typeface="Arial" panose="020B0604020202020204"/>
                    <a:ea typeface="+mn-ea"/>
                    <a:cs typeface="+mn-cs"/>
                  </a:rPr>
                  <a:t> / </a:t>
                </a:r>
                <a:r>
                  <a:rPr kumimoji="0" lang="fr-CH" sz="1400" b="0" i="0" u="none" strike="noStrike" kern="1200" cap="none" spc="0" normalizeH="0" baseline="0" noProof="0" dirty="0" err="1">
                    <a:ln>
                      <a:noFill/>
                    </a:ln>
                    <a:solidFill>
                      <a:srgbClr val="0033A0"/>
                    </a:solidFill>
                    <a:effectLst/>
                    <a:uLnTx/>
                    <a:uFillTx/>
                    <a:latin typeface="Arial" panose="020B0604020202020204"/>
                    <a:ea typeface="+mn-ea"/>
                    <a:cs typeface="+mn-cs"/>
                  </a:rPr>
                  <a:t>users</a:t>
                </a:r>
                <a:endPar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295" name="ZoneTexte 9">
                <a:extLst>
                  <a:ext uri="{FF2B5EF4-FFF2-40B4-BE49-F238E27FC236}">
                    <a16:creationId xmlns:a16="http://schemas.microsoft.com/office/drawing/2014/main" id="{114FD421-C4B3-A749-BCD3-B110018B1694}"/>
                  </a:ext>
                </a:extLst>
              </p:cNvPr>
              <p:cNvSpPr txBox="1"/>
              <p:nvPr/>
            </p:nvSpPr>
            <p:spPr bwMode="auto">
              <a:xfrm>
                <a:off x="3554451" y="5433293"/>
                <a:ext cx="4144724" cy="903148"/>
              </a:xfrm>
              <a:prstGeom prst="rect">
                <a:avLst/>
              </a:prstGeom>
              <a:solidFill>
                <a:schemeClr val="tx1"/>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Geographical</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 &amp; cultural </a:t>
                </a: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diversity</a:t>
                </a:r>
                <a:endParaRPr kumimoji="0" lang="fr-CH" sz="1600" b="0" i="0" u="none" strike="noStrike" kern="1200" cap="none" spc="0" normalizeH="0" baseline="0" noProof="0" dirty="0">
                  <a:ln>
                    <a:noFill/>
                  </a:ln>
                  <a:solidFill>
                    <a:srgbClr val="FFFFFF"/>
                  </a:solidFill>
                  <a:effectLst/>
                  <a:uLnTx/>
                  <a:uFillTx/>
                  <a:latin typeface="Arial"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1" i="0" u="none" strike="noStrike" kern="1200" cap="none" spc="0" normalizeH="0" baseline="0" noProof="0" dirty="0">
                    <a:ln>
                      <a:noFill/>
                    </a:ln>
                    <a:solidFill>
                      <a:srgbClr val="FFFFFF"/>
                    </a:solidFill>
                    <a:effectLst/>
                    <a:uLnTx/>
                    <a:uFillTx/>
                    <a:latin typeface="Arial" charset="0"/>
                    <a:ea typeface="+mn-ea"/>
                    <a:cs typeface="+mn-cs"/>
                  </a:rPr>
                  <a:t>110</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 </a:t>
                </a: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nationalities</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from</a:t>
                </a:r>
                <a:r>
                  <a:rPr kumimoji="0" lang="fr-CH" sz="1600" b="1" i="0" u="none" strike="noStrike" kern="1200" cap="none" spc="0" normalizeH="0" baseline="0" noProof="0" dirty="0">
                    <a:ln>
                      <a:noFill/>
                    </a:ln>
                    <a:solidFill>
                      <a:srgbClr val="FFFFFF"/>
                    </a:solidFill>
                    <a:effectLst/>
                    <a:uLnTx/>
                    <a:uFillTx/>
                    <a:latin typeface="Arial" charset="0"/>
                    <a:ea typeface="+mn-ea"/>
                    <a:cs typeface="+mn-cs"/>
                  </a:rPr>
                  <a:t> 77 </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countries </a:t>
                </a:r>
                <a:endParaRPr kumimoji="0" lang="en-US" sz="1600" b="0" i="0" u="none" strike="noStrike" kern="1200" cap="none" spc="0" normalizeH="0" baseline="0" noProof="0" dirty="0">
                  <a:ln>
                    <a:noFill/>
                  </a:ln>
                  <a:solidFill>
                    <a:srgbClr val="FFFFFF"/>
                  </a:solidFill>
                  <a:effectLst/>
                  <a:uLnTx/>
                  <a:uFillTx/>
                  <a:latin typeface="Arial" charset="0"/>
                  <a:ea typeface="+mn-ea"/>
                  <a:cs typeface="+mn-cs"/>
                </a:endParaRPr>
              </a:p>
            </p:txBody>
          </p:sp>
        </p:grpSp>
        <p:pic>
          <p:nvPicPr>
            <p:cNvPr id="229" name="Picture 228">
              <a:extLst>
                <a:ext uri="{FF2B5EF4-FFF2-40B4-BE49-F238E27FC236}">
                  <a16:creationId xmlns:a16="http://schemas.microsoft.com/office/drawing/2014/main" id="{E7DAFA24-45CC-914F-BBEB-63918FF191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36155" y="4065412"/>
              <a:ext cx="170571" cy="434180"/>
            </a:xfrm>
            <a:prstGeom prst="rect">
              <a:avLst/>
            </a:prstGeom>
          </p:spPr>
        </p:pic>
      </p:grpSp>
      <p:grpSp>
        <p:nvGrpSpPr>
          <p:cNvPr id="11" name="Group 10">
            <a:extLst>
              <a:ext uri="{FF2B5EF4-FFF2-40B4-BE49-F238E27FC236}">
                <a16:creationId xmlns:a16="http://schemas.microsoft.com/office/drawing/2014/main" id="{98BD42D6-14F1-C645-B000-19F1B82171ED}"/>
              </a:ext>
            </a:extLst>
          </p:cNvPr>
          <p:cNvGrpSpPr/>
          <p:nvPr/>
        </p:nvGrpSpPr>
        <p:grpSpPr>
          <a:xfrm>
            <a:off x="6056711" y="2444799"/>
            <a:ext cx="1665287" cy="1143000"/>
            <a:chOff x="6049963" y="2444799"/>
            <a:chExt cx="1665287" cy="1143000"/>
          </a:xfrm>
        </p:grpSpPr>
        <p:sp>
          <p:nvSpPr>
            <p:cNvPr id="423" name="Freeform 235">
              <a:extLst>
                <a:ext uri="{FF2B5EF4-FFF2-40B4-BE49-F238E27FC236}">
                  <a16:creationId xmlns:a16="http://schemas.microsoft.com/office/drawing/2014/main" id="{18CDCB98-9824-184D-8E6A-7BF6AB331055}"/>
                </a:ext>
              </a:extLst>
            </p:cNvPr>
            <p:cNvSpPr>
              <a:spLocks/>
            </p:cNvSpPr>
            <p:nvPr/>
          </p:nvSpPr>
          <p:spPr bwMode="auto">
            <a:xfrm>
              <a:off x="7150100" y="2990899"/>
              <a:ext cx="565150" cy="596900"/>
            </a:xfrm>
            <a:custGeom>
              <a:avLst/>
              <a:gdLst>
                <a:gd name="T0" fmla="*/ 180 w 255"/>
                <a:gd name="T1" fmla="*/ 108 h 269"/>
                <a:gd name="T2" fmla="*/ 179 w 255"/>
                <a:gd name="T3" fmla="*/ 96 h 269"/>
                <a:gd name="T4" fmla="*/ 192 w 255"/>
                <a:gd name="T5" fmla="*/ 101 h 269"/>
                <a:gd name="T6" fmla="*/ 207 w 255"/>
                <a:gd name="T7" fmla="*/ 105 h 269"/>
                <a:gd name="T8" fmla="*/ 206 w 255"/>
                <a:gd name="T9" fmla="*/ 116 h 269"/>
                <a:gd name="T10" fmla="*/ 213 w 255"/>
                <a:gd name="T11" fmla="*/ 119 h 269"/>
                <a:gd name="T12" fmla="*/ 218 w 255"/>
                <a:gd name="T13" fmla="*/ 136 h 269"/>
                <a:gd name="T14" fmla="*/ 222 w 255"/>
                <a:gd name="T15" fmla="*/ 117 h 269"/>
                <a:gd name="T16" fmla="*/ 232 w 255"/>
                <a:gd name="T17" fmla="*/ 106 h 269"/>
                <a:gd name="T18" fmla="*/ 241 w 255"/>
                <a:gd name="T19" fmla="*/ 88 h 269"/>
                <a:gd name="T20" fmla="*/ 253 w 255"/>
                <a:gd name="T21" fmla="*/ 85 h 269"/>
                <a:gd name="T22" fmla="*/ 254 w 255"/>
                <a:gd name="T23" fmla="*/ 74 h 269"/>
                <a:gd name="T24" fmla="*/ 245 w 255"/>
                <a:gd name="T25" fmla="*/ 65 h 269"/>
                <a:gd name="T26" fmla="*/ 229 w 255"/>
                <a:gd name="T27" fmla="*/ 66 h 269"/>
                <a:gd name="T28" fmla="*/ 218 w 255"/>
                <a:gd name="T29" fmla="*/ 75 h 269"/>
                <a:gd name="T30" fmla="*/ 209 w 255"/>
                <a:gd name="T31" fmla="*/ 81 h 269"/>
                <a:gd name="T32" fmla="*/ 201 w 255"/>
                <a:gd name="T33" fmla="*/ 90 h 269"/>
                <a:gd name="T34" fmla="*/ 186 w 255"/>
                <a:gd name="T35" fmla="*/ 88 h 269"/>
                <a:gd name="T36" fmla="*/ 180 w 255"/>
                <a:gd name="T37" fmla="*/ 77 h 269"/>
                <a:gd name="T38" fmla="*/ 176 w 255"/>
                <a:gd name="T39" fmla="*/ 90 h 269"/>
                <a:gd name="T40" fmla="*/ 149 w 255"/>
                <a:gd name="T41" fmla="*/ 87 h 269"/>
                <a:gd name="T42" fmla="*/ 135 w 255"/>
                <a:gd name="T43" fmla="*/ 84 h 269"/>
                <a:gd name="T44" fmla="*/ 121 w 255"/>
                <a:gd name="T45" fmla="*/ 76 h 269"/>
                <a:gd name="T46" fmla="*/ 109 w 255"/>
                <a:gd name="T47" fmla="*/ 68 h 269"/>
                <a:gd name="T48" fmla="*/ 114 w 255"/>
                <a:gd name="T49" fmla="*/ 56 h 269"/>
                <a:gd name="T50" fmla="*/ 105 w 255"/>
                <a:gd name="T51" fmla="*/ 47 h 269"/>
                <a:gd name="T52" fmla="*/ 94 w 255"/>
                <a:gd name="T53" fmla="*/ 35 h 269"/>
                <a:gd name="T54" fmla="*/ 102 w 255"/>
                <a:gd name="T55" fmla="*/ 27 h 269"/>
                <a:gd name="T56" fmla="*/ 96 w 255"/>
                <a:gd name="T57" fmla="*/ 11 h 269"/>
                <a:gd name="T58" fmla="*/ 87 w 255"/>
                <a:gd name="T59" fmla="*/ 0 h 269"/>
                <a:gd name="T60" fmla="*/ 80 w 255"/>
                <a:gd name="T61" fmla="*/ 7 h 269"/>
                <a:gd name="T62" fmla="*/ 57 w 255"/>
                <a:gd name="T63" fmla="*/ 8 h 269"/>
                <a:gd name="T64" fmla="*/ 54 w 255"/>
                <a:gd name="T65" fmla="*/ 22 h 269"/>
                <a:gd name="T66" fmla="*/ 64 w 255"/>
                <a:gd name="T67" fmla="*/ 35 h 269"/>
                <a:gd name="T68" fmla="*/ 57 w 255"/>
                <a:gd name="T69" fmla="*/ 48 h 269"/>
                <a:gd name="T70" fmla="*/ 48 w 255"/>
                <a:gd name="T71" fmla="*/ 58 h 269"/>
                <a:gd name="T72" fmla="*/ 37 w 255"/>
                <a:gd name="T73" fmla="*/ 72 h 269"/>
                <a:gd name="T74" fmla="*/ 25 w 255"/>
                <a:gd name="T75" fmla="*/ 79 h 269"/>
                <a:gd name="T76" fmla="*/ 12 w 255"/>
                <a:gd name="T77" fmla="*/ 87 h 269"/>
                <a:gd name="T78" fmla="*/ 21 w 255"/>
                <a:gd name="T79" fmla="*/ 103 h 269"/>
                <a:gd name="T80" fmla="*/ 18 w 255"/>
                <a:gd name="T81" fmla="*/ 113 h 269"/>
                <a:gd name="T82" fmla="*/ 1 w 255"/>
                <a:gd name="T83" fmla="*/ 119 h 269"/>
                <a:gd name="T84" fmla="*/ 9 w 255"/>
                <a:gd name="T85" fmla="*/ 128 h 269"/>
                <a:gd name="T86" fmla="*/ 6 w 255"/>
                <a:gd name="T87" fmla="*/ 133 h 269"/>
                <a:gd name="T88" fmla="*/ 35 w 255"/>
                <a:gd name="T89" fmla="*/ 139 h 269"/>
                <a:gd name="T90" fmla="*/ 40 w 255"/>
                <a:gd name="T91" fmla="*/ 144 h 269"/>
                <a:gd name="T92" fmla="*/ 42 w 255"/>
                <a:gd name="T93" fmla="*/ 167 h 269"/>
                <a:gd name="T94" fmla="*/ 55 w 255"/>
                <a:gd name="T95" fmla="*/ 208 h 269"/>
                <a:gd name="T96" fmla="*/ 72 w 255"/>
                <a:gd name="T97" fmla="*/ 251 h 269"/>
                <a:gd name="T98" fmla="*/ 90 w 255"/>
                <a:gd name="T99" fmla="*/ 262 h 269"/>
                <a:gd name="T100" fmla="*/ 102 w 255"/>
                <a:gd name="T101" fmla="*/ 247 h 269"/>
                <a:gd name="T102" fmla="*/ 107 w 255"/>
                <a:gd name="T103" fmla="*/ 229 h 269"/>
                <a:gd name="T104" fmla="*/ 109 w 255"/>
                <a:gd name="T105" fmla="*/ 202 h 269"/>
                <a:gd name="T106" fmla="*/ 121 w 255"/>
                <a:gd name="T107" fmla="*/ 189 h 269"/>
                <a:gd name="T108" fmla="*/ 150 w 255"/>
                <a:gd name="T109" fmla="*/ 163 h 269"/>
                <a:gd name="T110" fmla="*/ 166 w 255"/>
                <a:gd name="T111" fmla="*/ 144 h 269"/>
                <a:gd name="T112" fmla="*/ 185 w 255"/>
                <a:gd name="T113" fmla="*/ 1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69">
                  <a:moveTo>
                    <a:pt x="182" y="121"/>
                  </a:moveTo>
                  <a:cubicBezTo>
                    <a:pt x="180" y="117"/>
                    <a:pt x="179" y="110"/>
                    <a:pt x="180" y="108"/>
                  </a:cubicBezTo>
                  <a:cubicBezTo>
                    <a:pt x="180" y="105"/>
                    <a:pt x="184" y="107"/>
                    <a:pt x="185" y="104"/>
                  </a:cubicBezTo>
                  <a:cubicBezTo>
                    <a:pt x="186" y="100"/>
                    <a:pt x="175" y="100"/>
                    <a:pt x="179" y="96"/>
                  </a:cubicBezTo>
                  <a:cubicBezTo>
                    <a:pt x="182" y="92"/>
                    <a:pt x="182" y="96"/>
                    <a:pt x="186" y="96"/>
                  </a:cubicBezTo>
                  <a:cubicBezTo>
                    <a:pt x="191" y="96"/>
                    <a:pt x="192" y="98"/>
                    <a:pt x="192" y="101"/>
                  </a:cubicBezTo>
                  <a:cubicBezTo>
                    <a:pt x="192" y="104"/>
                    <a:pt x="197" y="105"/>
                    <a:pt x="197" y="105"/>
                  </a:cubicBezTo>
                  <a:cubicBezTo>
                    <a:pt x="197" y="105"/>
                    <a:pt x="204" y="105"/>
                    <a:pt x="207" y="105"/>
                  </a:cubicBezTo>
                  <a:cubicBezTo>
                    <a:pt x="210" y="105"/>
                    <a:pt x="214" y="105"/>
                    <a:pt x="214" y="107"/>
                  </a:cubicBezTo>
                  <a:cubicBezTo>
                    <a:pt x="214" y="109"/>
                    <a:pt x="210" y="116"/>
                    <a:pt x="206" y="116"/>
                  </a:cubicBezTo>
                  <a:cubicBezTo>
                    <a:pt x="203" y="116"/>
                    <a:pt x="203" y="126"/>
                    <a:pt x="206" y="126"/>
                  </a:cubicBezTo>
                  <a:cubicBezTo>
                    <a:pt x="209" y="127"/>
                    <a:pt x="211" y="119"/>
                    <a:pt x="213" y="119"/>
                  </a:cubicBezTo>
                  <a:cubicBezTo>
                    <a:pt x="214" y="119"/>
                    <a:pt x="215" y="128"/>
                    <a:pt x="216" y="137"/>
                  </a:cubicBezTo>
                  <a:cubicBezTo>
                    <a:pt x="217" y="136"/>
                    <a:pt x="217" y="136"/>
                    <a:pt x="218" y="136"/>
                  </a:cubicBezTo>
                  <a:cubicBezTo>
                    <a:pt x="220" y="136"/>
                    <a:pt x="219" y="128"/>
                    <a:pt x="220" y="126"/>
                  </a:cubicBezTo>
                  <a:cubicBezTo>
                    <a:pt x="222" y="124"/>
                    <a:pt x="221" y="117"/>
                    <a:pt x="222" y="117"/>
                  </a:cubicBezTo>
                  <a:cubicBezTo>
                    <a:pt x="223" y="117"/>
                    <a:pt x="229" y="119"/>
                    <a:pt x="229" y="117"/>
                  </a:cubicBezTo>
                  <a:cubicBezTo>
                    <a:pt x="229" y="116"/>
                    <a:pt x="233" y="110"/>
                    <a:pt x="232" y="106"/>
                  </a:cubicBezTo>
                  <a:cubicBezTo>
                    <a:pt x="232" y="103"/>
                    <a:pt x="235" y="99"/>
                    <a:pt x="235" y="95"/>
                  </a:cubicBezTo>
                  <a:cubicBezTo>
                    <a:pt x="235" y="91"/>
                    <a:pt x="238" y="90"/>
                    <a:pt x="241" y="88"/>
                  </a:cubicBezTo>
                  <a:cubicBezTo>
                    <a:pt x="243" y="86"/>
                    <a:pt x="248" y="83"/>
                    <a:pt x="249" y="85"/>
                  </a:cubicBezTo>
                  <a:cubicBezTo>
                    <a:pt x="249" y="86"/>
                    <a:pt x="255" y="88"/>
                    <a:pt x="253" y="85"/>
                  </a:cubicBezTo>
                  <a:cubicBezTo>
                    <a:pt x="250" y="81"/>
                    <a:pt x="250" y="79"/>
                    <a:pt x="252" y="78"/>
                  </a:cubicBezTo>
                  <a:cubicBezTo>
                    <a:pt x="253" y="78"/>
                    <a:pt x="254" y="74"/>
                    <a:pt x="254" y="74"/>
                  </a:cubicBezTo>
                  <a:cubicBezTo>
                    <a:pt x="254" y="74"/>
                    <a:pt x="249" y="73"/>
                    <a:pt x="249" y="71"/>
                  </a:cubicBezTo>
                  <a:cubicBezTo>
                    <a:pt x="248" y="69"/>
                    <a:pt x="245" y="67"/>
                    <a:pt x="245" y="65"/>
                  </a:cubicBezTo>
                  <a:cubicBezTo>
                    <a:pt x="245" y="63"/>
                    <a:pt x="242" y="64"/>
                    <a:pt x="240" y="66"/>
                  </a:cubicBezTo>
                  <a:cubicBezTo>
                    <a:pt x="238" y="68"/>
                    <a:pt x="234" y="64"/>
                    <a:pt x="229" y="66"/>
                  </a:cubicBezTo>
                  <a:cubicBezTo>
                    <a:pt x="225" y="69"/>
                    <a:pt x="224" y="72"/>
                    <a:pt x="222" y="71"/>
                  </a:cubicBezTo>
                  <a:cubicBezTo>
                    <a:pt x="219" y="71"/>
                    <a:pt x="220" y="73"/>
                    <a:pt x="218" y="75"/>
                  </a:cubicBezTo>
                  <a:cubicBezTo>
                    <a:pt x="216" y="77"/>
                    <a:pt x="215" y="79"/>
                    <a:pt x="214" y="79"/>
                  </a:cubicBezTo>
                  <a:cubicBezTo>
                    <a:pt x="212" y="79"/>
                    <a:pt x="209" y="81"/>
                    <a:pt x="209" y="81"/>
                  </a:cubicBezTo>
                  <a:cubicBezTo>
                    <a:pt x="209" y="81"/>
                    <a:pt x="211" y="86"/>
                    <a:pt x="210" y="89"/>
                  </a:cubicBezTo>
                  <a:cubicBezTo>
                    <a:pt x="209" y="91"/>
                    <a:pt x="205" y="89"/>
                    <a:pt x="201" y="90"/>
                  </a:cubicBezTo>
                  <a:cubicBezTo>
                    <a:pt x="197" y="91"/>
                    <a:pt x="195" y="88"/>
                    <a:pt x="192" y="89"/>
                  </a:cubicBezTo>
                  <a:cubicBezTo>
                    <a:pt x="189" y="90"/>
                    <a:pt x="188" y="87"/>
                    <a:pt x="186" y="88"/>
                  </a:cubicBezTo>
                  <a:cubicBezTo>
                    <a:pt x="185" y="88"/>
                    <a:pt x="183" y="84"/>
                    <a:pt x="183" y="81"/>
                  </a:cubicBezTo>
                  <a:cubicBezTo>
                    <a:pt x="184" y="78"/>
                    <a:pt x="182" y="75"/>
                    <a:pt x="180" y="77"/>
                  </a:cubicBezTo>
                  <a:cubicBezTo>
                    <a:pt x="179" y="79"/>
                    <a:pt x="177" y="78"/>
                    <a:pt x="177" y="81"/>
                  </a:cubicBezTo>
                  <a:cubicBezTo>
                    <a:pt x="177" y="84"/>
                    <a:pt x="179" y="88"/>
                    <a:pt x="176" y="90"/>
                  </a:cubicBezTo>
                  <a:cubicBezTo>
                    <a:pt x="174" y="93"/>
                    <a:pt x="163" y="94"/>
                    <a:pt x="161" y="92"/>
                  </a:cubicBezTo>
                  <a:cubicBezTo>
                    <a:pt x="158" y="90"/>
                    <a:pt x="149" y="89"/>
                    <a:pt x="149" y="87"/>
                  </a:cubicBezTo>
                  <a:cubicBezTo>
                    <a:pt x="148" y="85"/>
                    <a:pt x="145" y="82"/>
                    <a:pt x="144" y="82"/>
                  </a:cubicBezTo>
                  <a:cubicBezTo>
                    <a:pt x="142" y="82"/>
                    <a:pt x="136" y="85"/>
                    <a:pt x="135" y="84"/>
                  </a:cubicBezTo>
                  <a:cubicBezTo>
                    <a:pt x="134" y="82"/>
                    <a:pt x="130" y="80"/>
                    <a:pt x="127" y="79"/>
                  </a:cubicBezTo>
                  <a:cubicBezTo>
                    <a:pt x="125" y="79"/>
                    <a:pt x="121" y="77"/>
                    <a:pt x="121" y="76"/>
                  </a:cubicBezTo>
                  <a:cubicBezTo>
                    <a:pt x="120" y="74"/>
                    <a:pt x="114" y="73"/>
                    <a:pt x="113" y="72"/>
                  </a:cubicBezTo>
                  <a:cubicBezTo>
                    <a:pt x="112" y="71"/>
                    <a:pt x="109" y="70"/>
                    <a:pt x="109" y="68"/>
                  </a:cubicBezTo>
                  <a:cubicBezTo>
                    <a:pt x="109" y="67"/>
                    <a:pt x="110" y="64"/>
                    <a:pt x="110" y="62"/>
                  </a:cubicBezTo>
                  <a:cubicBezTo>
                    <a:pt x="110" y="59"/>
                    <a:pt x="114" y="57"/>
                    <a:pt x="114" y="56"/>
                  </a:cubicBezTo>
                  <a:cubicBezTo>
                    <a:pt x="114" y="54"/>
                    <a:pt x="110" y="52"/>
                    <a:pt x="110" y="52"/>
                  </a:cubicBezTo>
                  <a:cubicBezTo>
                    <a:pt x="110" y="52"/>
                    <a:pt x="108" y="47"/>
                    <a:pt x="105" y="47"/>
                  </a:cubicBezTo>
                  <a:cubicBezTo>
                    <a:pt x="102" y="47"/>
                    <a:pt x="100" y="42"/>
                    <a:pt x="97" y="42"/>
                  </a:cubicBezTo>
                  <a:cubicBezTo>
                    <a:pt x="95" y="41"/>
                    <a:pt x="96" y="36"/>
                    <a:pt x="94" y="35"/>
                  </a:cubicBezTo>
                  <a:cubicBezTo>
                    <a:pt x="93" y="33"/>
                    <a:pt x="94" y="28"/>
                    <a:pt x="96" y="31"/>
                  </a:cubicBezTo>
                  <a:cubicBezTo>
                    <a:pt x="99" y="33"/>
                    <a:pt x="104" y="31"/>
                    <a:pt x="102" y="27"/>
                  </a:cubicBezTo>
                  <a:cubicBezTo>
                    <a:pt x="100" y="24"/>
                    <a:pt x="97" y="21"/>
                    <a:pt x="97" y="19"/>
                  </a:cubicBezTo>
                  <a:cubicBezTo>
                    <a:pt x="97" y="18"/>
                    <a:pt x="99" y="12"/>
                    <a:pt x="96" y="11"/>
                  </a:cubicBezTo>
                  <a:cubicBezTo>
                    <a:pt x="94" y="9"/>
                    <a:pt x="92" y="7"/>
                    <a:pt x="91" y="5"/>
                  </a:cubicBezTo>
                  <a:cubicBezTo>
                    <a:pt x="90" y="2"/>
                    <a:pt x="87" y="0"/>
                    <a:pt x="87" y="0"/>
                  </a:cubicBezTo>
                  <a:cubicBezTo>
                    <a:pt x="84" y="1"/>
                    <a:pt x="84" y="1"/>
                    <a:pt x="84" y="1"/>
                  </a:cubicBezTo>
                  <a:cubicBezTo>
                    <a:pt x="84" y="1"/>
                    <a:pt x="82" y="6"/>
                    <a:pt x="80" y="7"/>
                  </a:cubicBezTo>
                  <a:cubicBezTo>
                    <a:pt x="79" y="8"/>
                    <a:pt x="74" y="9"/>
                    <a:pt x="71" y="11"/>
                  </a:cubicBezTo>
                  <a:cubicBezTo>
                    <a:pt x="69" y="13"/>
                    <a:pt x="61" y="8"/>
                    <a:pt x="57" y="8"/>
                  </a:cubicBezTo>
                  <a:cubicBezTo>
                    <a:pt x="54" y="8"/>
                    <a:pt x="51" y="12"/>
                    <a:pt x="53" y="13"/>
                  </a:cubicBezTo>
                  <a:cubicBezTo>
                    <a:pt x="55" y="14"/>
                    <a:pt x="54" y="22"/>
                    <a:pt x="54" y="22"/>
                  </a:cubicBezTo>
                  <a:cubicBezTo>
                    <a:pt x="54" y="22"/>
                    <a:pt x="56" y="31"/>
                    <a:pt x="60" y="31"/>
                  </a:cubicBezTo>
                  <a:cubicBezTo>
                    <a:pt x="63" y="30"/>
                    <a:pt x="67" y="34"/>
                    <a:pt x="64" y="35"/>
                  </a:cubicBezTo>
                  <a:cubicBezTo>
                    <a:pt x="61" y="35"/>
                    <a:pt x="60" y="38"/>
                    <a:pt x="59" y="41"/>
                  </a:cubicBezTo>
                  <a:cubicBezTo>
                    <a:pt x="59" y="44"/>
                    <a:pt x="60" y="48"/>
                    <a:pt x="57" y="48"/>
                  </a:cubicBezTo>
                  <a:cubicBezTo>
                    <a:pt x="55" y="49"/>
                    <a:pt x="53" y="49"/>
                    <a:pt x="53" y="53"/>
                  </a:cubicBezTo>
                  <a:cubicBezTo>
                    <a:pt x="53" y="57"/>
                    <a:pt x="48" y="56"/>
                    <a:pt x="48" y="58"/>
                  </a:cubicBezTo>
                  <a:cubicBezTo>
                    <a:pt x="47" y="59"/>
                    <a:pt x="45" y="66"/>
                    <a:pt x="44" y="67"/>
                  </a:cubicBezTo>
                  <a:cubicBezTo>
                    <a:pt x="43" y="68"/>
                    <a:pt x="37" y="69"/>
                    <a:pt x="37" y="72"/>
                  </a:cubicBezTo>
                  <a:cubicBezTo>
                    <a:pt x="36" y="75"/>
                    <a:pt x="33" y="79"/>
                    <a:pt x="32" y="79"/>
                  </a:cubicBezTo>
                  <a:cubicBezTo>
                    <a:pt x="30" y="78"/>
                    <a:pt x="26" y="77"/>
                    <a:pt x="25" y="79"/>
                  </a:cubicBezTo>
                  <a:cubicBezTo>
                    <a:pt x="24" y="81"/>
                    <a:pt x="20" y="77"/>
                    <a:pt x="19" y="78"/>
                  </a:cubicBezTo>
                  <a:cubicBezTo>
                    <a:pt x="17" y="80"/>
                    <a:pt x="12" y="84"/>
                    <a:pt x="12" y="87"/>
                  </a:cubicBezTo>
                  <a:cubicBezTo>
                    <a:pt x="12" y="90"/>
                    <a:pt x="18" y="90"/>
                    <a:pt x="17" y="94"/>
                  </a:cubicBezTo>
                  <a:cubicBezTo>
                    <a:pt x="17" y="97"/>
                    <a:pt x="20" y="101"/>
                    <a:pt x="21" y="103"/>
                  </a:cubicBezTo>
                  <a:cubicBezTo>
                    <a:pt x="23" y="105"/>
                    <a:pt x="26" y="109"/>
                    <a:pt x="25" y="111"/>
                  </a:cubicBezTo>
                  <a:cubicBezTo>
                    <a:pt x="23" y="113"/>
                    <a:pt x="21" y="114"/>
                    <a:pt x="18" y="113"/>
                  </a:cubicBezTo>
                  <a:cubicBezTo>
                    <a:pt x="15" y="112"/>
                    <a:pt x="15" y="115"/>
                    <a:pt x="9" y="113"/>
                  </a:cubicBezTo>
                  <a:cubicBezTo>
                    <a:pt x="3" y="112"/>
                    <a:pt x="3" y="117"/>
                    <a:pt x="1" y="119"/>
                  </a:cubicBezTo>
                  <a:cubicBezTo>
                    <a:pt x="1" y="119"/>
                    <a:pt x="1" y="120"/>
                    <a:pt x="0" y="120"/>
                  </a:cubicBezTo>
                  <a:cubicBezTo>
                    <a:pt x="3" y="122"/>
                    <a:pt x="4" y="126"/>
                    <a:pt x="9" y="128"/>
                  </a:cubicBezTo>
                  <a:cubicBezTo>
                    <a:pt x="14" y="130"/>
                    <a:pt x="19" y="124"/>
                    <a:pt x="19" y="128"/>
                  </a:cubicBezTo>
                  <a:cubicBezTo>
                    <a:pt x="19" y="132"/>
                    <a:pt x="6" y="131"/>
                    <a:pt x="6" y="133"/>
                  </a:cubicBezTo>
                  <a:cubicBezTo>
                    <a:pt x="6" y="134"/>
                    <a:pt x="19" y="150"/>
                    <a:pt x="25" y="148"/>
                  </a:cubicBezTo>
                  <a:cubicBezTo>
                    <a:pt x="32" y="147"/>
                    <a:pt x="37" y="140"/>
                    <a:pt x="35" y="139"/>
                  </a:cubicBezTo>
                  <a:cubicBezTo>
                    <a:pt x="33" y="138"/>
                    <a:pt x="36" y="133"/>
                    <a:pt x="38" y="134"/>
                  </a:cubicBezTo>
                  <a:cubicBezTo>
                    <a:pt x="40" y="135"/>
                    <a:pt x="38" y="142"/>
                    <a:pt x="40" y="144"/>
                  </a:cubicBezTo>
                  <a:cubicBezTo>
                    <a:pt x="42" y="145"/>
                    <a:pt x="41" y="148"/>
                    <a:pt x="40" y="152"/>
                  </a:cubicBezTo>
                  <a:cubicBezTo>
                    <a:pt x="39" y="156"/>
                    <a:pt x="41" y="163"/>
                    <a:pt x="42" y="167"/>
                  </a:cubicBezTo>
                  <a:cubicBezTo>
                    <a:pt x="42" y="172"/>
                    <a:pt x="45" y="178"/>
                    <a:pt x="46" y="184"/>
                  </a:cubicBezTo>
                  <a:cubicBezTo>
                    <a:pt x="47" y="190"/>
                    <a:pt x="51" y="201"/>
                    <a:pt x="55" y="208"/>
                  </a:cubicBezTo>
                  <a:cubicBezTo>
                    <a:pt x="58" y="215"/>
                    <a:pt x="61" y="229"/>
                    <a:pt x="63" y="232"/>
                  </a:cubicBezTo>
                  <a:cubicBezTo>
                    <a:pt x="66" y="235"/>
                    <a:pt x="72" y="245"/>
                    <a:pt x="72" y="251"/>
                  </a:cubicBezTo>
                  <a:cubicBezTo>
                    <a:pt x="72" y="257"/>
                    <a:pt x="79" y="266"/>
                    <a:pt x="81" y="267"/>
                  </a:cubicBezTo>
                  <a:cubicBezTo>
                    <a:pt x="83" y="269"/>
                    <a:pt x="88" y="265"/>
                    <a:pt x="90" y="262"/>
                  </a:cubicBezTo>
                  <a:cubicBezTo>
                    <a:pt x="91" y="258"/>
                    <a:pt x="98" y="256"/>
                    <a:pt x="98" y="253"/>
                  </a:cubicBezTo>
                  <a:cubicBezTo>
                    <a:pt x="98" y="250"/>
                    <a:pt x="99" y="247"/>
                    <a:pt x="102" y="247"/>
                  </a:cubicBezTo>
                  <a:cubicBezTo>
                    <a:pt x="104" y="246"/>
                    <a:pt x="104" y="244"/>
                    <a:pt x="104" y="240"/>
                  </a:cubicBezTo>
                  <a:cubicBezTo>
                    <a:pt x="104" y="237"/>
                    <a:pt x="104" y="232"/>
                    <a:pt x="107" y="229"/>
                  </a:cubicBezTo>
                  <a:cubicBezTo>
                    <a:pt x="109" y="226"/>
                    <a:pt x="110" y="217"/>
                    <a:pt x="108" y="214"/>
                  </a:cubicBezTo>
                  <a:cubicBezTo>
                    <a:pt x="107" y="211"/>
                    <a:pt x="107" y="206"/>
                    <a:pt x="109" y="202"/>
                  </a:cubicBezTo>
                  <a:cubicBezTo>
                    <a:pt x="110" y="199"/>
                    <a:pt x="110" y="195"/>
                    <a:pt x="112" y="195"/>
                  </a:cubicBezTo>
                  <a:cubicBezTo>
                    <a:pt x="115" y="195"/>
                    <a:pt x="118" y="192"/>
                    <a:pt x="121" y="189"/>
                  </a:cubicBezTo>
                  <a:cubicBezTo>
                    <a:pt x="124" y="185"/>
                    <a:pt x="132" y="180"/>
                    <a:pt x="135" y="178"/>
                  </a:cubicBezTo>
                  <a:cubicBezTo>
                    <a:pt x="138" y="175"/>
                    <a:pt x="147" y="167"/>
                    <a:pt x="150" y="163"/>
                  </a:cubicBezTo>
                  <a:cubicBezTo>
                    <a:pt x="152" y="158"/>
                    <a:pt x="160" y="157"/>
                    <a:pt x="164" y="153"/>
                  </a:cubicBezTo>
                  <a:cubicBezTo>
                    <a:pt x="167" y="150"/>
                    <a:pt x="166" y="148"/>
                    <a:pt x="166" y="144"/>
                  </a:cubicBezTo>
                  <a:cubicBezTo>
                    <a:pt x="167" y="140"/>
                    <a:pt x="179" y="138"/>
                    <a:pt x="183" y="138"/>
                  </a:cubicBezTo>
                  <a:cubicBezTo>
                    <a:pt x="184" y="138"/>
                    <a:pt x="184" y="138"/>
                    <a:pt x="185" y="138"/>
                  </a:cubicBezTo>
                  <a:cubicBezTo>
                    <a:pt x="185" y="132"/>
                    <a:pt x="183" y="124"/>
                    <a:pt x="182" y="121"/>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6" name="Freeform 258">
              <a:extLst>
                <a:ext uri="{FF2B5EF4-FFF2-40B4-BE49-F238E27FC236}">
                  <a16:creationId xmlns:a16="http://schemas.microsoft.com/office/drawing/2014/main" id="{03DC2013-A63B-314E-AD49-50EFCD7301C8}"/>
                </a:ext>
              </a:extLst>
            </p:cNvPr>
            <p:cNvSpPr>
              <a:spLocks/>
            </p:cNvSpPr>
            <p:nvPr/>
          </p:nvSpPr>
          <p:spPr bwMode="auto">
            <a:xfrm>
              <a:off x="6184900" y="2444799"/>
              <a:ext cx="117475" cy="74613"/>
            </a:xfrm>
            <a:custGeom>
              <a:avLst/>
              <a:gdLst>
                <a:gd name="T0" fmla="*/ 8 w 53"/>
                <a:gd name="T1" fmla="*/ 17 h 34"/>
                <a:gd name="T2" fmla="*/ 13 w 53"/>
                <a:gd name="T3" fmla="*/ 19 h 34"/>
                <a:gd name="T4" fmla="*/ 18 w 53"/>
                <a:gd name="T5" fmla="*/ 22 h 34"/>
                <a:gd name="T6" fmla="*/ 18 w 53"/>
                <a:gd name="T7" fmla="*/ 29 h 34"/>
                <a:gd name="T8" fmla="*/ 26 w 53"/>
                <a:gd name="T9" fmla="*/ 33 h 34"/>
                <a:gd name="T10" fmla="*/ 32 w 53"/>
                <a:gd name="T11" fmla="*/ 34 h 34"/>
                <a:gd name="T12" fmla="*/ 37 w 53"/>
                <a:gd name="T13" fmla="*/ 31 h 34"/>
                <a:gd name="T14" fmla="*/ 43 w 53"/>
                <a:gd name="T15" fmla="*/ 30 h 34"/>
                <a:gd name="T16" fmla="*/ 44 w 53"/>
                <a:gd name="T17" fmla="*/ 25 h 34"/>
                <a:gd name="T18" fmla="*/ 49 w 53"/>
                <a:gd name="T19" fmla="*/ 21 h 34"/>
                <a:gd name="T20" fmla="*/ 52 w 53"/>
                <a:gd name="T21" fmla="*/ 18 h 34"/>
                <a:gd name="T22" fmla="*/ 53 w 53"/>
                <a:gd name="T23" fmla="*/ 15 h 34"/>
                <a:gd name="T24" fmla="*/ 53 w 53"/>
                <a:gd name="T25" fmla="*/ 12 h 34"/>
                <a:gd name="T26" fmla="*/ 49 w 53"/>
                <a:gd name="T27" fmla="*/ 9 h 34"/>
                <a:gd name="T28" fmla="*/ 40 w 53"/>
                <a:gd name="T29" fmla="*/ 5 h 34"/>
                <a:gd name="T30" fmla="*/ 35 w 53"/>
                <a:gd name="T31" fmla="*/ 2 h 34"/>
                <a:gd name="T32" fmla="*/ 23 w 53"/>
                <a:gd name="T33" fmla="*/ 2 h 34"/>
                <a:gd name="T34" fmla="*/ 10 w 53"/>
                <a:gd name="T35" fmla="*/ 2 h 34"/>
                <a:gd name="T36" fmla="*/ 3 w 53"/>
                <a:gd name="T37" fmla="*/ 4 h 34"/>
                <a:gd name="T38" fmla="*/ 2 w 53"/>
                <a:gd name="T39" fmla="*/ 14 h 34"/>
                <a:gd name="T40" fmla="*/ 2 w 53"/>
                <a:gd name="T41" fmla="*/ 17 h 34"/>
                <a:gd name="T42" fmla="*/ 8 w 53"/>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34">
                  <a:moveTo>
                    <a:pt x="8" y="17"/>
                  </a:moveTo>
                  <a:cubicBezTo>
                    <a:pt x="9" y="19"/>
                    <a:pt x="12" y="20"/>
                    <a:pt x="13" y="19"/>
                  </a:cubicBezTo>
                  <a:cubicBezTo>
                    <a:pt x="15" y="19"/>
                    <a:pt x="18" y="21"/>
                    <a:pt x="18" y="22"/>
                  </a:cubicBezTo>
                  <a:cubicBezTo>
                    <a:pt x="18" y="24"/>
                    <a:pt x="17" y="29"/>
                    <a:pt x="18" y="29"/>
                  </a:cubicBezTo>
                  <a:cubicBezTo>
                    <a:pt x="19" y="29"/>
                    <a:pt x="25" y="31"/>
                    <a:pt x="26" y="33"/>
                  </a:cubicBezTo>
                  <a:cubicBezTo>
                    <a:pt x="28" y="33"/>
                    <a:pt x="31" y="33"/>
                    <a:pt x="32" y="34"/>
                  </a:cubicBezTo>
                  <a:cubicBezTo>
                    <a:pt x="34" y="34"/>
                    <a:pt x="36" y="33"/>
                    <a:pt x="37" y="31"/>
                  </a:cubicBezTo>
                  <a:cubicBezTo>
                    <a:pt x="38" y="30"/>
                    <a:pt x="42" y="30"/>
                    <a:pt x="43" y="30"/>
                  </a:cubicBezTo>
                  <a:cubicBezTo>
                    <a:pt x="44" y="30"/>
                    <a:pt x="44" y="27"/>
                    <a:pt x="44" y="25"/>
                  </a:cubicBezTo>
                  <a:cubicBezTo>
                    <a:pt x="44" y="24"/>
                    <a:pt x="47" y="21"/>
                    <a:pt x="49" y="21"/>
                  </a:cubicBezTo>
                  <a:cubicBezTo>
                    <a:pt x="50" y="20"/>
                    <a:pt x="50" y="18"/>
                    <a:pt x="52" y="18"/>
                  </a:cubicBezTo>
                  <a:cubicBezTo>
                    <a:pt x="53" y="18"/>
                    <a:pt x="53" y="16"/>
                    <a:pt x="53" y="15"/>
                  </a:cubicBezTo>
                  <a:cubicBezTo>
                    <a:pt x="53" y="14"/>
                    <a:pt x="53" y="13"/>
                    <a:pt x="53" y="12"/>
                  </a:cubicBezTo>
                  <a:cubicBezTo>
                    <a:pt x="52" y="11"/>
                    <a:pt x="50" y="10"/>
                    <a:pt x="49" y="9"/>
                  </a:cubicBezTo>
                  <a:cubicBezTo>
                    <a:pt x="46" y="7"/>
                    <a:pt x="42" y="4"/>
                    <a:pt x="40" y="5"/>
                  </a:cubicBezTo>
                  <a:cubicBezTo>
                    <a:pt x="38" y="5"/>
                    <a:pt x="38" y="1"/>
                    <a:pt x="35" y="2"/>
                  </a:cubicBezTo>
                  <a:cubicBezTo>
                    <a:pt x="31" y="4"/>
                    <a:pt x="26" y="2"/>
                    <a:pt x="23" y="2"/>
                  </a:cubicBezTo>
                  <a:cubicBezTo>
                    <a:pt x="21" y="2"/>
                    <a:pt x="13" y="0"/>
                    <a:pt x="10" y="2"/>
                  </a:cubicBezTo>
                  <a:cubicBezTo>
                    <a:pt x="8" y="4"/>
                    <a:pt x="5" y="4"/>
                    <a:pt x="3" y="4"/>
                  </a:cubicBezTo>
                  <a:cubicBezTo>
                    <a:pt x="5" y="8"/>
                    <a:pt x="4" y="12"/>
                    <a:pt x="2" y="14"/>
                  </a:cubicBezTo>
                  <a:cubicBezTo>
                    <a:pt x="0" y="16"/>
                    <a:pt x="1" y="16"/>
                    <a:pt x="2" y="17"/>
                  </a:cubicBezTo>
                  <a:cubicBezTo>
                    <a:pt x="5" y="17"/>
                    <a:pt x="7" y="16"/>
                    <a:pt x="8" y="17"/>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5" name="Freeform 367">
              <a:extLst>
                <a:ext uri="{FF2B5EF4-FFF2-40B4-BE49-F238E27FC236}">
                  <a16:creationId xmlns:a16="http://schemas.microsoft.com/office/drawing/2014/main" id="{A11B9EF6-616F-FB4E-B9F0-06045ABA0873}"/>
                </a:ext>
              </a:extLst>
            </p:cNvPr>
            <p:cNvSpPr>
              <a:spLocks noEditPoints="1"/>
            </p:cNvSpPr>
            <p:nvPr/>
          </p:nvSpPr>
          <p:spPr bwMode="auto">
            <a:xfrm>
              <a:off x="6286500" y="2828974"/>
              <a:ext cx="381000" cy="150813"/>
            </a:xfrm>
            <a:custGeom>
              <a:avLst/>
              <a:gdLst>
                <a:gd name="T0" fmla="*/ 167 w 172"/>
                <a:gd name="T1" fmla="*/ 48 h 68"/>
                <a:gd name="T2" fmla="*/ 167 w 172"/>
                <a:gd name="T3" fmla="*/ 38 h 68"/>
                <a:gd name="T4" fmla="*/ 167 w 172"/>
                <a:gd name="T5" fmla="*/ 30 h 68"/>
                <a:gd name="T6" fmla="*/ 169 w 172"/>
                <a:gd name="T7" fmla="*/ 26 h 68"/>
                <a:gd name="T8" fmla="*/ 168 w 172"/>
                <a:gd name="T9" fmla="*/ 22 h 68"/>
                <a:gd name="T10" fmla="*/ 161 w 172"/>
                <a:gd name="T11" fmla="*/ 19 h 68"/>
                <a:gd name="T12" fmla="*/ 158 w 172"/>
                <a:gd name="T13" fmla="*/ 12 h 68"/>
                <a:gd name="T14" fmla="*/ 152 w 172"/>
                <a:gd name="T15" fmla="*/ 6 h 68"/>
                <a:gd name="T16" fmla="*/ 142 w 172"/>
                <a:gd name="T17" fmla="*/ 7 h 68"/>
                <a:gd name="T18" fmla="*/ 125 w 172"/>
                <a:gd name="T19" fmla="*/ 12 h 68"/>
                <a:gd name="T20" fmla="*/ 109 w 172"/>
                <a:gd name="T21" fmla="*/ 13 h 68"/>
                <a:gd name="T22" fmla="*/ 99 w 172"/>
                <a:gd name="T23" fmla="*/ 9 h 68"/>
                <a:gd name="T24" fmla="*/ 90 w 172"/>
                <a:gd name="T25" fmla="*/ 6 h 68"/>
                <a:gd name="T26" fmla="*/ 77 w 172"/>
                <a:gd name="T27" fmla="*/ 2 h 68"/>
                <a:gd name="T28" fmla="*/ 49 w 172"/>
                <a:gd name="T29" fmla="*/ 10 h 68"/>
                <a:gd name="T30" fmla="*/ 29 w 172"/>
                <a:gd name="T31" fmla="*/ 12 h 68"/>
                <a:gd name="T32" fmla="*/ 25 w 172"/>
                <a:gd name="T33" fmla="*/ 19 h 68"/>
                <a:gd name="T34" fmla="*/ 5 w 172"/>
                <a:gd name="T35" fmla="*/ 20 h 68"/>
                <a:gd name="T36" fmla="*/ 4 w 172"/>
                <a:gd name="T37" fmla="*/ 27 h 68"/>
                <a:gd name="T38" fmla="*/ 7 w 172"/>
                <a:gd name="T39" fmla="*/ 29 h 68"/>
                <a:gd name="T40" fmla="*/ 8 w 172"/>
                <a:gd name="T41" fmla="*/ 36 h 68"/>
                <a:gd name="T42" fmla="*/ 8 w 172"/>
                <a:gd name="T43" fmla="*/ 43 h 68"/>
                <a:gd name="T44" fmla="*/ 8 w 172"/>
                <a:gd name="T45" fmla="*/ 48 h 68"/>
                <a:gd name="T46" fmla="*/ 13 w 172"/>
                <a:gd name="T47" fmla="*/ 52 h 68"/>
                <a:gd name="T48" fmla="*/ 19 w 172"/>
                <a:gd name="T49" fmla="*/ 56 h 68"/>
                <a:gd name="T50" fmla="*/ 24 w 172"/>
                <a:gd name="T51" fmla="*/ 57 h 68"/>
                <a:gd name="T52" fmla="*/ 29 w 172"/>
                <a:gd name="T53" fmla="*/ 63 h 68"/>
                <a:gd name="T54" fmla="*/ 41 w 172"/>
                <a:gd name="T55" fmla="*/ 61 h 68"/>
                <a:gd name="T56" fmla="*/ 48 w 172"/>
                <a:gd name="T57" fmla="*/ 58 h 68"/>
                <a:gd name="T58" fmla="*/ 61 w 172"/>
                <a:gd name="T59" fmla="*/ 65 h 68"/>
                <a:gd name="T60" fmla="*/ 70 w 172"/>
                <a:gd name="T61" fmla="*/ 63 h 68"/>
                <a:gd name="T62" fmla="*/ 79 w 172"/>
                <a:gd name="T63" fmla="*/ 58 h 68"/>
                <a:gd name="T64" fmla="*/ 86 w 172"/>
                <a:gd name="T65" fmla="*/ 60 h 68"/>
                <a:gd name="T66" fmla="*/ 93 w 172"/>
                <a:gd name="T67" fmla="*/ 58 h 68"/>
                <a:gd name="T68" fmla="*/ 90 w 172"/>
                <a:gd name="T69" fmla="*/ 65 h 68"/>
                <a:gd name="T70" fmla="*/ 91 w 172"/>
                <a:gd name="T71" fmla="*/ 68 h 68"/>
                <a:gd name="T72" fmla="*/ 96 w 172"/>
                <a:gd name="T73" fmla="*/ 62 h 68"/>
                <a:gd name="T74" fmla="*/ 100 w 172"/>
                <a:gd name="T75" fmla="*/ 60 h 68"/>
                <a:gd name="T76" fmla="*/ 108 w 172"/>
                <a:gd name="T77" fmla="*/ 60 h 68"/>
                <a:gd name="T78" fmla="*/ 114 w 172"/>
                <a:gd name="T79" fmla="*/ 58 h 68"/>
                <a:gd name="T80" fmla="*/ 124 w 172"/>
                <a:gd name="T81" fmla="*/ 59 h 68"/>
                <a:gd name="T82" fmla="*/ 136 w 172"/>
                <a:gd name="T83" fmla="*/ 55 h 68"/>
                <a:gd name="T84" fmla="*/ 146 w 172"/>
                <a:gd name="T85" fmla="*/ 54 h 68"/>
                <a:gd name="T86" fmla="*/ 150 w 172"/>
                <a:gd name="T87" fmla="*/ 55 h 68"/>
                <a:gd name="T88" fmla="*/ 154 w 172"/>
                <a:gd name="T89" fmla="*/ 52 h 68"/>
                <a:gd name="T90" fmla="*/ 162 w 172"/>
                <a:gd name="T91" fmla="*/ 53 h 68"/>
                <a:gd name="T92" fmla="*/ 172 w 172"/>
                <a:gd name="T93" fmla="*/ 55 h 68"/>
                <a:gd name="T94" fmla="*/ 167 w 172"/>
                <a:gd name="T95" fmla="*/ 48 h 68"/>
                <a:gd name="T96" fmla="*/ 15 w 172"/>
                <a:gd name="T97" fmla="*/ 13 h 68"/>
                <a:gd name="T98" fmla="*/ 28 w 172"/>
                <a:gd name="T99" fmla="*/ 12 h 68"/>
                <a:gd name="T100" fmla="*/ 21 w 172"/>
                <a:gd name="T101" fmla="*/ 6 h 68"/>
                <a:gd name="T102" fmla="*/ 18 w 172"/>
                <a:gd name="T103" fmla="*/ 1 h 68"/>
                <a:gd name="T104" fmla="*/ 15 w 172"/>
                <a:gd name="T105" fmla="*/ 2 h 68"/>
                <a:gd name="T106" fmla="*/ 5 w 172"/>
                <a:gd name="T107" fmla="*/ 2 h 68"/>
                <a:gd name="T108" fmla="*/ 6 w 172"/>
                <a:gd name="T109" fmla="*/ 8 h 68"/>
                <a:gd name="T110" fmla="*/ 4 w 172"/>
                <a:gd name="T111" fmla="*/ 12 h 68"/>
                <a:gd name="T112" fmla="*/ 1 w 172"/>
                <a:gd name="T113" fmla="*/ 16 h 68"/>
                <a:gd name="T114" fmla="*/ 7 w 172"/>
                <a:gd name="T115" fmla="*/ 18 h 68"/>
                <a:gd name="T116" fmla="*/ 15 w 172"/>
                <a:gd name="T117" fmla="*/ 1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68">
                  <a:moveTo>
                    <a:pt x="167" y="48"/>
                  </a:moveTo>
                  <a:cubicBezTo>
                    <a:pt x="166" y="47"/>
                    <a:pt x="168" y="39"/>
                    <a:pt x="167" y="38"/>
                  </a:cubicBezTo>
                  <a:cubicBezTo>
                    <a:pt x="167" y="36"/>
                    <a:pt x="165" y="30"/>
                    <a:pt x="167" y="30"/>
                  </a:cubicBezTo>
                  <a:cubicBezTo>
                    <a:pt x="169" y="30"/>
                    <a:pt x="167" y="26"/>
                    <a:pt x="169" y="26"/>
                  </a:cubicBezTo>
                  <a:cubicBezTo>
                    <a:pt x="169" y="24"/>
                    <a:pt x="168" y="23"/>
                    <a:pt x="168" y="22"/>
                  </a:cubicBezTo>
                  <a:cubicBezTo>
                    <a:pt x="166" y="21"/>
                    <a:pt x="162" y="23"/>
                    <a:pt x="161" y="19"/>
                  </a:cubicBezTo>
                  <a:cubicBezTo>
                    <a:pt x="159" y="15"/>
                    <a:pt x="161" y="15"/>
                    <a:pt x="158" y="12"/>
                  </a:cubicBezTo>
                  <a:cubicBezTo>
                    <a:pt x="156" y="8"/>
                    <a:pt x="155" y="5"/>
                    <a:pt x="152" y="6"/>
                  </a:cubicBezTo>
                  <a:cubicBezTo>
                    <a:pt x="150" y="7"/>
                    <a:pt x="146" y="7"/>
                    <a:pt x="142" y="7"/>
                  </a:cubicBezTo>
                  <a:cubicBezTo>
                    <a:pt x="138" y="11"/>
                    <a:pt x="128" y="13"/>
                    <a:pt x="125" y="12"/>
                  </a:cubicBezTo>
                  <a:cubicBezTo>
                    <a:pt x="122" y="11"/>
                    <a:pt x="115" y="13"/>
                    <a:pt x="109" y="13"/>
                  </a:cubicBezTo>
                  <a:cubicBezTo>
                    <a:pt x="104" y="13"/>
                    <a:pt x="103" y="9"/>
                    <a:pt x="99" y="9"/>
                  </a:cubicBezTo>
                  <a:cubicBezTo>
                    <a:pt x="95" y="9"/>
                    <a:pt x="95" y="6"/>
                    <a:pt x="90" y="6"/>
                  </a:cubicBezTo>
                  <a:cubicBezTo>
                    <a:pt x="86" y="6"/>
                    <a:pt x="90" y="4"/>
                    <a:pt x="77" y="2"/>
                  </a:cubicBezTo>
                  <a:cubicBezTo>
                    <a:pt x="64" y="0"/>
                    <a:pt x="53" y="7"/>
                    <a:pt x="49" y="10"/>
                  </a:cubicBezTo>
                  <a:cubicBezTo>
                    <a:pt x="45" y="14"/>
                    <a:pt x="31" y="11"/>
                    <a:pt x="29" y="12"/>
                  </a:cubicBezTo>
                  <a:cubicBezTo>
                    <a:pt x="28" y="12"/>
                    <a:pt x="29" y="17"/>
                    <a:pt x="25" y="19"/>
                  </a:cubicBezTo>
                  <a:cubicBezTo>
                    <a:pt x="20" y="20"/>
                    <a:pt x="9" y="19"/>
                    <a:pt x="5" y="20"/>
                  </a:cubicBezTo>
                  <a:cubicBezTo>
                    <a:pt x="2" y="22"/>
                    <a:pt x="0" y="27"/>
                    <a:pt x="4" y="27"/>
                  </a:cubicBezTo>
                  <a:cubicBezTo>
                    <a:pt x="7" y="27"/>
                    <a:pt x="8" y="28"/>
                    <a:pt x="7" y="29"/>
                  </a:cubicBezTo>
                  <a:cubicBezTo>
                    <a:pt x="6" y="31"/>
                    <a:pt x="10" y="35"/>
                    <a:pt x="8" y="36"/>
                  </a:cubicBezTo>
                  <a:cubicBezTo>
                    <a:pt x="6" y="38"/>
                    <a:pt x="6" y="41"/>
                    <a:pt x="8" y="43"/>
                  </a:cubicBezTo>
                  <a:cubicBezTo>
                    <a:pt x="11" y="44"/>
                    <a:pt x="11" y="47"/>
                    <a:pt x="8" y="48"/>
                  </a:cubicBezTo>
                  <a:cubicBezTo>
                    <a:pt x="6" y="48"/>
                    <a:pt x="13" y="51"/>
                    <a:pt x="13" y="52"/>
                  </a:cubicBezTo>
                  <a:cubicBezTo>
                    <a:pt x="13" y="54"/>
                    <a:pt x="19" y="54"/>
                    <a:pt x="19" y="56"/>
                  </a:cubicBezTo>
                  <a:cubicBezTo>
                    <a:pt x="19" y="58"/>
                    <a:pt x="21" y="58"/>
                    <a:pt x="24" y="57"/>
                  </a:cubicBezTo>
                  <a:cubicBezTo>
                    <a:pt x="26" y="56"/>
                    <a:pt x="27" y="60"/>
                    <a:pt x="29" y="63"/>
                  </a:cubicBezTo>
                  <a:cubicBezTo>
                    <a:pt x="31" y="66"/>
                    <a:pt x="41" y="64"/>
                    <a:pt x="41" y="61"/>
                  </a:cubicBezTo>
                  <a:cubicBezTo>
                    <a:pt x="41" y="58"/>
                    <a:pt x="44" y="57"/>
                    <a:pt x="48" y="58"/>
                  </a:cubicBezTo>
                  <a:cubicBezTo>
                    <a:pt x="53" y="58"/>
                    <a:pt x="59" y="64"/>
                    <a:pt x="61" y="65"/>
                  </a:cubicBezTo>
                  <a:cubicBezTo>
                    <a:pt x="63" y="66"/>
                    <a:pt x="67" y="63"/>
                    <a:pt x="70" y="63"/>
                  </a:cubicBezTo>
                  <a:cubicBezTo>
                    <a:pt x="73" y="63"/>
                    <a:pt x="77" y="59"/>
                    <a:pt x="79" y="58"/>
                  </a:cubicBezTo>
                  <a:cubicBezTo>
                    <a:pt x="80" y="57"/>
                    <a:pt x="83" y="61"/>
                    <a:pt x="86" y="60"/>
                  </a:cubicBezTo>
                  <a:cubicBezTo>
                    <a:pt x="88" y="58"/>
                    <a:pt x="91" y="57"/>
                    <a:pt x="93" y="58"/>
                  </a:cubicBezTo>
                  <a:cubicBezTo>
                    <a:pt x="94" y="59"/>
                    <a:pt x="89" y="63"/>
                    <a:pt x="90" y="65"/>
                  </a:cubicBezTo>
                  <a:cubicBezTo>
                    <a:pt x="91" y="66"/>
                    <a:pt x="91" y="67"/>
                    <a:pt x="91" y="68"/>
                  </a:cubicBezTo>
                  <a:cubicBezTo>
                    <a:pt x="96" y="67"/>
                    <a:pt x="96" y="63"/>
                    <a:pt x="96" y="62"/>
                  </a:cubicBezTo>
                  <a:cubicBezTo>
                    <a:pt x="96" y="60"/>
                    <a:pt x="98" y="58"/>
                    <a:pt x="100" y="60"/>
                  </a:cubicBezTo>
                  <a:cubicBezTo>
                    <a:pt x="101" y="61"/>
                    <a:pt x="104" y="61"/>
                    <a:pt x="108" y="60"/>
                  </a:cubicBezTo>
                  <a:cubicBezTo>
                    <a:pt x="112" y="58"/>
                    <a:pt x="112" y="57"/>
                    <a:pt x="114" y="58"/>
                  </a:cubicBezTo>
                  <a:cubicBezTo>
                    <a:pt x="115" y="60"/>
                    <a:pt x="118" y="59"/>
                    <a:pt x="124" y="59"/>
                  </a:cubicBezTo>
                  <a:cubicBezTo>
                    <a:pt x="130" y="59"/>
                    <a:pt x="131" y="55"/>
                    <a:pt x="136" y="55"/>
                  </a:cubicBezTo>
                  <a:cubicBezTo>
                    <a:pt x="142" y="56"/>
                    <a:pt x="146" y="54"/>
                    <a:pt x="146" y="54"/>
                  </a:cubicBezTo>
                  <a:cubicBezTo>
                    <a:pt x="150" y="55"/>
                    <a:pt x="150" y="55"/>
                    <a:pt x="150" y="55"/>
                  </a:cubicBezTo>
                  <a:cubicBezTo>
                    <a:pt x="151" y="54"/>
                    <a:pt x="151" y="52"/>
                    <a:pt x="154" y="52"/>
                  </a:cubicBezTo>
                  <a:cubicBezTo>
                    <a:pt x="158" y="51"/>
                    <a:pt x="160" y="54"/>
                    <a:pt x="162" y="53"/>
                  </a:cubicBezTo>
                  <a:cubicBezTo>
                    <a:pt x="164" y="52"/>
                    <a:pt x="171" y="60"/>
                    <a:pt x="172" y="55"/>
                  </a:cubicBezTo>
                  <a:cubicBezTo>
                    <a:pt x="172" y="54"/>
                    <a:pt x="169" y="48"/>
                    <a:pt x="167" y="48"/>
                  </a:cubicBezTo>
                  <a:close/>
                  <a:moveTo>
                    <a:pt x="15" y="13"/>
                  </a:moveTo>
                  <a:cubicBezTo>
                    <a:pt x="19" y="12"/>
                    <a:pt x="26" y="13"/>
                    <a:pt x="28" y="12"/>
                  </a:cubicBezTo>
                  <a:cubicBezTo>
                    <a:pt x="29" y="10"/>
                    <a:pt x="23" y="8"/>
                    <a:pt x="21" y="6"/>
                  </a:cubicBezTo>
                  <a:cubicBezTo>
                    <a:pt x="19" y="5"/>
                    <a:pt x="19" y="3"/>
                    <a:pt x="18" y="1"/>
                  </a:cubicBezTo>
                  <a:cubicBezTo>
                    <a:pt x="17" y="2"/>
                    <a:pt x="16" y="3"/>
                    <a:pt x="15" y="2"/>
                  </a:cubicBezTo>
                  <a:cubicBezTo>
                    <a:pt x="12" y="1"/>
                    <a:pt x="6" y="2"/>
                    <a:pt x="5" y="2"/>
                  </a:cubicBezTo>
                  <a:cubicBezTo>
                    <a:pt x="4" y="2"/>
                    <a:pt x="6" y="6"/>
                    <a:pt x="6" y="8"/>
                  </a:cubicBezTo>
                  <a:cubicBezTo>
                    <a:pt x="6" y="10"/>
                    <a:pt x="4" y="11"/>
                    <a:pt x="4" y="12"/>
                  </a:cubicBezTo>
                  <a:cubicBezTo>
                    <a:pt x="4" y="13"/>
                    <a:pt x="3" y="14"/>
                    <a:pt x="1" y="16"/>
                  </a:cubicBezTo>
                  <a:cubicBezTo>
                    <a:pt x="3" y="17"/>
                    <a:pt x="5" y="18"/>
                    <a:pt x="7" y="18"/>
                  </a:cubicBezTo>
                  <a:cubicBezTo>
                    <a:pt x="11" y="18"/>
                    <a:pt x="12" y="14"/>
                    <a:pt x="15" y="13"/>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6" name="Freeform 368">
              <a:extLst>
                <a:ext uri="{FF2B5EF4-FFF2-40B4-BE49-F238E27FC236}">
                  <a16:creationId xmlns:a16="http://schemas.microsoft.com/office/drawing/2014/main" id="{36E71B0B-7B93-114D-A91B-1050B6AA2CC2}"/>
                </a:ext>
              </a:extLst>
            </p:cNvPr>
            <p:cNvSpPr>
              <a:spLocks/>
            </p:cNvSpPr>
            <p:nvPr/>
          </p:nvSpPr>
          <p:spPr bwMode="auto">
            <a:xfrm>
              <a:off x="6213475" y="2562274"/>
              <a:ext cx="361950" cy="211138"/>
            </a:xfrm>
            <a:custGeom>
              <a:avLst/>
              <a:gdLst>
                <a:gd name="T0" fmla="*/ 152 w 163"/>
                <a:gd name="T1" fmla="*/ 54 h 95"/>
                <a:gd name="T2" fmla="*/ 161 w 163"/>
                <a:gd name="T3" fmla="*/ 49 h 95"/>
                <a:gd name="T4" fmla="*/ 162 w 163"/>
                <a:gd name="T5" fmla="*/ 43 h 95"/>
                <a:gd name="T6" fmla="*/ 163 w 163"/>
                <a:gd name="T7" fmla="*/ 37 h 95"/>
                <a:gd name="T8" fmla="*/ 150 w 163"/>
                <a:gd name="T9" fmla="*/ 32 h 95"/>
                <a:gd name="T10" fmla="*/ 138 w 163"/>
                <a:gd name="T11" fmla="*/ 25 h 95"/>
                <a:gd name="T12" fmla="*/ 128 w 163"/>
                <a:gd name="T13" fmla="*/ 26 h 95"/>
                <a:gd name="T14" fmla="*/ 120 w 163"/>
                <a:gd name="T15" fmla="*/ 22 h 95"/>
                <a:gd name="T16" fmla="*/ 110 w 163"/>
                <a:gd name="T17" fmla="*/ 14 h 95"/>
                <a:gd name="T18" fmla="*/ 106 w 163"/>
                <a:gd name="T19" fmla="*/ 2 h 95"/>
                <a:gd name="T20" fmla="*/ 93 w 163"/>
                <a:gd name="T21" fmla="*/ 1 h 95"/>
                <a:gd name="T22" fmla="*/ 86 w 163"/>
                <a:gd name="T23" fmla="*/ 2 h 95"/>
                <a:gd name="T24" fmla="*/ 75 w 163"/>
                <a:gd name="T25" fmla="*/ 9 h 95"/>
                <a:gd name="T26" fmla="*/ 65 w 163"/>
                <a:gd name="T27" fmla="*/ 12 h 95"/>
                <a:gd name="T28" fmla="*/ 53 w 163"/>
                <a:gd name="T29" fmla="*/ 9 h 95"/>
                <a:gd name="T30" fmla="*/ 38 w 163"/>
                <a:gd name="T31" fmla="*/ 7 h 95"/>
                <a:gd name="T32" fmla="*/ 17 w 163"/>
                <a:gd name="T33" fmla="*/ 9 h 95"/>
                <a:gd name="T34" fmla="*/ 13 w 163"/>
                <a:gd name="T35" fmla="*/ 13 h 95"/>
                <a:gd name="T36" fmla="*/ 12 w 163"/>
                <a:gd name="T37" fmla="*/ 25 h 95"/>
                <a:gd name="T38" fmla="*/ 4 w 163"/>
                <a:gd name="T39" fmla="*/ 40 h 95"/>
                <a:gd name="T40" fmla="*/ 4 w 163"/>
                <a:gd name="T41" fmla="*/ 51 h 95"/>
                <a:gd name="T42" fmla="*/ 9 w 163"/>
                <a:gd name="T43" fmla="*/ 52 h 95"/>
                <a:gd name="T44" fmla="*/ 24 w 163"/>
                <a:gd name="T45" fmla="*/ 55 h 95"/>
                <a:gd name="T46" fmla="*/ 32 w 163"/>
                <a:gd name="T47" fmla="*/ 54 h 95"/>
                <a:gd name="T48" fmla="*/ 48 w 163"/>
                <a:gd name="T49" fmla="*/ 47 h 95"/>
                <a:gd name="T50" fmla="*/ 62 w 163"/>
                <a:gd name="T51" fmla="*/ 56 h 95"/>
                <a:gd name="T52" fmla="*/ 70 w 163"/>
                <a:gd name="T53" fmla="*/ 71 h 95"/>
                <a:gd name="T54" fmla="*/ 60 w 163"/>
                <a:gd name="T55" fmla="*/ 74 h 95"/>
                <a:gd name="T56" fmla="*/ 58 w 163"/>
                <a:gd name="T57" fmla="*/ 85 h 95"/>
                <a:gd name="T58" fmla="*/ 67 w 163"/>
                <a:gd name="T59" fmla="*/ 85 h 95"/>
                <a:gd name="T60" fmla="*/ 79 w 163"/>
                <a:gd name="T61" fmla="*/ 69 h 95"/>
                <a:gd name="T62" fmla="*/ 90 w 163"/>
                <a:gd name="T63" fmla="*/ 73 h 95"/>
                <a:gd name="T64" fmla="*/ 93 w 163"/>
                <a:gd name="T65" fmla="*/ 82 h 95"/>
                <a:gd name="T66" fmla="*/ 102 w 163"/>
                <a:gd name="T67" fmla="*/ 93 h 95"/>
                <a:gd name="T68" fmla="*/ 118 w 163"/>
                <a:gd name="T69" fmla="*/ 88 h 95"/>
                <a:gd name="T70" fmla="*/ 121 w 163"/>
                <a:gd name="T71" fmla="*/ 84 h 95"/>
                <a:gd name="T72" fmla="*/ 126 w 163"/>
                <a:gd name="T73" fmla="*/ 69 h 95"/>
                <a:gd name="T74" fmla="*/ 145 w 163"/>
                <a:gd name="T75" fmla="*/ 6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95">
                  <a:moveTo>
                    <a:pt x="145" y="59"/>
                  </a:moveTo>
                  <a:cubicBezTo>
                    <a:pt x="146" y="59"/>
                    <a:pt x="150" y="54"/>
                    <a:pt x="152" y="54"/>
                  </a:cubicBezTo>
                  <a:cubicBezTo>
                    <a:pt x="153" y="54"/>
                    <a:pt x="159" y="55"/>
                    <a:pt x="159" y="54"/>
                  </a:cubicBezTo>
                  <a:cubicBezTo>
                    <a:pt x="159" y="53"/>
                    <a:pt x="161" y="50"/>
                    <a:pt x="161" y="49"/>
                  </a:cubicBezTo>
                  <a:cubicBezTo>
                    <a:pt x="161" y="48"/>
                    <a:pt x="159" y="47"/>
                    <a:pt x="159" y="46"/>
                  </a:cubicBezTo>
                  <a:cubicBezTo>
                    <a:pt x="159" y="44"/>
                    <a:pt x="162" y="44"/>
                    <a:pt x="162" y="43"/>
                  </a:cubicBezTo>
                  <a:cubicBezTo>
                    <a:pt x="162" y="42"/>
                    <a:pt x="160" y="41"/>
                    <a:pt x="160" y="41"/>
                  </a:cubicBezTo>
                  <a:cubicBezTo>
                    <a:pt x="160" y="40"/>
                    <a:pt x="163" y="38"/>
                    <a:pt x="163" y="37"/>
                  </a:cubicBezTo>
                  <a:cubicBezTo>
                    <a:pt x="162" y="35"/>
                    <a:pt x="160" y="35"/>
                    <a:pt x="157" y="34"/>
                  </a:cubicBezTo>
                  <a:cubicBezTo>
                    <a:pt x="155" y="32"/>
                    <a:pt x="152" y="33"/>
                    <a:pt x="150" y="32"/>
                  </a:cubicBezTo>
                  <a:cubicBezTo>
                    <a:pt x="147" y="30"/>
                    <a:pt x="142" y="31"/>
                    <a:pt x="142" y="30"/>
                  </a:cubicBezTo>
                  <a:cubicBezTo>
                    <a:pt x="142" y="30"/>
                    <a:pt x="139" y="27"/>
                    <a:pt x="138" y="25"/>
                  </a:cubicBezTo>
                  <a:cubicBezTo>
                    <a:pt x="137" y="24"/>
                    <a:pt x="135" y="25"/>
                    <a:pt x="133" y="26"/>
                  </a:cubicBezTo>
                  <a:cubicBezTo>
                    <a:pt x="131" y="27"/>
                    <a:pt x="130" y="27"/>
                    <a:pt x="128" y="26"/>
                  </a:cubicBezTo>
                  <a:cubicBezTo>
                    <a:pt x="127" y="25"/>
                    <a:pt x="125" y="24"/>
                    <a:pt x="124" y="24"/>
                  </a:cubicBezTo>
                  <a:cubicBezTo>
                    <a:pt x="122" y="25"/>
                    <a:pt x="120" y="24"/>
                    <a:pt x="120" y="22"/>
                  </a:cubicBezTo>
                  <a:cubicBezTo>
                    <a:pt x="121" y="20"/>
                    <a:pt x="118" y="16"/>
                    <a:pt x="116" y="15"/>
                  </a:cubicBezTo>
                  <a:cubicBezTo>
                    <a:pt x="115" y="15"/>
                    <a:pt x="111" y="16"/>
                    <a:pt x="110" y="14"/>
                  </a:cubicBezTo>
                  <a:cubicBezTo>
                    <a:pt x="109" y="12"/>
                    <a:pt x="107" y="10"/>
                    <a:pt x="108" y="9"/>
                  </a:cubicBezTo>
                  <a:cubicBezTo>
                    <a:pt x="108" y="7"/>
                    <a:pt x="107" y="3"/>
                    <a:pt x="106" y="2"/>
                  </a:cubicBezTo>
                  <a:cubicBezTo>
                    <a:pt x="105" y="0"/>
                    <a:pt x="100" y="0"/>
                    <a:pt x="99" y="1"/>
                  </a:cubicBezTo>
                  <a:cubicBezTo>
                    <a:pt x="98" y="2"/>
                    <a:pt x="94" y="0"/>
                    <a:pt x="93" y="1"/>
                  </a:cubicBezTo>
                  <a:cubicBezTo>
                    <a:pt x="91" y="2"/>
                    <a:pt x="91" y="3"/>
                    <a:pt x="89" y="3"/>
                  </a:cubicBezTo>
                  <a:cubicBezTo>
                    <a:pt x="88" y="3"/>
                    <a:pt x="87" y="3"/>
                    <a:pt x="86" y="2"/>
                  </a:cubicBezTo>
                  <a:cubicBezTo>
                    <a:pt x="84" y="3"/>
                    <a:pt x="80" y="4"/>
                    <a:pt x="80" y="4"/>
                  </a:cubicBezTo>
                  <a:cubicBezTo>
                    <a:pt x="80" y="4"/>
                    <a:pt x="75" y="8"/>
                    <a:pt x="75" y="9"/>
                  </a:cubicBezTo>
                  <a:cubicBezTo>
                    <a:pt x="75" y="11"/>
                    <a:pt x="75" y="14"/>
                    <a:pt x="73" y="12"/>
                  </a:cubicBezTo>
                  <a:cubicBezTo>
                    <a:pt x="72" y="11"/>
                    <a:pt x="66" y="11"/>
                    <a:pt x="65" y="12"/>
                  </a:cubicBezTo>
                  <a:cubicBezTo>
                    <a:pt x="64" y="13"/>
                    <a:pt x="61" y="9"/>
                    <a:pt x="59" y="10"/>
                  </a:cubicBezTo>
                  <a:cubicBezTo>
                    <a:pt x="57" y="11"/>
                    <a:pt x="53" y="8"/>
                    <a:pt x="53" y="9"/>
                  </a:cubicBezTo>
                  <a:cubicBezTo>
                    <a:pt x="53" y="11"/>
                    <a:pt x="49" y="10"/>
                    <a:pt x="47" y="9"/>
                  </a:cubicBezTo>
                  <a:cubicBezTo>
                    <a:pt x="44" y="8"/>
                    <a:pt x="40" y="9"/>
                    <a:pt x="38" y="7"/>
                  </a:cubicBezTo>
                  <a:cubicBezTo>
                    <a:pt x="37" y="5"/>
                    <a:pt x="26" y="5"/>
                    <a:pt x="23" y="5"/>
                  </a:cubicBezTo>
                  <a:cubicBezTo>
                    <a:pt x="19" y="5"/>
                    <a:pt x="18" y="7"/>
                    <a:pt x="17" y="9"/>
                  </a:cubicBezTo>
                  <a:cubicBezTo>
                    <a:pt x="15" y="10"/>
                    <a:pt x="14" y="10"/>
                    <a:pt x="12" y="10"/>
                  </a:cubicBezTo>
                  <a:cubicBezTo>
                    <a:pt x="12" y="11"/>
                    <a:pt x="12" y="13"/>
                    <a:pt x="13" y="13"/>
                  </a:cubicBezTo>
                  <a:cubicBezTo>
                    <a:pt x="14" y="14"/>
                    <a:pt x="17" y="20"/>
                    <a:pt x="16" y="22"/>
                  </a:cubicBezTo>
                  <a:cubicBezTo>
                    <a:pt x="15" y="24"/>
                    <a:pt x="14" y="24"/>
                    <a:pt x="12" y="25"/>
                  </a:cubicBezTo>
                  <a:cubicBezTo>
                    <a:pt x="11" y="27"/>
                    <a:pt x="4" y="33"/>
                    <a:pt x="4" y="34"/>
                  </a:cubicBezTo>
                  <a:cubicBezTo>
                    <a:pt x="4" y="35"/>
                    <a:pt x="5" y="39"/>
                    <a:pt x="4" y="40"/>
                  </a:cubicBezTo>
                  <a:cubicBezTo>
                    <a:pt x="3" y="41"/>
                    <a:pt x="0" y="45"/>
                    <a:pt x="0" y="47"/>
                  </a:cubicBezTo>
                  <a:cubicBezTo>
                    <a:pt x="0" y="49"/>
                    <a:pt x="2" y="51"/>
                    <a:pt x="4" y="51"/>
                  </a:cubicBezTo>
                  <a:cubicBezTo>
                    <a:pt x="5" y="52"/>
                    <a:pt x="5" y="52"/>
                    <a:pt x="5" y="52"/>
                  </a:cubicBezTo>
                  <a:cubicBezTo>
                    <a:pt x="7" y="52"/>
                    <a:pt x="8" y="52"/>
                    <a:pt x="9" y="52"/>
                  </a:cubicBezTo>
                  <a:cubicBezTo>
                    <a:pt x="10" y="52"/>
                    <a:pt x="16" y="54"/>
                    <a:pt x="18" y="54"/>
                  </a:cubicBezTo>
                  <a:cubicBezTo>
                    <a:pt x="20" y="54"/>
                    <a:pt x="23" y="55"/>
                    <a:pt x="24" y="55"/>
                  </a:cubicBezTo>
                  <a:cubicBezTo>
                    <a:pt x="24" y="56"/>
                    <a:pt x="26" y="56"/>
                    <a:pt x="28" y="54"/>
                  </a:cubicBezTo>
                  <a:cubicBezTo>
                    <a:pt x="29" y="53"/>
                    <a:pt x="31" y="54"/>
                    <a:pt x="32" y="54"/>
                  </a:cubicBezTo>
                  <a:cubicBezTo>
                    <a:pt x="34" y="54"/>
                    <a:pt x="37" y="52"/>
                    <a:pt x="37" y="51"/>
                  </a:cubicBezTo>
                  <a:cubicBezTo>
                    <a:pt x="38" y="50"/>
                    <a:pt x="46" y="48"/>
                    <a:pt x="48" y="47"/>
                  </a:cubicBezTo>
                  <a:cubicBezTo>
                    <a:pt x="51" y="47"/>
                    <a:pt x="54" y="51"/>
                    <a:pt x="56" y="51"/>
                  </a:cubicBezTo>
                  <a:cubicBezTo>
                    <a:pt x="58" y="51"/>
                    <a:pt x="61" y="53"/>
                    <a:pt x="62" y="56"/>
                  </a:cubicBezTo>
                  <a:cubicBezTo>
                    <a:pt x="63" y="60"/>
                    <a:pt x="67" y="64"/>
                    <a:pt x="68" y="65"/>
                  </a:cubicBezTo>
                  <a:cubicBezTo>
                    <a:pt x="69" y="67"/>
                    <a:pt x="70" y="70"/>
                    <a:pt x="70" y="71"/>
                  </a:cubicBezTo>
                  <a:cubicBezTo>
                    <a:pt x="70" y="72"/>
                    <a:pt x="67" y="71"/>
                    <a:pt x="64" y="70"/>
                  </a:cubicBezTo>
                  <a:cubicBezTo>
                    <a:pt x="61" y="69"/>
                    <a:pt x="60" y="73"/>
                    <a:pt x="60" y="74"/>
                  </a:cubicBezTo>
                  <a:cubicBezTo>
                    <a:pt x="60" y="76"/>
                    <a:pt x="56" y="82"/>
                    <a:pt x="55" y="83"/>
                  </a:cubicBezTo>
                  <a:cubicBezTo>
                    <a:pt x="54" y="84"/>
                    <a:pt x="57" y="85"/>
                    <a:pt x="58" y="85"/>
                  </a:cubicBezTo>
                  <a:cubicBezTo>
                    <a:pt x="59" y="85"/>
                    <a:pt x="62" y="83"/>
                    <a:pt x="64" y="83"/>
                  </a:cubicBezTo>
                  <a:cubicBezTo>
                    <a:pt x="64" y="83"/>
                    <a:pt x="65" y="84"/>
                    <a:pt x="67" y="85"/>
                  </a:cubicBezTo>
                  <a:cubicBezTo>
                    <a:pt x="66" y="81"/>
                    <a:pt x="67" y="81"/>
                    <a:pt x="71" y="78"/>
                  </a:cubicBezTo>
                  <a:cubicBezTo>
                    <a:pt x="75" y="75"/>
                    <a:pt x="75" y="70"/>
                    <a:pt x="79" y="69"/>
                  </a:cubicBezTo>
                  <a:cubicBezTo>
                    <a:pt x="82" y="68"/>
                    <a:pt x="84" y="67"/>
                    <a:pt x="89" y="67"/>
                  </a:cubicBezTo>
                  <a:cubicBezTo>
                    <a:pt x="94" y="68"/>
                    <a:pt x="86" y="71"/>
                    <a:pt x="90" y="73"/>
                  </a:cubicBezTo>
                  <a:cubicBezTo>
                    <a:pt x="94" y="75"/>
                    <a:pt x="104" y="73"/>
                    <a:pt x="105" y="75"/>
                  </a:cubicBezTo>
                  <a:cubicBezTo>
                    <a:pt x="105" y="78"/>
                    <a:pt x="92" y="81"/>
                    <a:pt x="93" y="82"/>
                  </a:cubicBezTo>
                  <a:cubicBezTo>
                    <a:pt x="93" y="84"/>
                    <a:pt x="100" y="85"/>
                    <a:pt x="102" y="86"/>
                  </a:cubicBezTo>
                  <a:cubicBezTo>
                    <a:pt x="104" y="88"/>
                    <a:pt x="101" y="92"/>
                    <a:pt x="102" y="93"/>
                  </a:cubicBezTo>
                  <a:cubicBezTo>
                    <a:pt x="103" y="95"/>
                    <a:pt x="107" y="94"/>
                    <a:pt x="110" y="92"/>
                  </a:cubicBezTo>
                  <a:cubicBezTo>
                    <a:pt x="113" y="90"/>
                    <a:pt x="115" y="90"/>
                    <a:pt x="118" y="88"/>
                  </a:cubicBezTo>
                  <a:cubicBezTo>
                    <a:pt x="122" y="85"/>
                    <a:pt x="130" y="88"/>
                    <a:pt x="131" y="86"/>
                  </a:cubicBezTo>
                  <a:cubicBezTo>
                    <a:pt x="132" y="85"/>
                    <a:pt x="128" y="83"/>
                    <a:pt x="121" y="84"/>
                  </a:cubicBezTo>
                  <a:cubicBezTo>
                    <a:pt x="114" y="84"/>
                    <a:pt x="114" y="78"/>
                    <a:pt x="114" y="76"/>
                  </a:cubicBezTo>
                  <a:cubicBezTo>
                    <a:pt x="114" y="75"/>
                    <a:pt x="121" y="69"/>
                    <a:pt x="126" y="69"/>
                  </a:cubicBezTo>
                  <a:cubicBezTo>
                    <a:pt x="130" y="69"/>
                    <a:pt x="133" y="67"/>
                    <a:pt x="137" y="65"/>
                  </a:cubicBezTo>
                  <a:cubicBezTo>
                    <a:pt x="139" y="65"/>
                    <a:pt x="142" y="64"/>
                    <a:pt x="145" y="63"/>
                  </a:cubicBezTo>
                  <a:cubicBezTo>
                    <a:pt x="144" y="61"/>
                    <a:pt x="144" y="59"/>
                    <a:pt x="145" y="59"/>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7" name="Freeform 369">
              <a:extLst>
                <a:ext uri="{FF2B5EF4-FFF2-40B4-BE49-F238E27FC236}">
                  <a16:creationId xmlns:a16="http://schemas.microsoft.com/office/drawing/2014/main" id="{20F870E4-07FD-E94B-A263-9FF481E7FC1E}"/>
                </a:ext>
              </a:extLst>
            </p:cNvPr>
            <p:cNvSpPr>
              <a:spLocks/>
            </p:cNvSpPr>
            <p:nvPr/>
          </p:nvSpPr>
          <p:spPr bwMode="auto">
            <a:xfrm>
              <a:off x="7000875" y="2955974"/>
              <a:ext cx="333375" cy="301625"/>
            </a:xfrm>
            <a:custGeom>
              <a:avLst/>
              <a:gdLst>
                <a:gd name="T0" fmla="*/ 140 w 151"/>
                <a:gd name="T1" fmla="*/ 7 h 136"/>
                <a:gd name="T2" fmla="*/ 129 w 151"/>
                <a:gd name="T3" fmla="*/ 1 h 136"/>
                <a:gd name="T4" fmla="*/ 118 w 151"/>
                <a:gd name="T5" fmla="*/ 2 h 136"/>
                <a:gd name="T6" fmla="*/ 101 w 151"/>
                <a:gd name="T7" fmla="*/ 8 h 136"/>
                <a:gd name="T8" fmla="*/ 98 w 151"/>
                <a:gd name="T9" fmla="*/ 13 h 136"/>
                <a:gd name="T10" fmla="*/ 95 w 151"/>
                <a:gd name="T11" fmla="*/ 25 h 136"/>
                <a:gd name="T12" fmla="*/ 84 w 151"/>
                <a:gd name="T13" fmla="*/ 32 h 136"/>
                <a:gd name="T14" fmla="*/ 81 w 151"/>
                <a:gd name="T15" fmla="*/ 41 h 136"/>
                <a:gd name="T16" fmla="*/ 74 w 151"/>
                <a:gd name="T17" fmla="*/ 55 h 136"/>
                <a:gd name="T18" fmla="*/ 58 w 151"/>
                <a:gd name="T19" fmla="*/ 60 h 136"/>
                <a:gd name="T20" fmla="*/ 51 w 151"/>
                <a:gd name="T21" fmla="*/ 74 h 136"/>
                <a:gd name="T22" fmla="*/ 0 w 151"/>
                <a:gd name="T23" fmla="*/ 77 h 136"/>
                <a:gd name="T24" fmla="*/ 14 w 151"/>
                <a:gd name="T25" fmla="*/ 89 h 136"/>
                <a:gd name="T26" fmla="*/ 21 w 151"/>
                <a:gd name="T27" fmla="*/ 106 h 136"/>
                <a:gd name="T28" fmla="*/ 6 w 151"/>
                <a:gd name="T29" fmla="*/ 118 h 136"/>
                <a:gd name="T30" fmla="*/ 24 w 151"/>
                <a:gd name="T31" fmla="*/ 119 h 136"/>
                <a:gd name="T32" fmla="*/ 45 w 151"/>
                <a:gd name="T33" fmla="*/ 118 h 136"/>
                <a:gd name="T34" fmla="*/ 57 w 151"/>
                <a:gd name="T35" fmla="*/ 125 h 136"/>
                <a:gd name="T36" fmla="*/ 67 w 151"/>
                <a:gd name="T37" fmla="*/ 135 h 136"/>
                <a:gd name="T38" fmla="*/ 69 w 151"/>
                <a:gd name="T39" fmla="*/ 135 h 136"/>
                <a:gd name="T40" fmla="*/ 86 w 151"/>
                <a:gd name="T41" fmla="*/ 129 h 136"/>
                <a:gd name="T42" fmla="*/ 89 w 151"/>
                <a:gd name="T43" fmla="*/ 119 h 136"/>
                <a:gd name="T44" fmla="*/ 80 w 151"/>
                <a:gd name="T45" fmla="*/ 103 h 136"/>
                <a:gd name="T46" fmla="*/ 93 w 151"/>
                <a:gd name="T47" fmla="*/ 95 h 136"/>
                <a:gd name="T48" fmla="*/ 105 w 151"/>
                <a:gd name="T49" fmla="*/ 88 h 136"/>
                <a:gd name="T50" fmla="*/ 116 w 151"/>
                <a:gd name="T51" fmla="*/ 74 h 136"/>
                <a:gd name="T52" fmla="*/ 125 w 151"/>
                <a:gd name="T53" fmla="*/ 64 h 136"/>
                <a:gd name="T54" fmla="*/ 132 w 151"/>
                <a:gd name="T55" fmla="*/ 51 h 136"/>
                <a:gd name="T56" fmla="*/ 122 w 151"/>
                <a:gd name="T57" fmla="*/ 38 h 136"/>
                <a:gd name="T58" fmla="*/ 125 w 151"/>
                <a:gd name="T59" fmla="*/ 24 h 136"/>
                <a:gd name="T60" fmla="*/ 148 w 151"/>
                <a:gd name="T61" fmla="*/ 23 h 136"/>
                <a:gd name="T62" fmla="*/ 144 w 151"/>
                <a:gd name="T63" fmla="*/ 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36">
                  <a:moveTo>
                    <a:pt x="144" y="14"/>
                  </a:moveTo>
                  <a:cubicBezTo>
                    <a:pt x="140" y="12"/>
                    <a:pt x="140" y="8"/>
                    <a:pt x="140" y="7"/>
                  </a:cubicBezTo>
                  <a:cubicBezTo>
                    <a:pt x="140" y="6"/>
                    <a:pt x="135" y="3"/>
                    <a:pt x="131" y="0"/>
                  </a:cubicBezTo>
                  <a:cubicBezTo>
                    <a:pt x="131" y="0"/>
                    <a:pt x="130" y="0"/>
                    <a:pt x="129" y="1"/>
                  </a:cubicBezTo>
                  <a:cubicBezTo>
                    <a:pt x="128" y="0"/>
                    <a:pt x="128" y="0"/>
                    <a:pt x="127" y="0"/>
                  </a:cubicBezTo>
                  <a:cubicBezTo>
                    <a:pt x="124" y="2"/>
                    <a:pt x="120" y="3"/>
                    <a:pt x="118" y="2"/>
                  </a:cubicBezTo>
                  <a:cubicBezTo>
                    <a:pt x="115" y="1"/>
                    <a:pt x="109" y="3"/>
                    <a:pt x="105" y="6"/>
                  </a:cubicBezTo>
                  <a:cubicBezTo>
                    <a:pt x="104" y="7"/>
                    <a:pt x="102" y="7"/>
                    <a:pt x="101" y="8"/>
                  </a:cubicBezTo>
                  <a:cubicBezTo>
                    <a:pt x="100" y="8"/>
                    <a:pt x="100" y="8"/>
                    <a:pt x="99" y="8"/>
                  </a:cubicBezTo>
                  <a:cubicBezTo>
                    <a:pt x="97" y="9"/>
                    <a:pt x="96" y="11"/>
                    <a:pt x="98" y="13"/>
                  </a:cubicBezTo>
                  <a:cubicBezTo>
                    <a:pt x="100" y="15"/>
                    <a:pt x="99" y="16"/>
                    <a:pt x="100" y="18"/>
                  </a:cubicBezTo>
                  <a:cubicBezTo>
                    <a:pt x="100" y="20"/>
                    <a:pt x="97" y="23"/>
                    <a:pt x="95" y="25"/>
                  </a:cubicBezTo>
                  <a:cubicBezTo>
                    <a:pt x="94" y="27"/>
                    <a:pt x="95" y="30"/>
                    <a:pt x="94" y="32"/>
                  </a:cubicBezTo>
                  <a:cubicBezTo>
                    <a:pt x="93" y="34"/>
                    <a:pt x="85" y="31"/>
                    <a:pt x="84" y="32"/>
                  </a:cubicBezTo>
                  <a:cubicBezTo>
                    <a:pt x="83" y="33"/>
                    <a:pt x="87" y="36"/>
                    <a:pt x="87" y="38"/>
                  </a:cubicBezTo>
                  <a:cubicBezTo>
                    <a:pt x="87" y="39"/>
                    <a:pt x="84" y="41"/>
                    <a:pt x="81" y="41"/>
                  </a:cubicBezTo>
                  <a:cubicBezTo>
                    <a:pt x="78" y="42"/>
                    <a:pt x="78" y="46"/>
                    <a:pt x="78" y="51"/>
                  </a:cubicBezTo>
                  <a:cubicBezTo>
                    <a:pt x="78" y="57"/>
                    <a:pt x="74" y="57"/>
                    <a:pt x="74" y="55"/>
                  </a:cubicBezTo>
                  <a:cubicBezTo>
                    <a:pt x="73" y="53"/>
                    <a:pt x="64" y="56"/>
                    <a:pt x="64" y="58"/>
                  </a:cubicBezTo>
                  <a:cubicBezTo>
                    <a:pt x="64" y="61"/>
                    <a:pt x="61" y="60"/>
                    <a:pt x="58" y="60"/>
                  </a:cubicBezTo>
                  <a:cubicBezTo>
                    <a:pt x="54" y="60"/>
                    <a:pt x="51" y="63"/>
                    <a:pt x="50" y="64"/>
                  </a:cubicBezTo>
                  <a:cubicBezTo>
                    <a:pt x="50" y="66"/>
                    <a:pt x="52" y="72"/>
                    <a:pt x="51" y="74"/>
                  </a:cubicBezTo>
                  <a:cubicBezTo>
                    <a:pt x="51" y="75"/>
                    <a:pt x="20" y="79"/>
                    <a:pt x="14" y="78"/>
                  </a:cubicBezTo>
                  <a:cubicBezTo>
                    <a:pt x="10" y="77"/>
                    <a:pt x="5" y="77"/>
                    <a:pt x="0" y="77"/>
                  </a:cubicBezTo>
                  <a:cubicBezTo>
                    <a:pt x="2" y="78"/>
                    <a:pt x="4" y="80"/>
                    <a:pt x="5" y="82"/>
                  </a:cubicBezTo>
                  <a:cubicBezTo>
                    <a:pt x="6" y="85"/>
                    <a:pt x="10" y="88"/>
                    <a:pt x="14" y="89"/>
                  </a:cubicBezTo>
                  <a:cubicBezTo>
                    <a:pt x="18" y="91"/>
                    <a:pt x="16" y="99"/>
                    <a:pt x="18" y="100"/>
                  </a:cubicBezTo>
                  <a:cubicBezTo>
                    <a:pt x="21" y="100"/>
                    <a:pt x="23" y="106"/>
                    <a:pt x="21" y="106"/>
                  </a:cubicBezTo>
                  <a:cubicBezTo>
                    <a:pt x="18" y="107"/>
                    <a:pt x="15" y="107"/>
                    <a:pt x="12" y="109"/>
                  </a:cubicBezTo>
                  <a:cubicBezTo>
                    <a:pt x="9" y="110"/>
                    <a:pt x="6" y="114"/>
                    <a:pt x="6" y="118"/>
                  </a:cubicBezTo>
                  <a:cubicBezTo>
                    <a:pt x="7" y="119"/>
                    <a:pt x="7" y="120"/>
                    <a:pt x="7" y="121"/>
                  </a:cubicBezTo>
                  <a:cubicBezTo>
                    <a:pt x="14" y="121"/>
                    <a:pt x="23" y="120"/>
                    <a:pt x="24" y="119"/>
                  </a:cubicBezTo>
                  <a:cubicBezTo>
                    <a:pt x="25" y="118"/>
                    <a:pt x="29" y="117"/>
                    <a:pt x="31" y="118"/>
                  </a:cubicBezTo>
                  <a:cubicBezTo>
                    <a:pt x="33" y="120"/>
                    <a:pt x="42" y="120"/>
                    <a:pt x="45" y="118"/>
                  </a:cubicBezTo>
                  <a:cubicBezTo>
                    <a:pt x="50" y="116"/>
                    <a:pt x="53" y="118"/>
                    <a:pt x="53" y="120"/>
                  </a:cubicBezTo>
                  <a:cubicBezTo>
                    <a:pt x="53" y="122"/>
                    <a:pt x="55" y="123"/>
                    <a:pt x="57" y="125"/>
                  </a:cubicBezTo>
                  <a:cubicBezTo>
                    <a:pt x="59" y="127"/>
                    <a:pt x="58" y="129"/>
                    <a:pt x="59" y="131"/>
                  </a:cubicBezTo>
                  <a:cubicBezTo>
                    <a:pt x="60" y="134"/>
                    <a:pt x="63" y="133"/>
                    <a:pt x="67" y="135"/>
                  </a:cubicBezTo>
                  <a:cubicBezTo>
                    <a:pt x="67" y="135"/>
                    <a:pt x="68" y="136"/>
                    <a:pt x="68" y="136"/>
                  </a:cubicBezTo>
                  <a:cubicBezTo>
                    <a:pt x="69" y="136"/>
                    <a:pt x="69" y="135"/>
                    <a:pt x="69" y="135"/>
                  </a:cubicBezTo>
                  <a:cubicBezTo>
                    <a:pt x="71" y="133"/>
                    <a:pt x="71" y="128"/>
                    <a:pt x="77" y="129"/>
                  </a:cubicBezTo>
                  <a:cubicBezTo>
                    <a:pt x="83" y="131"/>
                    <a:pt x="83" y="128"/>
                    <a:pt x="86" y="129"/>
                  </a:cubicBezTo>
                  <a:cubicBezTo>
                    <a:pt x="89" y="130"/>
                    <a:pt x="91" y="129"/>
                    <a:pt x="93" y="127"/>
                  </a:cubicBezTo>
                  <a:cubicBezTo>
                    <a:pt x="94" y="125"/>
                    <a:pt x="91" y="121"/>
                    <a:pt x="89" y="119"/>
                  </a:cubicBezTo>
                  <a:cubicBezTo>
                    <a:pt x="88" y="117"/>
                    <a:pt x="85" y="113"/>
                    <a:pt x="85" y="110"/>
                  </a:cubicBezTo>
                  <a:cubicBezTo>
                    <a:pt x="86" y="106"/>
                    <a:pt x="80" y="106"/>
                    <a:pt x="80" y="103"/>
                  </a:cubicBezTo>
                  <a:cubicBezTo>
                    <a:pt x="80" y="100"/>
                    <a:pt x="85" y="96"/>
                    <a:pt x="87" y="94"/>
                  </a:cubicBezTo>
                  <a:cubicBezTo>
                    <a:pt x="88" y="93"/>
                    <a:pt x="92" y="97"/>
                    <a:pt x="93" y="95"/>
                  </a:cubicBezTo>
                  <a:cubicBezTo>
                    <a:pt x="94" y="93"/>
                    <a:pt x="98" y="94"/>
                    <a:pt x="100" y="95"/>
                  </a:cubicBezTo>
                  <a:cubicBezTo>
                    <a:pt x="101" y="95"/>
                    <a:pt x="104" y="91"/>
                    <a:pt x="105" y="88"/>
                  </a:cubicBezTo>
                  <a:cubicBezTo>
                    <a:pt x="105" y="85"/>
                    <a:pt x="111" y="84"/>
                    <a:pt x="112" y="83"/>
                  </a:cubicBezTo>
                  <a:cubicBezTo>
                    <a:pt x="113" y="82"/>
                    <a:pt x="115" y="75"/>
                    <a:pt x="116" y="74"/>
                  </a:cubicBezTo>
                  <a:cubicBezTo>
                    <a:pt x="116" y="72"/>
                    <a:pt x="121" y="73"/>
                    <a:pt x="121" y="69"/>
                  </a:cubicBezTo>
                  <a:cubicBezTo>
                    <a:pt x="121" y="65"/>
                    <a:pt x="123" y="65"/>
                    <a:pt x="125" y="64"/>
                  </a:cubicBezTo>
                  <a:cubicBezTo>
                    <a:pt x="128" y="64"/>
                    <a:pt x="127" y="60"/>
                    <a:pt x="127" y="57"/>
                  </a:cubicBezTo>
                  <a:cubicBezTo>
                    <a:pt x="128" y="54"/>
                    <a:pt x="129" y="51"/>
                    <a:pt x="132" y="51"/>
                  </a:cubicBezTo>
                  <a:cubicBezTo>
                    <a:pt x="135" y="50"/>
                    <a:pt x="131" y="46"/>
                    <a:pt x="128" y="47"/>
                  </a:cubicBezTo>
                  <a:cubicBezTo>
                    <a:pt x="124" y="47"/>
                    <a:pt x="122" y="38"/>
                    <a:pt x="122" y="38"/>
                  </a:cubicBezTo>
                  <a:cubicBezTo>
                    <a:pt x="122" y="38"/>
                    <a:pt x="123" y="30"/>
                    <a:pt x="121" y="29"/>
                  </a:cubicBezTo>
                  <a:cubicBezTo>
                    <a:pt x="119" y="28"/>
                    <a:pt x="122" y="24"/>
                    <a:pt x="125" y="24"/>
                  </a:cubicBezTo>
                  <a:cubicBezTo>
                    <a:pt x="129" y="24"/>
                    <a:pt x="137" y="29"/>
                    <a:pt x="139" y="27"/>
                  </a:cubicBezTo>
                  <a:cubicBezTo>
                    <a:pt x="142" y="25"/>
                    <a:pt x="147" y="24"/>
                    <a:pt x="148" y="23"/>
                  </a:cubicBezTo>
                  <a:cubicBezTo>
                    <a:pt x="149" y="23"/>
                    <a:pt x="151" y="19"/>
                    <a:pt x="151" y="17"/>
                  </a:cubicBezTo>
                  <a:cubicBezTo>
                    <a:pt x="150" y="16"/>
                    <a:pt x="147" y="15"/>
                    <a:pt x="144" y="14"/>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6" name="Freeform 251">
              <a:extLst>
                <a:ext uri="{FF2B5EF4-FFF2-40B4-BE49-F238E27FC236}">
                  <a16:creationId xmlns:a16="http://schemas.microsoft.com/office/drawing/2014/main" id="{53551A20-E8C1-BF44-AB17-DC2A111265F6}"/>
                </a:ext>
              </a:extLst>
            </p:cNvPr>
            <p:cNvSpPr>
              <a:spLocks/>
            </p:cNvSpPr>
            <p:nvPr/>
          </p:nvSpPr>
          <p:spPr bwMode="auto">
            <a:xfrm>
              <a:off x="6049963" y="2717849"/>
              <a:ext cx="109538" cy="95250"/>
            </a:xfrm>
            <a:custGeom>
              <a:avLst/>
              <a:gdLst>
                <a:gd name="T0" fmla="*/ 28 w 49"/>
                <a:gd name="T1" fmla="*/ 35 h 43"/>
                <a:gd name="T2" fmla="*/ 21 w 49"/>
                <a:gd name="T3" fmla="*/ 26 h 43"/>
                <a:gd name="T4" fmla="*/ 16 w 49"/>
                <a:gd name="T5" fmla="*/ 19 h 43"/>
                <a:gd name="T6" fmla="*/ 20 w 49"/>
                <a:gd name="T7" fmla="*/ 17 h 43"/>
                <a:gd name="T8" fmla="*/ 26 w 49"/>
                <a:gd name="T9" fmla="*/ 16 h 43"/>
                <a:gd name="T10" fmla="*/ 40 w 49"/>
                <a:gd name="T11" fmla="*/ 17 h 43"/>
                <a:gd name="T12" fmla="*/ 49 w 49"/>
                <a:gd name="T13" fmla="*/ 21 h 43"/>
                <a:gd name="T14" fmla="*/ 48 w 49"/>
                <a:gd name="T15" fmla="*/ 19 h 43"/>
                <a:gd name="T16" fmla="*/ 45 w 49"/>
                <a:gd name="T17" fmla="*/ 13 h 43"/>
                <a:gd name="T18" fmla="*/ 43 w 49"/>
                <a:gd name="T19" fmla="*/ 7 h 43"/>
                <a:gd name="T20" fmla="*/ 40 w 49"/>
                <a:gd name="T21" fmla="*/ 8 h 43"/>
                <a:gd name="T22" fmla="*/ 30 w 49"/>
                <a:gd name="T23" fmla="*/ 6 h 43"/>
                <a:gd name="T24" fmla="*/ 23 w 49"/>
                <a:gd name="T25" fmla="*/ 0 h 43"/>
                <a:gd name="T26" fmla="*/ 17 w 49"/>
                <a:gd name="T27" fmla="*/ 4 h 43"/>
                <a:gd name="T28" fmla="*/ 15 w 49"/>
                <a:gd name="T29" fmla="*/ 9 h 43"/>
                <a:gd name="T30" fmla="*/ 12 w 49"/>
                <a:gd name="T31" fmla="*/ 13 h 43"/>
                <a:gd name="T32" fmla="*/ 6 w 49"/>
                <a:gd name="T33" fmla="*/ 12 h 43"/>
                <a:gd name="T34" fmla="*/ 0 w 49"/>
                <a:gd name="T35" fmla="*/ 14 h 43"/>
                <a:gd name="T36" fmla="*/ 1 w 49"/>
                <a:gd name="T37" fmla="*/ 17 h 43"/>
                <a:gd name="T38" fmla="*/ 8 w 49"/>
                <a:gd name="T39" fmla="*/ 20 h 43"/>
                <a:gd name="T40" fmla="*/ 16 w 49"/>
                <a:gd name="T41" fmla="*/ 33 h 43"/>
                <a:gd name="T42" fmla="*/ 24 w 49"/>
                <a:gd name="T43" fmla="*/ 37 h 43"/>
                <a:gd name="T44" fmla="*/ 32 w 49"/>
                <a:gd name="T45" fmla="*/ 41 h 43"/>
                <a:gd name="T46" fmla="*/ 35 w 49"/>
                <a:gd name="T47" fmla="*/ 43 h 43"/>
                <a:gd name="T48" fmla="*/ 28 w 49"/>
                <a:gd name="T49"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3">
                  <a:moveTo>
                    <a:pt x="28" y="35"/>
                  </a:moveTo>
                  <a:cubicBezTo>
                    <a:pt x="28" y="33"/>
                    <a:pt x="21" y="29"/>
                    <a:pt x="21" y="26"/>
                  </a:cubicBezTo>
                  <a:cubicBezTo>
                    <a:pt x="21" y="23"/>
                    <a:pt x="17" y="21"/>
                    <a:pt x="16" y="19"/>
                  </a:cubicBezTo>
                  <a:cubicBezTo>
                    <a:pt x="16" y="17"/>
                    <a:pt x="19" y="15"/>
                    <a:pt x="20" y="17"/>
                  </a:cubicBezTo>
                  <a:cubicBezTo>
                    <a:pt x="22" y="18"/>
                    <a:pt x="24" y="15"/>
                    <a:pt x="26" y="16"/>
                  </a:cubicBezTo>
                  <a:cubicBezTo>
                    <a:pt x="28" y="16"/>
                    <a:pt x="40" y="17"/>
                    <a:pt x="40" y="17"/>
                  </a:cubicBezTo>
                  <a:cubicBezTo>
                    <a:pt x="40" y="17"/>
                    <a:pt x="44" y="18"/>
                    <a:pt x="49" y="21"/>
                  </a:cubicBezTo>
                  <a:cubicBezTo>
                    <a:pt x="48" y="20"/>
                    <a:pt x="48" y="20"/>
                    <a:pt x="48" y="19"/>
                  </a:cubicBezTo>
                  <a:cubicBezTo>
                    <a:pt x="47" y="17"/>
                    <a:pt x="48" y="14"/>
                    <a:pt x="45" y="13"/>
                  </a:cubicBezTo>
                  <a:cubicBezTo>
                    <a:pt x="44" y="12"/>
                    <a:pt x="43" y="10"/>
                    <a:pt x="43" y="7"/>
                  </a:cubicBezTo>
                  <a:cubicBezTo>
                    <a:pt x="41" y="8"/>
                    <a:pt x="40" y="8"/>
                    <a:pt x="40" y="8"/>
                  </a:cubicBezTo>
                  <a:cubicBezTo>
                    <a:pt x="37" y="9"/>
                    <a:pt x="32" y="8"/>
                    <a:pt x="30" y="6"/>
                  </a:cubicBezTo>
                  <a:cubicBezTo>
                    <a:pt x="29" y="4"/>
                    <a:pt x="25" y="2"/>
                    <a:pt x="23" y="0"/>
                  </a:cubicBezTo>
                  <a:cubicBezTo>
                    <a:pt x="22" y="1"/>
                    <a:pt x="19" y="4"/>
                    <a:pt x="17" y="4"/>
                  </a:cubicBezTo>
                  <a:cubicBezTo>
                    <a:pt x="16" y="4"/>
                    <a:pt x="17" y="9"/>
                    <a:pt x="15" y="9"/>
                  </a:cubicBezTo>
                  <a:cubicBezTo>
                    <a:pt x="13" y="9"/>
                    <a:pt x="12" y="11"/>
                    <a:pt x="12" y="13"/>
                  </a:cubicBezTo>
                  <a:cubicBezTo>
                    <a:pt x="11" y="14"/>
                    <a:pt x="8" y="12"/>
                    <a:pt x="6" y="12"/>
                  </a:cubicBezTo>
                  <a:cubicBezTo>
                    <a:pt x="5" y="13"/>
                    <a:pt x="2" y="13"/>
                    <a:pt x="0" y="14"/>
                  </a:cubicBezTo>
                  <a:cubicBezTo>
                    <a:pt x="0" y="15"/>
                    <a:pt x="0" y="17"/>
                    <a:pt x="1" y="17"/>
                  </a:cubicBezTo>
                  <a:cubicBezTo>
                    <a:pt x="4" y="17"/>
                    <a:pt x="8" y="17"/>
                    <a:pt x="8" y="20"/>
                  </a:cubicBezTo>
                  <a:cubicBezTo>
                    <a:pt x="8" y="24"/>
                    <a:pt x="14" y="31"/>
                    <a:pt x="16" y="33"/>
                  </a:cubicBezTo>
                  <a:cubicBezTo>
                    <a:pt x="19" y="36"/>
                    <a:pt x="23" y="35"/>
                    <a:pt x="24" y="37"/>
                  </a:cubicBezTo>
                  <a:cubicBezTo>
                    <a:pt x="24" y="39"/>
                    <a:pt x="28" y="41"/>
                    <a:pt x="32" y="41"/>
                  </a:cubicBezTo>
                  <a:cubicBezTo>
                    <a:pt x="33" y="41"/>
                    <a:pt x="34" y="42"/>
                    <a:pt x="35" y="43"/>
                  </a:cubicBezTo>
                  <a:cubicBezTo>
                    <a:pt x="33" y="39"/>
                    <a:pt x="28" y="36"/>
                    <a:pt x="28" y="35"/>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283" name="Group 282">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84" name="Rectangle 283">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3" name="Rectangle 292">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6" name="Rectangle 295">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7" name="Rectangle 296">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8" name="Rectangle 297">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9" name="Rectangle 298">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grpSp>
      <p:sp>
        <p:nvSpPr>
          <p:cNvPr id="87" name="Slide Number Placeholder 5">
            <a:extLst>
              <a:ext uri="{FF2B5EF4-FFF2-40B4-BE49-F238E27FC236}">
                <a16:creationId xmlns:a16="http://schemas.microsoft.com/office/drawing/2014/main" id="{BE901402-1A97-1F43-AE31-7D2A28A187C4}"/>
              </a:ext>
            </a:extLst>
          </p:cNvPr>
          <p:cNvSpPr>
            <a:spLocks noGrp="1"/>
          </p:cNvSpPr>
          <p:nvPr>
            <p:ph type="sldNum" sz="quarter" idx="12"/>
          </p:nvPr>
        </p:nvSpPr>
        <p:spPr>
          <a:xfrm>
            <a:off x="11107546" y="635635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7" name="Footer Placeholder 3">
            <a:extLst>
              <a:ext uri="{FF2B5EF4-FFF2-40B4-BE49-F238E27FC236}">
                <a16:creationId xmlns:a16="http://schemas.microsoft.com/office/drawing/2014/main" id="{4934A95C-D146-992A-E31C-BEE232CC2D0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66607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3">
                                            <p:txEl>
                                              <p:pRg st="2" end="2"/>
                                            </p:txEl>
                                          </p:spTgt>
                                        </p:tgtEl>
                                        <p:attrNameLst>
                                          <p:attrName>style.visibility</p:attrName>
                                        </p:attrNameLst>
                                      </p:cBhvr>
                                      <p:to>
                                        <p:strVal val="visible"/>
                                      </p:to>
                                    </p:set>
                                    <p:animEffect transition="in" filter="fade">
                                      <p:cBhvr>
                                        <p:cTn id="7" dur="500"/>
                                        <p:tgtEl>
                                          <p:spTgt spid="37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73">
                                            <p:txEl>
                                              <p:pRg st="4" end="4"/>
                                            </p:txEl>
                                          </p:spTgt>
                                        </p:tgtEl>
                                        <p:attrNameLst>
                                          <p:attrName>style.visibility</p:attrName>
                                        </p:attrNameLst>
                                      </p:cBhvr>
                                      <p:to>
                                        <p:strVal val="visible"/>
                                      </p:to>
                                    </p:set>
                                    <p:animEffect transition="in" filter="fade">
                                      <p:cBhvr>
                                        <p:cTn id="10" dur="500"/>
                                        <p:tgtEl>
                                          <p:spTgt spid="37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73">
                                            <p:txEl>
                                              <p:pRg st="6" end="6"/>
                                            </p:txEl>
                                          </p:spTgt>
                                        </p:tgtEl>
                                        <p:attrNameLst>
                                          <p:attrName>style.visibility</p:attrName>
                                        </p:attrNameLst>
                                      </p:cBhvr>
                                      <p:to>
                                        <p:strVal val="visible"/>
                                      </p:to>
                                    </p:set>
                                    <p:animEffect transition="in" filter="fade">
                                      <p:cBhvr>
                                        <p:cTn id="13" dur="500"/>
                                        <p:tgtEl>
                                          <p:spTgt spid="37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73">
                                            <p:txEl>
                                              <p:pRg st="8" end="8"/>
                                            </p:txEl>
                                          </p:spTgt>
                                        </p:tgtEl>
                                        <p:attrNameLst>
                                          <p:attrName>style.visibility</p:attrName>
                                        </p:attrNameLst>
                                      </p:cBhvr>
                                      <p:to>
                                        <p:strVal val="visible"/>
                                      </p:to>
                                    </p:set>
                                    <p:animEffect transition="in" filter="fade">
                                      <p:cBhvr>
                                        <p:cTn id="16" dur="500"/>
                                        <p:tgtEl>
                                          <p:spTgt spid="373">
                                            <p:txEl>
                                              <p:pRg st="8" end="8"/>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376345"/>
            <a:ext cx="681254" cy="365125"/>
          </a:xfrm>
        </p:spPr>
        <p:txBody>
          <a:bodyPr/>
          <a:lstStyle/>
          <a:p>
            <a:fld id="{36B5EA5A-BC32-A742-B11B-8E7414D5B535}" type="slidenum">
              <a:rPr lang="en-US" smtClean="0"/>
              <a:pPr/>
              <a:t>50</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defRPr/>
            </a:pPr>
            <a:r>
              <a:rPr lang="en-GB" altLang="en-US" sz="4000" dirty="0">
                <a:solidFill>
                  <a:schemeClr val="tx1"/>
                </a:solidFill>
                <a:effectLst>
                  <a:outerShdw blurRad="38100" dist="38100" dir="2700000" algn="tl">
                    <a:srgbClr val="000000">
                      <a:alpha val="43137"/>
                    </a:srgbClr>
                  </a:outerShdw>
                </a:effectLst>
                <a:latin typeface="Arial" panose="020B0604020202020204" pitchFamily="34" charset="0"/>
              </a:rPr>
              <a:t>Procurement Website</a:t>
            </a:r>
            <a:endParaRPr lang="en-GB" sz="4000" dirty="0">
              <a:solidFill>
                <a:schemeClr val="tx1"/>
              </a:solidFill>
              <a:effectLst>
                <a:outerShdw blurRad="38100" dist="38100" dir="2700000" algn="tl">
                  <a:srgbClr val="000000">
                    <a:alpha val="43137"/>
                  </a:srgbClr>
                </a:outerShdw>
              </a:effectLst>
              <a:latin typeface="Arial" panose="020B0604020202020204" pitchFamily="34" charset="0"/>
            </a:endParaRPr>
          </a:p>
        </p:txBody>
      </p:sp>
      <p:pic>
        <p:nvPicPr>
          <p:cNvPr id="11" name="Picture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155" r="4155"/>
          <a:stretch>
            <a:fillRect/>
          </a:stretch>
        </p:blipFill>
        <p:spPr bwMode="auto">
          <a:xfrm>
            <a:off x="2207430" y="1284268"/>
            <a:ext cx="8358608" cy="4354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884484" y="5720526"/>
            <a:ext cx="4427815" cy="461665"/>
          </a:xfrm>
          <a:prstGeom prst="rect">
            <a:avLst/>
          </a:prstGeom>
        </p:spPr>
        <p:txBody>
          <a:bodyPr wrap="none">
            <a:spAutoFit/>
          </a:bodyPr>
          <a:lstStyle/>
          <a:p>
            <a:r>
              <a:rPr lang="fr-CH" altLang="en-US" sz="2400" dirty="0">
                <a:solidFill>
                  <a:srgbClr val="404040"/>
                </a:solidFill>
                <a:latin typeface="Arial" panose="020B0604020202020204" pitchFamily="34" charset="0"/>
                <a:cs typeface="Arial" panose="020B0604020202020204" pitchFamily="34" charset="0"/>
                <a:hlinkClick r:id="rId3"/>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p:txBody>
      </p:sp>
      <p:sp>
        <p:nvSpPr>
          <p:cNvPr id="9" name="Right Arrow 8"/>
          <p:cNvSpPr/>
          <p:nvPr/>
        </p:nvSpPr>
        <p:spPr>
          <a:xfrm>
            <a:off x="5428648" y="2473693"/>
            <a:ext cx="529390" cy="1732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3">
            <a:extLst>
              <a:ext uri="{FF2B5EF4-FFF2-40B4-BE49-F238E27FC236}">
                <a16:creationId xmlns:a16="http://schemas.microsoft.com/office/drawing/2014/main" id="{249B65B0-E349-BF9C-C190-B895D88A3A6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9979671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399016"/>
            <a:ext cx="681254" cy="365125"/>
          </a:xfrm>
        </p:spPr>
        <p:txBody>
          <a:bodyPr/>
          <a:lstStyle/>
          <a:p>
            <a:fld id="{36B5EA5A-BC32-A742-B11B-8E7414D5B535}" type="slidenum">
              <a:rPr lang="en-US" smtClean="0"/>
              <a:pPr/>
              <a:t>51</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6836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sz="4000" dirty="0">
                <a:solidFill>
                  <a:schemeClr val="tx1"/>
                </a:solidFill>
                <a:effectLst>
                  <a:outerShdw blurRad="38100" dist="38100" dir="2700000" algn="tl">
                    <a:srgbClr val="000000">
                      <a:alpha val="43137"/>
                    </a:srgbClr>
                  </a:outerShdw>
                </a:effectLst>
                <a:latin typeface="Arial" panose="020B0604020202020204" pitchFamily="34" charset="0"/>
              </a:rPr>
              <a:t>Business opportunities at CERN</a:t>
            </a:r>
            <a:endParaRPr lang="en-GB" altLang="en-US" sz="2400" dirty="0">
              <a:solidFill>
                <a:schemeClr val="tx1"/>
              </a:solidFill>
              <a:hlinkClick r:id="rId2">
                <a:extLst>
                  <a:ext uri="{A12FA001-AC4F-418D-AE19-62706E023703}">
                    <ahyp:hlinkClr xmlns:ahyp="http://schemas.microsoft.com/office/drawing/2018/hyperlinkcolor" val="tx"/>
                  </a:ext>
                </a:extLst>
              </a:hlinkClick>
            </a:endParaRPr>
          </a:p>
        </p:txBody>
      </p:sp>
      <p:sp>
        <p:nvSpPr>
          <p:cNvPr id="2" name="Rectangle 1"/>
          <p:cNvSpPr/>
          <p:nvPr/>
        </p:nvSpPr>
        <p:spPr>
          <a:xfrm>
            <a:off x="3378748" y="5690041"/>
            <a:ext cx="5434501" cy="461665"/>
          </a:xfrm>
          <a:prstGeom prst="rect">
            <a:avLst/>
          </a:prstGeom>
        </p:spPr>
        <p:txBody>
          <a:bodyPr wrap="none">
            <a:spAutoFit/>
          </a:bodyPr>
          <a:lstStyle/>
          <a:p>
            <a:r>
              <a:rPr lang="en-GB" altLang="en-US" sz="2400" dirty="0">
                <a:solidFill>
                  <a:srgbClr val="404040"/>
                </a:solidFill>
                <a:latin typeface="Arial" panose="020B0604020202020204" pitchFamily="34" charset="0"/>
                <a:cs typeface="Arial" panose="020B0604020202020204" pitchFamily="34" charset="0"/>
                <a:hlinkClick r:id="rId3"/>
              </a:rPr>
              <a:t>https://forthcoming-ms.app.cern.ch/#!/</a:t>
            </a:r>
            <a:r>
              <a:rPr lang="en-GB" altLang="en-US" sz="2400" dirty="0">
                <a:solidFill>
                  <a:srgbClr val="404040"/>
                </a:solidFill>
                <a:latin typeface="Arial" panose="020B0604020202020204" pitchFamily="34" charset="0"/>
                <a:cs typeface="Arial" panose="020B0604020202020204" pitchFamily="34" charset="0"/>
              </a:rPr>
              <a:t> </a:t>
            </a:r>
            <a:endParaRPr lang="en-GB" sz="2400" dirty="0">
              <a:solidFill>
                <a:srgbClr val="40404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9DB25674-F104-1327-E320-B40B1AD74C36}"/>
              </a:ext>
            </a:extLst>
          </p:cNvPr>
          <p:cNvPicPr>
            <a:picLocks noChangeAspect="1"/>
          </p:cNvPicPr>
          <p:nvPr/>
        </p:nvPicPr>
        <p:blipFill>
          <a:blip r:embed="rId4"/>
          <a:stretch>
            <a:fillRect/>
          </a:stretch>
        </p:blipFill>
        <p:spPr>
          <a:xfrm>
            <a:off x="1909762" y="1328737"/>
            <a:ext cx="8372475" cy="4200525"/>
          </a:xfrm>
          <a:prstGeom prst="rect">
            <a:avLst/>
          </a:prstGeom>
        </p:spPr>
      </p:pic>
      <p:sp>
        <p:nvSpPr>
          <p:cNvPr id="5" name="Footer Placeholder 3">
            <a:extLst>
              <a:ext uri="{FF2B5EF4-FFF2-40B4-BE49-F238E27FC236}">
                <a16:creationId xmlns:a16="http://schemas.microsoft.com/office/drawing/2014/main" id="{81AEBA07-2B4A-8451-A4F4-E4ECCA8B9B02}"/>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4637014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391459"/>
            <a:ext cx="681254" cy="365125"/>
          </a:xfrm>
        </p:spPr>
        <p:txBody>
          <a:bodyPr/>
          <a:lstStyle/>
          <a:p>
            <a:fld id="{36B5EA5A-BC32-A742-B11B-8E7414D5B535}" type="slidenum">
              <a:rPr lang="en-US" smtClean="0"/>
              <a:pPr/>
              <a:t>52</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sz="4000" dirty="0">
                <a:solidFill>
                  <a:schemeClr val="tx1"/>
                </a:solidFill>
                <a:effectLst>
                  <a:outerShdw blurRad="38100" dist="38100" dir="2700000" algn="tl">
                    <a:srgbClr val="000000">
                      <a:alpha val="43137"/>
                    </a:srgbClr>
                  </a:outerShdw>
                </a:effectLst>
                <a:latin typeface="Arial" panose="020B0604020202020204" pitchFamily="34" charset="0"/>
              </a:rPr>
              <a:t>Opportunities at Other Institutes</a:t>
            </a:r>
            <a:endParaRPr lang="en-GB" altLang="en-US" sz="2400" dirty="0">
              <a:solidFill>
                <a:schemeClr val="tx1"/>
              </a:solidFill>
              <a:hlinkClick r:id="rId2">
                <a:extLst>
                  <a:ext uri="{A12FA001-AC4F-418D-AE19-62706E023703}">
                    <ahyp:hlinkClr xmlns:ahyp="http://schemas.microsoft.com/office/drawing/2018/hyperlinkcolor" val="tx"/>
                  </a:ext>
                </a:extLst>
              </a:hlinkClick>
            </a:endParaRPr>
          </a:p>
        </p:txBody>
      </p:sp>
      <p:pic>
        <p:nvPicPr>
          <p:cNvPr id="11" name="Picture 4"/>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4155" r="4155"/>
          <a:stretch>
            <a:fillRect/>
          </a:stretch>
        </p:blipFill>
        <p:spPr bwMode="auto">
          <a:xfrm>
            <a:off x="5794066" y="3152775"/>
            <a:ext cx="4771972" cy="248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ight Arrow 8"/>
          <p:cNvSpPr/>
          <p:nvPr/>
        </p:nvSpPr>
        <p:spPr>
          <a:xfrm>
            <a:off x="5428648" y="2473693"/>
            <a:ext cx="529390" cy="1732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3E949AEE-C506-420B-99A3-AB7E8A21BEB4}"/>
              </a:ext>
            </a:extLst>
          </p:cNvPr>
          <p:cNvPicPr>
            <a:picLocks noChangeAspect="1"/>
          </p:cNvPicPr>
          <p:nvPr/>
        </p:nvPicPr>
        <p:blipFill>
          <a:blip r:embed="rId4"/>
          <a:stretch>
            <a:fillRect/>
          </a:stretch>
        </p:blipFill>
        <p:spPr>
          <a:xfrm>
            <a:off x="1505171" y="1455102"/>
            <a:ext cx="9363075" cy="4438650"/>
          </a:xfrm>
          <a:prstGeom prst="rect">
            <a:avLst/>
          </a:prstGeom>
        </p:spPr>
      </p:pic>
      <p:sp>
        <p:nvSpPr>
          <p:cNvPr id="12" name="Rectangle 11">
            <a:extLst>
              <a:ext uri="{FF2B5EF4-FFF2-40B4-BE49-F238E27FC236}">
                <a16:creationId xmlns:a16="http://schemas.microsoft.com/office/drawing/2014/main" id="{31059373-E40F-4B62-90BB-BD6D27C27CAD}"/>
              </a:ext>
            </a:extLst>
          </p:cNvPr>
          <p:cNvSpPr/>
          <p:nvPr/>
        </p:nvSpPr>
        <p:spPr>
          <a:xfrm>
            <a:off x="1059581" y="5569892"/>
            <a:ext cx="10729219" cy="461665"/>
          </a:xfrm>
          <a:prstGeom prst="rect">
            <a:avLst/>
          </a:prstGeom>
        </p:spPr>
        <p:txBody>
          <a:bodyPr wrap="none">
            <a:spAutoFit/>
          </a:bodyPr>
          <a:lstStyle/>
          <a:p>
            <a:r>
              <a:rPr lang="en-GB" altLang="en-US" sz="2400" dirty="0">
                <a:solidFill>
                  <a:srgbClr val="404040"/>
                </a:solidFill>
                <a:latin typeface="Arial" panose="020B0604020202020204" pitchFamily="34" charset="0"/>
                <a:cs typeface="Arial" panose="020B0604020202020204" pitchFamily="34" charset="0"/>
              </a:rPr>
              <a:t>https://procurement.web.cern.ch/home/business-opportunities-other-institutes</a:t>
            </a:r>
            <a:endParaRPr lang="en-GB" sz="2400" dirty="0">
              <a:solidFill>
                <a:srgbClr val="404040"/>
              </a:solidFill>
              <a:latin typeface="Arial" panose="020B0604020202020204" pitchFamily="34" charset="0"/>
              <a:cs typeface="Arial" panose="020B0604020202020204" pitchFamily="34" charset="0"/>
            </a:endParaRPr>
          </a:p>
        </p:txBody>
      </p:sp>
      <p:sp>
        <p:nvSpPr>
          <p:cNvPr id="3" name="Footer Placeholder 3">
            <a:extLst>
              <a:ext uri="{FF2B5EF4-FFF2-40B4-BE49-F238E27FC236}">
                <a16:creationId xmlns:a16="http://schemas.microsoft.com/office/drawing/2014/main" id="{E3789DA1-9AF9-A572-E7A1-DDC7E97E7A7F}"/>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5396288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399016"/>
            <a:ext cx="681254" cy="365125"/>
          </a:xfrm>
        </p:spPr>
        <p:txBody>
          <a:bodyPr/>
          <a:lstStyle/>
          <a:p>
            <a:fld id="{36B5EA5A-BC32-A742-B11B-8E7414D5B535}" type="slidenum">
              <a:rPr lang="en-US" smtClean="0"/>
              <a:pPr/>
              <a:t>53</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defRPr/>
            </a:pPr>
            <a:r>
              <a:rPr lang="fr-CH" altLang="en-US" sz="4000" dirty="0" err="1">
                <a:solidFill>
                  <a:schemeClr val="tx1"/>
                </a:solidFill>
                <a:effectLst>
                  <a:outerShdw blurRad="38100" dist="38100" dir="2700000" algn="tl">
                    <a:srgbClr val="000000">
                      <a:alpha val="43137"/>
                    </a:srgbClr>
                  </a:outerShdw>
                </a:effectLst>
                <a:latin typeface="Arial" panose="020B0604020202020204" pitchFamily="34" charset="0"/>
              </a:rPr>
              <a:t>Procurement</a:t>
            </a:r>
            <a:r>
              <a:rPr lang="fr-CH" altLang="en-US" sz="4000" dirty="0">
                <a:solidFill>
                  <a:schemeClr val="tx1"/>
                </a:solidFill>
                <a:effectLst>
                  <a:outerShdw blurRad="38100" dist="38100" dir="2700000" algn="tl">
                    <a:srgbClr val="000000">
                      <a:alpha val="43137"/>
                    </a:srgbClr>
                  </a:outerShdw>
                </a:effectLst>
                <a:latin typeface="Arial" panose="020B0604020202020204" pitchFamily="34" charset="0"/>
              </a:rPr>
              <a:t> </a:t>
            </a:r>
            <a:r>
              <a:rPr lang="fr-CH" altLang="en-US" sz="4000" dirty="0" err="1">
                <a:solidFill>
                  <a:schemeClr val="tx1"/>
                </a:solidFill>
                <a:effectLst>
                  <a:outerShdw blurRad="38100" dist="38100" dir="2700000" algn="tl">
                    <a:srgbClr val="000000">
                      <a:alpha val="43137"/>
                    </a:srgbClr>
                  </a:outerShdw>
                </a:effectLst>
                <a:latin typeface="Arial" panose="020B0604020202020204" pitchFamily="34" charset="0"/>
              </a:rPr>
              <a:t>Website</a:t>
            </a:r>
            <a:endParaRPr lang="en-US" sz="4000" dirty="0">
              <a:solidFill>
                <a:schemeClr val="tx1"/>
              </a:solidFill>
              <a:effectLst>
                <a:outerShdw blurRad="38100" dist="38100" dir="2700000" algn="tl">
                  <a:srgbClr val="000000">
                    <a:alpha val="43137"/>
                  </a:srgbClr>
                </a:outerShdw>
              </a:effectLst>
              <a:latin typeface="Arial" panose="020B0604020202020204" pitchFamily="34" charset="0"/>
            </a:endParaRPr>
          </a:p>
        </p:txBody>
      </p:sp>
      <p:pic>
        <p:nvPicPr>
          <p:cNvPr id="11" name="Picture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155" r="4155"/>
          <a:stretch>
            <a:fillRect/>
          </a:stretch>
        </p:blipFill>
        <p:spPr bwMode="auto">
          <a:xfrm>
            <a:off x="2207430" y="1284268"/>
            <a:ext cx="8358608" cy="4354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884484" y="5720526"/>
            <a:ext cx="4427815" cy="461665"/>
          </a:xfrm>
          <a:prstGeom prst="rect">
            <a:avLst/>
          </a:prstGeom>
        </p:spPr>
        <p:txBody>
          <a:bodyPr wrap="none">
            <a:spAutoFit/>
          </a:bodyPr>
          <a:lstStyle/>
          <a:p>
            <a:r>
              <a:rPr lang="fr-CH" altLang="en-US" sz="2400" dirty="0">
                <a:solidFill>
                  <a:srgbClr val="404040"/>
                </a:solidFill>
                <a:latin typeface="Arial" panose="020B0604020202020204" pitchFamily="34" charset="0"/>
                <a:cs typeface="Arial" panose="020B0604020202020204" pitchFamily="34" charset="0"/>
                <a:hlinkClick r:id="rId3"/>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p:txBody>
      </p:sp>
      <p:sp>
        <p:nvSpPr>
          <p:cNvPr id="8" name="Right Arrow 7"/>
          <p:cNvSpPr/>
          <p:nvPr/>
        </p:nvSpPr>
        <p:spPr>
          <a:xfrm>
            <a:off x="3729872" y="3975234"/>
            <a:ext cx="529390" cy="1732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3">
            <a:extLst>
              <a:ext uri="{FF2B5EF4-FFF2-40B4-BE49-F238E27FC236}">
                <a16:creationId xmlns:a16="http://schemas.microsoft.com/office/drawing/2014/main" id="{004C6F8C-B51C-BE5D-B2A8-9E5FF719E914}"/>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4492042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71464"/>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54</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altLang="en-US" sz="4000" dirty="0">
                <a:solidFill>
                  <a:schemeClr val="accent1"/>
                </a:solidFill>
              </a:rPr>
              <a:t>Register in the Suppliers Portal</a:t>
            </a:r>
            <a:endParaRPr lang="en-GB" altLang="en-US" sz="4000" dirty="0"/>
          </a:p>
          <a:p>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439335"/>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Calibri" charset="0"/>
                  </a:rPr>
                  <a:t>For all exchanges with CERN, to: </a:t>
                </a:r>
              </a:p>
              <a:p>
                <a:pPr marL="342900" indent="-342900">
                  <a:buFont typeface="Arial" charset="0"/>
                  <a:buChar char="•"/>
                </a:pPr>
                <a:r>
                  <a:rPr lang="en-US" altLang="en-US" sz="2000" dirty="0">
                    <a:solidFill>
                      <a:schemeClr val="bg2"/>
                    </a:solidFill>
                    <a:latin typeface="+mj-lt"/>
                    <a:ea typeface="Calibri" charset="0"/>
                    <a:cs typeface="Calibri" charset="0"/>
                  </a:rPr>
                  <a:t>Be visible for future opportunities </a:t>
                </a:r>
                <a:br>
                  <a:rPr lang="en-US" altLang="en-US" sz="2000" dirty="0">
                    <a:solidFill>
                      <a:schemeClr val="bg2"/>
                    </a:solidFill>
                    <a:latin typeface="+mj-lt"/>
                    <a:ea typeface="Calibri" charset="0"/>
                    <a:cs typeface="Calibri" charset="0"/>
                  </a:rPr>
                </a:br>
                <a:r>
                  <a:rPr lang="en-US" altLang="en-US" sz="2000" dirty="0">
                    <a:solidFill>
                      <a:schemeClr val="bg2"/>
                    </a:solidFill>
                    <a:latin typeface="+mj-lt"/>
                    <a:ea typeface="Calibri" charset="0"/>
                    <a:cs typeface="Calibri" charset="0"/>
                  </a:rPr>
                  <a:t>(with the procurement codes you have indicated)</a:t>
                </a:r>
              </a:p>
              <a:p>
                <a:pPr marL="342900" indent="-342900">
                  <a:buFont typeface="Arial" charset="0"/>
                  <a:buChar char="•"/>
                </a:pPr>
                <a:r>
                  <a:rPr lang="en-US" altLang="en-US" sz="2000" dirty="0">
                    <a:solidFill>
                      <a:schemeClr val="bg2"/>
                    </a:solidFill>
                    <a:latin typeface="+mj-lt"/>
                    <a:ea typeface="Calibri" charset="0"/>
                    <a:cs typeface="Calibri" charset="0"/>
                  </a:rPr>
                  <a:t>Receive and follow-up orders</a:t>
                </a:r>
              </a:p>
              <a:p>
                <a:pPr marL="342900" indent="-342900">
                  <a:buFont typeface="Arial" charset="0"/>
                  <a:buChar char="•"/>
                </a:pPr>
                <a:r>
                  <a:rPr lang="en-US" altLang="en-US" sz="2000" dirty="0">
                    <a:solidFill>
                      <a:schemeClr val="bg2"/>
                    </a:solidFill>
                    <a:latin typeface="+mj-lt"/>
                    <a:ea typeface="Calibri" charset="0"/>
                    <a:cs typeface="Calibri"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2636476" y="3655030"/>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2622164" y="3666899"/>
            <a:ext cx="7529537" cy="2376486"/>
          </a:xfrm>
          <a:prstGeom prst="rect">
            <a:avLst/>
          </a:prstGeom>
          <a:noFill/>
          <a:ln>
            <a:solidFill>
              <a:schemeClr val="accent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3" name="Group 12">
            <a:extLst>
              <a:ext uri="{FF2B5EF4-FFF2-40B4-BE49-F238E27FC236}">
                <a16:creationId xmlns:a16="http://schemas.microsoft.com/office/drawing/2014/main" id="{2E02EF2C-2F82-B64E-AA38-5290D68C439C}"/>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1AD4510-ABCB-A546-822C-BA4BF96936C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947C489F-386E-3944-ABC4-3BF2F711387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B3A4BDC9-1654-9D46-9730-9E7BE1825E1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B9E089D0-6DEC-6149-9373-981A4950CC7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BFC65B7E-3345-934D-B5FD-B79DCDA4AD0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4986E3B2-2E8F-7941-AAEA-3C2897642264}"/>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94E08CF4-807B-BE20-FC55-7443CCFDF99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40665765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9D7D92E4-3E43-9542-AD22-4F63DDC7C6A9}"/>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407988" y="1449388"/>
            <a:ext cx="11376025" cy="2418911"/>
          </a:xfrm>
        </p:spPr>
      </p:pic>
      <p:sp>
        <p:nvSpPr>
          <p:cNvPr id="3" name="Title 2">
            <a:extLst>
              <a:ext uri="{FF2B5EF4-FFF2-40B4-BE49-F238E27FC236}">
                <a16:creationId xmlns:a16="http://schemas.microsoft.com/office/drawing/2014/main" id="{5B291EAE-725D-AA43-9940-6FB653D05B38}"/>
              </a:ext>
            </a:extLst>
          </p:cNvPr>
          <p:cNvSpPr>
            <a:spLocks noGrp="1"/>
          </p:cNvSpPr>
          <p:nvPr>
            <p:ph type="title"/>
          </p:nvPr>
        </p:nvSpPr>
        <p:spPr/>
        <p:txBody>
          <a:bodyPr/>
          <a:lstStyle/>
          <a:p>
            <a:r>
              <a:rPr lang="en-US" sz="4000" dirty="0"/>
              <a:t>CERN e-Procurement</a:t>
            </a:r>
          </a:p>
        </p:txBody>
      </p:sp>
      <p:sp>
        <p:nvSpPr>
          <p:cNvPr id="6" name="Slide Number Placeholder 5">
            <a:extLst>
              <a:ext uri="{FF2B5EF4-FFF2-40B4-BE49-F238E27FC236}">
                <a16:creationId xmlns:a16="http://schemas.microsoft.com/office/drawing/2014/main" id="{14190032-6816-5743-92DE-4E74C0E8A420}"/>
              </a:ext>
            </a:extLst>
          </p:cNvPr>
          <p:cNvSpPr>
            <a:spLocks noGrp="1"/>
          </p:cNvSpPr>
          <p:nvPr>
            <p:ph type="sldNum" sz="quarter" idx="12"/>
          </p:nvPr>
        </p:nvSpPr>
        <p:spPr>
          <a:xfrm>
            <a:off x="11107546" y="6371464"/>
            <a:ext cx="681254" cy="365125"/>
          </a:xfrm>
        </p:spPr>
        <p:txBody>
          <a:bodyPr/>
          <a:lstStyle/>
          <a:p>
            <a:fld id="{36B5EA5A-BC32-A742-B11B-8E7414D5B535}" type="slidenum">
              <a:rPr lang="en-US" smtClean="0"/>
              <a:pPr/>
              <a:t>55</a:t>
            </a:fld>
            <a:endParaRPr lang="en-US" dirty="0"/>
          </a:p>
        </p:txBody>
      </p:sp>
      <p:sp>
        <p:nvSpPr>
          <p:cNvPr id="9" name="TextBox 8">
            <a:extLst>
              <a:ext uri="{FF2B5EF4-FFF2-40B4-BE49-F238E27FC236}">
                <a16:creationId xmlns:a16="http://schemas.microsoft.com/office/drawing/2014/main" id="{7CA0555E-26E2-4045-AA67-216969DFEACC}"/>
              </a:ext>
            </a:extLst>
          </p:cNvPr>
          <p:cNvSpPr txBox="1"/>
          <p:nvPr/>
        </p:nvSpPr>
        <p:spPr>
          <a:xfrm>
            <a:off x="2351088" y="4397072"/>
            <a:ext cx="9432925" cy="646331"/>
          </a:xfrm>
          <a:prstGeom prst="rect">
            <a:avLst/>
          </a:prstGeom>
          <a:noFill/>
        </p:spPr>
        <p:txBody>
          <a:bodyPr wrap="square" rtlCol="0">
            <a:spAutoFit/>
          </a:bodyPr>
          <a:lstStyle/>
          <a:p>
            <a:r>
              <a:rPr lang="en-GB" altLang="en-US" dirty="0"/>
              <a:t>To ensure our emails reach your inbox, please add our email </a:t>
            </a:r>
            <a:r>
              <a:rPr lang="en-GB" altLang="en-US" b="1" dirty="0"/>
              <a:t>procurement@cern.ch</a:t>
            </a:r>
            <a:r>
              <a:rPr lang="en-GB" altLang="en-US" dirty="0"/>
              <a:t> to your safe senders and check your spam filter settings</a:t>
            </a:r>
            <a:endParaRPr lang="en-US" dirty="0"/>
          </a:p>
        </p:txBody>
      </p:sp>
      <p:pic>
        <p:nvPicPr>
          <p:cNvPr id="10" name="Picture 9">
            <a:extLst>
              <a:ext uri="{FF2B5EF4-FFF2-40B4-BE49-F238E27FC236}">
                <a16:creationId xmlns:a16="http://schemas.microsoft.com/office/drawing/2014/main" id="{C792761B-8517-8346-AC3E-D0E0E7DB79DB}"/>
              </a:ext>
            </a:extLst>
          </p:cNvPr>
          <p:cNvPicPr>
            <a:picLocks noChangeAspect="1"/>
          </p:cNvPicPr>
          <p:nvPr/>
        </p:nvPicPr>
        <p:blipFill>
          <a:blip r:embed="rId4"/>
          <a:stretch>
            <a:fillRect/>
          </a:stretch>
        </p:blipFill>
        <p:spPr>
          <a:xfrm flipH="1">
            <a:off x="1023882" y="4494342"/>
            <a:ext cx="510719" cy="451789"/>
          </a:xfrm>
          <a:prstGeom prst="rect">
            <a:avLst/>
          </a:prstGeom>
        </p:spPr>
      </p:pic>
      <p:grpSp>
        <p:nvGrpSpPr>
          <p:cNvPr id="11" name="Group 10">
            <a:extLst>
              <a:ext uri="{FF2B5EF4-FFF2-40B4-BE49-F238E27FC236}">
                <a16:creationId xmlns:a16="http://schemas.microsoft.com/office/drawing/2014/main" id="{53F5268C-FDF4-9147-B438-79E30F2D1004}"/>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DC2E9DE4-D05D-F54D-95BB-A2427AD98AE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3BF465D5-5001-1945-BC09-C332D787456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A50097E-A598-5F49-A43A-321EF590497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8A26642-B160-E641-9459-2416E012A58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DB90BDF2-612F-774A-B8BA-21D6E9CF5CA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75890CB-E9AE-A142-88E0-D54FB935EA95}"/>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ECF30346-9D47-2E40-68DD-FAC73D15FC5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32316790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4294967295"/>
          </p:nvPr>
        </p:nvSpPr>
        <p:spPr>
          <a:xfrm>
            <a:off x="11107546" y="6414130"/>
            <a:ext cx="681254" cy="365125"/>
          </a:xfrm>
        </p:spPr>
        <p:txBody>
          <a:bodyPr/>
          <a:lstStyle/>
          <a:p>
            <a:fld id="{36B5EA5A-BC32-A742-B11B-8E7414D5B535}" type="slidenum">
              <a:rPr lang="en-US" smtClean="0"/>
              <a:pPr/>
              <a:t>56</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defRPr/>
            </a:pPr>
            <a:r>
              <a:rPr lang="fr-CH" altLang="en-US" sz="4000" dirty="0" err="1">
                <a:solidFill>
                  <a:schemeClr val="tx1"/>
                </a:solidFill>
                <a:effectLst>
                  <a:outerShdw blurRad="38100" dist="38100" dir="2700000" algn="tl">
                    <a:srgbClr val="000000">
                      <a:alpha val="43137"/>
                    </a:srgbClr>
                  </a:outerShdw>
                </a:effectLst>
                <a:latin typeface="Arial" panose="020B0604020202020204" pitchFamily="34" charset="0"/>
              </a:rPr>
              <a:t>Procurement</a:t>
            </a:r>
            <a:r>
              <a:rPr lang="fr-CH" altLang="en-US" sz="4000" dirty="0">
                <a:solidFill>
                  <a:schemeClr val="tx1"/>
                </a:solidFill>
                <a:effectLst>
                  <a:outerShdw blurRad="38100" dist="38100" dir="2700000" algn="tl">
                    <a:srgbClr val="000000">
                      <a:alpha val="43137"/>
                    </a:srgbClr>
                  </a:outerShdw>
                </a:effectLst>
                <a:latin typeface="Arial" panose="020B0604020202020204" pitchFamily="34" charset="0"/>
              </a:rPr>
              <a:t> </a:t>
            </a:r>
            <a:r>
              <a:rPr lang="fr-CH" altLang="en-US" sz="4000" dirty="0" err="1">
                <a:solidFill>
                  <a:schemeClr val="tx1"/>
                </a:solidFill>
                <a:effectLst>
                  <a:outerShdw blurRad="38100" dist="38100" dir="2700000" algn="tl">
                    <a:srgbClr val="000000">
                      <a:alpha val="43137"/>
                    </a:srgbClr>
                  </a:outerShdw>
                </a:effectLst>
                <a:latin typeface="Arial" panose="020B0604020202020204" pitchFamily="34" charset="0"/>
              </a:rPr>
              <a:t>Website</a:t>
            </a:r>
            <a:endParaRPr lang="en-US" sz="4000" dirty="0">
              <a:solidFill>
                <a:schemeClr val="tx1"/>
              </a:solidFill>
              <a:effectLst>
                <a:outerShdw blurRad="38100" dist="38100" dir="2700000" algn="tl">
                  <a:srgbClr val="000000">
                    <a:alpha val="43137"/>
                  </a:srgbClr>
                </a:outerShdw>
              </a:effectLst>
              <a:latin typeface="Arial" panose="020B0604020202020204" pitchFamily="34" charset="0"/>
            </a:endParaRPr>
          </a:p>
        </p:txBody>
      </p:sp>
      <p:pic>
        <p:nvPicPr>
          <p:cNvPr id="11" name="Picture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155" r="4155"/>
          <a:stretch>
            <a:fillRect/>
          </a:stretch>
        </p:blipFill>
        <p:spPr bwMode="auto">
          <a:xfrm>
            <a:off x="2207430" y="1284268"/>
            <a:ext cx="8358608" cy="4354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884484" y="5720526"/>
            <a:ext cx="4427815" cy="461665"/>
          </a:xfrm>
          <a:prstGeom prst="rect">
            <a:avLst/>
          </a:prstGeom>
        </p:spPr>
        <p:txBody>
          <a:bodyPr wrap="none">
            <a:spAutoFit/>
          </a:bodyPr>
          <a:lstStyle/>
          <a:p>
            <a:r>
              <a:rPr lang="fr-CH" altLang="en-US" sz="2400" dirty="0">
                <a:solidFill>
                  <a:srgbClr val="404040"/>
                </a:solidFill>
                <a:latin typeface="Arial" panose="020B0604020202020204" pitchFamily="34" charset="0"/>
                <a:cs typeface="Arial" panose="020B0604020202020204" pitchFamily="34" charset="0"/>
                <a:hlinkClick r:id="rId3"/>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p:txBody>
      </p:sp>
      <p:sp>
        <p:nvSpPr>
          <p:cNvPr id="8" name="Right Arrow 7"/>
          <p:cNvSpPr/>
          <p:nvPr/>
        </p:nvSpPr>
        <p:spPr>
          <a:xfrm>
            <a:off x="6939814" y="3927108"/>
            <a:ext cx="529390" cy="17325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3">
            <a:extLst>
              <a:ext uri="{FF2B5EF4-FFF2-40B4-BE49-F238E27FC236}">
                <a16:creationId xmlns:a16="http://schemas.microsoft.com/office/drawing/2014/main" id="{3F374AD7-CC14-713D-01E7-CE0D3C2EB051}"/>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79314319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85044" y="1205597"/>
            <a:ext cx="4224266" cy="397362"/>
          </a:xfrm>
        </p:spPr>
        <p:txBody>
          <a:bodyPr/>
          <a:lstStyle/>
          <a:p>
            <a:r>
              <a:rPr lang="en-US" sz="2800" dirty="0">
                <a:solidFill>
                  <a:schemeClr val="accent3"/>
                </a:solidFill>
              </a:rPr>
              <a:t>Procurement Officers</a:t>
            </a:r>
          </a:p>
        </p:txBody>
      </p:sp>
      <p:sp>
        <p:nvSpPr>
          <p:cNvPr id="3" name="Title 2"/>
          <p:cNvSpPr>
            <a:spLocks noGrp="1"/>
          </p:cNvSpPr>
          <p:nvPr>
            <p:ph type="title"/>
          </p:nvPr>
        </p:nvSpPr>
        <p:spPr/>
        <p:txBody>
          <a:bodyPr/>
          <a:lstStyle/>
          <a:p>
            <a:pPr marL="36513"/>
            <a:r>
              <a:rPr lang="en-US" altLang="en-US" sz="4000" dirty="0">
                <a:effectLst>
                  <a:outerShdw blurRad="38100" dist="38100" dir="2700000" algn="tl">
                    <a:srgbClr val="000000">
                      <a:alpha val="43137"/>
                    </a:srgbClr>
                  </a:outerShdw>
                </a:effectLst>
                <a:latin typeface="Arial" panose="020B0604020202020204" pitchFamily="34" charset="0"/>
              </a:rPr>
              <a:t>Contacts at CERN</a:t>
            </a:r>
            <a:endParaRPr lang="en-US" sz="4000" dirty="0">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p:cNvSpPr>
            <a:spLocks noGrp="1"/>
          </p:cNvSpPr>
          <p:nvPr>
            <p:ph type="sldNum" sz="quarter" idx="12"/>
          </p:nvPr>
        </p:nvSpPr>
        <p:spPr>
          <a:xfrm>
            <a:off x="11107546" y="6391459"/>
            <a:ext cx="681254" cy="365125"/>
          </a:xfrm>
        </p:spPr>
        <p:txBody>
          <a:bodyPr/>
          <a:lstStyle/>
          <a:p>
            <a:fld id="{36B5EA5A-BC32-A742-B11B-8E7414D5B535}" type="slidenum">
              <a:rPr lang="en-US" smtClean="0"/>
              <a:pPr/>
              <a:t>57</a:t>
            </a:fld>
            <a:endParaRPr lang="en-US" dirty="0"/>
          </a:p>
        </p:txBody>
      </p:sp>
      <p:sp>
        <p:nvSpPr>
          <p:cNvPr id="10" name="Content Placeholder 1"/>
          <p:cNvSpPr txBox="1">
            <a:spLocks/>
          </p:cNvSpPr>
          <p:nvPr/>
        </p:nvSpPr>
        <p:spPr>
          <a:xfrm>
            <a:off x="7417750" y="1205596"/>
            <a:ext cx="4224266" cy="39736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800" dirty="0">
                <a:solidFill>
                  <a:schemeClr val="accent3"/>
                </a:solidFill>
              </a:rPr>
              <a:t>Technical Officers</a:t>
            </a:r>
          </a:p>
        </p:txBody>
      </p:sp>
      <p:pic>
        <p:nvPicPr>
          <p:cNvPr id="12" name="Picture 11"/>
          <p:cNvPicPr>
            <a:picLocks noChangeAspect="1"/>
          </p:cNvPicPr>
          <p:nvPr/>
        </p:nvPicPr>
        <p:blipFill>
          <a:blip r:embed="rId3"/>
          <a:stretch>
            <a:fillRect/>
          </a:stretch>
        </p:blipFill>
        <p:spPr>
          <a:xfrm>
            <a:off x="7357294" y="2017126"/>
            <a:ext cx="3722255" cy="3759692"/>
          </a:xfrm>
          <a:prstGeom prst="rect">
            <a:avLst/>
          </a:prstGeom>
        </p:spPr>
      </p:pic>
      <p:pic>
        <p:nvPicPr>
          <p:cNvPr id="5" name="Picture 4" descr="A screenshot of a computer&#10;&#10;AI-generated content may be incorrect.">
            <a:extLst>
              <a:ext uri="{FF2B5EF4-FFF2-40B4-BE49-F238E27FC236}">
                <a16:creationId xmlns:a16="http://schemas.microsoft.com/office/drawing/2014/main" id="{65179BD6-86EC-9D14-D68D-360A22A82DEB}"/>
              </a:ext>
            </a:extLst>
          </p:cNvPr>
          <p:cNvPicPr>
            <a:picLocks noChangeAspect="1"/>
          </p:cNvPicPr>
          <p:nvPr/>
        </p:nvPicPr>
        <p:blipFill>
          <a:blip r:embed="rId4"/>
          <a:stretch>
            <a:fillRect/>
          </a:stretch>
        </p:blipFill>
        <p:spPr>
          <a:xfrm>
            <a:off x="135525" y="1602959"/>
            <a:ext cx="1999620" cy="4676445"/>
          </a:xfrm>
          <a:prstGeom prst="rect">
            <a:avLst/>
          </a:prstGeom>
        </p:spPr>
      </p:pic>
      <p:sp>
        <p:nvSpPr>
          <p:cNvPr id="7" name="Footer Placeholder 3">
            <a:extLst>
              <a:ext uri="{FF2B5EF4-FFF2-40B4-BE49-F238E27FC236}">
                <a16:creationId xmlns:a16="http://schemas.microsoft.com/office/drawing/2014/main" id="{EFC1F9BB-4AAC-86D6-70B6-15CDB273D6C8}"/>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pic>
        <p:nvPicPr>
          <p:cNvPr id="11" name="Picture 10" descr="A screenshot of a profile&#10;&#10;AI-generated content may be incorrect.">
            <a:extLst>
              <a:ext uri="{FF2B5EF4-FFF2-40B4-BE49-F238E27FC236}">
                <a16:creationId xmlns:a16="http://schemas.microsoft.com/office/drawing/2014/main" id="{257B4767-67B0-8C6E-0B10-6296CD4D9C59}"/>
              </a:ext>
            </a:extLst>
          </p:cNvPr>
          <p:cNvPicPr>
            <a:picLocks noChangeAspect="1"/>
          </p:cNvPicPr>
          <p:nvPr/>
        </p:nvPicPr>
        <p:blipFill>
          <a:blip r:embed="rId5"/>
          <a:stretch>
            <a:fillRect/>
          </a:stretch>
        </p:blipFill>
        <p:spPr>
          <a:xfrm>
            <a:off x="2292279" y="1602959"/>
            <a:ext cx="4874120" cy="4676445"/>
          </a:xfrm>
          <a:prstGeom prst="rect">
            <a:avLst/>
          </a:prstGeom>
        </p:spPr>
      </p:pic>
    </p:spTree>
    <p:extLst>
      <p:ext uri="{BB962C8B-B14F-4D97-AF65-F5344CB8AC3E}">
        <p14:creationId xmlns:p14="http://schemas.microsoft.com/office/powerpoint/2010/main" val="14236533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85043" y="1205596"/>
            <a:ext cx="10221913" cy="5120481"/>
          </a:xfrm>
        </p:spPr>
        <p:txBody>
          <a:bodyPr/>
          <a:lstStyle/>
          <a:p>
            <a:r>
              <a:rPr lang="en-US" sz="2800" dirty="0">
                <a:solidFill>
                  <a:schemeClr val="accent3"/>
                </a:solidFill>
              </a:rPr>
              <a:t>ILO: Industrial Liaison Officer</a:t>
            </a:r>
          </a:p>
          <a:p>
            <a:r>
              <a:rPr lang="en-US" dirty="0">
                <a:solidFill>
                  <a:schemeClr val="accent1"/>
                </a:solidFill>
              </a:rPr>
              <a:t>ILOs </a:t>
            </a:r>
            <a:r>
              <a:rPr lang="en-US" b="0" dirty="0">
                <a:solidFill>
                  <a:schemeClr val="accent1"/>
                </a:solidFill>
              </a:rPr>
              <a:t>are appointed by CERN's Member States to facilitate the flow of communication between CERN and its suppliers. ILOs can provide advice on the opportunities available for doing business with CERN and the support available to firms in their local regions</a:t>
            </a:r>
            <a:endParaRPr lang="en-US" dirty="0">
              <a:solidFill>
                <a:schemeClr val="accent1"/>
              </a:solidFill>
            </a:endParaRPr>
          </a:p>
        </p:txBody>
      </p:sp>
      <p:sp>
        <p:nvSpPr>
          <p:cNvPr id="3" name="Title 2"/>
          <p:cNvSpPr>
            <a:spLocks noGrp="1"/>
          </p:cNvSpPr>
          <p:nvPr>
            <p:ph type="title"/>
          </p:nvPr>
        </p:nvSpPr>
        <p:spPr/>
        <p:txBody>
          <a:bodyPr/>
          <a:lstStyle/>
          <a:p>
            <a:pPr marL="36513"/>
            <a:r>
              <a:rPr lang="en-US" altLang="en-US" sz="4000" dirty="0">
                <a:effectLst>
                  <a:outerShdw blurRad="38100" dist="38100" dir="2700000" algn="tl">
                    <a:srgbClr val="000000">
                      <a:alpha val="43137"/>
                    </a:srgbClr>
                  </a:outerShdw>
                </a:effectLst>
                <a:latin typeface="Arial" panose="020B0604020202020204" pitchFamily="34" charset="0"/>
              </a:rPr>
              <a:t>Contacts in your country</a:t>
            </a:r>
            <a:endParaRPr lang="en-US" sz="4000" dirty="0">
              <a:effectLst>
                <a:outerShdw blurRad="38100" dist="38100" dir="2700000" algn="tl">
                  <a:srgbClr val="000000">
                    <a:alpha val="43137"/>
                  </a:srgbClr>
                </a:outerShdw>
              </a:effectLst>
              <a:latin typeface="Arial" panose="020B0604020202020204" pitchFamily="34" charset="0"/>
            </a:endParaRPr>
          </a:p>
        </p:txBody>
      </p:sp>
      <p:sp>
        <p:nvSpPr>
          <p:cNvPr id="6" name="Slide Number Placeholder 5"/>
          <p:cNvSpPr>
            <a:spLocks noGrp="1"/>
          </p:cNvSpPr>
          <p:nvPr>
            <p:ph type="sldNum" sz="quarter" idx="12"/>
          </p:nvPr>
        </p:nvSpPr>
        <p:spPr>
          <a:xfrm>
            <a:off x="11107546" y="6368788"/>
            <a:ext cx="681254" cy="365125"/>
          </a:xfrm>
        </p:spPr>
        <p:txBody>
          <a:bodyPr/>
          <a:lstStyle/>
          <a:p>
            <a:fld id="{36B5EA5A-BC32-A742-B11B-8E7414D5B535}" type="slidenum">
              <a:rPr lang="en-US" smtClean="0"/>
              <a:pPr/>
              <a:t>58</a:t>
            </a:fld>
            <a:endParaRPr lang="en-US" dirty="0"/>
          </a:p>
        </p:txBody>
      </p:sp>
      <p:sp>
        <p:nvSpPr>
          <p:cNvPr id="8" name="TextBox 7"/>
          <p:cNvSpPr txBox="1"/>
          <p:nvPr/>
        </p:nvSpPr>
        <p:spPr>
          <a:xfrm>
            <a:off x="899167" y="3310106"/>
            <a:ext cx="5030038" cy="1923604"/>
          </a:xfrm>
          <a:prstGeom prst="rect">
            <a:avLst/>
          </a:prstGeom>
          <a:noFill/>
        </p:spPr>
        <p:txBody>
          <a:bodyPr wrap="square" rtlCol="0">
            <a:spAutoFit/>
          </a:bodyPr>
          <a:lstStyle/>
          <a:p>
            <a:pPr marL="36576"/>
            <a:r>
              <a:rPr lang="en-GB" sz="1700" dirty="0">
                <a:solidFill>
                  <a:schemeClr val="accent1"/>
                </a:solidFill>
              </a:rPr>
              <a:t>ILOs are essential to:</a:t>
            </a:r>
          </a:p>
          <a:p>
            <a:pPr marL="36576"/>
            <a:endParaRPr lang="en-GB" sz="1700" dirty="0">
              <a:solidFill>
                <a:schemeClr val="accent1"/>
              </a:solidFill>
            </a:endParaRPr>
          </a:p>
          <a:p>
            <a:pPr marL="322326" indent="-285750">
              <a:buFontTx/>
              <a:buChar char="-"/>
            </a:pPr>
            <a:r>
              <a:rPr lang="en-GB" sz="1700" dirty="0">
                <a:solidFill>
                  <a:schemeClr val="accent1"/>
                </a:solidFill>
              </a:rPr>
              <a:t>Increase competition in bidding</a:t>
            </a:r>
          </a:p>
          <a:p>
            <a:pPr marL="322326" indent="-285750">
              <a:buFontTx/>
              <a:buChar char="-"/>
            </a:pPr>
            <a:r>
              <a:rPr lang="en-GB" sz="1700" dirty="0">
                <a:solidFill>
                  <a:schemeClr val="accent1"/>
                </a:solidFill>
              </a:rPr>
              <a:t>Balance Industrial Return</a:t>
            </a:r>
          </a:p>
          <a:p>
            <a:pPr marL="322326" indent="-285750">
              <a:buFontTx/>
              <a:buChar char="-"/>
            </a:pPr>
            <a:r>
              <a:rPr lang="en-GB" sz="1700" dirty="0">
                <a:solidFill>
                  <a:schemeClr val="accent1"/>
                </a:solidFill>
              </a:rPr>
              <a:t>Raise awareness</a:t>
            </a:r>
          </a:p>
          <a:p>
            <a:pPr marL="322326" indent="-285750">
              <a:buFontTx/>
              <a:buChar char="-"/>
            </a:pPr>
            <a:r>
              <a:rPr lang="en-GB" sz="1700" dirty="0">
                <a:solidFill>
                  <a:schemeClr val="accent1"/>
                </a:solidFill>
              </a:rPr>
              <a:t>Transmit information to potential suppliers</a:t>
            </a:r>
          </a:p>
          <a:p>
            <a:pPr marL="322326" indent="-285750">
              <a:buFontTx/>
              <a:buChar char="-"/>
            </a:pPr>
            <a:r>
              <a:rPr lang="en-GB" sz="1700" dirty="0">
                <a:solidFill>
                  <a:schemeClr val="accent1"/>
                </a:solidFill>
              </a:rPr>
              <a:t>Advise CERN about potential suppliers</a:t>
            </a:r>
          </a:p>
        </p:txBody>
      </p:sp>
      <p:sp>
        <p:nvSpPr>
          <p:cNvPr id="10" name="TextBox 9"/>
          <p:cNvSpPr txBox="1"/>
          <p:nvPr/>
        </p:nvSpPr>
        <p:spPr>
          <a:xfrm>
            <a:off x="5929205" y="3789898"/>
            <a:ext cx="5761512" cy="1923604"/>
          </a:xfrm>
          <a:prstGeom prst="rect">
            <a:avLst/>
          </a:prstGeom>
          <a:noFill/>
        </p:spPr>
        <p:txBody>
          <a:bodyPr wrap="square" rtlCol="0">
            <a:spAutoFit/>
          </a:bodyPr>
          <a:lstStyle/>
          <a:p>
            <a:pPr marL="322326" indent="-285750">
              <a:buFontTx/>
              <a:buChar char="-"/>
            </a:pPr>
            <a:r>
              <a:rPr lang="en-GB" sz="1700" dirty="0">
                <a:solidFill>
                  <a:schemeClr val="accent1"/>
                </a:solidFill>
              </a:rPr>
              <a:t>Support contractors &amp; suppliers on any general technical, organisational and procedural aspects of CERN</a:t>
            </a:r>
          </a:p>
          <a:p>
            <a:pPr marL="322326" indent="-285750">
              <a:buFontTx/>
              <a:buChar char="-"/>
            </a:pPr>
            <a:r>
              <a:rPr lang="en-GB" sz="1700" dirty="0">
                <a:solidFill>
                  <a:schemeClr val="accent1"/>
                </a:solidFill>
              </a:rPr>
              <a:t>Promote registration in suppliers DB</a:t>
            </a:r>
          </a:p>
          <a:p>
            <a:pPr marL="322326" indent="-285750">
              <a:buFontTx/>
              <a:buChar char="-"/>
            </a:pPr>
            <a:r>
              <a:rPr lang="en-GB" sz="1700" dirty="0">
                <a:solidFill>
                  <a:schemeClr val="accent1"/>
                </a:solidFill>
              </a:rPr>
              <a:t>Encourage long-term participation of industry in CERN’s mission</a:t>
            </a:r>
          </a:p>
          <a:p>
            <a:pPr marL="36576"/>
            <a:endParaRPr lang="en-GB" sz="1700" dirty="0">
              <a:solidFill>
                <a:schemeClr val="accent1"/>
              </a:solidFill>
            </a:endParaRPr>
          </a:p>
        </p:txBody>
      </p:sp>
      <p:sp>
        <p:nvSpPr>
          <p:cNvPr id="5" name="Footer Placeholder 3">
            <a:extLst>
              <a:ext uri="{FF2B5EF4-FFF2-40B4-BE49-F238E27FC236}">
                <a16:creationId xmlns:a16="http://schemas.microsoft.com/office/drawing/2014/main" id="{8FD14855-DFCD-701E-3CBF-E6BF40D8BE66}"/>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949309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2" end="2"/>
                                            </p:txEl>
                                          </p:spTgt>
                                        </p:tgtEl>
                                        <p:attrNameLst>
                                          <p:attrName>style.visibility</p:attrName>
                                        </p:attrNameLst>
                                      </p:cBhvr>
                                      <p:to>
                                        <p:strVal val="visible"/>
                                      </p:to>
                                    </p:set>
                                    <p:animEffect transition="in" filter="fade">
                                      <p:cBhvr>
                                        <p:cTn id="10" dur="500"/>
                                        <p:tgtEl>
                                          <p:spTgt spid="8">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animEffect transition="in" filter="fade">
                                      <p:cBhvr>
                                        <p:cTn id="13" dur="500"/>
                                        <p:tgtEl>
                                          <p:spTgt spid="8">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8">
                                            <p:txEl>
                                              <p:pRg st="4" end="4"/>
                                            </p:txEl>
                                          </p:spTgt>
                                        </p:tgtEl>
                                        <p:attrNameLst>
                                          <p:attrName>style.visibility</p:attrName>
                                        </p:attrNameLst>
                                      </p:cBhvr>
                                      <p:to>
                                        <p:strVal val="visible"/>
                                      </p:to>
                                    </p:set>
                                    <p:animEffect transition="in" filter="fade">
                                      <p:cBhvr>
                                        <p:cTn id="16" dur="500"/>
                                        <p:tgtEl>
                                          <p:spTgt spid="8">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animEffect transition="in" filter="fade">
                                      <p:cBhvr>
                                        <p:cTn id="19" dur="500"/>
                                        <p:tgtEl>
                                          <p:spTgt spid="8">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fade">
                                      <p:cBhvr>
                                        <p:cTn id="27" dur="500"/>
                                        <p:tgtEl>
                                          <p:spTgt spid="10">
                                            <p:txEl>
                                              <p:pRg st="0" end="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0">
                                            <p:txEl>
                                              <p:pRg st="1" end="1"/>
                                            </p:txEl>
                                          </p:spTgt>
                                        </p:tgtEl>
                                        <p:attrNameLst>
                                          <p:attrName>style.visibility</p:attrName>
                                        </p:attrNameLst>
                                      </p:cBhvr>
                                      <p:to>
                                        <p:strVal val="visible"/>
                                      </p:to>
                                    </p:set>
                                    <p:animEffect transition="in" filter="fade">
                                      <p:cBhvr>
                                        <p:cTn id="30" dur="500"/>
                                        <p:tgtEl>
                                          <p:spTgt spid="10">
                                            <p:txEl>
                                              <p:pRg st="1" end="1"/>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0">
                                            <p:txEl>
                                              <p:pRg st="2" end="2"/>
                                            </p:txEl>
                                          </p:spTgt>
                                        </p:tgtEl>
                                        <p:attrNameLst>
                                          <p:attrName>style.visibility</p:attrName>
                                        </p:attrNameLst>
                                      </p:cBhvr>
                                      <p:to>
                                        <p:strVal val="visible"/>
                                      </p:to>
                                    </p:set>
                                    <p:animEffect transition="in" filter="fade">
                                      <p:cBhvr>
                                        <p:cTn id="33"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0"/>
            <a:ext cx="12192000" cy="631507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71464"/>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59</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7994608" y="878759"/>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170811" y="2214424"/>
            <a:ext cx="3819972" cy="1754326"/>
          </a:xfrm>
          <a:prstGeom prst="rect">
            <a:avLst/>
          </a:prstGeom>
          <a:noFill/>
        </p:spPr>
        <p:txBody>
          <a:bodyPr wrap="square" rtlCol="0">
            <a:spAutoFit/>
          </a:bodyPr>
          <a:lstStyle/>
          <a:p>
            <a:pPr algn="ctr"/>
            <a:r>
              <a:rPr lang="en-US" sz="3600" b="1" dirty="0">
                <a:solidFill>
                  <a:schemeClr val="bg1"/>
                </a:solidFill>
              </a:rPr>
              <a:t>Impact of </a:t>
            </a:r>
            <a:br>
              <a:rPr lang="en-US" sz="3600" b="1" dirty="0">
                <a:solidFill>
                  <a:schemeClr val="bg1"/>
                </a:solidFill>
              </a:rPr>
            </a:br>
            <a:r>
              <a:rPr lang="en-US" sz="3600" b="1" dirty="0">
                <a:solidFill>
                  <a:schemeClr val="bg1"/>
                </a:solidFill>
              </a:rPr>
              <a:t>Doing business with CERN</a:t>
            </a:r>
          </a:p>
        </p:txBody>
      </p:sp>
      <p:grpSp>
        <p:nvGrpSpPr>
          <p:cNvPr id="9" name="Group 8">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3" name="Footer Placeholder 3">
            <a:extLst>
              <a:ext uri="{FF2B5EF4-FFF2-40B4-BE49-F238E27FC236}">
                <a16:creationId xmlns:a16="http://schemas.microsoft.com/office/drawing/2014/main" id="{5EA2FDE3-6B40-71F7-778D-841D89EED938}"/>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794355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GB" dirty="0"/>
              <a:t>CERN is entitled to establish its own internal rules necessary for its proper functioning, including</a:t>
            </a:r>
            <a:r>
              <a:rPr lang="en-US" dirty="0">
                <a:latin typeface="Calibri" panose="020F0502020204030204" pitchFamily="34" charset="0"/>
                <a:cs typeface="Calibri" panose="020F0502020204030204" pitchFamily="34" charset="0"/>
              </a:rPr>
              <a:t>:</a:t>
            </a:r>
            <a:br>
              <a:rPr lang="en-US" dirty="0">
                <a:latin typeface="Calibri" panose="020F0502020204030204" pitchFamily="34" charset="0"/>
                <a:cs typeface="Calibri" panose="020F0502020204030204" pitchFamily="34" charset="0"/>
              </a:rPr>
            </a:br>
            <a:endParaRPr lang="en-US" dirty="0"/>
          </a:p>
        </p:txBody>
      </p:sp>
      <p:pic>
        <p:nvPicPr>
          <p:cNvPr id="25" name="Picture Placeholder 24">
            <a:extLst>
              <a:ext uri="{FF2B5EF4-FFF2-40B4-BE49-F238E27FC236}">
                <a16:creationId xmlns:a16="http://schemas.microsoft.com/office/drawing/2014/main" id="{3DD0AD00-3CD0-6443-8AA9-D15BD120A450}"/>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a:xfrm>
            <a:off x="2394" y="1987680"/>
            <a:ext cx="12192000" cy="2945870"/>
          </a:xfrm>
        </p:spPr>
      </p:pic>
      <p:sp>
        <p:nvSpPr>
          <p:cNvPr id="4" name="Text Placeholder 3">
            <a:extLst>
              <a:ext uri="{FF2B5EF4-FFF2-40B4-BE49-F238E27FC236}">
                <a16:creationId xmlns:a16="http://schemas.microsoft.com/office/drawing/2014/main" id="{3E4A09A7-B201-6D43-93C6-78DA42675C21}"/>
              </a:ext>
            </a:extLst>
          </p:cNvPr>
          <p:cNvSpPr>
            <a:spLocks noGrp="1"/>
          </p:cNvSpPr>
          <p:nvPr>
            <p:ph type="body" sz="quarter" idx="14"/>
          </p:nvPr>
        </p:nvSpPr>
        <p:spPr>
          <a:xfrm>
            <a:off x="407989" y="4676961"/>
            <a:ext cx="3708400" cy="671217"/>
          </a:xfrm>
        </p:spPr>
        <p:txBody>
          <a:bodyPr/>
          <a:lstStyle/>
          <a:p>
            <a:r>
              <a:rPr lang="en-US" b="0" dirty="0"/>
              <a:t>Procurement Rules</a:t>
            </a:r>
          </a:p>
        </p:txBody>
      </p:sp>
      <p:sp>
        <p:nvSpPr>
          <p:cNvPr id="5" name="Text Placeholder 4">
            <a:extLst>
              <a:ext uri="{FF2B5EF4-FFF2-40B4-BE49-F238E27FC236}">
                <a16:creationId xmlns:a16="http://schemas.microsoft.com/office/drawing/2014/main" id="{DB39565C-D9F9-AA40-9A62-B21295B1D4DF}"/>
              </a:ext>
            </a:extLst>
          </p:cNvPr>
          <p:cNvSpPr>
            <a:spLocks noGrp="1"/>
          </p:cNvSpPr>
          <p:nvPr>
            <p:ph type="body" sz="quarter" idx="15"/>
          </p:nvPr>
        </p:nvSpPr>
        <p:spPr>
          <a:xfrm>
            <a:off x="4267201" y="4676961"/>
            <a:ext cx="3665537" cy="671217"/>
          </a:xfrm>
        </p:spPr>
        <p:txBody>
          <a:bodyPr/>
          <a:lstStyle/>
          <a:p>
            <a:r>
              <a:rPr lang="en-US" b="0" dirty="0"/>
              <a:t>Safety Rules</a:t>
            </a:r>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6</a:t>
            </a:fld>
            <a:endParaRPr lang="en-US" dirty="0"/>
          </a:p>
        </p:txBody>
      </p:sp>
      <p:sp>
        <p:nvSpPr>
          <p:cNvPr id="9" name="Text Placeholder 8">
            <a:extLst>
              <a:ext uri="{FF2B5EF4-FFF2-40B4-BE49-F238E27FC236}">
                <a16:creationId xmlns:a16="http://schemas.microsoft.com/office/drawing/2014/main" id="{0B6707F8-6B7D-BE43-B552-3363A99A204E}"/>
              </a:ext>
            </a:extLst>
          </p:cNvPr>
          <p:cNvSpPr>
            <a:spLocks noGrp="1"/>
          </p:cNvSpPr>
          <p:nvPr>
            <p:ph type="body" sz="quarter" idx="19"/>
          </p:nvPr>
        </p:nvSpPr>
        <p:spPr>
          <a:xfrm>
            <a:off x="8085668" y="4676961"/>
            <a:ext cx="3703132" cy="671217"/>
          </a:xfrm>
        </p:spPr>
        <p:txBody>
          <a:bodyPr/>
          <a:lstStyle/>
          <a:p>
            <a:r>
              <a:rPr lang="en-US" b="0" dirty="0">
                <a:cs typeface="Calibri" panose="020F0502020204030204" pitchFamily="34" charset="0"/>
              </a:rPr>
              <a:t>Staff Regulations of its own personnel</a:t>
            </a:r>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3" name="Footer Placeholder 3">
            <a:extLst>
              <a:ext uri="{FF2B5EF4-FFF2-40B4-BE49-F238E27FC236}">
                <a16:creationId xmlns:a16="http://schemas.microsoft.com/office/drawing/2014/main" id="{17E3C603-16E4-AC1F-A0E3-7E0C3FA2200D}"/>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88406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uiExpand="1" build="p" animBg="1"/>
      <p:bldP spid="9" grpId="0" uiExpand="1" build="p" animBg="1"/>
    </p:bldLst>
  </p:timing>
  <p:extLst>
    <p:ext uri="{6950BFC3-D8DA-4A85-94F7-54DA5524770B}">
      <p188:commentRel xmlns:p188="http://schemas.microsoft.com/office/powerpoint/2018/8/main" r:id="rId3"/>
    </p:ext>
  </p:extLs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447392"/>
            <a:ext cx="11376024" cy="933162"/>
          </a:xfrm>
        </p:spPr>
        <p:txBody>
          <a:bodyPr/>
          <a:lstStyle/>
          <a:p>
            <a:r>
              <a:rPr lang="en-US" b="0" dirty="0">
                <a:solidFill>
                  <a:schemeClr val="accent1"/>
                </a:solidFill>
              </a:rPr>
              <a:t>Empirical studies (by the analysis of financial data from 1995 to 2008 from 365 CERN suppliers for the LHC) show that after working with CERN on high-tech contracts, CERN suppliers </a:t>
            </a:r>
            <a:br>
              <a:rPr lang="en-US" b="0" dirty="0">
                <a:solidFill>
                  <a:schemeClr val="accent1"/>
                </a:solidFill>
              </a:rPr>
            </a:br>
            <a:r>
              <a:rPr lang="en-US" b="0" dirty="0">
                <a:solidFill>
                  <a:schemeClr val="accent1"/>
                </a:solidFill>
              </a:rPr>
              <a:t>out-performed their peers by:</a:t>
            </a:r>
          </a:p>
          <a:p>
            <a:endParaRPr lang="en-US" dirty="0"/>
          </a:p>
        </p:txBody>
      </p:sp>
      <p:sp>
        <p:nvSpPr>
          <p:cNvPr id="3" name="Title 2"/>
          <p:cNvSpPr>
            <a:spLocks noGrp="1"/>
          </p:cNvSpPr>
          <p:nvPr>
            <p:ph type="title"/>
          </p:nvPr>
        </p:nvSpPr>
        <p:spPr/>
        <p:txBody>
          <a:bodyPr/>
          <a:lstStyle/>
          <a:p>
            <a:r>
              <a:rPr lang="en-US" dirty="0"/>
              <a:t>The economical impact of CERN Procurement on supplier’s performance </a:t>
            </a:r>
            <a:r>
              <a:rPr lang="en-US" sz="2400" dirty="0"/>
              <a:t>(</a:t>
            </a:r>
            <a:r>
              <a:rPr lang="en-US" sz="2400" dirty="0" err="1"/>
              <a:t>Castelnovo</a:t>
            </a:r>
            <a:r>
              <a:rPr lang="en-US" sz="2400" dirty="0"/>
              <a:t> et al, 2018)</a:t>
            </a:r>
            <a:endParaRPr lang="en-US" dirty="0"/>
          </a:p>
        </p:txBody>
      </p:sp>
      <p:sp>
        <p:nvSpPr>
          <p:cNvPr id="6" name="Slide Number Placeholder 5"/>
          <p:cNvSpPr>
            <a:spLocks noGrp="1"/>
          </p:cNvSpPr>
          <p:nvPr>
            <p:ph type="sldNum" sz="quarter" idx="12"/>
          </p:nvPr>
        </p:nvSpPr>
        <p:spPr>
          <a:xfrm>
            <a:off x="11107546" y="6371464"/>
            <a:ext cx="681254" cy="365125"/>
          </a:xfrm>
        </p:spPr>
        <p:txBody>
          <a:bodyPr/>
          <a:lstStyle/>
          <a:p>
            <a:fld id="{36B5EA5A-BC32-A742-B11B-8E7414D5B535}" type="slidenum">
              <a:rPr lang="en-US" smtClean="0"/>
              <a:pPr/>
              <a:t>60</a:t>
            </a:fld>
            <a:endParaRPr lang="en-US" dirty="0"/>
          </a:p>
        </p:txBody>
      </p:sp>
      <p:sp>
        <p:nvSpPr>
          <p:cNvPr id="7" name="Text Placeholder 7"/>
          <p:cNvSpPr txBox="1">
            <a:spLocks/>
          </p:cNvSpPr>
          <p:nvPr/>
        </p:nvSpPr>
        <p:spPr>
          <a:xfrm>
            <a:off x="407988" y="2496631"/>
            <a:ext cx="5616575" cy="383600"/>
          </a:xfrm>
          <a:prstGeom prst="rect">
            <a:avLst/>
          </a:prstGeom>
          <a:noFill/>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Investing more in R&amp;D and filing more patents</a:t>
            </a:r>
          </a:p>
        </p:txBody>
      </p:sp>
      <p:sp>
        <p:nvSpPr>
          <p:cNvPr id="8" name="Text Placeholder 7"/>
          <p:cNvSpPr txBox="1">
            <a:spLocks/>
          </p:cNvSpPr>
          <p:nvPr/>
        </p:nvSpPr>
        <p:spPr>
          <a:xfrm>
            <a:off x="6254750" y="2496631"/>
            <a:ext cx="5529263" cy="383600"/>
          </a:xfrm>
          <a:prstGeom prst="rect">
            <a:avLst/>
          </a:prstGeom>
          <a:noFill/>
          <a:ln>
            <a:noFill/>
          </a:ln>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Higher productivity, revenue and profitability </a:t>
            </a:r>
          </a:p>
        </p:txBody>
      </p:sp>
      <p:grpSp>
        <p:nvGrpSpPr>
          <p:cNvPr id="22" name="Group 21"/>
          <p:cNvGrpSpPr/>
          <p:nvPr/>
        </p:nvGrpSpPr>
        <p:grpSpPr>
          <a:xfrm>
            <a:off x="1098279" y="3106859"/>
            <a:ext cx="3990555" cy="2883687"/>
            <a:chOff x="1098279" y="3193764"/>
            <a:chExt cx="3990555" cy="2883687"/>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9160" y="3193764"/>
              <a:ext cx="3819674" cy="2294716"/>
            </a:xfrm>
            <a:prstGeom prst="rect">
              <a:avLst/>
            </a:prstGeom>
          </p:spPr>
        </p:pic>
        <p:sp>
          <p:nvSpPr>
            <p:cNvPr id="13" name="TextBox 12"/>
            <p:cNvSpPr txBox="1"/>
            <p:nvPr/>
          </p:nvSpPr>
          <p:spPr>
            <a:xfrm rot="16200000">
              <a:off x="2647338" y="5597653"/>
              <a:ext cx="759541" cy="200055"/>
            </a:xfrm>
            <a:prstGeom prst="rect">
              <a:avLst/>
            </a:prstGeom>
            <a:noFill/>
          </p:spPr>
          <p:txBody>
            <a:bodyPr wrap="square" lIns="0" rIns="0" rtlCol="0">
              <a:spAutoFit/>
            </a:bodyPr>
            <a:lstStyle/>
            <a:p>
              <a:r>
                <a:rPr lang="en-US" sz="700" dirty="0">
                  <a:solidFill>
                    <a:schemeClr val="tx2"/>
                  </a:solidFill>
                </a:rPr>
                <a:t>1,2 years later</a:t>
              </a:r>
            </a:p>
          </p:txBody>
        </p:sp>
        <p:sp>
          <p:nvSpPr>
            <p:cNvPr id="14" name="TextBox 13"/>
            <p:cNvSpPr txBox="1"/>
            <p:nvPr/>
          </p:nvSpPr>
          <p:spPr>
            <a:xfrm rot="16200000">
              <a:off x="2227009" y="5597653"/>
              <a:ext cx="759541" cy="200055"/>
            </a:xfrm>
            <a:prstGeom prst="rect">
              <a:avLst/>
            </a:prstGeom>
            <a:noFill/>
          </p:spPr>
          <p:txBody>
            <a:bodyPr wrap="square" lIns="0" rIns="0" rtlCol="0">
              <a:spAutoFit/>
            </a:bodyPr>
            <a:lstStyle/>
            <a:p>
              <a:r>
                <a:rPr lang="en-US" sz="700" dirty="0">
                  <a:solidFill>
                    <a:schemeClr val="tx2"/>
                  </a:solidFill>
                </a:rPr>
                <a:t>Date of order</a:t>
              </a:r>
            </a:p>
          </p:txBody>
        </p:sp>
        <p:sp>
          <p:nvSpPr>
            <p:cNvPr id="15" name="TextBox 14"/>
            <p:cNvSpPr txBox="1"/>
            <p:nvPr/>
          </p:nvSpPr>
          <p:spPr>
            <a:xfrm rot="16200000">
              <a:off x="1821426" y="5597653"/>
              <a:ext cx="759541" cy="200055"/>
            </a:xfrm>
            <a:prstGeom prst="rect">
              <a:avLst/>
            </a:prstGeom>
            <a:noFill/>
          </p:spPr>
          <p:txBody>
            <a:bodyPr wrap="square" lIns="0" rIns="0" rtlCol="0">
              <a:spAutoFit/>
            </a:bodyPr>
            <a:lstStyle/>
            <a:p>
              <a:r>
                <a:rPr lang="en-US" sz="700" dirty="0">
                  <a:solidFill>
                    <a:schemeClr val="tx2"/>
                  </a:solidFill>
                </a:rPr>
                <a:t>2-1 years before</a:t>
              </a:r>
            </a:p>
          </p:txBody>
        </p:sp>
        <p:sp>
          <p:nvSpPr>
            <p:cNvPr id="16" name="TextBox 15"/>
            <p:cNvSpPr txBox="1"/>
            <p:nvPr/>
          </p:nvSpPr>
          <p:spPr>
            <a:xfrm rot="16200000">
              <a:off x="1378975"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2 years before</a:t>
              </a:r>
            </a:p>
          </p:txBody>
        </p:sp>
        <p:sp>
          <p:nvSpPr>
            <p:cNvPr id="17" name="TextBox 16"/>
            <p:cNvSpPr txBox="1"/>
            <p:nvPr/>
          </p:nvSpPr>
          <p:spPr>
            <a:xfrm rot="16200000">
              <a:off x="4350778"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8 years later</a:t>
              </a:r>
            </a:p>
          </p:txBody>
        </p:sp>
        <p:sp>
          <p:nvSpPr>
            <p:cNvPr id="18" name="TextBox 17"/>
            <p:cNvSpPr txBox="1"/>
            <p:nvPr/>
          </p:nvSpPr>
          <p:spPr>
            <a:xfrm rot="16200000">
              <a:off x="3930450" y="5597653"/>
              <a:ext cx="759541" cy="200055"/>
            </a:xfrm>
            <a:prstGeom prst="rect">
              <a:avLst/>
            </a:prstGeom>
            <a:noFill/>
          </p:spPr>
          <p:txBody>
            <a:bodyPr wrap="square" lIns="0" rIns="0" rtlCol="0">
              <a:spAutoFit/>
            </a:bodyPr>
            <a:lstStyle/>
            <a:p>
              <a:r>
                <a:rPr lang="en-US" sz="700" dirty="0">
                  <a:solidFill>
                    <a:schemeClr val="tx2"/>
                  </a:solidFill>
                </a:rPr>
                <a:t>7,8 years later</a:t>
              </a:r>
            </a:p>
          </p:txBody>
        </p:sp>
        <p:sp>
          <p:nvSpPr>
            <p:cNvPr id="19" name="TextBox 18"/>
            <p:cNvSpPr txBox="1"/>
            <p:nvPr/>
          </p:nvSpPr>
          <p:spPr>
            <a:xfrm rot="16200000">
              <a:off x="3524867" y="5597653"/>
              <a:ext cx="759541" cy="200055"/>
            </a:xfrm>
            <a:prstGeom prst="rect">
              <a:avLst/>
            </a:prstGeom>
            <a:noFill/>
          </p:spPr>
          <p:txBody>
            <a:bodyPr wrap="square" lIns="0" rIns="0" rtlCol="0">
              <a:spAutoFit/>
            </a:bodyPr>
            <a:lstStyle/>
            <a:p>
              <a:r>
                <a:rPr lang="en-US" sz="700" dirty="0">
                  <a:solidFill>
                    <a:schemeClr val="tx2"/>
                  </a:solidFill>
                </a:rPr>
                <a:t>5,6 years later</a:t>
              </a:r>
            </a:p>
          </p:txBody>
        </p:sp>
        <p:sp>
          <p:nvSpPr>
            <p:cNvPr id="20" name="TextBox 19"/>
            <p:cNvSpPr txBox="1"/>
            <p:nvPr/>
          </p:nvSpPr>
          <p:spPr>
            <a:xfrm rot="16200000">
              <a:off x="3082416" y="5597653"/>
              <a:ext cx="759541" cy="200055"/>
            </a:xfrm>
            <a:prstGeom prst="rect">
              <a:avLst/>
            </a:prstGeom>
            <a:noFill/>
          </p:spPr>
          <p:txBody>
            <a:bodyPr wrap="square" lIns="0" rIns="0" rtlCol="0">
              <a:spAutoFit/>
            </a:bodyPr>
            <a:lstStyle/>
            <a:p>
              <a:r>
                <a:rPr lang="en-US" sz="700" dirty="0">
                  <a:solidFill>
                    <a:schemeClr val="tx2"/>
                  </a:solidFill>
                </a:rPr>
                <a:t>3,4 years later</a:t>
              </a:r>
            </a:p>
          </p:txBody>
        </p:sp>
        <p:sp>
          <p:nvSpPr>
            <p:cNvPr id="21" name="TextBox 20"/>
            <p:cNvSpPr txBox="1"/>
            <p:nvPr/>
          </p:nvSpPr>
          <p:spPr>
            <a:xfrm rot="16200000">
              <a:off x="818536" y="4104031"/>
              <a:ext cx="759541" cy="200055"/>
            </a:xfrm>
            <a:prstGeom prst="rect">
              <a:avLst/>
            </a:prstGeom>
            <a:noFill/>
          </p:spPr>
          <p:txBody>
            <a:bodyPr wrap="square" lIns="0" rIns="0" rtlCol="0">
              <a:spAutoFit/>
            </a:bodyPr>
            <a:lstStyle/>
            <a:p>
              <a:r>
                <a:rPr lang="en-US" sz="700" dirty="0">
                  <a:solidFill>
                    <a:schemeClr val="tx2"/>
                  </a:solidFill>
                </a:rPr>
                <a:t>Patents per firm</a:t>
              </a:r>
            </a:p>
          </p:txBody>
        </p:sp>
      </p:grpSp>
      <p:graphicFrame>
        <p:nvGraphicFramePr>
          <p:cNvPr id="23" name="Diagram 22"/>
          <p:cNvGraphicFramePr/>
          <p:nvPr/>
        </p:nvGraphicFramePr>
        <p:xfrm>
          <a:off x="7679094" y="3229409"/>
          <a:ext cx="3884804" cy="27721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4" name="Group 23">
            <a:extLst>
              <a:ext uri="{FF2B5EF4-FFF2-40B4-BE49-F238E27FC236}">
                <a16:creationId xmlns:a16="http://schemas.microsoft.com/office/drawing/2014/main" id="{C187E7F1-8A37-BC4C-AFEA-569455713420}"/>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7D4C1FF7-8D2A-EA4B-A127-3AA0E760716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69AEFDED-E167-5048-A25A-86C100004297}"/>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A0A321CA-CAAB-FB45-983C-31216C0BC5F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04073D04-E264-E146-B028-5AA11CCE9E9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36801EB-2B3B-A847-A5D7-F1CDA6FED020}"/>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6543FF77-4FA8-AB4F-A7C5-38D9C0ADD8B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11AA9823-AD7A-A859-F044-AC5A88EFF13D}"/>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99957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23" grpId="0">
        <p:bldAsOne/>
      </p:bldGraphic>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90AA3F6-1618-3548-975A-DD1A2939A246}" type="slidenum">
              <a:rPr lang="fr-FR" smtClean="0"/>
              <a:t>61</a:t>
            </a:fld>
            <a:endParaRPr lang="fr-FR"/>
          </a:p>
        </p:txBody>
      </p:sp>
      <p:sp>
        <p:nvSpPr>
          <p:cNvPr id="5" name="Title 4"/>
          <p:cNvSpPr>
            <a:spLocks noGrp="1"/>
          </p:cNvSpPr>
          <p:nvPr>
            <p:ph type="title"/>
          </p:nvPr>
        </p:nvSpPr>
        <p:spPr>
          <a:xfrm>
            <a:off x="696000" y="465592"/>
            <a:ext cx="8425698" cy="983796"/>
          </a:xfrm>
        </p:spPr>
        <p:txBody>
          <a:bodyPr>
            <a:normAutofit fontScale="90000"/>
          </a:bodyPr>
          <a:lstStyle/>
          <a:p>
            <a:r>
              <a:rPr lang="en-US" altLang="en-US" sz="4000" dirty="0">
                <a:latin typeface="+mn-lt"/>
                <a:cs typeface="Calibri" panose="020F0502020204030204" pitchFamily="34" charset="0"/>
              </a:rPr>
              <a:t>Doing business with CERN: the facts </a:t>
            </a:r>
            <a:br>
              <a:rPr lang="en-US" altLang="en-US" sz="4000" dirty="0">
                <a:latin typeface="+mn-lt"/>
                <a:cs typeface="Calibri" panose="020F0502020204030204" pitchFamily="34" charset="0"/>
              </a:rPr>
            </a:br>
            <a:r>
              <a:rPr lang="en-US" altLang="en-US" sz="2700" dirty="0">
                <a:latin typeface="+mn-lt"/>
                <a:cs typeface="Calibri" panose="020F0502020204030204" pitchFamily="34" charset="0"/>
              </a:rPr>
              <a:t>Supplier Survey (500+ respondents in 34 countries, 2024)</a:t>
            </a:r>
            <a:br>
              <a:rPr lang="en-US" altLang="en-US" sz="4000" dirty="0">
                <a:latin typeface="+mn-lt"/>
                <a:cs typeface="Calibri" panose="020F0502020204030204" pitchFamily="34" charset="0"/>
              </a:rPr>
            </a:br>
            <a:br>
              <a:rPr lang="en-US" sz="4000" dirty="0">
                <a:latin typeface="Calibri" panose="020F0502020204030204" pitchFamily="34" charset="0"/>
              </a:rPr>
            </a:br>
            <a:endParaRPr lang="en-US" sz="4000" dirty="0">
              <a:latin typeface="+mn-lt"/>
            </a:endParaRPr>
          </a:p>
        </p:txBody>
      </p:sp>
      <p:grpSp>
        <p:nvGrpSpPr>
          <p:cNvPr id="14" name="Group 13">
            <a:extLst>
              <a:ext uri="{FF2B5EF4-FFF2-40B4-BE49-F238E27FC236}">
                <a16:creationId xmlns:a16="http://schemas.microsoft.com/office/drawing/2014/main" id="{35931052-B2CD-8043-95A9-A76F0AFAEA9C}"/>
              </a:ext>
            </a:extLst>
          </p:cNvPr>
          <p:cNvGrpSpPr/>
          <p:nvPr/>
        </p:nvGrpSpPr>
        <p:grpSpPr>
          <a:xfrm>
            <a:off x="-1" y="0"/>
            <a:ext cx="12187669" cy="98854"/>
            <a:chOff x="-1" y="0"/>
            <a:chExt cx="12187669" cy="98854"/>
          </a:xfrm>
        </p:grpSpPr>
        <p:sp>
          <p:nvSpPr>
            <p:cNvPr id="15" name="Rectangle 14">
              <a:extLst>
                <a:ext uri="{FF2B5EF4-FFF2-40B4-BE49-F238E27FC236}">
                  <a16:creationId xmlns:a16="http://schemas.microsoft.com/office/drawing/2014/main" id="{013D5E43-576E-D441-A9F9-19171CEE21F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A56865E-9F67-2F49-AF12-CD15BDBBC41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F2493DB2-AF2B-9440-8001-9F01A29E55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2AA64E1-C701-2D4E-A458-2A395130AD2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4E24115-2E3E-2849-B627-DD0ACF30DDE3}"/>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CB5DBB3A-CAB6-BC45-8FF6-0806C6A76B1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52" name="Picture Placeholder 15">
            <a:extLst>
              <a:ext uri="{FF2B5EF4-FFF2-40B4-BE49-F238E27FC236}">
                <a16:creationId xmlns:a16="http://schemas.microsoft.com/office/drawing/2014/main" id="{7DEEB355-549C-F831-D875-04750078130B}"/>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87762" y="2545260"/>
            <a:ext cx="10799999" cy="2369555"/>
          </a:xfrm>
        </p:spPr>
      </p:pic>
      <p:sp>
        <p:nvSpPr>
          <p:cNvPr id="53" name="ZoneTexte 12">
            <a:extLst>
              <a:ext uri="{FF2B5EF4-FFF2-40B4-BE49-F238E27FC236}">
                <a16:creationId xmlns:a16="http://schemas.microsoft.com/office/drawing/2014/main" id="{DDC72DA9-BF0A-6DE5-BFF9-B7F261F11CA7}"/>
              </a:ext>
            </a:extLst>
          </p:cNvPr>
          <p:cNvSpPr txBox="1"/>
          <p:nvPr/>
        </p:nvSpPr>
        <p:spPr>
          <a:xfrm>
            <a:off x="8952364" y="4914816"/>
            <a:ext cx="2551543" cy="906864"/>
          </a:xfrm>
          <a:prstGeom prst="rect">
            <a:avLst/>
          </a:prstGeom>
          <a:solidFill>
            <a:schemeClr val="accent5"/>
          </a:solidFill>
        </p:spPr>
        <p:txBody>
          <a:bodyPr wrap="square" rtlCol="0" anchor="ctr" anchorCtr="0">
            <a:noAutofit/>
          </a:bodyPr>
          <a:lstStyle/>
          <a:p>
            <a:pPr algn="ctr"/>
            <a:r>
              <a:rPr lang="en-GB" sz="2400" dirty="0">
                <a:solidFill>
                  <a:schemeClr val="bg1"/>
                </a:solidFill>
                <a:latin typeface="Calibri" panose="020F0502020204030204" pitchFamily="34" charset="0"/>
              </a:rPr>
              <a:t>52</a:t>
            </a:r>
            <a:r>
              <a:rPr lang="en-US" sz="2400" dirty="0">
                <a:solidFill>
                  <a:schemeClr val="bg1"/>
                </a:solidFill>
                <a:latin typeface="Calibri" panose="020F0502020204030204" pitchFamily="34" charset="0"/>
              </a:rPr>
              <a:t>%</a:t>
            </a:r>
          </a:p>
          <a:p>
            <a:pPr algn="ctr"/>
            <a:r>
              <a:rPr lang="en-US" sz="1600" dirty="0">
                <a:solidFill>
                  <a:schemeClr val="bg1"/>
                </a:solidFill>
                <a:latin typeface="Calibri" panose="020F0502020204030204" pitchFamily="34" charset="0"/>
              </a:rPr>
              <a:t> found or opened a new market to address</a:t>
            </a:r>
            <a:endParaRPr lang="en-US" sz="1600" dirty="0">
              <a:solidFill>
                <a:schemeClr val="bg1"/>
              </a:solidFill>
              <a:latin typeface="Arial" charset="0"/>
              <a:ea typeface="Arial" charset="0"/>
              <a:cs typeface="Arial" charset="0"/>
            </a:endParaRPr>
          </a:p>
        </p:txBody>
      </p:sp>
      <p:sp>
        <p:nvSpPr>
          <p:cNvPr id="54" name="ZoneTexte 12">
            <a:extLst>
              <a:ext uri="{FF2B5EF4-FFF2-40B4-BE49-F238E27FC236}">
                <a16:creationId xmlns:a16="http://schemas.microsoft.com/office/drawing/2014/main" id="{50E89633-0BE8-947B-44CF-F8383B1ACC50}"/>
              </a:ext>
            </a:extLst>
          </p:cNvPr>
          <p:cNvSpPr txBox="1"/>
          <p:nvPr/>
        </p:nvSpPr>
        <p:spPr>
          <a:xfrm>
            <a:off x="687762" y="4914816"/>
            <a:ext cx="2599324" cy="906864"/>
          </a:xfrm>
          <a:prstGeom prst="rect">
            <a:avLst/>
          </a:prstGeom>
          <a:solidFill>
            <a:schemeClr val="accent5"/>
          </a:solidFill>
        </p:spPr>
        <p:txBody>
          <a:bodyPr wrap="square" rtlCol="0" anchor="ctr" anchorCtr="0">
            <a:noAutofit/>
          </a:bodyPr>
          <a:lstStyle/>
          <a:p>
            <a:pPr algn="ctr"/>
            <a:r>
              <a:rPr lang="en-GB" sz="2400" dirty="0">
                <a:solidFill>
                  <a:schemeClr val="bg1"/>
                </a:solidFill>
                <a:latin typeface="Calibri" panose="020F0502020204030204" pitchFamily="34" charset="0"/>
              </a:rPr>
              <a:t>66</a:t>
            </a:r>
            <a:r>
              <a:rPr lang="en-US" sz="2400" dirty="0">
                <a:solidFill>
                  <a:schemeClr val="bg1"/>
                </a:solidFill>
                <a:latin typeface="Calibri" panose="020F0502020204030204" pitchFamily="34" charset="0"/>
              </a:rPr>
              <a:t>%</a:t>
            </a:r>
          </a:p>
          <a:p>
            <a:pPr algn="ctr"/>
            <a:r>
              <a:rPr lang="en-US" sz="1600" dirty="0">
                <a:solidFill>
                  <a:schemeClr val="bg1"/>
                </a:solidFill>
                <a:latin typeface="Calibri" panose="020F0502020204030204" pitchFamily="34" charset="0"/>
              </a:rPr>
              <a:t> improved products or services</a:t>
            </a:r>
            <a:endParaRPr lang="en-US" sz="1600" dirty="0">
              <a:solidFill>
                <a:schemeClr val="bg1"/>
              </a:solidFill>
              <a:latin typeface="Arial" charset="0"/>
              <a:ea typeface="Arial" charset="0"/>
              <a:cs typeface="Arial" charset="0"/>
            </a:endParaRPr>
          </a:p>
        </p:txBody>
      </p:sp>
      <p:sp>
        <p:nvSpPr>
          <p:cNvPr id="55" name="ZoneTexte 12">
            <a:extLst>
              <a:ext uri="{FF2B5EF4-FFF2-40B4-BE49-F238E27FC236}">
                <a16:creationId xmlns:a16="http://schemas.microsoft.com/office/drawing/2014/main" id="{4F33C1BC-6631-BF69-1D67-758E6790277A}"/>
              </a:ext>
            </a:extLst>
          </p:cNvPr>
          <p:cNvSpPr txBox="1"/>
          <p:nvPr/>
        </p:nvSpPr>
        <p:spPr>
          <a:xfrm>
            <a:off x="3428250" y="4903804"/>
            <a:ext cx="2596980" cy="906864"/>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47%</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developed new products</a:t>
            </a:r>
          </a:p>
          <a:p>
            <a:pPr algn="ctr"/>
            <a:endParaRPr lang="en-US" sz="1600" dirty="0">
              <a:solidFill>
                <a:schemeClr val="bg1"/>
              </a:solidFill>
              <a:latin typeface="Arial" charset="0"/>
              <a:ea typeface="Arial" charset="0"/>
              <a:cs typeface="Arial" charset="0"/>
            </a:endParaRPr>
          </a:p>
        </p:txBody>
      </p:sp>
      <p:sp>
        <p:nvSpPr>
          <p:cNvPr id="56" name="ZoneTexte 12">
            <a:extLst>
              <a:ext uri="{FF2B5EF4-FFF2-40B4-BE49-F238E27FC236}">
                <a16:creationId xmlns:a16="http://schemas.microsoft.com/office/drawing/2014/main" id="{EE96D7D8-F60A-096C-D25E-26D408E74D37}"/>
              </a:ext>
            </a:extLst>
          </p:cNvPr>
          <p:cNvSpPr txBox="1"/>
          <p:nvPr/>
        </p:nvSpPr>
        <p:spPr>
          <a:xfrm>
            <a:off x="6127947" y="4903803"/>
            <a:ext cx="2653926" cy="906864"/>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70%</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improved technical knowledge in their field</a:t>
            </a:r>
            <a:endParaRPr lang="en-US" sz="1600" dirty="0">
              <a:solidFill>
                <a:schemeClr val="bg1"/>
              </a:solidFill>
              <a:latin typeface="Arial" charset="0"/>
              <a:ea typeface="Arial" charset="0"/>
              <a:cs typeface="Arial" charset="0"/>
            </a:endParaRPr>
          </a:p>
        </p:txBody>
      </p:sp>
      <p:sp>
        <p:nvSpPr>
          <p:cNvPr id="57" name="ZoneTexte 12">
            <a:extLst>
              <a:ext uri="{FF2B5EF4-FFF2-40B4-BE49-F238E27FC236}">
                <a16:creationId xmlns:a16="http://schemas.microsoft.com/office/drawing/2014/main" id="{8E73ADC5-A718-0ED2-6087-EADCCCFBA17F}"/>
              </a:ext>
            </a:extLst>
          </p:cNvPr>
          <p:cNvSpPr txBox="1"/>
          <p:nvPr/>
        </p:nvSpPr>
        <p:spPr>
          <a:xfrm>
            <a:off x="3428250" y="1561462"/>
            <a:ext cx="2530293" cy="983797"/>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1 out of 4</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hired new personnel</a:t>
            </a:r>
            <a:endParaRPr lang="en-US" sz="1600" dirty="0">
              <a:solidFill>
                <a:schemeClr val="bg1"/>
              </a:solidFill>
              <a:latin typeface="Arial" charset="0"/>
              <a:ea typeface="Arial" charset="0"/>
              <a:cs typeface="Arial" charset="0"/>
            </a:endParaRPr>
          </a:p>
        </p:txBody>
      </p:sp>
      <p:sp>
        <p:nvSpPr>
          <p:cNvPr id="58" name="ZoneTexte 12">
            <a:extLst>
              <a:ext uri="{FF2B5EF4-FFF2-40B4-BE49-F238E27FC236}">
                <a16:creationId xmlns:a16="http://schemas.microsoft.com/office/drawing/2014/main" id="{53EFD12E-CCA3-A2EB-CF6E-83C498E31413}"/>
              </a:ext>
            </a:extLst>
          </p:cNvPr>
          <p:cNvSpPr txBox="1"/>
          <p:nvPr/>
        </p:nvSpPr>
        <p:spPr>
          <a:xfrm>
            <a:off x="8888437" y="1568536"/>
            <a:ext cx="2599324" cy="983797"/>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63%</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used CERN as a marketing reference</a:t>
            </a:r>
            <a:endParaRPr lang="en-US" sz="1600" dirty="0">
              <a:solidFill>
                <a:schemeClr val="bg1"/>
              </a:solidFill>
              <a:latin typeface="Arial" charset="0"/>
              <a:ea typeface="Arial" charset="0"/>
              <a:cs typeface="Arial" charset="0"/>
            </a:endParaRPr>
          </a:p>
        </p:txBody>
      </p:sp>
      <p:sp>
        <p:nvSpPr>
          <p:cNvPr id="59" name="ZoneTexte 12">
            <a:extLst>
              <a:ext uri="{FF2B5EF4-FFF2-40B4-BE49-F238E27FC236}">
                <a16:creationId xmlns:a16="http://schemas.microsoft.com/office/drawing/2014/main" id="{B2A9FCE5-C7B9-4480-629D-8D82F1AB1D90}"/>
              </a:ext>
            </a:extLst>
          </p:cNvPr>
          <p:cNvSpPr txBox="1"/>
          <p:nvPr/>
        </p:nvSpPr>
        <p:spPr>
          <a:xfrm>
            <a:off x="6127947" y="1570272"/>
            <a:ext cx="2599324" cy="974987"/>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71%</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had positive impact on their sales</a:t>
            </a:r>
            <a:endParaRPr lang="en-US" sz="1600" dirty="0">
              <a:solidFill>
                <a:schemeClr val="bg1"/>
              </a:solidFill>
              <a:latin typeface="Arial" charset="0"/>
              <a:ea typeface="Arial" charset="0"/>
              <a:cs typeface="Arial" charset="0"/>
            </a:endParaRPr>
          </a:p>
        </p:txBody>
      </p:sp>
      <p:sp>
        <p:nvSpPr>
          <p:cNvPr id="60" name="ZoneTexte 12">
            <a:extLst>
              <a:ext uri="{FF2B5EF4-FFF2-40B4-BE49-F238E27FC236}">
                <a16:creationId xmlns:a16="http://schemas.microsoft.com/office/drawing/2014/main" id="{B00BA392-EC9A-0D98-D2D8-D3C2CB348243}"/>
              </a:ext>
            </a:extLst>
          </p:cNvPr>
          <p:cNvSpPr txBox="1"/>
          <p:nvPr/>
        </p:nvSpPr>
        <p:spPr>
          <a:xfrm>
            <a:off x="685418" y="1570274"/>
            <a:ext cx="2599324" cy="97498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98%</a:t>
            </a:r>
          </a:p>
          <a:p>
            <a:pPr algn="ctr"/>
            <a:r>
              <a:rPr lang="en-US" sz="1600" dirty="0">
                <a:solidFill>
                  <a:schemeClr val="bg1"/>
                </a:solidFill>
                <a:latin typeface="Calibri" panose="020F0502020204030204" pitchFamily="34" charset="0"/>
              </a:rPr>
              <a:t> of suppliers would recommend CERN as a client</a:t>
            </a:r>
            <a:endParaRPr lang="en-US" sz="1600" dirty="0">
              <a:solidFill>
                <a:schemeClr val="bg1"/>
              </a:solidFill>
              <a:latin typeface="Arial" charset="0"/>
              <a:ea typeface="Arial" charset="0"/>
              <a:cs typeface="Arial" charset="0"/>
            </a:endParaRPr>
          </a:p>
        </p:txBody>
      </p:sp>
      <p:sp>
        <p:nvSpPr>
          <p:cNvPr id="69" name="ZoneTexte 12">
            <a:extLst>
              <a:ext uri="{FF2B5EF4-FFF2-40B4-BE49-F238E27FC236}">
                <a16:creationId xmlns:a16="http://schemas.microsoft.com/office/drawing/2014/main" id="{DEB6D77B-FA38-B92E-6318-B768850EBED7}"/>
              </a:ext>
            </a:extLst>
          </p:cNvPr>
          <p:cNvSpPr txBox="1"/>
          <p:nvPr/>
        </p:nvSpPr>
        <p:spPr>
          <a:xfrm>
            <a:off x="8904583" y="456835"/>
            <a:ext cx="2583178" cy="807491"/>
          </a:xfrm>
          <a:prstGeom prst="rect">
            <a:avLst/>
          </a:prstGeom>
          <a:noFill/>
        </p:spPr>
        <p:txBody>
          <a:bodyPr wrap="square" rtlCol="0" anchor="ctr" anchorCtr="0">
            <a:noAutofit/>
          </a:bodyPr>
          <a:lstStyle/>
          <a:p>
            <a:pPr algn="ctr"/>
            <a:r>
              <a:rPr lang="fr-CH" sz="2400" b="1" dirty="0">
                <a:solidFill>
                  <a:srgbClr val="6E2466"/>
                </a:solidFill>
                <a:latin typeface="Calibri" panose="020F0502020204030204" pitchFamily="34" charset="0"/>
              </a:rPr>
              <a:t>4.53/5 </a:t>
            </a:r>
          </a:p>
          <a:p>
            <a:pPr algn="ctr"/>
            <a:r>
              <a:rPr lang="fr-CH" sz="2400" dirty="0">
                <a:solidFill>
                  <a:srgbClr val="6E2466"/>
                </a:solidFill>
                <a:latin typeface="Calibri" panose="020F0502020204030204" pitchFamily="34" charset="0"/>
                <a:ea typeface="Arial" charset="0"/>
                <a:cs typeface="Arial" charset="0"/>
              </a:rPr>
              <a:t>average rating</a:t>
            </a:r>
            <a:endParaRPr lang="en-US" sz="1600" dirty="0">
              <a:solidFill>
                <a:srgbClr val="6E2466"/>
              </a:solidFill>
              <a:latin typeface="Arial" charset="0"/>
              <a:ea typeface="Arial" charset="0"/>
              <a:cs typeface="Arial" charset="0"/>
            </a:endParaRPr>
          </a:p>
        </p:txBody>
      </p:sp>
      <p:sp>
        <p:nvSpPr>
          <p:cNvPr id="3" name="Footer Placeholder 3">
            <a:extLst>
              <a:ext uri="{FF2B5EF4-FFF2-40B4-BE49-F238E27FC236}">
                <a16:creationId xmlns:a16="http://schemas.microsoft.com/office/drawing/2014/main" id="{28DC829F-A885-7F44-B156-E0524BE9EAAD}"/>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94614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8" grpId="0" animBg="1"/>
      <p:bldP spid="59" grpId="0" animBg="1"/>
      <p:bldP spid="60" grpId="0" animBg="1"/>
      <p:bldP spid="6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Calibri" panose="020F0502020204030204" pitchFamily="34" charset="0"/>
              </a:rPr>
              <a:t>Doing business with CERN: the facts</a:t>
            </a:r>
            <a:endParaRPr lang="en-US" dirty="0"/>
          </a:p>
        </p:txBody>
      </p:sp>
      <p:sp>
        <p:nvSpPr>
          <p:cNvPr id="5" name="Slide Number Placeholder 4"/>
          <p:cNvSpPr>
            <a:spLocks noGrp="1"/>
          </p:cNvSpPr>
          <p:nvPr>
            <p:ph type="sldNum" sz="quarter" idx="12"/>
          </p:nvPr>
        </p:nvSpPr>
        <p:spPr/>
        <p:txBody>
          <a:bodyPr/>
          <a:lstStyle/>
          <a:p>
            <a:fld id="{36B5EA5A-BC32-A742-B11B-8E7414D5B535}" type="slidenum">
              <a:rPr lang="en-US" smtClean="0"/>
              <a:pPr/>
              <a:t>62</a:t>
            </a:fld>
            <a:endParaRPr lang="en-US" dirty="0"/>
          </a:p>
        </p:txBody>
      </p:sp>
      <p:sp>
        <p:nvSpPr>
          <p:cNvPr id="14" name="TextBox 13"/>
          <p:cNvSpPr txBox="1"/>
          <p:nvPr/>
        </p:nvSpPr>
        <p:spPr>
          <a:xfrm>
            <a:off x="407988" y="1013156"/>
            <a:ext cx="9710868" cy="830997"/>
          </a:xfrm>
          <a:prstGeom prst="rect">
            <a:avLst/>
          </a:prstGeom>
          <a:noFill/>
        </p:spPr>
        <p:txBody>
          <a:bodyPr wrap="square" lIns="0" rtlCol="0">
            <a:spAutoFit/>
          </a:bodyPr>
          <a:lstStyle/>
          <a:p>
            <a:r>
              <a:rPr lang="en-US" sz="2400" dirty="0">
                <a:latin typeface="+mj-lt"/>
              </a:rPr>
              <a:t>Using CERN as a marketing reference* improves the supplier’s reputation</a:t>
            </a:r>
          </a:p>
        </p:txBody>
      </p:sp>
      <p:pic>
        <p:nvPicPr>
          <p:cNvPr id="7" name="Picture Placeholder 6"/>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412775" y="2084480"/>
            <a:ext cx="11376025" cy="3681510"/>
          </a:xfrm>
        </p:spPr>
      </p:pic>
      <p:pic>
        <p:nvPicPr>
          <p:cNvPr id="10" name="Picture 9">
            <a:extLst>
              <a:ext uri="{FF2B5EF4-FFF2-40B4-BE49-F238E27FC236}">
                <a16:creationId xmlns:a16="http://schemas.microsoft.com/office/drawing/2014/main" id="{6952B5EC-5BC7-7045-A425-F905D082F718}"/>
              </a:ext>
            </a:extLst>
          </p:cNvPr>
          <p:cNvPicPr>
            <a:picLocks noChangeAspect="1"/>
          </p:cNvPicPr>
          <p:nvPr/>
        </p:nvPicPr>
        <p:blipFill>
          <a:blip r:embed="rId3"/>
          <a:stretch>
            <a:fillRect/>
          </a:stretch>
        </p:blipFill>
        <p:spPr>
          <a:xfrm>
            <a:off x="10014372" y="0"/>
            <a:ext cx="2322041" cy="2322041"/>
          </a:xfrm>
          <a:prstGeom prst="rect">
            <a:avLst/>
          </a:prstGeom>
        </p:spPr>
      </p:pic>
      <p:grpSp>
        <p:nvGrpSpPr>
          <p:cNvPr id="9" name="Group 8">
            <a:extLst>
              <a:ext uri="{FF2B5EF4-FFF2-40B4-BE49-F238E27FC236}">
                <a16:creationId xmlns:a16="http://schemas.microsoft.com/office/drawing/2014/main" id="{55FC56AB-6835-5141-87C3-53DF22320B83}"/>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9AA8AA1F-69AB-DB42-9DB2-808396B9C69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D0A89617-11A5-524C-8248-64C275DBAF9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683BD483-0BAB-F547-8694-59331107052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BDC2878-2F85-034C-BDBC-B38C23EC6FF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A328EF-5E1C-CF49-8B25-5266A500A337}"/>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DFD7549-14BC-1E48-92F3-5B0FB67804E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3" name="Footer Placeholder 3">
            <a:extLst>
              <a:ext uri="{FF2B5EF4-FFF2-40B4-BE49-F238E27FC236}">
                <a16:creationId xmlns:a16="http://schemas.microsoft.com/office/drawing/2014/main" id="{3AFBA80E-61DE-B481-8663-9FD2BBD9693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
        <p:nvSpPr>
          <p:cNvPr id="4" name="TextBox 3">
            <a:extLst>
              <a:ext uri="{FF2B5EF4-FFF2-40B4-BE49-F238E27FC236}">
                <a16:creationId xmlns:a16="http://schemas.microsoft.com/office/drawing/2014/main" id="{698D115F-44C4-C242-11F3-8E8D0904EED8}"/>
              </a:ext>
            </a:extLst>
          </p:cNvPr>
          <p:cNvSpPr txBox="1"/>
          <p:nvPr/>
        </p:nvSpPr>
        <p:spPr>
          <a:xfrm>
            <a:off x="10363012" y="5967188"/>
            <a:ext cx="1539204" cy="276999"/>
          </a:xfrm>
          <a:prstGeom prst="rect">
            <a:avLst/>
          </a:prstGeom>
          <a:noFill/>
        </p:spPr>
        <p:txBody>
          <a:bodyPr wrap="none" rtlCol="0">
            <a:spAutoFit/>
          </a:bodyPr>
          <a:lstStyle/>
          <a:p>
            <a:r>
              <a:rPr lang="en-GB" sz="1200" b="1" dirty="0">
                <a:solidFill>
                  <a:schemeClr val="tx2"/>
                </a:solidFill>
              </a:rPr>
              <a:t>* Conditions apply</a:t>
            </a:r>
          </a:p>
        </p:txBody>
      </p:sp>
    </p:spTree>
    <p:extLst>
      <p:ext uri="{BB962C8B-B14F-4D97-AF65-F5344CB8AC3E}">
        <p14:creationId xmlns:p14="http://schemas.microsoft.com/office/powerpoint/2010/main" val="43563523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10"/>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351588"/>
          </a:xfrm>
        </p:spPr>
      </p:pic>
      <p:sp>
        <p:nvSpPr>
          <p:cNvPr id="7" name="Slide Number Placeholder 6"/>
          <p:cNvSpPr>
            <a:spLocks noGrp="1"/>
          </p:cNvSpPr>
          <p:nvPr>
            <p:ph type="sldNum" sz="quarter" idx="16"/>
          </p:nvPr>
        </p:nvSpPr>
        <p:spPr>
          <a:xfrm>
            <a:off x="11107546" y="6371464"/>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63</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75613" y="2892489"/>
            <a:ext cx="3708400" cy="3314635"/>
          </a:xfrm>
        </p:spPr>
        <p:txBody>
          <a:bodyPr/>
          <a:lstStyle/>
          <a:p>
            <a:pPr marL="0" indent="0">
              <a:lnSpc>
                <a:spcPts val="2600"/>
              </a:lnSpc>
              <a:spcBef>
                <a:spcPts val="800"/>
              </a:spcBef>
              <a:spcAft>
                <a:spcPts val="0"/>
              </a:spcAft>
              <a:buNone/>
            </a:pPr>
            <a:r>
              <a:rPr lang="en-US" i="1" dirty="0">
                <a:latin typeface="Arial" panose="020B0604020202020204" pitchFamily="34" charset="0"/>
                <a:cs typeface="Arial" panose="020B0604020202020204" pitchFamily="34" charset="0"/>
              </a:rPr>
              <a:t>“Each CHF invested in </a:t>
            </a:r>
            <a:br>
              <a:rPr lang="en-US" i="1" dirty="0">
                <a:latin typeface="Arial" panose="020B0604020202020204" pitchFamily="34" charset="0"/>
                <a:cs typeface="Arial" panose="020B0604020202020204" pitchFamily="34" charset="0"/>
              </a:rPr>
            </a:br>
            <a:r>
              <a:rPr lang="en-US" i="1" dirty="0">
                <a:latin typeface="Arial" panose="020B0604020202020204" pitchFamily="34" charset="0"/>
                <a:cs typeface="Arial" panose="020B0604020202020204" pitchFamily="34" charset="0"/>
              </a:rPr>
              <a:t>HL-LHC project pays back approximately 1.8 CHF on societal benefits, including scientific, economic and cultural value (development of innovative technologies, industrial spillovers, skills acquired by students, etc.).”</a:t>
            </a:r>
            <a:endParaRPr lang="en-US" altLang="en-US" dirty="0">
              <a:latin typeface="Arial" panose="020B0604020202020204" pitchFamily="34" charset="0"/>
              <a:ea typeface="Calibri" charset="0"/>
              <a:cs typeface="Arial" panose="020B0604020202020204" pitchFamily="34" charset="0"/>
            </a:endParaRPr>
          </a:p>
        </p:txBody>
      </p:sp>
      <p:sp>
        <p:nvSpPr>
          <p:cNvPr id="4" name="Title 3"/>
          <p:cNvSpPr>
            <a:spLocks noGrp="1"/>
          </p:cNvSpPr>
          <p:nvPr>
            <p:ph type="title"/>
          </p:nvPr>
        </p:nvSpPr>
        <p:spPr/>
        <p:txBody>
          <a:bodyPr/>
          <a:lstStyle/>
          <a:p>
            <a:pPr>
              <a:defRPr/>
            </a:pPr>
            <a:r>
              <a:rPr lang="en-US" sz="3200" dirty="0"/>
              <a:t>Social </a:t>
            </a:r>
            <a:br>
              <a:rPr lang="en-US" sz="3200" dirty="0"/>
            </a:br>
            <a:r>
              <a:rPr lang="en-US" sz="3200" dirty="0"/>
              <a:t>Cost-Benefit Analysis (CBA) calculated by the University of Milan</a:t>
            </a:r>
            <a:endParaRPr lang="en-GB" sz="3200" dirty="0"/>
          </a:p>
        </p:txBody>
      </p:sp>
      <p:grpSp>
        <p:nvGrpSpPr>
          <p:cNvPr id="11" name="Group 10">
            <a:extLst>
              <a:ext uri="{FF2B5EF4-FFF2-40B4-BE49-F238E27FC236}">
                <a16:creationId xmlns:a16="http://schemas.microsoft.com/office/drawing/2014/main" id="{4E6B6125-9597-0447-BF07-B1CDB1CA0EA7}"/>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1D0F2137-F969-2E40-8DE4-FA4D5E14B10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1CE3B52-C117-614F-81DC-E6E6D5E3FE6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606A2A8-FBDE-0C42-8B67-7E720A90AB9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612684B4-1CBF-7842-8EE8-88BAE8DD1B4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9FF62DF-F8FA-014B-8EA9-26E14047C51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6F6B3F7-C43E-A243-8A01-1E11BE46970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5" name="Footer Placeholder 3">
            <a:extLst>
              <a:ext uri="{FF2B5EF4-FFF2-40B4-BE49-F238E27FC236}">
                <a16:creationId xmlns:a16="http://schemas.microsoft.com/office/drawing/2014/main" id="{92CB4498-BD2C-4B0D-25C2-53B4A3D3D5EE}"/>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8306658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65481D-50B4-1BD5-0C36-2C81A996124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CB7C169-4FB5-A788-3739-6D160EFB3B8D}"/>
              </a:ext>
            </a:extLst>
          </p:cNvPr>
          <p:cNvSpPr>
            <a:spLocks noGrp="1"/>
          </p:cNvSpPr>
          <p:nvPr>
            <p:ph type="title"/>
          </p:nvPr>
        </p:nvSpPr>
        <p:spPr/>
        <p:txBody>
          <a:bodyPr/>
          <a:lstStyle/>
          <a:p>
            <a:r>
              <a:rPr lang="en-US" altLang="en-US" dirty="0">
                <a:ea typeface="Calibri" charset="0"/>
                <a:cs typeface="Calibri" charset="0"/>
              </a:rPr>
              <a:t>Follow us on LinkedIn</a:t>
            </a:r>
            <a:endParaRPr lang="en-US" dirty="0"/>
          </a:p>
        </p:txBody>
      </p:sp>
      <p:sp>
        <p:nvSpPr>
          <p:cNvPr id="6" name="Slide Number Placeholder 5">
            <a:extLst>
              <a:ext uri="{FF2B5EF4-FFF2-40B4-BE49-F238E27FC236}">
                <a16:creationId xmlns:a16="http://schemas.microsoft.com/office/drawing/2014/main" id="{90D1044B-8013-8C22-34B4-25BF7BE0210F}"/>
              </a:ext>
            </a:extLst>
          </p:cNvPr>
          <p:cNvSpPr>
            <a:spLocks noGrp="1"/>
          </p:cNvSpPr>
          <p:nvPr>
            <p:ph type="sldNum" sz="quarter" idx="12"/>
          </p:nvPr>
        </p:nvSpPr>
        <p:spPr>
          <a:xfrm>
            <a:off x="11107546" y="6371464"/>
            <a:ext cx="681254" cy="365125"/>
          </a:xfrm>
        </p:spPr>
        <p:txBody>
          <a:bodyPr/>
          <a:lstStyle/>
          <a:p>
            <a:fld id="{36B5EA5A-BC32-A742-B11B-8E7414D5B535}" type="slidenum">
              <a:rPr lang="en-US" smtClean="0"/>
              <a:pPr/>
              <a:t>64</a:t>
            </a:fld>
            <a:endParaRPr lang="en-US" dirty="0"/>
          </a:p>
        </p:txBody>
      </p:sp>
      <p:grpSp>
        <p:nvGrpSpPr>
          <p:cNvPr id="8" name="Group 7">
            <a:extLst>
              <a:ext uri="{FF2B5EF4-FFF2-40B4-BE49-F238E27FC236}">
                <a16:creationId xmlns:a16="http://schemas.microsoft.com/office/drawing/2014/main" id="{DD988C28-6FC7-3AA5-663D-E7E616238FDA}"/>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6107FAB9-5839-BF71-2C94-6B0FF86E7C2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F01FFB2-0688-743A-86BC-DCA433AE7BE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5898561E-55BA-2259-0D1E-FFB6300E1C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3840D4C-584A-CB40-C016-0CCC92E4F18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B46D107C-A986-AC89-F06E-C2458FCFAE7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8CF2197-48A3-AF61-C3C3-BC92E2418609}"/>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8" name="Picture 17">
            <a:extLst>
              <a:ext uri="{FF2B5EF4-FFF2-40B4-BE49-F238E27FC236}">
                <a16:creationId xmlns:a16="http://schemas.microsoft.com/office/drawing/2014/main" id="{BF59EDA5-2A1F-098B-6A53-37C077CAD204}"/>
              </a:ext>
            </a:extLst>
          </p:cNvPr>
          <p:cNvPicPr>
            <a:picLocks noChangeAspect="1"/>
          </p:cNvPicPr>
          <p:nvPr/>
        </p:nvPicPr>
        <p:blipFill>
          <a:blip r:embed="rId2"/>
          <a:stretch>
            <a:fillRect/>
          </a:stretch>
        </p:blipFill>
        <p:spPr>
          <a:xfrm>
            <a:off x="4340134" y="1238137"/>
            <a:ext cx="3684673" cy="4597513"/>
          </a:xfrm>
          <a:prstGeom prst="rect">
            <a:avLst/>
          </a:prstGeom>
        </p:spPr>
      </p:pic>
      <p:sp>
        <p:nvSpPr>
          <p:cNvPr id="4" name="Footer Placeholder 3">
            <a:extLst>
              <a:ext uri="{FF2B5EF4-FFF2-40B4-BE49-F238E27FC236}">
                <a16:creationId xmlns:a16="http://schemas.microsoft.com/office/drawing/2014/main" id="{232B49F2-B1DC-B8A0-8C11-26CE32D4D527}"/>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5135587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pic>
        <p:nvPicPr>
          <p:cNvPr id="3" name="Picture 2" descr="A round building with lights&#10;&#10;Description automatically generated">
            <a:extLst>
              <a:ext uri="{FF2B5EF4-FFF2-40B4-BE49-F238E27FC236}">
                <a16:creationId xmlns:a16="http://schemas.microsoft.com/office/drawing/2014/main" id="{C2D5B0C4-A04C-BF0B-CE91-9369C384B906}"/>
              </a:ext>
            </a:extLst>
          </p:cNvPr>
          <p:cNvPicPr>
            <a:picLocks noChangeAspect="1"/>
          </p:cNvPicPr>
          <p:nvPr/>
        </p:nvPicPr>
        <p:blipFill>
          <a:blip r:embed="rId3"/>
          <a:stretch>
            <a:fillRect/>
          </a:stretch>
        </p:blipFill>
        <p:spPr>
          <a:xfrm>
            <a:off x="0" y="0"/>
            <a:ext cx="12192000" cy="6858000"/>
          </a:xfrm>
          <a:prstGeom prst="rect">
            <a:avLst/>
          </a:prstGeom>
        </p:spPr>
      </p:pic>
      <p:sp>
        <p:nvSpPr>
          <p:cNvPr id="4" name="Title 2">
            <a:extLst>
              <a:ext uri="{FF2B5EF4-FFF2-40B4-BE49-F238E27FC236}">
                <a16:creationId xmlns:a16="http://schemas.microsoft.com/office/drawing/2014/main" id="{73A90609-0EFC-471A-FAD1-E90ACFFA57C4}"/>
              </a:ext>
            </a:extLst>
          </p:cNvPr>
          <p:cNvSpPr txBox="1">
            <a:spLocks/>
          </p:cNvSpPr>
          <p:nvPr/>
        </p:nvSpPr>
        <p:spPr>
          <a:xfrm>
            <a:off x="7836195" y="224737"/>
            <a:ext cx="5156791"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altLang="en-US" sz="6000" dirty="0">
                <a:solidFill>
                  <a:schemeClr val="bg1"/>
                </a:solidFill>
                <a:ea typeface="Calibri" charset="0"/>
                <a:cs typeface="Calibri" charset="0"/>
              </a:rPr>
              <a:t>Thank you</a:t>
            </a:r>
            <a:endParaRPr lang="en-US" sz="6000" dirty="0">
              <a:solidFill>
                <a:schemeClr val="bg1"/>
              </a:solidFill>
            </a:endParaRPr>
          </a:p>
        </p:txBody>
      </p:sp>
    </p:spTree>
    <p:extLst>
      <p:ext uri="{BB962C8B-B14F-4D97-AF65-F5344CB8AC3E}">
        <p14:creationId xmlns:p14="http://schemas.microsoft.com/office/powerpoint/2010/main" val="3304499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0E9BA2-5ECF-C048-B00A-0F4AB8C6A307}"/>
              </a:ext>
            </a:extLst>
          </p:cNvPr>
          <p:cNvSpPr>
            <a:spLocks noGrp="1"/>
          </p:cNvSpPr>
          <p:nvPr>
            <p:ph type="title"/>
          </p:nvPr>
        </p:nvSpPr>
        <p:spPr/>
        <p:txBody>
          <a:bodyPr/>
          <a:lstStyle/>
          <a:p>
            <a:r>
              <a:rPr lang="en-US" dirty="0"/>
              <a:t>Four pillars underpin CERN’s mission</a:t>
            </a:r>
          </a:p>
        </p:txBody>
      </p:sp>
      <p:sp>
        <p:nvSpPr>
          <p:cNvPr id="6" name="Slide Number Placeholder 5">
            <a:extLst>
              <a:ext uri="{FF2B5EF4-FFF2-40B4-BE49-F238E27FC236}">
                <a16:creationId xmlns:a16="http://schemas.microsoft.com/office/drawing/2014/main" id="{2635A109-023C-7947-93A4-349346E96223}"/>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5" name="Picture 8">
            <a:extLst>
              <a:ext uri="{FF2B5EF4-FFF2-40B4-BE49-F238E27FC236}">
                <a16:creationId xmlns:a16="http://schemas.microsoft.com/office/drawing/2014/main" id="{F8C12610-FD27-FC44-8AB7-01EC92D3C3D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47496" y="5856672"/>
            <a:ext cx="3607689" cy="498495"/>
          </a:xfrm>
          <a:prstGeom prst="rect">
            <a:avLst/>
          </a:prstGeom>
        </p:spPr>
      </p:pic>
      <p:sp>
        <p:nvSpPr>
          <p:cNvPr id="16" name="Oval 14">
            <a:extLst>
              <a:ext uri="{FF2B5EF4-FFF2-40B4-BE49-F238E27FC236}">
                <a16:creationId xmlns:a16="http://schemas.microsoft.com/office/drawing/2014/main" id="{FE712218-680E-1145-80E1-416E2E6FF380}"/>
              </a:ext>
            </a:extLst>
          </p:cNvPr>
          <p:cNvSpPr/>
          <p:nvPr/>
        </p:nvSpPr>
        <p:spPr>
          <a:xfrm>
            <a:off x="6051517" y="2231422"/>
            <a:ext cx="2472266" cy="24722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sp>
        <p:nvSpPr>
          <p:cNvPr id="17" name="Oval 15">
            <a:extLst>
              <a:ext uri="{FF2B5EF4-FFF2-40B4-BE49-F238E27FC236}">
                <a16:creationId xmlns:a16="http://schemas.microsoft.com/office/drawing/2014/main" id="{35921F76-4628-F44A-842B-666EE19D3BEF}"/>
              </a:ext>
            </a:extLst>
          </p:cNvPr>
          <p:cNvSpPr/>
          <p:nvPr/>
        </p:nvSpPr>
        <p:spPr>
          <a:xfrm>
            <a:off x="5092457" y="3492375"/>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8" name="Oval 16">
            <a:extLst>
              <a:ext uri="{FF2B5EF4-FFF2-40B4-BE49-F238E27FC236}">
                <a16:creationId xmlns:a16="http://schemas.microsoft.com/office/drawing/2014/main" id="{4F6F4A3F-CDD9-6447-AFE2-5D66EF3B9426}"/>
              </a:ext>
            </a:extLst>
          </p:cNvPr>
          <p:cNvSpPr/>
          <p:nvPr/>
        </p:nvSpPr>
        <p:spPr>
          <a:xfrm>
            <a:off x="3607918" y="2224091"/>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9" name="Freeform 5">
            <a:extLst>
              <a:ext uri="{FF2B5EF4-FFF2-40B4-BE49-F238E27FC236}">
                <a16:creationId xmlns:a16="http://schemas.microsoft.com/office/drawing/2014/main" id="{D945BB4C-F744-A04B-BE5F-4799C8822698}"/>
              </a:ext>
            </a:extLst>
          </p:cNvPr>
          <p:cNvSpPr>
            <a:spLocks/>
          </p:cNvSpPr>
          <p:nvPr/>
        </p:nvSpPr>
        <p:spPr bwMode="auto">
          <a:xfrm>
            <a:off x="4860117" y="1006882"/>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0" name="ZoneTexte 20">
            <a:extLst>
              <a:ext uri="{FF2B5EF4-FFF2-40B4-BE49-F238E27FC236}">
                <a16:creationId xmlns:a16="http://schemas.microsoft.com/office/drawing/2014/main" id="{4A24C3E5-3089-E243-94D1-AABA17DAFF00}"/>
              </a:ext>
            </a:extLst>
          </p:cNvPr>
          <p:cNvSpPr txBox="1"/>
          <p:nvPr/>
        </p:nvSpPr>
        <p:spPr>
          <a:xfrm>
            <a:off x="4959906" y="1989345"/>
            <a:ext cx="233088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RESEARCH</a:t>
            </a:r>
            <a:endParaRPr lang="fr-FR" sz="2000">
              <a:solidFill>
                <a:schemeClr val="bg1"/>
              </a:solidFill>
              <a:latin typeface="Arial" charset="0"/>
              <a:ea typeface="Arial" charset="0"/>
              <a:cs typeface="Arial" charset="0"/>
            </a:endParaRPr>
          </a:p>
        </p:txBody>
      </p:sp>
      <p:sp>
        <p:nvSpPr>
          <p:cNvPr id="21" name="ZoneTexte 21">
            <a:extLst>
              <a:ext uri="{FF2B5EF4-FFF2-40B4-BE49-F238E27FC236}">
                <a16:creationId xmlns:a16="http://schemas.microsoft.com/office/drawing/2014/main" id="{3D2E5696-A84D-2045-AEAC-A7C678E861B3}"/>
              </a:ext>
            </a:extLst>
          </p:cNvPr>
          <p:cNvSpPr txBox="1"/>
          <p:nvPr/>
        </p:nvSpPr>
        <p:spPr>
          <a:xfrm>
            <a:off x="6157414" y="3178582"/>
            <a:ext cx="235566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COLLABORATION</a:t>
            </a:r>
            <a:endParaRPr lang="fr-FR" sz="2000">
              <a:solidFill>
                <a:schemeClr val="bg1"/>
              </a:solidFill>
              <a:latin typeface="Arial" charset="0"/>
              <a:ea typeface="Arial" charset="0"/>
              <a:cs typeface="Arial" charset="0"/>
            </a:endParaRPr>
          </a:p>
        </p:txBody>
      </p:sp>
      <p:sp>
        <p:nvSpPr>
          <p:cNvPr id="22" name="ZoneTexte 22">
            <a:extLst>
              <a:ext uri="{FF2B5EF4-FFF2-40B4-BE49-F238E27FC236}">
                <a16:creationId xmlns:a16="http://schemas.microsoft.com/office/drawing/2014/main" id="{6BAF5A1C-DCEA-6447-9A70-055914EBC45F}"/>
              </a:ext>
            </a:extLst>
          </p:cNvPr>
          <p:cNvSpPr txBox="1"/>
          <p:nvPr/>
        </p:nvSpPr>
        <p:spPr>
          <a:xfrm>
            <a:off x="3503271" y="3190073"/>
            <a:ext cx="2294916" cy="707886"/>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EDUCATION </a:t>
            </a:r>
            <a:br>
              <a:rPr lang="en-US" sz="2000">
                <a:solidFill>
                  <a:schemeClr val="bg1"/>
                </a:solidFill>
                <a:latin typeface="Arial" charset="0"/>
                <a:ea typeface="Arial" charset="0"/>
                <a:cs typeface="Arial" charset="0"/>
              </a:rPr>
            </a:br>
            <a:r>
              <a:rPr lang="en-US" sz="2000">
                <a:solidFill>
                  <a:schemeClr val="bg1"/>
                </a:solidFill>
                <a:latin typeface="Arial" charset="0"/>
                <a:ea typeface="Arial" charset="0"/>
                <a:cs typeface="Arial" charset="0"/>
              </a:rPr>
              <a:t>&amp; TRAINING</a:t>
            </a:r>
            <a:endParaRPr lang="fr-FR" sz="2000">
              <a:solidFill>
                <a:schemeClr val="bg1"/>
              </a:solidFill>
              <a:latin typeface="Arial" charset="0"/>
              <a:ea typeface="Arial" charset="0"/>
              <a:cs typeface="Arial" charset="0"/>
            </a:endParaRPr>
          </a:p>
        </p:txBody>
      </p:sp>
      <p:sp>
        <p:nvSpPr>
          <p:cNvPr id="23" name="ZoneTexte 23">
            <a:extLst>
              <a:ext uri="{FF2B5EF4-FFF2-40B4-BE49-F238E27FC236}">
                <a16:creationId xmlns:a16="http://schemas.microsoft.com/office/drawing/2014/main" id="{60077133-8185-6646-AF5C-49A11B0100FE}"/>
              </a:ext>
            </a:extLst>
          </p:cNvPr>
          <p:cNvSpPr txBox="1"/>
          <p:nvPr/>
        </p:nvSpPr>
        <p:spPr>
          <a:xfrm>
            <a:off x="5205691" y="4607846"/>
            <a:ext cx="229491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INNOVATION</a:t>
            </a:r>
            <a:endParaRPr lang="fr-FR" sz="2000">
              <a:solidFill>
                <a:schemeClr val="bg1"/>
              </a:solidFill>
              <a:latin typeface="Arial" charset="0"/>
              <a:ea typeface="Arial" charset="0"/>
              <a:cs typeface="Arial" charset="0"/>
            </a:endParaRPr>
          </a:p>
        </p:txBody>
      </p:sp>
      <p:grpSp>
        <p:nvGrpSpPr>
          <p:cNvPr id="24" name="Group 23">
            <a:extLst>
              <a:ext uri="{FF2B5EF4-FFF2-40B4-BE49-F238E27FC236}">
                <a16:creationId xmlns:a16="http://schemas.microsoft.com/office/drawing/2014/main" id="{30545900-C2F7-AB45-8932-0DCBBC4E534B}"/>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3ABEA12C-5D51-3C42-8F2D-A8A8103B7B6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114B3BC-39E9-1E40-9D68-A55E0E5887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C7ADC60F-2341-104B-924D-593AC94EAB77}"/>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8C2C46B-2F59-C142-9554-11F5EB16BFF8}"/>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7A4AAF91-1DFA-2A4B-9C2B-8F63213D363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C6B8EFA7-689D-104D-BB42-7E1D05F5EBE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 name="Footer Placeholder 3">
            <a:extLst>
              <a:ext uri="{FF2B5EF4-FFF2-40B4-BE49-F238E27FC236}">
                <a16:creationId xmlns:a16="http://schemas.microsoft.com/office/drawing/2014/main" id="{1DE27232-2CC0-4174-CF0C-DCFD155FCE60}"/>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356891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A3763A9-A0DE-834E-B2C5-E8252616DB3A}"/>
              </a:ext>
            </a:extLst>
          </p:cNvPr>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8</a:t>
            </a:fld>
            <a:endParaRPr lang="en-US" dirty="0"/>
          </a:p>
        </p:txBody>
      </p:sp>
      <p:pic>
        <p:nvPicPr>
          <p:cNvPr id="8"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074"/>
            <a:ext cx="12192000" cy="6351588"/>
          </a:xfr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6">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7"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3">
            <a:extLst>
              <a:ext uri="{FF2B5EF4-FFF2-40B4-BE49-F238E27FC236}">
                <a16:creationId xmlns:a16="http://schemas.microsoft.com/office/drawing/2014/main" id="{C6308644-E525-A34A-BFCC-216EDECFA34B}"/>
              </a:ext>
            </a:extLst>
          </p:cNvPr>
          <p:cNvSpPr txBox="1"/>
          <p:nvPr/>
        </p:nvSpPr>
        <p:spPr>
          <a:xfrm flipH="1">
            <a:off x="413908" y="2407340"/>
            <a:ext cx="3372146" cy="1200329"/>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Budget &amp; Expenditure</a:t>
            </a:r>
            <a:endParaRPr lang="fr-FR" sz="3600" b="1"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1F35A95F-4C19-FD47-B47D-F7D148D4B33C}"/>
              </a:ext>
            </a:extLst>
          </p:cNvPr>
          <p:cNvGrpSpPr/>
          <p:nvPr/>
        </p:nvGrpSpPr>
        <p:grpSpPr>
          <a:xfrm>
            <a:off x="-1" y="287"/>
            <a:ext cx="12187669" cy="98854"/>
            <a:chOff x="-1" y="0"/>
            <a:chExt cx="12187669" cy="98854"/>
          </a:xfrm>
        </p:grpSpPr>
        <p:sp>
          <p:nvSpPr>
            <p:cNvPr id="10" name="Rectangle 9">
              <a:extLst>
                <a:ext uri="{FF2B5EF4-FFF2-40B4-BE49-F238E27FC236}">
                  <a16:creationId xmlns:a16="http://schemas.microsoft.com/office/drawing/2014/main" id="{B3805518-A96E-4943-86F3-7DEFE28649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85FA9691-8501-8341-B6C7-78E00D474F8D}"/>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D9B85E2-4043-514C-A636-4A134C86FFD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A7CFC02-4A66-DA48-9910-AFF2B5A686F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4A610FF-AA6D-BC4D-A8F9-7676F770A51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85B2974-171C-6A49-B529-86F828BBF90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3" name="Footer Placeholder 3">
            <a:extLst>
              <a:ext uri="{FF2B5EF4-FFF2-40B4-BE49-F238E27FC236}">
                <a16:creationId xmlns:a16="http://schemas.microsoft.com/office/drawing/2014/main" id="{45D0257D-51F1-3AFD-D45E-5145CB5EEA24}"/>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1904113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B9E26-0DB9-CCE4-0E84-91AE89C963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3DDD50-6243-DADC-785B-03BD12D93021}"/>
              </a:ext>
            </a:extLst>
          </p:cNvPr>
          <p:cNvSpPr>
            <a:spLocks noGrp="1"/>
          </p:cNvSpPr>
          <p:nvPr>
            <p:ph type="title"/>
          </p:nvPr>
        </p:nvSpPr>
        <p:spPr/>
        <p:txBody>
          <a:bodyPr/>
          <a:lstStyle/>
          <a:p>
            <a:r>
              <a:rPr lang="en-US" dirty="0"/>
              <a:t>2025 Member State contributions (1.3 B CHF)</a:t>
            </a:r>
          </a:p>
        </p:txBody>
      </p:sp>
      <p:sp>
        <p:nvSpPr>
          <p:cNvPr id="5" name="Slide Number Placeholder 4">
            <a:extLst>
              <a:ext uri="{FF2B5EF4-FFF2-40B4-BE49-F238E27FC236}">
                <a16:creationId xmlns:a16="http://schemas.microsoft.com/office/drawing/2014/main" id="{ADFEE303-B3AA-3D85-A8C5-4824CEB8ECFE}"/>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pSp>
        <p:nvGrpSpPr>
          <p:cNvPr id="10" name="Group 9">
            <a:extLst>
              <a:ext uri="{FF2B5EF4-FFF2-40B4-BE49-F238E27FC236}">
                <a16:creationId xmlns:a16="http://schemas.microsoft.com/office/drawing/2014/main" id="{58D1F1C6-E471-08D2-5767-D39683A07266}"/>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00860B48-3BDB-71E9-8BF7-B30849A7932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E89B5824-05A6-4710-125A-43C0220A6BB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F7EEDC1-1B2A-0FEC-9C8B-5560871EAC10}"/>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1F73B39-B80C-7827-3011-F5D8A75AB372}"/>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1548D931-EE28-64B1-F940-1612581B7B1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77303E5C-6415-82DF-7722-0B11C728030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54" name="Table 53">
            <a:extLst>
              <a:ext uri="{FF2B5EF4-FFF2-40B4-BE49-F238E27FC236}">
                <a16:creationId xmlns:a16="http://schemas.microsoft.com/office/drawing/2014/main" id="{76460978-8FAF-489F-96FE-92D8CC68A187}"/>
              </a:ext>
            </a:extLst>
          </p:cNvPr>
          <p:cNvGraphicFramePr>
            <a:graphicFrameLocks noGrp="1"/>
          </p:cNvGraphicFramePr>
          <p:nvPr/>
        </p:nvGraphicFramePr>
        <p:xfrm>
          <a:off x="1525810" y="947644"/>
          <a:ext cx="3987245" cy="5077769"/>
        </p:xfrm>
        <a:graphic>
          <a:graphicData uri="http://schemas.openxmlformats.org/drawingml/2006/table">
            <a:tbl>
              <a:tblPr firstRow="1" bandRow="1">
                <a:tableStyleId>{D27102A9-8310-4765-A935-A1911B00CA55}</a:tableStyleId>
              </a:tblPr>
              <a:tblGrid>
                <a:gridCol w="1600225">
                  <a:extLst>
                    <a:ext uri="{9D8B030D-6E8A-4147-A177-3AD203B41FA5}">
                      <a16:colId xmlns:a16="http://schemas.microsoft.com/office/drawing/2014/main" val="3439345689"/>
                    </a:ext>
                  </a:extLst>
                </a:gridCol>
                <a:gridCol w="1376058">
                  <a:extLst>
                    <a:ext uri="{9D8B030D-6E8A-4147-A177-3AD203B41FA5}">
                      <a16:colId xmlns:a16="http://schemas.microsoft.com/office/drawing/2014/main" val="1165326549"/>
                    </a:ext>
                  </a:extLst>
                </a:gridCol>
                <a:gridCol w="1010962">
                  <a:extLst>
                    <a:ext uri="{9D8B030D-6E8A-4147-A177-3AD203B41FA5}">
                      <a16:colId xmlns:a16="http://schemas.microsoft.com/office/drawing/2014/main" val="297654564"/>
                    </a:ext>
                  </a:extLst>
                </a:gridCol>
              </a:tblGrid>
              <a:tr h="274229">
                <a:tc>
                  <a:txBody>
                    <a:bodyPr/>
                    <a:lstStyle/>
                    <a:p>
                      <a:pPr algn="ctr"/>
                      <a:r>
                        <a:rPr lang="en-GB" sz="900" b="1" i="0" kern="1200" dirty="0">
                          <a:solidFill>
                            <a:schemeClr val="tx1"/>
                          </a:solidFill>
                          <a:effectLst/>
                          <a:latin typeface="+mn-lt"/>
                          <a:ea typeface="+mn-ea"/>
                          <a:cs typeface="+mn-cs"/>
                        </a:rPr>
                        <a:t>Country</a:t>
                      </a:r>
                      <a:endParaRPr lang="en-GB" sz="900" b="1" dirty="0"/>
                    </a:p>
                  </a:txBody>
                  <a:tcPr marL="85777" marR="85777" marT="42889" marB="42889" anchor="ctr"/>
                </a:tc>
                <a:tc>
                  <a:txBody>
                    <a:bodyPr/>
                    <a:lstStyle/>
                    <a:p>
                      <a:pPr algn="ctr"/>
                      <a:r>
                        <a:rPr lang="en-US" sz="900" dirty="0"/>
                        <a:t>Percentage</a:t>
                      </a:r>
                      <a:endParaRPr lang="en-GB" sz="900" dirty="0"/>
                    </a:p>
                  </a:txBody>
                  <a:tcPr marL="85777" marR="85777" marT="42889" marB="42889" anchor="ctr"/>
                </a:tc>
                <a:tc>
                  <a:txBody>
                    <a:bodyPr/>
                    <a:lstStyle/>
                    <a:p>
                      <a:pPr algn="r"/>
                      <a:r>
                        <a:rPr lang="en-US" sz="900" dirty="0"/>
                        <a:t>Amount (CHF)</a:t>
                      </a:r>
                      <a:endParaRPr lang="en-GB" sz="900" dirty="0"/>
                    </a:p>
                  </a:txBody>
                  <a:tcPr marL="85777" marR="85777" marT="42889" marB="42889" anchor="ctr"/>
                </a:tc>
                <a:extLst>
                  <a:ext uri="{0D108BD9-81ED-4DB2-BD59-A6C34878D82A}">
                    <a16:rowId xmlns:a16="http://schemas.microsoft.com/office/drawing/2014/main" val="563584988"/>
                  </a:ext>
                </a:extLst>
              </a:tr>
              <a:tr h="285925">
                <a:tc>
                  <a:txBody>
                    <a:bodyPr/>
                    <a:lstStyle/>
                    <a:p>
                      <a:pPr algn="r"/>
                      <a:r>
                        <a:rPr lang="en-GB" sz="900" dirty="0">
                          <a:solidFill>
                            <a:srgbClr val="333333"/>
                          </a:solidFill>
                          <a:effectLst/>
                        </a:rPr>
                        <a:t>Germany</a:t>
                      </a:r>
                    </a:p>
                  </a:txBody>
                  <a:tcPr marL="71481" marR="71481" marT="71481" marB="71481" anchor="ctr"/>
                </a:tc>
                <a:tc>
                  <a:txBody>
                    <a:bodyPr/>
                    <a:lstStyle/>
                    <a:p>
                      <a:pPr algn="ctr"/>
                      <a:r>
                        <a:rPr lang="en-GB" sz="900" dirty="0">
                          <a:solidFill>
                            <a:srgbClr val="333333"/>
                          </a:solidFill>
                          <a:effectLst/>
                        </a:rPr>
                        <a:t>20.10%</a:t>
                      </a:r>
                    </a:p>
                  </a:txBody>
                  <a:tcPr marL="71481" marR="71481" marT="71481" marB="71481" anchor="ctr"/>
                </a:tc>
                <a:tc>
                  <a:txBody>
                    <a:bodyPr/>
                    <a:lstStyle/>
                    <a:p>
                      <a:pPr algn="r"/>
                      <a:r>
                        <a:rPr lang="en-GB" sz="900" dirty="0">
                          <a:solidFill>
                            <a:srgbClr val="333333"/>
                          </a:solidFill>
                          <a:effectLst/>
                        </a:rPr>
                        <a:t>254 713 750</a:t>
                      </a:r>
                    </a:p>
                  </a:txBody>
                  <a:tcPr marL="71481" marR="71481" marT="71481" marB="71481" anchor="ctr"/>
                </a:tc>
                <a:extLst>
                  <a:ext uri="{0D108BD9-81ED-4DB2-BD59-A6C34878D82A}">
                    <a16:rowId xmlns:a16="http://schemas.microsoft.com/office/drawing/2014/main" val="3181521487"/>
                  </a:ext>
                </a:extLst>
              </a:tr>
              <a:tr h="285925">
                <a:tc>
                  <a:txBody>
                    <a:bodyPr/>
                    <a:lstStyle/>
                    <a:p>
                      <a:pPr algn="r"/>
                      <a:r>
                        <a:rPr lang="en-GB" sz="900" dirty="0">
                          <a:solidFill>
                            <a:srgbClr val="333333"/>
                          </a:solidFill>
                          <a:effectLst/>
                        </a:rPr>
                        <a:t>United Kingdom</a:t>
                      </a:r>
                    </a:p>
                  </a:txBody>
                  <a:tcPr marL="71481" marR="71481" marT="71481" marB="71481" anchor="ctr"/>
                </a:tc>
                <a:tc>
                  <a:txBody>
                    <a:bodyPr/>
                    <a:lstStyle/>
                    <a:p>
                      <a:pPr algn="ctr"/>
                      <a:r>
                        <a:rPr lang="en-GB" sz="900" dirty="0">
                          <a:solidFill>
                            <a:srgbClr val="333333"/>
                          </a:solidFill>
                          <a:effectLst/>
                        </a:rPr>
                        <a:t>14.63%</a:t>
                      </a:r>
                    </a:p>
                  </a:txBody>
                  <a:tcPr marL="71481" marR="71481" marT="71481" marB="71481" anchor="ctr"/>
                </a:tc>
                <a:tc>
                  <a:txBody>
                    <a:bodyPr/>
                    <a:lstStyle/>
                    <a:p>
                      <a:pPr algn="r"/>
                      <a:r>
                        <a:rPr lang="en-GB" sz="900" dirty="0">
                          <a:solidFill>
                            <a:srgbClr val="333333"/>
                          </a:solidFill>
                          <a:effectLst/>
                        </a:rPr>
                        <a:t>185 443 700</a:t>
                      </a:r>
                    </a:p>
                  </a:txBody>
                  <a:tcPr marL="71481" marR="71481" marT="71481" marB="71481" anchor="ctr"/>
                </a:tc>
                <a:extLst>
                  <a:ext uri="{0D108BD9-81ED-4DB2-BD59-A6C34878D82A}">
                    <a16:rowId xmlns:a16="http://schemas.microsoft.com/office/drawing/2014/main" val="2422790699"/>
                  </a:ext>
                </a:extLst>
              </a:tr>
              <a:tr h="285925">
                <a:tc>
                  <a:txBody>
                    <a:bodyPr/>
                    <a:lstStyle/>
                    <a:p>
                      <a:pPr algn="r"/>
                      <a:r>
                        <a:rPr lang="en-GB" sz="900" dirty="0">
                          <a:solidFill>
                            <a:srgbClr val="333333"/>
                          </a:solidFill>
                          <a:effectLst/>
                        </a:rPr>
                        <a:t>France</a:t>
                      </a:r>
                    </a:p>
                  </a:txBody>
                  <a:tcPr marL="71481" marR="71481" marT="71481" marB="71481" anchor="ctr"/>
                </a:tc>
                <a:tc>
                  <a:txBody>
                    <a:bodyPr/>
                    <a:lstStyle/>
                    <a:p>
                      <a:pPr algn="ctr"/>
                      <a:r>
                        <a:rPr lang="en-GB" sz="900" dirty="0">
                          <a:solidFill>
                            <a:srgbClr val="333333"/>
                          </a:solidFill>
                          <a:effectLst/>
                        </a:rPr>
                        <a:t>12.38%</a:t>
                      </a:r>
                    </a:p>
                  </a:txBody>
                  <a:tcPr marL="71481" marR="71481" marT="71481" marB="71481" anchor="ctr"/>
                </a:tc>
                <a:tc>
                  <a:txBody>
                    <a:bodyPr/>
                    <a:lstStyle/>
                    <a:p>
                      <a:pPr algn="r"/>
                      <a:r>
                        <a:rPr lang="en-GB" sz="900" dirty="0">
                          <a:solidFill>
                            <a:srgbClr val="333333"/>
                          </a:solidFill>
                          <a:effectLst/>
                        </a:rPr>
                        <a:t>156 880 600</a:t>
                      </a:r>
                    </a:p>
                  </a:txBody>
                  <a:tcPr marL="71481" marR="71481" marT="71481" marB="71481" anchor="ctr"/>
                </a:tc>
                <a:extLst>
                  <a:ext uri="{0D108BD9-81ED-4DB2-BD59-A6C34878D82A}">
                    <a16:rowId xmlns:a16="http://schemas.microsoft.com/office/drawing/2014/main" val="4184390934"/>
                  </a:ext>
                </a:extLst>
              </a:tr>
              <a:tr h="285925">
                <a:tc>
                  <a:txBody>
                    <a:bodyPr/>
                    <a:lstStyle/>
                    <a:p>
                      <a:pPr algn="r"/>
                      <a:r>
                        <a:rPr lang="en-GB" sz="900" dirty="0">
                          <a:solidFill>
                            <a:srgbClr val="333333"/>
                          </a:solidFill>
                          <a:effectLst/>
                        </a:rPr>
                        <a:t>Italy</a:t>
                      </a:r>
                    </a:p>
                  </a:txBody>
                  <a:tcPr marL="71481" marR="71481" marT="71481" marB="71481" anchor="ctr"/>
                </a:tc>
                <a:tc>
                  <a:txBody>
                    <a:bodyPr/>
                    <a:lstStyle/>
                    <a:p>
                      <a:pPr algn="ctr"/>
                      <a:r>
                        <a:rPr lang="en-GB" sz="900" dirty="0">
                          <a:solidFill>
                            <a:srgbClr val="333333"/>
                          </a:solidFill>
                          <a:effectLst/>
                        </a:rPr>
                        <a:t>9.43%</a:t>
                      </a:r>
                    </a:p>
                  </a:txBody>
                  <a:tcPr marL="71481" marR="71481" marT="71481" marB="71481" anchor="ctr"/>
                </a:tc>
                <a:tc>
                  <a:txBody>
                    <a:bodyPr/>
                    <a:lstStyle/>
                    <a:p>
                      <a:pPr algn="r"/>
                      <a:r>
                        <a:rPr lang="en-GB" sz="900" dirty="0">
                          <a:solidFill>
                            <a:srgbClr val="333333"/>
                          </a:solidFill>
                          <a:effectLst/>
                        </a:rPr>
                        <a:t>119 487 150</a:t>
                      </a:r>
                    </a:p>
                  </a:txBody>
                  <a:tcPr marL="71481" marR="71481" marT="71481" marB="71481" anchor="ctr"/>
                </a:tc>
                <a:extLst>
                  <a:ext uri="{0D108BD9-81ED-4DB2-BD59-A6C34878D82A}">
                    <a16:rowId xmlns:a16="http://schemas.microsoft.com/office/drawing/2014/main" val="855144798"/>
                  </a:ext>
                </a:extLst>
              </a:tr>
              <a:tr h="285925">
                <a:tc>
                  <a:txBody>
                    <a:bodyPr/>
                    <a:lstStyle/>
                    <a:p>
                      <a:pPr algn="r"/>
                      <a:r>
                        <a:rPr lang="en-GB" sz="900">
                          <a:solidFill>
                            <a:srgbClr val="333333"/>
                          </a:solidFill>
                          <a:effectLst/>
                        </a:rPr>
                        <a:t>Spain</a:t>
                      </a:r>
                    </a:p>
                  </a:txBody>
                  <a:tcPr marL="71481" marR="71481" marT="71481" marB="71481" anchor="ctr"/>
                </a:tc>
                <a:tc>
                  <a:txBody>
                    <a:bodyPr/>
                    <a:lstStyle/>
                    <a:p>
                      <a:pPr algn="ctr"/>
                      <a:r>
                        <a:rPr lang="en-GB" sz="900" dirty="0">
                          <a:solidFill>
                            <a:srgbClr val="333333"/>
                          </a:solidFill>
                          <a:effectLst/>
                        </a:rPr>
                        <a:t>6.62%</a:t>
                      </a:r>
                    </a:p>
                  </a:txBody>
                  <a:tcPr marL="71481" marR="71481" marT="71481" marB="71481" anchor="ctr"/>
                </a:tc>
                <a:tc>
                  <a:txBody>
                    <a:bodyPr/>
                    <a:lstStyle/>
                    <a:p>
                      <a:pPr algn="r"/>
                      <a:r>
                        <a:rPr lang="en-GB" sz="900" dirty="0">
                          <a:solidFill>
                            <a:srgbClr val="333333"/>
                          </a:solidFill>
                          <a:effectLst/>
                        </a:rPr>
                        <a:t>83 864 950</a:t>
                      </a:r>
                    </a:p>
                  </a:txBody>
                  <a:tcPr marL="71481" marR="71481" marT="71481" marB="71481" anchor="ctr"/>
                </a:tc>
                <a:extLst>
                  <a:ext uri="{0D108BD9-81ED-4DB2-BD59-A6C34878D82A}">
                    <a16:rowId xmlns:a16="http://schemas.microsoft.com/office/drawing/2014/main" val="3758874477"/>
                  </a:ext>
                </a:extLst>
              </a:tr>
              <a:tr h="285925">
                <a:tc>
                  <a:txBody>
                    <a:bodyPr/>
                    <a:lstStyle/>
                    <a:p>
                      <a:pPr algn="r"/>
                      <a:r>
                        <a:rPr lang="en-GB" sz="900" dirty="0">
                          <a:solidFill>
                            <a:srgbClr val="333333"/>
                          </a:solidFill>
                          <a:effectLst/>
                        </a:rPr>
                        <a:t>Netherlands</a:t>
                      </a:r>
                    </a:p>
                  </a:txBody>
                  <a:tcPr marL="71481" marR="71481" marT="71481" marB="71481" anchor="ctr"/>
                </a:tc>
                <a:tc>
                  <a:txBody>
                    <a:bodyPr/>
                    <a:lstStyle/>
                    <a:p>
                      <a:pPr algn="ctr"/>
                      <a:r>
                        <a:rPr lang="en-GB" sz="900" dirty="0">
                          <a:solidFill>
                            <a:srgbClr val="333333"/>
                          </a:solidFill>
                          <a:effectLst/>
                        </a:rPr>
                        <a:t>4.72%</a:t>
                      </a:r>
                    </a:p>
                  </a:txBody>
                  <a:tcPr marL="71481" marR="71481" marT="71481" marB="71481" anchor="ctr"/>
                </a:tc>
                <a:tc>
                  <a:txBody>
                    <a:bodyPr/>
                    <a:lstStyle/>
                    <a:p>
                      <a:pPr algn="r"/>
                      <a:r>
                        <a:rPr lang="en-GB" sz="900" dirty="0">
                          <a:solidFill>
                            <a:srgbClr val="333333"/>
                          </a:solidFill>
                          <a:effectLst/>
                        </a:rPr>
                        <a:t>59 771 700</a:t>
                      </a:r>
                    </a:p>
                  </a:txBody>
                  <a:tcPr marL="71481" marR="71481" marT="71481" marB="71481" anchor="ctr"/>
                </a:tc>
                <a:extLst>
                  <a:ext uri="{0D108BD9-81ED-4DB2-BD59-A6C34878D82A}">
                    <a16:rowId xmlns:a16="http://schemas.microsoft.com/office/drawing/2014/main" val="2458656096"/>
                  </a:ext>
                </a:extLst>
              </a:tr>
              <a:tr h="285925">
                <a:tc>
                  <a:txBody>
                    <a:bodyPr/>
                    <a:lstStyle/>
                    <a:p>
                      <a:pPr algn="r"/>
                      <a:r>
                        <a:rPr lang="en-GB" sz="900" dirty="0">
                          <a:solidFill>
                            <a:srgbClr val="333333"/>
                          </a:solidFill>
                          <a:effectLst/>
                        </a:rPr>
                        <a:t>Switzerland</a:t>
                      </a:r>
                    </a:p>
                  </a:txBody>
                  <a:tcPr marL="71481" marR="71481" marT="71481" marB="71481" anchor="ctr"/>
                </a:tc>
                <a:tc>
                  <a:txBody>
                    <a:bodyPr/>
                    <a:lstStyle/>
                    <a:p>
                      <a:pPr algn="ctr"/>
                      <a:r>
                        <a:rPr lang="en-GB" sz="900" dirty="0">
                          <a:solidFill>
                            <a:srgbClr val="333333"/>
                          </a:solidFill>
                          <a:effectLst/>
                        </a:rPr>
                        <a:t>3.72%</a:t>
                      </a:r>
                    </a:p>
                  </a:txBody>
                  <a:tcPr marL="71481" marR="71481" marT="71481" marB="71481" anchor="ctr"/>
                </a:tc>
                <a:tc>
                  <a:txBody>
                    <a:bodyPr/>
                    <a:lstStyle/>
                    <a:p>
                      <a:pPr algn="r"/>
                      <a:r>
                        <a:rPr lang="en-GB" sz="900" dirty="0">
                          <a:solidFill>
                            <a:srgbClr val="333333"/>
                          </a:solidFill>
                          <a:effectLst/>
                        </a:rPr>
                        <a:t>47 108 400</a:t>
                      </a:r>
                    </a:p>
                  </a:txBody>
                  <a:tcPr marL="71481" marR="71481" marT="71481" marB="71481" anchor="ctr"/>
                </a:tc>
                <a:extLst>
                  <a:ext uri="{0D108BD9-81ED-4DB2-BD59-A6C34878D82A}">
                    <a16:rowId xmlns:a16="http://schemas.microsoft.com/office/drawing/2014/main" val="3935058340"/>
                  </a:ext>
                </a:extLst>
              </a:tr>
              <a:tr h="285925">
                <a:tc>
                  <a:txBody>
                    <a:bodyPr/>
                    <a:lstStyle/>
                    <a:p>
                      <a:pPr algn="r"/>
                      <a:r>
                        <a:rPr lang="en-GB" sz="900" dirty="0">
                          <a:solidFill>
                            <a:srgbClr val="333333"/>
                          </a:solidFill>
                          <a:effectLst/>
                        </a:rPr>
                        <a:t>Poland</a:t>
                      </a:r>
                    </a:p>
                  </a:txBody>
                  <a:tcPr marL="71481" marR="71481" marT="71481" marB="71481" anchor="ctr"/>
                </a:tc>
                <a:tc>
                  <a:txBody>
                    <a:bodyPr/>
                    <a:lstStyle/>
                    <a:p>
                      <a:pPr algn="ctr"/>
                      <a:r>
                        <a:rPr lang="en-GB" sz="900" dirty="0">
                          <a:solidFill>
                            <a:srgbClr val="333333"/>
                          </a:solidFill>
                          <a:effectLst/>
                        </a:rPr>
                        <a:t>3.09%</a:t>
                      </a:r>
                    </a:p>
                  </a:txBody>
                  <a:tcPr marL="71481" marR="71481" marT="71481" marB="71481" anchor="ctr"/>
                </a:tc>
                <a:tc>
                  <a:txBody>
                    <a:bodyPr/>
                    <a:lstStyle/>
                    <a:p>
                      <a:pPr algn="r"/>
                      <a:r>
                        <a:rPr lang="en-GB" sz="900" dirty="0">
                          <a:solidFill>
                            <a:srgbClr val="333333"/>
                          </a:solidFill>
                          <a:effectLst/>
                        </a:rPr>
                        <a:t>39 196 050</a:t>
                      </a:r>
                    </a:p>
                  </a:txBody>
                  <a:tcPr marL="71481" marR="71481" marT="71481" marB="71481" anchor="ctr"/>
                </a:tc>
                <a:extLst>
                  <a:ext uri="{0D108BD9-81ED-4DB2-BD59-A6C34878D82A}">
                    <a16:rowId xmlns:a16="http://schemas.microsoft.com/office/drawing/2014/main" val="2624347398"/>
                  </a:ext>
                </a:extLst>
              </a:tr>
              <a:tr h="285925">
                <a:tc>
                  <a:txBody>
                    <a:bodyPr/>
                    <a:lstStyle/>
                    <a:p>
                      <a:pPr algn="r"/>
                      <a:r>
                        <a:rPr lang="en-GB" sz="900" dirty="0">
                          <a:solidFill>
                            <a:srgbClr val="333333"/>
                          </a:solidFill>
                          <a:effectLst/>
                        </a:rPr>
                        <a:t>Belgium</a:t>
                      </a:r>
                    </a:p>
                  </a:txBody>
                  <a:tcPr marL="71481" marR="71481" marT="71481" marB="71481" anchor="ctr"/>
                </a:tc>
                <a:tc>
                  <a:txBody>
                    <a:bodyPr/>
                    <a:lstStyle/>
                    <a:p>
                      <a:pPr algn="ctr"/>
                      <a:r>
                        <a:rPr lang="en-GB" sz="900" dirty="0">
                          <a:solidFill>
                            <a:srgbClr val="333333"/>
                          </a:solidFill>
                          <a:effectLst/>
                        </a:rPr>
                        <a:t>.2.71%</a:t>
                      </a:r>
                    </a:p>
                  </a:txBody>
                  <a:tcPr marL="71481" marR="71481" marT="71481" marB="71481" anchor="ctr"/>
                </a:tc>
                <a:tc>
                  <a:txBody>
                    <a:bodyPr/>
                    <a:lstStyle/>
                    <a:p>
                      <a:pPr algn="r"/>
                      <a:r>
                        <a:rPr lang="en-GB" sz="900" dirty="0">
                          <a:solidFill>
                            <a:srgbClr val="333333"/>
                          </a:solidFill>
                          <a:effectLst/>
                        </a:rPr>
                        <a:t>34 355 300</a:t>
                      </a:r>
                    </a:p>
                  </a:txBody>
                  <a:tcPr marL="71481" marR="71481" marT="71481" marB="71481" anchor="ctr"/>
                </a:tc>
                <a:extLst>
                  <a:ext uri="{0D108BD9-81ED-4DB2-BD59-A6C34878D82A}">
                    <a16:rowId xmlns:a16="http://schemas.microsoft.com/office/drawing/2014/main" val="1246810343"/>
                  </a:ext>
                </a:extLst>
              </a:tr>
              <a:tr h="285925">
                <a:tc>
                  <a:txBody>
                    <a:bodyPr/>
                    <a:lstStyle/>
                    <a:p>
                      <a:pPr algn="r"/>
                      <a:r>
                        <a:rPr lang="en-GB" sz="900" dirty="0">
                          <a:solidFill>
                            <a:srgbClr val="333333"/>
                          </a:solidFill>
                          <a:effectLst/>
                        </a:rPr>
                        <a:t>Sweden</a:t>
                      </a:r>
                    </a:p>
                  </a:txBody>
                  <a:tcPr marL="71481" marR="71481" marT="71481" marB="71481" anchor="ctr"/>
                </a:tc>
                <a:tc>
                  <a:txBody>
                    <a:bodyPr/>
                    <a:lstStyle/>
                    <a:p>
                      <a:pPr algn="ctr"/>
                      <a:r>
                        <a:rPr lang="en-GB" sz="900" dirty="0">
                          <a:solidFill>
                            <a:srgbClr val="333333"/>
                          </a:solidFill>
                          <a:effectLst/>
                        </a:rPr>
                        <a:t>2.61%</a:t>
                      </a:r>
                    </a:p>
                  </a:txBody>
                  <a:tcPr marL="71481" marR="71481" marT="71481" marB="71481" anchor="ctr"/>
                </a:tc>
                <a:tc>
                  <a:txBody>
                    <a:bodyPr/>
                    <a:lstStyle/>
                    <a:p>
                      <a:pPr algn="r"/>
                      <a:r>
                        <a:rPr lang="en-GB" sz="900" dirty="0">
                          <a:solidFill>
                            <a:srgbClr val="333333"/>
                          </a:solidFill>
                          <a:effectLst/>
                        </a:rPr>
                        <a:t>33 069 950</a:t>
                      </a:r>
                    </a:p>
                  </a:txBody>
                  <a:tcPr marL="71481" marR="71481" marT="71481" marB="71481" anchor="ctr"/>
                </a:tc>
                <a:extLst>
                  <a:ext uri="{0D108BD9-81ED-4DB2-BD59-A6C34878D82A}">
                    <a16:rowId xmlns:a16="http://schemas.microsoft.com/office/drawing/2014/main" val="544191490"/>
                  </a:ext>
                </a:extLst>
              </a:tr>
              <a:tr h="285925">
                <a:tc>
                  <a:txBody>
                    <a:bodyPr/>
                    <a:lstStyle/>
                    <a:p>
                      <a:pPr algn="r"/>
                      <a:r>
                        <a:rPr lang="en-GB" sz="900" dirty="0">
                          <a:solidFill>
                            <a:srgbClr val="333333"/>
                          </a:solidFill>
                          <a:effectLst/>
                        </a:rPr>
                        <a:t>Norway</a:t>
                      </a:r>
                    </a:p>
                  </a:txBody>
                  <a:tcPr marL="71481" marR="71481" marT="71481" marB="7148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2.43%</a:t>
                      </a:r>
                    </a:p>
                  </a:txBody>
                  <a:tcPr marL="71481" marR="71481" marT="71481" marB="71481"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30 748 450</a:t>
                      </a:r>
                    </a:p>
                  </a:txBody>
                  <a:tcPr marL="71481" marR="71481" marT="71481" marB="71481" anchor="ctr"/>
                </a:tc>
                <a:extLst>
                  <a:ext uri="{0D108BD9-81ED-4DB2-BD59-A6C34878D82A}">
                    <a16:rowId xmlns:a16="http://schemas.microsoft.com/office/drawing/2014/main" val="1309382509"/>
                  </a:ext>
                </a:extLst>
              </a:tr>
              <a:tr h="285925">
                <a:tc>
                  <a:txBody>
                    <a:bodyPr/>
                    <a:lstStyle/>
                    <a:p>
                      <a:pPr algn="r"/>
                      <a:r>
                        <a:rPr lang="en-GB" sz="900" dirty="0">
                          <a:solidFill>
                            <a:srgbClr val="333333"/>
                          </a:solidFill>
                          <a:effectLst/>
                        </a:rPr>
                        <a:t>Israel</a:t>
                      </a:r>
                    </a:p>
                  </a:txBody>
                  <a:tcPr marL="71481" marR="71481" marT="71481" marB="71481" anchor="ctr"/>
                </a:tc>
                <a:tc>
                  <a:txBody>
                    <a:bodyPr/>
                    <a:lstStyle/>
                    <a:p>
                      <a:pPr algn="ctr"/>
                      <a:r>
                        <a:rPr lang="en-GB" sz="900" dirty="0">
                          <a:solidFill>
                            <a:srgbClr val="333333"/>
                          </a:solidFill>
                          <a:effectLst/>
                        </a:rPr>
                        <a:t>2.28%</a:t>
                      </a:r>
                    </a:p>
                  </a:txBody>
                  <a:tcPr marL="71481" marR="71481" marT="71481" marB="71481" anchor="ctr"/>
                </a:tc>
                <a:tc>
                  <a:txBody>
                    <a:bodyPr/>
                    <a:lstStyle/>
                    <a:p>
                      <a:pPr algn="r"/>
                      <a:r>
                        <a:rPr lang="en-GB" sz="900" dirty="0">
                          <a:solidFill>
                            <a:srgbClr val="333333"/>
                          </a:solidFill>
                          <a:effectLst/>
                        </a:rPr>
                        <a:t>28 901 850</a:t>
                      </a:r>
                    </a:p>
                  </a:txBody>
                  <a:tcPr marL="71481" marR="71481" marT="71481" marB="71481" anchor="ctr"/>
                </a:tc>
                <a:extLst>
                  <a:ext uri="{0D108BD9-81ED-4DB2-BD59-A6C34878D82A}">
                    <a16:rowId xmlns:a16="http://schemas.microsoft.com/office/drawing/2014/main" val="3955323566"/>
                  </a:ext>
                </a:extLst>
              </a:tr>
              <a:tr h="28592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Austria</a:t>
                      </a:r>
                    </a:p>
                  </a:txBody>
                  <a:tcPr marL="71481" marR="71481" marT="71481" marB="7148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2.15%</a:t>
                      </a:r>
                    </a:p>
                  </a:txBody>
                  <a:tcPr marL="71481" marR="71481" marT="71481" marB="71481"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27 217 900</a:t>
                      </a:r>
                    </a:p>
                  </a:txBody>
                  <a:tcPr marL="71481" marR="71481" marT="71481" marB="71481" anchor="ctr"/>
                </a:tc>
                <a:extLst>
                  <a:ext uri="{0D108BD9-81ED-4DB2-BD59-A6C34878D82A}">
                    <a16:rowId xmlns:a16="http://schemas.microsoft.com/office/drawing/2014/main" val="631734556"/>
                  </a:ext>
                </a:extLst>
              </a:tr>
              <a:tr h="285925">
                <a:tc>
                  <a:txBody>
                    <a:bodyPr/>
                    <a:lstStyle/>
                    <a:p>
                      <a:pPr algn="r"/>
                      <a:r>
                        <a:rPr lang="en-GB" sz="900" dirty="0">
                          <a:solidFill>
                            <a:srgbClr val="333333"/>
                          </a:solidFill>
                          <a:effectLst/>
                        </a:rPr>
                        <a:t>Denmark</a:t>
                      </a:r>
                    </a:p>
                  </a:txBody>
                  <a:tcPr marL="71481" marR="71481" marT="71481" marB="71481" anchor="ctr"/>
                </a:tc>
                <a:tc>
                  <a:txBody>
                    <a:bodyPr/>
                    <a:lstStyle/>
                    <a:p>
                      <a:pPr algn="ctr"/>
                      <a:r>
                        <a:rPr lang="en-GB" sz="900" dirty="0">
                          <a:solidFill>
                            <a:srgbClr val="333333"/>
                          </a:solidFill>
                          <a:effectLst/>
                        </a:rPr>
                        <a:t>1.87%</a:t>
                      </a:r>
                    </a:p>
                  </a:txBody>
                  <a:tcPr marL="71481" marR="71481" marT="71481" marB="71481" anchor="ctr"/>
                </a:tc>
                <a:tc>
                  <a:txBody>
                    <a:bodyPr/>
                    <a:lstStyle/>
                    <a:p>
                      <a:pPr algn="r"/>
                      <a:r>
                        <a:rPr lang="en-GB" sz="900" dirty="0">
                          <a:solidFill>
                            <a:srgbClr val="333333"/>
                          </a:solidFill>
                          <a:effectLst/>
                        </a:rPr>
                        <a:t>23 653 250</a:t>
                      </a:r>
                    </a:p>
                  </a:txBody>
                  <a:tcPr marL="71481" marR="71481" marT="71481" marB="71481" anchor="ctr"/>
                </a:tc>
                <a:extLst>
                  <a:ext uri="{0D108BD9-81ED-4DB2-BD59-A6C34878D82A}">
                    <a16:rowId xmlns:a16="http://schemas.microsoft.com/office/drawing/2014/main" val="1508407727"/>
                  </a:ext>
                </a:extLst>
              </a:tr>
              <a:tr h="228740">
                <a:tc>
                  <a:txBody>
                    <a:bodyPr/>
                    <a:lstStyle/>
                    <a:p>
                      <a:pPr marL="0" algn="r" defTabSz="914400" rtl="0" eaLnBrk="1" latinLnBrk="0" hangingPunct="1"/>
                      <a:r>
                        <a:rPr lang="en-GB" sz="900" kern="1200" dirty="0">
                          <a:solidFill>
                            <a:srgbClr val="333333"/>
                          </a:solidFill>
                          <a:effectLst/>
                          <a:latin typeface="+mn-lt"/>
                          <a:ea typeface="+mn-ea"/>
                          <a:cs typeface="+mn-cs"/>
                        </a:rPr>
                        <a:t>India</a:t>
                      </a:r>
                    </a:p>
                  </a:txBody>
                  <a:tcPr marL="85777" marR="85777" marT="42889" marB="42889"/>
                </a:tc>
                <a:tc>
                  <a:txBody>
                    <a:bodyPr/>
                    <a:lstStyle/>
                    <a:p>
                      <a:pPr algn="ctr"/>
                      <a:r>
                        <a:rPr lang="en-US" sz="900" kern="1200" dirty="0">
                          <a:solidFill>
                            <a:srgbClr val="333333"/>
                          </a:solidFill>
                          <a:effectLst/>
                          <a:latin typeface="+mn-lt"/>
                          <a:ea typeface="+mn-ea"/>
                          <a:cs typeface="+mn-cs"/>
                        </a:rPr>
                        <a:t>1.45%</a:t>
                      </a:r>
                      <a:endParaRPr lang="en-GB" sz="900" kern="1200" dirty="0">
                        <a:solidFill>
                          <a:srgbClr val="333333"/>
                        </a:solidFill>
                        <a:effectLst/>
                        <a:latin typeface="+mn-lt"/>
                        <a:ea typeface="+mn-ea"/>
                        <a:cs typeface="+mn-cs"/>
                      </a:endParaRPr>
                    </a:p>
                  </a:txBody>
                  <a:tcPr marL="85777" marR="85777" marT="42889" marB="42889"/>
                </a:tc>
                <a:tc>
                  <a:txBody>
                    <a:bodyPr/>
                    <a:lstStyle/>
                    <a:p>
                      <a:pPr marL="0" algn="r" defTabSz="914400" rtl="0" eaLnBrk="1" latinLnBrk="0" hangingPunct="1"/>
                      <a:r>
                        <a:rPr lang="en-GB" sz="900" kern="1200" dirty="0">
                          <a:solidFill>
                            <a:srgbClr val="333333"/>
                          </a:solidFill>
                          <a:effectLst/>
                          <a:latin typeface="+mn-lt"/>
                          <a:ea typeface="+mn-ea"/>
                          <a:cs typeface="+mn-cs"/>
                        </a:rPr>
                        <a:t>18 348 250</a:t>
                      </a:r>
                    </a:p>
                  </a:txBody>
                  <a:tcPr marL="85777" marR="85777" marT="42889" marB="42889" anchor="ctr"/>
                </a:tc>
                <a:extLst>
                  <a:ext uri="{0D108BD9-81ED-4DB2-BD59-A6C34878D82A}">
                    <a16:rowId xmlns:a16="http://schemas.microsoft.com/office/drawing/2014/main" val="1385929257"/>
                  </a:ext>
                </a:extLst>
              </a:tr>
              <a:tr h="285925">
                <a:tc>
                  <a:txBody>
                    <a:bodyPr/>
                    <a:lstStyle/>
                    <a:p>
                      <a:pPr algn="r"/>
                      <a:r>
                        <a:rPr lang="en-GB" sz="900" dirty="0">
                          <a:solidFill>
                            <a:srgbClr val="333333"/>
                          </a:solidFill>
                          <a:effectLst/>
                        </a:rPr>
                        <a:t>Romania</a:t>
                      </a:r>
                    </a:p>
                  </a:txBody>
                  <a:tcPr marL="71481" marR="71481" marT="71481" marB="71481" anchor="ctr"/>
                </a:tc>
                <a:tc>
                  <a:txBody>
                    <a:bodyPr/>
                    <a:lstStyle/>
                    <a:p>
                      <a:pPr algn="ctr"/>
                      <a:r>
                        <a:rPr lang="en-GB" sz="900" dirty="0">
                          <a:solidFill>
                            <a:srgbClr val="333333"/>
                          </a:solidFill>
                          <a:effectLst/>
                        </a:rPr>
                        <a:t>1.32%</a:t>
                      </a:r>
                    </a:p>
                  </a:txBody>
                  <a:tcPr marL="71481" marR="71481" marT="71481" marB="71481" anchor="ctr"/>
                </a:tc>
                <a:tc>
                  <a:txBody>
                    <a:bodyPr/>
                    <a:lstStyle/>
                    <a:p>
                      <a:pPr algn="r"/>
                      <a:r>
                        <a:rPr lang="en-GB" sz="900" dirty="0">
                          <a:solidFill>
                            <a:srgbClr val="333333"/>
                          </a:solidFill>
                          <a:effectLst/>
                        </a:rPr>
                        <a:t>16 710 000</a:t>
                      </a:r>
                    </a:p>
                  </a:txBody>
                  <a:tcPr marL="71481" marR="71481" marT="71481" marB="71481" anchor="ctr"/>
                </a:tc>
                <a:extLst>
                  <a:ext uri="{0D108BD9-81ED-4DB2-BD59-A6C34878D82A}">
                    <a16:rowId xmlns:a16="http://schemas.microsoft.com/office/drawing/2014/main" val="47493430"/>
                  </a:ext>
                </a:extLst>
              </a:tr>
              <a:tr h="285925">
                <a:tc>
                  <a:txBody>
                    <a:bodyPr/>
                    <a:lstStyle/>
                    <a:p>
                      <a:pPr algn="r"/>
                      <a:r>
                        <a:rPr lang="en-GB" sz="900" dirty="0">
                          <a:solidFill>
                            <a:srgbClr val="333333"/>
                          </a:solidFill>
                          <a:effectLst/>
                        </a:rPr>
                        <a:t>Finland</a:t>
                      </a:r>
                    </a:p>
                  </a:txBody>
                  <a:tcPr marL="71481" marR="71481" marT="71481" marB="71481" anchor="ctr"/>
                </a:tc>
                <a:tc>
                  <a:txBody>
                    <a:bodyPr/>
                    <a:lstStyle/>
                    <a:p>
                      <a:pPr algn="ctr"/>
                      <a:r>
                        <a:rPr lang="en-GB" sz="900" dirty="0">
                          <a:solidFill>
                            <a:srgbClr val="333333"/>
                          </a:solidFill>
                          <a:effectLst/>
                        </a:rPr>
                        <a:t>1.29%</a:t>
                      </a:r>
                    </a:p>
                  </a:txBody>
                  <a:tcPr marL="71481" marR="71481" marT="71481" marB="71481" anchor="ctr"/>
                </a:tc>
                <a:tc>
                  <a:txBody>
                    <a:bodyPr/>
                    <a:lstStyle/>
                    <a:p>
                      <a:pPr algn="r"/>
                      <a:r>
                        <a:rPr lang="en-GB" sz="900" dirty="0">
                          <a:solidFill>
                            <a:srgbClr val="333333"/>
                          </a:solidFill>
                          <a:effectLst/>
                        </a:rPr>
                        <a:t>16 346 850</a:t>
                      </a:r>
                    </a:p>
                  </a:txBody>
                  <a:tcPr marL="71481" marR="71481" marT="71481" marB="71481" anchor="ctr"/>
                </a:tc>
                <a:extLst>
                  <a:ext uri="{0D108BD9-81ED-4DB2-BD59-A6C34878D82A}">
                    <a16:rowId xmlns:a16="http://schemas.microsoft.com/office/drawing/2014/main" val="525996161"/>
                  </a:ext>
                </a:extLst>
              </a:tr>
            </a:tbl>
          </a:graphicData>
        </a:graphic>
      </p:graphicFrame>
      <p:graphicFrame>
        <p:nvGraphicFramePr>
          <p:cNvPr id="55" name="Table 54">
            <a:extLst>
              <a:ext uri="{FF2B5EF4-FFF2-40B4-BE49-F238E27FC236}">
                <a16:creationId xmlns:a16="http://schemas.microsoft.com/office/drawing/2014/main" id="{0934BE1E-C0D8-CA3A-8BD6-E847B809F78B}"/>
              </a:ext>
            </a:extLst>
          </p:cNvPr>
          <p:cNvGraphicFramePr>
            <a:graphicFrameLocks noGrp="1"/>
          </p:cNvGraphicFramePr>
          <p:nvPr/>
        </p:nvGraphicFramePr>
        <p:xfrm>
          <a:off x="6132513" y="947644"/>
          <a:ext cx="4293636" cy="5298236"/>
        </p:xfrm>
        <a:graphic>
          <a:graphicData uri="http://schemas.openxmlformats.org/drawingml/2006/table">
            <a:tbl>
              <a:tblPr firstRow="1" bandRow="1">
                <a:tableStyleId>{D27102A9-8310-4765-A935-A1911B00CA55}</a:tableStyleId>
              </a:tblPr>
              <a:tblGrid>
                <a:gridCol w="1877624">
                  <a:extLst>
                    <a:ext uri="{9D8B030D-6E8A-4147-A177-3AD203B41FA5}">
                      <a16:colId xmlns:a16="http://schemas.microsoft.com/office/drawing/2014/main" val="3773617145"/>
                    </a:ext>
                  </a:extLst>
                </a:gridCol>
                <a:gridCol w="1040226">
                  <a:extLst>
                    <a:ext uri="{9D8B030D-6E8A-4147-A177-3AD203B41FA5}">
                      <a16:colId xmlns:a16="http://schemas.microsoft.com/office/drawing/2014/main" val="3178119737"/>
                    </a:ext>
                  </a:extLst>
                </a:gridCol>
                <a:gridCol w="1375786">
                  <a:extLst>
                    <a:ext uri="{9D8B030D-6E8A-4147-A177-3AD203B41FA5}">
                      <a16:colId xmlns:a16="http://schemas.microsoft.com/office/drawing/2014/main" val="1242285802"/>
                    </a:ext>
                  </a:extLst>
                </a:gridCol>
              </a:tblGrid>
              <a:tr h="2940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i="0" kern="1200" dirty="0">
                          <a:solidFill>
                            <a:schemeClr val="tx1"/>
                          </a:solidFill>
                          <a:effectLst/>
                          <a:latin typeface="+mn-lt"/>
                          <a:ea typeface="+mn-ea"/>
                          <a:cs typeface="+mn-cs"/>
                        </a:rPr>
                        <a:t>Country</a:t>
                      </a:r>
                      <a:endParaRPr lang="en-GB" sz="1000" b="1" dirty="0"/>
                    </a:p>
                  </a:txBody>
                  <a:tcPr marL="73425" marR="73425" marT="73425" marB="734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Percentage</a:t>
                      </a:r>
                      <a:endParaRPr lang="en-GB" sz="1000" dirty="0"/>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000" dirty="0"/>
                        <a:t>Amount (CHF)</a:t>
                      </a:r>
                      <a:endParaRPr lang="en-GB" sz="1000" dirty="0"/>
                    </a:p>
                  </a:txBody>
                  <a:tcPr marL="73425" marR="73425" marT="73425" marB="73425" anchor="ctr"/>
                </a:tc>
                <a:extLst>
                  <a:ext uri="{0D108BD9-81ED-4DB2-BD59-A6C34878D82A}">
                    <a16:rowId xmlns:a16="http://schemas.microsoft.com/office/drawing/2014/main" val="3610876184"/>
                  </a:ext>
                </a:extLst>
              </a:tr>
              <a:tr h="294058">
                <a:tc>
                  <a:txBody>
                    <a:bodyPr/>
                    <a:lstStyle/>
                    <a:p>
                      <a:pPr algn="r"/>
                      <a:r>
                        <a:rPr lang="en-GB" sz="900" dirty="0">
                          <a:solidFill>
                            <a:srgbClr val="333333"/>
                          </a:solidFill>
                          <a:effectLst/>
                        </a:rPr>
                        <a:t>Czech Republic</a:t>
                      </a:r>
                    </a:p>
                  </a:txBody>
                  <a:tcPr marL="73425" marR="73425" marT="73425" marB="73425" anchor="ctr"/>
                </a:tc>
                <a:tc>
                  <a:txBody>
                    <a:bodyPr/>
                    <a:lstStyle/>
                    <a:p>
                      <a:pPr algn="ctr"/>
                      <a:r>
                        <a:rPr lang="en-GB" sz="900" dirty="0">
                          <a:solidFill>
                            <a:srgbClr val="333333"/>
                          </a:solidFill>
                          <a:effectLst/>
                        </a:rPr>
                        <a:t>1.17%</a:t>
                      </a:r>
                    </a:p>
                  </a:txBody>
                  <a:tcPr marL="73425" marR="73425" marT="73425" marB="73425" anchor="ctr"/>
                </a:tc>
                <a:tc>
                  <a:txBody>
                    <a:bodyPr/>
                    <a:lstStyle/>
                    <a:p>
                      <a:pPr algn="r"/>
                      <a:r>
                        <a:rPr lang="en-GB" sz="900" dirty="0">
                          <a:solidFill>
                            <a:srgbClr val="333333"/>
                          </a:solidFill>
                          <a:effectLst/>
                        </a:rPr>
                        <a:t>14 807 450</a:t>
                      </a:r>
                    </a:p>
                  </a:txBody>
                  <a:tcPr marL="73425" marR="73425" marT="73425" marB="73425" anchor="ctr"/>
                </a:tc>
                <a:extLst>
                  <a:ext uri="{0D108BD9-81ED-4DB2-BD59-A6C34878D82A}">
                    <a16:rowId xmlns:a16="http://schemas.microsoft.com/office/drawing/2014/main" val="2913952759"/>
                  </a:ext>
                </a:extLst>
              </a:tr>
              <a:tr h="294058">
                <a:tc>
                  <a:txBody>
                    <a:bodyPr/>
                    <a:lstStyle/>
                    <a:p>
                      <a:pPr algn="r"/>
                      <a:r>
                        <a:rPr lang="en-GB" sz="900" dirty="0">
                          <a:solidFill>
                            <a:srgbClr val="333333"/>
                          </a:solidFill>
                          <a:effectLst/>
                        </a:rPr>
                        <a:t>Portugal</a:t>
                      </a:r>
                    </a:p>
                  </a:txBody>
                  <a:tcPr marL="73425" marR="73425" marT="73425" marB="73425" anchor="ctr"/>
                </a:tc>
                <a:tc>
                  <a:txBody>
                    <a:bodyPr/>
                    <a:lstStyle/>
                    <a:p>
                      <a:pPr algn="ctr"/>
                      <a:r>
                        <a:rPr lang="en-GB" sz="900" dirty="0">
                          <a:solidFill>
                            <a:srgbClr val="333333"/>
                          </a:solidFill>
                          <a:effectLst/>
                        </a:rPr>
                        <a:t>1.06%</a:t>
                      </a:r>
                    </a:p>
                  </a:txBody>
                  <a:tcPr marL="73425" marR="73425" marT="73425" marB="73425" anchor="ctr"/>
                </a:tc>
                <a:tc>
                  <a:txBody>
                    <a:bodyPr/>
                    <a:lstStyle/>
                    <a:p>
                      <a:pPr algn="r"/>
                      <a:r>
                        <a:rPr lang="en-GB" sz="900" dirty="0">
                          <a:solidFill>
                            <a:srgbClr val="333333"/>
                          </a:solidFill>
                          <a:effectLst/>
                        </a:rPr>
                        <a:t>13 424 700</a:t>
                      </a:r>
                    </a:p>
                  </a:txBody>
                  <a:tcPr marL="73425" marR="73425" marT="73425" marB="73425" anchor="ctr"/>
                </a:tc>
                <a:extLst>
                  <a:ext uri="{0D108BD9-81ED-4DB2-BD59-A6C34878D82A}">
                    <a16:rowId xmlns:a16="http://schemas.microsoft.com/office/drawing/2014/main" val="2300929306"/>
                  </a:ext>
                </a:extLst>
              </a:tr>
              <a:tr h="294058">
                <a:tc>
                  <a:txBody>
                    <a:bodyPr/>
                    <a:lstStyle/>
                    <a:p>
                      <a:pPr algn="r"/>
                      <a:r>
                        <a:rPr lang="en-GB" sz="900" dirty="0">
                          <a:solidFill>
                            <a:srgbClr val="333333"/>
                          </a:solidFill>
                          <a:effectLst/>
                        </a:rPr>
                        <a:t>Greece</a:t>
                      </a:r>
                    </a:p>
                  </a:txBody>
                  <a:tcPr marL="73425" marR="73425" marT="73425" marB="73425" anchor="ctr"/>
                </a:tc>
                <a:tc>
                  <a:txBody>
                    <a:bodyPr/>
                    <a:lstStyle/>
                    <a:p>
                      <a:pPr algn="ctr"/>
                      <a:r>
                        <a:rPr lang="en-GB" sz="900" dirty="0">
                          <a:solidFill>
                            <a:srgbClr val="333333"/>
                          </a:solidFill>
                          <a:effectLst/>
                        </a:rPr>
                        <a:t>0.97%</a:t>
                      </a:r>
                    </a:p>
                  </a:txBody>
                  <a:tcPr marL="73425" marR="73425" marT="73425" marB="73425" anchor="ctr"/>
                </a:tc>
                <a:tc>
                  <a:txBody>
                    <a:bodyPr/>
                    <a:lstStyle/>
                    <a:p>
                      <a:pPr algn="r"/>
                      <a:r>
                        <a:rPr lang="en-GB" sz="900" dirty="0">
                          <a:solidFill>
                            <a:srgbClr val="333333"/>
                          </a:solidFill>
                          <a:effectLst/>
                        </a:rPr>
                        <a:t>12 225 600</a:t>
                      </a:r>
                    </a:p>
                  </a:txBody>
                  <a:tcPr marL="73425" marR="73425" marT="73425" marB="73425" anchor="ctr"/>
                </a:tc>
                <a:extLst>
                  <a:ext uri="{0D108BD9-81ED-4DB2-BD59-A6C34878D82A}">
                    <a16:rowId xmlns:a16="http://schemas.microsoft.com/office/drawing/2014/main" val="1947384088"/>
                  </a:ext>
                </a:extLst>
              </a:tr>
              <a:tr h="294058">
                <a:tc>
                  <a:txBody>
                    <a:bodyPr/>
                    <a:lstStyle/>
                    <a:p>
                      <a:pPr algn="r"/>
                      <a:r>
                        <a:rPr lang="en-US" sz="900" dirty="0">
                          <a:solidFill>
                            <a:srgbClr val="333333"/>
                          </a:solidFill>
                          <a:effectLst/>
                        </a:rPr>
                        <a:t>B</a:t>
                      </a:r>
                      <a:r>
                        <a:rPr lang="en-GB" sz="900" dirty="0" err="1">
                          <a:solidFill>
                            <a:srgbClr val="333333"/>
                          </a:solidFill>
                          <a:effectLst/>
                        </a:rPr>
                        <a:t>razil</a:t>
                      </a:r>
                      <a:endParaRPr lang="en-GB" sz="900" dirty="0">
                        <a:solidFill>
                          <a:srgbClr val="333333"/>
                        </a:solidFill>
                        <a:effectLst/>
                      </a:endParaRPr>
                    </a:p>
                  </a:txBody>
                  <a:tcPr marL="71481" marR="71481" marT="71481" marB="71481" anchor="ctr"/>
                </a:tc>
                <a:tc>
                  <a:txBody>
                    <a:bodyPr/>
                    <a:lstStyle/>
                    <a:p>
                      <a:pPr algn="ctr"/>
                      <a:r>
                        <a:rPr lang="en-GB" sz="900" dirty="0">
                          <a:solidFill>
                            <a:srgbClr val="333333"/>
                          </a:solidFill>
                          <a:effectLst/>
                        </a:rPr>
                        <a:t>0.81%</a:t>
                      </a:r>
                    </a:p>
                  </a:txBody>
                  <a:tcPr marL="71481" marR="71481" marT="71481" marB="71481" anchor="ctr"/>
                </a:tc>
                <a:tc>
                  <a:txBody>
                    <a:bodyPr/>
                    <a:lstStyle/>
                    <a:p>
                      <a:pPr algn="r"/>
                      <a:r>
                        <a:rPr lang="en-GB" sz="900" dirty="0">
                          <a:solidFill>
                            <a:srgbClr val="333333"/>
                          </a:solidFill>
                          <a:effectLst/>
                        </a:rPr>
                        <a:t>10 232 950</a:t>
                      </a:r>
                    </a:p>
                  </a:txBody>
                  <a:tcPr marL="71481" marR="71481" marT="71481" marB="71481" anchor="ctr"/>
                </a:tc>
                <a:extLst>
                  <a:ext uri="{0D108BD9-81ED-4DB2-BD59-A6C34878D82A}">
                    <a16:rowId xmlns:a16="http://schemas.microsoft.com/office/drawing/2014/main" val="3994967584"/>
                  </a:ext>
                </a:extLst>
              </a:tr>
              <a:tr h="294058">
                <a:tc>
                  <a:txBody>
                    <a:bodyPr/>
                    <a:lstStyle/>
                    <a:p>
                      <a:pPr algn="r"/>
                      <a:r>
                        <a:rPr lang="en-GB" sz="900" dirty="0">
                          <a:solidFill>
                            <a:srgbClr val="333333"/>
                          </a:solidFill>
                          <a:effectLst/>
                        </a:rPr>
                        <a:t>Hungary</a:t>
                      </a:r>
                    </a:p>
                  </a:txBody>
                  <a:tcPr marL="73425" marR="73425" marT="73425" marB="73425" anchor="ctr"/>
                </a:tc>
                <a:tc>
                  <a:txBody>
                    <a:bodyPr/>
                    <a:lstStyle/>
                    <a:p>
                      <a:pPr algn="ctr"/>
                      <a:r>
                        <a:rPr lang="en-GB" sz="900" dirty="0">
                          <a:solidFill>
                            <a:srgbClr val="333333"/>
                          </a:solidFill>
                          <a:effectLst/>
                        </a:rPr>
                        <a:t>0.71%</a:t>
                      </a:r>
                    </a:p>
                  </a:txBody>
                  <a:tcPr marL="73425" marR="73425" marT="73425" marB="73425" anchor="ctr"/>
                </a:tc>
                <a:tc>
                  <a:txBody>
                    <a:bodyPr/>
                    <a:lstStyle/>
                    <a:p>
                      <a:pPr algn="r"/>
                      <a:r>
                        <a:rPr lang="en-GB" sz="900" dirty="0">
                          <a:solidFill>
                            <a:srgbClr val="333333"/>
                          </a:solidFill>
                          <a:effectLst/>
                        </a:rPr>
                        <a:t>8 982 550</a:t>
                      </a:r>
                    </a:p>
                  </a:txBody>
                  <a:tcPr marL="73425" marR="73425" marT="73425" marB="73425" anchor="ctr"/>
                </a:tc>
                <a:extLst>
                  <a:ext uri="{0D108BD9-81ED-4DB2-BD59-A6C34878D82A}">
                    <a16:rowId xmlns:a16="http://schemas.microsoft.com/office/drawing/2014/main" val="2110290739"/>
                  </a:ext>
                </a:extLst>
              </a:tr>
              <a:tr h="294058">
                <a:tc>
                  <a:txBody>
                    <a:bodyPr/>
                    <a:lstStyle/>
                    <a:p>
                      <a:pPr algn="r"/>
                      <a:r>
                        <a:rPr lang="en-GB" sz="900" dirty="0">
                          <a:solidFill>
                            <a:srgbClr val="333333"/>
                          </a:solidFill>
                          <a:effectLst/>
                        </a:rPr>
                        <a:t>Slovak Republic</a:t>
                      </a:r>
                    </a:p>
                  </a:txBody>
                  <a:tcPr marL="73425" marR="73425" marT="73425" marB="73425" anchor="ctr"/>
                </a:tc>
                <a:tc>
                  <a:txBody>
                    <a:bodyPr/>
                    <a:lstStyle/>
                    <a:p>
                      <a:pPr algn="ctr"/>
                      <a:r>
                        <a:rPr lang="en-GB" sz="900" dirty="0">
                          <a:solidFill>
                            <a:srgbClr val="333333"/>
                          </a:solidFill>
                          <a:effectLst/>
                        </a:rPr>
                        <a:t>0.52%</a:t>
                      </a:r>
                    </a:p>
                  </a:txBody>
                  <a:tcPr marL="73425" marR="73425" marT="73425" marB="73425" anchor="ctr"/>
                </a:tc>
                <a:tc>
                  <a:txBody>
                    <a:bodyPr/>
                    <a:lstStyle/>
                    <a:p>
                      <a:pPr algn="r"/>
                      <a:r>
                        <a:rPr lang="en-GB" sz="900" dirty="0">
                          <a:solidFill>
                            <a:srgbClr val="333333"/>
                          </a:solidFill>
                          <a:effectLst/>
                        </a:rPr>
                        <a:t>6 552 450</a:t>
                      </a:r>
                    </a:p>
                  </a:txBody>
                  <a:tcPr marL="73425" marR="73425" marT="73425" marB="73425" anchor="ctr"/>
                </a:tc>
                <a:extLst>
                  <a:ext uri="{0D108BD9-81ED-4DB2-BD59-A6C34878D82A}">
                    <a16:rowId xmlns:a16="http://schemas.microsoft.com/office/drawing/2014/main" val="784083614"/>
                  </a:ext>
                </a:extLst>
              </a:tr>
              <a:tr h="294058">
                <a:tc>
                  <a:txBody>
                    <a:bodyPr/>
                    <a:lstStyle/>
                    <a:p>
                      <a:pPr algn="r"/>
                      <a:r>
                        <a:rPr lang="en-GB" sz="900" dirty="0">
                          <a:solidFill>
                            <a:srgbClr val="333333"/>
                          </a:solidFill>
                          <a:effectLst/>
                        </a:rPr>
                        <a:t>Türkiye</a:t>
                      </a:r>
                    </a:p>
                  </a:txBody>
                  <a:tcPr marL="73425" marR="73425" marT="73425" marB="73425" anchor="ctr"/>
                </a:tc>
                <a:tc>
                  <a:txBody>
                    <a:bodyPr/>
                    <a:lstStyle/>
                    <a:p>
                      <a:pPr algn="ctr"/>
                      <a:r>
                        <a:rPr lang="en-US" sz="900" dirty="0">
                          <a:solidFill>
                            <a:srgbClr val="333333"/>
                          </a:solidFill>
                          <a:effectLst/>
                        </a:rPr>
                        <a:t>0.39%</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4 955 250</a:t>
                      </a:r>
                    </a:p>
                  </a:txBody>
                  <a:tcPr marL="73425" marR="73425" marT="73425" marB="73425" anchor="ctr"/>
                </a:tc>
                <a:extLst>
                  <a:ext uri="{0D108BD9-81ED-4DB2-BD59-A6C34878D82A}">
                    <a16:rowId xmlns:a16="http://schemas.microsoft.com/office/drawing/2014/main" val="2142835419"/>
                  </a:ext>
                </a:extLst>
              </a:tr>
              <a:tr h="294058">
                <a:tc>
                  <a:txBody>
                    <a:bodyPr/>
                    <a:lstStyle/>
                    <a:p>
                      <a:pPr algn="r"/>
                      <a:r>
                        <a:rPr lang="en-GB" sz="900" dirty="0">
                          <a:solidFill>
                            <a:srgbClr val="333333"/>
                          </a:solidFill>
                          <a:effectLst/>
                        </a:rPr>
                        <a:t>Bulgaria</a:t>
                      </a:r>
                    </a:p>
                  </a:txBody>
                  <a:tcPr marL="73425" marR="73425" marT="73425" marB="73425" anchor="ctr"/>
                </a:tc>
                <a:tc>
                  <a:txBody>
                    <a:bodyPr/>
                    <a:lstStyle/>
                    <a:p>
                      <a:pPr algn="ctr"/>
                      <a:r>
                        <a:rPr lang="en-GB" sz="900" dirty="0">
                          <a:solidFill>
                            <a:srgbClr val="333333"/>
                          </a:solidFill>
                          <a:effectLst/>
                        </a:rPr>
                        <a:t>0.39%</a:t>
                      </a:r>
                    </a:p>
                  </a:txBody>
                  <a:tcPr marL="73425" marR="73425" marT="73425" marB="73425" anchor="ctr"/>
                </a:tc>
                <a:tc>
                  <a:txBody>
                    <a:bodyPr/>
                    <a:lstStyle/>
                    <a:p>
                      <a:pPr algn="r"/>
                      <a:r>
                        <a:rPr lang="en-GB" sz="900" dirty="0">
                          <a:solidFill>
                            <a:srgbClr val="333333"/>
                          </a:solidFill>
                          <a:effectLst/>
                        </a:rPr>
                        <a:t>4 888 400</a:t>
                      </a:r>
                    </a:p>
                  </a:txBody>
                  <a:tcPr marL="73425" marR="73425" marT="73425" marB="73425" anchor="ctr"/>
                </a:tc>
                <a:extLst>
                  <a:ext uri="{0D108BD9-81ED-4DB2-BD59-A6C34878D82A}">
                    <a16:rowId xmlns:a16="http://schemas.microsoft.com/office/drawing/2014/main" val="392083574"/>
                  </a:ext>
                </a:extLst>
              </a:tr>
              <a:tr h="294058">
                <a:tc>
                  <a:txBody>
                    <a:bodyPr/>
                    <a:lstStyle/>
                    <a:p>
                      <a:pPr algn="r"/>
                      <a:r>
                        <a:rPr lang="en-GB" sz="900" dirty="0">
                          <a:solidFill>
                            <a:srgbClr val="333333"/>
                          </a:solidFill>
                          <a:effectLst/>
                        </a:rPr>
                        <a:t>Serbia</a:t>
                      </a:r>
                    </a:p>
                  </a:txBody>
                  <a:tcPr marL="73425" marR="73425" marT="73425" marB="73425" anchor="ctr"/>
                </a:tc>
                <a:tc>
                  <a:txBody>
                    <a:bodyPr/>
                    <a:lstStyle/>
                    <a:p>
                      <a:pPr algn="ctr"/>
                      <a:r>
                        <a:rPr lang="en-GB" sz="900" dirty="0">
                          <a:solidFill>
                            <a:srgbClr val="333333"/>
                          </a:solidFill>
                          <a:effectLst/>
                        </a:rPr>
                        <a:t>0.28%</a:t>
                      </a:r>
                    </a:p>
                  </a:txBody>
                  <a:tcPr marL="73425" marR="73425" marT="73425" marB="73425" anchor="ctr"/>
                </a:tc>
                <a:tc>
                  <a:txBody>
                    <a:bodyPr/>
                    <a:lstStyle/>
                    <a:p>
                      <a:pPr algn="r"/>
                      <a:r>
                        <a:rPr lang="en-GB" sz="900" dirty="0">
                          <a:solidFill>
                            <a:srgbClr val="333333"/>
                          </a:solidFill>
                          <a:effectLst/>
                        </a:rPr>
                        <a:t>3 596 450</a:t>
                      </a:r>
                    </a:p>
                  </a:txBody>
                  <a:tcPr marL="73425" marR="73425" marT="73425" marB="73425" anchor="ctr"/>
                </a:tc>
                <a:extLst>
                  <a:ext uri="{0D108BD9-81ED-4DB2-BD59-A6C34878D82A}">
                    <a16:rowId xmlns:a16="http://schemas.microsoft.com/office/drawing/2014/main" val="2502773687"/>
                  </a:ext>
                </a:extLst>
              </a:tr>
              <a:tr h="294058">
                <a:tc>
                  <a:txBody>
                    <a:bodyPr/>
                    <a:lstStyle/>
                    <a:p>
                      <a:pPr algn="r"/>
                      <a:r>
                        <a:rPr lang="en-GB" sz="900" dirty="0">
                          <a:solidFill>
                            <a:srgbClr val="333333"/>
                          </a:solidFill>
                          <a:effectLst/>
                        </a:rPr>
                        <a:t>Slovenia</a:t>
                      </a:r>
                    </a:p>
                  </a:txBody>
                  <a:tcPr marL="73425" marR="73425" marT="73425" marB="73425" anchor="ctr"/>
                </a:tc>
                <a:tc>
                  <a:txBody>
                    <a:bodyPr/>
                    <a:lstStyle/>
                    <a:p>
                      <a:pPr algn="ctr"/>
                      <a:r>
                        <a:rPr lang="en-US" sz="900" dirty="0">
                          <a:solidFill>
                            <a:srgbClr val="333333"/>
                          </a:solidFill>
                          <a:effectLst/>
                        </a:rPr>
                        <a:t>0.21%</a:t>
                      </a:r>
                      <a:endParaRPr lang="en-GB" sz="900" dirty="0">
                        <a:solidFill>
                          <a:srgbClr val="333333"/>
                        </a:solidFill>
                        <a:effectLst/>
                      </a:endParaRPr>
                    </a:p>
                  </a:txBody>
                  <a:tcPr marL="73425" marR="73425" marT="73425" marB="73425" anchor="ctr"/>
                </a:tc>
                <a:tc>
                  <a:txBody>
                    <a:bodyPr/>
                    <a:lstStyle/>
                    <a:p>
                      <a:pPr algn="r"/>
                      <a:r>
                        <a:rPr lang="en-GB" sz="900" dirty="0">
                          <a:solidFill>
                            <a:srgbClr val="333333"/>
                          </a:solidFill>
                          <a:effectLst/>
                        </a:rPr>
                        <a:t>2 654 050</a:t>
                      </a:r>
                    </a:p>
                  </a:txBody>
                  <a:tcPr marL="73425" marR="73425" marT="73425" marB="73425" anchor="ctr"/>
                </a:tc>
                <a:extLst>
                  <a:ext uri="{0D108BD9-81ED-4DB2-BD59-A6C34878D82A}">
                    <a16:rowId xmlns:a16="http://schemas.microsoft.com/office/drawing/2014/main" val="1735570831"/>
                  </a:ext>
                </a:extLst>
              </a:tr>
              <a:tr h="294058">
                <a:tc>
                  <a:txBody>
                    <a:bodyPr/>
                    <a:lstStyle/>
                    <a:p>
                      <a:pPr algn="r"/>
                      <a:r>
                        <a:rPr lang="en-GB" sz="900" dirty="0">
                          <a:solidFill>
                            <a:srgbClr val="333333"/>
                          </a:solidFill>
                          <a:effectLst/>
                        </a:rPr>
                        <a:t>Pakistan</a:t>
                      </a:r>
                    </a:p>
                  </a:txBody>
                  <a:tcPr marL="73425" marR="73425" marT="73425" marB="73425" anchor="ctr"/>
                </a:tc>
                <a:tc>
                  <a:txBody>
                    <a:bodyPr/>
                    <a:lstStyle/>
                    <a:p>
                      <a:pPr algn="ctr"/>
                      <a:r>
                        <a:rPr lang="en-US" sz="900" dirty="0">
                          <a:solidFill>
                            <a:srgbClr val="333333"/>
                          </a:solidFill>
                          <a:effectLst/>
                        </a:rPr>
                        <a:t>0.16%</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2 053 850</a:t>
                      </a:r>
                    </a:p>
                  </a:txBody>
                  <a:tcPr marL="88110" marR="88110" marT="44055" marB="44055" anchor="ctr"/>
                </a:tc>
                <a:extLst>
                  <a:ext uri="{0D108BD9-81ED-4DB2-BD59-A6C34878D82A}">
                    <a16:rowId xmlns:a16="http://schemas.microsoft.com/office/drawing/2014/main" val="2641774662"/>
                  </a:ext>
                </a:extLst>
              </a:tr>
              <a:tr h="294058">
                <a:tc>
                  <a:txBody>
                    <a:bodyPr/>
                    <a:lstStyle/>
                    <a:p>
                      <a:pPr algn="r"/>
                      <a:r>
                        <a:rPr lang="en-GB" sz="900" dirty="0">
                          <a:solidFill>
                            <a:srgbClr val="333333"/>
                          </a:solidFill>
                          <a:effectLst/>
                        </a:rPr>
                        <a:t>Estonia</a:t>
                      </a:r>
                    </a:p>
                  </a:txBody>
                  <a:tcPr marL="73425" marR="73425" marT="73425" marB="73425" anchor="ctr"/>
                </a:tc>
                <a:tc>
                  <a:txBody>
                    <a:bodyPr/>
                    <a:lstStyle/>
                    <a:p>
                      <a:pPr algn="ctr"/>
                      <a:r>
                        <a:rPr lang="en-GB" sz="900" dirty="0">
                          <a:solidFill>
                            <a:srgbClr val="333333"/>
                          </a:solidFill>
                          <a:effectLst/>
                        </a:rPr>
                        <a:t>0.16%</a:t>
                      </a:r>
                    </a:p>
                  </a:txBody>
                  <a:tcPr marL="73425" marR="73425" marT="73425" marB="73425" anchor="ctr"/>
                </a:tc>
                <a:tc>
                  <a:txBody>
                    <a:bodyPr/>
                    <a:lstStyle/>
                    <a:p>
                      <a:pPr algn="r"/>
                      <a:r>
                        <a:rPr lang="en-GB" sz="900" dirty="0">
                          <a:solidFill>
                            <a:srgbClr val="333333"/>
                          </a:solidFill>
                          <a:effectLst/>
                        </a:rPr>
                        <a:t>2 045 150</a:t>
                      </a:r>
                    </a:p>
                  </a:txBody>
                  <a:tcPr marL="73425" marR="73425" marT="73425" marB="73425" anchor="ctr"/>
                </a:tc>
                <a:extLst>
                  <a:ext uri="{0D108BD9-81ED-4DB2-BD59-A6C34878D82A}">
                    <a16:rowId xmlns:a16="http://schemas.microsoft.com/office/drawing/2014/main" val="2589635785"/>
                  </a:ext>
                </a:extLst>
              </a:tr>
              <a:tr h="294058">
                <a:tc>
                  <a:txBody>
                    <a:bodyPr/>
                    <a:lstStyle/>
                    <a:p>
                      <a:pPr algn="r"/>
                      <a:r>
                        <a:rPr lang="en-GB" sz="900" dirty="0">
                          <a:solidFill>
                            <a:srgbClr val="333333"/>
                          </a:solidFill>
                          <a:effectLst/>
                        </a:rPr>
                        <a:t>Cyprus</a:t>
                      </a:r>
                    </a:p>
                  </a:txBody>
                  <a:tcPr marL="73425" marR="73425" marT="73425" marB="73425" anchor="ctr"/>
                </a:tc>
                <a:tc>
                  <a:txBody>
                    <a:bodyPr/>
                    <a:lstStyle/>
                    <a:p>
                      <a:pPr algn="ctr"/>
                      <a:r>
                        <a:rPr lang="en-US" sz="900" dirty="0">
                          <a:solidFill>
                            <a:srgbClr val="333333"/>
                          </a:solidFill>
                          <a:effectLst/>
                        </a:rPr>
                        <a:t>0.09%</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1 119 450</a:t>
                      </a:r>
                    </a:p>
                  </a:txBody>
                  <a:tcPr marL="88110" marR="88110" marT="44055" marB="44055" anchor="ctr"/>
                </a:tc>
                <a:extLst>
                  <a:ext uri="{0D108BD9-81ED-4DB2-BD59-A6C34878D82A}">
                    <a16:rowId xmlns:a16="http://schemas.microsoft.com/office/drawing/2014/main" val="408483626"/>
                  </a:ext>
                </a:extLst>
              </a:tr>
              <a:tr h="294058">
                <a:tc>
                  <a:txBody>
                    <a:bodyPr/>
                    <a:lstStyle/>
                    <a:p>
                      <a:pPr algn="r"/>
                      <a:r>
                        <a:rPr lang="en-GB" sz="900" dirty="0">
                          <a:solidFill>
                            <a:srgbClr val="333333"/>
                          </a:solidFill>
                          <a:effectLst/>
                        </a:rPr>
                        <a:t>Latvia</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1 066 250</a:t>
                      </a:r>
                    </a:p>
                  </a:txBody>
                  <a:tcPr marL="88110" marR="88110" marT="44055" marB="44055" anchor="ctr"/>
                </a:tc>
                <a:extLst>
                  <a:ext uri="{0D108BD9-81ED-4DB2-BD59-A6C34878D82A}">
                    <a16:rowId xmlns:a16="http://schemas.microsoft.com/office/drawing/2014/main" val="1316714060"/>
                  </a:ext>
                </a:extLst>
              </a:tr>
              <a:tr h="294058">
                <a:tc>
                  <a:txBody>
                    <a:bodyPr/>
                    <a:lstStyle/>
                    <a:p>
                      <a:pPr algn="r"/>
                      <a:r>
                        <a:rPr lang="en-GB" sz="900" dirty="0">
                          <a:solidFill>
                            <a:srgbClr val="333333"/>
                          </a:solidFill>
                          <a:effectLst/>
                        </a:rPr>
                        <a:t>Ukraine</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1 034 000</a:t>
                      </a:r>
                    </a:p>
                  </a:txBody>
                  <a:tcPr marL="73425" marR="73425" marT="73425" marB="73425" anchor="ctr"/>
                </a:tc>
                <a:extLst>
                  <a:ext uri="{0D108BD9-81ED-4DB2-BD59-A6C34878D82A}">
                    <a16:rowId xmlns:a16="http://schemas.microsoft.com/office/drawing/2014/main" val="2911862543"/>
                  </a:ext>
                </a:extLst>
              </a:tr>
              <a:tr h="294058">
                <a:tc>
                  <a:txBody>
                    <a:bodyPr/>
                    <a:lstStyle/>
                    <a:p>
                      <a:pPr algn="r"/>
                      <a:r>
                        <a:rPr lang="en-GB" sz="900" dirty="0">
                          <a:solidFill>
                            <a:srgbClr val="333333"/>
                          </a:solidFill>
                          <a:effectLst/>
                        </a:rPr>
                        <a:t>Croatia</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1 000 000</a:t>
                      </a:r>
                    </a:p>
                  </a:txBody>
                  <a:tcPr marL="88110" marR="88110" marT="44055" marB="44055" anchor="ctr"/>
                </a:tc>
                <a:extLst>
                  <a:ext uri="{0D108BD9-81ED-4DB2-BD59-A6C34878D82A}">
                    <a16:rowId xmlns:a16="http://schemas.microsoft.com/office/drawing/2014/main" val="1763734328"/>
                  </a:ext>
                </a:extLst>
              </a:tr>
              <a:tr h="294058">
                <a:tc>
                  <a:txBody>
                    <a:bodyPr/>
                    <a:lstStyle/>
                    <a:p>
                      <a:pPr algn="r"/>
                      <a:r>
                        <a:rPr lang="en-GB" sz="900" dirty="0">
                          <a:solidFill>
                            <a:srgbClr val="333333"/>
                          </a:solidFill>
                          <a:effectLst/>
                        </a:rPr>
                        <a:t>Lithuania</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1 000 000</a:t>
                      </a:r>
                    </a:p>
                  </a:txBody>
                  <a:tcPr marL="88110" marR="88110" marT="44055" marB="44055" anchor="ctr"/>
                </a:tc>
                <a:extLst>
                  <a:ext uri="{0D108BD9-81ED-4DB2-BD59-A6C34878D82A}">
                    <a16:rowId xmlns:a16="http://schemas.microsoft.com/office/drawing/2014/main" val="3038630504"/>
                  </a:ext>
                </a:extLst>
              </a:tr>
            </a:tbl>
          </a:graphicData>
        </a:graphic>
      </p:graphicFrame>
      <p:grpSp>
        <p:nvGrpSpPr>
          <p:cNvPr id="56" name="Group 55">
            <a:extLst>
              <a:ext uri="{FF2B5EF4-FFF2-40B4-BE49-F238E27FC236}">
                <a16:creationId xmlns:a16="http://schemas.microsoft.com/office/drawing/2014/main" id="{2F8A5258-ED5A-EB3D-B6B3-E0F824AF11D5}"/>
              </a:ext>
            </a:extLst>
          </p:cNvPr>
          <p:cNvGrpSpPr/>
          <p:nvPr/>
        </p:nvGrpSpPr>
        <p:grpSpPr>
          <a:xfrm>
            <a:off x="1579975" y="1281229"/>
            <a:ext cx="243841" cy="4677605"/>
            <a:chOff x="1701894" y="1256455"/>
            <a:chExt cx="243842" cy="4983164"/>
          </a:xfrm>
        </p:grpSpPr>
        <p:pic>
          <p:nvPicPr>
            <p:cNvPr id="57" name="Graphic 56">
              <a:extLst>
                <a:ext uri="{FF2B5EF4-FFF2-40B4-BE49-F238E27FC236}">
                  <a16:creationId xmlns:a16="http://schemas.microsoft.com/office/drawing/2014/main" id="{ACD49F64-27C4-C4DA-8311-A570D9BFF1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1894" y="1256455"/>
              <a:ext cx="243842" cy="182880"/>
            </a:xfrm>
            <a:prstGeom prst="rect">
              <a:avLst/>
            </a:prstGeom>
          </p:spPr>
        </p:pic>
        <p:pic>
          <p:nvPicPr>
            <p:cNvPr id="58" name="Graphic 57">
              <a:extLst>
                <a:ext uri="{FF2B5EF4-FFF2-40B4-BE49-F238E27FC236}">
                  <a16:creationId xmlns:a16="http://schemas.microsoft.com/office/drawing/2014/main" id="{0AD350DB-CB63-F773-DEB7-27A6BDE9E77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701895" y="1566337"/>
              <a:ext cx="243840" cy="182880"/>
            </a:xfrm>
            <a:prstGeom prst="rect">
              <a:avLst/>
            </a:prstGeom>
          </p:spPr>
        </p:pic>
        <p:pic>
          <p:nvPicPr>
            <p:cNvPr id="59" name="Graphic 58">
              <a:extLst>
                <a:ext uri="{FF2B5EF4-FFF2-40B4-BE49-F238E27FC236}">
                  <a16:creationId xmlns:a16="http://schemas.microsoft.com/office/drawing/2014/main" id="{5A308D1A-12E5-CE1D-1D32-10F432C3234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701895" y="1868396"/>
              <a:ext cx="243840" cy="182880"/>
            </a:xfrm>
            <a:prstGeom prst="rect">
              <a:avLst/>
            </a:prstGeom>
          </p:spPr>
        </p:pic>
        <p:pic>
          <p:nvPicPr>
            <p:cNvPr id="60" name="Graphic 59">
              <a:extLst>
                <a:ext uri="{FF2B5EF4-FFF2-40B4-BE49-F238E27FC236}">
                  <a16:creationId xmlns:a16="http://schemas.microsoft.com/office/drawing/2014/main" id="{41FD30A8-000E-980F-8BB5-8DF6FEC79EE8}"/>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701895" y="2178278"/>
              <a:ext cx="243840" cy="182880"/>
            </a:xfrm>
            <a:prstGeom prst="rect">
              <a:avLst/>
            </a:prstGeom>
          </p:spPr>
        </p:pic>
        <p:pic>
          <p:nvPicPr>
            <p:cNvPr id="61" name="Graphic 60">
              <a:extLst>
                <a:ext uri="{FF2B5EF4-FFF2-40B4-BE49-F238E27FC236}">
                  <a16:creationId xmlns:a16="http://schemas.microsoft.com/office/drawing/2014/main" id="{3A580841-2BB2-A368-259D-90B0FC574D97}"/>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701895" y="2465921"/>
              <a:ext cx="243840" cy="182880"/>
            </a:xfrm>
            <a:prstGeom prst="rect">
              <a:avLst/>
            </a:prstGeom>
          </p:spPr>
        </p:pic>
        <p:pic>
          <p:nvPicPr>
            <p:cNvPr id="62" name="Graphic 61">
              <a:extLst>
                <a:ext uri="{FF2B5EF4-FFF2-40B4-BE49-F238E27FC236}">
                  <a16:creationId xmlns:a16="http://schemas.microsoft.com/office/drawing/2014/main" id="{DCDC2745-2276-8C61-B4F6-BC911A61A847}"/>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701895" y="2776341"/>
              <a:ext cx="243840" cy="182880"/>
            </a:xfrm>
            <a:prstGeom prst="rect">
              <a:avLst/>
            </a:prstGeom>
          </p:spPr>
        </p:pic>
        <p:pic>
          <p:nvPicPr>
            <p:cNvPr id="63" name="Graphic 62">
              <a:extLst>
                <a:ext uri="{FF2B5EF4-FFF2-40B4-BE49-F238E27FC236}">
                  <a16:creationId xmlns:a16="http://schemas.microsoft.com/office/drawing/2014/main" id="{EF93A6DD-E6BE-A4B4-0486-D74BB0607B33}"/>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1701895" y="3089375"/>
              <a:ext cx="243840" cy="182880"/>
            </a:xfrm>
            <a:prstGeom prst="rect">
              <a:avLst/>
            </a:prstGeom>
          </p:spPr>
        </p:pic>
        <p:pic>
          <p:nvPicPr>
            <p:cNvPr id="64" name="Graphic 63">
              <a:extLst>
                <a:ext uri="{FF2B5EF4-FFF2-40B4-BE49-F238E27FC236}">
                  <a16:creationId xmlns:a16="http://schemas.microsoft.com/office/drawing/2014/main" id="{93F376CA-A24E-5EC0-8EC1-7BC0664F4489}"/>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701895" y="3388605"/>
              <a:ext cx="243840" cy="182880"/>
            </a:xfrm>
            <a:prstGeom prst="rect">
              <a:avLst/>
            </a:prstGeom>
          </p:spPr>
        </p:pic>
        <p:pic>
          <p:nvPicPr>
            <p:cNvPr id="65" name="Graphic 64">
              <a:extLst>
                <a:ext uri="{FF2B5EF4-FFF2-40B4-BE49-F238E27FC236}">
                  <a16:creationId xmlns:a16="http://schemas.microsoft.com/office/drawing/2014/main" id="{8B1ACBC2-2489-AFA2-D6D7-A383F7CED283}"/>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1701895" y="3687835"/>
              <a:ext cx="243840" cy="182880"/>
            </a:xfrm>
            <a:prstGeom prst="rect">
              <a:avLst/>
            </a:prstGeom>
          </p:spPr>
        </p:pic>
        <p:pic>
          <p:nvPicPr>
            <p:cNvPr id="66" name="Graphic 65">
              <a:extLst>
                <a:ext uri="{FF2B5EF4-FFF2-40B4-BE49-F238E27FC236}">
                  <a16:creationId xmlns:a16="http://schemas.microsoft.com/office/drawing/2014/main" id="{9EF80B96-350D-CE12-82A5-6D4C3AAFBFCC}"/>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1701895" y="4008821"/>
              <a:ext cx="243840" cy="182880"/>
            </a:xfrm>
            <a:prstGeom prst="rect">
              <a:avLst/>
            </a:prstGeom>
          </p:spPr>
        </p:pic>
        <p:pic>
          <p:nvPicPr>
            <p:cNvPr id="67" name="Graphic 66">
              <a:extLst>
                <a:ext uri="{FF2B5EF4-FFF2-40B4-BE49-F238E27FC236}">
                  <a16:creationId xmlns:a16="http://schemas.microsoft.com/office/drawing/2014/main" id="{BEDE9DD8-8BB1-FB3F-FBAC-944ECD2095B6}"/>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1701895" y="4914864"/>
              <a:ext cx="243840" cy="182880"/>
            </a:xfrm>
            <a:prstGeom prst="rect">
              <a:avLst/>
            </a:prstGeom>
          </p:spPr>
        </p:pic>
        <p:pic>
          <p:nvPicPr>
            <p:cNvPr id="68" name="Graphic 67">
              <a:extLst>
                <a:ext uri="{FF2B5EF4-FFF2-40B4-BE49-F238E27FC236}">
                  <a16:creationId xmlns:a16="http://schemas.microsoft.com/office/drawing/2014/main" id="{4B9FA903-B3B0-04ED-2D61-538E8F697C8A}"/>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1701895" y="4607281"/>
              <a:ext cx="243840" cy="182880"/>
            </a:xfrm>
            <a:prstGeom prst="rect">
              <a:avLst/>
            </a:prstGeom>
          </p:spPr>
        </p:pic>
        <p:pic>
          <p:nvPicPr>
            <p:cNvPr id="69" name="Graphic 68">
              <a:extLst>
                <a:ext uri="{FF2B5EF4-FFF2-40B4-BE49-F238E27FC236}">
                  <a16:creationId xmlns:a16="http://schemas.microsoft.com/office/drawing/2014/main" id="{5C7ADF9F-2367-33D0-166A-5473C0E1BE03}"/>
                </a:ext>
              </a:extLst>
            </p:cNvPr>
            <p:cNvPicPr>
              <a:picLocks noChangeAspect="1"/>
            </p:cNvPicPr>
            <p:nvPr/>
          </p:nvPicPr>
          <p:blipFill>
            <a:blip r:embed="rId27">
              <a:extLst>
                <a:ext uri="{96DAC541-7B7A-43D3-8B79-37D633B846F1}">
                  <asvg:svgBlip xmlns:asvg="http://schemas.microsoft.com/office/drawing/2016/SVG/main" r:embed="rId28"/>
                </a:ext>
              </a:extLst>
            </a:blip>
            <a:srcRect/>
            <a:stretch/>
          </p:blipFill>
          <p:spPr>
            <a:xfrm>
              <a:off x="1701895" y="4307643"/>
              <a:ext cx="243840" cy="182880"/>
            </a:xfrm>
            <a:prstGeom prst="rect">
              <a:avLst/>
            </a:prstGeom>
          </p:spPr>
        </p:pic>
        <p:pic>
          <p:nvPicPr>
            <p:cNvPr id="70" name="Graphic 69">
              <a:extLst>
                <a:ext uri="{FF2B5EF4-FFF2-40B4-BE49-F238E27FC236}">
                  <a16:creationId xmlns:a16="http://schemas.microsoft.com/office/drawing/2014/main" id="{4FDB18FC-2B5D-2C47-B9E4-44AED29F502A}"/>
                </a:ext>
              </a:extLst>
            </p:cNvPr>
            <p:cNvPicPr>
              <a:picLocks noChangeAspect="1"/>
            </p:cNvPicPr>
            <p:nvPr/>
          </p:nvPicPr>
          <p:blipFill>
            <a:blip r:embed="rId29">
              <a:extLst>
                <a:ext uri="{96DAC541-7B7A-43D3-8B79-37D633B846F1}">
                  <asvg:svgBlip xmlns:asvg="http://schemas.microsoft.com/office/drawing/2016/SVG/main" r:embed="rId30"/>
                </a:ext>
              </a:extLst>
            </a:blip>
            <a:srcRect/>
            <a:stretch/>
          </p:blipFill>
          <p:spPr>
            <a:xfrm>
              <a:off x="1701895" y="5211283"/>
              <a:ext cx="243840" cy="182880"/>
            </a:xfrm>
            <a:prstGeom prst="rect">
              <a:avLst/>
            </a:prstGeom>
          </p:spPr>
        </p:pic>
        <p:pic>
          <p:nvPicPr>
            <p:cNvPr id="71" name="Graphic 70">
              <a:extLst>
                <a:ext uri="{FF2B5EF4-FFF2-40B4-BE49-F238E27FC236}">
                  <a16:creationId xmlns:a16="http://schemas.microsoft.com/office/drawing/2014/main" id="{450D3544-494F-DBBC-B24F-0F580E73E76A}"/>
                </a:ext>
              </a:extLst>
            </p:cNvPr>
            <p:cNvPicPr>
              <a:picLocks noChangeAspect="1"/>
            </p:cNvPicPr>
            <p:nvPr/>
          </p:nvPicPr>
          <p:blipFill>
            <a:blip r:embed="rId31">
              <a:extLst>
                <a:ext uri="{96DAC541-7B7A-43D3-8B79-37D633B846F1}">
                  <asvg:svgBlip xmlns:asvg="http://schemas.microsoft.com/office/drawing/2016/SVG/main" r:embed="rId32"/>
                </a:ext>
              </a:extLst>
            </a:blip>
            <a:srcRect/>
            <a:stretch/>
          </p:blipFill>
          <p:spPr>
            <a:xfrm>
              <a:off x="1701895" y="5510105"/>
              <a:ext cx="243840" cy="182880"/>
            </a:xfrm>
            <a:prstGeom prst="rect">
              <a:avLst/>
            </a:prstGeom>
          </p:spPr>
        </p:pic>
        <p:pic>
          <p:nvPicPr>
            <p:cNvPr id="72" name="Graphic 71">
              <a:extLst>
                <a:ext uri="{FF2B5EF4-FFF2-40B4-BE49-F238E27FC236}">
                  <a16:creationId xmlns:a16="http://schemas.microsoft.com/office/drawing/2014/main" id="{80953471-9FE0-52BE-214B-68EB65C2FF55}"/>
                </a:ext>
              </a:extLst>
            </p:cNvPr>
            <p:cNvPicPr>
              <a:picLocks noChangeAspect="1"/>
            </p:cNvPicPr>
            <p:nvPr/>
          </p:nvPicPr>
          <p:blipFill>
            <a:blip r:embed="rId33">
              <a:extLst>
                <a:ext uri="{96DAC541-7B7A-43D3-8B79-37D633B846F1}">
                  <asvg:svgBlip xmlns:asvg="http://schemas.microsoft.com/office/drawing/2016/SVG/main" r:embed="rId34"/>
                </a:ext>
              </a:extLst>
            </a:blip>
            <a:srcRect/>
            <a:stretch/>
          </p:blipFill>
          <p:spPr>
            <a:xfrm>
              <a:off x="1701895" y="5772238"/>
              <a:ext cx="243840" cy="182880"/>
            </a:xfrm>
            <a:prstGeom prst="rect">
              <a:avLst/>
            </a:prstGeom>
          </p:spPr>
        </p:pic>
        <p:pic>
          <p:nvPicPr>
            <p:cNvPr id="73" name="Graphic 72">
              <a:extLst>
                <a:ext uri="{FF2B5EF4-FFF2-40B4-BE49-F238E27FC236}">
                  <a16:creationId xmlns:a16="http://schemas.microsoft.com/office/drawing/2014/main" id="{8D32C83D-2460-AD4B-1B4D-D14A45A12CF0}"/>
                </a:ext>
              </a:extLst>
            </p:cNvPr>
            <p:cNvPicPr>
              <a:picLocks noChangeAspect="1"/>
            </p:cNvPicPr>
            <p:nvPr/>
          </p:nvPicPr>
          <p:blipFill>
            <a:blip r:embed="rId35">
              <a:extLst>
                <a:ext uri="{96DAC541-7B7A-43D3-8B79-37D633B846F1}">
                  <asvg:svgBlip xmlns:asvg="http://schemas.microsoft.com/office/drawing/2016/SVG/main" r:embed="rId36"/>
                </a:ext>
              </a:extLst>
            </a:blip>
            <a:srcRect/>
            <a:stretch/>
          </p:blipFill>
          <p:spPr>
            <a:xfrm>
              <a:off x="1701894" y="6056739"/>
              <a:ext cx="243840" cy="182880"/>
            </a:xfrm>
            <a:prstGeom prst="rect">
              <a:avLst/>
            </a:prstGeom>
          </p:spPr>
        </p:pic>
      </p:grpSp>
      <p:grpSp>
        <p:nvGrpSpPr>
          <p:cNvPr id="74" name="Group 73">
            <a:extLst>
              <a:ext uri="{FF2B5EF4-FFF2-40B4-BE49-F238E27FC236}">
                <a16:creationId xmlns:a16="http://schemas.microsoft.com/office/drawing/2014/main" id="{91D30F06-07F9-2B86-801C-982B2CC02240}"/>
              </a:ext>
            </a:extLst>
          </p:cNvPr>
          <p:cNvGrpSpPr/>
          <p:nvPr/>
        </p:nvGrpSpPr>
        <p:grpSpPr>
          <a:xfrm>
            <a:off x="6254750" y="2505837"/>
            <a:ext cx="243840" cy="3684717"/>
            <a:chOff x="6254750" y="2467764"/>
            <a:chExt cx="243840" cy="3684717"/>
          </a:xfrm>
        </p:grpSpPr>
        <p:pic>
          <p:nvPicPr>
            <p:cNvPr id="75" name="Graphic 74">
              <a:extLst>
                <a:ext uri="{FF2B5EF4-FFF2-40B4-BE49-F238E27FC236}">
                  <a16:creationId xmlns:a16="http://schemas.microsoft.com/office/drawing/2014/main" id="{C48211A5-2AAC-AF62-0FBB-B51D17DBD763}"/>
                </a:ext>
              </a:extLst>
            </p:cNvPr>
            <p:cNvPicPr>
              <a:picLocks noChangeAspect="1"/>
            </p:cNvPicPr>
            <p:nvPr/>
          </p:nvPicPr>
          <p:blipFill>
            <a:blip r:embed="rId37">
              <a:extLst>
                <a:ext uri="{96DAC541-7B7A-43D3-8B79-37D633B846F1}">
                  <asvg:svgBlip xmlns:asvg="http://schemas.microsoft.com/office/drawing/2016/SVG/main" r:embed="rId38"/>
                </a:ext>
              </a:extLst>
            </a:blip>
            <a:srcRect/>
            <a:stretch/>
          </p:blipFill>
          <p:spPr>
            <a:xfrm>
              <a:off x="6254750" y="2467764"/>
              <a:ext cx="243840" cy="171879"/>
            </a:xfrm>
            <a:prstGeom prst="rect">
              <a:avLst/>
            </a:prstGeom>
          </p:spPr>
        </p:pic>
        <p:pic>
          <p:nvPicPr>
            <p:cNvPr id="76" name="Graphic 75">
              <a:extLst>
                <a:ext uri="{FF2B5EF4-FFF2-40B4-BE49-F238E27FC236}">
                  <a16:creationId xmlns:a16="http://schemas.microsoft.com/office/drawing/2014/main" id="{2A56822C-4D81-2461-540F-A00928EE3B93}"/>
                </a:ext>
              </a:extLst>
            </p:cNvPr>
            <p:cNvPicPr>
              <a:picLocks noChangeAspect="1"/>
            </p:cNvPicPr>
            <p:nvPr/>
          </p:nvPicPr>
          <p:blipFill>
            <a:blip r:embed="rId39">
              <a:extLst>
                <a:ext uri="{96DAC541-7B7A-43D3-8B79-37D633B846F1}">
                  <asvg:svgBlip xmlns:asvg="http://schemas.microsoft.com/office/drawing/2016/SVG/main" r:embed="rId40"/>
                </a:ext>
              </a:extLst>
            </a:blip>
            <a:srcRect/>
            <a:stretch/>
          </p:blipFill>
          <p:spPr>
            <a:xfrm>
              <a:off x="6254750" y="2756778"/>
              <a:ext cx="243840" cy="171879"/>
            </a:xfrm>
            <a:prstGeom prst="rect">
              <a:avLst/>
            </a:prstGeom>
          </p:spPr>
        </p:pic>
        <p:pic>
          <p:nvPicPr>
            <p:cNvPr id="77" name="Graphic 76">
              <a:extLst>
                <a:ext uri="{FF2B5EF4-FFF2-40B4-BE49-F238E27FC236}">
                  <a16:creationId xmlns:a16="http://schemas.microsoft.com/office/drawing/2014/main" id="{3C635118-30B6-7DA0-92FE-BCA4F606DA1E}"/>
                </a:ext>
              </a:extLst>
            </p:cNvPr>
            <p:cNvPicPr>
              <a:picLocks noChangeAspect="1"/>
            </p:cNvPicPr>
            <p:nvPr/>
          </p:nvPicPr>
          <p:blipFill>
            <a:blip r:embed="rId41">
              <a:extLst>
                <a:ext uri="{96DAC541-7B7A-43D3-8B79-37D633B846F1}">
                  <asvg:svgBlip xmlns:asvg="http://schemas.microsoft.com/office/drawing/2016/SVG/main" r:embed="rId42"/>
                </a:ext>
              </a:extLst>
            </a:blip>
            <a:srcRect/>
            <a:stretch/>
          </p:blipFill>
          <p:spPr>
            <a:xfrm>
              <a:off x="6254750" y="3041466"/>
              <a:ext cx="243840" cy="171879"/>
            </a:xfrm>
            <a:prstGeom prst="rect">
              <a:avLst/>
            </a:prstGeom>
          </p:spPr>
        </p:pic>
        <p:pic>
          <p:nvPicPr>
            <p:cNvPr id="78" name="Graphic 77">
              <a:extLst>
                <a:ext uri="{FF2B5EF4-FFF2-40B4-BE49-F238E27FC236}">
                  <a16:creationId xmlns:a16="http://schemas.microsoft.com/office/drawing/2014/main" id="{B5116055-45B6-FF43-2BA8-55B2E321A903}"/>
                </a:ext>
              </a:extLst>
            </p:cNvPr>
            <p:cNvPicPr>
              <a:picLocks noChangeAspect="1"/>
            </p:cNvPicPr>
            <p:nvPr/>
          </p:nvPicPr>
          <p:blipFill>
            <a:blip r:embed="rId43">
              <a:extLst>
                <a:ext uri="{96DAC541-7B7A-43D3-8B79-37D633B846F1}">
                  <asvg:svgBlip xmlns:asvg="http://schemas.microsoft.com/office/drawing/2016/SVG/main" r:embed="rId44"/>
                </a:ext>
              </a:extLst>
            </a:blip>
            <a:srcRect/>
            <a:stretch/>
          </p:blipFill>
          <p:spPr>
            <a:xfrm>
              <a:off x="6254750" y="3335210"/>
              <a:ext cx="243840" cy="171879"/>
            </a:xfrm>
            <a:prstGeom prst="rect">
              <a:avLst/>
            </a:prstGeom>
          </p:spPr>
        </p:pic>
        <p:pic>
          <p:nvPicPr>
            <p:cNvPr id="79" name="Graphic 78">
              <a:extLst>
                <a:ext uri="{FF2B5EF4-FFF2-40B4-BE49-F238E27FC236}">
                  <a16:creationId xmlns:a16="http://schemas.microsoft.com/office/drawing/2014/main" id="{39F973A2-2740-AD4A-FA7A-B53A5B0D4D35}"/>
                </a:ext>
              </a:extLst>
            </p:cNvPr>
            <p:cNvPicPr>
              <a:picLocks noChangeAspect="1"/>
            </p:cNvPicPr>
            <p:nvPr/>
          </p:nvPicPr>
          <p:blipFill>
            <a:blip r:embed="rId45">
              <a:extLst>
                <a:ext uri="{96DAC541-7B7A-43D3-8B79-37D633B846F1}">
                  <asvg:svgBlip xmlns:asvg="http://schemas.microsoft.com/office/drawing/2016/SVG/main" r:embed="rId46"/>
                </a:ext>
              </a:extLst>
            </a:blip>
            <a:srcRect/>
            <a:stretch/>
          </p:blipFill>
          <p:spPr>
            <a:xfrm>
              <a:off x="6254750" y="3620032"/>
              <a:ext cx="243840" cy="171879"/>
            </a:xfrm>
            <a:prstGeom prst="rect">
              <a:avLst/>
            </a:prstGeom>
          </p:spPr>
        </p:pic>
        <p:pic>
          <p:nvPicPr>
            <p:cNvPr id="80" name="Graphic 79">
              <a:extLst>
                <a:ext uri="{FF2B5EF4-FFF2-40B4-BE49-F238E27FC236}">
                  <a16:creationId xmlns:a16="http://schemas.microsoft.com/office/drawing/2014/main" id="{08CE2A88-4543-63BC-D716-4A738DACE27B}"/>
                </a:ext>
              </a:extLst>
            </p:cNvPr>
            <p:cNvPicPr>
              <a:picLocks noChangeAspect="1"/>
            </p:cNvPicPr>
            <p:nvPr/>
          </p:nvPicPr>
          <p:blipFill>
            <a:blip r:embed="rId47">
              <a:extLst>
                <a:ext uri="{96DAC541-7B7A-43D3-8B79-37D633B846F1}">
                  <asvg:svgBlip xmlns:asvg="http://schemas.microsoft.com/office/drawing/2016/SVG/main" r:embed="rId48"/>
                </a:ext>
              </a:extLst>
            </a:blip>
            <a:srcRect/>
            <a:stretch/>
          </p:blipFill>
          <p:spPr>
            <a:xfrm>
              <a:off x="6254750" y="3933110"/>
              <a:ext cx="243840" cy="171879"/>
            </a:xfrm>
            <a:prstGeom prst="rect">
              <a:avLst/>
            </a:prstGeom>
          </p:spPr>
        </p:pic>
        <p:pic>
          <p:nvPicPr>
            <p:cNvPr id="81" name="Graphic 80">
              <a:extLst>
                <a:ext uri="{FF2B5EF4-FFF2-40B4-BE49-F238E27FC236}">
                  <a16:creationId xmlns:a16="http://schemas.microsoft.com/office/drawing/2014/main" id="{5B74DD8A-E70A-C141-F273-31C97298DC5A}"/>
                </a:ext>
              </a:extLst>
            </p:cNvPr>
            <p:cNvPicPr>
              <a:picLocks noChangeAspect="1"/>
            </p:cNvPicPr>
            <p:nvPr/>
          </p:nvPicPr>
          <p:blipFill>
            <a:blip r:embed="rId49">
              <a:extLst>
                <a:ext uri="{96DAC541-7B7A-43D3-8B79-37D633B846F1}">
                  <asvg:svgBlip xmlns:asvg="http://schemas.microsoft.com/office/drawing/2016/SVG/main" r:embed="rId50"/>
                </a:ext>
              </a:extLst>
            </a:blip>
            <a:srcRect/>
            <a:stretch/>
          </p:blipFill>
          <p:spPr>
            <a:xfrm>
              <a:off x="6254750" y="4217933"/>
              <a:ext cx="243840" cy="171879"/>
            </a:xfrm>
            <a:prstGeom prst="rect">
              <a:avLst/>
            </a:prstGeom>
          </p:spPr>
        </p:pic>
        <p:pic>
          <p:nvPicPr>
            <p:cNvPr id="82" name="Graphic 81">
              <a:extLst>
                <a:ext uri="{FF2B5EF4-FFF2-40B4-BE49-F238E27FC236}">
                  <a16:creationId xmlns:a16="http://schemas.microsoft.com/office/drawing/2014/main" id="{995514C9-3F90-3289-CEB2-3F004ADB7A0E}"/>
                </a:ext>
              </a:extLst>
            </p:cNvPr>
            <p:cNvPicPr>
              <a:picLocks noChangeAspect="1"/>
            </p:cNvPicPr>
            <p:nvPr/>
          </p:nvPicPr>
          <p:blipFill>
            <a:blip r:embed="rId51">
              <a:extLst>
                <a:ext uri="{96DAC541-7B7A-43D3-8B79-37D633B846F1}">
                  <asvg:svgBlip xmlns:asvg="http://schemas.microsoft.com/office/drawing/2016/SVG/main" r:embed="rId52"/>
                </a:ext>
              </a:extLst>
            </a:blip>
            <a:srcRect/>
            <a:stretch/>
          </p:blipFill>
          <p:spPr>
            <a:xfrm>
              <a:off x="6254750" y="4522591"/>
              <a:ext cx="243840" cy="171879"/>
            </a:xfrm>
            <a:prstGeom prst="rect">
              <a:avLst/>
            </a:prstGeom>
          </p:spPr>
        </p:pic>
        <p:pic>
          <p:nvPicPr>
            <p:cNvPr id="83" name="Graphic 82">
              <a:extLst>
                <a:ext uri="{FF2B5EF4-FFF2-40B4-BE49-F238E27FC236}">
                  <a16:creationId xmlns:a16="http://schemas.microsoft.com/office/drawing/2014/main" id="{6D674800-877B-8590-C5C4-B155920D659D}"/>
                </a:ext>
              </a:extLst>
            </p:cNvPr>
            <p:cNvPicPr>
              <a:picLocks noChangeAspect="1"/>
            </p:cNvPicPr>
            <p:nvPr/>
          </p:nvPicPr>
          <p:blipFill>
            <a:blip r:embed="rId53">
              <a:extLst>
                <a:ext uri="{96DAC541-7B7A-43D3-8B79-37D633B846F1}">
                  <asvg:svgBlip xmlns:asvg="http://schemas.microsoft.com/office/drawing/2016/SVG/main" r:embed="rId54"/>
                </a:ext>
              </a:extLst>
            </a:blip>
            <a:srcRect/>
            <a:stretch/>
          </p:blipFill>
          <p:spPr>
            <a:xfrm>
              <a:off x="6254750" y="4807414"/>
              <a:ext cx="243840" cy="171879"/>
            </a:xfrm>
            <a:prstGeom prst="rect">
              <a:avLst/>
            </a:prstGeom>
          </p:spPr>
        </p:pic>
        <p:pic>
          <p:nvPicPr>
            <p:cNvPr id="84" name="Graphic 83">
              <a:extLst>
                <a:ext uri="{FF2B5EF4-FFF2-40B4-BE49-F238E27FC236}">
                  <a16:creationId xmlns:a16="http://schemas.microsoft.com/office/drawing/2014/main" id="{A3563516-4824-E95E-86D6-17C573EFCACB}"/>
                </a:ext>
              </a:extLst>
            </p:cNvPr>
            <p:cNvPicPr>
              <a:picLocks noChangeAspect="1"/>
            </p:cNvPicPr>
            <p:nvPr/>
          </p:nvPicPr>
          <p:blipFill>
            <a:blip r:embed="rId55">
              <a:extLst>
                <a:ext uri="{96DAC541-7B7A-43D3-8B79-37D633B846F1}">
                  <asvg:svgBlip xmlns:asvg="http://schemas.microsoft.com/office/drawing/2016/SVG/main" r:embed="rId56"/>
                </a:ext>
              </a:extLst>
            </a:blip>
            <a:srcRect/>
            <a:stretch/>
          </p:blipFill>
          <p:spPr>
            <a:xfrm>
              <a:off x="6254750" y="5112073"/>
              <a:ext cx="243840" cy="171879"/>
            </a:xfrm>
            <a:prstGeom prst="rect">
              <a:avLst/>
            </a:prstGeom>
          </p:spPr>
        </p:pic>
        <p:pic>
          <p:nvPicPr>
            <p:cNvPr id="85" name="Graphic 84">
              <a:extLst>
                <a:ext uri="{FF2B5EF4-FFF2-40B4-BE49-F238E27FC236}">
                  <a16:creationId xmlns:a16="http://schemas.microsoft.com/office/drawing/2014/main" id="{7CB566AA-3ED9-2DA5-2C22-F1DDFD911896}"/>
                </a:ext>
              </a:extLst>
            </p:cNvPr>
            <p:cNvPicPr>
              <a:picLocks noChangeAspect="1"/>
            </p:cNvPicPr>
            <p:nvPr/>
          </p:nvPicPr>
          <p:blipFill>
            <a:blip r:embed="rId57">
              <a:extLst>
                <a:ext uri="{96DAC541-7B7A-43D3-8B79-37D633B846F1}">
                  <asvg:svgBlip xmlns:asvg="http://schemas.microsoft.com/office/drawing/2016/SVG/main" r:embed="rId58"/>
                </a:ext>
              </a:extLst>
            </a:blip>
            <a:srcRect/>
            <a:stretch/>
          </p:blipFill>
          <p:spPr>
            <a:xfrm>
              <a:off x="6254750" y="5400933"/>
              <a:ext cx="243840" cy="171879"/>
            </a:xfrm>
            <a:prstGeom prst="rect">
              <a:avLst/>
            </a:prstGeom>
          </p:spPr>
        </p:pic>
        <p:pic>
          <p:nvPicPr>
            <p:cNvPr id="86" name="Graphic 85">
              <a:extLst>
                <a:ext uri="{FF2B5EF4-FFF2-40B4-BE49-F238E27FC236}">
                  <a16:creationId xmlns:a16="http://schemas.microsoft.com/office/drawing/2014/main" id="{AB467B98-02D7-FF96-B8B6-B5C3A501AF0C}"/>
                </a:ext>
              </a:extLst>
            </p:cNvPr>
            <p:cNvPicPr>
              <a:picLocks noChangeAspect="1"/>
            </p:cNvPicPr>
            <p:nvPr/>
          </p:nvPicPr>
          <p:blipFill>
            <a:blip r:embed="rId59">
              <a:extLst>
                <a:ext uri="{96DAC541-7B7A-43D3-8B79-37D633B846F1}">
                  <asvg:svgBlip xmlns:asvg="http://schemas.microsoft.com/office/drawing/2016/SVG/main" r:embed="rId60"/>
                </a:ext>
              </a:extLst>
            </a:blip>
            <a:srcRect/>
            <a:stretch/>
          </p:blipFill>
          <p:spPr>
            <a:xfrm>
              <a:off x="6254750" y="5697717"/>
              <a:ext cx="243840" cy="171879"/>
            </a:xfrm>
            <a:prstGeom prst="rect">
              <a:avLst/>
            </a:prstGeom>
          </p:spPr>
        </p:pic>
        <p:pic>
          <p:nvPicPr>
            <p:cNvPr id="87" name="Graphic 86">
              <a:extLst>
                <a:ext uri="{FF2B5EF4-FFF2-40B4-BE49-F238E27FC236}">
                  <a16:creationId xmlns:a16="http://schemas.microsoft.com/office/drawing/2014/main" id="{674D08E4-2A4E-C318-A874-A757C79ACF6D}"/>
                </a:ext>
              </a:extLst>
            </p:cNvPr>
            <p:cNvPicPr>
              <a:picLocks noChangeAspect="1"/>
            </p:cNvPicPr>
            <p:nvPr/>
          </p:nvPicPr>
          <p:blipFill>
            <a:blip r:embed="rId61">
              <a:extLst>
                <a:ext uri="{96DAC541-7B7A-43D3-8B79-37D633B846F1}">
                  <asvg:svgBlip xmlns:asvg="http://schemas.microsoft.com/office/drawing/2016/SVG/main" r:embed="rId62"/>
                </a:ext>
              </a:extLst>
            </a:blip>
            <a:srcRect/>
            <a:stretch/>
          </p:blipFill>
          <p:spPr>
            <a:xfrm>
              <a:off x="6254750" y="5980602"/>
              <a:ext cx="243840" cy="171879"/>
            </a:xfrm>
            <a:prstGeom prst="rect">
              <a:avLst/>
            </a:prstGeom>
          </p:spPr>
        </p:pic>
      </p:grpSp>
      <p:grpSp>
        <p:nvGrpSpPr>
          <p:cNvPr id="88" name="Group 87">
            <a:extLst>
              <a:ext uri="{FF2B5EF4-FFF2-40B4-BE49-F238E27FC236}">
                <a16:creationId xmlns:a16="http://schemas.microsoft.com/office/drawing/2014/main" id="{CA181146-72D2-D813-8A9F-06E537DCBCC8}"/>
              </a:ext>
            </a:extLst>
          </p:cNvPr>
          <p:cNvGrpSpPr/>
          <p:nvPr/>
        </p:nvGrpSpPr>
        <p:grpSpPr>
          <a:xfrm>
            <a:off x="6254750" y="1332423"/>
            <a:ext cx="243841" cy="1046448"/>
            <a:chOff x="6254750" y="1309041"/>
            <a:chExt cx="243841" cy="1046448"/>
          </a:xfrm>
        </p:grpSpPr>
        <p:pic>
          <p:nvPicPr>
            <p:cNvPr id="89" name="Graphic 88">
              <a:extLst>
                <a:ext uri="{FF2B5EF4-FFF2-40B4-BE49-F238E27FC236}">
                  <a16:creationId xmlns:a16="http://schemas.microsoft.com/office/drawing/2014/main" id="{4E9C50A9-4A8E-F31D-8650-F55DC453758F}"/>
                </a:ext>
              </a:extLst>
            </p:cNvPr>
            <p:cNvPicPr>
              <a:picLocks noChangeAspect="1"/>
            </p:cNvPicPr>
            <p:nvPr/>
          </p:nvPicPr>
          <p:blipFill>
            <a:blip r:embed="rId63">
              <a:extLst>
                <a:ext uri="{96DAC541-7B7A-43D3-8B79-37D633B846F1}">
                  <asvg:svgBlip xmlns:asvg="http://schemas.microsoft.com/office/drawing/2016/SVG/main" r:embed="rId64"/>
                </a:ext>
              </a:extLst>
            </a:blip>
            <a:srcRect/>
            <a:stretch/>
          </p:blipFill>
          <p:spPr>
            <a:xfrm>
              <a:off x="6254750" y="1309041"/>
              <a:ext cx="243840" cy="171879"/>
            </a:xfrm>
            <a:prstGeom prst="rect">
              <a:avLst/>
            </a:prstGeom>
          </p:spPr>
        </p:pic>
        <p:pic>
          <p:nvPicPr>
            <p:cNvPr id="90" name="Graphic 89">
              <a:extLst>
                <a:ext uri="{FF2B5EF4-FFF2-40B4-BE49-F238E27FC236}">
                  <a16:creationId xmlns:a16="http://schemas.microsoft.com/office/drawing/2014/main" id="{583E3A22-9EAF-0101-16DD-297544A44DE4}"/>
                </a:ext>
              </a:extLst>
            </p:cNvPr>
            <p:cNvPicPr>
              <a:picLocks noChangeAspect="1"/>
            </p:cNvPicPr>
            <p:nvPr/>
          </p:nvPicPr>
          <p:blipFill>
            <a:blip r:embed="rId65">
              <a:extLst>
                <a:ext uri="{96DAC541-7B7A-43D3-8B79-37D633B846F1}">
                  <asvg:svgBlip xmlns:asvg="http://schemas.microsoft.com/office/drawing/2016/SVG/main" r:embed="rId66"/>
                </a:ext>
              </a:extLst>
            </a:blip>
            <a:srcRect/>
            <a:stretch/>
          </p:blipFill>
          <p:spPr>
            <a:xfrm>
              <a:off x="6254750" y="1586244"/>
              <a:ext cx="243840" cy="171879"/>
            </a:xfrm>
            <a:prstGeom prst="rect">
              <a:avLst/>
            </a:prstGeom>
          </p:spPr>
        </p:pic>
        <p:pic>
          <p:nvPicPr>
            <p:cNvPr id="91" name="Graphic 90">
              <a:extLst>
                <a:ext uri="{FF2B5EF4-FFF2-40B4-BE49-F238E27FC236}">
                  <a16:creationId xmlns:a16="http://schemas.microsoft.com/office/drawing/2014/main" id="{40575024-DD46-3F32-673C-C71FFAB5811A}"/>
                </a:ext>
              </a:extLst>
            </p:cNvPr>
            <p:cNvPicPr>
              <a:picLocks noChangeAspect="1"/>
            </p:cNvPicPr>
            <p:nvPr/>
          </p:nvPicPr>
          <p:blipFill>
            <a:blip r:embed="rId67">
              <a:extLst>
                <a:ext uri="{96DAC541-7B7A-43D3-8B79-37D633B846F1}">
                  <asvg:svgBlip xmlns:asvg="http://schemas.microsoft.com/office/drawing/2016/SVG/main" r:embed="rId68"/>
                </a:ext>
              </a:extLst>
            </a:blip>
            <a:srcRect/>
            <a:stretch/>
          </p:blipFill>
          <p:spPr>
            <a:xfrm>
              <a:off x="6254750" y="1878687"/>
              <a:ext cx="243840" cy="171879"/>
            </a:xfrm>
            <a:prstGeom prst="rect">
              <a:avLst/>
            </a:prstGeom>
          </p:spPr>
        </p:pic>
        <p:pic>
          <p:nvPicPr>
            <p:cNvPr id="92" name="Graphic 91">
              <a:extLst>
                <a:ext uri="{FF2B5EF4-FFF2-40B4-BE49-F238E27FC236}">
                  <a16:creationId xmlns:a16="http://schemas.microsoft.com/office/drawing/2014/main" id="{7823D61E-C6D6-F3C1-6332-807973189D25}"/>
                </a:ext>
              </a:extLst>
            </p:cNvPr>
            <p:cNvPicPr>
              <a:picLocks noChangeAspect="1"/>
            </p:cNvPicPr>
            <p:nvPr/>
          </p:nvPicPr>
          <p:blipFill>
            <a:blip r:embed="rId69">
              <a:extLst>
                <a:ext uri="{96DAC541-7B7A-43D3-8B79-37D633B846F1}">
                  <asvg:svgBlip xmlns:asvg="http://schemas.microsoft.com/office/drawing/2016/SVG/main" r:embed="rId70"/>
                </a:ext>
              </a:extLst>
            </a:blip>
            <a:stretch>
              <a:fillRect/>
            </a:stretch>
          </p:blipFill>
          <p:spPr>
            <a:xfrm>
              <a:off x="6254751" y="2172609"/>
              <a:ext cx="243840" cy="182880"/>
            </a:xfrm>
            <a:prstGeom prst="rect">
              <a:avLst/>
            </a:prstGeom>
          </p:spPr>
        </p:pic>
      </p:grpSp>
      <p:sp>
        <p:nvSpPr>
          <p:cNvPr id="3" name="Footer Placeholder 3">
            <a:extLst>
              <a:ext uri="{FF2B5EF4-FFF2-40B4-BE49-F238E27FC236}">
                <a16:creationId xmlns:a16="http://schemas.microsoft.com/office/drawing/2014/main" id="{C61C30AF-DF10-6CFC-D25F-A12C6E6288D2}"/>
              </a:ext>
            </a:extLst>
          </p:cNvPr>
          <p:cNvSpPr txBox="1">
            <a:spLocks/>
          </p:cNvSpPr>
          <p:nvPr/>
        </p:nvSpPr>
        <p:spPr>
          <a:xfrm>
            <a:off x="5045775" y="6436789"/>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6 May 2025 – Floris Bonthond</a:t>
            </a:r>
          </a:p>
        </p:txBody>
      </p:sp>
    </p:spTree>
    <p:extLst>
      <p:ext uri="{BB962C8B-B14F-4D97-AF65-F5344CB8AC3E}">
        <p14:creationId xmlns:p14="http://schemas.microsoft.com/office/powerpoint/2010/main" val="2198405655"/>
      </p:ext>
    </p:extLst>
  </p:cSld>
  <p:clrMapOvr>
    <a:masterClrMapping/>
  </p:clrMapOvr>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1F4FE2F4172447BC6BF3DED9C81530" ma:contentTypeVersion="11" ma:contentTypeDescription="Create a new document." ma:contentTypeScope="" ma:versionID="60a2e11f708bad8264ab015e882d8d86">
  <xsd:schema xmlns:xsd="http://www.w3.org/2001/XMLSchema" xmlns:xs="http://www.w3.org/2001/XMLSchema" xmlns:p="http://schemas.microsoft.com/office/2006/metadata/properties" xmlns:ns3="7711b265-0409-466d-ab96-e8f726e62d93" xmlns:ns4="850c376b-1aac-4ec0-adcf-4224293d5934" targetNamespace="http://schemas.microsoft.com/office/2006/metadata/properties" ma:root="true" ma:fieldsID="98906e67102b65541e72bab9d1ab89a0" ns3:_="" ns4:_="">
    <xsd:import namespace="7711b265-0409-466d-ab96-e8f726e62d93"/>
    <xsd:import namespace="850c376b-1aac-4ec0-adcf-4224293d593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11b265-0409-466d-ab96-e8f726e62d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50c376b-1aac-4ec0-adcf-4224293d59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5EF5ED-8550-457C-B27E-6B948D0D2840}">
  <ds:schemaRefs>
    <ds:schemaRef ds:uri="http://schemas.microsoft.com/sharepoint/v3/contenttype/forms"/>
  </ds:schemaRefs>
</ds:datastoreItem>
</file>

<file path=customXml/itemProps2.xml><?xml version="1.0" encoding="utf-8"?>
<ds:datastoreItem xmlns:ds="http://schemas.openxmlformats.org/officeDocument/2006/customXml" ds:itemID="{2ECFFA68-9535-4A73-9537-96DF82D2D29C}">
  <ds:schemaRefs>
    <ds:schemaRef ds:uri="7711b265-0409-466d-ab96-e8f726e62d93"/>
    <ds:schemaRef ds:uri="http://schemas.microsoft.com/office/2006/documentManagement/types"/>
    <ds:schemaRef ds:uri="http://purl.org/dc/dcmitype/"/>
    <ds:schemaRef ds:uri="http://purl.org/dc/elements/1.1/"/>
    <ds:schemaRef ds:uri="http://purl.org/dc/terms/"/>
    <ds:schemaRef ds:uri="http://schemas.microsoft.com/office/infopath/2007/PartnerControls"/>
    <ds:schemaRef ds:uri="http://schemas.openxmlformats.org/package/2006/metadata/core-properties"/>
    <ds:schemaRef ds:uri="850c376b-1aac-4ec0-adcf-4224293d5934"/>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EA52B2B5-D8D4-4E43-83D3-1C71938555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11b265-0409-466d-ab96-e8f726e62d93"/>
    <ds:schemaRef ds:uri="850c376b-1aac-4ec0-adcf-4224293d59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32647</TotalTime>
  <Words>4149</Words>
  <Application>Microsoft Office PowerPoint</Application>
  <PresentationFormat>Widescreen</PresentationFormat>
  <Paragraphs>766</Paragraphs>
  <Slides>65</Slides>
  <Notes>36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65</vt:i4>
      </vt:variant>
    </vt:vector>
  </HeadingPairs>
  <TitlesOfParts>
    <vt:vector size="70" baseType="lpstr">
      <vt:lpstr>Arial</vt:lpstr>
      <vt:lpstr>Bebas Neue</vt:lpstr>
      <vt:lpstr>Calibri</vt:lpstr>
      <vt:lpstr>Source Sans Pro</vt:lpstr>
      <vt:lpstr>Office Theme</vt:lpstr>
      <vt:lpstr> Doing Business with CERN</vt:lpstr>
      <vt:lpstr>AGENDA</vt:lpstr>
      <vt:lpstr>PowerPoint Presentation</vt:lpstr>
      <vt:lpstr>PowerPoint Presentation</vt:lpstr>
      <vt:lpstr>In 1954, CERN had 12 Member States</vt:lpstr>
      <vt:lpstr>CERN is entitled to establish its own internal rules necessary for its proper functioning, including: </vt:lpstr>
      <vt:lpstr>Four pillars underpin CERN’s mission</vt:lpstr>
      <vt:lpstr>PowerPoint Presentation</vt:lpstr>
      <vt:lpstr>2025 Member State contributions (1.3 B CHF)</vt:lpstr>
      <vt:lpstr>Procurement Expenditure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also buys for the LHC experiments</vt:lpstr>
      <vt:lpstr>CERN’S FUTURE</vt:lpstr>
      <vt:lpstr>Current project - upgrade of the LHC to  High Luminosity* LHC</vt:lpstr>
      <vt:lpstr>Compact LInear Collider (CLIC)</vt:lpstr>
      <vt:lpstr>Future Circular Collider (FCC)</vt:lpstr>
      <vt:lpstr>PowerPoint Presentation</vt:lpstr>
      <vt:lpstr>PowerPoint Presentation</vt:lpstr>
      <vt:lpstr>PowerPoint Presentation</vt:lpstr>
      <vt:lpstr>How does CERN buy? </vt:lpstr>
      <vt:lpstr>The Procurement Service</vt:lpstr>
      <vt:lpstr>Principles of the Procurement Rules (1/4) </vt:lpstr>
      <vt:lpstr>Principles of the Procurement Rules (2/4) </vt:lpstr>
      <vt:lpstr>Principles of the Procurement Rules (3/4) </vt:lpstr>
      <vt:lpstr>Principles of the Procurement Rules (4/4) </vt:lpstr>
      <vt:lpstr>Enquiries between 10,000 and 400,000 CHF</vt:lpstr>
      <vt:lpstr>Enquiries exceeding 400’000 CHF (1/2)</vt:lpstr>
      <vt:lpstr>Enquiries exceeding 400’000 CHF (2/2)</vt:lpstr>
      <vt:lpstr>Clarification process</vt:lpstr>
      <vt:lpstr>Industrial Return Coefficient</vt:lpstr>
      <vt:lpstr>Industrial Returns for CERN Member States   Between 1 March 2025 and 28 February 2026</vt:lpstr>
      <vt:lpstr>Country of Origin of a bid</vt:lpstr>
      <vt:lpstr>Alignment Rule*</vt:lpstr>
      <vt:lpstr>Alignment rule (Scenario 1)</vt:lpstr>
      <vt:lpstr>Alignment rule (Scenario 2)</vt:lpstr>
      <vt:lpstr>Alignment rule (Scenario 2)</vt:lpstr>
      <vt:lpstr>Alignment rule (Scenario 2)</vt:lpstr>
      <vt:lpstr>Alignment rule with splitting (Scenario 3)</vt:lpstr>
      <vt:lpstr>Alignment rule with splitting (Scenario 4)</vt:lpstr>
      <vt:lpstr>Alignment rule with splitting (Scenario 5)</vt:lpstr>
      <vt:lpstr>Limited Tendering</vt:lpstr>
      <vt:lpstr>PowerPoint Presentation</vt:lpstr>
      <vt:lpstr>PowerPoint Presentation</vt:lpstr>
      <vt:lpstr>PowerPoint Presentation</vt:lpstr>
      <vt:lpstr>PowerPoint Presentation</vt:lpstr>
      <vt:lpstr>PowerPoint Presentation</vt:lpstr>
      <vt:lpstr>PowerPoint Presentation</vt:lpstr>
      <vt:lpstr>CERN e-Procurement</vt:lpstr>
      <vt:lpstr>PowerPoint Presentation</vt:lpstr>
      <vt:lpstr>Contacts at CERN</vt:lpstr>
      <vt:lpstr>Contacts in your country</vt:lpstr>
      <vt:lpstr>PowerPoint Presentation</vt:lpstr>
      <vt:lpstr>The economical impact of CERN Procurement on supplier’s performance (Castelnovo et al, 2018)</vt:lpstr>
      <vt:lpstr>Doing business with CERN: the facts  Supplier Survey (500+ respondents in 34 countries, 2024)  </vt:lpstr>
      <vt:lpstr>Doing business with CERN: the facts</vt:lpstr>
      <vt:lpstr>Social  Cost-Benefit Analysis (CBA) calculated by the University of Milan</vt:lpstr>
      <vt:lpstr>Follow us on LinkedIn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Floris Bonthond</cp:lastModifiedBy>
  <cp:revision>512</cp:revision>
  <cp:lastPrinted>2023-11-24T16:54:17Z</cp:lastPrinted>
  <dcterms:created xsi:type="dcterms:W3CDTF">2019-03-14T08:20:25Z</dcterms:created>
  <dcterms:modified xsi:type="dcterms:W3CDTF">2025-05-06T07:14:05Z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0x0101009A1F4FE2F4172447BC6BF3DED9C81530</vt:lpwstr>
  </property>
</Properties>
</file>