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64" r:id="rId2"/>
  </p:sldMasterIdLst>
  <p:notesMasterIdLst>
    <p:notesMasterId r:id="rId11"/>
  </p:notesMasterIdLst>
  <p:sldIdLst>
    <p:sldId id="260" r:id="rId3"/>
    <p:sldId id="522" r:id="rId4"/>
    <p:sldId id="510" r:id="rId5"/>
    <p:sldId id="511" r:id="rId6"/>
    <p:sldId id="514" r:id="rId7"/>
    <p:sldId id="524" r:id="rId8"/>
    <p:sldId id="525" r:id="rId9"/>
    <p:sldId id="526" r:id="rId10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FF40FF"/>
    <a:srgbClr val="0432FF"/>
    <a:srgbClr val="941100"/>
    <a:srgbClr val="D883FF"/>
    <a:srgbClr val="00FA00"/>
    <a:srgbClr val="FF7E79"/>
    <a:srgbClr val="0096FF"/>
    <a:srgbClr val="942093"/>
    <a:srgbClr val="76D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–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09"/>
    <p:restoredTop sz="96327"/>
  </p:normalViewPr>
  <p:slideViewPr>
    <p:cSldViewPr snapToGrid="0" showGuides="1">
      <p:cViewPr varScale="1">
        <p:scale>
          <a:sx n="123" d="100"/>
          <a:sy n="123" d="100"/>
        </p:scale>
        <p:origin x="896" y="184"/>
      </p:cViewPr>
      <p:guideLst>
        <p:guide orient="horz" pos="2137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BD84C9-3289-F94D-A054-CC53F014232B}" type="datetimeFigureOut">
              <a:rPr lang="en-US" smtClean="0"/>
              <a:t>3/7/25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8BB2D-4963-BD44-8248-E5296E072B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470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01F64C8F-009D-2AD9-E0D3-736DCD93D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AA0D03-EA25-E27D-BBDF-08A206442FF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D3702BC-D2DD-E747-80AE-FB054D0E0EBB}" type="datetime1">
              <a:rPr lang="de-CH" smtClean="0"/>
              <a:t>07.03.25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9CB5D0-0694-03EF-AAF5-55866B7B3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F1E9F3-1FB4-2B31-1C1A-76854A6738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7C561BF8-D2F3-313F-3EB0-0BD33D254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1600201"/>
            <a:ext cx="9144000" cy="18288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BA11E89F-E477-A03A-4F88-F0A30D670CF1}"/>
              </a:ext>
            </a:extLst>
          </p:cNvPr>
          <p:cNvSpPr txBox="1"/>
          <p:nvPr userDrawn="1"/>
        </p:nvSpPr>
        <p:spPr>
          <a:xfrm>
            <a:off x="1524001" y="5840777"/>
            <a:ext cx="9144000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0" name="eu_flag.jpg" descr="eu_flag.jpg">
            <a:extLst>
              <a:ext uri="{FF2B5EF4-FFF2-40B4-BE49-F238E27FC236}">
                <a16:creationId xmlns:a16="http://schemas.microsoft.com/office/drawing/2014/main" id="{B8ECA5AB-1183-48D5-F2A3-E22CDADB8C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130707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6083808" y="1377978"/>
            <a:ext cx="59904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E8542C1-2B84-934D-8148-BFB390CC1573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4" y="5078524"/>
            <a:ext cx="5991125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377978"/>
            <a:ext cx="5978207" cy="3700435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50D6D99D-4763-326A-D300-C0460B7E5F03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6096000" y="2649252"/>
            <a:ext cx="5978208" cy="3477297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739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A27F4A0-C641-5340-B7C8-152B5CD04BDD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7824012" y="1599641"/>
            <a:ext cx="4054044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9442AD-D08F-1FCB-13AE-45FF5A33AB2C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0" y="1601116"/>
            <a:ext cx="7683499" cy="4572151"/>
          </a:xfrm>
        </p:spPr>
        <p:txBody>
          <a:bodyPr/>
          <a:lstStyle/>
          <a:p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E53891-4D57-CA74-08F1-1C0023F4C9ED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824012" y="2859216"/>
            <a:ext cx="4054044" cy="331404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456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968208" y="6381328"/>
            <a:ext cx="3096344" cy="365125"/>
          </a:xfrm>
        </p:spPr>
        <p:txBody>
          <a:bodyPr/>
          <a:lstStyle/>
          <a:p>
            <a:fld id="{CC86EE36-B6B4-C84B-955F-CFB5A7D1ED26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055440" y="6381328"/>
            <a:ext cx="6840760" cy="365125"/>
          </a:xfrm>
        </p:spPr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64315F9-8AD5-CD47-8804-11E0BBFE840B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4418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B3D636-81C5-584D-8A8E-5E13B502E5CE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221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B33E4-B353-B444-B12C-00151536F487}" type="datetime1">
              <a:rPr lang="de-CH" smtClean="0"/>
              <a:t>07.03.25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76956AA4-3F5C-871E-5042-A252FF57515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39897" y="454759"/>
            <a:ext cx="4112207" cy="1946903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</p:spTree>
    <p:extLst>
      <p:ext uri="{BB962C8B-B14F-4D97-AF65-F5344CB8AC3E}">
        <p14:creationId xmlns:p14="http://schemas.microsoft.com/office/powerpoint/2010/main" val="36740738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E341157-2E02-1DD8-8468-0E166ABF4B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3DDC2-C969-6440-A38E-1A5AD684664F}" type="datetime1">
              <a:rPr lang="de-CH" smtClean="0"/>
              <a:t>07.03.25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3E096FB-130D-C611-59FC-FEBA1ABB5E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0A25F4D-3418-B5C1-4D2D-A7E87002E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79B293F2-7179-019D-754B-0E7E1398E12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  <p:sp>
        <p:nvSpPr>
          <p:cNvPr id="9" name="Title 7">
            <a:extLst>
              <a:ext uri="{FF2B5EF4-FFF2-40B4-BE49-F238E27FC236}">
                <a16:creationId xmlns:a16="http://schemas.microsoft.com/office/drawing/2014/main" id="{9D8729E9-FF15-EDAF-0F02-EF931B7C3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448554"/>
            <a:ext cx="9144000" cy="1688123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4" name="This project has received funding from the European Union’s Horizon Europe Research and Innovation programme under Grant Agreement No 101057511.">
            <a:extLst>
              <a:ext uri="{FF2B5EF4-FFF2-40B4-BE49-F238E27FC236}">
                <a16:creationId xmlns:a16="http://schemas.microsoft.com/office/drawing/2014/main" id="{724E16CF-79B5-ED9F-7F27-7F3535ACA91C}"/>
              </a:ext>
            </a:extLst>
          </p:cNvPr>
          <p:cNvSpPr txBox="1"/>
          <p:nvPr/>
        </p:nvSpPr>
        <p:spPr>
          <a:xfrm>
            <a:off x="1524001" y="5840777"/>
            <a:ext cx="4982816" cy="49872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50800" tIns="50800" rIns="50800" bIns="50800" numCol="1" anchor="ctr">
            <a:spAutoFit/>
          </a:bodyPr>
          <a:lstStyle>
            <a:lvl1pPr algn="just" defTabSz="584200">
              <a:lnSpc>
                <a:spcPct val="110000"/>
              </a:lnSpc>
              <a:defRPr sz="2100" b="0" i="1">
                <a:solidFill>
                  <a:srgbClr val="424242"/>
                </a:solidFill>
              </a:defRPr>
            </a:lvl1pPr>
          </a:lstStyle>
          <a:p>
            <a:r>
              <a:rPr sz="1200" dirty="0"/>
              <a:t>This project has received funding from the European Union’s Horizon Europe Research and Innovation </a:t>
            </a:r>
            <a:r>
              <a:rPr sz="1200" dirty="0" err="1"/>
              <a:t>programme</a:t>
            </a:r>
            <a:r>
              <a:rPr sz="1200" dirty="0"/>
              <a:t> under Grant Agreement No 101057511.</a:t>
            </a:r>
          </a:p>
        </p:txBody>
      </p:sp>
      <p:pic>
        <p:nvPicPr>
          <p:cNvPr id="16" name="eu_flag.jpg" descr="eu_flag.jpg">
            <a:extLst>
              <a:ext uri="{FF2B5EF4-FFF2-40B4-BE49-F238E27FC236}">
                <a16:creationId xmlns:a16="http://schemas.microsoft.com/office/drawing/2014/main" id="{6D7B28B4-9CA9-4DA0-234D-764CE2392B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23048" y="5825226"/>
            <a:ext cx="792760" cy="52982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796A1CF-04FC-4B07-35D5-A7C33127A3D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8158" y="330126"/>
            <a:ext cx="5975684" cy="2017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31962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" descr="Image">
            <a:extLst>
              <a:ext uri="{FF2B5EF4-FFF2-40B4-BE49-F238E27FC236}">
                <a16:creationId xmlns:a16="http://schemas.microsoft.com/office/drawing/2014/main" id="{76033219-2A05-B2BA-4D91-40F624A95B9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96070" y="2198077"/>
            <a:ext cx="5199860" cy="246184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4655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/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fld id="{F5FBFC60-E569-5243-8AD4-A47FE43F9957}" type="datetime1">
              <a:rPr lang="de-CH" smtClean="0"/>
              <a:t>07.03.25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5770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A85DC-8A16-A6A9-E07C-58E8D9102E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73F61-98E6-F2F6-27AA-674DD8FAE5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784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406B67-4BAA-B6D3-346D-76F19AE7BBA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76784" y="6348476"/>
            <a:ext cx="2743200" cy="365125"/>
          </a:xfrm>
          <a:prstGeom prst="rect">
            <a:avLst/>
          </a:prstGeom>
        </p:spPr>
        <p:txBody>
          <a:bodyPr/>
          <a:lstStyle/>
          <a:p>
            <a:fld id="{3B7F8DDA-3AAE-8647-ADA8-6A7EBB59D1C3}" type="datetime1">
              <a:rPr lang="de-CH" smtClean="0"/>
              <a:t>07.03.25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FE8455-BE50-4C06-BA8D-D5CCC55B36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4B61BE-67D6-A9CE-EFE6-64FED8D74E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72016" y="6334858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86A1A1-CD88-4033-C3BF-4C0C84D0BB4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184392" y="1271805"/>
            <a:ext cx="5830824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5871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8F05F8-0A0F-3D78-FAE4-970258D25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76784" y="1254443"/>
            <a:ext cx="58207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3AA138-8BA4-8A69-707D-316F387A3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6752" y="2078354"/>
            <a:ext cx="5830824" cy="4102989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B334CD-CDB1-A8D1-A226-93312A729A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199" y="1254443"/>
            <a:ext cx="585304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1F144E-E8F9-EB19-63D0-9DAB0854CB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199" y="2078354"/>
            <a:ext cx="5853049" cy="410298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6752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8CCBE8B-EF7B-CE4F-8FB4-DAD6AD3D5912}" type="datetime1">
              <a:rPr lang="de-CH" smtClean="0"/>
              <a:t>07.03.25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11424" y="6356350"/>
            <a:ext cx="61813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82048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8562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37B47-D4EB-0C1D-23B0-37C191E20B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4976" y="21438"/>
            <a:ext cx="9695688" cy="1093817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1904FBE-B8BE-DA90-87B6-25BDFEDD022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fld id="{1D6F7323-D71B-2242-940B-2FBA2E3655C2}" type="datetime1">
              <a:rPr lang="de-CH" smtClean="0"/>
              <a:t>07.03.25</a:t>
            </a:fld>
            <a:endParaRPr lang="en-US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6DDF2E9-C0B7-58F6-AA88-D30A3F0F6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341F130B-F198-1BCE-8ABF-64C1AA5491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83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06C0-20CE-1903-AF05-85978330FB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260" y="1271805"/>
            <a:ext cx="3932237" cy="134110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D762F3-AB7A-E3BB-4C2C-FDFCE47B1F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25260" y="2613658"/>
            <a:ext cx="3932237" cy="356714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091B0DD8-BE75-F873-4C70-1616D8FB036C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547616" y="1271805"/>
            <a:ext cx="7467600" cy="4908995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D462123-66D7-AEDF-00C8-4B41A064BAC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/>
          <a:lstStyle/>
          <a:p>
            <a:fld id="{36FB7664-38BA-184B-AC6A-B07108E6A386}" type="datetime1">
              <a:rPr lang="de-CH" smtClean="0"/>
              <a:t>07.03.25</a:t>
            </a:fld>
            <a:endParaRPr lang="en-US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5FA5306-9A0E-3964-93BE-D36C25256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EBACE08-0961-376C-B5A1-D109539D6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C562A29-F7CD-E34E-BAEE-8E8E72BF41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478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56E7DE-32FD-CF9F-E164-40B67555E0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D13924-B70E-86C9-D00E-B2BE3947C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E7E1E-C3C1-F046-99D3-81C02E072A68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CEFEBA0-6A7E-5424-3346-3D51B50CD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89D75-818E-5496-758F-F53AE5ABE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769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F27C7-9DA6-3A82-B58C-3555FD8A28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3D21403-292F-5F4F-978D-AF36BC773A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59A81-B076-4B43-B35A-77D9D9A2ADC9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26E1B9-75E7-F4A2-A953-C4384491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18D2AD-9A48-B9DB-E686-D112225F5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494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15FB70C-02AA-9543-B69E-48B65E5F98E4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117999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E5D2444-39E2-5846-AD4C-24B4582FC4B7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1">
            <a:extLst>
              <a:ext uri="{FF2B5EF4-FFF2-40B4-BE49-F238E27FC236}">
                <a16:creationId xmlns:a16="http://schemas.microsoft.com/office/drawing/2014/main" id="{E25C82B9-DDBC-E0EB-9EC2-FBF72824E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Arial Rounded MT Bold" panose="020F0704030504030204" pitchFamily="34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D898058-36D6-E33C-8A7F-68383821801B}"/>
              </a:ext>
            </a:extLst>
          </p:cNvPr>
          <p:cNvSpPr>
            <a:spLocks noGrp="1"/>
          </p:cNvSpPr>
          <p:nvPr>
            <p:ph sz="quarter" idx="27"/>
          </p:nvPr>
        </p:nvSpPr>
        <p:spPr>
          <a:xfrm>
            <a:off x="0" y="1601788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225A9E80-2DB6-307E-A729-1C2DF8B9C238}"/>
              </a:ext>
            </a:extLst>
          </p:cNvPr>
          <p:cNvSpPr>
            <a:spLocks noGrp="1"/>
          </p:cNvSpPr>
          <p:nvPr>
            <p:ph sz="quarter" idx="28"/>
          </p:nvPr>
        </p:nvSpPr>
        <p:spPr>
          <a:xfrm>
            <a:off x="4116386" y="2753427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12" name="Content Placeholder 4">
            <a:extLst>
              <a:ext uri="{FF2B5EF4-FFF2-40B4-BE49-F238E27FC236}">
                <a16:creationId xmlns:a16="http://schemas.microsoft.com/office/drawing/2014/main" id="{48B91926-14C9-7749-AACC-6361962BE86B}"/>
              </a:ext>
            </a:extLst>
          </p:cNvPr>
          <p:cNvSpPr>
            <a:spLocks noGrp="1"/>
          </p:cNvSpPr>
          <p:nvPr>
            <p:ph sz="quarter" idx="29"/>
          </p:nvPr>
        </p:nvSpPr>
        <p:spPr>
          <a:xfrm>
            <a:off x="8229394" y="1601182"/>
            <a:ext cx="3960000" cy="3419867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1409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7161499-3F1D-2613-875F-7EF32E22D6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0"/>
            <a:ext cx="9704832" cy="111525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B86E13-B9DB-C05C-4630-62467C60C2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5176" y="1231392"/>
            <a:ext cx="11612880" cy="49455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22234C-8805-FDE9-ABAE-AE8597064857}"/>
              </a:ext>
            </a:extLst>
          </p:cNvPr>
          <p:cNvSpPr/>
          <p:nvPr userDrawn="1"/>
        </p:nvSpPr>
        <p:spPr>
          <a:xfrm>
            <a:off x="0" y="0"/>
            <a:ext cx="12192000" cy="1116000"/>
          </a:xfrm>
          <a:prstGeom prst="rect">
            <a:avLst/>
          </a:prstGeom>
          <a:gradFill flip="none" rotWithShape="1">
            <a:gsLst>
              <a:gs pos="0">
                <a:srgbClr val="76D6FF"/>
              </a:gs>
              <a:gs pos="100000">
                <a:srgbClr val="0432FF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C421B4B6-79D3-A3A6-6E63-AEDD6C410483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0" y="0"/>
            <a:ext cx="2355617" cy="1115255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4FB2F37F-686F-14DC-890C-4F4859C51382}"/>
              </a:ext>
            </a:extLst>
          </p:cNvPr>
          <p:cNvSpPr>
            <a:spLocks noGrp="1"/>
          </p:cNvSpPr>
          <p:nvPr userDrawn="1">
            <p:ph type="dt" sz="half" idx="2"/>
          </p:nvPr>
        </p:nvSpPr>
        <p:spPr>
          <a:xfrm>
            <a:off x="265176" y="6359923"/>
            <a:ext cx="2743200" cy="365125"/>
          </a:xfrm>
          <a:prstGeom prst="rect">
            <a:avLst/>
          </a:prstGeom>
        </p:spPr>
        <p:txBody>
          <a:bodyPr anchor="ctr"/>
          <a:lstStyle>
            <a:lvl1pPr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D73078D8-C826-6340-AAD0-7FB0B2F574DA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27EB9AA0-E2F7-6754-6460-9DA0CAEE4D3F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3145536" y="6356350"/>
            <a:ext cx="5876544" cy="365125"/>
          </a:xfrm>
          <a:prstGeom prst="rect">
            <a:avLst/>
          </a:prstGeom>
        </p:spPr>
        <p:txBody>
          <a:bodyPr anchor="ctr"/>
          <a:lstStyle>
            <a:lvl1pPr algn="ctr"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US"/>
              <a:t>I.Efthymiopoulos - ATSOA 2025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158EF7C0-D79C-4C3B-5CD1-8C4243E92C06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9134856" y="6356350"/>
            <a:ext cx="2743200" cy="365125"/>
          </a:xfrm>
          <a:prstGeom prst="rect">
            <a:avLst/>
          </a:prstGeom>
        </p:spPr>
        <p:txBody>
          <a:bodyPr anchor="ctr"/>
          <a:lstStyle>
            <a:lvl1pPr algn="r">
              <a:defRPr sz="1400" i="1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DC562A29-F7CD-E34E-BAEE-8E8E72BF41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7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3" r:id="rId4"/>
    <p:sldLayoutId id="2147483661" r:id="rId5"/>
    <p:sldLayoutId id="2147483656" r:id="rId6"/>
    <p:sldLayoutId id="2147483662" r:id="rId7"/>
    <p:sldLayoutId id="2147483663" r:id="rId8"/>
    <p:sldLayoutId id="2147483677" r:id="rId9"/>
    <p:sldLayoutId id="2147483674" r:id="rId10"/>
    <p:sldLayoutId id="2147483673" r:id="rId11"/>
    <p:sldLayoutId id="2147483675" r:id="rId12"/>
    <p:sldLayoutId id="2147483676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CA88D0-31C5-A0E7-203E-D106519F3D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2D9902-A080-1BED-26BC-5983BE3297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4FE284-ABD2-9EB7-1FDC-36CA3856BD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55D35-2116-404D-92A7-9922A4CAA57A}" type="datetime1">
              <a:rPr lang="de-CH" smtClean="0"/>
              <a:t>07.03.25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4BBA13-2343-916A-BFD0-7F68F7DF9F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I.Efthymiopoulos - ATSOA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26A13D-9FD4-AA75-6509-55A2B06B001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EA02D-5061-DA4D-919D-F691E4CA1D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4987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5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 Rounded MT Bold" panose="020F0704030504030204" pitchFamily="34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indico.cern.ch/e/ATSOA-CERN24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29957B02-E0FD-8888-8380-EEFC0D5FA4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5477"/>
            <a:ext cx="9144000" cy="1539940"/>
          </a:xfrm>
        </p:spPr>
        <p:txBody>
          <a:bodyPr>
            <a:normAutofit/>
          </a:bodyPr>
          <a:lstStyle/>
          <a:p>
            <a:endParaRPr lang="en-US" dirty="0"/>
          </a:p>
          <a:p>
            <a:pPr algn="l"/>
            <a:r>
              <a:rPr lang="en-US" b="1" dirty="0">
                <a:solidFill>
                  <a:srgbClr val="0432FF"/>
                </a:solidFill>
              </a:rPr>
              <a:t>Organizers</a:t>
            </a:r>
            <a:r>
              <a:rPr lang="en-US" dirty="0">
                <a:solidFill>
                  <a:srgbClr val="0432FF"/>
                </a:solidFill>
              </a:rPr>
              <a:t>: F. </a:t>
            </a:r>
            <a:r>
              <a:rPr lang="en-US" dirty="0" err="1">
                <a:solidFill>
                  <a:srgbClr val="0432FF"/>
                </a:solidFill>
              </a:rPr>
              <a:t>Asvesta</a:t>
            </a:r>
            <a:r>
              <a:rPr lang="en-US" dirty="0">
                <a:solidFill>
                  <a:srgbClr val="0432FF"/>
                </a:solidFill>
              </a:rPr>
              <a:t>, M. Borge, R. </a:t>
            </a:r>
            <a:r>
              <a:rPr lang="en-US" dirty="0" err="1">
                <a:solidFill>
                  <a:srgbClr val="0432FF"/>
                </a:solidFill>
              </a:rPr>
              <a:t>Corsini</a:t>
            </a:r>
            <a:r>
              <a:rPr lang="en-US" dirty="0">
                <a:solidFill>
                  <a:srgbClr val="0432FF"/>
                </a:solidFill>
              </a:rPr>
              <a:t>, I. Efthymiopoulos, </a:t>
            </a:r>
            <a:r>
              <a:rPr lang="en-US" dirty="0" err="1">
                <a:solidFill>
                  <a:srgbClr val="0432FF"/>
                </a:solidFill>
              </a:rPr>
              <a:t>D.Gamba</a:t>
            </a:r>
            <a:r>
              <a:rPr lang="en-US" dirty="0">
                <a:solidFill>
                  <a:srgbClr val="0432FF"/>
                </a:solidFill>
              </a:rPr>
              <a:t>, P. </a:t>
            </a:r>
            <a:r>
              <a:rPr lang="en-US" dirty="0" err="1">
                <a:solidFill>
                  <a:srgbClr val="0432FF"/>
                </a:solidFill>
              </a:rPr>
              <a:t>Korysko</a:t>
            </a:r>
            <a:r>
              <a:rPr lang="en-US" dirty="0">
                <a:solidFill>
                  <a:srgbClr val="0432FF"/>
                </a:solidFill>
              </a:rPr>
              <a:t>, </a:t>
            </a:r>
            <a:r>
              <a:rPr lang="en-US" dirty="0" err="1">
                <a:solidFill>
                  <a:srgbClr val="0432FF"/>
                </a:solidFill>
              </a:rPr>
              <a:t>M.Lozano</a:t>
            </a:r>
            <a:r>
              <a:rPr lang="en-US" dirty="0">
                <a:solidFill>
                  <a:srgbClr val="0432FF"/>
                </a:solidFill>
              </a:rPr>
              <a:t>, </a:t>
            </a:r>
            <a:r>
              <a:rPr lang="en-US" dirty="0" err="1">
                <a:solidFill>
                  <a:srgbClr val="0432FF"/>
                </a:solidFill>
              </a:rPr>
              <a:t>L.Ponce</a:t>
            </a:r>
            <a:r>
              <a:rPr lang="en-US" dirty="0">
                <a:solidFill>
                  <a:srgbClr val="0432FF"/>
                </a:solidFill>
              </a:rPr>
              <a:t>, T. </a:t>
            </a:r>
            <a:r>
              <a:rPr lang="en-US" dirty="0" err="1">
                <a:solidFill>
                  <a:srgbClr val="0432FF"/>
                </a:solidFill>
              </a:rPr>
              <a:t>Prebibaj</a:t>
            </a:r>
            <a:r>
              <a:rPr lang="en-US" dirty="0">
                <a:solidFill>
                  <a:srgbClr val="0432FF"/>
                </a:solidFill>
              </a:rPr>
              <a:t>, A. Rodrigues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B62FC1-277B-2A45-3715-F040C1BE9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8094" y="2447925"/>
            <a:ext cx="10798140" cy="1689100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dvanced </a:t>
            </a:r>
            <a:r>
              <a:rPr lang="en-US" dirty="0">
                <a:solidFill>
                  <a:srgbClr val="C00000"/>
                </a:solidFill>
              </a:rPr>
              <a:t>T</a:t>
            </a:r>
            <a:r>
              <a:rPr lang="en-US" dirty="0"/>
              <a:t>raining School on </a:t>
            </a:r>
            <a:r>
              <a:rPr lang="en-US" dirty="0">
                <a:solidFill>
                  <a:srgbClr val="C00000"/>
                </a:solidFill>
              </a:rPr>
              <a:t>O</a:t>
            </a:r>
            <a:r>
              <a:rPr lang="en-US" dirty="0"/>
              <a:t>peration of </a:t>
            </a:r>
            <a:r>
              <a:rPr lang="en-US" dirty="0">
                <a:solidFill>
                  <a:srgbClr val="C00000"/>
                </a:solidFill>
              </a:rPr>
              <a:t>A</a:t>
            </a:r>
            <a:r>
              <a:rPr lang="en-US" dirty="0"/>
              <a:t>ccelerators</a:t>
            </a:r>
            <a:br>
              <a:rPr lang="en-US" dirty="0"/>
            </a:br>
            <a:r>
              <a:rPr lang="en-US" dirty="0">
                <a:solidFill>
                  <a:srgbClr val="0432FF"/>
                </a:solidFill>
              </a:rPr>
              <a:t>CERN, 12-16 May 2025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F173673-9351-8B22-2438-D7F7D68C2C29}"/>
              </a:ext>
            </a:extLst>
          </p:cNvPr>
          <p:cNvSpPr txBox="1"/>
          <p:nvPr/>
        </p:nvSpPr>
        <p:spPr>
          <a:xfrm>
            <a:off x="8943958" y="5783496"/>
            <a:ext cx="24433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I. Efthymiopoulos</a:t>
            </a:r>
          </a:p>
          <a:p>
            <a:r>
              <a:rPr lang="en-US" sz="1400" b="1" dirty="0"/>
              <a:t>ATSOA25 Meeting, 07.03.2025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0AECDDB-436B-D140-F6B6-0BAC10BB29F2}"/>
              </a:ext>
            </a:extLst>
          </p:cNvPr>
          <p:cNvSpPr txBox="1"/>
          <p:nvPr/>
        </p:nvSpPr>
        <p:spPr>
          <a:xfrm>
            <a:off x="211148" y="3429000"/>
            <a:ext cx="2826327" cy="92333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C00000"/>
                </a:solidFill>
              </a:rPr>
              <a:t>Slides that I will show at the starting session of the school</a:t>
            </a:r>
          </a:p>
        </p:txBody>
      </p:sp>
    </p:spTree>
    <p:extLst>
      <p:ext uri="{BB962C8B-B14F-4D97-AF65-F5344CB8AC3E}">
        <p14:creationId xmlns:p14="http://schemas.microsoft.com/office/powerpoint/2010/main" val="1337649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3334E2-43D5-21FF-8432-E0767EE3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ATSOA 2025 @ CERN 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7B5B5E9-B5F7-76E1-5ABB-5334946D5A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2196549"/>
            <a:ext cx="8208993" cy="3984252"/>
          </a:xfrm>
        </p:spPr>
        <p:txBody>
          <a:bodyPr>
            <a:normAutofit/>
          </a:bodyPr>
          <a:lstStyle/>
          <a:p>
            <a:r>
              <a:rPr lang="en-US" dirty="0"/>
              <a:t>Event web : </a:t>
            </a:r>
            <a:r>
              <a:rPr lang="en-US" dirty="0">
                <a:hlinkClick r:id="rId2"/>
              </a:rPr>
              <a:t>https://indico.cern.ch/e/ATSOA-CERN24</a:t>
            </a:r>
            <a:endParaRPr lang="en-US" dirty="0"/>
          </a:p>
          <a:p>
            <a:endParaRPr lang="en-US" dirty="0"/>
          </a:p>
          <a:p>
            <a:r>
              <a:rPr lang="en-US" dirty="0"/>
              <a:t>Thank you for the interest to the school</a:t>
            </a:r>
          </a:p>
          <a:p>
            <a:endParaRPr lang="en-US" dirty="0"/>
          </a:p>
          <a:p>
            <a:r>
              <a:rPr lang="en-US" dirty="0"/>
              <a:t>We hope the school will be interesting for you, and what you will learn, as well as the overall experience, will be profitable for your future career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7046EB-2726-C7F9-FDBD-A371C0E2FF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BEA39-B898-5643-9BFF-572325971569}" type="datetime1">
              <a:rPr lang="de-CH" smtClean="0"/>
              <a:t>07.03.25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DFA5638-15E7-5E3E-449B-4E217C776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27E1C4-C03C-AE7C-ECE5-D1BE0E9AA7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4169" y="1538737"/>
            <a:ext cx="3598959" cy="479861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9AF868F-39D0-630D-D24F-A92325CE2F2A}"/>
              </a:ext>
            </a:extLst>
          </p:cNvPr>
          <p:cNvSpPr/>
          <p:nvPr/>
        </p:nvSpPr>
        <p:spPr>
          <a:xfrm>
            <a:off x="2579392" y="1134257"/>
            <a:ext cx="3101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Welcome!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17F4BD94-657B-268E-B310-39576EC36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76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allAtOnce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C457C-CEE5-CA4E-F91F-EC47A9780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7716" y="-4318"/>
            <a:ext cx="9585960" cy="1097000"/>
          </a:xfrm>
        </p:spPr>
        <p:txBody>
          <a:bodyPr/>
          <a:lstStyle/>
          <a:p>
            <a:r>
              <a:rPr lang="en-US" dirty="0"/>
              <a:t>ATSOA 2025 @ CERN </a:t>
            </a:r>
            <a:endParaRPr lang="en-US" baseline="-25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E22621-0BBE-DFBF-93C8-6C888006DD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176" y="1271805"/>
            <a:ext cx="11612880" cy="4908995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Advanced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no real prerequisite, basic knowledge of physics, electromagnetism, mathematics and programming </a:t>
            </a:r>
            <a:r>
              <a:rPr lang="en-US" dirty="0"/>
              <a:t>– </a:t>
            </a:r>
            <a:r>
              <a:rPr lang="en-US" dirty="0">
                <a:solidFill>
                  <a:srgbClr val="C00000"/>
                </a:solidFill>
              </a:rPr>
              <a:t>ready to learn and explore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Training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content – subjects/topics  - hands-on on </a:t>
            </a:r>
            <a:r>
              <a:rPr lang="en-US" dirty="0"/>
              <a:t>– </a:t>
            </a:r>
            <a:r>
              <a:rPr lang="en-US" dirty="0">
                <a:solidFill>
                  <a:srgbClr val="C00000"/>
                </a:solidFill>
              </a:rPr>
              <a:t>learn principles and apply to real systems</a:t>
            </a:r>
          </a:p>
          <a:p>
            <a:pPr lvl="0"/>
            <a:endParaRPr lang="en-US" b="1" dirty="0">
              <a:solidFill>
                <a:srgbClr val="00B050"/>
              </a:solidFill>
            </a:endParaRPr>
          </a:p>
          <a:p>
            <a:pPr lvl="0"/>
            <a:r>
              <a:rPr lang="en-US" b="1" dirty="0">
                <a:solidFill>
                  <a:srgbClr val="00B050"/>
                </a:solidFill>
              </a:rPr>
              <a:t>School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students/trainees – lecturers/instructors</a:t>
            </a:r>
            <a:r>
              <a:rPr lang="en-US" dirty="0"/>
              <a:t> - </a:t>
            </a:r>
            <a:r>
              <a:rPr lang="en-US" dirty="0">
                <a:solidFill>
                  <a:srgbClr val="C00000"/>
                </a:solidFill>
              </a:rPr>
              <a:t>exercises</a:t>
            </a:r>
            <a:endParaRPr lang="en-US" b="1" dirty="0">
              <a:solidFill>
                <a:srgbClr val="00B050"/>
              </a:solidFill>
            </a:endParaRPr>
          </a:p>
          <a:p>
            <a:endParaRPr lang="en-US" b="1" dirty="0">
              <a:solidFill>
                <a:srgbClr val="00B050"/>
              </a:solidFill>
            </a:endParaRPr>
          </a:p>
          <a:p>
            <a:r>
              <a:rPr lang="en-US" b="1" dirty="0">
                <a:solidFill>
                  <a:srgbClr val="00B050"/>
                </a:solidFill>
              </a:rPr>
              <a:t>Operation of Accelerators</a:t>
            </a:r>
          </a:p>
          <a:p>
            <a:pPr lvl="1"/>
            <a:r>
              <a:rPr lang="en-US" dirty="0">
                <a:solidFill>
                  <a:srgbClr val="0432FF"/>
                </a:solidFill>
              </a:rPr>
              <a:t>Beam production/manipulation – systems in accelerators </a:t>
            </a:r>
            <a:r>
              <a:rPr lang="en-US" dirty="0"/>
              <a:t>– </a:t>
            </a:r>
            <a:r>
              <a:rPr lang="en-US" dirty="0">
                <a:solidFill>
                  <a:srgbClr val="C00000"/>
                </a:solidFill>
              </a:rPr>
              <a:t>practice with real beams</a:t>
            </a:r>
          </a:p>
          <a:p>
            <a:endParaRPr lang="en-US" b="1" dirty="0">
              <a:solidFill>
                <a:srgbClr val="00B050"/>
              </a:solidFill>
            </a:endParaRPr>
          </a:p>
          <a:p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C6C78-942D-468E-0596-0DB87BD5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fld id="{F982F12A-0D7E-8948-BB5E-82AF6557B49E}" type="datetime1">
              <a:rPr lang="de-CH" smtClean="0"/>
              <a:t>07.03.25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180FD-CF79-431B-C371-C22750DE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9C64C603-6732-6E76-D031-4ABAAFBC546D}"/>
              </a:ext>
            </a:extLst>
          </p:cNvPr>
          <p:cNvSpPr>
            <a:spLocks/>
          </p:cNvSpPr>
          <p:nvPr/>
        </p:nvSpPr>
        <p:spPr bwMode="auto">
          <a:xfrm>
            <a:off x="9134856" y="3876816"/>
            <a:ext cx="1675442" cy="1298351"/>
          </a:xfrm>
          <a:custGeom>
            <a:avLst/>
            <a:gdLst>
              <a:gd name="T0" fmla="*/ 667 w 671"/>
              <a:gd name="T1" fmla="*/ 247 h 469"/>
              <a:gd name="T2" fmla="*/ 617 w 671"/>
              <a:gd name="T3" fmla="*/ 289 h 469"/>
              <a:gd name="T4" fmla="*/ 583 w 671"/>
              <a:gd name="T5" fmla="*/ 286 h 469"/>
              <a:gd name="T6" fmla="*/ 550 w 671"/>
              <a:gd name="T7" fmla="*/ 283 h 469"/>
              <a:gd name="T8" fmla="*/ 535 w 671"/>
              <a:gd name="T9" fmla="*/ 319 h 469"/>
              <a:gd name="T10" fmla="*/ 548 w 671"/>
              <a:gd name="T11" fmla="*/ 450 h 469"/>
              <a:gd name="T12" fmla="*/ 467 w 671"/>
              <a:gd name="T13" fmla="*/ 457 h 469"/>
              <a:gd name="T14" fmla="*/ 389 w 671"/>
              <a:gd name="T15" fmla="*/ 457 h 469"/>
              <a:gd name="T16" fmla="*/ 391 w 671"/>
              <a:gd name="T17" fmla="*/ 367 h 469"/>
              <a:gd name="T18" fmla="*/ 353 w 671"/>
              <a:gd name="T19" fmla="*/ 324 h 469"/>
              <a:gd name="T20" fmla="*/ 300 w 671"/>
              <a:gd name="T21" fmla="*/ 332 h 469"/>
              <a:gd name="T22" fmla="*/ 288 w 671"/>
              <a:gd name="T23" fmla="*/ 411 h 469"/>
              <a:gd name="T24" fmla="*/ 291 w 671"/>
              <a:gd name="T25" fmla="*/ 439 h 469"/>
              <a:gd name="T26" fmla="*/ 254 w 671"/>
              <a:gd name="T27" fmla="*/ 463 h 469"/>
              <a:gd name="T28" fmla="*/ 129 w 671"/>
              <a:gd name="T29" fmla="*/ 442 h 469"/>
              <a:gd name="T30" fmla="*/ 123 w 671"/>
              <a:gd name="T31" fmla="*/ 289 h 469"/>
              <a:gd name="T32" fmla="*/ 15 w 671"/>
              <a:gd name="T33" fmla="*/ 277 h 469"/>
              <a:gd name="T34" fmla="*/ 12 w 671"/>
              <a:gd name="T35" fmla="*/ 199 h 469"/>
              <a:gd name="T36" fmla="*/ 82 w 671"/>
              <a:gd name="T37" fmla="*/ 186 h 469"/>
              <a:gd name="T38" fmla="*/ 119 w 671"/>
              <a:gd name="T39" fmla="*/ 192 h 469"/>
              <a:gd name="T40" fmla="*/ 131 w 671"/>
              <a:gd name="T41" fmla="*/ 157 h 469"/>
              <a:gd name="T42" fmla="*/ 123 w 671"/>
              <a:gd name="T43" fmla="*/ 24 h 469"/>
              <a:gd name="T44" fmla="*/ 215 w 671"/>
              <a:gd name="T45" fmla="*/ 9 h 469"/>
              <a:gd name="T46" fmla="*/ 290 w 671"/>
              <a:gd name="T47" fmla="*/ 33 h 469"/>
              <a:gd name="T48" fmla="*/ 285 w 671"/>
              <a:gd name="T49" fmla="*/ 76 h 469"/>
              <a:gd name="T50" fmla="*/ 283 w 671"/>
              <a:gd name="T51" fmla="*/ 122 h 469"/>
              <a:gd name="T52" fmla="*/ 381 w 671"/>
              <a:gd name="T53" fmla="*/ 134 h 469"/>
              <a:gd name="T54" fmla="*/ 388 w 671"/>
              <a:gd name="T55" fmla="*/ 86 h 469"/>
              <a:gd name="T56" fmla="*/ 379 w 671"/>
              <a:gd name="T57" fmla="*/ 42 h 469"/>
              <a:gd name="T58" fmla="*/ 487 w 671"/>
              <a:gd name="T59" fmla="*/ 16 h 469"/>
              <a:gd name="T60" fmla="*/ 547 w 671"/>
              <a:gd name="T61" fmla="*/ 22 h 469"/>
              <a:gd name="T62" fmla="*/ 534 w 671"/>
              <a:gd name="T63" fmla="*/ 171 h 469"/>
              <a:gd name="T64" fmla="*/ 648 w 671"/>
              <a:gd name="T65" fmla="*/ 184 h 469"/>
              <a:gd name="T66" fmla="*/ 667 w 671"/>
              <a:gd name="T67" fmla="*/ 247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1" h="469">
                <a:moveTo>
                  <a:pt x="667" y="247"/>
                </a:moveTo>
                <a:cubicBezTo>
                  <a:pt x="663" y="269"/>
                  <a:pt x="646" y="288"/>
                  <a:pt x="617" y="289"/>
                </a:cubicBezTo>
                <a:cubicBezTo>
                  <a:pt x="607" y="289"/>
                  <a:pt x="595" y="287"/>
                  <a:pt x="583" y="286"/>
                </a:cubicBezTo>
                <a:cubicBezTo>
                  <a:pt x="573" y="285"/>
                  <a:pt x="558" y="281"/>
                  <a:pt x="550" y="283"/>
                </a:cubicBezTo>
                <a:cubicBezTo>
                  <a:pt x="540" y="286"/>
                  <a:pt x="536" y="308"/>
                  <a:pt x="535" y="319"/>
                </a:cubicBezTo>
                <a:cubicBezTo>
                  <a:pt x="532" y="365"/>
                  <a:pt x="542" y="411"/>
                  <a:pt x="548" y="450"/>
                </a:cubicBezTo>
                <a:cubicBezTo>
                  <a:pt x="519" y="453"/>
                  <a:pt x="497" y="454"/>
                  <a:pt x="467" y="457"/>
                </a:cubicBezTo>
                <a:cubicBezTo>
                  <a:pt x="447" y="459"/>
                  <a:pt x="408" y="469"/>
                  <a:pt x="389" y="457"/>
                </a:cubicBezTo>
                <a:cubicBezTo>
                  <a:pt x="365" y="441"/>
                  <a:pt x="393" y="393"/>
                  <a:pt x="391" y="367"/>
                </a:cubicBezTo>
                <a:cubicBezTo>
                  <a:pt x="390" y="343"/>
                  <a:pt x="371" y="327"/>
                  <a:pt x="353" y="324"/>
                </a:cubicBezTo>
                <a:cubicBezTo>
                  <a:pt x="335" y="322"/>
                  <a:pt x="314" y="324"/>
                  <a:pt x="300" y="332"/>
                </a:cubicBezTo>
                <a:cubicBezTo>
                  <a:pt x="280" y="344"/>
                  <a:pt x="284" y="386"/>
                  <a:pt x="288" y="411"/>
                </a:cubicBezTo>
                <a:cubicBezTo>
                  <a:pt x="289" y="420"/>
                  <a:pt x="292" y="431"/>
                  <a:pt x="291" y="439"/>
                </a:cubicBezTo>
                <a:cubicBezTo>
                  <a:pt x="288" y="453"/>
                  <a:pt x="272" y="461"/>
                  <a:pt x="254" y="463"/>
                </a:cubicBezTo>
                <a:cubicBezTo>
                  <a:pt x="205" y="468"/>
                  <a:pt x="165" y="451"/>
                  <a:pt x="129" y="442"/>
                </a:cubicBezTo>
                <a:cubicBezTo>
                  <a:pt x="142" y="398"/>
                  <a:pt x="144" y="304"/>
                  <a:pt x="123" y="289"/>
                </a:cubicBezTo>
                <a:cubicBezTo>
                  <a:pt x="102" y="274"/>
                  <a:pt x="40" y="301"/>
                  <a:pt x="15" y="277"/>
                </a:cubicBezTo>
                <a:cubicBezTo>
                  <a:pt x="0" y="263"/>
                  <a:pt x="0" y="218"/>
                  <a:pt x="12" y="199"/>
                </a:cubicBezTo>
                <a:cubicBezTo>
                  <a:pt x="24" y="178"/>
                  <a:pt x="55" y="182"/>
                  <a:pt x="82" y="186"/>
                </a:cubicBezTo>
                <a:cubicBezTo>
                  <a:pt x="91" y="187"/>
                  <a:pt x="108" y="195"/>
                  <a:pt x="119" y="192"/>
                </a:cubicBezTo>
                <a:cubicBezTo>
                  <a:pt x="128" y="189"/>
                  <a:pt x="130" y="171"/>
                  <a:pt x="131" y="157"/>
                </a:cubicBezTo>
                <a:cubicBezTo>
                  <a:pt x="135" y="107"/>
                  <a:pt x="126" y="67"/>
                  <a:pt x="123" y="24"/>
                </a:cubicBezTo>
                <a:cubicBezTo>
                  <a:pt x="152" y="21"/>
                  <a:pt x="183" y="12"/>
                  <a:pt x="215" y="9"/>
                </a:cubicBezTo>
                <a:cubicBezTo>
                  <a:pt x="248" y="7"/>
                  <a:pt x="285" y="11"/>
                  <a:pt x="290" y="33"/>
                </a:cubicBezTo>
                <a:cubicBezTo>
                  <a:pt x="291" y="41"/>
                  <a:pt x="286" y="69"/>
                  <a:pt x="285" y="76"/>
                </a:cubicBezTo>
                <a:cubicBezTo>
                  <a:pt x="283" y="90"/>
                  <a:pt x="278" y="108"/>
                  <a:pt x="283" y="122"/>
                </a:cubicBezTo>
                <a:cubicBezTo>
                  <a:pt x="293" y="150"/>
                  <a:pt x="360" y="156"/>
                  <a:pt x="381" y="134"/>
                </a:cubicBezTo>
                <a:cubicBezTo>
                  <a:pt x="390" y="125"/>
                  <a:pt x="389" y="102"/>
                  <a:pt x="388" y="86"/>
                </a:cubicBezTo>
                <a:cubicBezTo>
                  <a:pt x="386" y="70"/>
                  <a:pt x="377" y="57"/>
                  <a:pt x="379" y="42"/>
                </a:cubicBezTo>
                <a:cubicBezTo>
                  <a:pt x="383" y="0"/>
                  <a:pt x="449" y="13"/>
                  <a:pt x="487" y="16"/>
                </a:cubicBezTo>
                <a:cubicBezTo>
                  <a:pt x="508" y="18"/>
                  <a:pt x="528" y="20"/>
                  <a:pt x="547" y="22"/>
                </a:cubicBezTo>
                <a:cubicBezTo>
                  <a:pt x="535" y="63"/>
                  <a:pt x="529" y="143"/>
                  <a:pt x="534" y="171"/>
                </a:cubicBezTo>
                <a:cubicBezTo>
                  <a:pt x="540" y="198"/>
                  <a:pt x="617" y="167"/>
                  <a:pt x="648" y="184"/>
                </a:cubicBezTo>
                <a:cubicBezTo>
                  <a:pt x="660" y="191"/>
                  <a:pt x="671" y="224"/>
                  <a:pt x="667" y="247"/>
                </a:cubicBezTo>
                <a:close/>
              </a:path>
            </a:pathLst>
          </a:custGeom>
          <a:solidFill>
            <a:srgbClr val="0432FF"/>
          </a:solidFill>
          <a:ln w="19050"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</a:rPr>
              <a:t>us</a:t>
            </a:r>
          </a:p>
        </p:txBody>
      </p:sp>
      <p:sp>
        <p:nvSpPr>
          <p:cNvPr id="11" name="Freeform 7">
            <a:extLst>
              <a:ext uri="{FF2B5EF4-FFF2-40B4-BE49-F238E27FC236}">
                <a16:creationId xmlns:a16="http://schemas.microsoft.com/office/drawing/2014/main" id="{CE96572F-AB2F-29C5-521B-DBC86054CAA1}"/>
              </a:ext>
            </a:extLst>
          </p:cNvPr>
          <p:cNvSpPr>
            <a:spLocks/>
          </p:cNvSpPr>
          <p:nvPr/>
        </p:nvSpPr>
        <p:spPr bwMode="auto">
          <a:xfrm rot="5400000" flipV="1">
            <a:off x="10172614" y="3818769"/>
            <a:ext cx="1857296" cy="1414446"/>
          </a:xfrm>
          <a:custGeom>
            <a:avLst/>
            <a:gdLst>
              <a:gd name="T0" fmla="*/ 667 w 671"/>
              <a:gd name="T1" fmla="*/ 247 h 469"/>
              <a:gd name="T2" fmla="*/ 617 w 671"/>
              <a:gd name="T3" fmla="*/ 289 h 469"/>
              <a:gd name="T4" fmla="*/ 583 w 671"/>
              <a:gd name="T5" fmla="*/ 286 h 469"/>
              <a:gd name="T6" fmla="*/ 550 w 671"/>
              <a:gd name="T7" fmla="*/ 283 h 469"/>
              <a:gd name="T8" fmla="*/ 535 w 671"/>
              <a:gd name="T9" fmla="*/ 319 h 469"/>
              <a:gd name="T10" fmla="*/ 548 w 671"/>
              <a:gd name="T11" fmla="*/ 450 h 469"/>
              <a:gd name="T12" fmla="*/ 467 w 671"/>
              <a:gd name="T13" fmla="*/ 457 h 469"/>
              <a:gd name="T14" fmla="*/ 389 w 671"/>
              <a:gd name="T15" fmla="*/ 457 h 469"/>
              <a:gd name="T16" fmla="*/ 391 w 671"/>
              <a:gd name="T17" fmla="*/ 367 h 469"/>
              <a:gd name="T18" fmla="*/ 353 w 671"/>
              <a:gd name="T19" fmla="*/ 324 h 469"/>
              <a:gd name="T20" fmla="*/ 300 w 671"/>
              <a:gd name="T21" fmla="*/ 332 h 469"/>
              <a:gd name="T22" fmla="*/ 288 w 671"/>
              <a:gd name="T23" fmla="*/ 411 h 469"/>
              <a:gd name="T24" fmla="*/ 291 w 671"/>
              <a:gd name="T25" fmla="*/ 439 h 469"/>
              <a:gd name="T26" fmla="*/ 254 w 671"/>
              <a:gd name="T27" fmla="*/ 463 h 469"/>
              <a:gd name="T28" fmla="*/ 129 w 671"/>
              <a:gd name="T29" fmla="*/ 442 h 469"/>
              <a:gd name="T30" fmla="*/ 123 w 671"/>
              <a:gd name="T31" fmla="*/ 289 h 469"/>
              <a:gd name="T32" fmla="*/ 15 w 671"/>
              <a:gd name="T33" fmla="*/ 277 h 469"/>
              <a:gd name="T34" fmla="*/ 12 w 671"/>
              <a:gd name="T35" fmla="*/ 199 h 469"/>
              <a:gd name="T36" fmla="*/ 82 w 671"/>
              <a:gd name="T37" fmla="*/ 186 h 469"/>
              <a:gd name="T38" fmla="*/ 119 w 671"/>
              <a:gd name="T39" fmla="*/ 192 h 469"/>
              <a:gd name="T40" fmla="*/ 131 w 671"/>
              <a:gd name="T41" fmla="*/ 157 h 469"/>
              <a:gd name="T42" fmla="*/ 123 w 671"/>
              <a:gd name="T43" fmla="*/ 24 h 469"/>
              <a:gd name="T44" fmla="*/ 215 w 671"/>
              <a:gd name="T45" fmla="*/ 9 h 469"/>
              <a:gd name="T46" fmla="*/ 290 w 671"/>
              <a:gd name="T47" fmla="*/ 33 h 469"/>
              <a:gd name="T48" fmla="*/ 285 w 671"/>
              <a:gd name="T49" fmla="*/ 76 h 469"/>
              <a:gd name="T50" fmla="*/ 283 w 671"/>
              <a:gd name="T51" fmla="*/ 122 h 469"/>
              <a:gd name="T52" fmla="*/ 381 w 671"/>
              <a:gd name="T53" fmla="*/ 134 h 469"/>
              <a:gd name="T54" fmla="*/ 388 w 671"/>
              <a:gd name="T55" fmla="*/ 86 h 469"/>
              <a:gd name="T56" fmla="*/ 379 w 671"/>
              <a:gd name="T57" fmla="*/ 42 h 469"/>
              <a:gd name="T58" fmla="*/ 487 w 671"/>
              <a:gd name="T59" fmla="*/ 16 h 469"/>
              <a:gd name="T60" fmla="*/ 547 w 671"/>
              <a:gd name="T61" fmla="*/ 22 h 469"/>
              <a:gd name="T62" fmla="*/ 534 w 671"/>
              <a:gd name="T63" fmla="*/ 171 h 469"/>
              <a:gd name="T64" fmla="*/ 648 w 671"/>
              <a:gd name="T65" fmla="*/ 184 h 469"/>
              <a:gd name="T66" fmla="*/ 667 w 671"/>
              <a:gd name="T67" fmla="*/ 247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71" h="469">
                <a:moveTo>
                  <a:pt x="667" y="247"/>
                </a:moveTo>
                <a:cubicBezTo>
                  <a:pt x="663" y="269"/>
                  <a:pt x="646" y="288"/>
                  <a:pt x="617" y="289"/>
                </a:cubicBezTo>
                <a:cubicBezTo>
                  <a:pt x="607" y="289"/>
                  <a:pt x="595" y="287"/>
                  <a:pt x="583" y="286"/>
                </a:cubicBezTo>
                <a:cubicBezTo>
                  <a:pt x="573" y="285"/>
                  <a:pt x="558" y="281"/>
                  <a:pt x="550" y="283"/>
                </a:cubicBezTo>
                <a:cubicBezTo>
                  <a:pt x="540" y="286"/>
                  <a:pt x="536" y="308"/>
                  <a:pt x="535" y="319"/>
                </a:cubicBezTo>
                <a:cubicBezTo>
                  <a:pt x="532" y="365"/>
                  <a:pt x="542" y="411"/>
                  <a:pt x="548" y="450"/>
                </a:cubicBezTo>
                <a:cubicBezTo>
                  <a:pt x="519" y="453"/>
                  <a:pt x="497" y="454"/>
                  <a:pt x="467" y="457"/>
                </a:cubicBezTo>
                <a:cubicBezTo>
                  <a:pt x="447" y="459"/>
                  <a:pt x="408" y="469"/>
                  <a:pt x="389" y="457"/>
                </a:cubicBezTo>
                <a:cubicBezTo>
                  <a:pt x="365" y="441"/>
                  <a:pt x="393" y="393"/>
                  <a:pt x="391" y="367"/>
                </a:cubicBezTo>
                <a:cubicBezTo>
                  <a:pt x="390" y="343"/>
                  <a:pt x="371" y="327"/>
                  <a:pt x="353" y="324"/>
                </a:cubicBezTo>
                <a:cubicBezTo>
                  <a:pt x="335" y="322"/>
                  <a:pt x="314" y="324"/>
                  <a:pt x="300" y="332"/>
                </a:cubicBezTo>
                <a:cubicBezTo>
                  <a:pt x="280" y="344"/>
                  <a:pt x="284" y="386"/>
                  <a:pt x="288" y="411"/>
                </a:cubicBezTo>
                <a:cubicBezTo>
                  <a:pt x="289" y="420"/>
                  <a:pt x="292" y="431"/>
                  <a:pt x="291" y="439"/>
                </a:cubicBezTo>
                <a:cubicBezTo>
                  <a:pt x="288" y="453"/>
                  <a:pt x="272" y="461"/>
                  <a:pt x="254" y="463"/>
                </a:cubicBezTo>
                <a:cubicBezTo>
                  <a:pt x="205" y="468"/>
                  <a:pt x="165" y="451"/>
                  <a:pt x="129" y="442"/>
                </a:cubicBezTo>
                <a:cubicBezTo>
                  <a:pt x="142" y="398"/>
                  <a:pt x="144" y="304"/>
                  <a:pt x="123" y="289"/>
                </a:cubicBezTo>
                <a:cubicBezTo>
                  <a:pt x="102" y="274"/>
                  <a:pt x="40" y="301"/>
                  <a:pt x="15" y="277"/>
                </a:cubicBezTo>
                <a:cubicBezTo>
                  <a:pt x="0" y="263"/>
                  <a:pt x="0" y="218"/>
                  <a:pt x="12" y="199"/>
                </a:cubicBezTo>
                <a:cubicBezTo>
                  <a:pt x="24" y="178"/>
                  <a:pt x="55" y="182"/>
                  <a:pt x="82" y="186"/>
                </a:cubicBezTo>
                <a:cubicBezTo>
                  <a:pt x="91" y="187"/>
                  <a:pt x="108" y="195"/>
                  <a:pt x="119" y="192"/>
                </a:cubicBezTo>
                <a:cubicBezTo>
                  <a:pt x="128" y="189"/>
                  <a:pt x="130" y="171"/>
                  <a:pt x="131" y="157"/>
                </a:cubicBezTo>
                <a:cubicBezTo>
                  <a:pt x="135" y="107"/>
                  <a:pt x="126" y="67"/>
                  <a:pt x="123" y="24"/>
                </a:cubicBezTo>
                <a:cubicBezTo>
                  <a:pt x="152" y="21"/>
                  <a:pt x="183" y="12"/>
                  <a:pt x="215" y="9"/>
                </a:cubicBezTo>
                <a:cubicBezTo>
                  <a:pt x="248" y="7"/>
                  <a:pt x="285" y="11"/>
                  <a:pt x="290" y="33"/>
                </a:cubicBezTo>
                <a:cubicBezTo>
                  <a:pt x="291" y="41"/>
                  <a:pt x="286" y="69"/>
                  <a:pt x="285" y="76"/>
                </a:cubicBezTo>
                <a:cubicBezTo>
                  <a:pt x="283" y="90"/>
                  <a:pt x="278" y="108"/>
                  <a:pt x="283" y="122"/>
                </a:cubicBezTo>
                <a:cubicBezTo>
                  <a:pt x="293" y="150"/>
                  <a:pt x="360" y="156"/>
                  <a:pt x="381" y="134"/>
                </a:cubicBezTo>
                <a:cubicBezTo>
                  <a:pt x="390" y="125"/>
                  <a:pt x="389" y="102"/>
                  <a:pt x="388" y="86"/>
                </a:cubicBezTo>
                <a:cubicBezTo>
                  <a:pt x="386" y="70"/>
                  <a:pt x="377" y="57"/>
                  <a:pt x="379" y="42"/>
                </a:cubicBezTo>
                <a:cubicBezTo>
                  <a:pt x="383" y="0"/>
                  <a:pt x="449" y="13"/>
                  <a:pt x="487" y="16"/>
                </a:cubicBezTo>
                <a:cubicBezTo>
                  <a:pt x="508" y="18"/>
                  <a:pt x="528" y="20"/>
                  <a:pt x="547" y="22"/>
                </a:cubicBezTo>
                <a:cubicBezTo>
                  <a:pt x="535" y="63"/>
                  <a:pt x="529" y="143"/>
                  <a:pt x="534" y="171"/>
                </a:cubicBezTo>
                <a:cubicBezTo>
                  <a:pt x="540" y="198"/>
                  <a:pt x="617" y="167"/>
                  <a:pt x="648" y="184"/>
                </a:cubicBezTo>
                <a:cubicBezTo>
                  <a:pt x="660" y="191"/>
                  <a:pt x="671" y="224"/>
                  <a:pt x="667" y="247"/>
                </a:cubicBezTo>
                <a:close/>
              </a:path>
            </a:pathLst>
          </a:custGeom>
          <a:solidFill>
            <a:srgbClr val="941100"/>
          </a:solidFill>
          <a:ln w="19050">
            <a:solidFill>
              <a:schemeClr val="bg1"/>
            </a:solidFill>
          </a:ln>
          <a:effectLst/>
          <a:scene3d>
            <a:camera prst="orthographicFront"/>
            <a:lightRig rig="threePt" dir="t"/>
          </a:scene3d>
          <a:sp3d/>
        </p:spPr>
        <p:txBody>
          <a:bodyPr vert="vert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you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FAC2A68C-DF5C-0E95-A1E7-A2B69EB66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17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C457C-CEE5-CA4E-F91F-EC47A9780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7168" y="18256"/>
            <a:ext cx="9585960" cy="1097000"/>
          </a:xfrm>
        </p:spPr>
        <p:txBody>
          <a:bodyPr/>
          <a:lstStyle/>
          <a:p>
            <a:r>
              <a:rPr lang="en-US" dirty="0"/>
              <a:t>Accelerators</a:t>
            </a:r>
          </a:p>
        </p:txBody>
      </p:sp>
      <p:pic>
        <p:nvPicPr>
          <p:cNvPr id="10" name="Content Placeholder 9" descr="A diagram of a complex&#10;&#10;Description automatically generated">
            <a:extLst>
              <a:ext uri="{FF2B5EF4-FFF2-40B4-BE49-F238E27FC236}">
                <a16:creationId xmlns:a16="http://schemas.microsoft.com/office/drawing/2014/main" id="{2737FC78-B041-4C3E-2042-318F771CCC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28682" y="1115256"/>
            <a:ext cx="6485869" cy="528269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1C6C78-942D-468E-0596-0DB87BD527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5176" y="6359923"/>
            <a:ext cx="2743200" cy="365125"/>
          </a:xfrm>
        </p:spPr>
        <p:txBody>
          <a:bodyPr/>
          <a:lstStyle/>
          <a:p>
            <a:fld id="{18563FA5-180F-8540-9C7C-1C000FF7D32F}" type="datetime1">
              <a:rPr lang="de-CH" smtClean="0"/>
              <a:t>07.03.25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1180FD-CF79-431B-C371-C22750DE1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45536" y="6356350"/>
            <a:ext cx="5876544" cy="365125"/>
          </a:xfrm>
        </p:spPr>
        <p:txBody>
          <a:bodyPr/>
          <a:lstStyle/>
          <a:p>
            <a:r>
              <a:rPr lang="en-US"/>
              <a:t>I.Efthymiopoulos - ATSOA 2025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3F91950-D6A5-52DA-72D3-EBCA00F4E47D}"/>
              </a:ext>
            </a:extLst>
          </p:cNvPr>
          <p:cNvGrpSpPr/>
          <p:nvPr/>
        </p:nvGrpSpPr>
        <p:grpSpPr>
          <a:xfrm>
            <a:off x="7473435" y="4313582"/>
            <a:ext cx="3658391" cy="864705"/>
            <a:chOff x="7473435" y="4313582"/>
            <a:chExt cx="3658391" cy="864705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5A2D732E-D4E8-CA4F-19BA-9533852CC627}"/>
                </a:ext>
              </a:extLst>
            </p:cNvPr>
            <p:cNvSpPr/>
            <p:nvPr/>
          </p:nvSpPr>
          <p:spPr>
            <a:xfrm>
              <a:off x="7473435" y="4442791"/>
              <a:ext cx="1661421" cy="735496"/>
            </a:xfrm>
            <a:prstGeom prst="ellipse">
              <a:avLst/>
            </a:prstGeom>
            <a:solidFill>
              <a:schemeClr val="accent1">
                <a:alpha val="30000"/>
              </a:schemeClr>
            </a:solidFill>
            <a:ln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Line Callout 2 (Accent Bar) 17">
              <a:extLst>
                <a:ext uri="{FF2B5EF4-FFF2-40B4-BE49-F238E27FC236}">
                  <a16:creationId xmlns:a16="http://schemas.microsoft.com/office/drawing/2014/main" id="{F0567CD5-E99B-C4BB-CBB9-6AFC78057E02}"/>
                </a:ext>
              </a:extLst>
            </p:cNvPr>
            <p:cNvSpPr/>
            <p:nvPr/>
          </p:nvSpPr>
          <p:spPr>
            <a:xfrm>
              <a:off x="10048461" y="4313582"/>
              <a:ext cx="1083365" cy="612648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88165"/>
                <a:gd name="adj6" fmla="val -109728"/>
              </a:avLst>
            </a:prstGeom>
            <a:noFill/>
            <a:ln>
              <a:solidFill>
                <a:srgbClr val="0432FF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>
                  <a:solidFill>
                    <a:srgbClr val="0432FF"/>
                  </a:solidFill>
                </a:rPr>
                <a:t>CLEAR </a:t>
              </a:r>
            </a:p>
            <a:p>
              <a:pPr algn="ctr"/>
              <a:r>
                <a:rPr lang="en-US" dirty="0">
                  <a:solidFill>
                    <a:srgbClr val="0432FF"/>
                  </a:solidFill>
                </a:rPr>
                <a:t>R. </a:t>
              </a:r>
              <a:r>
                <a:rPr lang="en-US" dirty="0" err="1">
                  <a:solidFill>
                    <a:srgbClr val="0432FF"/>
                  </a:solidFill>
                </a:rPr>
                <a:t>Corsini</a:t>
              </a:r>
              <a:endParaRPr lang="en-US" dirty="0">
                <a:solidFill>
                  <a:srgbClr val="0432FF"/>
                </a:solidFill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1C478715-CDDD-AAB0-3903-6E444AE4C492}"/>
              </a:ext>
            </a:extLst>
          </p:cNvPr>
          <p:cNvGrpSpPr/>
          <p:nvPr/>
        </p:nvGrpSpPr>
        <p:grpSpPr>
          <a:xfrm>
            <a:off x="6874044" y="3058203"/>
            <a:ext cx="4605652" cy="1182492"/>
            <a:chOff x="6874044" y="3058203"/>
            <a:chExt cx="4605652" cy="1182492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9E94CE7C-A6AC-845D-FDC6-0F8642D62F5E}"/>
                </a:ext>
              </a:extLst>
            </p:cNvPr>
            <p:cNvSpPr/>
            <p:nvPr/>
          </p:nvSpPr>
          <p:spPr>
            <a:xfrm>
              <a:off x="6874044" y="3654863"/>
              <a:ext cx="1311965" cy="585832"/>
            </a:xfrm>
            <a:prstGeom prst="ellipse">
              <a:avLst/>
            </a:prstGeom>
            <a:solidFill>
              <a:schemeClr val="accent6">
                <a:lumMod val="40000"/>
                <a:lumOff val="60000"/>
                <a:alpha val="30000"/>
              </a:schemeClr>
            </a:solidFill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Line Callout 2 (Accent Bar) 18">
              <a:extLst>
                <a:ext uri="{FF2B5EF4-FFF2-40B4-BE49-F238E27FC236}">
                  <a16:creationId xmlns:a16="http://schemas.microsoft.com/office/drawing/2014/main" id="{9095DC38-6927-1B99-2558-3DC8A3FD4BB0}"/>
                </a:ext>
              </a:extLst>
            </p:cNvPr>
            <p:cNvSpPr/>
            <p:nvPr/>
          </p:nvSpPr>
          <p:spPr>
            <a:xfrm>
              <a:off x="9791108" y="3058203"/>
              <a:ext cx="1688588" cy="612648"/>
            </a:xfrm>
            <a:prstGeom prst="accentCallout2">
              <a:avLst>
                <a:gd name="adj1" fmla="val 18750"/>
                <a:gd name="adj2" fmla="val -8333"/>
                <a:gd name="adj3" fmla="val 18750"/>
                <a:gd name="adj4" fmla="val -16667"/>
                <a:gd name="adj5" fmla="val 136835"/>
                <a:gd name="adj6" fmla="val -115246"/>
              </a:avLst>
            </a:prstGeom>
            <a:noFill/>
            <a:ln>
              <a:solidFill>
                <a:srgbClr val="00B050"/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rgbClr val="00B050"/>
                  </a:solidFill>
                </a:rPr>
                <a:t>ISOLDE</a:t>
              </a:r>
              <a:r>
                <a:rPr lang="en-US" dirty="0">
                  <a:solidFill>
                    <a:srgbClr val="00B050"/>
                  </a:solidFill>
                </a:rPr>
                <a:t> </a:t>
              </a:r>
            </a:p>
            <a:p>
              <a:pPr algn="ctr"/>
              <a:r>
                <a:rPr lang="en-US" dirty="0">
                  <a:solidFill>
                    <a:srgbClr val="00B050"/>
                  </a:solidFill>
                </a:rPr>
                <a:t>A. Rodriguez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E79BB430-BC99-39BF-4BD7-CA453E113957}"/>
              </a:ext>
            </a:extLst>
          </p:cNvPr>
          <p:cNvGrpSpPr/>
          <p:nvPr/>
        </p:nvGrpSpPr>
        <p:grpSpPr>
          <a:xfrm>
            <a:off x="798580" y="3480444"/>
            <a:ext cx="6389933" cy="1330095"/>
            <a:chOff x="798580" y="3480444"/>
            <a:chExt cx="6389933" cy="1330095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A199D8E-2E92-395D-8E2C-88F376E65B02}"/>
                </a:ext>
              </a:extLst>
            </p:cNvPr>
            <p:cNvSpPr/>
            <p:nvPr/>
          </p:nvSpPr>
          <p:spPr>
            <a:xfrm>
              <a:off x="5334000" y="3670851"/>
              <a:ext cx="1854513" cy="1139688"/>
            </a:xfrm>
            <a:prstGeom prst="ellipse">
              <a:avLst/>
            </a:prstGeom>
            <a:solidFill>
              <a:schemeClr val="accent4">
                <a:lumMod val="40000"/>
                <a:lumOff val="60000"/>
                <a:alpha val="30000"/>
              </a:schemeClr>
            </a:solidFill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Line Callout 2 (Accent Bar) 19">
              <a:extLst>
                <a:ext uri="{FF2B5EF4-FFF2-40B4-BE49-F238E27FC236}">
                  <a16:creationId xmlns:a16="http://schemas.microsoft.com/office/drawing/2014/main" id="{C6DB0D1C-E647-41C3-2A21-76DF49032423}"/>
                </a:ext>
              </a:extLst>
            </p:cNvPr>
            <p:cNvSpPr/>
            <p:nvPr/>
          </p:nvSpPr>
          <p:spPr>
            <a:xfrm>
              <a:off x="798580" y="3480444"/>
              <a:ext cx="1688588" cy="1250581"/>
            </a:xfrm>
            <a:prstGeom prst="accentCallout2">
              <a:avLst>
                <a:gd name="adj1" fmla="val 15505"/>
                <a:gd name="adj2" fmla="val 89964"/>
                <a:gd name="adj3" fmla="val 22593"/>
                <a:gd name="adj4" fmla="val 122245"/>
                <a:gd name="adj5" fmla="val 51606"/>
                <a:gd name="adj6" fmla="val 288538"/>
              </a:avLst>
            </a:prstGeom>
            <a:noFill/>
            <a:ln>
              <a:solidFill>
                <a:schemeClr val="accent4">
                  <a:lumMod val="75000"/>
                </a:schemeClr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accent4">
                      <a:lumMod val="75000"/>
                    </a:schemeClr>
                  </a:solidFill>
                </a:rPr>
                <a:t>CPS Complex</a:t>
              </a:r>
            </a:p>
            <a:p>
              <a:pPr algn="ctr"/>
              <a:r>
                <a:rPr lang="en-US" b="1" dirty="0">
                  <a:solidFill>
                    <a:schemeClr val="accent4">
                      <a:lumMod val="75000"/>
                    </a:schemeClr>
                  </a:solidFill>
                </a:rPr>
                <a:t>PSB + PS</a:t>
              </a:r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</a:p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F. </a:t>
              </a:r>
              <a:r>
                <a:rPr lang="en-US" dirty="0" err="1">
                  <a:solidFill>
                    <a:schemeClr val="accent4">
                      <a:lumMod val="75000"/>
                    </a:schemeClr>
                  </a:solidFill>
                </a:rPr>
                <a:t>Asvesta</a:t>
              </a:r>
              <a:endParaRPr lang="en-US" dirty="0">
                <a:solidFill>
                  <a:schemeClr val="accent4">
                    <a:lumMod val="75000"/>
                  </a:schemeClr>
                </a:solidFill>
              </a:endParaRPr>
            </a:p>
            <a:p>
              <a:pPr algn="ctr"/>
              <a:r>
                <a:rPr lang="en-US" dirty="0">
                  <a:solidFill>
                    <a:schemeClr val="accent4">
                      <a:lumMod val="75000"/>
                    </a:schemeClr>
                  </a:solidFill>
                </a:rPr>
                <a:t>T. </a:t>
              </a:r>
              <a:r>
                <a:rPr lang="en-US" dirty="0" err="1">
                  <a:solidFill>
                    <a:schemeClr val="accent4">
                      <a:lumMod val="75000"/>
                    </a:schemeClr>
                  </a:solidFill>
                </a:rPr>
                <a:t>Prebibaj</a:t>
              </a:r>
              <a:endParaRPr lang="en-US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4D611FE-3431-4D52-3D04-AD049D605D11}"/>
              </a:ext>
            </a:extLst>
          </p:cNvPr>
          <p:cNvSpPr/>
          <p:nvPr/>
        </p:nvSpPr>
        <p:spPr>
          <a:xfrm>
            <a:off x="559384" y="5087714"/>
            <a:ext cx="2089603" cy="914400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Accelerator Design &amp; Simulations</a:t>
            </a:r>
          </a:p>
          <a:p>
            <a:pPr algn="ctr"/>
            <a:r>
              <a:rPr lang="en-US" dirty="0"/>
              <a:t>T. </a:t>
            </a:r>
            <a:r>
              <a:rPr lang="en-US" dirty="0" err="1"/>
              <a:t>Prebibaj</a:t>
            </a:r>
            <a:endParaRPr lang="en-US" dirty="0"/>
          </a:p>
        </p:txBody>
      </p:sp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266311C8-1586-ACBB-2459-B2BD8C34D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4</a:t>
            </a:fld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E081B5A9-EF22-3BA7-5BC9-7DBBA9708A3E}"/>
              </a:ext>
            </a:extLst>
          </p:cNvPr>
          <p:cNvGrpSpPr/>
          <p:nvPr/>
        </p:nvGrpSpPr>
        <p:grpSpPr>
          <a:xfrm>
            <a:off x="331262" y="1807622"/>
            <a:ext cx="5414240" cy="2221097"/>
            <a:chOff x="331262" y="1807622"/>
            <a:chExt cx="5414240" cy="2221097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0E89B2E3-43CD-4573-13BF-03A268D6E8B9}"/>
                </a:ext>
              </a:extLst>
            </p:cNvPr>
            <p:cNvSpPr/>
            <p:nvPr/>
          </p:nvSpPr>
          <p:spPr>
            <a:xfrm>
              <a:off x="4678866" y="3442886"/>
              <a:ext cx="1066636" cy="585833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30000"/>
              </a:schemeClr>
            </a:solidFill>
            <a:ln>
              <a:solidFill>
                <a:schemeClr val="tx2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Line Callout 2 (Accent Bar) 5">
              <a:extLst>
                <a:ext uri="{FF2B5EF4-FFF2-40B4-BE49-F238E27FC236}">
                  <a16:creationId xmlns:a16="http://schemas.microsoft.com/office/drawing/2014/main" id="{64D42F9A-3622-B96D-753C-E7ADE9DB640D}"/>
                </a:ext>
              </a:extLst>
            </p:cNvPr>
            <p:cNvSpPr/>
            <p:nvPr/>
          </p:nvSpPr>
          <p:spPr>
            <a:xfrm>
              <a:off x="331262" y="1807622"/>
              <a:ext cx="1688588" cy="1250581"/>
            </a:xfrm>
            <a:prstGeom prst="accentCallout2">
              <a:avLst>
                <a:gd name="adj1" fmla="val 15505"/>
                <a:gd name="adj2" fmla="val 89964"/>
                <a:gd name="adj3" fmla="val 22593"/>
                <a:gd name="adj4" fmla="val 122245"/>
                <a:gd name="adj5" fmla="val 147158"/>
                <a:gd name="adj6" fmla="val 265770"/>
              </a:avLst>
            </a:prstGeom>
            <a:noFill/>
            <a:ln>
              <a:solidFill>
                <a:schemeClr val="bg2">
                  <a:lumMod val="75000"/>
                </a:schemeClr>
              </a:solidFill>
              <a:tailEnd type="triangle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AD Complex</a:t>
              </a:r>
            </a:p>
            <a:p>
              <a:pPr algn="ctr"/>
              <a:r>
                <a:rPr lang="en-US" b="1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ELENA</a:t>
              </a:r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 </a:t>
              </a:r>
            </a:p>
            <a:p>
              <a:pPr algn="ctr"/>
              <a:r>
                <a:rPr lang="en-US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D.Gamba</a:t>
              </a:r>
              <a:endParaRPr lang="en-US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  <a:p>
              <a:pPr algn="ctr"/>
              <a:r>
                <a:rPr lang="en-US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L. Ponce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7529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C4160-858A-B3AE-5E5E-636057E60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Program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FD8F6F-E593-4048-1A4D-AC7644820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0978D7-DEC4-3340-B18F-8A0836479916}" type="datetime1">
              <a:rPr lang="de-CH" smtClean="0"/>
              <a:t>07.03.25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36C9EA-FD11-DD04-5D63-DF6813ACD0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F94E5DC-7721-F2EF-99FD-2286C2FD16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4680514"/>
              </p:ext>
            </p:extLst>
          </p:nvPr>
        </p:nvGraphicFramePr>
        <p:xfrm>
          <a:off x="1034129" y="2809130"/>
          <a:ext cx="10099358" cy="357124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892618">
                  <a:extLst>
                    <a:ext uri="{9D8B030D-6E8A-4147-A177-3AD203B41FA5}">
                      <a16:colId xmlns:a16="http://schemas.microsoft.com/office/drawing/2014/main" val="2461923962"/>
                    </a:ext>
                  </a:extLst>
                </a:gridCol>
                <a:gridCol w="1646428">
                  <a:extLst>
                    <a:ext uri="{9D8B030D-6E8A-4147-A177-3AD203B41FA5}">
                      <a16:colId xmlns:a16="http://schemas.microsoft.com/office/drawing/2014/main" val="2565873028"/>
                    </a:ext>
                  </a:extLst>
                </a:gridCol>
                <a:gridCol w="1646428">
                  <a:extLst>
                    <a:ext uri="{9D8B030D-6E8A-4147-A177-3AD203B41FA5}">
                      <a16:colId xmlns:a16="http://schemas.microsoft.com/office/drawing/2014/main" val="1375331701"/>
                    </a:ext>
                  </a:extLst>
                </a:gridCol>
                <a:gridCol w="1640078">
                  <a:extLst>
                    <a:ext uri="{9D8B030D-6E8A-4147-A177-3AD203B41FA5}">
                      <a16:colId xmlns:a16="http://schemas.microsoft.com/office/drawing/2014/main" val="4149909923"/>
                    </a:ext>
                  </a:extLst>
                </a:gridCol>
                <a:gridCol w="1636903">
                  <a:extLst>
                    <a:ext uri="{9D8B030D-6E8A-4147-A177-3AD203B41FA5}">
                      <a16:colId xmlns:a16="http://schemas.microsoft.com/office/drawing/2014/main" val="404774684"/>
                    </a:ext>
                  </a:extLst>
                </a:gridCol>
                <a:gridCol w="1636903">
                  <a:extLst>
                    <a:ext uri="{9D8B030D-6E8A-4147-A177-3AD203B41FA5}">
                      <a16:colId xmlns:a16="http://schemas.microsoft.com/office/drawing/2014/main" val="21774819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Monday </a:t>
                      </a:r>
                    </a:p>
                    <a:p>
                      <a:pPr algn="ctr"/>
                      <a:r>
                        <a:rPr lang="en-US" sz="1600" dirty="0"/>
                        <a:t>03/06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Tuesday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04/06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Wednesday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05/06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Thursday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06/06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Friday </a:t>
                      </a:r>
                    </a:p>
                    <a:p>
                      <a:pPr algn="ctr"/>
                      <a:r>
                        <a:rPr lang="en-US" sz="1600" dirty="0"/>
                        <a:t>07/06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43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41325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AM 09:00 – 12:00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Introduction</a:t>
                      </a:r>
                    </a:p>
                    <a:p>
                      <a:pPr algn="ctr"/>
                      <a:r>
                        <a:rPr lang="en-US" sz="1600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Prep presentations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52676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Lunch 12:00 – 14:00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08149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PM 14:00 – 17:30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</a:p>
                    <a:p>
                      <a:pPr algn="l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 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</a:p>
                    <a:p>
                      <a:pPr algn="l"/>
                      <a:r>
                        <a:rPr lang="en-US" sz="1600" dirty="0">
                          <a:solidFill>
                            <a:schemeClr val="tx1"/>
                          </a:solidFill>
                        </a:rPr>
                        <a:t>AD 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visit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hands-on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ISOLDE : </a:t>
                      </a:r>
                      <a:r>
                        <a:rPr lang="en-US" sz="1600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PSB: </a:t>
                      </a:r>
                      <a:r>
                        <a:rPr lang="en-US" sz="1600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sz="1600" dirty="0"/>
                    </a:p>
                    <a:p>
                      <a:pPr algn="l"/>
                      <a:r>
                        <a:rPr lang="en-US" sz="1600" dirty="0"/>
                        <a:t>CLEAR: </a:t>
                      </a:r>
                      <a:r>
                        <a:rPr lang="en-US" sz="1600" dirty="0">
                          <a:solidFill>
                            <a:srgbClr val="FF40FF"/>
                          </a:solidFill>
                        </a:rPr>
                        <a:t>Group 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AD: </a:t>
                      </a:r>
                      <a:r>
                        <a:rPr lang="en-US" sz="1600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Closing</a:t>
                      </a:r>
                    </a:p>
                    <a:p>
                      <a:pPr algn="ctr"/>
                      <a:r>
                        <a:rPr lang="en-US" sz="1600" b="1" dirty="0">
                          <a:solidFill>
                            <a:srgbClr val="0432FF"/>
                          </a:solidFill>
                        </a:rPr>
                        <a:t>All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376474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907036B-E0AF-47BE-2FA6-25D2AA78F9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617038"/>
              </p:ext>
            </p:extLst>
          </p:nvPr>
        </p:nvGraphicFramePr>
        <p:xfrm>
          <a:off x="2330175" y="1480363"/>
          <a:ext cx="721907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8476">
                  <a:extLst>
                    <a:ext uri="{9D8B030D-6E8A-4147-A177-3AD203B41FA5}">
                      <a16:colId xmlns:a16="http://schemas.microsoft.com/office/drawing/2014/main" val="896426822"/>
                    </a:ext>
                  </a:extLst>
                </a:gridCol>
                <a:gridCol w="1444357">
                  <a:extLst>
                    <a:ext uri="{9D8B030D-6E8A-4147-A177-3AD203B41FA5}">
                      <a16:colId xmlns:a16="http://schemas.microsoft.com/office/drawing/2014/main" val="584928882"/>
                    </a:ext>
                  </a:extLst>
                </a:gridCol>
                <a:gridCol w="1364215">
                  <a:extLst>
                    <a:ext uri="{9D8B030D-6E8A-4147-A177-3AD203B41FA5}">
                      <a16:colId xmlns:a16="http://schemas.microsoft.com/office/drawing/2014/main" val="3917842697"/>
                    </a:ext>
                  </a:extLst>
                </a:gridCol>
                <a:gridCol w="1686011">
                  <a:extLst>
                    <a:ext uri="{9D8B030D-6E8A-4147-A177-3AD203B41FA5}">
                      <a16:colId xmlns:a16="http://schemas.microsoft.com/office/drawing/2014/main" val="2435414740"/>
                    </a:ext>
                  </a:extLst>
                </a:gridCol>
                <a:gridCol w="1686011">
                  <a:extLst>
                    <a:ext uri="{9D8B030D-6E8A-4147-A177-3AD203B41FA5}">
                      <a16:colId xmlns:a16="http://schemas.microsoft.com/office/drawing/2014/main" val="9561045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0000"/>
                          </a:solidFill>
                        </a:rPr>
                        <a:t>Group A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9300"/>
                          </a:solidFill>
                        </a:rPr>
                        <a:t>Group B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00B050"/>
                          </a:solidFill>
                        </a:rPr>
                        <a:t>Group C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>
                          <a:solidFill>
                            <a:srgbClr val="FF40FF"/>
                          </a:solidFill>
                        </a:rPr>
                        <a:t>Group D</a:t>
                      </a:r>
                      <a:endParaRPr lang="en-US" b="1" dirty="0">
                        <a:solidFill>
                          <a:srgbClr val="FF40FF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58411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Hans-on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ISOLDE - PSB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CLEAR - 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PSB - 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 - CLEAR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25722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Visit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CLEAR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ISOLDE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PSB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74305"/>
                  </a:ext>
                </a:extLst>
              </a:tr>
            </a:tbl>
          </a:graphicData>
        </a:graphic>
      </p:graphicFrame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DC301D-C28E-234F-4A3F-ACA1EB84E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09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D5DDCB-08B0-F16B-91CD-EE52DE39F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Groups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31282C-54DA-0DF8-7C0A-E86E7DC58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E8066-A7C1-3342-B330-782AD45246B6}" type="datetime1">
              <a:rPr lang="de-CH" smtClean="0"/>
              <a:t>07.03.25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10D9E2-CF9A-430B-8B7B-8C21EFF37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55AC375-9D60-B5B4-2A70-1206FB812E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697301"/>
              </p:ext>
            </p:extLst>
          </p:nvPr>
        </p:nvGraphicFramePr>
        <p:xfrm>
          <a:off x="457200" y="1875631"/>
          <a:ext cx="11272213" cy="437705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68072">
                  <a:extLst>
                    <a:ext uri="{9D8B030D-6E8A-4147-A177-3AD203B41FA5}">
                      <a16:colId xmlns:a16="http://schemas.microsoft.com/office/drawing/2014/main" val="568930223"/>
                    </a:ext>
                  </a:extLst>
                </a:gridCol>
                <a:gridCol w="1573403">
                  <a:extLst>
                    <a:ext uri="{9D8B030D-6E8A-4147-A177-3AD203B41FA5}">
                      <a16:colId xmlns:a16="http://schemas.microsoft.com/office/drawing/2014/main" val="2117709571"/>
                    </a:ext>
                  </a:extLst>
                </a:gridCol>
                <a:gridCol w="2727198">
                  <a:extLst>
                    <a:ext uri="{9D8B030D-6E8A-4147-A177-3AD203B41FA5}">
                      <a16:colId xmlns:a16="http://schemas.microsoft.com/office/drawing/2014/main" val="2184255366"/>
                    </a:ext>
                  </a:extLst>
                </a:gridCol>
                <a:gridCol w="5603540">
                  <a:extLst>
                    <a:ext uri="{9D8B030D-6E8A-4147-A177-3AD203B41FA5}">
                      <a16:colId xmlns:a16="http://schemas.microsoft.com/office/drawing/2014/main" val="3938903503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l" fontAlgn="b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Name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Email Address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432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Affiliation</a:t>
                      </a:r>
                      <a:endParaRPr lang="en-GB" sz="1200" b="1" i="0" u="none" strike="noStrike" dirty="0">
                        <a:solidFill>
                          <a:schemeClr val="bg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0432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2448658"/>
                  </a:ext>
                </a:extLst>
              </a:tr>
              <a:tr h="203200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A</a:t>
                      </a:r>
                      <a:endParaRPr lang="en-GB" sz="1200" b="1" i="0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</a:rPr>
                        <a:t>Konrad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Altenmuller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konrad@altenmueller.net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</a:rPr>
                        <a:t>ESS Bilbao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4274368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Pablo García Gil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pablogarciagil16@gmail.com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B w="12700" cmpd="sng">
                      <a:noFill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 of Vigo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627608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Vicente Garcia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Távora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vicente.garcia@uam.es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T w="12700" cmpd="sng">
                      <a:noFill/>
                    </a:lnT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Universidad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Autónoma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Madrid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417458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Martha Reece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m.reece@gsi.de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GSI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359036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Alexandru-Gabriel Stoica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alexandru.gabriel.stoica@cern.ch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Horia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Hulubei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National Institute of Physics and Nuclear Engineering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26064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Gregory Willmott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gw00431@surrey.ac.uk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University of Surrey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1757310"/>
                  </a:ext>
                </a:extLst>
              </a:tr>
              <a:tr h="203200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FF93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B</a:t>
                      </a: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Mircea George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Coman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mircea-george.coman.3720@student.uu.se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Uppsala University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55318414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9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Eleonora Diociaiuti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eleonora.diociaiuti@lnf.infn.it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INFN-LNF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42670929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9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Corey Lehmann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corey.lehmann@physics.ox.ac.uk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Univeristy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of Oxford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1629513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9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Hannes Max Gurlich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hannes.max.gurlich@cern.ch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Technische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Universitaet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Dresden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2939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FF93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Philipp Schoch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philipp.schoch@desy.de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83894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bg2">
                            <a:lumMod val="90000"/>
                          </a:schemeClr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Alex Fomin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29464"/>
                  </a:ext>
                </a:extLst>
              </a:tr>
              <a:tr h="203200">
                <a:tc rowSpan="6">
                  <a:txBody>
                    <a:bodyPr/>
                    <a:lstStyle/>
                    <a:p>
                      <a:pPr algn="ctr" fontAlgn="b"/>
                      <a:r>
                        <a:rPr lang="en-GB" sz="1200" b="1" i="0" u="none" strike="noStrike" dirty="0">
                          <a:solidFill>
                            <a:srgbClr val="00B05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Group C</a:t>
                      </a: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Audrey Anne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anne@lpccaen.in2p3.fr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Université de Caen Normandie, ENSICAEN, CNRS/IN2P3, LPC Caen UMR6534, F-14000 Caen, France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4033147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Alec Clapp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alec.clapp.2021@live.rhul.ac.uk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Royal Holloway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7733982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Marie Deseyn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marie.deseyn@kuleuven.be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KU Leuven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323425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Yulia Komar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ky957359@gmail.com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DESY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2986496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Florian Lemaitre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florian.lemaitre@ijclab.in2p3.fr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in2p3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7108413"/>
                  </a:ext>
                </a:extLst>
              </a:tr>
              <a:tr h="203200">
                <a:tc vMerge="1">
                  <a:txBody>
                    <a:bodyPr/>
                    <a:lstStyle/>
                    <a:p>
                      <a:pPr algn="l" fontAlgn="b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Jesús Sánchez Prieto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jesus.sanchez.prieto@cern.ch</a:t>
                      </a:r>
                      <a:endParaRPr lang="en-GB" sz="12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Consejo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Superior de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Investigaciones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GB" sz="1200" b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Cientificas</a:t>
                      </a:r>
                      <a:r>
                        <a:rPr lang="en-GB" sz="1200" b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(CSIC)</a:t>
                      </a:r>
                      <a:endParaRPr lang="en-GB" sz="12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7621000"/>
                  </a:ext>
                </a:extLst>
              </a:tr>
            </a:tbl>
          </a:graphicData>
        </a:graphic>
      </p:graphicFrame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CCB58B-8A04-5DE1-8E83-6B90C7F8CF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206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D0CBC-EC83-1D57-A4BA-FC0FF8F4D3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The Program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936B79-DCF2-6A1E-CCE0-0E65B57BA9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b="1" dirty="0">
                <a:solidFill>
                  <a:srgbClr val="0432FF"/>
                </a:solidFill>
              </a:rPr>
              <a:t>Friday closing session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Each group prepares a short presentation (oral and/or slides) on things they learned, what they will take home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/>
              <a:t>AND 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questions or issues they would like to further discuss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EF36A5-6229-7796-8B71-DA6586A9A7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63F120-1116-DD44-9961-F2251F7B0F90}" type="datetime1">
              <a:rPr lang="de-CH" smtClean="0"/>
              <a:t>07.03.25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29DBEA-38C9-7A78-AA64-A6D1C4641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6CFDC2-D45A-0A1B-EA72-7F9DE50D2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536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B16E15-5022-ABF5-086B-AC6DED121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Program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1A634-FCC0-0EFD-997B-0B9421EA5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Dinner</a:t>
            </a:r>
          </a:p>
          <a:p>
            <a:pPr lvl="1"/>
            <a:r>
              <a:rPr lang="en-US" dirty="0"/>
              <a:t>Not defined yet, will be a restaurant downtown Geneva!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DFB810-DF18-B89F-03D4-A31351B4D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204EA4-BC28-AA41-AFCB-856F04616DC7}" type="datetime1">
              <a:rPr lang="de-CH" smtClean="0"/>
              <a:t>07.03.25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BD27CA-D659-6B4A-9CE2-530804965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I.Efthymiopoulos - ATSOA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40C63F-095D-7B14-AC91-7707D0281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562A29-F7CD-E34E-BAEE-8E8E72BF419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1503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EEBA0229-1CCD-3846-A404-A6B2C71BB51D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eEURO-LABS slides template" id="{165C0414-2228-D547-B79C-CF93489BACAA}" vid="{41B82488-C37E-BB42-8359-53AE468779F9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12052</TotalTime>
  <Words>776</Words>
  <Application>Microsoft Macintosh PowerPoint</Application>
  <PresentationFormat>Widescreen</PresentationFormat>
  <Paragraphs>204</Paragraphs>
  <Slides>8</Slides>
  <Notes>0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Aptos Narrow</vt:lpstr>
      <vt:lpstr>Arial</vt:lpstr>
      <vt:lpstr>Arial Rounded MT Bold</vt:lpstr>
      <vt:lpstr>Calibri</vt:lpstr>
      <vt:lpstr>Calibri Light</vt:lpstr>
      <vt:lpstr>Office Theme</vt:lpstr>
      <vt:lpstr>Custom Design</vt:lpstr>
      <vt:lpstr>Advanced Training School on Operation of Accelerators CERN, 12-16 May 2025</vt:lpstr>
      <vt:lpstr>ATSOA 2025 @ CERN </vt:lpstr>
      <vt:lpstr>ATSOA 2025 @ CERN </vt:lpstr>
      <vt:lpstr>Accelerators</vt:lpstr>
      <vt:lpstr>The Program</vt:lpstr>
      <vt:lpstr>The Groups</vt:lpstr>
      <vt:lpstr>The Program</vt:lpstr>
      <vt:lpstr>The Program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Ilias Efthymiopoulos</dc:creator>
  <cp:lastModifiedBy>Ilias Efthymiopoulos</cp:lastModifiedBy>
  <cp:revision>98</cp:revision>
  <dcterms:created xsi:type="dcterms:W3CDTF">2022-10-01T09:49:21Z</dcterms:created>
  <dcterms:modified xsi:type="dcterms:W3CDTF">2025-03-07T13:28:32Z</dcterms:modified>
</cp:coreProperties>
</file>