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1"/>
  </p:notesMasterIdLst>
  <p:sldIdLst>
    <p:sldId id="422" r:id="rId2"/>
    <p:sldId id="561" r:id="rId3"/>
    <p:sldId id="563" r:id="rId4"/>
    <p:sldId id="564" r:id="rId5"/>
    <p:sldId id="260" r:id="rId6"/>
    <p:sldId id="525" r:id="rId7"/>
    <p:sldId id="562" r:id="rId8"/>
    <p:sldId id="536" r:id="rId9"/>
    <p:sldId id="559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1pPr>
    <a:lvl2pPr marL="0" marR="0" indent="4572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2pPr>
    <a:lvl3pPr marL="0" marR="0" indent="9144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3pPr>
    <a:lvl4pPr marL="0" marR="0" indent="13716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4pPr>
    <a:lvl5pPr marL="0" marR="0" indent="18288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5pPr>
    <a:lvl6pPr marL="0" marR="0" indent="22860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6pPr>
    <a:lvl7pPr marL="0" marR="0" indent="27432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7pPr>
    <a:lvl8pPr marL="0" marR="0" indent="32004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8pPr>
    <a:lvl9pPr marL="0" marR="0" indent="3657600" algn="ctr" defTabSz="355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200" b="0" i="0" u="none" strike="noStrike" cap="none" spc="44" normalizeH="0" baseline="0">
        <a:ln>
          <a:noFill/>
        </a:ln>
        <a:solidFill>
          <a:schemeClr val="accent1">
            <a:satOff val="74278"/>
            <a:lumOff val="-33241"/>
          </a:schemeClr>
        </a:solidFill>
        <a:effectLst/>
        <a:uFillTx/>
        <a:latin typeface="Graphik-Medium"/>
        <a:ea typeface="Graphik-Medium"/>
        <a:cs typeface="Graphik-Medium"/>
        <a:sym typeface="Graphik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800"/>
    <a:srgbClr val="FF9300"/>
    <a:srgbClr val="FF3432"/>
    <a:srgbClr val="FFFFFF"/>
    <a:srgbClr val="224358"/>
    <a:srgbClr val="3F6E9C"/>
    <a:srgbClr val="FFB747"/>
    <a:srgbClr val="2F82A8"/>
    <a:srgbClr val="0B80C0"/>
    <a:srgbClr val="298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84F64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84F64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084F64"/>
              </a:solidFill>
              <a:prstDash val="solid"/>
              <a:miter lim="400000"/>
            </a:ln>
          </a:left>
          <a:right>
            <a:ln w="12700" cap="flat">
              <a:solidFill>
                <a:srgbClr val="084F64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84F64"/>
              </a:solidFill>
              <a:prstDash val="solid"/>
              <a:miter lim="400000"/>
            </a:ln>
          </a:bottom>
          <a:insideH>
            <a:ln w="12700" cap="flat">
              <a:solidFill>
                <a:srgbClr val="084F64"/>
              </a:solidFill>
              <a:prstDash val="solid"/>
              <a:miter lim="400000"/>
            </a:ln>
          </a:insideH>
          <a:insideV>
            <a:ln w="12700" cap="flat">
              <a:solidFill>
                <a:srgbClr val="084F64"/>
              </a:solidFill>
              <a:prstDash val="solid"/>
              <a:miter lim="400000"/>
            </a:ln>
          </a:insideV>
        </a:tcBdr>
        <a:fill>
          <a:solidFill>
            <a:schemeClr val="accent1">
              <a:satOff val="3942"/>
              <a:lumOff val="17322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 Medium"/>
          <a:ea typeface="Graphik Medium"/>
          <a:cs typeface="Graphik Medium"/>
        </a:font>
        <a:schemeClr val="accent6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0EAF0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chemeClr val="accent6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84F64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chemeClr val="accent6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84F64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chemeClr val="accent6"/>
        </a:fontRef>
        <a:schemeClr val="accent6"/>
      </a:tcTxStyle>
      <a:tcStyle>
        <a:tcBdr>
          <a:left>
            <a:ln w="12700" cap="flat">
              <a:solidFill>
                <a:srgbClr val="084F64"/>
              </a:solidFill>
              <a:prstDash val="solid"/>
              <a:miter lim="400000"/>
            </a:ln>
          </a:left>
          <a:right>
            <a:ln w="12700" cap="flat">
              <a:solidFill>
                <a:srgbClr val="084F64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84F64"/>
              </a:solidFill>
              <a:prstDash val="solid"/>
              <a:miter lim="400000"/>
            </a:ln>
          </a:bottom>
          <a:insideH>
            <a:ln w="12700" cap="flat">
              <a:solidFill>
                <a:srgbClr val="084F64"/>
              </a:solidFill>
              <a:prstDash val="solid"/>
              <a:miter lim="400000"/>
            </a:ln>
          </a:insideH>
          <a:insideV>
            <a:ln w="12700" cap="flat">
              <a:solidFill>
                <a:srgbClr val="084F64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35454"/>
              <a:satOff val="2115"/>
              <a:lumOff val="45487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 Medium"/>
          <a:ea typeface="Graphik Medium"/>
          <a:cs typeface="Graphik Medium"/>
        </a:font>
        <a:srgbClr val="2E4E61"/>
      </a:tcTxStyle>
      <a:tcStyle>
        <a:tcBdr>
          <a:left>
            <a:ln w="12700" cap="flat">
              <a:solidFill>
                <a:srgbClr val="3D3E3E"/>
              </a:solidFill>
              <a:prstDash val="solid"/>
              <a:miter lim="400000"/>
            </a:ln>
          </a:left>
          <a:right>
            <a:ln w="12700" cap="flat">
              <a:solidFill>
                <a:srgbClr val="3D3E3E"/>
              </a:solidFill>
              <a:prstDash val="solid"/>
              <a:miter lim="400000"/>
            </a:ln>
          </a:right>
          <a:top>
            <a:ln w="12700" cap="flat">
              <a:solidFill>
                <a:srgbClr val="3D3E3E"/>
              </a:solidFill>
              <a:prstDash val="solid"/>
              <a:miter lim="400000"/>
            </a:ln>
          </a:top>
          <a:bottom>
            <a:ln w="12700" cap="flat">
              <a:solidFill>
                <a:srgbClr val="3D3E3E"/>
              </a:solidFill>
              <a:prstDash val="solid"/>
              <a:miter lim="400000"/>
            </a:ln>
          </a:bottom>
          <a:insideH>
            <a:ln w="12700" cap="flat">
              <a:solidFill>
                <a:srgbClr val="3D3E3E"/>
              </a:solidFill>
              <a:prstDash val="solid"/>
              <a:miter lim="400000"/>
            </a:ln>
          </a:insideH>
          <a:insideV>
            <a:ln w="12700" cap="flat">
              <a:solidFill>
                <a:srgbClr val="3D3E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2E4E61"/>
      </a:tcTxStyle>
      <a:tcStyle>
        <a:tcBdr>
          <a:left>
            <a:ln w="12700" cap="flat">
              <a:solidFill>
                <a:srgbClr val="3D3E3E"/>
              </a:solidFill>
              <a:prstDash val="solid"/>
              <a:miter lim="400000"/>
            </a:ln>
          </a:left>
          <a:right>
            <a:ln w="25400" cap="flat">
              <a:solidFill>
                <a:srgbClr val="3D3E3E"/>
              </a:solidFill>
              <a:prstDash val="solid"/>
              <a:miter lim="400000"/>
            </a:ln>
          </a:right>
          <a:top>
            <a:ln w="12700" cap="flat">
              <a:solidFill>
                <a:srgbClr val="3D3E3E"/>
              </a:solidFill>
              <a:prstDash val="solid"/>
              <a:miter lim="400000"/>
            </a:ln>
          </a:top>
          <a:bottom>
            <a:ln w="12700" cap="flat">
              <a:solidFill>
                <a:srgbClr val="3D3E3E"/>
              </a:solidFill>
              <a:prstDash val="solid"/>
              <a:miter lim="400000"/>
            </a:ln>
          </a:bottom>
          <a:insideH>
            <a:ln w="12700" cap="flat">
              <a:solidFill>
                <a:srgbClr val="3D3E3E"/>
              </a:solidFill>
              <a:prstDash val="solid"/>
              <a:miter lim="400000"/>
            </a:ln>
          </a:insideH>
          <a:insideV>
            <a:ln w="12700" cap="flat">
              <a:solidFill>
                <a:srgbClr val="3D3E3E"/>
              </a:solidFill>
              <a:prstDash val="solid"/>
              <a:miter lim="400000"/>
            </a:ln>
          </a:insideV>
        </a:tcBdr>
        <a:fill>
          <a:solidFill>
            <a:srgbClr val="DBE6A5"/>
          </a:solidFill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2E4E61"/>
      </a:tcTxStyle>
      <a:tcStyle>
        <a:tcBdr>
          <a:left>
            <a:ln w="12700" cap="flat">
              <a:solidFill>
                <a:srgbClr val="3D3E3E"/>
              </a:solidFill>
              <a:prstDash val="solid"/>
              <a:miter lim="400000"/>
            </a:ln>
          </a:left>
          <a:right>
            <a:ln w="12700" cap="flat">
              <a:solidFill>
                <a:srgbClr val="3D3E3E"/>
              </a:solidFill>
              <a:prstDash val="solid"/>
              <a:miter lim="400000"/>
            </a:ln>
          </a:right>
          <a:top>
            <a:ln w="25400" cap="flat">
              <a:solidFill>
                <a:srgbClr val="3D3E3E"/>
              </a:solidFill>
              <a:prstDash val="solid"/>
              <a:miter lim="400000"/>
            </a:ln>
          </a:top>
          <a:bottom>
            <a:ln w="12700" cap="flat">
              <a:solidFill>
                <a:srgbClr val="3D3E3E"/>
              </a:solidFill>
              <a:prstDash val="solid"/>
              <a:miter lim="400000"/>
            </a:ln>
          </a:bottom>
          <a:insideH>
            <a:ln w="12700" cap="flat">
              <a:solidFill>
                <a:srgbClr val="3D3E3E"/>
              </a:solidFill>
              <a:prstDash val="solid"/>
              <a:miter lim="400000"/>
            </a:ln>
          </a:insideH>
          <a:insideV>
            <a:ln w="12700" cap="flat">
              <a:solidFill>
                <a:srgbClr val="3D3E3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2E4E61"/>
      </a:tcTxStyle>
      <a:tcStyle>
        <a:tcBdr>
          <a:left>
            <a:ln w="12700" cap="flat">
              <a:solidFill>
                <a:srgbClr val="3D3E3E"/>
              </a:solidFill>
              <a:prstDash val="solid"/>
              <a:miter lim="400000"/>
            </a:ln>
          </a:left>
          <a:right>
            <a:ln w="12700" cap="flat">
              <a:solidFill>
                <a:srgbClr val="3D3E3E"/>
              </a:solidFill>
              <a:prstDash val="solid"/>
              <a:miter lim="400000"/>
            </a:ln>
          </a:right>
          <a:top>
            <a:ln w="12700" cap="flat">
              <a:solidFill>
                <a:srgbClr val="3D3E3E"/>
              </a:solidFill>
              <a:prstDash val="solid"/>
              <a:miter lim="400000"/>
            </a:ln>
          </a:top>
          <a:bottom>
            <a:ln w="25400" cap="flat">
              <a:solidFill>
                <a:srgbClr val="3D3E3E"/>
              </a:solidFill>
              <a:prstDash val="solid"/>
              <a:miter lim="400000"/>
            </a:ln>
          </a:bottom>
          <a:insideH>
            <a:ln w="12700" cap="flat">
              <a:solidFill>
                <a:srgbClr val="3D3E3E"/>
              </a:solidFill>
              <a:prstDash val="solid"/>
              <a:miter lim="400000"/>
            </a:ln>
          </a:insideH>
          <a:insideV>
            <a:ln w="12700" cap="flat">
              <a:solidFill>
                <a:srgbClr val="3D3E3E"/>
              </a:solidFill>
              <a:prstDash val="solid"/>
              <a:miter lim="400000"/>
            </a:ln>
          </a:insideV>
        </a:tcBdr>
        <a:fill>
          <a:solidFill>
            <a:srgbClr val="DBE6A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C526A"/>
              </a:solidFill>
              <a:prstDash val="solid"/>
              <a:miter lim="400000"/>
            </a:ln>
          </a:left>
          <a:right>
            <a:ln w="254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CB5B2"/>
          </a:solidFill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C526A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3B3B3B"/>
              </a:solidFill>
              <a:prstDash val="solid"/>
              <a:miter lim="400000"/>
            </a:ln>
          </a:left>
          <a:right>
            <a:ln w="12700" cap="flat">
              <a:solidFill>
                <a:srgbClr val="3B3B3B"/>
              </a:solidFill>
              <a:prstDash val="solid"/>
              <a:miter lim="400000"/>
            </a:ln>
          </a:right>
          <a:top>
            <a:ln w="12700" cap="flat">
              <a:solidFill>
                <a:srgbClr val="5C526A"/>
              </a:solidFill>
              <a:prstDash val="solid"/>
              <a:miter lim="400000"/>
            </a:ln>
          </a:top>
          <a:bottom>
            <a:ln w="25400" cap="flat">
              <a:solidFill>
                <a:srgbClr val="3B3B3B"/>
              </a:solidFill>
              <a:prstDash val="solid"/>
              <a:miter lim="400000"/>
            </a:ln>
          </a:bottom>
          <a:insideH>
            <a:ln w="12700" cap="flat">
              <a:solidFill>
                <a:srgbClr val="3B3B3B"/>
              </a:solidFill>
              <a:prstDash val="solid"/>
              <a:miter lim="400000"/>
            </a:ln>
          </a:insideH>
          <a:insideV>
            <a:ln w="12700" cap="flat">
              <a:solidFill>
                <a:srgbClr val="3B3B3B"/>
              </a:solidFill>
              <a:prstDash val="solid"/>
              <a:miter lim="400000"/>
            </a:ln>
          </a:insideV>
        </a:tcBdr>
        <a:fill>
          <a:solidFill>
            <a:srgbClr val="C16E6A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 Medium"/>
          <a:ea typeface="Graphik Medium"/>
          <a:cs typeface="Graphik Medium"/>
        </a:font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CDCECC"/>
          </a:solidFill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D2F24"/>
          </a:solidFill>
        </a:fill>
      </a:tcStyle>
    </a:firstCol>
    <a:la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E5E5E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8"/>
    <p:restoredTop sz="94787"/>
  </p:normalViewPr>
  <p:slideViewPr>
    <p:cSldViewPr snapToGrid="0" snapToObjects="1">
      <p:cViewPr>
        <p:scale>
          <a:sx n="49" d="100"/>
          <a:sy n="49" d="100"/>
        </p:scale>
        <p:origin x="240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hmetrenklioglu/Desktop/CERN/Research%20Studies/RPC%20Mu&#776;on%20C&#807;al&#305;s&#807;malar&#305;/RPC%20Foam%20Technic%20Studies/YETS%2024:25/Human%20Resources%20and%20Plan/Availabilities_for_Foam_Technique-YETS_24-25-v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hmetrenklioglu/Desktop/CERN/Research%20Studies/RPC%20Mu&#776;on%20C&#807;al&#305;s&#807;malar&#305;/RPC%20Foam%20Technic%20Studies/YETS%2024:25/Human%20Resources%20and%20Plan/Availabilities_for_Foam_Technique-YETS_24-25-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/>
              <a:t>Injections - Weekly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5.251945184028297E-3"/>
                  <c:y val="3.2095220569061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DF-8349-B443-0EA4FFAB4481}"/>
                </c:ext>
              </c:extLst>
            </c:dLbl>
            <c:dLbl>
              <c:idx val="3"/>
              <c:layout>
                <c:manualLayout>
                  <c:x val="-5.251945184028297E-3"/>
                  <c:y val="4.0848462542442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1DF-8349-B443-0EA4FFAB4481}"/>
                </c:ext>
              </c:extLst>
            </c:dLbl>
            <c:dLbl>
              <c:idx val="4"/>
              <c:layout>
                <c:manualLayout>
                  <c:x val="-5.251945184028297E-3"/>
                  <c:y val="5.8354946489203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1DF-8349-B443-0EA4FFAB44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Availabilities!$O$122:$U$122</c:f>
              <c:numCache>
                <c:formatCode>General</c:formatCode>
                <c:ptCount val="7"/>
                <c:pt idx="0">
                  <c:v>40</c:v>
                </c:pt>
                <c:pt idx="1">
                  <c:v>10</c:v>
                </c:pt>
                <c:pt idx="2">
                  <c:v>32</c:v>
                </c:pt>
                <c:pt idx="3">
                  <c:v>39</c:v>
                </c:pt>
                <c:pt idx="4">
                  <c:v>41</c:v>
                </c:pt>
                <c:pt idx="5">
                  <c:v>36</c:v>
                </c:pt>
                <c:pt idx="6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DF-8349-B443-0EA4FFAB448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53194431"/>
        <c:axId val="665211247"/>
      </c:lineChart>
      <c:catAx>
        <c:axId val="55319443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R"/>
          </a:p>
        </c:txPr>
        <c:crossAx val="665211247"/>
        <c:crosses val="autoZero"/>
        <c:auto val="1"/>
        <c:lblAlgn val="ctr"/>
        <c:lblOffset val="100"/>
        <c:noMultiLvlLbl val="0"/>
      </c:catAx>
      <c:valAx>
        <c:axId val="6652112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R"/>
          </a:p>
        </c:txPr>
        <c:crossAx val="5531944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T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Week</a:t>
            </a:r>
            <a:r>
              <a:rPr lang="en-US" sz="2400" baseline="0" dirty="0"/>
              <a:t> by Week, Total Number of Injections</a:t>
            </a:r>
            <a:endParaRPr lang="en-US" sz="2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1.3469715082382023E-2"/>
                  <c:y val="3.92866707264366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FD0-904F-B5BE-ADE033A7A0F6}"/>
                </c:ext>
              </c:extLst>
            </c:dLbl>
            <c:dLbl>
              <c:idx val="1"/>
              <c:layout>
                <c:manualLayout>
                  <c:x val="-3.08677404770201E-17"/>
                  <c:y val="3.6480479960262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FD0-904F-B5BE-ADE033A7A0F6}"/>
                </c:ext>
              </c:extLst>
            </c:dLbl>
            <c:dLbl>
              <c:idx val="2"/>
              <c:layout>
                <c:manualLayout>
                  <c:x val="0"/>
                  <c:y val="5.0511433791132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FD0-904F-B5BE-ADE033A7A0F6}"/>
                </c:ext>
              </c:extLst>
            </c:dLbl>
            <c:dLbl>
              <c:idx val="3"/>
              <c:layout>
                <c:manualLayout>
                  <c:x val="5.0511431558932585E-3"/>
                  <c:y val="5.33176245573068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FD0-904F-B5BE-ADE033A7A0F6}"/>
                </c:ext>
              </c:extLst>
            </c:dLbl>
            <c:dLbl>
              <c:idx val="4"/>
              <c:layout>
                <c:manualLayout>
                  <c:x val="1.6837143852976295E-3"/>
                  <c:y val="4.2092861492610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FD0-904F-B5BE-ADE033A7A0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Availabilities!$O$126:$U$126</c:f>
              <c:numCache>
                <c:formatCode>General</c:formatCode>
                <c:ptCount val="7"/>
                <c:pt idx="0">
                  <c:v>40</c:v>
                </c:pt>
                <c:pt idx="1">
                  <c:v>50</c:v>
                </c:pt>
                <c:pt idx="2">
                  <c:v>82</c:v>
                </c:pt>
                <c:pt idx="3">
                  <c:v>121</c:v>
                </c:pt>
                <c:pt idx="4">
                  <c:v>162</c:v>
                </c:pt>
                <c:pt idx="5">
                  <c:v>198</c:v>
                </c:pt>
                <c:pt idx="6">
                  <c:v>289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FD0-904F-B5BE-ADE033A7A0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33497903"/>
        <c:axId val="687261903"/>
      </c:lineChart>
      <c:catAx>
        <c:axId val="733497903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R"/>
          </a:p>
        </c:txPr>
        <c:crossAx val="687261903"/>
        <c:crosses val="autoZero"/>
        <c:auto val="1"/>
        <c:lblAlgn val="ctr"/>
        <c:lblOffset val="100"/>
        <c:noMultiLvlLbl val="0"/>
      </c:catAx>
      <c:valAx>
        <c:axId val="687261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R"/>
          </a:p>
        </c:txPr>
        <c:crossAx val="733497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T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9B603-5DA5-FEBC-FA1C-EFECB34050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2FDEE-B9BF-AAF4-9192-7D69EE1036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B5AD4D-FA99-24BF-64B4-AB5A9630CD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457200" rtl="0" latinLnBrk="0">
              <a:lnSpc>
                <a:spcPct val="117999"/>
              </a:lnSpc>
            </a:pPr>
            <a:endParaRPr lang="en-TR" dirty="0"/>
          </a:p>
        </p:txBody>
      </p:sp>
    </p:spTree>
    <p:extLst>
      <p:ext uri="{BB962C8B-B14F-4D97-AF65-F5344CB8AC3E}">
        <p14:creationId xmlns:p14="http://schemas.microsoft.com/office/powerpoint/2010/main" val="140811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67299-7923-60A3-F225-BF7148728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EA99F5-7BCB-BBB0-8B04-3601F9013C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B70E91-C279-6F2C-0B7A-96813CD5BC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457200" rtl="0" latinLnBrk="0">
              <a:lnSpc>
                <a:spcPct val="117999"/>
              </a:lnSpc>
            </a:pPr>
            <a:endParaRPr lang="en-TR" dirty="0"/>
          </a:p>
        </p:txBody>
      </p:sp>
    </p:spTree>
    <p:extLst>
      <p:ext uri="{BB962C8B-B14F-4D97-AF65-F5344CB8AC3E}">
        <p14:creationId xmlns:p14="http://schemas.microsoft.com/office/powerpoint/2010/main" val="2887430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06CAA-35CE-5416-0CB0-6A9A04BEC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253F79-E3CE-3EC7-6C61-E959AC6BB9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583C39-BB54-9F6B-4A2D-7E0D69BB7E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457200" rtl="0" latinLnBrk="0">
              <a:lnSpc>
                <a:spcPct val="117999"/>
              </a:lnSpc>
            </a:pPr>
            <a:endParaRPr lang="en-TR" dirty="0"/>
          </a:p>
        </p:txBody>
      </p:sp>
    </p:spTree>
    <p:extLst>
      <p:ext uri="{BB962C8B-B14F-4D97-AF65-F5344CB8AC3E}">
        <p14:creationId xmlns:p14="http://schemas.microsoft.com/office/powerpoint/2010/main" val="2111194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opic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1811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>
              <a:defRPr sz="2200" b="0" cap="all" spc="88"/>
            </a:lvl1pPr>
          </a:lstStyle>
          <a:p>
            <a:r>
              <a:t>Topic</a:t>
            </a:r>
          </a:p>
        </p:txBody>
      </p:sp>
      <p:sp>
        <p:nvSpPr>
          <p:cNvPr id="12" name="Location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237200" y="12364718"/>
            <a:ext cx="4965700" cy="467107"/>
          </a:xfrm>
          <a:prstGeom prst="rect">
            <a:avLst/>
          </a:prstGeom>
        </p:spPr>
        <p:txBody>
          <a:bodyPr anchor="t"/>
          <a:lstStyle>
            <a:lvl1pPr>
              <a:defRPr sz="2200" b="0" cap="all" spc="88"/>
            </a:lvl1pPr>
          </a:lstStyle>
          <a:p>
            <a:r>
              <a:t>Location</a:t>
            </a:r>
          </a:p>
        </p:txBody>
      </p:sp>
      <p:sp>
        <p:nvSpPr>
          <p:cNvPr id="13" name="Author and Date"/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6946900" y="12233909"/>
            <a:ext cx="10490200" cy="706629"/>
          </a:xfrm>
          <a:prstGeom prst="rect">
            <a:avLst/>
          </a:prstGeom>
        </p:spPr>
        <p:txBody>
          <a:bodyPr anchor="t"/>
          <a:lstStyle/>
          <a:p>
            <a:r>
              <a:t>Author and Date</a:t>
            </a:r>
          </a:p>
        </p:txBody>
      </p:sp>
      <p:sp>
        <p:nvSpPr>
          <p:cNvPr id="14" name="Presentation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Presentation Title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Image"/>
          <p:cNvSpPr>
            <a:spLocks noGrp="1"/>
          </p:cNvSpPr>
          <p:nvPr>
            <p:ph type="pic" idx="21"/>
          </p:nvPr>
        </p:nvSpPr>
        <p:spPr>
          <a:xfrm>
            <a:off x="760214" y="279400"/>
            <a:ext cx="22863633" cy="12866707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4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8015916"/>
            <a:ext cx="11785600" cy="3848101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090C0F"/>
                </a:solidFill>
              </a:defRPr>
            </a:lvl1pPr>
            <a:lvl2pPr>
              <a:defRPr>
                <a:solidFill>
                  <a:srgbClr val="090C0F"/>
                </a:solidFill>
              </a:defRPr>
            </a:lvl2pPr>
            <a:lvl3pPr>
              <a:defRPr>
                <a:solidFill>
                  <a:srgbClr val="090C0F"/>
                </a:solidFill>
              </a:defRPr>
            </a:lvl3pPr>
            <a:lvl4pPr>
              <a:defRPr>
                <a:solidFill>
                  <a:srgbClr val="090C0F"/>
                </a:solidFill>
              </a:defRPr>
            </a:lvl4pPr>
            <a:lvl5pPr>
              <a:defRPr>
                <a:solidFill>
                  <a:srgbClr val="090C0F"/>
                </a:solidFill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4925417"/>
            <a:ext cx="11785600" cy="2933701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rgbClr val="2F5F91"/>
                </a:solidFill>
              </a:defRPr>
            </a:lvl1pPr>
          </a:lstStyle>
          <a:p>
            <a:r>
              <a:t>Slide Title</a:t>
            </a:r>
          </a:p>
        </p:txBody>
      </p:sp>
      <p:sp>
        <p:nvSpPr>
          <p:cNvPr id="42" name="531205463_2542x1430.jpg"/>
          <p:cNvSpPr>
            <a:spLocks noGrp="1"/>
          </p:cNvSpPr>
          <p:nvPr>
            <p:ph type="pic" idx="21"/>
          </p:nvPr>
        </p:nvSpPr>
        <p:spPr>
          <a:xfrm>
            <a:off x="12801600" y="1895696"/>
            <a:ext cx="17642204" cy="9924608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3" name="Line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rgbClr val="E4C45C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4" name="Line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rgbClr val="E4C45C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anchor="t"/>
          <a:lstStyle>
            <a:lvl1pPr marL="228600" indent="-2286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Clr>
                <a:srgbClr val="E4A33F"/>
              </a:buClr>
              <a:buSzPct val="100000"/>
              <a:buChar char="•"/>
              <a:defRPr spc="36">
                <a:solidFill>
                  <a:srgbClr val="274558"/>
                </a:solidFill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Line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rgbClr val="B39A48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4" name="Line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rgbClr val="B39A48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5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2088436" y="1282700"/>
            <a:ext cx="20207128" cy="1649711"/>
          </a:xfrm>
          <a:prstGeom prst="rect">
            <a:avLst/>
          </a:prstGeom>
        </p:spPr>
        <p:txBody>
          <a:bodyPr/>
          <a:lstStyle>
            <a:lvl1pPr>
              <a:defRPr sz="9000" spc="270">
                <a:solidFill>
                  <a:srgbClr val="2F5F91"/>
                </a:solidFill>
              </a:defRPr>
            </a:lvl1pPr>
          </a:lstStyle>
          <a:p>
            <a:r>
              <a:t>Slide Title</a:t>
            </a:r>
          </a:p>
        </p:txBody>
      </p:sp>
      <p:sp>
        <p:nvSpPr>
          <p:cNvPr id="56" name="15.06.2021"/>
          <p:cNvSpPr txBox="1"/>
          <p:nvPr/>
        </p:nvSpPr>
        <p:spPr>
          <a:xfrm>
            <a:off x="915246" y="12900561"/>
            <a:ext cx="4965701" cy="586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584200">
              <a:lnSpc>
                <a:spcPct val="120000"/>
              </a:lnSpc>
              <a:defRPr sz="2800" spc="112">
                <a:solidFill>
                  <a:schemeClr val="accent2">
                    <a:satOff val="51095"/>
                    <a:lumOff val="-25585"/>
                  </a:schemeClr>
                </a:solidFill>
                <a:latin typeface="+mn-lt"/>
                <a:ea typeface="+mn-ea"/>
                <a:cs typeface="+mn-cs"/>
                <a:sym typeface="Graphik"/>
              </a:defRPr>
            </a:lvl1pPr>
          </a:lstStyle>
          <a:p>
            <a:r>
              <a:t>15.06.2021</a:t>
            </a:r>
          </a:p>
        </p:txBody>
      </p:sp>
      <p:sp>
        <p:nvSpPr>
          <p:cNvPr id="57" name="Ahmet renklioğlu"/>
          <p:cNvSpPr txBox="1"/>
          <p:nvPr/>
        </p:nvSpPr>
        <p:spPr>
          <a:xfrm>
            <a:off x="18503053" y="12900561"/>
            <a:ext cx="4965701" cy="586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defTabSz="584200">
              <a:lnSpc>
                <a:spcPct val="120000"/>
              </a:lnSpc>
              <a:defRPr sz="2800" spc="112">
                <a:solidFill>
                  <a:schemeClr val="accent2">
                    <a:satOff val="51095"/>
                    <a:lumOff val="-25585"/>
                  </a:schemeClr>
                </a:solidFill>
                <a:latin typeface="+mn-lt"/>
                <a:ea typeface="+mn-ea"/>
                <a:cs typeface="+mn-cs"/>
                <a:sym typeface="Graphik"/>
              </a:defRPr>
            </a:lvl1pPr>
          </a:lstStyle>
          <a:p>
            <a:r>
              <a:t>Ahmet renklioğlu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82800" y="4195233"/>
            <a:ext cx="20207127" cy="6282059"/>
          </a:xfrm>
          <a:prstGeom prst="rect">
            <a:avLst/>
          </a:prstGeom>
        </p:spPr>
        <p:txBody>
          <a:bodyPr numCol="2" spcCol="1289181"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6" name="Line"/>
          <p:cNvSpPr/>
          <p:nvPr/>
        </p:nvSpPr>
        <p:spPr>
          <a:xfrm>
            <a:off x="766879" y="952500"/>
            <a:ext cx="22850242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7" name="Line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1851223"/>
            <a:ext cx="11785600" cy="4084936"/>
          </a:xfrm>
          <a:prstGeom prst="rect">
            <a:avLst/>
          </a:prstGeom>
        </p:spPr>
        <p:txBody>
          <a:bodyPr anchor="b"/>
          <a:lstStyle>
            <a:lvl1pPr>
              <a:defRPr sz="9000" spc="270">
                <a:solidFill>
                  <a:schemeClr val="accent6"/>
                </a:solidFill>
              </a:defRPr>
            </a:lvl1pPr>
          </a:lstStyle>
          <a:p>
            <a:r>
              <a:t>Slide Title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088435" y="6720284"/>
            <a:ext cx="10972801" cy="5467169"/>
          </a:xfrm>
          <a:prstGeom prst="rect">
            <a:avLst/>
          </a:prstGeom>
        </p:spPr>
        <p:txBody>
          <a:bodyPr anchor="t"/>
          <a:lstStyle>
            <a:lvl1pPr marL="63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 marL="127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 marL="190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 marL="2540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 marL="3175000" indent="-635000" algn="l" defTabSz="355600">
              <a:lnSpc>
                <a:spcPct val="100000"/>
              </a:lnSpc>
              <a:spcBef>
                <a:spcPts val="4300"/>
              </a:spcBef>
              <a:buSzPct val="100000"/>
              <a:buBlip>
                <a:blip r:embed="rId2"/>
              </a:buBlip>
              <a:defRPr spc="36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7" name="545882547_1308x1744.jpeg"/>
          <p:cNvSpPr>
            <a:spLocks noGrp="1"/>
          </p:cNvSpPr>
          <p:nvPr>
            <p:ph type="pic" idx="21"/>
          </p:nvPr>
        </p:nvSpPr>
        <p:spPr>
          <a:xfrm>
            <a:off x="12661900" y="-2501900"/>
            <a:ext cx="11077576" cy="14770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8" name="Line"/>
          <p:cNvSpPr/>
          <p:nvPr/>
        </p:nvSpPr>
        <p:spPr>
          <a:xfrm flipV="1">
            <a:off x="762000" y="952499"/>
            <a:ext cx="22860003" cy="2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9" name="Line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6">
                <a:hueOff val="61929"/>
                <a:satOff val="10820"/>
                <a:lumOff val="-8848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82800" y="4337484"/>
            <a:ext cx="20205700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>
              <a:lnSpc>
                <a:spcPct val="90000"/>
              </a:lnSpc>
              <a:defRPr sz="9000" cap="all" spc="270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0" name="Line"/>
          <p:cNvSpPr/>
          <p:nvPr/>
        </p:nvSpPr>
        <p:spPr>
          <a:xfrm>
            <a:off x="766879" y="9525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1" name="Line"/>
          <p:cNvSpPr/>
          <p:nvPr/>
        </p:nvSpPr>
        <p:spPr>
          <a:xfrm>
            <a:off x="757217" y="12603828"/>
            <a:ext cx="22862943" cy="1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82800" y="1509784"/>
            <a:ext cx="20205700" cy="685229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>
              <a:lnSpc>
                <a:spcPct val="90000"/>
              </a:lnSpc>
              <a:defRPr sz="25000" cap="all" spc="750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0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82800" y="8407994"/>
            <a:ext cx="20205700" cy="694056"/>
          </a:xfrm>
          <a:prstGeom prst="rect">
            <a:avLst/>
          </a:prstGeom>
        </p:spPr>
        <p:txBody>
          <a:bodyPr anchor="t"/>
          <a:lstStyle>
            <a:lvl1pPr>
              <a:defRPr sz="3500" spc="104">
                <a:solidFill>
                  <a:schemeClr val="accent1"/>
                </a:solidFill>
              </a:defRPr>
            </a:lvl1pPr>
          </a:lstStyle>
          <a:p>
            <a:r>
              <a:t>Fact information</a:t>
            </a:r>
          </a:p>
        </p:txBody>
      </p:sp>
      <p:sp>
        <p:nvSpPr>
          <p:cNvPr id="131" name="Line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2" name="Line"/>
          <p:cNvSpPr/>
          <p:nvPr/>
        </p:nvSpPr>
        <p:spPr>
          <a:xfrm>
            <a:off x="766879" y="12598400"/>
            <a:ext cx="22850242" cy="0"/>
          </a:xfrm>
          <a:prstGeom prst="line">
            <a:avLst/>
          </a:prstGeom>
          <a:ln w="762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88436" y="11375561"/>
            <a:ext cx="20207127" cy="706629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t>Attribution</a:t>
            </a:r>
          </a:p>
        </p:txBody>
      </p:sp>
      <p:sp>
        <p:nvSpPr>
          <p:cNvPr id="141" name="Line"/>
          <p:cNvSpPr/>
          <p:nvPr/>
        </p:nvSpPr>
        <p:spPr>
          <a:xfrm flipV="1">
            <a:off x="762000" y="952499"/>
            <a:ext cx="22860001" cy="2"/>
          </a:xfrm>
          <a:prstGeom prst="line">
            <a:avLst/>
          </a:prstGeom>
          <a:ln w="76200">
            <a:solidFill>
              <a:schemeClr val="accent1">
                <a:satOff val="36598"/>
                <a:lumOff val="-172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2" name="Line"/>
          <p:cNvSpPr/>
          <p:nvPr/>
        </p:nvSpPr>
        <p:spPr>
          <a:xfrm>
            <a:off x="762000" y="12598400"/>
            <a:ext cx="22860001" cy="0"/>
          </a:xfrm>
          <a:prstGeom prst="line">
            <a:avLst/>
          </a:prstGeom>
          <a:ln w="76200">
            <a:solidFill>
              <a:schemeClr val="accent1">
                <a:satOff val="36598"/>
                <a:lumOff val="-1722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88436" y="4298870"/>
            <a:ext cx="20207128" cy="46990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1pPr>
            <a:lvl2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2pPr>
            <a:lvl3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3pPr>
            <a:lvl4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4pPr>
            <a:lvl5pPr>
              <a:lnSpc>
                <a:spcPct val="90000"/>
              </a:lnSpc>
              <a:defRPr sz="9500" cap="all" spc="190">
                <a:solidFill>
                  <a:schemeClr val="accent1">
                    <a:satOff val="36598"/>
                    <a:lumOff val="-17227"/>
                  </a:schemeClr>
                </a:solidFill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Image"/>
          <p:cNvSpPr>
            <a:spLocks noGrp="1"/>
          </p:cNvSpPr>
          <p:nvPr>
            <p:ph type="pic" idx="21"/>
          </p:nvPr>
        </p:nvSpPr>
        <p:spPr>
          <a:xfrm>
            <a:off x="-609600" y="431800"/>
            <a:ext cx="21514742" cy="121031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2" name="Image"/>
          <p:cNvSpPr>
            <a:spLocks noGrp="1"/>
          </p:cNvSpPr>
          <p:nvPr>
            <p:ph type="pic" sz="quarter" idx="22"/>
          </p:nvPr>
        </p:nvSpPr>
        <p:spPr>
          <a:xfrm>
            <a:off x="15836900" y="-203200"/>
            <a:ext cx="7747000" cy="7747000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3" name="1056335080_2112X2816.jpg"/>
          <p:cNvSpPr>
            <a:spLocks noGrp="1"/>
          </p:cNvSpPr>
          <p:nvPr>
            <p:ph type="pic" idx="23"/>
          </p:nvPr>
        </p:nvSpPr>
        <p:spPr>
          <a:xfrm>
            <a:off x="10769600" y="-6083300"/>
            <a:ext cx="17881600" cy="23842133"/>
          </a:xfrm>
          <a:prstGeom prst="rect">
            <a:avLst/>
          </a:prstGeom>
          <a:ln w="114300">
            <a:solidFill>
              <a:srgbClr val="FFFFFF"/>
            </a:solidFill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323" y="12890500"/>
            <a:ext cx="416053" cy="4671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2082800" y="4902200"/>
            <a:ext cx="20205700" cy="3911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Presentation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82800" y="3495675"/>
            <a:ext cx="20205700" cy="1614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8800" y="12890500"/>
            <a:ext cx="416053" cy="46710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pc="0">
                <a:solidFill>
                  <a:srgbClr val="FFFFFF"/>
                </a:solidFill>
                <a:latin typeface="+mn-lt"/>
                <a:ea typeface="+mn-ea"/>
                <a:cs typeface="+mn-cs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6" r:id="rId11"/>
  </p:sldLayoutIdLst>
  <p:transition spd="med"/>
  <p:hf hdr="0" ftr="0" dt="0"/>
  <p:txStyles>
    <p:titleStyle>
      <a:lvl1pPr marL="0" marR="0" indent="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Graphik"/>
        </a:defRPr>
      </a:lvl9pPr>
    </p:titleStyle>
    <p:bodyStyle>
      <a:lvl1pPr marL="0" marR="0" indent="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E4C45C"/>
          </a:solidFill>
          <a:uFillTx/>
          <a:latin typeface="+mn-lt"/>
          <a:ea typeface="+mn-ea"/>
          <a:cs typeface="+mn-cs"/>
          <a:sym typeface="Graphik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50000"/>
              </a:schemeClr>
            </a:gs>
            <a:gs pos="79000">
              <a:srgbClr val="224358"/>
            </a:gs>
            <a:gs pos="100000">
              <a:srgbClr val="224358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19498A-4183-D08C-E0E3-777391A1477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709148" y="12764667"/>
            <a:ext cx="4965700" cy="467107"/>
          </a:xfrm>
        </p:spPr>
        <p:txBody>
          <a:bodyPr>
            <a:normAutofit lnSpcReduction="10000"/>
          </a:bodyPr>
          <a:lstStyle/>
          <a:p>
            <a:r>
              <a:rPr lang="en-TR" dirty="0">
                <a:solidFill>
                  <a:srgbClr val="FFFFFF"/>
                </a:solidFill>
              </a:rPr>
              <a:t>10.03.2025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58A1E92-4688-3046-528E-AFB32A542A6E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09998" y="8222639"/>
            <a:ext cx="16764000" cy="1077218"/>
          </a:xfrm>
        </p:spPr>
        <p:txBody>
          <a:bodyPr>
            <a:normAutofit/>
          </a:bodyPr>
          <a:lstStyle/>
          <a:p>
            <a:pPr marL="0" marR="0" lvl="0" indent="0" defTabSz="584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i="0" u="none" strike="noStrike" kern="0" cap="all" spc="88" normalizeH="0" baseline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presenter: Ahmet </a:t>
            </a:r>
            <a:r>
              <a:rPr kumimoji="0" lang="en-GB" sz="2200" i="0" u="none" strike="noStrike" kern="0" cap="all" spc="88" normalizeH="0" baseline="0" dirty="0" err="1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Renklİoğlu</a:t>
            </a:r>
            <a:endParaRPr kumimoji="0" lang="en-GB" sz="2200" i="0" u="none" strike="noStrike" kern="0" cap="all" spc="88" normalizeH="0" baseline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/>
              <a:uLnTx/>
              <a:uFillTx/>
              <a:latin typeface="Graphik"/>
              <a:sym typeface="Graphik"/>
            </a:endParaRPr>
          </a:p>
          <a:p>
            <a:pPr marL="0" marR="0" lvl="0" indent="0" defTabSz="584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0" cap="all" spc="88" normalizeH="0" baseline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On behalf of atlas </a:t>
            </a:r>
            <a:r>
              <a:rPr kumimoji="0" lang="en-GB" sz="2200" b="0" i="0" u="none" strike="noStrike" kern="0" cap="all" spc="88" normalizeH="0" baseline="0" dirty="0" err="1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rpc</a:t>
            </a:r>
            <a:r>
              <a:rPr kumimoji="0" lang="en-GB" sz="2200" b="0" i="0" u="none" strike="noStrike" kern="0" cap="all" spc="88" normalizeH="0" baseline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Graphik"/>
                <a:sym typeface="Graphik"/>
              </a:rPr>
              <a:t> FOAM team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B26AEC-5AD5-6623-9397-2CB216387FC4}"/>
              </a:ext>
            </a:extLst>
          </p:cNvPr>
          <p:cNvSpPr/>
          <p:nvPr/>
        </p:nvSpPr>
        <p:spPr>
          <a:xfrm>
            <a:off x="0" y="-35128"/>
            <a:ext cx="24383999" cy="207145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D8AA52-426C-FBB0-5D1C-8DE7675EFD40}"/>
              </a:ext>
            </a:extLst>
          </p:cNvPr>
          <p:cNvSpPr txBox="1"/>
          <p:nvPr/>
        </p:nvSpPr>
        <p:spPr>
          <a:xfrm>
            <a:off x="6087532" y="6937587"/>
            <a:ext cx="12208932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6400" b="1" spc="291" dirty="0">
                <a:solidFill>
                  <a:srgbClr val="FFFFFF"/>
                </a:solidFill>
                <a:latin typeface="Graphik"/>
                <a:sym typeface="Graphik"/>
              </a:rPr>
              <a:t>Weekly Report</a:t>
            </a:r>
            <a:endParaRPr lang="en-GB" dirty="0"/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3BC0E7C1-124F-04D3-08A3-51F880732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328" y="145512"/>
            <a:ext cx="3179341" cy="1780431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ECD34F47-3E0F-6171-8DB0-6C18BFED81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48" y="160574"/>
            <a:ext cx="3066017" cy="1614804"/>
          </a:xfrm>
          <a:prstGeom prst="rect">
            <a:avLst/>
          </a:prstGeom>
        </p:spPr>
      </p:pic>
      <p:sp>
        <p:nvSpPr>
          <p:cNvPr id="14" name="Weekly Report">
            <a:extLst>
              <a:ext uri="{FF2B5EF4-FFF2-40B4-BE49-F238E27FC236}">
                <a16:creationId xmlns:a16="http://schemas.microsoft.com/office/drawing/2014/main" id="{C326A68F-6AC1-7C42-9ACC-5123FAE785CF}"/>
              </a:ext>
            </a:extLst>
          </p:cNvPr>
          <p:cNvSpPr txBox="1">
            <a:spLocks/>
          </p:cNvSpPr>
          <p:nvPr/>
        </p:nvSpPr>
        <p:spPr>
          <a:xfrm>
            <a:off x="5070448" y="4125433"/>
            <a:ext cx="14474283" cy="236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144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hangingPunct="1"/>
            <a:r>
              <a:rPr lang="en-GB" dirty="0">
                <a:solidFill>
                  <a:srgbClr val="FFC000"/>
                </a:solidFill>
              </a:rPr>
              <a:t>ATLAS RPC </a:t>
            </a:r>
          </a:p>
          <a:p>
            <a:pPr hangingPunct="1"/>
            <a:r>
              <a:rPr lang="en-GB" dirty="0">
                <a:solidFill>
                  <a:srgbClr val="FFC000"/>
                </a:solidFill>
              </a:rPr>
              <a:t>FOAM TECHNIQUE STUDIES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E9E4FC-7CDC-71D8-42DA-58C9F0110D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47532" y="180297"/>
            <a:ext cx="5122334" cy="171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5568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FF00077-FB6D-659E-FE2F-437AE831E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127">
            <a:extLst>
              <a:ext uri="{FF2B5EF4-FFF2-40B4-BE49-F238E27FC236}">
                <a16:creationId xmlns:a16="http://schemas.microsoft.com/office/drawing/2014/main" id="{3E03A059-E581-E3C8-EB7D-9924BC8A237B}"/>
              </a:ext>
            </a:extLst>
          </p:cNvPr>
          <p:cNvSpPr/>
          <p:nvPr/>
        </p:nvSpPr>
        <p:spPr>
          <a:xfrm>
            <a:off x="12527174" y="4561460"/>
            <a:ext cx="11230292" cy="8840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4B96F29-BA03-134D-A280-77B5D457ECDA}"/>
              </a:ext>
            </a:extLst>
          </p:cNvPr>
          <p:cNvSpPr/>
          <p:nvPr/>
        </p:nvSpPr>
        <p:spPr>
          <a:xfrm>
            <a:off x="12502867" y="363680"/>
            <a:ext cx="11254599" cy="4020217"/>
          </a:xfrm>
          <a:prstGeom prst="rect">
            <a:avLst/>
          </a:prstGeom>
          <a:solidFill>
            <a:srgbClr val="00B050"/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8340B4-7EAB-9E2F-E044-2BC0BB44C470}"/>
              </a:ext>
            </a:extLst>
          </p:cNvPr>
          <p:cNvSpPr/>
          <p:nvPr/>
        </p:nvSpPr>
        <p:spPr>
          <a:xfrm>
            <a:off x="876709" y="358393"/>
            <a:ext cx="10535177" cy="126419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86D7E9-02EE-D933-0488-3083D0BED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9217" y="661279"/>
            <a:ext cx="9181898" cy="1044433"/>
          </a:xfrm>
        </p:spPr>
        <p:txBody>
          <a:bodyPr>
            <a:noAutofit/>
          </a:bodyPr>
          <a:lstStyle/>
          <a:p>
            <a:r>
              <a:rPr lang="en-US" sz="7000" noProof="0" dirty="0">
                <a:solidFill>
                  <a:srgbClr val="FFFFFF"/>
                </a:solidFill>
                <a:latin typeface="Avenir Next" panose="020B0503020202020204" pitchFamily="34" charset="0"/>
                <a:ea typeface="Apple Symbols" panose="02000000000000000000" pitchFamily="2" charset="-79"/>
                <a:cs typeface="Courier New" panose="02070309020205020404" pitchFamily="49" charset="0"/>
              </a:rPr>
              <a:t>GENERAL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7F60A1-6E24-8014-CC12-8AF17A8C021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TR" smtClean="0"/>
              <a:t>2</a:t>
            </a:fld>
            <a:endParaRPr lang="en-TR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82F766B-B348-13D7-58D3-878D7FDB7780}"/>
              </a:ext>
            </a:extLst>
          </p:cNvPr>
          <p:cNvSpPr txBox="1">
            <a:spLocks/>
          </p:cNvSpPr>
          <p:nvPr/>
        </p:nvSpPr>
        <p:spPr>
          <a:xfrm>
            <a:off x="484909" y="13000302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chemeClr val="tx1"/>
                </a:solidFill>
              </a:rPr>
              <a:t>10.03.2025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E12D2F3-E3C0-94FE-503C-215E917E659F}"/>
              </a:ext>
            </a:extLst>
          </p:cNvPr>
          <p:cNvGrpSpPr/>
          <p:nvPr/>
        </p:nvGrpSpPr>
        <p:grpSpPr>
          <a:xfrm>
            <a:off x="13395913" y="1846238"/>
            <a:ext cx="9791191" cy="2133978"/>
            <a:chOff x="13341271" y="2283987"/>
            <a:chExt cx="9791191" cy="2133978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06D0220-AC02-9905-3F89-1277B2A8DED9}"/>
                </a:ext>
              </a:extLst>
            </p:cNvPr>
            <p:cNvSpPr/>
            <p:nvPr/>
          </p:nvSpPr>
          <p:spPr>
            <a:xfrm>
              <a:off x="13341271" y="2283987"/>
              <a:ext cx="4429125" cy="213397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16575AA-FD15-E92E-D19D-2A6F29A42031}"/>
                </a:ext>
              </a:extLst>
            </p:cNvPr>
            <p:cNvSpPr txBox="1"/>
            <p:nvPr/>
          </p:nvSpPr>
          <p:spPr>
            <a:xfrm>
              <a:off x="13802287" y="3278043"/>
              <a:ext cx="3654912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TR" sz="4800" b="0" i="0" u="none" strike="noStrike" cap="none" spc="44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rPr>
                <a:t>325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BA37791-E678-DAB8-280F-BC30EA99ED00}"/>
                </a:ext>
              </a:extLst>
            </p:cNvPr>
            <p:cNvSpPr txBox="1"/>
            <p:nvPr/>
          </p:nvSpPr>
          <p:spPr>
            <a:xfrm>
              <a:off x="13415180" y="2503857"/>
              <a:ext cx="4355215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r-TR" sz="4000" b="0" i="0" u="none" strike="noStrike" cap="none" spc="44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rPr>
                <a:t>Total CLAYING</a:t>
              </a:r>
              <a:endParaRPr kumimoji="0" lang="en-TR" sz="40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839BAED0-D5A7-DCEB-9D58-3858552F26A8}"/>
                </a:ext>
              </a:extLst>
            </p:cNvPr>
            <p:cNvSpPr/>
            <p:nvPr/>
          </p:nvSpPr>
          <p:spPr>
            <a:xfrm>
              <a:off x="18629427" y="2283987"/>
              <a:ext cx="4429125" cy="213397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63C7FC5-FED8-029D-32CB-9AE48B377ABE}"/>
                </a:ext>
              </a:extLst>
            </p:cNvPr>
            <p:cNvSpPr txBox="1"/>
            <p:nvPr/>
          </p:nvSpPr>
          <p:spPr>
            <a:xfrm>
              <a:off x="19057133" y="3333325"/>
              <a:ext cx="3727917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TR" sz="4800" dirty="0">
                  <a:solidFill>
                    <a:srgbClr val="FFFFFF"/>
                  </a:solidFill>
                </a:rPr>
                <a:t>289</a:t>
              </a:r>
              <a:endParaRPr kumimoji="0" lang="en-TR" sz="48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4730847-0444-0D52-8B7C-A996BB06206E}"/>
                </a:ext>
              </a:extLst>
            </p:cNvPr>
            <p:cNvSpPr txBox="1"/>
            <p:nvPr/>
          </p:nvSpPr>
          <p:spPr>
            <a:xfrm>
              <a:off x="18629426" y="2532844"/>
              <a:ext cx="4503036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r-TR" sz="4000" b="0" i="0" u="none" strike="noStrike" cap="none" spc="44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rPr>
                <a:t>Total INJECTION</a:t>
              </a:r>
              <a:endParaRPr kumimoji="0" lang="en-TR" sz="40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</p:grpSp>
      <p:sp>
        <p:nvSpPr>
          <p:cNvPr id="8" name="Title 2">
            <a:extLst>
              <a:ext uri="{FF2B5EF4-FFF2-40B4-BE49-F238E27FC236}">
                <a16:creationId xmlns:a16="http://schemas.microsoft.com/office/drawing/2014/main" id="{D2931B91-83CA-0A5F-9AD4-934EE9A5BC5D}"/>
              </a:ext>
            </a:extLst>
          </p:cNvPr>
          <p:cNvSpPr txBox="1">
            <a:spLocks/>
          </p:cNvSpPr>
          <p:nvPr/>
        </p:nvSpPr>
        <p:spPr>
          <a:xfrm>
            <a:off x="1371296" y="568418"/>
            <a:ext cx="9795012" cy="1406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 fontScale="97500"/>
          </a:bodyPr>
          <a:lstStyle>
            <a:lvl1pPr marL="0" marR="0" indent="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0" b="1" i="0" u="none" strike="noStrike" cap="all" spc="270" baseline="0">
                <a:solidFill>
                  <a:srgbClr val="2F5F91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hangingPunct="1"/>
            <a:r>
              <a:rPr lang="en-US" sz="7200" dirty="0">
                <a:solidFill>
                  <a:srgbClr val="224358"/>
                </a:solidFill>
                <a:latin typeface="Avenir Next" panose="020B0503020202020204" pitchFamily="34" charset="0"/>
                <a:ea typeface="Apple Symbols" panose="02000000000000000000" pitchFamily="2" charset="-79"/>
                <a:cs typeface="Courier New" panose="02070309020205020404" pitchFamily="49" charset="0"/>
              </a:rPr>
              <a:t>LAST WEEK REPORT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8C97476-04AA-DE05-6C1F-3EFC2B43483D}"/>
              </a:ext>
            </a:extLst>
          </p:cNvPr>
          <p:cNvSpPr/>
          <p:nvPr/>
        </p:nvSpPr>
        <p:spPr>
          <a:xfrm>
            <a:off x="1390759" y="2203978"/>
            <a:ext cx="6163733" cy="1071299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38B57BC-CB7E-CF6E-EC8E-228ABF9B026D}"/>
              </a:ext>
            </a:extLst>
          </p:cNvPr>
          <p:cNvSpPr/>
          <p:nvPr/>
        </p:nvSpPr>
        <p:spPr>
          <a:xfrm>
            <a:off x="1403460" y="3906604"/>
            <a:ext cx="6163733" cy="1071299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D148C47-C50F-FEE5-79D1-870CFDE05B20}"/>
              </a:ext>
            </a:extLst>
          </p:cNvPr>
          <p:cNvSpPr/>
          <p:nvPr/>
        </p:nvSpPr>
        <p:spPr>
          <a:xfrm>
            <a:off x="1403460" y="5655670"/>
            <a:ext cx="6163733" cy="1071299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BE331AE-BD8E-E1CC-5D83-E84E156C498A}"/>
              </a:ext>
            </a:extLst>
          </p:cNvPr>
          <p:cNvSpPr/>
          <p:nvPr/>
        </p:nvSpPr>
        <p:spPr>
          <a:xfrm>
            <a:off x="1450027" y="7404736"/>
            <a:ext cx="9748445" cy="754304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73ACAF-DDCB-CB8C-92D6-D04357058FF6}"/>
              </a:ext>
            </a:extLst>
          </p:cNvPr>
          <p:cNvSpPr txBox="1"/>
          <p:nvPr/>
        </p:nvSpPr>
        <p:spPr>
          <a:xfrm>
            <a:off x="1450027" y="2259236"/>
            <a:ext cx="5935131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The number of teams working in the Cavern last week:</a:t>
            </a:r>
            <a:endParaRPr kumimoji="0" lang="en-TR" sz="26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F63443E-1A3E-1ADE-C5C5-70696B3AADFC}"/>
              </a:ext>
            </a:extLst>
          </p:cNvPr>
          <p:cNvGrpSpPr/>
          <p:nvPr/>
        </p:nvGrpSpPr>
        <p:grpSpPr>
          <a:xfrm>
            <a:off x="8889544" y="2021483"/>
            <a:ext cx="1405466" cy="1405466"/>
            <a:chOff x="8159186" y="2532844"/>
            <a:chExt cx="1405466" cy="140546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544FF86-3571-D57E-FCC4-42FF146AA0EA}"/>
                </a:ext>
              </a:extLst>
            </p:cNvPr>
            <p:cNvSpPr/>
            <p:nvPr/>
          </p:nvSpPr>
          <p:spPr>
            <a:xfrm>
              <a:off x="8159186" y="2532844"/>
              <a:ext cx="1405466" cy="1405466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F1536AA-EB21-144A-2473-714A78A17332}"/>
                </a:ext>
              </a:extLst>
            </p:cNvPr>
            <p:cNvSpPr txBox="1"/>
            <p:nvPr/>
          </p:nvSpPr>
          <p:spPr>
            <a:xfrm>
              <a:off x="8258862" y="2743894"/>
              <a:ext cx="1206111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800" b="0" i="0" u="none" strike="noStrike" cap="none" spc="44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rPr>
                <a:t>3</a:t>
              </a:r>
              <a:endParaRPr kumimoji="0" lang="en-TR" sz="48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98A7A3A-43E8-5993-4EEC-E565AE19523B}"/>
              </a:ext>
            </a:extLst>
          </p:cNvPr>
          <p:cNvGrpSpPr/>
          <p:nvPr/>
        </p:nvGrpSpPr>
        <p:grpSpPr>
          <a:xfrm>
            <a:off x="8889544" y="3739520"/>
            <a:ext cx="1405466" cy="1405466"/>
            <a:chOff x="8159186" y="2532844"/>
            <a:chExt cx="1405466" cy="140546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7BCD061-BF62-7E39-8170-C6B6AD86FEE7}"/>
                </a:ext>
              </a:extLst>
            </p:cNvPr>
            <p:cNvSpPr/>
            <p:nvPr/>
          </p:nvSpPr>
          <p:spPr>
            <a:xfrm>
              <a:off x="8159186" y="2532844"/>
              <a:ext cx="1405466" cy="1405466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11BA169-7736-895B-38D7-39F6BD805BA3}"/>
                </a:ext>
              </a:extLst>
            </p:cNvPr>
            <p:cNvSpPr txBox="1"/>
            <p:nvPr/>
          </p:nvSpPr>
          <p:spPr>
            <a:xfrm>
              <a:off x="8455042" y="2805030"/>
              <a:ext cx="813753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lvl="1" indent="0"/>
              <a:r>
                <a:rPr kumimoji="0" lang="en-TR" sz="4800" b="0" i="0" u="none" strike="noStrike" cap="none" spc="44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rPr>
                <a:t>72</a:t>
              </a:r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93B7AABA-5A0E-EF1C-2E1C-2133966BCB5F}"/>
              </a:ext>
            </a:extLst>
          </p:cNvPr>
          <p:cNvSpPr txBox="1"/>
          <p:nvPr/>
        </p:nvSpPr>
        <p:spPr>
          <a:xfrm>
            <a:off x="1450027" y="3973713"/>
            <a:ext cx="5935131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The total number of 'Clay’ </a:t>
            </a:r>
          </a:p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last week:</a:t>
            </a:r>
            <a:endParaRPr kumimoji="0" lang="en-TR" sz="26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BD04B773-4222-3F79-CAF5-31E1009696AA}"/>
              </a:ext>
            </a:extLst>
          </p:cNvPr>
          <p:cNvSpPr/>
          <p:nvPr/>
        </p:nvSpPr>
        <p:spPr>
          <a:xfrm>
            <a:off x="8895895" y="5488586"/>
            <a:ext cx="1405466" cy="1405466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62383CB-B114-8228-47C5-BEAA323C7480}"/>
              </a:ext>
            </a:extLst>
          </p:cNvPr>
          <p:cNvSpPr txBox="1"/>
          <p:nvPr/>
        </p:nvSpPr>
        <p:spPr>
          <a:xfrm>
            <a:off x="9082548" y="5726339"/>
            <a:ext cx="1019458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91</a:t>
            </a:r>
            <a:endParaRPr kumimoji="0" lang="en-TR" sz="48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8CD96EE-16B1-A520-B4A3-A6E2123A1360}"/>
              </a:ext>
            </a:extLst>
          </p:cNvPr>
          <p:cNvSpPr txBox="1"/>
          <p:nvPr/>
        </p:nvSpPr>
        <p:spPr>
          <a:xfrm>
            <a:off x="1450027" y="5695562"/>
            <a:ext cx="5935131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The total number of Injection </a:t>
            </a:r>
          </a:p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last week:</a:t>
            </a:r>
            <a:endParaRPr kumimoji="0" lang="en-TR" sz="26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5723407-898B-8920-E130-AE53D9DC67B7}"/>
              </a:ext>
            </a:extLst>
          </p:cNvPr>
          <p:cNvSpPr txBox="1"/>
          <p:nvPr/>
        </p:nvSpPr>
        <p:spPr>
          <a:xfrm>
            <a:off x="1619361" y="7560416"/>
            <a:ext cx="9455765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In which sectors did the Foam Teams work last week?</a:t>
            </a:r>
            <a:endParaRPr kumimoji="0" lang="en-TR" sz="26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2DE2E8-DF78-2BA5-2014-FC1469F945B9}"/>
              </a:ext>
            </a:extLst>
          </p:cNvPr>
          <p:cNvSpPr txBox="1"/>
          <p:nvPr/>
        </p:nvSpPr>
        <p:spPr>
          <a:xfrm>
            <a:off x="1668938" y="8279997"/>
            <a:ext cx="9406188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3" spcCol="38100" rtlCol="0" anchor="ctr">
            <a:spAutoFit/>
          </a:bodyPr>
          <a:lstStyle/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BOF.12.PI</a:t>
            </a:r>
          </a:p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600" dirty="0">
                <a:solidFill>
                  <a:srgbClr val="00B050"/>
                </a:solidFill>
              </a:rPr>
              <a:t>BOF.14.PI</a:t>
            </a:r>
            <a:endParaRPr kumimoji="0" lang="en-US" sz="2600" b="0" i="0" u="none" strike="noStrike" cap="none" spc="44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BOS.06.CO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B6D30384-90A2-40C6-ACA3-89D3FC5F73FD}"/>
              </a:ext>
            </a:extLst>
          </p:cNvPr>
          <p:cNvSpPr/>
          <p:nvPr/>
        </p:nvSpPr>
        <p:spPr>
          <a:xfrm>
            <a:off x="13130450" y="6154812"/>
            <a:ext cx="6163733" cy="1071299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1971FF14-81B1-917B-8250-626FAD1E90BC}"/>
              </a:ext>
            </a:extLst>
          </p:cNvPr>
          <p:cNvSpPr/>
          <p:nvPr/>
        </p:nvSpPr>
        <p:spPr>
          <a:xfrm>
            <a:off x="13143151" y="7857438"/>
            <a:ext cx="6163733" cy="1071299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DB135EA9-D8AE-B135-F22C-B0D13E4202A3}"/>
              </a:ext>
            </a:extLst>
          </p:cNvPr>
          <p:cNvSpPr/>
          <p:nvPr/>
        </p:nvSpPr>
        <p:spPr>
          <a:xfrm>
            <a:off x="13143151" y="9606504"/>
            <a:ext cx="6163733" cy="1071299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00E093A6-556C-73BF-B3BF-867F6C0106B7}"/>
              </a:ext>
            </a:extLst>
          </p:cNvPr>
          <p:cNvSpPr/>
          <p:nvPr/>
        </p:nvSpPr>
        <p:spPr>
          <a:xfrm>
            <a:off x="13189718" y="11355570"/>
            <a:ext cx="9997386" cy="829460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2FD3EB7-641A-EF30-F290-C6B4624B54FC}"/>
              </a:ext>
            </a:extLst>
          </p:cNvPr>
          <p:cNvSpPr txBox="1"/>
          <p:nvPr/>
        </p:nvSpPr>
        <p:spPr>
          <a:xfrm>
            <a:off x="13189718" y="6210070"/>
            <a:ext cx="5935131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The number of teams working in the Cavern this week:</a:t>
            </a:r>
            <a:endParaRPr kumimoji="0" lang="en-TR" sz="26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8E24DF0F-046A-58D2-92CF-B3A2A89ABFF3}"/>
              </a:ext>
            </a:extLst>
          </p:cNvPr>
          <p:cNvGrpSpPr/>
          <p:nvPr/>
        </p:nvGrpSpPr>
        <p:grpSpPr>
          <a:xfrm>
            <a:off x="20629235" y="5972317"/>
            <a:ext cx="1405466" cy="1405466"/>
            <a:chOff x="8159186" y="2532844"/>
            <a:chExt cx="1405466" cy="1405466"/>
          </a:xfrm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EC281F09-6FB8-CDD7-BE89-D75E8DCD9568}"/>
                </a:ext>
              </a:extLst>
            </p:cNvPr>
            <p:cNvSpPr/>
            <p:nvPr/>
          </p:nvSpPr>
          <p:spPr>
            <a:xfrm>
              <a:off x="8159186" y="2532844"/>
              <a:ext cx="1405466" cy="1405466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FD342578-DC41-80FE-46F7-B87D6F7F497E}"/>
                </a:ext>
              </a:extLst>
            </p:cNvPr>
            <p:cNvSpPr txBox="1"/>
            <p:nvPr/>
          </p:nvSpPr>
          <p:spPr>
            <a:xfrm>
              <a:off x="8557895" y="2770597"/>
              <a:ext cx="620749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800" b="0" i="0" u="none" strike="noStrike" cap="none" spc="44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rPr>
                <a:t>3</a:t>
              </a:r>
              <a:endParaRPr kumimoji="0" lang="en-TR" sz="48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38713906-0F8B-1BD9-D229-35AB720CB3C4}"/>
              </a:ext>
            </a:extLst>
          </p:cNvPr>
          <p:cNvGrpSpPr/>
          <p:nvPr/>
        </p:nvGrpSpPr>
        <p:grpSpPr>
          <a:xfrm>
            <a:off x="20629235" y="7690354"/>
            <a:ext cx="1405466" cy="1405466"/>
            <a:chOff x="8159186" y="2532844"/>
            <a:chExt cx="1405466" cy="1405466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3124CA5-9ECB-6773-2C30-D5289F11F183}"/>
                </a:ext>
              </a:extLst>
            </p:cNvPr>
            <p:cNvSpPr/>
            <p:nvPr/>
          </p:nvSpPr>
          <p:spPr>
            <a:xfrm>
              <a:off x="8159186" y="2532844"/>
              <a:ext cx="1405466" cy="1405466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B7B5BCD5-A407-CE23-9CFA-168C19739ADA}"/>
                </a:ext>
              </a:extLst>
            </p:cNvPr>
            <p:cNvSpPr txBox="1"/>
            <p:nvPr/>
          </p:nvSpPr>
          <p:spPr>
            <a:xfrm>
              <a:off x="8306692" y="2774840"/>
              <a:ext cx="1123154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>
                  <a:solidFill>
                    <a:srgbClr val="FFFFFF"/>
                  </a:solidFill>
                </a:rPr>
                <a:t>75</a:t>
              </a:r>
              <a:endParaRPr kumimoji="0" lang="en-TR" sz="48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770F677E-FCBB-6EC3-689F-CA45EABA5ED4}"/>
              </a:ext>
            </a:extLst>
          </p:cNvPr>
          <p:cNvSpPr txBox="1"/>
          <p:nvPr/>
        </p:nvSpPr>
        <p:spPr>
          <a:xfrm>
            <a:off x="13189718" y="7924547"/>
            <a:ext cx="5935131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The total number of 'Clay’ </a:t>
            </a:r>
          </a:p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this week:</a:t>
            </a:r>
            <a:endParaRPr kumimoji="0" lang="en-TR" sz="26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911E98AD-497C-90AC-5C6B-6076073706D2}"/>
              </a:ext>
            </a:extLst>
          </p:cNvPr>
          <p:cNvSpPr/>
          <p:nvPr/>
        </p:nvSpPr>
        <p:spPr>
          <a:xfrm>
            <a:off x="20635586" y="9439420"/>
            <a:ext cx="1405466" cy="1405466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C8C269C-1E51-8B6E-3367-935C03692FE1}"/>
              </a:ext>
            </a:extLst>
          </p:cNvPr>
          <p:cNvSpPr txBox="1"/>
          <p:nvPr/>
        </p:nvSpPr>
        <p:spPr>
          <a:xfrm>
            <a:off x="20728911" y="9677173"/>
            <a:ext cx="121881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90</a:t>
            </a:r>
            <a:endParaRPr kumimoji="0" lang="en-TR" sz="48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7D0CE0D-23F0-3842-66BE-7AC8DA22C5C7}"/>
              </a:ext>
            </a:extLst>
          </p:cNvPr>
          <p:cNvSpPr txBox="1"/>
          <p:nvPr/>
        </p:nvSpPr>
        <p:spPr>
          <a:xfrm>
            <a:off x="13189718" y="9646396"/>
            <a:ext cx="5935131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The total number of Injection </a:t>
            </a:r>
          </a:p>
          <a:p>
            <a:pPr marL="0" marR="0" indent="0" algn="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this week:</a:t>
            </a:r>
            <a:endParaRPr kumimoji="0" lang="en-TR" sz="26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1B7847C-19C3-A8DE-D8C5-55AD020BB436}"/>
              </a:ext>
            </a:extLst>
          </p:cNvPr>
          <p:cNvSpPr txBox="1"/>
          <p:nvPr/>
        </p:nvSpPr>
        <p:spPr>
          <a:xfrm>
            <a:off x="13257451" y="11502670"/>
            <a:ext cx="9929653" cy="502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In which sectors will the Foam Teams work this week?</a:t>
            </a:r>
            <a:endParaRPr kumimoji="0" lang="en-TR" sz="2600" b="0" i="0" u="none" strike="noStrike" cap="none" spc="44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A7E5AF9-3817-7E60-B4CD-A8ED31B150DE}"/>
              </a:ext>
            </a:extLst>
          </p:cNvPr>
          <p:cNvSpPr txBox="1"/>
          <p:nvPr/>
        </p:nvSpPr>
        <p:spPr>
          <a:xfrm>
            <a:off x="13340001" y="12364763"/>
            <a:ext cx="9764552" cy="9028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3" spcCol="38100" rtlCol="0" anchor="ctr">
            <a:spAutoFit/>
          </a:bodyPr>
          <a:lstStyle/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600" dirty="0">
                <a:solidFill>
                  <a:srgbClr val="F57800"/>
                </a:solidFill>
              </a:rPr>
              <a:t>BOS.04.CO*</a:t>
            </a:r>
          </a:p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600" dirty="0">
                <a:solidFill>
                  <a:srgbClr val="F57800"/>
                </a:solidFill>
              </a:rPr>
              <a:t>BML.11.CO*</a:t>
            </a:r>
          </a:p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600" dirty="0">
                <a:solidFill>
                  <a:srgbClr val="F57800"/>
                </a:solidFill>
              </a:rPr>
              <a:t>BML.15.CO*</a:t>
            </a:r>
          </a:p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600" dirty="0">
                <a:solidFill>
                  <a:srgbClr val="F57800"/>
                </a:solidFill>
              </a:rPr>
              <a:t>BML.C.07.CO </a:t>
            </a:r>
          </a:p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600" dirty="0">
                <a:solidFill>
                  <a:srgbClr val="F57800"/>
                </a:solidFill>
              </a:rPr>
              <a:t>BMS.06.PI</a:t>
            </a:r>
          </a:p>
        </p:txBody>
      </p:sp>
      <p:sp>
        <p:nvSpPr>
          <p:cNvPr id="129" name="Title 2">
            <a:extLst>
              <a:ext uri="{FF2B5EF4-FFF2-40B4-BE49-F238E27FC236}">
                <a16:creationId xmlns:a16="http://schemas.microsoft.com/office/drawing/2014/main" id="{331C609E-2367-721C-BC9C-BFA9012F719C}"/>
              </a:ext>
            </a:extLst>
          </p:cNvPr>
          <p:cNvSpPr txBox="1">
            <a:spLocks/>
          </p:cNvSpPr>
          <p:nvPr/>
        </p:nvSpPr>
        <p:spPr>
          <a:xfrm>
            <a:off x="12705408" y="4794715"/>
            <a:ext cx="11033737" cy="1044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Autofit/>
          </a:bodyPr>
          <a:lstStyle>
            <a:lvl1pPr marL="0" marR="0" indent="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0" b="1" i="0" u="none" strike="noStrike" cap="all" spc="270" baseline="0">
                <a:solidFill>
                  <a:srgbClr val="2F5F91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0" b="1" i="0" u="none" strike="noStrike" cap="all" spc="33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hangingPunct="1"/>
            <a:r>
              <a:rPr lang="en-US" sz="7000" dirty="0">
                <a:solidFill>
                  <a:srgbClr val="224358"/>
                </a:solidFill>
                <a:latin typeface="Avenir Next" panose="020B0503020202020204" pitchFamily="34" charset="0"/>
                <a:ea typeface="Apple Symbols" panose="02000000000000000000" pitchFamily="2" charset="-79"/>
                <a:cs typeface="Courier New" panose="02070309020205020404" pitchFamily="49" charset="0"/>
              </a:rPr>
              <a:t>Plan for this week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BB3736-D88E-CF99-27C9-3306B42FB60C}"/>
              </a:ext>
            </a:extLst>
          </p:cNvPr>
          <p:cNvSpPr txBox="1"/>
          <p:nvPr/>
        </p:nvSpPr>
        <p:spPr>
          <a:xfrm>
            <a:off x="18718344" y="12807118"/>
            <a:ext cx="586069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44" normalizeH="0" baseline="0" dirty="0">
                <a:ln>
                  <a:noFill/>
                </a:ln>
                <a:solidFill>
                  <a:srgbClr val="F578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*The sectors in which we have worked in the past YETS.</a:t>
            </a:r>
          </a:p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44" normalizeH="0" baseline="0" dirty="0">
                <a:ln>
                  <a:noFill/>
                </a:ln>
                <a:solidFill>
                  <a:srgbClr val="F578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Relatively easier sectors.</a:t>
            </a:r>
            <a:endParaRPr kumimoji="0" lang="en-TR" sz="1600" b="0" i="0" u="none" strike="noStrike" cap="none" spc="44" normalizeH="0" baseline="0" dirty="0">
              <a:ln>
                <a:noFill/>
              </a:ln>
              <a:solidFill>
                <a:srgbClr val="F578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</p:spTree>
    <p:extLst>
      <p:ext uri="{BB962C8B-B14F-4D97-AF65-F5344CB8AC3E}">
        <p14:creationId xmlns:p14="http://schemas.microsoft.com/office/powerpoint/2010/main" val="49965593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E5E515-0B5E-22C5-D4EC-715BBC447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8436" y="1045030"/>
            <a:ext cx="20207128" cy="1887382"/>
          </a:xfrm>
        </p:spPr>
        <p:txBody>
          <a:bodyPr>
            <a:normAutofit fontScale="90000"/>
          </a:bodyPr>
          <a:lstStyle/>
          <a:p>
            <a:r>
              <a:rPr lang="en-US" dirty="0"/>
              <a:t>G</a:t>
            </a:r>
            <a:r>
              <a:rPr lang="en-TR" dirty="0"/>
              <a:t>eneral status </a:t>
            </a:r>
            <a:br>
              <a:rPr lang="en-TR" dirty="0"/>
            </a:br>
            <a:r>
              <a:rPr lang="en-TR" sz="5300" u="sng" dirty="0"/>
              <a:t>week by week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68E43-9AAD-3223-09FD-6E0105CCA99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TR" smtClean="0"/>
              <a:t>3</a:t>
            </a:fld>
            <a:endParaRPr lang="en-TR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B9500EFF-58AE-AB72-BE18-365695B8CB1D}"/>
              </a:ext>
            </a:extLst>
          </p:cNvPr>
          <p:cNvSpPr txBox="1">
            <a:spLocks/>
          </p:cNvSpPr>
          <p:nvPr/>
        </p:nvSpPr>
        <p:spPr>
          <a:xfrm>
            <a:off x="484909" y="13000302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chemeClr val="tx1"/>
                </a:solidFill>
              </a:rPr>
              <a:t>10.03.2025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4E2FF2-9737-D192-2663-F22010CC1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443" y="7087875"/>
            <a:ext cx="18703114" cy="6379534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B8196D0-3195-DCA2-048C-F6FE6B2387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290428"/>
              </p:ext>
            </p:extLst>
          </p:nvPr>
        </p:nvGraphicFramePr>
        <p:xfrm>
          <a:off x="2840443" y="2332292"/>
          <a:ext cx="7254455" cy="4352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4E9DB0B-3E0F-8D6A-6B98-28CA0A2DB8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10122"/>
              </p:ext>
            </p:extLst>
          </p:nvPr>
        </p:nvGraphicFramePr>
        <p:xfrm>
          <a:off x="14796483" y="2332292"/>
          <a:ext cx="7542847" cy="4525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9764789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F743AD-932C-3AE2-27D8-9419960E3B0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088437" y="8630097"/>
            <a:ext cx="20207127" cy="3260404"/>
          </a:xfrm>
        </p:spPr>
        <p:txBody>
          <a:bodyPr/>
          <a:lstStyle/>
          <a:p>
            <a:r>
              <a:rPr lang="en-TR" dirty="0"/>
              <a:t>In total, there are 4 leaky layers out of 149.</a:t>
            </a:r>
          </a:p>
          <a:p>
            <a:r>
              <a:rPr lang="en-TR" dirty="0"/>
              <a:t>1 of them can be recovered by 2nd Injection.</a:t>
            </a:r>
          </a:p>
          <a:p>
            <a:r>
              <a:rPr lang="en-TR" dirty="0"/>
              <a:t>So, the real error is 3 out 149 whic</a:t>
            </a:r>
            <a:r>
              <a:rPr lang="en-US" dirty="0"/>
              <a:t>h</a:t>
            </a:r>
            <a:r>
              <a:rPr lang="en-TR" dirty="0"/>
              <a:t> corresponds ~2%.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C3A1D8-D5E5-3A62-7557-A5F6C66A1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676" y="730069"/>
            <a:ext cx="20207128" cy="1649711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TR" dirty="0"/>
              <a:t>tatus of earlıer ınjectıon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F4EDD2-FAFB-AFA9-DEAC-1EFE893972C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TR" smtClean="0"/>
              <a:t>4</a:t>
            </a:fld>
            <a:endParaRPr lang="en-T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96CCDF-D7F8-0A22-6123-CFE0B51268BF}"/>
              </a:ext>
            </a:extLst>
          </p:cNvPr>
          <p:cNvSpPr/>
          <p:nvPr/>
        </p:nvSpPr>
        <p:spPr>
          <a:xfrm>
            <a:off x="0" y="3131103"/>
            <a:ext cx="24395219" cy="45904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335153-CAB1-ED88-B4D6-314872956769}"/>
              </a:ext>
            </a:extLst>
          </p:cNvPr>
          <p:cNvSpPr txBox="1"/>
          <p:nvPr/>
        </p:nvSpPr>
        <p:spPr>
          <a:xfrm>
            <a:off x="895973" y="3158842"/>
            <a:ext cx="9293056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4000" b="0" i="0" u="none" strike="noStrike" cap="none" spc="44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Results and Analysis of Gas Tests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753491-5174-5671-9EC0-B40FCA5CB148}"/>
              </a:ext>
            </a:extLst>
          </p:cNvPr>
          <p:cNvSpPr txBox="1"/>
          <p:nvPr/>
        </p:nvSpPr>
        <p:spPr>
          <a:xfrm>
            <a:off x="10756527" y="3968608"/>
            <a:ext cx="11121751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The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chambers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that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have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New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Big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Leaks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(3)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and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New Small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Leaks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(10)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are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examined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 in </a:t>
            </a:r>
            <a:r>
              <a:rPr kumimoji="0" lang="tr-TR" sz="3200" b="0" i="0" u="none" strike="noStrike" cap="none" spc="44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detail</a:t>
            </a:r>
            <a:r>
              <a:rPr kumimoji="0" lang="tr-TR" sz="3200" b="0" i="0" u="none" strike="noStrike" cap="none" spc="44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D5C61E-EACD-130F-BC58-3E8DCCDCBCD1}"/>
              </a:ext>
            </a:extLst>
          </p:cNvPr>
          <p:cNvSpPr txBox="1"/>
          <p:nvPr/>
        </p:nvSpPr>
        <p:spPr>
          <a:xfrm>
            <a:off x="10827471" y="3242499"/>
            <a:ext cx="1143433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4000" b="0" i="0" u="none" strike="noStrike" cap="none" spc="44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Detailed Inspection Results: (16 Dec. – 19 Dec.) 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24CDF09-83AE-7960-B1CA-9527AD4F3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105680"/>
              </p:ext>
            </p:extLst>
          </p:nvPr>
        </p:nvGraphicFramePr>
        <p:xfrm>
          <a:off x="10189029" y="5336437"/>
          <a:ext cx="7208425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9899">
                  <a:extLst>
                    <a:ext uri="{9D8B030D-6E8A-4147-A177-3AD203B41FA5}">
                      <a16:colId xmlns:a16="http://schemas.microsoft.com/office/drawing/2014/main" val="683830994"/>
                    </a:ext>
                  </a:extLst>
                </a:gridCol>
                <a:gridCol w="828526">
                  <a:extLst>
                    <a:ext uri="{9D8B030D-6E8A-4147-A177-3AD203B41FA5}">
                      <a16:colId xmlns:a16="http://schemas.microsoft.com/office/drawing/2014/main" val="7713404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TR" sz="3200" dirty="0"/>
                        <a:t>Status of Big Leaks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159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>
                          <a:solidFill>
                            <a:srgbClr val="FFFFFF"/>
                          </a:solidFill>
                        </a:rPr>
                        <a:t>Fully Filled but the leak is still there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TR" sz="2800" dirty="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0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>
                          <a:solidFill>
                            <a:srgbClr val="FFFFFF"/>
                          </a:solidFill>
                        </a:rPr>
                        <a:t>2nd Injection can be done. But high leak!</a:t>
                      </a:r>
                    </a:p>
                  </a:txBody>
                  <a:tcPr>
                    <a:solidFill>
                      <a:srgbClr val="FF9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TR" sz="2800" dirty="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9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318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No Leak Found with Sniffer at the corners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73533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E598EA48-B97E-24E6-5A05-E8974EA2EF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859045"/>
              </p:ext>
            </p:extLst>
          </p:nvPr>
        </p:nvGraphicFramePr>
        <p:xfrm>
          <a:off x="17575873" y="4798149"/>
          <a:ext cx="6640927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95898">
                  <a:extLst>
                    <a:ext uri="{9D8B030D-6E8A-4147-A177-3AD203B41FA5}">
                      <a16:colId xmlns:a16="http://schemas.microsoft.com/office/drawing/2014/main" val="683830994"/>
                    </a:ext>
                  </a:extLst>
                </a:gridCol>
                <a:gridCol w="1045029">
                  <a:extLst>
                    <a:ext uri="{9D8B030D-6E8A-4147-A177-3AD203B41FA5}">
                      <a16:colId xmlns:a16="http://schemas.microsoft.com/office/drawing/2014/main" val="7713404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TR" sz="3200" dirty="0"/>
                        <a:t>Status of Small Leaks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159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>
                          <a:solidFill>
                            <a:srgbClr val="FFFFFF"/>
                          </a:solidFill>
                        </a:rPr>
                        <a:t>Fully Filled but the leak is still there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TR" sz="2800" dirty="0">
                          <a:solidFill>
                            <a:srgbClr val="FFFF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0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Need 2nd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318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No leak found on corners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524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Bad Foam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568633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B7786717-3FFD-AF47-C8FD-793FF2594A2C}"/>
              </a:ext>
            </a:extLst>
          </p:cNvPr>
          <p:cNvGrpSpPr/>
          <p:nvPr/>
        </p:nvGrpSpPr>
        <p:grpSpPr>
          <a:xfrm>
            <a:off x="8116501" y="5646124"/>
            <a:ext cx="1749927" cy="1514226"/>
            <a:chOff x="8116501" y="10901758"/>
            <a:chExt cx="1749927" cy="151422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C08874F-712C-561A-3EE9-AAF552953AB5}"/>
                </a:ext>
              </a:extLst>
            </p:cNvPr>
            <p:cNvGrpSpPr/>
            <p:nvPr/>
          </p:nvGrpSpPr>
          <p:grpSpPr>
            <a:xfrm>
              <a:off x="8234351" y="10901758"/>
              <a:ext cx="1517419" cy="1514226"/>
              <a:chOff x="21689971" y="3375730"/>
              <a:chExt cx="1517419" cy="1514226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33FB125-2592-F77A-9411-D2A6D225FDC0}"/>
                  </a:ext>
                </a:extLst>
              </p:cNvPr>
              <p:cNvSpPr/>
              <p:nvPr/>
            </p:nvSpPr>
            <p:spPr>
              <a:xfrm>
                <a:off x="21693164" y="3375730"/>
                <a:ext cx="1514226" cy="1514226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TR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341A923-BE14-F8B2-3549-9FBE065EDF07}"/>
                  </a:ext>
                </a:extLst>
              </p:cNvPr>
              <p:cNvSpPr txBox="1"/>
              <p:nvPr/>
            </p:nvSpPr>
            <p:spPr>
              <a:xfrm>
                <a:off x="21689971" y="3969290"/>
                <a:ext cx="1514226" cy="5950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3556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TR" sz="3200" dirty="0">
                    <a:solidFill>
                      <a:srgbClr val="FFFFFF"/>
                    </a:solidFill>
                  </a:rPr>
                  <a:t>2.68</a:t>
                </a:r>
                <a:r>
                  <a:rPr kumimoji="0" lang="en-TR" sz="3200" b="0" i="0" u="none" strike="noStrike" cap="none" spc="44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Graphik-Medium"/>
                    <a:ea typeface="Graphik-Medium"/>
                    <a:cs typeface="Graphik-Medium"/>
                    <a:sym typeface="Graphik Medium"/>
                  </a:rPr>
                  <a:t>%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0601405-32E5-2727-C5EF-F054169B9C2C}"/>
                </a:ext>
              </a:extLst>
            </p:cNvPr>
            <p:cNvSpPr txBox="1"/>
            <p:nvPr/>
          </p:nvSpPr>
          <p:spPr>
            <a:xfrm>
              <a:off x="8116501" y="11103443"/>
              <a:ext cx="1749927" cy="5334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TR" sz="2800" b="0" i="0" u="none" strike="noStrike" cap="none" spc="44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rPr>
                <a:t>ERROR</a:t>
              </a:r>
            </a:p>
          </p:txBody>
        </p:sp>
      </p:grp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9641E119-9114-940E-C547-E85D6C6187AD}"/>
              </a:ext>
            </a:extLst>
          </p:cNvPr>
          <p:cNvCxnSpPr>
            <a:cxnSpLocks/>
            <a:endCxn id="19" idx="0"/>
          </p:cNvCxnSpPr>
          <p:nvPr/>
        </p:nvCxnSpPr>
        <p:spPr>
          <a:xfrm rot="10800000">
            <a:off x="8994657" y="5646125"/>
            <a:ext cx="1194372" cy="477905"/>
          </a:xfrm>
          <a:prstGeom prst="curvedConnector4">
            <a:avLst>
              <a:gd name="adj1" fmla="val 18305"/>
              <a:gd name="adj2" fmla="val 147834"/>
            </a:avLst>
          </a:prstGeom>
          <a:noFill/>
          <a:ln w="76200" cap="flat">
            <a:solidFill>
              <a:srgbClr val="FF0000"/>
            </a:solidFill>
            <a:prstDash val="solid"/>
            <a:miter lim="400000"/>
            <a:headEnd type="oval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Curved Connector 21">
            <a:extLst>
              <a:ext uri="{FF2B5EF4-FFF2-40B4-BE49-F238E27FC236}">
                <a16:creationId xmlns:a16="http://schemas.microsoft.com/office/drawing/2014/main" id="{E4E48F46-2BEB-3091-39E8-0E0F0531F22E}"/>
              </a:ext>
            </a:extLst>
          </p:cNvPr>
          <p:cNvCxnSpPr>
            <a:cxnSpLocks/>
            <a:endCxn id="19" idx="0"/>
          </p:cNvCxnSpPr>
          <p:nvPr/>
        </p:nvCxnSpPr>
        <p:spPr>
          <a:xfrm rot="10800000">
            <a:off x="8994658" y="5646125"/>
            <a:ext cx="1191183" cy="1075381"/>
          </a:xfrm>
          <a:prstGeom prst="curvedConnector4">
            <a:avLst>
              <a:gd name="adj1" fmla="val 30030"/>
              <a:gd name="adj2" fmla="val 121258"/>
            </a:avLst>
          </a:prstGeom>
          <a:noFill/>
          <a:ln w="76200" cap="flat">
            <a:solidFill>
              <a:srgbClr val="FF0000"/>
            </a:solidFill>
            <a:prstDash val="solid"/>
            <a:miter lim="400000"/>
            <a:headEnd type="oval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Curved Connector 22">
            <a:extLst>
              <a:ext uri="{FF2B5EF4-FFF2-40B4-BE49-F238E27FC236}">
                <a16:creationId xmlns:a16="http://schemas.microsoft.com/office/drawing/2014/main" id="{4892424D-05DE-CDDA-5433-90F2ADD4802E}"/>
              </a:ext>
            </a:extLst>
          </p:cNvPr>
          <p:cNvCxnSpPr>
            <a:cxnSpLocks/>
            <a:endCxn id="19" idx="0"/>
          </p:cNvCxnSpPr>
          <p:nvPr/>
        </p:nvCxnSpPr>
        <p:spPr>
          <a:xfrm rot="10800000">
            <a:off x="8994657" y="5646124"/>
            <a:ext cx="8581216" cy="104138"/>
          </a:xfrm>
          <a:prstGeom prst="curvedConnector4">
            <a:avLst>
              <a:gd name="adj1" fmla="val 3376"/>
              <a:gd name="adj2" fmla="val 691006"/>
            </a:avLst>
          </a:prstGeom>
          <a:noFill/>
          <a:ln w="76200" cap="flat">
            <a:solidFill>
              <a:srgbClr val="FF0000"/>
            </a:solidFill>
            <a:prstDash val="solid"/>
            <a:miter lim="400000"/>
            <a:headEnd type="oval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Curved Connector 23">
            <a:extLst>
              <a:ext uri="{FF2B5EF4-FFF2-40B4-BE49-F238E27FC236}">
                <a16:creationId xmlns:a16="http://schemas.microsoft.com/office/drawing/2014/main" id="{F72A12AB-F12B-E649-09DB-BAFED29D2792}"/>
              </a:ext>
            </a:extLst>
          </p:cNvPr>
          <p:cNvCxnSpPr>
            <a:cxnSpLocks/>
            <a:stCxn id="19" idx="0"/>
          </p:cNvCxnSpPr>
          <p:nvPr/>
        </p:nvCxnSpPr>
        <p:spPr>
          <a:xfrm rot="16200000" flipH="1" flipV="1">
            <a:off x="8035262" y="4837264"/>
            <a:ext cx="150535" cy="1768254"/>
          </a:xfrm>
          <a:prstGeom prst="curvedConnector4">
            <a:avLst>
              <a:gd name="adj1" fmla="val -318902"/>
              <a:gd name="adj2" fmla="val 88214"/>
            </a:avLst>
          </a:prstGeom>
          <a:noFill/>
          <a:ln w="76200" cap="flat">
            <a:solidFill>
              <a:srgbClr val="FF0000"/>
            </a:solidFill>
            <a:prstDash val="solid"/>
            <a:miter lim="400000"/>
            <a:headEnd type="triangle"/>
            <a:tailEnd type="oval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0AF4021D-C6C7-FB5E-09E8-C02326AD13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601147"/>
              </p:ext>
            </p:extLst>
          </p:nvPr>
        </p:nvGraphicFramePr>
        <p:xfrm>
          <a:off x="895974" y="3952619"/>
          <a:ext cx="6330430" cy="3688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20466">
                  <a:extLst>
                    <a:ext uri="{9D8B030D-6E8A-4147-A177-3AD203B41FA5}">
                      <a16:colId xmlns:a16="http://schemas.microsoft.com/office/drawing/2014/main" val="683830994"/>
                    </a:ext>
                  </a:extLst>
                </a:gridCol>
                <a:gridCol w="1409964">
                  <a:extLst>
                    <a:ext uri="{9D8B030D-6E8A-4147-A177-3AD203B41FA5}">
                      <a16:colId xmlns:a16="http://schemas.microsoft.com/office/drawing/2014/main" val="7713404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TR" sz="3200" dirty="0"/>
                        <a:t>Total No. 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159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4 Corners Repaired Layers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161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0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Application Failures (Excluded)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318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Valid Layers for Statistics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149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524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Still OK Layers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136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316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New Big Leaks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674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TR" sz="2800" dirty="0"/>
                        <a:t>New Small Leaks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R" sz="28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763470"/>
                  </a:ext>
                </a:extLst>
              </a:tr>
            </a:tbl>
          </a:graphicData>
        </a:graphic>
      </p:graphicFrame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843C2F75-6E6C-3F05-DCC1-6E230EC6800A}"/>
              </a:ext>
            </a:extLst>
          </p:cNvPr>
          <p:cNvSpPr txBox="1">
            <a:spLocks/>
          </p:cNvSpPr>
          <p:nvPr/>
        </p:nvSpPr>
        <p:spPr>
          <a:xfrm>
            <a:off x="484909" y="13000302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chemeClr val="tx1"/>
                </a:solidFill>
              </a:rPr>
              <a:t>10.03.2025</a:t>
            </a:r>
          </a:p>
        </p:txBody>
      </p:sp>
    </p:spTree>
    <p:extLst>
      <p:ext uri="{BB962C8B-B14F-4D97-AF65-F5344CB8AC3E}">
        <p14:creationId xmlns:p14="http://schemas.microsoft.com/office/powerpoint/2010/main" val="193593514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3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691C40-340A-44BC-A6B3-C3A20A9ED913}"/>
              </a:ext>
            </a:extLst>
          </p:cNvPr>
          <p:cNvSpPr txBox="1"/>
          <p:nvPr/>
        </p:nvSpPr>
        <p:spPr>
          <a:xfrm>
            <a:off x="5892797" y="5908958"/>
            <a:ext cx="12598398" cy="18980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1734" dirty="0">
                <a:solidFill>
                  <a:srgbClr val="FFFFFF"/>
                </a:solidFill>
                <a:cs typeface="Arial" pitchFamily="34" charset="0"/>
              </a:rPr>
              <a:t>Thank You</a:t>
            </a:r>
            <a:endParaRPr lang="ko-KR" altLang="en-US" sz="11734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B38CEB-F938-4507-992D-B6C00F3CB08F}"/>
              </a:ext>
            </a:extLst>
          </p:cNvPr>
          <p:cNvSpPr/>
          <p:nvPr/>
        </p:nvSpPr>
        <p:spPr>
          <a:xfrm>
            <a:off x="297" y="13133139"/>
            <a:ext cx="24383406" cy="582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A6D14F-5CB0-4698-940B-5FF5FE60F87C}"/>
              </a:ext>
            </a:extLst>
          </p:cNvPr>
          <p:cNvSpPr/>
          <p:nvPr/>
        </p:nvSpPr>
        <p:spPr>
          <a:xfrm>
            <a:off x="21966991" y="3"/>
            <a:ext cx="2417010" cy="6976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B9136A-05C1-3008-D4F8-AEFFA712F0A7}"/>
              </a:ext>
            </a:extLst>
          </p:cNvPr>
          <p:cNvSpPr txBox="1">
            <a:spLocks/>
          </p:cNvSpPr>
          <p:nvPr/>
        </p:nvSpPr>
        <p:spPr>
          <a:xfrm>
            <a:off x="9709150" y="13133136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hangingPunct="1"/>
            <a:r>
              <a:rPr lang="en-TR" sz="2400" b="0" dirty="0">
                <a:solidFill>
                  <a:srgbClr val="FFFFFF"/>
                </a:solidFill>
              </a:rPr>
              <a:t>10.03.2025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076D15BE-5E0E-70D8-5BAA-A5033B2F9DF5}"/>
              </a:ext>
            </a:extLst>
          </p:cNvPr>
          <p:cNvSpPr txBox="1">
            <a:spLocks/>
          </p:cNvSpPr>
          <p:nvPr/>
        </p:nvSpPr>
        <p:spPr>
          <a:xfrm>
            <a:off x="641684" y="13133137"/>
            <a:ext cx="6567190" cy="422290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rgbClr val="FFFFFF"/>
                </a:solidFill>
              </a:rPr>
              <a:t>ATLAS RPC Gas Repair Meeting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66BFCF-6021-CB02-264E-21183F7CCCCC}"/>
              </a:ext>
            </a:extLst>
          </p:cNvPr>
          <p:cNvSpPr/>
          <p:nvPr/>
        </p:nvSpPr>
        <p:spPr>
          <a:xfrm>
            <a:off x="0" y="-35128"/>
            <a:ext cx="24383999" cy="207145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EE27F284-206C-37EC-445C-C41CFA6D04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328" y="145512"/>
            <a:ext cx="3179341" cy="1780431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E307B6E3-7711-EB70-7F25-4074D71569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48" y="160574"/>
            <a:ext cx="3066017" cy="16148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F50F89-1411-FF03-D672-C488AE007F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47532" y="180297"/>
            <a:ext cx="5122334" cy="1710859"/>
          </a:xfrm>
          <a:prstGeom prst="rect">
            <a:avLst/>
          </a:prstGeom>
        </p:spPr>
      </p:pic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BF6DEC61-52EE-9243-45B6-8732FBE97126}"/>
              </a:ext>
            </a:extLst>
          </p:cNvPr>
          <p:cNvSpPr txBox="1">
            <a:spLocks/>
          </p:cNvSpPr>
          <p:nvPr/>
        </p:nvSpPr>
        <p:spPr>
          <a:xfrm>
            <a:off x="6945391" y="3420533"/>
            <a:ext cx="10493209" cy="1278842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hangingPunct="1"/>
            <a:r>
              <a:rPr lang="en-US" sz="2800" b="0" dirty="0">
                <a:solidFill>
                  <a:srgbClr val="FFFFFF"/>
                </a:solidFill>
              </a:rPr>
              <a:t>Weekly Report</a:t>
            </a:r>
          </a:p>
        </p:txBody>
      </p:sp>
    </p:spTree>
    <p:extLst>
      <p:ext uri="{BB962C8B-B14F-4D97-AF65-F5344CB8AC3E}">
        <p14:creationId xmlns:p14="http://schemas.microsoft.com/office/powerpoint/2010/main" val="2582224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35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67EC99-2AB4-A1DB-344F-E7814C353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9F6C68-8499-FCB5-FE44-2EB716C2DD1E}"/>
              </a:ext>
            </a:extLst>
          </p:cNvPr>
          <p:cNvSpPr txBox="1"/>
          <p:nvPr/>
        </p:nvSpPr>
        <p:spPr>
          <a:xfrm>
            <a:off x="5892797" y="5908958"/>
            <a:ext cx="12598398" cy="18980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1734" dirty="0">
                <a:solidFill>
                  <a:srgbClr val="FFFFFF"/>
                </a:solidFill>
                <a:cs typeface="Arial" pitchFamily="34" charset="0"/>
              </a:rPr>
              <a:t>BACKUPS</a:t>
            </a:r>
            <a:endParaRPr lang="ko-KR" altLang="en-US" sz="11734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FC1C89-F160-9561-487B-B64204E4312D}"/>
              </a:ext>
            </a:extLst>
          </p:cNvPr>
          <p:cNvSpPr/>
          <p:nvPr/>
        </p:nvSpPr>
        <p:spPr>
          <a:xfrm>
            <a:off x="297" y="13133139"/>
            <a:ext cx="24383406" cy="582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95B3C3-3384-C55D-0982-25CD6D91732C}"/>
              </a:ext>
            </a:extLst>
          </p:cNvPr>
          <p:cNvSpPr/>
          <p:nvPr/>
        </p:nvSpPr>
        <p:spPr>
          <a:xfrm>
            <a:off x="21966991" y="3"/>
            <a:ext cx="2417010" cy="6976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6C13300F-B78F-51CF-ADA1-8BA006BF8F18}"/>
              </a:ext>
            </a:extLst>
          </p:cNvPr>
          <p:cNvSpPr txBox="1">
            <a:spLocks/>
          </p:cNvSpPr>
          <p:nvPr/>
        </p:nvSpPr>
        <p:spPr>
          <a:xfrm>
            <a:off x="641684" y="13133137"/>
            <a:ext cx="6567190" cy="422290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rgbClr val="FFFFFF"/>
                </a:solidFill>
              </a:rPr>
              <a:t>ATLAS RPC Gas Repair Meeting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790E69-9195-93A4-7221-12D36CE11BFD}"/>
              </a:ext>
            </a:extLst>
          </p:cNvPr>
          <p:cNvSpPr/>
          <p:nvPr/>
        </p:nvSpPr>
        <p:spPr>
          <a:xfrm>
            <a:off x="0" y="-35128"/>
            <a:ext cx="24383999" cy="207145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E2C49606-3664-9AE4-FF26-4451765D0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328" y="145512"/>
            <a:ext cx="3179341" cy="1780431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A46547CE-2375-C7B7-AC49-A00CED89F1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48" y="160574"/>
            <a:ext cx="3066017" cy="16148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6FEF92-995B-DA42-DE71-F05CF605C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47532" y="180297"/>
            <a:ext cx="5122334" cy="1710859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C06FE860-6E5E-B947-A88B-2221A5EB315E}"/>
              </a:ext>
            </a:extLst>
          </p:cNvPr>
          <p:cNvSpPr txBox="1">
            <a:spLocks/>
          </p:cNvSpPr>
          <p:nvPr/>
        </p:nvSpPr>
        <p:spPr>
          <a:xfrm>
            <a:off x="9709150" y="13133136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hangingPunct="1"/>
            <a:r>
              <a:rPr lang="en-TR" sz="2400" b="0" dirty="0">
                <a:solidFill>
                  <a:srgbClr val="FFFFFF"/>
                </a:solidFill>
              </a:rPr>
              <a:t>10.03.2025</a:t>
            </a:r>
          </a:p>
        </p:txBody>
      </p:sp>
    </p:spTree>
    <p:extLst>
      <p:ext uri="{BB962C8B-B14F-4D97-AF65-F5344CB8AC3E}">
        <p14:creationId xmlns:p14="http://schemas.microsoft.com/office/powerpoint/2010/main" val="1654409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ED354C-E7EE-3041-AEAE-C0DCF03B402B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224837" y="2882951"/>
            <a:ext cx="10317940" cy="7950097"/>
          </a:xfrm>
        </p:spPr>
        <p:txBody>
          <a:bodyPr>
            <a:normAutofit lnSpcReduction="10000"/>
          </a:bodyPr>
          <a:lstStyle/>
          <a:p>
            <a:r>
              <a:rPr lang="en-TR" dirty="0">
                <a:solidFill>
                  <a:srgbClr val="FF9300"/>
                </a:solidFill>
              </a:rPr>
              <a:t>BML.2A.05.PI.DZ1 – 4 CORNERS - </a:t>
            </a:r>
            <a:r>
              <a:rPr lang="en-TR" b="0" dirty="0">
                <a:solidFill>
                  <a:srgbClr val="FF9300"/>
                </a:solidFill>
              </a:rPr>
              <a:t>INJECTION-NO LEAK ACCORDING TO GAS TEST.</a:t>
            </a:r>
            <a:r>
              <a:rPr lang="en-TR" dirty="0">
                <a:solidFill>
                  <a:srgbClr val="FF9300"/>
                </a:solidFill>
              </a:rPr>
              <a:t>  </a:t>
            </a:r>
          </a:p>
          <a:p>
            <a:pPr lvl="1"/>
            <a:r>
              <a:rPr lang="en-TR" dirty="0">
                <a:solidFill>
                  <a:srgbClr val="FF9300"/>
                </a:solidFill>
              </a:rPr>
              <a:t>BML.2A.05.PI.DZ2 – </a:t>
            </a:r>
            <a:r>
              <a:rPr lang="en-TR" b="0" dirty="0">
                <a:solidFill>
                  <a:srgbClr val="FF9300"/>
                </a:solidFill>
              </a:rPr>
              <a:t>ONLY CLAYING, NO INJECTION.</a:t>
            </a:r>
          </a:p>
          <a:p>
            <a:r>
              <a:rPr lang="en-TR" dirty="0">
                <a:solidFill>
                  <a:srgbClr val="00B050"/>
                </a:solidFill>
              </a:rPr>
              <a:t>BML.3A.05.PI </a:t>
            </a:r>
            <a:r>
              <a:rPr lang="en-TR" b="0" dirty="0">
                <a:solidFill>
                  <a:srgbClr val="00B050"/>
                </a:solidFill>
              </a:rPr>
              <a:t>-</a:t>
            </a:r>
            <a:r>
              <a:rPr lang="en-TR" dirty="0">
                <a:solidFill>
                  <a:srgbClr val="00B050"/>
                </a:solidFill>
              </a:rPr>
              <a:t> – </a:t>
            </a:r>
            <a:r>
              <a:rPr lang="en-TR" b="0" dirty="0">
                <a:solidFill>
                  <a:srgbClr val="00B050"/>
                </a:solidFill>
              </a:rPr>
              <a:t>ONLY CLAYING, NO INJECTION.</a:t>
            </a:r>
            <a:endParaRPr lang="en-TR" dirty="0">
              <a:solidFill>
                <a:srgbClr val="00B050"/>
              </a:solidFill>
            </a:endParaRPr>
          </a:p>
          <a:p>
            <a:r>
              <a:rPr lang="en-TR" dirty="0">
                <a:solidFill>
                  <a:srgbClr val="FF0000"/>
                </a:solidFill>
              </a:rPr>
              <a:t>BML.2C.05.PI.DZ1 </a:t>
            </a:r>
            <a:r>
              <a:rPr lang="en-TR" b="0" dirty="0">
                <a:solidFill>
                  <a:srgbClr val="FF0000"/>
                </a:solidFill>
              </a:rPr>
              <a:t>– 4 CORNERS – INJECTION - LY1 HAS BIG LEAK!</a:t>
            </a:r>
            <a:r>
              <a:rPr lang="en-TR" dirty="0">
                <a:solidFill>
                  <a:srgbClr val="FF0000"/>
                </a:solidFill>
              </a:rPr>
              <a:t> </a:t>
            </a:r>
            <a:r>
              <a:rPr lang="en-TR" b="0" dirty="0">
                <a:solidFill>
                  <a:srgbClr val="FF0000"/>
                </a:solidFill>
              </a:rPr>
              <a:t>NO LEAK FOUND AT THE CORNERS WITH SNIFFER INVESTIGATION.</a:t>
            </a:r>
          </a:p>
          <a:p>
            <a:r>
              <a:rPr lang="en-TR" dirty="0">
                <a:solidFill>
                  <a:srgbClr val="00B050"/>
                </a:solidFill>
              </a:rPr>
              <a:t>BML.3C.05.PI </a:t>
            </a:r>
            <a:r>
              <a:rPr lang="en-TR" b="0" dirty="0">
                <a:solidFill>
                  <a:srgbClr val="00B050"/>
                </a:solidFill>
              </a:rPr>
              <a:t>–</a:t>
            </a:r>
            <a:r>
              <a:rPr lang="en-TR" dirty="0">
                <a:solidFill>
                  <a:srgbClr val="00B050"/>
                </a:solidFill>
              </a:rPr>
              <a:t> </a:t>
            </a:r>
            <a:r>
              <a:rPr lang="en-TR" b="0" dirty="0">
                <a:solidFill>
                  <a:srgbClr val="00B050"/>
                </a:solidFill>
              </a:rPr>
              <a:t>NO INJECTION, ONLY CLAY.</a:t>
            </a:r>
          </a:p>
          <a:p>
            <a:r>
              <a:rPr lang="en-TR" dirty="0">
                <a:solidFill>
                  <a:srgbClr val="00B050"/>
                </a:solidFill>
              </a:rPr>
              <a:t>BML.5C.05.PI </a:t>
            </a:r>
            <a:r>
              <a:rPr lang="en-TR" b="0" dirty="0">
                <a:solidFill>
                  <a:srgbClr val="00B050"/>
                </a:solidFill>
              </a:rPr>
              <a:t>– NO INJECTION, ONLY CLAY</a:t>
            </a:r>
            <a:r>
              <a:rPr lang="en-TR" dirty="0">
                <a:solidFill>
                  <a:srgbClr val="00B050"/>
                </a:solidFill>
              </a:rPr>
              <a:t>.</a:t>
            </a:r>
          </a:p>
          <a:p>
            <a:endParaRPr lang="en-T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2D444E-DAD9-BF65-7428-E7A2002C3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837" y="893233"/>
            <a:ext cx="9527831" cy="1649711"/>
          </a:xfrm>
        </p:spPr>
        <p:txBody>
          <a:bodyPr/>
          <a:lstStyle/>
          <a:p>
            <a:r>
              <a:rPr lang="en-TR" dirty="0"/>
              <a:t>BM.05.PI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F2D191-9762-8BD2-2381-4B15F0EC980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TR" smtClean="0"/>
              <a:t>7</a:t>
            </a:fld>
            <a:endParaRPr lang="en-TR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52028CF-E74C-D763-8061-E37669348EAA}"/>
              </a:ext>
            </a:extLst>
          </p:cNvPr>
          <p:cNvGrpSpPr/>
          <p:nvPr/>
        </p:nvGrpSpPr>
        <p:grpSpPr>
          <a:xfrm>
            <a:off x="11757491" y="358393"/>
            <a:ext cx="12406375" cy="8177408"/>
            <a:chOff x="11977625" y="2642992"/>
            <a:chExt cx="12406375" cy="81774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68181E2-3A16-49B2-4178-7B7166265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06376" y="4292703"/>
              <a:ext cx="11748233" cy="6527697"/>
            </a:xfrm>
            <a:prstGeom prst="rect">
              <a:avLst/>
            </a:prstGeom>
          </p:spPr>
        </p:pic>
        <p:sp>
          <p:nvSpPr>
            <p:cNvPr id="6" name="Title 2">
              <a:extLst>
                <a:ext uri="{FF2B5EF4-FFF2-40B4-BE49-F238E27FC236}">
                  <a16:creationId xmlns:a16="http://schemas.microsoft.com/office/drawing/2014/main" id="{942CA483-5CE4-0852-58FA-6E74847722BF}"/>
                </a:ext>
              </a:extLst>
            </p:cNvPr>
            <p:cNvSpPr txBox="1">
              <a:spLocks/>
            </p:cNvSpPr>
            <p:nvPr/>
          </p:nvSpPr>
          <p:spPr>
            <a:xfrm>
              <a:off x="14009504" y="2642992"/>
              <a:ext cx="9527831" cy="164971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>
              <a:normAutofit fontScale="77500" lnSpcReduction="20000"/>
            </a:bodyPr>
            <a:lstStyle>
              <a:lvl1pPr marL="0" marR="0" indent="0" algn="ctr" defTabSz="584200" rtl="0" latinLnBrk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9000" b="1" i="0" u="none" strike="noStrike" cap="all" spc="270" baseline="0">
                  <a:solidFill>
                    <a:srgbClr val="2F5F91"/>
                  </a:solidFill>
                  <a:uFillTx/>
                  <a:latin typeface="+mn-lt"/>
                  <a:ea typeface="+mn-ea"/>
                  <a:cs typeface="+mn-cs"/>
                  <a:sym typeface="Graphik"/>
                </a:defRPr>
              </a:lvl1pPr>
              <a:lvl2pPr marL="0" marR="0" indent="457200" algn="ctr" defTabSz="584200" rtl="0" latinLnBrk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0" b="1" i="0" u="none" strike="noStrike" cap="all" spc="330" baseline="0">
                  <a:solidFill>
                    <a:srgbClr val="FFFFFF"/>
                  </a:solidFill>
                  <a:uFillTx/>
                  <a:latin typeface="+mn-lt"/>
                  <a:ea typeface="+mn-ea"/>
                  <a:cs typeface="+mn-cs"/>
                  <a:sym typeface="Graphik"/>
                </a:defRPr>
              </a:lvl2pPr>
              <a:lvl3pPr marL="0" marR="0" indent="914400" algn="ctr" defTabSz="584200" rtl="0" latinLnBrk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0" b="1" i="0" u="none" strike="noStrike" cap="all" spc="330" baseline="0">
                  <a:solidFill>
                    <a:srgbClr val="FFFFFF"/>
                  </a:solidFill>
                  <a:uFillTx/>
                  <a:latin typeface="+mn-lt"/>
                  <a:ea typeface="+mn-ea"/>
                  <a:cs typeface="+mn-cs"/>
                  <a:sym typeface="Graphik"/>
                </a:defRPr>
              </a:lvl3pPr>
              <a:lvl4pPr marL="0" marR="0" indent="1371600" algn="ctr" defTabSz="584200" rtl="0" latinLnBrk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0" b="1" i="0" u="none" strike="noStrike" cap="all" spc="330" baseline="0">
                  <a:solidFill>
                    <a:srgbClr val="FFFFFF"/>
                  </a:solidFill>
                  <a:uFillTx/>
                  <a:latin typeface="+mn-lt"/>
                  <a:ea typeface="+mn-ea"/>
                  <a:cs typeface="+mn-cs"/>
                  <a:sym typeface="Graphik"/>
                </a:defRPr>
              </a:lvl4pPr>
              <a:lvl5pPr marL="0" marR="0" indent="1828800" algn="ctr" defTabSz="584200" rtl="0" latinLnBrk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0" b="1" i="0" u="none" strike="noStrike" cap="all" spc="330" baseline="0">
                  <a:solidFill>
                    <a:srgbClr val="FFFFFF"/>
                  </a:solidFill>
                  <a:uFillTx/>
                  <a:latin typeface="+mn-lt"/>
                  <a:ea typeface="+mn-ea"/>
                  <a:cs typeface="+mn-cs"/>
                  <a:sym typeface="Graphik"/>
                </a:defRPr>
              </a:lvl5pPr>
              <a:lvl6pPr marL="0" marR="0" indent="2286000" algn="ctr" defTabSz="584200" rtl="0" latinLnBrk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0" b="1" i="0" u="none" strike="noStrike" cap="all" spc="330" baseline="0">
                  <a:solidFill>
                    <a:srgbClr val="FFFFFF"/>
                  </a:solidFill>
                  <a:uFillTx/>
                  <a:latin typeface="+mn-lt"/>
                  <a:ea typeface="+mn-ea"/>
                  <a:cs typeface="+mn-cs"/>
                  <a:sym typeface="Graphik"/>
                </a:defRPr>
              </a:lvl6pPr>
              <a:lvl7pPr marL="0" marR="0" indent="2743200" algn="ctr" defTabSz="584200" rtl="0" latinLnBrk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0" b="1" i="0" u="none" strike="noStrike" cap="all" spc="330" baseline="0">
                  <a:solidFill>
                    <a:srgbClr val="FFFFFF"/>
                  </a:solidFill>
                  <a:uFillTx/>
                  <a:latin typeface="+mn-lt"/>
                  <a:ea typeface="+mn-ea"/>
                  <a:cs typeface="+mn-cs"/>
                  <a:sym typeface="Graphik"/>
                </a:defRPr>
              </a:lvl7pPr>
              <a:lvl8pPr marL="0" marR="0" indent="3200400" algn="ctr" defTabSz="584200" rtl="0" latinLnBrk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0" b="1" i="0" u="none" strike="noStrike" cap="all" spc="330" baseline="0">
                  <a:solidFill>
                    <a:srgbClr val="FFFFFF"/>
                  </a:solidFill>
                  <a:uFillTx/>
                  <a:latin typeface="+mn-lt"/>
                  <a:ea typeface="+mn-ea"/>
                  <a:cs typeface="+mn-cs"/>
                  <a:sym typeface="Graphik"/>
                </a:defRPr>
              </a:lvl8pPr>
              <a:lvl9pPr marL="0" marR="0" indent="3657600" algn="ctr" defTabSz="584200" rtl="0" latinLnBrk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0" b="1" i="0" u="none" strike="noStrike" cap="all" spc="330" baseline="0">
                  <a:solidFill>
                    <a:srgbClr val="FFFFFF"/>
                  </a:solidFill>
                  <a:uFillTx/>
                  <a:latin typeface="+mn-lt"/>
                  <a:ea typeface="+mn-ea"/>
                  <a:cs typeface="+mn-cs"/>
                  <a:sym typeface="Graphik"/>
                </a:defRPr>
              </a:lvl9pPr>
            </a:lstStyle>
            <a:p>
              <a:pPr hangingPunct="1"/>
              <a:r>
                <a:rPr lang="en-TR" u="sng" dirty="0"/>
                <a:t>A SLIDE FROM 16.12.2024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A9E63F6-85C8-715C-8553-2C1AE044B121}"/>
                </a:ext>
              </a:extLst>
            </p:cNvPr>
            <p:cNvSpPr/>
            <p:nvPr/>
          </p:nvSpPr>
          <p:spPr>
            <a:xfrm>
              <a:off x="11977625" y="9584267"/>
              <a:ext cx="6564375" cy="613884"/>
            </a:xfrm>
            <a:prstGeom prst="ellipse">
              <a:avLst/>
            </a:prstGeom>
            <a:noFill/>
            <a:ln w="76200" cap="flat">
              <a:solidFill>
                <a:srgbClr val="FF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4BCB889-88EE-CDAA-78FD-91AB08C297DE}"/>
                </a:ext>
              </a:extLst>
            </p:cNvPr>
            <p:cNvSpPr/>
            <p:nvPr/>
          </p:nvSpPr>
          <p:spPr>
            <a:xfrm>
              <a:off x="21708533" y="4411237"/>
              <a:ext cx="2675467" cy="3632096"/>
            </a:xfrm>
            <a:prstGeom prst="ellipse">
              <a:avLst/>
            </a:prstGeom>
            <a:noFill/>
            <a:ln w="76200" cap="flat">
              <a:solidFill>
                <a:srgbClr val="FF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</p:grp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DFFFE56-A991-D7C0-29B2-11C8F0546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495565"/>
              </p:ext>
            </p:extLst>
          </p:nvPr>
        </p:nvGraphicFramePr>
        <p:xfrm>
          <a:off x="12203083" y="9378268"/>
          <a:ext cx="5661582" cy="23296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07043">
                  <a:extLst>
                    <a:ext uri="{9D8B030D-6E8A-4147-A177-3AD203B41FA5}">
                      <a16:colId xmlns:a16="http://schemas.microsoft.com/office/drawing/2014/main" val="2468956360"/>
                    </a:ext>
                  </a:extLst>
                </a:gridCol>
                <a:gridCol w="976386">
                  <a:extLst>
                    <a:ext uri="{9D8B030D-6E8A-4147-A177-3AD203B41FA5}">
                      <a16:colId xmlns:a16="http://schemas.microsoft.com/office/drawing/2014/main" val="3202612513"/>
                    </a:ext>
                  </a:extLst>
                </a:gridCol>
                <a:gridCol w="950883">
                  <a:extLst>
                    <a:ext uri="{9D8B030D-6E8A-4147-A177-3AD203B41FA5}">
                      <a16:colId xmlns:a16="http://schemas.microsoft.com/office/drawing/2014/main" val="1328640243"/>
                    </a:ext>
                  </a:extLst>
                </a:gridCol>
                <a:gridCol w="776009">
                  <a:extLst>
                    <a:ext uri="{9D8B030D-6E8A-4147-A177-3AD203B41FA5}">
                      <a16:colId xmlns:a16="http://schemas.microsoft.com/office/drawing/2014/main" val="4062110533"/>
                    </a:ext>
                  </a:extLst>
                </a:gridCol>
                <a:gridCol w="1151261">
                  <a:extLst>
                    <a:ext uri="{9D8B030D-6E8A-4147-A177-3AD203B41FA5}">
                      <a16:colId xmlns:a16="http://schemas.microsoft.com/office/drawing/2014/main" val="557937533"/>
                    </a:ext>
                  </a:extLst>
                </a:gridCol>
              </a:tblGrid>
              <a:tr h="2912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BML.05.2C.PI.DZ1.LY0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 dirty="0">
                          <a:effectLst/>
                        </a:rPr>
                        <a:t>100</a:t>
                      </a:r>
                      <a:endParaRPr lang="en-T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66401103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BML.05.2C.PI.DZ1.LY1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 dirty="0">
                          <a:effectLst/>
                        </a:rPr>
                        <a:t>0.23</a:t>
                      </a:r>
                      <a:endParaRPr lang="en-T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3032294479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BML.05.2C.PI.DZ2.LY0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 dirty="0">
                          <a:effectLst/>
                        </a:rPr>
                        <a:t>1.15</a:t>
                      </a:r>
                      <a:endParaRPr lang="en-T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1018205677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BML.05.2C.PI.DZ2.LY1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 dirty="0">
                          <a:effectLst/>
                        </a:rPr>
                        <a:t>100</a:t>
                      </a:r>
                      <a:endParaRPr lang="en-T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79545771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BML.05.3C.PI.DZ1.LY0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 dirty="0">
                          <a:effectLst/>
                        </a:rPr>
                        <a:t>0.09</a:t>
                      </a:r>
                      <a:endParaRPr lang="en-T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3738791827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BML.05.3C.PI.DZ1.LY1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 dirty="0">
                          <a:effectLst/>
                        </a:rPr>
                        <a:t>100</a:t>
                      </a:r>
                      <a:endParaRPr lang="en-T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3945387258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BML.05.3C.PI.DZ2.LY0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NB,H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3209265640"/>
                  </a:ext>
                </a:extLst>
              </a:tr>
              <a:tr h="2912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BML.05.3C.PI.DZ2.LY1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78935757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71A2735-9F7A-1DF0-612A-EB4D87CDCC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239612"/>
              </p:ext>
            </p:extLst>
          </p:nvPr>
        </p:nvGraphicFramePr>
        <p:xfrm>
          <a:off x="12203084" y="11707896"/>
          <a:ext cx="5661581" cy="7151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07042">
                  <a:extLst>
                    <a:ext uri="{9D8B030D-6E8A-4147-A177-3AD203B41FA5}">
                      <a16:colId xmlns:a16="http://schemas.microsoft.com/office/drawing/2014/main" val="3762821109"/>
                    </a:ext>
                  </a:extLst>
                </a:gridCol>
                <a:gridCol w="976386">
                  <a:extLst>
                    <a:ext uri="{9D8B030D-6E8A-4147-A177-3AD203B41FA5}">
                      <a16:colId xmlns:a16="http://schemas.microsoft.com/office/drawing/2014/main" val="737710943"/>
                    </a:ext>
                  </a:extLst>
                </a:gridCol>
                <a:gridCol w="950883">
                  <a:extLst>
                    <a:ext uri="{9D8B030D-6E8A-4147-A177-3AD203B41FA5}">
                      <a16:colId xmlns:a16="http://schemas.microsoft.com/office/drawing/2014/main" val="3615798339"/>
                    </a:ext>
                  </a:extLst>
                </a:gridCol>
                <a:gridCol w="776009">
                  <a:extLst>
                    <a:ext uri="{9D8B030D-6E8A-4147-A177-3AD203B41FA5}">
                      <a16:colId xmlns:a16="http://schemas.microsoft.com/office/drawing/2014/main" val="2293346706"/>
                    </a:ext>
                  </a:extLst>
                </a:gridCol>
                <a:gridCol w="1151261">
                  <a:extLst>
                    <a:ext uri="{9D8B030D-6E8A-4147-A177-3AD203B41FA5}">
                      <a16:colId xmlns:a16="http://schemas.microsoft.com/office/drawing/2014/main" val="2668341657"/>
                    </a:ext>
                  </a:extLst>
                </a:gridCol>
              </a:tblGrid>
              <a:tr h="3575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BML.05.5C.PI.DZ1.LY0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>
                          <a:effectLst/>
                        </a:rPr>
                        <a:t>0.01</a:t>
                      </a:r>
                      <a:endParaRPr lang="en-T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1769693"/>
                  </a:ext>
                </a:extLst>
              </a:tr>
              <a:tr h="3575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BML.05.5C.PI.DZ1.LY1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>
                          <a:effectLst/>
                        </a:rPr>
                        <a:t>1.22</a:t>
                      </a:r>
                      <a:endParaRPr lang="en-T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260826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07BE99E-60D2-0066-E8D1-B123CD756E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624943"/>
              </p:ext>
            </p:extLst>
          </p:nvPr>
        </p:nvGraphicFramePr>
        <p:xfrm>
          <a:off x="18060357" y="9392402"/>
          <a:ext cx="5661581" cy="231549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07042">
                  <a:extLst>
                    <a:ext uri="{9D8B030D-6E8A-4147-A177-3AD203B41FA5}">
                      <a16:colId xmlns:a16="http://schemas.microsoft.com/office/drawing/2014/main" val="3713583549"/>
                    </a:ext>
                  </a:extLst>
                </a:gridCol>
                <a:gridCol w="976386">
                  <a:extLst>
                    <a:ext uri="{9D8B030D-6E8A-4147-A177-3AD203B41FA5}">
                      <a16:colId xmlns:a16="http://schemas.microsoft.com/office/drawing/2014/main" val="646242965"/>
                    </a:ext>
                  </a:extLst>
                </a:gridCol>
                <a:gridCol w="950883">
                  <a:extLst>
                    <a:ext uri="{9D8B030D-6E8A-4147-A177-3AD203B41FA5}">
                      <a16:colId xmlns:a16="http://schemas.microsoft.com/office/drawing/2014/main" val="2171781404"/>
                    </a:ext>
                  </a:extLst>
                </a:gridCol>
                <a:gridCol w="776009">
                  <a:extLst>
                    <a:ext uri="{9D8B030D-6E8A-4147-A177-3AD203B41FA5}">
                      <a16:colId xmlns:a16="http://schemas.microsoft.com/office/drawing/2014/main" val="1071354858"/>
                    </a:ext>
                  </a:extLst>
                </a:gridCol>
                <a:gridCol w="1151261">
                  <a:extLst>
                    <a:ext uri="{9D8B030D-6E8A-4147-A177-3AD203B41FA5}">
                      <a16:colId xmlns:a16="http://schemas.microsoft.com/office/drawing/2014/main" val="1206936914"/>
                    </a:ext>
                  </a:extLst>
                </a:gridCol>
              </a:tblGrid>
              <a:tr h="2894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BML.05.2A.PI.DZ1.LY0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>
                          <a:effectLst/>
                        </a:rPr>
                        <a:t>0.05</a:t>
                      </a:r>
                      <a:endParaRPr lang="en-T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1709176811"/>
                  </a:ext>
                </a:extLst>
              </a:tr>
              <a:tr h="2894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BML.05.2A.PI.DZ1.LY1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>
                          <a:effectLst/>
                        </a:rPr>
                        <a:t>0.05</a:t>
                      </a:r>
                      <a:endParaRPr lang="en-T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360460716"/>
                  </a:ext>
                </a:extLst>
              </a:tr>
              <a:tr h="2894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BML.05.2A.PI.DZ2.LY0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>
                          <a:effectLst/>
                        </a:rPr>
                        <a:t>1</a:t>
                      </a:r>
                      <a:endParaRPr lang="en-T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2536172225"/>
                  </a:ext>
                </a:extLst>
              </a:tr>
              <a:tr h="2894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BML.05.2A.PI.DZ2.LY1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>
                          <a:effectLst/>
                        </a:rPr>
                        <a:t>100</a:t>
                      </a:r>
                      <a:endParaRPr lang="en-T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2898535514"/>
                  </a:ext>
                </a:extLst>
              </a:tr>
              <a:tr h="2894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BML.05.3A.PI.DZ1.LY0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>
                          <a:effectLst/>
                        </a:rPr>
                        <a:t>100</a:t>
                      </a:r>
                      <a:endParaRPr lang="en-T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2092096691"/>
                  </a:ext>
                </a:extLst>
              </a:tr>
              <a:tr h="2894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BML.05.3A.PI.DZ1.LY1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>
                          <a:effectLst/>
                        </a:rPr>
                        <a:t>1</a:t>
                      </a:r>
                      <a:endParaRPr lang="en-T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IM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2025500918"/>
                  </a:ext>
                </a:extLst>
              </a:tr>
              <a:tr h="2894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BML.05.3A.PI.DZ2.LY0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>
                          <a:effectLst/>
                        </a:rPr>
                        <a:t>0.5</a:t>
                      </a:r>
                      <a:endParaRPr lang="en-TR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NB,E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1454513334"/>
                  </a:ext>
                </a:extLst>
              </a:tr>
              <a:tr h="2894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BML.05.3A.PI.DZ2.LY1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200" u="none" strike="noStrike" dirty="0">
                          <a:effectLst/>
                        </a:rPr>
                        <a:t>100</a:t>
                      </a:r>
                      <a:endParaRPr lang="en-TR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IM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460" marR="9460" marT="9460" marB="0" anchor="b"/>
                </a:tc>
                <a:extLst>
                  <a:ext uri="{0D108BD9-81ED-4DB2-BD59-A6C34878D82A}">
                    <a16:rowId xmlns:a16="http://schemas.microsoft.com/office/drawing/2014/main" val="408636716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18800B5-9FC6-F0E6-CDA7-2C977E154FE3}"/>
              </a:ext>
            </a:extLst>
          </p:cNvPr>
          <p:cNvSpPr txBox="1"/>
          <p:nvPr/>
        </p:nvSpPr>
        <p:spPr>
          <a:xfrm>
            <a:off x="13915796" y="8756019"/>
            <a:ext cx="8812139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22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A PART from DETAILED GAS TEST REPORTS </a:t>
            </a:r>
            <a:r>
              <a:rPr kumimoji="0" lang="en-TR" sz="2200" b="0" i="0" u="none" strike="noStrike" cap="none" spc="44" normalizeH="0" baseline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we dev</a:t>
            </a:r>
            <a:r>
              <a:rPr kumimoji="0" lang="en-US" sz="22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e</a:t>
            </a:r>
            <a:r>
              <a:rPr kumimoji="0" lang="en-TR" sz="22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loped in December.</a:t>
            </a:r>
          </a:p>
        </p:txBody>
      </p:sp>
    </p:spTree>
    <p:extLst>
      <p:ext uri="{BB962C8B-B14F-4D97-AF65-F5344CB8AC3E}">
        <p14:creationId xmlns:p14="http://schemas.microsoft.com/office/powerpoint/2010/main" val="124310714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124B536-8168-33CF-0C92-07E5AD95E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AB48FA-B430-03B6-F89E-67C25786F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220" y="562497"/>
            <a:ext cx="14637626" cy="2538839"/>
          </a:xfrm>
        </p:spPr>
        <p:txBody>
          <a:bodyPr>
            <a:normAutofit fontScale="90000"/>
          </a:bodyPr>
          <a:lstStyle/>
          <a:p>
            <a:r>
              <a:rPr lang="en-US" noProof="0" dirty="0">
                <a:solidFill>
                  <a:srgbClr val="224358"/>
                </a:solidFill>
                <a:latin typeface="Avenir Next" panose="020B0503020202020204" pitchFamily="34" charset="0"/>
                <a:ea typeface="Apple Symbols" panose="02000000000000000000" pitchFamily="2" charset="-79"/>
                <a:cs typeface="Courier New" panose="02070309020205020404" pitchFamily="49" charset="0"/>
              </a:rPr>
              <a:t>YETS 24/25 Foam </a:t>
            </a:r>
            <a:r>
              <a:rPr lang="en-US" noProof="0" dirty="0" err="1">
                <a:solidFill>
                  <a:srgbClr val="224358"/>
                </a:solidFill>
                <a:latin typeface="Avenir Next" panose="020B0503020202020204" pitchFamily="34" charset="0"/>
                <a:ea typeface="Apple Symbols" panose="02000000000000000000" pitchFamily="2" charset="-79"/>
                <a:cs typeface="Courier New" panose="02070309020205020404" pitchFamily="49" charset="0"/>
              </a:rPr>
              <a:t>Technıque</a:t>
            </a:r>
            <a:r>
              <a:rPr lang="en-US" noProof="0" dirty="0">
                <a:solidFill>
                  <a:srgbClr val="224358"/>
                </a:solidFill>
                <a:latin typeface="Avenir Next" panose="020B0503020202020204" pitchFamily="34" charset="0"/>
                <a:ea typeface="Apple Symbols" panose="02000000000000000000" pitchFamily="2" charset="-79"/>
                <a:cs typeface="Courier New" panose="02070309020205020404" pitchFamily="49" charset="0"/>
              </a:rPr>
              <a:t> gas tests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F2BB6-E2A3-9F41-07DC-D74F4773A69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TR" smtClean="0"/>
              <a:t>8</a:t>
            </a:fld>
            <a:endParaRPr lang="en-TR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7D5BB28A-D0FA-A29A-D94B-389F4D070061}"/>
              </a:ext>
            </a:extLst>
          </p:cNvPr>
          <p:cNvSpPr txBox="1">
            <a:spLocks/>
          </p:cNvSpPr>
          <p:nvPr/>
        </p:nvSpPr>
        <p:spPr>
          <a:xfrm>
            <a:off x="484909" y="13000302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chemeClr val="tx1"/>
                </a:solidFill>
              </a:rPr>
              <a:t>16.12.2024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2A7D91-CE6E-3098-A5BC-D434FE7FF71E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562465" y="3269672"/>
            <a:ext cx="21259069" cy="9620827"/>
          </a:xfrm>
        </p:spPr>
        <p:txBody>
          <a:bodyPr numCol="3">
            <a:normAutofit fontScale="92500" lnSpcReduction="10000"/>
          </a:bodyPr>
          <a:lstStyle/>
          <a:p>
            <a:r>
              <a:rPr lang="en-US" b="0" dirty="0">
                <a:solidFill>
                  <a:srgbClr val="224358"/>
                </a:solidFill>
                <a:latin typeface="Avenir Next" panose="020B0503020202020204" pitchFamily="34" charset="0"/>
              </a:rPr>
              <a:t>Gas Tests</a:t>
            </a:r>
          </a:p>
          <a:p>
            <a:pPr lvl="1"/>
            <a:r>
              <a:rPr lang="en-US" b="0" dirty="0">
                <a:solidFill>
                  <a:srgbClr val="224358"/>
                </a:solidFill>
                <a:latin typeface="Avenir Next" panose="020B0503020202020204" pitchFamily="34" charset="0"/>
              </a:rPr>
              <a:t>17 Sectors will be tested. Each team can test 1-2 sectors per day.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BM.04.PI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BM.05.CO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BM.05.PI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BM.06.PI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BM.03.CO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BM.07.CO</a:t>
            </a:r>
            <a:endParaRPr lang="en-US" b="0" dirty="0">
              <a:solidFill>
                <a:srgbClr val="224358"/>
              </a:solidFill>
              <a:latin typeface="Avenir Next" panose="020B0503020202020204" pitchFamily="34" charset="0"/>
            </a:endParaRPr>
          </a:p>
          <a:p>
            <a:pPr lvl="2"/>
            <a:endParaRPr lang="en-US" b="0" dirty="0">
              <a:solidFill>
                <a:srgbClr val="224358"/>
              </a:solidFill>
              <a:latin typeface="Avenir Next" panose="020B0503020202020204" pitchFamily="34" charset="0"/>
            </a:endParaRPr>
          </a:p>
          <a:p>
            <a:pPr lvl="2"/>
            <a:endParaRPr lang="en-US" b="0" dirty="0">
              <a:solidFill>
                <a:srgbClr val="224358"/>
              </a:solidFill>
              <a:latin typeface="Avenir Next" panose="020B0503020202020204" pitchFamily="34" charset="0"/>
            </a:endParaRPr>
          </a:p>
          <a:p>
            <a:pPr marL="1270000" lvl="2" indent="0">
              <a:buNone/>
            </a:pPr>
            <a:endParaRPr lang="en-US" b="0" dirty="0">
              <a:solidFill>
                <a:srgbClr val="224358"/>
              </a:solidFill>
              <a:latin typeface="Avenir Next" panose="020B0503020202020204" pitchFamily="34" charset="0"/>
            </a:endParaRP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BM.09.CO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BM.11.CO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BM.15.CO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BM.14.CO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BM.12.CO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BM.14.PI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BM.12.PI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BM.13.CO</a:t>
            </a:r>
          </a:p>
          <a:p>
            <a:pPr lvl="2"/>
            <a:endParaRPr lang="en-US" b="0" dirty="0">
              <a:solidFill>
                <a:srgbClr val="00B050"/>
              </a:solidFill>
              <a:latin typeface="Avenir Next" panose="020B0503020202020204" pitchFamily="34" charset="0"/>
            </a:endParaRPr>
          </a:p>
          <a:p>
            <a:pPr lvl="2"/>
            <a:endParaRPr lang="en-US" b="0" dirty="0">
              <a:solidFill>
                <a:srgbClr val="00B050"/>
              </a:solidFill>
              <a:latin typeface="Avenir Next" panose="020B0503020202020204" pitchFamily="34" charset="0"/>
            </a:endParaRPr>
          </a:p>
          <a:p>
            <a:pPr lvl="2"/>
            <a:endParaRPr lang="en-US" b="0" dirty="0">
              <a:solidFill>
                <a:srgbClr val="00B050"/>
              </a:solidFill>
              <a:latin typeface="Avenir Next" panose="020B0503020202020204" pitchFamily="34" charset="0"/>
            </a:endParaRP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BM.13.PI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BO.14.PI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BO.12.PI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BO.04.CO</a:t>
            </a:r>
          </a:p>
          <a:p>
            <a:pPr lvl="2"/>
            <a:r>
              <a:rPr lang="en-US" b="0" dirty="0">
                <a:solidFill>
                  <a:srgbClr val="00B050"/>
                </a:solidFill>
                <a:latin typeface="Avenir Next" panose="020B0503020202020204" pitchFamily="34" charset="0"/>
              </a:rPr>
              <a:t>BO.06.CO</a:t>
            </a:r>
          </a:p>
          <a:p>
            <a:pPr lvl="2"/>
            <a:endParaRPr lang="en-US" b="0" dirty="0">
              <a:solidFill>
                <a:srgbClr val="224358"/>
              </a:solidFill>
              <a:latin typeface="Avenir Next" panose="020B0503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FAC6255-2265-E5AB-0F48-B01D43C04A99}"/>
              </a:ext>
            </a:extLst>
          </p:cNvPr>
          <p:cNvGrpSpPr/>
          <p:nvPr/>
        </p:nvGrpSpPr>
        <p:grpSpPr>
          <a:xfrm>
            <a:off x="16657846" y="326191"/>
            <a:ext cx="5209954" cy="2232837"/>
            <a:chOff x="9593372" y="3615069"/>
            <a:chExt cx="5209954" cy="223283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F047FDB-7AE0-E6B6-11F0-079FAD76539D}"/>
                </a:ext>
              </a:extLst>
            </p:cNvPr>
            <p:cNvSpPr/>
            <p:nvPr/>
          </p:nvSpPr>
          <p:spPr>
            <a:xfrm>
              <a:off x="9593372" y="3615069"/>
              <a:ext cx="5209954" cy="2232837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FB2F018-9A22-7D73-70B0-DCD72F74FF34}"/>
                </a:ext>
              </a:extLst>
            </p:cNvPr>
            <p:cNvSpPr txBox="1"/>
            <p:nvPr/>
          </p:nvSpPr>
          <p:spPr>
            <a:xfrm>
              <a:off x="9852268" y="4241901"/>
              <a:ext cx="4692162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TR" sz="4800" b="0" i="0" u="none" strike="noStrike" cap="none" spc="44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rPr>
                <a:t>LAST WEEK: </a:t>
              </a:r>
              <a:r>
                <a:rPr kumimoji="0" lang="en-TR" sz="4800" b="0" i="0" u="none" strike="noStrike" cap="none" spc="44" normalizeH="0" baseline="0" dirty="0">
                  <a:ln>
                    <a:noFill/>
                  </a:ln>
                  <a:solidFill>
                    <a:schemeClr val="accent5"/>
                  </a:solidFill>
                  <a:effectLst/>
                  <a:uFillTx/>
                  <a:latin typeface="Graphik-Medium"/>
                  <a:ea typeface="Graphik-Medium"/>
                  <a:cs typeface="Graphik-Medium"/>
                  <a:sym typeface="Graphik Medium"/>
                </a:rPr>
                <a:t>+8</a:t>
              </a:r>
              <a:endParaRPr kumimoji="0" lang="en-TR" sz="48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EE84210-99A8-17B5-F433-9D06D7643B06}"/>
              </a:ext>
            </a:extLst>
          </p:cNvPr>
          <p:cNvSpPr/>
          <p:nvPr/>
        </p:nvSpPr>
        <p:spPr>
          <a:xfrm>
            <a:off x="16657846" y="2849525"/>
            <a:ext cx="5209954" cy="2232837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AD0BBD-650C-3853-FF24-1AAF19DA0D57}"/>
              </a:ext>
            </a:extLst>
          </p:cNvPr>
          <p:cNvSpPr txBox="1"/>
          <p:nvPr/>
        </p:nvSpPr>
        <p:spPr>
          <a:xfrm>
            <a:off x="17005517" y="3107025"/>
            <a:ext cx="4954772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4800" b="0" i="0" u="none" strike="noStrike" cap="none" spc="44" normalizeH="0" baseline="0" dirty="0">
                <a:ln>
                  <a:noFill/>
                </a:ln>
                <a:solidFill>
                  <a:schemeClr val="accent5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STATUS: </a:t>
            </a:r>
            <a:r>
              <a:rPr lang="en-TR" sz="4800" dirty="0">
                <a:solidFill>
                  <a:schemeClr val="accent5"/>
                </a:solidFill>
              </a:rPr>
              <a:t>19</a:t>
            </a:r>
            <a:r>
              <a:rPr kumimoji="0" lang="en-TR" sz="4800" b="0" i="0" u="none" strike="noStrike" cap="none" spc="44" normalizeH="0" baseline="0" dirty="0">
                <a:ln>
                  <a:noFill/>
                </a:ln>
                <a:solidFill>
                  <a:schemeClr val="accent5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/17 </a:t>
            </a:r>
          </a:p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48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are completed</a:t>
            </a:r>
          </a:p>
        </p:txBody>
      </p:sp>
    </p:spTree>
    <p:extLst>
      <p:ext uri="{BB962C8B-B14F-4D97-AF65-F5344CB8AC3E}">
        <p14:creationId xmlns:p14="http://schemas.microsoft.com/office/powerpoint/2010/main" val="323835089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01976E0-CB17-3CCE-0941-D367C3FE6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3330B4F-E1AB-F184-9938-A2D3D2D65E30}"/>
              </a:ext>
            </a:extLst>
          </p:cNvPr>
          <p:cNvSpPr/>
          <p:nvPr/>
        </p:nvSpPr>
        <p:spPr>
          <a:xfrm>
            <a:off x="1" y="7359260"/>
            <a:ext cx="24384000" cy="56178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57AA23-043C-3E36-8BCC-3889E7B19E24}"/>
              </a:ext>
            </a:extLst>
          </p:cNvPr>
          <p:cNvSpPr/>
          <p:nvPr/>
        </p:nvSpPr>
        <p:spPr>
          <a:xfrm>
            <a:off x="107576" y="1130829"/>
            <a:ext cx="24384000" cy="61186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8FAE87-DD7C-8788-825F-B1D298DE2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5892" y="78733"/>
            <a:ext cx="19548862" cy="99968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24358"/>
                </a:solidFill>
                <a:latin typeface="Avenir Next" panose="020B0503020202020204" pitchFamily="34" charset="0"/>
                <a:ea typeface="Apple Symbols" panose="02000000000000000000" pitchFamily="2" charset="-79"/>
                <a:cs typeface="Courier New" panose="02070309020205020404" pitchFamily="49" charset="0"/>
              </a:rPr>
              <a:t>The 1</a:t>
            </a:r>
            <a:r>
              <a:rPr lang="en-US" baseline="30000" dirty="0">
                <a:solidFill>
                  <a:srgbClr val="224358"/>
                </a:solidFill>
                <a:latin typeface="Avenir Next" panose="020B0503020202020204" pitchFamily="34" charset="0"/>
                <a:ea typeface="Apple Symbols" panose="02000000000000000000" pitchFamily="2" charset="-79"/>
                <a:cs typeface="Courier New" panose="02070309020205020404" pitchFamily="49" charset="0"/>
              </a:rPr>
              <a:t>st</a:t>
            </a:r>
            <a:r>
              <a:rPr lang="en-US" dirty="0">
                <a:solidFill>
                  <a:srgbClr val="224358"/>
                </a:solidFill>
                <a:latin typeface="Avenir Next" panose="020B0503020202020204" pitchFamily="34" charset="0"/>
                <a:ea typeface="Apple Symbols" panose="02000000000000000000" pitchFamily="2" charset="-79"/>
                <a:cs typeface="Courier New" panose="02070309020205020404" pitchFamily="49" charset="0"/>
              </a:rPr>
              <a:t> plan and now</a:t>
            </a:r>
            <a:endParaRPr lang="en-US" noProof="0" dirty="0">
              <a:solidFill>
                <a:srgbClr val="224358"/>
              </a:solidFill>
              <a:latin typeface="Avenir Next" panose="020B0503020202020204" pitchFamily="34" charset="0"/>
              <a:ea typeface="Apple Symbols" panose="02000000000000000000" pitchFamily="2" charset="-79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3B751-4365-F099-9F1C-2BC3259A845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TR" smtClean="0"/>
              <a:t>9</a:t>
            </a:fld>
            <a:endParaRPr lang="en-TR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7E1FBFC5-5B55-F30C-C03B-AC88B76A2A4E}"/>
              </a:ext>
            </a:extLst>
          </p:cNvPr>
          <p:cNvSpPr txBox="1">
            <a:spLocks/>
          </p:cNvSpPr>
          <p:nvPr/>
        </p:nvSpPr>
        <p:spPr>
          <a:xfrm>
            <a:off x="484909" y="13000302"/>
            <a:ext cx="4965700" cy="467107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1pPr>
            <a:lvl2pPr marL="0" marR="0" indent="457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2pPr>
            <a:lvl3pPr marL="0" marR="0" indent="914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3pPr>
            <a:lvl4pPr marL="0" marR="0" indent="1371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4pPr>
            <a:lvl5pPr marL="0" marR="0" indent="18288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5pPr>
            <a:lvl6pPr marL="0" marR="0" indent="22860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6pPr>
            <a:lvl7pPr marL="0" marR="0" indent="27432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7pPr>
            <a:lvl8pPr marL="0" marR="0" indent="32004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8pPr>
            <a:lvl9pPr marL="0" marR="0" indent="3657600" algn="ctr" defTabSz="584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107" baseline="0">
                <a:solidFill>
                  <a:srgbClr val="E4C45C"/>
                </a:solidFill>
                <a:uFillTx/>
                <a:latin typeface="+mn-lt"/>
                <a:ea typeface="+mn-ea"/>
                <a:cs typeface="+mn-cs"/>
                <a:sym typeface="Graphik"/>
              </a:defRPr>
            </a:lvl9pPr>
          </a:lstStyle>
          <a:p>
            <a:pPr algn="l" hangingPunct="1"/>
            <a:r>
              <a:rPr lang="en-TR" sz="2400" b="0" dirty="0">
                <a:solidFill>
                  <a:schemeClr val="tx1"/>
                </a:solidFill>
              </a:rPr>
              <a:t>27.01.2025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C2AD6D-272C-7C99-1715-9A8E36314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957" y="1321336"/>
            <a:ext cx="18595510" cy="58490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C0B404-E890-E424-69A3-C25F86376D43}"/>
              </a:ext>
            </a:extLst>
          </p:cNvPr>
          <p:cNvSpPr txBox="1"/>
          <p:nvPr/>
        </p:nvSpPr>
        <p:spPr>
          <a:xfrm rot="16200000">
            <a:off x="-1085089" y="4058238"/>
            <a:ext cx="4318001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48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1st Plan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0CA92A-D9D0-417E-15F2-086AC14B155F}"/>
              </a:ext>
            </a:extLst>
          </p:cNvPr>
          <p:cNvSpPr txBox="1"/>
          <p:nvPr/>
        </p:nvSpPr>
        <p:spPr>
          <a:xfrm rot="16200000">
            <a:off x="-1085090" y="9580548"/>
            <a:ext cx="4318001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48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Updated Plan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5F9C71-6EB0-4691-2AB1-0EACCE5DEC80}"/>
              </a:ext>
            </a:extLst>
          </p:cNvPr>
          <p:cNvSpPr txBox="1"/>
          <p:nvPr/>
        </p:nvSpPr>
        <p:spPr>
          <a:xfrm>
            <a:off x="22700088" y="6127195"/>
            <a:ext cx="1320800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22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260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921CA4-5B7A-6560-EB03-9AD07D09BBE1}"/>
              </a:ext>
            </a:extLst>
          </p:cNvPr>
          <p:cNvSpPr txBox="1"/>
          <p:nvPr/>
        </p:nvSpPr>
        <p:spPr>
          <a:xfrm>
            <a:off x="22724533" y="6729268"/>
            <a:ext cx="1320800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22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326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5D860A-6A37-E2BE-8D59-DB08FBE582CA}"/>
              </a:ext>
            </a:extLst>
          </p:cNvPr>
          <p:cNvCxnSpPr>
            <a:cxnSpLocks/>
          </p:cNvCxnSpPr>
          <p:nvPr/>
        </p:nvCxnSpPr>
        <p:spPr>
          <a:xfrm>
            <a:off x="16628533" y="6310690"/>
            <a:ext cx="2556282" cy="0"/>
          </a:xfrm>
          <a:prstGeom prst="straightConnector1">
            <a:avLst/>
          </a:prstGeom>
          <a:noFill/>
          <a:ln w="76200" cap="flat">
            <a:solidFill>
              <a:srgbClr val="00B0F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B0E86B9-930E-7126-0782-440B5528E310}"/>
              </a:ext>
            </a:extLst>
          </p:cNvPr>
          <p:cNvCxnSpPr>
            <a:cxnSpLocks/>
          </p:cNvCxnSpPr>
          <p:nvPr/>
        </p:nvCxnSpPr>
        <p:spPr>
          <a:xfrm>
            <a:off x="16628533" y="6978264"/>
            <a:ext cx="2556282" cy="0"/>
          </a:xfrm>
          <a:prstGeom prst="straightConnector1">
            <a:avLst/>
          </a:prstGeom>
          <a:noFill/>
          <a:ln w="76200" cap="flat">
            <a:solidFill>
              <a:srgbClr val="00B0F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CB940AA-34AC-EFF8-24F1-66A587627526}"/>
              </a:ext>
            </a:extLst>
          </p:cNvPr>
          <p:cNvCxnSpPr>
            <a:cxnSpLocks/>
          </p:cNvCxnSpPr>
          <p:nvPr/>
        </p:nvCxnSpPr>
        <p:spPr>
          <a:xfrm>
            <a:off x="17526000" y="12160177"/>
            <a:ext cx="3461657" cy="0"/>
          </a:xfrm>
          <a:prstGeom prst="straightConnector1">
            <a:avLst/>
          </a:prstGeom>
          <a:noFill/>
          <a:ln w="76200" cap="flat">
            <a:solidFill>
              <a:srgbClr val="00B0F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FF6C9CA-3FE6-E876-09B4-5655F71189F4}"/>
              </a:ext>
            </a:extLst>
          </p:cNvPr>
          <p:cNvSpPr txBox="1"/>
          <p:nvPr/>
        </p:nvSpPr>
        <p:spPr>
          <a:xfrm>
            <a:off x="19275043" y="6127195"/>
            <a:ext cx="1320800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22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Foam 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0F544F-F887-8185-4A23-458157E6238C}"/>
              </a:ext>
            </a:extLst>
          </p:cNvPr>
          <p:cNvSpPr txBox="1"/>
          <p:nvPr/>
        </p:nvSpPr>
        <p:spPr>
          <a:xfrm>
            <a:off x="19275042" y="6757691"/>
            <a:ext cx="2360849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22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Foam+Standart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FF4078-D5FE-AA57-A555-7537B0E7ABA6}"/>
              </a:ext>
            </a:extLst>
          </p:cNvPr>
          <p:cNvSpPr txBox="1"/>
          <p:nvPr/>
        </p:nvSpPr>
        <p:spPr>
          <a:xfrm>
            <a:off x="20956961" y="11904059"/>
            <a:ext cx="1320800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22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Foam T.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1F680E67-F6A6-5B55-BC76-90619928B532}"/>
              </a:ext>
            </a:extLst>
          </p:cNvPr>
          <p:cNvSpPr/>
          <p:nvPr/>
        </p:nvSpPr>
        <p:spPr>
          <a:xfrm>
            <a:off x="22841290" y="11850682"/>
            <a:ext cx="1101257" cy="467106"/>
          </a:xfrm>
          <a:prstGeom prst="roundRect">
            <a:avLst/>
          </a:prstGeom>
          <a:solidFill>
            <a:srgbClr val="00B05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TR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Graphik-Medium"/>
              <a:ea typeface="Graphik-Medium"/>
              <a:cs typeface="Graphik-Medium"/>
              <a:sym typeface="Graphik Medium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985F7E7-94ED-114D-A9EA-DAB255632C3F}"/>
              </a:ext>
            </a:extLst>
          </p:cNvPr>
          <p:cNvCxnSpPr>
            <a:cxnSpLocks/>
          </p:cNvCxnSpPr>
          <p:nvPr/>
        </p:nvCxnSpPr>
        <p:spPr>
          <a:xfrm>
            <a:off x="22109784" y="12133464"/>
            <a:ext cx="679940" cy="0"/>
          </a:xfrm>
          <a:prstGeom prst="straightConnector1">
            <a:avLst/>
          </a:prstGeom>
          <a:noFill/>
          <a:ln w="76200" cap="flat">
            <a:solidFill>
              <a:srgbClr val="00B0F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190334D-547E-97CC-BA4D-670158F97A46}"/>
              </a:ext>
            </a:extLst>
          </p:cNvPr>
          <p:cNvCxnSpPr>
            <a:cxnSpLocks/>
          </p:cNvCxnSpPr>
          <p:nvPr/>
        </p:nvCxnSpPr>
        <p:spPr>
          <a:xfrm>
            <a:off x="21635891" y="6978264"/>
            <a:ext cx="1283741" cy="0"/>
          </a:xfrm>
          <a:prstGeom prst="straightConnector1">
            <a:avLst/>
          </a:prstGeom>
          <a:noFill/>
          <a:ln w="76200" cap="flat">
            <a:solidFill>
              <a:srgbClr val="00B0F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A2B09A3-0936-ADBE-1A19-30516ABFDC64}"/>
              </a:ext>
            </a:extLst>
          </p:cNvPr>
          <p:cNvCxnSpPr>
            <a:cxnSpLocks/>
          </p:cNvCxnSpPr>
          <p:nvPr/>
        </p:nvCxnSpPr>
        <p:spPr>
          <a:xfrm>
            <a:off x="20595843" y="6363156"/>
            <a:ext cx="2193881" cy="0"/>
          </a:xfrm>
          <a:prstGeom prst="straightConnector1">
            <a:avLst/>
          </a:prstGeom>
          <a:noFill/>
          <a:ln w="76200" cap="flat">
            <a:solidFill>
              <a:srgbClr val="00B0F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922250C-334E-ACB6-13B4-3DD4B3D36343}"/>
              </a:ext>
            </a:extLst>
          </p:cNvPr>
          <p:cNvSpPr txBox="1"/>
          <p:nvPr/>
        </p:nvSpPr>
        <p:spPr>
          <a:xfrm>
            <a:off x="23036970" y="11863662"/>
            <a:ext cx="724756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TR" sz="2200" b="0" i="0" u="none" strike="noStrike" cap="none" spc="44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rPr>
              <a:t>400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4521AE4-15A8-9409-B904-1B8A6E5C81D6}"/>
              </a:ext>
            </a:extLst>
          </p:cNvPr>
          <p:cNvCxnSpPr>
            <a:cxnSpLocks/>
          </p:cNvCxnSpPr>
          <p:nvPr/>
        </p:nvCxnSpPr>
        <p:spPr>
          <a:xfrm>
            <a:off x="23360488" y="7198837"/>
            <a:ext cx="0" cy="4542043"/>
          </a:xfrm>
          <a:prstGeom prst="straightConnector1">
            <a:avLst/>
          </a:prstGeom>
          <a:noFill/>
          <a:ln w="76200" cap="flat">
            <a:solidFill>
              <a:srgbClr val="00B0F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F1E2B48-E811-935F-7B8B-1FE0F9A4E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9957" y="7636500"/>
            <a:ext cx="18775628" cy="494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8224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4_Briefing">
  <a:themeElements>
    <a:clrScheme name="24_Briefing">
      <a:dk1>
        <a:srgbClr val="002C3A"/>
      </a:dk1>
      <a:lt1>
        <a:srgbClr val="54818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Graphik"/>
        <a:ea typeface="Graphik"/>
        <a:cs typeface="Graphik"/>
      </a:majorFont>
      <a:minorFont>
        <a:latin typeface="Graphik"/>
        <a:ea typeface="Graphik"/>
        <a:cs typeface="Graphik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8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41"/>
              </a:schemeClr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4_Briefing">
  <a:themeElements>
    <a:clrScheme name="24_Briefing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Graphik"/>
        <a:ea typeface="Graphik"/>
        <a:cs typeface="Graphik"/>
      </a:majorFont>
      <a:minorFont>
        <a:latin typeface="Graphik"/>
        <a:ea typeface="Graphik"/>
        <a:cs typeface="Graphik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8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41"/>
              </a:schemeClr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82649</TotalTime>
  <Words>931</Words>
  <Application>Microsoft Macintosh PowerPoint</Application>
  <PresentationFormat>Custom</PresentationFormat>
  <Paragraphs>249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 Narrow</vt:lpstr>
      <vt:lpstr>Arial</vt:lpstr>
      <vt:lpstr>Avenir Next</vt:lpstr>
      <vt:lpstr>Graphik</vt:lpstr>
      <vt:lpstr>Graphik-Medium</vt:lpstr>
      <vt:lpstr>Helvetica Neue</vt:lpstr>
      <vt:lpstr>24_Briefing</vt:lpstr>
      <vt:lpstr>PowerPoint Presentation</vt:lpstr>
      <vt:lpstr>GENERAL STATUS</vt:lpstr>
      <vt:lpstr>General status  week by week</vt:lpstr>
      <vt:lpstr>Status of earlıer ınjectıon</vt:lpstr>
      <vt:lpstr>PowerPoint Presentation</vt:lpstr>
      <vt:lpstr>PowerPoint Presentation</vt:lpstr>
      <vt:lpstr>BM.05.PI</vt:lpstr>
      <vt:lpstr>YETS 24/25 Foam Technıque gas tests</vt:lpstr>
      <vt:lpstr>The 1st plan and now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RPC  GAS LEAK Issue</dc:title>
  <cp:lastModifiedBy>Ahmet Renklioğlu</cp:lastModifiedBy>
  <cp:revision>300</cp:revision>
  <cp:lastPrinted>2024-05-27T06:10:10Z</cp:lastPrinted>
  <dcterms:modified xsi:type="dcterms:W3CDTF">2025-03-10T08:59:14Z</dcterms:modified>
</cp:coreProperties>
</file>