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534" r:id="rId2"/>
    <p:sldId id="550" r:id="rId3"/>
    <p:sldId id="532" r:id="rId4"/>
    <p:sldId id="533" r:id="rId5"/>
    <p:sldId id="535" r:id="rId6"/>
    <p:sldId id="537" r:id="rId7"/>
    <p:sldId id="541" r:id="rId8"/>
    <p:sldId id="551" r:id="rId9"/>
    <p:sldId id="542" r:id="rId10"/>
    <p:sldId id="545" r:id="rId11"/>
    <p:sldId id="546" r:id="rId12"/>
    <p:sldId id="544" r:id="rId13"/>
    <p:sldId id="548" r:id="rId14"/>
    <p:sldId id="552" r:id="rId15"/>
    <p:sldId id="554" r:id="rId16"/>
    <p:sldId id="547" r:id="rId17"/>
    <p:sldId id="555" r:id="rId18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ta krambi" initials="ak" lastIdx="1" clrIdx="0">
    <p:extLst>
      <p:ext uri="{19B8F6BF-5375-455C-9EA6-DF929625EA0E}">
        <p15:presenceInfo xmlns:p15="http://schemas.microsoft.com/office/powerpoint/2012/main" userId="1e5ae128e4bbc3e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C0504D"/>
    <a:srgbClr val="F2DCDB"/>
    <a:srgbClr val="EEECE1"/>
    <a:srgbClr val="948A54"/>
    <a:srgbClr val="E6E0EC"/>
    <a:srgbClr val="8064A2"/>
    <a:srgbClr val="DCE6F2"/>
    <a:srgbClr val="4F81BD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5" autoAdjust="0"/>
    <p:restoredTop sz="86017" autoAdjust="0"/>
  </p:normalViewPr>
  <p:slideViewPr>
    <p:cSldViewPr snapToGrid="0" snapToObjects="1">
      <p:cViewPr varScale="1">
        <p:scale>
          <a:sx n="124" d="100"/>
          <a:sy n="124" d="100"/>
        </p:scale>
        <p:origin x="96" y="3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9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60F0-12AF-4A71-BD54-EF56BD5127A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084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09399" y="6671482"/>
            <a:ext cx="997959" cy="201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D1271-5DB7-4C80-B01B-81C10E1152A6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5016" y="6656173"/>
            <a:ext cx="1018902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49609" y="6648864"/>
            <a:ext cx="66856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33882" y="6664411"/>
            <a:ext cx="1097325" cy="188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4791F-E8EE-4A3D-A191-4FDB3DC73A05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582956" y="6671347"/>
            <a:ext cx="9727595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28017" y="6676538"/>
            <a:ext cx="668565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582956" y="5189"/>
            <a:ext cx="8568566" cy="77632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10184" y="6620993"/>
            <a:ext cx="962067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0A148-9A65-450A-A9C7-856B0820E3D0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24671" y="6634926"/>
            <a:ext cx="668565" cy="19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34070" y="32286"/>
            <a:ext cx="2157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Bauhaus 93" panose="04030905020B02020C02" pitchFamily="82" charset="0"/>
              </a:rPr>
              <a:t>DRD3</a:t>
            </a:r>
            <a:endParaRPr lang="en-GB" sz="5400" dirty="0">
              <a:latin typeface="Bauhaus 93" panose="04030905020B02020C02" pitchFamily="82" charset="0"/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8EB392B-CF98-40CF-9CE8-F36CBBC718E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" y="1"/>
            <a:ext cx="1103870" cy="776220"/>
          </a:xfrm>
          <a:prstGeom prst="rect">
            <a:avLst/>
          </a:prstGeom>
          <a:noFill/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83EA244C-89D2-4BEC-B5AF-7CD5FC4E15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52545" y="669118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7968" y="6634926"/>
            <a:ext cx="10191965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80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FE8E-6401-4E07-AD13-5C30E64D5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of 3D sensors for 8” 3D project	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079C9-2D33-411E-9A9D-CC71B38A6D5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09599" y="3391125"/>
            <a:ext cx="4611329" cy="689262"/>
          </a:xfrm>
        </p:spPr>
        <p:txBody>
          <a:bodyPr>
            <a:normAutofit/>
          </a:bodyPr>
          <a:lstStyle/>
          <a:p>
            <a:r>
              <a:rPr lang="en-GB" sz="1800" i="1" dirty="0"/>
              <a:t>G. Kramberger, Jo</a:t>
            </a:r>
            <a:r>
              <a:rPr lang="sr-Latn-RS" sz="1800" i="1" dirty="0"/>
              <a:t>ž</a:t>
            </a:r>
            <a:r>
              <a:rPr lang="en-GB" sz="1800" i="1" dirty="0" err="1"/>
              <a:t>ef</a:t>
            </a:r>
            <a:r>
              <a:rPr lang="en-GB" sz="1800" i="1" dirty="0"/>
              <a:t> Stefan Institute</a:t>
            </a:r>
            <a:endParaRPr lang="LID4096" sz="1800" i="1" dirty="0"/>
          </a:p>
        </p:txBody>
      </p:sp>
    </p:spTree>
    <p:extLst>
      <p:ext uri="{BB962C8B-B14F-4D97-AF65-F5344CB8AC3E}">
        <p14:creationId xmlns:p14="http://schemas.microsoft.com/office/powerpoint/2010/main" val="3673903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5B20E-79BA-402A-A83F-FFF2ABC1A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field calculation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14115-C9D0-470D-B590-87A5BB850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2016" y="1002317"/>
            <a:ext cx="2124565" cy="231481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1800" dirty="0"/>
              <a:t>Field calculations show that there should be charge multiplication at the junction columns</a:t>
            </a:r>
            <a:endParaRPr lang="LID4096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C6A59-4208-4752-8E1B-FCD9C86025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F64B4B-7B22-45B8-93C7-B51D8CE7D709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FBFD1-2935-4955-8F66-5E1517ABE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8EE1B-7512-498D-ADC0-3B7110CF80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0A8C53-B5B0-4DE0-9EC1-5224E035E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92" y="3683134"/>
            <a:ext cx="4248880" cy="2997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9DB91D-66CC-47AA-A2BB-14851B268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659" y="3725750"/>
            <a:ext cx="4248880" cy="29365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4EC1E6-3EA2-42F4-8218-CEB798A78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5847" y="767033"/>
            <a:ext cx="4286362" cy="2973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B8B58B-9F9A-4550-890C-17DDA87E6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07" y="748620"/>
            <a:ext cx="4286362" cy="29812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AFF4D9-1E1E-4E0F-BAF7-B160667C57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3970" y="4251091"/>
            <a:ext cx="3418030" cy="24774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B1A6DA6-1027-44F9-8E1F-824A59F0DE49}"/>
              </a:ext>
            </a:extLst>
          </p:cNvPr>
          <p:cNvSpPr txBox="1"/>
          <p:nvPr/>
        </p:nvSpPr>
        <p:spPr>
          <a:xfrm>
            <a:off x="1457633" y="1085147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 </a:t>
            </a:r>
            <a:r>
              <a:rPr lang="en-GB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bg1"/>
                </a:solidFill>
              </a:rPr>
              <a:t>m from the top</a:t>
            </a:r>
            <a:endParaRPr lang="LID4096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27F828-C409-408C-AEC0-37E81C71D9EF}"/>
              </a:ext>
            </a:extLst>
          </p:cNvPr>
          <p:cNvSpPr txBox="1"/>
          <p:nvPr/>
        </p:nvSpPr>
        <p:spPr>
          <a:xfrm>
            <a:off x="5421956" y="1019177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 </a:t>
            </a:r>
            <a:r>
              <a:rPr lang="en-GB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bg1"/>
                </a:solidFill>
              </a:rPr>
              <a:t>m from the bottom</a:t>
            </a:r>
            <a:endParaRPr lang="LID4096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B7F8B1-A070-44FB-8FB0-808EDE181C72}"/>
              </a:ext>
            </a:extLst>
          </p:cNvPr>
          <p:cNvSpPr txBox="1"/>
          <p:nvPr/>
        </p:nvSpPr>
        <p:spPr>
          <a:xfrm>
            <a:off x="1246162" y="3881759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 </a:t>
            </a:r>
            <a:r>
              <a:rPr lang="en-GB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bg1"/>
                </a:solidFill>
              </a:rPr>
              <a:t>m from the top</a:t>
            </a:r>
            <a:endParaRPr lang="LID4096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EBAF08-2729-4F3B-8F5A-E526AAA5DD58}"/>
              </a:ext>
            </a:extLst>
          </p:cNvPr>
          <p:cNvSpPr txBox="1"/>
          <p:nvPr/>
        </p:nvSpPr>
        <p:spPr>
          <a:xfrm>
            <a:off x="5367043" y="3808822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 </a:t>
            </a:r>
            <a:r>
              <a:rPr lang="en-GB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bg1"/>
                </a:solidFill>
              </a:rPr>
              <a:t>m from the bottom</a:t>
            </a:r>
            <a:endParaRPr lang="LID4096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7D83D7-85BD-497A-B470-BB29BAD38D60}"/>
              </a:ext>
            </a:extLst>
          </p:cNvPr>
          <p:cNvSpPr txBox="1"/>
          <p:nvPr/>
        </p:nvSpPr>
        <p:spPr>
          <a:xfrm rot="16200000">
            <a:off x="3867045" y="4024265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|E| [V/</a:t>
            </a:r>
            <a:r>
              <a:rPr lang="en-GB" sz="1400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sz="1400" dirty="0">
                <a:solidFill>
                  <a:schemeClr val="accent6"/>
                </a:solidFill>
              </a:rPr>
              <a:t>m]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9364FA-935B-41B3-BD55-C7A75BF31BC4}"/>
              </a:ext>
            </a:extLst>
          </p:cNvPr>
          <p:cNvSpPr txBox="1"/>
          <p:nvPr/>
        </p:nvSpPr>
        <p:spPr>
          <a:xfrm rot="16200000">
            <a:off x="8278811" y="4061513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|E| [V/</a:t>
            </a:r>
            <a:r>
              <a:rPr lang="en-GB" sz="1400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sz="1400" dirty="0">
                <a:solidFill>
                  <a:schemeClr val="accent6"/>
                </a:solidFill>
              </a:rPr>
              <a:t>m]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DC8166-1F0F-4717-93FA-40CA39F2C03C}"/>
              </a:ext>
            </a:extLst>
          </p:cNvPr>
          <p:cNvSpPr txBox="1"/>
          <p:nvPr/>
        </p:nvSpPr>
        <p:spPr>
          <a:xfrm rot="16200000">
            <a:off x="8639428" y="919534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U [V]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D5A442-AB25-4517-AD3C-30A40E5E81DD}"/>
              </a:ext>
            </a:extLst>
          </p:cNvPr>
          <p:cNvSpPr txBox="1"/>
          <p:nvPr/>
        </p:nvSpPr>
        <p:spPr>
          <a:xfrm rot="16200000">
            <a:off x="4094872" y="865288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U [V]</a:t>
            </a:r>
            <a:endParaRPr lang="LID4096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564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AFBA1-4B2B-4F17-99F7-06207428A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of CC and </a:t>
            </a:r>
            <a:r>
              <a:rPr lang="en-GB" dirty="0" err="1"/>
              <a:t>ToA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2AD6F-CB7B-4F24-A5EB-134E45056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8306" y="4854101"/>
            <a:ext cx="6160433" cy="1541965"/>
          </a:xfrm>
        </p:spPr>
        <p:txBody>
          <a:bodyPr>
            <a:normAutofit fontScale="85000" lnSpcReduction="20000"/>
          </a:bodyPr>
          <a:lstStyle/>
          <a:p>
            <a:pPr marL="36513" indent="0">
              <a:buNone/>
            </a:pPr>
            <a:r>
              <a:rPr lang="en-GB" dirty="0"/>
              <a:t>Large dispersion of CC across the cell:</a:t>
            </a:r>
          </a:p>
          <a:p>
            <a:r>
              <a:rPr lang="en-GB" dirty="0"/>
              <a:t>variation of the gain from 2 to 4</a:t>
            </a:r>
          </a:p>
          <a:p>
            <a:r>
              <a:rPr lang="en-GB" dirty="0"/>
              <a:t>Variation of the </a:t>
            </a:r>
            <a:r>
              <a:rPr lang="en-GB" dirty="0" err="1"/>
              <a:t>ToA</a:t>
            </a:r>
            <a:r>
              <a:rPr lang="en-GB" dirty="0"/>
              <a:t> with CFD~25% of ~20 ps is larger that without it (distortion component alone) which is around 10 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B059C-ED91-41DA-987E-F15C29D419C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9E39476-D555-4AFE-ADB0-57A1E76AE253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57DD3-983E-4352-8B97-A101F88FC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FC7FF-670A-4582-9407-FE26F1118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193064-EBB7-49E0-B5DB-9FDFCD93A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89" y="729799"/>
            <a:ext cx="5449925" cy="38904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B49947-4818-4618-9548-C188402FB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085" y="4682709"/>
            <a:ext cx="4132735" cy="19226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B1E5B5-5BB6-4C82-A0C3-3770763838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525" y="700271"/>
            <a:ext cx="5789641" cy="38682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CBC8AA-C646-4E80-B656-0C13F6FEA329}"/>
              </a:ext>
            </a:extLst>
          </p:cNvPr>
          <p:cNvSpPr txBox="1"/>
          <p:nvPr/>
        </p:nvSpPr>
        <p:spPr>
          <a:xfrm>
            <a:off x="982544" y="1087810"/>
            <a:ext cx="174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ToA</a:t>
            </a:r>
            <a:r>
              <a:rPr lang="en-GB" dirty="0"/>
              <a:t> distribution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B94E1A-DF98-4C52-882C-8219CAACBDB1}"/>
              </a:ext>
            </a:extLst>
          </p:cNvPr>
          <p:cNvSpPr txBox="1"/>
          <p:nvPr/>
        </p:nvSpPr>
        <p:spPr>
          <a:xfrm>
            <a:off x="6669982" y="936009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Collected charge distribution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464900-07B2-4F74-AD46-1BA5DF897465}"/>
              </a:ext>
            </a:extLst>
          </p:cNvPr>
          <p:cNvSpPr txBox="1"/>
          <p:nvPr/>
        </p:nvSpPr>
        <p:spPr>
          <a:xfrm>
            <a:off x="6822382" y="3666038"/>
            <a:ext cx="1918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~1 MIP is 3400 e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0ED6559-0B78-4347-81AF-23D47BED55BC}"/>
              </a:ext>
            </a:extLst>
          </p:cNvPr>
          <p:cNvSpPr/>
          <p:nvPr/>
        </p:nvSpPr>
        <p:spPr>
          <a:xfrm>
            <a:off x="1371600" y="5904689"/>
            <a:ext cx="1809345" cy="87549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84B6C88-EDFA-459F-86B9-AE19745A9FF7}"/>
              </a:ext>
            </a:extLst>
          </p:cNvPr>
          <p:cNvCxnSpPr/>
          <p:nvPr/>
        </p:nvCxnSpPr>
        <p:spPr>
          <a:xfrm flipH="1">
            <a:off x="2344366" y="2679122"/>
            <a:ext cx="612843" cy="32255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7E10120-0CF3-4D60-BE55-A85009A68B42}"/>
              </a:ext>
            </a:extLst>
          </p:cNvPr>
          <p:cNvSpPr txBox="1"/>
          <p:nvPr/>
        </p:nvSpPr>
        <p:spPr>
          <a:xfrm rot="16200000">
            <a:off x="11608668" y="839232"/>
            <a:ext cx="766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</a:rPr>
              <a:t>Q [e]</a:t>
            </a:r>
            <a:endParaRPr lang="LID4096" sz="2000" b="1" dirty="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B91C6B-19EA-4B9E-972A-136077289C15}"/>
              </a:ext>
            </a:extLst>
          </p:cNvPr>
          <p:cNvSpPr txBox="1"/>
          <p:nvPr/>
        </p:nvSpPr>
        <p:spPr>
          <a:xfrm rot="16200000">
            <a:off x="5254090" y="1212559"/>
            <a:ext cx="103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>
                <a:solidFill>
                  <a:schemeClr val="accent6"/>
                </a:solidFill>
              </a:rPr>
              <a:t>ToA</a:t>
            </a:r>
            <a:r>
              <a:rPr lang="en-GB" sz="2000" b="1" dirty="0">
                <a:solidFill>
                  <a:schemeClr val="accent6"/>
                </a:solidFill>
              </a:rPr>
              <a:t> [s]</a:t>
            </a:r>
            <a:endParaRPr lang="LID4096" sz="2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41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85115-B522-4BF6-9CBB-8339E8D13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 and </a:t>
            </a:r>
            <a:r>
              <a:rPr lang="en-GB" dirty="0" err="1"/>
              <a:t>ToA</a:t>
            </a:r>
            <a:r>
              <a:rPr lang="en-GB" dirty="0"/>
              <a:t> without diffusion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837BA-652E-49D3-9708-9AD21F46B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diffusion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0A4E8-CE2C-4087-BAA7-6DAB240748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C54AC8E-C063-454E-AA90-AF6E2931277B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AEAB2-9EA7-4A19-81B3-E84DAA135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4D450-9FF7-4841-81BA-9E4CB6640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5C4338-5593-4C26-99B7-62A99F5B2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44" y="909041"/>
            <a:ext cx="4924549" cy="3429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F3CD7E-B2A3-46DB-9D26-DE41C8B56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8163" y="738215"/>
            <a:ext cx="4944695" cy="35998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37CCE8-2D5F-47D0-89E4-A843884E6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9716" y="4465565"/>
            <a:ext cx="2960182" cy="20248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E865F9-016B-4E93-AD5F-C1E06879D020}"/>
              </a:ext>
            </a:extLst>
          </p:cNvPr>
          <p:cNvSpPr txBox="1"/>
          <p:nvPr/>
        </p:nvSpPr>
        <p:spPr>
          <a:xfrm rot="16200000">
            <a:off x="10927274" y="980972"/>
            <a:ext cx="766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</a:rPr>
              <a:t>Q [e]</a:t>
            </a:r>
            <a:endParaRPr lang="LID4096" sz="2000" b="1" dirty="0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5C15D7-DC41-4E01-BFEE-919E114DD967}"/>
              </a:ext>
            </a:extLst>
          </p:cNvPr>
          <p:cNvSpPr txBox="1"/>
          <p:nvPr/>
        </p:nvSpPr>
        <p:spPr>
          <a:xfrm rot="16200000">
            <a:off x="5254091" y="1212559"/>
            <a:ext cx="103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>
                <a:solidFill>
                  <a:schemeClr val="accent6"/>
                </a:solidFill>
              </a:rPr>
              <a:t>ToA</a:t>
            </a:r>
            <a:r>
              <a:rPr lang="en-GB" sz="2000" b="1" dirty="0">
                <a:solidFill>
                  <a:schemeClr val="accent6"/>
                </a:solidFill>
              </a:rPr>
              <a:t> [s]</a:t>
            </a:r>
            <a:endParaRPr lang="LID4096" sz="2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63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E2E23-DD14-4A90-A5B5-3EFB3982E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Hexagon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504763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49071-5D09-4935-A640-810AFC5A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Hexagon trench detectors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C43A4-EC85-4927-BD03-7E21CC222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258" y="5014933"/>
            <a:ext cx="4844804" cy="161558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100x100x200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  <a:r>
              <a:rPr lang="en-GB" baseline="30000" dirty="0"/>
              <a:t>3</a:t>
            </a:r>
          </a:p>
          <a:p>
            <a:r>
              <a:rPr lang="en-GB" dirty="0"/>
              <a:t>columns-6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m, trench-4 6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  <a:p>
            <a:r>
              <a:rPr lang="en-GB" dirty="0"/>
              <a:t>Neff=-2e12 cm</a:t>
            </a:r>
            <a:r>
              <a:rPr lang="en-GB" baseline="30000" dirty="0"/>
              <a:t>-3</a:t>
            </a:r>
          </a:p>
          <a:p>
            <a:r>
              <a:rPr lang="en-GB" dirty="0"/>
              <a:t>50V bias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53F72-2982-4541-ADBD-72FA38E504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A24E3E-2825-4A31-A770-1EC339346698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DD2E8-804E-4A8B-904B-BAF98510C6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C00EC-0466-4776-A279-9C7C56BCDA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897EDB-1DB6-4CBF-90C1-A8348B4F5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82" y="1117891"/>
            <a:ext cx="5427557" cy="37653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6B4105-168E-4061-A565-61C089B81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500" y="766888"/>
            <a:ext cx="2609314" cy="2036240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9CEDECA-1907-4C8B-8DFF-138F43F68CB6}"/>
              </a:ext>
            </a:extLst>
          </p:cNvPr>
          <p:cNvSpPr txBox="1">
            <a:spLocks/>
          </p:cNvSpPr>
          <p:nvPr/>
        </p:nvSpPr>
        <p:spPr>
          <a:xfrm>
            <a:off x="7571009" y="1102914"/>
            <a:ext cx="4183448" cy="2252734"/>
          </a:xfrm>
          <a:prstGeom prst="rect">
            <a:avLst/>
          </a:prstGeom>
        </p:spPr>
        <p:txBody>
          <a:bodyPr vert="horz">
            <a:no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 BNL design for gamma ray detector – proposed already in 2004 by Z. Li. </a:t>
            </a:r>
          </a:p>
          <a:p>
            <a:r>
              <a:rPr lang="en-US" sz="1600" dirty="0"/>
              <a:t>central collecting electrode  is completely isolated by hexagon – no cross talk to neighbors</a:t>
            </a:r>
          </a:p>
          <a:p>
            <a:r>
              <a:rPr lang="en-US" sz="1600" dirty="0"/>
              <a:t>Very short:</a:t>
            </a:r>
          </a:p>
          <a:p>
            <a:pPr lvl="1"/>
            <a:r>
              <a:rPr lang="en-US" sz="1200" dirty="0"/>
              <a:t>collection time</a:t>
            </a:r>
          </a:p>
          <a:p>
            <a:pPr lvl="1"/>
            <a:r>
              <a:rPr lang="en-US" sz="1200" dirty="0"/>
              <a:t>full depletion voltage</a:t>
            </a:r>
            <a:endParaRPr lang="en-GB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E43693-E489-4375-B1FB-40E714638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9188" y="3429000"/>
            <a:ext cx="4844803" cy="30301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013990-4406-4FD2-9EA1-B0643C1947B0}"/>
              </a:ext>
            </a:extLst>
          </p:cNvPr>
          <p:cNvSpPr txBox="1"/>
          <p:nvPr/>
        </p:nvSpPr>
        <p:spPr>
          <a:xfrm>
            <a:off x="9007813" y="4112927"/>
            <a:ext cx="1146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Holes</a:t>
            </a:r>
          </a:p>
          <a:p>
            <a:r>
              <a:rPr lang="en-GB" dirty="0"/>
              <a:t>Electrons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Total</a:t>
            </a:r>
            <a:endParaRPr lang="LID4096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728064-7889-4775-BCCB-BD9493691880}"/>
              </a:ext>
            </a:extLst>
          </p:cNvPr>
          <p:cNvSpPr txBox="1"/>
          <p:nvPr/>
        </p:nvSpPr>
        <p:spPr>
          <a:xfrm>
            <a:off x="428009" y="986243"/>
            <a:ext cx="13260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baseline="30000" dirty="0">
                <a:solidFill>
                  <a:srgbClr val="FF0000"/>
                </a:solidFill>
              </a:rPr>
              <a:t>+</a:t>
            </a:r>
            <a:r>
              <a:rPr lang="en-GB" dirty="0">
                <a:solidFill>
                  <a:srgbClr val="FF0000"/>
                </a:solidFill>
              </a:rPr>
              <a:t> columns</a:t>
            </a:r>
          </a:p>
          <a:p>
            <a:r>
              <a:rPr lang="en-GB" dirty="0">
                <a:solidFill>
                  <a:srgbClr val="0070C0"/>
                </a:solidFill>
              </a:rPr>
              <a:t>p</a:t>
            </a:r>
            <a:r>
              <a:rPr lang="en-GB" baseline="30000" dirty="0">
                <a:solidFill>
                  <a:srgbClr val="0070C0"/>
                </a:solidFill>
              </a:rPr>
              <a:t>+</a:t>
            </a:r>
            <a:r>
              <a:rPr lang="en-GB" dirty="0">
                <a:solidFill>
                  <a:srgbClr val="0070C0"/>
                </a:solidFill>
              </a:rPr>
              <a:t> trench</a:t>
            </a:r>
          </a:p>
          <a:p>
            <a:r>
              <a:rPr lang="en-GB" dirty="0">
                <a:solidFill>
                  <a:srgbClr val="00B0F0"/>
                </a:solidFill>
              </a:rPr>
              <a:t>p bulk</a:t>
            </a:r>
          </a:p>
        </p:txBody>
      </p:sp>
    </p:spTree>
    <p:extLst>
      <p:ext uri="{BB962C8B-B14F-4D97-AF65-F5344CB8AC3E}">
        <p14:creationId xmlns:p14="http://schemas.microsoft.com/office/powerpoint/2010/main" val="193128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E17CA-73BF-46C4-A1CA-F9F680209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field calculation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16F92-6155-49FD-8B69-4F71DB960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443" y="4819892"/>
            <a:ext cx="10969139" cy="171543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This is in fact a 2D problem – no z dependence of potential/field</a:t>
            </a:r>
          </a:p>
          <a:p>
            <a:r>
              <a:rPr lang="en-GB" dirty="0"/>
              <a:t>We will use 2D simulation to improve the details.</a:t>
            </a:r>
          </a:p>
          <a:p>
            <a:r>
              <a:rPr lang="en-GB" dirty="0"/>
              <a:t>Next steps in simulations:</a:t>
            </a:r>
          </a:p>
          <a:p>
            <a:pPr lvl="1"/>
            <a:r>
              <a:rPr lang="en-GB" dirty="0"/>
              <a:t>not full through electrodes (processing details)</a:t>
            </a:r>
          </a:p>
          <a:p>
            <a:pPr lvl="1"/>
            <a:r>
              <a:rPr lang="en-GB" dirty="0"/>
              <a:t>narrow columns – devices with gain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1E523-977A-4D34-A51B-125A88A1CA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CA1FF1-569B-4A47-BC29-CC40BDABAB9D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A158B-1D90-4AF0-ADE6-1D0DD6552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0E1CF-6B35-429B-8FA0-964A21A8F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D3E909-F218-46DE-9991-E9474E3CB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03" y="864972"/>
            <a:ext cx="5617903" cy="38240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0B4999-AA22-4ED1-874A-55535A6D4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551" y="854590"/>
            <a:ext cx="5440244" cy="38240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DC8828-3D4C-47AC-9090-708E043CDE48}"/>
              </a:ext>
            </a:extLst>
          </p:cNvPr>
          <p:cNvSpPr txBox="1"/>
          <p:nvPr/>
        </p:nvSpPr>
        <p:spPr>
          <a:xfrm rot="16200000">
            <a:off x="11214953" y="1109493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|E| [V/</a:t>
            </a:r>
            <a:r>
              <a:rPr lang="en-GB" b="1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accent6"/>
                </a:solidFill>
              </a:rPr>
              <a:t>m]</a:t>
            </a:r>
            <a:endParaRPr lang="LID4096" b="1" dirty="0">
              <a:solidFill>
                <a:schemeClr val="accent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CD6D31-CEF2-44FB-8399-4A5121608A5A}"/>
              </a:ext>
            </a:extLst>
          </p:cNvPr>
          <p:cNvSpPr txBox="1"/>
          <p:nvPr/>
        </p:nvSpPr>
        <p:spPr>
          <a:xfrm rot="16200000">
            <a:off x="5505602" y="91633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U [V]</a:t>
            </a:r>
            <a:endParaRPr lang="LID4096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72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A0260-AB25-4914-87BB-8B12D61F8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ToA</a:t>
            </a:r>
            <a:r>
              <a:rPr lang="en-GB" dirty="0"/>
              <a:t> and Charge collection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1B28D-9B3B-4D48-86ED-C09812AB3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056434"/>
            <a:ext cx="4146721" cy="1936594"/>
          </a:xfrm>
        </p:spPr>
        <p:txBody>
          <a:bodyPr>
            <a:normAutofit lnSpcReduction="10000"/>
          </a:bodyPr>
          <a:lstStyle/>
          <a:p>
            <a:r>
              <a:rPr lang="en-GB" dirty="0" err="1"/>
              <a:t>ToA</a:t>
            </a:r>
            <a:r>
              <a:rPr lang="en-GB" dirty="0"/>
              <a:t> distribution spread 140 ps</a:t>
            </a:r>
          </a:p>
          <a:p>
            <a:r>
              <a:rPr lang="en-GB" dirty="0"/>
              <a:t>Very homogenous charge collection efficiency </a:t>
            </a:r>
          </a:p>
          <a:p>
            <a:r>
              <a:rPr lang="en-GB" dirty="0"/>
              <a:t>Very much as expected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95F54-1B40-4D4E-BB81-C26EB43847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6794FF-9F94-4D63-8C2D-39CC9D8C6B85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EEDA0-6A8B-45EF-8A39-A0083FA308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D87E9-991B-4313-B1BA-9ADD7A520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20B31-3147-418D-8909-0A3E71339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502" y="810190"/>
            <a:ext cx="4483033" cy="29160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130EB9-1CEE-458B-A3D3-E6AE1CF3A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488" y="809504"/>
            <a:ext cx="4483033" cy="29371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BA7550-9FA5-4279-B72A-FDD13E391D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5492" y="3816474"/>
            <a:ext cx="4146721" cy="28248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043A8F-B487-4825-8989-319DA11295A0}"/>
              </a:ext>
            </a:extLst>
          </p:cNvPr>
          <p:cNvSpPr txBox="1"/>
          <p:nvPr/>
        </p:nvSpPr>
        <p:spPr>
          <a:xfrm rot="16200000">
            <a:off x="13409342" y="992728"/>
            <a:ext cx="766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</a:rPr>
              <a:t>Q [e]</a:t>
            </a:r>
            <a:endParaRPr lang="LID4096" sz="2000" b="1" dirty="0">
              <a:solidFill>
                <a:schemeClr val="accent6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BBA622-02A5-433A-962B-6D357BC33987}"/>
              </a:ext>
            </a:extLst>
          </p:cNvPr>
          <p:cNvSpPr txBox="1"/>
          <p:nvPr/>
        </p:nvSpPr>
        <p:spPr>
          <a:xfrm rot="16200000">
            <a:off x="9825714" y="1097563"/>
            <a:ext cx="103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>
                <a:solidFill>
                  <a:schemeClr val="accent6"/>
                </a:solidFill>
              </a:rPr>
              <a:t>ToA</a:t>
            </a:r>
            <a:r>
              <a:rPr lang="en-GB" sz="2000" b="1" dirty="0">
                <a:solidFill>
                  <a:schemeClr val="accent6"/>
                </a:solidFill>
              </a:rPr>
              <a:t> [s]</a:t>
            </a:r>
            <a:endParaRPr lang="LID4096" sz="2000" b="1" dirty="0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7E6961-FA8C-4704-AEF9-854B7A1803CE}"/>
              </a:ext>
            </a:extLst>
          </p:cNvPr>
          <p:cNvSpPr txBox="1"/>
          <p:nvPr/>
        </p:nvSpPr>
        <p:spPr>
          <a:xfrm rot="16200000">
            <a:off x="4823312" y="992728"/>
            <a:ext cx="766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</a:rPr>
              <a:t>Q [e]</a:t>
            </a:r>
            <a:endParaRPr lang="LID4096" sz="2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70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82D71-ED0B-478F-94E3-49722F045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Simulation verification – TPA comparison 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4D6B3-E641-4B4F-BB7B-7660A7B37D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2252" y="6635875"/>
            <a:ext cx="1097325" cy="188399"/>
          </a:xfrm>
        </p:spPr>
        <p:txBody>
          <a:bodyPr/>
          <a:lstStyle/>
          <a:p>
            <a:fld id="{C293B1E3-853D-4529-96E0-413D1939FE7A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79BC5-CF9B-4B35-803C-183DAA6F6A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41326" y="6642811"/>
            <a:ext cx="9727595" cy="181462"/>
          </a:xfrm>
        </p:spPr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04263-6FBB-4497-B974-D7308036CB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6387" y="6648002"/>
            <a:ext cx="668565" cy="181462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2051D-3443-4FAA-AD82-31805E5F9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392" y="1244268"/>
            <a:ext cx="8160529" cy="256539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2F542F5-C412-4BE4-824C-83EF12A06D48}"/>
              </a:ext>
            </a:extLst>
          </p:cNvPr>
          <p:cNvSpPr txBox="1">
            <a:spLocks/>
          </p:cNvSpPr>
          <p:nvPr/>
        </p:nvSpPr>
        <p:spPr>
          <a:xfrm>
            <a:off x="326152" y="1339767"/>
            <a:ext cx="2252311" cy="40233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/>
              <a:t>Assumptions: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/>
              <a:t>electronics with 500-600 ps peaking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/>
              <a:t>10 </a:t>
            </a:r>
            <a:r>
              <a:rPr lang="en-GB">
                <a:latin typeface="Symbol" panose="05050102010706020507" pitchFamily="18" charset="2"/>
              </a:rPr>
              <a:t>m</a:t>
            </a:r>
            <a:r>
              <a:rPr lang="en-GB"/>
              <a:t>m “cigar” shape of TPA in 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/>
              <a:t>p-type isolation not yet implemented (no oxide charge)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/>
              <a:t>Simulation bining 4x4 mm</a:t>
            </a:r>
            <a:r>
              <a:rPr lang="en-GB" baseline="30000"/>
              <a:t>2</a:t>
            </a:r>
          </a:p>
          <a:p>
            <a:pPr>
              <a:buFont typeface="Wingdings" panose="05000000000000000000" pitchFamily="2" charset="2"/>
              <a:buChar char="§"/>
            </a:pPr>
            <a:endParaRPr lang="en-GB"/>
          </a:p>
          <a:p>
            <a:pPr>
              <a:buFont typeface="Wingdings" panose="05000000000000000000" pitchFamily="2" charset="2"/>
              <a:buChar char="§"/>
            </a:pPr>
            <a:endParaRPr lang="en-GB"/>
          </a:p>
          <a:p>
            <a:pPr>
              <a:buFont typeface="Wingdings" panose="05000000000000000000" pitchFamily="2" charset="2"/>
              <a:buChar char="§"/>
            </a:pP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85DF46-1CA4-447C-94E1-C99FC0CBC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906" y="3907005"/>
            <a:ext cx="3192708" cy="22591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4AFD9F-4077-436F-A398-B7DE64C65D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1827" y="3918031"/>
            <a:ext cx="2863377" cy="20164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357BCC-F228-4BCF-B4EB-6408DE0DC0EC}"/>
              </a:ext>
            </a:extLst>
          </p:cNvPr>
          <p:cNvSpPr txBox="1"/>
          <p:nvPr/>
        </p:nvSpPr>
        <p:spPr>
          <a:xfrm>
            <a:off x="522531" y="5288193"/>
            <a:ext cx="2344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RMS measured 305 ps</a:t>
            </a:r>
          </a:p>
          <a:p>
            <a:r>
              <a:rPr lang="en-GB" b="1" dirty="0">
                <a:solidFill>
                  <a:srgbClr val="FF0000"/>
                </a:solidFill>
              </a:rPr>
              <a:t>RMS simulated 340 ps </a:t>
            </a:r>
            <a:endParaRPr lang="LID4096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84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E2E23-DD14-4A90-A5B5-3EFB3982E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710" y="943159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sz="4900" dirty="0"/>
              <a:t>Small pitch narrow - column sensors</a:t>
            </a:r>
            <a:br>
              <a:rPr lang="en-GB" sz="4900" dirty="0"/>
            </a:br>
            <a:r>
              <a:rPr lang="en-GB" sz="4900" dirty="0"/>
              <a:t>(square cell)</a:t>
            </a:r>
            <a:endParaRPr lang="LID4096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C311EE-2D98-474C-B7C6-69A01DDA3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673" y="1782822"/>
            <a:ext cx="4202026" cy="31245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A88C6A-DE39-413D-9AFA-D0A10160D8C5}"/>
              </a:ext>
            </a:extLst>
          </p:cNvPr>
          <p:cNvSpPr txBox="1"/>
          <p:nvPr/>
        </p:nvSpPr>
        <p:spPr>
          <a:xfrm>
            <a:off x="3107322" y="2841506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IME capability – aspect ratio</a:t>
            </a:r>
            <a:endParaRPr lang="LID4096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64406841-3AE5-4F31-A11C-C82AF77A6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724" y="4335380"/>
            <a:ext cx="2800561" cy="19608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8E3379-A00F-4BA4-BA01-0BFF1909B8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00" y="4291939"/>
            <a:ext cx="2841711" cy="19608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331E91-A687-48DF-8334-A2B322802D3E}"/>
              </a:ext>
            </a:extLst>
          </p:cNvPr>
          <p:cNvSpPr/>
          <p:nvPr/>
        </p:nvSpPr>
        <p:spPr>
          <a:xfrm>
            <a:off x="802567" y="4402302"/>
            <a:ext cx="166314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30x30 </a:t>
            </a:r>
            <a:r>
              <a:rPr lang="en-GB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dirty="0">
                <a:solidFill>
                  <a:schemeClr val="bg1"/>
                </a:solidFill>
              </a:rPr>
              <a:t>m</a:t>
            </a:r>
            <a:r>
              <a:rPr lang="en-GB" baseline="30000" dirty="0">
                <a:solidFill>
                  <a:schemeClr val="bg1"/>
                </a:solidFill>
              </a:rPr>
              <a:t>2</a:t>
            </a:r>
            <a:r>
              <a:rPr lang="en-GB" dirty="0">
                <a:solidFill>
                  <a:schemeClr val="bg1"/>
                </a:solidFill>
              </a:rPr>
              <a:t> cell</a:t>
            </a:r>
          </a:p>
          <a:p>
            <a:r>
              <a:rPr lang="en-GB" dirty="0">
                <a:solidFill>
                  <a:schemeClr val="bg1"/>
                </a:solidFill>
              </a:rPr>
              <a:t>1.2 </a:t>
            </a:r>
            <a:r>
              <a:rPr lang="en-GB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dirty="0">
                <a:solidFill>
                  <a:schemeClr val="bg1"/>
                </a:solidFill>
              </a:rPr>
              <a:t>m column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100 V, 10</a:t>
            </a:r>
            <a:r>
              <a:rPr lang="en-GB" baseline="30000" dirty="0">
                <a:solidFill>
                  <a:schemeClr val="bg1"/>
                </a:solidFill>
              </a:rPr>
              <a:t>14</a:t>
            </a:r>
            <a:r>
              <a:rPr lang="en-GB" dirty="0">
                <a:solidFill>
                  <a:schemeClr val="bg1"/>
                </a:solidFill>
              </a:rPr>
              <a:t> cm</a:t>
            </a:r>
            <a:r>
              <a:rPr lang="en-GB" baseline="30000" dirty="0">
                <a:solidFill>
                  <a:schemeClr val="bg1"/>
                </a:solidFill>
              </a:rPr>
              <a:t>-3</a:t>
            </a:r>
            <a:endParaRPr lang="LID4096" baseline="300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E323B0-C200-4A42-8209-F86D117A4138}"/>
              </a:ext>
            </a:extLst>
          </p:cNvPr>
          <p:cNvSpPr/>
          <p:nvPr/>
        </p:nvSpPr>
        <p:spPr>
          <a:xfrm>
            <a:off x="3864355" y="4419008"/>
            <a:ext cx="166314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30x30 </a:t>
            </a:r>
            <a:r>
              <a:rPr lang="en-GB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dirty="0">
                <a:solidFill>
                  <a:schemeClr val="bg1"/>
                </a:solidFill>
              </a:rPr>
              <a:t>m</a:t>
            </a:r>
            <a:r>
              <a:rPr lang="en-GB" baseline="30000" dirty="0">
                <a:solidFill>
                  <a:schemeClr val="bg1"/>
                </a:solidFill>
              </a:rPr>
              <a:t>2</a:t>
            </a:r>
            <a:r>
              <a:rPr lang="en-GB" dirty="0">
                <a:solidFill>
                  <a:schemeClr val="bg1"/>
                </a:solidFill>
              </a:rPr>
              <a:t> cell</a:t>
            </a:r>
          </a:p>
          <a:p>
            <a:r>
              <a:rPr lang="en-GB" dirty="0">
                <a:solidFill>
                  <a:schemeClr val="bg1"/>
                </a:solidFill>
              </a:rPr>
              <a:t>4 </a:t>
            </a:r>
            <a:r>
              <a:rPr lang="en-GB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dirty="0">
                <a:solidFill>
                  <a:schemeClr val="bg1"/>
                </a:solidFill>
              </a:rPr>
              <a:t>m column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100 V, 10</a:t>
            </a:r>
            <a:r>
              <a:rPr lang="en-GB" baseline="30000" dirty="0">
                <a:solidFill>
                  <a:schemeClr val="bg1"/>
                </a:solidFill>
              </a:rPr>
              <a:t>14</a:t>
            </a:r>
            <a:r>
              <a:rPr lang="en-GB" dirty="0">
                <a:solidFill>
                  <a:schemeClr val="bg1"/>
                </a:solidFill>
              </a:rPr>
              <a:t> cm</a:t>
            </a:r>
            <a:r>
              <a:rPr lang="en-GB" baseline="30000" dirty="0">
                <a:solidFill>
                  <a:schemeClr val="bg1"/>
                </a:solidFill>
              </a:rPr>
              <a:t>-3</a:t>
            </a:r>
            <a:endParaRPr lang="LID4096" baseline="30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86DA2A-7094-4B2C-9DFF-0F4A222ABB57}"/>
              </a:ext>
            </a:extLst>
          </p:cNvPr>
          <p:cNvSpPr txBox="1"/>
          <p:nvPr/>
        </p:nvSpPr>
        <p:spPr>
          <a:xfrm rot="16200000">
            <a:off x="5823145" y="4604684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|E| [V/</a:t>
            </a:r>
            <a:r>
              <a:rPr lang="en-GB" sz="1100" dirty="0">
                <a:latin typeface="Symbol" panose="05050102010706020507" pitchFamily="18" charset="2"/>
              </a:rPr>
              <a:t>m</a:t>
            </a:r>
            <a:r>
              <a:rPr lang="en-GB" sz="1100" dirty="0"/>
              <a:t>m]</a:t>
            </a:r>
            <a:endParaRPr lang="LID4096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09DE06-2D25-48E3-AE8E-1808FFFD1BC7}"/>
              </a:ext>
            </a:extLst>
          </p:cNvPr>
          <p:cNvSpPr txBox="1"/>
          <p:nvPr/>
        </p:nvSpPr>
        <p:spPr>
          <a:xfrm rot="16200000">
            <a:off x="2765054" y="4550895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|E| [V/</a:t>
            </a:r>
            <a:r>
              <a:rPr lang="en-GB" sz="1100" dirty="0">
                <a:latin typeface="Symbol" panose="05050102010706020507" pitchFamily="18" charset="2"/>
              </a:rPr>
              <a:t>m</a:t>
            </a:r>
            <a:r>
              <a:rPr lang="en-GB" sz="1100" dirty="0"/>
              <a:t>m]</a:t>
            </a:r>
            <a:endParaRPr lang="LID4096" sz="11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DCF659E-5354-4CCA-8BAE-8396CBC3E260}"/>
              </a:ext>
            </a:extLst>
          </p:cNvPr>
          <p:cNvSpPr/>
          <p:nvPr/>
        </p:nvSpPr>
        <p:spPr>
          <a:xfrm>
            <a:off x="2465715" y="4168741"/>
            <a:ext cx="844858" cy="96685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BFD1DE-0A7A-49D1-B88E-6B5DA276AA9E}"/>
              </a:ext>
            </a:extLst>
          </p:cNvPr>
          <p:cNvSpPr txBox="1"/>
          <p:nvPr/>
        </p:nvSpPr>
        <p:spPr>
          <a:xfrm>
            <a:off x="6324841" y="5487253"/>
            <a:ext cx="5630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Can we progress from “solid state ionization chamber” to semiconductor “wire proportional chamber”? </a:t>
            </a:r>
            <a:endParaRPr lang="LID4096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90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D9253-C706-420E-8291-1A0DC39C0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of the sensor – full 3D simulation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8D665-390C-4405-A074-260AFC447D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2135DBC-46E2-4040-A275-91E190B8D285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79A95-12EF-4CDF-BBFF-4036D519E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E80BC-6DC0-4AA3-A1A2-BDE87AF1CA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206B9A8-791E-4FB0-8556-C8013AA6A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882" y="4943060"/>
            <a:ext cx="4965290" cy="1498521"/>
          </a:xfrm>
        </p:spPr>
        <p:txBody>
          <a:bodyPr>
            <a:normAutofit fontScale="47500" lnSpcReduction="20000"/>
          </a:bodyPr>
          <a:lstStyle/>
          <a:p>
            <a:pPr marL="36513" indent="0">
              <a:buNone/>
            </a:pPr>
            <a:r>
              <a:rPr lang="en-GB" sz="3400" dirty="0"/>
              <a:t>Small square cell size detector was investigated </a:t>
            </a:r>
            <a:r>
              <a:rPr lang="en-GB" sz="3400" b="1" dirty="0">
                <a:solidFill>
                  <a:srgbClr val="FF0000"/>
                </a:solidFill>
              </a:rPr>
              <a:t>- a single sided process assumed</a:t>
            </a:r>
            <a:r>
              <a:rPr lang="en-GB" sz="3400" dirty="0"/>
              <a:t>:</a:t>
            </a:r>
          </a:p>
          <a:p>
            <a:r>
              <a:rPr lang="en-GB" sz="3400" dirty="0"/>
              <a:t>30x30 </a:t>
            </a:r>
            <a:r>
              <a:rPr lang="en-GB" sz="3400" dirty="0">
                <a:latin typeface="Symbol" panose="05050102010706020507" pitchFamily="18" charset="2"/>
              </a:rPr>
              <a:t>m</a:t>
            </a:r>
            <a:r>
              <a:rPr lang="en-GB" sz="3400" dirty="0"/>
              <a:t>m</a:t>
            </a:r>
            <a:r>
              <a:rPr lang="en-GB" sz="3400" baseline="30000" dirty="0"/>
              <a:t>2</a:t>
            </a:r>
          </a:p>
          <a:p>
            <a:r>
              <a:rPr lang="en-GB" sz="3400" dirty="0"/>
              <a:t>25x25 </a:t>
            </a:r>
            <a:r>
              <a:rPr lang="en-GB" sz="3400" dirty="0">
                <a:latin typeface="Symbol" panose="05050102010706020507" pitchFamily="18" charset="2"/>
              </a:rPr>
              <a:t>m</a:t>
            </a:r>
            <a:r>
              <a:rPr lang="en-GB" sz="3400" dirty="0"/>
              <a:t>m</a:t>
            </a:r>
            <a:r>
              <a:rPr lang="en-GB" sz="3400" baseline="30000" dirty="0"/>
              <a:t>2</a:t>
            </a:r>
          </a:p>
          <a:p>
            <a:r>
              <a:rPr lang="en-GB" sz="3400" dirty="0"/>
              <a:t>20 </a:t>
            </a:r>
            <a:r>
              <a:rPr lang="en-GB" sz="3400" dirty="0">
                <a:latin typeface="Symbol" panose="05050102010706020507" pitchFamily="18" charset="2"/>
              </a:rPr>
              <a:t>m</a:t>
            </a:r>
            <a:r>
              <a:rPr lang="en-GB" sz="3400" dirty="0"/>
              <a:t>m gap</a:t>
            </a:r>
          </a:p>
          <a:p>
            <a:r>
              <a:rPr lang="en-GB" sz="3400" b="1" dirty="0">
                <a:solidFill>
                  <a:srgbClr val="FF0000"/>
                </a:solidFill>
              </a:rPr>
              <a:t>1 </a:t>
            </a:r>
            <a:r>
              <a:rPr lang="en-GB" sz="3400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3400" b="1" dirty="0">
                <a:solidFill>
                  <a:srgbClr val="FF0000"/>
                </a:solidFill>
              </a:rPr>
              <a:t>m column</a:t>
            </a:r>
            <a:r>
              <a:rPr lang="en-GB" sz="3400" dirty="0"/>
              <a:t> diameter</a:t>
            </a:r>
          </a:p>
          <a:p>
            <a:pPr marL="36513" indent="0">
              <a:buNone/>
            </a:pPr>
            <a:endParaRPr lang="en-GB" baseline="30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74AAD9-157E-48D8-9B91-91A25E3C4385}"/>
              </a:ext>
            </a:extLst>
          </p:cNvPr>
          <p:cNvSpPr/>
          <p:nvPr/>
        </p:nvSpPr>
        <p:spPr>
          <a:xfrm>
            <a:off x="609600" y="1210954"/>
            <a:ext cx="3731341" cy="2949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E0B0859-CE57-43DC-BC5F-79BD81E6CA24}"/>
              </a:ext>
            </a:extLst>
          </p:cNvPr>
          <p:cNvSpPr/>
          <p:nvPr/>
        </p:nvSpPr>
        <p:spPr>
          <a:xfrm>
            <a:off x="2290916" y="1489640"/>
            <a:ext cx="245806" cy="175992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B39AD2-BE8E-429D-B417-C7002503EE03}"/>
              </a:ext>
            </a:extLst>
          </p:cNvPr>
          <p:cNvSpPr/>
          <p:nvPr/>
        </p:nvSpPr>
        <p:spPr>
          <a:xfrm>
            <a:off x="2290916" y="1210954"/>
            <a:ext cx="245806" cy="294967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7D2DD0B-661F-462F-8DF8-0175E7893B1C}"/>
              </a:ext>
            </a:extLst>
          </p:cNvPr>
          <p:cNvSpPr/>
          <p:nvPr/>
        </p:nvSpPr>
        <p:spPr>
          <a:xfrm>
            <a:off x="609600" y="1489639"/>
            <a:ext cx="245806" cy="2384589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540FC97-0538-4D8D-8E98-BA718CDCD24E}"/>
              </a:ext>
            </a:extLst>
          </p:cNvPr>
          <p:cNvSpPr/>
          <p:nvPr/>
        </p:nvSpPr>
        <p:spPr>
          <a:xfrm>
            <a:off x="609601" y="1215870"/>
            <a:ext cx="245806" cy="294967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8E8D169-5D43-42CE-8E8A-C2525E3FBFB6}"/>
              </a:ext>
            </a:extLst>
          </p:cNvPr>
          <p:cNvSpPr/>
          <p:nvPr/>
        </p:nvSpPr>
        <p:spPr>
          <a:xfrm>
            <a:off x="4095135" y="1489638"/>
            <a:ext cx="245806" cy="23845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B2E670D-1E85-4FF5-A182-7E70BCFAC86D}"/>
              </a:ext>
            </a:extLst>
          </p:cNvPr>
          <p:cNvSpPr/>
          <p:nvPr/>
        </p:nvSpPr>
        <p:spPr>
          <a:xfrm>
            <a:off x="4095135" y="1202813"/>
            <a:ext cx="245806" cy="294967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CE78F1-BB34-43CC-80BA-084D004FABB1}"/>
              </a:ext>
            </a:extLst>
          </p:cNvPr>
          <p:cNvSpPr/>
          <p:nvPr/>
        </p:nvSpPr>
        <p:spPr>
          <a:xfrm>
            <a:off x="609601" y="3864395"/>
            <a:ext cx="3731340" cy="412638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971FBC6-D5CE-4229-ADDB-3B5E11BDDCB1}"/>
              </a:ext>
            </a:extLst>
          </p:cNvPr>
          <p:cNvSpPr/>
          <p:nvPr/>
        </p:nvSpPr>
        <p:spPr>
          <a:xfrm>
            <a:off x="609600" y="4272168"/>
            <a:ext cx="3731339" cy="207061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DE5C1A-AB24-4060-BC1A-C8ADF984C5DD}"/>
              </a:ext>
            </a:extLst>
          </p:cNvPr>
          <p:cNvCxnSpPr/>
          <p:nvPr/>
        </p:nvCxnSpPr>
        <p:spPr>
          <a:xfrm>
            <a:off x="609601" y="4807974"/>
            <a:ext cx="3731340" cy="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sysDash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B91011B-E2BB-41A6-A9F4-98621B4CBF1A}"/>
              </a:ext>
            </a:extLst>
          </p:cNvPr>
          <p:cNvSpPr txBox="1"/>
          <p:nvPr/>
        </p:nvSpPr>
        <p:spPr>
          <a:xfrm>
            <a:off x="1982390" y="4467248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25/30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  <a:endParaRPr lang="LID4096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84A1A72-608C-411F-802A-3D681BE56B79}"/>
              </a:ext>
            </a:extLst>
          </p:cNvPr>
          <p:cNvCxnSpPr>
            <a:cxnSpLocks/>
          </p:cNvCxnSpPr>
          <p:nvPr/>
        </p:nvCxnSpPr>
        <p:spPr>
          <a:xfrm flipV="1">
            <a:off x="2413818" y="3249561"/>
            <a:ext cx="0" cy="600085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sysDash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6EE2035-AD10-4E6C-843B-AB4A292E324B}"/>
              </a:ext>
            </a:extLst>
          </p:cNvPr>
          <p:cNvSpPr txBox="1"/>
          <p:nvPr/>
        </p:nvSpPr>
        <p:spPr>
          <a:xfrm>
            <a:off x="2384163" y="3364937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  <a:endParaRPr lang="LID4096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E48095A-2D2E-4D7B-B494-14B4962BEED5}"/>
              </a:ext>
            </a:extLst>
          </p:cNvPr>
          <p:cNvCxnSpPr>
            <a:cxnSpLocks/>
          </p:cNvCxnSpPr>
          <p:nvPr/>
        </p:nvCxnSpPr>
        <p:spPr>
          <a:xfrm flipV="1">
            <a:off x="390833" y="1505923"/>
            <a:ext cx="1" cy="2343723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sysDash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4188482-813D-43CC-8A47-14A82C872ED2}"/>
              </a:ext>
            </a:extLst>
          </p:cNvPr>
          <p:cNvSpPr txBox="1"/>
          <p:nvPr/>
        </p:nvSpPr>
        <p:spPr>
          <a:xfrm rot="16200000">
            <a:off x="-209170" y="2497265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  <a:endParaRPr lang="LID4096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B4C7613-716F-4010-90C8-4CFC2019C04B}"/>
              </a:ext>
            </a:extLst>
          </p:cNvPr>
          <p:cNvSpPr txBox="1"/>
          <p:nvPr/>
        </p:nvSpPr>
        <p:spPr>
          <a:xfrm>
            <a:off x="6131947" y="4015483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25/30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  <a:endParaRPr lang="LID4096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2077B4D-07B4-4355-B3F3-79A9B6597E63}"/>
              </a:ext>
            </a:extLst>
          </p:cNvPr>
          <p:cNvGrpSpPr/>
          <p:nvPr/>
        </p:nvGrpSpPr>
        <p:grpSpPr>
          <a:xfrm>
            <a:off x="5120362" y="1510837"/>
            <a:ext cx="2727867" cy="2484896"/>
            <a:chOff x="5120362" y="1510837"/>
            <a:chExt cx="2727867" cy="2484896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1C3E22B-D8A6-424A-9526-939055F7C764}"/>
                </a:ext>
              </a:extLst>
            </p:cNvPr>
            <p:cNvGrpSpPr/>
            <p:nvPr/>
          </p:nvGrpSpPr>
          <p:grpSpPr>
            <a:xfrm>
              <a:off x="5221236" y="1510837"/>
              <a:ext cx="2626993" cy="2304561"/>
              <a:chOff x="5221236" y="1510837"/>
              <a:chExt cx="2626993" cy="2304561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39BA708-89CB-49BF-9306-66D59B058F01}"/>
                  </a:ext>
                </a:extLst>
              </p:cNvPr>
              <p:cNvSpPr/>
              <p:nvPr/>
            </p:nvSpPr>
            <p:spPr>
              <a:xfrm>
                <a:off x="5221236" y="1510837"/>
                <a:ext cx="555214" cy="478737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A98ED28-4778-45F7-9935-5CDC322755FC}"/>
                  </a:ext>
                </a:extLst>
              </p:cNvPr>
              <p:cNvSpPr/>
              <p:nvPr/>
            </p:nvSpPr>
            <p:spPr>
              <a:xfrm>
                <a:off x="7288212" y="1510837"/>
                <a:ext cx="555214" cy="478737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716376B7-F2A7-4D34-A3DE-FE8CD62CB4F2}"/>
                  </a:ext>
                </a:extLst>
              </p:cNvPr>
              <p:cNvSpPr/>
              <p:nvPr/>
            </p:nvSpPr>
            <p:spPr>
              <a:xfrm>
                <a:off x="5259362" y="3310234"/>
                <a:ext cx="555214" cy="478737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BEDE08A-3D1C-4985-8767-53E21B160B2D}"/>
                  </a:ext>
                </a:extLst>
              </p:cNvPr>
              <p:cNvSpPr/>
              <p:nvPr/>
            </p:nvSpPr>
            <p:spPr>
              <a:xfrm>
                <a:off x="7293015" y="3336661"/>
                <a:ext cx="555214" cy="478737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E311D6C-954D-4DE3-976F-6C47EB8479E5}"/>
                  </a:ext>
                </a:extLst>
              </p:cNvPr>
              <p:cNvSpPr/>
              <p:nvPr/>
            </p:nvSpPr>
            <p:spPr>
              <a:xfrm>
                <a:off x="6269679" y="2369600"/>
                <a:ext cx="555214" cy="47873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59FA9C34-92C3-4499-98D0-B85A165BC467}"/>
                  </a:ext>
                </a:extLst>
              </p:cNvPr>
              <p:cNvSpPr/>
              <p:nvPr/>
            </p:nvSpPr>
            <p:spPr>
              <a:xfrm>
                <a:off x="5498843" y="1750205"/>
                <a:ext cx="2081827" cy="1870648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E65F2520-3C98-403E-8DFA-7839C520D7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39756" y="2364931"/>
              <a:ext cx="2309" cy="479536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prstDash val="sysDash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582D16D-7632-4993-828C-4DE6C907B3F8}"/>
                </a:ext>
              </a:extLst>
            </p:cNvPr>
            <p:cNvSpPr txBox="1"/>
            <p:nvPr/>
          </p:nvSpPr>
          <p:spPr>
            <a:xfrm>
              <a:off x="6092051" y="2867381"/>
              <a:ext cx="1196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2R~1 </a:t>
              </a:r>
              <a:r>
                <a:rPr lang="en-GB" dirty="0">
                  <a:latin typeface="Symbol" panose="05050102010706020507" pitchFamily="18" charset="2"/>
                </a:rPr>
                <a:t>m</a:t>
              </a:r>
              <a:r>
                <a:rPr lang="en-GB" dirty="0"/>
                <a:t>m </a:t>
              </a:r>
              <a:endParaRPr lang="LID4096" dirty="0"/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4F625B78-6739-4A53-9D8D-893C8003FFEE}"/>
                </a:ext>
              </a:extLst>
            </p:cNvPr>
            <p:cNvCxnSpPr>
              <a:cxnSpLocks/>
            </p:cNvCxnSpPr>
            <p:nvPr/>
          </p:nvCxnSpPr>
          <p:spPr>
            <a:xfrm>
              <a:off x="5498843" y="3995733"/>
              <a:ext cx="2047476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prstDash val="sysDash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9E34B040-C907-49FE-93E0-5E89AB649BEE}"/>
                </a:ext>
              </a:extLst>
            </p:cNvPr>
            <p:cNvCxnSpPr>
              <a:cxnSpLocks/>
            </p:cNvCxnSpPr>
            <p:nvPr/>
          </p:nvCxnSpPr>
          <p:spPr>
            <a:xfrm>
              <a:off x="5120362" y="1738973"/>
              <a:ext cx="0" cy="1881880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prstDash val="sysDash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EBFC5A6-6C6B-4603-A67E-A79EE37D1706}"/>
              </a:ext>
            </a:extLst>
          </p:cNvPr>
          <p:cNvSpPr txBox="1"/>
          <p:nvPr/>
        </p:nvSpPr>
        <p:spPr>
          <a:xfrm rot="16200000">
            <a:off x="4365876" y="2455708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25/30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  <a:endParaRPr lang="LID4096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DAEDBF66-1F8F-4760-A2E2-3F29AD450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064" y="1356849"/>
            <a:ext cx="3987160" cy="2882717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29CCD337-21BF-43AD-8A1C-1149DDAB8D93}"/>
              </a:ext>
            </a:extLst>
          </p:cNvPr>
          <p:cNvSpPr txBox="1"/>
          <p:nvPr/>
        </p:nvSpPr>
        <p:spPr>
          <a:xfrm>
            <a:off x="8520686" y="4386865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1x1 and </a:t>
            </a:r>
            <a:r>
              <a:rPr lang="en-GB" dirty="0"/>
              <a:t>2x2 cell</a:t>
            </a:r>
            <a:r>
              <a:rPr lang="sr-Latn-RS" dirty="0"/>
              <a:t>s</a:t>
            </a:r>
            <a:r>
              <a:rPr lang="en-GB" dirty="0"/>
              <a:t> w</a:t>
            </a:r>
            <a:r>
              <a:rPr lang="sr-Latn-RS" dirty="0"/>
              <a:t>ere</a:t>
            </a:r>
            <a:r>
              <a:rPr lang="en-GB" dirty="0"/>
              <a:t> simulated</a:t>
            </a:r>
            <a:endParaRPr lang="LID4096" dirty="0"/>
          </a:p>
        </p:txBody>
      </p:sp>
      <p:sp>
        <p:nvSpPr>
          <p:cNvPr id="71" name="Content Placeholder 12">
            <a:extLst>
              <a:ext uri="{FF2B5EF4-FFF2-40B4-BE49-F238E27FC236}">
                <a16:creationId xmlns:a16="http://schemas.microsoft.com/office/drawing/2014/main" id="{58FEDCAA-E161-4BCC-A6E5-68588F8BACCB}"/>
              </a:ext>
            </a:extLst>
          </p:cNvPr>
          <p:cNvSpPr txBox="1">
            <a:spLocks/>
          </p:cNvSpPr>
          <p:nvPr/>
        </p:nvSpPr>
        <p:spPr>
          <a:xfrm>
            <a:off x="6131947" y="5255866"/>
            <a:ext cx="4965290" cy="10406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5e13 cm</a:t>
            </a:r>
            <a:r>
              <a:rPr lang="en-GB" baseline="30000" dirty="0"/>
              <a:t>-3</a:t>
            </a:r>
            <a:r>
              <a:rPr lang="en-GB" dirty="0"/>
              <a:t> doping levels</a:t>
            </a:r>
          </a:p>
          <a:p>
            <a:r>
              <a:rPr lang="en-GB" dirty="0"/>
              <a:t>50 and100 V, -20</a:t>
            </a:r>
            <a:r>
              <a:rPr lang="en-GB" baseline="30000" dirty="0"/>
              <a:t>o</a:t>
            </a:r>
            <a:r>
              <a:rPr lang="en-GB" dirty="0"/>
              <a:t>C</a:t>
            </a:r>
          </a:p>
          <a:p>
            <a:r>
              <a:rPr lang="en-GB" dirty="0"/>
              <a:t>CFD~25% , shaping electronics with ~0.6 ns peaking time </a:t>
            </a:r>
          </a:p>
          <a:p>
            <a:endParaRPr lang="en-GB" dirty="0"/>
          </a:p>
          <a:p>
            <a:pPr marL="36513" indent="0">
              <a:buFont typeface="Arial"/>
              <a:buNone/>
            </a:pPr>
            <a:endParaRPr lang="en-GB" baseline="30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474551-DEC1-4D59-B3E7-FF68734DE8F9}"/>
              </a:ext>
            </a:extLst>
          </p:cNvPr>
          <p:cNvSpPr txBox="1"/>
          <p:nvPr/>
        </p:nvSpPr>
        <p:spPr>
          <a:xfrm>
            <a:off x="2209094" y="218493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n+</a:t>
            </a:r>
            <a:endParaRPr lang="LID4096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859974F-2AEE-4927-A513-2E60093CF6A3}"/>
              </a:ext>
            </a:extLst>
          </p:cNvPr>
          <p:cNvSpPr txBox="1"/>
          <p:nvPr/>
        </p:nvSpPr>
        <p:spPr>
          <a:xfrm>
            <a:off x="4008000" y="2235367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>
                <a:solidFill>
                  <a:schemeClr val="bg1"/>
                </a:solidFill>
              </a:rPr>
              <a:t>p+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8A13690-E5DD-49EF-8D65-02A8AAB08D78}"/>
              </a:ext>
            </a:extLst>
          </p:cNvPr>
          <p:cNvSpPr txBox="1"/>
          <p:nvPr/>
        </p:nvSpPr>
        <p:spPr>
          <a:xfrm>
            <a:off x="3132625" y="25191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p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488186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38435-6BFF-451B-A19C-90EADA502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distribution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2A51C-CE28-4455-954A-2ED66930D2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B435124-CF27-4359-8BD5-16613E9CD4D5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C1935-A0C8-44C4-A55A-139959670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85DD0-BB50-4482-BB56-B268B6211B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4C0B67-BAAA-4DC4-90D0-88BCE9A23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8" y="1180696"/>
            <a:ext cx="3923608" cy="25255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2D5F08E-ADFE-491E-B2F5-60BAA8A8D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98" y="1172722"/>
            <a:ext cx="4028629" cy="25746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0625416-0031-475F-A1AE-B0FA06596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1436" y="1116701"/>
            <a:ext cx="3796465" cy="24820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6D716E0-7B7C-44C7-8F70-E1566F37F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5851" y="4036119"/>
            <a:ext cx="3813617" cy="24902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029B12D-3F3A-47C7-AF05-8621A860E7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4165" y="4072678"/>
            <a:ext cx="3668935" cy="24171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D818608-672A-44F5-BD2A-EA064A9F0D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592" y="4047968"/>
            <a:ext cx="3852326" cy="254750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1ED4936-B5CA-4C3D-980A-D5AABCC78639}"/>
              </a:ext>
            </a:extLst>
          </p:cNvPr>
          <p:cNvSpPr txBox="1"/>
          <p:nvPr/>
        </p:nvSpPr>
        <p:spPr>
          <a:xfrm>
            <a:off x="1094619" y="1444065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5 </a:t>
            </a:r>
            <a:r>
              <a:rPr lang="en-GB" b="1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accent6"/>
                </a:solidFill>
              </a:rPr>
              <a:t>m from the top</a:t>
            </a:r>
            <a:endParaRPr lang="LID4096" b="1" dirty="0">
              <a:solidFill>
                <a:schemeClr val="accent6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1DF502-F575-4CC1-A838-61E7EE8311D6}"/>
              </a:ext>
            </a:extLst>
          </p:cNvPr>
          <p:cNvSpPr txBox="1"/>
          <p:nvPr/>
        </p:nvSpPr>
        <p:spPr>
          <a:xfrm>
            <a:off x="5031217" y="1444065"/>
            <a:ext cx="225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25 </a:t>
            </a:r>
            <a:r>
              <a:rPr lang="en-GB" b="1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accent6"/>
                </a:solidFill>
              </a:rPr>
              <a:t>m from the top</a:t>
            </a:r>
            <a:endParaRPr lang="LID4096" b="1" dirty="0">
              <a:solidFill>
                <a:schemeClr val="accent6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292B26-4EA6-456E-857E-06667C42963A}"/>
              </a:ext>
            </a:extLst>
          </p:cNvPr>
          <p:cNvSpPr txBox="1"/>
          <p:nvPr/>
        </p:nvSpPr>
        <p:spPr>
          <a:xfrm>
            <a:off x="8801467" y="1442442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5 </a:t>
            </a:r>
            <a:r>
              <a:rPr lang="en-GB" b="1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accent6"/>
                </a:solidFill>
              </a:rPr>
              <a:t>m from the bottom</a:t>
            </a:r>
            <a:endParaRPr lang="LID4096" b="1" dirty="0">
              <a:solidFill>
                <a:schemeClr val="accent6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68FE70-F321-4FDC-BF5B-0192AF31C2C9}"/>
              </a:ext>
            </a:extLst>
          </p:cNvPr>
          <p:cNvSpPr txBox="1"/>
          <p:nvPr/>
        </p:nvSpPr>
        <p:spPr>
          <a:xfrm>
            <a:off x="280294" y="3673445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Absolute value of the electric field </a:t>
            </a:r>
            <a:endParaRPr lang="LID4096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89DA273-54F7-4676-8D51-E49590CC5270}"/>
              </a:ext>
            </a:extLst>
          </p:cNvPr>
          <p:cNvSpPr txBox="1"/>
          <p:nvPr/>
        </p:nvSpPr>
        <p:spPr>
          <a:xfrm>
            <a:off x="280294" y="753382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Absolute value of the potential </a:t>
            </a:r>
            <a:endParaRPr lang="LID4096" b="1" dirty="0">
              <a:solidFill>
                <a:srgbClr val="FF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9040DF3-E130-45A2-A025-E389B6767FEB}"/>
              </a:ext>
            </a:extLst>
          </p:cNvPr>
          <p:cNvSpPr/>
          <p:nvPr/>
        </p:nvSpPr>
        <p:spPr>
          <a:xfrm>
            <a:off x="3342968" y="3979031"/>
            <a:ext cx="789652" cy="1064917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8C79EEA-8350-4EB9-86FB-6CE1AAAA3252}"/>
              </a:ext>
            </a:extLst>
          </p:cNvPr>
          <p:cNvSpPr/>
          <p:nvPr/>
        </p:nvSpPr>
        <p:spPr>
          <a:xfrm>
            <a:off x="7202125" y="3969198"/>
            <a:ext cx="789652" cy="1064917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5A5E74-28D1-47E7-83D1-49F11C9902C2}"/>
              </a:ext>
            </a:extLst>
          </p:cNvPr>
          <p:cNvSpPr txBox="1"/>
          <p:nvPr/>
        </p:nvSpPr>
        <p:spPr>
          <a:xfrm>
            <a:off x="8761455" y="4386464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 </a:t>
            </a:r>
            <a:r>
              <a:rPr lang="en-GB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bg1"/>
                </a:solidFill>
              </a:rPr>
              <a:t>m from the bottom</a:t>
            </a:r>
            <a:endParaRPr lang="LID4096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4657F22-A2CF-4D38-80A0-4F8BCFC7EB65}"/>
              </a:ext>
            </a:extLst>
          </p:cNvPr>
          <p:cNvSpPr txBox="1"/>
          <p:nvPr/>
        </p:nvSpPr>
        <p:spPr>
          <a:xfrm>
            <a:off x="4871560" y="4156619"/>
            <a:ext cx="225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25 </a:t>
            </a:r>
            <a:r>
              <a:rPr lang="en-GB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bg1"/>
                </a:solidFill>
              </a:rPr>
              <a:t>m from the top</a:t>
            </a:r>
            <a:endParaRPr lang="LID4096" b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E8C0B99-861E-4A9D-A75B-3090159F10C1}"/>
              </a:ext>
            </a:extLst>
          </p:cNvPr>
          <p:cNvSpPr txBox="1"/>
          <p:nvPr/>
        </p:nvSpPr>
        <p:spPr>
          <a:xfrm>
            <a:off x="976803" y="4187707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 </a:t>
            </a:r>
            <a:r>
              <a:rPr lang="en-GB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chemeClr val="bg1"/>
                </a:solidFill>
              </a:rPr>
              <a:t>m from the top</a:t>
            </a:r>
            <a:endParaRPr lang="LID4096" b="1" dirty="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A7C366F-99B3-49FB-B5DD-ACC01885C372}"/>
              </a:ext>
            </a:extLst>
          </p:cNvPr>
          <p:cNvGrpSpPr/>
          <p:nvPr/>
        </p:nvGrpSpPr>
        <p:grpSpPr>
          <a:xfrm>
            <a:off x="4640741" y="2437139"/>
            <a:ext cx="533297" cy="627794"/>
            <a:chOff x="4640741" y="2437139"/>
            <a:chExt cx="533297" cy="62779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42B8EB-DB48-4B43-A2A1-FDA0CEEE8272}"/>
                </a:ext>
              </a:extLst>
            </p:cNvPr>
            <p:cNvSpPr/>
            <p:nvPr/>
          </p:nvSpPr>
          <p:spPr>
            <a:xfrm>
              <a:off x="4640741" y="2446867"/>
              <a:ext cx="79426" cy="6180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3800EA5-F7D8-4FA5-8C4E-2CECB4900559}"/>
                </a:ext>
              </a:extLst>
            </p:cNvPr>
            <p:cNvSpPr/>
            <p:nvPr/>
          </p:nvSpPr>
          <p:spPr>
            <a:xfrm>
              <a:off x="4877805" y="2443466"/>
              <a:ext cx="79426" cy="369332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332C67C-E817-4823-AA6E-C27DCA55871A}"/>
                </a:ext>
              </a:extLst>
            </p:cNvPr>
            <p:cNvSpPr/>
            <p:nvPr/>
          </p:nvSpPr>
          <p:spPr>
            <a:xfrm>
              <a:off x="5094612" y="2437139"/>
              <a:ext cx="79426" cy="6180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C9623AF-8C46-4E66-8226-E25B6426EE1A}"/>
              </a:ext>
            </a:extLst>
          </p:cNvPr>
          <p:cNvGrpSpPr/>
          <p:nvPr/>
        </p:nvGrpSpPr>
        <p:grpSpPr>
          <a:xfrm>
            <a:off x="827970" y="2487281"/>
            <a:ext cx="533297" cy="627794"/>
            <a:chOff x="4640741" y="2437139"/>
            <a:chExt cx="533297" cy="62779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8983F8-A403-4BF2-B439-392BE73849C5}"/>
                </a:ext>
              </a:extLst>
            </p:cNvPr>
            <p:cNvSpPr/>
            <p:nvPr/>
          </p:nvSpPr>
          <p:spPr>
            <a:xfrm>
              <a:off x="4640741" y="2446867"/>
              <a:ext cx="79426" cy="6180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7D8DBC6-7F3D-41DE-AD78-DBA54B1AF2D0}"/>
                </a:ext>
              </a:extLst>
            </p:cNvPr>
            <p:cNvSpPr/>
            <p:nvPr/>
          </p:nvSpPr>
          <p:spPr>
            <a:xfrm>
              <a:off x="4877805" y="2443466"/>
              <a:ext cx="79426" cy="369332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B054A0E-65F9-4A33-B289-E0621EBBC516}"/>
                </a:ext>
              </a:extLst>
            </p:cNvPr>
            <p:cNvSpPr/>
            <p:nvPr/>
          </p:nvSpPr>
          <p:spPr>
            <a:xfrm>
              <a:off x="5094612" y="2437139"/>
              <a:ext cx="79426" cy="6180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14A074F-CD32-406E-8466-36EB29F83B65}"/>
              </a:ext>
            </a:extLst>
          </p:cNvPr>
          <p:cNvGrpSpPr/>
          <p:nvPr/>
        </p:nvGrpSpPr>
        <p:grpSpPr>
          <a:xfrm>
            <a:off x="8534818" y="2549043"/>
            <a:ext cx="533297" cy="627794"/>
            <a:chOff x="4640741" y="2437139"/>
            <a:chExt cx="533297" cy="62779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127F56B-1637-469C-A2A2-F6C36D781984}"/>
                </a:ext>
              </a:extLst>
            </p:cNvPr>
            <p:cNvSpPr/>
            <p:nvPr/>
          </p:nvSpPr>
          <p:spPr>
            <a:xfrm>
              <a:off x="4640741" y="2446867"/>
              <a:ext cx="79426" cy="6180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8EDC596-DC8D-45DB-84C5-EC4C397A4D7A}"/>
                </a:ext>
              </a:extLst>
            </p:cNvPr>
            <p:cNvSpPr/>
            <p:nvPr/>
          </p:nvSpPr>
          <p:spPr>
            <a:xfrm>
              <a:off x="4877805" y="2443466"/>
              <a:ext cx="79426" cy="369332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707E2AD-5B23-4205-ADEA-3EA87C896387}"/>
                </a:ext>
              </a:extLst>
            </p:cNvPr>
            <p:cNvSpPr/>
            <p:nvPr/>
          </p:nvSpPr>
          <p:spPr>
            <a:xfrm>
              <a:off x="5094612" y="2437139"/>
              <a:ext cx="79426" cy="6180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9C7394-DB3D-41B7-9475-5D051FE285EC}"/>
              </a:ext>
            </a:extLst>
          </p:cNvPr>
          <p:cNvCxnSpPr/>
          <p:nvPr/>
        </p:nvCxnSpPr>
        <p:spPr>
          <a:xfrm>
            <a:off x="691538" y="2558771"/>
            <a:ext cx="9096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24B32A5-DDBB-4E3F-80EF-E0A3E3D30098}"/>
              </a:ext>
            </a:extLst>
          </p:cNvPr>
          <p:cNvCxnSpPr/>
          <p:nvPr/>
        </p:nvCxnSpPr>
        <p:spPr>
          <a:xfrm>
            <a:off x="4462709" y="2730705"/>
            <a:ext cx="9096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A813778-B9E8-4C66-9713-EB62A8B6CAA6}"/>
              </a:ext>
            </a:extLst>
          </p:cNvPr>
          <p:cNvCxnSpPr/>
          <p:nvPr/>
        </p:nvCxnSpPr>
        <p:spPr>
          <a:xfrm>
            <a:off x="8346658" y="3071893"/>
            <a:ext cx="9096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9E38195-14FA-4B2B-94E2-3ED6EC327D18}"/>
              </a:ext>
            </a:extLst>
          </p:cNvPr>
          <p:cNvSpPr txBox="1"/>
          <p:nvPr/>
        </p:nvSpPr>
        <p:spPr>
          <a:xfrm rot="16200000">
            <a:off x="11501086" y="4265162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|E| [V/</a:t>
            </a:r>
            <a:r>
              <a:rPr lang="en-GB" sz="1400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sz="1400" dirty="0">
                <a:solidFill>
                  <a:schemeClr val="accent6"/>
                </a:solidFill>
              </a:rPr>
              <a:t>m]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105AE9D-58A9-4E5C-B255-77771866CFF7}"/>
              </a:ext>
            </a:extLst>
          </p:cNvPr>
          <p:cNvSpPr txBox="1"/>
          <p:nvPr/>
        </p:nvSpPr>
        <p:spPr>
          <a:xfrm rot="16200000">
            <a:off x="7433780" y="4379148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|E| [V/</a:t>
            </a:r>
            <a:r>
              <a:rPr lang="en-GB" sz="1400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sz="1400" dirty="0">
                <a:solidFill>
                  <a:schemeClr val="accent6"/>
                </a:solidFill>
              </a:rPr>
              <a:t>m]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5108CA6-51F8-4DEA-B57E-EFE482966CD5}"/>
              </a:ext>
            </a:extLst>
          </p:cNvPr>
          <p:cNvSpPr txBox="1"/>
          <p:nvPr/>
        </p:nvSpPr>
        <p:spPr>
          <a:xfrm rot="16200000">
            <a:off x="3540700" y="4346267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|E| [V/</a:t>
            </a:r>
            <a:r>
              <a:rPr lang="en-GB" sz="1400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sz="1400" dirty="0">
                <a:solidFill>
                  <a:schemeClr val="accent6"/>
                </a:solidFill>
              </a:rPr>
              <a:t>m]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7B14B8-FE7B-45CB-B025-9E9BE6276158}"/>
              </a:ext>
            </a:extLst>
          </p:cNvPr>
          <p:cNvSpPr txBox="1"/>
          <p:nvPr/>
        </p:nvSpPr>
        <p:spPr>
          <a:xfrm rot="16200000">
            <a:off x="11694247" y="1260733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U [V]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34E228D-7E07-4933-9A11-3A1C53361083}"/>
              </a:ext>
            </a:extLst>
          </p:cNvPr>
          <p:cNvSpPr txBox="1"/>
          <p:nvPr/>
        </p:nvSpPr>
        <p:spPr>
          <a:xfrm rot="16200000">
            <a:off x="3684095" y="1247910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U [V]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D88F96E-FDC4-4C52-BB7A-E771C8AC757D}"/>
              </a:ext>
            </a:extLst>
          </p:cNvPr>
          <p:cNvSpPr txBox="1"/>
          <p:nvPr/>
        </p:nvSpPr>
        <p:spPr>
          <a:xfrm rot="16200000">
            <a:off x="7794397" y="1237169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U [V]</a:t>
            </a:r>
            <a:endParaRPr lang="LID4096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566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83DBA-6583-49AA-A9B5-B40419E26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and electric field simulation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5AF2F-63AB-49AE-A128-568744CB0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6779" y="1063424"/>
            <a:ext cx="2269750" cy="4667421"/>
          </a:xfrm>
        </p:spPr>
        <p:txBody>
          <a:bodyPr>
            <a:normAutofit/>
          </a:bodyPr>
          <a:lstStyle/>
          <a:p>
            <a:r>
              <a:rPr lang="en-GB" sz="2000" dirty="0"/>
              <a:t>XZ cross-section </a:t>
            </a:r>
          </a:p>
          <a:p>
            <a:r>
              <a:rPr lang="en-GB" sz="2000" dirty="0"/>
              <a:t>The meshing of the sensor is important – otherwise non-realistic fields can be obtained</a:t>
            </a:r>
          </a:p>
          <a:p>
            <a:r>
              <a:rPr lang="en-GB" sz="2000" dirty="0"/>
              <a:t>Note the high peak region close to the tip – a more realistic shape – rounded will be done soon</a:t>
            </a:r>
            <a:endParaRPr lang="LID4096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43C34-2C00-4BA8-8224-A67C94CF863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2A4FAD2-4106-41BB-B61D-23C7FF37EB00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6678B-4AE3-4E17-ADDC-9294FB45B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93511-7712-4BD5-B01F-D1D341CA5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C8B0EC-7AAA-4494-8CF2-9829DADCB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21" y="1035675"/>
            <a:ext cx="4156269" cy="26791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F7330E-1191-4E44-B25E-867606E560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213" y="3750598"/>
            <a:ext cx="4156269" cy="28935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948B56-674B-4038-886B-CEF4C15047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6241" y="1017787"/>
            <a:ext cx="4003150" cy="27328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E62114-D989-4EF4-9A9F-4F61101D84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613" y="3777779"/>
            <a:ext cx="4084974" cy="286638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9C47E95-99ED-44E6-8A98-E9EF092E05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0205" y="2702630"/>
            <a:ext cx="762003" cy="673631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D9EEE3-3E37-4B03-8BA1-0780452B4C41}"/>
              </a:ext>
            </a:extLst>
          </p:cNvPr>
          <p:cNvCxnSpPr>
            <a:cxnSpLocks/>
          </p:cNvCxnSpPr>
          <p:nvPr/>
        </p:nvCxnSpPr>
        <p:spPr>
          <a:xfrm>
            <a:off x="573932" y="3015574"/>
            <a:ext cx="19358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1F8A8763-C88B-4868-AC01-3F1E8B37B1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3629" y="2729811"/>
            <a:ext cx="762003" cy="673631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4141BD-B6A0-43E6-8B89-0E2BE520D2C2}"/>
              </a:ext>
            </a:extLst>
          </p:cNvPr>
          <p:cNvCxnSpPr>
            <a:cxnSpLocks/>
          </p:cNvCxnSpPr>
          <p:nvPr/>
        </p:nvCxnSpPr>
        <p:spPr>
          <a:xfrm>
            <a:off x="5077356" y="2828747"/>
            <a:ext cx="19358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3050B718-49B2-404D-858A-5D016B2342FE}"/>
              </a:ext>
            </a:extLst>
          </p:cNvPr>
          <p:cNvSpPr/>
          <p:nvPr/>
        </p:nvSpPr>
        <p:spPr>
          <a:xfrm>
            <a:off x="2013323" y="4954518"/>
            <a:ext cx="1021707" cy="77632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86DECC-1942-4482-AE7A-DA21C7BD5F62}"/>
              </a:ext>
            </a:extLst>
          </p:cNvPr>
          <p:cNvSpPr txBox="1"/>
          <p:nvPr/>
        </p:nvSpPr>
        <p:spPr>
          <a:xfrm rot="16200000">
            <a:off x="4500069" y="1168502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U [V]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2A817DC-1874-4EE5-A4C3-AEE6AB8C9A1B}"/>
              </a:ext>
            </a:extLst>
          </p:cNvPr>
          <p:cNvSpPr txBox="1"/>
          <p:nvPr/>
        </p:nvSpPr>
        <p:spPr>
          <a:xfrm rot="16200000">
            <a:off x="8753719" y="1168502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U [V]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91A36E-86F5-4BEA-8B7F-0D2597FD7A46}"/>
              </a:ext>
            </a:extLst>
          </p:cNvPr>
          <p:cNvSpPr txBox="1"/>
          <p:nvPr/>
        </p:nvSpPr>
        <p:spPr>
          <a:xfrm rot="16200000">
            <a:off x="4206279" y="4086946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|E| [V/</a:t>
            </a:r>
            <a:r>
              <a:rPr lang="en-GB" sz="1400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sz="1400" dirty="0">
                <a:solidFill>
                  <a:schemeClr val="accent6"/>
                </a:solidFill>
              </a:rPr>
              <a:t>m]</a:t>
            </a:r>
            <a:endParaRPr lang="LID4096" sz="1400" dirty="0">
              <a:solidFill>
                <a:schemeClr val="accent6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3EC191-8E28-4257-A62A-B63B81A4B318}"/>
              </a:ext>
            </a:extLst>
          </p:cNvPr>
          <p:cNvSpPr txBox="1"/>
          <p:nvPr/>
        </p:nvSpPr>
        <p:spPr>
          <a:xfrm rot="16200000">
            <a:off x="8636429" y="4052141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|E| [V/</a:t>
            </a:r>
            <a:r>
              <a:rPr lang="en-GB" sz="1400" dirty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GB" sz="1400" dirty="0">
                <a:solidFill>
                  <a:schemeClr val="accent6"/>
                </a:solidFill>
              </a:rPr>
              <a:t>m]</a:t>
            </a:r>
            <a:endParaRPr lang="LID4096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571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43A26-76FA-464C-99AB-6A79865F7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simulation 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28496-E66E-492A-81A2-70233BD23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323" y="1031855"/>
            <a:ext cx="10969139" cy="4667421"/>
          </a:xfrm>
        </p:spPr>
        <p:txBody>
          <a:bodyPr/>
          <a:lstStyle/>
          <a:p>
            <a:r>
              <a:rPr lang="en-GB" dirty="0"/>
              <a:t>“Imaginary transfer function” – something that integrates as long as the drift takes – similar rise time as recent</a:t>
            </a:r>
            <a:r>
              <a:rPr lang="sr-Latn-RS" dirty="0"/>
              <a:t> </a:t>
            </a:r>
            <a:r>
              <a:rPr lang="en-GB" dirty="0"/>
              <a:t>ASICs (e. g. ALTIROC) </a:t>
            </a:r>
          </a:p>
          <a:p>
            <a:r>
              <a:rPr lang="en-GB" dirty="0"/>
              <a:t>Simulations show some, but not significant, dependence of </a:t>
            </a:r>
            <a:r>
              <a:rPr lang="en-GB" dirty="0" err="1"/>
              <a:t>ToA</a:t>
            </a:r>
            <a:r>
              <a:rPr lang="en-GB" dirty="0"/>
              <a:t> spread on the choice of</a:t>
            </a:r>
            <a:r>
              <a:rPr lang="sr-Latn-RS" dirty="0"/>
              <a:t> the</a:t>
            </a:r>
            <a:r>
              <a:rPr lang="en-GB" dirty="0"/>
              <a:t> transfer function 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43F7D-04E5-4643-9DC6-A3AB5AC2D3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FB6F850-85AB-4CC3-AEBD-B0B6B2806518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EAC70-0FB3-4F02-AFBA-D77AE394B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73F7A-1B1E-4749-8097-89AC22A7AB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A20266-62C1-4587-A8F8-038F96605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380" y="3370757"/>
            <a:ext cx="4528880" cy="30990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F58FCF-0300-4AEF-A33C-ECF7E2315716}"/>
              </a:ext>
            </a:extLst>
          </p:cNvPr>
          <p:cNvSpPr txBox="1"/>
          <p:nvPr/>
        </p:nvSpPr>
        <p:spPr>
          <a:xfrm>
            <a:off x="1350785" y="3059668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Response to a “</a:t>
            </a:r>
            <a:r>
              <a:rPr lang="en-GB" dirty="0" err="1"/>
              <a:t>dirac</a:t>
            </a:r>
            <a:r>
              <a:rPr lang="en-GB" dirty="0"/>
              <a:t>” pulse 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061266-4AC6-4DAD-B27F-66099E6A9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440" y="3274783"/>
            <a:ext cx="4853577" cy="31950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DE1F2A-C02E-44A7-A497-073C2F5BECD6}"/>
              </a:ext>
            </a:extLst>
          </p:cNvPr>
          <p:cNvSpPr txBox="1"/>
          <p:nvPr/>
        </p:nvSpPr>
        <p:spPr>
          <a:xfrm>
            <a:off x="9007813" y="4112927"/>
            <a:ext cx="1146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Holes</a:t>
            </a:r>
          </a:p>
          <a:p>
            <a:r>
              <a:rPr lang="en-GB" dirty="0"/>
              <a:t>Electrons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Total</a:t>
            </a:r>
            <a:endParaRPr lang="LID4096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67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63B25-7345-4E5D-B339-A01DD4C51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Simulated drift paths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2A7A4-09A6-4BFF-9000-375040AB5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412" y="4108878"/>
            <a:ext cx="11253958" cy="2567660"/>
          </a:xfrm>
        </p:spPr>
        <p:txBody>
          <a:bodyPr>
            <a:normAutofit fontScale="92500"/>
          </a:bodyPr>
          <a:lstStyle/>
          <a:p>
            <a:r>
              <a:rPr lang="en-GB" dirty="0"/>
              <a:t>There is clear difference between the drift paths :</a:t>
            </a:r>
          </a:p>
          <a:p>
            <a:pPr lvl="1"/>
            <a:r>
              <a:rPr lang="en-GB" dirty="0"/>
              <a:t>those ending at the tip of the junction column will have a different gain due to different peak fields</a:t>
            </a:r>
          </a:p>
          <a:p>
            <a:pPr lvl="1"/>
            <a:r>
              <a:rPr lang="en-GB" dirty="0"/>
              <a:t>there will be an intrinsic difference in gain for tracks over the surface of the cell (different gain for different tracks – that </a:t>
            </a:r>
            <a:r>
              <a:rPr lang="en-GB" b="1" dirty="0"/>
              <a:t>can have</a:t>
            </a:r>
            <a:r>
              <a:rPr lang="en-GB" dirty="0"/>
              <a:t> an adverse effect on the timing )</a:t>
            </a:r>
          </a:p>
          <a:p>
            <a:r>
              <a:rPr lang="en-GB" dirty="0"/>
              <a:t>How much is the distance between the back plane and the tip is a matter of optimization – break down voltage vs. gain difference vs. timing vs. the yield and processing.</a:t>
            </a:r>
          </a:p>
          <a:p>
            <a:r>
              <a:rPr lang="en-GB" dirty="0"/>
              <a:t>Using a single cell in simulations has a “wrong” weighting field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3F2CF-2F9A-4F68-92A5-88E17BA2CB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3EA7A4-1131-4B19-B1BF-BF06E1288681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38A07-C038-4FC0-A7B4-C89EA8C0C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2C880-CCAF-4C22-922E-FB223DFF8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67F141-FACE-4707-84EF-FC8A79D12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0" y="928503"/>
            <a:ext cx="3853341" cy="28945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54F566-8441-491E-99CE-6B79EE05A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4851" y="969425"/>
            <a:ext cx="3853341" cy="2812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2C9D50-FA3A-47E7-83AE-96AE79967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262" y="867189"/>
            <a:ext cx="3984369" cy="300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89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BCD9E392-9967-496E-BDD1-D71045E9946C}"/>
              </a:ext>
            </a:extLst>
          </p:cNvPr>
          <p:cNvSpPr/>
          <p:nvPr/>
        </p:nvSpPr>
        <p:spPr>
          <a:xfrm>
            <a:off x="4496036" y="3199069"/>
            <a:ext cx="1773305" cy="1368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0277F-F052-4821-BECA-9EF4D218F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205" y="-19865"/>
            <a:ext cx="8329529" cy="776327"/>
          </a:xfrm>
        </p:spPr>
        <p:txBody>
          <a:bodyPr>
            <a:noAutofit/>
          </a:bodyPr>
          <a:lstStyle/>
          <a:p>
            <a:r>
              <a:rPr lang="en-GB" sz="2400" dirty="0"/>
              <a:t>Simulation of half of the HL-LHC pixel cell - 25x25 </a:t>
            </a:r>
            <a:r>
              <a:rPr lang="en-GB" sz="2400" dirty="0">
                <a:latin typeface="Symbol" panose="05050102010706020507" pitchFamily="18" charset="2"/>
              </a:rPr>
              <a:t>m</a:t>
            </a:r>
            <a:r>
              <a:rPr lang="en-GB" sz="2400" dirty="0"/>
              <a:t>m</a:t>
            </a:r>
            <a:r>
              <a:rPr lang="en-GB" sz="2400" baseline="30000" dirty="0"/>
              <a:t>2</a:t>
            </a:r>
            <a:r>
              <a:rPr lang="en-GB" sz="2400" dirty="0"/>
              <a:t> cell</a:t>
            </a:r>
            <a:endParaRPr lang="LID4096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33DB6-92D5-4459-B92B-0F92E525A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54217"/>
            <a:ext cx="5879737" cy="1980931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N</a:t>
            </a:r>
            <a:r>
              <a:rPr lang="en-GB" baseline="-25000" dirty="0"/>
              <a:t>eff</a:t>
            </a:r>
            <a:r>
              <a:rPr lang="en-GB" dirty="0"/>
              <a:t>=3e13 cm</a:t>
            </a:r>
            <a:r>
              <a:rPr lang="en-GB" baseline="30000" dirty="0"/>
              <a:t>-3</a:t>
            </a:r>
          </a:p>
          <a:p>
            <a:r>
              <a:rPr lang="en-GB" dirty="0" err="1"/>
              <a:t>V</a:t>
            </a:r>
            <a:r>
              <a:rPr lang="en-GB" baseline="-25000" dirty="0" err="1"/>
              <a:t>bias</a:t>
            </a:r>
            <a:r>
              <a:rPr lang="en-GB" dirty="0"/>
              <a:t>=70 V</a:t>
            </a:r>
          </a:p>
          <a:p>
            <a:r>
              <a:rPr lang="en-GB" dirty="0"/>
              <a:t>We get some gain, but not excessive (few times)</a:t>
            </a:r>
          </a:p>
          <a:p>
            <a:r>
              <a:rPr lang="en-GB" dirty="0"/>
              <a:t>The gain is such that it compensates smaller signal</a:t>
            </a:r>
          </a:p>
          <a:p>
            <a:r>
              <a:rPr lang="en-GB" dirty="0"/>
              <a:t>For thick sensors of small pitch there will be a lot of charge sharing – </a:t>
            </a:r>
            <a:r>
              <a:rPr lang="en-GB" b="1" dirty="0">
                <a:solidFill>
                  <a:srgbClr val="FF0000"/>
                </a:solidFill>
              </a:rPr>
              <a:t>reducing the efficiency and time resolution</a:t>
            </a:r>
          </a:p>
          <a:p>
            <a:r>
              <a:rPr lang="en-GB" b="1" dirty="0">
                <a:solidFill>
                  <a:srgbClr val="FF0000"/>
                </a:solidFill>
              </a:rPr>
              <a:t>Thin small cell with gain would lead to superb performance</a:t>
            </a:r>
            <a:endParaRPr lang="LID4096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B80F3-88DE-49B0-90D1-C6BA0E2738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3332803-2D50-4890-B5E4-E7283F5894E4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4DA62-E374-4E8F-933B-C10289C98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87425-46C5-43C6-BE34-12E554962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19291" y="5433554"/>
            <a:ext cx="668565" cy="181462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BA84133-0C64-462B-8EC4-EF9E2052666D}"/>
              </a:ext>
            </a:extLst>
          </p:cNvPr>
          <p:cNvGrpSpPr/>
          <p:nvPr/>
        </p:nvGrpSpPr>
        <p:grpSpPr>
          <a:xfrm>
            <a:off x="8370402" y="2889286"/>
            <a:ext cx="2744527" cy="2321236"/>
            <a:chOff x="4054819" y="600085"/>
            <a:chExt cx="5052034" cy="421056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572E69D-6AF9-491C-AB55-D9FEAA49DDA6}"/>
                </a:ext>
              </a:extLst>
            </p:cNvPr>
            <p:cNvGrpSpPr/>
            <p:nvPr/>
          </p:nvGrpSpPr>
          <p:grpSpPr>
            <a:xfrm>
              <a:off x="4054819" y="600085"/>
              <a:ext cx="5052034" cy="4210567"/>
              <a:chOff x="4054819" y="600085"/>
              <a:chExt cx="5052034" cy="4210567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88F625B4-41E6-41DC-AC80-B195295B51F1}"/>
                  </a:ext>
                </a:extLst>
              </p:cNvPr>
              <p:cNvSpPr/>
              <p:nvPr/>
            </p:nvSpPr>
            <p:spPr>
              <a:xfrm>
                <a:off x="5221236" y="1510837"/>
                <a:ext cx="555214" cy="478737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94694F3-3FA9-4265-99C1-03C936E55347}"/>
                  </a:ext>
                </a:extLst>
              </p:cNvPr>
              <p:cNvSpPr/>
              <p:nvPr/>
            </p:nvSpPr>
            <p:spPr>
              <a:xfrm>
                <a:off x="7288212" y="1510837"/>
                <a:ext cx="555214" cy="478737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15356120-D539-4C8C-973B-23C625D8D19D}"/>
                  </a:ext>
                </a:extLst>
              </p:cNvPr>
              <p:cNvSpPr/>
              <p:nvPr/>
            </p:nvSpPr>
            <p:spPr>
              <a:xfrm>
                <a:off x="5259362" y="3310234"/>
                <a:ext cx="555214" cy="478737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A7274CAC-524D-4D8E-B1F7-DED63AA14EF1}"/>
                  </a:ext>
                </a:extLst>
              </p:cNvPr>
              <p:cNvSpPr/>
              <p:nvPr/>
            </p:nvSpPr>
            <p:spPr>
              <a:xfrm>
                <a:off x="7293015" y="3336661"/>
                <a:ext cx="555214" cy="478737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747EDBC-7F12-44DF-A813-AF0E971D2FB6}"/>
                  </a:ext>
                </a:extLst>
              </p:cNvPr>
              <p:cNvSpPr/>
              <p:nvPr/>
            </p:nvSpPr>
            <p:spPr>
              <a:xfrm>
                <a:off x="6303153" y="2369599"/>
                <a:ext cx="555214" cy="478737"/>
              </a:xfrm>
              <a:prstGeom prst="ellipse">
                <a:avLst/>
              </a:prstGeom>
              <a:solidFill>
                <a:srgbClr val="FF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48F9C90-BFD7-44A1-8E68-0A6FF14ACFED}"/>
                  </a:ext>
                </a:extLst>
              </p:cNvPr>
              <p:cNvSpPr/>
              <p:nvPr/>
            </p:nvSpPr>
            <p:spPr>
              <a:xfrm>
                <a:off x="5498843" y="1750205"/>
                <a:ext cx="2081827" cy="1870648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676C8A5-9B66-48E8-A1CD-9765CC85093E}"/>
                  </a:ext>
                </a:extLst>
              </p:cNvPr>
              <p:cNvSpPr/>
              <p:nvPr/>
            </p:nvSpPr>
            <p:spPr>
              <a:xfrm>
                <a:off x="6262149" y="600085"/>
                <a:ext cx="555214" cy="47873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CECBD8AF-4AB5-453B-A7FB-9C136CBE359D}"/>
                  </a:ext>
                </a:extLst>
              </p:cNvPr>
              <p:cNvSpPr/>
              <p:nvPr/>
            </p:nvSpPr>
            <p:spPr>
              <a:xfrm>
                <a:off x="4054819" y="600085"/>
                <a:ext cx="555214" cy="47873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44F2EA16-90F1-47A5-9387-B5C8F27B4D29}"/>
                  </a:ext>
                </a:extLst>
              </p:cNvPr>
              <p:cNvSpPr/>
              <p:nvPr/>
            </p:nvSpPr>
            <p:spPr>
              <a:xfrm>
                <a:off x="4054821" y="2419435"/>
                <a:ext cx="555214" cy="47873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05230333-C815-4A7F-BF42-E0DD5F28FF14}"/>
                  </a:ext>
                </a:extLst>
              </p:cNvPr>
              <p:cNvSpPr/>
              <p:nvPr/>
            </p:nvSpPr>
            <p:spPr>
              <a:xfrm>
                <a:off x="4054820" y="4260425"/>
                <a:ext cx="555214" cy="47873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EE3BAB7-8BA9-4D0C-A77C-513ED8DEFCB4}"/>
                  </a:ext>
                </a:extLst>
              </p:cNvPr>
              <p:cNvSpPr/>
              <p:nvPr/>
            </p:nvSpPr>
            <p:spPr>
              <a:xfrm>
                <a:off x="6269679" y="4331915"/>
                <a:ext cx="555214" cy="47873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574A633C-DEE3-4BA3-81CE-9B67985FBA19}"/>
                  </a:ext>
                </a:extLst>
              </p:cNvPr>
              <p:cNvSpPr/>
              <p:nvPr/>
            </p:nvSpPr>
            <p:spPr>
              <a:xfrm>
                <a:off x="8551639" y="4292235"/>
                <a:ext cx="555214" cy="47873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3533DD4D-7E82-439D-BC3A-C2294CACB139}"/>
                  </a:ext>
                </a:extLst>
              </p:cNvPr>
              <p:cNvSpPr/>
              <p:nvPr/>
            </p:nvSpPr>
            <p:spPr>
              <a:xfrm>
                <a:off x="8551639" y="2369599"/>
                <a:ext cx="555214" cy="47873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14564D4-9D37-44CA-92F5-85B8259BAC10}"/>
                  </a:ext>
                </a:extLst>
              </p:cNvPr>
              <p:cNvSpPr/>
              <p:nvPr/>
            </p:nvSpPr>
            <p:spPr>
              <a:xfrm>
                <a:off x="8551639" y="600085"/>
                <a:ext cx="555214" cy="47873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B60C8A3-0E4B-45B4-B400-4AF81B9D1F7F}"/>
                </a:ext>
              </a:extLst>
            </p:cNvPr>
            <p:cNvSpPr txBox="1"/>
            <p:nvPr/>
          </p:nvSpPr>
          <p:spPr>
            <a:xfrm>
              <a:off x="5913761" y="2796974"/>
              <a:ext cx="1579243" cy="502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2R~1 </a:t>
              </a:r>
              <a:r>
                <a:rPr lang="en-GB" sz="1200" dirty="0">
                  <a:latin typeface="Symbol" panose="05050102010706020507" pitchFamily="18" charset="2"/>
                </a:rPr>
                <a:t>m</a:t>
              </a:r>
              <a:r>
                <a:rPr lang="en-GB" sz="1200" dirty="0"/>
                <a:t>m </a:t>
              </a:r>
              <a:endParaRPr lang="LID4096" sz="120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4E5BAE8-B15E-4618-93F5-8D0A724A34D8}"/>
              </a:ext>
            </a:extLst>
          </p:cNvPr>
          <p:cNvSpPr txBox="1"/>
          <p:nvPr/>
        </p:nvSpPr>
        <p:spPr>
          <a:xfrm>
            <a:off x="9353876" y="355387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accent6"/>
                </a:solidFill>
              </a:rPr>
              <a:t>U</a:t>
            </a:r>
            <a:r>
              <a:rPr lang="en-GB" baseline="-25000" dirty="0" err="1">
                <a:solidFill>
                  <a:schemeClr val="accent6"/>
                </a:solidFill>
              </a:rPr>
              <a:t>w</a:t>
            </a:r>
            <a:r>
              <a:rPr lang="en-GB" dirty="0">
                <a:solidFill>
                  <a:schemeClr val="accent6"/>
                </a:solidFill>
              </a:rPr>
              <a:t>=1</a:t>
            </a:r>
            <a:endParaRPr lang="LID4096" dirty="0">
              <a:solidFill>
                <a:schemeClr val="accent6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D80AFA-AD9E-4128-BEEA-35427B7F6A4B}"/>
              </a:ext>
            </a:extLst>
          </p:cNvPr>
          <p:cNvSpPr txBox="1"/>
          <p:nvPr/>
        </p:nvSpPr>
        <p:spPr>
          <a:xfrm>
            <a:off x="8203756" y="2510907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accent6"/>
                </a:solidFill>
              </a:rPr>
              <a:t>U</a:t>
            </a:r>
            <a:r>
              <a:rPr lang="en-GB" baseline="-25000" dirty="0" err="1">
                <a:solidFill>
                  <a:schemeClr val="accent6"/>
                </a:solidFill>
              </a:rPr>
              <a:t>w</a:t>
            </a:r>
            <a:r>
              <a:rPr lang="en-GB" dirty="0">
                <a:solidFill>
                  <a:schemeClr val="accent6"/>
                </a:solidFill>
              </a:rPr>
              <a:t>=0</a:t>
            </a:r>
            <a:endParaRPr lang="LID4096" dirty="0">
              <a:solidFill>
                <a:schemeClr val="accent6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B25761A-29E3-4FB7-B8B1-9FA9ECBC899D}"/>
              </a:ext>
            </a:extLst>
          </p:cNvPr>
          <p:cNvGrpSpPr/>
          <p:nvPr/>
        </p:nvGrpSpPr>
        <p:grpSpPr>
          <a:xfrm>
            <a:off x="1824759" y="3178822"/>
            <a:ext cx="4551413" cy="3039805"/>
            <a:chOff x="6877703" y="3636361"/>
            <a:chExt cx="9576957" cy="60796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9100A0A-B313-4BD8-A4C5-A550BD7AC1CD}"/>
                </a:ext>
              </a:extLst>
            </p:cNvPr>
            <p:cNvSpPr/>
            <p:nvPr/>
          </p:nvSpPr>
          <p:spPr>
            <a:xfrm>
              <a:off x="6877703" y="3644503"/>
              <a:ext cx="3731340" cy="27376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171F076-9BD3-48BF-BD21-5881A8F4B201}"/>
                </a:ext>
              </a:extLst>
            </p:cNvPr>
            <p:cNvSpPr/>
            <p:nvPr/>
          </p:nvSpPr>
          <p:spPr>
            <a:xfrm>
              <a:off x="8559019" y="3923188"/>
              <a:ext cx="245806" cy="1759921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9A4D038-3A1E-4A4A-A8C6-A4770B52ACEB}"/>
                </a:ext>
              </a:extLst>
            </p:cNvPr>
            <p:cNvSpPr/>
            <p:nvPr/>
          </p:nvSpPr>
          <p:spPr>
            <a:xfrm>
              <a:off x="8559019" y="3644502"/>
              <a:ext cx="245806" cy="294967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ACAEC83-7E5F-4A4A-AB55-08934C544AD0}"/>
                </a:ext>
              </a:extLst>
            </p:cNvPr>
            <p:cNvSpPr/>
            <p:nvPr/>
          </p:nvSpPr>
          <p:spPr>
            <a:xfrm>
              <a:off x="6877703" y="3923187"/>
              <a:ext cx="245806" cy="2384589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6AAF384-062B-4187-A7FD-E39701C881C7}"/>
                </a:ext>
              </a:extLst>
            </p:cNvPr>
            <p:cNvSpPr/>
            <p:nvPr/>
          </p:nvSpPr>
          <p:spPr>
            <a:xfrm>
              <a:off x="6877704" y="3649418"/>
              <a:ext cx="245806" cy="294967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8A42314-3350-41E1-A1E5-4BAF51705A65}"/>
                </a:ext>
              </a:extLst>
            </p:cNvPr>
            <p:cNvSpPr/>
            <p:nvPr/>
          </p:nvSpPr>
          <p:spPr>
            <a:xfrm>
              <a:off x="10363238" y="3923187"/>
              <a:ext cx="245805" cy="238459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0DF779C-8B44-4E36-81D0-987A9C12A86C}"/>
                </a:ext>
              </a:extLst>
            </p:cNvPr>
            <p:cNvSpPr/>
            <p:nvPr/>
          </p:nvSpPr>
          <p:spPr>
            <a:xfrm>
              <a:off x="10363238" y="3636361"/>
              <a:ext cx="245806" cy="294967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1A1F9B4-0ED5-4DBF-B65E-A30C391CA622}"/>
                </a:ext>
              </a:extLst>
            </p:cNvPr>
            <p:cNvSpPr/>
            <p:nvPr/>
          </p:nvSpPr>
          <p:spPr>
            <a:xfrm>
              <a:off x="6877703" y="6340813"/>
              <a:ext cx="3731340" cy="325992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D1E64E8-5C1C-47DE-A3B0-F057664C4D17}"/>
                </a:ext>
              </a:extLst>
            </p:cNvPr>
            <p:cNvSpPr/>
            <p:nvPr/>
          </p:nvSpPr>
          <p:spPr>
            <a:xfrm>
              <a:off x="6877703" y="6647349"/>
              <a:ext cx="3731340" cy="207058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82F406-5B61-4778-9D7D-9D5C00BD93B4}"/>
                </a:ext>
              </a:extLst>
            </p:cNvPr>
            <p:cNvSpPr/>
            <p:nvPr/>
          </p:nvSpPr>
          <p:spPr>
            <a:xfrm>
              <a:off x="14206165" y="3969077"/>
              <a:ext cx="229744" cy="5465752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A9DC033-37BF-4D30-AFF4-77D90DF96FB0}"/>
                </a:ext>
              </a:extLst>
            </p:cNvPr>
            <p:cNvSpPr/>
            <p:nvPr/>
          </p:nvSpPr>
          <p:spPr>
            <a:xfrm>
              <a:off x="12263565" y="4018767"/>
              <a:ext cx="245805" cy="5338672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41906D8-1C4F-4231-937C-67B0E6CF77E1}"/>
                </a:ext>
              </a:extLst>
            </p:cNvPr>
            <p:cNvSpPr/>
            <p:nvPr/>
          </p:nvSpPr>
          <p:spPr>
            <a:xfrm>
              <a:off x="16169246" y="3957377"/>
              <a:ext cx="199093" cy="5400062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4D6ACD-08C6-45CC-AFA1-EE8E6D17A607}"/>
                </a:ext>
              </a:extLst>
            </p:cNvPr>
            <p:cNvSpPr/>
            <p:nvPr/>
          </p:nvSpPr>
          <p:spPr>
            <a:xfrm>
              <a:off x="12273735" y="9357439"/>
              <a:ext cx="4180925" cy="358532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1722C88F-92D2-4C30-A764-573B43826E04}"/>
              </a:ext>
            </a:extLst>
          </p:cNvPr>
          <p:cNvSpPr/>
          <p:nvPr/>
        </p:nvSpPr>
        <p:spPr>
          <a:xfrm>
            <a:off x="4383376" y="3222541"/>
            <a:ext cx="116818" cy="147484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A0309BC-5E5B-4018-8CA9-53CE01CA8E4B}"/>
              </a:ext>
            </a:extLst>
          </p:cNvPr>
          <p:cNvSpPr/>
          <p:nvPr/>
        </p:nvSpPr>
        <p:spPr>
          <a:xfrm>
            <a:off x="5305102" y="3200729"/>
            <a:ext cx="116818" cy="147484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266EED1-7FEB-4CB3-851F-CE5E59F7DEE3}"/>
              </a:ext>
            </a:extLst>
          </p:cNvPr>
          <p:cNvCxnSpPr>
            <a:cxnSpLocks/>
          </p:cNvCxnSpPr>
          <p:nvPr/>
        </p:nvCxnSpPr>
        <p:spPr>
          <a:xfrm flipH="1">
            <a:off x="1461354" y="2796850"/>
            <a:ext cx="2619154" cy="23017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A0CD166B-4289-4683-A369-DB25E39BAF1E}"/>
              </a:ext>
            </a:extLst>
          </p:cNvPr>
          <p:cNvSpPr/>
          <p:nvPr/>
        </p:nvSpPr>
        <p:spPr>
          <a:xfrm>
            <a:off x="6226828" y="3190652"/>
            <a:ext cx="116818" cy="147484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29BC3EF-283F-4297-BDC5-1ABC541511CB}"/>
              </a:ext>
            </a:extLst>
          </p:cNvPr>
          <p:cNvCxnSpPr>
            <a:cxnSpLocks/>
          </p:cNvCxnSpPr>
          <p:nvPr/>
        </p:nvCxnSpPr>
        <p:spPr>
          <a:xfrm flipH="1">
            <a:off x="3944974" y="3058075"/>
            <a:ext cx="2619154" cy="23017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A79C9F3-8A61-49C9-8400-C5CFF7C56489}"/>
              </a:ext>
            </a:extLst>
          </p:cNvPr>
          <p:cNvSpPr txBox="1"/>
          <p:nvPr/>
        </p:nvSpPr>
        <p:spPr>
          <a:xfrm>
            <a:off x="388043" y="4885601"/>
            <a:ext cx="3556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Thick sensor with large small pitch problem – charger sharing: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reduction of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worse time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larger data rate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2793CA9-CB60-4EAF-87FC-CA55EE98BA6E}"/>
              </a:ext>
            </a:extLst>
          </p:cNvPr>
          <p:cNvSpPr txBox="1"/>
          <p:nvPr/>
        </p:nvSpPr>
        <p:spPr>
          <a:xfrm>
            <a:off x="8076271" y="2032621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Simulated volume – 50x50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  <a:r>
              <a:rPr lang="en-GB" baseline="30000" dirty="0"/>
              <a:t>2</a:t>
            </a:r>
            <a:endParaRPr lang="LID4096" baseline="30000" dirty="0"/>
          </a:p>
        </p:txBody>
      </p:sp>
    </p:spTree>
    <p:extLst>
      <p:ext uri="{BB962C8B-B14F-4D97-AF65-F5344CB8AC3E}">
        <p14:creationId xmlns:p14="http://schemas.microsoft.com/office/powerpoint/2010/main" val="1529418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2A6FD-4E25-4893-8449-7FDBD4B6E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of the 25x25 mm2 cell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93C65-A2EF-48D8-8B7B-5EE0A49E4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837" y="1127613"/>
            <a:ext cx="2052902" cy="4865416"/>
          </a:xfrm>
        </p:spPr>
        <p:txBody>
          <a:bodyPr>
            <a:normAutofit fontScale="92500" lnSpcReduction="20000"/>
          </a:bodyPr>
          <a:lstStyle/>
          <a:p>
            <a:r>
              <a:rPr lang="sl-SI" dirty="0"/>
              <a:t>po1 2=-85.838394 (-39.406490, -46.431905)</a:t>
            </a:r>
          </a:p>
          <a:p>
            <a:r>
              <a:rPr lang="sl-SI" dirty="0" err="1"/>
              <a:t>pos</a:t>
            </a:r>
            <a:r>
              <a:rPr lang="sl-SI" dirty="0"/>
              <a:t> 2=-62.629642 (-46.090750, -16.538891)</a:t>
            </a:r>
          </a:p>
          <a:p>
            <a:r>
              <a:rPr lang="sl-SI" dirty="0" err="1"/>
              <a:t>pos</a:t>
            </a:r>
            <a:r>
              <a:rPr lang="sl-SI" dirty="0"/>
              <a:t> 3=-62.629642 (-46.090750, -16.538891)</a:t>
            </a:r>
          </a:p>
          <a:p>
            <a:r>
              <a:rPr lang="sl-SI" dirty="0" err="1"/>
              <a:t>pos</a:t>
            </a:r>
            <a:r>
              <a:rPr lang="sl-SI" dirty="0"/>
              <a:t> 4=0.182072 (2.141266, -1.959194)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94F62-3D75-4D16-A41C-A623D48AF4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77DE0E7-800E-4A65-B349-95BEA9B19794}" type="datetime1">
              <a:rPr lang="en-GB" smtClean="0"/>
              <a:t>17/03/2025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29391-770F-41DA-9A42-5B51C919DF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Kramberger, 3D detector simulations (Nover 3D in 8"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FA672-07D7-4BF0-9E26-28250492E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FEDB6A-6C58-4719-A479-92E964254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1516"/>
            <a:ext cx="4303574" cy="31953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F7BED3-1CE5-4D29-8265-CC54B7510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345" y="790796"/>
            <a:ext cx="4967433" cy="37018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A9D3FB-6D9C-4A90-917A-AF1AD55B9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88" y="3144200"/>
            <a:ext cx="4303575" cy="31810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6AE9EB-20BB-432E-9D65-566E9E354B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3273" y="3607739"/>
            <a:ext cx="4303575" cy="312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30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80682</TotalTime>
  <Words>1228</Words>
  <Application>Microsoft Office PowerPoint</Application>
  <PresentationFormat>Widescreen</PresentationFormat>
  <Paragraphs>200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Bauhaus 93</vt:lpstr>
      <vt:lpstr>Calibri</vt:lpstr>
      <vt:lpstr>DejaVu Sans</vt:lpstr>
      <vt:lpstr>Symbol</vt:lpstr>
      <vt:lpstr>Times New Roman</vt:lpstr>
      <vt:lpstr>Wingdings</vt:lpstr>
      <vt:lpstr>CERNCorporate4-3</vt:lpstr>
      <vt:lpstr>Simulation of 3D sensors for 8” 3D project </vt:lpstr>
      <vt:lpstr>Small pitch narrow - column sensors (square cell)</vt:lpstr>
      <vt:lpstr>Design of the sensor – full 3D simulation</vt:lpstr>
      <vt:lpstr>Potential distribution</vt:lpstr>
      <vt:lpstr>Potential and electric field simulation</vt:lpstr>
      <vt:lpstr>Signal simulation </vt:lpstr>
      <vt:lpstr>Simulated drift paths</vt:lpstr>
      <vt:lpstr>Simulation of half of the HL-LHC pixel cell - 25x25 mm2 cell</vt:lpstr>
      <vt:lpstr>Simulation of the 25x25 mm2 cell</vt:lpstr>
      <vt:lpstr>Example of field calculation</vt:lpstr>
      <vt:lpstr>Simulation of CC and ToA</vt:lpstr>
      <vt:lpstr>CC and ToA without diffusion</vt:lpstr>
      <vt:lpstr>Hexagon</vt:lpstr>
      <vt:lpstr>Hexagon trench detectors</vt:lpstr>
      <vt:lpstr>Example of field calculation</vt:lpstr>
      <vt:lpstr>ToA and Charge collection</vt:lpstr>
      <vt:lpstr>Simulation verification – TPA comparison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ata krambi</cp:lastModifiedBy>
  <cp:revision>3100</cp:revision>
  <cp:lastPrinted>2021-07-05T09:02:18Z</cp:lastPrinted>
  <dcterms:created xsi:type="dcterms:W3CDTF">2012-11-30T11:04:26Z</dcterms:created>
  <dcterms:modified xsi:type="dcterms:W3CDTF">2025-03-17T14:25:27Z</dcterms:modified>
</cp:coreProperties>
</file>