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4"/>
    <p:sldMasterId id="2147483657" r:id="rId5"/>
  </p:sldMasterIdLst>
  <p:notesMasterIdLst>
    <p:notesMasterId r:id="rId17"/>
  </p:notesMasterIdLst>
  <p:sldIdLst>
    <p:sldId id="431" r:id="rId6"/>
    <p:sldId id="1440" r:id="rId7"/>
    <p:sldId id="428" r:id="rId8"/>
    <p:sldId id="1441" r:id="rId9"/>
    <p:sldId id="323" r:id="rId10"/>
    <p:sldId id="320" r:id="rId11"/>
    <p:sldId id="1443" r:id="rId12"/>
    <p:sldId id="321" r:id="rId13"/>
    <p:sldId id="1444" r:id="rId14"/>
    <p:sldId id="322" r:id="rId15"/>
    <p:sldId id="263" r:id="rId16"/>
  </p:sldIdLst>
  <p:sldSz cx="24384000" cy="137160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Verdana"/>
      </a:defRPr>
    </a:lvl1pPr>
    <a:lvl2pPr marL="0" marR="0" indent="0" algn="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Verdana"/>
      </a:defRPr>
    </a:lvl2pPr>
    <a:lvl3pPr marL="0" marR="0" indent="0" algn="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Verdana"/>
      </a:defRPr>
    </a:lvl3pPr>
    <a:lvl4pPr marL="0" marR="0" indent="0" algn="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Verdana"/>
      </a:defRPr>
    </a:lvl4pPr>
    <a:lvl5pPr marL="0" marR="0" indent="0" algn="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Verdana"/>
      </a:defRPr>
    </a:lvl5pPr>
    <a:lvl6pPr marL="0" marR="0" indent="0" algn="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Verdana"/>
      </a:defRPr>
    </a:lvl6pPr>
    <a:lvl7pPr marL="0" marR="0" indent="0" algn="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Verdana"/>
      </a:defRPr>
    </a:lvl7pPr>
    <a:lvl8pPr marL="0" marR="0" indent="0" algn="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Verdana"/>
      </a:defRPr>
    </a:lvl8pPr>
    <a:lvl9pPr marL="0" marR="0" indent="0" algn="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2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Verdan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0F72B8E-9162-A3B8-DAB1-BA4C4FF73101}" name="Hunter, Jacob" initials="JH" userId="S::Jacob.Hunter@skao.int::46ab107d-a6b0-4379-81c0-c8c4584d8b0b" providerId="AD"/>
  <p188:author id="{9AE11793-70D3-1CED-80C8-EB2D1851992E}" name="Davenport, Fiona" initials="DF" userId="S::fiona.davenport@skao.int::3993d5c6-a1c5-45c5-91d4-4dfda31e6f1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A68"/>
    <a:srgbClr val="E407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satOff val="1848"/>
              <a:lumOff val="-15262"/>
            </a:schemeClr>
          </a:solidFill>
        </a:fill>
      </a:tcStyle>
    </a:firstCol>
    <a:la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>
          <a:latin typeface="Gill Sans Light"/>
          <a:ea typeface="Gill Sans Light"/>
          <a:cs typeface="Gill Sans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ff" i="off">
        <a:font>
          <a:latin typeface="Gill Sans Light"/>
          <a:ea typeface="Gill Sans Light"/>
          <a:cs typeface="Gill Sans Light"/>
        </a:font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>
          <a:latin typeface="Gill Sans Light"/>
          <a:ea typeface="Gill Sans Light"/>
          <a:cs typeface="Gill Sans Light"/>
        </a:font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>
          <a:latin typeface="Gill Sans Light"/>
          <a:ea typeface="Gill Sans Light"/>
          <a:cs typeface="Gill Sans Light"/>
        </a:font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 Light"/>
          <a:ea typeface="Gill Sans Light"/>
          <a:cs typeface="Gill Sans Light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2600" autoAdjust="0"/>
  </p:normalViewPr>
  <p:slideViewPr>
    <p:cSldViewPr snapToGrid="0" snapToObjects="1">
      <p:cViewPr varScale="1">
        <p:scale>
          <a:sx n="35" d="100"/>
          <a:sy n="35" d="100"/>
        </p:scale>
        <p:origin x="501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027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924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41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skao.int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hyperlink" Target="http://www.skao.int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Bullets -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762000" y="351453"/>
            <a:ext cx="22860552" cy="189795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GB" dirty="0"/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768074" y="2354788"/>
            <a:ext cx="22860552" cy="1012296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accent1"/>
              </a:buClr>
              <a:defRPr/>
            </a:lvl1pPr>
            <a:lvl2pPr marL="1524000" indent="-508000">
              <a:spcBef>
                <a:spcPts val="3600"/>
              </a:spcBef>
              <a:buClr>
                <a:schemeClr val="accent1"/>
              </a:buClr>
              <a:defRPr sz="5800"/>
            </a:lvl2pPr>
            <a:lvl3pPr marL="2032000" indent="-508000">
              <a:spcBef>
                <a:spcPts val="3200"/>
              </a:spcBef>
              <a:buClr>
                <a:schemeClr val="accent1"/>
              </a:buClr>
              <a:defRPr sz="5200"/>
            </a:lvl3pPr>
            <a:lvl4pPr marL="2540000" indent="-508000">
              <a:spcBef>
                <a:spcPts val="2800"/>
              </a:spcBef>
              <a:buClr>
                <a:schemeClr val="accent1"/>
              </a:buClr>
              <a:defRPr sz="4400"/>
            </a:lvl4pPr>
            <a:lvl5pPr marL="3048000" indent="-508000">
              <a:spcBef>
                <a:spcPts val="2400"/>
              </a:spcBef>
              <a:buClr>
                <a:schemeClr val="accent1"/>
              </a:buClr>
              <a:defRPr sz="3200"/>
            </a:lvl5pPr>
          </a:lstStyle>
          <a:p>
            <a:r>
              <a:rPr lang="en-GB" dirty="0"/>
              <a:t>Body Level One</a:t>
            </a:r>
          </a:p>
          <a:p>
            <a:pPr lvl="1"/>
            <a:r>
              <a:rPr lang="en-GB" dirty="0"/>
              <a:t>Body Level Two</a:t>
            </a:r>
          </a:p>
          <a:p>
            <a:pPr lvl="2"/>
            <a:r>
              <a:rPr lang="en-GB" dirty="0"/>
              <a:t>Body Level Three</a:t>
            </a:r>
          </a:p>
          <a:p>
            <a:pPr lvl="3"/>
            <a:r>
              <a:rPr lang="en-GB" dirty="0"/>
              <a:t>Body Level Four</a:t>
            </a:r>
          </a:p>
          <a:p>
            <a:pPr lvl="4"/>
            <a:r>
              <a:rPr lang="en-GB" dirty="0"/>
              <a:t>Body Level Five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F814F9-7E87-418E-B7C6-BDACBA2F42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"/>
          <p:cNvSpPr/>
          <p:nvPr/>
        </p:nvSpPr>
        <p:spPr>
          <a:xfrm>
            <a:off x="-6429" y="-51572"/>
            <a:ext cx="24422258" cy="13819144"/>
          </a:xfrm>
          <a:prstGeom prst="rect">
            <a:avLst/>
          </a:prstGeom>
          <a:gradFill>
            <a:gsLst>
              <a:gs pos="50129">
                <a:srgbClr val="070168"/>
              </a:gs>
              <a:gs pos="73988">
                <a:srgbClr val="760468"/>
              </a:gs>
              <a:gs pos="95475">
                <a:srgbClr val="E50869"/>
              </a:gs>
            </a:gsLst>
            <a:lin ang="8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5000">
                <a:solidFill>
                  <a:srgbClr val="DF0569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lang="en-GB"/>
          </a:p>
        </p:txBody>
      </p:sp>
      <p:sp>
        <p:nvSpPr>
          <p:cNvPr id="114" name="Sign off - thank you...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763786"/>
            <a:ext cx="10934700" cy="2420007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GB"/>
              <a:t>Sign off - thank you...</a:t>
            </a:r>
          </a:p>
        </p:txBody>
      </p:sp>
      <p:pic>
        <p:nvPicPr>
          <p:cNvPr id="115" name="skao_logo_2021_white_rgb.ai" descr="skao_logo_2021_white_rgb.a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11126040"/>
            <a:ext cx="4311412" cy="11948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Image" descr="Image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031089" y="1008244"/>
            <a:ext cx="13921972" cy="11699512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www.skao.int"/>
          <p:cNvSpPr txBox="1"/>
          <p:nvPr/>
        </p:nvSpPr>
        <p:spPr>
          <a:xfrm>
            <a:off x="19050000" y="10986867"/>
            <a:ext cx="4045492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 defTabSz="784225">
              <a:defRPr sz="4560">
                <a:hlinkClick r:id="" action="ppaction://noaction"/>
              </a:defRPr>
            </a:lvl1pPr>
          </a:lstStyle>
          <a:p>
            <a:r>
              <a:rPr lang="en-GB" u="none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www.skao.int</a:t>
            </a:r>
          </a:p>
        </p:txBody>
      </p:sp>
      <p:sp>
        <p:nvSpPr>
          <p:cNvPr id="118" name="We recognise and acknowledge the indigenous peoples and cultures that have traditionally lived on the lands on which our facilities are located."/>
          <p:cNvSpPr txBox="1"/>
          <p:nvPr/>
        </p:nvSpPr>
        <p:spPr>
          <a:xfrm>
            <a:off x="1270000" y="7660422"/>
            <a:ext cx="6820742" cy="3431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130000"/>
              </a:lnSpc>
              <a:spcBef>
                <a:spcPts val="2000"/>
              </a:spcBef>
              <a:tabLst>
                <a:tab pos="4191000" algn="l"/>
              </a:tabLst>
              <a:defRPr sz="2400" i="1"/>
            </a:lvl1pPr>
          </a:lstStyle>
          <a:p>
            <a:r>
              <a:rPr lang="en-GB"/>
              <a:t>We recognise and acknowledge the Indigenous peoples and cultures that have traditionally lived on the lands on which our facilities are located.</a:t>
            </a:r>
          </a:p>
        </p:txBody>
      </p:sp>
    </p:spTree>
    <p:extLst>
      <p:ext uri="{BB962C8B-B14F-4D97-AF65-F5344CB8AC3E}">
        <p14:creationId xmlns:p14="http://schemas.microsoft.com/office/powerpoint/2010/main" val="52137671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- Front Photo N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Ska_landscape_night_v1.jpg" descr="Ska_landscape_night_v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2616301"/>
            <a:ext cx="24384002" cy="11114133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Rectangle"/>
          <p:cNvSpPr/>
          <p:nvPr/>
        </p:nvSpPr>
        <p:spPr>
          <a:xfrm>
            <a:off x="0" y="0"/>
            <a:ext cx="24384001" cy="5791302"/>
          </a:xfrm>
          <a:prstGeom prst="rect">
            <a:avLst/>
          </a:prstGeom>
          <a:gradFill flip="none" rotWithShape="1">
            <a:gsLst>
              <a:gs pos="50000">
                <a:srgbClr val="000000"/>
              </a:gs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16200000" scaled="0"/>
            <a:tileRect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5000">
                <a:solidFill>
                  <a:srgbClr val="DF0569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lang="en-GB" dirty="0"/>
          </a:p>
        </p:txBody>
      </p:sp>
      <p:pic>
        <p:nvPicPr>
          <p:cNvPr id="34" name="skao_logo_white.pdf" descr="skao_logo_whit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092" y="800447"/>
            <a:ext cx="5679866" cy="157410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Presentation Title">
            <a:extLst>
              <a:ext uri="{FF2B5EF4-FFF2-40B4-BE49-F238E27FC236}">
                <a16:creationId xmlns:a16="http://schemas.microsoft.com/office/drawing/2014/main" id="{385D8F28-5165-42AD-93C3-6436CCDAAFCE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8912276" y="2976159"/>
            <a:ext cx="14145134" cy="1810799"/>
          </a:xfrm>
          <a:prstGeom prst="rect">
            <a:avLst/>
          </a:prstGeom>
        </p:spPr>
        <p:txBody>
          <a:bodyPr anchor="b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Presentation Title</a:t>
            </a:r>
          </a:p>
        </p:txBody>
      </p:sp>
      <p:sp>
        <p:nvSpPr>
          <p:cNvPr id="10" name="Body Level One…">
            <a:extLst>
              <a:ext uri="{FF2B5EF4-FFF2-40B4-BE49-F238E27FC236}">
                <a16:creationId xmlns:a16="http://schemas.microsoft.com/office/drawing/2014/main" id="{ED3C012B-9876-40AE-9C46-641B6A088E0C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8919185" y="4865833"/>
            <a:ext cx="14131316" cy="152400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spcBef>
                <a:spcPts val="0"/>
              </a:spcBef>
              <a:buSzTx/>
              <a:buNone/>
              <a:defRPr sz="5000">
                <a:solidFill>
                  <a:schemeClr val="bg1"/>
                </a:solidFill>
              </a:defRPr>
            </a:lvl1pPr>
            <a:lvl2pPr marL="0" indent="0" algn="r">
              <a:spcBef>
                <a:spcPts val="0"/>
              </a:spcBef>
              <a:buSzTx/>
              <a:buNone/>
              <a:defRPr sz="5000">
                <a:solidFill>
                  <a:schemeClr val="bg1"/>
                </a:solidFill>
              </a:defRPr>
            </a:lvl2pPr>
            <a:lvl3pPr marL="0" indent="0" algn="r">
              <a:spcBef>
                <a:spcPts val="0"/>
              </a:spcBef>
              <a:buSzTx/>
              <a:buNone/>
              <a:defRPr sz="5000">
                <a:solidFill>
                  <a:schemeClr val="bg1"/>
                </a:solidFill>
              </a:defRPr>
            </a:lvl3pPr>
            <a:lvl4pPr marL="0" indent="0" algn="r">
              <a:spcBef>
                <a:spcPts val="0"/>
              </a:spcBef>
              <a:buSzTx/>
              <a:buNone/>
              <a:defRPr sz="5000">
                <a:solidFill>
                  <a:schemeClr val="bg1"/>
                </a:solidFill>
              </a:defRPr>
            </a:lvl4pPr>
            <a:lvl5pPr marL="0" indent="0" algn="r">
              <a:spcBef>
                <a:spcPts val="0"/>
              </a:spcBef>
              <a:buSzTx/>
              <a:buNone/>
              <a:defRPr sz="5000">
                <a:solidFill>
                  <a:schemeClr val="bg1"/>
                </a:solidFill>
              </a:defRPr>
            </a:lvl5pPr>
          </a:lstStyle>
          <a:p>
            <a:r>
              <a:rPr lang="en-GB" dirty="0"/>
              <a:t>Subtitle</a:t>
            </a:r>
          </a:p>
          <a:p>
            <a:pPr lvl="1"/>
            <a:endParaRPr lang="en-GB" dirty="0"/>
          </a:p>
          <a:p>
            <a:pPr lvl="2"/>
            <a:endParaRPr lang="en-GB" dirty="0"/>
          </a:p>
          <a:p>
            <a:pPr lvl="3"/>
            <a:endParaRPr lang="en-GB" dirty="0"/>
          </a:p>
          <a:p>
            <a:pPr lvl="4"/>
            <a:endParaRPr lang="en-GB" dirty="0"/>
          </a:p>
        </p:txBody>
      </p:sp>
      <p:sp>
        <p:nvSpPr>
          <p:cNvPr id="11" name="Author / Job title">
            <a:extLst>
              <a:ext uri="{FF2B5EF4-FFF2-40B4-BE49-F238E27FC236}">
                <a16:creationId xmlns:a16="http://schemas.microsoft.com/office/drawing/2014/main" id="{944104FD-F18A-434D-A728-93466711FA27}"/>
              </a:ext>
            </a:extLst>
          </p:cNvPr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8905367" y="6561516"/>
            <a:ext cx="14145134" cy="72307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spcBef>
                <a:spcPts val="0"/>
              </a:spcBef>
              <a:buSzTx/>
              <a:buNone/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Author - Job title</a:t>
            </a:r>
          </a:p>
        </p:txBody>
      </p:sp>
      <p:sp>
        <p:nvSpPr>
          <p:cNvPr id="12" name="Date / Event">
            <a:extLst>
              <a:ext uri="{FF2B5EF4-FFF2-40B4-BE49-F238E27FC236}">
                <a16:creationId xmlns:a16="http://schemas.microsoft.com/office/drawing/2014/main" id="{98E9F087-9FF7-4B2A-856C-75DCDD23B892}"/>
              </a:ext>
            </a:extLst>
          </p:cNvPr>
          <p:cNvSpPr txBox="1">
            <a:spLocks noGrp="1"/>
          </p:cNvSpPr>
          <p:nvPr>
            <p:ph type="body" sz="quarter" idx="25" hasCustomPrompt="1"/>
          </p:nvPr>
        </p:nvSpPr>
        <p:spPr>
          <a:xfrm>
            <a:off x="8905367" y="7456269"/>
            <a:ext cx="14145134" cy="72307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r">
              <a:spcBef>
                <a:spcPts val="0"/>
              </a:spcBef>
              <a:buSzTx/>
              <a:buNone/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Date - Event</a:t>
            </a:r>
          </a:p>
        </p:txBody>
      </p:sp>
    </p:spTree>
    <p:extLst>
      <p:ext uri="{BB962C8B-B14F-4D97-AF65-F5344CB8AC3E}">
        <p14:creationId xmlns:p14="http://schemas.microsoft.com/office/powerpoint/2010/main" val="3540531496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Bullets -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762000" y="351453"/>
            <a:ext cx="22860552" cy="189795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GB" dirty="0"/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768074" y="2354788"/>
            <a:ext cx="22860552" cy="1012296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accent1"/>
              </a:buClr>
              <a:defRPr/>
            </a:lvl1pPr>
            <a:lvl2pPr marL="1524000" indent="-508000">
              <a:spcBef>
                <a:spcPts val="3600"/>
              </a:spcBef>
              <a:buClr>
                <a:schemeClr val="accent1"/>
              </a:buClr>
              <a:defRPr sz="5800"/>
            </a:lvl2pPr>
            <a:lvl3pPr marL="2032000" indent="-508000">
              <a:spcBef>
                <a:spcPts val="3200"/>
              </a:spcBef>
              <a:buClr>
                <a:schemeClr val="accent1"/>
              </a:buClr>
              <a:defRPr sz="5200"/>
            </a:lvl3pPr>
            <a:lvl4pPr marL="2540000" indent="-508000">
              <a:spcBef>
                <a:spcPts val="2800"/>
              </a:spcBef>
              <a:buClr>
                <a:schemeClr val="accent1"/>
              </a:buClr>
              <a:defRPr sz="4400"/>
            </a:lvl4pPr>
            <a:lvl5pPr marL="3048000" indent="-508000">
              <a:spcBef>
                <a:spcPts val="2400"/>
              </a:spcBef>
              <a:buClr>
                <a:schemeClr val="accent1"/>
              </a:buClr>
              <a:defRPr sz="3200"/>
            </a:lvl5pPr>
          </a:lstStyle>
          <a:p>
            <a:r>
              <a:rPr lang="en-GB" dirty="0"/>
              <a:t>Body Level One</a:t>
            </a:r>
          </a:p>
          <a:p>
            <a:pPr lvl="1"/>
            <a:r>
              <a:rPr lang="en-GB" dirty="0"/>
              <a:t>Body Level Two</a:t>
            </a:r>
          </a:p>
          <a:p>
            <a:pPr lvl="2"/>
            <a:r>
              <a:rPr lang="en-GB" dirty="0"/>
              <a:t>Body Level Three</a:t>
            </a:r>
          </a:p>
          <a:p>
            <a:pPr lvl="3"/>
            <a:r>
              <a:rPr lang="en-GB" dirty="0"/>
              <a:t>Body Level Four</a:t>
            </a:r>
          </a:p>
          <a:p>
            <a:pPr lvl="4"/>
            <a:r>
              <a:rPr lang="en-GB" dirty="0"/>
              <a:t>Body Level Five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F814F9-7E87-418E-B7C6-BDACBA2F427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607505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B756A-48A6-2548-BCE0-00E27374EBD3}" type="datetimeFigureOut">
              <a:rPr lang="en-US" smtClean="0"/>
              <a:t>11/15/2024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3B6AC-96D6-C544-99A8-03DF17EE9A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04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- 2 Up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768074" y="2354788"/>
            <a:ext cx="11926700" cy="10240098"/>
          </a:xfrm>
          <a:prstGeom prst="rect">
            <a:avLst/>
          </a:prstGeom>
        </p:spPr>
        <p:txBody>
          <a:bodyPr anchor="t" anchorCtr="0"/>
          <a:lstStyle>
            <a:lvl1pPr>
              <a:buClr>
                <a:schemeClr val="accent1"/>
              </a:buClr>
              <a:defRPr>
                <a:solidFill>
                  <a:schemeClr val="accent2"/>
                </a:solidFill>
              </a:defRPr>
            </a:lvl1pPr>
            <a:lvl2pPr marL="1524000" indent="-508000">
              <a:spcBef>
                <a:spcPts val="3600"/>
              </a:spcBef>
              <a:buClr>
                <a:schemeClr val="accent1"/>
              </a:buClr>
              <a:defRPr sz="5800">
                <a:solidFill>
                  <a:schemeClr val="accent2"/>
                </a:solidFill>
              </a:defRPr>
            </a:lvl2pPr>
            <a:lvl3pPr marL="2032000" indent="-508000">
              <a:spcBef>
                <a:spcPts val="3200"/>
              </a:spcBef>
              <a:buClr>
                <a:schemeClr val="accent1"/>
              </a:buClr>
              <a:defRPr sz="5200">
                <a:solidFill>
                  <a:schemeClr val="accent2"/>
                </a:solidFill>
              </a:defRPr>
            </a:lvl3pPr>
            <a:lvl4pPr marL="2540000" indent="-508000">
              <a:spcBef>
                <a:spcPts val="2800"/>
              </a:spcBef>
              <a:buClr>
                <a:schemeClr val="accent1"/>
              </a:buClr>
              <a:defRPr sz="4400">
                <a:solidFill>
                  <a:schemeClr val="accent2"/>
                </a:solidFill>
              </a:defRPr>
            </a:lvl4pPr>
            <a:lvl5pPr marL="3048000" indent="-508000">
              <a:spcBef>
                <a:spcPts val="2400"/>
              </a:spcBef>
              <a:buClr>
                <a:schemeClr val="accent1"/>
              </a:buClr>
              <a:defRPr sz="3200">
                <a:solidFill>
                  <a:schemeClr val="accent2"/>
                </a:solidFill>
              </a:defRPr>
            </a:lvl5pPr>
          </a:lstStyle>
          <a:p>
            <a:r>
              <a:rPr lang="en-GB" dirty="0"/>
              <a:t>Body Level One</a:t>
            </a:r>
          </a:p>
          <a:p>
            <a:pPr lvl="1"/>
            <a:r>
              <a:rPr lang="en-GB" dirty="0"/>
              <a:t>Body Level Two</a:t>
            </a:r>
          </a:p>
          <a:p>
            <a:pPr lvl="2"/>
            <a:r>
              <a:rPr lang="en-GB" dirty="0"/>
              <a:t>Body Level Three</a:t>
            </a:r>
          </a:p>
          <a:p>
            <a:pPr lvl="3"/>
            <a:r>
              <a:rPr lang="en-GB" dirty="0"/>
              <a:t>Body Level Four</a:t>
            </a:r>
          </a:p>
          <a:p>
            <a:pPr lvl="4"/>
            <a:r>
              <a:rPr lang="en-GB" dirty="0"/>
              <a:t>Body Level Five</a:t>
            </a:r>
          </a:p>
        </p:txBody>
      </p:sp>
      <p:sp>
        <p:nvSpPr>
          <p:cNvPr id="76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762000" y="351453"/>
            <a:ext cx="11932774" cy="189795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GB" dirty="0"/>
              <a:t>Title Text</a:t>
            </a:r>
          </a:p>
        </p:txBody>
      </p:sp>
      <p:sp>
        <p:nvSpPr>
          <p:cNvPr id="80" name="Caption for image above, Lorem ipsum dolor sit amet, consectetur adipiscing elit. Morbi dapibus lorem nec tincidunt dapibus."/>
          <p:cNvSpPr txBox="1">
            <a:spLocks noGrp="1"/>
          </p:cNvSpPr>
          <p:nvPr>
            <p:ph type="body" sz="quarter" idx="23" hasCustomPrompt="1"/>
          </p:nvPr>
        </p:nvSpPr>
        <p:spPr>
          <a:xfrm>
            <a:off x="13403492" y="5539431"/>
            <a:ext cx="10270896" cy="7181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Clr>
                <a:srgbClr val="E50869"/>
              </a:buClr>
              <a:buSzTx/>
              <a:buNone/>
              <a:defRPr sz="2000">
                <a:solidFill>
                  <a:srgbClr val="535353"/>
                </a:solidFill>
              </a:defRPr>
            </a:lvl1pPr>
          </a:lstStyle>
          <a:p>
            <a:r>
              <a:rPr lang="en-GB" dirty="0"/>
              <a:t>Caption for image above, Lorem ipsum dolor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Morbi </a:t>
            </a:r>
            <a:r>
              <a:rPr lang="en-GB" dirty="0" err="1"/>
              <a:t>dapibus</a:t>
            </a:r>
            <a:r>
              <a:rPr lang="en-GB" dirty="0"/>
              <a:t> lorem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.</a:t>
            </a:r>
          </a:p>
        </p:txBody>
      </p:sp>
      <p:sp>
        <p:nvSpPr>
          <p:cNvPr id="81" name="Caption for image above, Lorem ipsum dolor sit amet, consectetur adipiscing elit. Morbi dapibus lorem nec tincidunt dapibus."/>
          <p:cNvSpPr txBox="1">
            <a:spLocks noGrp="1"/>
          </p:cNvSpPr>
          <p:nvPr>
            <p:ph type="body" sz="quarter" idx="24" hasCustomPrompt="1"/>
          </p:nvPr>
        </p:nvSpPr>
        <p:spPr>
          <a:xfrm>
            <a:off x="13403492" y="12143080"/>
            <a:ext cx="10270896" cy="7181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spcBef>
                <a:spcPts val="0"/>
              </a:spcBef>
              <a:buClr>
                <a:srgbClr val="E50869"/>
              </a:buClr>
              <a:buSzTx/>
              <a:buNone/>
              <a:defRPr sz="2000">
                <a:solidFill>
                  <a:srgbClr val="535353"/>
                </a:solidFill>
              </a:defRPr>
            </a:lvl1pPr>
          </a:lstStyle>
          <a:p>
            <a:r>
              <a:rPr lang="en-GB" dirty="0"/>
              <a:t>Caption for image above, Lorem ipsum dolor sit </a:t>
            </a:r>
            <a:r>
              <a:rPr lang="en-GB" dirty="0" err="1"/>
              <a:t>amet</a:t>
            </a:r>
            <a:r>
              <a:rPr lang="en-GB" dirty="0"/>
              <a:t>, </a:t>
            </a:r>
            <a:r>
              <a:rPr lang="en-GB" dirty="0" err="1"/>
              <a:t>consectetur</a:t>
            </a:r>
            <a:r>
              <a:rPr lang="en-GB" dirty="0"/>
              <a:t> </a:t>
            </a:r>
            <a:r>
              <a:rPr lang="en-GB" dirty="0" err="1"/>
              <a:t>adipiscing</a:t>
            </a:r>
            <a:r>
              <a:rPr lang="en-GB" dirty="0"/>
              <a:t> </a:t>
            </a:r>
            <a:r>
              <a:rPr lang="en-GB" dirty="0" err="1"/>
              <a:t>elit</a:t>
            </a:r>
            <a:r>
              <a:rPr lang="en-GB" dirty="0"/>
              <a:t>. Morbi </a:t>
            </a:r>
            <a:r>
              <a:rPr lang="en-GB" dirty="0" err="1"/>
              <a:t>dapibus</a:t>
            </a:r>
            <a:r>
              <a:rPr lang="en-GB" dirty="0"/>
              <a:t> lorem </a:t>
            </a:r>
            <a:r>
              <a:rPr lang="en-GB" dirty="0" err="1"/>
              <a:t>nec</a:t>
            </a:r>
            <a:r>
              <a:rPr lang="en-GB" dirty="0"/>
              <a:t> </a:t>
            </a:r>
            <a:r>
              <a:rPr lang="en-GB" dirty="0" err="1"/>
              <a:t>tincidunt</a:t>
            </a:r>
            <a:r>
              <a:rPr lang="en-GB" dirty="0"/>
              <a:t> </a:t>
            </a:r>
            <a:r>
              <a:rPr lang="en-GB" dirty="0" err="1"/>
              <a:t>dapibus</a:t>
            </a:r>
            <a:r>
              <a:rPr lang="en-GB" dirty="0"/>
              <a:t>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4B417AD-8007-6341-8077-C8AB782B8450}"/>
              </a:ext>
            </a:extLst>
          </p:cNvPr>
          <p:cNvSpPr>
            <a:spLocks noGrp="1"/>
          </p:cNvSpPr>
          <p:nvPr>
            <p:ph sz="quarter" idx="26"/>
          </p:nvPr>
        </p:nvSpPr>
        <p:spPr>
          <a:xfrm>
            <a:off x="13403492" y="6965361"/>
            <a:ext cx="10270896" cy="52006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AA9D0A4-E9AA-714D-A021-5001D46C5DF1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13403492" y="329609"/>
            <a:ext cx="10270896" cy="520065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035F91-433E-4F10-A6E2-96D2B47BBDB8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452305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Rectangle"/>
          <p:cNvSpPr/>
          <p:nvPr/>
        </p:nvSpPr>
        <p:spPr>
          <a:xfrm>
            <a:off x="-6429" y="-51572"/>
            <a:ext cx="24422258" cy="13819144"/>
          </a:xfrm>
          <a:prstGeom prst="rect">
            <a:avLst/>
          </a:prstGeom>
          <a:gradFill>
            <a:gsLst>
              <a:gs pos="50129">
                <a:srgbClr val="070168"/>
              </a:gs>
              <a:gs pos="73988">
                <a:srgbClr val="760468"/>
              </a:gs>
              <a:gs pos="95475">
                <a:srgbClr val="E50869"/>
              </a:gs>
            </a:gsLst>
            <a:lin ang="8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5000">
                <a:solidFill>
                  <a:srgbClr val="DF0569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lang="en-GB" dirty="0"/>
          </a:p>
        </p:txBody>
      </p:sp>
      <p:sp>
        <p:nvSpPr>
          <p:cNvPr id="114" name="Sign off - thank you...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763786"/>
            <a:ext cx="10934700" cy="2420007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48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Sign off - thank you...</a:t>
            </a:r>
          </a:p>
        </p:txBody>
      </p:sp>
      <p:pic>
        <p:nvPicPr>
          <p:cNvPr id="115" name="skao_logo_2021_white_rgb.ai" descr="skao_logo_2021_white_rgb.a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0" y="11126040"/>
            <a:ext cx="4311412" cy="11948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Image" descr="Image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031089" y="1008244"/>
            <a:ext cx="13921972" cy="11699512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www.skao.int"/>
          <p:cNvSpPr txBox="1"/>
          <p:nvPr/>
        </p:nvSpPr>
        <p:spPr>
          <a:xfrm>
            <a:off x="19050000" y="10986867"/>
            <a:ext cx="4045492" cy="147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algn="l" defTabSz="784225">
              <a:defRPr sz="4560">
                <a:hlinkClick r:id="" action="ppaction://noaction"/>
              </a:defRPr>
            </a:lvl1pPr>
          </a:lstStyle>
          <a:p>
            <a:r>
              <a:rPr lang="en-GB" u="none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www.skao.int</a:t>
            </a:r>
          </a:p>
        </p:txBody>
      </p:sp>
      <p:sp>
        <p:nvSpPr>
          <p:cNvPr id="118" name="We recognise and acknowledge the indigenous peoples and cultures that have traditionally lived on the lands on which our facilities are located."/>
          <p:cNvSpPr txBox="1"/>
          <p:nvPr/>
        </p:nvSpPr>
        <p:spPr>
          <a:xfrm>
            <a:off x="1270000" y="7660422"/>
            <a:ext cx="6820742" cy="3431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l">
              <a:lnSpc>
                <a:spcPct val="130000"/>
              </a:lnSpc>
              <a:spcBef>
                <a:spcPts val="2000"/>
              </a:spcBef>
              <a:tabLst>
                <a:tab pos="4191000" algn="l"/>
              </a:tabLst>
              <a:defRPr sz="2400" i="1"/>
            </a:lvl1pPr>
          </a:lstStyle>
          <a:p>
            <a:r>
              <a:rPr lang="en-GB" dirty="0"/>
              <a:t>We recognise and acknowledge the Indigenous peoples and cultures that have traditionally lived on the lands on which our facilities are located.</a:t>
            </a:r>
          </a:p>
        </p:txBody>
      </p:sp>
    </p:spTree>
    <p:extLst>
      <p:ext uri="{BB962C8B-B14F-4D97-AF65-F5344CB8AC3E}">
        <p14:creationId xmlns:p14="http://schemas.microsoft.com/office/powerpoint/2010/main" val="291427489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62000" y="351453"/>
            <a:ext cx="22962945" cy="1897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50800" tIns="0" rIns="50800" bIns="50800" anchor="t" anchorCtr="0">
            <a:noAutofit/>
          </a:bodyPr>
          <a:lstStyle/>
          <a:p>
            <a:r>
              <a:rPr lang="en-GB"/>
              <a:t>Title Text</a:t>
            </a:r>
          </a:p>
        </p:txBody>
      </p:sp>
      <p:sp>
        <p:nvSpPr>
          <p:cNvPr id="3" name="Rectangle"/>
          <p:cNvSpPr/>
          <p:nvPr/>
        </p:nvSpPr>
        <p:spPr>
          <a:xfrm>
            <a:off x="-1" y="13087348"/>
            <a:ext cx="24384001" cy="633184"/>
          </a:xfrm>
          <a:prstGeom prst="rect">
            <a:avLst/>
          </a:prstGeom>
          <a:gradFill>
            <a:gsLst>
              <a:gs pos="50129">
                <a:srgbClr val="070168"/>
              </a:gs>
              <a:gs pos="76369">
                <a:srgbClr val="730368"/>
              </a:gs>
              <a:gs pos="100000">
                <a:srgbClr val="DF0569"/>
              </a:gs>
            </a:gsLst>
            <a:lin ang="8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5000">
                <a:solidFill>
                  <a:srgbClr val="DF0569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lang="en-GB"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41000" y="13207999"/>
            <a:ext cx="889000" cy="4064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b">
            <a:spAutoFit/>
          </a:bodyPr>
          <a:lstStyle>
            <a:lvl1pPr algn="l">
              <a:defRPr sz="2000" b="0"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Line"/>
          <p:cNvSpPr/>
          <p:nvPr/>
        </p:nvSpPr>
        <p:spPr>
          <a:xfrm>
            <a:off x="1625084" y="13068300"/>
            <a:ext cx="24384001" cy="0"/>
          </a:xfrm>
          <a:prstGeom prst="line">
            <a:avLst/>
          </a:prstGeom>
          <a:ln w="127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50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lang="en-GB"/>
          </a:p>
        </p:txBody>
      </p:sp>
      <p:pic>
        <p:nvPicPr>
          <p:cNvPr id="6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796" y="12547599"/>
            <a:ext cx="1041401" cy="104140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lide  /"/>
          <p:cNvSpPr txBox="1"/>
          <p:nvPr/>
        </p:nvSpPr>
        <p:spPr>
          <a:xfrm>
            <a:off x="20620944" y="13201650"/>
            <a:ext cx="255083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 b="1"/>
            </a:lvl1pPr>
          </a:lstStyle>
          <a:p>
            <a:pPr>
              <a:defRPr>
                <a:solidFill>
                  <a:srgbClr val="535353"/>
                </a:solidFill>
              </a:defRPr>
            </a:pPr>
            <a:r>
              <a:rPr lang="en-GB" b="0">
                <a:solidFill>
                  <a:srgbClr val="FFFFFF">
                    <a:alpha val="75000"/>
                  </a:srgbClr>
                </a:solidFill>
              </a:rPr>
              <a:t>Slide  /</a:t>
            </a:r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3835400"/>
            <a:ext cx="23050500" cy="886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50800" tIns="50800" rIns="50800" bIns="50800" anchor="t" anchorCtr="0">
            <a:noAutofit/>
          </a:bodyPr>
          <a:lstStyle/>
          <a:p>
            <a:r>
              <a:rPr lang="en-GB"/>
              <a:t>Body Level One</a:t>
            </a:r>
          </a:p>
          <a:p>
            <a:pPr lvl="1"/>
            <a:r>
              <a:rPr lang="en-GB"/>
              <a:t>Body Level Two</a:t>
            </a:r>
          </a:p>
          <a:p>
            <a:pPr lvl="2"/>
            <a:r>
              <a:rPr lang="en-GB"/>
              <a:t>Body Level Three</a:t>
            </a:r>
          </a:p>
          <a:p>
            <a:pPr lvl="3"/>
            <a:r>
              <a:rPr lang="en-GB"/>
              <a:t>Body Level Four</a:t>
            </a:r>
          </a:p>
          <a:p>
            <a:pPr lvl="4"/>
            <a:r>
              <a:rPr lang="en-GB"/>
              <a:t>Body Level Five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5" r:id="rId1"/>
    <p:sldLayoutId id="2147483663" r:id="rId2"/>
  </p:sldLayoutIdLst>
  <p:transition spd="med"/>
  <p:hf hdr="0" ftr="0" dt="0"/>
  <p:txStyles>
    <p:title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chemeClr val="accent2"/>
          </a:solidFill>
          <a:uFillTx/>
          <a:latin typeface="+mj-lt"/>
          <a:ea typeface="+mn-ea"/>
          <a:cs typeface="+mn-cs"/>
          <a:sym typeface="Verdana"/>
        </a:defRPr>
      </a:lvl1pPr>
      <a:lvl2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9pPr>
    </p:titleStyle>
    <p:bodyStyle>
      <a:lvl1pPr marL="1016000" marR="0" indent="-508000" algn="l" defTabSz="825500" rtl="0" eaLnBrk="1" latinLnBrk="0" hangingPunct="1">
        <a:lnSpc>
          <a:spcPct val="100000"/>
        </a:lnSpc>
        <a:spcBef>
          <a:spcPts val="40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6000" b="0" i="0" u="none" strike="noStrike" cap="none" spc="0" baseline="0">
          <a:solidFill>
            <a:schemeClr val="accent2"/>
          </a:solidFill>
          <a:uFillTx/>
          <a:latin typeface="+mn-lt"/>
          <a:ea typeface="+mn-ea"/>
          <a:cs typeface="+mn-cs"/>
          <a:sym typeface="Verdana"/>
        </a:defRPr>
      </a:lvl1pPr>
      <a:lvl2pPr marL="1576551" marR="0" indent="-560551" algn="l" defTabSz="825500" rtl="0" eaLnBrk="1" latinLnBrk="0" hangingPunct="1">
        <a:lnSpc>
          <a:spcPct val="100000"/>
        </a:lnSpc>
        <a:spcBef>
          <a:spcPts val="36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5800" b="0" i="0" u="none" strike="noStrike" cap="none" spc="0" baseline="0">
          <a:solidFill>
            <a:schemeClr val="accent2"/>
          </a:solidFill>
          <a:uFillTx/>
          <a:latin typeface="+mn-lt"/>
          <a:ea typeface="+mn-ea"/>
          <a:cs typeface="+mn-cs"/>
          <a:sym typeface="Verdana"/>
        </a:defRPr>
      </a:lvl2pPr>
      <a:lvl3pPr marL="2149230" marR="0" indent="-625230" algn="l" defTabSz="825500" rtl="0" eaLnBrk="1" latinLnBrk="0" hangingPunct="1">
        <a:lnSpc>
          <a:spcPct val="100000"/>
        </a:lnSpc>
        <a:spcBef>
          <a:spcPts val="32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5200" b="0" i="0" u="none" strike="noStrike" cap="none" spc="0" baseline="0">
          <a:solidFill>
            <a:schemeClr val="accent2"/>
          </a:solidFill>
          <a:uFillTx/>
          <a:latin typeface="+mn-lt"/>
          <a:ea typeface="+mn-ea"/>
          <a:cs typeface="+mn-cs"/>
          <a:sym typeface="Verdana"/>
        </a:defRPr>
      </a:lvl3pPr>
      <a:lvl4pPr marL="2709333" marR="0" indent="-677333" algn="l" defTabSz="825500" rtl="0" eaLnBrk="1" latinLnBrk="0" hangingPunct="1">
        <a:lnSpc>
          <a:spcPct val="100000"/>
        </a:lnSpc>
        <a:spcBef>
          <a:spcPts val="28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4400" b="0" i="0" u="none" strike="noStrike" cap="none" spc="0" baseline="0">
          <a:solidFill>
            <a:schemeClr val="accent2"/>
          </a:solidFill>
          <a:uFillTx/>
          <a:latin typeface="+mn-lt"/>
          <a:ea typeface="+mn-ea"/>
          <a:cs typeface="+mn-cs"/>
          <a:sym typeface="Verdana"/>
        </a:defRPr>
      </a:lvl4pPr>
      <a:lvl5pPr marL="3352800" marR="0" indent="-812800" algn="l" defTabSz="825500" rtl="0" eaLnBrk="1" latinLnBrk="0" hangingPunct="1">
        <a:lnSpc>
          <a:spcPct val="100000"/>
        </a:lnSpc>
        <a:spcBef>
          <a:spcPts val="24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3200" b="0" i="0" u="none" strike="noStrike" cap="none" spc="0" baseline="0">
          <a:solidFill>
            <a:schemeClr val="accent2"/>
          </a:solidFill>
          <a:uFillTx/>
          <a:latin typeface="+mn-lt"/>
          <a:ea typeface="+mn-ea"/>
          <a:cs typeface="+mn-cs"/>
          <a:sym typeface="Verdana"/>
        </a:defRPr>
      </a:lvl5pPr>
      <a:lvl6pPr marL="4419600" marR="0" indent="-736600" algn="l" defTabSz="825500" rtl="0" eaLnBrk="1" latinLnBrk="0" hangingPunct="1">
        <a:lnSpc>
          <a:spcPct val="100000"/>
        </a:lnSpc>
        <a:spcBef>
          <a:spcPts val="4000"/>
        </a:spcBef>
        <a:spcAft>
          <a:spcPts val="0"/>
        </a:spcAft>
        <a:buClrTx/>
        <a:buSzPct val="82000"/>
        <a:buFontTx/>
        <a:buChar char="•"/>
        <a:tabLst/>
        <a:defRPr sz="6400" b="0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6pPr>
      <a:lvl7pPr marL="5156200" marR="0" indent="-736600" algn="l" defTabSz="825500" rtl="0" eaLnBrk="1" latinLnBrk="0" hangingPunct="1">
        <a:lnSpc>
          <a:spcPct val="100000"/>
        </a:lnSpc>
        <a:spcBef>
          <a:spcPts val="4000"/>
        </a:spcBef>
        <a:spcAft>
          <a:spcPts val="0"/>
        </a:spcAft>
        <a:buClrTx/>
        <a:buSzPct val="82000"/>
        <a:buFontTx/>
        <a:buChar char="•"/>
        <a:tabLst/>
        <a:defRPr sz="6400" b="0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7pPr>
      <a:lvl8pPr marL="5892800" marR="0" indent="-736600" algn="l" defTabSz="825500" rtl="0" eaLnBrk="1" latinLnBrk="0" hangingPunct="1">
        <a:lnSpc>
          <a:spcPct val="100000"/>
        </a:lnSpc>
        <a:spcBef>
          <a:spcPts val="4000"/>
        </a:spcBef>
        <a:spcAft>
          <a:spcPts val="0"/>
        </a:spcAft>
        <a:buClrTx/>
        <a:buSzPct val="82000"/>
        <a:buFontTx/>
        <a:buChar char="•"/>
        <a:tabLst/>
        <a:defRPr sz="6400" b="0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8pPr>
      <a:lvl9pPr marL="6629400" marR="0" indent="-736600" algn="l" defTabSz="825500" rtl="0" eaLnBrk="1" latinLnBrk="0" hangingPunct="1">
        <a:lnSpc>
          <a:spcPct val="100000"/>
        </a:lnSpc>
        <a:spcBef>
          <a:spcPts val="4000"/>
        </a:spcBef>
        <a:spcAft>
          <a:spcPts val="0"/>
        </a:spcAft>
        <a:buClrTx/>
        <a:buSzPct val="82000"/>
        <a:buFontTx/>
        <a:buChar char="•"/>
        <a:tabLst/>
        <a:defRPr sz="6400" b="0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9pPr>
    </p:bodyStyle>
    <p:otherStyle>
      <a:lvl1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2286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4572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6858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9144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11430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13716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16002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18288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62000" y="351453"/>
            <a:ext cx="22962945" cy="1897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0" rIns="50800" bIns="50800" anchor="t" anchorCtr="0">
            <a:noAutofit/>
          </a:bodyPr>
          <a:lstStyle/>
          <a:p>
            <a:r>
              <a:rPr lang="en-GB" dirty="0"/>
              <a:t>Title Text</a:t>
            </a:r>
          </a:p>
        </p:txBody>
      </p:sp>
      <p:sp>
        <p:nvSpPr>
          <p:cNvPr id="3" name="Rectangle"/>
          <p:cNvSpPr/>
          <p:nvPr/>
        </p:nvSpPr>
        <p:spPr>
          <a:xfrm>
            <a:off x="-1" y="13087348"/>
            <a:ext cx="24384001" cy="633184"/>
          </a:xfrm>
          <a:prstGeom prst="rect">
            <a:avLst/>
          </a:prstGeom>
          <a:gradFill>
            <a:gsLst>
              <a:gs pos="50129">
                <a:srgbClr val="070168"/>
              </a:gs>
              <a:gs pos="76369">
                <a:srgbClr val="730368"/>
              </a:gs>
              <a:gs pos="100000">
                <a:srgbClr val="DF0569"/>
              </a:gs>
            </a:gsLst>
            <a:lin ang="8100000"/>
          </a:gra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 sz="5000">
                <a:solidFill>
                  <a:srgbClr val="DF0569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lang="en-GB" dirty="0"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41000" y="13207999"/>
            <a:ext cx="889000" cy="406401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b">
            <a:spAutoFit/>
          </a:bodyPr>
          <a:lstStyle>
            <a:lvl1pPr algn="l">
              <a:defRPr sz="2000" b="0">
                <a:solidFill>
                  <a:srgbClr val="FFFFFF">
                    <a:alpha val="75000"/>
                  </a:srgbClr>
                </a:solidFill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Line"/>
          <p:cNvSpPr/>
          <p:nvPr/>
        </p:nvSpPr>
        <p:spPr>
          <a:xfrm>
            <a:off x="1625084" y="13068300"/>
            <a:ext cx="24384001" cy="0"/>
          </a:xfrm>
          <a:prstGeom prst="line">
            <a:avLst/>
          </a:prstGeom>
          <a:ln w="12700">
            <a:solidFill>
              <a:srgbClr val="FFFFFF">
                <a:alpha val="50000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algn="ctr">
              <a:defRPr sz="50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lang="en-GB" dirty="0"/>
          </a:p>
        </p:txBody>
      </p:sp>
      <p:pic>
        <p:nvPicPr>
          <p:cNvPr id="6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796" y="12547599"/>
            <a:ext cx="1041401" cy="1041403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lide  /"/>
          <p:cNvSpPr txBox="1"/>
          <p:nvPr/>
        </p:nvSpPr>
        <p:spPr>
          <a:xfrm>
            <a:off x="20620944" y="13201650"/>
            <a:ext cx="255083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000" b="1"/>
            </a:lvl1pPr>
          </a:lstStyle>
          <a:p>
            <a:pPr>
              <a:defRPr>
                <a:solidFill>
                  <a:srgbClr val="535353"/>
                </a:solidFill>
              </a:defRPr>
            </a:pPr>
            <a:r>
              <a:rPr lang="en-GB" b="0" dirty="0">
                <a:solidFill>
                  <a:srgbClr val="FFFFFF">
                    <a:alpha val="75000"/>
                  </a:srgbClr>
                </a:solidFill>
              </a:rPr>
              <a:t>Slide  /</a:t>
            </a:r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/>
          </p:nvPr>
        </p:nvSpPr>
        <p:spPr>
          <a:xfrm>
            <a:off x="673100" y="3835400"/>
            <a:ext cx="23050500" cy="886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t" anchorCtr="0">
            <a:noAutofit/>
          </a:bodyPr>
          <a:lstStyle/>
          <a:p>
            <a:r>
              <a:rPr lang="en-GB" dirty="0"/>
              <a:t>Body Level One</a:t>
            </a:r>
          </a:p>
          <a:p>
            <a:pPr lvl="1"/>
            <a:r>
              <a:rPr lang="en-GB" dirty="0"/>
              <a:t>Body Level Two</a:t>
            </a:r>
          </a:p>
          <a:p>
            <a:pPr lvl="2"/>
            <a:r>
              <a:rPr lang="en-GB" dirty="0"/>
              <a:t>Body Level Three</a:t>
            </a:r>
          </a:p>
          <a:p>
            <a:pPr lvl="3"/>
            <a:r>
              <a:rPr lang="en-GB" dirty="0"/>
              <a:t>Body Level Four</a:t>
            </a:r>
          </a:p>
          <a:p>
            <a:pPr lvl="4"/>
            <a:r>
              <a:rPr lang="en-GB" dirty="0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352623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</p:sldLayoutIdLst>
  <p:transition spd="med"/>
  <p:hf hdr="0" ftr="0" dt="0"/>
  <p:txStyles>
    <p:titleStyle>
      <a:lvl1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chemeClr val="accent2"/>
          </a:solidFill>
          <a:uFillTx/>
          <a:latin typeface="+mj-lt"/>
          <a:ea typeface="+mn-ea"/>
          <a:cs typeface="+mn-cs"/>
          <a:sym typeface="Verdana"/>
        </a:defRPr>
      </a:lvl1pPr>
      <a:lvl2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0" algn="l" defTabSz="8255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1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9pPr>
    </p:titleStyle>
    <p:bodyStyle>
      <a:lvl1pPr marL="1016000" marR="0" indent="-508000" algn="l" defTabSz="825500" rtl="0" eaLnBrk="1" latinLnBrk="0" hangingPunct="1">
        <a:lnSpc>
          <a:spcPct val="100000"/>
        </a:lnSpc>
        <a:spcBef>
          <a:spcPts val="40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6000" b="0" i="0" u="none" strike="noStrike" cap="none" spc="0" baseline="0">
          <a:solidFill>
            <a:schemeClr val="accent2"/>
          </a:solidFill>
          <a:uFillTx/>
          <a:latin typeface="+mn-lt"/>
          <a:ea typeface="+mn-ea"/>
          <a:cs typeface="+mn-cs"/>
          <a:sym typeface="Verdana"/>
        </a:defRPr>
      </a:lvl1pPr>
      <a:lvl2pPr marL="1576551" marR="0" indent="-560551" algn="l" defTabSz="825500" rtl="0" eaLnBrk="1" latinLnBrk="0" hangingPunct="1">
        <a:lnSpc>
          <a:spcPct val="100000"/>
        </a:lnSpc>
        <a:spcBef>
          <a:spcPts val="36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5800" b="0" i="0" u="none" strike="noStrike" cap="none" spc="0" baseline="0">
          <a:solidFill>
            <a:schemeClr val="accent2"/>
          </a:solidFill>
          <a:uFillTx/>
          <a:latin typeface="+mn-lt"/>
          <a:ea typeface="+mn-ea"/>
          <a:cs typeface="+mn-cs"/>
          <a:sym typeface="Verdana"/>
        </a:defRPr>
      </a:lvl2pPr>
      <a:lvl3pPr marL="2149230" marR="0" indent="-625230" algn="l" defTabSz="825500" rtl="0" eaLnBrk="1" latinLnBrk="0" hangingPunct="1">
        <a:lnSpc>
          <a:spcPct val="100000"/>
        </a:lnSpc>
        <a:spcBef>
          <a:spcPts val="32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5200" b="0" i="0" u="none" strike="noStrike" cap="none" spc="0" baseline="0">
          <a:solidFill>
            <a:schemeClr val="accent2"/>
          </a:solidFill>
          <a:uFillTx/>
          <a:latin typeface="+mn-lt"/>
          <a:ea typeface="+mn-ea"/>
          <a:cs typeface="+mn-cs"/>
          <a:sym typeface="Verdana"/>
        </a:defRPr>
      </a:lvl3pPr>
      <a:lvl4pPr marL="2709333" marR="0" indent="-677333" algn="l" defTabSz="825500" rtl="0" eaLnBrk="1" latinLnBrk="0" hangingPunct="1">
        <a:lnSpc>
          <a:spcPct val="100000"/>
        </a:lnSpc>
        <a:spcBef>
          <a:spcPts val="28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4400" b="0" i="0" u="none" strike="noStrike" cap="none" spc="0" baseline="0">
          <a:solidFill>
            <a:schemeClr val="accent2"/>
          </a:solidFill>
          <a:uFillTx/>
          <a:latin typeface="+mn-lt"/>
          <a:ea typeface="+mn-ea"/>
          <a:cs typeface="+mn-cs"/>
          <a:sym typeface="Verdana"/>
        </a:defRPr>
      </a:lvl4pPr>
      <a:lvl5pPr marL="3352800" marR="0" indent="-812800" algn="l" defTabSz="825500" rtl="0" eaLnBrk="1" latinLnBrk="0" hangingPunct="1">
        <a:lnSpc>
          <a:spcPct val="100000"/>
        </a:lnSpc>
        <a:spcBef>
          <a:spcPts val="2400"/>
        </a:spcBef>
        <a:spcAft>
          <a:spcPts val="0"/>
        </a:spcAft>
        <a:buClr>
          <a:schemeClr val="accent1"/>
        </a:buClr>
        <a:buSzPct val="100000"/>
        <a:buFontTx/>
        <a:buChar char="•"/>
        <a:tabLst/>
        <a:defRPr sz="3200" b="0" i="0" u="none" strike="noStrike" cap="none" spc="0" baseline="0">
          <a:solidFill>
            <a:schemeClr val="accent2"/>
          </a:solidFill>
          <a:uFillTx/>
          <a:latin typeface="+mn-lt"/>
          <a:ea typeface="+mn-ea"/>
          <a:cs typeface="+mn-cs"/>
          <a:sym typeface="Verdana"/>
        </a:defRPr>
      </a:lvl5pPr>
      <a:lvl6pPr marL="4419600" marR="0" indent="-736600" algn="l" defTabSz="825500" rtl="0" eaLnBrk="1" latinLnBrk="0" hangingPunct="1">
        <a:lnSpc>
          <a:spcPct val="100000"/>
        </a:lnSpc>
        <a:spcBef>
          <a:spcPts val="4000"/>
        </a:spcBef>
        <a:spcAft>
          <a:spcPts val="0"/>
        </a:spcAft>
        <a:buClrTx/>
        <a:buSzPct val="82000"/>
        <a:buFontTx/>
        <a:buChar char="•"/>
        <a:tabLst/>
        <a:defRPr sz="6400" b="0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6pPr>
      <a:lvl7pPr marL="5156200" marR="0" indent="-736600" algn="l" defTabSz="825500" rtl="0" eaLnBrk="1" latinLnBrk="0" hangingPunct="1">
        <a:lnSpc>
          <a:spcPct val="100000"/>
        </a:lnSpc>
        <a:spcBef>
          <a:spcPts val="4000"/>
        </a:spcBef>
        <a:spcAft>
          <a:spcPts val="0"/>
        </a:spcAft>
        <a:buClrTx/>
        <a:buSzPct val="82000"/>
        <a:buFontTx/>
        <a:buChar char="•"/>
        <a:tabLst/>
        <a:defRPr sz="6400" b="0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7pPr>
      <a:lvl8pPr marL="5892800" marR="0" indent="-736600" algn="l" defTabSz="825500" rtl="0" eaLnBrk="1" latinLnBrk="0" hangingPunct="1">
        <a:lnSpc>
          <a:spcPct val="100000"/>
        </a:lnSpc>
        <a:spcBef>
          <a:spcPts val="4000"/>
        </a:spcBef>
        <a:spcAft>
          <a:spcPts val="0"/>
        </a:spcAft>
        <a:buClrTx/>
        <a:buSzPct val="82000"/>
        <a:buFontTx/>
        <a:buChar char="•"/>
        <a:tabLst/>
        <a:defRPr sz="6400" b="0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8pPr>
      <a:lvl9pPr marL="6629400" marR="0" indent="-736600" algn="l" defTabSz="825500" rtl="0" eaLnBrk="1" latinLnBrk="0" hangingPunct="1">
        <a:lnSpc>
          <a:spcPct val="100000"/>
        </a:lnSpc>
        <a:spcBef>
          <a:spcPts val="4000"/>
        </a:spcBef>
        <a:spcAft>
          <a:spcPts val="0"/>
        </a:spcAft>
        <a:buClrTx/>
        <a:buSzPct val="82000"/>
        <a:buFontTx/>
        <a:buChar char="•"/>
        <a:tabLst/>
        <a:defRPr sz="6400" b="0" i="0" u="none" strike="noStrike" cap="none" spc="0" baseline="0">
          <a:solidFill>
            <a:srgbClr val="070168"/>
          </a:solidFill>
          <a:uFillTx/>
          <a:latin typeface="+mn-lt"/>
          <a:ea typeface="+mn-ea"/>
          <a:cs typeface="+mn-cs"/>
          <a:sym typeface="Verdana"/>
        </a:defRPr>
      </a:lvl9pPr>
    </p:bodyStyle>
    <p:otherStyle>
      <a:lvl1pPr marL="0" marR="0" indent="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1pPr>
      <a:lvl2pPr marL="0" marR="0" indent="2286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2pPr>
      <a:lvl3pPr marL="0" marR="0" indent="4572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3pPr>
      <a:lvl4pPr marL="0" marR="0" indent="6858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4pPr>
      <a:lvl5pPr marL="0" marR="0" indent="9144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5pPr>
      <a:lvl6pPr marL="0" marR="0" indent="11430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6pPr>
      <a:lvl7pPr marL="0" marR="0" indent="13716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7pPr>
      <a:lvl8pPr marL="0" marR="0" indent="16002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8pPr>
      <a:lvl9pPr marL="0" marR="0" indent="1828800" algn="l" defTabSz="82550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Verdan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CDA96-E341-4DA6-9BFF-9419369AC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12276" y="2976159"/>
            <a:ext cx="14145134" cy="1810799"/>
          </a:xfrm>
        </p:spPr>
        <p:txBody>
          <a:bodyPr anchor="b">
            <a:normAutofit/>
          </a:bodyPr>
          <a:lstStyle/>
          <a:p>
            <a:r>
              <a:rPr lang="en-GB" dirty="0"/>
              <a:t>SKA Observatory Reward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774A99-BFAE-4F9A-B2F9-6997F0C7AF20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633538" y="5303884"/>
            <a:ext cx="19416964" cy="955847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GB" dirty="0"/>
              <a:t>Einstein Telescope Workshop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7B5D1A-63E7-495D-8005-CF8E84E7518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905367" y="6561516"/>
            <a:ext cx="14145134" cy="723071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Theresa Devaney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72F0C6-7DE9-4D65-82D1-F0B94F28204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905367" y="7456269"/>
            <a:ext cx="14145134" cy="723071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15/11/24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789D6-1B7C-5B92-3EA1-798CC4966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/>
              <a:t>Reward and Benefits - Pension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00EF3A-3865-9606-6773-4C2C83497C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1691" y="1300430"/>
            <a:ext cx="22860552" cy="11402316"/>
          </a:xfrm>
        </p:spPr>
        <p:txBody>
          <a:bodyPr/>
          <a:lstStyle/>
          <a:p>
            <a:r>
              <a:rPr lang="en-GB" sz="3600" dirty="0"/>
              <a:t>Pension – scheme type linked to contract type and location of employment;</a:t>
            </a:r>
          </a:p>
          <a:p>
            <a:pPr marL="508000" indent="0">
              <a:buNone/>
            </a:pPr>
            <a:endParaRPr lang="en-GB" sz="3600" dirty="0"/>
          </a:p>
          <a:p>
            <a:pPr marL="1016000" lvl="1" indent="0">
              <a:buNone/>
            </a:pPr>
            <a:endParaRPr lang="en-GB" sz="3600" dirty="0"/>
          </a:p>
          <a:p>
            <a:pPr lvl="2"/>
            <a:endParaRPr lang="en-GB" sz="3600" dirty="0"/>
          </a:p>
          <a:p>
            <a:pPr lvl="2"/>
            <a:r>
              <a:rPr lang="en-GB" sz="3600" dirty="0"/>
              <a:t>Employer contribution linked to employee contribution;</a:t>
            </a:r>
          </a:p>
          <a:p>
            <a:pPr marL="1016000" lvl="1" indent="0">
              <a:buNone/>
            </a:pPr>
            <a:endParaRPr lang="en-GB" sz="3600" dirty="0"/>
          </a:p>
          <a:p>
            <a:pPr marL="1016000" lvl="1" indent="0">
              <a:buNone/>
            </a:pPr>
            <a:endParaRPr lang="en-GB" sz="3600" dirty="0"/>
          </a:p>
          <a:p>
            <a:pPr lvl="2"/>
            <a:endParaRPr lang="en-GB" sz="3600" dirty="0"/>
          </a:p>
          <a:p>
            <a:pPr lvl="2"/>
            <a:r>
              <a:rPr lang="en-GB" sz="3600" dirty="0"/>
              <a:t>Local scheme and international Retirement savings plan –defined contribution;</a:t>
            </a:r>
          </a:p>
          <a:p>
            <a:pPr lvl="2"/>
            <a:r>
              <a:rPr lang="en-GB" sz="3600" dirty="0"/>
              <a:t>Provides additional 8% contribution for international staff (as they are not contributing to state provision);</a:t>
            </a:r>
          </a:p>
          <a:p>
            <a:pPr lvl="2"/>
            <a:r>
              <a:rPr lang="en-GB" sz="3600" dirty="0"/>
              <a:t>International staff able to save an additional tax free sum each year into the plan.</a:t>
            </a:r>
          </a:p>
          <a:p>
            <a:pPr marL="1016000" lvl="1" indent="0">
              <a:buNone/>
            </a:pPr>
            <a:endParaRPr lang="en-GB" sz="3600" dirty="0"/>
          </a:p>
          <a:p>
            <a:pPr marL="1016000" lvl="1" indent="0">
              <a:buNone/>
            </a:pPr>
            <a:endParaRPr lang="en-GB" sz="3600" dirty="0"/>
          </a:p>
          <a:p>
            <a:pPr lvl="1"/>
            <a:endParaRPr lang="en-GB" sz="3600" dirty="0"/>
          </a:p>
          <a:p>
            <a:pPr lvl="1"/>
            <a:endParaRPr lang="en-GB" sz="3600" dirty="0"/>
          </a:p>
          <a:p>
            <a:pPr marL="2032000" lvl="3" indent="0">
              <a:buNone/>
            </a:pPr>
            <a:endParaRPr lang="en-GB" sz="3600" dirty="0"/>
          </a:p>
          <a:p>
            <a:pPr marL="508000" indent="0">
              <a:buNone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07A31E9-89EC-076F-0EF1-6044A5734C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618016"/>
              </p:ext>
            </p:extLst>
          </p:nvPr>
        </p:nvGraphicFramePr>
        <p:xfrm>
          <a:off x="1622035" y="2100648"/>
          <a:ext cx="16418830" cy="299033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6422641">
                  <a:extLst>
                    <a:ext uri="{9D8B030D-6E8A-4147-A177-3AD203B41FA5}">
                      <a16:colId xmlns:a16="http://schemas.microsoft.com/office/drawing/2014/main" val="3147266052"/>
                    </a:ext>
                  </a:extLst>
                </a:gridCol>
                <a:gridCol w="9996189">
                  <a:extLst>
                    <a:ext uri="{9D8B030D-6E8A-4147-A177-3AD203B41FA5}">
                      <a16:colId xmlns:a16="http://schemas.microsoft.com/office/drawing/2014/main" val="3839165712"/>
                    </a:ext>
                  </a:extLst>
                </a:gridCol>
              </a:tblGrid>
              <a:tr h="779287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Contract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Pension Scheme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3207831"/>
                  </a:ext>
                </a:extLst>
              </a:tr>
              <a:tr h="552762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UK  Local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Local Scheme (Aviva)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827308"/>
                  </a:ext>
                </a:extLst>
              </a:tr>
              <a:tr h="552762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All international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International Retirement Savings Plan(Zurich)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41645"/>
                  </a:ext>
                </a:extLst>
              </a:tr>
              <a:tr h="552762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Australia Local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Australian Superannuation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959828"/>
                  </a:ext>
                </a:extLst>
              </a:tr>
              <a:tr h="552762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South Africa Local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Allowance paid through payroll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55781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40F9208-C362-C0D5-31D0-F5BA5CE7DC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866621"/>
              </p:ext>
            </p:extLst>
          </p:nvPr>
        </p:nvGraphicFramePr>
        <p:xfrm>
          <a:off x="3608173" y="6142995"/>
          <a:ext cx="12877319" cy="2727081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6525973">
                  <a:extLst>
                    <a:ext uri="{9D8B030D-6E8A-4147-A177-3AD203B41FA5}">
                      <a16:colId xmlns:a16="http://schemas.microsoft.com/office/drawing/2014/main" val="531858388"/>
                    </a:ext>
                  </a:extLst>
                </a:gridCol>
                <a:gridCol w="6351346">
                  <a:extLst>
                    <a:ext uri="{9D8B030D-6E8A-4147-A177-3AD203B41FA5}">
                      <a16:colId xmlns:a16="http://schemas.microsoft.com/office/drawing/2014/main" val="12489516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Employee Contribution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SKAO Contribution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246580"/>
                  </a:ext>
                </a:extLst>
              </a:tr>
              <a:tr h="936255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7983802"/>
                  </a:ext>
                </a:extLst>
              </a:tr>
              <a:tr h="697293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360128"/>
                  </a:ext>
                </a:extLst>
              </a:tr>
              <a:tr h="697293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13152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53234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5DB687-944F-46C5-ADB6-A64CEB07832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7B2DC-C463-9C21-2B0E-B7704FBC1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672000"/>
            <a:ext cx="13581190" cy="1920000"/>
          </a:xfrm>
        </p:spPr>
        <p:txBody>
          <a:bodyPr/>
          <a:lstStyle/>
          <a:p>
            <a:r>
              <a:rPr lang="en-US" dirty="0"/>
              <a:t>Delivering SKA Observatory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DA01F2-6974-3716-C6AE-FA013031F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000" y="2007220"/>
            <a:ext cx="12298800" cy="10472780"/>
          </a:xfrm>
        </p:spPr>
        <p:txBody>
          <a:bodyPr>
            <a:normAutofit fontScale="77500" lnSpcReduction="20000"/>
          </a:bodyPr>
          <a:lstStyle/>
          <a:p>
            <a:pPr marL="359656" indent="0">
              <a:buNone/>
            </a:pPr>
            <a:r>
              <a:rPr lang="en-US" sz="4800" dirty="0"/>
              <a:t>January 2021: The SKAO Convention entered into force and the SKAO was born as a legal entity. </a:t>
            </a:r>
          </a:p>
          <a:p>
            <a:pPr marL="359656" indent="0">
              <a:buNone/>
            </a:pPr>
            <a:r>
              <a:rPr lang="en-US" sz="4800" dirty="0"/>
              <a:t>February 2021: Council approval of founding policies of SKAO and the start of statutory transfer processes to facilitate the legal transition of SKA </a:t>
            </a:r>
            <a:r>
              <a:rPr lang="en-US" sz="4800" dirty="0" err="1"/>
              <a:t>Organisation</a:t>
            </a:r>
            <a:r>
              <a:rPr lang="en-US" sz="4800" dirty="0"/>
              <a:t> to SKA Observatory.</a:t>
            </a:r>
          </a:p>
          <a:p>
            <a:pPr marL="359656" indent="0">
              <a:buNone/>
            </a:pPr>
            <a:r>
              <a:rPr lang="en-US" sz="4800" dirty="0"/>
              <a:t>May 2021: The SKAO became operational when  the  previous company, SKA </a:t>
            </a:r>
            <a:r>
              <a:rPr lang="en-US" sz="4800" dirty="0" err="1"/>
              <a:t>Organisation</a:t>
            </a:r>
            <a:r>
              <a:rPr lang="en-US" sz="4800" dirty="0"/>
              <a:t>, along with its assets and people, was transferred to the SKAO. All staff now working for SKAO.</a:t>
            </a:r>
          </a:p>
          <a:p>
            <a:pPr marL="359656" indent="0">
              <a:lnSpc>
                <a:spcPct val="120000"/>
              </a:lnSpc>
              <a:buNone/>
            </a:pPr>
            <a:r>
              <a:rPr lang="en-US" sz="4800" dirty="0"/>
              <a:t>June 2021: SKAO Council approved the Construction Proposal and the SKAO Establishment and Delivery Plan</a:t>
            </a:r>
          </a:p>
          <a:p>
            <a:pPr marL="359656" indent="0">
              <a:buNone/>
            </a:pPr>
            <a:r>
              <a:rPr lang="en-US" sz="4800" dirty="0"/>
              <a:t>July 2021: Construction activities began</a:t>
            </a:r>
          </a:p>
          <a:p>
            <a:pPr marL="359656" indent="0">
              <a:buNone/>
            </a:pPr>
            <a:endParaRPr lang="en-US" sz="4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6BE0EF-ED90-099B-76F3-6E7A549CFB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D725041F-1EDD-BC23-EF0E-248AC58103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96167" y="297219"/>
            <a:ext cx="9112048" cy="61838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34DDC9-9310-5947-3C5C-F365C8BB52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96167" y="6608993"/>
            <a:ext cx="9112048" cy="628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515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63A53-B58A-7B29-648A-06F8C1AD0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Transition - SKA Organisation to SKA Observatory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DFB894-32FF-D1B2-C27D-F421522E4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8074" y="1528011"/>
            <a:ext cx="22860552" cy="10949737"/>
          </a:xfrm>
        </p:spPr>
        <p:txBody>
          <a:bodyPr/>
          <a:lstStyle/>
          <a:p>
            <a:endParaRPr lang="en-GB" sz="5400" dirty="0"/>
          </a:p>
          <a:p>
            <a:r>
              <a:rPr lang="en-GB" sz="5400" dirty="0"/>
              <a:t>Key considerations for a smooth transition; </a:t>
            </a:r>
          </a:p>
          <a:p>
            <a:pPr lvl="1"/>
            <a:r>
              <a:rPr lang="en-GB" sz="5400" dirty="0"/>
              <a:t>Maintain business continuity and across the organisational boundary;</a:t>
            </a:r>
          </a:p>
          <a:p>
            <a:pPr lvl="1"/>
            <a:r>
              <a:rPr lang="en-GB" sz="5400" dirty="0"/>
              <a:t>Retention of staff across the organisational boundary;</a:t>
            </a:r>
          </a:p>
          <a:p>
            <a:pPr lvl="1"/>
            <a:r>
              <a:rPr lang="en-GB" sz="5400" dirty="0"/>
              <a:t>Agree legal framework to facilitate the transfer of staff, business assets and resources to the SKAO;</a:t>
            </a:r>
          </a:p>
          <a:p>
            <a:pPr lvl="1"/>
            <a:r>
              <a:rPr lang="en-GB" sz="5400" dirty="0"/>
              <a:t>Establishing the policies and operating model for SKAO.</a:t>
            </a:r>
          </a:p>
          <a:p>
            <a:pPr marL="1016000" lvl="1" indent="0">
              <a:buNone/>
            </a:pPr>
            <a:endParaRPr lang="en-GB" sz="5400" dirty="0"/>
          </a:p>
          <a:p>
            <a:pPr lvl="1"/>
            <a:endParaRPr lang="en-GB" sz="5400" dirty="0"/>
          </a:p>
          <a:p>
            <a:pPr lvl="1"/>
            <a:endParaRPr lang="en-GB" sz="4000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76045-118D-DD0B-7387-EB9B350CC3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72015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ABAC7-465F-083A-6CD1-8CD97AEB6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Transition - SKA Organisation to SKA Observatory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9A232E-C4B2-2322-65FA-696577453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8074" y="1890584"/>
            <a:ext cx="22860552" cy="10587164"/>
          </a:xfrm>
        </p:spPr>
        <p:txBody>
          <a:bodyPr/>
          <a:lstStyle/>
          <a:p>
            <a:r>
              <a:rPr lang="en-GB" sz="5400" dirty="0"/>
              <a:t>Decision taken by SKA Organisation Board and the SKAO Council to enact a legal business transfer between the SKA Organisation company to the SKA Observatory;</a:t>
            </a:r>
          </a:p>
          <a:p>
            <a:pPr lvl="1"/>
            <a:r>
              <a:rPr lang="en-GB" sz="4800" dirty="0"/>
              <a:t>Business Purchase Agreement facilitated the legal transfer of business assets including staff;</a:t>
            </a:r>
          </a:p>
          <a:p>
            <a:pPr lvl="1"/>
            <a:r>
              <a:rPr lang="en-GB" sz="4800" dirty="0"/>
              <a:t>Staff transfer carried out in line with UK Transfer of Undertakings (Protection of Employment) Regulations 2006 (TUPE)  - continuity of employment, terms and conditions and staff consultation regarding any changes. </a:t>
            </a:r>
          </a:p>
          <a:p>
            <a:pPr lvl="1"/>
            <a:r>
              <a:rPr lang="en-GB" sz="4800" dirty="0"/>
              <a:t>Staff Regulations approved at inaugural Council meeting in readiness for the statutory staff consultation process.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810617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492C4C-3D65-3956-B25C-B8FD1A9633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546" y="1050324"/>
            <a:ext cx="21739654" cy="1196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8314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C0A8FE-86CC-4ECA-B816-FE39756F37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13FE30-C0EB-4A49-96FB-34DE3CB912CC}"/>
              </a:ext>
            </a:extLst>
          </p:cNvPr>
          <p:cNvSpPr txBox="1"/>
          <p:nvPr/>
        </p:nvSpPr>
        <p:spPr>
          <a:xfrm>
            <a:off x="17995392" y="54864"/>
            <a:ext cx="4882896" cy="9144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t">
            <a:normAutofit/>
          </a:bodyPr>
          <a:lstStyle/>
          <a:p>
            <a:pPr marL="0" marR="0" indent="0" algn="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Verdana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6148DBEE-BF85-6DAD-81A4-3CC5BA5129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2568" y="1424981"/>
            <a:ext cx="22860552" cy="11067700"/>
          </a:xfrm>
        </p:spPr>
        <p:txBody>
          <a:bodyPr/>
          <a:lstStyle/>
          <a:p>
            <a:r>
              <a:rPr lang="en-GB" sz="3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 house recruitment team; </a:t>
            </a:r>
          </a:p>
          <a:p>
            <a:r>
              <a:rPr lang="en-GB" sz="3600" kern="100" dirty="0">
                <a:ea typeface="Aptos" panose="020B0004020202020204" pitchFamily="34" charset="0"/>
                <a:cs typeface="Times New Roman" panose="02020603050405020304" pitchFamily="18" charset="0"/>
              </a:rPr>
              <a:t>Roles advertised for each location internationally; </a:t>
            </a:r>
          </a:p>
          <a:p>
            <a:pPr lvl="2">
              <a:spcBef>
                <a:spcPts val="600"/>
              </a:spcBef>
            </a:pPr>
            <a:r>
              <a:rPr lang="en-GB" sz="3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SKAO Job portal;</a:t>
            </a:r>
          </a:p>
          <a:p>
            <a:pPr lvl="2">
              <a:spcBef>
                <a:spcPts val="600"/>
              </a:spcBef>
            </a:pPr>
            <a:r>
              <a:rPr lang="en-GB" sz="3600" kern="100" dirty="0">
                <a:ea typeface="Aptos" panose="020B0004020202020204" pitchFamily="34" charset="0"/>
                <a:cs typeface="Times New Roman" panose="02020603050405020304" pitchFamily="18" charset="0"/>
              </a:rPr>
              <a:t>Specialist websites;</a:t>
            </a:r>
          </a:p>
          <a:p>
            <a:pPr lvl="2">
              <a:spcBef>
                <a:spcPts val="600"/>
              </a:spcBef>
            </a:pPr>
            <a:r>
              <a:rPr lang="en-GB" sz="3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LinkedIn;</a:t>
            </a:r>
          </a:p>
          <a:p>
            <a:pPr lvl="2">
              <a:spcBef>
                <a:spcPts val="600"/>
              </a:spcBef>
            </a:pPr>
            <a:r>
              <a:rPr lang="en-GB" sz="3600" kern="100" dirty="0">
                <a:ea typeface="Aptos" panose="020B0004020202020204" pitchFamily="34" charset="0"/>
                <a:cs typeface="Times New Roman" panose="02020603050405020304" pitchFamily="18" charset="0"/>
              </a:rPr>
              <a:t>Conferences and other forums (e.g. 2024 IAU General Assembly in South Africa).</a:t>
            </a:r>
          </a:p>
          <a:p>
            <a:pPr marL="508000" indent="0">
              <a:spcBef>
                <a:spcPts val="600"/>
              </a:spcBef>
              <a:buNone/>
            </a:pPr>
            <a:endParaRPr lang="en-GB" sz="3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GB" sz="3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Assessment;</a:t>
            </a:r>
          </a:p>
          <a:p>
            <a:pPr lvl="2">
              <a:spcBef>
                <a:spcPts val="600"/>
              </a:spcBef>
            </a:pPr>
            <a:r>
              <a:rPr lang="en-GB" sz="3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Clear recruitment standards aligned to career and competency framework;</a:t>
            </a:r>
          </a:p>
          <a:p>
            <a:pPr lvl="2">
              <a:spcBef>
                <a:spcPts val="600"/>
              </a:spcBef>
            </a:pPr>
            <a:r>
              <a:rPr lang="en-GB" sz="3600" kern="100" dirty="0">
                <a:ea typeface="Aptos" panose="020B0004020202020204" pitchFamily="34" charset="0"/>
                <a:cs typeface="Times New Roman" panose="02020603050405020304" pitchFamily="18" charset="0"/>
              </a:rPr>
              <a:t>Focus on Skills, experience, knowledge and behaviour.</a:t>
            </a:r>
          </a:p>
          <a:p>
            <a:pPr lvl="2">
              <a:spcBef>
                <a:spcPts val="600"/>
              </a:spcBef>
            </a:pPr>
            <a:endParaRPr lang="en-GB" sz="36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GB" sz="3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Diversity </a:t>
            </a:r>
            <a:r>
              <a:rPr lang="en-GB" sz="3600" kern="100" dirty="0">
                <a:ea typeface="Aptos" panose="020B0004020202020204" pitchFamily="34" charset="0"/>
                <a:cs typeface="Times New Roman" panose="02020603050405020304" pitchFamily="18" charset="0"/>
              </a:rPr>
              <a:t>Champion appointed on each recruitment panel;</a:t>
            </a:r>
          </a:p>
          <a:p>
            <a:pPr>
              <a:spcBef>
                <a:spcPts val="600"/>
              </a:spcBef>
            </a:pPr>
            <a:endParaRPr lang="en-GB" sz="3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en-GB" sz="3600" kern="100" dirty="0"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Offer</a:t>
            </a:r>
            <a:r>
              <a:rPr lang="en-GB" sz="3600" kern="100" dirty="0">
                <a:ea typeface="Aptos" panose="020B0004020202020204" pitchFamily="34" charset="0"/>
                <a:cs typeface="Times New Roman" panose="02020603050405020304" pitchFamily="18" charset="0"/>
              </a:rPr>
              <a:t>s made against a career level and associated salary range.</a:t>
            </a:r>
          </a:p>
          <a:p>
            <a:pPr>
              <a:spcBef>
                <a:spcPts val="600"/>
              </a:spcBef>
            </a:pPr>
            <a:endParaRPr lang="en-GB" sz="36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16000" lvl="1" indent="0">
              <a:spcBef>
                <a:spcPts val="600"/>
              </a:spcBef>
              <a:buNone/>
            </a:pPr>
            <a:endParaRPr lang="en-GB" sz="36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en-GB" sz="3600" kern="100" dirty="0">
              <a:effectLst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16000" lvl="1" indent="0">
              <a:spcBef>
                <a:spcPts val="600"/>
              </a:spcBef>
              <a:buNone/>
            </a:pPr>
            <a:endParaRPr lang="en-GB" sz="2800" dirty="0"/>
          </a:p>
          <a:p>
            <a:pPr marL="508000" indent="0">
              <a:spcBef>
                <a:spcPts val="2400"/>
              </a:spcBef>
              <a:buNone/>
            </a:pPr>
            <a:endParaRPr lang="en-GB" sz="3000" dirty="0"/>
          </a:p>
          <a:p>
            <a:pPr marL="1524000" lvl="2" indent="0">
              <a:buNone/>
            </a:pPr>
            <a:endParaRPr lang="en-GB" sz="3400" dirty="0"/>
          </a:p>
          <a:p>
            <a:pPr marL="508000" indent="0">
              <a:buNone/>
            </a:pP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B1B25B-B753-6637-87A0-8E7EAB48AC70}"/>
              </a:ext>
            </a:extLst>
          </p:cNvPr>
          <p:cNvSpPr txBox="1"/>
          <p:nvPr/>
        </p:nvSpPr>
        <p:spPr>
          <a:xfrm>
            <a:off x="0" y="500184"/>
            <a:ext cx="23128941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1016000" algn="l" hangingPunct="1">
              <a:spcBef>
                <a:spcPts val="1800"/>
              </a:spcBef>
              <a:buClr>
                <a:srgbClr val="E40769"/>
              </a:buClr>
              <a:buSzPct val="100000"/>
              <a:defRPr/>
            </a:pPr>
            <a:r>
              <a:rPr kumimoji="0" lang="en-GB" sz="5400" b="1" strike="noStrike" kern="0" cap="none" spc="0" normalizeH="0" baseline="0" noProof="0" dirty="0">
                <a:ln>
                  <a:noFill/>
                </a:ln>
                <a:solidFill>
                  <a:srgbClr val="070A68"/>
                </a:solidFill>
                <a:effectLst/>
                <a:uLnTx/>
                <a:uFillTx/>
                <a:latin typeface="+mj-lt"/>
                <a:ea typeface="Verdana"/>
                <a:sym typeface="Verdana"/>
              </a:rPr>
              <a:t>Recruitment and Attraction</a:t>
            </a:r>
            <a:r>
              <a:rPr lang="en-GB" sz="5400" dirty="0">
                <a:latin typeface="+mj-lt"/>
              </a:rPr>
              <a:t>leave</a:t>
            </a:r>
            <a:endParaRPr lang="en-GB" sz="5400" dirty="0">
              <a:solidFill>
                <a:srgbClr val="070A68"/>
              </a:solidFill>
              <a:latin typeface="+mj-lt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8428325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EAAEE-7AFE-59B4-0CDF-84147DB55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6000" b="1" strike="noStrike" kern="0" cap="none" spc="0" normalizeH="0" baseline="0" noProof="0" dirty="0">
                <a:ln>
                  <a:noFill/>
                </a:ln>
                <a:solidFill>
                  <a:srgbClr val="070A68"/>
                </a:solidFill>
                <a:effectLst/>
                <a:uLnTx/>
                <a:uFillTx/>
                <a:latin typeface="+mj-lt"/>
                <a:ea typeface="Verdana"/>
                <a:sym typeface="Verdana"/>
              </a:rPr>
              <a:t>Recruitment and Attraction(2)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F2953-AE83-3B6C-EA07-8D6884A7AB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sz="5400" kern="100" dirty="0">
                <a:ea typeface="Aptos" panose="020B0004020202020204" pitchFamily="34" charset="0"/>
                <a:cs typeface="Times New Roman" panose="02020603050405020304" pitchFamily="18" charset="0"/>
              </a:rPr>
              <a:t>Onboarding and Induction</a:t>
            </a:r>
            <a:endParaRPr lang="en-GB" sz="36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016000" lvl="1" indent="0">
              <a:spcBef>
                <a:spcPts val="600"/>
              </a:spcBef>
              <a:buNone/>
            </a:pPr>
            <a:endParaRPr lang="en-GB" sz="36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GB" sz="3600" kern="100" dirty="0">
                <a:ea typeface="Aptos" panose="020B0004020202020204" pitchFamily="34" charset="0"/>
                <a:cs typeface="Times New Roman" panose="02020603050405020304" pitchFamily="18" charset="0"/>
              </a:rPr>
              <a:t>Welcome space for successful candidates - onboarding portal shared with staff ahead of first employment day;</a:t>
            </a:r>
          </a:p>
          <a:p>
            <a:pPr lvl="1">
              <a:spcBef>
                <a:spcPts val="600"/>
              </a:spcBef>
            </a:pPr>
            <a:endParaRPr lang="en-GB" sz="36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GB" sz="3600" kern="100" dirty="0">
                <a:ea typeface="Aptos" panose="020B0004020202020204" pitchFamily="34" charset="0"/>
                <a:cs typeface="Times New Roman" panose="02020603050405020304" pitchFamily="18" charset="0"/>
              </a:rPr>
              <a:t>Additional support for international staff;</a:t>
            </a:r>
          </a:p>
          <a:p>
            <a:pPr lvl="1">
              <a:spcBef>
                <a:spcPts val="600"/>
              </a:spcBef>
            </a:pPr>
            <a:endParaRPr lang="en-GB" sz="36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600"/>
              </a:spcBef>
            </a:pPr>
            <a:r>
              <a:rPr lang="en-GB" sz="3600" kern="100" dirty="0">
                <a:ea typeface="Aptos" panose="020B0004020202020204" pitchFamily="34" charset="0"/>
                <a:cs typeface="Times New Roman" panose="02020603050405020304" pitchFamily="18" charset="0"/>
              </a:rPr>
              <a:t>Followed up by line manager support and detailed online induction via Learning Management System;</a:t>
            </a:r>
          </a:p>
          <a:p>
            <a:pPr lvl="2">
              <a:spcBef>
                <a:spcPts val="600"/>
              </a:spcBef>
            </a:pPr>
            <a:r>
              <a:rPr lang="en-GB" sz="3600" kern="100" dirty="0">
                <a:ea typeface="Aptos" panose="020B0004020202020204" pitchFamily="34" charset="0"/>
                <a:cs typeface="Times New Roman" panose="02020603050405020304" pitchFamily="18" charset="0"/>
              </a:rPr>
              <a:t>5 modules – induction, Diversity and Inclusion, Information security, Anti Bribery and Phishing;</a:t>
            </a:r>
          </a:p>
          <a:p>
            <a:pPr lvl="2">
              <a:spcBef>
                <a:spcPts val="600"/>
              </a:spcBef>
            </a:pPr>
            <a:r>
              <a:rPr lang="en-GB" sz="3600" kern="100" dirty="0">
                <a:ea typeface="Aptos" panose="020B0004020202020204" pitchFamily="34" charset="0"/>
                <a:cs typeface="Times New Roman" panose="02020603050405020304" pitchFamily="18" charset="0"/>
              </a:rPr>
              <a:t>3 policies for review and signature - Acceptable Use Policy, Standards of Conduct and Behaviour, Code of Ethics etc..</a:t>
            </a:r>
          </a:p>
          <a:p>
            <a:pPr marL="1016000" lvl="1" indent="0">
              <a:spcBef>
                <a:spcPts val="600"/>
              </a:spcBef>
              <a:buNone/>
            </a:pPr>
            <a:endParaRPr lang="en-GB" sz="3600" kern="100" dirty="0"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9218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A3BAD-CF8E-D619-DC0D-2AF94BD1D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/>
              <a:t>Reward and Benefits - Pay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98595-B2BE-1BA1-0B67-FF7C575DE8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8074" y="1544595"/>
            <a:ext cx="22860552" cy="10374885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4400" dirty="0"/>
              <a:t>Pay structure aligns with the SKAO Career Framework for SKAO employees;</a:t>
            </a:r>
          </a:p>
          <a:p>
            <a:pPr>
              <a:spcBef>
                <a:spcPts val="600"/>
              </a:spcBef>
            </a:pPr>
            <a:endParaRPr lang="en-GB" sz="4400" dirty="0"/>
          </a:p>
          <a:p>
            <a:pPr>
              <a:spcBef>
                <a:spcPts val="600"/>
              </a:spcBef>
            </a:pPr>
            <a:r>
              <a:rPr lang="en-GB" sz="4400" dirty="0"/>
              <a:t>Pay is aligned to local market pay data in Australia, South Africa and the UK with reference to global benchmarking data provided by Korn Ferry Hay;</a:t>
            </a:r>
          </a:p>
          <a:p>
            <a:pPr marL="508000" indent="0">
              <a:spcBef>
                <a:spcPts val="600"/>
              </a:spcBef>
              <a:buNone/>
            </a:pPr>
            <a:r>
              <a:rPr lang="en-GB" sz="4400" dirty="0"/>
              <a:t> </a:t>
            </a:r>
          </a:p>
          <a:p>
            <a:pPr>
              <a:spcBef>
                <a:spcPts val="600"/>
              </a:spcBef>
            </a:pPr>
            <a:r>
              <a:rPr lang="en-GB" sz="4400" dirty="0"/>
              <a:t>Pay ranges aligned to grade levels, defined through career framework;</a:t>
            </a:r>
          </a:p>
          <a:p>
            <a:pPr>
              <a:spcBef>
                <a:spcPts val="600"/>
              </a:spcBef>
            </a:pPr>
            <a:endParaRPr lang="en-GB" sz="4400" dirty="0"/>
          </a:p>
          <a:p>
            <a:pPr>
              <a:spcBef>
                <a:spcPts val="600"/>
              </a:spcBef>
            </a:pPr>
            <a:r>
              <a:rPr lang="en-GB" sz="4400" dirty="0"/>
              <a:t>Pay ranges are linked to job size;</a:t>
            </a:r>
          </a:p>
          <a:p>
            <a:pPr>
              <a:spcBef>
                <a:spcPts val="600"/>
              </a:spcBef>
            </a:pPr>
            <a:endParaRPr lang="en-GB" sz="4400" dirty="0"/>
          </a:p>
          <a:p>
            <a:pPr>
              <a:spcBef>
                <a:spcPts val="600"/>
              </a:spcBef>
            </a:pPr>
            <a:r>
              <a:rPr lang="en-GB" sz="4400" dirty="0"/>
              <a:t>Progression through pay ranges contingent on competence and performance;</a:t>
            </a:r>
          </a:p>
          <a:p>
            <a:pPr>
              <a:spcBef>
                <a:spcPts val="600"/>
              </a:spcBef>
            </a:pPr>
            <a:endParaRPr lang="en-GB" sz="4400" dirty="0"/>
          </a:p>
          <a:p>
            <a:pPr>
              <a:spcBef>
                <a:spcPts val="600"/>
              </a:spcBef>
            </a:pPr>
            <a:r>
              <a:rPr lang="en-GB" sz="4400" dirty="0"/>
              <a:t>Annual pay review process is overseen by the SKAO Finance Committee and approved alongside the annual budget by the SKAO Council.</a:t>
            </a:r>
          </a:p>
          <a:p>
            <a:pPr>
              <a:spcBef>
                <a:spcPts val="600"/>
              </a:spcBef>
            </a:pPr>
            <a:endParaRPr lang="en-GB" sz="3800" dirty="0"/>
          </a:p>
        </p:txBody>
      </p:sp>
    </p:spTree>
    <p:extLst>
      <p:ext uri="{BB962C8B-B14F-4D97-AF65-F5344CB8AC3E}">
        <p14:creationId xmlns:p14="http://schemas.microsoft.com/office/powerpoint/2010/main" val="373288288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4715CF-47C6-5F61-A420-5779B57A1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Reward and Benefits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C62CC2-FF65-766C-97A2-6648FCA078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8074" y="1223319"/>
            <a:ext cx="22860552" cy="11775989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3400" dirty="0"/>
              <a:t>Healthcare;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3400" dirty="0"/>
              <a:t>all UK staff and International staff in Australia enrolled in corporate scheme;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3400" dirty="0"/>
              <a:t>all South African staff paid an allowance through salary;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3400" dirty="0"/>
              <a:t>all Australian local staff can claim costs of medical cover (subject to cap).</a:t>
            </a:r>
          </a:p>
          <a:p>
            <a:pPr lvl="1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GB" sz="3400" dirty="0"/>
          </a:p>
          <a:p>
            <a:pPr>
              <a:spcBef>
                <a:spcPts val="600"/>
              </a:spcBef>
            </a:pPr>
            <a:r>
              <a:rPr lang="en-GB" sz="3400" dirty="0"/>
              <a:t>Group Life Insurance – pays out 3x annual salary.</a:t>
            </a:r>
          </a:p>
          <a:p>
            <a:pPr>
              <a:spcBef>
                <a:spcPts val="600"/>
              </a:spcBef>
            </a:pPr>
            <a:endParaRPr lang="en-GB" sz="3400" dirty="0"/>
          </a:p>
          <a:p>
            <a:pPr>
              <a:spcBef>
                <a:spcPts val="600"/>
              </a:spcBef>
            </a:pPr>
            <a:r>
              <a:rPr lang="en-GB" sz="3400" dirty="0"/>
              <a:t>Group income protection – pays out 50% of salary for up to 5 years if unable to work due to illness.</a:t>
            </a:r>
          </a:p>
          <a:p>
            <a:pPr>
              <a:spcBef>
                <a:spcPts val="600"/>
              </a:spcBef>
            </a:pPr>
            <a:endParaRPr lang="en-GB" sz="3400" dirty="0"/>
          </a:p>
          <a:p>
            <a:pPr>
              <a:spcBef>
                <a:spcPts val="600"/>
              </a:spcBef>
            </a:pPr>
            <a:r>
              <a:rPr lang="en-GB" sz="3400" dirty="0"/>
              <a:t>‘Social Security’ for international staff (nationals subject to local social security arrangements);</a:t>
            </a:r>
          </a:p>
          <a:p>
            <a:pPr lvl="2">
              <a:spcBef>
                <a:spcPts val="600"/>
              </a:spcBef>
            </a:pPr>
            <a:r>
              <a:rPr lang="en-GB" sz="3400" dirty="0"/>
              <a:t>seek to align with local benefits;</a:t>
            </a:r>
          </a:p>
          <a:p>
            <a:pPr lvl="2">
              <a:spcBef>
                <a:spcPts val="600"/>
              </a:spcBef>
            </a:pPr>
            <a:r>
              <a:rPr lang="en-GB" sz="3400" dirty="0"/>
              <a:t>examples include Childcare and disability benefits;</a:t>
            </a:r>
          </a:p>
          <a:p>
            <a:pPr lvl="2">
              <a:spcBef>
                <a:spcPts val="600"/>
              </a:spcBef>
            </a:pPr>
            <a:r>
              <a:rPr lang="en-GB" sz="3400" dirty="0"/>
              <a:t>funded from internal taxation of international staff. </a:t>
            </a:r>
          </a:p>
          <a:p>
            <a:pPr marL="1524000" lvl="2" indent="0">
              <a:spcBef>
                <a:spcPts val="600"/>
              </a:spcBef>
              <a:buNone/>
            </a:pPr>
            <a:endParaRPr lang="en-GB" sz="3400" dirty="0"/>
          </a:p>
          <a:p>
            <a:pPr>
              <a:spcBef>
                <a:spcPts val="600"/>
              </a:spcBef>
            </a:pPr>
            <a:r>
              <a:rPr lang="en-GB" sz="3400" dirty="0"/>
              <a:t>International Support – provides up to 12% of salary against receipted expenses for additional costs associated with moving to and living in Australia, South Africa or the UK.</a:t>
            </a:r>
          </a:p>
          <a:p>
            <a:pPr>
              <a:spcBef>
                <a:spcPts val="600"/>
              </a:spcBef>
            </a:pPr>
            <a:endParaRPr lang="en-GB" sz="3400" dirty="0"/>
          </a:p>
          <a:p>
            <a:pPr>
              <a:spcBef>
                <a:spcPts val="600"/>
              </a:spcBef>
            </a:pPr>
            <a:r>
              <a:rPr lang="en-GB" sz="3400" dirty="0"/>
              <a:t>Annual flights home for international staff and their dependents.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23042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SKAO">
  <a:themeElements>
    <a:clrScheme name="SKAO">
      <a:dk1>
        <a:srgbClr val="FFFFFF"/>
      </a:dk1>
      <a:lt1>
        <a:srgbClr val="000000"/>
      </a:lt1>
      <a:dk2>
        <a:srgbClr val="44546A"/>
      </a:dk2>
      <a:lt2>
        <a:srgbClr val="E7E6E6"/>
      </a:lt2>
      <a:accent1>
        <a:srgbClr val="E40769"/>
      </a:accent1>
      <a:accent2>
        <a:srgbClr val="070A68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SKOA Verdana">
      <a:majorFont>
        <a:latin typeface="Verdana"/>
        <a:ea typeface="Noto Sans Light"/>
        <a:cs typeface="Noto Sans Light"/>
      </a:majorFont>
      <a:minorFont>
        <a:latin typeface="Verdana"/>
        <a:ea typeface="Verdana"/>
        <a:cs typeface="Verdana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DF0569"/>
            </a:solidFill>
            <a:effectLst/>
            <a:uFillTx/>
            <a:latin typeface="Gill Sans Light"/>
            <a:ea typeface="Gill Sans Light"/>
            <a:cs typeface="Gill Sans Light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normAutofit/>
      </a:bodyPr>
      <a:lstStyle>
        <a:defPPr marL="0" marR="0" indent="0" algn="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SKAO PwP Proposal.potx" id="{959ECCDB-6394-458C-B6AF-5217F94FA78A}" vid="{B2732973-8A3C-490C-A62C-3A49CC705C40}"/>
    </a:ext>
  </a:extLst>
</a:theme>
</file>

<file path=ppt/theme/theme2.xml><?xml version="1.0" encoding="utf-8"?>
<a:theme xmlns:a="http://schemas.openxmlformats.org/drawingml/2006/main" name="1_SKAO">
  <a:themeElements>
    <a:clrScheme name="SKAO">
      <a:dk1>
        <a:srgbClr val="FFFFFF"/>
      </a:dk1>
      <a:lt1>
        <a:srgbClr val="000000"/>
      </a:lt1>
      <a:dk2>
        <a:srgbClr val="44546A"/>
      </a:dk2>
      <a:lt2>
        <a:srgbClr val="E7E6E6"/>
      </a:lt2>
      <a:accent1>
        <a:srgbClr val="E40769"/>
      </a:accent1>
      <a:accent2>
        <a:srgbClr val="070A68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FFFFFF"/>
      </a:hlink>
      <a:folHlink>
        <a:srgbClr val="FFFFFF"/>
      </a:folHlink>
    </a:clrScheme>
    <a:fontScheme name="SKOA Verdana">
      <a:majorFont>
        <a:latin typeface="Verdana"/>
        <a:ea typeface="Noto Sans Light"/>
        <a:cs typeface="Noto Sans Light"/>
      </a:majorFont>
      <a:minorFont>
        <a:latin typeface="Verdana"/>
        <a:ea typeface="Verdana"/>
        <a:cs typeface="Verdana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DF0569"/>
            </a:solidFill>
            <a:effectLst/>
            <a:uFillTx/>
            <a:latin typeface="Gill Sans Light"/>
            <a:ea typeface="Gill Sans Light"/>
            <a:cs typeface="Gill Sans Light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normAutofit/>
      </a:bodyPr>
      <a:lstStyle>
        <a:defPPr marL="0" marR="0" indent="0" algn="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SKAO PwP Proposal.potx" id="{959ECCDB-6394-458C-B6AF-5217F94FA78A}" vid="{B2732973-8A3C-490C-A62C-3A49CC705C40}"/>
    </a:ext>
  </a:extLst>
</a:theme>
</file>

<file path=ppt/theme/theme3.xml><?xml version="1.0" encoding="utf-8"?>
<a:theme xmlns:a="http://schemas.openxmlformats.org/drawingml/2006/main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Noto Sans Light"/>
        <a:ea typeface="Noto Sans Light"/>
        <a:cs typeface="Noto Sans Light"/>
      </a:majorFont>
      <a:minorFont>
        <a:latin typeface="Verdana"/>
        <a:ea typeface="Verdana"/>
        <a:cs typeface="Verdana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DF0569"/>
            </a:solidFill>
            <a:effectLst/>
            <a:uFillTx/>
            <a:latin typeface="Gill Sans Light"/>
            <a:ea typeface="Gill Sans Light"/>
            <a:cs typeface="Gill Sans Light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t">
        <a:normAutofit/>
      </a:bodyPr>
      <a:lstStyle>
        <a:defPPr marL="0" marR="0" indent="0" algn="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E97B72FDE89143B5E220DA9B5D3F3B" ma:contentTypeVersion="14" ma:contentTypeDescription="Create a new document." ma:contentTypeScope="" ma:versionID="59bc723d1557e19406b5db5f410e9a0c">
  <xsd:schema xmlns:xsd="http://www.w3.org/2001/XMLSchema" xmlns:xs="http://www.w3.org/2001/XMLSchema" xmlns:p="http://schemas.microsoft.com/office/2006/metadata/properties" xmlns:ns3="79a280d7-e04d-418f-a83e-99b23d74f53e" xmlns:ns4="b372259c-6e81-4be7-923e-07a71967a02d" targetNamespace="http://schemas.microsoft.com/office/2006/metadata/properties" ma:root="true" ma:fieldsID="6d7ac0cd958963be1ab6c69541dc2f6a" ns3:_="" ns4:_="">
    <xsd:import namespace="79a280d7-e04d-418f-a83e-99b23d74f53e"/>
    <xsd:import namespace="b372259c-6e81-4be7-923e-07a71967a02d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a280d7-e04d-418f-a83e-99b23d74f53e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15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72259c-6e81-4be7-923e-07a71967a02d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9a280d7-e04d-418f-a83e-99b23d74f53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B767DB-B31F-4AEA-9878-BB269FA17C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a280d7-e04d-418f-a83e-99b23d74f53e"/>
    <ds:schemaRef ds:uri="b372259c-6e81-4be7-923e-07a71967a0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F5E1219-BD99-42C3-A0AE-05345F36148B}">
  <ds:schemaRefs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79a280d7-e04d-418f-a83e-99b23d74f53e"/>
    <ds:schemaRef ds:uri="http://www.w3.org/XML/1998/namespace"/>
    <ds:schemaRef ds:uri="b372259c-6e81-4be7-923e-07a71967a02d"/>
    <ds:schemaRef ds:uri="http://purl.org/dc/dcmitype/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6C52A3C-96B0-474A-96AC-7650BADBBAE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SKAO_ppt_template_20210621_with instructions</Template>
  <TotalTime>0</TotalTime>
  <Words>815</Words>
  <Application>Microsoft Office PowerPoint</Application>
  <PresentationFormat>Custom</PresentationFormat>
  <Paragraphs>121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</vt:lpstr>
      <vt:lpstr>Courier New</vt:lpstr>
      <vt:lpstr>Gill Sans Light</vt:lpstr>
      <vt:lpstr>Helvetica Neue</vt:lpstr>
      <vt:lpstr>Verdana</vt:lpstr>
      <vt:lpstr>SKAO</vt:lpstr>
      <vt:lpstr>1_SKAO</vt:lpstr>
      <vt:lpstr>SKA Observatory Reward</vt:lpstr>
      <vt:lpstr>Delivering SKA Observatory</vt:lpstr>
      <vt:lpstr>Transition - SKA Organisation to SKA Observatory</vt:lpstr>
      <vt:lpstr>Transition - SKA Organisation to SKA Observatory</vt:lpstr>
      <vt:lpstr>PowerPoint Presentation</vt:lpstr>
      <vt:lpstr>PowerPoint Presentation</vt:lpstr>
      <vt:lpstr>Recruitment and Attraction(2)</vt:lpstr>
      <vt:lpstr>Reward and Benefits - Pay</vt:lpstr>
      <vt:lpstr>Reward and Benefits </vt:lpstr>
      <vt:lpstr>Reward and Benefits - Pension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notes 1</dc:title>
  <dc:creator>Hunter, Jacob</dc:creator>
  <cp:lastModifiedBy>Hastings, Ian</cp:lastModifiedBy>
  <cp:revision>65</cp:revision>
  <cp:lastPrinted>2024-07-02T14:59:12Z</cp:lastPrinted>
  <dcterms:created xsi:type="dcterms:W3CDTF">2023-09-18T04:34:22Z</dcterms:created>
  <dcterms:modified xsi:type="dcterms:W3CDTF">2024-11-15T11:43:33Z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0x01010045E97B72FDE89143B5E220DA9B5D3F3B</vt:lpwstr>
  </property>
</Properties>
</file>