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300" r:id="rId2"/>
    <p:sldId id="409" r:id="rId3"/>
    <p:sldId id="353" r:id="rId4"/>
    <p:sldId id="693" r:id="rId5"/>
    <p:sldId id="698" r:id="rId6"/>
    <p:sldId id="706" r:id="rId7"/>
    <p:sldId id="699" r:id="rId8"/>
    <p:sldId id="700" r:id="rId9"/>
    <p:sldId id="707" r:id="rId10"/>
    <p:sldId id="701" r:id="rId11"/>
    <p:sldId id="702" r:id="rId12"/>
    <p:sldId id="710" r:id="rId13"/>
    <p:sldId id="703" r:id="rId14"/>
    <p:sldId id="709" r:id="rId15"/>
    <p:sldId id="704" r:id="rId16"/>
    <p:sldId id="705" r:id="rId17"/>
    <p:sldId id="694" r:id="rId18"/>
    <p:sldId id="696" r:id="rId19"/>
    <p:sldId id="695" r:id="rId20"/>
    <p:sldId id="697" r:id="rId21"/>
    <p:sldId id="708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06" autoAdjust="0"/>
    <p:restoredTop sz="96301" autoAdjust="0"/>
  </p:normalViewPr>
  <p:slideViewPr>
    <p:cSldViewPr snapToGrid="0" snapToObjects="1">
      <p:cViewPr>
        <p:scale>
          <a:sx n="152" d="100"/>
          <a:sy n="152" d="100"/>
        </p:scale>
        <p:origin x="3216" y="162"/>
      </p:cViewPr>
      <p:guideLst/>
    </p:cSldViewPr>
  </p:slideViewPr>
  <p:outlineViewPr>
    <p:cViewPr>
      <p:scale>
        <a:sx n="33" d="100"/>
        <a:sy n="33" d="100"/>
      </p:scale>
      <p:origin x="0" y="-14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3/18/2025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06T08:53:09.98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9509 716 24575,'-88'-25'0,"-1"1"0,33 10 0,-3 0 0,-27-9 0,-13-4 0,4 3-2652,23 7 0,4 1 1,-1 1 2651,-4-1 0,0 0 0,-3 0 0,-8-3 0,-2 0 0,-2 0 0,-4 0 0,-1 1 0,-2-1 0,17 3 0,-1 0 0,-1 0 0,1 0 0,-2 0 0,1 0 0,0 0 0,-2 0 0,-4 0 0,-2 0 0,0 1 0,0 0-755,0 1 1,0 0 0,-1 1 0,1 1 754,0 0 0,0 1 0,0 1 0,0 1 0,-3 0 0,-2 1 0,3 0 0,3 2-51,-6 1 1,4 1-1,-1 1 51,-6 1 0,-1 0 0,3 1-684,10 1 1,2 0 0,1 0 683,4 0 0,1 0 0,-1 0 0,-5 1 0,-1 0 0,3 0 234,11 1 1,3 1 0,-1 0-235,-9 1 0,-2 0 0,2 0 0,2 1 0,1-1 0,2 0 1183,-19 1 0,3-1-1183,11-1 0,3-1 0,11-1 0,2-1 0,7 0 0,2 0 0,-41 0 2398,20 0-2398,14 0 3585,10-2-3585,5-4 2722,4-7-2722,8-3 1399,0 3-1399,-11 5 0,-3 7 0,-22 1 0,9 0 0,2-1 0,3 1 0,-1-2 0,-13-1 0,-4-1 0,-7 1 0,-4 2 0,-5 1 0,0 0 0,7 1 0,8 6 0,-7 6 0,-6 8-408,36-9 1,-1 1 407,-3 0 0,-1 1 0,-1 0 0,0 0 0,-3 1 0,-1-1 0,0-1 0,0-1 0,6-1 0,2-1 0,-35 5 0,16-4 0,7-1 0,0 1 0,2 0 0,11 0 0,7 0 815,5-1-815,4 0 0,2 2 0,1 2 0,0 1 0,-2 3 0,-1-1 0,0 2 0,-2-1 0,2-3 0,4-2 0,5-2 0,2-2 0,2 0 0,2-1 0,2-1 0,0 1 0,-1 0 0,-5 1 0,-2 0 0,-1 1 0,-4 0 0,2-1 0,1-1 0,6-4 0,4 0 0,4-2 0,1 0 0,1 0 0,2-2 0,2 2 0,3-2 0,2 2 0,2-2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06T08:53:12.18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492 1 24575,'0'9'0,"0"1"0,-2 6 0,-2 2 0,-4 1 0,-6 2 0,1 1 0,-3 3 0,1-2 0,1-1 0,0-2 0,0-2 0,1 0 0,1-4 0,1-3 0,3-2 0,-1 2 0,1-1 0,0 1 0,1 1 0,0 0 0,-1 4 0,-1 3 0,0 1 0,-2 4 0,-2 2 0,1 0 0,1 3 0,2-4 0,1-2 0,-2-2 0,-2 0 0,-2 0 0,-4-1 0,1-1 0,-1-1 0,0-2 0,0 0 0,2-4 0,2-3 0,1 0 0,1-1 0,1-2 0,2-1 0,5-3 0,7-2 0,9-4 0,9-2 0,5-2 0,5-2 0,1 2 0,3 0 0,1 0 0,0 2 0,2-1 0,-6 2 0,1 2 0,-1-1 0,2 2 0,6-1 0,2 1 0,4 1 0,0 1 0,1 0 0,-3 0 0,-8 0 0,-4 0 0,1 0 0,-2 0 0,3 0 0,-5 0 0,-6 0 0,-3 0 0,-5 0 0,-3 0 0,-3 1 0,-2 1 0,0 0 0,0-1 0,1 0 0,0 0 0,0 1 0,0 0 0,-4 0 0,-1-2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06T08:53:23.68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14924 1 24575,'-48'0'0,"-27"0"0,19 0 0,-6 0-1178,-28 5 1,-8 3 1177,16-1 0,-3 1 0,-2 2-2362,-7 1 1,-2 2-1,-1 0 2362,1 1 0,1 0 0,-2 0 0,-2 1 0,-1-1 0,-1 1-365,22-3 1,-1 1 0,0-1-1,0 1 365,0-2 0,0 1 0,0-1 0,-3 1 0,-12 3 0,-2 0 0,-1 1 0,2-1 0,11-1 0,1-1 0,0 1 0,-1 0 0,-4 1 0,-2 1 0,-1 0 0,1 0 0,-3 1 0,-1 1 0,1-1 0,1 1 0,9-2 0,2 0 0,0-1 0,1 1 0,0-1 0,0 0 0,2 1 0,1-2 0,-12 2 0,3 0 0,0-1-354,6-1 0,1 0 0,0-1 354,2 0 0,-1-1 0,-1 0 0,-5 1 0,-3 0 0,1-1-381,-2 1 1,-1 0 0,0-1 380,-5 1 0,0 1 0,-1-2 0,2 0 0,0 0 0,2-1 0,4-1 0,1 0 0,1-1 721,7 0 1,0 0 0,2-1-722,2 0 0,2-1 0,1 0 0,-23 3 0,3 0 0,5-1 0,2 0 1136,4-2 0,2 0-1136,2-1 0,1 2 0,-3-1 0,1 1 416,10-1 0,1 0-416,-1 0 0,2 1 0,9-1 0,2-1 2825,-47 7-2825,6 0 0,31-4 2417,2-1-2417,5-3 1538,1-3-1538,-14 1 986,1-3-986,2 1 66,-1-1-66,3 0 0,-5 0 0,6-2 0,-8-5 0,-2-7 0,-9-4 0,-16-1-921,-3 5 921,44 7 0,-1 2 0,-2 0 0,-1 2 0,-1 0 0,0 1 0,0 0 0,2 1 0,-40 1 0,9 0-270,11 0 270,0 0 0,-15 0 0,4 0 0,-5 0 0,3 0 0,6 0 0,-1 0 0,21 0 0,5 0 0,3 2 0,-11 3 0,-20 4 0,-5 3-464,-5 1 464,7 0 0,2 0 0,-2 0 0,7-2 0,5 0 0,-4 2 0,-6 5 0,-10 4 0,50-10 0,1 1 0,-44 11 0,10-4 0,7-2 0,5-2 0,8-2 886,10-2-886,8-2 277,5-1-277,-2 1 0,3 1 0,0-1 492,3 0-492,3 0 0,5 0 0,9-2 0,3-2 0,4-2 0,0-2 0,-1-1 0,0-1 0,-1 0 0,-1 2 0,-1 2 0,-2 1 0,-2 0 0,-3 1 0,-5-2 0,-6 3 0,-8-1 0,-5-2 0,-6-1 0,-2-3 0,-2 0 0,0 0 0,5 0 0,1-1 0,0-4 0,0-2 0,0-3 0,4 0 0,3-1 0,4 0 0,4 1 0,8 2 0,6 1 0,5 3 0,1 2 0,0 0 0,0 0 0,0 0 0,-1 0 0,-1-2 0,-1 1 0,-3-2 0,3 0 0,2 1 0,-1-2 0,0 0 0,-5-2 0,0-1 0,-1-2 0,-1-4 0,0-1 0,0-1 0,1 1 0,5 3 0,3 1 0,1 2 0,3 2 0,1 0 0,2 3 0,3 0 0,0 3 0,0 2 0,1 0 0,1-1 0,-1-1 0,1 0 0,0 0 0,0 0 0,1 0 0,-1-1 0,-2 1 0,-2 2 0,0 0 0,2 0 0,2-1 0,-1-1 0,1 0 0,-1 0 0,-1 1 0,1 1 0,-1-2 0,0 0 0,2 0 0,2 0 0,2 2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06T08:53:25.38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1 561 24575,'25'-8'0,"11"-9"0,12-12 0,12-14 0,8-12 0,4-2 0,-3 2 0,-3 3 0,-8 7 0,-7 5 0,3 1 0,-6 8 0,-1 4 0,-7 7 0,-8 6 0,-8 3 0,-4 4 0,-6 2 0,-4 3 0,-1 2 0,-2 0 0,-1-1 0,-1 0 0,-3 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06T08:53:26.81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24575,'0'9'0,"0"3"0,3 12 0,1 3 0,6 8 0,2 2 0,1 0 0,3 9 0,-3-2 0,-1-1 0,-2-4 0,-1-5 0,1-4 0,3-2 0,-2-2 0,3-3 0,1 5 0,-1-1 0,-1 0 0,-1-3 0,-2-1 0,0-5 0,0-2 0,-3-3 0,1-4 0,-2 0 0,0 0 0,-1-1 0,-3 0 0,2 0 0,-3-3 0,1-2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3/18/2025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IN"/>
              <a:t>06 March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IN"/>
              <a:t>06 March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IN"/>
              <a:t>06 March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  <a:prstGeom prst="rect">
            <a:avLst/>
          </a:prstGeo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IN"/>
              <a:t>06 March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IN"/>
              <a:t>06 March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IN"/>
              <a:t>06 March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IN"/>
              <a:t>06 March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  <a:prstGeom prst="rect">
            <a:avLst/>
          </a:prstGeo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N"/>
              <a:t>06 March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126123"/>
            <a:ext cx="11376025" cy="465306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N"/>
              <a:t>06 March 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N"/>
              <a:t>06 March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N"/>
              <a:t>06 March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/>
              <a:t>Thank you for your attention !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AEA03F-BB70-AA76-9775-92C25E36B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BB8FEA-9751-3E30-9EE3-488B76020C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N"/>
              <a:t>06 March 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D2B11AC-F7CE-AED5-2AB0-BDC8974A0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B548094-82E9-06D8-76C8-11BBF9794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626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189922"/>
            <a:ext cx="11376025" cy="889462"/>
          </a:xfrm>
          <a:prstGeom prst="rect">
            <a:avLst/>
          </a:prstGeo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07988" y="4666342"/>
            <a:ext cx="11376026" cy="80378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Gunn Khatri</a:t>
            </a:r>
          </a:p>
          <a:p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708870"/>
            <a:ext cx="11376024" cy="54919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32526"/>
            <a:ext cx="11376025" cy="4992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N"/>
              <a:t>06 March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26123"/>
            <a:ext cx="11376025" cy="465306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N"/>
              <a:t>06 March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N"/>
              <a:t>06 March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126123"/>
            <a:ext cx="11376025" cy="465306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N"/>
              <a:t>06 March 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  <a:prstGeom prst="rect">
            <a:avLst/>
          </a:prstGeo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  <a:prstGeom prst="rect">
            <a:avLst/>
          </a:prstGeo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N"/>
              <a:t>06 March 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IN"/>
              <a:t>06 March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126123"/>
            <a:ext cx="11376025" cy="46530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696286"/>
            <a:ext cx="11376024" cy="550448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IN"/>
              <a:t>06 March 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G. Khatri | SY-BI-XEI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8" r:id="rId5"/>
    <p:sldLayoutId id="2147483674" r:id="rId6"/>
    <p:sldLayoutId id="2147483652" r:id="rId7"/>
    <p:sldLayoutId id="2147483653" r:id="rId8"/>
    <p:sldLayoutId id="2147483661" r:id="rId9"/>
    <p:sldLayoutId id="2147483666" r:id="rId10"/>
    <p:sldLayoutId id="2147483667" r:id="rId11"/>
    <p:sldLayoutId id="2147483658" r:id="rId12"/>
    <p:sldLayoutId id="2147483659" r:id="rId13"/>
    <p:sldLayoutId id="2147483673" r:id="rId14"/>
    <p:sldLayoutId id="2147483660" r:id="rId15"/>
    <p:sldLayoutId id="2147483671" r:id="rId16"/>
    <p:sldLayoutId id="2147483651" r:id="rId17"/>
    <p:sldLayoutId id="2147483654" r:id="rId18"/>
    <p:sldLayoutId id="2147483669" r:id="rId19"/>
    <p:sldLayoutId id="2147483655" r:id="rId20"/>
    <p:sldLayoutId id="214748367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3225048" TargetMode="External"/><Relationship Id="rId2" Type="http://schemas.openxmlformats.org/officeDocument/2006/relationships/hyperlink" Target="https://its.cern.ch/jira/browse/BIXEI-588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edms.cern.ch/document/3225048/1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5.jpg"/><Relationship Id="rId7" Type="http://schemas.openxmlformats.org/officeDocument/2006/relationships/image" Target="../media/image9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8.jpg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3077160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customXml" Target="../ink/ink5.xml"/><Relationship Id="rId3" Type="http://schemas.openxmlformats.org/officeDocument/2006/relationships/image" Target="../media/image19.png"/><Relationship Id="rId7" Type="http://schemas.openxmlformats.org/officeDocument/2006/relationships/customXml" Target="../ink/ink2.xml"/><Relationship Id="rId12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11" Type="http://schemas.openxmlformats.org/officeDocument/2006/relationships/customXml" Target="../ink/ink4.xml"/><Relationship Id="rId5" Type="http://schemas.openxmlformats.org/officeDocument/2006/relationships/customXml" Target="../ink/ink1.xml"/><Relationship Id="rId10" Type="http://schemas.openxmlformats.org/officeDocument/2006/relationships/image" Target="../media/image22.png"/><Relationship Id="rId4" Type="http://schemas.openxmlformats.org/officeDocument/2006/relationships/hyperlink" Target="https://indico.cern.ch/event/774322/contributions/3217639/attachments/1776842/2889087/Guns_for_E-cooler_4.pdf" TargetMode="External"/><Relationship Id="rId9" Type="http://schemas.openxmlformats.org/officeDocument/2006/relationships/customXml" Target="../ink/ink3.xml"/><Relationship Id="rId1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CD31A8-8B01-9FD2-D7A4-9EA8D2D03E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189922"/>
            <a:ext cx="11376025" cy="1244918"/>
          </a:xfrm>
        </p:spPr>
        <p:txBody>
          <a:bodyPr/>
          <a:lstStyle/>
          <a:p>
            <a:r>
              <a:rPr lang="en-US" sz="3200" dirty="0"/>
              <a:t>New AD e-cooler: gun v5 tolerances vs beam quality</a:t>
            </a:r>
            <a:br>
              <a:rPr lang="en-US" sz="3200" dirty="0"/>
            </a:br>
            <a:r>
              <a:rPr lang="en-US" sz="1000" dirty="0"/>
              <a:t>(updated with latest CST simulations on 18 March 2025)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ABE747-A737-8250-F328-82AEAA0275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4666342"/>
            <a:ext cx="11376026" cy="1447739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G. Khatri | SY-BI-XEI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06 March 2025, </a:t>
            </a:r>
          </a:p>
        </p:txBody>
      </p:sp>
    </p:spTree>
    <p:extLst>
      <p:ext uri="{BB962C8B-B14F-4D97-AF65-F5344CB8AC3E}">
        <p14:creationId xmlns:p14="http://schemas.microsoft.com/office/powerpoint/2010/main" val="27263544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5EAEE2D-5753-1822-9930-8989B539D9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Angle (degree) vs transverse energy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FF5A59-16C3-A4EA-47C2-5F3F83F00F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N"/>
              <a:t>06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85CB4F-FF95-43DA-2E68-F1D6EDA40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3AB89B-C0B5-81A5-8BA4-D1B007B49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BD8A3D2-8BCC-F693-18A0-85C13EB747B3}"/>
              </a:ext>
            </a:extLst>
          </p:cNvPr>
          <p:cNvSpPr txBox="1"/>
          <p:nvPr/>
        </p:nvSpPr>
        <p:spPr>
          <a:xfrm>
            <a:off x="284719" y="822432"/>
            <a:ext cx="11622562" cy="15081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Gun axis tilted with respect to the expansion solenoid field axis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Larger the angle, the worse the beam quality.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Not only the absolute value increases but also the energy spread increases (see next slide)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According to D. Gamba, the transverse temperature spread in drift should be below 100 </a:t>
            </a:r>
            <a:r>
              <a:rPr lang="en-US" sz="1400" dirty="0" err="1"/>
              <a:t>meV</a:t>
            </a:r>
            <a:endParaRPr lang="en-US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Thus the transverse temperature acceptable at the gun should be below 400 </a:t>
            </a:r>
            <a:r>
              <a:rPr lang="en-US" sz="1400" dirty="0" err="1"/>
              <a:t>meV</a:t>
            </a:r>
            <a:r>
              <a:rPr lang="en-US" sz="1400" dirty="0"/>
              <a:t>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Which means 0.3 degree or 5 </a:t>
            </a:r>
            <a:r>
              <a:rPr lang="en-US" sz="1400" dirty="0" err="1"/>
              <a:t>mrad</a:t>
            </a:r>
            <a:endParaRPr lang="en-US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NB: 2 </a:t>
            </a:r>
            <a:r>
              <a:rPr lang="en-US" sz="1400" dirty="0" err="1"/>
              <a:t>mrad</a:t>
            </a:r>
            <a:r>
              <a:rPr lang="en-US" sz="1400" dirty="0"/>
              <a:t> ~0.115°</a:t>
            </a:r>
          </a:p>
        </p:txBody>
      </p:sp>
      <p:pic>
        <p:nvPicPr>
          <p:cNvPr id="7" name="Picture 6" descr="A graph with a line graph&#10;&#10;AI-generated content may be incorrect.">
            <a:extLst>
              <a:ext uri="{FF2B5EF4-FFF2-40B4-BE49-F238E27FC236}">
                <a16:creationId xmlns:a16="http://schemas.microsoft.com/office/drawing/2014/main" id="{22F6B998-BF4A-902F-EF86-E40A1063E0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1371" y="4067773"/>
            <a:ext cx="3183342" cy="2128923"/>
          </a:xfrm>
          <a:prstGeom prst="rect">
            <a:avLst/>
          </a:prstGeom>
        </p:spPr>
      </p:pic>
      <p:pic>
        <p:nvPicPr>
          <p:cNvPr id="11" name="Picture 10" descr="A graph with a line graph&#10;&#10;AI-generated content may be incorrect.">
            <a:extLst>
              <a:ext uri="{FF2B5EF4-FFF2-40B4-BE49-F238E27FC236}">
                <a16:creationId xmlns:a16="http://schemas.microsoft.com/office/drawing/2014/main" id="{F1ECEB75-2C55-E01A-EB31-1876571DF3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4265" y="2223736"/>
            <a:ext cx="5940699" cy="397296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EE2EAA29-EC84-8E68-D2D9-965CA08BC336}"/>
              </a:ext>
            </a:extLst>
          </p:cNvPr>
          <p:cNvSpPr/>
          <p:nvPr/>
        </p:nvSpPr>
        <p:spPr>
          <a:xfrm>
            <a:off x="9331890" y="5686817"/>
            <a:ext cx="1202499" cy="28491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E9C53CD-D8CA-6FF3-D3DA-AEBBB3A6EC36}"/>
              </a:ext>
            </a:extLst>
          </p:cNvPr>
          <p:cNvCxnSpPr>
            <a:cxnSpLocks/>
          </p:cNvCxnSpPr>
          <p:nvPr/>
        </p:nvCxnSpPr>
        <p:spPr>
          <a:xfrm flipH="1" flipV="1">
            <a:off x="8404964" y="5472488"/>
            <a:ext cx="926926" cy="49924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74DD7F55-61E2-36A1-C89D-F6C503554C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12672" y="315658"/>
            <a:ext cx="2237622" cy="648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9355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7E83AE-90BC-EF98-C14A-B962F048DC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B972B41-F5A7-8198-4920-7E0ABE5C11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Angle (degree) vs transverse velocity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44E648-72D5-B15F-A6C3-4B1B80AF19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N"/>
              <a:t>06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B5723A-C680-A1FE-DBB9-A5AA087F1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B4C245-70D8-4EAE-D6B9-5227700C8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1231588-625B-A82E-43A0-82B8E87E8423}"/>
              </a:ext>
            </a:extLst>
          </p:cNvPr>
          <p:cNvSpPr txBox="1"/>
          <p:nvPr/>
        </p:nvSpPr>
        <p:spPr>
          <a:xfrm>
            <a:off x="214533" y="995571"/>
            <a:ext cx="1019070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Not only energy increases but the energy spread also increases due to </a:t>
            </a:r>
            <a:r>
              <a:rPr lang="en-US" dirty="0" err="1"/>
              <a:t>ExB</a:t>
            </a:r>
            <a:r>
              <a:rPr lang="en-US" dirty="0"/>
              <a:t> forces.</a:t>
            </a:r>
          </a:p>
          <a:p>
            <a:pPr algn="l"/>
            <a:r>
              <a:rPr lang="en-US" dirty="0"/>
              <a:t>Therefore, it is critical to align the Gun axis with the B-field axis !</a:t>
            </a:r>
          </a:p>
        </p:txBody>
      </p:sp>
      <p:pic>
        <p:nvPicPr>
          <p:cNvPr id="8" name="Picture 7" descr="A graph with red lines&#10;&#10;AI-generated content may be incorrect.">
            <a:extLst>
              <a:ext uri="{FF2B5EF4-FFF2-40B4-BE49-F238E27FC236}">
                <a16:creationId xmlns:a16="http://schemas.microsoft.com/office/drawing/2014/main" id="{A042C79F-B7C2-D183-E161-9F2557A9A8F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270" t="13483" r="21105" b="4268"/>
          <a:stretch/>
        </p:blipFill>
        <p:spPr>
          <a:xfrm>
            <a:off x="56367" y="1660580"/>
            <a:ext cx="3912933" cy="183499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D920440-B9D5-746E-B25C-3DCEEDECABFF}"/>
              </a:ext>
            </a:extLst>
          </p:cNvPr>
          <p:cNvSpPr txBox="1"/>
          <p:nvPr/>
        </p:nvSpPr>
        <p:spPr>
          <a:xfrm>
            <a:off x="638899" y="1755453"/>
            <a:ext cx="130889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/>
              <a:t>angle = 0.1°</a:t>
            </a:r>
          </a:p>
        </p:txBody>
      </p:sp>
      <p:pic>
        <p:nvPicPr>
          <p:cNvPr id="14" name="Picture 13" descr="A screen shot of a graph&#10;&#10;AI-generated content may be incorrect.">
            <a:extLst>
              <a:ext uri="{FF2B5EF4-FFF2-40B4-BE49-F238E27FC236}">
                <a16:creationId xmlns:a16="http://schemas.microsoft.com/office/drawing/2014/main" id="{3B45DE8D-2B22-5A2D-C603-13FCA03F4C7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884" t="13387" r="20727" b="1015"/>
          <a:stretch/>
        </p:blipFill>
        <p:spPr>
          <a:xfrm>
            <a:off x="3424309" y="4037070"/>
            <a:ext cx="4121063" cy="1921655"/>
          </a:xfrm>
          <a:prstGeom prst="rect">
            <a:avLst/>
          </a:prstGeom>
        </p:spPr>
      </p:pic>
      <p:pic>
        <p:nvPicPr>
          <p:cNvPr id="16" name="Picture 15" descr="A red line graph with numbers&#10;&#10;AI-generated content may be incorrect.">
            <a:extLst>
              <a:ext uri="{FF2B5EF4-FFF2-40B4-BE49-F238E27FC236}">
                <a16:creationId xmlns:a16="http://schemas.microsoft.com/office/drawing/2014/main" id="{56AD98EF-C720-6F41-220A-9BE6D27581D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90" t="6930" r="20298" b="1056"/>
          <a:stretch/>
        </p:blipFill>
        <p:spPr>
          <a:xfrm>
            <a:off x="7294971" y="1660580"/>
            <a:ext cx="4375666" cy="203785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2BFDABF-072E-1F5A-8879-63697978FA1E}"/>
              </a:ext>
            </a:extLst>
          </p:cNvPr>
          <p:cNvSpPr txBox="1"/>
          <p:nvPr/>
        </p:nvSpPr>
        <p:spPr>
          <a:xfrm>
            <a:off x="4461425" y="4262746"/>
            <a:ext cx="130889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/>
              <a:t>angle = 0.5°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3D2D1AA-BEC3-B368-4FCD-ED91599B7537}"/>
              </a:ext>
            </a:extLst>
          </p:cNvPr>
          <p:cNvSpPr txBox="1"/>
          <p:nvPr/>
        </p:nvSpPr>
        <p:spPr>
          <a:xfrm>
            <a:off x="8173906" y="1790260"/>
            <a:ext cx="130889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/>
              <a:t>angle = 0.9°</a:t>
            </a:r>
          </a:p>
        </p:txBody>
      </p:sp>
    </p:spTree>
    <p:extLst>
      <p:ext uri="{BB962C8B-B14F-4D97-AF65-F5344CB8AC3E}">
        <p14:creationId xmlns:p14="http://schemas.microsoft.com/office/powerpoint/2010/main" val="26214906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3C32D0-346E-33B1-9423-80EFC081D0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FA9E120-E903-4164-CC62-FC7403013B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Transverse velocity spread when tilting gun in magnet (angular misalignment)</a:t>
            </a:r>
            <a:endParaRPr lang="en-GB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85BAB8-B19D-DC60-D04E-E55832AFA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N"/>
              <a:t>06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2A3BAF-C17F-766C-CC5E-9E3BFBB570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A25A9A-26B7-CBFF-D7A7-531FB7427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1E28159-D1E0-E8A8-191B-493C64229F6E}"/>
              </a:ext>
            </a:extLst>
          </p:cNvPr>
          <p:cNvSpPr txBox="1"/>
          <p:nvPr/>
        </p:nvSpPr>
        <p:spPr>
          <a:xfrm>
            <a:off x="957625" y="4294707"/>
            <a:ext cx="10826388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By tilting the gun inside expansion solenoid, the transverse energy increases with the </a:t>
            </a:r>
            <a:r>
              <a:rPr lang="en-US" dirty="0" err="1"/>
              <a:t>engle</a:t>
            </a:r>
            <a:r>
              <a:rPr lang="en-US" dirty="0"/>
              <a:t>, but also the energy spread (temperature) increases, which is not good for cooler performance !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With the chaotic motion of electron as increase the angle, we increase the risk of electron losses and may reduce collection efficiency at the collector. 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Thus, the gun axis should be aligned to magnetic field axis as best as possible within 5 </a:t>
            </a:r>
            <a:r>
              <a:rPr lang="en-US" dirty="0" err="1"/>
              <a:t>mrad</a:t>
            </a:r>
            <a:r>
              <a:rPr lang="en-US" dirty="0"/>
              <a:t> (~0.3 degree)</a:t>
            </a:r>
            <a:endParaRPr lang="en-GB" dirty="0"/>
          </a:p>
        </p:txBody>
      </p:sp>
      <p:pic>
        <p:nvPicPr>
          <p:cNvPr id="7" name="Picture 6" descr="A screen shot of a graph&#10;&#10;AI-generated content may be incorrect.">
            <a:extLst>
              <a:ext uri="{FF2B5EF4-FFF2-40B4-BE49-F238E27FC236}">
                <a16:creationId xmlns:a16="http://schemas.microsoft.com/office/drawing/2014/main" id="{C62ADD7A-8474-6E0C-7A66-0B07EB6AD46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318" t="13171" r="754" b="950"/>
          <a:stretch/>
        </p:blipFill>
        <p:spPr>
          <a:xfrm>
            <a:off x="267222" y="830107"/>
            <a:ext cx="8162794" cy="3249988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4CECF91-F532-91C6-7177-73BEBA0AEBE0}"/>
              </a:ext>
            </a:extLst>
          </p:cNvPr>
          <p:cNvCxnSpPr/>
          <p:nvPr/>
        </p:nvCxnSpPr>
        <p:spPr>
          <a:xfrm>
            <a:off x="1368446" y="2163029"/>
            <a:ext cx="283780" cy="0"/>
          </a:xfrm>
          <a:prstGeom prst="straightConnector1">
            <a:avLst/>
          </a:prstGeom>
          <a:ln w="28575">
            <a:solidFill>
              <a:srgbClr val="92D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2E19577-5F43-926D-3202-B41A0DC5CDCF}"/>
              </a:ext>
            </a:extLst>
          </p:cNvPr>
          <p:cNvCxnSpPr>
            <a:cxnSpLocks/>
          </p:cNvCxnSpPr>
          <p:nvPr/>
        </p:nvCxnSpPr>
        <p:spPr>
          <a:xfrm>
            <a:off x="1378956" y="3122623"/>
            <a:ext cx="506600" cy="0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EABCFBE-F98E-DB5E-8D44-6F80CA52808C}"/>
              </a:ext>
            </a:extLst>
          </p:cNvPr>
          <p:cNvCxnSpPr>
            <a:cxnSpLocks/>
          </p:cNvCxnSpPr>
          <p:nvPr/>
        </p:nvCxnSpPr>
        <p:spPr>
          <a:xfrm>
            <a:off x="2320799" y="3218267"/>
            <a:ext cx="687262" cy="0"/>
          </a:xfrm>
          <a:prstGeom prst="straightConnector1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69FE0F3-8F79-913F-A500-7A5E1388FCCF}"/>
              </a:ext>
            </a:extLst>
          </p:cNvPr>
          <p:cNvCxnSpPr>
            <a:cxnSpLocks/>
          </p:cNvCxnSpPr>
          <p:nvPr/>
        </p:nvCxnSpPr>
        <p:spPr>
          <a:xfrm>
            <a:off x="3657201" y="3320217"/>
            <a:ext cx="850172" cy="0"/>
          </a:xfrm>
          <a:prstGeom prst="straightConnector1">
            <a:avLst/>
          </a:prstGeom>
          <a:ln w="28575"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47D9696-04CA-F48B-404B-39B4BEC5BA7D}"/>
              </a:ext>
            </a:extLst>
          </p:cNvPr>
          <p:cNvGrpSpPr/>
          <p:nvPr/>
        </p:nvGrpSpPr>
        <p:grpSpPr>
          <a:xfrm>
            <a:off x="9024182" y="1158240"/>
            <a:ext cx="3008061" cy="1611819"/>
            <a:chOff x="9024182" y="1158240"/>
            <a:chExt cx="3008061" cy="1611819"/>
          </a:xfrm>
        </p:grpSpPr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3A082B68-A777-F682-455A-3876ED8452A1}"/>
                </a:ext>
              </a:extLst>
            </p:cNvPr>
            <p:cNvCxnSpPr/>
            <p:nvPr/>
          </p:nvCxnSpPr>
          <p:spPr>
            <a:xfrm>
              <a:off x="9024182" y="1158240"/>
              <a:ext cx="283780" cy="0"/>
            </a:xfrm>
            <a:prstGeom prst="straightConnector1">
              <a:avLst/>
            </a:prstGeom>
            <a:ln w="28575">
              <a:solidFill>
                <a:srgbClr val="92D05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E710CFF8-2D57-6B1C-B4D1-5099368EFA2A}"/>
                </a:ext>
              </a:extLst>
            </p:cNvPr>
            <p:cNvCxnSpPr>
              <a:cxnSpLocks/>
            </p:cNvCxnSpPr>
            <p:nvPr/>
          </p:nvCxnSpPr>
          <p:spPr>
            <a:xfrm>
              <a:off x="9024182" y="1361089"/>
              <a:ext cx="506600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88812BF1-AC4F-B8E7-1A46-D02BD07685C8}"/>
                </a:ext>
              </a:extLst>
            </p:cNvPr>
            <p:cNvCxnSpPr>
              <a:cxnSpLocks/>
            </p:cNvCxnSpPr>
            <p:nvPr/>
          </p:nvCxnSpPr>
          <p:spPr>
            <a:xfrm>
              <a:off x="9042680" y="1570245"/>
              <a:ext cx="687262" cy="0"/>
            </a:xfrm>
            <a:prstGeom prst="straightConnector1">
              <a:avLst/>
            </a:prstGeom>
            <a:ln w="28575">
              <a:solidFill>
                <a:schemeClr val="accent1">
                  <a:lumMod val="60000"/>
                  <a:lumOff val="40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EF12CFB2-ED2A-A3BA-431E-E82377E0CEAD}"/>
                </a:ext>
              </a:extLst>
            </p:cNvPr>
            <p:cNvCxnSpPr>
              <a:cxnSpLocks/>
            </p:cNvCxnSpPr>
            <p:nvPr/>
          </p:nvCxnSpPr>
          <p:spPr>
            <a:xfrm>
              <a:off x="9024182" y="1754176"/>
              <a:ext cx="850172" cy="0"/>
            </a:xfrm>
            <a:prstGeom prst="straightConnector1">
              <a:avLst/>
            </a:prstGeom>
            <a:ln w="28575">
              <a:solidFill>
                <a:srgbClr val="FFC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BD5E8C2-F2D3-0B50-348E-A0CBA64F6C64}"/>
                </a:ext>
              </a:extLst>
            </p:cNvPr>
            <p:cNvSpPr txBox="1"/>
            <p:nvPr/>
          </p:nvSpPr>
          <p:spPr>
            <a:xfrm>
              <a:off x="9024182" y="1939062"/>
              <a:ext cx="3008061" cy="83099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dirty="0">
                  <a:solidFill>
                    <a:srgbClr val="2F2F2F"/>
                  </a:solidFill>
                </a:rPr>
                <a:t>size of arrow showing approximate spread of the transverse temperature</a:t>
              </a:r>
              <a:endParaRPr lang="en-GB" dirty="0">
                <a:solidFill>
                  <a:srgbClr val="2F2F2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94186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881513D-8258-3D25-4CA0-4F46D1835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Grid/Anode off axis (co-axiality misalignment)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EA8CBB-45DE-D394-21C3-B9A6F6B19B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N"/>
              <a:t>06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9D42F3-4B39-89F6-7C9F-8B39289D1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6F52D1-7FF4-D6AA-F64C-15086385B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8" name="Picture 7" descr="A graph of a graph&#10;&#10;AI-generated content may be incorrect.">
            <a:extLst>
              <a:ext uri="{FF2B5EF4-FFF2-40B4-BE49-F238E27FC236}">
                <a16:creationId xmlns:a16="http://schemas.microsoft.com/office/drawing/2014/main" id="{D1208829-33A8-6905-927D-A01C83516F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620" y="1620787"/>
            <a:ext cx="5369427" cy="4252586"/>
          </a:xfrm>
          <a:prstGeom prst="rect">
            <a:avLst/>
          </a:prstGeom>
        </p:spPr>
      </p:pic>
      <p:pic>
        <p:nvPicPr>
          <p:cNvPr id="10" name="Picture 9" descr="A graph of an orange line&#10;&#10;AI-generated content may be incorrect.">
            <a:extLst>
              <a:ext uri="{FF2B5EF4-FFF2-40B4-BE49-F238E27FC236}">
                <a16:creationId xmlns:a16="http://schemas.microsoft.com/office/drawing/2014/main" id="{2137371E-90AF-0FA5-511D-E51C1104E9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0234" y="1567551"/>
            <a:ext cx="5503861" cy="435905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D3FCE1B-807C-2260-B7B9-34D172AF1001}"/>
              </a:ext>
            </a:extLst>
          </p:cNvPr>
          <p:cNvSpPr txBox="1"/>
          <p:nvPr/>
        </p:nvSpPr>
        <p:spPr>
          <a:xfrm>
            <a:off x="945931" y="1051034"/>
            <a:ext cx="745075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Gun sub assembly co-axiality misalignment within 500 um is acceptable !</a:t>
            </a:r>
          </a:p>
        </p:txBody>
      </p:sp>
    </p:spTree>
    <p:extLst>
      <p:ext uri="{BB962C8B-B14F-4D97-AF65-F5344CB8AC3E}">
        <p14:creationId xmlns:p14="http://schemas.microsoft.com/office/powerpoint/2010/main" val="17831924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7E7A8C3-1E5E-BC38-FCE9-08B92F440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Transverse velocity spread when grid/anode off-axis (co-axiality misalignment)</a:t>
            </a:r>
            <a:endParaRPr lang="en-GB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3752B3-3BD3-0576-74A3-1B0F2305E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N"/>
              <a:t>06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207738-4B58-6689-4392-12328E4C80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3CCC27-4F4B-47A3-483D-8B4EA1229A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8" name="Picture 7" descr="A screen shot of a graph&#10;&#10;AI-generated content may be incorrect.">
            <a:extLst>
              <a:ext uri="{FF2B5EF4-FFF2-40B4-BE49-F238E27FC236}">
                <a16:creationId xmlns:a16="http://schemas.microsoft.com/office/drawing/2014/main" id="{7DDF481B-75FC-3080-1CF1-538867F2646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73" t="13463" r="703"/>
          <a:stretch/>
        </p:blipFill>
        <p:spPr>
          <a:xfrm>
            <a:off x="75155" y="908139"/>
            <a:ext cx="6219172" cy="2504804"/>
          </a:xfrm>
          <a:prstGeom prst="rect">
            <a:avLst/>
          </a:prstGeom>
        </p:spPr>
      </p:pic>
      <p:pic>
        <p:nvPicPr>
          <p:cNvPr id="10" name="Picture 9" descr="A screen shot of a graph&#10;&#10;AI-generated content may be incorrect.">
            <a:extLst>
              <a:ext uri="{FF2B5EF4-FFF2-40B4-BE49-F238E27FC236}">
                <a16:creationId xmlns:a16="http://schemas.microsoft.com/office/drawing/2014/main" id="{DEABF552-EDC9-B7D9-5D88-2716FA99D55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182" t="12345" r="394"/>
          <a:stretch/>
        </p:blipFill>
        <p:spPr>
          <a:xfrm>
            <a:off x="75155" y="3800613"/>
            <a:ext cx="6219174" cy="250480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DE14A37-9416-8A2A-6F28-3081421020CB}"/>
              </a:ext>
            </a:extLst>
          </p:cNvPr>
          <p:cNvSpPr txBox="1"/>
          <p:nvPr/>
        </p:nvSpPr>
        <p:spPr>
          <a:xfrm>
            <a:off x="7465512" y="2455101"/>
            <a:ext cx="4565737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By moving the grid or anode 1mm off axis (transversely), we do not see a huge spread in transverse velocity.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E379D8E-1B30-F4C7-BCBD-68BD07545F9E}"/>
              </a:ext>
            </a:extLst>
          </p:cNvPr>
          <p:cNvSpPr txBox="1"/>
          <p:nvPr/>
        </p:nvSpPr>
        <p:spPr>
          <a:xfrm>
            <a:off x="2624203" y="1665962"/>
            <a:ext cx="97462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for anode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8190535-072D-8B69-01CF-0EE91DB34821}"/>
              </a:ext>
            </a:extLst>
          </p:cNvPr>
          <p:cNvSpPr txBox="1"/>
          <p:nvPr/>
        </p:nvSpPr>
        <p:spPr>
          <a:xfrm>
            <a:off x="2624203" y="4373671"/>
            <a:ext cx="71814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for grid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00529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4488109-E393-3354-10B1-B185435A8D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The simulation results came after the first draft design by J. Cenede. Here we provide more relaxed requirements on the alignment tolerances of the final gun assembly.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Keep angular misalignment between gun axis and magnetic axis to within </a:t>
            </a:r>
            <a:r>
              <a:rPr lang="en-US" dirty="0"/>
              <a:t>0 ± 5 </a:t>
            </a:r>
            <a:r>
              <a:rPr lang="en-US" dirty="0" err="1"/>
              <a:t>mrad</a:t>
            </a:r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The co-axiality (off-axis) of grid and anode should be within </a:t>
            </a:r>
            <a:r>
              <a:rPr lang="en-US" dirty="0"/>
              <a:t>± 1.0 mm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The linear (along beam axis) positioning of anode and grid should be within </a:t>
            </a:r>
            <a:r>
              <a:rPr lang="en-US" dirty="0"/>
              <a:t>± 1.0 mms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The grid to pierce/cathode distance can be </a:t>
            </a:r>
            <a:r>
              <a:rPr lang="en-US" dirty="0"/>
              <a:t>+1mm</a:t>
            </a:r>
            <a:r>
              <a:rPr lang="en-US" b="0" dirty="0"/>
              <a:t> or </a:t>
            </a:r>
            <a:r>
              <a:rPr lang="en-US" dirty="0"/>
              <a:t>-0.5 mm</a:t>
            </a:r>
            <a:r>
              <a:rPr lang="en-US" b="0" dirty="0"/>
              <a:t> (to avoid high voltage spark)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Above alignments are all to be provided at room temperature (for cold cathode) !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36E3E4A-76AF-AD5C-D58E-49CDE84C7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F35ED1-4A00-331C-4927-ED494C4BC8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N"/>
              <a:t>06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CA10FF-4C4F-C458-B9DF-30EDBFB49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FB7DF7-F3D7-EC61-4AA3-693F1D20E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61814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F9AABB5-D921-D726-83C2-CEEE9AFB62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dirty="0"/>
              <a:t>Thank you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Sasha, Fred, Adriana, Gerard and Davide for helpful discussions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 err="1"/>
              <a:t>Sameed</a:t>
            </a:r>
            <a:r>
              <a:rPr lang="en-US" b="0" dirty="0"/>
              <a:t> for early simulations of the proto gun v4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Alex, Jean for their experience with the e-coolers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AD-CONS EC project members for their collaboration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95AA07D-A18F-2829-2210-46690C63D0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Acknowledgement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BBBB37-C6BB-BFA1-E931-5FAB54FC0F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N"/>
              <a:t>06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7BACB8-B99D-7EB7-5A23-2164BA49C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EE7CE6-488C-126D-66FD-03BA405ED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7962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50E3F57-3A3E-7782-1BEC-C9B055CDA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2929757"/>
            <a:ext cx="11376025" cy="499243"/>
          </a:xfrm>
        </p:spPr>
        <p:txBody>
          <a:bodyPr/>
          <a:lstStyle/>
          <a:p>
            <a:pPr algn="ctr"/>
            <a:r>
              <a:rPr lang="en-US" dirty="0"/>
              <a:t>EXTRA slides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D3C055-93DC-54C0-DB6C-440FB4BA6A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N"/>
              <a:t>06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347A9D-3151-B4B7-F6E6-AA61C861A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6E7F96-D2DA-B186-4435-AEA2481AB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2114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9C851D2-6DC0-B469-59A8-8F8708A547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CST simulations check OK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2CD64B-926B-1004-46C3-8E3646247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N"/>
              <a:t>06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25CC8D-CEDF-80AF-2314-D59B17647B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D74D8D-C986-1B81-C98D-10EC8EE81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10" name="Picture 9" descr="A close-up of a machine&#10;&#10;Description automatically generated">
            <a:extLst>
              <a:ext uri="{FF2B5EF4-FFF2-40B4-BE49-F238E27FC236}">
                <a16:creationId xmlns:a16="http://schemas.microsoft.com/office/drawing/2014/main" id="{1F60BD8A-C268-EB12-7141-DE784ECA3E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749293"/>
            <a:ext cx="11277199" cy="5194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0839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652F49B-E7A2-9DE5-6779-85267431FB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 algn="just">
              <a:lnSpc>
                <a:spcPct val="13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GB" sz="1800" b="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Smaller Cathode Flange: The cathode flange size has been reduced to DN100CF from DN150CF.</a:t>
            </a:r>
          </a:p>
          <a:p>
            <a:pPr marL="342900" lvl="0" indent="-342900" algn="just">
              <a:lnSpc>
                <a:spcPct val="130000"/>
              </a:lnSpc>
              <a:spcBef>
                <a:spcPts val="600"/>
              </a:spcBef>
              <a:buFont typeface="+mj-lt"/>
              <a:buAutoNum type="arabicPeriod"/>
            </a:pPr>
            <a:endParaRPr lang="en-GB" sz="1800" b="0" dirty="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3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GB" sz="1800" b="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External Cooling Water Pipe: Unlike the current AD gun, the cooling water pipe will be positioned outside the vacuum chamber, rather than inside.</a:t>
            </a:r>
          </a:p>
          <a:p>
            <a:pPr marL="342900" lvl="0" indent="-342900" algn="just">
              <a:lnSpc>
                <a:spcPct val="130000"/>
              </a:lnSpc>
              <a:spcBef>
                <a:spcPts val="600"/>
              </a:spcBef>
              <a:buFont typeface="+mj-lt"/>
              <a:buAutoNum type="arabicPeriod"/>
            </a:pPr>
            <a:endParaRPr lang="en-GB" sz="1800" b="0" dirty="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3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GB" sz="1800" b="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Modulated Ceramic Surface: A wavy shape has been added to the airside of the ceramic to increase the effective electron creeping distance, thus improving high-voltage insulation.</a:t>
            </a:r>
          </a:p>
          <a:p>
            <a:pPr marL="342900" lvl="0" indent="-342900" algn="just">
              <a:lnSpc>
                <a:spcPct val="130000"/>
              </a:lnSpc>
              <a:spcBef>
                <a:spcPts val="600"/>
              </a:spcBef>
              <a:buFont typeface="+mj-lt"/>
              <a:buAutoNum type="arabicPeriod"/>
            </a:pPr>
            <a:endParaRPr lang="en-GB" sz="1800" b="0" dirty="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3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GB" sz="1800" b="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Smaller cathode of 25 mm: </a:t>
            </a:r>
            <a:r>
              <a:rPr lang="en-GB" sz="1800" b="0" dirty="0" err="1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discipates</a:t>
            </a:r>
            <a:r>
              <a:rPr lang="en-GB" sz="1800" b="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less power ~200 Watts (old gun 240 Watts)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2F25B71-B3B1-1C3D-66C0-D27FC9A0DA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Differences between Russian gun and v5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901E64-75AE-E388-F60C-E48E4B2877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N"/>
              <a:t>06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BC2780-E399-48C0-D8BE-DA56F4308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272489-D6AA-D96C-B937-38B96A54A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3234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BCE5410-39F3-887B-462C-4F7D244AF3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Introduction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Electron gun design (version 5)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Acceptance criteria and e-beam quality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CST Simulation results: B-field scan, linear tolerances, angular tolerances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Summary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9C5DBA8-9FA6-968B-E05B-F9CA1DE7E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H" dirty="0"/>
              <a:t>Outline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51BF13-06CA-F40E-DA22-6FFE9D67D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N"/>
              <a:t>06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C01C4C-1DA3-51FE-59C2-4A23208B07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Khatri | SY-BI-XEI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CE64A4-69E9-4E10-2FE9-0DD9BB3577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2954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4809A63-3DD5-3254-7194-6C4C04CB50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>
              <a:lnSpc>
                <a:spcPct val="130000"/>
              </a:lnSpc>
              <a:spcBef>
                <a:spcPts val="600"/>
              </a:spcBef>
            </a:pPr>
            <a:r>
              <a:rPr lang="en-GB" sz="2400" b="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Gun v5 design can be found in Jira by J. Cenede:</a:t>
            </a:r>
          </a:p>
          <a:p>
            <a:pPr lvl="0" algn="just">
              <a:lnSpc>
                <a:spcPct val="130000"/>
              </a:lnSpc>
              <a:spcBef>
                <a:spcPts val="600"/>
              </a:spcBef>
            </a:pPr>
            <a:r>
              <a:rPr lang="en-GB" sz="2400" b="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https://its.cern.ch/jira/browse/BIXEI-588</a:t>
            </a:r>
            <a:endParaRPr lang="en-GB" sz="2400" b="0" dirty="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30000"/>
              </a:lnSpc>
              <a:spcBef>
                <a:spcPts val="600"/>
              </a:spcBef>
            </a:pPr>
            <a:endParaRPr lang="en-GB" sz="2400" b="0" dirty="0"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30000"/>
              </a:lnSpc>
              <a:spcBef>
                <a:spcPts val="600"/>
              </a:spcBef>
            </a:pPr>
            <a:r>
              <a:rPr lang="en-GB" sz="2400" b="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Report on proto gun tests and results: EDMS:</a:t>
            </a:r>
            <a:r>
              <a:rPr lang="en-US" sz="2400" b="0" i="0" dirty="0">
                <a:solidFill>
                  <a:srgbClr val="242424"/>
                </a:solidFill>
                <a:effectLst/>
                <a:latin typeface="Aptos" panose="020B0004020202020204" pitchFamily="34" charset="0"/>
              </a:rPr>
              <a:t> </a:t>
            </a:r>
            <a:r>
              <a:rPr lang="en-US" sz="2400" b="0" i="0" u="sng" dirty="0">
                <a:solidFill>
                  <a:srgbClr val="467886"/>
                </a:solidFill>
                <a:effectLst/>
                <a:latin typeface="Aptos" panose="020B0004020202020204" pitchFamily="34" charset="0"/>
                <a:hlinkClick r:id="rId3" tooltip="https://edms.cern.ch/document/3225048"/>
              </a:rPr>
              <a:t>3225048</a:t>
            </a:r>
            <a:endParaRPr lang="en-GB" sz="2400" b="0" i="0" u="sng" dirty="0">
              <a:solidFill>
                <a:srgbClr val="467886"/>
              </a:solidFill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Bef>
                <a:spcPts val="600"/>
              </a:spcBef>
            </a:pPr>
            <a:r>
              <a:rPr lang="en-GB" sz="2400" b="0" dirty="0">
                <a:hlinkClick r:id="rId4"/>
              </a:rPr>
              <a:t>https://edms.cern.ch/document/3225048</a:t>
            </a:r>
            <a:endParaRPr lang="en-GB" sz="2400" b="0" dirty="0"/>
          </a:p>
          <a:p>
            <a:pPr lvl="0" algn="just">
              <a:lnSpc>
                <a:spcPct val="130000"/>
              </a:lnSpc>
              <a:spcBef>
                <a:spcPts val="600"/>
              </a:spcBef>
            </a:pPr>
            <a:endParaRPr lang="en-GB" dirty="0"/>
          </a:p>
          <a:p>
            <a:pPr lvl="0" algn="just">
              <a:lnSpc>
                <a:spcPct val="130000"/>
              </a:lnSpc>
              <a:spcBef>
                <a:spcPts val="600"/>
              </a:spcBef>
            </a:pPr>
            <a:r>
              <a:rPr lang="en-GB" b="0" dirty="0"/>
              <a:t>CATIA reference: ST1954551</a:t>
            </a:r>
          </a:p>
          <a:p>
            <a:pPr lvl="0" algn="just">
              <a:lnSpc>
                <a:spcPct val="130000"/>
              </a:lnSpc>
              <a:spcBef>
                <a:spcPts val="600"/>
              </a:spcBef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B7908F1-19C5-BC23-7408-993E30F41E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of gun v5 and report of proto tests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A6E43E-F966-EC6E-ABDE-8DE01D288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N"/>
              <a:t>06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E334CF-80E3-2017-E6A5-13E82CB36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F64AC8-FEE8-486E-B76A-AD0523838D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39100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3F332E-F1AB-0C77-344A-9A91808750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2D9605D-D12E-7580-E4EC-D1FF5BB04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Angle (degree) vs transverse velocity (OLD plot)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45578A-6ACF-732A-555F-5A223830A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N"/>
              <a:t>06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ABE1F1-437F-8DB5-2F5A-A363EC246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152F5B-D544-8122-DE94-BE08FEB6E3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8" name="Picture 7" descr="A graph of a graph showing the angle and the same number of electrons&#10;&#10;AI-generated content may be incorrect.">
            <a:extLst>
              <a:ext uri="{FF2B5EF4-FFF2-40B4-BE49-F238E27FC236}">
                <a16:creationId xmlns:a16="http://schemas.microsoft.com/office/drawing/2014/main" id="{156FD4EF-7F7B-9B20-E751-6DCDA31AFD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8173" y="1145627"/>
            <a:ext cx="6350000" cy="50292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3E9BD2C-096E-3D1C-A457-31BC9FA363A9}"/>
              </a:ext>
            </a:extLst>
          </p:cNvPr>
          <p:cNvSpPr txBox="1"/>
          <p:nvPr/>
        </p:nvSpPr>
        <p:spPr>
          <a:xfrm>
            <a:off x="214534" y="995571"/>
            <a:ext cx="4883639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Gun axis tilted with respect to the magnetic axis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The beam quality degrades as we increase tilt angle of the whole gun with respect to the magnetic field.</a:t>
            </a:r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r>
              <a:rPr lang="en-US" dirty="0"/>
              <a:t>NB: 2 </a:t>
            </a:r>
            <a:r>
              <a:rPr lang="en-US" dirty="0" err="1"/>
              <a:t>mrad</a:t>
            </a:r>
            <a:r>
              <a:rPr lang="en-US" dirty="0"/>
              <a:t> ~0.115°</a:t>
            </a:r>
          </a:p>
        </p:txBody>
      </p:sp>
    </p:spTree>
    <p:extLst>
      <p:ext uri="{BB962C8B-B14F-4D97-AF65-F5344CB8AC3E}">
        <p14:creationId xmlns:p14="http://schemas.microsoft.com/office/powerpoint/2010/main" val="27326394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8C62F227-F5A3-BF62-56A9-636A44495E8C}"/>
              </a:ext>
            </a:extLst>
          </p:cNvPr>
          <p:cNvSpPr txBox="1"/>
          <p:nvPr/>
        </p:nvSpPr>
        <p:spPr>
          <a:xfrm>
            <a:off x="8023148" y="137698"/>
            <a:ext cx="1175317" cy="408623"/>
          </a:xfrm>
          <a:prstGeom prst="round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b="1" dirty="0"/>
              <a:t>e-Gun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AAB315F-DDA0-9BB8-306A-4461D1FB90B3}"/>
              </a:ext>
            </a:extLst>
          </p:cNvPr>
          <p:cNvSpPr txBox="1"/>
          <p:nvPr/>
        </p:nvSpPr>
        <p:spPr>
          <a:xfrm>
            <a:off x="8060048" y="614328"/>
            <a:ext cx="401037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dirty="0"/>
              <a:t>1</a:t>
            </a:r>
            <a:r>
              <a:rPr lang="en-GB" sz="1600" baseline="30000" dirty="0"/>
              <a:t>st</a:t>
            </a:r>
            <a:r>
              <a:rPr lang="en-GB" sz="1600" dirty="0"/>
              <a:t> proto tested – lessons learned !</a:t>
            </a:r>
          </a:p>
        </p:txBody>
      </p:sp>
      <p:pic>
        <p:nvPicPr>
          <p:cNvPr id="27" name="Picture 26" descr="A grey machine with a round hole&#10;&#10;Description automatically generated with medium confidence">
            <a:extLst>
              <a:ext uri="{FF2B5EF4-FFF2-40B4-BE49-F238E27FC236}">
                <a16:creationId xmlns:a16="http://schemas.microsoft.com/office/drawing/2014/main" id="{4AB5B2AD-46BB-53B5-2566-32D3D10545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1" t="1471" r="5569" b="2550"/>
          <a:stretch/>
        </p:blipFill>
        <p:spPr>
          <a:xfrm>
            <a:off x="2195514" y="4784747"/>
            <a:ext cx="1922428" cy="1762344"/>
          </a:xfrm>
          <a:prstGeom prst="rect">
            <a:avLst/>
          </a:prstGeom>
        </p:spPr>
      </p:pic>
      <p:pic>
        <p:nvPicPr>
          <p:cNvPr id="32" name="Picture 31" descr="A drawing of a machine&#10;&#10;Description automatically generated">
            <a:extLst>
              <a:ext uri="{FF2B5EF4-FFF2-40B4-BE49-F238E27FC236}">
                <a16:creationId xmlns:a16="http://schemas.microsoft.com/office/drawing/2014/main" id="{383AE043-E66F-C256-0322-D81ABB8390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9" t="4695" r="12499" b="1962"/>
          <a:stretch/>
        </p:blipFill>
        <p:spPr>
          <a:xfrm>
            <a:off x="232611" y="4787042"/>
            <a:ext cx="1885036" cy="1923556"/>
          </a:xfrm>
          <a:prstGeom prst="rect">
            <a:avLst/>
          </a:prstGeom>
        </p:spPr>
      </p:pic>
      <p:pic>
        <p:nvPicPr>
          <p:cNvPr id="5" name="Picture 4" descr="A machine with many parts&#10;&#10;Description automatically generated with medium confidence">
            <a:extLst>
              <a:ext uri="{FF2B5EF4-FFF2-40B4-BE49-F238E27FC236}">
                <a16:creationId xmlns:a16="http://schemas.microsoft.com/office/drawing/2014/main" id="{234421E9-404D-5444-6675-77F64AB47B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921806" y="424331"/>
            <a:ext cx="3880163" cy="1381331"/>
          </a:xfrm>
          <a:prstGeom prst="rect">
            <a:avLst/>
          </a:prstGeom>
        </p:spPr>
      </p:pic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1D268989-13D5-3F15-5D97-563D0F107D56}"/>
              </a:ext>
            </a:extLst>
          </p:cNvPr>
          <p:cNvSpPr/>
          <p:nvPr/>
        </p:nvSpPr>
        <p:spPr>
          <a:xfrm>
            <a:off x="8037095" y="522540"/>
            <a:ext cx="3922294" cy="2821570"/>
          </a:xfrm>
          <a:prstGeom prst="roundRect">
            <a:avLst>
              <a:gd name="adj" fmla="val 5395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4605CC27-93CA-7E22-C88E-A3A6E7D3C3FD}"/>
              </a:ext>
            </a:extLst>
          </p:cNvPr>
          <p:cNvSpPr/>
          <p:nvPr/>
        </p:nvSpPr>
        <p:spPr>
          <a:xfrm>
            <a:off x="195648" y="1564025"/>
            <a:ext cx="3922294" cy="5189393"/>
          </a:xfrm>
          <a:prstGeom prst="roundRect">
            <a:avLst>
              <a:gd name="adj" fmla="val 5139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2C8D2CF-1F96-E7E1-8E61-E879B2A95D9F}"/>
              </a:ext>
            </a:extLst>
          </p:cNvPr>
          <p:cNvSpPr txBox="1"/>
          <p:nvPr/>
        </p:nvSpPr>
        <p:spPr>
          <a:xfrm>
            <a:off x="1529292" y="987456"/>
            <a:ext cx="1550239" cy="408623"/>
          </a:xfrm>
          <a:prstGeom prst="round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b="1" dirty="0"/>
              <a:t>e-Collector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81C7425-DA7C-4D8D-6ABF-7DA9784A25AD}"/>
              </a:ext>
            </a:extLst>
          </p:cNvPr>
          <p:cNvCxnSpPr>
            <a:cxnSpLocks/>
            <a:stCxn id="8" idx="3"/>
          </p:cNvCxnSpPr>
          <p:nvPr/>
        </p:nvCxnSpPr>
        <p:spPr>
          <a:xfrm flipV="1">
            <a:off x="3079531" y="971815"/>
            <a:ext cx="1112023" cy="21995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285954E-120E-31B8-5719-BA3150A01874}"/>
              </a:ext>
            </a:extLst>
          </p:cNvPr>
          <p:cNvCxnSpPr>
            <a:cxnSpLocks/>
            <a:stCxn id="21" idx="1"/>
          </p:cNvCxnSpPr>
          <p:nvPr/>
        </p:nvCxnSpPr>
        <p:spPr>
          <a:xfrm flipH="1">
            <a:off x="7342491" y="342010"/>
            <a:ext cx="680657" cy="55044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4" name="Picture 33">
            <a:extLst>
              <a:ext uri="{FF2B5EF4-FFF2-40B4-BE49-F238E27FC236}">
                <a16:creationId xmlns:a16="http://schemas.microsoft.com/office/drawing/2014/main" id="{D3976C0B-8585-0BEA-DB25-6271D3D6E4D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753" t="9147"/>
          <a:stretch/>
        </p:blipFill>
        <p:spPr>
          <a:xfrm>
            <a:off x="8313051" y="1307647"/>
            <a:ext cx="3388260" cy="1770873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0D894E7F-4F48-C518-B94B-A3F6295C360F}"/>
              </a:ext>
            </a:extLst>
          </p:cNvPr>
          <p:cNvSpPr txBox="1"/>
          <p:nvPr/>
        </p:nvSpPr>
        <p:spPr>
          <a:xfrm>
            <a:off x="8348179" y="1030648"/>
            <a:ext cx="585536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anode</a:t>
            </a:r>
            <a:endParaRPr lang="en-GB" sz="1200" dirty="0">
              <a:solidFill>
                <a:srgbClr val="FF0000"/>
              </a:solidFill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FFB3C9A-B8E7-4C0E-C8EC-6D4FDA2B69CF}"/>
              </a:ext>
            </a:extLst>
          </p:cNvPr>
          <p:cNvCxnSpPr>
            <a:cxnSpLocks/>
            <a:stCxn id="35" idx="2"/>
          </p:cNvCxnSpPr>
          <p:nvPr/>
        </p:nvCxnSpPr>
        <p:spPr>
          <a:xfrm flipH="1">
            <a:off x="8638674" y="1307647"/>
            <a:ext cx="2273" cy="64079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7809ACD3-8DE1-E1FA-44EC-76571B0BFB24}"/>
              </a:ext>
            </a:extLst>
          </p:cNvPr>
          <p:cNvSpPr txBox="1"/>
          <p:nvPr/>
        </p:nvSpPr>
        <p:spPr>
          <a:xfrm>
            <a:off x="9559742" y="940295"/>
            <a:ext cx="740109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cathode</a:t>
            </a:r>
            <a:endParaRPr lang="en-GB" sz="1200" dirty="0">
              <a:solidFill>
                <a:srgbClr val="FF0000"/>
              </a:solidFill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743D3D3D-B951-199F-82CD-31B40B77D30E}"/>
              </a:ext>
            </a:extLst>
          </p:cNvPr>
          <p:cNvCxnSpPr>
            <a:cxnSpLocks/>
            <a:stCxn id="39" idx="2"/>
          </p:cNvCxnSpPr>
          <p:nvPr/>
        </p:nvCxnSpPr>
        <p:spPr>
          <a:xfrm flipH="1">
            <a:off x="9848228" y="1217294"/>
            <a:ext cx="81569" cy="975789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58CEE0A8-3C01-3F4F-E7C0-1E80C1A52679}"/>
              </a:ext>
            </a:extLst>
          </p:cNvPr>
          <p:cNvSpPr txBox="1"/>
          <p:nvPr/>
        </p:nvSpPr>
        <p:spPr>
          <a:xfrm>
            <a:off x="10571679" y="902926"/>
            <a:ext cx="112963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HV feedthroughs</a:t>
            </a:r>
            <a:endParaRPr lang="en-GB" sz="1200" dirty="0">
              <a:solidFill>
                <a:srgbClr val="FF0000"/>
              </a:solidFill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B9896285-1B1D-001C-E959-4DFFB5F195B8}"/>
              </a:ext>
            </a:extLst>
          </p:cNvPr>
          <p:cNvCxnSpPr>
            <a:cxnSpLocks/>
          </p:cNvCxnSpPr>
          <p:nvPr/>
        </p:nvCxnSpPr>
        <p:spPr>
          <a:xfrm flipH="1">
            <a:off x="10908632" y="1364591"/>
            <a:ext cx="88350" cy="417369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0DF626CF-8ECB-7407-9769-C95E653BE941}"/>
              </a:ext>
            </a:extLst>
          </p:cNvPr>
          <p:cNvCxnSpPr>
            <a:cxnSpLocks/>
          </p:cNvCxnSpPr>
          <p:nvPr/>
        </p:nvCxnSpPr>
        <p:spPr>
          <a:xfrm>
            <a:off x="11061032" y="1364591"/>
            <a:ext cx="144379" cy="828492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72B8CD79-64B4-3119-B13B-40F018DF29D6}"/>
              </a:ext>
            </a:extLst>
          </p:cNvPr>
          <p:cNvSpPr txBox="1"/>
          <p:nvPr/>
        </p:nvSpPr>
        <p:spPr>
          <a:xfrm>
            <a:off x="194536" y="1623462"/>
            <a:ext cx="4010374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dirty="0"/>
              <a:t>Proto (improved) collector for present AD cooler fully tested and ready for OP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dirty="0"/>
              <a:t>Final collector for new cooler under production, delivery in April 2025</a:t>
            </a: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536BFC03-63BC-E738-6399-8B269BEA95E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15" t="39599"/>
          <a:stretch/>
        </p:blipFill>
        <p:spPr>
          <a:xfrm>
            <a:off x="981196" y="2185906"/>
            <a:ext cx="2217528" cy="1663940"/>
          </a:xfrm>
          <a:prstGeom prst="rect">
            <a:avLst/>
          </a:prstGeom>
        </p:spPr>
      </p:pic>
      <p:sp>
        <p:nvSpPr>
          <p:cNvPr id="73" name="TextBox 72">
            <a:extLst>
              <a:ext uri="{FF2B5EF4-FFF2-40B4-BE49-F238E27FC236}">
                <a16:creationId xmlns:a16="http://schemas.microsoft.com/office/drawing/2014/main" id="{F581552B-27C9-3DAE-2A96-2D74DA2C45D5}"/>
              </a:ext>
            </a:extLst>
          </p:cNvPr>
          <p:cNvSpPr txBox="1"/>
          <p:nvPr/>
        </p:nvSpPr>
        <p:spPr>
          <a:xfrm>
            <a:off x="0" y="13737"/>
            <a:ext cx="34820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Introduction/Reminder</a:t>
            </a:r>
            <a:endParaRPr lang="en-GB" sz="2400" b="1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8354D44-B6F4-1830-2A4E-7B8831ECFABF}"/>
              </a:ext>
            </a:extLst>
          </p:cNvPr>
          <p:cNvSpPr txBox="1"/>
          <p:nvPr/>
        </p:nvSpPr>
        <p:spPr>
          <a:xfrm>
            <a:off x="8948673" y="1042059"/>
            <a:ext cx="740109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grid</a:t>
            </a:r>
            <a:endParaRPr lang="en-GB" sz="1200" dirty="0">
              <a:solidFill>
                <a:srgbClr val="FF0000"/>
              </a:solidFill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27FC40FE-98C7-8512-277D-69FA1609E3A6}"/>
              </a:ext>
            </a:extLst>
          </p:cNvPr>
          <p:cNvCxnSpPr>
            <a:cxnSpLocks/>
          </p:cNvCxnSpPr>
          <p:nvPr/>
        </p:nvCxnSpPr>
        <p:spPr>
          <a:xfrm>
            <a:off x="9198465" y="1253598"/>
            <a:ext cx="421317" cy="694844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6" name="Picture 55">
            <a:extLst>
              <a:ext uri="{FF2B5EF4-FFF2-40B4-BE49-F238E27FC236}">
                <a16:creationId xmlns:a16="http://schemas.microsoft.com/office/drawing/2014/main" id="{C9CE285B-4A0A-966E-FA23-1B14BD9607C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5" t="11338" r="2593" b="5276"/>
          <a:stretch/>
        </p:blipFill>
        <p:spPr>
          <a:xfrm flipH="1">
            <a:off x="4532509" y="4364131"/>
            <a:ext cx="4048788" cy="1810311"/>
          </a:xfrm>
          <a:prstGeom prst="rect">
            <a:avLst/>
          </a:prstGeom>
        </p:spPr>
      </p:pic>
      <p:pic>
        <p:nvPicPr>
          <p:cNvPr id="58" name="Picture 57" descr="A close-up of a machine&#10;&#10;Description automatically generated">
            <a:extLst>
              <a:ext uri="{FF2B5EF4-FFF2-40B4-BE49-F238E27FC236}">
                <a16:creationId xmlns:a16="http://schemas.microsoft.com/office/drawing/2014/main" id="{35D5776A-7199-471E-0B99-3D02AC86452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75" t="11854" r="15233" b="10560"/>
          <a:stretch/>
        </p:blipFill>
        <p:spPr>
          <a:xfrm flipH="1">
            <a:off x="8979015" y="3974952"/>
            <a:ext cx="2851994" cy="2080168"/>
          </a:xfrm>
          <a:prstGeom prst="rect">
            <a:avLst/>
          </a:prstGeom>
        </p:spPr>
      </p:pic>
      <p:sp>
        <p:nvSpPr>
          <p:cNvPr id="60" name="Rectangle: Rounded Corners 29">
            <a:extLst>
              <a:ext uri="{FF2B5EF4-FFF2-40B4-BE49-F238E27FC236}">
                <a16:creationId xmlns:a16="http://schemas.microsoft.com/office/drawing/2014/main" id="{F85C6146-68B9-D635-D843-FC2E54574A5D}"/>
              </a:ext>
            </a:extLst>
          </p:cNvPr>
          <p:cNvSpPr/>
          <p:nvPr/>
        </p:nvSpPr>
        <p:spPr>
          <a:xfrm>
            <a:off x="4181992" y="3344109"/>
            <a:ext cx="7777397" cy="3015026"/>
          </a:xfrm>
          <a:prstGeom prst="roundRect">
            <a:avLst>
              <a:gd name="adj" fmla="val 5395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6209F78-8EE8-E122-CE2D-66B5CFA42564}"/>
              </a:ext>
            </a:extLst>
          </p:cNvPr>
          <p:cNvSpPr txBox="1"/>
          <p:nvPr/>
        </p:nvSpPr>
        <p:spPr>
          <a:xfrm>
            <a:off x="4243462" y="3348442"/>
            <a:ext cx="7459166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/>
              <a:t>2</a:t>
            </a:r>
            <a:r>
              <a:rPr lang="en-GB" sz="1400" baseline="30000" dirty="0"/>
              <a:t>nd</a:t>
            </a:r>
            <a:r>
              <a:rPr lang="en-GB" sz="1400" dirty="0"/>
              <a:t> proto: revised, robust design based on 1</a:t>
            </a:r>
            <a:r>
              <a:rPr lang="en-GB" sz="1400" baseline="30000" dirty="0"/>
              <a:t>st</a:t>
            </a:r>
            <a:r>
              <a:rPr lang="en-GB" sz="1400" dirty="0"/>
              <a:t> proto and current Russian gun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/>
              <a:t>Cooling water for high ceramic resistance, wavy modulation better HV insulation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/>
              <a:t>Production for test by June 2025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22E548A-7447-FFB5-FDBF-AD3A7D5C6FB1}"/>
              </a:ext>
            </a:extLst>
          </p:cNvPr>
          <p:cNvSpPr txBox="1"/>
          <p:nvPr/>
        </p:nvSpPr>
        <p:spPr>
          <a:xfrm>
            <a:off x="4309775" y="6443303"/>
            <a:ext cx="752123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IN" sz="1200" b="0" i="0" u="none" strike="noStrike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Aptos" panose="020B0004020202020204" pitchFamily="34" charset="0"/>
              </a:rPr>
              <a:t>ECTS test bench in b.236 has been improved to comply CERN electrical safety standards – A. Frassier</a:t>
            </a:r>
            <a:r>
              <a:rPr lang="en-IN" sz="1200" dirty="0">
                <a:solidFill>
                  <a:srgbClr val="000000"/>
                </a:solidFill>
                <a:highlight>
                  <a:srgbClr val="FFFF00"/>
                </a:highlight>
                <a:latin typeface="Aptos" panose="020B0004020202020204" pitchFamily="34" charset="0"/>
              </a:rPr>
              <a:t>/J. Cenede</a:t>
            </a:r>
            <a:endParaRPr lang="en-IN" sz="1200" b="0" i="0" u="none" strike="noStrike" dirty="0">
              <a:solidFill>
                <a:srgbClr val="000000"/>
              </a:solidFill>
              <a:effectLst/>
              <a:highlight>
                <a:srgbClr val="FFFF00"/>
              </a:highlight>
              <a:latin typeface="Aptos" panose="020B0004020202020204" pitchFamily="34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2C4C7A0-3848-A0CD-4CCB-6A8C3B73257D}"/>
              </a:ext>
            </a:extLst>
          </p:cNvPr>
          <p:cNvSpPr txBox="1"/>
          <p:nvPr/>
        </p:nvSpPr>
        <p:spPr>
          <a:xfrm>
            <a:off x="9538622" y="6027683"/>
            <a:ext cx="18412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3D model by J. Cenede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58B55A5-0D77-C005-B02B-3F6070486A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N"/>
              <a:t>06 March 2025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211A681-56D7-CC0C-327B-2483A5BD56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798302-FE5D-6A83-9139-281EEDE05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4464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DF02A3-14DB-E114-E085-858C39FE27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35697-EA2C-7105-9651-B1AA4367DF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N"/>
              <a:t>06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36A925-2CE8-1D6D-C0AE-5F3BEC1F2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2379B5-3781-EC4C-0288-F38839666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6F8FCB3-2383-ECDF-5B4C-6A203DC40A68}"/>
              </a:ext>
            </a:extLst>
          </p:cNvPr>
          <p:cNvGrpSpPr/>
          <p:nvPr/>
        </p:nvGrpSpPr>
        <p:grpSpPr>
          <a:xfrm>
            <a:off x="2091645" y="360208"/>
            <a:ext cx="9787431" cy="5493560"/>
            <a:chOff x="1732052" y="360208"/>
            <a:chExt cx="9787431" cy="549356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2697FBDB-B3DB-0F72-1FB1-3F65226957F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16712" y="3602383"/>
              <a:ext cx="4172387" cy="2251385"/>
            </a:xfrm>
            <a:prstGeom prst="rect">
              <a:avLst/>
            </a:prstGeom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6EEA61C2-D60B-DCA9-5752-657FC8E1708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53504" r="56948" b="13039"/>
            <a:stretch/>
          </p:blipFill>
          <p:spPr>
            <a:xfrm>
              <a:off x="1854812" y="654914"/>
              <a:ext cx="4149923" cy="1723162"/>
            </a:xfrm>
            <a:prstGeom prst="rect">
              <a:avLst/>
            </a:prstGeom>
          </p:spPr>
        </p:pic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DDDF1378-6CE9-95B3-9A1E-5BE9671385F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0835" t="13496" r="50991" b="26740"/>
            <a:stretch/>
          </p:blipFill>
          <p:spPr>
            <a:xfrm>
              <a:off x="6627623" y="657174"/>
              <a:ext cx="4513103" cy="1694968"/>
            </a:xfrm>
            <a:prstGeom prst="rect">
              <a:avLst/>
            </a:prstGeom>
          </p:spPr>
        </p:pic>
        <p:pic>
          <p:nvPicPr>
            <p:cNvPr id="10" name="Picture 9" descr="A close-up of a machine&#10;&#10;AI-generated content may be incorrect.">
              <a:extLst>
                <a:ext uri="{FF2B5EF4-FFF2-40B4-BE49-F238E27FC236}">
                  <a16:creationId xmlns:a16="http://schemas.microsoft.com/office/drawing/2014/main" id="{DCA5339D-8C31-7328-8A8E-B6B1E018A67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19569" r="21111" b="7332"/>
            <a:stretch/>
          </p:blipFill>
          <p:spPr>
            <a:xfrm>
              <a:off x="1892051" y="2741443"/>
              <a:ext cx="4067469" cy="3008789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9126CCC-6B2E-B672-0C55-E73AC0205761}"/>
                </a:ext>
              </a:extLst>
            </p:cNvPr>
            <p:cNvSpPr txBox="1"/>
            <p:nvPr/>
          </p:nvSpPr>
          <p:spPr>
            <a:xfrm>
              <a:off x="4676574" y="2711495"/>
              <a:ext cx="1833836" cy="83099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2F2F2F"/>
                  </a:solidFill>
                  <a:highlight>
                    <a:srgbClr val="FFFF00"/>
                  </a:highlight>
                </a:rPr>
                <a:t>vacuum chamber</a:t>
              </a:r>
            </a:p>
            <a:p>
              <a:pPr algn="ctr"/>
              <a:r>
                <a:rPr lang="en-US" dirty="0">
                  <a:solidFill>
                    <a:srgbClr val="2F2F2F"/>
                  </a:solidFill>
                  <a:highlight>
                    <a:srgbClr val="FFFF00"/>
                  </a:highlight>
                </a:rPr>
                <a:t>with cooling water</a:t>
              </a:r>
            </a:p>
            <a:p>
              <a:pPr algn="ctr"/>
              <a:r>
                <a:rPr lang="en-US" dirty="0">
                  <a:solidFill>
                    <a:srgbClr val="2F2F2F"/>
                  </a:solidFill>
                  <a:highlight>
                    <a:srgbClr val="FFFF00"/>
                  </a:highlight>
                </a:rPr>
                <a:t>on the exterior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64101BB0-C65B-AF9B-8A29-457939303EF9}"/>
                </a:ext>
              </a:extLst>
            </p:cNvPr>
            <p:cNvCxnSpPr>
              <a:cxnSpLocks/>
              <a:stCxn id="11" idx="2"/>
            </p:cNvCxnSpPr>
            <p:nvPr/>
          </p:nvCxnSpPr>
          <p:spPr>
            <a:xfrm flipH="1">
              <a:off x="5217239" y="3542492"/>
              <a:ext cx="376253" cy="40824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D80E453-A4BB-284F-1EE6-B36FA8BF232E}"/>
                </a:ext>
              </a:extLst>
            </p:cNvPr>
            <p:cNvSpPr txBox="1"/>
            <p:nvPr/>
          </p:nvSpPr>
          <p:spPr>
            <a:xfrm>
              <a:off x="10806146" y="3110609"/>
              <a:ext cx="713337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2000" dirty="0"/>
                <a:t>anode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A02163BA-D090-5482-576E-58BEB5F37873}"/>
                </a:ext>
              </a:extLst>
            </p:cNvPr>
            <p:cNvCxnSpPr>
              <a:cxnSpLocks/>
              <a:stCxn id="14" idx="0"/>
            </p:cNvCxnSpPr>
            <p:nvPr/>
          </p:nvCxnSpPr>
          <p:spPr>
            <a:xfrm flipH="1" flipV="1">
              <a:off x="10620432" y="1838818"/>
              <a:ext cx="542383" cy="1271791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99CFA24B-98AB-9845-FD01-DA294BE932AC}"/>
                </a:ext>
              </a:extLst>
            </p:cNvPr>
            <p:cNvCxnSpPr>
              <a:cxnSpLocks/>
              <a:stCxn id="14" idx="2"/>
            </p:cNvCxnSpPr>
            <p:nvPr/>
          </p:nvCxnSpPr>
          <p:spPr>
            <a:xfrm flipH="1">
              <a:off x="10356406" y="3418386"/>
              <a:ext cx="806409" cy="1206455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C2032CE-9144-1EC7-E0C4-CA1E570139F4}"/>
                </a:ext>
              </a:extLst>
            </p:cNvPr>
            <p:cNvSpPr txBox="1"/>
            <p:nvPr/>
          </p:nvSpPr>
          <p:spPr>
            <a:xfrm>
              <a:off x="8456172" y="2947847"/>
              <a:ext cx="428002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2000" dirty="0"/>
                <a:t>grid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2D67E88-A022-DCD9-745D-C8E100F4D75D}"/>
                </a:ext>
              </a:extLst>
            </p:cNvPr>
            <p:cNvSpPr txBox="1"/>
            <p:nvPr/>
          </p:nvSpPr>
          <p:spPr>
            <a:xfrm>
              <a:off x="9037347" y="3137323"/>
              <a:ext cx="936347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2000" dirty="0"/>
                <a:t>Wehnelt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DA88D75-80B2-AA85-E6E6-2D2355AA8BB3}"/>
                </a:ext>
              </a:extLst>
            </p:cNvPr>
            <p:cNvSpPr txBox="1"/>
            <p:nvPr/>
          </p:nvSpPr>
          <p:spPr>
            <a:xfrm>
              <a:off x="9858075" y="2691616"/>
              <a:ext cx="912109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2000" dirty="0"/>
                <a:t>cathode</a:t>
              </a: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38057AE4-2BB0-27DF-42A7-CE73BBD08A0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379146" y="3506767"/>
              <a:ext cx="229952" cy="953927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B0034F1C-D18F-157C-5592-36617FF6D76C}"/>
                </a:ext>
              </a:extLst>
            </p:cNvPr>
            <p:cNvSpPr txBox="1"/>
            <p:nvPr/>
          </p:nvSpPr>
          <p:spPr>
            <a:xfrm>
              <a:off x="7263910" y="2932214"/>
              <a:ext cx="1040798" cy="61555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2000" dirty="0"/>
                <a:t>Tantalum</a:t>
              </a:r>
            </a:p>
            <a:p>
              <a:pPr algn="ctr"/>
              <a:r>
                <a:rPr lang="en-US" sz="2000" dirty="0"/>
                <a:t>foils</a:t>
              </a:r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EF13B6BD-7E4E-BE4C-18C2-D286CE65D21E}"/>
                </a:ext>
              </a:extLst>
            </p:cNvPr>
            <p:cNvCxnSpPr>
              <a:cxnSpLocks/>
              <a:stCxn id="28" idx="0"/>
            </p:cNvCxnSpPr>
            <p:nvPr/>
          </p:nvCxnSpPr>
          <p:spPr>
            <a:xfrm flipV="1">
              <a:off x="7784309" y="1730188"/>
              <a:ext cx="1359105" cy="120202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A6F54AD-CC7E-C57E-4D7E-61632FD572ED}"/>
                </a:ext>
              </a:extLst>
            </p:cNvPr>
            <p:cNvSpPr txBox="1"/>
            <p:nvPr/>
          </p:nvSpPr>
          <p:spPr>
            <a:xfrm>
              <a:off x="2228525" y="2331025"/>
              <a:ext cx="1359346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dirty="0">
                  <a:highlight>
                    <a:srgbClr val="FFFF00"/>
                  </a:highlight>
                </a:rPr>
                <a:t>HV insulation</a:t>
              </a:r>
            </a:p>
            <a:p>
              <a:pPr algn="ctr"/>
              <a:r>
                <a:rPr lang="en-US" dirty="0">
                  <a:highlight>
                    <a:srgbClr val="FFFF00"/>
                  </a:highlight>
                </a:rPr>
                <a:t>ceramics</a:t>
              </a:r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377BCAA5-AE98-85F0-48BA-DB4F8C5DB5C8}"/>
                </a:ext>
              </a:extLst>
            </p:cNvPr>
            <p:cNvCxnSpPr>
              <a:cxnSpLocks/>
              <a:stCxn id="31" idx="0"/>
            </p:cNvCxnSpPr>
            <p:nvPr/>
          </p:nvCxnSpPr>
          <p:spPr>
            <a:xfrm flipV="1">
              <a:off x="2908198" y="1689413"/>
              <a:ext cx="281465" cy="64161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98CB4F46-2551-F397-05C9-EEDD746F710C}"/>
                </a:ext>
              </a:extLst>
            </p:cNvPr>
            <p:cNvSpPr txBox="1"/>
            <p:nvPr/>
          </p:nvSpPr>
          <p:spPr>
            <a:xfrm>
              <a:off x="1732052" y="3408090"/>
              <a:ext cx="405559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600" dirty="0" err="1">
                  <a:highlight>
                    <a:srgbClr val="FFFF00"/>
                  </a:highlight>
                </a:rPr>
                <a:t>U</a:t>
              </a:r>
              <a:r>
                <a:rPr lang="en-US" sz="1600" baseline="-25000" dirty="0" err="1">
                  <a:highlight>
                    <a:srgbClr val="FFFF00"/>
                  </a:highlight>
                </a:rPr>
                <a:t>cath</a:t>
              </a:r>
              <a:endParaRPr lang="en-US" sz="1600" dirty="0">
                <a:highlight>
                  <a:srgbClr val="FFFF00"/>
                </a:highlight>
              </a:endParaRPr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0144213D-FB70-AB73-2D63-F43ACB2DF7E1}"/>
                </a:ext>
              </a:extLst>
            </p:cNvPr>
            <p:cNvCxnSpPr>
              <a:cxnSpLocks/>
            </p:cNvCxnSpPr>
            <p:nvPr/>
          </p:nvCxnSpPr>
          <p:spPr>
            <a:xfrm>
              <a:off x="2025077" y="3721828"/>
              <a:ext cx="203956" cy="269727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7ADF0CA-F5FB-D774-FAB4-11EB4B0E1225}"/>
                </a:ext>
              </a:extLst>
            </p:cNvPr>
            <p:cNvSpPr txBox="1"/>
            <p:nvPr/>
          </p:nvSpPr>
          <p:spPr>
            <a:xfrm>
              <a:off x="3736665" y="2603359"/>
              <a:ext cx="373499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600" dirty="0" err="1">
                  <a:highlight>
                    <a:srgbClr val="FFFF00"/>
                  </a:highlight>
                </a:rPr>
                <a:t>U</a:t>
              </a:r>
              <a:r>
                <a:rPr lang="en-US" sz="1600" baseline="-25000" dirty="0" err="1">
                  <a:highlight>
                    <a:srgbClr val="FFFF00"/>
                  </a:highlight>
                </a:rPr>
                <a:t>grid</a:t>
              </a:r>
              <a:endParaRPr lang="en-US" sz="1600" dirty="0">
                <a:highlight>
                  <a:srgbClr val="FFFF00"/>
                </a:highlight>
              </a:endParaRPr>
            </a:p>
          </p:txBody>
        </p: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9B13C526-A5A1-18A1-CB12-7D1A16031C2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59834" y="2946578"/>
              <a:ext cx="553015" cy="744629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BDCD6E05-6B36-4386-AB2B-BDF907A9F5D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260661" y="1545973"/>
              <a:ext cx="1182345" cy="1236039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FCD8D08E-624B-F936-DCA4-A14E902ACFCF}"/>
                </a:ext>
              </a:extLst>
            </p:cNvPr>
            <p:cNvCxnSpPr>
              <a:cxnSpLocks/>
              <a:stCxn id="25" idx="2"/>
            </p:cNvCxnSpPr>
            <p:nvPr/>
          </p:nvCxnSpPr>
          <p:spPr>
            <a:xfrm flipH="1">
              <a:off x="9373055" y="2999393"/>
              <a:ext cx="941075" cy="1734821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B70AC31C-8B62-A31B-72A5-6A8C2979F23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251783" y="1874227"/>
              <a:ext cx="391856" cy="127263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FA6A3F69-7503-DDB0-159C-847D888391B9}"/>
                </a:ext>
              </a:extLst>
            </p:cNvPr>
            <p:cNvCxnSpPr>
              <a:cxnSpLocks/>
            </p:cNvCxnSpPr>
            <p:nvPr/>
          </p:nvCxnSpPr>
          <p:spPr>
            <a:xfrm>
              <a:off x="8641130" y="3330336"/>
              <a:ext cx="554499" cy="86514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A302532A-EE7A-C1FC-A193-4495DAF1286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675671" y="2032072"/>
              <a:ext cx="422939" cy="93835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837D1718-F4EC-6C28-3644-ADF403E9A022}"/>
                </a:ext>
              </a:extLst>
            </p:cNvPr>
            <p:cNvCxnSpPr>
              <a:cxnSpLocks/>
            </p:cNvCxnSpPr>
            <p:nvPr/>
          </p:nvCxnSpPr>
          <p:spPr>
            <a:xfrm>
              <a:off x="7802263" y="3605260"/>
              <a:ext cx="1499344" cy="95013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73">
              <a:extLst>
                <a:ext uri="{FF2B5EF4-FFF2-40B4-BE49-F238E27FC236}">
                  <a16:creationId xmlns:a16="http://schemas.microsoft.com/office/drawing/2014/main" id="{EDBFEECB-67D5-C69B-D7FE-36265839BA24}"/>
                </a:ext>
              </a:extLst>
            </p:cNvPr>
            <p:cNvCxnSpPr>
              <a:cxnSpLocks/>
              <a:stCxn id="11" idx="0"/>
            </p:cNvCxnSpPr>
            <p:nvPr/>
          </p:nvCxnSpPr>
          <p:spPr>
            <a:xfrm flipH="1" flipV="1">
              <a:off x="5309948" y="2056346"/>
              <a:ext cx="283544" cy="655149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3179AC70-0BCB-5F06-2597-080C0DF5B64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306910" y="2014740"/>
              <a:ext cx="472186" cy="54910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Arrow Connector 81">
              <a:extLst>
                <a:ext uri="{FF2B5EF4-FFF2-40B4-BE49-F238E27FC236}">
                  <a16:creationId xmlns:a16="http://schemas.microsoft.com/office/drawing/2014/main" id="{4B7D5019-ED90-5CA0-39FA-DFCC906A7BE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657715" y="1773744"/>
              <a:ext cx="92218" cy="577851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Arrow Connector 83">
              <a:extLst>
                <a:ext uri="{FF2B5EF4-FFF2-40B4-BE49-F238E27FC236}">
                  <a16:creationId xmlns:a16="http://schemas.microsoft.com/office/drawing/2014/main" id="{20315C75-20A5-9967-6D4E-70BF9226E4C5}"/>
                </a:ext>
              </a:extLst>
            </p:cNvPr>
            <p:cNvCxnSpPr>
              <a:cxnSpLocks/>
            </p:cNvCxnSpPr>
            <p:nvPr/>
          </p:nvCxnSpPr>
          <p:spPr>
            <a:xfrm>
              <a:off x="3110338" y="2978363"/>
              <a:ext cx="253034" cy="1128209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>
              <a:extLst>
                <a:ext uri="{FF2B5EF4-FFF2-40B4-BE49-F238E27FC236}">
                  <a16:creationId xmlns:a16="http://schemas.microsoft.com/office/drawing/2014/main" id="{C14DF257-8776-A597-071E-37BA975C5F7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76177" y="2967095"/>
              <a:ext cx="100472" cy="108709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Arrow Connector 87">
              <a:extLst>
                <a:ext uri="{FF2B5EF4-FFF2-40B4-BE49-F238E27FC236}">
                  <a16:creationId xmlns:a16="http://schemas.microsoft.com/office/drawing/2014/main" id="{D7928417-CE6A-108D-CC6B-348FAA984DA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4657" y="1917731"/>
              <a:ext cx="287956" cy="1465699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EF2C283C-79C1-1C0B-CDC5-ABBE82085D5D}"/>
                </a:ext>
              </a:extLst>
            </p:cNvPr>
            <p:cNvSpPr txBox="1"/>
            <p:nvPr/>
          </p:nvSpPr>
          <p:spPr>
            <a:xfrm>
              <a:off x="6608076" y="360208"/>
              <a:ext cx="282129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/>
                <a:t>(b)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98531874-4BF8-0A25-091D-AD26C96826B2}"/>
                </a:ext>
              </a:extLst>
            </p:cNvPr>
            <p:cNvSpPr txBox="1"/>
            <p:nvPr/>
          </p:nvSpPr>
          <p:spPr>
            <a:xfrm>
              <a:off x="1854338" y="360209"/>
              <a:ext cx="282129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/>
                <a:t>(a)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306332B2-B181-1D1C-02B8-921FC0C4C4B2}"/>
                </a:ext>
              </a:extLst>
            </p:cNvPr>
            <p:cNvSpPr txBox="1"/>
            <p:nvPr/>
          </p:nvSpPr>
          <p:spPr>
            <a:xfrm>
              <a:off x="6686547" y="3552707"/>
              <a:ext cx="282129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/>
                <a:t>(d)</a:t>
              </a: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B965E202-ED2B-51AB-D099-1FB82CA2E6A4}"/>
                </a:ext>
              </a:extLst>
            </p:cNvPr>
            <p:cNvSpPr txBox="1"/>
            <p:nvPr/>
          </p:nvSpPr>
          <p:spPr>
            <a:xfrm>
              <a:off x="1928887" y="5442447"/>
              <a:ext cx="269304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/>
                <a:t>(c)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78418D1B-5657-0C75-AADB-5434F5E2FDFB}"/>
              </a:ext>
            </a:extLst>
          </p:cNvPr>
          <p:cNvSpPr txBox="1"/>
          <p:nvPr/>
        </p:nvSpPr>
        <p:spPr>
          <a:xfrm>
            <a:off x="0" y="13737"/>
            <a:ext cx="54649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New electron gun design (version 5)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4928A8A-08C2-0A36-DA2E-31EE47332EC4}"/>
              </a:ext>
            </a:extLst>
          </p:cNvPr>
          <p:cNvSpPr txBox="1"/>
          <p:nvPr/>
        </p:nvSpPr>
        <p:spPr>
          <a:xfrm>
            <a:off x="174661" y="1089061"/>
            <a:ext cx="1731243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present AD gun</a:t>
            </a:r>
          </a:p>
          <a:p>
            <a:pPr algn="l"/>
            <a:r>
              <a:rPr lang="en-US" dirty="0"/>
              <a:t>(Russian design)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A23B42E-2AF6-058B-A1A4-AC47D3AC12A8}"/>
              </a:ext>
            </a:extLst>
          </p:cNvPr>
          <p:cNvSpPr txBox="1"/>
          <p:nvPr/>
        </p:nvSpPr>
        <p:spPr>
          <a:xfrm>
            <a:off x="669592" y="4195482"/>
            <a:ext cx="69249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gun v5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97F9C67-A9C4-0BB7-4266-E01777B91563}"/>
              </a:ext>
            </a:extLst>
          </p:cNvPr>
          <p:cNvSpPr txBox="1"/>
          <p:nvPr/>
        </p:nvSpPr>
        <p:spPr>
          <a:xfrm>
            <a:off x="4555157" y="5819609"/>
            <a:ext cx="216726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design by J. Cenede</a:t>
            </a:r>
          </a:p>
        </p:txBody>
      </p:sp>
    </p:spTree>
    <p:extLst>
      <p:ext uri="{BB962C8B-B14F-4D97-AF65-F5344CB8AC3E}">
        <p14:creationId xmlns:p14="http://schemas.microsoft.com/office/powerpoint/2010/main" val="4486060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492A39B-6D6E-5063-F408-9026BEAD0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Gun acceptance criteria and beam quality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0E5FCC-6991-06F7-F75D-CAB77C646D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N"/>
              <a:t>06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0DD554-896D-A5A3-698E-F07D05B3D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C0324E-6B8D-365A-8864-17517C316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CB1AA16-4451-E9DB-9D6A-E9A55C3B565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58818"/>
          <a:stretch/>
        </p:blipFill>
        <p:spPr>
          <a:xfrm>
            <a:off x="2741973" y="2157800"/>
            <a:ext cx="6761295" cy="166199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26B54A6-C377-5EE5-6B81-7A510375FBEB}"/>
              </a:ext>
            </a:extLst>
          </p:cNvPr>
          <p:cNvSpPr txBox="1"/>
          <p:nvPr/>
        </p:nvSpPr>
        <p:spPr>
          <a:xfrm>
            <a:off x="10142483" y="3577791"/>
            <a:ext cx="202975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/>
              <a:t>Numbers to be updated in the</a:t>
            </a:r>
          </a:p>
          <a:p>
            <a:pPr algn="l"/>
            <a:r>
              <a:rPr lang="en-US" sz="1200" dirty="0"/>
              <a:t>Document next version</a:t>
            </a:r>
          </a:p>
          <a:p>
            <a:pPr algn="l"/>
            <a:r>
              <a:rPr lang="en-US" sz="1200" dirty="0"/>
              <a:t>EDMS: </a:t>
            </a:r>
            <a:r>
              <a:rPr lang="en-US" sz="1200" dirty="0">
                <a:hlinkClick r:id="rId3"/>
              </a:rPr>
              <a:t>3077160</a:t>
            </a:r>
            <a:endParaRPr lang="en-US" sz="1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53CA8FC-B3AE-BDE9-9268-3D2A7E28E702}"/>
              </a:ext>
            </a:extLst>
          </p:cNvPr>
          <p:cNvSpPr txBox="1"/>
          <p:nvPr/>
        </p:nvSpPr>
        <p:spPr>
          <a:xfrm>
            <a:off x="407987" y="664526"/>
            <a:ext cx="11376025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/>
              <a:t>Any of the following misalignments will degrades electron beam quality and cooling performance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gun sub assembly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the gun axis with respect to the magnetic axis </a:t>
            </a:r>
          </a:p>
          <a:p>
            <a:endParaRPr lang="en-US" dirty="0"/>
          </a:p>
          <a:p>
            <a:r>
              <a:rPr lang="en-US" dirty="0"/>
              <a:t>The misalignment translated into </a:t>
            </a:r>
            <a:r>
              <a:rPr lang="en-US" u="sng" dirty="0"/>
              <a:t>transverse electron beam velocity</a:t>
            </a:r>
            <a:r>
              <a:rPr lang="en-US" dirty="0"/>
              <a:t> has been simulated in CST Part. Studio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68E75FF-C3C0-0D1B-8626-F0C14253BEEC}"/>
              </a:ext>
            </a:extLst>
          </p:cNvPr>
          <p:cNvCxnSpPr/>
          <p:nvPr/>
        </p:nvCxnSpPr>
        <p:spPr>
          <a:xfrm flipH="1">
            <a:off x="7998372" y="2852538"/>
            <a:ext cx="546538" cy="92333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1FAAA18-489A-309A-B150-4594FAB626A3}"/>
              </a:ext>
            </a:extLst>
          </p:cNvPr>
          <p:cNvCxnSpPr>
            <a:cxnSpLocks/>
          </p:cNvCxnSpPr>
          <p:nvPr/>
        </p:nvCxnSpPr>
        <p:spPr>
          <a:xfrm>
            <a:off x="7996527" y="2852538"/>
            <a:ext cx="480610" cy="92333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F323CD23-023C-5642-8F21-80017B8BCEF2}"/>
              </a:ext>
            </a:extLst>
          </p:cNvPr>
          <p:cNvSpPr txBox="1"/>
          <p:nvPr/>
        </p:nvSpPr>
        <p:spPr>
          <a:xfrm>
            <a:off x="10281807" y="2437039"/>
            <a:ext cx="1828716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  <a:highlight>
                  <a:srgbClr val="FFFF00"/>
                </a:highlight>
              </a:rPr>
              <a:t>Required at room</a:t>
            </a:r>
          </a:p>
          <a:p>
            <a:pPr algn="l"/>
            <a:r>
              <a:rPr lang="en-US" dirty="0">
                <a:solidFill>
                  <a:srgbClr val="FF0000"/>
                </a:solidFill>
                <a:highlight>
                  <a:srgbClr val="FFFF00"/>
                </a:highlight>
              </a:rPr>
              <a:t>temperature </a:t>
            </a:r>
          </a:p>
          <a:p>
            <a:pPr algn="l"/>
            <a:r>
              <a:rPr lang="en-US" dirty="0">
                <a:solidFill>
                  <a:srgbClr val="FF0000"/>
                </a:solidFill>
                <a:highlight>
                  <a:srgbClr val="FFFF00"/>
                </a:highlight>
              </a:rPr>
              <a:t>(cold cathode)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EBEBC22-1C74-DADA-B34D-304CEA472AD7}"/>
              </a:ext>
            </a:extLst>
          </p:cNvPr>
          <p:cNvCxnSpPr>
            <a:cxnSpLocks/>
          </p:cNvCxnSpPr>
          <p:nvPr/>
        </p:nvCxnSpPr>
        <p:spPr>
          <a:xfrm flipH="1">
            <a:off x="9869298" y="3026979"/>
            <a:ext cx="273185" cy="1852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5A2E662D-9419-EB2F-DD0B-FAE10BF59C03}"/>
              </a:ext>
            </a:extLst>
          </p:cNvPr>
          <p:cNvSpPr txBox="1"/>
          <p:nvPr/>
        </p:nvSpPr>
        <p:spPr>
          <a:xfrm>
            <a:off x="3373821" y="4906229"/>
            <a:ext cx="169277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/>
              <a:t>See conclusion 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6295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275D589-4D2E-B4D5-99A5-D0044D43D9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 dirty="0"/>
              <a:t>Following slides show CST particle studio simulations of the electron beam extraction from the current gun design v5.2.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 dirty="0"/>
              <a:t>The simulation considers the realistic space charge effect.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Lower</a:t>
            </a:r>
            <a:r>
              <a:rPr lang="en-US" sz="2400" b="0" dirty="0"/>
              <a:t> the </a:t>
            </a:r>
            <a:r>
              <a:rPr lang="en-US" sz="2400" dirty="0"/>
              <a:t>transverse electron velocity (</a:t>
            </a:r>
            <a:r>
              <a:rPr lang="en-US" sz="2400" dirty="0" err="1"/>
              <a:t>V</a:t>
            </a:r>
            <a:r>
              <a:rPr lang="en-US" sz="2400" baseline="-25000" dirty="0" err="1"/>
              <a:t>tran</a:t>
            </a:r>
            <a:r>
              <a:rPr lang="en-US" sz="2400" dirty="0"/>
              <a:t>)</a:t>
            </a:r>
            <a:r>
              <a:rPr lang="en-US" sz="2400" b="0" dirty="0"/>
              <a:t>, the </a:t>
            </a:r>
            <a:r>
              <a:rPr lang="en-US" sz="2400" dirty="0"/>
              <a:t>better</a:t>
            </a:r>
            <a:r>
              <a:rPr lang="en-US" sz="2400" b="0" dirty="0"/>
              <a:t> is the </a:t>
            </a:r>
            <a:r>
              <a:rPr lang="en-US" sz="2400" dirty="0"/>
              <a:t>beam quality</a:t>
            </a:r>
            <a:r>
              <a:rPr lang="en-US" sz="2400" b="0" dirty="0"/>
              <a:t> 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 dirty="0"/>
              <a:t>B-field scan: Increasing from 900 Gauss to 2400 Gauss, </a:t>
            </a:r>
            <a:r>
              <a:rPr lang="en-US" sz="2400" dirty="0"/>
              <a:t>(</a:t>
            </a:r>
            <a:r>
              <a:rPr lang="en-US" sz="2400" dirty="0" err="1"/>
              <a:t>V</a:t>
            </a:r>
            <a:r>
              <a:rPr lang="en-US" sz="2400" baseline="-25000" dirty="0" err="1"/>
              <a:t>tran</a:t>
            </a:r>
            <a:r>
              <a:rPr lang="en-US" sz="2400" dirty="0"/>
              <a:t>)</a:t>
            </a:r>
            <a:r>
              <a:rPr lang="en-US" sz="2400" b="0" dirty="0"/>
              <a:t> goes down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 dirty="0"/>
              <a:t>Co-axiality (off-axis) scan: not noticeable degradation </a:t>
            </a:r>
            <a:r>
              <a:rPr lang="en-US" sz="2400" b="0" dirty="0" err="1"/>
              <a:t>upto</a:t>
            </a:r>
            <a:r>
              <a:rPr lang="en-US" sz="2400" b="0" dirty="0"/>
              <a:t> 0.5 mm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 dirty="0"/>
              <a:t>Angular scan (gun axis </a:t>
            </a:r>
            <a:r>
              <a:rPr lang="en-US" sz="2400" b="0" dirty="0" err="1"/>
              <a:t>w.r.t.</a:t>
            </a:r>
            <a:r>
              <a:rPr lang="en-US" sz="2400" b="0" dirty="0"/>
              <a:t> B-field axis): larger the angle, the larger is </a:t>
            </a:r>
            <a:r>
              <a:rPr lang="en-US" sz="2400" dirty="0"/>
              <a:t>(</a:t>
            </a:r>
            <a:r>
              <a:rPr lang="en-US" sz="2400" dirty="0" err="1"/>
              <a:t>V</a:t>
            </a:r>
            <a:r>
              <a:rPr lang="en-US" sz="2400" baseline="-25000" dirty="0" err="1"/>
              <a:t>tran</a:t>
            </a:r>
            <a:r>
              <a:rPr lang="en-US" sz="2400" dirty="0"/>
              <a:t>)</a:t>
            </a:r>
            <a:r>
              <a:rPr lang="en-US" sz="2400" b="0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F6EEDD7-0DB6-41F5-69C2-19F753DB04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CST Studio simulations summary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C5A2BA-83C0-60A0-810D-F2078A9677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N"/>
              <a:t>06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0A91C5-53DC-438A-31B1-AFA789E24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537DEA-D9B9-94E4-0FED-B27808237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40992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F4D51CF-CC4D-037C-28ED-64C720A6F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B-field vs transverse electron beam velocity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FB3366-8EA4-E2DC-5EE5-1B51D8BADC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N"/>
              <a:t>06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6F88E4-585D-FFC5-8AD7-FB19CA846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2A16F1-F0E8-0065-6708-ECF20053E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 descr="A graph with red lines&#10;&#10;AI-generated content may be incorrect.">
            <a:extLst>
              <a:ext uri="{FF2B5EF4-FFF2-40B4-BE49-F238E27FC236}">
                <a16:creationId xmlns:a16="http://schemas.microsoft.com/office/drawing/2014/main" id="{865BD1C1-038A-0867-4C4B-5D45910643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0967" y="3369440"/>
            <a:ext cx="5784482" cy="2900648"/>
          </a:xfrm>
          <a:prstGeom prst="rect">
            <a:avLst/>
          </a:prstGeom>
        </p:spPr>
      </p:pic>
      <p:pic>
        <p:nvPicPr>
          <p:cNvPr id="10" name="Picture 9" descr="A graph with red lines and numbers&#10;&#10;AI-generated content may be incorrect.">
            <a:extLst>
              <a:ext uri="{FF2B5EF4-FFF2-40B4-BE49-F238E27FC236}">
                <a16:creationId xmlns:a16="http://schemas.microsoft.com/office/drawing/2014/main" id="{0B7271CA-CDF6-2425-AFC5-595B899A0D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0966" y="662999"/>
            <a:ext cx="5784482" cy="282556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4A38E38-A8A1-2FA5-652C-9D65A5182E9E}"/>
              </a:ext>
            </a:extLst>
          </p:cNvPr>
          <p:cNvSpPr txBox="1"/>
          <p:nvPr/>
        </p:nvSpPr>
        <p:spPr>
          <a:xfrm>
            <a:off x="4677103" y="2075779"/>
            <a:ext cx="153247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B = 900 Gauss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96E6B3F-CC57-973C-C6EB-FD016083EC0E}"/>
              </a:ext>
            </a:extLst>
          </p:cNvPr>
          <p:cNvSpPr txBox="1"/>
          <p:nvPr/>
        </p:nvSpPr>
        <p:spPr>
          <a:xfrm>
            <a:off x="4677103" y="4642706"/>
            <a:ext cx="166071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B = 2400 Gauss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91D91DF-C259-42C8-5A57-B677B04C9C7E}"/>
              </a:ext>
            </a:extLst>
          </p:cNvPr>
          <p:cNvSpPr txBox="1"/>
          <p:nvPr/>
        </p:nvSpPr>
        <p:spPr>
          <a:xfrm>
            <a:off x="305621" y="1318719"/>
            <a:ext cx="2807694" cy="33239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Transverse electron beam velocity as a function of radial position (0mm is beam axis, 12.5mm is beam edge)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As expected, 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dirty="0"/>
              <a:t>the transverse velocity reduces as we increase the B-field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dirty="0"/>
              <a:t>The velocity increases with the beam radius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2B3372F-3D8D-89DB-3C88-743F61E72AFC}"/>
              </a:ext>
            </a:extLst>
          </p:cNvPr>
          <p:cNvSpPr txBox="1"/>
          <p:nvPr/>
        </p:nvSpPr>
        <p:spPr>
          <a:xfrm>
            <a:off x="9511862" y="1723697"/>
            <a:ext cx="252248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/>
              <a:t>Note: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200" dirty="0"/>
              <a:t>1E6 m/s velocity translates into </a:t>
            </a:r>
            <a:r>
              <a:rPr lang="en-US" sz="1200" dirty="0">
                <a:solidFill>
                  <a:srgbClr val="FF0000"/>
                </a:solidFill>
              </a:rPr>
              <a:t>2.84 eV </a:t>
            </a:r>
            <a:r>
              <a:rPr lang="en-US" sz="1200" dirty="0"/>
              <a:t>energy of the electrons.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200" dirty="0"/>
              <a:t>1E5 m/s -&gt; 28.43 </a:t>
            </a:r>
            <a:r>
              <a:rPr lang="en-US" sz="1200" dirty="0" err="1"/>
              <a:t>meV</a:t>
            </a:r>
            <a:endParaRPr lang="en-US" sz="1200" dirty="0"/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200" dirty="0"/>
              <a:t>1E4 m/s -&gt; 0.284 </a:t>
            </a:r>
            <a:r>
              <a:rPr lang="en-US" sz="1200" dirty="0" err="1"/>
              <a:t>meV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8554005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F9FAA86-61E0-CC78-E4E4-ADA018A57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66644"/>
            <a:ext cx="11376025" cy="499243"/>
          </a:xfrm>
        </p:spPr>
        <p:txBody>
          <a:bodyPr/>
          <a:lstStyle/>
          <a:p>
            <a:r>
              <a:rPr lang="en-US" dirty="0"/>
              <a:t>What I mean by max vs @6mm 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1A81A5-E4AD-4F55-6967-A4E3A3728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N"/>
              <a:t>06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5F8E46-9A9F-DBCC-7AC8-F7CCEF38C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F1855C-F7C5-7366-51C2-06E52E0B3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" name="Picture 7" descr="A graph with red lines&#10;&#10;AI-generated content may be incorrect.">
            <a:extLst>
              <a:ext uri="{FF2B5EF4-FFF2-40B4-BE49-F238E27FC236}">
                <a16:creationId xmlns:a16="http://schemas.microsoft.com/office/drawing/2014/main" id="{546A6DEA-9E99-EEB7-9D85-79BEC9816D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6732" y="1261240"/>
            <a:ext cx="5413708" cy="4072977"/>
          </a:xfrm>
          <a:prstGeom prst="rect">
            <a:avLst/>
          </a:prstGeom>
        </p:spPr>
      </p:pic>
      <p:pic>
        <p:nvPicPr>
          <p:cNvPr id="10" name="Picture 9" descr="A graph of a graph showing the number of electrons&#10;&#10;AI-generated content may be incorrect.">
            <a:extLst>
              <a:ext uri="{FF2B5EF4-FFF2-40B4-BE49-F238E27FC236}">
                <a16:creationId xmlns:a16="http://schemas.microsoft.com/office/drawing/2014/main" id="{46F88DFC-1F83-5925-36E0-F0681C07E9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398" y="1434662"/>
            <a:ext cx="5025860" cy="3980481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9E370553-5FA8-3521-0623-F63E4B780264}"/>
              </a:ext>
            </a:extLst>
          </p:cNvPr>
          <p:cNvSpPr/>
          <p:nvPr/>
        </p:nvSpPr>
        <p:spPr>
          <a:xfrm>
            <a:off x="10710041" y="1975945"/>
            <a:ext cx="578069" cy="50449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6949DE4-EA2C-A552-DDA7-CEDBACCFCA62}"/>
              </a:ext>
            </a:extLst>
          </p:cNvPr>
          <p:cNvSpPr/>
          <p:nvPr/>
        </p:nvSpPr>
        <p:spPr>
          <a:xfrm>
            <a:off x="8634247" y="4219904"/>
            <a:ext cx="578069" cy="504496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D25E0EE-3FB1-1473-D033-1B3FE7257CFB}"/>
              </a:ext>
            </a:extLst>
          </p:cNvPr>
          <p:cNvSpPr txBox="1"/>
          <p:nvPr/>
        </p:nvSpPr>
        <p:spPr>
          <a:xfrm>
            <a:off x="1135117" y="5749159"/>
            <a:ext cx="679679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See also A. </a:t>
            </a:r>
            <a:r>
              <a:rPr lang="en-US" dirty="0" err="1"/>
              <a:t>Pikin</a:t>
            </a:r>
            <a:r>
              <a:rPr lang="en-US" dirty="0"/>
              <a:t> plot </a:t>
            </a:r>
            <a:r>
              <a:rPr lang="en-US" dirty="0">
                <a:hlinkClick r:id="rId4"/>
              </a:rPr>
              <a:t>here</a:t>
            </a:r>
            <a:r>
              <a:rPr lang="en-US" dirty="0"/>
              <a:t>. Best to operate at slightly lower B field 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4730FFB-04E1-FAAD-11E4-572608A32588}"/>
              </a:ext>
            </a:extLst>
          </p:cNvPr>
          <p:cNvGrpSpPr/>
          <p:nvPr/>
        </p:nvGrpSpPr>
        <p:grpSpPr>
          <a:xfrm>
            <a:off x="5158721" y="3999641"/>
            <a:ext cx="3477240" cy="304920"/>
            <a:chOff x="5158721" y="3999641"/>
            <a:chExt cx="3477240" cy="3049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9248F988-1332-B47B-97A0-69A66F7AA15F}"/>
                    </a:ext>
                  </a:extLst>
                </p14:cNvPr>
                <p14:cNvContentPartPr/>
                <p14:nvPr/>
              </p14:nvContentPartPr>
              <p14:xfrm>
                <a:off x="5212361" y="3999641"/>
                <a:ext cx="3423600" cy="257760"/>
              </p14:xfrm>
            </p:contentPart>
          </mc:Choice>
          <mc:Fallback xmlns=""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9248F988-1332-B47B-97A0-69A66F7AA15F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5203361" y="3991001"/>
                  <a:ext cx="3441240" cy="275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7BF3CAD2-3B7D-3C72-C09C-8580421637B9}"/>
                    </a:ext>
                  </a:extLst>
                </p14:cNvPr>
                <p14:cNvContentPartPr/>
                <p14:nvPr/>
              </p14:nvContentPartPr>
              <p14:xfrm>
                <a:off x="5158721" y="4036721"/>
                <a:ext cx="360720" cy="26784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7BF3CAD2-3B7D-3C72-C09C-8580421637B9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5150081" y="4028081"/>
                  <a:ext cx="378360" cy="2854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01B8014-E928-C8F5-F018-ACAEB8E09406}"/>
              </a:ext>
            </a:extLst>
          </p:cNvPr>
          <p:cNvGrpSpPr/>
          <p:nvPr/>
        </p:nvGrpSpPr>
        <p:grpSpPr>
          <a:xfrm>
            <a:off x="5158721" y="2400161"/>
            <a:ext cx="5472360" cy="692640"/>
            <a:chOff x="5440961" y="2400161"/>
            <a:chExt cx="5190120" cy="692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3C446AE6-325E-195C-9F4C-C35AB9DA57AA}"/>
                    </a:ext>
                  </a:extLst>
                </p14:cNvPr>
                <p14:cNvContentPartPr/>
                <p14:nvPr/>
              </p14:nvContentPartPr>
              <p14:xfrm>
                <a:off x="5535641" y="2400161"/>
                <a:ext cx="5095440" cy="53604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3C446AE6-325E-195C-9F4C-C35AB9DA57AA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5527447" y="2391521"/>
                  <a:ext cx="5112170" cy="553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738726CF-8CE8-9718-753A-525E5BC4005C}"/>
                    </a:ext>
                  </a:extLst>
                </p14:cNvPr>
                <p14:cNvContentPartPr/>
                <p14:nvPr/>
              </p14:nvContentPartPr>
              <p14:xfrm>
                <a:off x="5440961" y="2617961"/>
                <a:ext cx="298080" cy="201960"/>
              </p14:xfrm>
            </p:contentPart>
          </mc:Choice>
          <mc:Fallback xmlns=""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738726CF-8CE8-9718-753A-525E5BC4005C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5432766" y="2609321"/>
                  <a:ext cx="314811" cy="219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5067E8B9-4F3D-5450-6AC9-D16717E3B9AD}"/>
                    </a:ext>
                  </a:extLst>
                </p14:cNvPr>
                <p14:cNvContentPartPr/>
                <p14:nvPr/>
              </p14:nvContentPartPr>
              <p14:xfrm>
                <a:off x="5482361" y="2830001"/>
                <a:ext cx="93960" cy="26280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5067E8B9-4F3D-5450-6AC9-D16717E3B9AD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5473819" y="2821001"/>
                  <a:ext cx="110702" cy="28044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3727286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3222633-E001-1889-7A67-F576E8778F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Transverse electron energy in </a:t>
            </a:r>
            <a:r>
              <a:rPr lang="en-US" dirty="0" err="1"/>
              <a:t>meV</a:t>
            </a:r>
            <a:r>
              <a:rPr lang="en-US" dirty="0"/>
              <a:t> vs. B-field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AB0268-8106-F353-88D4-AB6B4B2F6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N"/>
              <a:t>06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09BC89-8D53-FAFC-6539-7D504C7A14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62087A-282A-8324-B2DC-AE868039A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8" name="Picture 7" descr="A graph with a line graph&#10;&#10;AI-generated content may be incorrect.">
            <a:extLst>
              <a:ext uri="{FF2B5EF4-FFF2-40B4-BE49-F238E27FC236}">
                <a16:creationId xmlns:a16="http://schemas.microsoft.com/office/drawing/2014/main" id="{2E8DEE35-4AA4-8A84-0787-C69F7C49B6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6970" y="4161045"/>
            <a:ext cx="2341830" cy="1792830"/>
          </a:xfrm>
          <a:prstGeom prst="rect">
            <a:avLst/>
          </a:prstGeom>
        </p:spPr>
      </p:pic>
      <p:pic>
        <p:nvPicPr>
          <p:cNvPr id="10" name="Picture 9" descr="A graph with blue lines and numbers&#10;&#10;AI-generated content may be incorrect.">
            <a:extLst>
              <a:ext uri="{FF2B5EF4-FFF2-40B4-BE49-F238E27FC236}">
                <a16:creationId xmlns:a16="http://schemas.microsoft.com/office/drawing/2014/main" id="{C8D73C05-3763-07FB-AADA-13306678A3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6543" y="902036"/>
            <a:ext cx="6660427" cy="5099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9562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ppt tempelate</Template>
  <TotalTime>13893</TotalTime>
  <Words>1355</Words>
  <Application>Microsoft Office PowerPoint</Application>
  <PresentationFormat>Widescreen</PresentationFormat>
  <Paragraphs>215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Aptos</vt:lpstr>
      <vt:lpstr>Arial</vt:lpstr>
      <vt:lpstr>Calibri</vt:lpstr>
      <vt:lpstr>Verdana</vt:lpstr>
      <vt:lpstr>Office Theme</vt:lpstr>
      <vt:lpstr>New AD e-cooler: gun v5 tolerances vs beam quality (updated with latest CST simulations on 18 March 2025) </vt:lpstr>
      <vt:lpstr>Outline</vt:lpstr>
      <vt:lpstr>PowerPoint Presentation</vt:lpstr>
      <vt:lpstr>PowerPoint Presentation</vt:lpstr>
      <vt:lpstr>Gun acceptance criteria and beam quality</vt:lpstr>
      <vt:lpstr>CST Studio simulations summary</vt:lpstr>
      <vt:lpstr>B-field vs transverse electron beam velocity</vt:lpstr>
      <vt:lpstr>What I mean by max vs @6mm ?</vt:lpstr>
      <vt:lpstr>Transverse electron energy in meV vs. B-field</vt:lpstr>
      <vt:lpstr>Angle (degree) vs transverse energy</vt:lpstr>
      <vt:lpstr>Angle (degree) vs transverse velocity</vt:lpstr>
      <vt:lpstr>Transverse velocity spread when tilting gun in magnet (angular misalignment)</vt:lpstr>
      <vt:lpstr>Grid/Anode off axis (co-axiality misalignment)</vt:lpstr>
      <vt:lpstr>Transverse velocity spread when grid/anode off-axis (co-axiality misalignment)</vt:lpstr>
      <vt:lpstr>Conclusion</vt:lpstr>
      <vt:lpstr>Acknowledgement</vt:lpstr>
      <vt:lpstr>EXTRA slides</vt:lpstr>
      <vt:lpstr>CST simulations check OK</vt:lpstr>
      <vt:lpstr>Differences between Russian gun and v5</vt:lpstr>
      <vt:lpstr>Design of gun v5 and report of proto tests</vt:lpstr>
      <vt:lpstr>Angle (degree) vs transverse velocity (OLD plot)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Gunn Khatri</dc:creator>
  <cp:lastModifiedBy>Gunn Khatri</cp:lastModifiedBy>
  <cp:revision>2191</cp:revision>
  <dcterms:created xsi:type="dcterms:W3CDTF">2023-02-22T10:20:23Z</dcterms:created>
  <dcterms:modified xsi:type="dcterms:W3CDTF">2025-03-18T11:40:03Z</dcterms:modified>
</cp:coreProperties>
</file>