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89" r:id="rId3"/>
    <p:sldId id="366" r:id="rId4"/>
    <p:sldId id="357" r:id="rId5"/>
    <p:sldId id="368" r:id="rId6"/>
    <p:sldId id="369" r:id="rId7"/>
    <p:sldId id="370" r:id="rId8"/>
    <p:sldId id="374" r:id="rId9"/>
    <p:sldId id="372" r:id="rId10"/>
    <p:sldId id="373" r:id="rId11"/>
    <p:sldId id="376" r:id="rId12"/>
    <p:sldId id="377" r:id="rId13"/>
    <p:sldId id="378" r:id="rId14"/>
    <p:sldId id="380" r:id="rId15"/>
    <p:sldId id="371" r:id="rId16"/>
    <p:sldId id="379" r:id="rId17"/>
    <p:sldId id="382" r:id="rId18"/>
    <p:sldId id="288" r:id="rId19"/>
    <p:sldId id="364" r:id="rId20"/>
    <p:sldId id="36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FF00"/>
    <a:srgbClr val="FF00FF"/>
    <a:srgbClr val="4D0099"/>
    <a:srgbClr val="5289FF"/>
    <a:srgbClr val="8797BA"/>
    <a:srgbClr val="6786A9"/>
    <a:srgbClr val="E0FD99"/>
    <a:srgbClr val="2F2F2F"/>
    <a:srgbClr val="5F0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HI-ECN3 WP4 - Coordination meeting #10 ¦ EN-HE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HI-ECN3 WP4 - Coordination meeting #10 ¦ EN-HE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emf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EN-HE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sz="1800" dirty="0"/>
              <a:t>HI-ECN3 WP4 - Coordination meeting #10 – </a:t>
            </a:r>
            <a:r>
              <a:rPr lang="fr-CH" sz="1800" dirty="0"/>
              <a:t>C. Duran Gutierrez, R. Rinaldesi </a:t>
            </a:r>
            <a:r>
              <a:rPr lang="en-US" sz="1800" dirty="0"/>
              <a:t>– EN-HE</a:t>
            </a:r>
          </a:p>
          <a:p>
            <a:pPr algn="l"/>
            <a:r>
              <a:rPr lang="en-US" sz="1800" dirty="0"/>
              <a:t>19-03-2024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5C284-EABA-0333-7711-5633AC896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E3BC2-54A8-89CD-5005-F7DFB3601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C780A-ADEE-FC5F-B4C8-5393E82F7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47DAB-0433-537F-DAA7-FFFAF9BB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02026289-CEDF-36F5-C544-161356559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060615-328B-EC16-2E59-A456506020B4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3CB5839-E4D4-E0FC-C4A8-0FC09E1A46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84573"/>
              </p:ext>
            </p:extLst>
          </p:nvPr>
        </p:nvGraphicFramePr>
        <p:xfrm>
          <a:off x="403199" y="1831538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Ground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2468 x 2484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3600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pSp>
        <p:nvGrpSpPr>
          <p:cNvPr id="36" name="Group 35">
            <a:extLst>
              <a:ext uri="{FF2B5EF4-FFF2-40B4-BE49-F238E27FC236}">
                <a16:creationId xmlns:a16="http://schemas.microsoft.com/office/drawing/2014/main" id="{44CC08E4-64CC-E1A3-5D8B-B23BEDF44D55}"/>
              </a:ext>
            </a:extLst>
          </p:cNvPr>
          <p:cNvGrpSpPr/>
          <p:nvPr/>
        </p:nvGrpSpPr>
        <p:grpSpPr>
          <a:xfrm>
            <a:off x="407988" y="3577516"/>
            <a:ext cx="5692800" cy="2541443"/>
            <a:chOff x="4800601" y="2844408"/>
            <a:chExt cx="6988200" cy="311975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EBD51CB-5B1C-3009-37CB-0E7041F35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015"/>
            <a:stretch/>
          </p:blipFill>
          <p:spPr>
            <a:xfrm>
              <a:off x="4800601" y="2844408"/>
              <a:ext cx="6988200" cy="3119750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CAF84FE-94A8-9E35-6079-5B752FA009D3}"/>
                </a:ext>
              </a:extLst>
            </p:cNvPr>
            <p:cNvGrpSpPr/>
            <p:nvPr/>
          </p:nvGrpSpPr>
          <p:grpSpPr>
            <a:xfrm>
              <a:off x="6826480" y="3581400"/>
              <a:ext cx="260120" cy="2133600"/>
              <a:chOff x="6826480" y="3581400"/>
              <a:chExt cx="260120" cy="2133600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14C44577-D9AC-BEF0-B030-91F14D8126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86600" y="3581400"/>
                <a:ext cx="0" cy="213360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19EB55E-04A7-3442-7F78-D78A391984CD}"/>
                  </a:ext>
                </a:extLst>
              </p:cNvPr>
              <p:cNvSpPr txBox="1"/>
              <p:nvPr/>
            </p:nvSpPr>
            <p:spPr>
              <a:xfrm rot="16200000">
                <a:off x="6735429" y="4665484"/>
                <a:ext cx="3975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sz="1400" dirty="0"/>
                  <a:t>3600</a:t>
                </a:r>
                <a:endParaRPr lang="en-US" sz="1400" dirty="0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D5882B0-CCC0-422C-EF3D-91EB127832EA}"/>
                </a:ext>
              </a:extLst>
            </p:cNvPr>
            <p:cNvGrpSpPr/>
            <p:nvPr/>
          </p:nvGrpSpPr>
          <p:grpSpPr>
            <a:xfrm>
              <a:off x="5835879" y="4249138"/>
              <a:ext cx="260121" cy="1524000"/>
              <a:chOff x="5835879" y="4249138"/>
              <a:chExt cx="260121" cy="1524000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D0D88944-3CC5-0127-A8DB-7956DFB46C3C}"/>
                  </a:ext>
                </a:extLst>
              </p:cNvPr>
              <p:cNvCxnSpPr/>
              <p:nvPr/>
            </p:nvCxnSpPr>
            <p:spPr>
              <a:xfrm>
                <a:off x="6096000" y="4249138"/>
                <a:ext cx="0" cy="1524000"/>
              </a:xfrm>
              <a:prstGeom prst="straightConnector1">
                <a:avLst/>
              </a:prstGeom>
              <a:ln w="1905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58A02A1-534B-E9AC-36CD-A7829722B0F0}"/>
                  </a:ext>
                </a:extLst>
              </p:cNvPr>
              <p:cNvSpPr txBox="1"/>
              <p:nvPr/>
            </p:nvSpPr>
            <p:spPr>
              <a:xfrm rot="16200000">
                <a:off x="5744829" y="4993354"/>
                <a:ext cx="397545" cy="215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sz="1400" dirty="0"/>
                  <a:t>2484</a:t>
                </a:r>
                <a:endParaRPr lang="en-US" sz="1400" dirty="0"/>
              </a:p>
            </p:txBody>
          </p:sp>
        </p:grp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96B8AB0-4AD3-034F-CA2C-DF069C381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0" t="8339" r="35897" b="5985"/>
          <a:stretch/>
        </p:blipFill>
        <p:spPr bwMode="auto">
          <a:xfrm>
            <a:off x="6250009" y="1954555"/>
            <a:ext cx="2873295" cy="41644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81B71199-BF07-029E-C2D9-3E8324AB64A3}"/>
              </a:ext>
            </a:extLst>
          </p:cNvPr>
          <p:cNvGrpSpPr/>
          <p:nvPr/>
        </p:nvGrpSpPr>
        <p:grpSpPr>
          <a:xfrm>
            <a:off x="8690771" y="2362200"/>
            <a:ext cx="215444" cy="3611118"/>
            <a:chOff x="3810004" y="2116385"/>
            <a:chExt cx="215444" cy="3611118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D0605DB-5901-DAEA-5605-127227263EC5}"/>
                </a:ext>
              </a:extLst>
            </p:cNvPr>
            <p:cNvCxnSpPr>
              <a:cxnSpLocks/>
            </p:cNvCxnSpPr>
            <p:nvPr/>
          </p:nvCxnSpPr>
          <p:spPr>
            <a:xfrm>
              <a:off x="4025447" y="2116385"/>
              <a:ext cx="0" cy="3611118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CFFA08-1D9E-7C03-CFE8-1C7B07D5864E}"/>
                </a:ext>
              </a:extLst>
            </p:cNvPr>
            <p:cNvSpPr txBox="1"/>
            <p:nvPr/>
          </p:nvSpPr>
          <p:spPr>
            <a:xfrm rot="16200000">
              <a:off x="3718953" y="3814221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3000</a:t>
              </a:r>
              <a:endParaRPr lang="en-US" sz="14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E51A9F4-E8E8-AC22-CD5B-C2A0CE6A55B2}"/>
              </a:ext>
            </a:extLst>
          </p:cNvPr>
          <p:cNvGrpSpPr/>
          <p:nvPr/>
        </p:nvGrpSpPr>
        <p:grpSpPr>
          <a:xfrm rot="5400000">
            <a:off x="7461815" y="911711"/>
            <a:ext cx="240168" cy="1752600"/>
            <a:chOff x="3848250" y="4335179"/>
            <a:chExt cx="177197" cy="1293075"/>
          </a:xfrm>
        </p:grpSpPr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28F75EF-6BC2-AE4A-B472-FC280CCCFB9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378909" y="4981717"/>
              <a:ext cx="1293075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12D8064-2CE4-42EE-2F59-59424CF5AFD5}"/>
                </a:ext>
              </a:extLst>
            </p:cNvPr>
            <p:cNvSpPr txBox="1"/>
            <p:nvPr/>
          </p:nvSpPr>
          <p:spPr>
            <a:xfrm rot="16200000">
              <a:off x="3781073" y="4902240"/>
              <a:ext cx="293310" cy="15895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fr-CH" sz="1400" dirty="0"/>
                <a:t>1500</a:t>
              </a:r>
              <a:endParaRPr lang="en-US" sz="1400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7BD61D6-7B0D-4291-54AB-ABC8A4679C33}"/>
              </a:ext>
            </a:extLst>
          </p:cNvPr>
          <p:cNvSpPr txBox="1"/>
          <p:nvPr/>
        </p:nvSpPr>
        <p:spPr>
          <a:xfrm>
            <a:off x="9132294" y="1831537"/>
            <a:ext cx="2647215" cy="236988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Precise transport and installation studies for the water tanks must be assessed.</a:t>
            </a: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The water tanks must be brought into a horizontal position and then rotated once inside the room.</a:t>
            </a:r>
          </a:p>
          <a:p>
            <a:endParaRPr lang="en-GB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en-GB" sz="1400" dirty="0">
                <a:solidFill>
                  <a:srgbClr val="303030"/>
                </a:solidFill>
                <a:sym typeface="Wingdings" panose="05000000000000000000" pitchFamily="2" charset="2"/>
              </a:rPr>
              <a:t>However  </a:t>
            </a:r>
            <a:r>
              <a:rPr lang="en-GB" sz="1400" dirty="0">
                <a:solidFill>
                  <a:schemeClr val="accent3"/>
                </a:solidFill>
                <a:sym typeface="Wingdings" panose="05000000000000000000" pitchFamily="2" charset="2"/>
              </a:rPr>
              <a:t>600 mm height margin with the ceiling</a:t>
            </a:r>
            <a:endParaRPr lang="fr-CH" sz="1400" dirty="0">
              <a:solidFill>
                <a:schemeClr val="accent3"/>
              </a:solidFill>
              <a:sym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0ED374-359F-4428-9369-1C873E516C28}"/>
              </a:ext>
            </a:extLst>
          </p:cNvPr>
          <p:cNvSpPr txBox="1"/>
          <p:nvPr/>
        </p:nvSpPr>
        <p:spPr>
          <a:xfrm>
            <a:off x="6277465" y="5686350"/>
            <a:ext cx="12869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ST1A11865_01</a:t>
            </a:r>
          </a:p>
        </p:txBody>
      </p:sp>
    </p:spTree>
    <p:extLst>
      <p:ext uri="{BB962C8B-B14F-4D97-AF65-F5344CB8AC3E}">
        <p14:creationId xmlns:p14="http://schemas.microsoft.com/office/powerpoint/2010/main" val="3011297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B31452-C5B9-1D3A-8BA4-388A90495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7E3D7-7620-74FE-B6E9-86A6F5E0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785AA-D7C3-1B8B-30A2-5C6590962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E1743-5AF0-E1AE-2BDC-72C6256B7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28F8630-7E58-11A6-8E56-EB9892003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3528CE-6CA2-A1E2-120B-7B228C95CC3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B4F016-3662-DE30-433F-20EA82CFC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 w="38100">
            <a:noFill/>
            <a:tailEnd type="triangle"/>
          </a:ln>
          <a:effectLst>
            <a:glow rad="38100">
              <a:schemeClr val="bg1"/>
            </a:glo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FCEEA0F-1260-D50D-4367-6FC8242052B8}"/>
              </a:ext>
            </a:extLst>
          </p:cNvPr>
          <p:cNvSpPr/>
          <p:nvPr/>
        </p:nvSpPr>
        <p:spPr>
          <a:xfrm>
            <a:off x="10025062" y="2490519"/>
            <a:ext cx="600075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/>
              <a:t>CV 1</a:t>
            </a:r>
            <a:endParaRPr lang="en-US" sz="12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5576681-8731-61FE-09A9-D5026560B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423778"/>
              </p:ext>
            </p:extLst>
          </p:nvPr>
        </p:nvGraphicFramePr>
        <p:xfrm>
          <a:off x="407988" y="1831538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First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accent3"/>
                          </a:solidFill>
                        </a:rPr>
                        <a:t>2468</a:t>
                      </a:r>
                      <a:r>
                        <a:rPr lang="fr-CH" sz="1400" dirty="0"/>
                        <a:t> x 2084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r>
                        <a:rPr lang="fr-CH" sz="1400" dirty="0"/>
                        <a:t> (</a:t>
                      </a:r>
                      <a:r>
                        <a:rPr lang="fr-CH" sz="1400" dirty="0" err="1"/>
                        <a:t>beams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7350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pic>
        <p:nvPicPr>
          <p:cNvPr id="3" name="Picture 2" descr="A video game of a building&#10;&#10;AI-generated content may be incorrect.">
            <a:extLst>
              <a:ext uri="{FF2B5EF4-FFF2-40B4-BE49-F238E27FC236}">
                <a16:creationId xmlns:a16="http://schemas.microsoft.com/office/drawing/2014/main" id="{881E5CB7-264F-062E-EB61-8A38834F34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3429000"/>
            <a:ext cx="5316280" cy="26854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74427C1-6D62-88EA-6887-DA9984CA2630}"/>
              </a:ext>
            </a:extLst>
          </p:cNvPr>
          <p:cNvGrpSpPr/>
          <p:nvPr/>
        </p:nvGrpSpPr>
        <p:grpSpPr>
          <a:xfrm>
            <a:off x="1981201" y="4888759"/>
            <a:ext cx="215444" cy="1140566"/>
            <a:chOff x="6871158" y="4574434"/>
            <a:chExt cx="215444" cy="1140566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4EA4E13-F55D-04B8-23E4-4C3A46907917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574434"/>
              <a:ext cx="0" cy="1140566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7A7AA0-7E85-6B85-3981-2D2238A08D9C}"/>
                </a:ext>
              </a:extLst>
            </p:cNvPr>
            <p:cNvSpPr txBox="1"/>
            <p:nvPr/>
          </p:nvSpPr>
          <p:spPr>
            <a:xfrm rot="16200000">
              <a:off x="6780107" y="5030488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5500</a:t>
              </a:r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72DFD4-5B92-D357-06B8-406B94A963A0}"/>
              </a:ext>
            </a:extLst>
          </p:cNvPr>
          <p:cNvGrpSpPr/>
          <p:nvPr/>
        </p:nvGrpSpPr>
        <p:grpSpPr>
          <a:xfrm>
            <a:off x="3981893" y="4495800"/>
            <a:ext cx="215444" cy="698285"/>
            <a:chOff x="6871159" y="5016715"/>
            <a:chExt cx="215444" cy="69828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D29DE2C-738D-F8E1-14BD-521709B6D1B2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5016715"/>
              <a:ext cx="0" cy="698285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90726A-777A-94F6-979F-235F0C5098BB}"/>
                </a:ext>
              </a:extLst>
            </p:cNvPr>
            <p:cNvSpPr txBox="1"/>
            <p:nvPr/>
          </p:nvSpPr>
          <p:spPr>
            <a:xfrm rot="16200000">
              <a:off x="6780108" y="5258134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4000</a:t>
              </a:r>
              <a:endParaRPr lang="en-US" sz="14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356927-7037-9FC2-4BA0-1D500338BFCD}"/>
              </a:ext>
            </a:extLst>
          </p:cNvPr>
          <p:cNvGrpSpPr/>
          <p:nvPr/>
        </p:nvGrpSpPr>
        <p:grpSpPr>
          <a:xfrm>
            <a:off x="3240313" y="3886200"/>
            <a:ext cx="215444" cy="1111142"/>
            <a:chOff x="6871160" y="4603858"/>
            <a:chExt cx="215444" cy="111114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537AD2B-AC77-5DF0-FB91-ACB33B098CAA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603858"/>
              <a:ext cx="0" cy="111114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25EA4B4-19E5-81F3-24F2-3CA91D8DB10D}"/>
                </a:ext>
              </a:extLst>
            </p:cNvPr>
            <p:cNvSpPr txBox="1"/>
            <p:nvPr/>
          </p:nvSpPr>
          <p:spPr>
            <a:xfrm rot="16200000">
              <a:off x="6780109" y="5051706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5100</a:t>
              </a:r>
              <a:endParaRPr lang="en-US" sz="1400" dirty="0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0D42AD34-5DC3-4148-052E-067FB4EC3407}"/>
              </a:ext>
            </a:extLst>
          </p:cNvPr>
          <p:cNvSpPr/>
          <p:nvPr/>
        </p:nvSpPr>
        <p:spPr>
          <a:xfrm>
            <a:off x="8034374" y="4083821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solidFill>
                  <a:srgbClr val="303030"/>
                </a:solidFill>
              </a:rPr>
              <a:t>1</a:t>
            </a:r>
            <a:endParaRPr lang="en-US" sz="1000" dirty="0">
              <a:solidFill>
                <a:srgbClr val="303030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6591675-9F74-7D4C-ABB5-AC344E2A8C74}"/>
              </a:ext>
            </a:extLst>
          </p:cNvPr>
          <p:cNvGrpSpPr/>
          <p:nvPr/>
        </p:nvGrpSpPr>
        <p:grpSpPr>
          <a:xfrm>
            <a:off x="7219950" y="2971800"/>
            <a:ext cx="2914650" cy="1866900"/>
            <a:chOff x="7219950" y="2971800"/>
            <a:chExt cx="2914650" cy="1866900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F39613B-B847-CA66-4759-D0549B7C5BCE}"/>
                </a:ext>
              </a:extLst>
            </p:cNvPr>
            <p:cNvCxnSpPr/>
            <p:nvPr/>
          </p:nvCxnSpPr>
          <p:spPr>
            <a:xfrm flipV="1">
              <a:off x="9144000" y="2971800"/>
              <a:ext cx="990600" cy="511253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6E6F15D-05D9-419B-167B-468A894703EA}"/>
                </a:ext>
              </a:extLst>
            </p:cNvPr>
            <p:cNvSpPr/>
            <p:nvPr/>
          </p:nvSpPr>
          <p:spPr>
            <a:xfrm>
              <a:off x="7219950" y="2971800"/>
              <a:ext cx="1838325" cy="1866900"/>
            </a:xfrm>
            <a:custGeom>
              <a:avLst/>
              <a:gdLst>
                <a:gd name="connsiteX0" fmla="*/ 0 w 1838325"/>
                <a:gd name="connsiteY0" fmla="*/ 1866900 h 1866900"/>
                <a:gd name="connsiteX1" fmla="*/ 1171575 w 1838325"/>
                <a:gd name="connsiteY1" fmla="*/ 1343025 h 1866900"/>
                <a:gd name="connsiteX2" fmla="*/ 1171575 w 1838325"/>
                <a:gd name="connsiteY2" fmla="*/ 323850 h 1866900"/>
                <a:gd name="connsiteX3" fmla="*/ 1838325 w 1838325"/>
                <a:gd name="connsiteY3" fmla="*/ 0 h 1866900"/>
                <a:gd name="connsiteX4" fmla="*/ 1838325 w 1838325"/>
                <a:gd name="connsiteY4" fmla="*/ 41910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325" h="1866900">
                  <a:moveTo>
                    <a:pt x="0" y="1866900"/>
                  </a:moveTo>
                  <a:lnTo>
                    <a:pt x="1171575" y="1343025"/>
                  </a:lnTo>
                  <a:lnTo>
                    <a:pt x="1171575" y="323850"/>
                  </a:lnTo>
                  <a:lnTo>
                    <a:pt x="1838325" y="0"/>
                  </a:lnTo>
                  <a:lnTo>
                    <a:pt x="1838325" y="419100"/>
                  </a:lnTo>
                </a:path>
              </a:pathLst>
            </a:custGeom>
            <a:noFill/>
            <a:ln w="38100">
              <a:solidFill>
                <a:schemeClr val="accent2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4E573F2-7C89-69A1-A6C2-887DFA997B95}"/>
              </a:ext>
            </a:extLst>
          </p:cNvPr>
          <p:cNvSpPr txBox="1"/>
          <p:nvPr/>
        </p:nvSpPr>
        <p:spPr>
          <a:xfrm>
            <a:off x="2401799" y="3563974"/>
            <a:ext cx="9286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303030"/>
                </a:solidFill>
              </a:rPr>
              <a:t>Removable</a:t>
            </a:r>
            <a:r>
              <a:rPr lang="fr-CH" sz="1200" dirty="0">
                <a:solidFill>
                  <a:srgbClr val="303030"/>
                </a:solidFill>
              </a:rPr>
              <a:t> </a:t>
            </a:r>
          </a:p>
          <a:p>
            <a:pPr algn="ctr"/>
            <a:r>
              <a:rPr lang="fr-CH" sz="1200" dirty="0" err="1">
                <a:solidFill>
                  <a:srgbClr val="303030"/>
                </a:solidFill>
              </a:rPr>
              <a:t>Guardrail</a:t>
            </a:r>
            <a:r>
              <a:rPr lang="fr-CH" sz="1200" dirty="0">
                <a:solidFill>
                  <a:srgbClr val="303030"/>
                </a:solidFill>
              </a:rPr>
              <a:t> (?)</a:t>
            </a:r>
            <a:endParaRPr lang="en-US" sz="1200" dirty="0">
              <a:solidFill>
                <a:srgbClr val="30303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2046263-83F5-95D3-3985-9DDA45F551FE}"/>
              </a:ext>
            </a:extLst>
          </p:cNvPr>
          <p:cNvSpPr/>
          <p:nvPr/>
        </p:nvSpPr>
        <p:spPr>
          <a:xfrm>
            <a:off x="7191375" y="4751897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2E4F6AC-6673-A08C-FD63-D102EFA33582}"/>
              </a:ext>
            </a:extLst>
          </p:cNvPr>
          <p:cNvSpPr/>
          <p:nvPr/>
        </p:nvSpPr>
        <p:spPr>
          <a:xfrm>
            <a:off x="8899978" y="4040092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253BC53-611A-A7F7-397C-1742F43CF4F7}"/>
              </a:ext>
            </a:extLst>
          </p:cNvPr>
          <p:cNvSpPr/>
          <p:nvPr/>
        </p:nvSpPr>
        <p:spPr>
          <a:xfrm>
            <a:off x="9460378" y="28575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4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8DB30-64CC-B515-021F-247399B54FA1}"/>
              </a:ext>
            </a:extLst>
          </p:cNvPr>
          <p:cNvSpPr txBox="1"/>
          <p:nvPr/>
        </p:nvSpPr>
        <p:spPr>
          <a:xfrm>
            <a:off x="8005799" y="4997721"/>
            <a:ext cx="3763951" cy="64633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2">
                    <a:lumMod val="75000"/>
                  </a:schemeClr>
                </a:solidFill>
              </a:rPr>
              <a:t>Option 1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fr-CH" sz="1400" dirty="0">
                <a:solidFill>
                  <a:srgbClr val="303030"/>
                </a:solidFill>
              </a:rPr>
              <a:t>Transport </a:t>
            </a:r>
            <a:r>
              <a:rPr lang="fr-CH" sz="1400" dirty="0" err="1">
                <a:solidFill>
                  <a:srgbClr val="303030"/>
                </a:solidFill>
              </a:rPr>
              <a:t>using</a:t>
            </a:r>
            <a:r>
              <a:rPr lang="fr-CH" sz="1400" dirty="0">
                <a:solidFill>
                  <a:srgbClr val="303030"/>
                </a:solidFill>
              </a:rPr>
              <a:t> a trolley </a:t>
            </a:r>
            <a:r>
              <a:rPr lang="fr-CH" sz="1400" dirty="0" err="1">
                <a:solidFill>
                  <a:srgbClr val="303030"/>
                </a:solidFill>
              </a:rPr>
              <a:t>through</a:t>
            </a:r>
            <a:r>
              <a:rPr lang="fr-CH" sz="1400" dirty="0">
                <a:solidFill>
                  <a:srgbClr val="303030"/>
                </a:solidFill>
              </a:rPr>
              <a:t> the </a:t>
            </a:r>
            <a:r>
              <a:rPr lang="fr-CH" sz="1400" dirty="0" err="1">
                <a:solidFill>
                  <a:srgbClr val="303030"/>
                </a:solidFill>
              </a:rPr>
              <a:t>Cell</a:t>
            </a:r>
            <a:r>
              <a:rPr lang="fr-CH" sz="1400" dirty="0">
                <a:solidFill>
                  <a:srgbClr val="303030"/>
                </a:solidFill>
              </a:rPr>
              <a:t> </a:t>
            </a:r>
            <a:r>
              <a:rPr lang="fr-CH" sz="1400" dirty="0" err="1">
                <a:solidFill>
                  <a:srgbClr val="303030"/>
                </a:solidFill>
              </a:rPr>
              <a:t>Operation</a:t>
            </a:r>
            <a:r>
              <a:rPr lang="fr-CH" sz="1400" dirty="0">
                <a:solidFill>
                  <a:srgbClr val="303030"/>
                </a:solidFill>
              </a:rPr>
              <a:t> Room </a:t>
            </a:r>
            <a:r>
              <a:rPr lang="fr-CH" sz="1400" b="1" dirty="0">
                <a:solidFill>
                  <a:srgbClr val="303030"/>
                </a:solidFill>
              </a:rPr>
              <a:t>+</a:t>
            </a:r>
            <a:r>
              <a:rPr lang="fr-CH" sz="1400" dirty="0">
                <a:solidFill>
                  <a:srgbClr val="303030"/>
                </a:solidFill>
              </a:rPr>
              <a:t> lifting </a:t>
            </a:r>
            <a:r>
              <a:rPr lang="fr-CH" sz="1400" dirty="0" err="1">
                <a:solidFill>
                  <a:srgbClr val="303030"/>
                </a:solidFill>
              </a:rPr>
              <a:t>with</a:t>
            </a:r>
            <a:r>
              <a:rPr lang="fr-CH" sz="1400" dirty="0">
                <a:solidFill>
                  <a:srgbClr val="303030"/>
                </a:solidFill>
              </a:rPr>
              <a:t> the crane</a:t>
            </a:r>
          </a:p>
          <a:p>
            <a:endParaRPr lang="fr-CH" sz="1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561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A7A8A-2E54-32D7-C1A5-00F6CC2DF3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4E7B0-B75E-2843-8CDF-1FEB117F2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C1CDC-D4C5-46FC-F747-5E60C4C4B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9FD3E-AF00-8246-A7AA-65CBE1740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EEA030E-0E44-A592-1027-0B3A4CC88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794072-7B26-253D-1FDF-434D53BF9EBA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54F71E-4721-1B2F-728D-1D7B0ED1A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 w="38100">
            <a:noFill/>
            <a:tailEnd type="triangle"/>
          </a:ln>
          <a:effectLst>
            <a:glow rad="38100">
              <a:schemeClr val="bg1"/>
            </a:glow>
          </a:effec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9DEFD16-A593-B6CD-7F4E-4E566E99B67D}"/>
              </a:ext>
            </a:extLst>
          </p:cNvPr>
          <p:cNvSpPr/>
          <p:nvPr/>
        </p:nvSpPr>
        <p:spPr>
          <a:xfrm>
            <a:off x="10025062" y="2490519"/>
            <a:ext cx="600075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/>
              <a:t>CV 1</a:t>
            </a:r>
            <a:endParaRPr lang="en-US" sz="12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5F53E2B-525C-DC31-EF19-F909354534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11030"/>
              </p:ext>
            </p:extLst>
          </p:nvPr>
        </p:nvGraphicFramePr>
        <p:xfrm>
          <a:off x="407988" y="1831538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First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(4)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accent3"/>
                          </a:solidFill>
                        </a:rPr>
                        <a:t>2468</a:t>
                      </a:r>
                      <a:r>
                        <a:rPr lang="fr-CH" sz="1400" dirty="0"/>
                        <a:t> x 2084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r>
                        <a:rPr lang="fr-CH" sz="1400" dirty="0"/>
                        <a:t> (</a:t>
                      </a:r>
                      <a:r>
                        <a:rPr lang="fr-CH" sz="1400" dirty="0" err="1"/>
                        <a:t>beams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7350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pic>
        <p:nvPicPr>
          <p:cNvPr id="3" name="Picture 2" descr="A video game of a building&#10;&#10;AI-generated content may be incorrect.">
            <a:extLst>
              <a:ext uri="{FF2B5EF4-FFF2-40B4-BE49-F238E27FC236}">
                <a16:creationId xmlns:a16="http://schemas.microsoft.com/office/drawing/2014/main" id="{4256D73F-54A7-ECAC-2236-9ADFEB8C319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3429000"/>
            <a:ext cx="5316280" cy="26854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D732C5D-17CB-02A7-FC85-5F1B52AFFB1E}"/>
              </a:ext>
            </a:extLst>
          </p:cNvPr>
          <p:cNvGrpSpPr/>
          <p:nvPr/>
        </p:nvGrpSpPr>
        <p:grpSpPr>
          <a:xfrm>
            <a:off x="1981201" y="4888759"/>
            <a:ext cx="215444" cy="1140566"/>
            <a:chOff x="6871158" y="4574434"/>
            <a:chExt cx="215444" cy="1140566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8D73FF7-92AC-9747-760C-112DA19ABD64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574434"/>
              <a:ext cx="0" cy="1140566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D82AF3-A156-3015-602C-EFB5716939DC}"/>
                </a:ext>
              </a:extLst>
            </p:cNvPr>
            <p:cNvSpPr txBox="1"/>
            <p:nvPr/>
          </p:nvSpPr>
          <p:spPr>
            <a:xfrm rot="16200000">
              <a:off x="6780107" y="5030488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5500</a:t>
              </a:r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E238D9B-8DD0-C470-7EE0-9E13050F77DB}"/>
              </a:ext>
            </a:extLst>
          </p:cNvPr>
          <p:cNvGrpSpPr/>
          <p:nvPr/>
        </p:nvGrpSpPr>
        <p:grpSpPr>
          <a:xfrm>
            <a:off x="3981893" y="4495800"/>
            <a:ext cx="215444" cy="698285"/>
            <a:chOff x="6871159" y="5016715"/>
            <a:chExt cx="215444" cy="69828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C5C67B6-B734-C7C1-2D73-F33BDEE5C6A3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5016715"/>
              <a:ext cx="0" cy="698285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D9DC79A-D1E3-DB05-AE56-729A7C6FDC78}"/>
                </a:ext>
              </a:extLst>
            </p:cNvPr>
            <p:cNvSpPr txBox="1"/>
            <p:nvPr/>
          </p:nvSpPr>
          <p:spPr>
            <a:xfrm rot="16200000">
              <a:off x="6780108" y="5258134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4000</a:t>
              </a:r>
              <a:endParaRPr lang="en-US" sz="14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BD26655-EA90-F667-C76F-DF56D7812D79}"/>
              </a:ext>
            </a:extLst>
          </p:cNvPr>
          <p:cNvGrpSpPr/>
          <p:nvPr/>
        </p:nvGrpSpPr>
        <p:grpSpPr>
          <a:xfrm>
            <a:off x="3240313" y="3886200"/>
            <a:ext cx="215444" cy="1111142"/>
            <a:chOff x="6871160" y="4603858"/>
            <a:chExt cx="215444" cy="111114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AD1CC19-34C7-B2AF-F697-C32419107E54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603858"/>
              <a:ext cx="0" cy="111114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254F14C-4A4F-E5F2-D00E-F6CA53B8B5B7}"/>
                </a:ext>
              </a:extLst>
            </p:cNvPr>
            <p:cNvSpPr txBox="1"/>
            <p:nvPr/>
          </p:nvSpPr>
          <p:spPr>
            <a:xfrm rot="16200000">
              <a:off x="6780109" y="5051706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5100</a:t>
              </a:r>
              <a:endParaRPr lang="en-US" sz="1400" dirty="0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6EBA63D7-7BD0-CA48-C5A6-683235B1A2FC}"/>
              </a:ext>
            </a:extLst>
          </p:cNvPr>
          <p:cNvSpPr txBox="1"/>
          <p:nvPr/>
        </p:nvSpPr>
        <p:spPr>
          <a:xfrm>
            <a:off x="8005799" y="4997721"/>
            <a:ext cx="3763951" cy="107721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2">
                    <a:lumMod val="75000"/>
                  </a:schemeClr>
                </a:solidFill>
              </a:rPr>
              <a:t>Option 1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fr-CH" sz="1400" dirty="0">
                <a:solidFill>
                  <a:srgbClr val="303030"/>
                </a:solidFill>
              </a:rPr>
              <a:t>Transport </a:t>
            </a:r>
            <a:r>
              <a:rPr lang="fr-CH" sz="1400" dirty="0" err="1">
                <a:solidFill>
                  <a:srgbClr val="303030"/>
                </a:solidFill>
              </a:rPr>
              <a:t>using</a:t>
            </a:r>
            <a:r>
              <a:rPr lang="fr-CH" sz="1400" dirty="0">
                <a:solidFill>
                  <a:srgbClr val="303030"/>
                </a:solidFill>
              </a:rPr>
              <a:t> a trolley </a:t>
            </a:r>
            <a:r>
              <a:rPr lang="fr-CH" sz="1400" dirty="0" err="1">
                <a:solidFill>
                  <a:srgbClr val="303030"/>
                </a:solidFill>
              </a:rPr>
              <a:t>through</a:t>
            </a:r>
            <a:r>
              <a:rPr lang="fr-CH" sz="1400" dirty="0">
                <a:solidFill>
                  <a:srgbClr val="303030"/>
                </a:solidFill>
              </a:rPr>
              <a:t> the </a:t>
            </a:r>
            <a:r>
              <a:rPr lang="fr-CH" sz="1400" dirty="0" err="1">
                <a:solidFill>
                  <a:srgbClr val="303030"/>
                </a:solidFill>
              </a:rPr>
              <a:t>Cell</a:t>
            </a:r>
            <a:r>
              <a:rPr lang="fr-CH" sz="1400" dirty="0">
                <a:solidFill>
                  <a:srgbClr val="303030"/>
                </a:solidFill>
              </a:rPr>
              <a:t> </a:t>
            </a:r>
            <a:r>
              <a:rPr lang="fr-CH" sz="1400" dirty="0" err="1">
                <a:solidFill>
                  <a:srgbClr val="303030"/>
                </a:solidFill>
              </a:rPr>
              <a:t>Operation</a:t>
            </a:r>
            <a:r>
              <a:rPr lang="fr-CH" sz="1400" dirty="0">
                <a:solidFill>
                  <a:srgbClr val="303030"/>
                </a:solidFill>
              </a:rPr>
              <a:t> Room </a:t>
            </a:r>
            <a:r>
              <a:rPr lang="fr-CH" sz="1400" b="1" dirty="0">
                <a:solidFill>
                  <a:srgbClr val="303030"/>
                </a:solidFill>
              </a:rPr>
              <a:t>+</a:t>
            </a:r>
            <a:r>
              <a:rPr lang="fr-CH" sz="1400" dirty="0">
                <a:solidFill>
                  <a:srgbClr val="303030"/>
                </a:solidFill>
              </a:rPr>
              <a:t> lifting </a:t>
            </a:r>
            <a:r>
              <a:rPr lang="fr-CH" sz="1400" dirty="0" err="1">
                <a:solidFill>
                  <a:srgbClr val="303030"/>
                </a:solidFill>
              </a:rPr>
              <a:t>with</a:t>
            </a:r>
            <a:r>
              <a:rPr lang="fr-CH" sz="1400" dirty="0">
                <a:solidFill>
                  <a:srgbClr val="303030"/>
                </a:solidFill>
              </a:rPr>
              <a:t> the crane</a:t>
            </a:r>
          </a:p>
          <a:p>
            <a:endParaRPr lang="fr-CH" sz="1400" b="1" dirty="0">
              <a:solidFill>
                <a:srgbClr val="303030"/>
              </a:solidFill>
            </a:endParaRPr>
          </a:p>
          <a:p>
            <a:r>
              <a:rPr lang="fr-CH" sz="1400" b="1" dirty="0">
                <a:solidFill>
                  <a:schemeClr val="accent2">
                    <a:lumMod val="50000"/>
                  </a:schemeClr>
                </a:solidFill>
              </a:rPr>
              <a:t>Option 2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en-GB" sz="1400" dirty="0">
                <a:solidFill>
                  <a:srgbClr val="303030"/>
                </a:solidFill>
              </a:rPr>
              <a:t>Handling the object from the hall with the crane until it reaches the mezzanine</a:t>
            </a:r>
            <a:endParaRPr lang="fr-CH" sz="1400" dirty="0">
              <a:solidFill>
                <a:srgbClr val="303030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199B9C7-727E-FAAD-8004-CCB7D23E0A17}"/>
              </a:ext>
            </a:extLst>
          </p:cNvPr>
          <p:cNvSpPr/>
          <p:nvPr/>
        </p:nvSpPr>
        <p:spPr>
          <a:xfrm>
            <a:off x="8034374" y="4083821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>
                <a:solidFill>
                  <a:srgbClr val="303030"/>
                </a:solidFill>
              </a:rPr>
              <a:t>1</a:t>
            </a:r>
            <a:endParaRPr lang="en-US" sz="1000" dirty="0">
              <a:solidFill>
                <a:srgbClr val="303030"/>
              </a:solidFill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88F7999-85E9-037F-8C45-969C3494E395}"/>
              </a:ext>
            </a:extLst>
          </p:cNvPr>
          <p:cNvSpPr/>
          <p:nvPr/>
        </p:nvSpPr>
        <p:spPr>
          <a:xfrm>
            <a:off x="6891337" y="4128697"/>
            <a:ext cx="228600" cy="2286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307DBA9-A3F1-EDC3-41A2-EE3D965D411F}"/>
              </a:ext>
            </a:extLst>
          </p:cNvPr>
          <p:cNvGrpSpPr/>
          <p:nvPr/>
        </p:nvGrpSpPr>
        <p:grpSpPr>
          <a:xfrm>
            <a:off x="7219950" y="2971800"/>
            <a:ext cx="2914650" cy="1866900"/>
            <a:chOff x="7219950" y="2971800"/>
            <a:chExt cx="2914650" cy="1866900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12AB7DE-3E49-4789-11F5-6B5072299FAA}"/>
                </a:ext>
              </a:extLst>
            </p:cNvPr>
            <p:cNvCxnSpPr/>
            <p:nvPr/>
          </p:nvCxnSpPr>
          <p:spPr>
            <a:xfrm flipV="1">
              <a:off x="9144000" y="2971800"/>
              <a:ext cx="990600" cy="511253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95AAF10-00B0-8076-83B4-5BCD4E1C0179}"/>
                </a:ext>
              </a:extLst>
            </p:cNvPr>
            <p:cNvSpPr/>
            <p:nvPr/>
          </p:nvSpPr>
          <p:spPr>
            <a:xfrm>
              <a:off x="7219950" y="2971800"/>
              <a:ext cx="1838325" cy="1866900"/>
            </a:xfrm>
            <a:custGeom>
              <a:avLst/>
              <a:gdLst>
                <a:gd name="connsiteX0" fmla="*/ 0 w 1838325"/>
                <a:gd name="connsiteY0" fmla="*/ 1866900 h 1866900"/>
                <a:gd name="connsiteX1" fmla="*/ 1171575 w 1838325"/>
                <a:gd name="connsiteY1" fmla="*/ 1343025 h 1866900"/>
                <a:gd name="connsiteX2" fmla="*/ 1171575 w 1838325"/>
                <a:gd name="connsiteY2" fmla="*/ 323850 h 1866900"/>
                <a:gd name="connsiteX3" fmla="*/ 1838325 w 1838325"/>
                <a:gd name="connsiteY3" fmla="*/ 0 h 1866900"/>
                <a:gd name="connsiteX4" fmla="*/ 1838325 w 1838325"/>
                <a:gd name="connsiteY4" fmla="*/ 41910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325" h="1866900">
                  <a:moveTo>
                    <a:pt x="0" y="1866900"/>
                  </a:moveTo>
                  <a:lnTo>
                    <a:pt x="1171575" y="1343025"/>
                  </a:lnTo>
                  <a:lnTo>
                    <a:pt x="1171575" y="323850"/>
                  </a:lnTo>
                  <a:lnTo>
                    <a:pt x="1838325" y="0"/>
                  </a:lnTo>
                  <a:lnTo>
                    <a:pt x="1838325" y="419100"/>
                  </a:lnTo>
                </a:path>
              </a:pathLst>
            </a:custGeom>
            <a:noFill/>
            <a:ln w="38100">
              <a:solidFill>
                <a:schemeClr val="accent2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BF4A048-936C-4C85-D2AE-04930EB98757}"/>
              </a:ext>
            </a:extLst>
          </p:cNvPr>
          <p:cNvSpPr/>
          <p:nvPr/>
        </p:nvSpPr>
        <p:spPr>
          <a:xfrm>
            <a:off x="7229475" y="3371850"/>
            <a:ext cx="1033499" cy="1333500"/>
          </a:xfrm>
          <a:custGeom>
            <a:avLst/>
            <a:gdLst>
              <a:gd name="connsiteX0" fmla="*/ 0 w 981075"/>
              <a:gd name="connsiteY0" fmla="*/ 1333500 h 1333500"/>
              <a:gd name="connsiteX1" fmla="*/ 0 w 981075"/>
              <a:gd name="connsiteY1" fmla="*/ 466725 h 1333500"/>
              <a:gd name="connsiteX2" fmla="*/ 981075 w 981075"/>
              <a:gd name="connsiteY2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1075" h="1333500">
                <a:moveTo>
                  <a:pt x="0" y="1333500"/>
                </a:moveTo>
                <a:lnTo>
                  <a:pt x="0" y="466725"/>
                </a:lnTo>
                <a:lnTo>
                  <a:pt x="981075" y="0"/>
                </a:lnTo>
              </a:path>
            </a:pathLst>
          </a:custGeom>
          <a:noFill/>
          <a:ln w="38100">
            <a:solidFill>
              <a:schemeClr val="accent2">
                <a:lumMod val="50000"/>
              </a:schemeClr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9A63BFC-A4E5-F7C1-67CD-021024225CFD}"/>
              </a:ext>
            </a:extLst>
          </p:cNvPr>
          <p:cNvSpPr txBox="1"/>
          <p:nvPr/>
        </p:nvSpPr>
        <p:spPr>
          <a:xfrm>
            <a:off x="2401799" y="3563974"/>
            <a:ext cx="9286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303030"/>
                </a:solidFill>
              </a:rPr>
              <a:t>Removable</a:t>
            </a:r>
            <a:r>
              <a:rPr lang="fr-CH" sz="1200" dirty="0">
                <a:solidFill>
                  <a:srgbClr val="303030"/>
                </a:solidFill>
              </a:rPr>
              <a:t> </a:t>
            </a:r>
          </a:p>
          <a:p>
            <a:pPr algn="ctr"/>
            <a:r>
              <a:rPr lang="fr-CH" sz="1200" dirty="0" err="1">
                <a:solidFill>
                  <a:srgbClr val="303030"/>
                </a:solidFill>
              </a:rPr>
              <a:t>Guardrail</a:t>
            </a:r>
            <a:r>
              <a:rPr lang="fr-CH" sz="1200" dirty="0">
                <a:solidFill>
                  <a:srgbClr val="303030"/>
                </a:solidFill>
              </a:rPr>
              <a:t> (?)</a:t>
            </a:r>
            <a:endParaRPr lang="en-US" sz="1200" dirty="0">
              <a:solidFill>
                <a:srgbClr val="303030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38CCA4F-BCF2-B7AC-8185-B284CCA83364}"/>
              </a:ext>
            </a:extLst>
          </p:cNvPr>
          <p:cNvSpPr/>
          <p:nvPr/>
        </p:nvSpPr>
        <p:spPr>
          <a:xfrm>
            <a:off x="7191375" y="4751897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BD6006B-CF65-07CA-6995-B9D14E653F8D}"/>
              </a:ext>
            </a:extLst>
          </p:cNvPr>
          <p:cNvSpPr/>
          <p:nvPr/>
        </p:nvSpPr>
        <p:spPr>
          <a:xfrm>
            <a:off x="8899978" y="4040092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C06443C-45B5-E2E1-AC0D-A5210A41908B}"/>
              </a:ext>
            </a:extLst>
          </p:cNvPr>
          <p:cNvSpPr/>
          <p:nvPr/>
        </p:nvSpPr>
        <p:spPr>
          <a:xfrm>
            <a:off x="9460378" y="28575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4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78240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25BFF-7140-C6FF-4F8D-4864F5C58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8D3B2-0485-CFC6-46D7-4F898D45A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E78-BB7A-F8F4-6702-16885F9F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13B997-6F7D-86BE-BA98-9B8C94BB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7E00A3C-DB0B-B700-61E7-E771C854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763C11-2CDC-AD7D-762B-7D6633E179C4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A940A6-7629-B654-7165-60FB3AA26A8F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831538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First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accent3"/>
                          </a:solidFill>
                        </a:rPr>
                        <a:t>2468</a:t>
                      </a:r>
                      <a:r>
                        <a:rPr lang="fr-CH" sz="1400" dirty="0"/>
                        <a:t> x 2084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r>
                        <a:rPr lang="fr-CH" sz="1400" dirty="0"/>
                        <a:t> (</a:t>
                      </a:r>
                      <a:r>
                        <a:rPr lang="fr-CH" sz="1400" dirty="0" err="1"/>
                        <a:t>beams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7350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pic>
        <p:nvPicPr>
          <p:cNvPr id="13" name="Picture 12" descr="A blueprint of a computer&#10;&#10;AI-generated content may be incorrect.">
            <a:extLst>
              <a:ext uri="{FF2B5EF4-FFF2-40B4-BE49-F238E27FC236}">
                <a16:creationId xmlns:a16="http://schemas.microsoft.com/office/drawing/2014/main" id="{C2559E05-B744-7BF7-E7D7-DDD4E62D5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385" y="1831538"/>
            <a:ext cx="5640415" cy="433335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8EFDCBE-68C0-C55C-F9EE-5057BD027394}"/>
              </a:ext>
            </a:extLst>
          </p:cNvPr>
          <p:cNvGrpSpPr/>
          <p:nvPr/>
        </p:nvGrpSpPr>
        <p:grpSpPr>
          <a:xfrm rot="5400000">
            <a:off x="9972849" y="2295353"/>
            <a:ext cx="215444" cy="1111142"/>
            <a:chOff x="6871162" y="4603858"/>
            <a:chExt cx="215444" cy="1111142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9E9C394-25BC-62FC-284F-6D5BD5B5A88B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603858"/>
              <a:ext cx="0" cy="111114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D9C5165-C2DE-718C-BDFC-76C9F030CD80}"/>
                </a:ext>
              </a:extLst>
            </p:cNvPr>
            <p:cNvSpPr txBox="1"/>
            <p:nvPr/>
          </p:nvSpPr>
          <p:spPr>
            <a:xfrm rot="16200000">
              <a:off x="6780111" y="5051706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1600</a:t>
              </a:r>
              <a:endParaRPr lang="en-US" sz="14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272AA3A-F735-B629-E5A6-0DC55D14F798}"/>
              </a:ext>
            </a:extLst>
          </p:cNvPr>
          <p:cNvGrpSpPr/>
          <p:nvPr/>
        </p:nvGrpSpPr>
        <p:grpSpPr>
          <a:xfrm>
            <a:off x="9220201" y="3124200"/>
            <a:ext cx="215444" cy="2226769"/>
            <a:chOff x="6871161" y="3488231"/>
            <a:chExt cx="215444" cy="2226769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6C1F85E-C2BD-5903-FC91-BE43DEAFED0F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3488231"/>
              <a:ext cx="0" cy="2226769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A772163-BFCA-6E66-F8A9-BF560E5AB49F}"/>
                </a:ext>
              </a:extLst>
            </p:cNvPr>
            <p:cNvSpPr txBox="1"/>
            <p:nvPr/>
          </p:nvSpPr>
          <p:spPr>
            <a:xfrm rot="16200000">
              <a:off x="6780110" y="4578521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3470</a:t>
              </a:r>
              <a:endParaRPr lang="en-US" sz="14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EB4B018-4D5B-2022-B78E-3E92DEAEB456}"/>
              </a:ext>
            </a:extLst>
          </p:cNvPr>
          <p:cNvSpPr txBox="1"/>
          <p:nvPr/>
        </p:nvSpPr>
        <p:spPr>
          <a:xfrm>
            <a:off x="9649491" y="4081462"/>
            <a:ext cx="928624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b="1" dirty="0">
                <a:solidFill>
                  <a:srgbClr val="303030"/>
                </a:solidFill>
              </a:rPr>
              <a:t>Crane </a:t>
            </a:r>
            <a:r>
              <a:rPr lang="fr-CH" sz="1200" b="1" dirty="0" err="1">
                <a:solidFill>
                  <a:srgbClr val="303030"/>
                </a:solidFill>
              </a:rPr>
              <a:t>coverage</a:t>
            </a:r>
            <a:endParaRPr lang="en-US" sz="1200" b="1" dirty="0">
              <a:solidFill>
                <a:srgbClr val="30303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EDD2017-7323-5677-6AB9-1E09A9D14FCB}"/>
              </a:ext>
            </a:extLst>
          </p:cNvPr>
          <p:cNvGrpSpPr/>
          <p:nvPr/>
        </p:nvGrpSpPr>
        <p:grpSpPr>
          <a:xfrm>
            <a:off x="403200" y="2798859"/>
            <a:ext cx="11404487" cy="3363402"/>
            <a:chOff x="403200" y="2798859"/>
            <a:chExt cx="11404487" cy="336340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521874A-2DA3-6B0B-BD2B-E9A92466E715}"/>
                </a:ext>
              </a:extLst>
            </p:cNvPr>
            <p:cNvSpPr txBox="1"/>
            <p:nvPr/>
          </p:nvSpPr>
          <p:spPr>
            <a:xfrm>
              <a:off x="403200" y="4017131"/>
              <a:ext cx="3896823" cy="1292662"/>
            </a:xfrm>
            <a:prstGeom prst="rect">
              <a:avLst/>
            </a:prstGeom>
            <a:noFill/>
          </p:spPr>
          <p:txBody>
            <a:bodyPr wrap="square" lIns="0" tIns="0" rIns="0" bIns="0" numCol="1" rtlCol="0">
              <a:spAutoFit/>
            </a:bodyPr>
            <a:lstStyle/>
            <a:p>
              <a:r>
                <a:rPr lang="fr-CH" sz="1400" dirty="0" err="1">
                  <a:solidFill>
                    <a:srgbClr val="303030"/>
                  </a:solidFill>
                </a:rPr>
                <a:t>Based</a:t>
              </a:r>
              <a:r>
                <a:rPr lang="fr-CH" sz="1400" dirty="0">
                  <a:solidFill>
                    <a:srgbClr val="303030"/>
                  </a:solidFill>
                </a:rPr>
                <a:t> on </a:t>
              </a:r>
              <a:r>
                <a:rPr lang="fr-CH" sz="1400" dirty="0" err="1">
                  <a:solidFill>
                    <a:srgbClr val="303030"/>
                  </a:solidFill>
                </a:rPr>
                <a:t>previous</a:t>
              </a:r>
              <a:r>
                <a:rPr lang="fr-CH" sz="1400" dirty="0">
                  <a:solidFill>
                    <a:srgbClr val="303030"/>
                  </a:solidFill>
                </a:rPr>
                <a:t> </a:t>
              </a:r>
              <a:r>
                <a:rPr lang="fr-CH" sz="1400" dirty="0" err="1">
                  <a:solidFill>
                    <a:srgbClr val="303030"/>
                  </a:solidFill>
                </a:rPr>
                <a:t>experience</a:t>
              </a:r>
              <a:r>
                <a:rPr lang="fr-CH" sz="1400" dirty="0">
                  <a:solidFill>
                    <a:srgbClr val="303030"/>
                  </a:solidFill>
                </a:rPr>
                <a:t>, the extra </a:t>
              </a:r>
              <a:r>
                <a:rPr lang="fr-CH" sz="1400" dirty="0" err="1">
                  <a:solidFill>
                    <a:srgbClr val="303030"/>
                  </a:solidFill>
                </a:rPr>
                <a:t>coverage</a:t>
              </a:r>
              <a:r>
                <a:rPr lang="fr-CH" sz="1400" dirty="0">
                  <a:solidFill>
                    <a:srgbClr val="303030"/>
                  </a:solidFill>
                </a:rPr>
                <a:t> </a:t>
              </a:r>
              <a:r>
                <a:rPr lang="fr-CH" sz="1400" dirty="0" err="1">
                  <a:solidFill>
                    <a:srgbClr val="303030"/>
                  </a:solidFill>
                </a:rPr>
                <a:t>we</a:t>
              </a:r>
              <a:r>
                <a:rPr lang="fr-CH" sz="1400" dirty="0">
                  <a:solidFill>
                    <a:srgbClr val="303030"/>
                  </a:solidFill>
                </a:rPr>
                <a:t> </a:t>
              </a:r>
              <a:r>
                <a:rPr lang="fr-CH" sz="1400" dirty="0" err="1">
                  <a:solidFill>
                    <a:srgbClr val="303030"/>
                  </a:solidFill>
                </a:rPr>
                <a:t>could</a:t>
              </a:r>
              <a:r>
                <a:rPr lang="fr-CH" sz="1400" dirty="0">
                  <a:solidFill>
                    <a:srgbClr val="303030"/>
                  </a:solidFill>
                </a:rPr>
                <a:t> gain:</a:t>
              </a:r>
            </a:p>
            <a:p>
              <a:endParaRPr lang="fr-CH" sz="1400" dirty="0">
                <a:solidFill>
                  <a:srgbClr val="30303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400" dirty="0">
                  <a:solidFill>
                    <a:srgbClr val="303030"/>
                  </a:solidFill>
                </a:rPr>
                <a:t>To the </a:t>
              </a:r>
              <a:r>
                <a:rPr lang="fr-CH" sz="1400" dirty="0" err="1">
                  <a:solidFill>
                    <a:srgbClr val="303030"/>
                  </a:solidFill>
                </a:rPr>
                <a:t>wall</a:t>
              </a:r>
              <a:r>
                <a:rPr lang="fr-CH" sz="1400" dirty="0">
                  <a:solidFill>
                    <a:srgbClr val="303030"/>
                  </a:solidFill>
                </a:rPr>
                <a:t> ≈ + 200 – 300 mm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400" dirty="0">
                  <a:solidFill>
                    <a:srgbClr val="303030"/>
                  </a:solidFill>
                </a:rPr>
                <a:t>Long </a:t>
              </a:r>
              <a:r>
                <a:rPr lang="fr-CH" sz="1400" dirty="0" err="1">
                  <a:solidFill>
                    <a:srgbClr val="303030"/>
                  </a:solidFill>
                </a:rPr>
                <a:t>travel</a:t>
              </a:r>
              <a:r>
                <a:rPr lang="fr-CH" sz="1400" dirty="0">
                  <a:solidFill>
                    <a:srgbClr val="303030"/>
                  </a:solidFill>
                </a:rPr>
                <a:t> ≈ + 1500 – 2500 mm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400" dirty="0" err="1">
                  <a:solidFill>
                    <a:srgbClr val="303030"/>
                  </a:solidFill>
                </a:rPr>
                <a:t>Height</a:t>
              </a:r>
              <a:r>
                <a:rPr lang="fr-CH" sz="1400" dirty="0">
                  <a:solidFill>
                    <a:srgbClr val="303030"/>
                  </a:solidFill>
                </a:rPr>
                <a:t> ≈ + 500 mm </a:t>
              </a:r>
              <a:endParaRPr lang="fr-CH" sz="1400" b="1" dirty="0">
                <a:solidFill>
                  <a:srgbClr val="303030"/>
                </a:solidFill>
                <a:highlight>
                  <a:srgbClr val="FFFF00"/>
                </a:highlight>
                <a:sym typeface="Wingdings" panose="05000000000000000000" pitchFamily="2" charset="2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5B22A03-160F-48EB-57D5-9AAACE1897E9}"/>
                </a:ext>
              </a:extLst>
            </p:cNvPr>
            <p:cNvSpPr/>
            <p:nvPr/>
          </p:nvSpPr>
          <p:spPr>
            <a:xfrm>
              <a:off x="8213697" y="2798859"/>
              <a:ext cx="3593990" cy="3363402"/>
            </a:xfrm>
            <a:custGeom>
              <a:avLst/>
              <a:gdLst>
                <a:gd name="connsiteX0" fmla="*/ 3562185 w 3593990"/>
                <a:gd name="connsiteY0" fmla="*/ 0 h 3363402"/>
                <a:gd name="connsiteX1" fmla="*/ 0 w 3593990"/>
                <a:gd name="connsiteY1" fmla="*/ 0 h 3363402"/>
                <a:gd name="connsiteX2" fmla="*/ 0 w 3593990"/>
                <a:gd name="connsiteY2" fmla="*/ 3363402 h 3363402"/>
                <a:gd name="connsiteX3" fmla="*/ 1351722 w 3593990"/>
                <a:gd name="connsiteY3" fmla="*/ 3363402 h 3363402"/>
                <a:gd name="connsiteX4" fmla="*/ 1351722 w 3593990"/>
                <a:gd name="connsiteY4" fmla="*/ 286247 h 3363402"/>
                <a:gd name="connsiteX5" fmla="*/ 3593990 w 3593990"/>
                <a:gd name="connsiteY5" fmla="*/ 286247 h 3363402"/>
                <a:gd name="connsiteX6" fmla="*/ 3562185 w 3593990"/>
                <a:gd name="connsiteY6" fmla="*/ 0 h 336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3990" h="3363402">
                  <a:moveTo>
                    <a:pt x="3562185" y="0"/>
                  </a:moveTo>
                  <a:lnTo>
                    <a:pt x="0" y="0"/>
                  </a:lnTo>
                  <a:lnTo>
                    <a:pt x="0" y="3363402"/>
                  </a:lnTo>
                  <a:lnTo>
                    <a:pt x="1351722" y="3363402"/>
                  </a:lnTo>
                  <a:lnTo>
                    <a:pt x="1351722" y="286247"/>
                  </a:lnTo>
                  <a:lnTo>
                    <a:pt x="3593990" y="286247"/>
                  </a:lnTo>
                  <a:lnTo>
                    <a:pt x="3562185" y="0"/>
                  </a:lnTo>
                  <a:close/>
                </a:path>
              </a:pathLst>
            </a:custGeom>
            <a:solidFill>
              <a:schemeClr val="accent3"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DD750F-463B-99AB-9043-B099C929903F}"/>
                </a:ext>
              </a:extLst>
            </p:cNvPr>
            <p:cNvSpPr txBox="1"/>
            <p:nvPr/>
          </p:nvSpPr>
          <p:spPr>
            <a:xfrm>
              <a:off x="8299048" y="3085781"/>
              <a:ext cx="92862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CH" sz="1200" b="1" dirty="0" err="1">
                  <a:solidFill>
                    <a:srgbClr val="303030"/>
                  </a:solidFill>
                </a:rPr>
                <a:t>Auxiliary</a:t>
              </a:r>
              <a:endParaRPr lang="fr-CH" sz="1200" b="1" dirty="0">
                <a:solidFill>
                  <a:srgbClr val="303030"/>
                </a:solidFill>
              </a:endParaRPr>
            </a:p>
            <a:p>
              <a:pPr algn="ctr"/>
              <a:r>
                <a:rPr lang="fr-CH" sz="1200" b="1" dirty="0" err="1">
                  <a:solidFill>
                    <a:srgbClr val="303030"/>
                  </a:solidFill>
                </a:rPr>
                <a:t>hoist</a:t>
              </a:r>
              <a:endParaRPr lang="en-US" sz="1200" b="1" dirty="0">
                <a:solidFill>
                  <a:srgbClr val="30303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70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A6EC6-6795-EAEC-6BA6-923D25804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581EE-E050-2008-2BB2-7E0A910C6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767B8-8AE4-E02C-7FFD-B721CC14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24CD-ACB8-9CC1-CCAA-D6FB1E96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A2959F3-6E8F-CF42-DEB7-6CB17D216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E5066-35CC-A9C1-A459-DA6AD330A238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F74F4F4-1636-B17A-3A65-F11A1A3DB156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831538"/>
          <a:ext cx="3892035" cy="14325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First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accent3"/>
                          </a:solidFill>
                        </a:rPr>
                        <a:t>2468</a:t>
                      </a:r>
                      <a:r>
                        <a:rPr lang="fr-CH" sz="1400" dirty="0"/>
                        <a:t> x 2084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Height</a:t>
                      </a:r>
                      <a:r>
                        <a:rPr lang="fr-CH" sz="1400" dirty="0"/>
                        <a:t> (</a:t>
                      </a:r>
                      <a:r>
                        <a:rPr lang="fr-CH" sz="1400" dirty="0" err="1"/>
                        <a:t>beams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7350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99C41E0-EE93-99F9-AF2F-9B5450E3E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962246"/>
              </p:ext>
            </p:extLst>
          </p:nvPr>
        </p:nvGraphicFramePr>
        <p:xfrm>
          <a:off x="407988" y="3560114"/>
          <a:ext cx="3892035" cy="1219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44612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  <a:gridCol w="794823">
                  <a:extLst>
                    <a:ext uri="{9D8B030D-6E8A-4147-A177-3AD203B41FA5}">
                      <a16:colId xmlns:a16="http://schemas.microsoft.com/office/drawing/2014/main" val="2794486298"/>
                    </a:ext>
                  </a:extLst>
                </a:gridCol>
              </a:tblGrid>
              <a:tr h="20505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Equipment (first draft)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AHU unit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accent3"/>
                          </a:solidFill>
                        </a:rPr>
                        <a:t>4000</a:t>
                      </a:r>
                      <a:r>
                        <a:rPr lang="fr-CH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1000 x 1000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600 kg</a:t>
                      </a:r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Filters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2314 x 650 x 1746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500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Carbon </a:t>
                      </a:r>
                      <a:r>
                        <a:rPr lang="fr-CH" sz="1400" dirty="0" err="1"/>
                        <a:t>Filter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>
                          <a:solidFill>
                            <a:schemeClr val="accent3"/>
                          </a:solidFill>
                        </a:rPr>
                        <a:t>3870</a:t>
                      </a:r>
                      <a:r>
                        <a:rPr lang="fr-CH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x 888 x 1746</a:t>
                      </a:r>
                      <a:endParaRPr lang="en-US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1110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017616"/>
                  </a:ext>
                </a:extLst>
              </a:tr>
            </a:tbl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7CA387D1-CB65-F4B3-FFB4-8A6F2B88D0D1}"/>
              </a:ext>
            </a:extLst>
          </p:cNvPr>
          <p:cNvGrpSpPr/>
          <p:nvPr/>
        </p:nvGrpSpPr>
        <p:grpSpPr>
          <a:xfrm>
            <a:off x="4675481" y="3891505"/>
            <a:ext cx="3959048" cy="2243046"/>
            <a:chOff x="7829752" y="3581400"/>
            <a:chExt cx="3959048" cy="224304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3D71BE-CE92-7BB3-6535-0C41718D31A7}"/>
                </a:ext>
              </a:extLst>
            </p:cNvPr>
            <p:cNvGrpSpPr/>
            <p:nvPr/>
          </p:nvGrpSpPr>
          <p:grpSpPr>
            <a:xfrm>
              <a:off x="7829752" y="3581400"/>
              <a:ext cx="3959048" cy="2243046"/>
              <a:chOff x="4724400" y="1831538"/>
              <a:chExt cx="5140854" cy="291261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26AA06D-18EA-BF25-3E1D-4AC562A490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12131"/>
              <a:stretch/>
            </p:blipFill>
            <p:spPr>
              <a:xfrm>
                <a:off x="4724400" y="1831538"/>
                <a:ext cx="5140854" cy="2912612"/>
              </a:xfrm>
              <a:prstGeom prst="rect">
                <a:avLst/>
              </a:prstGeom>
            </p:spPr>
          </p:pic>
          <p:sp>
            <p:nvSpPr>
              <p:cNvPr id="12" name="TextBox 7">
                <a:extLst>
                  <a:ext uri="{FF2B5EF4-FFF2-40B4-BE49-F238E27FC236}">
                    <a16:creationId xmlns:a16="http://schemas.microsoft.com/office/drawing/2014/main" id="{35AF7AE0-C6A9-FF60-2BDB-3679B41A4B05}"/>
                  </a:ext>
                </a:extLst>
              </p:cNvPr>
              <p:cNvSpPr txBox="1"/>
              <p:nvPr/>
            </p:nvSpPr>
            <p:spPr>
              <a:xfrm>
                <a:off x="4724400" y="1831538"/>
                <a:ext cx="5140854" cy="27975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bg1"/>
                    </a:solidFill>
                  </a:rPr>
                  <a:t> AHU and Carbon filters simulation handling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89EE4BC-1AA6-6064-CD89-C34B8352074E}"/>
                  </a:ext>
                </a:extLst>
              </p:cNvPr>
              <p:cNvSpPr txBox="1"/>
              <p:nvPr/>
            </p:nvSpPr>
            <p:spPr>
              <a:xfrm>
                <a:off x="8450975" y="2623539"/>
                <a:ext cx="92862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fr-CH" sz="1200" b="1" dirty="0">
                    <a:solidFill>
                      <a:srgbClr val="303030"/>
                    </a:solidFill>
                  </a:rPr>
                  <a:t>Crane </a:t>
                </a:r>
                <a:r>
                  <a:rPr lang="fr-CH" sz="1200" b="1" dirty="0" err="1">
                    <a:solidFill>
                      <a:srgbClr val="303030"/>
                    </a:solidFill>
                  </a:rPr>
                  <a:t>coverage</a:t>
                </a:r>
                <a:endParaRPr lang="en-US" sz="1200" b="1" dirty="0">
                  <a:solidFill>
                    <a:srgbClr val="303030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BD78CB-9DE1-C4D1-8076-A68181C0FCEC}"/>
                </a:ext>
              </a:extLst>
            </p:cNvPr>
            <p:cNvSpPr/>
            <p:nvPr/>
          </p:nvSpPr>
          <p:spPr>
            <a:xfrm>
              <a:off x="10536491" y="4870248"/>
              <a:ext cx="343791" cy="78573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9E97919-250C-1F95-94C3-0FDF7015DC1D}"/>
                </a:ext>
              </a:extLst>
            </p:cNvPr>
            <p:cNvGrpSpPr/>
            <p:nvPr/>
          </p:nvGrpSpPr>
          <p:grpSpPr>
            <a:xfrm>
              <a:off x="9659202" y="4886406"/>
              <a:ext cx="322998" cy="534729"/>
              <a:chOff x="9067800" y="4595797"/>
              <a:chExt cx="381000" cy="630754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F555067-F350-A8C5-4340-9BBC7123E1D5}"/>
                  </a:ext>
                </a:extLst>
              </p:cNvPr>
              <p:cNvSpPr/>
              <p:nvPr/>
            </p:nvSpPr>
            <p:spPr>
              <a:xfrm>
                <a:off x="9067800" y="4845551"/>
                <a:ext cx="381000" cy="381000"/>
              </a:xfrm>
              <a:prstGeom prst="ellipse">
                <a:avLst/>
              </a:prstGeom>
              <a:noFill/>
              <a:ln>
                <a:solidFill>
                  <a:srgbClr val="00F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0E2BBF-3794-C60D-56E6-CE72D9960746}"/>
                  </a:ext>
                </a:extLst>
              </p:cNvPr>
              <p:cNvSpPr txBox="1"/>
              <p:nvPr/>
            </p:nvSpPr>
            <p:spPr>
              <a:xfrm>
                <a:off x="9067800" y="4595797"/>
                <a:ext cx="368691" cy="2154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 err="1">
                    <a:solidFill>
                      <a:srgbClr val="00FF00"/>
                    </a:solidFill>
                  </a:rPr>
                  <a:t>CoG</a:t>
                </a:r>
                <a:endParaRPr lang="en-GB" sz="1400" dirty="0">
                  <a:solidFill>
                    <a:srgbClr val="00FF00"/>
                  </a:solidFill>
                </a:endParaRP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6F755A06-2CE0-B7DF-7CB3-99AEC153D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5157" y="2705100"/>
            <a:ext cx="3086100" cy="34290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F671D754-D4A1-4543-C7BE-3860CDF68071}"/>
              </a:ext>
            </a:extLst>
          </p:cNvPr>
          <p:cNvGrpSpPr/>
          <p:nvPr/>
        </p:nvGrpSpPr>
        <p:grpSpPr>
          <a:xfrm>
            <a:off x="11341268" y="3264098"/>
            <a:ext cx="215444" cy="1155502"/>
            <a:chOff x="6871162" y="4460183"/>
            <a:chExt cx="215444" cy="1155502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BBE2EDA2-8734-27AC-B172-F52272444C19}"/>
                </a:ext>
              </a:extLst>
            </p:cNvPr>
            <p:cNvCxnSpPr>
              <a:cxnSpLocks/>
            </p:cNvCxnSpPr>
            <p:nvPr/>
          </p:nvCxnSpPr>
          <p:spPr>
            <a:xfrm>
              <a:off x="7086600" y="4460183"/>
              <a:ext cx="0" cy="115550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31E431-8B09-9467-5A0A-B330B0B2418D}"/>
                </a:ext>
              </a:extLst>
            </p:cNvPr>
            <p:cNvSpPr txBox="1"/>
            <p:nvPr/>
          </p:nvSpPr>
          <p:spPr>
            <a:xfrm rot="16200000">
              <a:off x="6780111" y="4979868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400" dirty="0"/>
                <a:t>3300</a:t>
              </a:r>
              <a:endParaRPr lang="en-US" sz="14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97A24B0-AA30-BC5B-8CA8-C12D9D0EDA79}"/>
              </a:ext>
            </a:extLst>
          </p:cNvPr>
          <p:cNvGrpSpPr/>
          <p:nvPr/>
        </p:nvGrpSpPr>
        <p:grpSpPr>
          <a:xfrm>
            <a:off x="403200" y="1066800"/>
            <a:ext cx="8237557" cy="4776042"/>
            <a:chOff x="403200" y="1066800"/>
            <a:chExt cx="8237557" cy="477604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332CB33-BD5B-2BB9-25D6-C6E34119992C}"/>
                </a:ext>
              </a:extLst>
            </p:cNvPr>
            <p:cNvSpPr txBox="1"/>
            <p:nvPr/>
          </p:nvSpPr>
          <p:spPr>
            <a:xfrm>
              <a:off x="403200" y="5196511"/>
              <a:ext cx="3763951" cy="646331"/>
            </a:xfrm>
            <a:prstGeom prst="rect">
              <a:avLst/>
            </a:prstGeom>
            <a:noFill/>
          </p:spPr>
          <p:txBody>
            <a:bodyPr wrap="square" lIns="0" tIns="0" rIns="0" bIns="0" numCol="1" rtlCol="0">
              <a:spAutoFit/>
            </a:bodyPr>
            <a:lstStyle/>
            <a:p>
              <a:r>
                <a:rPr lang="fr-CH" sz="1400" b="1" dirty="0" err="1">
                  <a:solidFill>
                    <a:schemeClr val="accent3"/>
                  </a:solidFill>
                </a:rPr>
                <a:t>Proposed</a:t>
              </a:r>
              <a:r>
                <a:rPr lang="fr-CH" sz="1400" b="1" dirty="0">
                  <a:solidFill>
                    <a:schemeClr val="accent3"/>
                  </a:solidFill>
                </a:rPr>
                <a:t> solution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sz="1400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Auxiliary</a:t>
              </a:r>
              <a:r>
                <a:rPr lang="fr-CH" sz="1400" dirty="0">
                  <a:solidFill>
                    <a:srgbClr val="303030"/>
                  </a:solidFill>
                  <a:sym typeface="Wingdings" panose="05000000000000000000" pitchFamily="2" charset="2"/>
                </a:rPr>
                <a:t> </a:t>
              </a:r>
              <a:r>
                <a:rPr lang="fr-CH" sz="1400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hoist</a:t>
              </a:r>
              <a:r>
                <a:rPr lang="fr-CH" sz="1400" dirty="0">
                  <a:solidFill>
                    <a:srgbClr val="303030"/>
                  </a:solidFill>
                  <a:sym typeface="Wingdings" panose="05000000000000000000" pitchFamily="2" charset="2"/>
                </a:rPr>
                <a:t> (extra crane </a:t>
              </a:r>
              <a:r>
                <a:rPr lang="fr-CH" sz="1400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coverage</a:t>
              </a:r>
              <a:r>
                <a:rPr lang="fr-CH" sz="1400" dirty="0">
                  <a:solidFill>
                    <a:srgbClr val="303030"/>
                  </a:solidFill>
                  <a:sym typeface="Wingdings" panose="05000000000000000000" pitchFamily="2" charset="2"/>
                </a:rPr>
                <a:t>)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fr-CH" sz="1400" i="1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Capacity</a:t>
              </a:r>
              <a:r>
                <a:rPr lang="fr-CH" sz="1400" i="1" dirty="0">
                  <a:solidFill>
                    <a:srgbClr val="303030"/>
                  </a:solidFill>
                  <a:sym typeface="Wingdings" panose="05000000000000000000" pitchFamily="2" charset="2"/>
                </a:rPr>
                <a:t> to </a:t>
              </a:r>
              <a:r>
                <a:rPr lang="fr-CH" sz="1400" i="1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be</a:t>
              </a:r>
              <a:r>
                <a:rPr lang="fr-CH" sz="1400" i="1" dirty="0">
                  <a:solidFill>
                    <a:srgbClr val="303030"/>
                  </a:solidFill>
                  <a:sym typeface="Wingdings" panose="05000000000000000000" pitchFamily="2" charset="2"/>
                </a:rPr>
                <a:t> </a:t>
              </a:r>
              <a:r>
                <a:rPr lang="fr-CH" sz="1400" i="1" dirty="0" err="1">
                  <a:solidFill>
                    <a:srgbClr val="303030"/>
                  </a:solidFill>
                  <a:sym typeface="Wingdings" panose="05000000000000000000" pitchFamily="2" charset="2"/>
                </a:rPr>
                <a:t>defined</a:t>
              </a:r>
              <a:endParaRPr lang="fr-CH" sz="1400" i="1" dirty="0">
                <a:solidFill>
                  <a:srgbClr val="303030"/>
                </a:solidFill>
                <a:sym typeface="Wingdings" panose="05000000000000000000" pitchFamily="2" charset="2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B2A56C1-0551-D719-13DA-62A11C0AA6AE}"/>
                </a:ext>
              </a:extLst>
            </p:cNvPr>
            <p:cNvGrpSpPr/>
            <p:nvPr/>
          </p:nvGrpSpPr>
          <p:grpSpPr>
            <a:xfrm>
              <a:off x="4675481" y="1066800"/>
              <a:ext cx="3965276" cy="2683003"/>
              <a:chOff x="4675481" y="1066800"/>
              <a:chExt cx="3965276" cy="2683003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F8E657BE-04A1-F3CF-2756-8A7E29A065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79510" y="1066800"/>
                <a:ext cx="3961247" cy="2683003"/>
              </a:xfrm>
              <a:prstGeom prst="rect">
                <a:avLst/>
              </a:prstGeom>
            </p:spPr>
          </p:pic>
          <p:sp>
            <p:nvSpPr>
              <p:cNvPr id="47" name="TextBox 7">
                <a:extLst>
                  <a:ext uri="{FF2B5EF4-FFF2-40B4-BE49-F238E27FC236}">
                    <a16:creationId xmlns:a16="http://schemas.microsoft.com/office/drawing/2014/main" id="{91DE59FB-9673-688D-E740-39A956CD7605}"/>
                  </a:ext>
                </a:extLst>
              </p:cNvPr>
              <p:cNvSpPr txBox="1"/>
              <p:nvPr/>
            </p:nvSpPr>
            <p:spPr>
              <a:xfrm>
                <a:off x="4675481" y="1067826"/>
                <a:ext cx="3959048" cy="2154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400" dirty="0">
                    <a:solidFill>
                      <a:schemeClr val="bg1"/>
                    </a:solidFill>
                  </a:rPr>
                  <a:t> Example of auxiliary hoist (PR 806)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927C17D-3F89-1F08-3DA7-76EEDCFF72CA}"/>
                  </a:ext>
                </a:extLst>
              </p:cNvPr>
              <p:cNvSpPr/>
              <p:nvPr/>
            </p:nvSpPr>
            <p:spPr>
              <a:xfrm>
                <a:off x="4962801" y="1341983"/>
                <a:ext cx="1056999" cy="176821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321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8E18D-787D-7DA1-E322-2955BACAD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38C4C-D8A6-91E2-ABCB-59D140797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FB5BC-C6D2-E536-0D1A-62E1C2E43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14A47-10FF-50A0-45D6-39BF7EF1E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56843E5-672D-53E2-A300-80F3236DB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D06A5C-D924-AA2D-ED2B-8C26E6D0A5E5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Motorized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trolley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E3729BA-48BC-C01B-9F6A-A8665B63DEAB}"/>
              </a:ext>
            </a:extLst>
          </p:cNvPr>
          <p:cNvSpPr txBox="1"/>
          <p:nvPr/>
        </p:nvSpPr>
        <p:spPr>
          <a:xfrm>
            <a:off x="533399" y="1831538"/>
            <a:ext cx="4572001" cy="409342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rgbClr val="303030"/>
                </a:solidFill>
              </a:rPr>
              <a:t>As </a:t>
            </a:r>
            <a:r>
              <a:rPr lang="fr-CH" sz="1400" b="1" dirty="0" err="1">
                <a:solidFill>
                  <a:srgbClr val="303030"/>
                </a:solidFill>
              </a:rPr>
              <a:t>discussed</a:t>
            </a:r>
            <a:r>
              <a:rPr lang="fr-CH" sz="1400" b="1" dirty="0">
                <a:solidFill>
                  <a:srgbClr val="303030"/>
                </a:solidFill>
              </a:rPr>
              <a:t> in the </a:t>
            </a:r>
            <a:r>
              <a:rPr lang="fr-CH" sz="1400" b="1" dirty="0" err="1">
                <a:solidFill>
                  <a:srgbClr val="303030"/>
                </a:solidFill>
              </a:rPr>
              <a:t>previous</a:t>
            </a:r>
            <a:r>
              <a:rPr lang="fr-CH" sz="1400" b="1" dirty="0">
                <a:solidFill>
                  <a:srgbClr val="303030"/>
                </a:solidFill>
              </a:rPr>
              <a:t> coordination meeting and the 1st BDF-TSAC</a:t>
            </a:r>
          </a:p>
          <a:p>
            <a:endParaRPr lang="fr-CH" sz="1400" b="1" dirty="0">
              <a:solidFill>
                <a:srgbClr val="2F2F2F"/>
              </a:solidFill>
            </a:endParaRPr>
          </a:p>
          <a:p>
            <a:r>
              <a:rPr lang="en-GB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Best guiding system to be defined: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Rails  Might pose an issue when sealing the service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Therefore, a motorized trolley with multidirectional polyurethane wheels could be the best solution for transferring material from 911 to the service cell.</a:t>
            </a:r>
          </a:p>
          <a:p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r>
              <a:rPr lang="en-GB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To be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Dimensions and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Power system – Cable reel? Batteries?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If using a cable reel, how to manage the cabling once the platform is inside the service cell?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Failure scenarios for each option and potential solutions</a:t>
            </a:r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5FB86C-5ED5-ED31-F2D2-02915C26D350}"/>
              </a:ext>
            </a:extLst>
          </p:cNvPr>
          <p:cNvGrpSpPr/>
          <p:nvPr/>
        </p:nvGrpSpPr>
        <p:grpSpPr>
          <a:xfrm>
            <a:off x="7169175" y="2057400"/>
            <a:ext cx="4619626" cy="3100330"/>
            <a:chOff x="407987" y="3144292"/>
            <a:chExt cx="4619626" cy="31003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76A9085-6E5B-BF52-6D0E-5E6C21057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7988" y="3144292"/>
              <a:ext cx="4619625" cy="2819879"/>
            </a:xfrm>
            <a:prstGeom prst="rect">
              <a:avLst/>
            </a:prstGeom>
          </p:spPr>
        </p:pic>
        <p:sp>
          <p:nvSpPr>
            <p:cNvPr id="10" name="TextBox 7">
              <a:extLst>
                <a:ext uri="{FF2B5EF4-FFF2-40B4-BE49-F238E27FC236}">
                  <a16:creationId xmlns:a16="http://schemas.microsoft.com/office/drawing/2014/main" id="{00D1C472-808A-A035-E2B8-AB4B330C3A0A}"/>
                </a:ext>
              </a:extLst>
            </p:cNvPr>
            <p:cNvSpPr txBox="1"/>
            <p:nvPr/>
          </p:nvSpPr>
          <p:spPr>
            <a:xfrm>
              <a:off x="407987" y="5752179"/>
              <a:ext cx="4619625" cy="4924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>
                  <a:solidFill>
                    <a:schemeClr val="bg1"/>
                  </a:solidFill>
                </a:rPr>
                <a:t> Motorized platform with multidirectional wheels (Morello)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9321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6B915D-7E1A-D609-2E49-8639BC41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Ongoing</a:t>
            </a:r>
            <a:r>
              <a:rPr lang="fr-CH" dirty="0"/>
              <a:t> and future </a:t>
            </a:r>
            <a:r>
              <a:rPr lang="fr-CH" dirty="0" err="1"/>
              <a:t>assessments</a:t>
            </a:r>
            <a:r>
              <a:rPr lang="fr-CH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F94AA-F09C-B33B-8991-E6571081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2675F-FC4A-C5C3-9B19-A2BFCF590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7CD5C-E719-1B74-2996-C9DC6E710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4D0A83-A3D3-A23F-3986-B0C892C908EF}"/>
              </a:ext>
            </a:extLst>
          </p:cNvPr>
          <p:cNvSpPr txBox="1"/>
          <p:nvPr/>
        </p:nvSpPr>
        <p:spPr>
          <a:xfrm>
            <a:off x="407988" y="1831538"/>
            <a:ext cx="11376025" cy="34470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</a:rPr>
              <a:t>Vacuum </a:t>
            </a:r>
            <a:r>
              <a:rPr lang="fr-CH" sz="1400" b="1" dirty="0" err="1">
                <a:solidFill>
                  <a:schemeClr val="accent3"/>
                </a:solidFill>
              </a:rPr>
              <a:t>vessel</a:t>
            </a:r>
            <a:endParaRPr lang="fr-CH" sz="1400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Lifting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Spreader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(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motorized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with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auto-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locking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points)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Door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Door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removal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procedure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Lifting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tool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fr-CH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Service 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cell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crane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Specifications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and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estimated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volume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Handling 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studies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(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procedures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 and </a:t>
            </a:r>
            <a:r>
              <a:rPr lang="fr-CH" sz="1400" b="1" dirty="0" err="1">
                <a:solidFill>
                  <a:schemeClr val="accent3"/>
                </a:solidFill>
                <a:sym typeface="Wingdings" panose="05000000000000000000" pitchFamily="2" charset="2"/>
              </a:rPr>
              <a:t>tooling</a:t>
            </a:r>
            <a:r>
              <a:rPr lang="fr-CH" sz="1400" b="1" dirty="0">
                <a:solidFill>
                  <a:schemeClr val="accent3"/>
                </a:solidFill>
                <a:sym typeface="Wingdings" panose="05000000000000000000" pitchFamily="2" charset="2"/>
              </a:rPr>
              <a:t>)</a:t>
            </a:r>
          </a:p>
          <a:p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8258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DB402-9D77-3C43-BA2F-B32F2551F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ACB3DE-E28F-40F8-A9C7-9734D93E4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Questions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11936-D5AF-FB35-9B1B-D3C0A843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01DAF-3B06-6AD6-D842-F2A0DA45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7CA19-8D8D-9FE2-E707-96DF895A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977323-6702-4A70-9A97-763D8CCECD76}"/>
              </a:ext>
            </a:extLst>
          </p:cNvPr>
          <p:cNvSpPr txBox="1"/>
          <p:nvPr/>
        </p:nvSpPr>
        <p:spPr>
          <a:xfrm>
            <a:off x="407987" y="1836251"/>
            <a:ext cx="11376025" cy="430887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</a:rPr>
              <a:t>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Cabling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and pipes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through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the 911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shaft</a:t>
            </a:r>
            <a:r>
              <a:rPr lang="fr-CH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  </a:t>
            </a:r>
            <a:r>
              <a:rPr lang="fr-CH" sz="1400" b="1" dirty="0" err="1">
                <a:solidFill>
                  <a:srgbClr val="303030"/>
                </a:solidFill>
                <a:sym typeface="Wingdings" panose="05000000000000000000" pitchFamily="2" charset="2"/>
              </a:rPr>
              <a:t>estimated</a:t>
            </a:r>
            <a:r>
              <a:rPr lang="fr-CH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 volume and location </a:t>
            </a:r>
            <a:r>
              <a:rPr lang="fr-CH" sz="1400" b="1" dirty="0" err="1">
                <a:solidFill>
                  <a:srgbClr val="303030"/>
                </a:solidFill>
                <a:sym typeface="Wingdings" panose="05000000000000000000" pitchFamily="2" charset="2"/>
              </a:rPr>
              <a:t>within</a:t>
            </a:r>
            <a:r>
              <a:rPr lang="fr-CH" sz="1400" b="1" dirty="0">
                <a:solidFill>
                  <a:srgbClr val="303030"/>
                </a:solidFill>
                <a:sym typeface="Wingdings" panose="05000000000000000000" pitchFamily="2" charset="2"/>
              </a:rPr>
              <a:t> the </a:t>
            </a:r>
            <a:r>
              <a:rPr lang="fr-CH" sz="1400" b="1" dirty="0" err="1">
                <a:solidFill>
                  <a:srgbClr val="303030"/>
                </a:solidFill>
                <a:sym typeface="Wingdings" panose="05000000000000000000" pitchFamily="2" charset="2"/>
              </a:rPr>
              <a:t>shaft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1299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3B892-DCC2-2ACF-4474-59630AF59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F560D-9778-CC7A-1D04-98B277D37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6DB1E-E3B0-943B-4426-D1F01FD94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D19DAA-A907-524F-5CAD-CC56D7C9F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3" t="7148" r="16667" b="16596"/>
          <a:stretch/>
        </p:blipFill>
        <p:spPr bwMode="auto">
          <a:xfrm>
            <a:off x="1692920" y="457199"/>
            <a:ext cx="8806159" cy="556260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63C52BB-25B7-43A1-9BA4-784AE58377C7}"/>
              </a:ext>
            </a:extLst>
          </p:cNvPr>
          <p:cNvSpPr/>
          <p:nvPr/>
        </p:nvSpPr>
        <p:spPr>
          <a:xfrm>
            <a:off x="3657600" y="1399430"/>
            <a:ext cx="5979381" cy="3546281"/>
          </a:xfrm>
          <a:custGeom>
            <a:avLst/>
            <a:gdLst>
              <a:gd name="connsiteX0" fmla="*/ 5788550 w 6074797"/>
              <a:gd name="connsiteY0" fmla="*/ 3546281 h 3546281"/>
              <a:gd name="connsiteX1" fmla="*/ 5788550 w 6074797"/>
              <a:gd name="connsiteY1" fmla="*/ 3546281 h 3546281"/>
              <a:gd name="connsiteX2" fmla="*/ 6074797 w 6074797"/>
              <a:gd name="connsiteY2" fmla="*/ 3371353 h 3546281"/>
              <a:gd name="connsiteX3" fmla="*/ 6042992 w 6074797"/>
              <a:gd name="connsiteY3" fmla="*/ 1439186 h 3546281"/>
              <a:gd name="connsiteX4" fmla="*/ 421419 w 6074797"/>
              <a:gd name="connsiteY4" fmla="*/ 0 h 3546281"/>
              <a:gd name="connsiteX5" fmla="*/ 477079 w 6074797"/>
              <a:gd name="connsiteY5" fmla="*/ 2282024 h 3546281"/>
              <a:gd name="connsiteX6" fmla="*/ 0 w 6074797"/>
              <a:gd name="connsiteY6" fmla="*/ 2592125 h 3546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74797" h="3546281">
                <a:moveTo>
                  <a:pt x="5788550" y="3546281"/>
                </a:moveTo>
                <a:lnTo>
                  <a:pt x="5788550" y="3546281"/>
                </a:lnTo>
                <a:lnTo>
                  <a:pt x="6074797" y="3371353"/>
                </a:lnTo>
                <a:lnTo>
                  <a:pt x="6042992" y="1439186"/>
                </a:lnTo>
                <a:lnTo>
                  <a:pt x="421419" y="0"/>
                </a:lnTo>
                <a:lnTo>
                  <a:pt x="477079" y="2282024"/>
                </a:lnTo>
                <a:lnTo>
                  <a:pt x="0" y="2592125"/>
                </a:ln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2283F2-A081-2FA3-3C30-54B2DB66C249}"/>
              </a:ext>
            </a:extLst>
          </p:cNvPr>
          <p:cNvSpPr txBox="1"/>
          <p:nvPr/>
        </p:nvSpPr>
        <p:spPr>
          <a:xfrm rot="20012821">
            <a:off x="9410662" y="4651368"/>
            <a:ext cx="254878" cy="184666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CH" dirty="0"/>
              <a:t>770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BB59A3-4230-00FC-6F0C-1D348ED5BA23}"/>
              </a:ext>
            </a:extLst>
          </p:cNvPr>
          <p:cNvSpPr txBox="1"/>
          <p:nvPr/>
        </p:nvSpPr>
        <p:spPr>
          <a:xfrm rot="16200000">
            <a:off x="9368184" y="3778565"/>
            <a:ext cx="339837" cy="184666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2515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F76CB6-98E8-D766-26C9-C0B980336DBA}"/>
              </a:ext>
            </a:extLst>
          </p:cNvPr>
          <p:cNvSpPr txBox="1"/>
          <p:nvPr/>
        </p:nvSpPr>
        <p:spPr>
          <a:xfrm rot="878842">
            <a:off x="6311562" y="1792566"/>
            <a:ext cx="339837" cy="184666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CH" dirty="0"/>
              <a:t>9800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75268F-CBF6-CF47-179C-BA454639E6E8}"/>
              </a:ext>
            </a:extLst>
          </p:cNvPr>
          <p:cNvSpPr txBox="1"/>
          <p:nvPr/>
        </p:nvSpPr>
        <p:spPr>
          <a:xfrm rot="16200000">
            <a:off x="3732414" y="2592185"/>
            <a:ext cx="339837" cy="184666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3550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F31120-0FC6-D04C-3DA2-B16989EAEC02}"/>
              </a:ext>
            </a:extLst>
          </p:cNvPr>
          <p:cNvSpPr txBox="1"/>
          <p:nvPr/>
        </p:nvSpPr>
        <p:spPr>
          <a:xfrm rot="19526501">
            <a:off x="3680932" y="3623297"/>
            <a:ext cx="339837" cy="184666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bg1"/>
                </a:solidFill>
              </a:rPr>
              <a:t>2094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250013A5-255E-B36D-68F9-0B5CCC37F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fr-CH" sz="3600" dirty="0"/>
              <a:t>ECN3 Transfer tables</a:t>
            </a:r>
          </a:p>
        </p:txBody>
      </p:sp>
    </p:spTree>
    <p:extLst>
      <p:ext uri="{BB962C8B-B14F-4D97-AF65-F5344CB8AC3E}">
        <p14:creationId xmlns:p14="http://schemas.microsoft.com/office/powerpoint/2010/main" val="34600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523F2D-FA18-B522-8F5C-350552ED0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ECN3 Transfer tables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Location of components and Works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Service Building – Equipment installation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Power room and Control room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/>
              <a:t>CV </a:t>
            </a:r>
            <a:r>
              <a:rPr lang="fr-CH" sz="1300" dirty="0" err="1"/>
              <a:t>Rooms</a:t>
            </a:r>
            <a:endParaRPr lang="fr-CH" sz="13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300" dirty="0" err="1"/>
              <a:t>Motorized</a:t>
            </a:r>
            <a:r>
              <a:rPr lang="fr-CH" sz="1300" dirty="0"/>
              <a:t> trolley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 err="1"/>
              <a:t>Ongoing</a:t>
            </a:r>
            <a:r>
              <a:rPr lang="fr-CH" sz="1600" dirty="0"/>
              <a:t> and future </a:t>
            </a:r>
            <a:r>
              <a:rPr lang="fr-CH" sz="1600" dirty="0" err="1"/>
              <a:t>assessments</a:t>
            </a:r>
            <a:endParaRPr lang="fr-CH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1600" dirty="0"/>
              <a:t>Questions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2B5AF9-4C2C-E013-A1FF-12FB2B5F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84D82A-E372-1DA1-8428-E2AE75DF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84596-1B24-177A-432B-BD6ACE06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09CA921-AB53-1B82-E363-C087C4E92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85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260D9-54C0-C9FA-2F67-355BA505F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5E933C-534A-110E-1AD0-B0A95D18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fr-CH" sz="3600" dirty="0"/>
              <a:t>ECN3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261AC-A344-759E-16F9-5F839F99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4F94A-8B49-E187-D94F-4BB2DE3D6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3223B-0BB0-74E4-47FA-92DDC810F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13D8E2-3613-1166-AA0A-06A29EB54B7D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SHiP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experiment</a:t>
            </a:r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. Cryostat installation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7879149-E247-50B1-AD3D-14EDB308B778}"/>
              </a:ext>
            </a:extLst>
          </p:cNvPr>
          <p:cNvGrpSpPr/>
          <p:nvPr/>
        </p:nvGrpSpPr>
        <p:grpSpPr>
          <a:xfrm>
            <a:off x="434300" y="1937655"/>
            <a:ext cx="4504178" cy="1948545"/>
            <a:chOff x="5459415" y="2278849"/>
            <a:chExt cx="6192330" cy="267885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D875B08-5A77-4E95-6D43-A1BB9BFC7E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2" t="6949" r="6600" b="26168"/>
            <a:stretch/>
          </p:blipFill>
          <p:spPr bwMode="auto">
            <a:xfrm>
              <a:off x="5459415" y="2278849"/>
              <a:ext cx="6192330" cy="267885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6171BB1-1CCE-CAC3-875C-545A044DFF3E}"/>
                </a:ext>
              </a:extLst>
            </p:cNvPr>
            <p:cNvGrpSpPr/>
            <p:nvPr/>
          </p:nvGrpSpPr>
          <p:grpSpPr>
            <a:xfrm>
              <a:off x="8648700" y="3685140"/>
              <a:ext cx="311150" cy="353460"/>
              <a:chOff x="8648700" y="3685140"/>
              <a:chExt cx="311150" cy="35346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DBC7EF4-63AB-0CED-116D-380750540FDF}"/>
                  </a:ext>
                </a:extLst>
              </p:cNvPr>
              <p:cNvSpPr/>
              <p:nvPr/>
            </p:nvSpPr>
            <p:spPr>
              <a:xfrm>
                <a:off x="8648700" y="3733800"/>
                <a:ext cx="76200" cy="762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4FF4CD81-F8A8-ABEA-430A-ACE782CC75FA}"/>
                  </a:ext>
                </a:extLst>
              </p:cNvPr>
              <p:cNvSpPr/>
              <p:nvPr/>
            </p:nvSpPr>
            <p:spPr>
              <a:xfrm>
                <a:off x="8769350" y="3685140"/>
                <a:ext cx="76200" cy="76200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88C76CE-8771-4A73-11C4-A91856E9BF04}"/>
                  </a:ext>
                </a:extLst>
              </p:cNvPr>
              <p:cNvGrpSpPr/>
              <p:nvPr/>
            </p:nvGrpSpPr>
            <p:grpSpPr>
              <a:xfrm>
                <a:off x="8769350" y="3905250"/>
                <a:ext cx="190500" cy="133350"/>
                <a:chOff x="8769350" y="3905250"/>
                <a:chExt cx="190500" cy="133350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53FE803C-7626-8E65-E305-BCD779F981C0}"/>
                    </a:ext>
                  </a:extLst>
                </p:cNvPr>
                <p:cNvSpPr/>
                <p:nvPr/>
              </p:nvSpPr>
              <p:spPr>
                <a:xfrm>
                  <a:off x="8769350" y="3962400"/>
                  <a:ext cx="76200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47E10F24-0A6F-7E89-210A-7E7DBC52187B}"/>
                    </a:ext>
                  </a:extLst>
                </p:cNvPr>
                <p:cNvSpPr/>
                <p:nvPr/>
              </p:nvSpPr>
              <p:spPr>
                <a:xfrm>
                  <a:off x="8883650" y="3905250"/>
                  <a:ext cx="76200" cy="762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" name="Arrow: Circular 9">
              <a:extLst>
                <a:ext uri="{FF2B5EF4-FFF2-40B4-BE49-F238E27FC236}">
                  <a16:creationId xmlns:a16="http://schemas.microsoft.com/office/drawing/2014/main" id="{BCC7B376-31A3-D3F6-A349-4C4DD612E33E}"/>
                </a:ext>
              </a:extLst>
            </p:cNvPr>
            <p:cNvSpPr/>
            <p:nvPr/>
          </p:nvSpPr>
          <p:spPr>
            <a:xfrm rot="13051228" flipV="1">
              <a:off x="7776748" y="4179447"/>
              <a:ext cx="768776" cy="753496"/>
            </a:xfrm>
            <a:prstGeom prst="circularArrow">
              <a:avLst>
                <a:gd name="adj1" fmla="val 12500"/>
                <a:gd name="adj2" fmla="val 1142319"/>
                <a:gd name="adj3" fmla="val 20457681"/>
                <a:gd name="adj4" fmla="val 10800000"/>
                <a:gd name="adj5" fmla="val 13362"/>
              </a:avLst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C96AF89-81F6-2BDE-8B6E-8C7F934D0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" t="22462" r="24003" b="18619"/>
          <a:stretch/>
        </p:blipFill>
        <p:spPr bwMode="auto">
          <a:xfrm>
            <a:off x="434301" y="3971831"/>
            <a:ext cx="4504178" cy="21646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B359E8B-E97B-7139-43B6-7BD3EFFB6AD2}"/>
              </a:ext>
            </a:extLst>
          </p:cNvPr>
          <p:cNvCxnSpPr>
            <a:cxnSpLocks/>
          </p:cNvCxnSpPr>
          <p:nvPr/>
        </p:nvCxnSpPr>
        <p:spPr>
          <a:xfrm>
            <a:off x="2754123" y="5753100"/>
            <a:ext cx="226324" cy="76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blue and yellow metal object in a warehouse&#10;&#10;Description automatically generated">
            <a:extLst>
              <a:ext uri="{FF2B5EF4-FFF2-40B4-BE49-F238E27FC236}">
                <a16:creationId xmlns:a16="http://schemas.microsoft.com/office/drawing/2014/main" id="{2E3CE53B-31FE-2510-824B-314C273C27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9042" t="44973" r="12240" b="17487"/>
          <a:stretch/>
        </p:blipFill>
        <p:spPr>
          <a:xfrm>
            <a:off x="5086581" y="4159526"/>
            <a:ext cx="1926324" cy="197911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0778B9-6C22-B706-5E29-2A033EBD9691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2882900" y="5149083"/>
            <a:ext cx="2203681" cy="6040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BEF09C7-916D-316F-1FBB-BEC93A906996}"/>
              </a:ext>
            </a:extLst>
          </p:cNvPr>
          <p:cNvSpPr/>
          <p:nvPr/>
        </p:nvSpPr>
        <p:spPr>
          <a:xfrm>
            <a:off x="2784475" y="2666999"/>
            <a:ext cx="98425" cy="352425"/>
          </a:xfrm>
          <a:custGeom>
            <a:avLst/>
            <a:gdLst>
              <a:gd name="connsiteX0" fmla="*/ 0 w 98425"/>
              <a:gd name="connsiteY0" fmla="*/ 577850 h 577850"/>
              <a:gd name="connsiteX1" fmla="*/ 0 w 98425"/>
              <a:gd name="connsiteY1" fmla="*/ 577850 h 577850"/>
              <a:gd name="connsiteX2" fmla="*/ 98425 w 98425"/>
              <a:gd name="connsiteY2" fmla="*/ 536575 h 577850"/>
              <a:gd name="connsiteX3" fmla="*/ 34925 w 98425"/>
              <a:gd name="connsiteY3" fmla="*/ 0 h 577850"/>
              <a:gd name="connsiteX4" fmla="*/ 0 w 98425"/>
              <a:gd name="connsiteY4" fmla="*/ 577850 h 57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25" h="577850">
                <a:moveTo>
                  <a:pt x="0" y="577850"/>
                </a:moveTo>
                <a:lnTo>
                  <a:pt x="0" y="577850"/>
                </a:lnTo>
                <a:lnTo>
                  <a:pt x="98425" y="536575"/>
                </a:lnTo>
                <a:lnTo>
                  <a:pt x="34925" y="0"/>
                </a:lnTo>
                <a:lnTo>
                  <a:pt x="0" y="577850"/>
                </a:lnTo>
                <a:close/>
              </a:path>
            </a:pathLst>
          </a:cu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1D245A5-B12F-4BC2-CF16-9398D2BDC5ED}"/>
              </a:ext>
            </a:extLst>
          </p:cNvPr>
          <p:cNvSpPr/>
          <p:nvPr/>
        </p:nvSpPr>
        <p:spPr>
          <a:xfrm>
            <a:off x="3171825" y="4324350"/>
            <a:ext cx="119063" cy="581025"/>
          </a:xfrm>
          <a:custGeom>
            <a:avLst/>
            <a:gdLst>
              <a:gd name="connsiteX0" fmla="*/ 119063 w 119063"/>
              <a:gd name="connsiteY0" fmla="*/ 581025 h 581025"/>
              <a:gd name="connsiteX1" fmla="*/ 76200 w 119063"/>
              <a:gd name="connsiteY1" fmla="*/ 0 h 581025"/>
              <a:gd name="connsiteX2" fmla="*/ 0 w 119063"/>
              <a:gd name="connsiteY2" fmla="*/ 402431 h 581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63" h="581025">
                <a:moveTo>
                  <a:pt x="119063" y="581025"/>
                </a:moveTo>
                <a:lnTo>
                  <a:pt x="76200" y="0"/>
                </a:lnTo>
                <a:lnTo>
                  <a:pt x="0" y="402431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1BD7F6D-1D20-553C-08AE-E7B3794C201D}"/>
              </a:ext>
            </a:extLst>
          </p:cNvPr>
          <p:cNvSpPr/>
          <p:nvPr/>
        </p:nvSpPr>
        <p:spPr>
          <a:xfrm>
            <a:off x="2204877" y="3524223"/>
            <a:ext cx="209841" cy="2098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0AC5847-2D63-1ECB-A82D-5BDC2A349D9C}"/>
              </a:ext>
            </a:extLst>
          </p:cNvPr>
          <p:cNvSpPr/>
          <p:nvPr/>
        </p:nvSpPr>
        <p:spPr>
          <a:xfrm>
            <a:off x="1747234" y="3412459"/>
            <a:ext cx="209841" cy="20984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8453882-7D32-40E6-A60B-7388C712BDEC}"/>
              </a:ext>
            </a:extLst>
          </p:cNvPr>
          <p:cNvCxnSpPr>
            <a:cxnSpLocks/>
          </p:cNvCxnSpPr>
          <p:nvPr/>
        </p:nvCxnSpPr>
        <p:spPr>
          <a:xfrm>
            <a:off x="2483106" y="5943600"/>
            <a:ext cx="226324" cy="76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74372E8-1D1C-A21F-BA88-F684D1EA5237}"/>
              </a:ext>
            </a:extLst>
          </p:cNvPr>
          <p:cNvSpPr txBox="1"/>
          <p:nvPr/>
        </p:nvSpPr>
        <p:spPr>
          <a:xfrm>
            <a:off x="2961397" y="2409580"/>
            <a:ext cx="1707123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2F2F2F"/>
                </a:solidFill>
              </a:rPr>
              <a:t>Direct </a:t>
            </a:r>
            <a:r>
              <a:rPr lang="fr-CH" sz="1200" dirty="0" err="1">
                <a:solidFill>
                  <a:srgbClr val="2F2F2F"/>
                </a:solidFill>
              </a:rPr>
              <a:t>slinging</a:t>
            </a:r>
            <a:endParaRPr lang="fr-CH" sz="1200" dirty="0">
              <a:solidFill>
                <a:srgbClr val="2F2F2F"/>
              </a:solidFill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fr-CH" sz="1200" dirty="0" err="1">
                <a:solidFill>
                  <a:srgbClr val="2F2F2F"/>
                </a:solidFill>
              </a:rPr>
              <a:t>Dedicated</a:t>
            </a:r>
            <a:r>
              <a:rPr lang="fr-CH" sz="1200" dirty="0">
                <a:solidFill>
                  <a:srgbClr val="2F2F2F"/>
                </a:solidFill>
              </a:rPr>
              <a:t> lifting </a:t>
            </a:r>
            <a:r>
              <a:rPr lang="fr-CH" sz="1200" dirty="0" err="1">
                <a:solidFill>
                  <a:srgbClr val="2F2F2F"/>
                </a:solidFill>
              </a:rPr>
              <a:t>beam</a:t>
            </a:r>
            <a:endParaRPr lang="fr-CH" sz="1200" dirty="0">
              <a:solidFill>
                <a:srgbClr val="2F2F2F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B87824D-9847-78E0-23E5-6885790EF3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1" t="10803" r="31647" b="11371"/>
          <a:stretch/>
        </p:blipFill>
        <p:spPr bwMode="auto">
          <a:xfrm>
            <a:off x="8027178" y="794385"/>
            <a:ext cx="3617928" cy="3365142"/>
          </a:xfrm>
          <a:prstGeom prst="rect">
            <a:avLst/>
          </a:prstGeom>
          <a:noFill/>
          <a:ln w="19050">
            <a:noFill/>
          </a:ln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11862281-96A2-850B-19D9-01AC0F6C5049}"/>
              </a:ext>
            </a:extLst>
          </p:cNvPr>
          <p:cNvGrpSpPr/>
          <p:nvPr/>
        </p:nvGrpSpPr>
        <p:grpSpPr>
          <a:xfrm>
            <a:off x="10439400" y="1539960"/>
            <a:ext cx="304800" cy="329225"/>
            <a:chOff x="8423997" y="3636296"/>
            <a:chExt cx="304800" cy="329225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B0D3A79-46A7-0BFF-3954-924229E98B5B}"/>
                </a:ext>
              </a:extLst>
            </p:cNvPr>
            <p:cNvSpPr/>
            <p:nvPr/>
          </p:nvSpPr>
          <p:spPr>
            <a:xfrm>
              <a:off x="8423997" y="3889321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C513DE8-717F-42A9-904D-42B0901AA24F}"/>
                </a:ext>
              </a:extLst>
            </p:cNvPr>
            <p:cNvSpPr/>
            <p:nvPr/>
          </p:nvSpPr>
          <p:spPr>
            <a:xfrm>
              <a:off x="8652597" y="3636296"/>
              <a:ext cx="76200" cy="76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93164155-20BD-9CAC-26E2-53E3519F06C1}"/>
              </a:ext>
            </a:extLst>
          </p:cNvPr>
          <p:cNvSpPr/>
          <p:nvPr/>
        </p:nvSpPr>
        <p:spPr>
          <a:xfrm>
            <a:off x="10931525" y="3336231"/>
            <a:ext cx="76200" cy="762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513C7FB-0987-FAD3-D4A7-3A6E0C88F328}"/>
              </a:ext>
            </a:extLst>
          </p:cNvPr>
          <p:cNvSpPr/>
          <p:nvPr/>
        </p:nvSpPr>
        <p:spPr>
          <a:xfrm>
            <a:off x="11160125" y="3083206"/>
            <a:ext cx="76200" cy="762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7BA70D6-0348-56EF-CACB-5B210962A7B5}"/>
              </a:ext>
            </a:extLst>
          </p:cNvPr>
          <p:cNvSpPr/>
          <p:nvPr/>
        </p:nvSpPr>
        <p:spPr>
          <a:xfrm>
            <a:off x="10477500" y="1200150"/>
            <a:ext cx="233363" cy="623888"/>
          </a:xfrm>
          <a:custGeom>
            <a:avLst/>
            <a:gdLst>
              <a:gd name="connsiteX0" fmla="*/ 0 w 233363"/>
              <a:gd name="connsiteY0" fmla="*/ 623888 h 623888"/>
              <a:gd name="connsiteX1" fmla="*/ 0 w 233363"/>
              <a:gd name="connsiteY1" fmla="*/ 623888 h 623888"/>
              <a:gd name="connsiteX2" fmla="*/ 66675 w 233363"/>
              <a:gd name="connsiteY2" fmla="*/ 0 h 623888"/>
              <a:gd name="connsiteX3" fmla="*/ 233363 w 233363"/>
              <a:gd name="connsiteY3" fmla="*/ 381000 h 62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363" h="623888">
                <a:moveTo>
                  <a:pt x="0" y="623888"/>
                </a:moveTo>
                <a:lnTo>
                  <a:pt x="0" y="623888"/>
                </a:lnTo>
                <a:lnTo>
                  <a:pt x="66675" y="0"/>
                </a:lnTo>
                <a:lnTo>
                  <a:pt x="233363" y="381000"/>
                </a:lnTo>
              </a:path>
            </a:pathLst>
          </a:cu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9470F3A-FF08-0F42-284B-E2A61B797D01}"/>
              </a:ext>
            </a:extLst>
          </p:cNvPr>
          <p:cNvSpPr/>
          <p:nvPr/>
        </p:nvSpPr>
        <p:spPr>
          <a:xfrm>
            <a:off x="10972800" y="1209675"/>
            <a:ext cx="228600" cy="2162175"/>
          </a:xfrm>
          <a:custGeom>
            <a:avLst/>
            <a:gdLst>
              <a:gd name="connsiteX0" fmla="*/ 0 w 228600"/>
              <a:gd name="connsiteY0" fmla="*/ 2162175 h 2162175"/>
              <a:gd name="connsiteX1" fmla="*/ 123825 w 228600"/>
              <a:gd name="connsiteY1" fmla="*/ 0 h 2162175"/>
              <a:gd name="connsiteX2" fmla="*/ 228600 w 228600"/>
              <a:gd name="connsiteY2" fmla="*/ 1909763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" h="2162175">
                <a:moveTo>
                  <a:pt x="0" y="2162175"/>
                </a:moveTo>
                <a:lnTo>
                  <a:pt x="123825" y="0"/>
                </a:lnTo>
                <a:lnTo>
                  <a:pt x="228600" y="1909763"/>
                </a:lnTo>
              </a:path>
            </a:pathLst>
          </a:cu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A445A6C7-AD1D-C3CE-28C0-571F5036CF18}"/>
              </a:ext>
            </a:extLst>
          </p:cNvPr>
          <p:cNvSpPr/>
          <p:nvPr/>
        </p:nvSpPr>
        <p:spPr>
          <a:xfrm rot="10800000">
            <a:off x="10981324" y="2413369"/>
            <a:ext cx="211551" cy="427094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A40223F5-6028-9B85-BC18-24C7FF97EE0D}"/>
              </a:ext>
            </a:extLst>
          </p:cNvPr>
          <p:cNvSpPr/>
          <p:nvPr/>
        </p:nvSpPr>
        <p:spPr>
          <a:xfrm rot="5400000">
            <a:off x="10137540" y="1259205"/>
            <a:ext cx="211551" cy="427094"/>
          </a:xfrm>
          <a:prstGeom prst="down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E4981E-6E69-4441-252E-9D8DF7372FAE}"/>
              </a:ext>
            </a:extLst>
          </p:cNvPr>
          <p:cNvSpPr txBox="1"/>
          <p:nvPr/>
        </p:nvSpPr>
        <p:spPr>
          <a:xfrm>
            <a:off x="8064984" y="820718"/>
            <a:ext cx="1650222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2F2F2F"/>
                </a:solidFill>
              </a:rPr>
              <a:t>4 lifting points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2F2F2F"/>
                </a:solidFill>
              </a:rPr>
              <a:t>2 for Tcc8’s </a:t>
            </a:r>
            <a:r>
              <a:rPr lang="fr-CH" sz="1200" dirty="0" err="1">
                <a:solidFill>
                  <a:srgbClr val="2F2F2F"/>
                </a:solidFill>
              </a:rPr>
              <a:t>hook</a:t>
            </a:r>
            <a:endParaRPr lang="fr-CH" sz="1200" dirty="0">
              <a:solidFill>
                <a:srgbClr val="2F2F2F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2F2F2F"/>
                </a:solidFill>
              </a:rPr>
              <a:t>2 for ECN3’s </a:t>
            </a:r>
            <a:r>
              <a:rPr lang="fr-CH" sz="1200" dirty="0" err="1">
                <a:solidFill>
                  <a:srgbClr val="2F2F2F"/>
                </a:solidFill>
              </a:rPr>
              <a:t>hook</a:t>
            </a:r>
            <a:endParaRPr lang="fr-CH" sz="1200" dirty="0">
              <a:solidFill>
                <a:srgbClr val="2F2F2F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970DA8-7615-551D-0085-15DDF0A47180}"/>
              </a:ext>
            </a:extLst>
          </p:cNvPr>
          <p:cNvSpPr txBox="1"/>
          <p:nvPr/>
        </p:nvSpPr>
        <p:spPr>
          <a:xfrm>
            <a:off x="480706" y="1978102"/>
            <a:ext cx="137144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rgbClr val="2F2F2F"/>
                </a:solidFill>
              </a:rPr>
              <a:t>2 lifting points for ECN3’s </a:t>
            </a:r>
            <a:r>
              <a:rPr lang="fr-CH" sz="1200" dirty="0" err="1">
                <a:solidFill>
                  <a:srgbClr val="2F2F2F"/>
                </a:solidFill>
              </a:rPr>
              <a:t>hook</a:t>
            </a:r>
            <a:endParaRPr lang="fr-CH" sz="1200" dirty="0">
              <a:solidFill>
                <a:srgbClr val="2F2F2F"/>
              </a:solidFill>
            </a:endParaRPr>
          </a:p>
          <a:p>
            <a:pPr algn="ctr"/>
            <a:r>
              <a:rPr lang="fr-CH" sz="1200" dirty="0">
                <a:solidFill>
                  <a:srgbClr val="2F2F2F"/>
                </a:solidFill>
              </a:rPr>
              <a:t>+ </a:t>
            </a:r>
            <a:r>
              <a:rPr lang="fr-CH" sz="1200" dirty="0" err="1">
                <a:solidFill>
                  <a:srgbClr val="2F2F2F"/>
                </a:solidFill>
              </a:rPr>
              <a:t>bottom</a:t>
            </a:r>
            <a:r>
              <a:rPr lang="fr-CH" sz="1200" dirty="0">
                <a:solidFill>
                  <a:srgbClr val="2F2F2F"/>
                </a:solidFill>
              </a:rPr>
              <a:t> support</a:t>
            </a:r>
          </a:p>
        </p:txBody>
      </p:sp>
      <p:pic>
        <p:nvPicPr>
          <p:cNvPr id="41" name="Picture 40" descr="Men in a factory with a large cylinder&#10;&#10;Description automatically generated">
            <a:extLst>
              <a:ext uri="{FF2B5EF4-FFF2-40B4-BE49-F238E27FC236}">
                <a16:creationId xmlns:a16="http://schemas.microsoft.com/office/drawing/2014/main" id="{B9EBB280-AB59-3CD8-C789-1D2D0C1B8E2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133" t="18585" r="12161" b="12490"/>
          <a:stretch/>
        </p:blipFill>
        <p:spPr>
          <a:xfrm>
            <a:off x="5086580" y="1869185"/>
            <a:ext cx="1937341" cy="220603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0894675-A372-2041-BB89-E9B7699EE33C}"/>
              </a:ext>
            </a:extLst>
          </p:cNvPr>
          <p:cNvSpPr txBox="1"/>
          <p:nvPr/>
        </p:nvSpPr>
        <p:spPr>
          <a:xfrm>
            <a:off x="5369526" y="1904425"/>
            <a:ext cx="1371448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 err="1"/>
              <a:t>Similar</a:t>
            </a:r>
            <a:r>
              <a:rPr lang="fr-CH" sz="1200" dirty="0"/>
              <a:t> </a:t>
            </a:r>
            <a:r>
              <a:rPr lang="fr-CH" sz="1200" dirty="0" err="1"/>
              <a:t>operations</a:t>
            </a:r>
            <a:endParaRPr lang="fr-CH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2DE58A-3D46-4959-05B2-2DEE209FE83A}"/>
              </a:ext>
            </a:extLst>
          </p:cNvPr>
          <p:cNvSpPr txBox="1"/>
          <p:nvPr/>
        </p:nvSpPr>
        <p:spPr>
          <a:xfrm>
            <a:off x="8033137" y="5041360"/>
            <a:ext cx="3611970" cy="276999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Studies ongoing</a:t>
            </a:r>
            <a:endParaRPr lang="fr-CH" dirty="0">
              <a:solidFill>
                <a:schemeClr val="accent3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7BCFF4A-C15A-62F4-0E27-41C55BD1261F}"/>
              </a:ext>
            </a:extLst>
          </p:cNvPr>
          <p:cNvSpPr/>
          <p:nvPr/>
        </p:nvSpPr>
        <p:spPr>
          <a:xfrm>
            <a:off x="432795" y="3977419"/>
            <a:ext cx="862606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dirty="0"/>
              <a:t>Option 1</a:t>
            </a:r>
            <a:endParaRPr lang="en-US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908BBE4-33AE-EE18-4671-1787A986D3A4}"/>
              </a:ext>
            </a:extLst>
          </p:cNvPr>
          <p:cNvSpPr/>
          <p:nvPr/>
        </p:nvSpPr>
        <p:spPr>
          <a:xfrm>
            <a:off x="8096632" y="3857531"/>
            <a:ext cx="862606" cy="228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dirty="0"/>
              <a:t>Option 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2018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C90ECA97-E0B0-5B26-09C6-6E0AF015804E}"/>
              </a:ext>
            </a:extLst>
          </p:cNvPr>
          <p:cNvGrpSpPr/>
          <p:nvPr/>
        </p:nvGrpSpPr>
        <p:grpSpPr>
          <a:xfrm>
            <a:off x="7092161" y="2186479"/>
            <a:ext cx="5070022" cy="3581400"/>
            <a:chOff x="7092161" y="1409700"/>
            <a:chExt cx="5070022" cy="3581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956015A-E429-2798-6C57-D06600D3B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02" r="16667" b="13274"/>
            <a:stretch/>
          </p:blipFill>
          <p:spPr bwMode="auto">
            <a:xfrm>
              <a:off x="7092161" y="1409700"/>
              <a:ext cx="5070022" cy="35814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E7FF36A-BE22-8BED-28BF-C90224C21ABA}"/>
                </a:ext>
              </a:extLst>
            </p:cNvPr>
            <p:cNvGrpSpPr/>
            <p:nvPr/>
          </p:nvGrpSpPr>
          <p:grpSpPr>
            <a:xfrm>
              <a:off x="8001000" y="2628901"/>
              <a:ext cx="3507336" cy="1755242"/>
              <a:chOff x="6972018" y="2514601"/>
              <a:chExt cx="3946747" cy="1975145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56FECFB-EC40-89A7-728E-B89CD40E05CF}"/>
                  </a:ext>
                </a:extLst>
              </p:cNvPr>
              <p:cNvSpPr/>
              <p:nvPr/>
            </p:nvSpPr>
            <p:spPr>
              <a:xfrm>
                <a:off x="10526683" y="4097663"/>
                <a:ext cx="392082" cy="39208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dirty="0"/>
                  <a:t>2</a:t>
                </a:r>
                <a:endParaRPr lang="en-US" dirty="0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F0BDE0E-D076-3E7A-045B-746B75CB647B}"/>
                  </a:ext>
                </a:extLst>
              </p:cNvPr>
              <p:cNvSpPr/>
              <p:nvPr/>
            </p:nvSpPr>
            <p:spPr>
              <a:xfrm>
                <a:off x="9458669" y="2838262"/>
                <a:ext cx="1264056" cy="1305525"/>
              </a:xfrm>
              <a:custGeom>
                <a:avLst/>
                <a:gdLst>
                  <a:gd name="connsiteX0" fmla="*/ 0 w 1176793"/>
                  <a:gd name="connsiteY0" fmla="*/ 0 h 1304014"/>
                  <a:gd name="connsiteX1" fmla="*/ 1160890 w 1176793"/>
                  <a:gd name="connsiteY1" fmla="*/ 373712 h 1304014"/>
                  <a:gd name="connsiteX2" fmla="*/ 1176793 w 1176793"/>
                  <a:gd name="connsiteY2" fmla="*/ 1304014 h 1304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76793" h="1304014">
                    <a:moveTo>
                      <a:pt x="0" y="0"/>
                    </a:moveTo>
                    <a:lnTo>
                      <a:pt x="1160890" y="373712"/>
                    </a:lnTo>
                    <a:lnTo>
                      <a:pt x="1176793" y="1304014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81953AC-85CC-6913-DC5E-5450EA32C0AE}"/>
                  </a:ext>
                </a:extLst>
              </p:cNvPr>
              <p:cNvSpPr/>
              <p:nvPr/>
            </p:nvSpPr>
            <p:spPr>
              <a:xfrm>
                <a:off x="6972018" y="2514601"/>
                <a:ext cx="771719" cy="1629184"/>
              </a:xfrm>
              <a:custGeom>
                <a:avLst/>
                <a:gdLst>
                  <a:gd name="connsiteX0" fmla="*/ 803082 w 803082"/>
                  <a:gd name="connsiteY0" fmla="*/ 135172 h 1677725"/>
                  <a:gd name="connsiteX1" fmla="*/ 302150 w 803082"/>
                  <a:gd name="connsiteY1" fmla="*/ 0 h 1677725"/>
                  <a:gd name="connsiteX2" fmla="*/ 310101 w 803082"/>
                  <a:gd name="connsiteY2" fmla="*/ 1534601 h 1677725"/>
                  <a:gd name="connsiteX3" fmla="*/ 0 w 803082"/>
                  <a:gd name="connsiteY3" fmla="*/ 1677725 h 167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3082" h="1677725">
                    <a:moveTo>
                      <a:pt x="803082" y="135172"/>
                    </a:moveTo>
                    <a:lnTo>
                      <a:pt x="302150" y="0"/>
                    </a:lnTo>
                    <a:cubicBezTo>
                      <a:pt x="304800" y="511534"/>
                      <a:pt x="307451" y="1023067"/>
                      <a:pt x="310101" y="1534601"/>
                    </a:cubicBezTo>
                    <a:lnTo>
                      <a:pt x="0" y="1677725"/>
                    </a:lnTo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B192FF5-CCBD-E306-CC8C-126706B3C9FE}"/>
                </a:ext>
              </a:extLst>
            </p:cNvPr>
            <p:cNvSpPr/>
            <p:nvPr/>
          </p:nvSpPr>
          <p:spPr>
            <a:xfrm>
              <a:off x="9886950" y="2628902"/>
              <a:ext cx="609600" cy="609600"/>
            </a:xfrm>
            <a:prstGeom prst="rect">
              <a:avLst/>
            </a:prstGeom>
            <a:noFill/>
            <a:ln w="28575">
              <a:solidFill>
                <a:srgbClr val="FFFF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82CB9-C0F8-52AE-0045-9E44BFA9C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D5016-8A03-2E36-542F-F009DA727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654D0-1CB4-5924-D1B8-4FBFC74B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8010C05-D589-7E8C-D3E6-15D49B1DA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fr-CH" sz="3600" dirty="0"/>
              <a:t>ECN3 Transfer tables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7CCFBE-6B1D-92C3-FAFE-69F048E26265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Location of components and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works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542DB43-1E77-A4C8-0C20-F740B03B1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7" t="4528" r="33240"/>
          <a:stretch/>
        </p:blipFill>
        <p:spPr bwMode="auto">
          <a:xfrm>
            <a:off x="4748339" y="2372577"/>
            <a:ext cx="2638759" cy="38113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D546776-4E33-B56B-BD18-6E4EEE2931F2}"/>
              </a:ext>
            </a:extLst>
          </p:cNvPr>
          <p:cNvSpPr/>
          <p:nvPr/>
        </p:nvSpPr>
        <p:spPr>
          <a:xfrm rot="16200000">
            <a:off x="6891461" y="5475464"/>
            <a:ext cx="121919" cy="2285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6F845C-6752-E808-670A-94EAEA11C74A}"/>
              </a:ext>
            </a:extLst>
          </p:cNvPr>
          <p:cNvSpPr/>
          <p:nvPr/>
        </p:nvSpPr>
        <p:spPr>
          <a:xfrm>
            <a:off x="7010400" y="5233986"/>
            <a:ext cx="121919" cy="22859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3C9C229-5BE6-F715-ECFE-DF5A87E5FA4F}"/>
              </a:ext>
            </a:extLst>
          </p:cNvPr>
          <p:cNvSpPr/>
          <p:nvPr/>
        </p:nvSpPr>
        <p:spPr>
          <a:xfrm>
            <a:off x="6861976" y="2743200"/>
            <a:ext cx="278295" cy="2907523"/>
          </a:xfrm>
          <a:custGeom>
            <a:avLst/>
            <a:gdLst>
              <a:gd name="connsiteX0" fmla="*/ 270344 w 278295"/>
              <a:gd name="connsiteY0" fmla="*/ 2687541 h 2687541"/>
              <a:gd name="connsiteX1" fmla="*/ 278295 w 278295"/>
              <a:gd name="connsiteY1" fmla="*/ 0 h 2687541"/>
              <a:gd name="connsiteX2" fmla="*/ 0 w 278295"/>
              <a:gd name="connsiteY2" fmla="*/ 0 h 268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8295" h="2687541">
                <a:moveTo>
                  <a:pt x="270344" y="2687541"/>
                </a:moveTo>
                <a:cubicBezTo>
                  <a:pt x="272994" y="1791694"/>
                  <a:pt x="275645" y="895847"/>
                  <a:pt x="278295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960F7A6-0737-0A2C-FDEC-7CA5F7D6FF27}"/>
              </a:ext>
            </a:extLst>
          </p:cNvPr>
          <p:cNvSpPr/>
          <p:nvPr/>
        </p:nvSpPr>
        <p:spPr>
          <a:xfrm>
            <a:off x="6869927" y="5621572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C6CB032-8097-F695-5278-F1E30987682E}"/>
              </a:ext>
            </a:extLst>
          </p:cNvPr>
          <p:cNvCxnSpPr>
            <a:cxnSpLocks/>
          </p:cNvCxnSpPr>
          <p:nvPr/>
        </p:nvCxnSpPr>
        <p:spPr>
          <a:xfrm flipH="1">
            <a:off x="7092161" y="5650723"/>
            <a:ext cx="4015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8358BC4-0394-424C-F2F7-DB849FFF6F71}"/>
              </a:ext>
            </a:extLst>
          </p:cNvPr>
          <p:cNvSpPr txBox="1"/>
          <p:nvPr/>
        </p:nvSpPr>
        <p:spPr>
          <a:xfrm>
            <a:off x="533399" y="1831538"/>
            <a:ext cx="4191001" cy="193899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rgbClr val="2F2F2F"/>
                </a:solidFill>
              </a:rPr>
              <a:t>Final </a:t>
            </a:r>
            <a:r>
              <a:rPr lang="fr-CH" sz="1400" b="1" dirty="0" err="1">
                <a:solidFill>
                  <a:srgbClr val="2F2F2F"/>
                </a:solidFill>
              </a:rPr>
              <a:t>p</a:t>
            </a: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roposal</a:t>
            </a:r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Control panel </a:t>
            </a: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installed</a:t>
            </a:r>
            <a:r>
              <a:rPr lang="fr-CH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outside</a:t>
            </a:r>
            <a:r>
              <a:rPr lang="fr-CH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 the </a:t>
            </a: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shaft</a:t>
            </a:r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On the gallery wall, in front of the lift.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Cable reel located outside the shaft, beneath the staircase, behind the lift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There will be an 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opening</a:t>
            </a: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 in the wire mesh to allow the cable to pass through, along with a pulley system.</a:t>
            </a:r>
            <a:endParaRPr lang="fr-CH" sz="1400" dirty="0">
              <a:solidFill>
                <a:srgbClr val="2F2F2F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476CA75-78A0-9ED6-4269-1F418CBBD6D1}"/>
              </a:ext>
            </a:extLst>
          </p:cNvPr>
          <p:cNvGrpSpPr/>
          <p:nvPr/>
        </p:nvGrpSpPr>
        <p:grpSpPr>
          <a:xfrm>
            <a:off x="783319" y="3887612"/>
            <a:ext cx="3321847" cy="2255518"/>
            <a:chOff x="2133600" y="381000"/>
            <a:chExt cx="8402910" cy="570553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9E83E77-3E88-E6B6-0B0E-D67357141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33600" y="381000"/>
              <a:ext cx="8402910" cy="5705535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B69FB9F-F202-1D53-4FF8-1562C2B3665C}"/>
                </a:ext>
              </a:extLst>
            </p:cNvPr>
            <p:cNvSpPr/>
            <p:nvPr/>
          </p:nvSpPr>
          <p:spPr>
            <a:xfrm>
              <a:off x="6973368" y="3305975"/>
              <a:ext cx="722832" cy="1027481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1</a:t>
              </a:r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44B1736-4830-8DE0-B343-BF1FB2B497D7}"/>
                </a:ext>
              </a:extLst>
            </p:cNvPr>
            <p:cNvSpPr/>
            <p:nvPr/>
          </p:nvSpPr>
          <p:spPr>
            <a:xfrm>
              <a:off x="6096000" y="3871276"/>
              <a:ext cx="1029768" cy="1216174"/>
            </a:xfrm>
            <a:prstGeom prst="rect">
              <a:avLst/>
            </a:prstGeom>
            <a:solidFill>
              <a:schemeClr val="accent3"/>
            </a:solidFill>
            <a:scene3d>
              <a:camera prst="isometricOffAxis2Right"/>
              <a:lightRig rig="threePt" dir="t"/>
            </a:scene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2</a:t>
              </a:r>
              <a:endParaRPr lang="en-US" dirty="0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52782B88-2738-5118-7150-326F791696D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272" b="27953"/>
          <a:stretch/>
        </p:blipFill>
        <p:spPr>
          <a:xfrm>
            <a:off x="7001123" y="506596"/>
            <a:ext cx="2239972" cy="192861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2086AE4-F88F-4EF1-AD5B-A965B4137D85}"/>
              </a:ext>
            </a:extLst>
          </p:cNvPr>
          <p:cNvCxnSpPr>
            <a:cxnSpLocks/>
          </p:cNvCxnSpPr>
          <p:nvPr/>
        </p:nvCxnSpPr>
        <p:spPr>
          <a:xfrm flipH="1" flipV="1">
            <a:off x="9241095" y="2419914"/>
            <a:ext cx="645855" cy="965602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14288AC-F369-7206-FF38-1C3ADBFFDFC3}"/>
              </a:ext>
            </a:extLst>
          </p:cNvPr>
          <p:cNvSpPr/>
          <p:nvPr/>
        </p:nvSpPr>
        <p:spPr>
          <a:xfrm>
            <a:off x="769047" y="5957652"/>
            <a:ext cx="3336119" cy="194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1400" dirty="0"/>
              <a:t>Possible control panel locations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3985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F39F53-C247-0FEE-C16D-5D182C40EC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4EE86B0-DEAE-9C2D-0047-02B13830C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832" y="2195423"/>
            <a:ext cx="5943600" cy="33515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6D2901-BE58-8EE5-8057-61B97E8B6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fr-CH" sz="3600" dirty="0"/>
              <a:t>ECN3 Transfer tables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456B2-EFB8-FF7A-70C1-859DC391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DA067-3157-773E-50E6-85392DB5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094D5-D4FC-18C9-23FA-37842E6BC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FCE998-C856-F915-5856-0D2E40B8238A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Location of components and Works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0065B2B-C0EE-AFE7-928B-FCECECAC9EC6}"/>
              </a:ext>
            </a:extLst>
          </p:cNvPr>
          <p:cNvSpPr/>
          <p:nvPr/>
        </p:nvSpPr>
        <p:spPr>
          <a:xfrm>
            <a:off x="7374896" y="4424384"/>
            <a:ext cx="1035528" cy="41407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76F2C0-8B3C-406B-1CE8-45273F9E714F}"/>
              </a:ext>
            </a:extLst>
          </p:cNvPr>
          <p:cNvSpPr txBox="1">
            <a:spLocks/>
          </p:cNvSpPr>
          <p:nvPr/>
        </p:nvSpPr>
        <p:spPr>
          <a:xfrm>
            <a:off x="8920145" y="4452520"/>
            <a:ext cx="3243280" cy="86177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CH" sz="1400" dirty="0">
                <a:solidFill>
                  <a:srgbClr val="303030"/>
                </a:solidFill>
              </a:rPr>
              <a:t>Small opening</a:t>
            </a:r>
          </a:p>
          <a:p>
            <a:r>
              <a:rPr lang="fr-CH" sz="1400" dirty="0" err="1">
                <a:solidFill>
                  <a:srgbClr val="303030"/>
                </a:solidFill>
              </a:rPr>
              <a:t>Estimated</a:t>
            </a:r>
            <a:r>
              <a:rPr lang="fr-CH" sz="1400" dirty="0">
                <a:solidFill>
                  <a:srgbClr val="303030"/>
                </a:solidFill>
              </a:rPr>
              <a:t> dimensions = 450 x 70 mm</a:t>
            </a:r>
          </a:p>
          <a:p>
            <a:endParaRPr lang="fr-CH" sz="1400" dirty="0">
              <a:solidFill>
                <a:srgbClr val="303030"/>
              </a:solidFill>
            </a:endParaRPr>
          </a:p>
          <a:p>
            <a:r>
              <a:rPr lang="fr-CH" sz="1400" dirty="0">
                <a:solidFill>
                  <a:srgbClr val="303030"/>
                </a:solidFill>
              </a:rPr>
              <a:t>Exact location to </a:t>
            </a:r>
            <a:r>
              <a:rPr lang="fr-CH" sz="1400" dirty="0" err="1">
                <a:solidFill>
                  <a:srgbClr val="303030"/>
                </a:solidFill>
              </a:rPr>
              <a:t>be</a:t>
            </a:r>
            <a:r>
              <a:rPr lang="fr-CH" sz="1400" dirty="0">
                <a:solidFill>
                  <a:srgbClr val="303030"/>
                </a:solidFill>
              </a:rPr>
              <a:t> </a:t>
            </a:r>
            <a:r>
              <a:rPr lang="fr-CH" sz="1400" dirty="0" err="1">
                <a:solidFill>
                  <a:srgbClr val="303030"/>
                </a:solidFill>
              </a:rPr>
              <a:t>defined</a:t>
            </a:r>
            <a:endParaRPr lang="en-US" sz="1400" dirty="0">
              <a:solidFill>
                <a:srgbClr val="30303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3D31733-2AEC-2147-4E84-BFA60939E707}"/>
              </a:ext>
            </a:extLst>
          </p:cNvPr>
          <p:cNvCxnSpPr>
            <a:cxnSpLocks/>
          </p:cNvCxnSpPr>
          <p:nvPr/>
        </p:nvCxnSpPr>
        <p:spPr>
          <a:xfrm flipH="1">
            <a:off x="8272668" y="4883407"/>
            <a:ext cx="63795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CE55B0F-4582-24C2-2E70-6D2C9DF9A0FA}"/>
              </a:ext>
            </a:extLst>
          </p:cNvPr>
          <p:cNvSpPr txBox="1"/>
          <p:nvPr/>
        </p:nvSpPr>
        <p:spPr>
          <a:xfrm>
            <a:off x="533399" y="1831538"/>
            <a:ext cx="4191001" cy="236988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GB" sz="1400" b="1" dirty="0">
                <a:solidFill>
                  <a:schemeClr val="accent3"/>
                </a:solidFill>
              </a:rPr>
              <a:t>Pending</a:t>
            </a:r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Final determination of the control panel’s exact location and cable routing.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Exact location of the opening in the wire mesh for the pulley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2F2F"/>
                </a:solidFill>
                <a:sym typeface="Wingdings" panose="05000000000000000000" pitchFamily="2" charset="2"/>
              </a:rPr>
              <a:t>Final quotation.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ECR</a:t>
            </a:r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3399D5-F267-6DB2-4DEF-45737A8EA0A6}"/>
              </a:ext>
            </a:extLst>
          </p:cNvPr>
          <p:cNvSpPr/>
          <p:nvPr/>
        </p:nvSpPr>
        <p:spPr>
          <a:xfrm>
            <a:off x="5567832" y="2195423"/>
            <a:ext cx="5943600" cy="2100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/>
              <a:t>Pulley also located outside the shaft. </a:t>
            </a:r>
          </a:p>
        </p:txBody>
      </p:sp>
    </p:spTree>
    <p:extLst>
      <p:ext uri="{BB962C8B-B14F-4D97-AF65-F5344CB8AC3E}">
        <p14:creationId xmlns:p14="http://schemas.microsoft.com/office/powerpoint/2010/main" val="3472842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22885-CB24-5138-EDC0-AD1E8642A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592D0-FDE5-91E0-540E-03B057CD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BFF7F-972C-03EC-E2FE-50F344B5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4BD9B-15E3-7E5D-047B-B1D180FAF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F9FE96A1-C5D8-99E9-3337-1177E8852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6509BA-F484-1C7F-C4DC-92A59EA0E436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Power Room and Control Room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7926BD-A22E-B978-B38E-7F6FB8BD2F11}"/>
              </a:ext>
            </a:extLst>
          </p:cNvPr>
          <p:cNvSpPr txBox="1"/>
          <p:nvPr/>
        </p:nvSpPr>
        <p:spPr>
          <a:xfrm>
            <a:off x="533399" y="1831538"/>
            <a:ext cx="4572001" cy="344709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</a:rPr>
              <a:t>IMPORTANT</a:t>
            </a:r>
          </a:p>
          <a:p>
            <a:endParaRPr lang="fr-CH" sz="1400" b="1" dirty="0">
              <a:solidFill>
                <a:srgbClr val="2F2F2F"/>
              </a:solidFill>
            </a:endParaRPr>
          </a:p>
          <a:p>
            <a:r>
              <a:rPr lang="en-GB" sz="1400" b="1" dirty="0">
                <a:solidFill>
                  <a:srgbClr val="2F2F2F"/>
                </a:solidFill>
              </a:rPr>
              <a:t>To verify the general dimensions, weights and lifting points of all equipment to be installed.</a:t>
            </a:r>
            <a:endParaRPr lang="fr-CH" sz="1400" b="1" dirty="0">
              <a:solidFill>
                <a:srgbClr val="2F2F2F"/>
              </a:solidFill>
            </a:endParaRPr>
          </a:p>
          <a:p>
            <a:endParaRPr lang="fr-CH" sz="1400" b="1" dirty="0">
              <a:solidFill>
                <a:srgbClr val="2F2F2F"/>
              </a:solidFill>
            </a:endParaRPr>
          </a:p>
          <a:p>
            <a:r>
              <a:rPr lang="fr-CH" sz="1400" b="1" dirty="0">
                <a:solidFill>
                  <a:schemeClr val="accent3"/>
                </a:solidFill>
              </a:rPr>
              <a:t>Restrictions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Available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space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in the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access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platforms (3500x2700)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Front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access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– 3380 mm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width</a:t>
            </a:r>
            <a:endParaRPr lang="fr-CH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Lateral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access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– 2650 mm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width</a:t>
            </a:r>
            <a:endParaRPr lang="fr-CH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Height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inside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the structure – 4300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Door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size (2900x1600)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>
              <a:solidFill>
                <a:srgbClr val="2F2F2F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Guardrails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 (</a:t>
            </a:r>
            <a:r>
              <a:rPr lang="fr-CH" sz="1400" dirty="0" err="1">
                <a:solidFill>
                  <a:srgbClr val="2F2F2F"/>
                </a:solidFill>
                <a:sym typeface="Wingdings" panose="05000000000000000000" pitchFamily="2" charset="2"/>
              </a:rPr>
              <a:t>removable</a:t>
            </a:r>
            <a:r>
              <a:rPr lang="fr-CH" sz="1400" dirty="0">
                <a:solidFill>
                  <a:srgbClr val="2F2F2F"/>
                </a:solidFill>
                <a:sym typeface="Wingdings" panose="05000000000000000000" pitchFamily="2" charset="2"/>
              </a:rPr>
              <a:t>)</a:t>
            </a:r>
          </a:p>
          <a:p>
            <a:endParaRPr lang="fr-CH" sz="1400" b="1" dirty="0">
              <a:solidFill>
                <a:srgbClr val="2F2F2F"/>
              </a:solidFill>
              <a:sym typeface="Wingdings" panose="05000000000000000000" pitchFamily="2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9AD74C-E853-8F9C-BB47-0BC89B2584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r="30768" b="4509"/>
          <a:stretch/>
        </p:blipFill>
        <p:spPr bwMode="auto">
          <a:xfrm>
            <a:off x="6502590" y="1098192"/>
            <a:ext cx="5157582" cy="4921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8055508-DE38-4D16-830D-3607DC7AA189}"/>
              </a:ext>
            </a:extLst>
          </p:cNvPr>
          <p:cNvGrpSpPr/>
          <p:nvPr/>
        </p:nvGrpSpPr>
        <p:grpSpPr>
          <a:xfrm>
            <a:off x="9982200" y="3943471"/>
            <a:ext cx="609600" cy="247529"/>
            <a:chOff x="9982200" y="3943471"/>
            <a:chExt cx="609600" cy="24752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1657538-12B8-CEDA-027E-069A89D45F2D}"/>
                </a:ext>
              </a:extLst>
            </p:cNvPr>
            <p:cNvCxnSpPr/>
            <p:nvPr/>
          </p:nvCxnSpPr>
          <p:spPr>
            <a:xfrm flipV="1">
              <a:off x="9982200" y="4038600"/>
              <a:ext cx="609600" cy="15240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A93DAC7-F05F-351E-A5CD-977FF6231E2A}"/>
                </a:ext>
              </a:extLst>
            </p:cNvPr>
            <p:cNvSpPr txBox="1"/>
            <p:nvPr/>
          </p:nvSpPr>
          <p:spPr>
            <a:xfrm rot="20626235">
              <a:off x="10098030" y="3943471"/>
              <a:ext cx="339837" cy="184666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>
                  <a:solidFill>
                    <a:schemeClr val="bg1"/>
                  </a:solidFill>
                </a:rPr>
                <a:t>3380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4D88AE-3945-DEFC-43A4-D2FE6142AF0D}"/>
              </a:ext>
            </a:extLst>
          </p:cNvPr>
          <p:cNvGrpSpPr/>
          <p:nvPr/>
        </p:nvGrpSpPr>
        <p:grpSpPr>
          <a:xfrm rot="2005226">
            <a:off x="9331115" y="4019314"/>
            <a:ext cx="513597" cy="283041"/>
            <a:chOff x="9985530" y="3919052"/>
            <a:chExt cx="513597" cy="283041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7ECC00B-B2C2-023A-ADB5-05E9B82FBB2F}"/>
                </a:ext>
              </a:extLst>
            </p:cNvPr>
            <p:cNvCxnSpPr>
              <a:cxnSpLocks/>
            </p:cNvCxnSpPr>
            <p:nvPr/>
          </p:nvCxnSpPr>
          <p:spPr>
            <a:xfrm rot="19594774">
              <a:off x="9985530" y="4035814"/>
              <a:ext cx="513597" cy="16627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397796-1EF9-A170-783F-9A3192B5F378}"/>
                </a:ext>
              </a:extLst>
            </p:cNvPr>
            <p:cNvSpPr txBox="1"/>
            <p:nvPr/>
          </p:nvSpPr>
          <p:spPr>
            <a:xfrm rot="20626235">
              <a:off x="10063371" y="3919052"/>
              <a:ext cx="339837" cy="184666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200" dirty="0">
                  <a:solidFill>
                    <a:schemeClr val="bg1"/>
                  </a:solidFill>
                </a:rPr>
                <a:t>2650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9050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064B1-778F-2C58-91BC-CABDFDDB45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8B218-F1BE-F05A-CA8A-BA15BB09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6DB3B-6EA1-33FE-3F61-2CE24F56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B1996-C1C7-2E6B-61E2-789790F38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D05F09C-07C2-DE23-8B82-1D6F90BAF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D9DF4F-63B7-8CB9-59C2-31F19EE0B95F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Power Room and Control Room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596A49F-1CA7-48A7-4EB2-77AC6F9A52A2}"/>
              </a:ext>
            </a:extLst>
          </p:cNvPr>
          <p:cNvSpPr txBox="1"/>
          <p:nvPr/>
        </p:nvSpPr>
        <p:spPr>
          <a:xfrm>
            <a:off x="533399" y="1831538"/>
            <a:ext cx="4572001" cy="1292662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 err="1">
                <a:solidFill>
                  <a:schemeClr val="accent3"/>
                </a:solidFill>
              </a:rPr>
              <a:t>Available</a:t>
            </a:r>
            <a:r>
              <a:rPr lang="fr-CH" sz="1400" b="1" dirty="0">
                <a:solidFill>
                  <a:schemeClr val="accent3"/>
                </a:solidFill>
              </a:rPr>
              <a:t> </a:t>
            </a:r>
            <a:r>
              <a:rPr lang="fr-CH" sz="1400" b="1" dirty="0" err="1">
                <a:solidFill>
                  <a:schemeClr val="accent3"/>
                </a:solidFill>
              </a:rPr>
              <a:t>equipment</a:t>
            </a:r>
            <a:r>
              <a:rPr lang="fr-CH" sz="1400" b="1" dirty="0">
                <a:solidFill>
                  <a:schemeClr val="accent3"/>
                </a:solidFill>
              </a:rPr>
              <a:t> for installation</a:t>
            </a:r>
          </a:p>
          <a:p>
            <a:endParaRPr lang="fr-CH" sz="1400" b="1" dirty="0">
              <a:solidFill>
                <a:schemeClr val="accent3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>
                <a:solidFill>
                  <a:schemeClr val="tx2"/>
                </a:solidFill>
              </a:rPr>
              <a:t>An extension of the </a:t>
            </a:r>
            <a:r>
              <a:rPr lang="fr-CH" sz="1400" b="1" dirty="0" err="1">
                <a:solidFill>
                  <a:schemeClr val="tx2"/>
                </a:solidFill>
              </a:rPr>
              <a:t>access</a:t>
            </a:r>
            <a:r>
              <a:rPr lang="fr-CH" sz="1400" b="1" dirty="0">
                <a:solidFill>
                  <a:schemeClr val="tx2"/>
                </a:solidFill>
              </a:rPr>
              <a:t> platform </a:t>
            </a:r>
            <a:r>
              <a:rPr lang="fr-CH" sz="1400" b="1" dirty="0" err="1">
                <a:solidFill>
                  <a:schemeClr val="tx2"/>
                </a:solidFill>
              </a:rPr>
              <a:t>will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b="1" dirty="0" err="1">
                <a:solidFill>
                  <a:schemeClr val="tx2"/>
                </a:solidFill>
              </a:rPr>
              <a:t>be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b="1" dirty="0" err="1">
                <a:solidFill>
                  <a:schemeClr val="tx2"/>
                </a:solidFill>
              </a:rPr>
              <a:t>required</a:t>
            </a:r>
            <a:r>
              <a:rPr lang="fr-CH" sz="1400" b="1" dirty="0">
                <a:solidFill>
                  <a:schemeClr val="tx2"/>
                </a:solidFill>
              </a:rPr>
              <a:t> </a:t>
            </a:r>
            <a:r>
              <a:rPr lang="fr-CH" sz="1400" dirty="0">
                <a:solidFill>
                  <a:schemeClr val="tx2"/>
                </a:solidFill>
              </a:rPr>
              <a:t>to </a:t>
            </a:r>
            <a:r>
              <a:rPr lang="fr-CH" sz="1400" dirty="0" err="1">
                <a:solidFill>
                  <a:schemeClr val="tx2"/>
                </a:solidFill>
              </a:rPr>
              <a:t>access</a:t>
            </a:r>
            <a:r>
              <a:rPr lang="fr-CH" sz="1400" dirty="0">
                <a:solidFill>
                  <a:schemeClr val="tx2"/>
                </a:solidFill>
              </a:rPr>
              <a:t> </a:t>
            </a:r>
            <a:r>
              <a:rPr lang="fr-CH" sz="1400" dirty="0" err="1">
                <a:solidFill>
                  <a:schemeClr val="tx2"/>
                </a:solidFill>
              </a:rPr>
              <a:t>with</a:t>
            </a:r>
            <a:r>
              <a:rPr lang="fr-CH" sz="1400" dirty="0">
                <a:solidFill>
                  <a:schemeClr val="tx2"/>
                </a:solidFill>
              </a:rPr>
              <a:t> a </a:t>
            </a:r>
            <a:r>
              <a:rPr lang="fr-CH" sz="1400" b="1" dirty="0">
                <a:solidFill>
                  <a:schemeClr val="tx2"/>
                </a:solidFill>
              </a:rPr>
              <a:t>crane</a:t>
            </a:r>
          </a:p>
          <a:p>
            <a:endParaRPr lang="fr-CH" sz="1400" b="1" dirty="0">
              <a:solidFill>
                <a:srgbClr val="2F2F2F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>
                <a:solidFill>
                  <a:srgbClr val="2F2F2F"/>
                </a:solidFill>
                <a:sym typeface="Wingdings" panose="05000000000000000000" pitchFamily="2" charset="2"/>
              </a:rPr>
              <a:t>Forklifts</a:t>
            </a:r>
            <a:r>
              <a:rPr lang="fr-CH" sz="1400" b="1" dirty="0">
                <a:solidFill>
                  <a:srgbClr val="2F2F2F"/>
                </a:solidFill>
                <a:sym typeface="Wingdings" panose="05000000000000000000" pitchFamily="2" charset="2"/>
              </a:rPr>
              <a:t> (?)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DC44A0-D672-9F77-45B0-6E31E6C38C2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9" r="26923"/>
          <a:stretch/>
        </p:blipFill>
        <p:spPr bwMode="auto">
          <a:xfrm>
            <a:off x="5938241" y="1472558"/>
            <a:ext cx="5135167" cy="4705453"/>
          </a:xfrm>
          <a:prstGeom prst="rect">
            <a:avLst/>
          </a:prstGeom>
          <a:noFill/>
          <a:ln w="57150">
            <a:noFill/>
            <a:tailEnd type="triangle"/>
          </a:ln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0AA5918-D250-FBC5-AF18-AAA8E0B76775}"/>
              </a:ext>
            </a:extLst>
          </p:cNvPr>
          <p:cNvSpPr/>
          <p:nvPr/>
        </p:nvSpPr>
        <p:spPr>
          <a:xfrm>
            <a:off x="6920804" y="3971831"/>
            <a:ext cx="1066799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Power room</a:t>
            </a:r>
            <a:endParaRPr lang="en-US" sz="1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42D69B8-9172-4810-DF94-A869EACE384E}"/>
              </a:ext>
            </a:extLst>
          </p:cNvPr>
          <p:cNvSpPr/>
          <p:nvPr/>
        </p:nvSpPr>
        <p:spPr>
          <a:xfrm>
            <a:off x="6920803" y="2689587"/>
            <a:ext cx="1066799" cy="228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Control room</a:t>
            </a:r>
            <a:endParaRPr lang="en-US" sz="1200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046ACE8-E8A4-76BA-4B92-79B55D336BC3}"/>
              </a:ext>
            </a:extLst>
          </p:cNvPr>
          <p:cNvSpPr/>
          <p:nvPr/>
        </p:nvSpPr>
        <p:spPr>
          <a:xfrm rot="3151306">
            <a:off x="8534692" y="3261565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F5019E0A-224A-6548-2431-A50C83344977}"/>
              </a:ext>
            </a:extLst>
          </p:cNvPr>
          <p:cNvSpPr/>
          <p:nvPr/>
        </p:nvSpPr>
        <p:spPr>
          <a:xfrm rot="3151306">
            <a:off x="8534693" y="4411875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4C752F1A-14FD-AAB6-7128-4FB2482B7848}"/>
              </a:ext>
            </a:extLst>
          </p:cNvPr>
          <p:cNvSpPr/>
          <p:nvPr/>
        </p:nvSpPr>
        <p:spPr>
          <a:xfrm rot="17749970">
            <a:off x="9487337" y="3224653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24E6BC34-0FC3-7FB8-52EB-AECEDDB67581}"/>
              </a:ext>
            </a:extLst>
          </p:cNvPr>
          <p:cNvSpPr/>
          <p:nvPr/>
        </p:nvSpPr>
        <p:spPr>
          <a:xfrm rot="17749970">
            <a:off x="9487336" y="4335512"/>
            <a:ext cx="304800" cy="615351"/>
          </a:xfrm>
          <a:prstGeom prst="downArrow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85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21E19-19BB-BE5B-9D58-8C6B26D78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D867D-2D99-AA43-AACF-243E49438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DFB8B-0732-36A1-E92F-FFFD07BD2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054BC-4A22-FF6F-958B-3E05F400B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A87AE53C-5E45-7C66-8A40-2122835F0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9C5789-6171-8A47-B563-941E0A59AB43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7BACA4-62B5-853F-64B9-9F0B752B7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 w="38100">
            <a:noFill/>
            <a:tailEnd type="triangle"/>
          </a:ln>
          <a:effectLst>
            <a:glow rad="38100">
              <a:schemeClr val="bg1"/>
            </a:glow>
          </a:effectLst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01FF67A-F4CD-44ED-C831-D1878D823A10}"/>
              </a:ext>
            </a:extLst>
          </p:cNvPr>
          <p:cNvCxnSpPr/>
          <p:nvPr/>
        </p:nvCxnSpPr>
        <p:spPr>
          <a:xfrm flipV="1">
            <a:off x="7239000" y="3581400"/>
            <a:ext cx="2971799" cy="1447800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2D512D0-2AC3-CA58-5D93-32538912175F}"/>
              </a:ext>
            </a:extLst>
          </p:cNvPr>
          <p:cNvSpPr/>
          <p:nvPr/>
        </p:nvSpPr>
        <p:spPr>
          <a:xfrm>
            <a:off x="10025062" y="2490519"/>
            <a:ext cx="600075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/>
              <a:t>CV 1</a:t>
            </a:r>
            <a:endParaRPr lang="en-U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3DC1F8C-FD66-FE0B-718F-033EC386A5A2}"/>
              </a:ext>
            </a:extLst>
          </p:cNvPr>
          <p:cNvSpPr/>
          <p:nvPr/>
        </p:nvSpPr>
        <p:spPr>
          <a:xfrm>
            <a:off x="10215561" y="3254453"/>
            <a:ext cx="600075" cy="2286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CV G</a:t>
            </a:r>
            <a:endParaRPr lang="en-US" sz="12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3C62A8E-AA68-0C10-9EDA-21E4704174BC}"/>
              </a:ext>
            </a:extLst>
          </p:cNvPr>
          <p:cNvCxnSpPr/>
          <p:nvPr/>
        </p:nvCxnSpPr>
        <p:spPr>
          <a:xfrm flipV="1">
            <a:off x="9144000" y="2971800"/>
            <a:ext cx="990600" cy="511253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C5117D9-AFEA-F014-15E4-79BA0DDABCD9}"/>
              </a:ext>
            </a:extLst>
          </p:cNvPr>
          <p:cNvSpPr/>
          <p:nvPr/>
        </p:nvSpPr>
        <p:spPr>
          <a:xfrm>
            <a:off x="7219950" y="2971800"/>
            <a:ext cx="1838325" cy="1866900"/>
          </a:xfrm>
          <a:custGeom>
            <a:avLst/>
            <a:gdLst>
              <a:gd name="connsiteX0" fmla="*/ 0 w 1838325"/>
              <a:gd name="connsiteY0" fmla="*/ 1866900 h 1866900"/>
              <a:gd name="connsiteX1" fmla="*/ 1171575 w 1838325"/>
              <a:gd name="connsiteY1" fmla="*/ 1343025 h 1866900"/>
              <a:gd name="connsiteX2" fmla="*/ 1171575 w 1838325"/>
              <a:gd name="connsiteY2" fmla="*/ 323850 h 1866900"/>
              <a:gd name="connsiteX3" fmla="*/ 1838325 w 1838325"/>
              <a:gd name="connsiteY3" fmla="*/ 0 h 1866900"/>
              <a:gd name="connsiteX4" fmla="*/ 1838325 w 1838325"/>
              <a:gd name="connsiteY4" fmla="*/ 4191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8325" h="1866900">
                <a:moveTo>
                  <a:pt x="0" y="1866900"/>
                </a:moveTo>
                <a:lnTo>
                  <a:pt x="1171575" y="1343025"/>
                </a:lnTo>
                <a:lnTo>
                  <a:pt x="1171575" y="323850"/>
                </a:lnTo>
                <a:lnTo>
                  <a:pt x="1838325" y="0"/>
                </a:lnTo>
                <a:lnTo>
                  <a:pt x="1838325" y="419100"/>
                </a:lnTo>
              </a:path>
            </a:pathLst>
          </a:custGeom>
          <a:noFill/>
          <a:ln w="38100">
            <a:solidFill>
              <a:schemeClr val="accent2"/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AB05C7-AA4F-B12D-3A16-3302782C16FB}"/>
              </a:ext>
            </a:extLst>
          </p:cNvPr>
          <p:cNvSpPr txBox="1"/>
          <p:nvPr/>
        </p:nvSpPr>
        <p:spPr>
          <a:xfrm>
            <a:off x="533399" y="1831538"/>
            <a:ext cx="4572001" cy="150810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rgbClr val="303030"/>
                </a:solidFill>
              </a:rPr>
              <a:t>First draft </a:t>
            </a:r>
            <a:r>
              <a:rPr lang="fr-CH" sz="1400" b="1" dirty="0" err="1">
                <a:solidFill>
                  <a:srgbClr val="303030"/>
                </a:solidFill>
              </a:rPr>
              <a:t>study</a:t>
            </a:r>
            <a:r>
              <a:rPr lang="fr-CH" sz="1400" b="1" dirty="0">
                <a:solidFill>
                  <a:srgbClr val="303030"/>
                </a:solidFill>
              </a:rPr>
              <a:t> </a:t>
            </a:r>
            <a:r>
              <a:rPr lang="fr-CH" sz="1400" b="1" dirty="0" err="1">
                <a:solidFill>
                  <a:srgbClr val="303030"/>
                </a:solidFill>
              </a:rPr>
              <a:t>analyzing</a:t>
            </a:r>
            <a:r>
              <a:rPr lang="fr-CH" sz="1400" b="1" dirty="0">
                <a:solidFill>
                  <a:srgbClr val="303030"/>
                </a:solidFill>
              </a:rPr>
              <a:t> possible </a:t>
            </a:r>
            <a:r>
              <a:rPr lang="fr-CH" sz="1400" b="1" dirty="0" err="1">
                <a:solidFill>
                  <a:srgbClr val="303030"/>
                </a:solidFill>
              </a:rPr>
              <a:t>sequences</a:t>
            </a:r>
            <a:r>
              <a:rPr lang="fr-CH" sz="1400" b="1" dirty="0">
                <a:solidFill>
                  <a:srgbClr val="303030"/>
                </a:solidFill>
              </a:rPr>
              <a:t> for the transportation and handling of CV </a:t>
            </a:r>
            <a:r>
              <a:rPr lang="fr-CH" sz="1400" b="1" dirty="0" err="1">
                <a:solidFill>
                  <a:srgbClr val="303030"/>
                </a:solidFill>
              </a:rPr>
              <a:t>equipment</a:t>
            </a:r>
            <a:r>
              <a:rPr lang="fr-CH" sz="1400" b="1" dirty="0">
                <a:solidFill>
                  <a:srgbClr val="303030"/>
                </a:solidFill>
              </a:rPr>
              <a:t> </a:t>
            </a:r>
            <a:r>
              <a:rPr lang="fr-CH" sz="1400" b="1" dirty="0" err="1">
                <a:solidFill>
                  <a:srgbClr val="303030"/>
                </a:solidFill>
              </a:rPr>
              <a:t>within</a:t>
            </a:r>
            <a:r>
              <a:rPr lang="fr-CH" sz="1400" b="1" dirty="0">
                <a:solidFill>
                  <a:srgbClr val="303030"/>
                </a:solidFill>
              </a:rPr>
              <a:t> the new service building (first installation and maintenance </a:t>
            </a:r>
            <a:r>
              <a:rPr lang="fr-CH" sz="1400" b="1" dirty="0" err="1">
                <a:solidFill>
                  <a:srgbClr val="303030"/>
                </a:solidFill>
              </a:rPr>
              <a:t>operations</a:t>
            </a:r>
            <a:r>
              <a:rPr lang="fr-CH" sz="1400" b="1" dirty="0">
                <a:solidFill>
                  <a:srgbClr val="303030"/>
                </a:solidFill>
              </a:rPr>
              <a:t>)</a:t>
            </a:r>
          </a:p>
          <a:p>
            <a:endParaRPr lang="fr-CH" sz="1400" b="1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CV 1 – CV Room on the first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  <a:p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CV G – CV Room on the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ground</a:t>
            </a:r>
            <a:r>
              <a:rPr lang="fr-CH" sz="1400" dirty="0">
                <a:solidFill>
                  <a:srgbClr val="303030"/>
                </a:solidFill>
                <a:sym typeface="Wingdings" panose="05000000000000000000" pitchFamily="2" charset="2"/>
              </a:rPr>
              <a:t> </a:t>
            </a:r>
            <a:r>
              <a:rPr lang="fr-CH" sz="1400" dirty="0" err="1">
                <a:solidFill>
                  <a:srgbClr val="303030"/>
                </a:solidFill>
                <a:sym typeface="Wingdings" panose="05000000000000000000" pitchFamily="2" charset="2"/>
              </a:rPr>
              <a:t>floor</a:t>
            </a:r>
            <a:endParaRPr lang="fr-CH" sz="1400" dirty="0">
              <a:solidFill>
                <a:srgbClr val="30303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07761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D9100-A4E0-D05E-E9C3-2CD4B74DC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481A8-C574-269A-4812-71B786D09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56D53-6258-BDF6-348D-E4E73BAC7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F09EA-47E2-F746-85E0-845423766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F0E0215-2F75-A014-9B9E-6204F08E6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FEDB89-BB50-BD0B-9E5C-92FB82075EAC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DC2A12-1F04-66A0-EA9E-27B02820DE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E4858D9-39ED-E0F7-A50D-BC50F485599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239000" y="3254453"/>
            <a:ext cx="3576636" cy="1774747"/>
            <a:chOff x="7239000" y="3254453"/>
            <a:chExt cx="3576636" cy="177474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3111300-7C89-69A0-41A8-C74607354E5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239000" y="3581400"/>
              <a:ext cx="2971799" cy="1447800"/>
            </a:xfrm>
            <a:prstGeom prst="straightConnector1">
              <a:avLst/>
            </a:prstGeom>
            <a:noFill/>
            <a:ln w="38100">
              <a:solidFill>
                <a:schemeClr val="accent3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0387426-0E64-75D9-8F4A-791A491C72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215561" y="3254453"/>
              <a:ext cx="600075" cy="2286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/>
                <a:t>CV G</a:t>
              </a:r>
              <a:endParaRPr lang="en-US" sz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780F3A-C253-F14D-3962-AD3A1E901F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2250" y="3642344"/>
            <a:ext cx="5140350" cy="2469299"/>
            <a:chOff x="1066800" y="3688318"/>
            <a:chExt cx="5140350" cy="246929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6DF9020-7ADD-5BEE-457F-CC86E605834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84" t="14974" r="2430" b="11349"/>
            <a:stretch/>
          </p:blipFill>
          <p:spPr bwMode="auto">
            <a:xfrm>
              <a:off x="1066800" y="3688318"/>
              <a:ext cx="5140350" cy="2469299"/>
            </a:xfrm>
            <a:prstGeom prst="rect">
              <a:avLst/>
            </a:prstGeom>
            <a:noFill/>
            <a:ln w="76200">
              <a:noFill/>
            </a:ln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7BF1598-ED93-27FD-3C2D-857E197BEBA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62150" y="4257675"/>
              <a:ext cx="4171950" cy="952500"/>
            </a:xfrm>
            <a:custGeom>
              <a:avLst/>
              <a:gdLst>
                <a:gd name="connsiteX0" fmla="*/ 4171950 w 4171950"/>
                <a:gd name="connsiteY0" fmla="*/ 952500 h 952500"/>
                <a:gd name="connsiteX1" fmla="*/ 3200400 w 4171950"/>
                <a:gd name="connsiteY1" fmla="*/ 952500 h 952500"/>
                <a:gd name="connsiteX2" fmla="*/ 2705100 w 4171950"/>
                <a:gd name="connsiteY2" fmla="*/ 0 h 952500"/>
                <a:gd name="connsiteX3" fmla="*/ 695325 w 4171950"/>
                <a:gd name="connsiteY3" fmla="*/ 0 h 952500"/>
                <a:gd name="connsiteX4" fmla="*/ 0 w 4171950"/>
                <a:gd name="connsiteY4" fmla="*/ 161925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1950" h="952500">
                  <a:moveTo>
                    <a:pt x="4171950" y="952500"/>
                  </a:moveTo>
                  <a:lnTo>
                    <a:pt x="3200400" y="952500"/>
                  </a:lnTo>
                  <a:lnTo>
                    <a:pt x="2705100" y="0"/>
                  </a:lnTo>
                  <a:lnTo>
                    <a:pt x="695325" y="0"/>
                  </a:lnTo>
                  <a:lnTo>
                    <a:pt x="0" y="161925"/>
                  </a:lnTo>
                </a:path>
              </a:pathLst>
            </a:custGeom>
            <a:noFill/>
            <a:ln w="38100">
              <a:solidFill>
                <a:schemeClr val="accent3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6D214C2-BA04-94DE-E529-7B5EF7A52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271735"/>
              </p:ext>
            </p:extLst>
          </p:nvPr>
        </p:nvGraphicFramePr>
        <p:xfrm>
          <a:off x="403200" y="1831538"/>
          <a:ext cx="3892035" cy="112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Ground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2468 x 2484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:a16="http://schemas.microsoft.com/office/drawing/2014/main" id="{BCAAA22D-9469-A203-1352-C185DED26000}"/>
              </a:ext>
            </a:extLst>
          </p:cNvPr>
          <p:cNvSpPr/>
          <p:nvPr/>
        </p:nvSpPr>
        <p:spPr>
          <a:xfrm>
            <a:off x="3799877" y="388603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83AC2A6-56E6-A8BE-72D0-01D6535B2143}"/>
              </a:ext>
            </a:extLst>
          </p:cNvPr>
          <p:cNvSpPr/>
          <p:nvPr/>
        </p:nvSpPr>
        <p:spPr>
          <a:xfrm>
            <a:off x="2101668" y="3874204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EDD1A2-4C9F-D3E6-D4B8-D1FD1A3ACF2C}"/>
              </a:ext>
            </a:extLst>
          </p:cNvPr>
          <p:cNvSpPr/>
          <p:nvPr/>
        </p:nvSpPr>
        <p:spPr>
          <a:xfrm>
            <a:off x="1614672" y="393949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3</a:t>
            </a:r>
            <a:endParaRPr lang="en-US" sz="10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EA27490-2326-113B-F8D2-541EE7145AC9}"/>
              </a:ext>
            </a:extLst>
          </p:cNvPr>
          <p:cNvSpPr/>
          <p:nvPr/>
        </p:nvSpPr>
        <p:spPr>
          <a:xfrm>
            <a:off x="7068515" y="43053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1A3CF9A-0778-809C-EECE-618FCE6C076D}"/>
              </a:ext>
            </a:extLst>
          </p:cNvPr>
          <p:cNvSpPr/>
          <p:nvPr/>
        </p:nvSpPr>
        <p:spPr>
          <a:xfrm>
            <a:off x="8777118" y="3593495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C3C540B-99BC-A9DD-94BE-F2D0C655764A}"/>
              </a:ext>
            </a:extLst>
          </p:cNvPr>
          <p:cNvSpPr/>
          <p:nvPr/>
        </p:nvSpPr>
        <p:spPr>
          <a:xfrm>
            <a:off x="9566118" y="3378312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3</a:t>
            </a:r>
            <a:endParaRPr 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5CCF44-0B28-3214-9ADE-AF341D410011}"/>
              </a:ext>
            </a:extLst>
          </p:cNvPr>
          <p:cNvSpPr txBox="1"/>
          <p:nvPr/>
        </p:nvSpPr>
        <p:spPr>
          <a:xfrm>
            <a:off x="8005799" y="4997721"/>
            <a:ext cx="3763951" cy="64633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</a:rPr>
              <a:t>Option 1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fr-CH" sz="1400" dirty="0">
                <a:solidFill>
                  <a:srgbClr val="303030"/>
                </a:solidFill>
              </a:rPr>
              <a:t>Transport </a:t>
            </a:r>
            <a:r>
              <a:rPr lang="fr-CH" sz="1400" dirty="0" err="1">
                <a:solidFill>
                  <a:srgbClr val="303030"/>
                </a:solidFill>
              </a:rPr>
              <a:t>with</a:t>
            </a:r>
            <a:r>
              <a:rPr lang="fr-CH" sz="1400" dirty="0">
                <a:solidFill>
                  <a:srgbClr val="303030"/>
                </a:solidFill>
              </a:rPr>
              <a:t> trolley </a:t>
            </a:r>
            <a:r>
              <a:rPr lang="fr-CH" sz="1400" dirty="0" err="1">
                <a:solidFill>
                  <a:srgbClr val="303030"/>
                </a:solidFill>
              </a:rPr>
              <a:t>through</a:t>
            </a:r>
            <a:r>
              <a:rPr lang="fr-CH" sz="1400" dirty="0">
                <a:solidFill>
                  <a:srgbClr val="303030"/>
                </a:solidFill>
              </a:rPr>
              <a:t> the </a:t>
            </a:r>
            <a:r>
              <a:rPr lang="fr-CH" sz="1400" dirty="0" err="1">
                <a:solidFill>
                  <a:srgbClr val="303030"/>
                </a:solidFill>
              </a:rPr>
              <a:t>Cell</a:t>
            </a:r>
            <a:r>
              <a:rPr lang="fr-CH" sz="1400" dirty="0">
                <a:solidFill>
                  <a:srgbClr val="303030"/>
                </a:solidFill>
              </a:rPr>
              <a:t> </a:t>
            </a:r>
            <a:r>
              <a:rPr lang="fr-CH" sz="1400" dirty="0" err="1">
                <a:solidFill>
                  <a:srgbClr val="303030"/>
                </a:solidFill>
              </a:rPr>
              <a:t>Operation</a:t>
            </a:r>
            <a:r>
              <a:rPr lang="fr-CH" sz="1400" dirty="0">
                <a:solidFill>
                  <a:srgbClr val="303030"/>
                </a:solidFill>
              </a:rPr>
              <a:t> Room</a:t>
            </a:r>
          </a:p>
          <a:p>
            <a:endParaRPr lang="fr-CH" sz="1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8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A19A5A-6894-5E0C-FEEE-1FB29D6D1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7D8F3-7538-C137-D2B7-214179338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19/03/2025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FA8E7-C737-A97C-F955-738B3EDE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WP4 - Coordination meeting #10 ¦ EN-HE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F3C9B-6E4C-B22A-3692-F8656CFCA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1AFB765A-9348-896E-62AF-7583D8705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9802811" cy="1065742"/>
          </a:xfrm>
        </p:spPr>
        <p:txBody>
          <a:bodyPr/>
          <a:lstStyle/>
          <a:p>
            <a:r>
              <a:rPr lang="fr-CH" sz="3600" dirty="0"/>
              <a:t>Service Building – Equipment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021689-0993-2790-BCBF-CF22702420D3}"/>
              </a:ext>
            </a:extLst>
          </p:cNvPr>
          <p:cNvSpPr txBox="1"/>
          <p:nvPr/>
        </p:nvSpPr>
        <p:spPr>
          <a:xfrm>
            <a:off x="407988" y="1129681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CV </a:t>
            </a:r>
            <a:r>
              <a:rPr lang="fr-CH" b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Rooms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18AC61D-75A1-0F5E-3F8F-C4769B1689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6" r="8975" b="4062"/>
          <a:stretch/>
        </p:blipFill>
        <p:spPr bwMode="auto">
          <a:xfrm>
            <a:off x="5791200" y="1528123"/>
            <a:ext cx="5997600" cy="4206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C94BDFB-560C-1D08-6FB2-93F042B518A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239000" y="3254453"/>
            <a:ext cx="3576636" cy="1774747"/>
            <a:chOff x="7239000" y="3254453"/>
            <a:chExt cx="3576636" cy="1774747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B976516-AA6B-D40B-DF77-FA058247C26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239000" y="3581400"/>
              <a:ext cx="2971799" cy="1447800"/>
            </a:xfrm>
            <a:prstGeom prst="straightConnector1">
              <a:avLst/>
            </a:prstGeom>
            <a:noFill/>
            <a:ln w="38100">
              <a:solidFill>
                <a:schemeClr val="accent3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8482E36-3ED0-0BCD-5360-B49AA371B1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215561" y="3254453"/>
              <a:ext cx="600075" cy="228600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200" dirty="0"/>
                <a:t>CV G</a:t>
              </a:r>
              <a:endParaRPr lang="en-US" sz="12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32880E2-1C63-C6CA-530A-4C1C15D9B7C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2250" y="3642344"/>
            <a:ext cx="5140350" cy="2469299"/>
            <a:chOff x="1066800" y="3688318"/>
            <a:chExt cx="5140350" cy="246929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DCCEE97-FA0D-5EF9-1583-EC45C2F6B618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84" t="14974" r="2430" b="11349"/>
            <a:stretch/>
          </p:blipFill>
          <p:spPr bwMode="auto">
            <a:xfrm>
              <a:off x="1066800" y="3688318"/>
              <a:ext cx="5140350" cy="2469299"/>
            </a:xfrm>
            <a:prstGeom prst="rect">
              <a:avLst/>
            </a:prstGeom>
            <a:noFill/>
            <a:ln w="76200">
              <a:noFill/>
            </a:ln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2D28156-6631-81DE-FADF-A955498448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62150" y="4257675"/>
              <a:ext cx="4171950" cy="952500"/>
            </a:xfrm>
            <a:custGeom>
              <a:avLst/>
              <a:gdLst>
                <a:gd name="connsiteX0" fmla="*/ 4171950 w 4171950"/>
                <a:gd name="connsiteY0" fmla="*/ 952500 h 952500"/>
                <a:gd name="connsiteX1" fmla="*/ 3200400 w 4171950"/>
                <a:gd name="connsiteY1" fmla="*/ 952500 h 952500"/>
                <a:gd name="connsiteX2" fmla="*/ 2705100 w 4171950"/>
                <a:gd name="connsiteY2" fmla="*/ 0 h 952500"/>
                <a:gd name="connsiteX3" fmla="*/ 695325 w 4171950"/>
                <a:gd name="connsiteY3" fmla="*/ 0 h 952500"/>
                <a:gd name="connsiteX4" fmla="*/ 0 w 4171950"/>
                <a:gd name="connsiteY4" fmla="*/ 161925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1950" h="952500">
                  <a:moveTo>
                    <a:pt x="4171950" y="952500"/>
                  </a:moveTo>
                  <a:lnTo>
                    <a:pt x="3200400" y="952500"/>
                  </a:lnTo>
                  <a:lnTo>
                    <a:pt x="2705100" y="0"/>
                  </a:lnTo>
                  <a:lnTo>
                    <a:pt x="695325" y="0"/>
                  </a:lnTo>
                  <a:lnTo>
                    <a:pt x="0" y="161925"/>
                  </a:lnTo>
                </a:path>
              </a:pathLst>
            </a:custGeom>
            <a:noFill/>
            <a:ln w="38100">
              <a:solidFill>
                <a:schemeClr val="accent3"/>
              </a:solidFill>
              <a:tailEnd type="triangle"/>
            </a:ln>
            <a:effectLst>
              <a:glow rad="381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065DE59-0691-CA69-F2C4-C149DD352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904102"/>
              </p:ext>
            </p:extLst>
          </p:nvPr>
        </p:nvGraphicFramePr>
        <p:xfrm>
          <a:off x="407988" y="1831538"/>
          <a:ext cx="3892035" cy="11277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91835">
                  <a:extLst>
                    <a:ext uri="{9D8B030D-6E8A-4147-A177-3AD203B41FA5}">
                      <a16:colId xmlns:a16="http://schemas.microsoft.com/office/drawing/2014/main" val="85739675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981521808"/>
                    </a:ext>
                  </a:extLst>
                </a:gridCol>
              </a:tblGrid>
              <a:tr h="27852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CV Room – Ground </a:t>
                      </a:r>
                      <a:r>
                        <a:rPr lang="fr-CH" sz="1400" dirty="0" err="1"/>
                        <a:t>floor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90546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 err="1"/>
                        <a:t>Cell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operation</a:t>
                      </a:r>
                      <a:r>
                        <a:rPr lang="fr-CH" sz="1400" dirty="0"/>
                        <a:t> room Doors</a:t>
                      </a:r>
                    </a:p>
                    <a:p>
                      <a:r>
                        <a:rPr lang="fr-CH" sz="1400" dirty="0"/>
                        <a:t>1) and 2)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2068 x 2084 mm</a:t>
                      </a:r>
                      <a:endParaRPr lang="en-US" sz="1400" dirty="0"/>
                    </a:p>
                  </a:txBody>
                  <a:tcPr>
                    <a:lnT w="254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57301903"/>
                  </a:ext>
                </a:extLst>
              </a:tr>
              <a:tr h="278520">
                <a:tc>
                  <a:txBody>
                    <a:bodyPr/>
                    <a:lstStyle/>
                    <a:p>
                      <a:r>
                        <a:rPr lang="fr-CH" sz="1400" dirty="0"/>
                        <a:t>CV-Room </a:t>
                      </a:r>
                      <a:r>
                        <a:rPr lang="fr-CH" sz="1400" dirty="0" err="1"/>
                        <a:t>Door</a:t>
                      </a:r>
                      <a:r>
                        <a:rPr lang="fr-CH" sz="1400" dirty="0"/>
                        <a:t> (3)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2468 x 2484 mm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228648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:a16="http://schemas.microsoft.com/office/drawing/2014/main" id="{2C5EDE25-F660-D4AE-BB10-8BCF9E435018}"/>
              </a:ext>
            </a:extLst>
          </p:cNvPr>
          <p:cNvSpPr/>
          <p:nvPr/>
        </p:nvSpPr>
        <p:spPr>
          <a:xfrm>
            <a:off x="3799877" y="388603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D0A6DD9-2698-04EA-AFB3-1946EE243405}"/>
              </a:ext>
            </a:extLst>
          </p:cNvPr>
          <p:cNvSpPr/>
          <p:nvPr/>
        </p:nvSpPr>
        <p:spPr>
          <a:xfrm>
            <a:off x="2101668" y="3874204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3626BFA-6D45-CDB2-683E-B55F24A83ABB}"/>
              </a:ext>
            </a:extLst>
          </p:cNvPr>
          <p:cNvSpPr/>
          <p:nvPr/>
        </p:nvSpPr>
        <p:spPr>
          <a:xfrm>
            <a:off x="1614672" y="393949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3</a:t>
            </a:r>
            <a:endParaRPr lang="en-US" sz="10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625C13B-2BD5-3301-CFA6-D7733569B978}"/>
              </a:ext>
            </a:extLst>
          </p:cNvPr>
          <p:cNvSpPr/>
          <p:nvPr/>
        </p:nvSpPr>
        <p:spPr>
          <a:xfrm>
            <a:off x="7068515" y="4305300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1</a:t>
            </a:r>
            <a:endParaRPr lang="en-US" sz="10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DEBC392-AEEE-E8AF-7863-A499B4741076}"/>
              </a:ext>
            </a:extLst>
          </p:cNvPr>
          <p:cNvSpPr/>
          <p:nvPr/>
        </p:nvSpPr>
        <p:spPr>
          <a:xfrm>
            <a:off x="8777118" y="3593495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2</a:t>
            </a:r>
            <a:endParaRPr lang="en-US" sz="10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CAC55CB-5425-BA41-B45B-DAF8FCB2D15A}"/>
              </a:ext>
            </a:extLst>
          </p:cNvPr>
          <p:cNvSpPr/>
          <p:nvPr/>
        </p:nvSpPr>
        <p:spPr>
          <a:xfrm>
            <a:off x="9566118" y="3378312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/>
              <a:t>3</a:t>
            </a:r>
            <a:endParaRPr lang="en-US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562F3C7-C7FE-0894-BD62-4BD9846757DA}"/>
              </a:ext>
            </a:extLst>
          </p:cNvPr>
          <p:cNvSpPr txBox="1"/>
          <p:nvPr/>
        </p:nvSpPr>
        <p:spPr>
          <a:xfrm>
            <a:off x="8005799" y="4997721"/>
            <a:ext cx="3763951" cy="107721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fr-CH" sz="1400" b="1" dirty="0">
                <a:solidFill>
                  <a:schemeClr val="accent3"/>
                </a:solidFill>
              </a:rPr>
              <a:t>Option 1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fr-CH" sz="1400" dirty="0">
                <a:solidFill>
                  <a:srgbClr val="303030"/>
                </a:solidFill>
              </a:rPr>
              <a:t>Transport </a:t>
            </a:r>
            <a:r>
              <a:rPr lang="fr-CH" sz="1400" dirty="0" err="1">
                <a:solidFill>
                  <a:srgbClr val="303030"/>
                </a:solidFill>
              </a:rPr>
              <a:t>with</a:t>
            </a:r>
            <a:r>
              <a:rPr lang="fr-CH" sz="1400" dirty="0">
                <a:solidFill>
                  <a:srgbClr val="303030"/>
                </a:solidFill>
              </a:rPr>
              <a:t> trolley </a:t>
            </a:r>
            <a:r>
              <a:rPr lang="fr-CH" sz="1400" dirty="0" err="1">
                <a:solidFill>
                  <a:srgbClr val="303030"/>
                </a:solidFill>
              </a:rPr>
              <a:t>through</a:t>
            </a:r>
            <a:r>
              <a:rPr lang="fr-CH" sz="1400" dirty="0">
                <a:solidFill>
                  <a:srgbClr val="303030"/>
                </a:solidFill>
              </a:rPr>
              <a:t> the </a:t>
            </a:r>
            <a:r>
              <a:rPr lang="fr-CH" sz="1400" dirty="0" err="1">
                <a:solidFill>
                  <a:srgbClr val="303030"/>
                </a:solidFill>
              </a:rPr>
              <a:t>Cell</a:t>
            </a:r>
            <a:r>
              <a:rPr lang="fr-CH" sz="1400" dirty="0">
                <a:solidFill>
                  <a:srgbClr val="303030"/>
                </a:solidFill>
              </a:rPr>
              <a:t> </a:t>
            </a:r>
            <a:r>
              <a:rPr lang="fr-CH" sz="1400" dirty="0" err="1">
                <a:solidFill>
                  <a:srgbClr val="303030"/>
                </a:solidFill>
              </a:rPr>
              <a:t>Operation</a:t>
            </a:r>
            <a:r>
              <a:rPr lang="fr-CH" sz="1400" dirty="0">
                <a:solidFill>
                  <a:srgbClr val="303030"/>
                </a:solidFill>
              </a:rPr>
              <a:t> Room</a:t>
            </a:r>
          </a:p>
          <a:p>
            <a:endParaRPr lang="fr-CH" sz="1400" b="1" dirty="0">
              <a:solidFill>
                <a:srgbClr val="303030"/>
              </a:solidFill>
            </a:endParaRPr>
          </a:p>
          <a:p>
            <a:r>
              <a:rPr lang="fr-CH" sz="1400" b="1" dirty="0">
                <a:solidFill>
                  <a:schemeClr val="accent3">
                    <a:lumMod val="50000"/>
                  </a:schemeClr>
                </a:solidFill>
              </a:rPr>
              <a:t>Option 2 </a:t>
            </a:r>
            <a:r>
              <a:rPr lang="fr-CH" sz="1400" b="1" dirty="0">
                <a:solidFill>
                  <a:srgbClr val="303030"/>
                </a:solidFill>
              </a:rPr>
              <a:t>– </a:t>
            </a:r>
            <a:r>
              <a:rPr lang="fr-CH" sz="1400" dirty="0">
                <a:solidFill>
                  <a:srgbClr val="303030"/>
                </a:solidFill>
              </a:rPr>
              <a:t>Handling </a:t>
            </a:r>
            <a:r>
              <a:rPr lang="fr-CH" sz="1400" dirty="0" err="1">
                <a:solidFill>
                  <a:srgbClr val="303030"/>
                </a:solidFill>
              </a:rPr>
              <a:t>with</a:t>
            </a:r>
            <a:r>
              <a:rPr lang="fr-CH" sz="1400" dirty="0">
                <a:solidFill>
                  <a:srgbClr val="303030"/>
                </a:solidFill>
              </a:rPr>
              <a:t> the crane and final </a:t>
            </a:r>
            <a:r>
              <a:rPr lang="fr-CH" sz="1400" dirty="0" err="1">
                <a:solidFill>
                  <a:srgbClr val="303030"/>
                </a:solidFill>
              </a:rPr>
              <a:t>transfer</a:t>
            </a:r>
            <a:r>
              <a:rPr lang="fr-CH" sz="1400" dirty="0">
                <a:solidFill>
                  <a:srgbClr val="303030"/>
                </a:solidFill>
              </a:rPr>
              <a:t> to CV room </a:t>
            </a:r>
            <a:r>
              <a:rPr lang="fr-CH" sz="1400" dirty="0" err="1">
                <a:solidFill>
                  <a:srgbClr val="303030"/>
                </a:solidFill>
              </a:rPr>
              <a:t>using</a:t>
            </a:r>
            <a:r>
              <a:rPr lang="fr-CH" sz="1400" dirty="0">
                <a:solidFill>
                  <a:srgbClr val="303030"/>
                </a:solidFill>
              </a:rPr>
              <a:t> a platform/trolley</a:t>
            </a:r>
            <a:endParaRPr lang="fr-CH" sz="1400" dirty="0">
              <a:solidFill>
                <a:srgbClr val="303030"/>
              </a:solidFill>
              <a:highlight>
                <a:srgbClr val="FFFF00"/>
              </a:highlight>
              <a:sym typeface="Wingdings" panose="05000000000000000000" pitchFamily="2" charset="2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6E19443-00F2-9A90-F002-6B2A28083652}"/>
              </a:ext>
            </a:extLst>
          </p:cNvPr>
          <p:cNvSpPr/>
          <p:nvPr/>
        </p:nvSpPr>
        <p:spPr>
          <a:xfrm>
            <a:off x="1852003" y="4375035"/>
            <a:ext cx="258396" cy="578121"/>
          </a:xfrm>
          <a:prstGeom prst="rect">
            <a:avLst/>
          </a:prstGeom>
          <a:solidFill>
            <a:schemeClr val="accent3">
              <a:alpha val="75000"/>
            </a:schemeClr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976054-3A03-0FAB-F4DB-72BEE58081CC}"/>
              </a:ext>
            </a:extLst>
          </p:cNvPr>
          <p:cNvSpPr txBox="1"/>
          <p:nvPr/>
        </p:nvSpPr>
        <p:spPr>
          <a:xfrm>
            <a:off x="1812906" y="5550805"/>
            <a:ext cx="1590669" cy="18466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1200" dirty="0">
                <a:solidFill>
                  <a:srgbClr val="303030"/>
                </a:solidFill>
              </a:rPr>
              <a:t>Crane </a:t>
            </a:r>
            <a:r>
              <a:rPr lang="fr-CH" sz="1200" dirty="0" err="1">
                <a:solidFill>
                  <a:srgbClr val="303030"/>
                </a:solidFill>
              </a:rPr>
              <a:t>unloading</a:t>
            </a:r>
            <a:r>
              <a:rPr lang="fr-CH" sz="1200" dirty="0">
                <a:solidFill>
                  <a:srgbClr val="303030"/>
                </a:solidFill>
              </a:rPr>
              <a:t> area</a:t>
            </a:r>
            <a:endParaRPr lang="en-US" sz="1200" dirty="0">
              <a:solidFill>
                <a:srgbClr val="30303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211FC1-A8DF-A431-CEA1-E0F92EF54973}"/>
              </a:ext>
            </a:extLst>
          </p:cNvPr>
          <p:cNvCxnSpPr>
            <a:cxnSpLocks/>
            <a:stCxn id="31" idx="0"/>
          </p:cNvCxnSpPr>
          <p:nvPr/>
        </p:nvCxnSpPr>
        <p:spPr>
          <a:xfrm flipH="1" flipV="1">
            <a:off x="1981201" y="4785850"/>
            <a:ext cx="627040" cy="764955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E406BB6-4B87-84FA-D495-1B8E5520D32F}"/>
              </a:ext>
            </a:extLst>
          </p:cNvPr>
          <p:cNvSpPr/>
          <p:nvPr/>
        </p:nvSpPr>
        <p:spPr>
          <a:xfrm>
            <a:off x="6477000" y="2352675"/>
            <a:ext cx="2600325" cy="2352675"/>
          </a:xfrm>
          <a:custGeom>
            <a:avLst/>
            <a:gdLst>
              <a:gd name="connsiteX0" fmla="*/ 0 w 2600325"/>
              <a:gd name="connsiteY0" fmla="*/ 2352675 h 2352675"/>
              <a:gd name="connsiteX1" fmla="*/ 0 w 2600325"/>
              <a:gd name="connsiteY1" fmla="*/ 1247775 h 2352675"/>
              <a:gd name="connsiteX2" fmla="*/ 2600325 w 2600325"/>
              <a:gd name="connsiteY2" fmla="*/ 0 h 2352675"/>
              <a:gd name="connsiteX3" fmla="*/ 2600325 w 2600325"/>
              <a:gd name="connsiteY3" fmla="*/ 561975 h 2352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00325" h="2352675">
                <a:moveTo>
                  <a:pt x="0" y="2352675"/>
                </a:moveTo>
                <a:lnTo>
                  <a:pt x="0" y="1247775"/>
                </a:lnTo>
                <a:lnTo>
                  <a:pt x="2600325" y="0"/>
                </a:lnTo>
                <a:lnTo>
                  <a:pt x="2600325" y="561975"/>
                </a:lnTo>
              </a:path>
            </a:pathLst>
          </a:custGeom>
          <a:noFill/>
          <a:ln w="38100">
            <a:solidFill>
              <a:schemeClr val="accent3">
                <a:lumMod val="50000"/>
              </a:schemeClr>
            </a:solidFill>
            <a:tailEnd type="triangle"/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43725</TotalTime>
  <Words>1302</Words>
  <Application>Microsoft Office PowerPoint</Application>
  <PresentationFormat>Widescreen</PresentationFormat>
  <Paragraphs>329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 Theme</vt:lpstr>
      <vt:lpstr>EN-HE Updates</vt:lpstr>
      <vt:lpstr>Content</vt:lpstr>
      <vt:lpstr>ECN3 Transfer tables</vt:lpstr>
      <vt:lpstr>ECN3 Transfer tables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Service Building – Equipment installation</vt:lpstr>
      <vt:lpstr>Ongoing and future assessments </vt:lpstr>
      <vt:lpstr>Questions</vt:lpstr>
      <vt:lpstr>PowerPoint Presentation</vt:lpstr>
      <vt:lpstr>ECN3 Transfer tables</vt:lpstr>
      <vt:lpstr>ECN3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Roberto Rinaldesi</dc:creator>
  <cp:lastModifiedBy>Cristina Duran Gutierrez</cp:lastModifiedBy>
  <cp:revision>347</cp:revision>
  <cp:lastPrinted>2020-01-30T13:49:18Z</cp:lastPrinted>
  <dcterms:created xsi:type="dcterms:W3CDTF">2024-06-05T11:21:03Z</dcterms:created>
  <dcterms:modified xsi:type="dcterms:W3CDTF">2025-03-19T07:07:08Z</dcterms:modified>
</cp:coreProperties>
</file>