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55b6a119fc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55b6a119fc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5b6a119f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55b6a119f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60a6c46c1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60a6c46c1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560a6c46c1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560a6c46c1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60a6c46c1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560a6c46c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60a6c46c1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60a6c46c1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560a6c46c1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560a6c46c1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5b6a119f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5b6a119f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5b6a119fc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55b6a119fc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react.dev/" TargetMode="External"/><Relationship Id="rId4" Type="http://schemas.openxmlformats.org/officeDocument/2006/relationships/hyperlink" Target="https://www.solidjs.com/" TargetMode="External"/><Relationship Id="rId5" Type="http://schemas.openxmlformats.org/officeDocument/2006/relationships/hyperlink" Target="https://ryansolid.medium.com/components-are-pure-overhead-12358123bc2b" TargetMode="External"/><Relationship Id="rId6" Type="http://schemas.openxmlformats.org/officeDocument/2006/relationships/hyperlink" Target="https://github.com/karolkos-glitch/react-and-solid-counter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gif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index.js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3.png"/><Relationship Id="rId7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SolidJS and React: Two Paths to Reactive UI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Karol Kosek </a:t>
            </a:r>
            <a:r>
              <a:rPr lang="pl"/>
              <a:t>| Full-Stack Developer | EN-IM-AMM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542000" y="4633200"/>
            <a:ext cx="1637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2"/>
                </a:solidFill>
              </a:rPr>
              <a:t>09.05.2025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Resources</a:t>
            </a:r>
            <a:endParaRPr/>
          </a:p>
        </p:txBody>
      </p:sp>
      <p:sp>
        <p:nvSpPr>
          <p:cNvPr id="148" name="Google Shape;148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1.</a:t>
            </a:r>
            <a:r>
              <a:rPr lang="pl" u="sng">
                <a:solidFill>
                  <a:schemeClr val="hlink"/>
                </a:solidFill>
                <a:hlinkClick r:id="rId3"/>
              </a:rPr>
              <a:t>https://react.dev/</a:t>
            </a:r>
            <a:r>
              <a:rPr lang="pl"/>
              <a:t> - React Docs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2.</a:t>
            </a:r>
            <a:r>
              <a:rPr lang="pl" u="sng">
                <a:solidFill>
                  <a:schemeClr val="hlink"/>
                </a:solidFill>
                <a:hlinkClick r:id="rId4"/>
              </a:rPr>
              <a:t>https://www.solidjs.com/</a:t>
            </a:r>
            <a:r>
              <a:rPr lang="pl"/>
              <a:t> - SolidJS Docs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3.SolidJS </a:t>
            </a:r>
            <a:r>
              <a:rPr lang="pl"/>
              <a:t>creator statements and opinions about component-state relation </a:t>
            </a:r>
            <a:r>
              <a:rPr lang="pl" u="sng">
                <a:solidFill>
                  <a:schemeClr val="hlink"/>
                </a:solidFill>
                <a:hlinkClick r:id="rId5"/>
              </a:rPr>
              <a:t>https://ryansolid.medium.com/components-are-pure-overhead-12358123bc2b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4.Github repo with the code presented in this presentation </a:t>
            </a:r>
            <a:r>
              <a:rPr lang="pl" u="sng">
                <a:solidFill>
                  <a:schemeClr val="hlink"/>
                </a:solidFill>
                <a:hlinkClick r:id="rId6"/>
              </a:rPr>
              <a:t>://github.com/karolkos-glitch/react-and-solid-counters</a:t>
            </a:r>
            <a:r>
              <a:rPr lang="pl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React app</a:t>
            </a:r>
            <a:endParaRPr/>
          </a:p>
        </p:txBody>
      </p:sp>
      <p:pic>
        <p:nvPicPr>
          <p:cNvPr id="62" name="Google Shape;62;p14" title="react-counter-component-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50" y="1063000"/>
            <a:ext cx="5729050" cy="3729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 title="react-counter-showcase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7150" y="1287525"/>
            <a:ext cx="2914424" cy="34803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" name="Google Shape;64;p14"/>
          <p:cNvCxnSpPr/>
          <p:nvPr/>
        </p:nvCxnSpPr>
        <p:spPr>
          <a:xfrm flipH="1" rot="10800000">
            <a:off x="5322976" y="2828075"/>
            <a:ext cx="649800" cy="39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" name="Google Shape;65;p14"/>
          <p:cNvSpPr txBox="1"/>
          <p:nvPr/>
        </p:nvSpPr>
        <p:spPr>
          <a:xfrm>
            <a:off x="1830975" y="4566075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React Counter component code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6805613" y="4767850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React Counter application</a:t>
            </a:r>
            <a:endParaRPr sz="7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React app</a:t>
            </a:r>
            <a:endParaRPr/>
          </a:p>
        </p:txBody>
      </p:sp>
      <p:pic>
        <p:nvPicPr>
          <p:cNvPr id="72" name="Google Shape;72;p15" title="react-counter-component-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475" y="1077650"/>
            <a:ext cx="5037230" cy="2713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 title="react-counter-showcase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43037" y="1241018"/>
            <a:ext cx="2562488" cy="25323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" name="Google Shape;74;p15"/>
          <p:cNvCxnSpPr/>
          <p:nvPr/>
        </p:nvCxnSpPr>
        <p:spPr>
          <a:xfrm flipH="1" rot="10800000">
            <a:off x="5279934" y="2362122"/>
            <a:ext cx="571500" cy="28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5" name="Google Shape;75;p15"/>
          <p:cNvSpPr txBox="1"/>
          <p:nvPr/>
        </p:nvSpPr>
        <p:spPr>
          <a:xfrm>
            <a:off x="2209617" y="3626540"/>
            <a:ext cx="1556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React Counter component code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6583533" y="3773355"/>
            <a:ext cx="1556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React Counter application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817025" y="4065850"/>
            <a:ext cx="7668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2"/>
                </a:solidFill>
              </a:rPr>
              <a:t>If the state changes (e.g., when the user clicks the button), React schedules another execution of the </a:t>
            </a:r>
            <a:r>
              <a:rPr b="1" lang="pl" sz="1800">
                <a:solidFill>
                  <a:schemeClr val="dk2"/>
                </a:solidFill>
              </a:rPr>
              <a:t>Counter function.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661170" y="1713897"/>
            <a:ext cx="3279675" cy="1745000"/>
          </a:xfrm>
          <a:custGeom>
            <a:rect b="b" l="l" r="r" t="t"/>
            <a:pathLst>
              <a:path extrusionOk="0" h="69800" w="131187">
                <a:moveTo>
                  <a:pt x="9366" y="2091"/>
                </a:moveTo>
                <a:cubicBezTo>
                  <a:pt x="-2765" y="6936"/>
                  <a:pt x="-183" y="27475"/>
                  <a:pt x="1342" y="40448"/>
                </a:cubicBezTo>
                <a:cubicBezTo>
                  <a:pt x="2474" y="50078"/>
                  <a:pt x="-2829" y="64508"/>
                  <a:pt x="5648" y="69216"/>
                </a:cubicBezTo>
                <a:cubicBezTo>
                  <a:pt x="9277" y="71231"/>
                  <a:pt x="13833" y="67195"/>
                  <a:pt x="17976" y="67454"/>
                </a:cubicBezTo>
                <a:cubicBezTo>
                  <a:pt x="23096" y="67775"/>
                  <a:pt x="28132" y="69874"/>
                  <a:pt x="33241" y="69411"/>
                </a:cubicBezTo>
                <a:cubicBezTo>
                  <a:pt x="47691" y="68102"/>
                  <a:pt x="61448" y="62524"/>
                  <a:pt x="75316" y="58256"/>
                </a:cubicBezTo>
                <a:cubicBezTo>
                  <a:pt x="84331" y="55481"/>
                  <a:pt x="94347" y="57999"/>
                  <a:pt x="103497" y="55712"/>
                </a:cubicBezTo>
                <a:cubicBezTo>
                  <a:pt x="115588" y="52691"/>
                  <a:pt x="128133" y="42425"/>
                  <a:pt x="130894" y="30272"/>
                </a:cubicBezTo>
                <a:cubicBezTo>
                  <a:pt x="132540" y="23028"/>
                  <a:pt x="126639" y="13295"/>
                  <a:pt x="119544" y="11093"/>
                </a:cubicBezTo>
                <a:cubicBezTo>
                  <a:pt x="111623" y="8635"/>
                  <a:pt x="103025" y="9362"/>
                  <a:pt x="94886" y="7766"/>
                </a:cubicBezTo>
                <a:cubicBezTo>
                  <a:pt x="84790" y="5786"/>
                  <a:pt x="74359" y="6193"/>
                  <a:pt x="64161" y="4831"/>
                </a:cubicBezTo>
                <a:cubicBezTo>
                  <a:pt x="57463" y="3937"/>
                  <a:pt x="51130" y="889"/>
                  <a:pt x="44396" y="330"/>
                </a:cubicBezTo>
                <a:cubicBezTo>
                  <a:pt x="32599" y="-650"/>
                  <a:pt x="20650" y="926"/>
                  <a:pt x="8974" y="2874"/>
                </a:cubicBezTo>
              </a:path>
            </a:pathLst>
          </a:cu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React and SolidJS code</a:t>
            </a:r>
            <a:endParaRPr/>
          </a:p>
        </p:txBody>
      </p:sp>
      <p:pic>
        <p:nvPicPr>
          <p:cNvPr id="84" name="Google Shape;84;p16" title="react-counter-component-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125" y="976548"/>
            <a:ext cx="4726098" cy="30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 title="solidjs-counter-component-cod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6600" y="756388"/>
            <a:ext cx="6182298" cy="3556026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/>
          <p:nvPr/>
        </p:nvSpPr>
        <p:spPr>
          <a:xfrm>
            <a:off x="4975625" y="1883600"/>
            <a:ext cx="724075" cy="19575"/>
          </a:xfrm>
          <a:custGeom>
            <a:rect b="b" l="l" r="r" t="t"/>
            <a:pathLst>
              <a:path extrusionOk="0" h="783" w="28963">
                <a:moveTo>
                  <a:pt x="0" y="783"/>
                </a:moveTo>
                <a:cubicBezTo>
                  <a:pt x="9658" y="783"/>
                  <a:pt x="19305" y="0"/>
                  <a:pt x="28963" y="0"/>
                </a:cubicBezTo>
              </a:path>
            </a:pathLst>
          </a:custGeom>
          <a:noFill/>
          <a:ln cap="flat" cmpd="sng" w="952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7" name="Google Shape;87;p16"/>
          <p:cNvSpPr/>
          <p:nvPr/>
        </p:nvSpPr>
        <p:spPr>
          <a:xfrm>
            <a:off x="4477325" y="3043850"/>
            <a:ext cx="724075" cy="19575"/>
          </a:xfrm>
          <a:custGeom>
            <a:rect b="b" l="l" r="r" t="t"/>
            <a:pathLst>
              <a:path extrusionOk="0" h="783" w="28963">
                <a:moveTo>
                  <a:pt x="0" y="783"/>
                </a:moveTo>
                <a:cubicBezTo>
                  <a:pt x="9658" y="783"/>
                  <a:pt x="19305" y="0"/>
                  <a:pt x="28963" y="0"/>
                </a:cubicBezTo>
              </a:path>
            </a:pathLst>
          </a:custGeom>
          <a:noFill/>
          <a:ln cap="flat" cmpd="sng" w="952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88" name="Google Shape;88;p16"/>
          <p:cNvCxnSpPr/>
          <p:nvPr/>
        </p:nvCxnSpPr>
        <p:spPr>
          <a:xfrm flipH="1" rot="10800000">
            <a:off x="1717250" y="1961850"/>
            <a:ext cx="366900" cy="147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" name="Google Shape;89;p16"/>
          <p:cNvCxnSpPr/>
          <p:nvPr/>
        </p:nvCxnSpPr>
        <p:spPr>
          <a:xfrm flipH="1" rot="10800000">
            <a:off x="1385300" y="2945975"/>
            <a:ext cx="366900" cy="147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0" name="Google Shape;90;p16"/>
          <p:cNvSpPr txBox="1"/>
          <p:nvPr/>
        </p:nvSpPr>
        <p:spPr>
          <a:xfrm>
            <a:off x="5509375" y="4080975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SolidJS Counter component code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1478725" y="3851775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React </a:t>
            </a:r>
            <a:r>
              <a:rPr lang="pl" sz="700">
                <a:solidFill>
                  <a:schemeClr val="dk2"/>
                </a:solidFill>
              </a:rPr>
              <a:t>Counter component code</a:t>
            </a:r>
            <a:endParaRPr sz="7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l"/>
              <a:t>SolidJS app</a:t>
            </a:r>
            <a:endParaRPr/>
          </a:p>
        </p:txBody>
      </p:sp>
      <p:pic>
        <p:nvPicPr>
          <p:cNvPr id="97" name="Google Shape;97;p17" title="solid-counter-showcase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7400" y="1170125"/>
            <a:ext cx="2924200" cy="3492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 title="solidjs-counter-component-cod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209088"/>
            <a:ext cx="5850476" cy="3365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" name="Google Shape;99;p17"/>
          <p:cNvCxnSpPr/>
          <p:nvPr/>
        </p:nvCxnSpPr>
        <p:spPr>
          <a:xfrm flipH="1" rot="10800000">
            <a:off x="5322976" y="2828075"/>
            <a:ext cx="649800" cy="39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7"/>
          <p:cNvSpPr txBox="1"/>
          <p:nvPr/>
        </p:nvSpPr>
        <p:spPr>
          <a:xfrm>
            <a:off x="2109125" y="4369625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SolidJS Counter component code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101" name="Google Shape;101;p17"/>
          <p:cNvSpPr txBox="1"/>
          <p:nvPr/>
        </p:nvSpPr>
        <p:spPr>
          <a:xfrm>
            <a:off x="6943625" y="4662125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SolidJS Counter application</a:t>
            </a:r>
            <a:endParaRPr sz="7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SolidJS app</a:t>
            </a:r>
            <a:endParaRPr/>
          </a:p>
        </p:txBody>
      </p:sp>
      <p:pic>
        <p:nvPicPr>
          <p:cNvPr id="107" name="Google Shape;107;p18" title="solid-counter-showcase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4590" y="954700"/>
            <a:ext cx="2665547" cy="2941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8" title="solidjs-counter-component-cod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863" y="987522"/>
            <a:ext cx="5332992" cy="28347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18"/>
          <p:cNvCxnSpPr/>
          <p:nvPr/>
        </p:nvCxnSpPr>
        <p:spPr>
          <a:xfrm flipH="1" rot="10800000">
            <a:off x="5326011" y="2351176"/>
            <a:ext cx="592500" cy="33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0" name="Google Shape;110;p18"/>
          <p:cNvSpPr txBox="1"/>
          <p:nvPr/>
        </p:nvSpPr>
        <p:spPr>
          <a:xfrm>
            <a:off x="2396431" y="3649893"/>
            <a:ext cx="16143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SolidJS Counter component code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6803311" y="3896289"/>
            <a:ext cx="16143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SolidJS Counter application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709375" y="4188800"/>
            <a:ext cx="7668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2"/>
                </a:solidFill>
              </a:rPr>
              <a:t>If the state changes (e.g., when the user clicks the button)</a:t>
            </a:r>
            <a:r>
              <a:rPr lang="pl" sz="1800">
                <a:solidFill>
                  <a:schemeClr val="dk2"/>
                </a:solidFill>
              </a:rPr>
              <a:t>, </a:t>
            </a:r>
            <a:r>
              <a:rPr b="1" lang="pl" sz="1800">
                <a:solidFill>
                  <a:schemeClr val="dk2"/>
                </a:solidFill>
              </a:rPr>
              <a:t>the count </a:t>
            </a:r>
            <a:r>
              <a:rPr b="1" lang="pl" sz="1800">
                <a:solidFill>
                  <a:schemeClr val="dk2"/>
                </a:solidFill>
              </a:rPr>
              <a:t>getter </a:t>
            </a:r>
            <a:r>
              <a:rPr lang="pl" sz="1800">
                <a:solidFill>
                  <a:schemeClr val="dk2"/>
                </a:solidFill>
              </a:rPr>
              <a:t>function will be </a:t>
            </a:r>
            <a:r>
              <a:rPr lang="pl" sz="1800">
                <a:solidFill>
                  <a:schemeClr val="dk2"/>
                </a:solidFill>
              </a:rPr>
              <a:t>executed again</a:t>
            </a:r>
            <a:r>
              <a:rPr lang="pl" sz="1800">
                <a:solidFill>
                  <a:schemeClr val="dk2"/>
                </a:solidFill>
              </a:rPr>
              <a:t>.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3" name="Google Shape;113;p18"/>
          <p:cNvSpPr/>
          <p:nvPr/>
        </p:nvSpPr>
        <p:spPr>
          <a:xfrm>
            <a:off x="1487300" y="2726325"/>
            <a:ext cx="671029" cy="169175"/>
          </a:xfrm>
          <a:custGeom>
            <a:rect b="b" l="l" r="r" t="t"/>
            <a:pathLst>
              <a:path extrusionOk="0" h="6767" w="26644">
                <a:moveTo>
                  <a:pt x="2153" y="538"/>
                </a:moveTo>
                <a:cubicBezTo>
                  <a:pt x="3235" y="1982"/>
                  <a:pt x="2128" y="4473"/>
                  <a:pt x="3327" y="5822"/>
                </a:cubicBezTo>
                <a:cubicBezTo>
                  <a:pt x="5894" y="8710"/>
                  <a:pt x="10847" y="3984"/>
                  <a:pt x="14677" y="3473"/>
                </a:cubicBezTo>
                <a:cubicBezTo>
                  <a:pt x="18591" y="2950"/>
                  <a:pt x="24386" y="5293"/>
                  <a:pt x="26419" y="1908"/>
                </a:cubicBezTo>
                <a:cubicBezTo>
                  <a:pt x="27829" y="-439"/>
                  <a:pt x="21134" y="147"/>
                  <a:pt x="18396" y="147"/>
                </a:cubicBezTo>
                <a:cubicBezTo>
                  <a:pt x="12264" y="147"/>
                  <a:pt x="6132" y="147"/>
                  <a:pt x="0" y="147"/>
                </a:cubicBezTo>
              </a:path>
            </a:pathLst>
          </a:cu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React and SolidJS code</a:t>
            </a:r>
            <a:endParaRPr/>
          </a:p>
        </p:txBody>
      </p:sp>
      <p:pic>
        <p:nvPicPr>
          <p:cNvPr id="119" name="Google Shape;119;p19" title="react-counter-component-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125" y="976548"/>
            <a:ext cx="4726098" cy="30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 title="solidjs-counter-component-cod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6600" y="756388"/>
            <a:ext cx="6182298" cy="3556026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 txBox="1"/>
          <p:nvPr/>
        </p:nvSpPr>
        <p:spPr>
          <a:xfrm>
            <a:off x="5509375" y="4080975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SolidJS Counter component code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122" name="Google Shape;122;p19"/>
          <p:cNvSpPr txBox="1"/>
          <p:nvPr/>
        </p:nvSpPr>
        <p:spPr>
          <a:xfrm>
            <a:off x="1478725" y="3851775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React Counter component code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123" name="Google Shape;123;p19"/>
          <p:cNvSpPr/>
          <p:nvPr/>
        </p:nvSpPr>
        <p:spPr>
          <a:xfrm>
            <a:off x="471393" y="1737556"/>
            <a:ext cx="2934250" cy="1973525"/>
          </a:xfrm>
          <a:custGeom>
            <a:rect b="b" l="l" r="r" t="t"/>
            <a:pathLst>
              <a:path extrusionOk="0" h="78941" w="117370">
                <a:moveTo>
                  <a:pt x="8150" y="2124"/>
                </a:moveTo>
                <a:cubicBezTo>
                  <a:pt x="37521" y="-1270"/>
                  <a:pt x="67809" y="-738"/>
                  <a:pt x="96802" y="5059"/>
                </a:cubicBezTo>
                <a:cubicBezTo>
                  <a:pt x="109862" y="7670"/>
                  <a:pt x="120747" y="27314"/>
                  <a:pt x="116371" y="39893"/>
                </a:cubicBezTo>
                <a:cubicBezTo>
                  <a:pt x="111161" y="54866"/>
                  <a:pt x="93982" y="64497"/>
                  <a:pt x="78797" y="69052"/>
                </a:cubicBezTo>
                <a:cubicBezTo>
                  <a:pt x="72664" y="70891"/>
                  <a:pt x="66001" y="70338"/>
                  <a:pt x="59815" y="71988"/>
                </a:cubicBezTo>
                <a:cubicBezTo>
                  <a:pt x="41953" y="76753"/>
                  <a:pt x="20967" y="83191"/>
                  <a:pt x="4432" y="74923"/>
                </a:cubicBezTo>
                <a:cubicBezTo>
                  <a:pt x="-2293" y="71561"/>
                  <a:pt x="530" y="60111"/>
                  <a:pt x="1105" y="52614"/>
                </a:cubicBezTo>
                <a:cubicBezTo>
                  <a:pt x="2383" y="35937"/>
                  <a:pt x="467" y="17862"/>
                  <a:pt x="7955" y="2906"/>
                </a:cubicBezTo>
              </a:path>
            </a:pathLst>
          </a:custGeom>
          <a:noFill/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4" name="Google Shape;124;p19"/>
          <p:cNvSpPr/>
          <p:nvPr/>
        </p:nvSpPr>
        <p:spPr>
          <a:xfrm>
            <a:off x="4546840" y="2938591"/>
            <a:ext cx="627800" cy="150900"/>
          </a:xfrm>
          <a:custGeom>
            <a:rect b="b" l="l" r="r" t="t"/>
            <a:pathLst>
              <a:path extrusionOk="0" h="6036" w="25112">
                <a:moveTo>
                  <a:pt x="3648" y="462"/>
                </a:moveTo>
                <a:cubicBezTo>
                  <a:pt x="1996" y="1363"/>
                  <a:pt x="-1220" y="4436"/>
                  <a:pt x="517" y="5159"/>
                </a:cubicBezTo>
                <a:cubicBezTo>
                  <a:pt x="5584" y="7270"/>
                  <a:pt x="11500" y="4787"/>
                  <a:pt x="16955" y="4180"/>
                </a:cubicBezTo>
                <a:cubicBezTo>
                  <a:pt x="19556" y="3891"/>
                  <a:pt x="22933" y="5443"/>
                  <a:pt x="24783" y="3593"/>
                </a:cubicBezTo>
                <a:cubicBezTo>
                  <a:pt x="26557" y="1819"/>
                  <a:pt x="20635" y="210"/>
                  <a:pt x="18130" y="71"/>
                </a:cubicBezTo>
                <a:cubicBezTo>
                  <a:pt x="12974" y="-214"/>
                  <a:pt x="7678" y="2303"/>
                  <a:pt x="2669" y="1049"/>
                </a:cubicBezTo>
              </a:path>
            </a:pathLst>
          </a:custGeom>
          <a:noFill/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311700" y="200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Key differences</a:t>
            </a:r>
            <a:endParaRPr/>
          </a:p>
        </p:txBody>
      </p:sp>
      <p:sp>
        <p:nvSpPr>
          <p:cNvPr id="130" name="Google Shape;130;p20"/>
          <p:cNvSpPr txBox="1"/>
          <p:nvPr>
            <p:ph idx="1" type="body"/>
          </p:nvPr>
        </p:nvSpPr>
        <p:spPr>
          <a:xfrm>
            <a:off x="311700" y="12398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+"/>
            </a:pPr>
            <a:r>
              <a:rPr lang="pl"/>
              <a:t>Built the UI using the components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+"/>
            </a:pPr>
            <a:r>
              <a:rPr lang="pl"/>
              <a:t>JSX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pl"/>
              <a:t>State is bound to the component</a:t>
            </a:r>
            <a:endParaRPr b="1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pl"/>
              <a:t>The component function is executed whenever the state changes</a:t>
            </a:r>
            <a:endParaRPr b="1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pl"/>
              <a:t>Component hierarchy has an impact on performance 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pl"/>
              <a:t>The size of index.js (React@19.1.0 &amp; React-DOM@19.1.0) is 187.76kb, which is larger than SolidJS's equivalent.</a:t>
            </a:r>
            <a:endParaRPr i="1"/>
          </a:p>
        </p:txBody>
      </p:sp>
      <p:sp>
        <p:nvSpPr>
          <p:cNvPr id="131" name="Google Shape;131;p20"/>
          <p:cNvSpPr txBox="1"/>
          <p:nvPr>
            <p:ph idx="2" type="body"/>
          </p:nvPr>
        </p:nvSpPr>
        <p:spPr>
          <a:xfrm>
            <a:off x="4832400" y="12398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+"/>
            </a:pPr>
            <a:r>
              <a:rPr lang="pl"/>
              <a:t>Built the UI using the components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+"/>
            </a:pPr>
            <a:r>
              <a:rPr lang="pl"/>
              <a:t>JSX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pl"/>
              <a:t>State is independent from the component</a:t>
            </a:r>
            <a:endParaRPr b="1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pl"/>
              <a:t>Component function executed only once</a:t>
            </a:r>
            <a:endParaRPr b="1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pl"/>
              <a:t>Component hierarchy has no impact on performance</a:t>
            </a:r>
            <a:endParaRPr b="1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pl"/>
              <a:t>Smaller </a:t>
            </a:r>
            <a:r>
              <a:rPr lang="pl"/>
              <a:t>size of </a:t>
            </a:r>
            <a:r>
              <a:rPr lang="pl" u="sng">
                <a:solidFill>
                  <a:schemeClr val="hlink"/>
                </a:solidFill>
                <a:hlinkClick r:id="rId3"/>
              </a:rPr>
              <a:t>index.js</a:t>
            </a:r>
            <a:r>
              <a:rPr lang="pl"/>
              <a:t> than React (solid-js@1.9.5 package) - </a:t>
            </a:r>
            <a:r>
              <a:rPr i="1" lang="pl"/>
              <a:t>10.70 kb</a:t>
            </a:r>
            <a:endParaRPr i="1"/>
          </a:p>
        </p:txBody>
      </p:sp>
      <p:pic>
        <p:nvPicPr>
          <p:cNvPr descr="react app build command output&#10;" id="132" name="Google Shape;13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575" y="3763075"/>
            <a:ext cx="4184800" cy="106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2825" y="3775366"/>
            <a:ext cx="4307325" cy="1038883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0"/>
          <p:cNvSpPr txBox="1"/>
          <p:nvPr/>
        </p:nvSpPr>
        <p:spPr>
          <a:xfrm>
            <a:off x="1204025" y="4851000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react app build command output (vite)</a:t>
            </a:r>
            <a:endParaRPr sz="700">
              <a:solidFill>
                <a:schemeClr val="dk2"/>
              </a:solidFill>
            </a:endParaRPr>
          </a:p>
        </p:txBody>
      </p:sp>
      <p:sp>
        <p:nvSpPr>
          <p:cNvPr id="135" name="Google Shape;135;p20"/>
          <p:cNvSpPr txBox="1"/>
          <p:nvPr/>
        </p:nvSpPr>
        <p:spPr>
          <a:xfrm>
            <a:off x="5891188" y="4814250"/>
            <a:ext cx="1770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dk2"/>
                </a:solidFill>
              </a:rPr>
              <a:t>solidJS </a:t>
            </a:r>
            <a:r>
              <a:rPr lang="pl" sz="700">
                <a:solidFill>
                  <a:schemeClr val="dk2"/>
                </a:solidFill>
              </a:rPr>
              <a:t>app build command output (vite)</a:t>
            </a:r>
            <a:endParaRPr sz="700">
              <a:solidFill>
                <a:schemeClr val="dk2"/>
              </a:solidFill>
            </a:endParaRPr>
          </a:p>
        </p:txBody>
      </p:sp>
      <p:pic>
        <p:nvPicPr>
          <p:cNvPr id="136" name="Google Shape;136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98300" y="905102"/>
            <a:ext cx="452318" cy="42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69050" y="905100"/>
            <a:ext cx="477100" cy="42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Thank you!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