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4"/>
  </p:notesMasterIdLst>
  <p:sldIdLst>
    <p:sldId id="379" r:id="rId2"/>
    <p:sldId id="700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62AE"/>
    <a:srgbClr val="4F6128"/>
    <a:srgbClr val="D7E5BE"/>
    <a:srgbClr val="2880B9"/>
    <a:srgbClr val="2963AE"/>
    <a:srgbClr val="E2F0D9"/>
    <a:srgbClr val="2A64AC"/>
    <a:srgbClr val="2B62AC"/>
    <a:srgbClr val="F0D890"/>
    <a:srgbClr val="89070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2838BEF-8BB2-4498-84A7-C5851F593DF1}" styleName="Medium Style 4 –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C4B1156A-380E-4F78-BDF5-A606A8083BF9}" styleName="Medium Style 4 –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48"/>
    <p:restoredTop sz="96327"/>
  </p:normalViewPr>
  <p:slideViewPr>
    <p:cSldViewPr snapToGrid="0" snapToObjects="1">
      <p:cViewPr varScale="1">
        <p:scale>
          <a:sx n="123" d="100"/>
          <a:sy n="123" d="100"/>
        </p:scale>
        <p:origin x="7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843134-603A-F64B-AB4C-F3F176AC3533}" type="datetimeFigureOut">
              <a:rPr lang="en-CH" smtClean="0"/>
              <a:t>04.04.2025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F9D79-F310-7A4B-8916-069FBD08E9CE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3128219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F09941-60DC-254C-8A60-72D55310F082}" type="datetime1">
              <a:rPr lang="de-CH" smtClean="0"/>
              <a:t>04.04.25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47C37C31-5FE6-1845-A87E-E16E853ACD8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1D65E26-B199-6C4F-8853-86288BBF028E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22D6642-A380-3F4C-8416-D9C9D9803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E5523D4F-1AF4-434D-9A2C-9F74309D27B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2478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1F2FAF-EBD6-D84D-B939-C8EAF6D33F7C}" type="datetime1">
              <a:rPr lang="de-CH" smtClean="0"/>
              <a:t>04.04.25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AB0F8AA-2476-B84B-B81C-B9F208B055B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9B645E45-4822-DB48-B237-8F28F0E95C5D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731F43E8-A99B-9F4B-AD96-DE4E930E5BB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48FFAA7D-D0A8-6D4E-99F9-5560343B168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68713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040C4-D65D-9641-8B0C-70049D56C9FA}" type="datetime1">
              <a:rPr lang="de-CH" smtClean="0"/>
              <a:t>04.04.25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91933A6D-9F76-F244-B205-A79398D04BED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CDFC7A11-AC7D-DC43-B5E5-30FEEB414069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16DC4BA3-8FD3-7D44-9F8E-0252E62FC9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D63D9C59-DB6D-E849-A021-DDAC8DF4022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64127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BAFD55-C966-BF46-8CBC-D62A7BF99872}" type="datetime1">
              <a:rPr lang="de-CH" smtClean="0"/>
              <a:t>04.04.25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7F7B0FA4-BEDA-A848-B43C-51CA77F95BCE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EE545A81-BF1C-294F-B73D-F81F6CBD44C8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3198DCA0-C633-7343-BA60-386C79B6AD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BC8608A5-CD35-8647-916F-C9D78EED06D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91942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556F60-33DF-D247-9781-2E93A348ECAC}" type="datetime1">
              <a:rPr lang="de-CH" smtClean="0"/>
              <a:t>04.04.25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7" name="Gruppo 29">
            <a:extLst>
              <a:ext uri="{FF2B5EF4-FFF2-40B4-BE49-F238E27FC236}">
                <a16:creationId xmlns:a16="http://schemas.microsoft.com/office/drawing/2014/main" id="{AF191BE0-03D2-C547-A0D2-65C876F5F427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3361ED4E-4F5B-F942-BC02-447B96349CD0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2" descr="C:\Octavio\CERN\cern_logo_white.gif">
              <a:extLst>
                <a:ext uri="{FF2B5EF4-FFF2-40B4-BE49-F238E27FC236}">
                  <a16:creationId xmlns:a16="http://schemas.microsoft.com/office/drawing/2014/main" id="{0370A8F4-2B0B-C543-92F1-C52678408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0" name="Straight Connector 6">
              <a:extLst>
                <a:ext uri="{FF2B5EF4-FFF2-40B4-BE49-F238E27FC236}">
                  <a16:creationId xmlns:a16="http://schemas.microsoft.com/office/drawing/2014/main" id="{58AEC0E4-B390-3745-973E-52F9EB81726B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880358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053A77-BE54-E74B-899E-6F52047A9AF2}" type="datetime1">
              <a:rPr lang="de-CH" smtClean="0"/>
              <a:t>04.04.25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65327A13-3299-5C49-A8AD-6B171A22AED5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E8D66A3B-0AF3-9B45-AC9C-72136BC21F0A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1AC5220D-9F9C-9A40-823E-EB174E35511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496002FD-7595-BD48-8F51-F591E42BBA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08460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BBC28-D369-874A-9203-F2894063D02B}" type="datetime1">
              <a:rPr lang="de-CH" smtClean="0"/>
              <a:t>04.04.25</a:t>
            </a:fld>
            <a:endParaRPr lang="en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10" name="Gruppo 29">
            <a:extLst>
              <a:ext uri="{FF2B5EF4-FFF2-40B4-BE49-F238E27FC236}">
                <a16:creationId xmlns:a16="http://schemas.microsoft.com/office/drawing/2014/main" id="{E0B49BF0-4B81-CA46-BEF5-3EE08ED4DA0B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2151CE91-5B82-F447-88E8-6C8C3056824F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2" descr="C:\Octavio\CERN\cern_logo_white.gif">
              <a:extLst>
                <a:ext uri="{FF2B5EF4-FFF2-40B4-BE49-F238E27FC236}">
                  <a16:creationId xmlns:a16="http://schemas.microsoft.com/office/drawing/2014/main" id="{6B0CB5B4-E522-2942-B7F8-9E5A3208AED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3" name="Straight Connector 6">
              <a:extLst>
                <a:ext uri="{FF2B5EF4-FFF2-40B4-BE49-F238E27FC236}">
                  <a16:creationId xmlns:a16="http://schemas.microsoft.com/office/drawing/2014/main" id="{680CDAE7-01D3-FF43-9A02-E5D9794F4B71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663035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6C9311-736F-5345-AA48-A6E8B75CE4FD}" type="datetime1">
              <a:rPr lang="de-CH" smtClean="0"/>
              <a:t>04.04.25</a:t>
            </a:fld>
            <a:endParaRPr lang="en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6" name="Gruppo 29">
            <a:extLst>
              <a:ext uri="{FF2B5EF4-FFF2-40B4-BE49-F238E27FC236}">
                <a16:creationId xmlns:a16="http://schemas.microsoft.com/office/drawing/2014/main" id="{8321C914-30FB-8149-8FE2-200FB60FC131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112E15F7-C3CF-6E4F-882C-29572DC85D5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Picture 2" descr="C:\Octavio\CERN\cern_logo_white.gif">
              <a:extLst>
                <a:ext uri="{FF2B5EF4-FFF2-40B4-BE49-F238E27FC236}">
                  <a16:creationId xmlns:a16="http://schemas.microsoft.com/office/drawing/2014/main" id="{40E6122D-4E58-794B-99B0-F360ADBF995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00866819-D31F-D14F-9E92-F0F1BB566C86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84712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7E152-1937-5444-BCAF-7746C54510A2}" type="datetime1">
              <a:rPr lang="de-CH" smtClean="0"/>
              <a:t>04.04.25</a:t>
            </a:fld>
            <a:endParaRPr lang="en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5" name="Gruppo 29">
            <a:extLst>
              <a:ext uri="{FF2B5EF4-FFF2-40B4-BE49-F238E27FC236}">
                <a16:creationId xmlns:a16="http://schemas.microsoft.com/office/drawing/2014/main" id="{74315F69-F71B-3842-81D7-B234CEE32FC4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6" name="Straight Connector 6">
              <a:extLst>
                <a:ext uri="{FF2B5EF4-FFF2-40B4-BE49-F238E27FC236}">
                  <a16:creationId xmlns:a16="http://schemas.microsoft.com/office/drawing/2014/main" id="{A295B22E-1677-0743-BF7C-BDBD99B7F9CC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" name="Picture 2" descr="C:\Octavio\CERN\cern_logo_white.gif">
              <a:extLst>
                <a:ext uri="{FF2B5EF4-FFF2-40B4-BE49-F238E27FC236}">
                  <a16:creationId xmlns:a16="http://schemas.microsoft.com/office/drawing/2014/main" id="{206632B5-EAC3-BC4B-8D43-F169875A880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8" name="Straight Connector 6">
              <a:extLst>
                <a:ext uri="{FF2B5EF4-FFF2-40B4-BE49-F238E27FC236}">
                  <a16:creationId xmlns:a16="http://schemas.microsoft.com/office/drawing/2014/main" id="{DA661475-8AF0-274A-AB1E-C64F2769A3C9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84307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7D3491-BA15-8F46-A7D4-E0670E25D32B}" type="datetime1">
              <a:rPr lang="de-CH" smtClean="0"/>
              <a:t>04.04.25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A6BA5D57-83DA-B94F-BD3D-713FACD50AF8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870A383D-9FA2-F142-8191-C6C4F34DB61B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4A82E0D9-364F-9440-A711-BD6B6A45B1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D215CA81-E9E7-FE4D-9B01-28406B52724F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4349334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FA297B-A857-684D-B9D4-278BB7D3C2D1}" type="datetime1">
              <a:rPr lang="de-CH" smtClean="0"/>
              <a:t>04.04.25</a:t>
            </a:fld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  <p:grpSp>
        <p:nvGrpSpPr>
          <p:cNvPr id="8" name="Gruppo 29">
            <a:extLst>
              <a:ext uri="{FF2B5EF4-FFF2-40B4-BE49-F238E27FC236}">
                <a16:creationId xmlns:a16="http://schemas.microsoft.com/office/drawing/2014/main" id="{D100482C-92BA-0345-8A68-5E0633A1F750}"/>
              </a:ext>
            </a:extLst>
          </p:cNvPr>
          <p:cNvGrpSpPr/>
          <p:nvPr userDrawn="1"/>
        </p:nvGrpSpPr>
        <p:grpSpPr>
          <a:xfrm>
            <a:off x="0" y="68882"/>
            <a:ext cx="9144000" cy="921718"/>
            <a:chOff x="0" y="68882"/>
            <a:chExt cx="9144000" cy="921718"/>
          </a:xfrm>
        </p:grpSpPr>
        <p:cxnSp>
          <p:nvCxnSpPr>
            <p:cNvPr id="9" name="Straight Connector 6">
              <a:extLst>
                <a:ext uri="{FF2B5EF4-FFF2-40B4-BE49-F238E27FC236}">
                  <a16:creationId xmlns:a16="http://schemas.microsoft.com/office/drawing/2014/main" id="{3A368CF9-CA79-654F-BFBB-93D12881CE63}"/>
                </a:ext>
              </a:extLst>
            </p:cNvPr>
            <p:cNvCxnSpPr/>
            <p:nvPr/>
          </p:nvCxnSpPr>
          <p:spPr>
            <a:xfrm>
              <a:off x="1143000" y="457200"/>
              <a:ext cx="80010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0" name="Picture 2" descr="C:\Octavio\CERN\cern_logo_white.gif">
              <a:extLst>
                <a:ext uri="{FF2B5EF4-FFF2-40B4-BE49-F238E27FC236}">
                  <a16:creationId xmlns:a16="http://schemas.microsoft.com/office/drawing/2014/main" id="{6DC1D1D6-9F10-6649-A818-1737BF5633D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9456" y="68882"/>
              <a:ext cx="952200" cy="921718"/>
            </a:xfrm>
            <a:prstGeom prst="rect">
              <a:avLst/>
            </a:prstGeom>
            <a:noFill/>
          </p:spPr>
        </p:pic>
        <p:cxnSp>
          <p:nvCxnSpPr>
            <p:cNvPr id="11" name="Straight Connector 6">
              <a:extLst>
                <a:ext uri="{FF2B5EF4-FFF2-40B4-BE49-F238E27FC236}">
                  <a16:creationId xmlns:a16="http://schemas.microsoft.com/office/drawing/2014/main" id="{68706690-85B3-1243-AF27-6A62D718BA5C}"/>
                </a:ext>
              </a:extLst>
            </p:cNvPr>
            <p:cNvCxnSpPr/>
            <p:nvPr/>
          </p:nvCxnSpPr>
          <p:spPr>
            <a:xfrm>
              <a:off x="0" y="457200"/>
              <a:ext cx="152400" cy="0"/>
            </a:xfrm>
            <a:prstGeom prst="line">
              <a:avLst/>
            </a:prstGeom>
            <a:ln w="34925" cap="rnd">
              <a:solidFill>
                <a:srgbClr val="2A63AD"/>
              </a:solidFill>
              <a:round/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9789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C6B2E4-656B-3043-8DD2-C70AEF015BA0}" type="datetime1">
              <a:rPr lang="de-CH" smtClean="0"/>
              <a:t>04.04.25</a:t>
            </a:fld>
            <a:endParaRPr lang="en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92BDD0-59DB-5E4D-91D4-300E8852D1DB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575324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confluence.cern.ch/display/IC/IPAC+2025+-+Taipei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>
            <a:extLst>
              <a:ext uri="{FF2B5EF4-FFF2-40B4-BE49-F238E27FC236}">
                <a16:creationId xmlns:a16="http://schemas.microsoft.com/office/drawing/2014/main" id="{A5C4409A-9153-4043-B083-3DD4E8AEC0ED}"/>
              </a:ext>
            </a:extLst>
          </p:cNvPr>
          <p:cNvSpPr txBox="1"/>
          <p:nvPr/>
        </p:nvSpPr>
        <p:spPr>
          <a:xfrm>
            <a:off x="673039" y="2521059"/>
            <a:ext cx="7818241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2A63AD"/>
                </a:solidFill>
              </a:rPr>
              <a:t>Computational Accelerator Physics (CAP)</a:t>
            </a:r>
          </a:p>
          <a:p>
            <a:pPr algn="ctr"/>
            <a:r>
              <a:rPr lang="en-US" sz="2800" b="1" dirty="0">
                <a:solidFill>
                  <a:srgbClr val="2A63AD"/>
                </a:solidFill>
              </a:rPr>
              <a:t>section meeting</a:t>
            </a:r>
          </a:p>
          <a:p>
            <a:pPr algn="ctr"/>
            <a:endParaRPr lang="en-US" sz="2800" dirty="0">
              <a:solidFill>
                <a:srgbClr val="2A63AD"/>
              </a:solidFill>
            </a:endParaRPr>
          </a:p>
          <a:p>
            <a:pPr algn="ctr"/>
            <a:r>
              <a:rPr lang="en-US" sz="2400" b="1" dirty="0">
                <a:solidFill>
                  <a:schemeClr val="tx2"/>
                </a:solidFill>
              </a:rPr>
              <a:t>Giovanni </a:t>
            </a:r>
            <a:r>
              <a:rPr lang="en-US" sz="2400" b="1" dirty="0" err="1">
                <a:solidFill>
                  <a:schemeClr val="tx2"/>
                </a:solidFill>
              </a:rPr>
              <a:t>Iadarola</a:t>
            </a:r>
            <a:endParaRPr lang="en-US" sz="2400" b="1" dirty="0">
              <a:solidFill>
                <a:schemeClr val="tx2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DEBF962-3AF1-0814-436A-980476F98A3B}"/>
              </a:ext>
            </a:extLst>
          </p:cNvPr>
          <p:cNvSpPr txBox="1"/>
          <p:nvPr/>
        </p:nvSpPr>
        <p:spPr>
          <a:xfrm>
            <a:off x="0" y="6479201"/>
            <a:ext cx="914399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CH" sz="1600" dirty="0">
                <a:solidFill>
                  <a:schemeClr val="tx2"/>
                </a:solidFill>
              </a:rPr>
              <a:t>04 Apr 2024</a:t>
            </a:r>
          </a:p>
        </p:txBody>
      </p:sp>
    </p:spTree>
    <p:extLst>
      <p:ext uri="{BB962C8B-B14F-4D97-AF65-F5344CB8AC3E}">
        <p14:creationId xmlns:p14="http://schemas.microsoft.com/office/powerpoint/2010/main" val="2558323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6598CA-D2B7-CCC6-D6C8-B29BA5A198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CDC7784-FD8B-935D-775C-94E4128EEF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92BDD0-59DB-5E4D-91D4-300E8852D1DB}" type="slidenum">
              <a:rPr lang="en-CH" smtClean="0"/>
              <a:t>2</a:t>
            </a:fld>
            <a:endParaRPr lang="en-CH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F6E06F8-A586-E115-B505-C93113B21613}"/>
              </a:ext>
            </a:extLst>
          </p:cNvPr>
          <p:cNvSpPr txBox="1"/>
          <p:nvPr/>
        </p:nvSpPr>
        <p:spPr>
          <a:xfrm>
            <a:off x="1219200" y="0"/>
            <a:ext cx="7620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2A63AD"/>
                </a:solidFill>
                <a:latin typeface="Calibri" pitchFamily="34" charset="0"/>
              </a:rPr>
              <a:t>Information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8122F22-AEAE-EF96-1407-AD784EA1AA60}"/>
              </a:ext>
            </a:extLst>
          </p:cNvPr>
          <p:cNvSpPr txBox="1"/>
          <p:nvPr/>
        </p:nvSpPr>
        <p:spPr>
          <a:xfrm>
            <a:off x="1184563" y="821371"/>
            <a:ext cx="7574973" cy="509370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IPAC25: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Light Peer Review approved at DH level.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Other papers: deadlines </a:t>
            </a:r>
            <a:r>
              <a:rPr lang="en-US" b="1" dirty="0">
                <a:solidFill>
                  <a:schemeClr val="tx2"/>
                </a:solidFill>
              </a:rPr>
              <a:t>25 April SL</a:t>
            </a:r>
            <a:r>
              <a:rPr lang="en-US" dirty="0">
                <a:solidFill>
                  <a:schemeClr val="tx2"/>
                </a:solidFill>
              </a:rPr>
              <a:t>, 02 May 2025 to GL and 16 May 2025 to DH​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Confluence page to be used for upload: </a:t>
            </a:r>
            <a:r>
              <a:rPr lang="en-GB" b="0" i="0" u="sng" dirty="0">
                <a:solidFill>
                  <a:srgbClr val="467886"/>
                </a:solidFill>
                <a:effectLst/>
                <a:latin typeface="Aptos" panose="020B0004020202020204" pitchFamily="34" charset="0"/>
                <a:hlinkClick r:id="rId2"/>
              </a:rPr>
              <a:t>https://confluence.cern.ch/display/IC/IPAC+2025+-+Taipei</a:t>
            </a:r>
            <a:endParaRPr lang="en-US" dirty="0">
              <a:solidFill>
                <a:schemeClr val="tx2"/>
              </a:solidFill>
            </a:endParaRPr>
          </a:p>
          <a:p>
            <a:pPr>
              <a:spcBef>
                <a:spcPts val="600"/>
              </a:spcBef>
            </a:pPr>
            <a:endParaRPr lang="en-US" sz="5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chemeClr val="tx2"/>
                </a:solidFill>
              </a:rPr>
              <a:t>Newcomer: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Anastasia Iliopoulou - welcome!</a:t>
            </a:r>
          </a:p>
          <a:p>
            <a:endParaRPr lang="en-US" dirty="0">
              <a:solidFill>
                <a:schemeClr val="tx2"/>
              </a:solidFill>
            </a:endParaRP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/>
                </a:solidFill>
              </a:rPr>
              <a:t>Selection board for </a:t>
            </a:r>
            <a:r>
              <a:rPr lang="en-US" b="1" dirty="0">
                <a:solidFill>
                  <a:schemeClr val="tx2"/>
                </a:solidFill>
              </a:rPr>
              <a:t>Computing Engineer for Applied physics (BE-ABP-CAP-2025-8-LD)</a:t>
            </a:r>
            <a:r>
              <a:rPr lang="en-US" dirty="0">
                <a:solidFill>
                  <a:schemeClr val="tx2"/>
                </a:solidFill>
              </a:rPr>
              <a:t> took place on Tuesday: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Four excellent candidates</a:t>
            </a:r>
          </a:p>
          <a:p>
            <a:pPr marL="742950" lvl="1" indent="-285750">
              <a:spcBef>
                <a:spcPts val="600"/>
              </a:spcBef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2"/>
                </a:solidFill>
              </a:rPr>
              <a:t>S. </a:t>
            </a:r>
            <a:r>
              <a:rPr lang="en-US" dirty="0" err="1">
                <a:solidFill>
                  <a:schemeClr val="tx2"/>
                </a:solidFill>
              </a:rPr>
              <a:t>Lopaciuk</a:t>
            </a:r>
            <a:r>
              <a:rPr lang="en-US" dirty="0">
                <a:solidFill>
                  <a:schemeClr val="tx2"/>
                </a:solidFill>
              </a:rPr>
              <a:t> selected</a:t>
            </a:r>
          </a:p>
          <a:p>
            <a:pPr marL="285750" indent="-285750" algn="l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43195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113570</TotalTime>
  <Words>99</Words>
  <Application>Microsoft Macintosh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Aptos</vt:lpstr>
      <vt:lpstr>Arial</vt:lpstr>
      <vt:lpstr>Calibri</vt:lpstr>
      <vt:lpstr>Calibri Light</vt:lpstr>
      <vt:lpstr>Courier New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Giovanni Iadarola</dc:creator>
  <cp:lastModifiedBy>Giovanni Iadarola</cp:lastModifiedBy>
  <cp:revision>1742</cp:revision>
  <dcterms:created xsi:type="dcterms:W3CDTF">2020-09-04T13:28:31Z</dcterms:created>
  <dcterms:modified xsi:type="dcterms:W3CDTF">2025-04-04T07:01:54Z</dcterms:modified>
</cp:coreProperties>
</file>