
<file path=[Content_Types].xml><?xml version="1.0" encoding="utf-8"?>
<Types xmlns="http://schemas.openxmlformats.org/package/2006/content-types">
  <Default Extension="png" ContentType="image/png"/>
  <Default Extension="jfif" ContentType="image/jpe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294" r:id="rId3"/>
    <p:sldId id="273" r:id="rId4"/>
    <p:sldId id="304" r:id="rId5"/>
    <p:sldId id="300" r:id="rId6"/>
    <p:sldId id="301" r:id="rId7"/>
    <p:sldId id="302" r:id="rId8"/>
    <p:sldId id="303" r:id="rId9"/>
    <p:sldId id="30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1"/>
    <p:restoredTop sz="94686"/>
  </p:normalViewPr>
  <p:slideViewPr>
    <p:cSldViewPr snapToGrid="0" snapToObjects="1">
      <p:cViewPr varScale="1">
        <p:scale>
          <a:sx n="115" d="100"/>
          <a:sy n="115" d="100"/>
        </p:scale>
        <p:origin x="15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al__ma_Sayfas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al__ma_Sayfas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5F4-BA46-B4A5-7C599D4A9A0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2E-4648-8B53-A701074817D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82E-4648-8B53-A701074817D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82E-4648-8B53-A701074817D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82E-4648-8B53-A701074817D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82E-4648-8B53-A701074817D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tr-T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05F4-BA46-B4A5-7C599D4A9A0B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tr-T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582E-4648-8B53-A701074817D4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DAE386E1-21D2-9149-A363-58841BE9D907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[YÜZDE]</a:t>
                    </a:fld>
                    <a:endParaRPr lang="tr-TR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582E-4648-8B53-A701074817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Virtex-7 free LUT</c:v>
                </c:pt>
                <c:pt idx="1">
                  <c:v>NZS System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3600000</c:v>
                </c:pt>
                <c:pt idx="1">
                  <c:v>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F4-BA46-B4A5-7C599D4A9A0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48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tr-T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Zamanlar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30C-495D-88D6-86C854162FB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30C-495D-88D6-86C854162FB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30C-495D-88D6-86C854162FB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30C-495D-88D6-86C854162FB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30C-495D-88D6-86C854162FB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30C-495D-88D6-86C854162FBC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bg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tr-T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730C-495D-88D6-86C854162FBC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tr-T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730C-495D-88D6-86C854162FBC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DAE386E1-21D2-9149-A363-58841BE9D907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[YÜZDE]</a:t>
                    </a:fld>
                    <a:endParaRPr lang="tr-TR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730C-495D-88D6-86C854162F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Flag Sett.</c:v>
                </c:pt>
                <c:pt idx="1">
                  <c:v>OR Acc.</c:v>
                </c:pt>
                <c:pt idx="2">
                  <c:v>URAM</c:v>
                </c:pt>
                <c:pt idx="3">
                  <c:v>Sorting</c:v>
                </c:pt>
                <c:pt idx="4">
                  <c:v>UMF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0.1</c:v>
                </c:pt>
                <c:pt idx="1">
                  <c:v>1</c:v>
                </c:pt>
                <c:pt idx="2">
                  <c:v>1</c:v>
                </c:pt>
                <c:pt idx="3">
                  <c:v>18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30C-495D-88D6-86C854162FB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48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tr-T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F98339-E070-0B40-97F0-DD1091222F17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433E64-BAC8-7844-93E6-35B78BC84365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535451-0807-7546-9B7F-2C5F4896E0C9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165547F-F0F9-DD41-9B08-C9ED6F5C773D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C6A92C8-D53D-B349-BD05-0C19068A9ED7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62B1584-1EA9-D84C-8255-292270117702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4624B5D-6C07-C443-85E4-77D8A7807A32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AAE4979-12BB-E54B-AAEE-547F3E4CC611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869C-91F8-FB4D-8D78-7ABE8C91CAD1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fld id="{7BD9D091-274A-6E4C-9813-8694F930265D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DFE6-49D2-D243-9032-0EDD0F67B372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DA3E-815F-174A-B47A-5D715EEA1E95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D9-4802-274B-A297-54BB02B41CDF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A63E-1518-784B-9B3F-BC39B00BE2ED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EC2F-2CE6-2845-A25C-49F0638AF47C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EE50-B7B8-9742-A475-8A323B085249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23EC-891D-9F47-9785-E9B5EA6A9875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7604A569-4775-8748-9874-D7E37A1B841B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f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fif"/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fif"/><Relationship Id="rId2" Type="http://schemas.openxmlformats.org/officeDocument/2006/relationships/image" Target="../media/image16.jf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NZS FPGA Tasarım Gelişmeleri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sz="1500" dirty="0" smtClean="0"/>
              <a:t>Yunus Emre </a:t>
            </a:r>
            <a:r>
              <a:rPr lang="tr-TR" sz="1500" dirty="0" smtClean="0"/>
              <a:t>Fedar, Osman Yüksel, Berke Akgül, Ferhat Yüksel</a:t>
            </a:r>
            <a:endParaRPr lang="en-GB" sz="1500" dirty="0"/>
          </a:p>
          <a:p>
            <a:r>
              <a:rPr lang="tr-TR" sz="1500" dirty="0" smtClean="0"/>
              <a:t>20.03.25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282930" cy="4608512"/>
          </a:xfrm>
        </p:spPr>
        <p:txBody>
          <a:bodyPr>
            <a:normAutofit fontScale="92500"/>
          </a:bodyPr>
          <a:lstStyle/>
          <a:p>
            <a:pPr lvl="1"/>
            <a:r>
              <a:rPr lang="tr-TR" dirty="0" err="1" smtClean="0"/>
              <a:t>Pledge</a:t>
            </a:r>
            <a:r>
              <a:rPr lang="tr-TR" dirty="0" smtClean="0"/>
              <a:t> yazılması </a:t>
            </a:r>
            <a:r>
              <a:rPr lang="tr-TR" dirty="0"/>
              <a:t>gerekiyor. </a:t>
            </a:r>
            <a:r>
              <a:rPr lang="tr-TR" dirty="0" err="1"/>
              <a:t>Andre</a:t>
            </a:r>
            <a:r>
              <a:rPr lang="tr-TR" dirty="0"/>
              <a:t> ile bir görüşme planımız var yapılanları rapor olarak sunup </a:t>
            </a:r>
            <a:r>
              <a:rPr lang="tr-TR" dirty="0" err="1"/>
              <a:t>pledge</a:t>
            </a:r>
            <a:r>
              <a:rPr lang="tr-TR" dirty="0"/>
              <a:t> ile ilgili danışılması iyi olur </a:t>
            </a:r>
            <a:r>
              <a:rPr lang="tr-TR" dirty="0" smtClean="0"/>
              <a:t>bir kanaate vardık.</a:t>
            </a:r>
          </a:p>
          <a:p>
            <a:pPr lvl="1"/>
            <a:r>
              <a:rPr lang="tr-TR" dirty="0" smtClean="0"/>
              <a:t>FPGA tarafında yazılan IP blokların testleri devam ediyor. Serenity-3 bilgisayarı bir süre aktifleştirilememişti. </a:t>
            </a:r>
            <a:r>
              <a:rPr lang="tr-TR" dirty="0" err="1" smtClean="0"/>
              <a:t>Harddisk</a:t>
            </a:r>
            <a:r>
              <a:rPr lang="tr-TR" dirty="0" smtClean="0"/>
              <a:t> ile ilgili bir sorun varmış değiştirmişler.</a:t>
            </a:r>
          </a:p>
          <a:p>
            <a:pPr lvl="1"/>
            <a:r>
              <a:rPr lang="tr-TR" dirty="0" smtClean="0"/>
              <a:t>NZS </a:t>
            </a:r>
            <a:r>
              <a:rPr lang="tr-TR" dirty="0"/>
              <a:t>bloklarının tümüne dışarıdaki bir </a:t>
            </a:r>
            <a:r>
              <a:rPr lang="tr-TR" dirty="0" smtClean="0"/>
              <a:t>bilgisayardan IPBUS ile yazma okuma yapacağımız </a:t>
            </a:r>
            <a:r>
              <a:rPr lang="tr-TR" dirty="0" err="1" smtClean="0"/>
              <a:t>python</a:t>
            </a:r>
            <a:r>
              <a:rPr lang="tr-TR" dirty="0" smtClean="0"/>
              <a:t> kodları tamamlandı. </a:t>
            </a:r>
            <a:r>
              <a:rPr lang="tr-TR" dirty="0" err="1" smtClean="0"/>
              <a:t>Artifacts</a:t>
            </a:r>
            <a:r>
              <a:rPr lang="tr-TR" dirty="0" smtClean="0"/>
              <a:t> adı verildi. Güncelleştirmeler oldukça yapılacak. Ayarlamalar ve HGCAL haritasının </a:t>
            </a:r>
            <a:r>
              <a:rPr lang="tr-TR" dirty="0" err="1" smtClean="0"/>
              <a:t>FPGA’e</a:t>
            </a:r>
            <a:r>
              <a:rPr lang="tr-TR" dirty="0" smtClean="0"/>
              <a:t> gömülmesi için.</a:t>
            </a:r>
          </a:p>
          <a:p>
            <a:pPr lvl="1"/>
            <a:r>
              <a:rPr lang="tr-TR" dirty="0" smtClean="0"/>
              <a:t>DAQ </a:t>
            </a:r>
            <a:r>
              <a:rPr lang="tr-TR" dirty="0" err="1" smtClean="0"/>
              <a:t>Sector</a:t>
            </a:r>
            <a:r>
              <a:rPr lang="tr-TR" dirty="0" smtClean="0"/>
              <a:t> </a:t>
            </a:r>
            <a:r>
              <a:rPr lang="tr-TR" dirty="0" err="1" smtClean="0"/>
              <a:t>Selector</a:t>
            </a:r>
            <a:r>
              <a:rPr lang="tr-TR" dirty="0" smtClean="0"/>
              <a:t> bloğunu test etmek için Serenity-3 kaynakları yetmiyor. </a:t>
            </a:r>
            <a:r>
              <a:rPr lang="tr-TR" dirty="0" err="1" smtClean="0"/>
              <a:t>Serenity</a:t>
            </a:r>
            <a:r>
              <a:rPr lang="tr-TR" dirty="0" smtClean="0"/>
              <a:t>-S beklenecek.</a:t>
            </a:r>
          </a:p>
          <a:p>
            <a:pPr lvl="1"/>
            <a:r>
              <a:rPr lang="tr-TR" dirty="0" err="1" smtClean="0"/>
              <a:t>Ragu</a:t>
            </a:r>
            <a:r>
              <a:rPr lang="tr-TR" dirty="0" smtClean="0"/>
              <a:t> test aşamalarından bahsetti. Ona uygun olarak testlerimiz devam ediyor.</a:t>
            </a:r>
          </a:p>
          <a:p>
            <a:pPr lvl="1"/>
            <a:r>
              <a:rPr lang="tr-TR" dirty="0" err="1" smtClean="0"/>
              <a:t>Sorting</a:t>
            </a:r>
            <a:r>
              <a:rPr lang="tr-TR" dirty="0" smtClean="0"/>
              <a:t> tarafında bize daha fazla </a:t>
            </a:r>
            <a:r>
              <a:rPr lang="tr-TR" dirty="0" err="1" smtClean="0"/>
              <a:t>clock</a:t>
            </a:r>
            <a:r>
              <a:rPr lang="tr-TR" dirty="0" smtClean="0"/>
              <a:t> </a:t>
            </a:r>
            <a:r>
              <a:rPr lang="tr-TR" dirty="0" err="1" smtClean="0"/>
              <a:t>cycle</a:t>
            </a:r>
            <a:r>
              <a:rPr lang="tr-TR" dirty="0" smtClean="0"/>
              <a:t> gerekiyor. Bazı çözümleri araştırıyoruz.</a:t>
            </a:r>
          </a:p>
          <a:p>
            <a:pPr lvl="1"/>
            <a:r>
              <a:rPr lang="tr-TR" dirty="0" smtClean="0"/>
              <a:t>L1A – </a:t>
            </a:r>
            <a:r>
              <a:rPr lang="tr-TR" dirty="0" err="1" smtClean="0"/>
              <a:t>Flag</a:t>
            </a:r>
            <a:r>
              <a:rPr lang="tr-TR" dirty="0" smtClean="0"/>
              <a:t> ilişkisini ve 8us gecikmenin ne anlama geldiğini öğrenmek istiyoruz.</a:t>
            </a:r>
          </a:p>
          <a:p>
            <a:pPr lvl="1"/>
            <a:r>
              <a:rPr lang="tr-TR" dirty="0" smtClean="0"/>
              <a:t>Virtex-7 kaynaklarında 4M LUT var, buna göre sanırım şuanda iyi bir yerdeyiz. Tüm sistemin yaklaşık 400k LUT tüketmesi bekleniyor.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Gelişmeler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AC34-4098-EC44-B141-17FCE2D5909F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074FCB-8716-C446-9B80-2836AA8CBA3F}"/>
              </a:ext>
            </a:extLst>
          </p:cNvPr>
          <p:cNvSpPr/>
          <p:nvPr/>
        </p:nvSpPr>
        <p:spPr>
          <a:xfrm>
            <a:off x="3415027" y="6372034"/>
            <a:ext cx="3711167" cy="4795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 algn="ctr">
              <a:spcBef>
                <a:spcPts val="300"/>
              </a:spcBef>
            </a:pPr>
            <a:r>
              <a:rPr lang="en-US" sz="800" dirty="0"/>
              <a:t>This part edit by "Insert &gt; Header and Footer”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NZS Son Durum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r-TR" dirty="0" smtClean="0"/>
              <a:t>Tüm sistem tamamlanmaya yakın.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b="0" dirty="0" smtClean="0"/>
              <a:t>Kaynak açısından şuanda iyi bir noktadayız.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b="0" dirty="0" smtClean="0"/>
              <a:t>Sağ tarafta işlemler için harcadığımız zaman yüzdelikleri gözükmekte.</a:t>
            </a:r>
            <a:endParaRPr lang="en-US" b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12F3-3B75-754F-91EE-89D6173AD2EA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5851A2F4-D6ED-4342-9D04-3776956B037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08921615"/>
              </p:ext>
            </p:extLst>
          </p:nvPr>
        </p:nvGraphicFramePr>
        <p:xfrm>
          <a:off x="8490936" y="256363"/>
          <a:ext cx="3293077" cy="2823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ontent Placeholder 12">
            <a:extLst>
              <a:ext uri="{FF2B5EF4-FFF2-40B4-BE49-F238E27FC236}">
                <a16:creationId xmlns:a16="http://schemas.microsoft.com/office/drawing/2014/main" id="{5851A2F4-D6ED-4342-9D04-3776956B03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0835716"/>
              </p:ext>
            </p:extLst>
          </p:nvPr>
        </p:nvGraphicFramePr>
        <p:xfrm>
          <a:off x="8828503" y="3191571"/>
          <a:ext cx="3102086" cy="2893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Resi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64" y="3191571"/>
            <a:ext cx="8435546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27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Scripting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276866"/>
            <a:ext cx="10441245" cy="18288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dirty="0" err="1"/>
              <a:t>Scriptin</a:t>
            </a:r>
            <a:r>
              <a:rPr lang="tr-TR" dirty="0"/>
              <a:t> kullanıcı </a:t>
            </a:r>
            <a:r>
              <a:rPr lang="tr-TR" dirty="0" err="1" smtClean="0"/>
              <a:t>arayüzü</a:t>
            </a:r>
            <a:r>
              <a:rPr lang="tr-TR" dirty="0" smtClean="0"/>
              <a:t> bu kodlardan ibaret. </a:t>
            </a:r>
            <a:r>
              <a:rPr lang="tr-TR" dirty="0" err="1"/>
              <a:t>NonZeroSuppression</a:t>
            </a:r>
            <a:r>
              <a:rPr lang="tr-TR" dirty="0"/>
              <a:t> </a:t>
            </a:r>
            <a:r>
              <a:rPr lang="tr-TR" dirty="0" err="1"/>
              <a:t>classını</a:t>
            </a:r>
            <a:r>
              <a:rPr lang="tr-TR" dirty="0"/>
              <a:t> üretip filtreleri ayarlayıp haritaları da vererek çalıştırıyorsunuz. </a:t>
            </a:r>
            <a:endParaRPr lang="tr-T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dirty="0" err="1" smtClean="0"/>
              <a:t>Artifacts</a:t>
            </a:r>
            <a:r>
              <a:rPr lang="tr-TR" dirty="0" smtClean="0"/>
              <a:t> </a:t>
            </a:r>
            <a:r>
              <a:rPr lang="tr-TR" dirty="0"/>
              <a:t>kısmından da hangi çıkışların dosyalarını istiyorsanız onları seçerek işlemi hallediyorsunuz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12F3-3B75-754F-91EE-89D6173AD2EA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4" y="3343876"/>
            <a:ext cx="11458575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53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Test Zinciri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r-TR" dirty="0"/>
              <a:t>Test 1: RX --&gt; UMF --&gt; TX</a:t>
            </a:r>
          </a:p>
          <a:p>
            <a:r>
              <a:rPr lang="tr-TR" dirty="0"/>
              <a:t>Test 2: RX --&gt; 3xUMF + </a:t>
            </a:r>
            <a:r>
              <a:rPr lang="tr-TR" dirty="0" err="1"/>
              <a:t>Sorting</a:t>
            </a:r>
            <a:r>
              <a:rPr lang="tr-TR" dirty="0"/>
              <a:t> --&gt; TX</a:t>
            </a:r>
          </a:p>
          <a:p>
            <a:r>
              <a:rPr lang="tr-TR" dirty="0"/>
              <a:t>Test 3: RX --&gt; 3xUMF + </a:t>
            </a:r>
            <a:r>
              <a:rPr lang="tr-TR" dirty="0" err="1"/>
              <a:t>Sorting</a:t>
            </a:r>
            <a:r>
              <a:rPr lang="tr-TR" dirty="0"/>
              <a:t> + LUT --&gt; TX</a:t>
            </a:r>
          </a:p>
          <a:p>
            <a:r>
              <a:rPr lang="tr-TR" dirty="0"/>
              <a:t>Test 4: RX --&gt; 3xUMF + </a:t>
            </a:r>
            <a:r>
              <a:rPr lang="tr-TR" dirty="0" err="1"/>
              <a:t>Sorting</a:t>
            </a:r>
            <a:r>
              <a:rPr lang="tr-TR" dirty="0"/>
              <a:t> + LUT + OR --&gt; TX</a:t>
            </a:r>
          </a:p>
          <a:p>
            <a:r>
              <a:rPr lang="tr-TR" dirty="0"/>
              <a:t>Test 5: RX --&gt; 3xUMF + </a:t>
            </a:r>
            <a:r>
              <a:rPr lang="tr-TR" dirty="0" err="1"/>
              <a:t>Sorting</a:t>
            </a:r>
            <a:r>
              <a:rPr lang="tr-TR" dirty="0"/>
              <a:t> + LUT + OR + </a:t>
            </a:r>
            <a:r>
              <a:rPr lang="tr-TR" dirty="0" err="1"/>
              <a:t>Flagsettings</a:t>
            </a:r>
            <a:r>
              <a:rPr lang="tr-TR" dirty="0"/>
              <a:t> --&gt; TX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12F3-3B75-754F-91EE-89D6173AD2EA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009" y="1123243"/>
            <a:ext cx="5142985" cy="1991907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470" y="3586887"/>
            <a:ext cx="5544065" cy="146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33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Test Zinciri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12F3-3B75-754F-91EE-89D6173AD2EA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389" y="1927474"/>
            <a:ext cx="4334190" cy="347423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2" y="2010032"/>
            <a:ext cx="7417054" cy="3391673"/>
          </a:xfrm>
          <a:prstGeom prst="rect">
            <a:avLst/>
          </a:prstGeom>
        </p:spPr>
      </p:pic>
      <p:sp>
        <p:nvSpPr>
          <p:cNvPr id="7" name="İçerik Yer Tutucusu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68669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Test Zinciri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12F3-3B75-754F-91EE-89D6173AD2EA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566" y="1439335"/>
            <a:ext cx="9372437" cy="2395315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566" y="4029354"/>
            <a:ext cx="9372437" cy="216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041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Sorting</a:t>
            </a:r>
            <a:r>
              <a:rPr lang="tr-TR" dirty="0" smtClean="0"/>
              <a:t> Algoritması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1412F3-3B75-754F-91EE-89D6173AD2EA}" type="datetime3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 March 2025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Presenter | Presentation Title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102" y="1194301"/>
            <a:ext cx="4239869" cy="4431956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57" y="3163144"/>
            <a:ext cx="7311652" cy="2463113"/>
          </a:xfrm>
          <a:prstGeom prst="rect">
            <a:avLst/>
          </a:prstGeom>
        </p:spPr>
      </p:pic>
      <p:sp>
        <p:nvSpPr>
          <p:cNvPr id="12" name="Dikdörtgen 11"/>
          <p:cNvSpPr/>
          <p:nvPr/>
        </p:nvSpPr>
        <p:spPr>
          <a:xfrm>
            <a:off x="271849" y="155106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 smtClean="0"/>
              <a:t>Bitonic</a:t>
            </a:r>
            <a:endParaRPr lang="tr-T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 smtClean="0"/>
              <a:t>Odd-even</a:t>
            </a:r>
            <a:endParaRPr lang="tr-T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 smtClean="0"/>
              <a:t>Bubblesort</a:t>
            </a: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136685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Faz 1 OR </a:t>
            </a:r>
            <a:r>
              <a:rPr lang="tr-TR" dirty="0" err="1" smtClean="0"/>
              <a:t>Accumulator</a:t>
            </a:r>
            <a:r>
              <a:rPr lang="tr-TR" dirty="0" smtClean="0"/>
              <a:t> ve </a:t>
            </a:r>
            <a:r>
              <a:rPr lang="tr-TR" dirty="0" err="1" smtClean="0"/>
              <a:t>Flag</a:t>
            </a:r>
            <a:r>
              <a:rPr lang="tr-TR" dirty="0" smtClean="0"/>
              <a:t> </a:t>
            </a:r>
            <a:r>
              <a:rPr lang="tr-TR" dirty="0" err="1" smtClean="0"/>
              <a:t>Settings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dirty="0" smtClean="0"/>
              <a:t>Faz-1’de Serenity-3’te testler devam ediyor.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dirty="0" err="1" smtClean="0"/>
              <a:t>Flag</a:t>
            </a:r>
            <a:r>
              <a:rPr lang="tr-TR" dirty="0" smtClean="0"/>
              <a:t> </a:t>
            </a:r>
            <a:r>
              <a:rPr lang="tr-TR" dirty="0" err="1" smtClean="0"/>
              <a:t>settings’te</a:t>
            </a:r>
            <a:r>
              <a:rPr lang="tr-TR" dirty="0" smtClean="0"/>
              <a:t> diyagramlarda indirgeme yapıldı. Eskisi sağda, yenisi aşağıda. Serenity-3 testleri yapılacak.</a:t>
            </a:r>
            <a:endParaRPr lang="tr-TR" dirty="0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EE50-B7B8-9742-A475-8A323B085249}" type="datetime3">
              <a:rPr lang="en-US" smtClean="0"/>
              <a:t>20 March 2025</a:t>
            </a:fld>
            <a:endParaRPr lang="en-US" dirty="0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12" y="3495106"/>
            <a:ext cx="5774724" cy="2705670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016" y="1127157"/>
            <a:ext cx="5931243" cy="300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99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IR_template  presentation</Template>
  <TotalTime>85</TotalTime>
  <Words>374</Words>
  <Application>Microsoft Office PowerPoint</Application>
  <PresentationFormat>Geniş ekran</PresentationFormat>
  <Paragraphs>53</Paragraphs>
  <Slides>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Teması</vt:lpstr>
      <vt:lpstr>NZS FPGA Tasarım Gelişmeleri</vt:lpstr>
      <vt:lpstr>Gelişmeler</vt:lpstr>
      <vt:lpstr>NZS Son Durum</vt:lpstr>
      <vt:lpstr>Scripting</vt:lpstr>
      <vt:lpstr>Test Zinciri</vt:lpstr>
      <vt:lpstr>Test Zinciri</vt:lpstr>
      <vt:lpstr>Test Zinciri</vt:lpstr>
      <vt:lpstr>Sorting Algoritması</vt:lpstr>
      <vt:lpstr>Faz 1 OR Accumulator ve Flag Settings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NZS FPGA Tasarım Gelişmeleri</dc:title>
  <dc:creator>Yunus Emre Fedar</dc:creator>
  <cp:lastModifiedBy>Yunus Emre Fedar</cp:lastModifiedBy>
  <cp:revision>10</cp:revision>
  <dcterms:created xsi:type="dcterms:W3CDTF">2025-03-20T08:05:30Z</dcterms:created>
  <dcterms:modified xsi:type="dcterms:W3CDTF">2025-03-20T09:31:34Z</dcterms:modified>
</cp:coreProperties>
</file>