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6" r:id="rId2"/>
    <p:sldId id="268" r:id="rId3"/>
    <p:sldId id="297" r:id="rId4"/>
    <p:sldId id="298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57"/>
    <p:restoredTop sz="94686"/>
  </p:normalViewPr>
  <p:slideViewPr>
    <p:cSldViewPr snapToGrid="0" snapToObjects="1">
      <p:cViewPr varScale="1">
        <p:scale>
          <a:sx n="125" d="100"/>
          <a:sy n="125" d="100"/>
        </p:scale>
        <p:origin x="160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H. Timko | RF MD plans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MD Plans for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307289"/>
            <a:ext cx="11376026" cy="549951"/>
          </a:xfrm>
        </p:spPr>
        <p:txBody>
          <a:bodyPr/>
          <a:lstStyle/>
          <a:p>
            <a:r>
              <a:rPr lang="en-GB" dirty="0"/>
              <a:t>H. Timko, P. Alonso, D. Barrientos, H. Bartosik, X. </a:t>
            </a:r>
            <a:r>
              <a:rPr lang="en-GB" dirty="0" err="1"/>
              <a:t>Buffat</a:t>
            </a:r>
            <a:r>
              <a:rPr lang="en-GB" dirty="0"/>
              <a:t>, A. Butterworth, R. </a:t>
            </a:r>
            <a:r>
              <a:rPr lang="en-GB" dirty="0" err="1"/>
              <a:t>Calaga</a:t>
            </a:r>
            <a:r>
              <a:rPr lang="en-GB" dirty="0"/>
              <a:t>, N. Catalan, G. Hagmann, B. Karlsen-Baeck, I. Karpov, S. </a:t>
            </a:r>
            <a:r>
              <a:rPr lang="en-GB" dirty="0" err="1"/>
              <a:t>Kostoglou</a:t>
            </a:r>
            <a:r>
              <a:rPr lang="en-GB" dirty="0"/>
              <a:t>, C. Marrelli, S. Morales, N. </a:t>
            </a:r>
            <a:r>
              <a:rPr lang="en-GB" dirty="0" err="1"/>
              <a:t>Mounet</a:t>
            </a:r>
            <a:r>
              <a:rPr lang="en-GB" dirty="0"/>
              <a:t>, B. </a:t>
            </a:r>
            <a:r>
              <a:rPr lang="en-GB" dirty="0" err="1"/>
              <a:t>Salvachua</a:t>
            </a:r>
            <a:r>
              <a:rPr lang="en-GB" dirty="0"/>
              <a:t>, D. Soriano, A. Spierer, K. Turaj, D. Valuch, M. </a:t>
            </a:r>
            <a:r>
              <a:rPr lang="en-GB" dirty="0" err="1"/>
              <a:t>Zampetakis</a:t>
            </a:r>
            <a:endParaRPr lang="en-GB" dirty="0"/>
          </a:p>
          <a:p>
            <a:r>
              <a:rPr lang="en-GB" dirty="0"/>
              <a:t>HL-LHC WP2 meeting, 13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GB" noProof="0" dirty="0">
                <a:solidFill>
                  <a:srgbClr val="2F2F2F"/>
                </a:solidFill>
              </a:rPr>
              <a:t>Batches at 2.3x10</a:t>
            </a:r>
            <a:r>
              <a:rPr lang="en-GB" baseline="30000" noProof="0" dirty="0">
                <a:solidFill>
                  <a:srgbClr val="2F2F2F"/>
                </a:solidFill>
              </a:rPr>
              <a:t>11</a:t>
            </a:r>
            <a:r>
              <a:rPr lang="en-GB" noProof="0" dirty="0">
                <a:solidFill>
                  <a:srgbClr val="2F2F2F"/>
                </a:solidFill>
              </a:rPr>
              <a:t> p/b, at least 36b, preferably 4x36b BCMS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Beam variants that are optimized in SPS are preferred (72b batches welcome if optimized)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Should try to reach as much as possible LIU baseline in SPS (10 MV + 2 MV, 1.65 ns)</a:t>
            </a:r>
          </a:p>
          <a:p>
            <a:r>
              <a:rPr lang="en-GB" noProof="0" dirty="0">
                <a:solidFill>
                  <a:srgbClr val="2F2F2F"/>
                </a:solidFill>
              </a:rPr>
              <a:t>MD#1: refine RF capture and fill the machine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In continuation: e-cloud at injection + 2 ramps of single bunches (ABP)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At flattop, we can study longitudinal LLD parasitically</a:t>
            </a:r>
          </a:p>
          <a:p>
            <a:pPr lvl="2"/>
            <a:r>
              <a:rPr lang="en-GB" noProof="0" dirty="0">
                <a:solidFill>
                  <a:srgbClr val="2F2F2F"/>
                </a:solidFill>
              </a:rPr>
              <a:t>Ramp 1: 6 bunches, nominal bunch length</a:t>
            </a:r>
          </a:p>
          <a:p>
            <a:pPr lvl="2"/>
            <a:r>
              <a:rPr lang="en-GB" noProof="0" dirty="0">
                <a:solidFill>
                  <a:srgbClr val="2F2F2F"/>
                </a:solidFill>
              </a:rPr>
              <a:t>Ramp 2: More bunches, lower bunch length target for BUP to ~1.0 ns; open phase loop to observe</a:t>
            </a:r>
          </a:p>
          <a:p>
            <a:pPr lvl="3"/>
            <a:r>
              <a:rPr lang="en-GB" noProof="0" dirty="0">
                <a:solidFill>
                  <a:srgbClr val="2F2F2F"/>
                </a:solidFill>
              </a:rPr>
              <a:t>Parasitic data also for intensity effects on controlled emittance blow-up at HL-LHC intensities</a:t>
            </a:r>
          </a:p>
          <a:p>
            <a:r>
              <a:rPr lang="en-GB" noProof="0" dirty="0">
                <a:solidFill>
                  <a:srgbClr val="2F2F2F"/>
                </a:solidFill>
              </a:rPr>
              <a:t>MD#2(-4): determine max no. bunches that can be accelerated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Present estimate is </a:t>
            </a:r>
            <a:r>
              <a:rPr lang="en-GB" b="1" noProof="0" dirty="0">
                <a:solidFill>
                  <a:srgbClr val="2F2F2F"/>
                </a:solidFill>
              </a:rPr>
              <a:t>~750b</a:t>
            </a:r>
            <a:r>
              <a:rPr lang="en-GB" noProof="0" dirty="0">
                <a:solidFill>
                  <a:srgbClr val="2F2F2F"/>
                </a:solidFill>
              </a:rPr>
              <a:t> due to start-of-ramp BLM thresholds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Apply improved cleaning and updated BLM thresholds if available​</a:t>
            </a:r>
          </a:p>
          <a:p>
            <a:endParaRPr lang="en-GB" noProof="0" dirty="0">
              <a:solidFill>
                <a:srgbClr val="2F2F2F"/>
              </a:solidFill>
            </a:endParaRPr>
          </a:p>
          <a:p>
            <a:pPr lvl="2"/>
            <a:endParaRPr lang="en-GB" noProof="0" dirty="0">
              <a:solidFill>
                <a:srgbClr val="2F2F2F"/>
              </a:solidFill>
            </a:endParaRPr>
          </a:p>
          <a:p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MDs with HL-LHC Intensities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06D5A0-BBA5-BA7B-CE31-9F78E325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350620" cy="4608512"/>
          </a:xfrm>
        </p:spPr>
        <p:txBody>
          <a:bodyPr/>
          <a:lstStyle/>
          <a:p>
            <a:r>
              <a:rPr lang="en-GB" dirty="0"/>
              <a:t>MD#1/2: complete longitudinal LLD measurements with single bunches of different intensities and 1.0 ns bunch length</a:t>
            </a:r>
          </a:p>
          <a:p>
            <a:pPr lvl="1"/>
            <a:r>
              <a:rPr lang="en-GB" dirty="0"/>
              <a:t>Parasitic measurements at flattop</a:t>
            </a:r>
          </a:p>
          <a:p>
            <a:r>
              <a:rPr lang="en-GB" dirty="0"/>
              <a:t>MD#2-4: other measurement methods to refine the longitudinal impedance</a:t>
            </a:r>
          </a:p>
          <a:p>
            <a:pPr lvl="1"/>
            <a:r>
              <a:rPr lang="en-GB" dirty="0"/>
              <a:t>E.g. de-bunching of long bunches as was done in SPS</a:t>
            </a:r>
          </a:p>
          <a:p>
            <a:pPr lvl="1"/>
            <a:r>
              <a:rPr lang="en-GB" dirty="0"/>
              <a:t>Methods presently being evaluated in simulations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BC86C9-3473-285A-E5A8-719CA1754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MDs on </a:t>
            </a:r>
            <a:r>
              <a:rPr lang="en-GB"/>
              <a:t>LHC Impedance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E8062-C2A4-D3FF-F2A9-60B9CED75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3180-3B04-54B0-21C3-69947E0C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59176-3971-4214-B7AB-9A7EA326C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46949C-6BB1-6186-E258-78ACDC245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063" y="1439335"/>
            <a:ext cx="4987947" cy="33729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1FC94E-00DA-69F8-B0A8-F82C3CFF79AA}"/>
              </a:ext>
            </a:extLst>
          </p:cNvPr>
          <p:cNvSpPr txBox="1"/>
          <p:nvPr/>
        </p:nvSpPr>
        <p:spPr>
          <a:xfrm>
            <a:off x="6917896" y="4864667"/>
            <a:ext cx="47442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Measurement data from 2024,</a:t>
            </a:r>
          </a:p>
          <a:p>
            <a:pPr algn="l"/>
            <a:r>
              <a:rPr lang="en-GB" dirty="0"/>
              <a:t>M. </a:t>
            </a:r>
            <a:r>
              <a:rPr lang="en-GB" dirty="0" err="1"/>
              <a:t>Zampetakis</a:t>
            </a:r>
            <a:r>
              <a:rPr lang="en-GB" dirty="0"/>
              <a:t> at HL-LHC coll. meeting 2024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3C65B3B-AC82-C38A-59CD-50528DB50EA4}"/>
              </a:ext>
            </a:extLst>
          </p:cNvPr>
          <p:cNvSpPr/>
          <p:nvPr/>
        </p:nvSpPr>
        <p:spPr>
          <a:xfrm>
            <a:off x="9875838" y="1439335"/>
            <a:ext cx="997572" cy="31923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14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6A71EB-E61B-4FF0-985D-BC39A8A7D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MD#1: improved cleaning of de-bunched beam at flat bottom</a:t>
            </a:r>
          </a:p>
          <a:p>
            <a:pPr lvl="1"/>
            <a:r>
              <a:rPr lang="en-GB" dirty="0"/>
              <a:t>ADT intra-batch cleaning, RF noise cleaning?</a:t>
            </a:r>
          </a:p>
          <a:p>
            <a:pPr lvl="1"/>
            <a:r>
              <a:rPr lang="en-GB" dirty="0"/>
              <a:t>(If needed) in addition to the commissioning time requested for this activity</a:t>
            </a:r>
          </a:p>
          <a:p>
            <a:r>
              <a:rPr lang="en-GB" dirty="0"/>
              <a:t>MD#2-4: full detuning at LHC injection</a:t>
            </a:r>
          </a:p>
          <a:p>
            <a:pPr lvl="1"/>
            <a:r>
              <a:rPr lang="en-GB" dirty="0"/>
              <a:t>Evaluate power requirements and beam losses when injecting directly in full-detuning mode</a:t>
            </a:r>
          </a:p>
          <a:p>
            <a:r>
              <a:rPr lang="en-GB" dirty="0"/>
              <a:t>MD#1 (before TS1): full power reach of LHC klystrons with batched beam </a:t>
            </a:r>
          </a:p>
          <a:p>
            <a:r>
              <a:rPr lang="en-GB" dirty="0"/>
              <a:t>MD#4: WR frequency distribution with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99361B-F64E-68F8-0B01-46D0DFBC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MDs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45D8-E3C5-3995-06D4-CA6B66EB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7F5C5-19E2-103D-229C-2F74E421A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06144-309F-D640-7E9B-D97A400AA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80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1629</TotalTime>
  <Words>448</Words>
  <Application>Microsoft Macintosh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RF MD Plans for 2025</vt:lpstr>
      <vt:lpstr>MDs with HL-LHC Intensities</vt:lpstr>
      <vt:lpstr>MDs on LHC Impedance</vt:lpstr>
      <vt:lpstr>Other MDs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Helga Timko</dc:creator>
  <cp:lastModifiedBy>Michail Zampetakis</cp:lastModifiedBy>
  <cp:revision>93</cp:revision>
  <dcterms:created xsi:type="dcterms:W3CDTF">2023-09-29T12:59:51Z</dcterms:created>
  <dcterms:modified xsi:type="dcterms:W3CDTF">2025-03-13T09:18:56Z</dcterms:modified>
</cp:coreProperties>
</file>