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4488" r:id="rId3"/>
    <p:sldId id="4490" r:id="rId4"/>
    <p:sldId id="4489" r:id="rId5"/>
    <p:sldId id="448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4E42"/>
    <a:srgbClr val="4E8F00"/>
    <a:srgbClr val="2BA02B"/>
    <a:srgbClr val="1E77B4"/>
    <a:srgbClr val="71B3D9"/>
    <a:srgbClr val="0700FF"/>
    <a:srgbClr val="008941"/>
    <a:srgbClr val="BA0600"/>
    <a:srgbClr val="24B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–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5" autoAdjust="0"/>
    <p:restoredTop sz="99850" autoAdjust="0"/>
  </p:normalViewPr>
  <p:slideViewPr>
    <p:cSldViewPr snapToGrid="0" snapToObjects="1">
      <p:cViewPr varScale="1">
        <p:scale>
          <a:sx n="115" d="100"/>
          <a:sy n="115" d="100"/>
        </p:scale>
        <p:origin x="216" y="28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HL-LHC WP2 meeting, 13 March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91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8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1.061002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F239FA6E-F448-6E6A-773B-F11EF7B02D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941955"/>
            <a:ext cx="8534400" cy="1752600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3E496DF-ACA6-79B0-EF0F-B91FB76F05F7}"/>
              </a:ext>
            </a:extLst>
          </p:cNvPr>
          <p:cNvSpPr txBox="1">
            <a:spLocks/>
          </p:cNvSpPr>
          <p:nvPr/>
        </p:nvSpPr>
        <p:spPr>
          <a:xfrm>
            <a:off x="1189893" y="2434381"/>
            <a:ext cx="981221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MDs for electron cloud effects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DF4A82C-7ED4-57D6-AC7D-5D45EF7B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6225" y="5690335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HL-LHC WP2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 March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FCD4-4263-4866-EA9F-377CFD9F7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MDs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2BF29-6223-7F46-8095-BCFCAA20B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Heat load measurements with high intensity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Heat load with 2.3e11 p/b at injection</a:t>
            </a:r>
          </a:p>
          <a:p>
            <a:pPr lvl="1"/>
            <a:r>
              <a:rPr lang="en-GB" dirty="0"/>
              <a:t>Trains of 2 x 72b or 3 x 48b and &gt; 2500 bunches 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Heat load with 8b+4e beam with 2.3e11 p/b at flat top</a:t>
            </a:r>
          </a:p>
          <a:p>
            <a:pPr lvl="1"/>
            <a:r>
              <a:rPr lang="en-GB" dirty="0"/>
              <a:t>With 2 x 56 b (compatible with 4x36b AGK) we could reach 1700-1800 bunches (TBC with RF)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/>
              <a:t>Motivation: </a:t>
            </a:r>
          </a:p>
          <a:p>
            <a:r>
              <a:rPr lang="en-GB" dirty="0"/>
              <a:t>Collect (better) data for electron cloud modelling</a:t>
            </a:r>
          </a:p>
          <a:p>
            <a:r>
              <a:rPr lang="en-GB" dirty="0"/>
              <a:t>Test high-intensity for HL-LHC</a:t>
            </a:r>
          </a:p>
          <a:p>
            <a:r>
              <a:rPr lang="en-GB" dirty="0"/>
              <a:t>Test HL-LHC electron cloud mitigation scheme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5B26E-4E16-EB12-78CB-835269DF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42201-0640-96FB-73EB-AF8E4BFAD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10AFC-684E-5FBA-F477-22E66D51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7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04F13-5252-33BE-5A44-4291F662E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6F49-BF09-C7C8-FF28-47498752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MDs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533D2-A8A8-7C80-8BD0-86C6BDD93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Heat load measurements for comparison to Run 1 and Run 2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Heat load measurement with ~1.1e11 p/b in trains of 2 x 72 b at 450 GeV  </a:t>
            </a:r>
          </a:p>
          <a:p>
            <a:endParaRPr lang="en-GB" dirty="0"/>
          </a:p>
          <a:p>
            <a:r>
              <a:rPr lang="en-GB" dirty="0"/>
              <a:t>Heat load measurement with ~1.2e11 p/b, in trains of 3 x 48 b or 2 x 72 b at flat top (single and both beams)</a:t>
            </a:r>
          </a:p>
          <a:p>
            <a:pPr lvl="1"/>
            <a:r>
              <a:rPr lang="en-GB" dirty="0"/>
              <a:t>Use shorter bunch length, if possible, for closer comparison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/>
              <a:t>Motivation: </a:t>
            </a:r>
          </a:p>
          <a:p>
            <a:r>
              <a:rPr lang="en-GB" dirty="0"/>
              <a:t>Quantifying the beam screen degradation in LS2, </a:t>
            </a:r>
            <a:br>
              <a:rPr lang="en-GB" dirty="0"/>
            </a:br>
            <a:r>
              <a:rPr lang="en-GB" dirty="0"/>
              <a:t>without relying on extrapolations from simulations</a:t>
            </a:r>
            <a:br>
              <a:rPr lang="en-GB" dirty="0"/>
            </a:br>
            <a:r>
              <a:rPr lang="en-GB" dirty="0" err="1"/>
              <a:t>w.r.t.</a:t>
            </a:r>
            <a:r>
              <a:rPr lang="en-GB" dirty="0"/>
              <a:t> filling scheme, intensity, bunch length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C25CD-8D74-7584-8080-50EE1B83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36465-2A07-12D9-6A47-28231937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90302-C458-50C9-E274-3D30D47BE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graph of a graph with a red line&#10;&#10;AI-generated content may be incorrect.">
            <a:extLst>
              <a:ext uri="{FF2B5EF4-FFF2-40B4-BE49-F238E27FC236}">
                <a16:creationId xmlns:a16="http://schemas.microsoft.com/office/drawing/2014/main" id="{900E92B7-24B6-E9B4-BF86-94FCAC8D5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285" y="2832722"/>
            <a:ext cx="6498698" cy="3713541"/>
          </a:xfrm>
          <a:prstGeom prst="rect">
            <a:avLst/>
          </a:prstGeom>
        </p:spPr>
      </p:pic>
      <p:sp>
        <p:nvSpPr>
          <p:cNvPr id="10" name="5-point Star 9">
            <a:extLst>
              <a:ext uri="{FF2B5EF4-FFF2-40B4-BE49-F238E27FC236}">
                <a16:creationId xmlns:a16="http://schemas.microsoft.com/office/drawing/2014/main" id="{723562A9-A0F8-CE80-11E5-AEC1B5202843}"/>
              </a:ext>
            </a:extLst>
          </p:cNvPr>
          <p:cNvSpPr>
            <a:spLocks noChangeAspect="1"/>
          </p:cNvSpPr>
          <p:nvPr/>
        </p:nvSpPr>
        <p:spPr>
          <a:xfrm>
            <a:off x="8887846" y="3738755"/>
            <a:ext cx="208800" cy="211873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37CC6F32-03C2-38DC-6701-D8F76B77DE9C}"/>
              </a:ext>
            </a:extLst>
          </p:cNvPr>
          <p:cNvSpPr>
            <a:spLocks noChangeAspect="1"/>
          </p:cNvSpPr>
          <p:nvPr/>
        </p:nvSpPr>
        <p:spPr>
          <a:xfrm>
            <a:off x="8893630" y="4088652"/>
            <a:ext cx="208800" cy="211873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38C5CD70-83F3-D051-13F3-8C687433762E}"/>
              </a:ext>
            </a:extLst>
          </p:cNvPr>
          <p:cNvSpPr>
            <a:spLocks noChangeAspect="1"/>
          </p:cNvSpPr>
          <p:nvPr/>
        </p:nvSpPr>
        <p:spPr>
          <a:xfrm>
            <a:off x="8066001" y="4337824"/>
            <a:ext cx="208800" cy="211873"/>
          </a:xfrm>
          <a:prstGeom prst="star5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FBA1FC-BFBC-4125-F792-0A21A0217CC2}"/>
              </a:ext>
            </a:extLst>
          </p:cNvPr>
          <p:cNvCxnSpPr/>
          <p:nvPr/>
        </p:nvCxnSpPr>
        <p:spPr>
          <a:xfrm flipV="1">
            <a:off x="9187973" y="3822389"/>
            <a:ext cx="0" cy="3721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F2A5FE-EDB9-024B-7D29-25172E72DDE7}"/>
              </a:ext>
            </a:extLst>
          </p:cNvPr>
          <p:cNvCxnSpPr>
            <a:cxnSpLocks/>
          </p:cNvCxnSpPr>
          <p:nvPr/>
        </p:nvCxnSpPr>
        <p:spPr>
          <a:xfrm flipH="1">
            <a:off x="8173035" y="3717564"/>
            <a:ext cx="731629" cy="4926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33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730BA-29E5-6E13-3725-560C93CAE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56AB6-69E1-0AFF-12DB-5D5CEAAC2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MDs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87E95-9F94-693E-9133-3BCEC942B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Electron cloud instabilities in dipoles at flat top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Characterize beam stability as a function of bunch intensity and chromaticity</a:t>
            </a:r>
          </a:p>
          <a:p>
            <a:pPr lvl="1"/>
            <a:r>
              <a:rPr lang="en-GB" dirty="0"/>
              <a:t>Inject trains of 2 x 72 b with varying intensity: e.g., 0.8e11, 1e11, 1.2e11 and 1.4e11 p/b with high chromaticity</a:t>
            </a:r>
          </a:p>
          <a:p>
            <a:pPr lvl="1"/>
            <a:r>
              <a:rPr lang="en-GB" dirty="0"/>
              <a:t>Ramp, then gradually lower chromaticity at flat top and monitor stability</a:t>
            </a:r>
          </a:p>
          <a:p>
            <a:pPr lvl="1"/>
            <a:r>
              <a:rPr lang="en-GB" dirty="0"/>
              <a:t>Repeat with and without beam-beam effects (1/2 IPs?)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/>
              <a:t>Motivation: </a:t>
            </a:r>
          </a:p>
          <a:p>
            <a:r>
              <a:rPr lang="en-GB" dirty="0"/>
              <a:t>Collect data for electron cloud instability modelling (new PhD starting 4/25)</a:t>
            </a:r>
          </a:p>
          <a:p>
            <a:r>
              <a:rPr lang="en-GB" dirty="0"/>
              <a:t>Identify chromaticity margins for operation (instabilities observed in operation with only 1 IP colliding)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386B1-B863-163E-3AEE-D4942851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F2604-C9F6-B518-C88B-5DE4EB7F3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HL-LHC WP2 meeting, 13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8E0EB-A75D-094B-125E-8C214ADFD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420487-AFF4-31A1-801E-9845838A7CFB}"/>
              </a:ext>
            </a:extLst>
          </p:cNvPr>
          <p:cNvGrpSpPr/>
          <p:nvPr/>
        </p:nvGrpSpPr>
        <p:grpSpPr>
          <a:xfrm>
            <a:off x="2007220" y="4425918"/>
            <a:ext cx="7619999" cy="2209553"/>
            <a:chOff x="200809" y="4069011"/>
            <a:chExt cx="7619999" cy="22095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0CC1461-741A-841D-1BDF-4ADAD57FFA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608" b="49282"/>
            <a:stretch/>
          </p:blipFill>
          <p:spPr>
            <a:xfrm>
              <a:off x="200809" y="4069011"/>
              <a:ext cx="7619999" cy="192309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FFB428-A178-63A9-EA93-08079994261B}"/>
                </a:ext>
              </a:extLst>
            </p:cNvPr>
            <p:cNvSpPr/>
            <p:nvPr/>
          </p:nvSpPr>
          <p:spPr>
            <a:xfrm>
              <a:off x="457200" y="5884433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E55B857-AD71-F41E-DF79-0E99DEEE4D59}"/>
                </a:ext>
              </a:extLst>
            </p:cNvPr>
            <p:cNvSpPr/>
            <p:nvPr/>
          </p:nvSpPr>
          <p:spPr>
            <a:xfrm>
              <a:off x="609600" y="6036833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52AACAC-E636-240C-7B8B-05F81D4ECBDF}"/>
                </a:ext>
              </a:extLst>
            </p:cNvPr>
            <p:cNvSpPr/>
            <p:nvPr/>
          </p:nvSpPr>
          <p:spPr>
            <a:xfrm>
              <a:off x="2838226" y="5933760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F750C1-3552-A021-39CE-DB0BE10DD6E6}"/>
                </a:ext>
              </a:extLst>
            </p:cNvPr>
            <p:cNvSpPr/>
            <p:nvPr/>
          </p:nvSpPr>
          <p:spPr>
            <a:xfrm>
              <a:off x="5369860" y="5935274"/>
              <a:ext cx="467958" cy="2417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C9CFFAE-CE22-DE61-CF8C-8B26DBF523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634" r="39415" b="86288"/>
          <a:stretch/>
        </p:blipFill>
        <p:spPr>
          <a:xfrm>
            <a:off x="9312753" y="4425918"/>
            <a:ext cx="1215483" cy="6919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EB419D0-952F-B016-CDD1-A614DD2D52E1}"/>
              </a:ext>
            </a:extLst>
          </p:cNvPr>
          <p:cNvSpPr/>
          <p:nvPr/>
        </p:nvSpPr>
        <p:spPr>
          <a:xfrm>
            <a:off x="5352585" y="4337823"/>
            <a:ext cx="1393903" cy="143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7CCC2D-E08C-2481-73A9-8DA82D99598C}"/>
              </a:ext>
            </a:extLst>
          </p:cNvPr>
          <p:cNvSpPr txBox="1"/>
          <p:nvPr/>
        </p:nvSpPr>
        <p:spPr>
          <a:xfrm>
            <a:off x="8008928" y="6312969"/>
            <a:ext cx="3531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A. Romano et al, </a:t>
            </a:r>
            <a:r>
              <a:rPr lang="en-GB" sz="1200" i="1" dirty="0">
                <a:solidFill>
                  <a:schemeClr val="tx2"/>
                </a:solidFill>
                <a:hlinkClick r:id="rId3"/>
              </a:rPr>
              <a:t>Phys. Rev. Accel. Beams 21, 061002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0318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587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81010</TotalTime>
  <Words>357</Words>
  <Application>Microsoft Macintosh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Courier New</vt:lpstr>
      <vt:lpstr>Office Theme</vt:lpstr>
      <vt:lpstr>PowerPoint Presentation</vt:lpstr>
      <vt:lpstr>Planned MDs</vt:lpstr>
      <vt:lpstr>Planned MDs</vt:lpstr>
      <vt:lpstr>Planned MDs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1719</cp:revision>
  <dcterms:created xsi:type="dcterms:W3CDTF">2017-07-07T12:54:19Z</dcterms:created>
  <dcterms:modified xsi:type="dcterms:W3CDTF">2025-03-13T10:30:00Z</dcterms:modified>
</cp:coreProperties>
</file>