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457" r:id="rId2"/>
    <p:sldId id="493" r:id="rId3"/>
    <p:sldId id="505" r:id="rId4"/>
    <p:sldId id="507" r:id="rId5"/>
    <p:sldId id="509" r:id="rId6"/>
    <p:sldId id="508" r:id="rId7"/>
    <p:sldId id="506" r:id="rId8"/>
    <p:sldId id="257" r:id="rId9"/>
    <p:sldId id="258" r:id="rId10"/>
    <p:sldId id="259" r:id="rId11"/>
    <p:sldId id="26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51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artouk\cernbox\Documents\LR3WG\2024\LMC2025optics\HCMBXW_001-BI000027_Loadline_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HCMBXW_001-BI000027</a:t>
            </a:r>
          </a:p>
          <a:p>
            <a:pPr>
              <a:defRPr/>
            </a:pPr>
            <a:r>
              <a:rPr lang="en-GB" sz="1600" b="1"/>
              <a:t>Integrated</a:t>
            </a:r>
            <a:r>
              <a:rPr lang="en-GB" sz="1600" b="1" baseline="0"/>
              <a:t> field</a:t>
            </a:r>
            <a:endParaRPr lang="en-GB" sz="1600" b="1"/>
          </a:p>
          <a:p>
            <a:pPr>
              <a:defRPr/>
            </a:pPr>
            <a:r>
              <a:rPr lang="en-GB"/>
              <a:t>(SSW typical std over 3 reps &lt; 0.3 unit)  </a:t>
            </a:r>
          </a:p>
        </c:rich>
      </c:tx>
      <c:layout>
        <c:manualLayout>
          <c:xMode val="edge"/>
          <c:yMode val="edge"/>
          <c:x val="0.35036574013073402"/>
          <c:y val="1.25239611152373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SSW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'SSW results'!$H$7:$H$21</c:f>
              <c:numCache>
                <c:formatCode>General</c:formatCode>
                <c:ptCount val="15"/>
                <c:pt idx="0">
                  <c:v>100.00360609905201</c:v>
                </c:pt>
                <c:pt idx="1">
                  <c:v>200.00429591503899</c:v>
                </c:pt>
                <c:pt idx="2">
                  <c:v>300.026492050652</c:v>
                </c:pt>
                <c:pt idx="3">
                  <c:v>399.98712439523098</c:v>
                </c:pt>
                <c:pt idx="4">
                  <c:v>499.99515687152598</c:v>
                </c:pt>
                <c:pt idx="5">
                  <c:v>599.94816725239104</c:v>
                </c:pt>
                <c:pt idx="6">
                  <c:v>684.93619197875103</c:v>
                </c:pt>
                <c:pt idx="7">
                  <c:v>699.88748445605995</c:v>
                </c:pt>
                <c:pt idx="8">
                  <c:v>749.89190658760197</c:v>
                </c:pt>
                <c:pt idx="9">
                  <c:v>799.87723397538105</c:v>
                </c:pt>
                <c:pt idx="10">
                  <c:v>829.86244435940398</c:v>
                </c:pt>
                <c:pt idx="11">
                  <c:v>849.83449533475505</c:v>
                </c:pt>
                <c:pt idx="12">
                  <c:v>899.80474645536503</c:v>
                </c:pt>
                <c:pt idx="13">
                  <c:v>949.75234501524801</c:v>
                </c:pt>
                <c:pt idx="14">
                  <c:v>999.70073836898098</c:v>
                </c:pt>
              </c:numCache>
            </c:numRef>
          </c:xVal>
          <c:yVal>
            <c:numRef>
              <c:f>'SSW results'!$I$7:$I$21</c:f>
              <c:numCache>
                <c:formatCode>0.00</c:formatCode>
                <c:ptCount val="15"/>
                <c:pt idx="0">
                  <c:v>0.65733062603128056</c:v>
                </c:pt>
                <c:pt idx="1">
                  <c:v>1.3132773055715852</c:v>
                </c:pt>
                <c:pt idx="2">
                  <c:v>1.96863938573472</c:v>
                </c:pt>
                <c:pt idx="3">
                  <c:v>2.622792428802835</c:v>
                </c:pt>
                <c:pt idx="4">
                  <c:v>3.27471230594423</c:v>
                </c:pt>
                <c:pt idx="5">
                  <c:v>3.91878792953815</c:v>
                </c:pt>
                <c:pt idx="6">
                  <c:v>4.4115516219571349</c:v>
                </c:pt>
                <c:pt idx="7">
                  <c:v>4.4886177544246353</c:v>
                </c:pt>
                <c:pt idx="8">
                  <c:v>4.7255863300727707</c:v>
                </c:pt>
                <c:pt idx="9">
                  <c:v>4.9350519260225001</c:v>
                </c:pt>
                <c:pt idx="10">
                  <c:v>5.0506381244163947</c:v>
                </c:pt>
                <c:pt idx="11">
                  <c:v>5.124556612012765</c:v>
                </c:pt>
                <c:pt idx="12">
                  <c:v>5.2997081367060055</c:v>
                </c:pt>
                <c:pt idx="13">
                  <c:v>5.4628752738549098</c:v>
                </c:pt>
                <c:pt idx="14">
                  <c:v>5.6150198221262198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51A-41CD-9D41-5127EF43051F}"/>
            </c:ext>
          </c:extLst>
        </c:ser>
        <c:ser>
          <c:idx val="1"/>
          <c:order val="1"/>
          <c:tx>
            <c:v>Hall probe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'Hall probe'!$A$5:$A$19</c:f>
              <c:numCache>
                <c:formatCode>General</c:formatCode>
                <c:ptCount val="15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400</c:v>
                </c:pt>
                <c:pt idx="4">
                  <c:v>500</c:v>
                </c:pt>
                <c:pt idx="5">
                  <c:v>600</c:v>
                </c:pt>
                <c:pt idx="6">
                  <c:v>685</c:v>
                </c:pt>
                <c:pt idx="7">
                  <c:v>700</c:v>
                </c:pt>
                <c:pt idx="8">
                  <c:v>750</c:v>
                </c:pt>
                <c:pt idx="9">
                  <c:v>800</c:v>
                </c:pt>
                <c:pt idx="10">
                  <c:v>830</c:v>
                </c:pt>
                <c:pt idx="11">
                  <c:v>850</c:v>
                </c:pt>
                <c:pt idx="12">
                  <c:v>900</c:v>
                </c:pt>
                <c:pt idx="13">
                  <c:v>950</c:v>
                </c:pt>
                <c:pt idx="14">
                  <c:v>1000</c:v>
                </c:pt>
              </c:numCache>
            </c:numRef>
          </c:xVal>
          <c:yVal>
            <c:numRef>
              <c:f>'Hall probe'!$D$5:$D$19</c:f>
              <c:numCache>
                <c:formatCode>General</c:formatCode>
                <c:ptCount val="15"/>
                <c:pt idx="0">
                  <c:v>0.65952</c:v>
                </c:pt>
                <c:pt idx="1">
                  <c:v>1.3159485</c:v>
                </c:pt>
                <c:pt idx="2">
                  <c:v>1.9727205000000001</c:v>
                </c:pt>
                <c:pt idx="3">
                  <c:v>2.6270880000000001</c:v>
                </c:pt>
                <c:pt idx="4">
                  <c:v>3.2749640000000002</c:v>
                </c:pt>
                <c:pt idx="5">
                  <c:v>3.9163739999999998</c:v>
                </c:pt>
                <c:pt idx="6">
                  <c:v>4.3921150000000004</c:v>
                </c:pt>
                <c:pt idx="7">
                  <c:v>4.4699674999999992</c:v>
                </c:pt>
                <c:pt idx="8">
                  <c:v>4.7035524999999998</c:v>
                </c:pt>
                <c:pt idx="9">
                  <c:v>4.9135049999999998</c:v>
                </c:pt>
                <c:pt idx="10">
                  <c:v>5.0299549999999993</c:v>
                </c:pt>
                <c:pt idx="11">
                  <c:v>5.0971679999999999</c:v>
                </c:pt>
                <c:pt idx="12">
                  <c:v>5.2739820000000002</c:v>
                </c:pt>
                <c:pt idx="13">
                  <c:v>5.4298500000000001</c:v>
                </c:pt>
                <c:pt idx="14">
                  <c:v>5.5722810000000003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51A-41CD-9D41-5127EF43051F}"/>
            </c:ext>
          </c:extLst>
        </c:ser>
        <c:ser>
          <c:idx val="2"/>
          <c:order val="2"/>
          <c:tx>
            <c:v>Linear 0 - 600 A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'SSW results'!$H$7:$H$21</c:f>
              <c:numCache>
                <c:formatCode>General</c:formatCode>
                <c:ptCount val="15"/>
                <c:pt idx="0">
                  <c:v>100.00360609905201</c:v>
                </c:pt>
                <c:pt idx="1">
                  <c:v>200.00429591503899</c:v>
                </c:pt>
                <c:pt idx="2">
                  <c:v>300.026492050652</c:v>
                </c:pt>
                <c:pt idx="3">
                  <c:v>399.98712439523098</c:v>
                </c:pt>
                <c:pt idx="4">
                  <c:v>499.99515687152598</c:v>
                </c:pt>
                <c:pt idx="5">
                  <c:v>599.94816725239104</c:v>
                </c:pt>
                <c:pt idx="6">
                  <c:v>684.93619197875103</c:v>
                </c:pt>
                <c:pt idx="7">
                  <c:v>699.88748445605995</c:v>
                </c:pt>
                <c:pt idx="8">
                  <c:v>749.89190658760197</c:v>
                </c:pt>
                <c:pt idx="9">
                  <c:v>799.87723397538105</c:v>
                </c:pt>
                <c:pt idx="10">
                  <c:v>829.86244435940398</c:v>
                </c:pt>
                <c:pt idx="11">
                  <c:v>849.83449533475505</c:v>
                </c:pt>
                <c:pt idx="12">
                  <c:v>899.80474645536503</c:v>
                </c:pt>
                <c:pt idx="13">
                  <c:v>949.75234501524801</c:v>
                </c:pt>
                <c:pt idx="14">
                  <c:v>999.70073836898098</c:v>
                </c:pt>
              </c:numCache>
            </c:numRef>
          </c:xVal>
          <c:yVal>
            <c:numRef>
              <c:f>'SSW results'!$L$7:$L$21</c:f>
              <c:numCache>
                <c:formatCode>General</c:formatCode>
                <c:ptCount val="15"/>
                <c:pt idx="0">
                  <c:v>0.65891348473958311</c:v>
                </c:pt>
                <c:pt idx="1">
                  <c:v>1.3122394814594109</c:v>
                </c:pt>
                <c:pt idx="2">
                  <c:v>1.9657059835870643</c:v>
                </c:pt>
                <c:pt idx="3">
                  <c:v>2.6187702762378313</c:v>
                </c:pt>
                <c:pt idx="4">
                  <c:v>3.2721442441353892</c:v>
                </c:pt>
                <c:pt idx="5">
                  <c:v>3.9251587408592532</c:v>
                </c:pt>
                <c:pt idx="6">
                  <c:v>4.4804037703262587</c:v>
                </c:pt>
                <c:pt idx="7">
                  <c:v>4.5780837771138305</c:v>
                </c:pt>
                <c:pt idx="8">
                  <c:v>4.904773412851382</c:v>
                </c:pt>
                <c:pt idx="9">
                  <c:v>5.2313382985244701</c:v>
                </c:pt>
                <c:pt idx="10">
                  <c:v>5.4272381217861252</c:v>
                </c:pt>
                <c:pt idx="11">
                  <c:v>5.5577198228025964</c:v>
                </c:pt>
                <c:pt idx="12">
                  <c:v>5.884186211982378</c:v>
                </c:pt>
                <c:pt idx="13">
                  <c:v>6.2105046071148937</c:v>
                </c:pt>
                <c:pt idx="14">
                  <c:v>6.5368281948064322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51A-41CD-9D41-5127EF4305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4052768"/>
        <c:axId val="174050368"/>
      </c:scatterChart>
      <c:valAx>
        <c:axId val="174052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050368"/>
        <c:crosses val="autoZero"/>
        <c:crossBetween val="midCat"/>
      </c:valAx>
      <c:valAx>
        <c:axId val="174050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Tm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40527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CB9AC-B567-4965-B885-35BF6D90A715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FBB81-B16E-4352-BFDF-9173483BEC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69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685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3900C1-9D97-5FF9-0FB6-593867067F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059027-B8CD-8A39-6630-529C193F2D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391914-E488-604E-78D3-40BEF569F5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B4BB94-72F1-2473-DCD6-2B4623A242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67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057B7A-7BB6-EA0B-5FCF-D0701E147E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EC5EC1-1E3F-05D1-4C20-3E0950294A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B92FBB-AED2-D1E4-0877-29615207AB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E6CB1-67F3-15C5-9B77-F773C74DDDB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134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2CA50-E5B7-0762-E1F7-3E2BB2944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62C79B-7505-5D3D-A99E-97D6ED705E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5DB9E7-8BD0-6BC2-4DA1-1EB5502649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9649AC-6130-4A41-8C7E-2BF54D6BFB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13A6B5-E929-4085-976B-C3B6E179C8F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499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47B84-21DA-AF14-39C6-07FCC401E8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0DC4BA-B9F1-EEBC-387E-B1AB284A03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AF9D2-B7EB-2E29-7809-180BA796DF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6D062-939E-7384-E26E-8D53B9A30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82841-5790-B980-033F-C12E4B137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225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C5C82-6668-95F0-0394-B1831E726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EA3B5E-2EB7-E514-2857-C47DF3743D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A6537B-11A6-A70A-64F4-5D20B7CE7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AC82D-1D4D-6AEF-D920-29B8BA094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A98CA-7C39-12C1-685C-7E2A6B944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821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C8675F-198F-DDC8-04ED-CAA3136A49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4E0AAC-8111-B66E-7DA6-07E872C38B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006A7-AAFD-0124-AE04-0098DA543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84A27-ECC8-669C-924C-5A563E848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DB4D1-EAD2-6859-B322-84C6844A8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525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828C6-E90E-AB53-1177-66B4CCEC8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DB6AF5-BA66-78A4-E8D4-1CF6916840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90618-1457-932D-4508-4FDB6F1B5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0D50C8-F9D3-6094-4639-5301D8C68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4F1BBF-BCB2-1F42-615A-1618B0656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58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C1A71-2463-9D18-0288-7FE1EC1BC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7334EF-ADE5-0A2C-7EC2-B065665FB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884F7-623C-B631-2A7D-53E25FDEB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24771-4651-0CCD-029B-513EEC421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91FEF-4ABE-EB4A-7073-8BE4F5F3E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6437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BF826-6506-9258-5DB8-2F8B148D0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D4CF9C-717D-F5A5-37A6-B3E4C01B16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A3DEBD-CA9C-C33B-57C8-605D50A99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1A6936-FD03-8FBC-579A-D2B0CBDA5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75D19D-3D59-6016-05D2-A1EC69FD3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289C7-2AB4-A0CB-F148-9E9C5539E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874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5A02A-4DBA-1FB2-F7D7-139DF3177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5B3957-5F44-39B4-3291-31374116D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680AFF-F272-DFC0-7BCB-D5619D486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5D610A-DF15-453D-A9A9-63C0E16F0D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628E10-1A5C-1CDE-8C9B-E2F7E6C857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8C84F7-2D1F-BFC6-D871-0827ABDEB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830818-AB6D-44E8-7C51-3D8579E90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1B55E9-53D0-2305-5473-FB17E08C5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3909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5CAA6-6678-45B5-253A-72474A770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897BC-E0FC-2B96-4787-AF2F7FDEC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DE31F9-6749-7936-FABC-6E90664AB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F2481B-8D16-2C1E-E557-4BDACB097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998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E71D5D-8C22-488F-1808-06E7DDEB4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B544BB-AC25-494D-6D8E-290296E3F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19495A-2A62-6827-A9F2-96F98C78C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662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8BFCB-EC6E-137F-DD41-4CE23DD0F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0B4C6-22B6-74CB-958B-D4BB6787B8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E33BA5-D7EA-EA4F-AC19-DA0EF532CE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BFC85-2520-A9B4-D00B-63F507962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FD8CD1-00DF-7FBC-A50D-E1FF58DA6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3EC5CD-579F-92F0-A284-72A9128FF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8490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1B7BC-248B-C90C-F885-BF07DFFFC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1D463B-0141-5ACE-D50C-C270BB85B4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057C0D-79B4-FEB8-4C3D-A07879A675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73F5A9-59EC-96CE-2450-43DF3F0B0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36412E-90BD-D221-DA48-D497A2E93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E0E14E-E667-F2C5-6ED0-EF7E515C3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79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E10C4E-03A3-D415-D2E9-4DAE99ECD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F48152-8022-7167-AD5F-1755AB3C9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FD7828-4560-D6E7-10BB-11FFAB9933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01/04/2025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B4B38-7F4F-047C-66AD-3E74A0EBFC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S. Fartoukh, LHC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A637E-E97E-CFE0-41D9-89A8ABDF8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57D9B4-B3D4-46B1-BC3C-B72D918E16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606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759" y="0"/>
            <a:ext cx="12147241" cy="1122218"/>
          </a:xfrm>
        </p:spPr>
        <p:txBody>
          <a:bodyPr>
            <a:noAutofit/>
          </a:bodyPr>
          <a:lstStyle/>
          <a:p>
            <a:r>
              <a:rPr lang="en-US" sz="4000" b="1" dirty="0"/>
              <a:t>LHC configuration MD’s</a:t>
            </a:r>
            <a:endParaRPr lang="en-GB" sz="24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5895" y="1721854"/>
            <a:ext cx="11629016" cy="357241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S. Fartoukh</a:t>
            </a:r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endParaRPr lang="en-US" sz="1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What is left for 2025/2026 ?</a:t>
            </a:r>
            <a:endParaRPr lang="en-US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ATS optics development for the future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/>
              <a:t>Summary</a:t>
            </a:r>
          </a:p>
          <a:p>
            <a:pPr algn="l"/>
            <a:r>
              <a:rPr lang="en-US" sz="2500" dirty="0"/>
              <a:t>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63E5B-C421-5A8C-D734-B34D7ABC7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E35F6-2B94-3A8C-5BA0-3C2180BD5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EAA707-FF87-F356-C1A8-931678370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574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95DD0D0-420D-B6C3-71C7-3294CD1E7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795" y="2435987"/>
            <a:ext cx="5602205" cy="39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FB17F7-576F-8B9B-2AB8-D164C3149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" y="2435987"/>
            <a:ext cx="5602205" cy="396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9FC6BC-41D6-F556-9585-B2FDF5715DE1}"/>
              </a:ext>
            </a:extLst>
          </p:cNvPr>
          <p:cNvSpPr txBox="1"/>
          <p:nvPr/>
        </p:nvSpPr>
        <p:spPr>
          <a:xfrm>
            <a:off x="1816443" y="5302418"/>
            <a:ext cx="8899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Beam1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2EE554-64F6-49BE-E681-8099899544EA}"/>
              </a:ext>
            </a:extLst>
          </p:cNvPr>
          <p:cNvSpPr txBox="1"/>
          <p:nvPr/>
        </p:nvSpPr>
        <p:spPr>
          <a:xfrm>
            <a:off x="8406230" y="5296579"/>
            <a:ext cx="8899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Beam2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A4FA38-891A-3DBB-01F4-C4AA5355D8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676" y="0"/>
            <a:ext cx="10309654" cy="574931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Option 2</a:t>
            </a:r>
            <a:endParaRPr lang="en-GB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3E87CA-2BFA-27F5-AFE5-3FF2862882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651991"/>
            <a:ext cx="12191999" cy="2017068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Disconnecting the MBXWA modules (L/R), limit the </a:t>
            </a:r>
            <a:r>
              <a:rPr lang="en-US" b="1" dirty="0"/>
              <a:t>D1 current to 815 A, and match the orbit with D2 &amp; MCBXH3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1900" dirty="0">
                <a:sym typeface="Wingdings" panose="05000000000000000000" pitchFamily="2" charset="2"/>
              </a:rPr>
              <a:t>D1@815 A (~ultimate current)</a:t>
            </a:r>
            <a:endParaRPr lang="en-US" sz="19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b="1" dirty="0">
                <a:sym typeface="Wingdings" panose="05000000000000000000" pitchFamily="2" charset="2"/>
              </a:rPr>
              <a:t> </a:t>
            </a:r>
            <a:r>
              <a:rPr lang="en-US" sz="1900" dirty="0">
                <a:sym typeface="Wingdings" panose="05000000000000000000" pitchFamily="2" charset="2"/>
              </a:rPr>
              <a:t>+1.55% more strength in D2 (decreases </a:t>
            </a:r>
            <a:r>
              <a:rPr lang="en-US" sz="1900" dirty="0" err="1">
                <a:sym typeface="Wingdings" panose="05000000000000000000" pitchFamily="2" charset="2"/>
              </a:rPr>
              <a:t>w.r.t.</a:t>
            </a:r>
            <a:r>
              <a:rPr lang="en-US" sz="1900" dirty="0">
                <a:sym typeface="Wingdings" panose="05000000000000000000" pitchFamily="2" charset="2"/>
              </a:rPr>
              <a:t> option 1)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b="1" dirty="0">
                <a:solidFill>
                  <a:srgbClr val="FF0000"/>
                </a:solidFill>
                <a:sym typeface="Wingdings" panose="05000000000000000000" pitchFamily="2" charset="2"/>
              </a:rPr>
              <a:t>+ 385 A needed in MCBXH3 </a:t>
            </a:r>
            <a:r>
              <a:rPr lang="en-US" sz="1900" dirty="0">
                <a:sym typeface="Wingdings" panose="05000000000000000000" pitchFamily="2" charset="2"/>
              </a:rPr>
              <a:t>(vs. 400 A for the radial MCBXH/V spec), reduced when the H-crossing is ON</a:t>
            </a:r>
            <a:endParaRPr lang="en-US" sz="19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FBD9A7-EFE2-AE83-0A86-813F537D30CF}"/>
              </a:ext>
            </a:extLst>
          </p:cNvPr>
          <p:cNvSpPr txBox="1"/>
          <p:nvPr/>
        </p:nvSpPr>
        <p:spPr>
          <a:xfrm>
            <a:off x="183517" y="6077632"/>
            <a:ext cx="11821570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Note: </a:t>
            </a:r>
            <a:r>
              <a:rPr lang="en-US" dirty="0"/>
              <a:t>this </a:t>
            </a:r>
            <a:r>
              <a:rPr lang="en-US" b="1" dirty="0"/>
              <a:t>optics independent orbit bump </a:t>
            </a:r>
            <a:r>
              <a:rPr lang="en-US" dirty="0"/>
              <a:t>will be strongly mitigated when the H crossing is ON (after the ATLAS/CMS </a:t>
            </a:r>
          </a:p>
          <a:p>
            <a:r>
              <a:rPr lang="en-US" dirty="0"/>
              <a:t>rotation) and is only needed towards the </a:t>
            </a:r>
            <a:r>
              <a:rPr lang="en-US" dirty="0" err="1"/>
              <a:t>EoR</a:t>
            </a:r>
            <a:r>
              <a:rPr lang="en-US" dirty="0"/>
              <a:t>  (e.g. could be ramped up from 0 to 1 as of 5 TeV only)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11E208-51A1-F784-3CFB-4767583FC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B61D1E-FA40-6C84-8F08-212EC9001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626AA4-95C0-788D-5692-B31878012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350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8582495-3DBF-0CF9-4F1C-E23C4499A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9794" y="2438300"/>
            <a:ext cx="5602205" cy="396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0745D6-C46C-FAEE-B39A-917677CB7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96" y="2435987"/>
            <a:ext cx="5602205" cy="396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9FC6BC-41D6-F556-9585-B2FDF5715DE1}"/>
              </a:ext>
            </a:extLst>
          </p:cNvPr>
          <p:cNvSpPr txBox="1"/>
          <p:nvPr/>
        </p:nvSpPr>
        <p:spPr>
          <a:xfrm>
            <a:off x="1816443" y="5302418"/>
            <a:ext cx="8899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Beam1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2EE554-64F6-49BE-E681-8099899544EA}"/>
              </a:ext>
            </a:extLst>
          </p:cNvPr>
          <p:cNvSpPr txBox="1"/>
          <p:nvPr/>
        </p:nvSpPr>
        <p:spPr>
          <a:xfrm>
            <a:off x="8406230" y="5296579"/>
            <a:ext cx="8899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Beam2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A4FA38-891A-3DBB-01F4-C4AA5355D8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676" y="0"/>
            <a:ext cx="10309654" cy="574931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Option 3</a:t>
            </a:r>
            <a:endParaRPr lang="en-GB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3E87CA-2BFA-27F5-AFE5-3FF2862882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651991"/>
            <a:ext cx="12191999" cy="2054139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dirty="0"/>
              <a:t>Disconnecting the MBXWA modules (L/R), limit the </a:t>
            </a:r>
            <a:r>
              <a:rPr lang="en-US" b="1" dirty="0"/>
              <a:t>D1 to 815 A, MCBXH3 to 250 A, and use the usual MCBY/C (at Q4/5/6) to match the orbit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>
                <a:sym typeface="Wingdings" panose="05000000000000000000" pitchFamily="2" charset="2"/>
              </a:rPr>
              <a:t>D1@815 A (~ultimate) &amp; D2 even reduced by 5.0% </a:t>
            </a:r>
            <a:r>
              <a:rPr lang="en-US" sz="1900" dirty="0" err="1">
                <a:sym typeface="Wingdings" panose="05000000000000000000" pitchFamily="2" charset="2"/>
              </a:rPr>
              <a:t>w.r.t.</a:t>
            </a:r>
            <a:r>
              <a:rPr lang="en-US" sz="1900" dirty="0">
                <a:sym typeface="Wingdings" panose="05000000000000000000" pitchFamily="2" charset="2"/>
              </a:rPr>
              <a:t> 2024 (optimize for minimizing the usage of the CODs @ Q4/5/6)</a:t>
            </a:r>
            <a:endParaRPr lang="en-US" sz="19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>
                <a:sym typeface="Wingdings" panose="05000000000000000000" pitchFamily="2" charset="2"/>
              </a:rPr>
              <a:t>MCBXH3@250A: OK for the 400 A radial spec., accounting for 100/200 A more in MCBXH3 for the flat machine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r>
              <a:rPr lang="en-US" sz="1900" dirty="0">
                <a:sym typeface="Wingdings" panose="05000000000000000000" pitchFamily="2" charset="2"/>
              </a:rPr>
              <a:t>MCBC (@Q5/6) and MCBYS (@Q4) not more than 50% of nominal, then reduced with H crossing ( no impact on  </a:t>
            </a:r>
            <a:r>
              <a:rPr lang="en-US" sz="1900" dirty="0" err="1">
                <a:sym typeface="Wingdings" panose="05000000000000000000" pitchFamily="2" charset="2"/>
              </a:rPr>
              <a:t>lumi</a:t>
            </a:r>
            <a:r>
              <a:rPr lang="en-US" sz="1900" dirty="0">
                <a:sym typeface="Wingdings" panose="05000000000000000000" pitchFamily="2" charset="2"/>
              </a:rPr>
              <a:t> knob)</a:t>
            </a:r>
          </a:p>
          <a:p>
            <a:pPr marL="342900" indent="-342900" algn="l">
              <a:buFont typeface="Wingdings" panose="05000000000000000000" pitchFamily="2" charset="2"/>
              <a:buChar char="à"/>
            </a:pPr>
            <a:endParaRPr lang="en-US" sz="20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FBD9A7-EFE2-AE83-0A86-813F537D30CF}"/>
              </a:ext>
            </a:extLst>
          </p:cNvPr>
          <p:cNvSpPr txBox="1"/>
          <p:nvPr/>
        </p:nvSpPr>
        <p:spPr>
          <a:xfrm>
            <a:off x="183517" y="6077632"/>
            <a:ext cx="11821570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Note: </a:t>
            </a:r>
            <a:r>
              <a:rPr lang="en-US" dirty="0"/>
              <a:t>this </a:t>
            </a:r>
            <a:r>
              <a:rPr lang="en-US" b="1" u="sng" dirty="0"/>
              <a:t>optics dependent orbit bump </a:t>
            </a:r>
            <a:r>
              <a:rPr lang="en-US" dirty="0"/>
              <a:t>will be strongly mitigated when the H crossing is ON (after the ATLAS/CMS </a:t>
            </a:r>
          </a:p>
          <a:p>
            <a:r>
              <a:rPr lang="en-US" dirty="0"/>
              <a:t>rotation) and is only needed towards the </a:t>
            </a:r>
            <a:r>
              <a:rPr lang="en-US" dirty="0" err="1"/>
              <a:t>EoR</a:t>
            </a:r>
            <a:r>
              <a:rPr lang="en-US" dirty="0"/>
              <a:t>  (e.g. could be ramped up from 0 to 1 as of 5 TeV only)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C3AF12-51F1-9D0C-14FF-E64E89C9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32B37FA-A1C1-850A-5F4A-2EB38F6DF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068C8E3-F6DD-2D3C-4DF2-2B102BDC2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934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DEAB5FD-8F91-208A-F274-4AC92DF785C5}"/>
              </a:ext>
            </a:extLst>
          </p:cNvPr>
          <p:cNvSpPr txBox="1"/>
          <p:nvPr/>
        </p:nvSpPr>
        <p:spPr>
          <a:xfrm>
            <a:off x="33897" y="0"/>
            <a:ext cx="7475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B0F0"/>
                </a:solidFill>
              </a:rPr>
              <a:t>What is left for 2025/2026? (1/2)</a:t>
            </a:r>
            <a:endParaRPr lang="en-GB" sz="4000" b="1" i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D19740-BB9C-4642-3089-E86656FE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2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C7387D-69D6-B319-638A-412C0F639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32921E-6832-D072-4C14-655190576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12E3BF-2DDF-2B54-4B4D-EB0F85160F01}"/>
              </a:ext>
            </a:extLst>
          </p:cNvPr>
          <p:cNvSpPr txBox="1"/>
          <p:nvPr/>
        </p:nvSpPr>
        <p:spPr>
          <a:xfrm>
            <a:off x="201827" y="724039"/>
            <a:ext cx="1178834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2026 CYCLE (further optimized cycle and pushed </a:t>
            </a:r>
            <a:r>
              <a:rPr lang="en-US" sz="2000" b="1" dirty="0">
                <a:solidFill>
                  <a:srgbClr val="00B0F0"/>
                </a:solidFill>
                <a:latin typeface="Symbol" panose="05050102010706020507" pitchFamily="18" charset="2"/>
              </a:rPr>
              <a:t>b</a:t>
            </a:r>
            <a:r>
              <a:rPr lang="en-US" sz="2000" b="1" baseline="30000" dirty="0">
                <a:solidFill>
                  <a:srgbClr val="00B0F0"/>
                </a:solidFill>
              </a:rPr>
              <a:t>*</a:t>
            </a:r>
            <a:r>
              <a:rPr lang="en-US" sz="2000" b="1" dirty="0">
                <a:solidFill>
                  <a:srgbClr val="00B0F0"/>
                </a:solidFill>
              </a:rPr>
              <a:t>)</a:t>
            </a:r>
          </a:p>
          <a:p>
            <a:endParaRPr lang="en-US" sz="2000" b="1" dirty="0">
              <a:solidFill>
                <a:srgbClr val="00B0F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Test the mechanics and measure/correct the optics of a new cycle with:</a:t>
            </a:r>
          </a:p>
          <a:p>
            <a:pPr marL="342900" indent="-342900">
              <a:buFontTx/>
              <a:buChar char="-"/>
            </a:pPr>
            <a:r>
              <a:rPr lang="en-US" sz="2000" dirty="0"/>
              <a:t>Full squeeze in the ramp requesting (i) a </a:t>
            </a:r>
            <a:r>
              <a:rPr lang="en-US" sz="2000" b="1" dirty="0"/>
              <a:t>change of the ATS optics gymnastic </a:t>
            </a:r>
            <a:r>
              <a:rPr lang="en-US" sz="2000" dirty="0"/>
              <a:t>in the ramp (anti-telescope starting @2.5 m vs. 2.0 m).and. (ii) the </a:t>
            </a:r>
            <a:r>
              <a:rPr lang="en-US" sz="2000" b="1" dirty="0"/>
              <a:t>new </a:t>
            </a:r>
            <a:r>
              <a:rPr lang="en-US" sz="2000" b="1" dirty="0" err="1"/>
              <a:t>parabolization</a:t>
            </a:r>
            <a:r>
              <a:rPr lang="en-US" sz="2000" b="1" dirty="0"/>
              <a:t> procedure</a:t>
            </a:r>
            <a:r>
              <a:rPr lang="en-US" sz="2000" dirty="0"/>
              <a:t> (see MD15003 posted by Michi)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ATLAS/CMS/LHCb rotation in the ramp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Beta*-leveling extended down to 40/12 cm after X-angle anti-levelling </a:t>
            </a:r>
            <a:r>
              <a:rPr lang="en-US" sz="2000" dirty="0"/>
              <a:t>(or 50/15 cm only @ </a:t>
            </a:r>
            <a:r>
              <a:rPr lang="en-US" sz="2000" dirty="0" err="1"/>
              <a:t>nTCT</a:t>
            </a:r>
            <a:r>
              <a:rPr lang="en-US" sz="2000" dirty="0"/>
              <a:t>=8.5 sigma</a:t>
            </a:r>
            <a:r>
              <a:rPr lang="en-US" sz="2000"/>
              <a:t>, but “</a:t>
            </a:r>
            <a:r>
              <a:rPr lang="en-US" sz="2000" dirty="0"/>
              <a:t>super-tight settings” are continued on the collimation side)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Intensity ramp up to 1-2 trains </a:t>
            </a:r>
            <a:r>
              <a:rPr lang="en-US" sz="2000" dirty="0">
                <a:sym typeface="Wingdings" panose="05000000000000000000" pitchFamily="2" charset="2"/>
              </a:rPr>
              <a:t>would be great for the ramp (to observe the lifetime with the rotation embedded). </a:t>
            </a:r>
            <a:r>
              <a:rPr lang="en-US" sz="2000" b="1" dirty="0">
                <a:sym typeface="Wingdings" panose="05000000000000000000" pitchFamily="2" charset="2"/>
              </a:rPr>
              <a:t>Not more than probe beam needed for the squeeze extension </a:t>
            </a:r>
            <a:r>
              <a:rPr lang="en-US" sz="2000" dirty="0">
                <a:sym typeface="Wingdings" panose="05000000000000000000" pitchFamily="2" charset="2"/>
              </a:rPr>
              <a:t>(or set-up beam if aperture measurement is deemed to be necessary).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3-4 shifts requested</a:t>
            </a:r>
            <a:r>
              <a:rPr lang="en-US" sz="2000" dirty="0">
                <a:sym typeface="Wingdings" panose="05000000000000000000" pitchFamily="2" charset="2"/>
              </a:rPr>
              <a:t>, out of which 1 shift is already requested for MD15003.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Optics not ready </a:t>
            </a:r>
            <a:r>
              <a:rPr lang="en-US" sz="2000" dirty="0">
                <a:sym typeface="Wingdings" panose="05000000000000000000" pitchFamily="2" charset="2"/>
              </a:rPr>
              <a:t>(first shift of the program to be scheduled in MD2 at the earliest).</a:t>
            </a:r>
            <a:endParaRPr lang="en-US" sz="2000" dirty="0"/>
          </a:p>
          <a:p>
            <a:r>
              <a:rPr lang="en-US" sz="2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6587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CF8DCD-129B-3D30-B337-F3611CEF9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3C4E483-072E-DE04-9D2D-C8FD2F0ECC9D}"/>
              </a:ext>
            </a:extLst>
          </p:cNvPr>
          <p:cNvSpPr txBox="1"/>
          <p:nvPr/>
        </p:nvSpPr>
        <p:spPr>
          <a:xfrm>
            <a:off x="33897" y="0"/>
            <a:ext cx="7475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B0F0"/>
                </a:solidFill>
              </a:rPr>
              <a:t>What is left for 2025/2026? (2/2)</a:t>
            </a:r>
            <a:endParaRPr lang="en-GB" sz="4000" b="1" i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4E7482-C997-D7CF-D3CC-4A3468805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3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67CF0-98F2-1747-B79A-8DF752035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584BD1-0F8B-FCFD-7328-34B2D3EA5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4A0450-4333-3FA0-1A93-6E8F662905A3}"/>
              </a:ext>
            </a:extLst>
          </p:cNvPr>
          <p:cNvSpPr txBox="1"/>
          <p:nvPr/>
        </p:nvSpPr>
        <p:spPr>
          <a:xfrm>
            <a:off x="201827" y="1282947"/>
            <a:ext cx="117883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F0"/>
                </a:solidFill>
              </a:rPr>
              <a:t>Missing D1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B0F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The LHC should be ready to operate with the MBWXA modules disconnected in IR1 (radiation), and the other 5 modules pushed up by 20% (~900 A, which is beyond ultimate), but ideally less (~820 A) to minimize the risks and remain compatible with the existing FMCM system.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Dedicated orbit bumps (optics dependent knob acting on MCBXH3, D2 and CODs @ Q4/5/6) can meet this goal (see appendix).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The idea is to mimic this </a:t>
            </a:r>
            <a:r>
              <a:rPr lang="en-US" sz="2000" b="1">
                <a:sym typeface="Wingdings" panose="05000000000000000000" pitchFamily="2" charset="2"/>
              </a:rPr>
              <a:t>failure scenario by </a:t>
            </a:r>
            <a:r>
              <a:rPr lang="en-US" sz="2000" b="1" dirty="0">
                <a:sym typeface="Wingdings" panose="05000000000000000000" pitchFamily="2" charset="2"/>
              </a:rPr>
              <a:t>testing the 2026 cycle with the D1 strength reduced by ~10% + new special knob to compensate.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Can be included in the previous program </a:t>
            </a:r>
            <a:r>
              <a:rPr lang="en-US" sz="2000" dirty="0">
                <a:sym typeface="Wingdings" panose="05000000000000000000" pitchFamily="2" charset="2"/>
              </a:rPr>
              <a:t>(if 4 shifts allocated) to test the new knob over the full 2026 cycle; or simple test(s) at injection and/or </a:t>
            </a:r>
            <a:r>
              <a:rPr lang="en-US" sz="2000" dirty="0" err="1">
                <a:sym typeface="Wingdings" panose="05000000000000000000" pitchFamily="2" charset="2"/>
              </a:rPr>
              <a:t>EoR</a:t>
            </a:r>
            <a:r>
              <a:rPr lang="en-US" sz="2000" dirty="0">
                <a:sym typeface="Wingdings" panose="05000000000000000000" pitchFamily="2" charset="2"/>
              </a:rPr>
              <a:t> using the 2025 cycle (therefore for the injection and/or  the FT optics only).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47699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8E5D8-5222-0E46-3E3B-BE1B61C20C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420FE00-FC5F-3BA3-F80B-5A64621B347F}"/>
              </a:ext>
            </a:extLst>
          </p:cNvPr>
          <p:cNvSpPr txBox="1"/>
          <p:nvPr/>
        </p:nvSpPr>
        <p:spPr>
          <a:xfrm>
            <a:off x="33897" y="0"/>
            <a:ext cx="106895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B0F0"/>
                </a:solidFill>
              </a:rPr>
              <a:t>ATS optics development and MD for the future</a:t>
            </a:r>
            <a:endParaRPr lang="en-GB" sz="4000" b="1" i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22699-17EB-01BE-1ADD-C66170A74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4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181BEB-5C28-7A73-CB97-F28F0CF05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780917-4739-91FC-4324-109C100F3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993854-975F-7D42-3E4E-262A12DFDD9B}"/>
              </a:ext>
            </a:extLst>
          </p:cNvPr>
          <p:cNvSpPr txBox="1"/>
          <p:nvPr/>
        </p:nvSpPr>
        <p:spPr>
          <a:xfrm>
            <a:off x="201827" y="825747"/>
            <a:ext cx="1178834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More than a decade ago, the ATS optics concepts were invented to provide a solution for the HL-LHC optics, then developed, heavily tested in MD, and implemented gradually in the LHC since 2017.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1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The focus was put on IR1 and IR5, for boosting the beta*  beyond 50-40 cm, otherwise limited by matching quadrupoles and </a:t>
            </a:r>
            <a:r>
              <a:rPr lang="en-US" sz="2000" dirty="0" err="1">
                <a:sym typeface="Wingdings" panose="05000000000000000000" pitchFamily="2" charset="2"/>
              </a:rPr>
              <a:t>sextupoles</a:t>
            </a:r>
            <a:r>
              <a:rPr lang="en-US" sz="2000" dirty="0">
                <a:sym typeface="Wingdings" panose="05000000000000000000" pitchFamily="2" charset="2"/>
              </a:rPr>
              <a:t>, while keeping under perfect control the chromatic aberrations induced (off-momentum beta-beating, spurious dispersion from crossing bumps)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1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Limits on </a:t>
            </a:r>
            <a:r>
              <a:rPr lang="en-US" sz="2000" b="1" dirty="0">
                <a:sym typeface="Wingdings" panose="05000000000000000000" pitchFamily="2" charset="2"/>
              </a:rPr>
              <a:t>these chromatic aberrations </a:t>
            </a:r>
            <a:r>
              <a:rPr lang="en-US" sz="2000" dirty="0">
                <a:sym typeface="Wingdings" panose="05000000000000000000" pitchFamily="2" charset="2"/>
              </a:rPr>
              <a:t>were first observed in the LHC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in 2023 during the ion run (</a:t>
            </a:r>
            <a:r>
              <a:rPr lang="en-US" sz="2000" dirty="0" err="1">
                <a:sym typeface="Wingdings" panose="05000000000000000000" pitchFamily="2" charset="2"/>
              </a:rPr>
              <a:t>on_disp</a:t>
            </a:r>
            <a:r>
              <a:rPr lang="en-US" sz="2000" dirty="0">
                <a:sym typeface="Wingdings" panose="05000000000000000000" pitchFamily="2" charset="2"/>
              </a:rPr>
              <a:t> knobs missing inducing background in Alice),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then in 2024 for the proton run (uncorrected vertical spurious dispersion in IR7 from Alice/LHCb + machine imperfections, inducing collimation hierarchy breakage). </a:t>
            </a:r>
          </a:p>
          <a:p>
            <a:r>
              <a:rPr lang="en-US" sz="2000" dirty="0">
                <a:sym typeface="Wingdings" panose="05000000000000000000" pitchFamily="2" charset="2"/>
              </a:rPr>
              <a:t>Limits on off-momentum beta-beating are not (yet) known/observed, but should come when (if?)  </a:t>
            </a:r>
            <a:r>
              <a:rPr lang="en-US" sz="2000" b="1" dirty="0">
                <a:solidFill>
                  <a:srgbClr val="00B0F0"/>
                </a:solidFill>
                <a:sym typeface="Wingdings" panose="05000000000000000000" pitchFamily="2" charset="2"/>
              </a:rPr>
              <a:t>Alice and/or LHCb will request even lower beta* in the future.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1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b="1" dirty="0">
                <a:sym typeface="Wingdings" panose="05000000000000000000" pitchFamily="2" charset="2"/>
              </a:rPr>
              <a:t>The ATS optics concept should therefore be generalized to Alice &amp; LHCb as well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10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anose="05000000000000000000" pitchFamily="2" charset="2"/>
              </a:rPr>
              <a:t>Concept .and. corresponding new ATS optics NOT ready (many approach can be imagined). But as soon as available, </a:t>
            </a:r>
            <a:r>
              <a:rPr lang="en-US" sz="2000" b="1" dirty="0">
                <a:sym typeface="Wingdings" panose="05000000000000000000" pitchFamily="2" charset="2"/>
              </a:rPr>
              <a:t>1 or 2 shifts in 2025 or 2026 </a:t>
            </a:r>
            <a:r>
              <a:rPr lang="en-US" sz="2000" dirty="0">
                <a:sym typeface="Wingdings" panose="05000000000000000000" pitchFamily="2" charset="2"/>
              </a:rPr>
              <a:t>would be welcome to test the next ATS optics generation before HL-LHC.</a:t>
            </a:r>
          </a:p>
        </p:txBody>
      </p:sp>
    </p:spTree>
    <p:extLst>
      <p:ext uri="{BB962C8B-B14F-4D97-AF65-F5344CB8AC3E}">
        <p14:creationId xmlns:p14="http://schemas.microsoft.com/office/powerpoint/2010/main" val="6635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DB6692-7AB6-E891-DF58-25C6B8511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4E003A2-824F-3FB0-86DE-854D2FABA30B}"/>
              </a:ext>
            </a:extLst>
          </p:cNvPr>
          <p:cNvSpPr txBox="1"/>
          <p:nvPr/>
        </p:nvSpPr>
        <p:spPr>
          <a:xfrm>
            <a:off x="33897" y="0"/>
            <a:ext cx="24262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rgbClr val="00B0F0"/>
                </a:solidFill>
              </a:rPr>
              <a:t>Summary</a:t>
            </a:r>
            <a:endParaRPr lang="en-GB" sz="4000" b="1" i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B462A-0B6A-0C2D-27EE-9F99A28C2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F10B5-1AA5-4E9B-B758-7E2C12E96A82}" type="slidenum">
              <a:rPr lang="en-GB" smtClean="0"/>
              <a:t>5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6089D9-3919-888E-3E21-C56B045C5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A3CEBF-A765-4E17-C8D9-7A7DC8DA5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619015-7F2E-AA5B-9BD9-A4056EE7FE56}"/>
              </a:ext>
            </a:extLst>
          </p:cNvPr>
          <p:cNvSpPr txBox="1"/>
          <p:nvPr/>
        </p:nvSpPr>
        <p:spPr>
          <a:xfrm>
            <a:off x="201827" y="2193290"/>
            <a:ext cx="1178834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As of MD2 (2025): </a:t>
            </a:r>
            <a:r>
              <a:rPr lang="en-US" sz="2400" b="1" dirty="0">
                <a:sym typeface="Wingdings" panose="05000000000000000000" pitchFamily="2" charset="2"/>
              </a:rPr>
              <a:t>4 shifts for the 2026 cycle </a:t>
            </a:r>
            <a:r>
              <a:rPr lang="en-US" sz="2400" dirty="0">
                <a:sym typeface="Wingdings" panose="05000000000000000000" pitchFamily="2" charset="2"/>
              </a:rPr>
              <a:t>(including the preventive action against D1 failure), out of which 1 is already requested in MD15003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400" dirty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endParaRPr lang="en-US" sz="2400" dirty="0"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>
                <a:sym typeface="Wingdings" panose="05000000000000000000" pitchFamily="2" charset="2"/>
              </a:rPr>
              <a:t>As soon as available (in 2025 or 2026): </a:t>
            </a:r>
            <a:r>
              <a:rPr lang="en-US" sz="2400" b="1" dirty="0">
                <a:sym typeface="Wingdings" panose="05000000000000000000" pitchFamily="2" charset="2"/>
              </a:rPr>
              <a:t>1-2 shifts for testing the next ATS optics generation</a:t>
            </a:r>
          </a:p>
        </p:txBody>
      </p:sp>
    </p:spTree>
    <p:extLst>
      <p:ext uri="{BB962C8B-B14F-4D97-AF65-F5344CB8AC3E}">
        <p14:creationId xmlns:p14="http://schemas.microsoft.com/office/powerpoint/2010/main" val="1710810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93B639-AEC0-C391-B2DE-C52AF12DA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22ADD-6B9C-0858-C8DD-4C3D83370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D73925-DC00-5EEA-427F-3E9857FFE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9610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C036A9-3C17-9832-6C7A-41DED823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6C4DAF-F3E1-D64C-7515-4FBDECC8C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A6C21F-B102-B66A-1D50-EA43BC9ED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491C5C-0E22-13B7-671F-CF69251159B6}"/>
              </a:ext>
            </a:extLst>
          </p:cNvPr>
          <p:cNvSpPr txBox="1"/>
          <p:nvPr/>
        </p:nvSpPr>
        <p:spPr>
          <a:xfrm>
            <a:off x="2209800" y="2323070"/>
            <a:ext cx="82096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Appendix (MBXWA failure mitigation)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691259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4FA38-891A-3DBB-01F4-C4AA5355D8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4676" y="98855"/>
            <a:ext cx="10309654" cy="952736"/>
          </a:xfrm>
        </p:spPr>
        <p:txBody>
          <a:bodyPr>
            <a:normAutofit/>
          </a:bodyPr>
          <a:lstStyle/>
          <a:p>
            <a:r>
              <a:rPr lang="en-US" sz="4000" dirty="0"/>
              <a:t>D1 transfer function </a:t>
            </a:r>
            <a:br>
              <a:rPr lang="en-US" dirty="0"/>
            </a:br>
            <a:r>
              <a:rPr lang="en-US" sz="2000" dirty="0"/>
              <a:t>(D1 made of 6 MBXW modules in IR1, powered in series left and right)</a:t>
            </a:r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DD0B0A8-88A2-F3CC-FEE4-4888A0AF9365}"/>
              </a:ext>
            </a:extLst>
          </p:cNvPr>
          <p:cNvGraphicFramePr>
            <a:graphicFrameLocks noGrp="1"/>
          </p:cNvGraphicFramePr>
          <p:nvPr/>
        </p:nvGraphicFramePr>
        <p:xfrm>
          <a:off x="2594919" y="1285103"/>
          <a:ext cx="7426056" cy="4710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0ECF7D4-9E22-D94C-C31C-E2CB2A618CFD}"/>
              </a:ext>
            </a:extLst>
          </p:cNvPr>
          <p:cNvSpPr txBox="1"/>
          <p:nvPr/>
        </p:nvSpPr>
        <p:spPr>
          <a:xfrm>
            <a:off x="321276" y="5805039"/>
            <a:ext cx="10722359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2800" b="1" dirty="0">
                <a:sym typeface="Wingdings" panose="05000000000000000000" pitchFamily="2" charset="2"/>
              </a:rPr>
              <a:t>Strong saturation beyond </a:t>
            </a:r>
            <a:r>
              <a:rPr lang="en-US" sz="2800" b="1" dirty="0" err="1">
                <a:sym typeface="Wingdings" panose="05000000000000000000" pitchFamily="2" charset="2"/>
              </a:rPr>
              <a:t>I_ultimate</a:t>
            </a:r>
            <a:r>
              <a:rPr lang="en-US" sz="2800" b="1" dirty="0">
                <a:sym typeface="Wingdings" panose="05000000000000000000" pitchFamily="2" charset="2"/>
              </a:rPr>
              <a:t>=810 A: ITF reduced by ~ 2</a:t>
            </a:r>
          </a:p>
          <a:p>
            <a:r>
              <a:rPr lang="en-US" sz="2800" b="1" dirty="0">
                <a:sym typeface="Wingdings" panose="05000000000000000000" pitchFamily="2" charset="2"/>
              </a:rPr>
              <a:t>      (even not talking about b3)</a:t>
            </a:r>
            <a:endParaRPr lang="en-GB" sz="2800" b="1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815A7A6-4CEE-A8AC-2174-6DEBC25C6FB4}"/>
              </a:ext>
            </a:extLst>
          </p:cNvPr>
          <p:cNvCxnSpPr>
            <a:cxnSpLocks/>
          </p:cNvCxnSpPr>
          <p:nvPr/>
        </p:nvCxnSpPr>
        <p:spPr>
          <a:xfrm flipV="1">
            <a:off x="6307947" y="3429000"/>
            <a:ext cx="0" cy="10546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DE5C7E7-F038-F26C-3B7A-C7F971A35A68}"/>
              </a:ext>
            </a:extLst>
          </p:cNvPr>
          <p:cNvSpPr txBox="1"/>
          <p:nvPr/>
        </p:nvSpPr>
        <p:spPr>
          <a:xfrm>
            <a:off x="5540740" y="4545397"/>
            <a:ext cx="1431802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IPNO=662 A </a:t>
            </a:r>
          </a:p>
          <a:p>
            <a:pPr algn="ctr"/>
            <a:r>
              <a:rPr lang="en-US" dirty="0"/>
              <a:t>@ 6.8 TeV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BF928BE-B6D9-5566-4A5B-7EB057AF043C}"/>
              </a:ext>
            </a:extLst>
          </p:cNvPr>
          <p:cNvCxnSpPr>
            <a:cxnSpLocks/>
          </p:cNvCxnSpPr>
          <p:nvPr/>
        </p:nvCxnSpPr>
        <p:spPr>
          <a:xfrm flipV="1">
            <a:off x="6944499" y="3150973"/>
            <a:ext cx="0" cy="6796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3D7FDC2-14C6-51F1-767C-8E7D111892E9}"/>
              </a:ext>
            </a:extLst>
          </p:cNvPr>
          <p:cNvSpPr txBox="1"/>
          <p:nvPr/>
        </p:nvSpPr>
        <p:spPr>
          <a:xfrm>
            <a:off x="6368860" y="3837281"/>
            <a:ext cx="1151277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810 A</a:t>
            </a:r>
          </a:p>
          <a:p>
            <a:pPr algn="ctr"/>
            <a:r>
              <a:rPr lang="en-US" dirty="0"/>
              <a:t>(ultimate)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40674B7-8F28-2504-F9FB-9992E11AC2DB}"/>
              </a:ext>
            </a:extLst>
          </p:cNvPr>
          <p:cNvCxnSpPr>
            <a:cxnSpLocks/>
          </p:cNvCxnSpPr>
          <p:nvPr/>
        </p:nvCxnSpPr>
        <p:spPr>
          <a:xfrm flipV="1">
            <a:off x="7344038" y="2982093"/>
            <a:ext cx="0" cy="3542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F44DD75-D1F8-DC89-E51B-A39F997C54FD}"/>
              </a:ext>
            </a:extLst>
          </p:cNvPr>
          <p:cNvSpPr txBox="1"/>
          <p:nvPr/>
        </p:nvSpPr>
        <p:spPr>
          <a:xfrm>
            <a:off x="7147595" y="3336324"/>
            <a:ext cx="2112783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890 A (w/o MBWXA)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FAE85E-DB54-742B-CA8E-610D3834E26E}"/>
              </a:ext>
            </a:extLst>
          </p:cNvPr>
          <p:cNvSpPr txBox="1"/>
          <p:nvPr/>
        </p:nvSpPr>
        <p:spPr>
          <a:xfrm>
            <a:off x="8515649" y="5007062"/>
            <a:ext cx="2681632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i="1" dirty="0"/>
              <a:t>Courtesy of Pierre Thonet</a:t>
            </a:r>
            <a:endParaRPr lang="en-GB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7CAEDA-CC20-6B2B-7AB3-397ABC14D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00EB73-04F8-2092-B1C3-19C17ADBD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973949-022B-F239-FB17-CBCF6A9CB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194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EFA22CC-A12B-3DBC-83D2-78A6C72D5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98" y="2440797"/>
            <a:ext cx="5602215" cy="39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092364-7E5C-0759-EAFC-10C4174148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9787" y="2440798"/>
            <a:ext cx="5602215" cy="396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9FC6BC-41D6-F556-9585-B2FDF5715DE1}"/>
              </a:ext>
            </a:extLst>
          </p:cNvPr>
          <p:cNvSpPr txBox="1"/>
          <p:nvPr/>
        </p:nvSpPr>
        <p:spPr>
          <a:xfrm>
            <a:off x="1816443" y="5302418"/>
            <a:ext cx="8899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Beam1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2EE554-64F6-49BE-E681-8099899544EA}"/>
              </a:ext>
            </a:extLst>
          </p:cNvPr>
          <p:cNvSpPr txBox="1"/>
          <p:nvPr/>
        </p:nvSpPr>
        <p:spPr>
          <a:xfrm>
            <a:off x="8406230" y="5296579"/>
            <a:ext cx="88998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Beam2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F43E87CA-2BFA-27F5-AFE5-3FF2862882B7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1" y="815547"/>
                <a:ext cx="12191999" cy="1668161"/>
              </a:xfrm>
            </p:spPr>
            <p:txBody>
              <a:bodyPr/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Disconnecting the MBXWA modules (L/R) and increasing the D1/2 strength</a:t>
                </a:r>
              </a:p>
              <a:p>
                <a:pPr marL="342900" indent="-342900" algn="l">
                  <a:buFont typeface="Wingdings" panose="05000000000000000000" pitchFamily="2" charset="2"/>
                  <a:buChar char="à"/>
                </a:pPr>
                <a:r>
                  <a:rPr lang="en-US" sz="1900" dirty="0">
                    <a:sym typeface="Wingdings" panose="05000000000000000000" pitchFamily="2" charset="2"/>
                  </a:rPr>
                  <a:t>+ 23.05% more strength needed in the 5-remaining MBXW modules: </a:t>
                </a:r>
                <a:r>
                  <a:rPr lang="en-US" sz="1900" b="1" dirty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890 A +/- uncertainty (%)</a:t>
                </a:r>
              </a:p>
              <a:p>
                <a:pPr marL="342900" indent="-342900" algn="l">
                  <a:buFont typeface="Wingdings" panose="05000000000000000000" pitchFamily="2" charset="2"/>
                  <a:buChar char="à"/>
                </a:pPr>
                <a:r>
                  <a:rPr lang="en-US" sz="1900" b="1" dirty="0">
                    <a:sym typeface="Wingdings" panose="05000000000000000000" pitchFamily="2" charset="2"/>
                  </a:rPr>
                  <a:t> </a:t>
                </a:r>
                <a:r>
                  <a:rPr lang="en-US" sz="1900" dirty="0">
                    <a:sym typeface="Wingdings" panose="05000000000000000000" pitchFamily="2" charset="2"/>
                  </a:rPr>
                  <a:t>+2.55% more strength in D2 (irrelevant @ 6.8 TeV)</a:t>
                </a:r>
              </a:p>
              <a:p>
                <a:pPr marL="342900" indent="-342900" algn="l">
                  <a:buFont typeface="Wingdings" panose="05000000000000000000" pitchFamily="2" charset="2"/>
                  <a:buChar char="à"/>
                </a:pPr>
                <a:r>
                  <a:rPr lang="en-US" sz="1900" dirty="0">
                    <a:sym typeface="Wingdings" panose="05000000000000000000" pitchFamily="2" charset="2"/>
                  </a:rPr>
                  <a:t> Orbit bump in between D1 &amp; D2 (irrelevant for aperture, especially for flat optics with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9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US" sz="19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b>
                        <m:r>
                          <a:rPr lang="en-US" sz="19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sub>
                      <m:sup>
                        <m:r>
                          <a:rPr lang="en-US" sz="19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900" dirty="0"/>
                  <a:t> ~ 60-50 cm)</a:t>
                </a:r>
              </a:p>
            </p:txBody>
          </p:sp>
        </mc:Choice>
        <mc:Fallback xmlns="">
          <p:sp>
            <p:nvSpPr>
              <p:cNvPr id="3" name="Subtitle 2">
                <a:extLst>
                  <a:ext uri="{FF2B5EF4-FFF2-40B4-BE49-F238E27FC236}">
                    <a16:creationId xmlns:a16="http://schemas.microsoft.com/office/drawing/2014/main" id="{F43E87CA-2BFA-27F5-AFE5-3FF2862882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1" y="815547"/>
                <a:ext cx="12191999" cy="1668161"/>
              </a:xfrm>
              <a:blipFill>
                <a:blip r:embed="rId4"/>
                <a:stretch>
                  <a:fillRect l="-650" t="-4762" b="-14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009DAC7-5BAB-8F04-0ABE-9D04B63C98FC}"/>
              </a:ext>
            </a:extLst>
          </p:cNvPr>
          <p:cNvSpPr txBox="1"/>
          <p:nvPr/>
        </p:nvSpPr>
        <p:spPr>
          <a:xfrm>
            <a:off x="183517" y="6077632"/>
            <a:ext cx="11821570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Note: </a:t>
            </a:r>
            <a:r>
              <a:rPr lang="en-US" dirty="0"/>
              <a:t>this </a:t>
            </a:r>
            <a:r>
              <a:rPr lang="en-US" b="1" dirty="0"/>
              <a:t>optics independent orbit bump </a:t>
            </a:r>
            <a:r>
              <a:rPr lang="en-US" dirty="0"/>
              <a:t>will be strongly mitigated when the H crossing is ON (after the ATLAS/CMS </a:t>
            </a:r>
          </a:p>
          <a:p>
            <a:r>
              <a:rPr lang="en-US" dirty="0"/>
              <a:t>rotation) and is only needed towards the </a:t>
            </a:r>
            <a:r>
              <a:rPr lang="en-US" dirty="0" err="1"/>
              <a:t>EoR</a:t>
            </a:r>
            <a:r>
              <a:rPr lang="en-US" dirty="0"/>
              <a:t>  (e.g. could be ramped up from 0 to 1 as of 5 TeV only)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87279A-2DBC-1C36-CFC9-98D3E6D77A5F}"/>
              </a:ext>
            </a:extLst>
          </p:cNvPr>
          <p:cNvSpPr txBox="1"/>
          <p:nvPr/>
        </p:nvSpPr>
        <p:spPr>
          <a:xfrm>
            <a:off x="3023648" y="0"/>
            <a:ext cx="61413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j-ea"/>
                <a:cs typeface="+mj-cs"/>
              </a:rPr>
              <a:t>Option 1</a:t>
            </a:r>
            <a:endParaRPr lang="en-GB" sz="32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FABF27-B998-143A-BFF5-7BDBC0B30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01/04/2025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E71BD0-D9E6-D26A-EDC2-934DEAD49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Fartoukh, LHC MD days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AF3CF1-962F-37BA-409F-0BB50B164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57D9B4-B3D4-46B1-BC3C-B72D918E164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1968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</TotalTime>
  <Words>1318</Words>
  <Application>Microsoft Office PowerPoint</Application>
  <PresentationFormat>Widescreen</PresentationFormat>
  <Paragraphs>132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Aptos</vt:lpstr>
      <vt:lpstr>Aptos Display</vt:lpstr>
      <vt:lpstr>Arial</vt:lpstr>
      <vt:lpstr>Cambria Math</vt:lpstr>
      <vt:lpstr>Symbol</vt:lpstr>
      <vt:lpstr>Wingdings</vt:lpstr>
      <vt:lpstr>Office Theme</vt:lpstr>
      <vt:lpstr>LHC configuration MD’s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D1 transfer function  (D1 made of 6 MBXW modules in IR1, powered in series left and right)</vt:lpstr>
      <vt:lpstr>PowerPoint Presentation</vt:lpstr>
      <vt:lpstr>Option 2</vt:lpstr>
      <vt:lpstr>Option 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Fartoukh</dc:creator>
  <cp:lastModifiedBy>Stephane Fartoukh</cp:lastModifiedBy>
  <cp:revision>12</cp:revision>
  <dcterms:created xsi:type="dcterms:W3CDTF">2025-03-24T16:37:45Z</dcterms:created>
  <dcterms:modified xsi:type="dcterms:W3CDTF">2025-04-01T11:21:19Z</dcterms:modified>
</cp:coreProperties>
</file>