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45" r:id="rId5"/>
    <p:sldId id="484" r:id="rId6"/>
    <p:sldId id="498" r:id="rId7"/>
    <p:sldId id="485" r:id="rId8"/>
    <p:sldId id="486" r:id="rId9"/>
    <p:sldId id="487" r:id="rId10"/>
    <p:sldId id="499" r:id="rId11"/>
    <p:sldId id="488" r:id="rId12"/>
    <p:sldId id="489" r:id="rId13"/>
    <p:sldId id="490" r:id="rId14"/>
    <p:sldId id="500" r:id="rId15"/>
    <p:sldId id="491" r:id="rId16"/>
    <p:sldId id="492" r:id="rId17"/>
    <p:sldId id="496" r:id="rId18"/>
    <p:sldId id="501" r:id="rId19"/>
    <p:sldId id="493" r:id="rId20"/>
    <p:sldId id="495" r:id="rId21"/>
    <p:sldId id="497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7" autoAdjust="0"/>
    <p:restoredTop sz="94414" autoAdjust="0"/>
  </p:normalViewPr>
  <p:slideViewPr>
    <p:cSldViewPr snapToObjects="1" showGuides="1">
      <p:cViewPr varScale="1">
        <p:scale>
          <a:sx n="118" d="100"/>
          <a:sy n="118" d="100"/>
        </p:scale>
        <p:origin x="14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Collimation and Halo studies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/>
          </a:bodyPr>
          <a:lstStyle/>
          <a:p>
            <a:r>
              <a:rPr lang="en-GB"/>
              <a:t>B. Lindström on behalf of BE-ABP-NDC</a:t>
            </a:r>
          </a:p>
          <a:p>
            <a:endParaRPr lang="en-GB"/>
          </a:p>
          <a:p>
            <a:r>
              <a:rPr lang="en-GB"/>
              <a:t>Acknowledgements: OP, LNO, CEI, RF, BI, MPE, STI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771800" y="5899150"/>
            <a:ext cx="5079800" cy="349250"/>
          </a:xfrm>
        </p:spPr>
        <p:txBody>
          <a:bodyPr/>
          <a:lstStyle/>
          <a:p>
            <a:r>
              <a:rPr lang="en-GB"/>
              <a:t>1</a:t>
            </a:r>
            <a:r>
              <a:rPr lang="en-GB" baseline="30000"/>
              <a:t>st</a:t>
            </a:r>
            <a:r>
              <a:rPr lang="en-GB"/>
              <a:t> April 2025 – 2025 MD plans overview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57B789-BB55-3FB6-2E71-A5ABD0528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830" y="5946775"/>
            <a:ext cx="1182959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02DFB-4777-AC18-931C-4381FCE0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Impedance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A8F26-B6A6-1C36-590F-494DB735B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First phase of low-impedance IR7 collimators installed in LS2</a:t>
            </a:r>
          </a:p>
          <a:p>
            <a:pPr lvl="1"/>
            <a:r>
              <a:rPr lang="sv-SE" sz="1600"/>
              <a:t>4 MoGr primary (TCPPM) collimators</a:t>
            </a:r>
          </a:p>
          <a:p>
            <a:pPr lvl="1"/>
            <a:r>
              <a:rPr lang="sv-SE" sz="1600"/>
              <a:t>8 Mo-coated MoGr secondaries (TCSPM)</a:t>
            </a:r>
          </a:p>
          <a:p>
            <a:pPr lvl="1"/>
            <a:r>
              <a:rPr lang="sv-SE" sz="1600"/>
              <a:t>Second installation phase foreseen for LS3</a:t>
            </a:r>
          </a:p>
          <a:p>
            <a:pPr lvl="1"/>
            <a:endParaRPr lang="sv-SE" sz="1600"/>
          </a:p>
          <a:p>
            <a:r>
              <a:rPr lang="sv-SE" sz="2000"/>
              <a:t>Important to carry out measurements in Run3</a:t>
            </a:r>
          </a:p>
          <a:p>
            <a:pPr lvl="1"/>
            <a:r>
              <a:rPr lang="sv-SE" sz="1600"/>
              <a:t>Impedance and stability measurements</a:t>
            </a:r>
          </a:p>
          <a:p>
            <a:pPr lvl="1"/>
            <a:r>
              <a:rPr lang="sv-SE" sz="1600"/>
              <a:t>Carried out together with HL-LHC WP2</a:t>
            </a:r>
          </a:p>
          <a:p>
            <a:pPr lvl="1"/>
            <a:r>
              <a:rPr lang="sv-SE" sz="1600"/>
              <a:t>Typically done during commissioning – in that case, no MD needed</a:t>
            </a:r>
          </a:p>
          <a:p>
            <a:pPr lvl="1"/>
            <a:r>
              <a:rPr lang="sv-SE" sz="1600"/>
              <a:t>Could also be combined with IR3 tune shift measurement MD from CEI</a:t>
            </a:r>
            <a:endParaRPr lang="en-US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319E9-A904-AE6F-2CF2-A6C9257F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C1D34-103D-8547-5175-425F54796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56487F-F166-C83F-A65D-08BA4405E08D}"/>
              </a:ext>
            </a:extLst>
          </p:cNvPr>
          <p:cNvSpPr txBox="1"/>
          <p:nvPr/>
        </p:nvSpPr>
        <p:spPr>
          <a:xfrm>
            <a:off x="1475656" y="5373216"/>
            <a:ext cx="351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X. Buffat, B. Lindström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224768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B8D5D-E1C1-DA1E-9F14-189D8710A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1AF2-403E-73C1-EF92-6FBF71F1E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9000"/>
            <a:ext cx="7920000" cy="720000"/>
          </a:xfrm>
        </p:spPr>
        <p:txBody>
          <a:bodyPr/>
          <a:lstStyle/>
          <a:p>
            <a:r>
              <a:rPr lang="sv-SE"/>
              <a:t>Quench tests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14FAD-4016-6C98-A03C-0FB87B11B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00EF34-EBE1-E746-FA21-6CB185306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15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D3CBA-76FD-ED68-4B77-3D9B244F1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 9546 – B1 collimation quench test with protons (IR7)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8125B-AD00-8920-6156-789D1C076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0"/>
            <a:ext cx="8363272" cy="4906963"/>
          </a:xfrm>
        </p:spPr>
        <p:txBody>
          <a:bodyPr>
            <a:normAutofit/>
          </a:bodyPr>
          <a:lstStyle/>
          <a:p>
            <a:r>
              <a:rPr lang="sv-SE" sz="2000"/>
              <a:t>2022 collimation quench test successful</a:t>
            </a:r>
          </a:p>
          <a:p>
            <a:pPr lvl="1"/>
            <a:r>
              <a:rPr lang="sv-SE" sz="1600"/>
              <a:t>650 kW power loss without quench, excellent control of losses with ADT, indication that there is no need for 11T upgrade</a:t>
            </a:r>
          </a:p>
          <a:p>
            <a:r>
              <a:rPr lang="en-US" sz="2000"/>
              <a:t>Remaining caveats / uncertainties:</a:t>
            </a:r>
          </a:p>
          <a:p>
            <a:pPr lvl="1"/>
            <a:r>
              <a:rPr lang="en-US" sz="1600"/>
              <a:t>Difficult to reach 1 MW design losses due to other constraints – BLM electronic limits and temperature interlocks</a:t>
            </a:r>
          </a:p>
          <a:p>
            <a:pPr lvl="1"/>
            <a:r>
              <a:rPr lang="en-US" sz="1600"/>
              <a:t>Quench limit scaling from 6.8 to 7 TeV uncertain</a:t>
            </a:r>
          </a:p>
          <a:p>
            <a:pPr lvl="1"/>
            <a:r>
              <a:rPr lang="en-US" sz="1600"/>
              <a:t>Symmetric response left / right of IR7?</a:t>
            </a:r>
          </a:p>
          <a:p>
            <a:r>
              <a:rPr lang="en-US" sz="2000"/>
              <a:t>Test requested 2024 – Qualified but Precluded by Spurious event</a:t>
            </a:r>
          </a:p>
          <a:p>
            <a:r>
              <a:rPr lang="en-US" sz="2000"/>
              <a:t>Request again (three ramps with multiple quench attempts, before TS)</a:t>
            </a:r>
          </a:p>
          <a:p>
            <a:r>
              <a:rPr lang="en-US" sz="2000"/>
              <a:t>Time: 12h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68F497-20C2-B3B8-E381-45065DAC8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7B1B6-5498-53B3-2818-FB83C9A25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5457A4-2EE4-D2BB-C6E5-0D12DD3D10DB}"/>
              </a:ext>
            </a:extLst>
          </p:cNvPr>
          <p:cNvSpPr txBox="1"/>
          <p:nvPr/>
        </p:nvSpPr>
        <p:spPr>
          <a:xfrm>
            <a:off x="1475656" y="5373216"/>
            <a:ext cx="2429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P. Hermes</a:t>
            </a:r>
          </a:p>
        </p:txBody>
      </p:sp>
    </p:spTree>
    <p:extLst>
      <p:ext uri="{BB962C8B-B14F-4D97-AF65-F5344CB8AC3E}">
        <p14:creationId xmlns:p14="http://schemas.microsoft.com/office/powerpoint/2010/main" val="3740835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9C4D8-42AC-9777-F0FC-991DED16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IR3 Q6 quench test (presented by M. Solfaroli)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A548D-152F-981F-5DE0-4ADFDD15B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Potential risk of Q6 quench in IR3</a:t>
            </a:r>
          </a:p>
          <a:p>
            <a:r>
              <a:rPr lang="sv-SE" sz="2000"/>
              <a:t>Propose quench test in IR3</a:t>
            </a:r>
          </a:p>
          <a:p>
            <a:pPr lvl="1"/>
            <a:r>
              <a:rPr lang="sv-SE" sz="1600"/>
              <a:t>Evaluate Q6 quench limit in operational conditions</a:t>
            </a:r>
          </a:p>
          <a:p>
            <a:pPr lvl="1"/>
            <a:r>
              <a:rPr lang="sv-SE" sz="1600"/>
              <a:t>Extract optimized BLM thresholds</a:t>
            </a:r>
          </a:p>
          <a:p>
            <a:pPr lvl="1"/>
            <a:r>
              <a:rPr lang="sv-SE" sz="1600"/>
              <a:t>Details, for example beam loss scenario etc, to be studied</a:t>
            </a:r>
          </a:p>
          <a:p>
            <a:r>
              <a:rPr lang="sv-SE" sz="2000"/>
              <a:t>Time: 12h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C755F-3DD1-7189-197A-019FD337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618A14-A8E9-31A9-6809-316783571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7063D5-14A9-9FA5-1D88-C68B0C58445E}"/>
              </a:ext>
            </a:extLst>
          </p:cNvPr>
          <p:cNvSpPr txBox="1"/>
          <p:nvPr/>
        </p:nvSpPr>
        <p:spPr>
          <a:xfrm>
            <a:off x="1475656" y="5373216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D. Mirarchi</a:t>
            </a:r>
            <a:endParaRPr lang="en-US" sz="14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51FE4E-F4BE-C304-B51A-802385F7EC7E}"/>
              </a:ext>
            </a:extLst>
          </p:cNvPr>
          <p:cNvSpPr txBox="1"/>
          <p:nvPr/>
        </p:nvSpPr>
        <p:spPr>
          <a:xfrm>
            <a:off x="539552" y="362505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/>
              <a:t>New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513565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966BD-01F6-7450-67C3-FF611C40E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MD10723 – Crystal collimation quench test with heavy ions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723E9-D084-5E4A-B812-17F90FF68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059699"/>
          </a:xfrm>
        </p:spPr>
        <p:txBody>
          <a:bodyPr>
            <a:normAutofit/>
          </a:bodyPr>
          <a:lstStyle/>
          <a:p>
            <a:r>
              <a:rPr lang="sv-SE" sz="1800"/>
              <a:t>Ultimate performance limitation for heavy ions with crystals unknown</a:t>
            </a:r>
          </a:p>
          <a:p>
            <a:r>
              <a:rPr lang="sv-SE" sz="1800"/>
              <a:t>Aim to probe levels of </a:t>
            </a:r>
            <a:r>
              <a:rPr lang="sv-SE" sz="1800" b="1"/>
              <a:t>60 kW &amp; 100 kW</a:t>
            </a:r>
            <a:r>
              <a:rPr lang="sv-SE" sz="1800"/>
              <a:t> in LHC design loss scenario (steady state </a:t>
            </a:r>
            <a:r>
              <a:rPr lang="sv-SE" sz="1800" b="1"/>
              <a:t>over 10s</a:t>
            </a:r>
            <a:r>
              <a:rPr lang="sv-SE" sz="1800"/>
              <a:t>)</a:t>
            </a:r>
          </a:p>
          <a:p>
            <a:r>
              <a:rPr lang="sv-SE" sz="1800"/>
              <a:t>Last test (2015) in B2H plane: </a:t>
            </a:r>
            <a:r>
              <a:rPr lang="sv-SE" sz="1800" b="1"/>
              <a:t>aim for B1H plane here</a:t>
            </a:r>
            <a:endParaRPr lang="sv-SE" sz="1800"/>
          </a:p>
          <a:p>
            <a:r>
              <a:rPr lang="sv-SE" sz="1800"/>
              <a:t>6.8 Z TeV beams at FT (lower quench limit than 2015)</a:t>
            </a:r>
          </a:p>
          <a:p>
            <a:r>
              <a:rPr lang="sv-SE" sz="1800"/>
              <a:t>2x56 bunches per quench attempt, 4x56 bunches per fill</a:t>
            </a:r>
          </a:p>
          <a:p>
            <a:r>
              <a:rPr lang="sv-SE" sz="1800"/>
              <a:t>Time: 12h (up to three fills for contingency)</a:t>
            </a:r>
          </a:p>
          <a:p>
            <a:r>
              <a:rPr lang="sv-SE" sz="1800"/>
              <a:t>Collimator settings: nominal</a:t>
            </a:r>
          </a:p>
          <a:p>
            <a:r>
              <a:rPr lang="sv-SE" sz="1800"/>
              <a:t>BLM thresholds: Nominal OP settings with increased MF</a:t>
            </a:r>
            <a:endParaRPr lang="en-US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A62B4-C4C3-A8F6-D82A-D0849C4C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4A769C-B9FB-93D4-5DD1-25AE331A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25" y="4220800"/>
            <a:ext cx="8143875" cy="2495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6F99CC-5598-B636-E56A-7A4D8938C5CB}"/>
              </a:ext>
            </a:extLst>
          </p:cNvPr>
          <p:cNvSpPr txBox="1"/>
          <p:nvPr/>
        </p:nvSpPr>
        <p:spPr>
          <a:xfrm>
            <a:off x="2078641" y="3851468"/>
            <a:ext cx="476284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Approved for 2024 but machine not available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0EB1A0-FFAE-BA21-1CD7-E3BB1CB1FB8B}"/>
              </a:ext>
            </a:extLst>
          </p:cNvPr>
          <p:cNvSpPr txBox="1"/>
          <p:nvPr/>
        </p:nvSpPr>
        <p:spPr>
          <a:xfrm>
            <a:off x="6626987" y="2940928"/>
            <a:ext cx="2429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P. Hermes</a:t>
            </a:r>
          </a:p>
        </p:txBody>
      </p:sp>
    </p:spTree>
    <p:extLst>
      <p:ext uri="{BB962C8B-B14F-4D97-AF65-F5344CB8AC3E}">
        <p14:creationId xmlns:p14="http://schemas.microsoft.com/office/powerpoint/2010/main" val="3272903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7C93A-C589-7066-F51D-9F2D1691D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5744D-900F-9D5E-F6BD-9601CD23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9000"/>
            <a:ext cx="7920000" cy="720000"/>
          </a:xfrm>
        </p:spPr>
        <p:txBody>
          <a:bodyPr/>
          <a:lstStyle/>
          <a:p>
            <a:r>
              <a:rPr lang="sv-SE"/>
              <a:t>Crystal collimation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A974F-D745-3235-A9B1-201FE1F8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CDF919-AA2B-AF51-1D22-74E86EA7F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48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0F272-AD17-5C66-D7C0-E129F7F46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664824"/>
          </a:xfrm>
        </p:spPr>
        <p:txBody>
          <a:bodyPr/>
          <a:lstStyle/>
          <a:p>
            <a:r>
              <a:rPr lang="en-US" sz="2400" b="0"/>
              <a:t>MD15043 – Crystal and standard collimation performance with </a:t>
            </a:r>
            <a:r>
              <a:rPr lang="en-US" sz="2400"/>
              <a:t>oxygen</a:t>
            </a:r>
            <a:r>
              <a:rPr lang="en-US" sz="2400" b="0"/>
              <a:t> beam</a:t>
            </a:r>
            <a:br>
              <a:rPr lang="en-US" sz="2400" b="0"/>
            </a:br>
            <a:r>
              <a:rPr lang="en-US" sz="2400" b="0"/>
              <a:t>MD15044 – Crystal and standard collimation performance with </a:t>
            </a:r>
            <a:r>
              <a:rPr lang="en-US" sz="2400"/>
              <a:t>neon</a:t>
            </a:r>
            <a:r>
              <a:rPr lang="en-US" sz="2400" b="0"/>
              <a:t>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78CBB-098B-D483-A569-132F72EE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132856"/>
            <a:ext cx="7920000" cy="3993307"/>
          </a:xfrm>
        </p:spPr>
        <p:txBody>
          <a:bodyPr>
            <a:normAutofit/>
          </a:bodyPr>
          <a:lstStyle/>
          <a:p>
            <a:r>
              <a:rPr lang="sv-SE" sz="2000"/>
              <a:t>Collimation with ions: different physical processes at play than for protons</a:t>
            </a:r>
          </a:p>
          <a:p>
            <a:r>
              <a:rPr lang="sv-SE" sz="2000"/>
              <a:t>Unique opportunity to test with different ions, minimal investment</a:t>
            </a:r>
          </a:p>
          <a:p>
            <a:r>
              <a:rPr lang="sv-SE" sz="2000"/>
              <a:t>Important for benchmarking simulation models and preparing for potential future ”light” heavy ion runs (Run5)</a:t>
            </a:r>
          </a:p>
          <a:p>
            <a:r>
              <a:rPr lang="sv-SE" sz="2000"/>
              <a:t>Characterize crystals and measure collimation performance</a:t>
            </a:r>
          </a:p>
          <a:p>
            <a:r>
              <a:rPr lang="sv-SE" sz="2000"/>
              <a:t>Time: ideally 12h</a:t>
            </a:r>
          </a:p>
          <a:p>
            <a:r>
              <a:rPr lang="sv-SE" sz="2000"/>
              <a:t>Crystal alignment and characterization at injection and FT</a:t>
            </a:r>
            <a:endParaRPr lang="en-US" sz="2000"/>
          </a:p>
          <a:p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5019F-4A78-F48C-DFCC-E57E5830C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9E68B9-7E1D-58CF-431A-7B00C4622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5CD555-16F6-A18D-A8C8-C145AF596493}"/>
              </a:ext>
            </a:extLst>
          </p:cNvPr>
          <p:cNvSpPr txBox="1"/>
          <p:nvPr/>
        </p:nvSpPr>
        <p:spPr>
          <a:xfrm>
            <a:off x="4063224" y="6228573"/>
            <a:ext cx="2587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M. Zielinska</a:t>
            </a:r>
            <a:endParaRPr lang="en-US" sz="14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64CE1E-AAF1-BCA8-AB81-C9F16ABB6E97}"/>
              </a:ext>
            </a:extLst>
          </p:cNvPr>
          <p:cNvSpPr txBox="1"/>
          <p:nvPr/>
        </p:nvSpPr>
        <p:spPr>
          <a:xfrm>
            <a:off x="620272" y="1434842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/>
              <a:t>New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290687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67062-9481-84BC-8C19-0B71A24A4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MD15183 – New IR7 optics for improved ions and crystal collimation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CCE0E-AA80-4465-DA44-A3E886529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19200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/>
              <a:t>Ion collimation challenging due to nuclear dissociation, creating ions with different charge/mass ratio</a:t>
            </a:r>
          </a:p>
          <a:p>
            <a:r>
              <a:rPr lang="sv-SE" sz="1800"/>
              <a:t>No single-pass dispersion downstream of crystal collimators</a:t>
            </a:r>
          </a:p>
          <a:p>
            <a:r>
              <a:rPr lang="sv-SE" sz="1800"/>
              <a:t>Concentrated loss spikes in DS (much worse than proton collimation)</a:t>
            </a:r>
          </a:p>
          <a:p>
            <a:r>
              <a:rPr lang="sv-SE" sz="1800"/>
              <a:t>Proof of principle MD with new optics for ion collimation</a:t>
            </a:r>
          </a:p>
          <a:p>
            <a:pPr lvl="1"/>
            <a:r>
              <a:rPr lang="sv-SE" sz="1400"/>
              <a:t>Significant improvements seen in simulations</a:t>
            </a:r>
            <a:br>
              <a:rPr lang="sv-SE" sz="1400"/>
            </a:br>
            <a:r>
              <a:rPr lang="sv-SE" sz="1400"/>
              <a:t>&gt; factor of 2</a:t>
            </a:r>
          </a:p>
          <a:p>
            <a:r>
              <a:rPr lang="sv-SE" sz="1800"/>
              <a:t>Three fills over 12h:</a:t>
            </a:r>
          </a:p>
          <a:p>
            <a:pPr lvl="1"/>
            <a:r>
              <a:rPr lang="sv-SE" sz="1400"/>
              <a:t>3 pilots, normal ramp to FT, IR7 desqueeze, optics measurements, crystal alignment</a:t>
            </a:r>
          </a:p>
          <a:p>
            <a:pPr lvl="1"/>
            <a:r>
              <a:rPr lang="sv-SE" sz="1400"/>
              <a:t>3 pilots, normal ramp to FT, IR7 desqueeze, optics cross-check</a:t>
            </a:r>
          </a:p>
          <a:p>
            <a:pPr lvl="1"/>
            <a:r>
              <a:rPr lang="sv-SE" sz="1400"/>
              <a:t>Multiple pilots, normal ramp to FT,  IR7 desqueeze, loss maps</a:t>
            </a:r>
            <a:endParaRPr lang="en-US" sz="1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000452-F237-3946-4EA2-11CBA83E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B82B54-4004-8BD7-1E51-75B4DA431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167BEA-26AA-2918-1794-10D10607B2BD}"/>
              </a:ext>
            </a:extLst>
          </p:cNvPr>
          <p:cNvSpPr txBox="1"/>
          <p:nvPr/>
        </p:nvSpPr>
        <p:spPr>
          <a:xfrm>
            <a:off x="5338274" y="6451152"/>
            <a:ext cx="26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B. Lindström</a:t>
            </a:r>
            <a:endParaRPr lang="en-US" sz="1400" b="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1F07A2-A507-EB62-EF75-464788921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876" y="4365105"/>
            <a:ext cx="4555124" cy="15959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AD23E2-CE7C-CF8D-75DE-FCAD0B8CB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365104"/>
            <a:ext cx="4571999" cy="15959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2D85CD-FCAE-8F99-96E4-53D4B1080AD5}"/>
              </a:ext>
            </a:extLst>
          </p:cNvPr>
          <p:cNvSpPr txBox="1"/>
          <p:nvPr/>
        </p:nvSpPr>
        <p:spPr>
          <a:xfrm>
            <a:off x="3995936" y="5874348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/>
              <a:t>M. Zielinska </a:t>
            </a:r>
            <a:endParaRPr lang="en-US" sz="1600" b="1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FEF8B2-4D1C-F409-410A-CFAB7230663C}"/>
              </a:ext>
            </a:extLst>
          </p:cNvPr>
          <p:cNvCxnSpPr/>
          <p:nvPr/>
        </p:nvCxnSpPr>
        <p:spPr>
          <a:xfrm>
            <a:off x="3104284" y="5130727"/>
            <a:ext cx="54469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AD551F2-ACAE-B524-96BF-B2FFA8AACB44}"/>
              </a:ext>
            </a:extLst>
          </p:cNvPr>
          <p:cNvSpPr txBox="1"/>
          <p:nvPr/>
        </p:nvSpPr>
        <p:spPr>
          <a:xfrm>
            <a:off x="467544" y="613207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/>
              <a:t>New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847684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B65BF-1C78-E578-66F7-0422493C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Miscellaneous (not requested yet)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2A3B8-EE2C-E18F-B54A-F8D728F55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v-SE" sz="2000"/>
          </a:p>
          <a:p>
            <a:r>
              <a:rPr lang="sv-SE" sz="2000"/>
              <a:t>Further mitigations of start of ramp losses:</a:t>
            </a:r>
          </a:p>
          <a:p>
            <a:pPr lvl="1"/>
            <a:r>
              <a:rPr lang="sv-SE" sz="1600"/>
              <a:t>Improved IR3 cleaning: tighter TCLA settings</a:t>
            </a:r>
          </a:p>
          <a:p>
            <a:pPr lvl="1"/>
            <a:r>
              <a:rPr lang="sv-SE" sz="1600"/>
              <a:t>Scraping of halo during injection (possibly combined with optics changes)</a:t>
            </a:r>
            <a:endParaRPr lang="sv-SE" sz="1200"/>
          </a:p>
          <a:p>
            <a:r>
              <a:rPr lang="sv-SE" sz="2000"/>
              <a:t>Tighter collimation hierarchy for lower beta* reach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213A5-59F7-E0E0-8753-7D9884D7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A9F5B7-114B-21A8-3EE3-CF6E2984F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4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CD91D-D2BA-80A5-99E8-73ADD9930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6724-999F-777B-5049-5004F642F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MDs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D19E3-866D-7324-D0C9-3E1EF06D9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/>
              <a:t>Halo MDs:</a:t>
            </a:r>
          </a:p>
          <a:p>
            <a:pPr lvl="1"/>
            <a:r>
              <a:rPr lang="en-US"/>
              <a:t>MD9325 – Beam Halo Population Measurements using Collimator Scans at the End of Squeeze</a:t>
            </a:r>
          </a:p>
          <a:p>
            <a:pPr lvl="1"/>
            <a:r>
              <a:rPr lang="en-US"/>
              <a:t>MD14903 – Reducing uncertainty on B2V transverse halo population</a:t>
            </a:r>
          </a:p>
          <a:p>
            <a:pPr lvl="1"/>
            <a:r>
              <a:rPr lang="en-US"/>
              <a:t>MD14963 – Halo cleaning with stable islands</a:t>
            </a:r>
          </a:p>
          <a:p>
            <a:r>
              <a:rPr lang="en-US"/>
              <a:t>HL-LHC collimation:</a:t>
            </a:r>
          </a:p>
          <a:p>
            <a:pPr lvl="1"/>
            <a:r>
              <a:rPr lang="sv-SE"/>
              <a:t>MD15146 – Rematched IR7 optics for improved cleaning and impedance – High intensity part</a:t>
            </a:r>
            <a:endParaRPr lang="en-US"/>
          </a:p>
          <a:p>
            <a:pPr lvl="1"/>
            <a:r>
              <a:rPr lang="en-US"/>
              <a:t>MD15163 – Collimation performance with HL-LHC settings (part 2)</a:t>
            </a:r>
          </a:p>
          <a:p>
            <a:pPr lvl="1"/>
            <a:r>
              <a:rPr lang="en-US"/>
              <a:t>Impedance measurements</a:t>
            </a:r>
          </a:p>
          <a:p>
            <a:r>
              <a:rPr lang="en-US"/>
              <a:t>Quench tests:</a:t>
            </a:r>
          </a:p>
          <a:p>
            <a:pPr lvl="1"/>
            <a:r>
              <a:rPr lang="en-US"/>
              <a:t>MD9546 – B1 collimation quench test with protons (IR7)</a:t>
            </a:r>
          </a:p>
          <a:p>
            <a:pPr lvl="1"/>
            <a:r>
              <a:rPr lang="en-US"/>
              <a:t>IR3 Q6 quench test (presented by M. Solfaroli)</a:t>
            </a:r>
          </a:p>
          <a:p>
            <a:pPr lvl="1"/>
            <a:r>
              <a:rPr lang="sv-SE" sz="2400"/>
              <a:t>MD10723 – Crystal collimation quench test with heavy ions</a:t>
            </a:r>
            <a:endParaRPr lang="en-US"/>
          </a:p>
          <a:p>
            <a:r>
              <a:rPr lang="en-US"/>
              <a:t>Crystal collimation:</a:t>
            </a:r>
          </a:p>
          <a:p>
            <a:pPr lvl="1"/>
            <a:r>
              <a:rPr lang="en-US"/>
              <a:t>MD15043 – Crystal collimation performance with oxygen beam</a:t>
            </a:r>
          </a:p>
          <a:p>
            <a:pPr lvl="1"/>
            <a:r>
              <a:rPr lang="en-US"/>
              <a:t>MD15044 – Crystal collimation performance with neon beam</a:t>
            </a:r>
          </a:p>
          <a:p>
            <a:pPr lvl="1"/>
            <a:r>
              <a:rPr lang="en-US"/>
              <a:t>MD15183 – New IR7 optics for improved ions and crystal collimation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AF0291-6286-B7C4-A3F5-62DBEE40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BA04CF-9D74-F4C2-A269-32AFADDEE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70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612E2-82A6-349B-D691-4D3BF7BBE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9000"/>
            <a:ext cx="7920000" cy="720000"/>
          </a:xfrm>
        </p:spPr>
        <p:txBody>
          <a:bodyPr/>
          <a:lstStyle/>
          <a:p>
            <a:r>
              <a:rPr lang="sv-SE"/>
              <a:t>Halo MDs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DE7AE7-491A-CCDF-C5F9-7E02082E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4CBE6B-A6F4-23E7-CF3D-7667549C6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F3D7-107E-7774-900E-CCC6E1EF0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 14903 – Reducing uncertainty on B2V transverse halo population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8C7AA2-608A-5B3B-E6CC-D08CE1397D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528" y="1219201"/>
                <a:ext cx="8496944" cy="2209800"/>
              </a:xfrm>
            </p:spPr>
            <p:txBody>
              <a:bodyPr>
                <a:normAutofit/>
              </a:bodyPr>
              <a:lstStyle/>
              <a:p>
                <a:r>
                  <a:rPr lang="sv-SE" sz="1600" b="1"/>
                  <a:t>Motivation:</a:t>
                </a:r>
                <a:r>
                  <a:rPr lang="sv-SE" sz="1600"/>
                  <a:t> scraping historically started with B1H plane, imposing:</a:t>
                </a:r>
              </a:p>
              <a:p>
                <a:pPr lvl="1"/>
                <a:r>
                  <a:rPr lang="sv-SE" sz="1400"/>
                  <a:t>Uncertainty on all further measurements (halo equilibrium changed)</a:t>
                </a:r>
              </a:p>
              <a:p>
                <a:pPr lvl="1"/>
                <a:r>
                  <a:rPr lang="sv-SE" sz="1400"/>
                  <a:t>Less intensity for further scrapings</a:t>
                </a:r>
              </a:p>
              <a:p>
                <a:pPr lvl="1"/>
                <a:r>
                  <a:rPr lang="sv-SE" sz="1400"/>
                  <a:t>Loss of significant data</a:t>
                </a:r>
              </a:p>
              <a:p>
                <a:r>
                  <a:rPr lang="sv-SE" sz="1600" b="1"/>
                  <a:t>Goal of MD:</a:t>
                </a:r>
                <a:r>
                  <a:rPr lang="sv-SE" sz="1600"/>
                  <a:t> reduce the uncertainty on B2V halo</a:t>
                </a:r>
              </a:p>
              <a:p>
                <a:r>
                  <a:rPr lang="sv-SE" sz="1600" b="1"/>
                  <a:t>Means:</a:t>
                </a:r>
                <a:r>
                  <a:rPr lang="sv-SE" sz="1600"/>
                  <a:t> scraping with TCPs down to </a:t>
                </a:r>
                <a14:m>
                  <m:oMath xmlns:m="http://schemas.openxmlformats.org/officeDocument/2006/math">
                    <m:r>
                      <a:rPr lang="sv-SE" sz="1600" b="0" i="1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sv-S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sz="1600" b="0" i="1" smtClean="0">
                            <a:latin typeface="Cambria Math" panose="02040503050406030204" pitchFamily="18" charset="0"/>
                          </a:rPr>
                          <m:t>3.5</m:t>
                        </m:r>
                      </m:sub>
                    </m:sSub>
                  </m:oMath>
                </a14:m>
                <a:endParaRPr lang="en-US" sz="1600"/>
              </a:p>
              <a:p>
                <a:r>
                  <a:rPr lang="en-US" sz="1600" b="1"/>
                  <a:t>Stage:</a:t>
                </a:r>
                <a:r>
                  <a:rPr lang="en-US" sz="1600"/>
                  <a:t> EOF measurement (as in the past)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8C7AA2-608A-5B3B-E6CC-D08CE1397D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219201"/>
                <a:ext cx="8496944" cy="2209800"/>
              </a:xfrm>
              <a:blipFill>
                <a:blip r:embed="rId2"/>
                <a:stretch>
                  <a:fillRect l="-1363" t="-2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C94442-7C08-73F6-938A-635D1A4FD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E32F0E-248D-13CF-23D6-36EF28A52C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6560"/>
          <a:stretch/>
        </p:blipFill>
        <p:spPr>
          <a:xfrm>
            <a:off x="899591" y="3672681"/>
            <a:ext cx="7331879" cy="24534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3E0E4A-3388-1913-B863-0CD0E796C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CFD60E-D813-0863-A831-15B2BB7E9FCD}"/>
              </a:ext>
            </a:extLst>
          </p:cNvPr>
          <p:cNvSpPr txBox="1"/>
          <p:nvPr/>
        </p:nvSpPr>
        <p:spPr>
          <a:xfrm>
            <a:off x="3902822" y="6329453"/>
            <a:ext cx="2300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M. Rakic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245425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00D12-10EB-DD1E-7723-AD963229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 9325 – Beam Halo Population Measurements using Collimator Scans at the End of Squeeze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3FB23F-5944-4875-BB68-F44F72EC11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528" y="1219200"/>
                <a:ext cx="4441582" cy="4906963"/>
              </a:xfrm>
            </p:spPr>
            <p:txBody>
              <a:bodyPr>
                <a:normAutofit/>
              </a:bodyPr>
              <a:lstStyle/>
              <a:p>
                <a:r>
                  <a:rPr lang="sv-SE" sz="1600" b="1"/>
                  <a:t>Motivation:</a:t>
                </a:r>
                <a:r>
                  <a:rPr lang="sv-SE" sz="1600"/>
                  <a:t> study the evolution of transverse beam halo during accelerator cycle with different train types</a:t>
                </a:r>
              </a:p>
              <a:p>
                <a:pPr lvl="1"/>
                <a:r>
                  <a:rPr lang="sv-SE" sz="1400"/>
                  <a:t>Approved for 2024 but very limited availability</a:t>
                </a:r>
              </a:p>
              <a:p>
                <a:pPr lvl="1"/>
                <a:r>
                  <a:rPr lang="sv-SE" sz="1400"/>
                  <a:t>Halo measurements are not representative, need to repeat</a:t>
                </a:r>
              </a:p>
              <a:p>
                <a:r>
                  <a:rPr lang="sv-SE" sz="1600" b="1"/>
                  <a:t>Goal of MD:</a:t>
                </a:r>
                <a:r>
                  <a:rPr lang="sv-SE" sz="1600"/>
                  <a:t> understand the effect of e-cloud on the beam halo, at different stages</a:t>
                </a:r>
              </a:p>
              <a:p>
                <a:r>
                  <a:rPr lang="sv-SE" sz="1600" b="1"/>
                  <a:t>Beam flavors:</a:t>
                </a:r>
                <a:r>
                  <a:rPr lang="sv-SE" sz="1600"/>
                  <a:t> BCMS and 8b4e in the same fill, high intensity beams</a:t>
                </a:r>
              </a:p>
              <a:p>
                <a:r>
                  <a:rPr lang="sv-SE" sz="1600" b="1"/>
                  <a:t>Means:</a:t>
                </a:r>
                <a:r>
                  <a:rPr lang="sv-SE" sz="1600"/>
                  <a:t> scraping with TCPs down to </a:t>
                </a:r>
                <a14:m>
                  <m:oMath xmlns:m="http://schemas.openxmlformats.org/officeDocument/2006/math">
                    <m:r>
                      <a:rPr lang="sv-SE" sz="1600" b="0" i="1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sv-S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sv-SE" sz="1600" b="0" i="1" smtClean="0">
                            <a:latin typeface="Cambria Math" panose="02040503050406030204" pitchFamily="18" charset="0"/>
                          </a:rPr>
                          <m:t>3.5</m:t>
                        </m:r>
                      </m:sub>
                    </m:sSub>
                  </m:oMath>
                </a14:m>
                <a:endParaRPr lang="en-US" sz="1600"/>
              </a:p>
              <a:p>
                <a:r>
                  <a:rPr lang="en-US" sz="1600" b="1"/>
                  <a:t>Requested time:</a:t>
                </a:r>
                <a:r>
                  <a:rPr lang="en-US" sz="1600"/>
                  <a:t> 8h</a:t>
                </a:r>
              </a:p>
              <a:p>
                <a:r>
                  <a:rPr lang="en-US" sz="1600" b="1"/>
                  <a:t>Stages:</a:t>
                </a:r>
                <a:r>
                  <a:rPr lang="en-US" sz="1600"/>
                  <a:t> injection, flat-top, after collisions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3FB23F-5944-4875-BB68-F44F72EC11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219200"/>
                <a:ext cx="4441582" cy="4906963"/>
              </a:xfrm>
              <a:blipFill>
                <a:blip r:embed="rId2"/>
                <a:stretch>
                  <a:fillRect l="-2606" t="-1242" r="-3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D5A409-F7CE-3A98-6229-643B8F42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7F66AF-A892-20AA-4556-920783DD8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110" y="900000"/>
            <a:ext cx="4124325" cy="5581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1F22C1-F26C-E09C-D402-0335B2EFC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83592B-8829-16F4-E3DA-5CB13CCF5EBF}"/>
              </a:ext>
            </a:extLst>
          </p:cNvPr>
          <p:cNvSpPr txBox="1"/>
          <p:nvPr/>
        </p:nvSpPr>
        <p:spPr>
          <a:xfrm>
            <a:off x="665637" y="5557882"/>
            <a:ext cx="2300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M. Rakic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96946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9A982-22BC-9498-9C7A-05C4BA3F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MD14963 – Halo cleaning with stable islands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971FE-54A6-2698-3C44-D72CED3A4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/>
              <a:t>Overpopulated beam halo is a serious machine protection risk in HL-LHC with fast failures (e.g. CLIQ)</a:t>
            </a:r>
          </a:p>
          <a:p>
            <a:r>
              <a:rPr lang="sv-SE" sz="1800"/>
              <a:t>HEL has been descoped from baseline 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 alternative solutions for halo cleaning needed</a:t>
            </a:r>
          </a:p>
          <a:p>
            <a:r>
              <a:rPr lang="sv-SE" sz="1800">
                <a:sym typeface="Wingdings" panose="05000000000000000000" pitchFamily="2" charset="2"/>
              </a:rPr>
              <a:t>Stable islands produced by AC multipoles can transport 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halo particles to the collimators</a:t>
            </a:r>
          </a:p>
          <a:p>
            <a:r>
              <a:rPr lang="sv-SE" sz="1800">
                <a:sym typeface="Wingdings" panose="05000000000000000000" pitchFamily="2" charset="2"/>
              </a:rPr>
              <a:t>Proof of principle using ADT AC dipole</a:t>
            </a:r>
          </a:p>
          <a:p>
            <a:r>
              <a:rPr lang="sv-SE" sz="1800">
                <a:sym typeface="Wingdings" panose="05000000000000000000" pitchFamily="2" charset="2"/>
              </a:rPr>
              <a:t>MD parameters: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8h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450 GeV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One beam (parallel to other MD ok)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3-5 bunches (&lt;3e11 tot)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ADT used for blow-up and </a:t>
            </a:r>
            <a:br>
              <a:rPr lang="sv-SE" sz="1400">
                <a:sym typeface="Wingdings" panose="05000000000000000000" pitchFamily="2" charset="2"/>
              </a:rPr>
            </a:br>
            <a:r>
              <a:rPr lang="sv-SE" sz="1400">
                <a:sym typeface="Wingdings" panose="05000000000000000000" pitchFamily="2" charset="2"/>
              </a:rPr>
              <a:t>special AC dipole excitation</a:t>
            </a:r>
          </a:p>
          <a:p>
            <a:pPr lvl="1"/>
            <a:endParaRPr lang="en-US" sz="1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F25944-A58D-B3A0-D572-AECD2688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33B1E3-F768-044C-2019-82E1A7C2E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919" y="2733938"/>
            <a:ext cx="3745171" cy="38024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428F8-143D-8E8F-27D6-6C45E20AE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76B995-DCF8-6787-16BF-1BA1CF6575A8}"/>
              </a:ext>
            </a:extLst>
          </p:cNvPr>
          <p:cNvSpPr txBox="1"/>
          <p:nvPr/>
        </p:nvSpPr>
        <p:spPr>
          <a:xfrm>
            <a:off x="678429" y="5557882"/>
            <a:ext cx="2282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D. Veres</a:t>
            </a:r>
            <a:endParaRPr lang="en-US" sz="14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FA8E3-8F27-11F4-B9E7-71F425313A83}"/>
              </a:ext>
            </a:extLst>
          </p:cNvPr>
          <p:cNvSpPr txBox="1"/>
          <p:nvPr/>
        </p:nvSpPr>
        <p:spPr>
          <a:xfrm>
            <a:off x="612445" y="362505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/>
              <a:t>New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350536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AD881-D0D6-3E53-7236-099A7DF32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3AEDB-9057-A4A7-C412-C687654EB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9000"/>
            <a:ext cx="7920000" cy="720000"/>
          </a:xfrm>
        </p:spPr>
        <p:txBody>
          <a:bodyPr/>
          <a:lstStyle/>
          <a:p>
            <a:r>
              <a:rPr lang="sv-SE"/>
              <a:t>HL-LHC collimation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EF95E-9AB6-E126-B37E-A1DF09214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2EB247-BA09-BE4B-55CF-54A75DC55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98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7DCB8-6E8E-0241-8BF1-9DEDC6D98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MD 15146 – Rematched IR7 optics for improved cleaning and impedance – High intensity part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C98D9-698A-DC54-02CE-FB2324DAF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349" y="982056"/>
            <a:ext cx="5064739" cy="2765106"/>
          </a:xfrm>
        </p:spPr>
        <p:txBody>
          <a:bodyPr>
            <a:normAutofit/>
          </a:bodyPr>
          <a:lstStyle/>
          <a:p>
            <a:r>
              <a:rPr lang="sv-SE" sz="1800"/>
              <a:t>HL-LHC beam intensity and brightness:</a:t>
            </a:r>
          </a:p>
          <a:p>
            <a:pPr lvl="1"/>
            <a:r>
              <a:rPr lang="sv-SE" sz="1400"/>
              <a:t>Beam losses in IR7 DS could cause quenches</a:t>
            </a:r>
          </a:p>
          <a:p>
            <a:pPr lvl="1"/>
            <a:r>
              <a:rPr lang="sv-SE" sz="1400"/>
              <a:t>Impedance can cause instabilities</a:t>
            </a:r>
          </a:p>
          <a:p>
            <a:r>
              <a:rPr lang="en-US" sz="1800"/>
              <a:t>Very successful MD last year:</a:t>
            </a:r>
          </a:p>
          <a:p>
            <a:pPr lvl="1"/>
            <a:r>
              <a:rPr lang="en-US" sz="1400"/>
              <a:t>Up to 61 % reduction of DS losses</a:t>
            </a:r>
          </a:p>
          <a:p>
            <a:pPr lvl="1"/>
            <a:r>
              <a:rPr lang="en-US" sz="1400"/>
              <a:t>Up to 33 % reduction of impedance</a:t>
            </a:r>
          </a:p>
          <a:p>
            <a:r>
              <a:rPr lang="en-US" sz="1800"/>
              <a:t>Optics require combined ramp and desqueeze</a:t>
            </a:r>
          </a:p>
          <a:p>
            <a:pPr lvl="1"/>
            <a:r>
              <a:rPr lang="en-US" sz="1400"/>
              <a:t>Must test with high-intensity beams to ensure </a:t>
            </a:r>
            <a:br>
              <a:rPr lang="en-US" sz="1400"/>
            </a:br>
            <a:r>
              <a:rPr lang="en-US" sz="1400"/>
              <a:t>no issues with beam lifetime or loss spikes in IR7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C3EBD-8B7D-6352-C46D-4E9AFCAC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75209-E709-D95A-0D48-010C24327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E08BD7-EB23-A4A5-5FB4-8988C67E55C7}"/>
              </a:ext>
            </a:extLst>
          </p:cNvPr>
          <p:cNvSpPr txBox="1"/>
          <p:nvPr/>
        </p:nvSpPr>
        <p:spPr>
          <a:xfrm>
            <a:off x="5853062" y="6562461"/>
            <a:ext cx="26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B. Lindström</a:t>
            </a:r>
            <a:endParaRPr lang="en-US" sz="1400" b="1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ED4382A-F35D-6CF3-2303-580C03168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79B95E-6F2A-BF19-FFE3-1EB85E2BB74A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577909C-38F8-5B3F-7E20-239DFCC79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330D6F-FB32-24F1-D9AB-12C7886C4107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7E9A87-7EE2-CB01-F227-9B7987D15866}"/>
              </a:ext>
            </a:extLst>
          </p:cNvPr>
          <p:cNvSpPr txBox="1"/>
          <p:nvPr/>
        </p:nvSpPr>
        <p:spPr>
          <a:xfrm>
            <a:off x="5618202" y="1066404"/>
            <a:ext cx="3525798" cy="27392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/>
              <a:t>16h for 6 fills:</a:t>
            </a:r>
          </a:p>
          <a:p>
            <a:pPr lvl="1"/>
            <a:r>
              <a:rPr lang="en-US" sz="1400"/>
              <a:t>1 (4h): 3 pilots, optics measurement</a:t>
            </a:r>
          </a:p>
          <a:p>
            <a:pPr lvl="1"/>
            <a:r>
              <a:rPr lang="en-US" sz="1400"/>
              <a:t>2 (2h): 3 pilots to validate corrections (if needed)</a:t>
            </a:r>
          </a:p>
          <a:p>
            <a:pPr lvl="1"/>
            <a:r>
              <a:rPr lang="en-US" sz="1400"/>
              <a:t>3 (2h): 1 nominal and 15 pilots to cross-check alignment, betatron and off-momentum loss maps and asynchronous dump</a:t>
            </a:r>
          </a:p>
          <a:p>
            <a:pPr lvl="1"/>
            <a:r>
              <a:rPr lang="en-US" sz="1400"/>
              <a:t>4 (2h): 3 nominal bunches</a:t>
            </a:r>
          </a:p>
          <a:p>
            <a:pPr lvl="1"/>
            <a:r>
              <a:rPr lang="en-US" sz="1400"/>
              <a:t>5 (2h): 75 nominal bunches </a:t>
            </a:r>
            <a:br>
              <a:rPr lang="en-US" sz="1400"/>
            </a:br>
            <a:r>
              <a:rPr lang="en-US" sz="1400"/>
              <a:t>(MP checklist before proceeding?)</a:t>
            </a:r>
          </a:p>
          <a:p>
            <a:pPr lvl="1"/>
            <a:r>
              <a:rPr lang="en-US" sz="1400"/>
              <a:t>6 (2h): 400 nominal bunches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D425EA-2B4A-5047-00FE-CAB5CAFE620D}"/>
              </a:ext>
            </a:extLst>
          </p:cNvPr>
          <p:cNvSpPr txBox="1"/>
          <p:nvPr/>
        </p:nvSpPr>
        <p:spPr>
          <a:xfrm>
            <a:off x="3159229" y="6271445"/>
            <a:ext cx="369043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b="1"/>
              <a:t>Ideally MD1 due to contract of participant</a:t>
            </a:r>
            <a:endParaRPr lang="en-US" sz="1400" b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A68554-5498-297E-E5B6-A3B38B75B34D}"/>
              </a:ext>
            </a:extLst>
          </p:cNvPr>
          <p:cNvSpPr txBox="1"/>
          <p:nvPr/>
        </p:nvSpPr>
        <p:spPr>
          <a:xfrm>
            <a:off x="37109" y="3507691"/>
            <a:ext cx="558109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 b="1"/>
              <a:t>New</a:t>
            </a:r>
            <a:r>
              <a:rPr lang="sv-SE" sz="1400"/>
              <a:t> ramp compared to last year compatible with 2025 physics cycle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426598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BA-B1CB-9282-EE89-63442C720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MD 15163 – Collimation performance with HL-LHC settings (part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AECE6-BDC9-6A26-D7CF-CF72DAF91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1"/>
            <a:ext cx="4320480" cy="4298031"/>
          </a:xfrm>
        </p:spPr>
        <p:txBody>
          <a:bodyPr>
            <a:normAutofit/>
          </a:bodyPr>
          <a:lstStyle/>
          <a:p>
            <a:r>
              <a:rPr lang="sv-SE" sz="1800"/>
              <a:t>Two sets of collimator settings are envisaged for HL-LHC </a:t>
            </a:r>
            <a:br>
              <a:rPr lang="sv-SE" sz="1800"/>
            </a:br>
            <a:r>
              <a:rPr lang="sv-SE" sz="1800"/>
              <a:t>(tight and relaxed)</a:t>
            </a:r>
          </a:p>
          <a:p>
            <a:r>
              <a:rPr lang="sv-SE" sz="1800"/>
              <a:t>Large worsening observed for relaxed settings</a:t>
            </a:r>
          </a:p>
          <a:p>
            <a:r>
              <a:rPr lang="sv-SE" sz="1800"/>
              <a:t>Need more data to understand discrepancies to simulations</a:t>
            </a:r>
          </a:p>
          <a:p>
            <a:r>
              <a:rPr lang="sv-SE" sz="1800" b="1"/>
              <a:t>8h</a:t>
            </a:r>
          </a:p>
          <a:p>
            <a:r>
              <a:rPr lang="sv-SE" sz="1800"/>
              <a:t>1 nominal bunch</a:t>
            </a:r>
            <a:r>
              <a:rPr lang="en-US" sz="1800"/>
              <a:t> and several pilots (&lt;3e11 total intensity)</a:t>
            </a:r>
          </a:p>
          <a:p>
            <a:r>
              <a:rPr lang="en-US" sz="1800"/>
              <a:t>Can be partially combined with MD on optics/other MDs or commissioning</a:t>
            </a:r>
            <a:endParaRPr lang="sv-SE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C8DD31-8BB0-9163-CC0F-451E35BD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graph with red lines and black text&#10;&#10;Description automatically generated">
            <a:extLst>
              <a:ext uri="{FF2B5EF4-FFF2-40B4-BE49-F238E27FC236}">
                <a16:creationId xmlns:a16="http://schemas.microsoft.com/office/drawing/2014/main" id="{C031914E-DACA-E63E-A96D-037B1DB9CE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940"/>
          <a:stretch/>
        </p:blipFill>
        <p:spPr>
          <a:xfrm>
            <a:off x="4572000" y="1345196"/>
            <a:ext cx="4474800" cy="34655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623D5A-4CE7-DC5E-CF61-269119DB2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F74240-0643-F1D3-2742-C9778515DCCB}"/>
              </a:ext>
            </a:extLst>
          </p:cNvPr>
          <p:cNvSpPr txBox="1"/>
          <p:nvPr/>
        </p:nvSpPr>
        <p:spPr>
          <a:xfrm>
            <a:off x="4139952" y="6261817"/>
            <a:ext cx="3308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A. Donadon Servelle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31998682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8946e33d-fd2f-4ae4-8ee9-d90c129cdf9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31915</TotalTime>
  <Words>1341</Words>
  <Application>Microsoft Office PowerPoint</Application>
  <PresentationFormat>On-screen Show (4:3)</PresentationFormat>
  <Paragraphs>176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Wingdings</vt:lpstr>
      <vt:lpstr>Thème Office</vt:lpstr>
      <vt:lpstr>Collimation and Halo studies</vt:lpstr>
      <vt:lpstr>MDs</vt:lpstr>
      <vt:lpstr>Halo MDs</vt:lpstr>
      <vt:lpstr>MD 14903 – Reducing uncertainty on B2V transverse halo population</vt:lpstr>
      <vt:lpstr>MD 9325 – Beam Halo Population Measurements using Collimator Scans at the End of Squeeze</vt:lpstr>
      <vt:lpstr>MD14963 – Halo cleaning with stable islands</vt:lpstr>
      <vt:lpstr>HL-LHC collimation</vt:lpstr>
      <vt:lpstr>MD 15146 – Rematched IR7 optics for improved cleaning and impedance – High intensity part</vt:lpstr>
      <vt:lpstr>MD 15163 – Collimation performance with HL-LHC settings (part 2)</vt:lpstr>
      <vt:lpstr>Impedance measurements</vt:lpstr>
      <vt:lpstr>Quench tests</vt:lpstr>
      <vt:lpstr>MD 9546 – B1 collimation quench test with protons (IR7)</vt:lpstr>
      <vt:lpstr>IR3 Q6 quench test (presented by M. Solfaroli)</vt:lpstr>
      <vt:lpstr>MD10723 – Crystal collimation quench test with heavy ions</vt:lpstr>
      <vt:lpstr>Crystal collimation</vt:lpstr>
      <vt:lpstr>MD15043 – Crystal and standard collimation performance with oxygen beam MD15044 – Crystal and standard collimation performance with neon beam</vt:lpstr>
      <vt:lpstr>MD15183 – New IR7 optics for improved ions and crystal collimation</vt:lpstr>
      <vt:lpstr>Miscellaneous (not requested yet)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973</cp:revision>
  <dcterms:created xsi:type="dcterms:W3CDTF">2016-02-12T10:02:27Z</dcterms:created>
  <dcterms:modified xsi:type="dcterms:W3CDTF">2025-04-01T13:25:08Z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