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1" r:id="rId2"/>
    <p:sldId id="262" r:id="rId3"/>
    <p:sldId id="263" r:id="rId4"/>
    <p:sldId id="265" r:id="rId5"/>
    <p:sldId id="264" r:id="rId6"/>
    <p:sldId id="266" r:id="rId7"/>
    <p:sldId id="267" r:id="rId8"/>
    <p:sldId id="268" r:id="rId9"/>
    <p:sldId id="269" r:id="rId10"/>
    <p:sldId id="27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1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15" y="5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DB70-131D-4FF3-8CCC-1ADB456F6F44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56E469-AAD4-46AA-A14A-0EEF2B0FA2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841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22781F-2C37-42E1-8147-98CEE63E0B1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7498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80D46D-90E4-26E9-7EEC-0A0059644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1B28AE-0F5C-BEC4-1AC0-7F67C15DEE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B4C958-8AC6-C93F-54BD-0F635A5269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2C59A9-583E-4E72-617A-2A0CBE7213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22781F-2C37-42E1-8147-98CEE63E0B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640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D5DA7A-CD54-6A84-DCA4-33F92F71A8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EAC5F5-1846-20B7-9428-679B95C0E3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B6783F2-D408-CB38-7CB9-F1D96248ED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D356F-8FF6-FFC0-4A9D-BF0F57B6C8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22781F-2C37-42E1-8147-98CEE63E0B1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2665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065111-8F24-32C7-4B14-963152BC9C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3979B0-446A-6039-C823-0BF906CFE6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94842B0-14F1-5B56-3C6B-570C0DAD84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0DAB56-CC27-2E60-37ED-16A285ED87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22781F-2C37-42E1-8147-98CEE63E0B1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09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A6C8FE-6BC4-4DAB-9410-E8FC4FEE48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ABF828-3269-D28B-78A9-94981B512E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1D07BB-94EA-6773-2DDC-AD855DD371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2C545F-8B3D-0FA0-989B-BFBD710D90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22781F-2C37-42E1-8147-98CEE63E0B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9379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0D58CD-CF08-C770-D52E-26FA4F3289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AD79E6-F78A-A112-7FFD-22A6AF6502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6EB799-61E8-A7A9-EEEC-DE3B1072C2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075421-945E-8411-7383-19CC13F4C6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22781F-2C37-42E1-8147-98CEE63E0B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5085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B4E02F-2601-8FD2-1052-5A2A9962CD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12228F-7056-624A-4F01-365A8680FB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584D9C-8EFD-51FF-E8E2-7F89A929AD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3027EA-A54E-AED6-431F-664C7D76EB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22781F-2C37-42E1-8147-98CEE63E0B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1310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12786E-603C-6356-A837-110C253C81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D53A92-50F3-DC60-FD5D-031D3E1634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ECC1DB-0E99-F49A-91A1-FEE6CB6A71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32160F-CE55-7D59-3815-0986AE2C4C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22781F-2C37-42E1-8147-98CEE63E0B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7221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5DE5EC-585C-6BE0-A459-65065F55B0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839017-0CF2-1DD3-51CF-731ED2191B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92B3864-9230-170A-51BF-30B29521A5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AAD112-2611-5E87-F873-79C6665BB0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22781F-2C37-42E1-8147-98CEE63E0B1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9386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A5CA93-1708-0F37-42F6-3ADEF6BA9F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8C9D195-BFF3-0BD9-E235-F0696BC5C3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3483F8B-AF2E-BC2C-DF4C-9A238AF6BB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EEA466-28F9-A1A8-2825-576FC9463A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22781F-2C37-42E1-8147-98CEE63E0B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783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56EB6-93FA-CE23-1D2C-D5B9D4D613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D6DF58-62F9-AD9B-7E09-A22F316DAF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8B3A8F-7CD0-2B2A-E1A2-F1EB1A341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046B9-C399-40C0-9EE6-66ED7C155449}" type="datetime1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6DF0F5-B803-E577-EC03-015C3461F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E.H.Maclean, LSWG 01/04/2025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74F47D-9271-EB42-0EFF-A56952845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85370-A989-4941-BA81-D6F89A192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013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661B1-24D6-DEBB-8E65-F3FC15CE8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883175-5C3B-6A77-2031-8B3D65B8AC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A950CA-91DE-5D1E-FBDB-1612775F5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CCC36-F0DD-48BF-AF59-F3A4013B2253}" type="datetime1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D261DD-4955-E4F8-09C7-C6056D30E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E.H.Maclean, LSWG 01/04/2025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8D8692-ECC7-A30E-86AE-7993E7148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85370-A989-4941-BA81-D6F89A192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917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78CC3D-CCCB-3B5E-0797-FADD405B51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277882-F624-18AE-3CC3-FF97A66725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1DCA3B-2186-CFCB-6392-E09D32668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4CE2C-0916-42C9-9EEF-94E648B8BA93}" type="datetime1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8BD554-E7E0-6044-A102-14B0217F9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E.H.Maclean, LSWG 01/04/2025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5C1739-6BED-F258-4C57-F51246113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85370-A989-4941-BA81-D6F89A192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950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50DE7-16DA-3B92-97B4-79ADEFA17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011075-837B-4791-AEB7-497B64FE42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A594A-E38C-95F8-8B63-A404B2024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4658A-2650-46DD-9B59-6DC2590B329B}" type="datetime1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5BF796-AD13-3132-5FB8-F80368EB4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E.H.Maclean, LSWG 01/04/2025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AA4DE-24D2-556D-2655-51D1C6801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85370-A989-4941-BA81-D6F89A192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883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87C65-3874-B623-D364-AEC953C2C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DE3B22-5E47-3FAD-61FD-5B14D6FD3E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79CC26-B592-97B5-06C8-8E8223286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5574-482C-4C65-9CF1-BA0E54FF3B6A}" type="datetime1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625954-189D-A6D4-65DF-A305028E3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E.H.Maclean, LSWG 01/04/2025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803392-5F71-B542-BEE5-6239CB454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85370-A989-4941-BA81-D6F89A192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623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20777-EC81-6B02-65DE-B30C676DF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A27A9E-E7E0-B143-DCAE-8F7E2C9A34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862CCB-CB8A-A917-D105-8151CE50BE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553050-B674-8300-01EF-4608BB605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BD868-3024-4F94-ACD7-A8604E6CD82D}" type="datetime1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AC9B72-4B52-913B-0D1C-420D02B96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E.H.Maclean, LSWG 01/04/2025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DA9645-08BA-E093-4C11-B7AD35085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85370-A989-4941-BA81-D6F89A192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256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13560-F11B-8106-23E1-D1A5A3ADC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37680D-90B0-58F1-CF98-22F27BFA04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7AA557-7AC6-EEAD-05B0-4FC6F77175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901C60-4879-E617-6799-FD1C37F8B3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D05C3B-E239-9780-E3A4-970DACEAE7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B7ED3C-856F-726B-BE04-298BDD5D3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90A24-C7AC-4F7E-A726-E2B45DB48E1D}" type="datetime1">
              <a:rPr lang="en-GB" smtClean="0"/>
              <a:t>31/03/2025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0D77C7-AA1C-7BC7-B019-D62267010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E.H.Maclean, LSWG 01/04/2025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C631CA-0D1B-9C64-0BAB-EE9388A67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85370-A989-4941-BA81-D6F89A192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655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077F1-2686-1CBA-320F-0AF9861E4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3B51EA-613D-EBAF-37FE-5BEDA93EE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61CD-1032-4F0C-8BC9-8F508A54398A}" type="datetime1">
              <a:rPr lang="en-GB" smtClean="0"/>
              <a:t>31/03/2025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58E799-8358-F35D-B23B-F47E60CE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E.H.Maclean, LSWG 01/04/2025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46A988-A099-411A-4D29-C3E9002F4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85370-A989-4941-BA81-D6F89A192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463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997107-04DB-E92A-551D-B25D42ABE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C92AB-69FD-4D01-B811-48B2DFB74A4E}" type="datetime1">
              <a:rPr lang="en-GB" smtClean="0"/>
              <a:t>31/03/2025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EE3BCF-470D-9EED-A8CB-F280B4679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E.H.Maclean, LSWG 01/04/2025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B92AB9-ADB6-26F0-D28E-9C2F7518E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85370-A989-4941-BA81-D6F89A192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164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28E80-948F-E503-6DC6-E00047090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4DAF75-AF45-51C0-65C2-70E6DECF82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0CC7CE-6AFE-388D-863A-F4A17DF523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056C92-720A-DC27-DAAB-E3DCD1C00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9D87-B9AC-4D8C-B7BE-ACA118AAD12F}" type="datetime1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3667A3-7F5C-0508-41C2-8C6ECDFC3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E.H.Maclean, LSWG 01/04/2025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FB95A3-AC20-605D-CB87-4CAA8B4D0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85370-A989-4941-BA81-D6F89A192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7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8C09E-3785-CC91-A0FB-137C3C019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7476E8-6FE7-39EE-2D08-ACA0EBB5D6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7FCF87-25F2-C3C6-252E-D39B6A8DF9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AC94A6-B955-EB58-4AD7-CC6F378F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23526-14F2-4AA5-BE83-AD5284E1F553}" type="datetime1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EED1AE-1412-CB92-41D5-78DAEA8F0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E.H.Maclean, LSWG 01/04/2025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9B2A32-FC2E-7391-DCF6-F2BF29229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85370-A989-4941-BA81-D6F89A192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700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EBB06A-441A-38AB-92B9-65C3813BD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ACD1FC-944B-63D5-AF7E-ED0E05312C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C42A6F-B90E-50D7-C16E-0A175AD1E7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FF3ED-8699-4EE7-8A05-7C0C0BA946F7}" type="datetime1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C9281-2C90-7934-998A-3417D0A47E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E.H.Maclean, LSWG 01/04/2025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F457DC-0B86-9B4A-DA6F-873C85410F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85370-A989-4941-BA81-D6F89A192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5498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s://indico.cern.ch/event/1531923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sv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714633-541B-58F3-3D2C-254A174A67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B0CF26D-4840-CCE0-1D77-B66381B30B24}"/>
              </a:ext>
            </a:extLst>
          </p:cNvPr>
          <p:cNvSpPr/>
          <p:nvPr/>
        </p:nvSpPr>
        <p:spPr>
          <a:xfrm>
            <a:off x="0" y="6295052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40E25AB-684F-FE67-4A1B-31BBE8EA258D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2F1662-A390-787B-25AB-E41110F7C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78500" y="6388136"/>
            <a:ext cx="367634" cy="365125"/>
          </a:xfrm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81611E-CB8D-3F8D-80A2-D282BAA26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80014" y="6388137"/>
            <a:ext cx="5431971" cy="365125"/>
          </a:xfrm>
        </p:spPr>
        <p:txBody>
          <a:bodyPr/>
          <a:lstStyle/>
          <a:p>
            <a:r>
              <a:rPr lang="en-GB" b="1" dirty="0" err="1">
                <a:solidFill>
                  <a:schemeClr val="bg1"/>
                </a:solidFill>
              </a:rPr>
              <a:t>E.H.Maclean</a:t>
            </a:r>
            <a:r>
              <a:rPr lang="en-GB" b="1" dirty="0">
                <a:solidFill>
                  <a:schemeClr val="bg1"/>
                </a:solidFill>
              </a:rPr>
              <a:t>, LSWG 01/04/2025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0A1E3A8B-566C-EAE5-3C7E-44A6CA667B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97" y="6295876"/>
            <a:ext cx="568698" cy="55812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0F7855B-C920-C64F-CF2B-7195BEBCDD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92" y="6349695"/>
            <a:ext cx="1306183" cy="47479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D581886-D38A-9254-99BC-31AD5A915628}"/>
              </a:ext>
            </a:extLst>
          </p:cNvPr>
          <p:cNvSpPr/>
          <p:nvPr/>
        </p:nvSpPr>
        <p:spPr>
          <a:xfrm>
            <a:off x="-1173" y="398"/>
            <a:ext cx="12192000" cy="6269746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3D50AF-F15F-30B7-FFE1-7C041AF968F7}"/>
              </a:ext>
            </a:extLst>
          </p:cNvPr>
          <p:cNvSpPr txBox="1"/>
          <p:nvPr/>
        </p:nvSpPr>
        <p:spPr>
          <a:xfrm>
            <a:off x="1048684" y="1445762"/>
            <a:ext cx="10489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dirty="0">
                <a:solidFill>
                  <a:schemeClr val="bg1"/>
                </a:solidFill>
              </a:rPr>
              <a:t>Initial OMC MD plans for 2025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0FB06A-311B-06CE-17EC-314C2E7FFBC1}"/>
              </a:ext>
            </a:extLst>
          </p:cNvPr>
          <p:cNvSpPr txBox="1"/>
          <p:nvPr/>
        </p:nvSpPr>
        <p:spPr>
          <a:xfrm>
            <a:off x="2860797" y="2819483"/>
            <a:ext cx="65743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>
                <a:solidFill>
                  <a:schemeClr val="bg1"/>
                </a:solidFill>
              </a:rPr>
              <a:t>E.H.Maclean</a:t>
            </a:r>
            <a:r>
              <a:rPr lang="en-GB" sz="2400" b="1" dirty="0">
                <a:solidFill>
                  <a:schemeClr val="bg1"/>
                </a:solidFill>
              </a:rPr>
              <a:t> on behalf of the OMC team</a:t>
            </a:r>
            <a:endParaRPr lang="en-GB" sz="2400" b="1" u="sng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05DC86-278D-A4D1-DD45-1BE38766B924}"/>
              </a:ext>
            </a:extLst>
          </p:cNvPr>
          <p:cNvSpPr txBox="1"/>
          <p:nvPr/>
        </p:nvSpPr>
        <p:spPr>
          <a:xfrm>
            <a:off x="1654663" y="3590696"/>
            <a:ext cx="79606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 err="1">
                <a:solidFill>
                  <a:schemeClr val="bg1"/>
                </a:solidFill>
              </a:rPr>
              <a:t>J.Dilly</a:t>
            </a:r>
            <a:r>
              <a:rPr lang="en-GB" b="1" dirty="0">
                <a:solidFill>
                  <a:schemeClr val="bg1"/>
                </a:solidFill>
              </a:rPr>
              <a:t>, </a:t>
            </a:r>
            <a:r>
              <a:rPr lang="en-GB" b="1" dirty="0" err="1">
                <a:solidFill>
                  <a:schemeClr val="bg1"/>
                </a:solidFill>
              </a:rPr>
              <a:t>F.Carlier</a:t>
            </a:r>
            <a:r>
              <a:rPr lang="en-GB" b="1" dirty="0">
                <a:solidFill>
                  <a:schemeClr val="bg1"/>
                </a:solidFill>
              </a:rPr>
              <a:t>, </a:t>
            </a:r>
            <a:r>
              <a:rPr lang="en-GB" b="1" dirty="0" err="1">
                <a:solidFill>
                  <a:schemeClr val="bg1"/>
                </a:solidFill>
              </a:rPr>
              <a:t>Y.Angelis</a:t>
            </a:r>
            <a:r>
              <a:rPr lang="en-GB" b="1" dirty="0">
                <a:solidFill>
                  <a:schemeClr val="bg1"/>
                </a:solidFill>
              </a:rPr>
              <a:t>, </a:t>
            </a:r>
            <a:r>
              <a:rPr lang="en-GB" b="1" dirty="0" err="1">
                <a:solidFill>
                  <a:schemeClr val="bg1"/>
                </a:solidFill>
              </a:rPr>
              <a:t>S.Horney</a:t>
            </a:r>
            <a:r>
              <a:rPr lang="en-GB" b="1" dirty="0">
                <a:solidFill>
                  <a:schemeClr val="bg1"/>
                </a:solidFill>
              </a:rPr>
              <a:t>, </a:t>
            </a:r>
            <a:r>
              <a:rPr lang="en-GB" b="1" dirty="0" err="1">
                <a:solidFill>
                  <a:schemeClr val="bg1"/>
                </a:solidFill>
              </a:rPr>
              <a:t>K.Ujani</a:t>
            </a:r>
            <a:r>
              <a:rPr lang="en-GB" b="1" dirty="0">
                <a:solidFill>
                  <a:schemeClr val="bg1"/>
                </a:solidFill>
              </a:rPr>
              <a:t>, </a:t>
            </a:r>
            <a:r>
              <a:rPr lang="en-GB" b="1" dirty="0" err="1">
                <a:solidFill>
                  <a:schemeClr val="bg1"/>
                </a:solidFill>
              </a:rPr>
              <a:t>J.Keintzel</a:t>
            </a:r>
            <a:r>
              <a:rPr lang="en-GB" b="1" dirty="0">
                <a:solidFill>
                  <a:schemeClr val="bg1"/>
                </a:solidFill>
              </a:rPr>
              <a:t>, </a:t>
            </a:r>
            <a:r>
              <a:rPr lang="en-GB" b="1" dirty="0" err="1">
                <a:solidFill>
                  <a:schemeClr val="bg1"/>
                </a:solidFill>
              </a:rPr>
              <a:t>K.Skoufaris</a:t>
            </a:r>
            <a:r>
              <a:rPr lang="en-GB" b="1" dirty="0">
                <a:solidFill>
                  <a:schemeClr val="bg1"/>
                </a:solidFill>
              </a:rPr>
              <a:t>, </a:t>
            </a:r>
            <a:r>
              <a:rPr lang="en-GB" b="1" dirty="0" err="1">
                <a:solidFill>
                  <a:schemeClr val="bg1"/>
                </a:solidFill>
              </a:rPr>
              <a:t>F.Soubelet</a:t>
            </a:r>
            <a:r>
              <a:rPr lang="en-GB" b="1" dirty="0">
                <a:solidFill>
                  <a:schemeClr val="bg1"/>
                </a:solidFill>
              </a:rPr>
              <a:t>, </a:t>
            </a:r>
            <a:r>
              <a:rPr lang="en-GB" b="1" dirty="0" err="1">
                <a:solidFill>
                  <a:schemeClr val="bg1"/>
                </a:solidFill>
              </a:rPr>
              <a:t>R.Tomas</a:t>
            </a:r>
            <a:r>
              <a:rPr lang="en-GB" b="1" dirty="0">
                <a:solidFill>
                  <a:schemeClr val="bg1"/>
                </a:solidFill>
              </a:rPr>
              <a:t>, </a:t>
            </a:r>
            <a:r>
              <a:rPr lang="en-GB" b="1" dirty="0" err="1">
                <a:solidFill>
                  <a:schemeClr val="bg1"/>
                </a:solidFill>
              </a:rPr>
              <a:t>J.Gray</a:t>
            </a:r>
            <a:r>
              <a:rPr lang="en-GB" b="1" dirty="0">
                <a:solidFill>
                  <a:schemeClr val="bg1"/>
                </a:solidFill>
              </a:rPr>
              <a:t>, </a:t>
            </a:r>
            <a:r>
              <a:rPr lang="en-GB" b="1" dirty="0" err="1">
                <a:solidFill>
                  <a:schemeClr val="bg1"/>
                </a:solidFill>
              </a:rPr>
              <a:t>M.Steffanelli</a:t>
            </a:r>
            <a:r>
              <a:rPr lang="en-GB" b="1" dirty="0">
                <a:solidFill>
                  <a:schemeClr val="bg1"/>
                </a:solidFill>
              </a:rPr>
              <a:t>, </a:t>
            </a:r>
            <a:r>
              <a:rPr lang="en-GB" b="1" dirty="0" err="1">
                <a:solidFill>
                  <a:schemeClr val="bg1"/>
                </a:solidFill>
              </a:rPr>
              <a:t>P.Zisopoulos</a:t>
            </a:r>
            <a:r>
              <a:rPr lang="en-GB" b="1" dirty="0">
                <a:solidFill>
                  <a:schemeClr val="bg1"/>
                </a:solidFill>
              </a:rPr>
              <a:t>, </a:t>
            </a:r>
            <a:r>
              <a:rPr lang="en-GB" b="1" dirty="0" err="1">
                <a:solidFill>
                  <a:schemeClr val="bg1"/>
                </a:solidFill>
              </a:rPr>
              <a:t>C.Hernalsteens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2182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799C0F-C346-2B97-0B29-EEB0040096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DA7329-B5F6-1F06-7994-B3CA8A39FC7A}"/>
              </a:ext>
            </a:extLst>
          </p:cNvPr>
          <p:cNvSpPr/>
          <p:nvPr/>
        </p:nvSpPr>
        <p:spPr>
          <a:xfrm>
            <a:off x="0" y="6295052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DC7199F-DD10-C076-F146-4134EF7675B1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4AB4A5-92C6-F174-E7AE-59831285A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78500" y="6388136"/>
            <a:ext cx="367634" cy="365125"/>
          </a:xfrm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2F7361B-BDEE-7F83-6FE9-B1596CC10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80014" y="6388137"/>
            <a:ext cx="5431971" cy="365125"/>
          </a:xfrm>
        </p:spPr>
        <p:txBody>
          <a:bodyPr/>
          <a:lstStyle/>
          <a:p>
            <a:r>
              <a:rPr lang="en-GB" b="1" dirty="0" err="1">
                <a:solidFill>
                  <a:schemeClr val="bg1"/>
                </a:solidFill>
              </a:rPr>
              <a:t>E.H.Maclean</a:t>
            </a:r>
            <a:r>
              <a:rPr lang="en-GB" b="1" dirty="0">
                <a:solidFill>
                  <a:schemeClr val="bg1"/>
                </a:solidFill>
              </a:rPr>
              <a:t>, LSWG 01/04/2025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A3A2175B-2168-9C87-FD20-302299279A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97" y="6295876"/>
            <a:ext cx="568698" cy="55812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D8D497E-89C2-7D8E-4D96-F232EA4D47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92" y="6349695"/>
            <a:ext cx="1306183" cy="4747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8B4C309-A556-8150-99E8-FA0C7CC752FD}"/>
              </a:ext>
            </a:extLst>
          </p:cNvPr>
          <p:cNvSpPr txBox="1"/>
          <p:nvPr/>
        </p:nvSpPr>
        <p:spPr>
          <a:xfrm>
            <a:off x="157891" y="104738"/>
            <a:ext cx="5623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60 degree optics studies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382E7D-F324-207B-84F7-52C6BDD44A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43002" y="625579"/>
            <a:ext cx="5748365" cy="38971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0277983-DC28-FFBE-F1E1-2EDC12AB643C}"/>
              </a:ext>
            </a:extLst>
          </p:cNvPr>
          <p:cNvSpPr txBox="1"/>
          <p:nvPr/>
        </p:nvSpPr>
        <p:spPr>
          <a:xfrm>
            <a:off x="151222" y="709608"/>
            <a:ext cx="5939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60deg MD program from 2023/2024 has been successful</a:t>
            </a:r>
            <a:r>
              <a:rPr lang="en-GB" dirty="0"/>
              <a:t>: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0070C0"/>
                </a:solidFill>
                <a:sym typeface="Wingdings" panose="05000000000000000000" pitchFamily="2" charset="2"/>
              </a:rPr>
              <a:t>Identified 3% calibration error in arc BPMs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0070C0"/>
                </a:solidFill>
                <a:sym typeface="Wingdings" panose="05000000000000000000" pitchFamily="2" charset="2"/>
              </a:rPr>
              <a:t>Confirmed by BI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6258FB-FFA4-BE10-19CF-92C45455F35A}"/>
              </a:ext>
            </a:extLst>
          </p:cNvPr>
          <p:cNvSpPr txBox="1"/>
          <p:nvPr/>
        </p:nvSpPr>
        <p:spPr>
          <a:xfrm>
            <a:off x="151222" y="1892737"/>
            <a:ext cx="593968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60deg optics significantly modifies the injection optics</a:t>
            </a:r>
          </a:p>
          <a:p>
            <a:r>
              <a:rPr lang="en-GB" sz="1600" b="1" dirty="0">
                <a:sym typeface="Wingdings" panose="05000000000000000000" pitchFamily="2" charset="2"/>
              </a:rPr>
              <a:t> </a:t>
            </a:r>
            <a:r>
              <a:rPr lang="en-GB" sz="1600" b="1" dirty="0">
                <a:solidFill>
                  <a:srgbClr val="C00000"/>
                </a:solidFill>
                <a:sym typeface="Wingdings" panose="05000000000000000000" pitchFamily="2" charset="2"/>
              </a:rPr>
              <a:t>Can substantially change e.g. IBS emittance growth rates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906506-6871-A0C8-F150-66B013DEDF09}"/>
              </a:ext>
            </a:extLst>
          </p:cNvPr>
          <p:cNvSpPr txBox="1"/>
          <p:nvPr/>
        </p:nvSpPr>
        <p:spPr>
          <a:xfrm>
            <a:off x="151222" y="2846345"/>
            <a:ext cx="660127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MD proposal to re-commission 60deg optics for 2025/6 RP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b="1" dirty="0">
                <a:solidFill>
                  <a:srgbClr val="C00000"/>
                </a:solidFill>
                <a:sym typeface="Wingdings" panose="05000000000000000000" pitchFamily="2" charset="2"/>
              </a:rPr>
              <a:t>Significant investment, so contingent on interest/support</a:t>
            </a:r>
          </a:p>
          <a:p>
            <a:r>
              <a:rPr lang="en-GB" sz="1600" b="1" dirty="0">
                <a:solidFill>
                  <a:srgbClr val="C00000"/>
                </a:solidFill>
                <a:sym typeface="Wingdings" panose="05000000000000000000" pitchFamily="2" charset="2"/>
              </a:rPr>
              <a:t>      from other teams utilizing e.g. emittance growth rate</a:t>
            </a:r>
          </a:p>
          <a:p>
            <a:r>
              <a:rPr lang="en-GB" sz="1600" b="1" dirty="0">
                <a:solidFill>
                  <a:srgbClr val="C00000"/>
                </a:solidFill>
                <a:sym typeface="Wingdings" panose="05000000000000000000" pitchFamily="2" charset="2"/>
              </a:rPr>
              <a:t>      with 60deg as additional data point to study IBS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b="1" dirty="0">
                <a:solidFill>
                  <a:srgbClr val="0070C0"/>
                </a:solidFill>
                <a:sym typeface="Wingdings" panose="05000000000000000000" pitchFamily="2" charset="2"/>
              </a:rPr>
              <a:t>Could be particularly relevant if 60deg turns out to be beneficial to IBS</a:t>
            </a:r>
            <a:endParaRPr lang="en-GB" sz="1600" b="1" dirty="0">
              <a:solidFill>
                <a:srgbClr val="0070C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007B22-9A16-6409-5BC7-7D1A2752DFDA}"/>
              </a:ext>
            </a:extLst>
          </p:cNvPr>
          <p:cNvSpPr/>
          <p:nvPr/>
        </p:nvSpPr>
        <p:spPr>
          <a:xfrm>
            <a:off x="223879" y="4522775"/>
            <a:ext cx="11822255" cy="161789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622AEF-670F-2D1B-A64E-B16B33D25EA2}"/>
              </a:ext>
            </a:extLst>
          </p:cNvPr>
          <p:cNvSpPr txBox="1"/>
          <p:nvPr/>
        </p:nvSpPr>
        <p:spPr>
          <a:xfrm>
            <a:off x="345009" y="4623589"/>
            <a:ext cx="11701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Similar procedure as 2024 60deg MD (MD6943). But with additional steps to allow measurements with few nominals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7440E1-904A-ACDB-36C7-495B683F9BBD}"/>
              </a:ext>
            </a:extLst>
          </p:cNvPr>
          <p:cNvSpPr txBox="1"/>
          <p:nvPr/>
        </p:nvSpPr>
        <p:spPr>
          <a:xfrm>
            <a:off x="361842" y="5050301"/>
            <a:ext cx="1145813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Request 12h</a:t>
            </a:r>
            <a:r>
              <a:rPr lang="en-GB" dirty="0"/>
              <a:t>:  4h setup/</a:t>
            </a:r>
            <a:r>
              <a:rPr lang="en-GB" dirty="0" err="1"/>
              <a:t>thredding</a:t>
            </a:r>
            <a:r>
              <a:rPr lang="en-GB" dirty="0"/>
              <a:t>, 4h optics commissioning with pilots, 4h collimation</a:t>
            </a:r>
          </a:p>
          <a:p>
            <a:r>
              <a:rPr lang="en-GB" sz="600" dirty="0"/>
              <a:t> </a:t>
            </a:r>
            <a:endParaRPr lang="en-GB" dirty="0"/>
          </a:p>
          <a:p>
            <a:r>
              <a:rPr lang="en-GB" dirty="0"/>
              <a:t>Followed by additional MD time – several 1h slots, for emittance growth rate measurements with multiple proton </a:t>
            </a:r>
            <a:r>
              <a:rPr lang="en-GB" dirty="0" err="1"/>
              <a:t>indivs</a:t>
            </a:r>
            <a:r>
              <a:rPr lang="en-GB" dirty="0"/>
              <a:t> (various emittance) and ions, to study impact on emittance growth. Remaining below safe beam flag.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6E13F6-663D-C85E-C10F-29E4F80B0C4A}"/>
              </a:ext>
            </a:extLst>
          </p:cNvPr>
          <p:cNvSpPr txBox="1"/>
          <p:nvPr/>
        </p:nvSpPr>
        <p:spPr>
          <a:xfrm>
            <a:off x="7047113" y="266976"/>
            <a:ext cx="4631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J.Keintzel</a:t>
            </a:r>
            <a:r>
              <a:rPr lang="en-GB" dirty="0"/>
              <a:t> </a:t>
            </a:r>
            <a:r>
              <a:rPr lang="en-GB" sz="1600" dirty="0">
                <a:hlinkClick r:id="rId7"/>
              </a:rPr>
              <a:t>https://indico.cern.ch/event/1531923/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3700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1449D3-2C0F-DB86-2DE0-8E1F75EC33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6BE14BB-CB89-27DB-799F-7DB319B3EF10}"/>
              </a:ext>
            </a:extLst>
          </p:cNvPr>
          <p:cNvSpPr/>
          <p:nvPr/>
        </p:nvSpPr>
        <p:spPr>
          <a:xfrm>
            <a:off x="0" y="6295052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9B6BA49-0BED-6DDC-1047-461B6E03C85A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CDD908-0A36-646B-FED1-8547456BF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78500" y="6388136"/>
            <a:ext cx="367634" cy="365125"/>
          </a:xfrm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1C93C22-E5A5-4A2C-A2BC-4E68B8BA9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80014" y="6388137"/>
            <a:ext cx="5431971" cy="365125"/>
          </a:xfrm>
        </p:spPr>
        <p:txBody>
          <a:bodyPr/>
          <a:lstStyle/>
          <a:p>
            <a:r>
              <a:rPr lang="en-GB" b="1" dirty="0" err="1">
                <a:solidFill>
                  <a:schemeClr val="bg1"/>
                </a:solidFill>
              </a:rPr>
              <a:t>E.H.Maclean</a:t>
            </a:r>
            <a:r>
              <a:rPr lang="en-GB" b="1" dirty="0">
                <a:solidFill>
                  <a:schemeClr val="bg1"/>
                </a:solidFill>
              </a:rPr>
              <a:t>, LSWG 01/04/2025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B16C6218-44C9-49ED-B755-E3DA8C11B7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97" y="6295876"/>
            <a:ext cx="568698" cy="55812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2738BD7-1CCB-7A1E-60F5-97656BC40B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92" y="6349695"/>
            <a:ext cx="1306183" cy="4747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67E7EC6-26C6-CA08-3139-E9DB485BE8E2}"/>
              </a:ext>
            </a:extLst>
          </p:cNvPr>
          <p:cNvSpPr txBox="1"/>
          <p:nvPr/>
        </p:nvSpPr>
        <p:spPr>
          <a:xfrm>
            <a:off x="356411" y="387394"/>
            <a:ext cx="105741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Various MD proposals- mostly continued/adapted from previous years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6061BA-DCF8-75E7-596C-BFC5CACAC2F6}"/>
              </a:ext>
            </a:extLst>
          </p:cNvPr>
          <p:cNvSpPr txBox="1"/>
          <p:nvPr/>
        </p:nvSpPr>
        <p:spPr>
          <a:xfrm>
            <a:off x="356411" y="5117023"/>
            <a:ext cx="9184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As usual actual requests for 2025 may depend on commissioning outcomes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61F802-3B6C-1973-6D3F-5B859F5D98D9}"/>
              </a:ext>
            </a:extLst>
          </p:cNvPr>
          <p:cNvSpPr txBox="1"/>
          <p:nvPr/>
        </p:nvSpPr>
        <p:spPr>
          <a:xfrm>
            <a:off x="451184" y="1357555"/>
            <a:ext cx="7772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b="1" dirty="0"/>
              <a:t>Long-range beam-beam measurement / benchmarking / compensation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endParaRPr lang="en-GB" b="1" dirty="0"/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b="1" dirty="0"/>
              <a:t>NL optics at injection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endParaRPr lang="en-GB" b="1" dirty="0"/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b="1" dirty="0"/>
              <a:t>Ballistic optics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endParaRPr lang="en-GB" b="1" dirty="0"/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b="1" dirty="0"/>
              <a:t>High-order error measurement via RDT feed-down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endParaRPr lang="en-GB" b="1" dirty="0"/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b="1" dirty="0"/>
              <a:t>ADT-optics measurements with strong MO/Q’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endParaRPr lang="en-GB" b="1" dirty="0"/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b="1" dirty="0"/>
              <a:t>60 degree optics to study IBS</a:t>
            </a:r>
          </a:p>
        </p:txBody>
      </p:sp>
    </p:spTree>
    <p:extLst>
      <p:ext uri="{BB962C8B-B14F-4D97-AF65-F5344CB8AC3E}">
        <p14:creationId xmlns:p14="http://schemas.microsoft.com/office/powerpoint/2010/main" val="2833305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95BFC1-1C9E-771E-9923-7BCA339949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F31ADD6-86E3-88B0-8C5A-35F9549D1622}"/>
              </a:ext>
            </a:extLst>
          </p:cNvPr>
          <p:cNvSpPr/>
          <p:nvPr/>
        </p:nvSpPr>
        <p:spPr>
          <a:xfrm>
            <a:off x="0" y="6295052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05BE299-89FE-7E9B-0D6A-3C7F49CB1574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B07D71-3A37-D47C-175C-30DA55C4D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78500" y="6388136"/>
            <a:ext cx="367634" cy="365125"/>
          </a:xfrm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AF03E19-D85C-E119-63C0-8AF882432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80014" y="6388137"/>
            <a:ext cx="5431971" cy="365125"/>
          </a:xfrm>
        </p:spPr>
        <p:txBody>
          <a:bodyPr/>
          <a:lstStyle/>
          <a:p>
            <a:r>
              <a:rPr lang="en-GB" b="1" dirty="0" err="1">
                <a:solidFill>
                  <a:schemeClr val="bg1"/>
                </a:solidFill>
              </a:rPr>
              <a:t>E.H.Maclean</a:t>
            </a:r>
            <a:r>
              <a:rPr lang="en-GB" b="1" dirty="0">
                <a:solidFill>
                  <a:schemeClr val="bg1"/>
                </a:solidFill>
              </a:rPr>
              <a:t>, LSWG 01/04/2025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C7CEAB08-06FA-B720-CADD-64980BAA9C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97" y="6295876"/>
            <a:ext cx="568698" cy="55812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D6831A4-1AE2-22F7-B3AE-C77491EA14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92" y="6349695"/>
            <a:ext cx="1306183" cy="4747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3EA012B-2982-6015-CA25-435E66FF954F}"/>
              </a:ext>
            </a:extLst>
          </p:cNvPr>
          <p:cNvSpPr txBox="1"/>
          <p:nvPr/>
        </p:nvSpPr>
        <p:spPr>
          <a:xfrm>
            <a:off x="157890" y="104738"/>
            <a:ext cx="8101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Long-range Beam-beam measurement/compensation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7261DFD-827B-6C4F-21A5-47E878CA77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219" y="806115"/>
            <a:ext cx="5855559" cy="477878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43509EF-9E61-FB69-E759-5C564DABC011}"/>
              </a:ext>
            </a:extLst>
          </p:cNvPr>
          <p:cNvSpPr txBox="1"/>
          <p:nvPr/>
        </p:nvSpPr>
        <p:spPr>
          <a:xfrm>
            <a:off x="157890" y="659488"/>
            <a:ext cx="62203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MD in 2024 demonstrated measurement of the nonlinear RDT driven by LRBB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Now target exploitation in current/future runs</a:t>
            </a:r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657597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ABF580-D593-E7F9-0ED0-95ED2004B3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AB3809B-B68F-1563-6048-28F49421F76C}"/>
              </a:ext>
            </a:extLst>
          </p:cNvPr>
          <p:cNvSpPr/>
          <p:nvPr/>
        </p:nvSpPr>
        <p:spPr>
          <a:xfrm>
            <a:off x="0" y="6295052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73E7D53-42C2-1CA2-9DC1-4403EB85AB5F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4C321D-0B96-D352-8B28-D1A80CABC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78500" y="6388136"/>
            <a:ext cx="367634" cy="365125"/>
          </a:xfrm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A8C15E8-44AE-AF9F-3412-D6B597888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80014" y="6388137"/>
            <a:ext cx="5431971" cy="365125"/>
          </a:xfrm>
        </p:spPr>
        <p:txBody>
          <a:bodyPr/>
          <a:lstStyle/>
          <a:p>
            <a:r>
              <a:rPr lang="en-GB" b="1" dirty="0" err="1">
                <a:solidFill>
                  <a:schemeClr val="bg1"/>
                </a:solidFill>
              </a:rPr>
              <a:t>E.H.Maclean</a:t>
            </a:r>
            <a:r>
              <a:rPr lang="en-GB" b="1" dirty="0">
                <a:solidFill>
                  <a:schemeClr val="bg1"/>
                </a:solidFill>
              </a:rPr>
              <a:t>, LSWG 01/04/2025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FB372C77-2487-7F01-BDE4-1CE0710413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97" y="6295876"/>
            <a:ext cx="568698" cy="55812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A651AA-7DC4-DC31-3308-CD0B1F28BD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92" y="6349695"/>
            <a:ext cx="1306183" cy="4747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B8626D2-67B9-2B04-4805-E7A287BB1EDF}"/>
              </a:ext>
            </a:extLst>
          </p:cNvPr>
          <p:cNvSpPr txBox="1"/>
          <p:nvPr/>
        </p:nvSpPr>
        <p:spPr>
          <a:xfrm>
            <a:off x="157890" y="104738"/>
            <a:ext cx="8101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Long-range Beam-beam measurement/compensation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A87D7B-A5A7-87B0-D44F-D6589BB852DF}"/>
              </a:ext>
            </a:extLst>
          </p:cNvPr>
          <p:cNvSpPr txBox="1"/>
          <p:nvPr/>
        </p:nvSpPr>
        <p:spPr>
          <a:xfrm>
            <a:off x="157890" y="659488"/>
            <a:ext cx="62203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MD in 2024 demonstrated measurement of the nonlinear RDT driven by LRBB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Now target exploitation in current/future runs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b="1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 err="1">
                <a:solidFill>
                  <a:srgbClr val="0070C0"/>
                </a:solidFill>
              </a:rPr>
              <a:t>S.Horney</a:t>
            </a:r>
            <a:r>
              <a:rPr lang="en-GB" b="1" dirty="0">
                <a:solidFill>
                  <a:srgbClr val="0070C0"/>
                </a:solidFill>
              </a:rPr>
              <a:t> identified promising corrections in simulation for LRBB direct detuning terms and octupole + </a:t>
            </a:r>
            <a:r>
              <a:rPr lang="en-GB" b="1" dirty="0" err="1">
                <a:solidFill>
                  <a:srgbClr val="0070C0"/>
                </a:solidFill>
              </a:rPr>
              <a:t>sextupole</a:t>
            </a:r>
            <a:r>
              <a:rPr lang="en-GB" b="1" dirty="0">
                <a:solidFill>
                  <a:srgbClr val="0070C0"/>
                </a:solidFill>
              </a:rPr>
              <a:t> resonances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BADA5C-CB35-9E8B-78B4-12FA331433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4646" y="3057661"/>
            <a:ext cx="2922552" cy="300953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54FD99B-F312-2754-4281-0D7D897216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29454" y="3057661"/>
            <a:ext cx="3088704" cy="321951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070BACF-66D2-D157-C113-86A456298AE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19542" y="529817"/>
            <a:ext cx="4883406" cy="241391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AE8275C-E434-8FD7-88BD-6803295043E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19543" y="3036816"/>
            <a:ext cx="4883405" cy="2386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034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44A063-146F-F5C3-AB3E-8DCF24363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E08EA7F-CA96-BF44-46C9-6299E991FA19}"/>
              </a:ext>
            </a:extLst>
          </p:cNvPr>
          <p:cNvSpPr/>
          <p:nvPr/>
        </p:nvSpPr>
        <p:spPr>
          <a:xfrm>
            <a:off x="0" y="6295052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CC2DE99-75EF-7059-8F8E-D4CA29EACD4D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CECF6E-EB45-73DB-B40A-66595C922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78500" y="6388136"/>
            <a:ext cx="367634" cy="365125"/>
          </a:xfrm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237BB97-A3FE-1963-C98F-635B4882D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80014" y="6388137"/>
            <a:ext cx="5431971" cy="365125"/>
          </a:xfrm>
        </p:spPr>
        <p:txBody>
          <a:bodyPr/>
          <a:lstStyle/>
          <a:p>
            <a:r>
              <a:rPr lang="en-GB" b="1" dirty="0" err="1">
                <a:solidFill>
                  <a:schemeClr val="bg1"/>
                </a:solidFill>
              </a:rPr>
              <a:t>E.H.Maclean</a:t>
            </a:r>
            <a:r>
              <a:rPr lang="en-GB" b="1" dirty="0">
                <a:solidFill>
                  <a:schemeClr val="bg1"/>
                </a:solidFill>
              </a:rPr>
              <a:t>, LSWG 01/04/2025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E5CB0482-7A57-F03F-919F-B842DB340F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97" y="6295876"/>
            <a:ext cx="568698" cy="55812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42A5B04-9DD4-59CA-6E35-B12275D8F5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92" y="6349695"/>
            <a:ext cx="1306183" cy="4747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1176BC5-58F4-C982-8506-D656416CBC45}"/>
              </a:ext>
            </a:extLst>
          </p:cNvPr>
          <p:cNvSpPr txBox="1"/>
          <p:nvPr/>
        </p:nvSpPr>
        <p:spPr>
          <a:xfrm>
            <a:off x="157890" y="104738"/>
            <a:ext cx="8101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Long-range Beam-beam measurement/compensation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8438E5-6428-B9AE-803B-25992F7ED3B8}"/>
              </a:ext>
            </a:extLst>
          </p:cNvPr>
          <p:cNvSpPr txBox="1"/>
          <p:nvPr/>
        </p:nvSpPr>
        <p:spPr>
          <a:xfrm>
            <a:off x="157890" y="743709"/>
            <a:ext cx="102674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Some measurements proposed during commissioning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Aim of MD is to extend/continue benchmarking + correction beyond commissioning</a:t>
            </a:r>
            <a:endParaRPr lang="en-GB" b="1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b="1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Effectively same as previously requested </a:t>
            </a:r>
            <a:r>
              <a:rPr lang="en-GB" b="1" dirty="0">
                <a:solidFill>
                  <a:srgbClr val="FF0000"/>
                </a:solidFill>
              </a:rPr>
              <a:t>MD13547</a:t>
            </a:r>
            <a:r>
              <a:rPr lang="en-GB" b="1" dirty="0"/>
              <a:t> from 2024, with new corrections &amp; flat-optics</a:t>
            </a:r>
          </a:p>
          <a:p>
            <a:r>
              <a:rPr lang="en-GB" b="1" dirty="0"/>
              <a:t>     </a:t>
            </a:r>
            <a:r>
              <a:rPr lang="en-GB" dirty="0">
                <a:sym typeface="Wingdings" panose="05000000000000000000" pitchFamily="2" charset="2"/>
              </a:rPr>
              <a:t> same procedure as employed operationally during 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MD12263</a:t>
            </a:r>
            <a:r>
              <a:rPr lang="en-GB" dirty="0">
                <a:sym typeface="Wingdings" panose="05000000000000000000" pitchFamily="2" charset="2"/>
              </a:rPr>
              <a:t> &amp; reviewed at 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RMPP 20sept 2024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2AC6F8-089A-C942-1281-355E5337EC61}"/>
              </a:ext>
            </a:extLst>
          </p:cNvPr>
          <p:cNvSpPr txBox="1"/>
          <p:nvPr/>
        </p:nvSpPr>
        <p:spPr>
          <a:xfrm>
            <a:off x="294646" y="2875356"/>
            <a:ext cx="1091730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70C0"/>
                </a:solidFill>
                <a:sym typeface="Wingdings" panose="05000000000000000000" pitchFamily="2" charset="2"/>
              </a:rPr>
              <a:t>Request 10h for 2-3 fills</a:t>
            </a:r>
            <a:r>
              <a:rPr lang="en-GB" dirty="0">
                <a:sym typeface="Wingdings" panose="05000000000000000000" pitchFamily="2" charset="2"/>
              </a:rPr>
              <a:t>. Measurement/train beams swapping between fills.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MD at top energy, end-of-squeeze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Measure optics with ACD for 3 pilots of 1 beam, in collision with </a:t>
            </a:r>
            <a:r>
              <a:rPr lang="en-GB" dirty="0" err="1"/>
              <a:t>unkicked</a:t>
            </a:r>
            <a:r>
              <a:rPr lang="en-GB" dirty="0"/>
              <a:t> trains on the other beam</a:t>
            </a:r>
          </a:p>
          <a:p>
            <a:r>
              <a:rPr lang="en-GB" dirty="0"/>
              <a:t>      </a:t>
            </a:r>
            <a:r>
              <a:rPr lang="en-GB" dirty="0">
                <a:sym typeface="Wingdings" panose="05000000000000000000" pitchFamily="2" charset="2"/>
              </a:rPr>
              <a:t> precise filling scheme to be defined: 1 pilot non-colliding / 1 pilot with full LR / 1 pilot with partial LR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ym typeface="Wingdings" panose="05000000000000000000" pitchFamily="2" charset="2"/>
              </a:rPr>
              <a:t>Test various working points for resonance measurement and different corrections using MCSSX, MCSX, MCOX, pre-validated during commissioning.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8C7DBD9-510C-3F4B-5E70-71D333E7D748}"/>
              </a:ext>
            </a:extLst>
          </p:cNvPr>
          <p:cNvSpPr/>
          <p:nvPr/>
        </p:nvSpPr>
        <p:spPr>
          <a:xfrm>
            <a:off x="244642" y="2757363"/>
            <a:ext cx="11602708" cy="291894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742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A4A451-0BE3-EB40-14E8-4BCFE096F8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D86E555-DB2A-A4A2-5120-7A1C6BDD853C}"/>
              </a:ext>
            </a:extLst>
          </p:cNvPr>
          <p:cNvSpPr/>
          <p:nvPr/>
        </p:nvSpPr>
        <p:spPr>
          <a:xfrm>
            <a:off x="0" y="6295052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1A48F90-3780-D7AD-C301-FEC76106109A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424C23-1414-304E-1AFE-516E7A536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78500" y="6388136"/>
            <a:ext cx="367634" cy="365125"/>
          </a:xfrm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8867687-C62F-B1DF-C4C7-3AB0938AD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80014" y="6388137"/>
            <a:ext cx="5431971" cy="365125"/>
          </a:xfrm>
        </p:spPr>
        <p:txBody>
          <a:bodyPr/>
          <a:lstStyle/>
          <a:p>
            <a:r>
              <a:rPr lang="en-GB" b="1" dirty="0" err="1">
                <a:solidFill>
                  <a:schemeClr val="bg1"/>
                </a:solidFill>
              </a:rPr>
              <a:t>E.H.Maclean</a:t>
            </a:r>
            <a:r>
              <a:rPr lang="en-GB" b="1" dirty="0">
                <a:solidFill>
                  <a:schemeClr val="bg1"/>
                </a:solidFill>
              </a:rPr>
              <a:t>, LSWG 01/04/2025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4CA50C4C-B9DE-1AF2-F9CA-583EC3AD91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97" y="6295876"/>
            <a:ext cx="568698" cy="55812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8667E63-7CEE-83F7-7739-4FAFA5A05B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92" y="6349695"/>
            <a:ext cx="1306183" cy="4747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F4EB84-F47A-B0E1-855E-396B34681C2A}"/>
              </a:ext>
            </a:extLst>
          </p:cNvPr>
          <p:cNvSpPr txBox="1"/>
          <p:nvPr/>
        </p:nvSpPr>
        <p:spPr>
          <a:xfrm>
            <a:off x="157890" y="104738"/>
            <a:ext cx="8101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Linear/nonlinear optics at injection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CE7B73-E4C9-6F13-BC7A-6299C356F0A9}"/>
              </a:ext>
            </a:extLst>
          </p:cNvPr>
          <p:cNvSpPr txBox="1"/>
          <p:nvPr/>
        </p:nvSpPr>
        <p:spPr>
          <a:xfrm>
            <a:off x="157890" y="755741"/>
            <a:ext cx="10267473" cy="3973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Various open questions at injection remaining from past </a:t>
            </a:r>
          </a:p>
          <a:p>
            <a:r>
              <a:rPr lang="en-GB" b="1" dirty="0"/>
              <a:t>commissioning and MD requests</a:t>
            </a:r>
          </a:p>
          <a:p>
            <a:endParaRPr lang="en-GB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MD12724</a:t>
            </a:r>
            <a:r>
              <a:rPr lang="en-GB" dirty="0"/>
              <a:t> </a:t>
            </a:r>
            <a:r>
              <a:rPr lang="en-GB" b="1" dirty="0"/>
              <a:t>– Landau octupole response and phase knob tests</a:t>
            </a:r>
          </a:p>
          <a:p>
            <a:r>
              <a:rPr lang="en-GB" b="1" dirty="0"/>
              <a:t>     </a:t>
            </a:r>
            <a:r>
              <a:rPr lang="en-GB" sz="1400" dirty="0">
                <a:sym typeface="Wingdings" panose="05000000000000000000" pitchFamily="2" charset="2"/>
              </a:rPr>
              <a:t> MO response doesn’t match model. Study individual responses</a:t>
            </a:r>
          </a:p>
          <a:p>
            <a:endParaRPr lang="en-GB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MD13548</a:t>
            </a:r>
            <a:r>
              <a:rPr lang="en-GB" dirty="0"/>
              <a:t> </a:t>
            </a:r>
            <a:r>
              <a:rPr lang="en-GB" b="1" dirty="0"/>
              <a:t>– doughnut beams for NL-optics</a:t>
            </a:r>
          </a:p>
          <a:p>
            <a:r>
              <a:rPr lang="en-GB" dirty="0"/>
              <a:t>      </a:t>
            </a:r>
            <a:r>
              <a:rPr lang="en-GB" sz="1400" dirty="0">
                <a:sym typeface="Wingdings" panose="05000000000000000000" pitchFamily="2" charset="2"/>
              </a:rPr>
              <a:t> test alternative detuning measurement via MKA kick &amp; persistent</a:t>
            </a:r>
          </a:p>
          <a:p>
            <a:r>
              <a:rPr lang="en-GB" sz="1400" dirty="0">
                <a:sym typeface="Wingdings" panose="05000000000000000000" pitchFamily="2" charset="2"/>
              </a:rPr>
              <a:t>             tune measurement in BBQ or ADT. Aim to speed up certain detuning studies in future</a:t>
            </a:r>
          </a:p>
          <a:p>
            <a:endParaRPr lang="en-GB" sz="14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MD13546 – large amplitude kicks in decay and ramp</a:t>
            </a:r>
          </a:p>
          <a:p>
            <a:r>
              <a:rPr lang="en-GB" sz="1400" dirty="0"/>
              <a:t>       </a:t>
            </a:r>
            <a:r>
              <a:rPr lang="en-GB" sz="1400" dirty="0">
                <a:sym typeface="Wingdings" panose="05000000000000000000" pitchFamily="2" charset="2"/>
              </a:rPr>
              <a:t> magnetic model predicts large b5 decay but never observed directly. Attempt large amplitude kicks</a:t>
            </a:r>
          </a:p>
          <a:p>
            <a:r>
              <a:rPr lang="en-GB" sz="1400" dirty="0">
                <a:sym typeface="Wingdings" panose="05000000000000000000" pitchFamily="2" charset="2"/>
              </a:rPr>
              <a:t>            immediately on arriving at 450GeV to observe f1004 shifts. Perform large amplitude kicks through</a:t>
            </a:r>
          </a:p>
          <a:p>
            <a:r>
              <a:rPr lang="en-GB" sz="1400" dirty="0">
                <a:sym typeface="Wingdings" panose="05000000000000000000" pitchFamily="2" charset="2"/>
              </a:rPr>
              <a:t>            ramp to study changing nonlinear errors vs energy / knob incorporation</a:t>
            </a:r>
            <a:endParaRPr lang="en-GB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b="1" dirty="0"/>
              <a:t>Vertical dispersion source studies, alternative f1020 corrections via MCSX rather than MS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B6F514-1EC9-06CB-0001-509FA860A7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3727" y="204537"/>
            <a:ext cx="4974604" cy="32244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DC936AF-D348-7C04-AC5D-72EC53640B27}"/>
              </a:ext>
            </a:extLst>
          </p:cNvPr>
          <p:cNvSpPr txBox="1"/>
          <p:nvPr/>
        </p:nvSpPr>
        <p:spPr>
          <a:xfrm>
            <a:off x="142899" y="4956599"/>
            <a:ext cx="119754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Request 8H – start measurements after pre-cycle/</a:t>
            </a:r>
            <a:r>
              <a:rPr lang="en-GB" dirty="0" err="1">
                <a:solidFill>
                  <a:srgbClr val="0070C0"/>
                </a:solidFill>
              </a:rPr>
              <a:t>rampdown</a:t>
            </a:r>
            <a:r>
              <a:rPr lang="en-GB" dirty="0">
                <a:solidFill>
                  <a:srgbClr val="0070C0"/>
                </a:solidFill>
              </a:rPr>
              <a:t>, measurement at injection, finishing with measurements in ramp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Single pilot measurements with AC-dipole, ADT, and aperture kicker at injection, then single pilot with ACD in ramp.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Depending on outcome of commissioning amalgamate key open tasks and study in parallel on different beams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3C3FD89-1CBB-AD5D-347C-C7ED9594F3C9}"/>
              </a:ext>
            </a:extLst>
          </p:cNvPr>
          <p:cNvSpPr/>
          <p:nvPr/>
        </p:nvSpPr>
        <p:spPr>
          <a:xfrm>
            <a:off x="157890" y="4918603"/>
            <a:ext cx="11888244" cy="96169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018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18FDA1-6D44-FC4E-C815-5C2F9D8E58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F78321D-BCE9-23DE-EFE7-7A0774095B9E}"/>
              </a:ext>
            </a:extLst>
          </p:cNvPr>
          <p:cNvSpPr/>
          <p:nvPr/>
        </p:nvSpPr>
        <p:spPr>
          <a:xfrm>
            <a:off x="0" y="6295052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7937B6C-51B5-E30F-C8DF-3962BB9F6A86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3E782-6E43-E934-2527-A84519D78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78500" y="6388136"/>
            <a:ext cx="367634" cy="365125"/>
          </a:xfrm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7CF02AC-766E-AEF0-ACFF-1202442E8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80014" y="6388137"/>
            <a:ext cx="5431971" cy="365125"/>
          </a:xfrm>
        </p:spPr>
        <p:txBody>
          <a:bodyPr/>
          <a:lstStyle/>
          <a:p>
            <a:r>
              <a:rPr lang="en-GB" b="1" dirty="0" err="1">
                <a:solidFill>
                  <a:schemeClr val="bg1"/>
                </a:solidFill>
              </a:rPr>
              <a:t>E.H.Maclean</a:t>
            </a:r>
            <a:r>
              <a:rPr lang="en-GB" b="1" dirty="0">
                <a:solidFill>
                  <a:schemeClr val="bg1"/>
                </a:solidFill>
              </a:rPr>
              <a:t>, LSWG 01/04/2025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D2EA7AA4-141C-31AA-D7A4-607B5F258D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97" y="6295876"/>
            <a:ext cx="568698" cy="55812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22FFC17-B938-7008-890B-D1C28523BD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92" y="6349695"/>
            <a:ext cx="1306183" cy="4747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8014D04-404A-F4E6-862E-CE9F466AAA9A}"/>
              </a:ext>
            </a:extLst>
          </p:cNvPr>
          <p:cNvSpPr txBox="1"/>
          <p:nvPr/>
        </p:nvSpPr>
        <p:spPr>
          <a:xfrm>
            <a:off x="157890" y="104738"/>
            <a:ext cx="8101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Ballistic optics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E99939-4C4E-792F-DF51-9F58F0F7EFE0}"/>
              </a:ext>
            </a:extLst>
          </p:cNvPr>
          <p:cNvSpPr txBox="1"/>
          <p:nvPr/>
        </p:nvSpPr>
        <p:spPr>
          <a:xfrm>
            <a:off x="157890" y="755741"/>
            <a:ext cx="1026747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Existing request </a:t>
            </a:r>
            <a:r>
              <a:rPr lang="en-GB" b="1" dirty="0">
                <a:sym typeface="Wingdings" panose="05000000000000000000" pitchFamily="2" charset="2"/>
              </a:rPr>
              <a:t> </a:t>
            </a:r>
            <a:r>
              <a:rPr lang="en-GB" b="1" dirty="0">
                <a:solidFill>
                  <a:srgbClr val="0070C0"/>
                </a:solidFill>
                <a:sym typeface="Wingdings" panose="05000000000000000000" pitchFamily="2" charset="2"/>
              </a:rPr>
              <a:t>MD13545</a:t>
            </a:r>
            <a:endParaRPr lang="en-GB" b="1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Perform beam-based calibration of IR BPMs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Study long-term evolution of IR-BPM calibration </a:t>
            </a:r>
          </a:p>
          <a:p>
            <a:r>
              <a:rPr lang="en-GB" b="1" dirty="0"/>
              <a:t>     </a:t>
            </a:r>
            <a:r>
              <a:rPr lang="en-GB" dirty="0"/>
              <a:t>(input to HL-commissioning strategy)</a:t>
            </a:r>
          </a:p>
          <a:p>
            <a:endParaRPr lang="en-GB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Try calibration of IR DOROS BPMs </a:t>
            </a:r>
            <a:r>
              <a:rPr lang="en-GB" b="1" dirty="0" err="1"/>
              <a:t>w.r.t.</a:t>
            </a:r>
            <a:r>
              <a:rPr lang="en-GB" b="1" dirty="0"/>
              <a:t> arc BPM to test APJ corrections</a:t>
            </a:r>
          </a:p>
          <a:p>
            <a:r>
              <a:rPr lang="en-GB" b="1" dirty="0"/>
              <a:t>      </a:t>
            </a:r>
            <a:r>
              <a:rPr lang="en-GB" dirty="0"/>
              <a:t>(input to HL-commissioning strategy to support use of APJ local correction)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Study local errors left/right of IR </a:t>
            </a:r>
            <a:r>
              <a:rPr lang="en-GB" dirty="0"/>
              <a:t>(input to HL-commissioning)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18C10D4-9B53-2468-791A-0EB465A92F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96710" y="104738"/>
            <a:ext cx="4449424" cy="39307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DAA5CB-E8C7-BFFA-D528-95EAF88E8F2B}"/>
              </a:ext>
            </a:extLst>
          </p:cNvPr>
          <p:cNvSpPr txBox="1"/>
          <p:nvPr/>
        </p:nvSpPr>
        <p:spPr>
          <a:xfrm>
            <a:off x="157890" y="4303511"/>
            <a:ext cx="1197543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Request 10H for measurements with pilots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Re-use ballistic optics tested in 2022 commissioning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2.5 hours for degaussing of triplets + Q4 in IR1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inject/circulate pilots with the 2024 reference orbit and coarse collimator settings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Measure with AC-dipole: kicking 3 non-colliding pilots at 450 GeV and then ramp and measure at top energy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FCE5A0-905B-39DE-053A-1DB829B539EC}"/>
              </a:ext>
            </a:extLst>
          </p:cNvPr>
          <p:cNvSpPr/>
          <p:nvPr/>
        </p:nvSpPr>
        <p:spPr>
          <a:xfrm>
            <a:off x="157889" y="4263784"/>
            <a:ext cx="9661359" cy="15672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597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A4526-751A-58A1-7053-4D8C56AB7B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395949-3E54-B9B4-4D75-CF742149A3A6}"/>
              </a:ext>
            </a:extLst>
          </p:cNvPr>
          <p:cNvSpPr/>
          <p:nvPr/>
        </p:nvSpPr>
        <p:spPr>
          <a:xfrm>
            <a:off x="0" y="6295052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50CB7FB-3475-5B29-0116-6B6C2FA70587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D547D3-98F5-4643-9BCB-C69FF2D29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78500" y="6388136"/>
            <a:ext cx="367634" cy="365125"/>
          </a:xfrm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BC4A5E3-AAF6-7B8A-0F42-EB53249EB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80014" y="6388137"/>
            <a:ext cx="5431971" cy="365125"/>
          </a:xfrm>
        </p:spPr>
        <p:txBody>
          <a:bodyPr/>
          <a:lstStyle/>
          <a:p>
            <a:r>
              <a:rPr lang="en-GB" b="1" dirty="0" err="1">
                <a:solidFill>
                  <a:schemeClr val="bg1"/>
                </a:solidFill>
              </a:rPr>
              <a:t>E.H.Maclean</a:t>
            </a:r>
            <a:r>
              <a:rPr lang="en-GB" b="1" dirty="0">
                <a:solidFill>
                  <a:schemeClr val="bg1"/>
                </a:solidFill>
              </a:rPr>
              <a:t>, LSWG 01/04/2025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A034920C-353E-9C61-C934-A68DC374F5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97" y="6295876"/>
            <a:ext cx="568698" cy="55812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8F2D241-8797-E8C5-8B13-3C6137A53A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92" y="6349695"/>
            <a:ext cx="1306183" cy="4747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85801A8-E3BF-6BFE-D4DC-CCBF23575194}"/>
              </a:ext>
            </a:extLst>
          </p:cNvPr>
          <p:cNvSpPr txBox="1"/>
          <p:nvPr/>
        </p:nvSpPr>
        <p:spPr>
          <a:xfrm>
            <a:off x="157890" y="104738"/>
            <a:ext cx="8101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High-order error measurement at top energy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B9A8EF-1516-9226-2A33-61FA064B14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7921" y="104738"/>
            <a:ext cx="5218213" cy="41626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9DE6C1B-E47F-01FD-7A7E-D58395F85D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53562" y="4360442"/>
            <a:ext cx="4424129" cy="17931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19907A3-DC41-107C-4930-521E275F2D19}"/>
              </a:ext>
            </a:extLst>
          </p:cNvPr>
          <p:cNvSpPr txBox="1"/>
          <p:nvPr/>
        </p:nvSpPr>
        <p:spPr>
          <a:xfrm>
            <a:off x="172428" y="707900"/>
            <a:ext cx="655322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New request</a:t>
            </a:r>
          </a:p>
          <a:p>
            <a:endParaRPr lang="en-GB" sz="16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/>
              <a:t>In HL-LHC have new IRNL correctors for a5,b5,a6 + b6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/>
              <a:t>No demonstrated observable which could be used to test/define a6 (skew-</a:t>
            </a:r>
            <a:r>
              <a:rPr lang="en-GB" sz="1600" b="1" dirty="0" err="1"/>
              <a:t>dodecapole</a:t>
            </a:r>
            <a:r>
              <a:rPr lang="en-GB" sz="1600" b="1" dirty="0"/>
              <a:t>) corrections</a:t>
            </a:r>
          </a:p>
          <a:p>
            <a:r>
              <a:rPr lang="en-GB" sz="1600" b="1" dirty="0"/>
              <a:t>      </a:t>
            </a:r>
            <a:r>
              <a:rPr lang="en-GB" sz="1600" b="1" dirty="0">
                <a:sym typeface="Wingdings" panose="05000000000000000000" pitchFamily="2" charset="2"/>
              </a:rPr>
              <a:t> </a:t>
            </a:r>
            <a:r>
              <a:rPr lang="en-GB" sz="1600" b="1" dirty="0">
                <a:solidFill>
                  <a:srgbClr val="0070C0"/>
                </a:solidFill>
                <a:sym typeface="Wingdings" panose="05000000000000000000" pitchFamily="2" charset="2"/>
              </a:rPr>
              <a:t>one possibility is measuring feed-down to Nonlinear RDTs</a:t>
            </a:r>
            <a:endParaRPr lang="en-GB" sz="1600" b="1" dirty="0">
              <a:solidFill>
                <a:srgbClr val="0070C0"/>
              </a:solidFill>
            </a:endParaRPr>
          </a:p>
          <a:p>
            <a:endParaRPr lang="en-GB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/>
              <a:t>Observables for </a:t>
            </a:r>
            <a:r>
              <a:rPr lang="en-GB" sz="1600" b="1" dirty="0" err="1"/>
              <a:t>decapole</a:t>
            </a:r>
            <a:r>
              <a:rPr lang="en-GB" sz="1600" b="1" dirty="0"/>
              <a:t> and normal </a:t>
            </a:r>
            <a:r>
              <a:rPr lang="en-GB" sz="1600" b="1" dirty="0" err="1"/>
              <a:t>dodecapole</a:t>
            </a:r>
            <a:r>
              <a:rPr lang="en-GB" sz="1600" b="1" dirty="0"/>
              <a:t> (feed-down to amplitude detuning) are </a:t>
            </a:r>
            <a:r>
              <a:rPr lang="en-GB" sz="1600" b="1" dirty="0">
                <a:solidFill>
                  <a:srgbClr val="FF0000"/>
                </a:solidFill>
              </a:rPr>
              <a:t>extremely</a:t>
            </a:r>
            <a:r>
              <a:rPr lang="en-GB" sz="1600" b="1" dirty="0"/>
              <a:t> time consuming</a:t>
            </a:r>
          </a:p>
          <a:p>
            <a:r>
              <a:rPr lang="en-GB" sz="1600" b="1" dirty="0"/>
              <a:t>      </a:t>
            </a:r>
            <a:r>
              <a:rPr lang="en-GB" sz="1600" b="1" dirty="0">
                <a:sym typeface="Wingdings" panose="05000000000000000000" pitchFamily="2" charset="2"/>
              </a:rPr>
              <a:t> </a:t>
            </a:r>
            <a:r>
              <a:rPr lang="en-GB" sz="1600" b="1" dirty="0">
                <a:solidFill>
                  <a:srgbClr val="0070C0"/>
                </a:solidFill>
                <a:sym typeface="Wingdings" panose="05000000000000000000" pitchFamily="2" charset="2"/>
              </a:rPr>
              <a:t>variation of nonlinear-RDT with crossing-angle could offer time</a:t>
            </a:r>
          </a:p>
          <a:p>
            <a:r>
              <a:rPr lang="en-GB" sz="1600" b="1" dirty="0">
                <a:solidFill>
                  <a:srgbClr val="0070C0"/>
                </a:solidFill>
                <a:sym typeface="Wingdings" panose="05000000000000000000" pitchFamily="2" charset="2"/>
              </a:rPr>
              <a:t>           efficient method to test/define corrections</a:t>
            </a:r>
          </a:p>
          <a:p>
            <a:endParaRPr lang="en-GB" sz="1600" b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sym typeface="Wingdings" panose="05000000000000000000" pitchFamily="2" charset="2"/>
              </a:rPr>
              <a:t>Plan to employ RDT FD measurements in commissioning at lower order to study skew-octupole correction. </a:t>
            </a:r>
            <a:r>
              <a:rPr lang="en-GB" sz="1600" b="1" dirty="0">
                <a:solidFill>
                  <a:srgbClr val="0070C0"/>
                </a:solidFill>
                <a:sym typeface="Wingdings" panose="05000000000000000000" pitchFamily="2" charset="2"/>
              </a:rPr>
              <a:t>Depending on progress MD would aim to study precision when attempting to measure higher-order </a:t>
            </a:r>
            <a:endParaRPr lang="en-GB" sz="1600" b="1" dirty="0">
              <a:solidFill>
                <a:srgbClr val="0070C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C0DB77-0DDB-FA9C-4075-5106D2A5440C}"/>
              </a:ext>
            </a:extLst>
          </p:cNvPr>
          <p:cNvSpPr txBox="1"/>
          <p:nvPr/>
        </p:nvSpPr>
        <p:spPr>
          <a:xfrm>
            <a:off x="157388" y="5008669"/>
            <a:ext cx="693221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Request 6H: measurements with 3 pilots at top-energy, end-of-squeeze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Perform large amplitude ACD kicks while varying crossing angles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Artificially vary MCTX to check measurement precision at </a:t>
            </a:r>
            <a:r>
              <a:rPr lang="en-GB" sz="1600" dirty="0" err="1">
                <a:sym typeface="Wingdings" panose="05000000000000000000" pitchFamily="2" charset="2"/>
              </a:rPr>
              <a:t>dodecapole</a:t>
            </a:r>
            <a:r>
              <a:rPr lang="en-GB" sz="1600" dirty="0">
                <a:sym typeface="Wingdings" panose="05000000000000000000" pitchFamily="2" charset="2"/>
              </a:rPr>
              <a:t> order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668B20-97F3-2211-8CEF-3A2FD265DB8D}"/>
              </a:ext>
            </a:extLst>
          </p:cNvPr>
          <p:cNvSpPr/>
          <p:nvPr/>
        </p:nvSpPr>
        <p:spPr>
          <a:xfrm>
            <a:off x="90237" y="4963026"/>
            <a:ext cx="6999370" cy="10948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937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B5C122-BEC6-438E-68E2-0F85F4069C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99C1D8-DFDE-12E1-B2B6-DA04BB66223C}"/>
              </a:ext>
            </a:extLst>
          </p:cNvPr>
          <p:cNvSpPr/>
          <p:nvPr/>
        </p:nvSpPr>
        <p:spPr>
          <a:xfrm>
            <a:off x="0" y="6295052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FE391FF-2295-3B68-E016-F82CD3970964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B1ABFA-7CA4-6C56-AE5E-54CE3BB30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78500" y="6388136"/>
            <a:ext cx="367634" cy="365125"/>
          </a:xfrm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7816E8D-9E2D-6123-2231-016B41DF6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80014" y="6388137"/>
            <a:ext cx="5431971" cy="365125"/>
          </a:xfrm>
        </p:spPr>
        <p:txBody>
          <a:bodyPr/>
          <a:lstStyle/>
          <a:p>
            <a:r>
              <a:rPr lang="en-GB" b="1" dirty="0" err="1">
                <a:solidFill>
                  <a:schemeClr val="bg1"/>
                </a:solidFill>
              </a:rPr>
              <a:t>E.H.Maclean</a:t>
            </a:r>
            <a:r>
              <a:rPr lang="en-GB" b="1" dirty="0">
                <a:solidFill>
                  <a:schemeClr val="bg1"/>
                </a:solidFill>
              </a:rPr>
              <a:t>, LSWG 01/04/2025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F996C519-D9E0-AC44-A320-2F1AF2C04D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97" y="6295876"/>
            <a:ext cx="568698" cy="55812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1CF9518-516D-1C5F-8285-589659174B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92" y="6349695"/>
            <a:ext cx="1306183" cy="4747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94FCB01-EC3E-FA53-1894-A1702955F0D1}"/>
              </a:ext>
            </a:extLst>
          </p:cNvPr>
          <p:cNvSpPr txBox="1"/>
          <p:nvPr/>
        </p:nvSpPr>
        <p:spPr>
          <a:xfrm>
            <a:off x="157890" y="104738"/>
            <a:ext cx="8101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ADT optics measurements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745369-0F36-3CC2-AD72-6C23D9E54603}"/>
              </a:ext>
            </a:extLst>
          </p:cNvPr>
          <p:cNvSpPr txBox="1"/>
          <p:nvPr/>
        </p:nvSpPr>
        <p:spPr>
          <a:xfrm>
            <a:off x="157890" y="755741"/>
            <a:ext cx="116308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Several existing requests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0070C0"/>
                </a:solidFill>
                <a:sym typeface="Wingdings" panose="05000000000000000000" pitchFamily="2" charset="2"/>
              </a:rPr>
              <a:t>MD13545 – methods for nonlinear optics at small action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0070C0"/>
                </a:solidFill>
                <a:sym typeface="Wingdings" panose="05000000000000000000" pitchFamily="2" charset="2"/>
              </a:rPr>
              <a:t>MD10397 – extended ADT for optics and </a:t>
            </a:r>
            <a:r>
              <a:rPr lang="en-GB" b="1" dirty="0" err="1">
                <a:solidFill>
                  <a:srgbClr val="0070C0"/>
                </a:solidFill>
                <a:sym typeface="Wingdings" panose="05000000000000000000" pitchFamily="2" charset="2"/>
              </a:rPr>
              <a:t>ecloud</a:t>
            </a:r>
            <a:endParaRPr lang="en-GB" b="1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Long-term ADT-ACD measurements have been successful for linear and nonlinear optics measurements in PS and PSB</a:t>
            </a:r>
          </a:p>
          <a:p>
            <a:r>
              <a:rPr lang="en-GB" dirty="0"/>
              <a:t>     </a:t>
            </a:r>
            <a:r>
              <a:rPr lang="en-GB" dirty="0">
                <a:sym typeface="Wingdings" panose="05000000000000000000" pitchFamily="2" charset="2"/>
              </a:rPr>
              <a:t> ADT-ACD is lower amplitude than ACD, but can excite for longer</a:t>
            </a:r>
            <a:r>
              <a:rPr lang="en-GB" dirty="0"/>
              <a:t> 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Aim of MD is to test whether ADT-ACD can be used to perform optics measurements in OP configuration</a:t>
            </a:r>
          </a:p>
          <a:p>
            <a:r>
              <a:rPr lang="en-GB" dirty="0"/>
              <a:t>    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>
                <a:solidFill>
                  <a:srgbClr val="0070C0"/>
                </a:solidFill>
                <a:sym typeface="Wingdings" panose="05000000000000000000" pitchFamily="2" charset="2"/>
              </a:rPr>
              <a:t>can we measure optics with long-term small-amplitude excitation in presence of strong MO and Q’</a:t>
            </a:r>
          </a:p>
          <a:p>
            <a:r>
              <a:rPr lang="en-GB" dirty="0">
                <a:sym typeface="Wingdings" panose="05000000000000000000" pitchFamily="2" charset="2"/>
              </a:rPr>
              <a:t>      </a:t>
            </a:r>
            <a:r>
              <a:rPr lang="en-GB" dirty="0">
                <a:solidFill>
                  <a:srgbClr val="0070C0"/>
                </a:solidFill>
                <a:sym typeface="Wingdings" panose="05000000000000000000" pitchFamily="2" charset="2"/>
              </a:rPr>
              <a:t>does the ADT-ACD measurement quality improve significantly with nominal bunches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F3B2C7B-D4E7-AAA9-FD8D-A748DCA3F741}"/>
              </a:ext>
            </a:extLst>
          </p:cNvPr>
          <p:cNvSpPr/>
          <p:nvPr/>
        </p:nvSpPr>
        <p:spPr>
          <a:xfrm>
            <a:off x="223879" y="3861682"/>
            <a:ext cx="11822255" cy="210301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7B4AEC-5970-EFA0-ED9B-2E1279231E3A}"/>
              </a:ext>
            </a:extLst>
          </p:cNvPr>
          <p:cNvSpPr txBox="1"/>
          <p:nvPr/>
        </p:nvSpPr>
        <p:spPr>
          <a:xfrm>
            <a:off x="345009" y="4051417"/>
            <a:ext cx="117011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Request 6h @ injection </a:t>
            </a:r>
            <a:r>
              <a:rPr lang="en-GB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GB" dirty="0">
                <a:sym typeface="Wingdings" panose="05000000000000000000" pitchFamily="2" charset="2"/>
              </a:rPr>
              <a:t>using</a:t>
            </a:r>
            <a:r>
              <a:rPr lang="en-GB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en-GB" dirty="0">
                <a:sym typeface="Wingdings" panose="05000000000000000000" pitchFamily="2" charset="2"/>
              </a:rPr>
              <a:t>e</a:t>
            </a:r>
            <a:r>
              <a:rPr lang="en-GB" dirty="0"/>
              <a:t>xtended ADT-ACD excitation (40k turns)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Optics measurements with pilots and extended ADT-ACD excitation, varying MO and Q’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Optics measurements with single-nominal and extended ADT-ACD, varying MO and Q’  (coarse collimator settings)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Optics measurements with single-nominal + extended ADT-ACD and OP collimator settings to see if losses remain acceptable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2168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1153</TotalTime>
  <Words>1239</Words>
  <Application>Microsoft Office PowerPoint</Application>
  <PresentationFormat>Widescreen</PresentationFormat>
  <Paragraphs>155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Ewen Hamish Maclean</dc:creator>
  <cp:lastModifiedBy>Ewen Hamish Maclean</cp:lastModifiedBy>
  <cp:revision>7</cp:revision>
  <dcterms:created xsi:type="dcterms:W3CDTF">2025-03-31T15:14:40Z</dcterms:created>
  <dcterms:modified xsi:type="dcterms:W3CDTF">2025-04-01T10:27:51Z</dcterms:modified>
</cp:coreProperties>
</file>