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263" r:id="rId5"/>
    <p:sldId id="313" r:id="rId6"/>
    <p:sldId id="303" r:id="rId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7F30B5"/>
    <a:srgbClr val="7030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02"/>
    <p:restoredTop sz="94681"/>
  </p:normalViewPr>
  <p:slideViewPr>
    <p:cSldViewPr snapToObjects="1" showGuides="1">
      <p:cViewPr varScale="1">
        <p:scale>
          <a:sx n="87" d="100"/>
          <a:sy n="87" d="100"/>
        </p:scale>
        <p:origin x="1456" y="184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01/04/2025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01/04/2025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5265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High-intensity tests for HL-LHC – LSWG – 01/04/2025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453376"/>
            <a:ext cx="6627000" cy="360000"/>
          </a:xfrm>
        </p:spPr>
        <p:txBody>
          <a:bodyPr/>
          <a:lstStyle/>
          <a:p>
            <a:r>
              <a:rPr lang="fr-FR" dirty="0"/>
              <a:t>High-</a:t>
            </a:r>
            <a:r>
              <a:rPr lang="fr-FR" dirty="0" err="1"/>
              <a:t>intensity</a:t>
            </a:r>
            <a:r>
              <a:rPr lang="fr-FR" dirty="0"/>
              <a:t> tests for HL-LHC – LSWG – 01/04/2025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1" name="Image 5" descr="CERN-logo_outline.jpg">
            <a:extLst>
              <a:ext uri="{FF2B5EF4-FFF2-40B4-BE49-F238E27FC236}">
                <a16:creationId xmlns:a16="http://schemas.microsoft.com/office/drawing/2014/main" id="{18C30DF9-B80C-104D-BFAA-00BD3E9509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98791" y="297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453376"/>
            <a:ext cx="6627000" cy="360000"/>
          </a:xfrm>
        </p:spPr>
        <p:txBody>
          <a:bodyPr/>
          <a:lstStyle/>
          <a:p>
            <a:r>
              <a:rPr lang="en-US" noProof="0"/>
              <a:t>High-intensity tests for HL-LHC – LSWG – 01/04/2025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6" name="Image 5" descr="CERN-logo_outline.jpg">
            <a:extLst>
              <a:ext uri="{FF2B5EF4-FFF2-40B4-BE49-F238E27FC236}">
                <a16:creationId xmlns:a16="http://schemas.microsoft.com/office/drawing/2014/main" id="{96A52EC4-9121-5549-8050-C3E098354C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98791" y="297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453376"/>
            <a:ext cx="6627000" cy="360000"/>
          </a:xfrm>
        </p:spPr>
        <p:txBody>
          <a:bodyPr/>
          <a:lstStyle/>
          <a:p>
            <a:r>
              <a:rPr lang="en-US" noProof="0"/>
              <a:t>High-intensity tests for HL-LHC – LSWG – 01/04/2025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98791" y="297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453376"/>
            <a:ext cx="6553200" cy="360000"/>
          </a:xfrm>
        </p:spPr>
        <p:txBody>
          <a:bodyPr/>
          <a:lstStyle/>
          <a:p>
            <a:r>
              <a:rPr lang="en-US" noProof="0"/>
              <a:t>High-intensity tests for HL-LHC – LSWG – 01/04/2025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0" name="Image 5" descr="CERN-logo_outline.jpg">
            <a:extLst>
              <a:ext uri="{FF2B5EF4-FFF2-40B4-BE49-F238E27FC236}">
                <a16:creationId xmlns:a16="http://schemas.microsoft.com/office/drawing/2014/main" id="{BDA7AF62-A804-8A45-974A-7CB5ECC825B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98791" y="297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453376"/>
            <a:ext cx="6550800" cy="360000"/>
          </a:xfrm>
        </p:spPr>
        <p:txBody>
          <a:bodyPr/>
          <a:lstStyle/>
          <a:p>
            <a:r>
              <a:rPr lang="en-US" noProof="0"/>
              <a:t>High-intensity tests for HL-LHC – LSWG – 01/04/2025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pic>
        <p:nvPicPr>
          <p:cNvPr id="14" name="Image 5" descr="CERN-logo_outline.jpg">
            <a:extLst>
              <a:ext uri="{FF2B5EF4-FFF2-40B4-BE49-F238E27FC236}">
                <a16:creationId xmlns:a16="http://schemas.microsoft.com/office/drawing/2014/main" id="{A664B534-D665-B646-931C-8C5B90DBF55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98791" y="297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US" noProof="0"/>
              <a:t>High-intensity tests for HL-LHC – LSWG – 01/04/2025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453376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High-intensity tests for HL-LHC – LSWG – 01/04/2025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469359/contributions/6233009/" TargetMode="External"/><Relationship Id="rId4" Type="http://schemas.openxmlformats.org/officeDocument/2006/relationships/hyperlink" Target="https://indico.cern.ch/event/1439972/contributions/6159104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519526/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492896"/>
            <a:ext cx="7200000" cy="897632"/>
          </a:xfrm>
        </p:spPr>
        <p:txBody>
          <a:bodyPr/>
          <a:lstStyle/>
          <a:p>
            <a:r>
              <a:rPr lang="en-US" dirty="0"/>
              <a:t>Importance of high-intensity tests in preparation of Run 4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87624" y="3789040"/>
            <a:ext cx="6912768" cy="2582262"/>
          </a:xfrm>
        </p:spPr>
        <p:txBody>
          <a:bodyPr>
            <a:noAutofit/>
          </a:bodyPr>
          <a:lstStyle/>
          <a:p>
            <a:r>
              <a:rPr lang="en-GB" sz="2000" dirty="0"/>
              <a:t>O. </a:t>
            </a:r>
            <a:r>
              <a:rPr lang="en-GB" sz="2000" dirty="0" err="1"/>
              <a:t>Brüning</a:t>
            </a:r>
            <a:r>
              <a:rPr lang="en-GB" sz="2000" dirty="0"/>
              <a:t>, </a:t>
            </a:r>
            <a:r>
              <a:rPr lang="en-GB" dirty="0"/>
              <a:t>Nicolas Mounet, Rogelio Tomás, </a:t>
            </a:r>
            <a:r>
              <a:rPr lang="en-GB" sz="2000" dirty="0"/>
              <a:t>M. </a:t>
            </a:r>
            <a:r>
              <a:rPr lang="en-GB" sz="2000" dirty="0" err="1"/>
              <a:t>Zerlauth</a:t>
            </a:r>
            <a:r>
              <a:rPr lang="en-GB" sz="2000" dirty="0"/>
              <a:t> </a:t>
            </a:r>
          </a:p>
          <a:p>
            <a:endParaRPr lang="en-GB" dirty="0"/>
          </a:p>
          <a:p>
            <a:endParaRPr lang="en-GB" dirty="0"/>
          </a:p>
          <a:p>
            <a:r>
              <a:rPr lang="en-GB" sz="1800" dirty="0"/>
              <a:t>Many thanks to Chiara </a:t>
            </a:r>
            <a:r>
              <a:rPr lang="en-GB" sz="1800" dirty="0" err="1"/>
              <a:t>Antuono</a:t>
            </a:r>
            <a:r>
              <a:rPr lang="en-GB" sz="1800" dirty="0"/>
              <a:t>, Xavier </a:t>
            </a:r>
            <a:r>
              <a:rPr lang="en-GB" sz="1800" dirty="0" err="1"/>
              <a:t>Buffat</a:t>
            </a:r>
            <a:r>
              <a:rPr lang="en-GB" sz="1800" dirty="0"/>
              <a:t>, Giovanni </a:t>
            </a:r>
            <a:r>
              <a:rPr lang="en-GB" sz="1800"/>
              <a:t>Rumolo </a:t>
            </a:r>
            <a:r>
              <a:rPr lang="en-GB" sz="1800" dirty="0"/>
              <a:t>and Carlo </a:t>
            </a:r>
            <a:r>
              <a:rPr lang="en-GB" sz="1800" dirty="0" err="1"/>
              <a:t>Zannini</a:t>
            </a:r>
            <a:br>
              <a:rPr lang="en-GB" dirty="0"/>
            </a:br>
            <a:br>
              <a:rPr lang="en-GB" dirty="0"/>
            </a:b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6464126"/>
            <a:ext cx="6480000" cy="349250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LSWG – 01/04/2025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55DF938D-9984-F47F-1DE9-0C8ACBD09921}"/>
              </a:ext>
            </a:extLst>
          </p:cNvPr>
          <p:cNvGrpSpPr/>
          <p:nvPr/>
        </p:nvGrpSpPr>
        <p:grpSpPr>
          <a:xfrm>
            <a:off x="5302408" y="1978823"/>
            <a:ext cx="3744392" cy="3082913"/>
            <a:chOff x="6686550" y="2312687"/>
            <a:chExt cx="5108600" cy="3863000"/>
          </a:xfrm>
        </p:grpSpPr>
        <p:pic>
          <p:nvPicPr>
            <p:cNvPr id="11" name="Picture 10" descr="A graph of a bunch length&#10;&#10;Description automatically generated with medium confidence">
              <a:extLst>
                <a:ext uri="{FF2B5EF4-FFF2-40B4-BE49-F238E27FC236}">
                  <a16:creationId xmlns:a16="http://schemas.microsoft.com/office/drawing/2014/main" id="{4B16D5CC-8ADD-7E71-BCC2-624E954761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353" r="7118"/>
            <a:stretch/>
          </p:blipFill>
          <p:spPr>
            <a:xfrm>
              <a:off x="6686550" y="2312687"/>
              <a:ext cx="5108600" cy="38630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1BD7F8F-93BD-3C5F-9E7B-EDD2E7523702}"/>
                </a:ext>
              </a:extLst>
            </p:cNvPr>
            <p:cNvSpPr txBox="1"/>
            <p:nvPr/>
          </p:nvSpPr>
          <p:spPr>
            <a:xfrm>
              <a:off x="6881916" y="4271501"/>
              <a:ext cx="608914" cy="26995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2700</a:t>
              </a:r>
              <a:endPara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C201D2F-2A5F-B4DD-7E4B-611FF1BD236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82827" y="4406481"/>
              <a:ext cx="3159816" cy="6989"/>
            </a:xfrm>
            <a:prstGeom prst="line">
              <a:avLst/>
            </a:prstGeom>
            <a:ln w="19050">
              <a:solidFill>
                <a:schemeClr val="accent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4946EFA-5DD9-F9C7-F5A9-8DFF0625C0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60777" y="4406481"/>
              <a:ext cx="0" cy="1314869"/>
            </a:xfrm>
            <a:prstGeom prst="line">
              <a:avLst/>
            </a:prstGeom>
            <a:ln w="19050">
              <a:solidFill>
                <a:schemeClr val="accent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Star: 5 Points 14">
              <a:extLst>
                <a:ext uri="{FF2B5EF4-FFF2-40B4-BE49-F238E27FC236}">
                  <a16:creationId xmlns:a16="http://schemas.microsoft.com/office/drawing/2014/main" id="{75EF8DA6-6E9A-8756-F859-DE5D2A317C10}"/>
                </a:ext>
              </a:extLst>
            </p:cNvPr>
            <p:cNvSpPr/>
            <p:nvPr/>
          </p:nvSpPr>
          <p:spPr>
            <a:xfrm>
              <a:off x="8669333" y="4324296"/>
              <a:ext cx="182887" cy="171358"/>
            </a:xfrm>
            <a:prstGeom prst="star5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932C60-6E49-8603-19BD-2D02D83E29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58040" y="4393113"/>
              <a:ext cx="0" cy="1314869"/>
            </a:xfrm>
            <a:prstGeom prst="line">
              <a:avLst/>
            </a:prstGeom>
            <a:ln w="19050">
              <a:solidFill>
                <a:schemeClr val="accent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627418"/>
          </a:xfrm>
        </p:spPr>
        <p:txBody>
          <a:bodyPr/>
          <a:lstStyle/>
          <a:p>
            <a:r>
              <a:rPr lang="en-GB" dirty="0"/>
              <a:t>Local impedance heating in HL-LHC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High-intensity tests for HL-LHC – LSWG – 01/04/2025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798212"/>
            <a:ext cx="8352488" cy="1904517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Localised heating from impedance, 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 the possible consequences in terms of damage, 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is a major source of concern for high-intensity beams.</a:t>
            </a:r>
          </a:p>
          <a:p>
            <a:pPr>
              <a:spcBef>
                <a:spcPts val="1200"/>
              </a:spcBef>
            </a:pP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only 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known sources of intensity limit 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the LHC are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under control </a:t>
            </a:r>
            <a:r>
              <a:rPr lang="en-GB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particular thanks to the excellent bunch length control):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 single-beam (ID212) warm modules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24 elliptical (ID128/53) warm modules</a:t>
            </a:r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99300E28-8622-C643-9451-2C96AA5C650D}"/>
              </a:ext>
            </a:extLst>
          </p:cNvPr>
          <p:cNvSpPr/>
          <p:nvPr/>
        </p:nvSpPr>
        <p:spPr>
          <a:xfrm>
            <a:off x="4355976" y="2053332"/>
            <a:ext cx="171559" cy="584775"/>
          </a:xfrm>
          <a:prstGeom prst="rightBrace">
            <a:avLst>
              <a:gd name="adj1" fmla="val 35936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7A4AB2-0DDF-A248-5773-45C02631C094}"/>
              </a:ext>
            </a:extLst>
          </p:cNvPr>
          <p:cNvSpPr txBox="1"/>
          <p:nvPr/>
        </p:nvSpPr>
        <p:spPr>
          <a:xfrm>
            <a:off x="5812749" y="5112605"/>
            <a:ext cx="318588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Courtesy of</a:t>
            </a:r>
            <a:r>
              <a:rPr lang="en-GB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C. </a:t>
            </a:r>
            <a:r>
              <a:rPr lang="en-GB" sz="14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Antuono</a:t>
            </a:r>
            <a:r>
              <a:rPr lang="en-GB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sz="1400" i="1" dirty="0">
                <a:solidFill>
                  <a:schemeClr val="tx1">
                    <a:lumMod val="65000"/>
                    <a:lumOff val="35000"/>
                  </a:schemeClr>
                </a:solidFill>
                <a:hlinkClick r:id="rId4"/>
              </a:rPr>
              <a:t>JAP workshop 2024</a:t>
            </a:r>
            <a:endParaRPr lang="en-GB" sz="1400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72BDF6F-9520-F535-D3D7-76F234A9081E}"/>
              </a:ext>
            </a:extLst>
          </p:cNvPr>
          <p:cNvCxnSpPr>
            <a:cxnSpLocks/>
          </p:cNvCxnSpPr>
          <p:nvPr/>
        </p:nvCxnSpPr>
        <p:spPr>
          <a:xfrm>
            <a:off x="4572000" y="2348880"/>
            <a:ext cx="939379" cy="3649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Espace réservé du contenu 2">
            <a:extLst>
              <a:ext uri="{FF2B5EF4-FFF2-40B4-BE49-F238E27FC236}">
                <a16:creationId xmlns:a16="http://schemas.microsoft.com/office/drawing/2014/main" id="{99352030-55FE-DD0F-5129-C8666DAA8B95}"/>
              </a:ext>
            </a:extLst>
          </p:cNvPr>
          <p:cNvSpPr txBox="1">
            <a:spLocks/>
          </p:cNvSpPr>
          <p:nvPr/>
        </p:nvSpPr>
        <p:spPr>
          <a:xfrm>
            <a:off x="612000" y="2747581"/>
            <a:ext cx="4786237" cy="384977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→ None of these limit the intensity up to 1.8 10</a:t>
            </a:r>
            <a:r>
              <a:rPr lang="en-GB" sz="18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11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p+/b, or even 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2.3 10</a:t>
            </a:r>
            <a:r>
              <a:rPr lang="en-GB" sz="1800" b="1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11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p+/b with 1.25 ns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(full beam, flat top)</a:t>
            </a:r>
          </a:p>
          <a:p>
            <a:pPr>
              <a:spcBef>
                <a:spcPts val="1200"/>
              </a:spcBef>
              <a:buFont typeface="Wingdings" pitchFamily="2" charset="2"/>
              <a:buChar char="§"/>
            </a:pP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Yet 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some concerns remain 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when going to high-intensity (full HL-LHC beam).</a:t>
            </a:r>
          </a:p>
          <a:p>
            <a:pPr marL="0" indent="0">
              <a:spcBef>
                <a:spcPts val="600"/>
              </a:spcBef>
              <a:buFont typeface="Wingdings" charset="2"/>
              <a:buNone/>
            </a:pP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→ 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Initial proposal 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(see NM et al, 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  <a:hlinkClick r:id="rId5"/>
              </a:rPr>
              <a:t>Chamonix 2025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): tests in 2025/2026 at 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2.3 10</a:t>
            </a:r>
            <a:r>
              <a:rPr lang="en-GB" sz="1800" b="1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11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p+/b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at 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injection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std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or BCMS, 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full beam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at 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flat top, 8b+4e, full beam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(no collisions)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at 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~2 TeV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std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or BCMS, 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full beam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139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HL-LHC statement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836712"/>
            <a:ext cx="8435280" cy="5399912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Discussions are already ongoing to formally </a:t>
            </a: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confirm in the LHC schedule the two-week period of high-intensity operation at the end of June 2026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(see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M.</a:t>
            </a:r>
            <a:r>
              <a:rPr lang="en-US" sz="1800" u="sng" dirty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 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Lamont’s Chamonix summary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Needs to be </a:t>
            </a: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well-prepared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strategies for injection, different filling schemes (standard, 8b4e, BCMS, 12-24b) and possible mitigations for the current voltage limitations and losses.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Filling the LHC with as many bunches as possible + first ramp tests </a:t>
            </a: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already in 2025,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will allow early validation of these preparations to </a:t>
            </a: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make most efficient use of time in mid 2026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Advancing some tests in 2025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could also allow the </a:t>
            </a: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early identification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possible hardware limitations, gaining time for addressing them.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 the warm modules, such tests will not induce more heat load than standard operation, provided the bunch length is large enough.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→ For HL-LHC </a:t>
            </a: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it is vital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continue the program of </a:t>
            </a: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nominal HL-LHC intensity at injection in 2025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2.3 10</a:t>
            </a:r>
            <a:r>
              <a:rPr lang="en-GB" sz="18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11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p+/b,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&gt;~2000 bunches).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→ Proposal: </a:t>
            </a: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first high-intensity MDs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the </a:t>
            </a: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2nd MD block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(towards full machine at injection) and then aim for some </a:t>
            </a: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first ramp tests in blocks 3 and 4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High-intensity tests for HL-LHC – LSWG – 01/04/2025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F5FA2D2-1ED1-6EEA-2592-4C8F00278489}"/>
              </a:ext>
            </a:extLst>
          </p:cNvPr>
          <p:cNvSpPr/>
          <p:nvPr/>
        </p:nvSpPr>
        <p:spPr>
          <a:xfrm>
            <a:off x="380788" y="4769389"/>
            <a:ext cx="8496944" cy="57606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964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88A1618-99FF-464E-A2B8-A046B0EABBF0}">
  <ds:schemaRefs>
    <ds:schemaRef ds:uri="8946e33d-fd2f-4ae4-8ee9-d90c129cdf9e"/>
    <ds:schemaRef ds:uri="http://purl.org/dc/dcmitype/"/>
    <ds:schemaRef ds:uri="http://purl.org/dc/elements/1.1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7D8D739-28B2-4183-A203-183B1EE64D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14AC18B-468A-4F34-A4C5-8812B2AEB41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35333</TotalTime>
  <Words>444</Words>
  <Application>Microsoft Macintosh PowerPoint</Application>
  <PresentationFormat>On-screen Show (4:3)</PresentationFormat>
  <Paragraphs>32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Wingdings</vt:lpstr>
      <vt:lpstr>Thème Office</vt:lpstr>
      <vt:lpstr>Importance of high-intensity tests in preparation of Run 4</vt:lpstr>
      <vt:lpstr>Local impedance heating in HL-LHC</vt:lpstr>
      <vt:lpstr>HL-LHC statement</vt:lpstr>
    </vt:vector>
  </TitlesOfParts>
  <Company>APO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Nicolas Mounet</cp:lastModifiedBy>
  <cp:revision>869</cp:revision>
  <cp:lastPrinted>2025-04-01T07:09:54Z</cp:lastPrinted>
  <dcterms:created xsi:type="dcterms:W3CDTF">2016-02-12T10:02:27Z</dcterms:created>
  <dcterms:modified xsi:type="dcterms:W3CDTF">2025-04-01T14:07:04Z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