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0"/>
  </p:notesMasterIdLst>
  <p:sldIdLst>
    <p:sldId id="256" r:id="rId2"/>
    <p:sldId id="1011" r:id="rId3"/>
    <p:sldId id="1012" r:id="rId4"/>
    <p:sldId id="1014" r:id="rId5"/>
    <p:sldId id="1015" r:id="rId6"/>
    <p:sldId id="1017" r:id="rId7"/>
    <p:sldId id="1019" r:id="rId8"/>
    <p:sldId id="1016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32FF"/>
    <a:srgbClr val="73A0FF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1459"/>
    <p:restoredTop sz="72782"/>
  </p:normalViewPr>
  <p:slideViewPr>
    <p:cSldViewPr snapToGrid="0">
      <p:cViewPr varScale="1">
        <p:scale>
          <a:sx n="69" d="100"/>
          <a:sy n="69" d="100"/>
        </p:scale>
        <p:origin x="216" y="688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71516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98635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39559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76397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3107955"/>
            <a:ext cx="11376026" cy="215326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GB" sz="3400" b="1" dirty="0"/>
              <a:t>MDs on Incoherent effects for 2025: </a:t>
            </a:r>
            <a:br>
              <a:rPr lang="en-GB" sz="3400" b="1" dirty="0"/>
            </a:br>
            <a:r>
              <a:rPr lang="en-GB" sz="3400" b="1" dirty="0"/>
              <a:t>Beam-Beam, luminosity, tails, losses, emittance growth, noise &amp; more </a:t>
            </a:r>
            <a:br>
              <a:rPr lang="en-GB" sz="3400" b="1" dirty="0"/>
            </a:br>
            <a:br>
              <a:rPr lang="en-GB" sz="3400" b="1" dirty="0"/>
            </a:br>
            <a:br>
              <a:rPr lang="en-GB" sz="3800" b="1" dirty="0"/>
            </a:br>
            <a:endParaRPr lang="en-GB" sz="38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C380DC-E942-37D1-7AB8-2F88387303AA}"/>
              </a:ext>
            </a:extLst>
          </p:cNvPr>
          <p:cNvSpPr txBox="1"/>
          <p:nvPr/>
        </p:nvSpPr>
        <p:spPr>
          <a:xfrm>
            <a:off x="833472" y="4860349"/>
            <a:ext cx="10525056" cy="1107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CH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H. Bartosik, X. Buffat, R. Bruce, R. De Maria, I. Efthymiopoulos, P. Hermes, M. Hostettler, </a:t>
            </a:r>
          </a:p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CH" dirty="0">
                <a:solidFill>
                  <a:schemeClr val="bg1"/>
                </a:solidFill>
              </a:rPr>
              <a:t>B. Karlsen-Baeck, S. </a:t>
            </a:r>
            <a:r>
              <a:rPr kumimoji="0" lang="en-CH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Kostoglou, </a:t>
            </a:r>
            <a:r>
              <a:rPr lang="en-CH" dirty="0">
                <a:solidFill>
                  <a:schemeClr val="bg1"/>
                </a:solidFill>
              </a:rPr>
              <a:t>L. Mether</a:t>
            </a:r>
            <a:r>
              <a:rPr lang="en-CH" b="1" dirty="0">
                <a:solidFill>
                  <a:schemeClr val="bg1"/>
                </a:solidFill>
              </a:rPr>
              <a:t>, </a:t>
            </a:r>
            <a:r>
              <a:rPr lang="en-CH" dirty="0">
                <a:solidFill>
                  <a:schemeClr val="bg1"/>
                </a:solidFill>
              </a:rPr>
              <a:t>C.E. Montanari, N. Mounet, </a:t>
            </a:r>
          </a:p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CH" dirty="0">
                <a:solidFill>
                  <a:schemeClr val="bg1"/>
                </a:solidFill>
              </a:rPr>
              <a:t>M. Rakic, A. Radoslavova, S. Redaelli, </a:t>
            </a:r>
            <a:r>
              <a:rPr kumimoji="0" lang="en-CH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G. Sterbini, </a:t>
            </a:r>
            <a:r>
              <a:rPr lang="en-CH" dirty="0">
                <a:solidFill>
                  <a:schemeClr val="bg1"/>
                </a:solidFill>
              </a:rPr>
              <a:t>R. Tomas, H. Timko</a:t>
            </a:r>
            <a:endParaRPr kumimoji="0" lang="en-CH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0EB7C0-0347-AEDA-4C75-0494BABEF2F9}"/>
              </a:ext>
            </a:extLst>
          </p:cNvPr>
          <p:cNvSpPr txBox="1"/>
          <p:nvPr/>
        </p:nvSpPr>
        <p:spPr>
          <a:xfrm>
            <a:off x="5019609" y="6326471"/>
            <a:ext cx="215278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18/03/2025 LSWG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571" y="105785"/>
            <a:ext cx="11376026" cy="1065744"/>
          </a:xfrm>
        </p:spPr>
        <p:txBody>
          <a:bodyPr>
            <a:normAutofit/>
          </a:bodyPr>
          <a:lstStyle/>
          <a:p>
            <a:r>
              <a:rPr lang="en-CH" sz="4000" dirty="0"/>
              <a:t>Motivation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7CFDBC6-E4DB-C338-55C3-438278240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572" y="696389"/>
            <a:ext cx="11892857" cy="5858537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b="0" dirty="0"/>
              <a:t>Focusing on HL-LHC intensity &amp; beams, main issues to address in 2025/2026: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Transverse beam quality </a:t>
            </a:r>
            <a:r>
              <a:rPr lang="en-US" sz="1600" b="0" dirty="0"/>
              <a:t>(emittance, tails, intensity, </a:t>
            </a:r>
            <a:r>
              <a:rPr lang="en-US" sz="1600" b="0" dirty="0" err="1"/>
              <a:t>bbb</a:t>
            </a:r>
            <a:r>
              <a:rPr lang="en-US" sz="1600" b="0" dirty="0"/>
              <a:t> spread) reaching the LHC from SPS for the different HL-LHC optimized beam variants (BCMS, standard, hybrid, 8b4e; 4x72, 5x48..)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Emittance growth at injection</a:t>
            </a:r>
            <a:r>
              <a:rPr lang="en-US" sz="1600" b="0" dirty="0"/>
              <a:t>: validate whether 2024 observations apply to 2.3e11 ppb (+0.2 um/h of unknown origin, brightness independent, even with single bunches). 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Tail population increase for HL</a:t>
            </a:r>
            <a:r>
              <a:rPr lang="en-US" sz="1600" b="0" dirty="0"/>
              <a:t>: observed during 2024 high-intensity MDs at injection with HL trains.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Emittance growth during ramp</a:t>
            </a:r>
            <a:r>
              <a:rPr lang="en-US" sz="1600" b="0" dirty="0"/>
              <a:t>: quantify emittance growth during ramp for HL-LHC beams, interplay between IBS and extra growth.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Emittance growth during collisions</a:t>
            </a:r>
            <a:r>
              <a:rPr lang="en-US" sz="1600" b="0" dirty="0"/>
              <a:t>: understand why vertical emittance evolution agrees with model during </a:t>
            </a:r>
            <a:r>
              <a:rPr lang="en-US" sz="1600" b="0" dirty="0" err="1"/>
              <a:t>VdM</a:t>
            </a:r>
            <a:r>
              <a:rPr lang="en-US" sz="1600" b="0" dirty="0"/>
              <a:t> fills but not during nominal physics fills. Determine whether this is driven by beam parameters or machine configuration. 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Losses at end of collapse/start of collisions, tails and impact on performance</a:t>
            </a:r>
            <a:r>
              <a:rPr lang="en-US" sz="1600" b="0" dirty="0"/>
              <a:t>: quantify effective cross section with low tail vs nominal tails and measure experimentally the gain (%) in integrated luminosity. Can we achieve 90mb for HL?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Noise</a:t>
            </a:r>
            <a:r>
              <a:rPr lang="en-US" sz="1600" b="0" dirty="0"/>
              <a:t>: 8 kHz amplitude increase systematically 3-4 minutes before the end of ramp both for proton and ion fills, not observed during </a:t>
            </a:r>
            <a:r>
              <a:rPr lang="en-US" sz="1600" b="0" dirty="0" err="1"/>
              <a:t>ppref</a:t>
            </a:r>
            <a:r>
              <a:rPr lang="en-US" sz="1600" b="0" dirty="0"/>
              <a:t> fills.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/>
              <a:t>Lifetime correlation with DA for ion operation</a:t>
            </a:r>
            <a:r>
              <a:rPr lang="en-US" sz="1600" b="0" dirty="0"/>
              <a:t>: opens the way towards crossing angle reduction, beta* reduction.. 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b="0" dirty="0"/>
              <a:t>Lots of synergies with RF/e-cloud/collimation/stability/optics teams to minimize number of requests while extracting maximum amount of information during MD blocks. We will clearly need support from BI (BSRT, WS, </a:t>
            </a:r>
            <a:r>
              <a:rPr lang="en-US" b="0" dirty="0" err="1"/>
              <a:t>dBLM</a:t>
            </a:r>
            <a:r>
              <a:rPr lang="en-US" b="0" dirty="0"/>
              <a:t>..).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b="0" dirty="0"/>
              <a:t>Some of these MDs will require preparation time in the injectors.</a:t>
            </a:r>
          </a:p>
          <a:p>
            <a:pPr marL="366712" lvl="1" indent="0">
              <a:spcBef>
                <a:spcPts val="400"/>
              </a:spcBef>
              <a:spcAft>
                <a:spcPts val="400"/>
              </a:spcAft>
              <a:buNone/>
            </a:pPr>
            <a:endParaRPr lang="en-CH" sz="1300" b="0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CH" sz="1300" b="0" dirty="0"/>
          </a:p>
        </p:txBody>
      </p:sp>
    </p:spTree>
    <p:extLst>
      <p:ext uri="{BB962C8B-B14F-4D97-AF65-F5344CB8AC3E}">
        <p14:creationId xmlns:p14="http://schemas.microsoft.com/office/powerpoint/2010/main" val="388556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F9CC06-1CFD-BCB5-9171-4EC1BF1F3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76026" cy="1065744"/>
          </a:xfrm>
        </p:spPr>
        <p:txBody>
          <a:bodyPr/>
          <a:lstStyle/>
          <a:p>
            <a:r>
              <a:rPr lang="en-CH" dirty="0"/>
              <a:t>MD1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2A14EC-04F8-E875-0C70-21EBA3534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964" y="471055"/>
            <a:ext cx="11594836" cy="568036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2400" dirty="0"/>
              <a:t>MD A (6h):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200" b="0" u="sng" dirty="0"/>
              <a:t>Fill </a:t>
            </a:r>
            <a:r>
              <a:rPr lang="en-CH" sz="2200" b="0" dirty="0"/>
              <a:t>1 </a:t>
            </a:r>
            <a:r>
              <a:rPr lang="en-CH" sz="2200" dirty="0">
                <a:solidFill>
                  <a:srgbClr val="7030A0"/>
                </a:solidFill>
              </a:rPr>
              <a:t>Energy</a:t>
            </a:r>
            <a:r>
              <a:rPr lang="en-CH" sz="2200" b="0" dirty="0"/>
              <a:t>: Injection </a:t>
            </a:r>
            <a:r>
              <a:rPr lang="en-CH" sz="2200" dirty="0">
                <a:solidFill>
                  <a:srgbClr val="00B050"/>
                </a:solidFill>
              </a:rPr>
              <a:t>Study</a:t>
            </a:r>
            <a:r>
              <a:rPr lang="en-CH" sz="2200" b="0" dirty="0"/>
              <a:t>: emittance growth and tail evolution at injection, noise</a:t>
            </a:r>
            <a:r>
              <a:rPr lang="en-CH" sz="2200" b="0" dirty="0">
                <a:solidFill>
                  <a:schemeClr val="accent3"/>
                </a:solidFill>
              </a:rPr>
              <a:t> </a:t>
            </a:r>
            <a:r>
              <a:rPr lang="en-CH" sz="2200" dirty="0">
                <a:solidFill>
                  <a:schemeClr val="accent3"/>
                </a:solidFill>
              </a:rPr>
              <a:t>Beams</a:t>
            </a:r>
            <a:r>
              <a:rPr lang="en-CH" sz="2200" b="0" dirty="0"/>
              <a:t>: several INDIVs with 2.3e11 ppb.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Extended stay at injection with several </a:t>
            </a:r>
            <a:r>
              <a:rPr lang="en-CH" sz="1800" dirty="0"/>
              <a:t>INDIVs, 2.3e11 ppb </a:t>
            </a:r>
            <a:r>
              <a:rPr lang="en-CH" sz="1800" b="0" dirty="0"/>
              <a:t>and different tails (</a:t>
            </a:r>
            <a:r>
              <a:rPr lang="en-CH" sz="1800" dirty="0"/>
              <a:t>q=1 and q=1.5</a:t>
            </a:r>
            <a:r>
              <a:rPr lang="en-CH" sz="1800" b="0" dirty="0"/>
              <a:t>).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Will allow to: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Setup bunches with different transverse distributions, needed for next MDs.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Measure </a:t>
            </a:r>
            <a:r>
              <a:rPr lang="en-CH" sz="1800" dirty="0"/>
              <a:t>emittance growth at injection </a:t>
            </a:r>
            <a:r>
              <a:rPr lang="en-CH" sz="1800" b="0" dirty="0"/>
              <a:t>for HL-LHC due to IBS &amp; additional growth of unknown source.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dirty="0"/>
              <a:t>Tail evolution</a:t>
            </a:r>
            <a:r>
              <a:rPr lang="en-CH" sz="1800" b="0" dirty="0"/>
              <a:t>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Enough statistics as measurements will be done with BSRT, not WS.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Bunches will be distributed around the machine to measure impact from </a:t>
            </a:r>
            <a:r>
              <a:rPr lang="en-CH" sz="1800" dirty="0"/>
              <a:t>EPC</a:t>
            </a:r>
            <a:r>
              <a:rPr lang="en-CH" sz="1800" b="0" dirty="0"/>
              <a:t> </a:t>
            </a:r>
            <a:r>
              <a:rPr lang="en-CH" sz="1800" dirty="0"/>
              <a:t>MB PC active filters</a:t>
            </a:r>
            <a:r>
              <a:rPr lang="en-CH" sz="1800" b="0" dirty="0"/>
              <a:t>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End with scraping for halo measurements, complementary to tails measured by BSRT but for higher amplitudes. </a:t>
            </a:r>
          </a:p>
          <a:p>
            <a:pPr marL="0" indent="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en-CH" sz="1200" b="0" dirty="0"/>
          </a:p>
          <a:p>
            <a:pPr lvl="2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endParaRPr lang="en-CH" sz="12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62C26-C252-DD94-9B6B-3BE0539C20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997C69F-4EA0-0671-4B6B-35E89B0ECA75}"/>
              </a:ext>
            </a:extLst>
          </p:cNvPr>
          <p:cNvSpPr/>
          <p:nvPr/>
        </p:nvSpPr>
        <p:spPr>
          <a:xfrm>
            <a:off x="375491" y="1399320"/>
            <a:ext cx="11376026" cy="2826317"/>
          </a:xfrm>
          <a:prstGeom prst="roundRect">
            <a:avLst/>
          </a:prstGeom>
          <a:noFill/>
          <a:ln w="28575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55695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F9CC06-1CFD-BCB5-9171-4EC1BF1F3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76026" cy="1065744"/>
          </a:xfrm>
        </p:spPr>
        <p:txBody>
          <a:bodyPr/>
          <a:lstStyle/>
          <a:p>
            <a:r>
              <a:rPr lang="en-CH" dirty="0"/>
              <a:t>MD1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2A14EC-04F8-E875-0C70-21EBA3534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964" y="471055"/>
            <a:ext cx="11594836" cy="568036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2400" dirty="0"/>
              <a:t>MD A (6h):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200" b="0" u="sng" dirty="0"/>
              <a:t>Fill </a:t>
            </a:r>
            <a:r>
              <a:rPr lang="en-CH" sz="2200" b="0" dirty="0"/>
              <a:t>1 </a:t>
            </a:r>
            <a:r>
              <a:rPr lang="en-CH" sz="2200" dirty="0">
                <a:solidFill>
                  <a:srgbClr val="7030A0"/>
                </a:solidFill>
              </a:rPr>
              <a:t>Energy</a:t>
            </a:r>
            <a:r>
              <a:rPr lang="en-CH" sz="2200" b="0" dirty="0"/>
              <a:t>: Injection </a:t>
            </a:r>
            <a:r>
              <a:rPr lang="en-CH" sz="2200" dirty="0">
                <a:solidFill>
                  <a:srgbClr val="00B050"/>
                </a:solidFill>
              </a:rPr>
              <a:t>Study</a:t>
            </a:r>
            <a:r>
              <a:rPr lang="en-CH" sz="2200" b="0" dirty="0"/>
              <a:t>: emittance growth and tail evolution at injection, noise</a:t>
            </a:r>
            <a:r>
              <a:rPr lang="en-CH" sz="2200" b="0" dirty="0">
                <a:solidFill>
                  <a:schemeClr val="accent3"/>
                </a:solidFill>
              </a:rPr>
              <a:t> </a:t>
            </a:r>
            <a:r>
              <a:rPr lang="en-CH" sz="2200" dirty="0">
                <a:solidFill>
                  <a:schemeClr val="accent3"/>
                </a:solidFill>
              </a:rPr>
              <a:t>Beams</a:t>
            </a:r>
            <a:r>
              <a:rPr lang="en-CH" sz="2200" b="0" dirty="0"/>
              <a:t>: several INDIVs with 2.3e11 ppb.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200" b="0" u="sng" dirty="0"/>
              <a:t>Fill 2</a:t>
            </a:r>
            <a:r>
              <a:rPr lang="en-CH" sz="2200" b="0" dirty="0"/>
              <a:t> </a:t>
            </a:r>
            <a:r>
              <a:rPr lang="en-CH" sz="2200" dirty="0">
                <a:solidFill>
                  <a:srgbClr val="7030A0"/>
                </a:solidFill>
              </a:rPr>
              <a:t>Energy</a:t>
            </a:r>
            <a:r>
              <a:rPr lang="en-CH" sz="2200" b="0" dirty="0"/>
              <a:t>: Collisions </a:t>
            </a:r>
            <a:r>
              <a:rPr lang="en-CH" sz="2200" dirty="0">
                <a:solidFill>
                  <a:srgbClr val="00B050"/>
                </a:solidFill>
              </a:rPr>
              <a:t>Study</a:t>
            </a:r>
            <a:r>
              <a:rPr lang="en-CH" sz="2200" b="0" dirty="0"/>
              <a:t>: emittance growth during ramp, impact of tails on losses at end of adjust, noise, RF studies parasitically </a:t>
            </a:r>
            <a:r>
              <a:rPr lang="en-CH" sz="2200" dirty="0">
                <a:solidFill>
                  <a:schemeClr val="accent3"/>
                </a:solidFill>
              </a:rPr>
              <a:t>Beams</a:t>
            </a:r>
            <a:r>
              <a:rPr lang="en-CH" sz="2200" b="0" dirty="0"/>
              <a:t>: 6 INDIVs with 2.3e11 ppb.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dirty="0"/>
              <a:t>6 INDIVs/beam with 2.3e11 ppb </a:t>
            </a:r>
            <a:r>
              <a:rPr lang="en-CH" sz="1800" b="0" dirty="0"/>
              <a:t>and different tails (</a:t>
            </a:r>
            <a:r>
              <a:rPr lang="en-CH" sz="1800" dirty="0"/>
              <a:t>3 with q=1 and 3 with q=1.5</a:t>
            </a:r>
            <a:r>
              <a:rPr lang="en-CH" sz="1800" b="0" dirty="0"/>
              <a:t>)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4 </a:t>
            </a:r>
            <a:r>
              <a:rPr lang="en-CH" sz="1800" dirty="0"/>
              <a:t>colliding HO in IP1/5 </a:t>
            </a:r>
            <a:r>
              <a:rPr lang="en-CH" sz="1800" b="0" dirty="0"/>
              <a:t>and 2 </a:t>
            </a:r>
            <a:r>
              <a:rPr lang="en-CH" sz="1800" dirty="0"/>
              <a:t>non-colliding</a:t>
            </a:r>
            <a:r>
              <a:rPr lang="en-CH" sz="1800" b="0" dirty="0"/>
              <a:t>, extended stay at 1.2 m where losses are critical (no leveling).  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Will allow to: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Quantify </a:t>
            </a:r>
            <a:r>
              <a:rPr lang="en-CH" sz="1800" dirty="0"/>
              <a:t>emittance blowup during ramp </a:t>
            </a:r>
            <a:r>
              <a:rPr lang="en-CH" sz="1800" b="0" dirty="0"/>
              <a:t>with WS for HL-LHC.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Compare </a:t>
            </a:r>
            <a:r>
              <a:rPr lang="en-CH" sz="1800" dirty="0"/>
              <a:t>losses for q=1 and q=1.5</a:t>
            </a:r>
            <a:r>
              <a:rPr lang="en-CH" sz="1800" b="0" dirty="0"/>
              <a:t>; measure </a:t>
            </a:r>
            <a:r>
              <a:rPr lang="en-CH" sz="1800" dirty="0"/>
              <a:t>gain in integrated luminosity </a:t>
            </a:r>
            <a:r>
              <a:rPr lang="en-CH" sz="1800" b="0" dirty="0"/>
              <a:t>for the low-tail type.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b="0" dirty="0"/>
              <a:t>F</a:t>
            </a:r>
            <a:r>
              <a:rPr lang="en-CH" sz="1800" b="0" dirty="0"/>
              <a:t>irst short study of </a:t>
            </a:r>
            <a:r>
              <a:rPr lang="en-CH" sz="1800" dirty="0"/>
              <a:t>emittance growth for colliding and non-colliding bunches </a:t>
            </a:r>
            <a:r>
              <a:rPr lang="en-CH" sz="1800" b="0" dirty="0"/>
              <a:t>with same initial conditions and constant </a:t>
            </a:r>
            <a:r>
              <a:rPr lang="el-GR" sz="1800" b="0" dirty="0"/>
              <a:t>β</a:t>
            </a:r>
            <a:r>
              <a:rPr lang="en-CH" sz="1800" b="0" dirty="0"/>
              <a:t>*.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Crosscheck BSRT with WS.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Bunches distributed around the machine for </a:t>
            </a:r>
            <a:r>
              <a:rPr lang="en-CH" sz="1800" dirty="0"/>
              <a:t>EPC</a:t>
            </a:r>
            <a:r>
              <a:rPr lang="en-CH" sz="1800" b="0" dirty="0"/>
              <a:t> </a:t>
            </a:r>
            <a:r>
              <a:rPr lang="en-CH" sz="1800" dirty="0"/>
              <a:t>MB PC active filters tests</a:t>
            </a:r>
            <a:r>
              <a:rPr lang="en-CH" sz="1800" b="0" dirty="0"/>
              <a:t>. </a:t>
            </a:r>
          </a:p>
          <a:p>
            <a:pPr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endParaRPr lang="en-CH" sz="2200" b="0" dirty="0"/>
          </a:p>
          <a:p>
            <a:pPr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endParaRPr lang="en-CH" sz="12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62C26-C252-DD94-9B6B-3BE0539C20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CC4E7C3-42FD-3820-B0C4-0BBB112EC1AC}"/>
              </a:ext>
            </a:extLst>
          </p:cNvPr>
          <p:cNvSpPr/>
          <p:nvPr/>
        </p:nvSpPr>
        <p:spPr>
          <a:xfrm>
            <a:off x="303369" y="2071803"/>
            <a:ext cx="11376026" cy="2826317"/>
          </a:xfrm>
          <a:prstGeom prst="roundRect">
            <a:avLst/>
          </a:prstGeom>
          <a:noFill/>
          <a:ln w="28575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03882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F9CC06-1CFD-BCB5-9171-4EC1BF1F3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76026" cy="1065744"/>
          </a:xfrm>
        </p:spPr>
        <p:txBody>
          <a:bodyPr/>
          <a:lstStyle/>
          <a:p>
            <a:r>
              <a:rPr lang="en-CH" dirty="0"/>
              <a:t>MD1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2A14EC-04F8-E875-0C70-21EBA3534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964" y="471055"/>
            <a:ext cx="11594836" cy="568036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2400" dirty="0"/>
              <a:t>MD A (6h):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200" b="0" u="sng" dirty="0"/>
              <a:t>Fill </a:t>
            </a:r>
            <a:r>
              <a:rPr lang="en-CH" sz="2200" b="0" dirty="0"/>
              <a:t>1 </a:t>
            </a:r>
            <a:r>
              <a:rPr lang="en-CH" sz="2200" dirty="0">
                <a:solidFill>
                  <a:srgbClr val="7030A0"/>
                </a:solidFill>
              </a:rPr>
              <a:t>Energy</a:t>
            </a:r>
            <a:r>
              <a:rPr lang="en-CH" sz="2200" b="0" dirty="0"/>
              <a:t>: Injection </a:t>
            </a:r>
            <a:r>
              <a:rPr lang="en-CH" sz="2200" dirty="0">
                <a:solidFill>
                  <a:srgbClr val="00B050"/>
                </a:solidFill>
              </a:rPr>
              <a:t>Study</a:t>
            </a:r>
            <a:r>
              <a:rPr lang="en-CH" sz="2200" b="0" dirty="0"/>
              <a:t>: emittance growth and tail evolution at injection, noise</a:t>
            </a:r>
            <a:r>
              <a:rPr lang="en-CH" sz="2200" b="0" dirty="0">
                <a:solidFill>
                  <a:schemeClr val="accent3"/>
                </a:solidFill>
              </a:rPr>
              <a:t> </a:t>
            </a:r>
            <a:r>
              <a:rPr lang="en-CH" sz="2200" dirty="0">
                <a:solidFill>
                  <a:schemeClr val="accent3"/>
                </a:solidFill>
              </a:rPr>
              <a:t>Beams</a:t>
            </a:r>
            <a:r>
              <a:rPr lang="en-CH" sz="2200" b="0" dirty="0"/>
              <a:t>: several INDIVs with 2.3e11 ppb.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200" b="0" u="sng" dirty="0"/>
              <a:t>Fill 2</a:t>
            </a:r>
            <a:r>
              <a:rPr lang="en-CH" sz="2200" b="0" dirty="0"/>
              <a:t> </a:t>
            </a:r>
            <a:r>
              <a:rPr lang="en-CH" sz="2200" dirty="0">
                <a:solidFill>
                  <a:srgbClr val="7030A0"/>
                </a:solidFill>
              </a:rPr>
              <a:t>Energy</a:t>
            </a:r>
            <a:r>
              <a:rPr lang="en-CH" sz="2200" b="0" dirty="0"/>
              <a:t>: Collisions </a:t>
            </a:r>
            <a:r>
              <a:rPr lang="en-CH" sz="2200" dirty="0">
                <a:solidFill>
                  <a:srgbClr val="00B050"/>
                </a:solidFill>
              </a:rPr>
              <a:t>Study</a:t>
            </a:r>
            <a:r>
              <a:rPr lang="en-CH" sz="2200" b="0" dirty="0"/>
              <a:t>: emittance growth during ramp, impact of tails on losses at end of adjust, noise, RF studies parasitically </a:t>
            </a:r>
            <a:r>
              <a:rPr lang="en-CH" sz="2200" dirty="0">
                <a:solidFill>
                  <a:schemeClr val="accent3"/>
                </a:solidFill>
              </a:rPr>
              <a:t>Beams</a:t>
            </a:r>
            <a:r>
              <a:rPr lang="en-CH" sz="2200" b="0" dirty="0"/>
              <a:t>: 6 INDIVs with 2.3e11 ppb.</a:t>
            </a:r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2400" dirty="0"/>
              <a:t>MD B (8h):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200" dirty="0">
                <a:solidFill>
                  <a:srgbClr val="7030A0"/>
                </a:solidFill>
              </a:rPr>
              <a:t>E</a:t>
            </a:r>
            <a:r>
              <a:rPr lang="en-CH" sz="2200" dirty="0">
                <a:solidFill>
                  <a:srgbClr val="7030A0"/>
                </a:solidFill>
              </a:rPr>
              <a:t>nergy</a:t>
            </a:r>
            <a:r>
              <a:rPr lang="en-CH" sz="2200" b="0" dirty="0"/>
              <a:t>: Collisions </a:t>
            </a:r>
            <a:r>
              <a:rPr lang="en-CH" sz="2200" b="0" dirty="0">
                <a:solidFill>
                  <a:srgbClr val="00B050"/>
                </a:solidFill>
              </a:rPr>
              <a:t>S</a:t>
            </a:r>
            <a:r>
              <a:rPr lang="en-CH" sz="2200" dirty="0">
                <a:solidFill>
                  <a:srgbClr val="00B050"/>
                </a:solidFill>
              </a:rPr>
              <a:t>tudy</a:t>
            </a:r>
            <a:r>
              <a:rPr lang="en-CH" sz="2200" b="0" dirty="0"/>
              <a:t>: emittance growth during collisions, impact of tails on losses at end of adjust &amp; integrated luminosity, noise, RF studies parasitically </a:t>
            </a:r>
            <a:r>
              <a:rPr lang="en-CH" sz="2200" dirty="0">
                <a:solidFill>
                  <a:schemeClr val="accent3"/>
                </a:solidFill>
              </a:rPr>
              <a:t>Beams</a:t>
            </a:r>
            <a:r>
              <a:rPr lang="en-CH" sz="2200" b="0" dirty="0"/>
              <a:t>: several INDIVs with 2.3e11 ppb.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Will allow to: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Quantify difference in losses and integrated luminosity for low and nominal tails with high statistics.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b="0" dirty="0"/>
              <a:t>E</a:t>
            </a:r>
            <a:r>
              <a:rPr lang="en-CH" sz="1800" b="0" dirty="0"/>
              <a:t>mittance growth for colliding/non-colliding bunches and high statistics. </a:t>
            </a:r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2300" dirty="0"/>
              <a:t>Depending on results of MD B: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1 fill or 1 injection during VdM period/fills (outside of MD blocks) with &gt;0.9e11 ppb, to be discussed with experiments.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Will allow to: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Understand if emittance growth during collisions is related to beam parameters or machine configuration. </a:t>
            </a:r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CH" sz="240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22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62C26-C252-DD94-9B6B-3BE0539C20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635F633-5D1A-61EB-773F-B10861B73BFC}"/>
              </a:ext>
            </a:extLst>
          </p:cNvPr>
          <p:cNvSpPr/>
          <p:nvPr/>
        </p:nvSpPr>
        <p:spPr>
          <a:xfrm>
            <a:off x="403200" y="3429000"/>
            <a:ext cx="11231638" cy="921327"/>
          </a:xfrm>
          <a:prstGeom prst="roundRect">
            <a:avLst/>
          </a:prstGeom>
          <a:noFill/>
          <a:ln w="28575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A1199EF-62F2-64AD-B3EE-CE99B6BD5C72}"/>
              </a:ext>
            </a:extLst>
          </p:cNvPr>
          <p:cNvSpPr/>
          <p:nvPr/>
        </p:nvSpPr>
        <p:spPr>
          <a:xfrm>
            <a:off x="104851" y="4376126"/>
            <a:ext cx="11683949" cy="1649118"/>
          </a:xfrm>
          <a:prstGeom prst="roundRect">
            <a:avLst/>
          </a:prstGeom>
          <a:noFill/>
          <a:ln w="28575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1018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F9CC06-1CFD-BCB5-9171-4EC1BF1F3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76026" cy="1065744"/>
          </a:xfrm>
        </p:spPr>
        <p:txBody>
          <a:bodyPr/>
          <a:lstStyle/>
          <a:p>
            <a:r>
              <a:rPr lang="en-CH" dirty="0"/>
              <a:t>MD2 &amp; MD3 &amp; MD4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2A14EC-04F8-E875-0C70-21EBA3534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964" y="698673"/>
            <a:ext cx="11594836" cy="542383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2400" dirty="0"/>
              <a:t>MD2: Ramp up to 2 TeV (8h, driven by RF): </a:t>
            </a:r>
            <a:r>
              <a:rPr lang="en-CH" sz="2400" dirty="0">
                <a:solidFill>
                  <a:srgbClr val="7030A0"/>
                </a:solidFill>
              </a:rPr>
              <a:t>Energy</a:t>
            </a:r>
            <a:r>
              <a:rPr lang="en-CH" sz="2400" b="0" dirty="0"/>
              <a:t>: Ramp to 2 TeV </a:t>
            </a:r>
            <a:r>
              <a:rPr lang="en-CH" sz="2400" dirty="0">
                <a:solidFill>
                  <a:schemeClr val="accent3"/>
                </a:solidFill>
              </a:rPr>
              <a:t>Beams</a:t>
            </a:r>
            <a:r>
              <a:rPr lang="en-CH" sz="2400" b="0" dirty="0"/>
              <a:t>: trains with 2.3e11 ppb.</a:t>
            </a:r>
            <a:endParaRPr lang="en-CH" sz="240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Starting from best optimized beam types from the injectors for 2.3e11 ppb (36b, 48b, 72b, BCMS, standard) – to be discussed and determined.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Will study </a:t>
            </a:r>
            <a:r>
              <a:rPr lang="en-CH" sz="1800" dirty="0"/>
              <a:t>transverse beam quality evolution with HL-LHC trains </a:t>
            </a:r>
            <a:r>
              <a:rPr lang="en-CH" sz="1800" b="0" dirty="0"/>
              <a:t>from SPS </a:t>
            </a:r>
            <a:r>
              <a:rPr lang="en-CH" sz="1800" b="0" dirty="0">
                <a:sym typeface="Wingdings" pitchFamily="2" charset="2"/>
              </a:rPr>
              <a:t> </a:t>
            </a:r>
            <a:r>
              <a:rPr lang="en-CH" sz="1800" b="0" dirty="0"/>
              <a:t>LHC and throughout LHC cycle until 2 TeV, while RF is studying start of ramp losses and improved cleaning of debunched beam.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Hopefully new dBLM in IR3 will bring more insights.</a:t>
            </a:r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2400" dirty="0"/>
              <a:t>MD3:  Collisions with HL-LHC trains + BBLR Wires (8h, in collaboration with ecloud and RF): </a:t>
            </a:r>
            <a:r>
              <a:rPr lang="en-CH" sz="2400" dirty="0">
                <a:solidFill>
                  <a:srgbClr val="7030A0"/>
                </a:solidFill>
              </a:rPr>
              <a:t>Energy</a:t>
            </a:r>
            <a:r>
              <a:rPr lang="en-CH" sz="2400" b="0" dirty="0"/>
              <a:t>: Collisions </a:t>
            </a:r>
            <a:r>
              <a:rPr lang="en-CH" sz="2400" dirty="0">
                <a:solidFill>
                  <a:schemeClr val="accent3"/>
                </a:solidFill>
              </a:rPr>
              <a:t>Beams</a:t>
            </a:r>
            <a:r>
              <a:rPr lang="en-CH" sz="2400" b="0" dirty="0"/>
              <a:t>: trains with 2.3e11 ppb.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8b4e@2.3e11ppb + 12b@2.3e11ppb + 24b@2.1e11ppb in the same fill if all flavors in a good state from injectors.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3 trains of each flavor (for steering and test non-colliding train case)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Aiming for leveling at HL-LHC PU.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Wire compensation </a:t>
            </a:r>
            <a:r>
              <a:rPr lang="en-US" sz="1800" b="0" dirty="0"/>
              <a:t>at EOL. </a:t>
            </a:r>
            <a:r>
              <a:rPr lang="en-GB" sz="1800" b="0" dirty="0"/>
              <a:t>Combined with halo measurements from collimation</a:t>
            </a:r>
            <a:endParaRPr lang="en-CH" sz="1800" b="0" dirty="0"/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2400" dirty="0"/>
              <a:t>MD4: Noise studies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1800" b="0" dirty="0"/>
              <a:t>Strategy strongly depends on results of measurements from oscilloscope currently installed in sector 12, dipole A34L2, waiting for measurements without beam when powered..   </a:t>
            </a:r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CH" sz="15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500" dirty="0"/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CH" sz="15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5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50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500" dirty="0"/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CH" sz="150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5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500" b="0" dirty="0"/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500" b="0" dirty="0"/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5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62C26-C252-DD94-9B6B-3BE0539C20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907855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F9CC06-1CFD-BCB5-9171-4EC1BF1F3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76026" cy="1065744"/>
          </a:xfrm>
        </p:spPr>
        <p:txBody>
          <a:bodyPr/>
          <a:lstStyle/>
          <a:p>
            <a:r>
              <a:rPr lang="en-CH" dirty="0"/>
              <a:t>MD5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2A14EC-04F8-E875-0C70-21EBA3534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964" y="698672"/>
            <a:ext cx="11594836" cy="5342899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400" dirty="0"/>
              <a:t>In MD5: Lifetime vs crossing angle reduction for ions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200" b="0" dirty="0"/>
              <a:t>Proposed both in 2023 and 2024, but could not be done due to machine problems.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200" b="0" dirty="0"/>
              <a:t>Goal: Study lifetime reduction due to long-range beam-beam during crossing reduction.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200" b="0" dirty="0"/>
              <a:t>Benefit: establish correlation between simulated DA and measured lifetime for ions – is the 6 sigma DA criterion adequate for ions?</a:t>
            </a:r>
          </a:p>
          <a:p>
            <a:pPr marL="366712" lvl="1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GB" sz="22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400" dirty="0"/>
              <a:t>In 2026: beam-beam for p-Pb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200" b="0" dirty="0"/>
              <a:t>Background: p-Pb under consideration for 2026. Potential performance increase from using high-intensity 25ns beam, but feasibility not proven.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200" b="0" dirty="0"/>
              <a:t>Goal: Study lifetime for asymmetric collisions - strong 25 ns proton beam colliding with weak 50 ns Pb beam with every second 25-ns bunch not colliding at given IP.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200" b="0" dirty="0"/>
              <a:t>Expensive MD in terms of setup and validation – consider to do in 2026 if we do p-Pb, when we anyway have a validated p-Pb machine setup</a:t>
            </a:r>
            <a:endParaRPr lang="en-CH" sz="22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dirty="0"/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CH" sz="12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dirty="0"/>
          </a:p>
          <a:p>
            <a:pPr marL="0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CH" sz="120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62C26-C252-DD94-9B6B-3BE0539C20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40781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F9CC06-1CFD-BCB5-9171-4EC1BF1F3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76026" cy="1065744"/>
          </a:xfrm>
        </p:spPr>
        <p:txBody>
          <a:bodyPr/>
          <a:lstStyle/>
          <a:p>
            <a:r>
              <a:rPr lang="en-CH" dirty="0"/>
              <a:t>Various </a:t>
            </a:r>
            <a:br>
              <a:rPr lang="en-CH" dirty="0"/>
            </a:br>
            <a:endParaRPr lang="en-CH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2A14EC-04F8-E875-0C70-21EBA3534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964" y="536371"/>
            <a:ext cx="11594836" cy="5680363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300" b="0" dirty="0"/>
              <a:t>We are interested &amp; will parasitically observe in: 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000" dirty="0"/>
              <a:t>Injection with 2.3e11ppb trains &gt; 1000 bunches from ecloud team</a:t>
            </a:r>
            <a:r>
              <a:rPr lang="en-CH" sz="2000" b="0" dirty="0"/>
              <a:t>: observe tail population at injection due to ecloud as observed in 2024. 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000" dirty="0"/>
              <a:t>High tele-index optics by optics team</a:t>
            </a:r>
            <a:r>
              <a:rPr lang="en-CH" sz="2000" b="0" dirty="0"/>
              <a:t>: important for noise studies </a:t>
            </a:r>
            <a:r>
              <a:rPr lang="en-CH" sz="2000" b="0" dirty="0">
                <a:solidFill>
                  <a:srgbClr val="FFC000"/>
                </a:solidFill>
              </a:rPr>
              <a:t>if it can be validated for a few INDIVs</a:t>
            </a:r>
            <a:r>
              <a:rPr lang="en-CH" sz="2000" b="0" dirty="0"/>
              <a:t> (5-10 distributed around the machine).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000" dirty="0"/>
              <a:t>Collapsing with flat optics by optics team</a:t>
            </a:r>
            <a:r>
              <a:rPr lang="en-CH" sz="2000" b="0" dirty="0"/>
              <a:t>: important for beam-beam studies </a:t>
            </a:r>
            <a:r>
              <a:rPr lang="en-CH" sz="2000" b="0" dirty="0">
                <a:solidFill>
                  <a:srgbClr val="FFC000"/>
                </a:solidFill>
              </a:rPr>
              <a:t>if it can be validated for trains.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000" dirty="0"/>
              <a:t>Collapse-separate-collapse x N times by stability team</a:t>
            </a:r>
            <a:r>
              <a:rPr lang="en-CH" sz="2000" b="0" dirty="0"/>
              <a:t>: important to better understand correlation of tails and losses during collapse. 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000" dirty="0"/>
              <a:t>Ramp in steps by OP/collimation</a:t>
            </a:r>
            <a:r>
              <a:rPr lang="en-CH" sz="2000" b="0" dirty="0"/>
              <a:t>: would be very important for noise studies (and emittance growth studies) </a:t>
            </a:r>
            <a:r>
              <a:rPr lang="en-CH" sz="2000" b="0" dirty="0">
                <a:solidFill>
                  <a:srgbClr val="FFC000"/>
                </a:solidFill>
              </a:rPr>
              <a:t>if it can be validated for a few INDIVs </a:t>
            </a:r>
            <a:r>
              <a:rPr lang="en-CH" sz="2000" b="0" dirty="0"/>
              <a:t>(5-10 distributed around the machine).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sz="2300" b="0" dirty="0"/>
              <a:t>MDs “on standby”: Done once last year successfully. Simple tests at injection with single bunches in case of empty time slot (~30 mins/1h), no specific pre-requirements, will have detailed procedure in asm. Examples: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b="0" dirty="0"/>
              <a:t>Emittance growth at injection and sensitivity to transverse distribution (will control tails &amp; emittance through steering).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CH" b="0" dirty="0"/>
              <a:t>ADT excitations with white noise or excitations at specific frequencies to benchmark our noise and ripple models (will discuss with D. Valuch). </a:t>
            </a:r>
          </a:p>
          <a:p>
            <a:pPr marL="366712" lvl="1" indent="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CH" sz="24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24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24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2200" b="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endParaRPr lang="en-CH" sz="12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62C26-C252-DD94-9B6B-3BE0539C20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703988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50205</TotalTime>
  <Words>1520</Words>
  <Application>Microsoft Macintosh PowerPoint</Application>
  <PresentationFormat>Widescreen</PresentationFormat>
  <Paragraphs>122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MDs on Incoherent effects for 2025:  Beam-Beam, luminosity, tails, losses, emittance growth, noise &amp; more    </vt:lpstr>
      <vt:lpstr>Motivation</vt:lpstr>
      <vt:lpstr>MD1 </vt:lpstr>
      <vt:lpstr>MD1 </vt:lpstr>
      <vt:lpstr>MD1 </vt:lpstr>
      <vt:lpstr>MD2 &amp; MD3 &amp; MD4</vt:lpstr>
      <vt:lpstr>MD5</vt:lpstr>
      <vt:lpstr>Various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591</cp:revision>
  <dcterms:modified xsi:type="dcterms:W3CDTF">2025-03-17T20:13:15Z</dcterms:modified>
</cp:coreProperties>
</file>